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5" r:id="rId2"/>
  </p:sldMasterIdLst>
  <p:notesMasterIdLst>
    <p:notesMasterId r:id="rId100"/>
  </p:notesMasterIdLst>
  <p:handoutMasterIdLst>
    <p:handoutMasterId r:id="rId101"/>
  </p:handoutMasterIdLst>
  <p:sldIdLst>
    <p:sldId id="256" r:id="rId3"/>
    <p:sldId id="876" r:id="rId4"/>
    <p:sldId id="1057" r:id="rId5"/>
    <p:sldId id="259" r:id="rId6"/>
    <p:sldId id="894" r:id="rId7"/>
    <p:sldId id="262" r:id="rId8"/>
    <p:sldId id="260" r:id="rId9"/>
    <p:sldId id="897" r:id="rId10"/>
    <p:sldId id="893" r:id="rId11"/>
    <p:sldId id="263" r:id="rId12"/>
    <p:sldId id="264" r:id="rId13"/>
    <p:sldId id="265" r:id="rId14"/>
    <p:sldId id="1058" r:id="rId15"/>
    <p:sldId id="891" r:id="rId16"/>
    <p:sldId id="855" r:id="rId17"/>
    <p:sldId id="784" r:id="rId18"/>
    <p:sldId id="787" r:id="rId19"/>
    <p:sldId id="786" r:id="rId20"/>
    <p:sldId id="788" r:id="rId21"/>
    <p:sldId id="789" r:id="rId22"/>
    <p:sldId id="864" r:id="rId23"/>
    <p:sldId id="791" r:id="rId24"/>
    <p:sldId id="890" r:id="rId25"/>
    <p:sldId id="793" r:id="rId26"/>
    <p:sldId id="794" r:id="rId27"/>
    <p:sldId id="795" r:id="rId28"/>
    <p:sldId id="796" r:id="rId29"/>
    <p:sldId id="878" r:id="rId30"/>
    <p:sldId id="879" r:id="rId31"/>
    <p:sldId id="900" r:id="rId32"/>
    <p:sldId id="881" r:id="rId33"/>
    <p:sldId id="801" r:id="rId34"/>
    <p:sldId id="802" r:id="rId35"/>
    <p:sldId id="804" r:id="rId36"/>
    <p:sldId id="803" r:id="rId37"/>
    <p:sldId id="889" r:id="rId38"/>
    <p:sldId id="806" r:id="rId39"/>
    <p:sldId id="785" r:id="rId40"/>
    <p:sldId id="807" r:id="rId41"/>
    <p:sldId id="865" r:id="rId42"/>
    <p:sldId id="808" r:id="rId43"/>
    <p:sldId id="810" r:id="rId44"/>
    <p:sldId id="811" r:id="rId45"/>
    <p:sldId id="812" r:id="rId46"/>
    <p:sldId id="813" r:id="rId47"/>
    <p:sldId id="814" r:id="rId48"/>
    <p:sldId id="815" r:id="rId49"/>
    <p:sldId id="816" r:id="rId50"/>
    <p:sldId id="818" r:id="rId51"/>
    <p:sldId id="819" r:id="rId52"/>
    <p:sldId id="821" r:id="rId53"/>
    <p:sldId id="822" r:id="rId54"/>
    <p:sldId id="823" r:id="rId55"/>
    <p:sldId id="824" r:id="rId56"/>
    <p:sldId id="825" r:id="rId57"/>
    <p:sldId id="826" r:id="rId58"/>
    <p:sldId id="867" r:id="rId59"/>
    <p:sldId id="866" r:id="rId60"/>
    <p:sldId id="827" r:id="rId61"/>
    <p:sldId id="828" r:id="rId62"/>
    <p:sldId id="829" r:id="rId63"/>
    <p:sldId id="830" r:id="rId64"/>
    <p:sldId id="831" r:id="rId65"/>
    <p:sldId id="832" r:id="rId66"/>
    <p:sldId id="833" r:id="rId67"/>
    <p:sldId id="834" r:id="rId68"/>
    <p:sldId id="835" r:id="rId69"/>
    <p:sldId id="836" r:id="rId70"/>
    <p:sldId id="837" r:id="rId71"/>
    <p:sldId id="838" r:id="rId72"/>
    <p:sldId id="839" r:id="rId73"/>
    <p:sldId id="840" r:id="rId74"/>
    <p:sldId id="841" r:id="rId75"/>
    <p:sldId id="842" r:id="rId76"/>
    <p:sldId id="843" r:id="rId77"/>
    <p:sldId id="888" r:id="rId78"/>
    <p:sldId id="845" r:id="rId79"/>
    <p:sldId id="846" r:id="rId80"/>
    <p:sldId id="885" r:id="rId81"/>
    <p:sldId id="847" r:id="rId82"/>
    <p:sldId id="886" r:id="rId83"/>
    <p:sldId id="848" r:id="rId84"/>
    <p:sldId id="849" r:id="rId85"/>
    <p:sldId id="850" r:id="rId86"/>
    <p:sldId id="851" r:id="rId87"/>
    <p:sldId id="852" r:id="rId88"/>
    <p:sldId id="868" r:id="rId89"/>
    <p:sldId id="896" r:id="rId90"/>
    <p:sldId id="856" r:id="rId91"/>
    <p:sldId id="857" r:id="rId92"/>
    <p:sldId id="800" r:id="rId93"/>
    <p:sldId id="887" r:id="rId94"/>
    <p:sldId id="870" r:id="rId95"/>
    <p:sldId id="871" r:id="rId96"/>
    <p:sldId id="562" r:id="rId97"/>
    <p:sldId id="563" r:id="rId98"/>
    <p:sldId id="564" r:id="rId9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2">
          <p15:clr>
            <a:srgbClr val="A4A3A4"/>
          </p15:clr>
        </p15:guide>
        <p15:guide id="2" pos="4513">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thalye, Rahul A" initials="RA" lastIdx="6" clrIdx="0"/>
  <p:cmAuthor id="1" name="Cole, Pam C" initials="CPC" lastIdx="1" clrIdx="1"/>
  <p:cmAuthor id="2" name="Athalye, Rahul A" initials="ARA" lastIdx="13" clrIdx="2"/>
  <p:cmAuthor id="3" name="Tillou, Michael M" initials="TMM" lastIdx="10" clrIdx="3">
    <p:extLst>
      <p:ext uri="{19B8F6BF-5375-455C-9EA6-DF929625EA0E}">
        <p15:presenceInfo xmlns:p15="http://schemas.microsoft.com/office/powerpoint/2012/main" userId="S::michael.tillou@pnnl.gov::dcdb93e3-bbcb-4720-bff6-9347fb2a1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4F3D9"/>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87035" autoAdjust="0"/>
  </p:normalViewPr>
  <p:slideViewPr>
    <p:cSldViewPr snapToGrid="0" snapToObjects="1" showGuides="1">
      <p:cViewPr varScale="1">
        <p:scale>
          <a:sx n="109" d="100"/>
          <a:sy n="109" d="100"/>
        </p:scale>
        <p:origin x="1758" y="114"/>
      </p:cViewPr>
      <p:guideLst>
        <p:guide orient="horz" pos="852"/>
        <p:guide pos="451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2" d="100"/>
          <a:sy n="82" d="100"/>
        </p:scale>
        <p:origin x="-189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1C77E8-B125-8841-BF28-B4892FE3E40B}" type="datetimeFigureOut">
              <a:rPr lang="en-US" smtClean="0"/>
              <a:pPr/>
              <a:t>5/18/2020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F45AD4D-6EE7-CF4D-AFB8-A33EB490453F}" type="slidenum">
              <a:rPr lang="en-US" smtClean="0"/>
              <a:pPr/>
              <a:t>‹#›</a:t>
            </a:fld>
            <a:endParaRPr lang="en-US" dirty="0"/>
          </a:p>
        </p:txBody>
      </p:sp>
    </p:spTree>
    <p:extLst>
      <p:ext uri="{BB962C8B-B14F-4D97-AF65-F5344CB8AC3E}">
        <p14:creationId xmlns:p14="http://schemas.microsoft.com/office/powerpoint/2010/main" val="1462341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60BCEB9-F90F-E042-A0C1-F182ED2995CF}" type="datetimeFigureOut">
              <a:rPr lang="en-US" smtClean="0"/>
              <a:pPr/>
              <a:t>5/18/2020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F5B92B-6B67-D242-977C-9031446DA55A}" type="slidenum">
              <a:rPr lang="en-US" smtClean="0"/>
              <a:pPr/>
              <a:t>‹#›</a:t>
            </a:fld>
            <a:endParaRPr lang="en-US" dirty="0"/>
          </a:p>
        </p:txBody>
      </p:sp>
    </p:spTree>
    <p:extLst>
      <p:ext uri="{BB962C8B-B14F-4D97-AF65-F5344CB8AC3E}">
        <p14:creationId xmlns:p14="http://schemas.microsoft.com/office/powerpoint/2010/main" val="4206550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a:t>
            </a:fld>
            <a:endParaRPr lang="en-US" dirty="0"/>
          </a:p>
        </p:txBody>
      </p:sp>
    </p:spTree>
    <p:extLst>
      <p:ext uri="{BB962C8B-B14F-4D97-AF65-F5344CB8AC3E}">
        <p14:creationId xmlns:p14="http://schemas.microsoft.com/office/powerpoint/2010/main" val="284397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Extensively changed in 90.1-2016:</a:t>
            </a:r>
          </a:p>
          <a:p>
            <a:r>
              <a:rPr lang="en-US" dirty="0">
                <a:solidFill>
                  <a:schemeClr val="tx1">
                    <a:lumMod val="50000"/>
                  </a:schemeClr>
                </a:solidFill>
                <a:latin typeface="+mn-lt"/>
              </a:rPr>
              <a:t>More accurately represents recent climate, better data</a:t>
            </a:r>
          </a:p>
          <a:p>
            <a:r>
              <a:rPr lang="en-US" dirty="0">
                <a:solidFill>
                  <a:schemeClr val="tx1">
                    <a:lumMod val="50000"/>
                  </a:schemeClr>
                </a:solidFill>
                <a:latin typeface="+mn-lt"/>
              </a:rPr>
              <a:t>Aligns with ASHRAE Standard 169-2013</a:t>
            </a:r>
          </a:p>
          <a:p>
            <a:r>
              <a:rPr lang="en-US" dirty="0">
                <a:solidFill>
                  <a:schemeClr val="tx1">
                    <a:lumMod val="50000"/>
                  </a:schemeClr>
                </a:solidFill>
                <a:latin typeface="+mn-lt"/>
              </a:rPr>
              <a:t>Retains same climate zone definitions (based on HDDs)</a:t>
            </a:r>
          </a:p>
          <a:p>
            <a:pPr lvl="1"/>
            <a:r>
              <a:rPr lang="en-US" dirty="0">
                <a:solidFill>
                  <a:schemeClr val="tx1">
                    <a:lumMod val="50000"/>
                  </a:schemeClr>
                </a:solidFill>
                <a:latin typeface="+mn-lt"/>
              </a:rPr>
              <a:t>Some U.S. counties have shifted zones</a:t>
            </a:r>
          </a:p>
          <a:p>
            <a:r>
              <a:rPr lang="en-US" dirty="0">
                <a:solidFill>
                  <a:schemeClr val="tx1">
                    <a:lumMod val="50000"/>
                  </a:schemeClr>
                </a:solidFill>
                <a:latin typeface="+mn-lt"/>
              </a:rPr>
              <a:t>Reflects weather over the most recent 30 years</a:t>
            </a:r>
          </a:p>
          <a:p>
            <a:r>
              <a:rPr lang="en-US" dirty="0">
                <a:solidFill>
                  <a:schemeClr val="tx1">
                    <a:lumMod val="50000"/>
                  </a:schemeClr>
                </a:solidFill>
                <a:latin typeface="+mn-lt"/>
              </a:rPr>
              <a:t>Adds new Climate Zone 0 (extremely hot)</a:t>
            </a:r>
          </a:p>
          <a:p>
            <a:r>
              <a:rPr lang="en-US" dirty="0">
                <a:solidFill>
                  <a:schemeClr val="tx1">
                    <a:lumMod val="50000"/>
                  </a:schemeClr>
                </a:solidFill>
                <a:latin typeface="+mn-lt"/>
              </a:rPr>
              <a:t>Approximately 10% of U.S. counties reassigned to a different climate zone with a majority reassigned to a warmer climate zone</a:t>
            </a:r>
          </a:p>
          <a:p>
            <a:pPr lvl="0"/>
            <a:r>
              <a:rPr lang="en-US" b="1" dirty="0"/>
              <a:t>United States Locations.</a:t>
            </a:r>
            <a:r>
              <a:rPr lang="en-US" dirty="0"/>
              <a:t> 90.1 includes an Annex that contains an extraction from Standard 169, Table B-1</a:t>
            </a:r>
          </a:p>
          <a:p>
            <a:pPr lvl="0"/>
            <a:endParaRPr lang="en-US" dirty="0"/>
          </a:p>
          <a:p>
            <a:pPr lvl="0"/>
            <a:r>
              <a:rPr lang="en-US" dirty="0"/>
              <a:t>Exception:</a:t>
            </a:r>
          </a:p>
          <a:p>
            <a:pPr lvl="0"/>
            <a:r>
              <a:rPr lang="en-US" dirty="0"/>
              <a:t>If there are recorded historical climatic data available for a construction site, they may be used to determine compliance if approved by the </a:t>
            </a:r>
            <a:r>
              <a:rPr lang="en-US" i="1" dirty="0"/>
              <a:t>building official</a:t>
            </a:r>
            <a:r>
              <a:rPr lang="en-US" dirty="0"/>
              <a:t>.</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21</a:t>
            </a:fld>
            <a:endParaRPr lang="en-US"/>
          </a:p>
        </p:txBody>
      </p:sp>
    </p:spTree>
    <p:extLst>
      <p:ext uri="{BB962C8B-B14F-4D97-AF65-F5344CB8AC3E}">
        <p14:creationId xmlns:p14="http://schemas.microsoft.com/office/powerpoint/2010/main" val="401462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United States Locations.</a:t>
            </a:r>
            <a:r>
              <a:rPr lang="en-US" dirty="0"/>
              <a:t> 90.1 includes an Annex that contains an extraction from Standard 169, Table B-1</a:t>
            </a:r>
          </a:p>
          <a:p>
            <a:pPr lvl="0"/>
            <a:endParaRPr lang="en-US" dirty="0"/>
          </a:p>
          <a:p>
            <a:pPr lvl="0"/>
            <a:r>
              <a:rPr lang="en-US" dirty="0"/>
              <a:t>Exception:</a:t>
            </a:r>
          </a:p>
          <a:p>
            <a:pPr lvl="0"/>
            <a:r>
              <a:rPr lang="en-US" dirty="0"/>
              <a:t>If there are recorded historical climatic data available for a construction site, they may be used to determine compliance if approved by the </a:t>
            </a:r>
            <a:r>
              <a:rPr lang="en-US" i="1" dirty="0"/>
              <a:t>building official</a:t>
            </a:r>
            <a:r>
              <a:rPr lang="en-US" dirty="0"/>
              <a:t>.</a:t>
            </a:r>
          </a:p>
          <a:p>
            <a:endParaRPr lang="en-US"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22</a:t>
            </a:fld>
            <a:endParaRPr lang="en-US"/>
          </a:p>
        </p:txBody>
      </p:sp>
    </p:spTree>
    <p:extLst>
      <p:ext uri="{BB962C8B-B14F-4D97-AF65-F5344CB8AC3E}">
        <p14:creationId xmlns:p14="http://schemas.microsoft.com/office/powerpoint/2010/main" val="390999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23</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r>
              <a:rPr lang="en-US" b="1" dirty="0"/>
              <a:t>Compliance.</a:t>
            </a:r>
            <a:r>
              <a:rPr lang="en-US" dirty="0"/>
              <a:t> For the appropriate climate, </a:t>
            </a:r>
            <a:r>
              <a:rPr lang="en-US" i="1" dirty="0"/>
              <a:t>space-conditioning category</a:t>
            </a:r>
            <a:r>
              <a:rPr lang="en-US" dirty="0"/>
              <a:t>, and </a:t>
            </a:r>
            <a:r>
              <a:rPr lang="en-US" i="1" dirty="0"/>
              <a:t>class of construction</a:t>
            </a:r>
            <a:r>
              <a:rPr lang="en-US" dirty="0"/>
              <a:t>, the </a:t>
            </a:r>
            <a:r>
              <a:rPr lang="en-US" i="1" dirty="0"/>
              <a:t>building envelope</a:t>
            </a:r>
            <a:r>
              <a:rPr lang="en-US" dirty="0"/>
              <a:t> to comply with</a:t>
            </a:r>
          </a:p>
          <a:p>
            <a:pPr marL="171450" lvl="0" indent="-171450">
              <a:buFont typeface="Arial" pitchFamily="34" charset="0"/>
              <a:buChar char="•"/>
            </a:pPr>
            <a:r>
              <a:rPr lang="en-US" dirty="0"/>
              <a:t>5.1 General</a:t>
            </a:r>
          </a:p>
          <a:p>
            <a:pPr marL="171450" lvl="0" indent="-171450">
              <a:buFont typeface="Arial" pitchFamily="34" charset="0"/>
              <a:buChar char="•"/>
            </a:pPr>
            <a:r>
              <a:rPr lang="en-US" dirty="0"/>
              <a:t>5.4 Mandatory</a:t>
            </a:r>
          </a:p>
          <a:p>
            <a:pPr marL="171450" lvl="0" indent="-171450">
              <a:buFont typeface="Arial" pitchFamily="34" charset="0"/>
              <a:buChar char="•"/>
            </a:pPr>
            <a:r>
              <a:rPr lang="en-US" dirty="0"/>
              <a:t>5.7 Submittals</a:t>
            </a:r>
          </a:p>
          <a:p>
            <a:pPr marL="171450" lvl="0" indent="-171450">
              <a:buFont typeface="Arial" pitchFamily="34" charset="0"/>
              <a:buChar char="•"/>
            </a:pPr>
            <a:r>
              <a:rPr lang="en-US" dirty="0"/>
              <a:t>5.8 Product Information</a:t>
            </a:r>
          </a:p>
          <a:p>
            <a:pPr lvl="0"/>
            <a:r>
              <a:rPr lang="en-US" dirty="0"/>
              <a:t>	AND</a:t>
            </a:r>
          </a:p>
          <a:p>
            <a:pPr marL="171450" lvl="0" indent="-171450">
              <a:buFont typeface="Arial" pitchFamily="34" charset="0"/>
              <a:buChar char="•"/>
            </a:pPr>
            <a:r>
              <a:rPr lang="en-US" dirty="0"/>
              <a:t>Either 5.5 Prescriptive if</a:t>
            </a:r>
          </a:p>
          <a:p>
            <a:pPr marL="628650" lvl="1" indent="-171450">
              <a:buFont typeface="Arial" pitchFamily="34" charset="0"/>
              <a:buChar char="•"/>
            </a:pPr>
            <a:r>
              <a:rPr lang="en-US" dirty="0"/>
              <a:t>The vertical fenestration area does not exceed 40% of the gross wall area for each space-conditioning category and</a:t>
            </a:r>
          </a:p>
          <a:p>
            <a:pPr marL="628650" lvl="1" indent="-171450">
              <a:buFont typeface="Arial" pitchFamily="34" charset="0"/>
              <a:buChar char="•"/>
            </a:pPr>
            <a:r>
              <a:rPr lang="en-US" dirty="0"/>
              <a:t>The skylight fenestration area does not exceed 3% of the gross roof area for each space-conditioning category, or</a:t>
            </a:r>
          </a:p>
          <a:p>
            <a:pPr marL="171450" indent="-171450">
              <a:buFont typeface="Arial" pitchFamily="34" charset="0"/>
              <a:buChar char="•"/>
            </a:pPr>
            <a:r>
              <a:rPr lang="en-US" dirty="0"/>
              <a:t>5.6 Building Envelope Trade-Off Options</a:t>
            </a:r>
          </a:p>
          <a:p>
            <a:pPr marL="171450" indent="-171450">
              <a:buFont typeface="Arial" pitchFamily="34" charset="0"/>
              <a:buChar char="•"/>
            </a:pPr>
            <a:endParaRPr lang="en-US" dirty="0"/>
          </a:p>
          <a:p>
            <a:pPr marL="171450" indent="-171450">
              <a:buFont typeface="Arial" pitchFamily="34" charset="0"/>
              <a:buChar char="•"/>
            </a:pPr>
            <a:r>
              <a:rPr lang="en-US" dirty="0"/>
              <a:t>Mandatory requirements will be discussed next.</a:t>
            </a:r>
          </a:p>
          <a:p>
            <a:pPr defTabSz="931723"/>
            <a:endParaRPr lang="en-US" dirty="0"/>
          </a:p>
        </p:txBody>
      </p:sp>
    </p:spTree>
    <p:extLst>
      <p:ext uri="{BB962C8B-B14F-4D97-AF65-F5344CB8AC3E}">
        <p14:creationId xmlns:p14="http://schemas.microsoft.com/office/powerpoint/2010/main" val="100469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8662F-7CD3-4E25-9EAE-80E9160D89A6}" type="slidenum">
              <a:rPr lang="en-US"/>
              <a:pPr/>
              <a:t>24</a:t>
            </a:fld>
            <a:endParaRPr lang="en-US"/>
          </a:p>
        </p:txBody>
      </p:sp>
      <p:sp>
        <p:nvSpPr>
          <p:cNvPr id="58370" name="Rectangle 2"/>
          <p:cNvSpPr>
            <a:spLocks noGrp="1" noRot="1" noChangeAspect="1" noChangeArrowheads="1" noTextEdit="1"/>
          </p:cNvSpPr>
          <p:nvPr>
            <p:ph type="sldImg"/>
          </p:nvPr>
        </p:nvSpPr>
        <p:spPr>
          <a:xfrm>
            <a:off x="1182688" y="696913"/>
            <a:ext cx="4648200" cy="3486150"/>
          </a:xfrm>
          <a:ln/>
        </p:spPr>
      </p:sp>
      <p:sp>
        <p:nvSpPr>
          <p:cNvPr id="58371" name="Rectangle 3"/>
          <p:cNvSpPr>
            <a:spLocks noGrp="1" noChangeArrowheads="1"/>
          </p:cNvSpPr>
          <p:nvPr>
            <p:ph type="body" idx="1"/>
          </p:nvPr>
        </p:nvSpPr>
        <p:spPr>
          <a:xfrm>
            <a:off x="936344" y="4415790"/>
            <a:ext cx="5137714" cy="4183380"/>
          </a:xfrm>
        </p:spPr>
        <p:txBody>
          <a:bodyPr/>
          <a:lstStyle/>
          <a:p>
            <a:r>
              <a:rPr lang="en-US" dirty="0"/>
              <a:t>All mandatory provisions must be satisfied regardless of which compliance path (prescriptive, building envelope trade-off, or energy cost budget) is used.</a:t>
            </a:r>
          </a:p>
          <a:p>
            <a:endParaRPr lang="en-US" dirty="0"/>
          </a:p>
          <a:p>
            <a:r>
              <a:rPr lang="en-US" dirty="0"/>
              <a:t>The amount of insulation required is specified in the prescriptive Section (5.5) or will be determined through the envelope trade-off option (5.6).</a:t>
            </a:r>
            <a:r>
              <a:rPr lang="en-US" baseline="0" dirty="0"/>
              <a:t> The insulation requirements for labeling, contact, protection, staggering of rigid insulation, and so on, are specified in Section 5.8. Section 5.8 is referenced in Section 5.4.1 and is part of the mandatory requirements. </a:t>
            </a:r>
            <a:r>
              <a:rPr lang="en-US" dirty="0"/>
              <a:t>Note also that Section 5.7 Submittals is “mandatory” as well.</a:t>
            </a:r>
          </a:p>
          <a:p>
            <a:endParaRPr lang="en-US" dirty="0"/>
          </a:p>
        </p:txBody>
      </p:sp>
    </p:spTree>
    <p:extLst>
      <p:ext uri="{BB962C8B-B14F-4D97-AF65-F5344CB8AC3E}">
        <p14:creationId xmlns:p14="http://schemas.microsoft.com/office/powerpoint/2010/main" val="3055791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8662F-7CD3-4E25-9EAE-80E9160D89A6}" type="slidenum">
              <a:rPr lang="en-US"/>
              <a:pPr/>
              <a:t>25</a:t>
            </a:fld>
            <a:endParaRPr lang="en-US"/>
          </a:p>
        </p:txBody>
      </p:sp>
      <p:sp>
        <p:nvSpPr>
          <p:cNvPr id="58370" name="Rectangle 2"/>
          <p:cNvSpPr>
            <a:spLocks noGrp="1" noRot="1" noChangeAspect="1" noChangeArrowheads="1" noTextEdit="1"/>
          </p:cNvSpPr>
          <p:nvPr>
            <p:ph type="sldImg"/>
          </p:nvPr>
        </p:nvSpPr>
        <p:spPr>
          <a:xfrm>
            <a:off x="1182688" y="696913"/>
            <a:ext cx="4648200" cy="3486150"/>
          </a:xfrm>
          <a:ln/>
        </p:spPr>
      </p:sp>
      <p:sp>
        <p:nvSpPr>
          <p:cNvPr id="58371" name="Rectangle 3"/>
          <p:cNvSpPr>
            <a:spLocks noGrp="1" noChangeArrowheads="1"/>
          </p:cNvSpPr>
          <p:nvPr>
            <p:ph type="body" idx="1"/>
          </p:nvPr>
        </p:nvSpPr>
        <p:spPr>
          <a:xfrm>
            <a:off x="936344" y="4415790"/>
            <a:ext cx="5137714" cy="4183380"/>
          </a:xfrm>
        </p:spPr>
        <p:txBody>
          <a:bodyPr/>
          <a:lstStyle/>
          <a:p>
            <a:r>
              <a:rPr lang="en-US" dirty="0"/>
              <a:t>Requirements are described in detail in subsequent slides.</a:t>
            </a:r>
          </a:p>
        </p:txBody>
      </p:sp>
    </p:spTree>
    <p:extLst>
      <p:ext uri="{BB962C8B-B14F-4D97-AF65-F5344CB8AC3E}">
        <p14:creationId xmlns:p14="http://schemas.microsoft.com/office/powerpoint/2010/main" val="283133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05A5DA-E855-4378-8A4A-B2D7E957A3B7}" type="slidenum">
              <a:rPr lang="en-US"/>
              <a:pPr/>
              <a:t>26</a:t>
            </a:fld>
            <a:endParaRPr lang="en-US"/>
          </a:p>
        </p:txBody>
      </p:sp>
      <p:sp>
        <p:nvSpPr>
          <p:cNvPr id="60418" name="Rectangle 2"/>
          <p:cNvSpPr>
            <a:spLocks noGrp="1" noRot="1" noChangeAspect="1" noChangeArrowheads="1" noTextEdit="1"/>
          </p:cNvSpPr>
          <p:nvPr>
            <p:ph type="sldImg"/>
          </p:nvPr>
        </p:nvSpPr>
        <p:spPr>
          <a:xfrm>
            <a:off x="1182688" y="696913"/>
            <a:ext cx="4648200" cy="3486150"/>
          </a:xfrm>
          <a:ln/>
        </p:spPr>
      </p:sp>
      <p:sp>
        <p:nvSpPr>
          <p:cNvPr id="60419" name="Rectangle 3"/>
          <p:cNvSpPr>
            <a:spLocks noGrp="1" noChangeArrowheads="1"/>
          </p:cNvSpPr>
          <p:nvPr>
            <p:ph type="body" idx="1"/>
          </p:nvPr>
        </p:nvSpPr>
        <p:spPr/>
        <p:txBody>
          <a:bodyPr/>
          <a:lstStyle/>
          <a:p>
            <a:r>
              <a:rPr lang="en-US" dirty="0"/>
              <a:t>Goal is to not</a:t>
            </a:r>
            <a:r>
              <a:rPr lang="en-US" baseline="0" dirty="0"/>
              <a:t> let uncontrolled air leak into or out of</a:t>
            </a:r>
            <a:r>
              <a:rPr lang="en-US" dirty="0"/>
              <a:t> the building.</a:t>
            </a:r>
          </a:p>
          <a:p>
            <a:endParaRPr lang="en-US" dirty="0"/>
          </a:p>
        </p:txBody>
      </p:sp>
    </p:spTree>
    <p:extLst>
      <p:ext uri="{BB962C8B-B14F-4D97-AF65-F5344CB8AC3E}">
        <p14:creationId xmlns:p14="http://schemas.microsoft.com/office/powerpoint/2010/main" val="344871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166AA-0927-4B5A-BBFC-A692D784A2AF}" type="slidenum">
              <a:rPr lang="en-US"/>
              <a:pPr/>
              <a:t>27</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r>
              <a:rPr lang="en-US" dirty="0"/>
              <a:t>Single </a:t>
            </a:r>
            <a:r>
              <a:rPr lang="en-US" dirty="0" err="1"/>
              <a:t>wythe</a:t>
            </a:r>
            <a:r>
              <a:rPr lang="en-US" dirty="0"/>
              <a:t> in CZ 2B is a result of the public</a:t>
            </a:r>
            <a:r>
              <a:rPr lang="en-US" baseline="0" dirty="0"/>
              <a:t> review process, and the subcommittee believes that only CZ 2B is cost effective and fits the need where these walls are the most common.</a:t>
            </a:r>
          </a:p>
          <a:p>
            <a:endParaRPr lang="en-US" baseline="0" dirty="0"/>
          </a:p>
          <a:p>
            <a:r>
              <a:rPr lang="en-US" baseline="0" dirty="0"/>
              <a:t>90.1-2019 modified language to state that the exterior building envelope and the </a:t>
            </a:r>
            <a:r>
              <a:rPr lang="en-US" baseline="0" dirty="0" err="1"/>
              <a:t>semiexterior</a:t>
            </a:r>
            <a:r>
              <a:rPr lang="en-US" baseline="0" dirty="0"/>
              <a:t> building envelope must have a continuous air barrier.</a:t>
            </a:r>
            <a:endParaRPr lang="en-US" dirty="0"/>
          </a:p>
        </p:txBody>
      </p:sp>
    </p:spTree>
    <p:extLst>
      <p:ext uri="{BB962C8B-B14F-4D97-AF65-F5344CB8AC3E}">
        <p14:creationId xmlns:p14="http://schemas.microsoft.com/office/powerpoint/2010/main" val="194427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166AA-0927-4B5A-BBFC-A692D784A2AF}" type="slidenum">
              <a:rPr lang="en-US"/>
              <a:pPr/>
              <a:t>29</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9536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166AA-0927-4B5A-BBFC-A692D784A2AF}" type="slidenum">
              <a:rPr lang="en-US"/>
              <a:pPr/>
              <a:t>30</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4637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166AA-0927-4B5A-BBFC-A692D784A2AF}" type="slidenum">
              <a:rPr lang="en-US"/>
              <a:pPr/>
              <a:t>31</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1802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what this slide is trying to say</a:t>
            </a:r>
          </a:p>
        </p:txBody>
      </p:sp>
      <p:sp>
        <p:nvSpPr>
          <p:cNvPr id="4" name="Slide Number Placeholder 3"/>
          <p:cNvSpPr>
            <a:spLocks noGrp="1"/>
          </p:cNvSpPr>
          <p:nvPr>
            <p:ph type="sldNum" sz="quarter" idx="5"/>
          </p:nvPr>
        </p:nvSpPr>
        <p:spPr/>
        <p:txBody>
          <a:bodyPr/>
          <a:lstStyle/>
          <a:p>
            <a:fld id="{4FF5B92B-6B67-D242-977C-9031446DA55A}" type="slidenum">
              <a:rPr lang="en-US" smtClean="0"/>
              <a:pPr/>
              <a:t>8</a:t>
            </a:fld>
            <a:endParaRPr lang="en-US" dirty="0"/>
          </a:p>
        </p:txBody>
      </p:sp>
    </p:spTree>
    <p:extLst>
      <p:ext uri="{BB962C8B-B14F-4D97-AF65-F5344CB8AC3E}">
        <p14:creationId xmlns:p14="http://schemas.microsoft.com/office/powerpoint/2010/main" val="2891045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83F7A-3A48-4E39-9FBD-80A23A91F949}" type="slidenum">
              <a:rPr lang="en-US"/>
              <a:pPr/>
              <a:t>32</a:t>
            </a:fld>
            <a:endParaRPr lang="en-US"/>
          </a:p>
        </p:txBody>
      </p:sp>
      <p:sp>
        <p:nvSpPr>
          <p:cNvPr id="64514" name="Rectangle 2"/>
          <p:cNvSpPr>
            <a:spLocks noGrp="1" noRot="1" noChangeAspect="1" noChangeArrowheads="1" noTextEdit="1"/>
          </p:cNvSpPr>
          <p:nvPr>
            <p:ph type="sldImg"/>
          </p:nvPr>
        </p:nvSpPr>
        <p:spPr>
          <a:xfrm>
            <a:off x="1182688" y="696913"/>
            <a:ext cx="4648200" cy="3486150"/>
          </a:xfrm>
          <a:ln/>
        </p:spPr>
      </p:sp>
      <p:sp>
        <p:nvSpPr>
          <p:cNvPr id="64515" name="Rectangle 3"/>
          <p:cNvSpPr>
            <a:spLocks noGrp="1" noChangeArrowheads="1"/>
          </p:cNvSpPr>
          <p:nvPr>
            <p:ph type="body" idx="1"/>
          </p:nvPr>
        </p:nvSpPr>
        <p:spPr/>
        <p:txBody>
          <a:bodyPr/>
          <a:lstStyle/>
          <a:p>
            <a:r>
              <a:rPr lang="en-US" dirty="0"/>
              <a:t>Climate dependent requirements shown in green font</a:t>
            </a:r>
          </a:p>
          <a:p>
            <a:endParaRPr lang="en-US" dirty="0"/>
          </a:p>
          <a:p>
            <a:r>
              <a:rPr lang="en-US" dirty="0"/>
              <a:t>Usually consists of a vinyl-wrapped compressible foam block that’s mounted around the perimeter of the door and forms a seal between the truck and the dock when the truck is parked at the dock.</a:t>
            </a:r>
          </a:p>
          <a:p>
            <a:endParaRPr lang="en-US" dirty="0"/>
          </a:p>
          <a:p>
            <a:r>
              <a:rPr lang="en-US" dirty="0"/>
              <a:t>Typically offered by manufacturers as an option</a:t>
            </a:r>
          </a:p>
          <a:p>
            <a:endParaRPr lang="en-US" dirty="0"/>
          </a:p>
          <a:p>
            <a:endParaRPr lang="en-US" dirty="0"/>
          </a:p>
        </p:txBody>
      </p:sp>
    </p:spTree>
    <p:extLst>
      <p:ext uri="{BB962C8B-B14F-4D97-AF65-F5344CB8AC3E}">
        <p14:creationId xmlns:p14="http://schemas.microsoft.com/office/powerpoint/2010/main" val="286521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011F8-6B16-4F23-9227-D8AAEE490514}" type="slidenum">
              <a:rPr lang="en-US"/>
              <a:pPr/>
              <a:t>33</a:t>
            </a:fld>
            <a:endParaRPr lang="en-US"/>
          </a:p>
        </p:txBody>
      </p:sp>
      <p:sp>
        <p:nvSpPr>
          <p:cNvPr id="66562" name="Rectangle 2"/>
          <p:cNvSpPr>
            <a:spLocks noGrp="1" noRot="1" noChangeAspect="1" noChangeArrowheads="1" noTextEdit="1"/>
          </p:cNvSpPr>
          <p:nvPr>
            <p:ph type="sldImg"/>
          </p:nvPr>
        </p:nvSpPr>
        <p:spPr>
          <a:xfrm>
            <a:off x="1182688" y="696913"/>
            <a:ext cx="4648200" cy="3486150"/>
          </a:xfrm>
          <a:ln/>
        </p:spPr>
      </p:sp>
      <p:sp>
        <p:nvSpPr>
          <p:cNvPr id="66563"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dirty="0"/>
              <a:t>Climate dependent requirements shown in green font</a:t>
            </a:r>
          </a:p>
          <a:p>
            <a:pPr defTabSz="914350" fontAlgn="base">
              <a:spcBef>
                <a:spcPct val="30000"/>
              </a:spcBef>
              <a:spcAft>
                <a:spcPct val="0"/>
              </a:spcAft>
              <a:defRPr/>
            </a:pPr>
            <a:endParaRPr lang="en-US" b="1" i="1" dirty="0">
              <a:latin typeface="Arial" charset="0"/>
            </a:endParaRPr>
          </a:p>
          <a:p>
            <a:pPr defTabSz="914350" fontAlgn="base">
              <a:spcBef>
                <a:spcPct val="30000"/>
              </a:spcBef>
              <a:spcAft>
                <a:spcPct val="0"/>
              </a:spcAft>
              <a:defRPr/>
            </a:pPr>
            <a:r>
              <a:rPr lang="en-US" b="1" i="1" dirty="0"/>
              <a:t>building entrance:</a:t>
            </a:r>
            <a:r>
              <a:rPr lang="en-US" dirty="0"/>
              <a:t> any doorway, set of doors, turnstile, vestibule, or other form of portal that is ordinarily used to gain access to the building by its users and occupants.</a:t>
            </a:r>
          </a:p>
          <a:p>
            <a:endParaRPr lang="en-US" dirty="0"/>
          </a:p>
          <a:p>
            <a:r>
              <a:rPr lang="en-US" b="1" dirty="0"/>
              <a:t>Conditioned Vestibules – </a:t>
            </a:r>
            <a:r>
              <a:rPr lang="en-US" dirty="0"/>
              <a:t>exterior envelope to meet requirements for a conditioned space.</a:t>
            </a:r>
          </a:p>
          <a:p>
            <a:endParaRPr lang="en-US" dirty="0"/>
          </a:p>
          <a:p>
            <a:r>
              <a:rPr lang="en-US" b="1" dirty="0"/>
              <a:t>Unconditioned Vestibules</a:t>
            </a:r>
            <a:r>
              <a:rPr lang="en-US" dirty="0"/>
              <a:t> – interior and exterior envelope to meet requirements for a </a:t>
            </a:r>
            <a:r>
              <a:rPr lang="en-US" dirty="0" err="1"/>
              <a:t>semiheated</a:t>
            </a:r>
            <a:r>
              <a:rPr lang="en-US" dirty="0"/>
              <a:t> space.</a:t>
            </a:r>
          </a:p>
          <a:p>
            <a:endParaRPr lang="en-US" b="1" dirty="0"/>
          </a:p>
          <a:p>
            <a:endParaRPr lang="en-US" b="1" dirty="0"/>
          </a:p>
          <a:p>
            <a:r>
              <a:rPr lang="en-US" dirty="0"/>
              <a:t>Big difference between IECC and 90.1 requirements is number of stories specified in 90.1</a:t>
            </a:r>
          </a:p>
        </p:txBody>
      </p:sp>
    </p:spTree>
    <p:extLst>
      <p:ext uri="{BB962C8B-B14F-4D97-AF65-F5344CB8AC3E}">
        <p14:creationId xmlns:p14="http://schemas.microsoft.com/office/powerpoint/2010/main" val="255173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AEEB0-A48B-44D1-B458-AAB4973C9101}" type="slidenum">
              <a:rPr lang="en-US"/>
              <a:pPr/>
              <a:t>34</a:t>
            </a:fld>
            <a:endParaRPr lang="en-US"/>
          </a:p>
        </p:txBody>
      </p:sp>
      <p:sp>
        <p:nvSpPr>
          <p:cNvPr id="68610" name="Rectangle 2"/>
          <p:cNvSpPr>
            <a:spLocks noGrp="1" noRot="1" noChangeAspect="1" noChangeArrowheads="1" noTextEdit="1"/>
          </p:cNvSpPr>
          <p:nvPr>
            <p:ph type="sldImg"/>
          </p:nvPr>
        </p:nvSpPr>
        <p:spPr>
          <a:xfrm>
            <a:off x="1182688" y="696913"/>
            <a:ext cx="4648200" cy="3486150"/>
          </a:xfrm>
          <a:ln/>
        </p:spPr>
      </p:sp>
      <p:sp>
        <p:nvSpPr>
          <p:cNvPr id="68611" name="Rectangle 3"/>
          <p:cNvSpPr>
            <a:spLocks noGrp="1" noChangeArrowheads="1"/>
          </p:cNvSpPr>
          <p:nvPr>
            <p:ph type="body" idx="1"/>
          </p:nvPr>
        </p:nvSpPr>
        <p:spPr>
          <a:xfrm>
            <a:off x="936344" y="4415790"/>
            <a:ext cx="5137714" cy="4183380"/>
          </a:xfrm>
        </p:spPr>
        <p:txBody>
          <a:bodyPr/>
          <a:lstStyle/>
          <a:p>
            <a:r>
              <a:rPr lang="en-US" dirty="0"/>
              <a:t>Climate dependent requirements shown in green</a:t>
            </a:r>
            <a:r>
              <a:rPr lang="en-US" baseline="0" dirty="0"/>
              <a:t> </a:t>
            </a:r>
            <a:r>
              <a:rPr lang="en-US" dirty="0"/>
              <a:t>font</a:t>
            </a:r>
          </a:p>
          <a:p>
            <a:endParaRPr lang="en-US" dirty="0"/>
          </a:p>
          <a:p>
            <a:r>
              <a:rPr lang="en-US" dirty="0"/>
              <a:t>Not required &lt; 4 stories because stack effect is smaller and stack effect (along with wind effects) is one of the main drivers of infiltration.  Also, low-rise buildings are generally smaller and there is less traffic through the door.  However, large, low-rise buildings have more foot traffic so they are not exempt.</a:t>
            </a:r>
          </a:p>
          <a:p>
            <a:endParaRPr lang="en-US" dirty="0"/>
          </a:p>
          <a:p>
            <a:r>
              <a:rPr lang="en-US" dirty="0"/>
              <a:t>Doesn’t include hot and humid climates even though they could use vestibules too (less temperature gradient usually between indoor and outdoor temperatures).</a:t>
            </a:r>
          </a:p>
          <a:p>
            <a:endParaRPr lang="en-US" dirty="0"/>
          </a:p>
          <a:p>
            <a:endParaRPr lang="en-US" dirty="0"/>
          </a:p>
          <a:p>
            <a:r>
              <a:rPr lang="en-US" dirty="0"/>
              <a:t>If meet one, exempt from all?  Yes.</a:t>
            </a:r>
          </a:p>
          <a:p>
            <a:endParaRPr lang="en-US" dirty="0"/>
          </a:p>
          <a:p>
            <a:endParaRPr lang="en-US" dirty="0"/>
          </a:p>
        </p:txBody>
      </p:sp>
    </p:spTree>
    <p:extLst>
      <p:ext uri="{BB962C8B-B14F-4D97-AF65-F5344CB8AC3E}">
        <p14:creationId xmlns:p14="http://schemas.microsoft.com/office/powerpoint/2010/main" val="394933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011F8-6B16-4F23-9227-D8AAEE490514}" type="slidenum">
              <a:rPr lang="en-US"/>
              <a:pPr/>
              <a:t>35</a:t>
            </a:fld>
            <a:endParaRPr lang="en-US"/>
          </a:p>
        </p:txBody>
      </p:sp>
      <p:sp>
        <p:nvSpPr>
          <p:cNvPr id="66562" name="Rectangle 2"/>
          <p:cNvSpPr>
            <a:spLocks noGrp="1" noRot="1" noChangeAspect="1" noChangeArrowheads="1" noTextEdit="1"/>
          </p:cNvSpPr>
          <p:nvPr>
            <p:ph type="sldImg"/>
          </p:nvPr>
        </p:nvSpPr>
        <p:spPr>
          <a:xfrm>
            <a:off x="1182688" y="696913"/>
            <a:ext cx="4648200" cy="3486150"/>
          </a:xfrm>
          <a:ln/>
        </p:spPr>
      </p:sp>
      <p:sp>
        <p:nvSpPr>
          <p:cNvPr id="66563"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dirty="0"/>
              <a:t>Sometimes,</a:t>
            </a:r>
            <a:r>
              <a:rPr lang="en-US" baseline="0" dirty="0"/>
              <a:t> vestibules may have a unit heater to heat the space but not all the way to comfort conditions. Such a vestibule would be considered a </a:t>
            </a:r>
            <a:r>
              <a:rPr lang="en-US" baseline="0" dirty="0" err="1"/>
              <a:t>semiheated</a:t>
            </a:r>
            <a:r>
              <a:rPr lang="en-US" baseline="0" dirty="0"/>
              <a:t> space.</a:t>
            </a:r>
            <a:endParaRPr lang="en-US" dirty="0"/>
          </a:p>
        </p:txBody>
      </p:sp>
    </p:spTree>
    <p:extLst>
      <p:ext uri="{BB962C8B-B14F-4D97-AF65-F5344CB8AC3E}">
        <p14:creationId xmlns:p14="http://schemas.microsoft.com/office/powerpoint/2010/main" val="1406702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36</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marL="0" marR="0" lvl="0" indent="0" algn="l" defTabSz="931723" rtl="0" eaLnBrk="1" fontAlgn="auto" latinLnBrk="0" hangingPunct="1">
              <a:lnSpc>
                <a:spcPct val="100000"/>
              </a:lnSpc>
              <a:spcBef>
                <a:spcPts val="0"/>
              </a:spcBef>
              <a:spcAft>
                <a:spcPts val="0"/>
              </a:spcAft>
              <a:buClrTx/>
              <a:buSzTx/>
              <a:buFontTx/>
              <a:buNone/>
              <a:tabLst/>
              <a:defRPr/>
            </a:pPr>
            <a:r>
              <a:rPr lang="en-US" dirty="0"/>
              <a:t>The following section details the prescriptive envelope requirements.</a:t>
            </a:r>
          </a:p>
        </p:txBody>
      </p:sp>
    </p:spTree>
    <p:extLst>
      <p:ext uri="{BB962C8B-B14F-4D97-AF65-F5344CB8AC3E}">
        <p14:creationId xmlns:p14="http://schemas.microsoft.com/office/powerpoint/2010/main" val="343838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98AEE-138C-4030-BFA9-FD07C3DA895F}" type="slidenum">
              <a:rPr lang="en-US"/>
              <a:pPr/>
              <a:t>37</a:t>
            </a:fld>
            <a:endParaRPr lang="en-US"/>
          </a:p>
        </p:txBody>
      </p:sp>
      <p:sp>
        <p:nvSpPr>
          <p:cNvPr id="70658" name="Rectangle 2"/>
          <p:cNvSpPr>
            <a:spLocks noGrp="1" noRot="1" noChangeAspect="1" noChangeArrowheads="1" noTextEdit="1"/>
          </p:cNvSpPr>
          <p:nvPr>
            <p:ph type="sldImg"/>
          </p:nvPr>
        </p:nvSpPr>
        <p:spPr>
          <a:xfrm>
            <a:off x="1182688" y="696913"/>
            <a:ext cx="4648200" cy="3486150"/>
          </a:xfrm>
          <a:ln/>
        </p:spPr>
      </p:sp>
      <p:sp>
        <p:nvSpPr>
          <p:cNvPr id="70659" name="Rectangle 3"/>
          <p:cNvSpPr>
            <a:spLocks noGrp="1" noChangeArrowheads="1"/>
          </p:cNvSpPr>
          <p:nvPr>
            <p:ph type="body" idx="1"/>
          </p:nvPr>
        </p:nvSpPr>
        <p:spPr>
          <a:xfrm>
            <a:off x="936344" y="4415790"/>
            <a:ext cx="5137714" cy="4183380"/>
          </a:xfrm>
        </p:spPr>
        <p:txBody>
          <a:bodyPr/>
          <a:lstStyle/>
          <a:p>
            <a:r>
              <a:rPr lang="en-US" dirty="0" err="1"/>
              <a:t>Mentioed</a:t>
            </a:r>
            <a:r>
              <a:rPr lang="en-US" dirty="0"/>
              <a:t> this part al</a:t>
            </a:r>
          </a:p>
        </p:txBody>
      </p:sp>
    </p:spTree>
    <p:extLst>
      <p:ext uri="{BB962C8B-B14F-4D97-AF65-F5344CB8AC3E}">
        <p14:creationId xmlns:p14="http://schemas.microsoft.com/office/powerpoint/2010/main" val="3944408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57A98-29D2-47B3-833A-2AF7F24A4324}" type="slidenum">
              <a:rPr lang="en-US"/>
              <a:pPr/>
              <a:t>38</a:t>
            </a:fld>
            <a:endParaRPr lang="en-US"/>
          </a:p>
        </p:txBody>
      </p:sp>
      <p:sp>
        <p:nvSpPr>
          <p:cNvPr id="45058" name="Rectangle 2"/>
          <p:cNvSpPr>
            <a:spLocks noGrp="1" noRot="1" noChangeAspect="1" noChangeArrowheads="1" noTextEdit="1"/>
          </p:cNvSpPr>
          <p:nvPr>
            <p:ph type="sldImg"/>
          </p:nvPr>
        </p:nvSpPr>
        <p:spPr>
          <a:xfrm>
            <a:off x="1182688" y="696913"/>
            <a:ext cx="4648200" cy="3486150"/>
          </a:xfrm>
          <a:ln/>
        </p:spPr>
      </p:sp>
      <p:sp>
        <p:nvSpPr>
          <p:cNvPr id="45059" name="Rectangle 3"/>
          <p:cNvSpPr>
            <a:spLocks noGrp="1" noChangeArrowheads="1"/>
          </p:cNvSpPr>
          <p:nvPr>
            <p:ph type="body" idx="1"/>
          </p:nvPr>
        </p:nvSpPr>
        <p:spPr>
          <a:xfrm>
            <a:off x="936344" y="4415790"/>
            <a:ext cx="5137714" cy="4183380"/>
          </a:xfrm>
        </p:spPr>
        <p:txBody>
          <a:bodyPr/>
          <a:lstStyle/>
          <a:p>
            <a:r>
              <a:rPr lang="en-US" dirty="0"/>
              <a:t>Defining characteristic of nonresidential is that no one is sleeping there at</a:t>
            </a:r>
            <a:r>
              <a:rPr lang="en-US" baseline="0" dirty="0"/>
              <a:t> night and whether it is a dwelling unit (cook, eat, wash, sleep).</a:t>
            </a:r>
            <a:endParaRPr lang="en-US" dirty="0"/>
          </a:p>
          <a:p>
            <a:endParaRPr lang="en-US" dirty="0"/>
          </a:p>
          <a:p>
            <a:r>
              <a:rPr lang="en-US" dirty="0"/>
              <a:t>Unconditioned spaces are enclosed spaces within a building that are not conditioned or </a:t>
            </a:r>
            <a:r>
              <a:rPr lang="en-US" dirty="0" err="1"/>
              <a:t>semiheated</a:t>
            </a:r>
            <a:r>
              <a:rPr lang="en-US" dirty="0"/>
              <a:t>; must be completely enclosed by walls, roofs, floors, and/or other envelope components and space must qualify as a cooled space, heated space, or an indirectly conditioned space.</a:t>
            </a:r>
          </a:p>
          <a:p>
            <a:endParaRPr lang="en-US" dirty="0"/>
          </a:p>
          <a:p>
            <a:r>
              <a:rPr lang="en-US" dirty="0"/>
              <a:t>Indirectly heated spaces don’t have heating or cooling directly (ex:  storage</a:t>
            </a:r>
            <a:r>
              <a:rPr lang="en-US" baseline="0" dirty="0"/>
              <a:t> room adjacent to conditioned space)</a:t>
            </a:r>
            <a:endParaRPr lang="en-US" dirty="0"/>
          </a:p>
          <a:p>
            <a:endParaRPr lang="en-US" dirty="0"/>
          </a:p>
          <a:p>
            <a:r>
              <a:rPr lang="en-US" dirty="0"/>
              <a:t>Nonresidential</a:t>
            </a:r>
            <a:r>
              <a:rPr lang="en-US" baseline="0" dirty="0"/>
              <a:t> examples:  retail, offices (not continuously conditioned)</a:t>
            </a:r>
          </a:p>
          <a:p>
            <a:r>
              <a:rPr lang="en-US" baseline="0" dirty="0"/>
              <a:t>Residential examples:  dwelling units, hotel/motel guest rooms, dormitories (more or less continuously conditioned)</a:t>
            </a:r>
          </a:p>
          <a:p>
            <a:r>
              <a:rPr lang="en-US" baseline="0" dirty="0" err="1"/>
              <a:t>Semiheated</a:t>
            </a:r>
            <a:r>
              <a:rPr lang="en-US" baseline="0" dirty="0"/>
              <a:t> example:  warehouse (building official must approve </a:t>
            </a:r>
            <a:r>
              <a:rPr lang="en-US" baseline="0" dirty="0" err="1"/>
              <a:t>semiheated</a:t>
            </a:r>
            <a:r>
              <a:rPr lang="en-US" baseline="0" dirty="0"/>
              <a:t> spaces)</a:t>
            </a:r>
            <a:endParaRPr lang="en-US" dirty="0"/>
          </a:p>
          <a:p>
            <a:endParaRPr lang="en-US" dirty="0"/>
          </a:p>
          <a:p>
            <a:r>
              <a:rPr lang="en-US" dirty="0"/>
              <a:t>	</a:t>
            </a:r>
          </a:p>
        </p:txBody>
      </p:sp>
    </p:spTree>
    <p:extLst>
      <p:ext uri="{BB962C8B-B14F-4D97-AF65-F5344CB8AC3E}">
        <p14:creationId xmlns:p14="http://schemas.microsoft.com/office/powerpoint/2010/main" val="3476988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7E06A-53AD-4AFE-B6E8-7F08F7650FBF}" type="slidenum">
              <a:rPr lang="en-US"/>
              <a:pPr/>
              <a:t>39</a:t>
            </a:fld>
            <a:endParaRPr lang="en-US"/>
          </a:p>
        </p:txBody>
      </p:sp>
      <p:sp>
        <p:nvSpPr>
          <p:cNvPr id="73730" name="Rectangle 2"/>
          <p:cNvSpPr>
            <a:spLocks noGrp="1" noRot="1" noChangeAspect="1" noChangeArrowheads="1" noTextEdit="1"/>
          </p:cNvSpPr>
          <p:nvPr>
            <p:ph type="sldImg"/>
          </p:nvPr>
        </p:nvSpPr>
        <p:spPr>
          <a:xfrm>
            <a:off x="1182688" y="696913"/>
            <a:ext cx="4648200" cy="3486150"/>
          </a:xfrm>
          <a:ln/>
        </p:spPr>
      </p:sp>
      <p:sp>
        <p:nvSpPr>
          <p:cNvPr id="73731" name="Rectangle 3"/>
          <p:cNvSpPr>
            <a:spLocks noGrp="1" noChangeArrowheads="1"/>
          </p:cNvSpPr>
          <p:nvPr>
            <p:ph type="body" idx="1"/>
          </p:nvPr>
        </p:nvSpPr>
        <p:spPr>
          <a:xfrm>
            <a:off x="936344" y="4415790"/>
            <a:ext cx="5137714" cy="4183380"/>
          </a:xfrm>
        </p:spPr>
        <p:txBody>
          <a:bodyPr/>
          <a:lstStyle/>
          <a:p>
            <a:r>
              <a:rPr lang="en-US" dirty="0"/>
              <a:t>C-factor (thermal conductance) = time rate of steady-state heat flow through unit area of a material or construction, induced by a unit temperature difference between the body surfaces.  Units of C-factor are Btu/h-ft2</a:t>
            </a:r>
            <a:r>
              <a:rPr lang="en-US" dirty="0">
                <a:sym typeface="WP MathA" pitchFamily="2" charset="2"/>
              </a:rPr>
              <a:t>-F.  Note that C-factor doesn’t include soil or air films.</a:t>
            </a:r>
          </a:p>
          <a:p>
            <a:endParaRPr lang="en-US" dirty="0">
              <a:sym typeface="WP MathA" pitchFamily="2" charset="2"/>
            </a:endParaRPr>
          </a:p>
          <a:p>
            <a:r>
              <a:rPr lang="en-US" dirty="0">
                <a:sym typeface="WP MathA" pitchFamily="2" charset="2"/>
              </a:rPr>
              <a:t>F-factor – the perimeter heat loss factor for slab-on-grade floors, expressed in Btu/h-</a:t>
            </a:r>
            <a:r>
              <a:rPr lang="en-US" dirty="0" err="1">
                <a:sym typeface="WP MathA" pitchFamily="2" charset="2"/>
              </a:rPr>
              <a:t>ft</a:t>
            </a:r>
            <a:r>
              <a:rPr lang="en-US" dirty="0">
                <a:sym typeface="WP MathA" pitchFamily="2" charset="2"/>
              </a:rPr>
              <a:t>-F</a:t>
            </a:r>
          </a:p>
          <a:p>
            <a:endParaRPr lang="en-US" dirty="0">
              <a:sym typeface="WP MathA" pitchFamily="2" charset="2"/>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Rule #3 indicates that area-weighted</a:t>
            </a:r>
            <a:r>
              <a:rPr lang="en-US" baseline="0" dirty="0"/>
              <a:t> averages across multiple classes of construction or multiple space-conditioning categories are not allowed.</a:t>
            </a:r>
            <a:endParaRPr lang="en-US" dirty="0"/>
          </a:p>
          <a:p>
            <a:endParaRPr lang="en-US" dirty="0">
              <a:sym typeface="WP MathA" pitchFamily="2" charset="2"/>
            </a:endParaRPr>
          </a:p>
          <a:p>
            <a:endParaRPr lang="en-US" dirty="0">
              <a:sym typeface="WP MathA" pitchFamily="2" charset="2"/>
            </a:endParaRPr>
          </a:p>
        </p:txBody>
      </p:sp>
    </p:spTree>
    <p:extLst>
      <p:ext uri="{BB962C8B-B14F-4D97-AF65-F5344CB8AC3E}">
        <p14:creationId xmlns:p14="http://schemas.microsoft.com/office/powerpoint/2010/main" val="1128264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55FBCC-88E0-41E6-8B45-1262A741F05B}" type="slidenum">
              <a:rPr lang="en-US" sz="1200">
                <a:latin typeface="Calibri" pitchFamily="34" charset="0"/>
              </a:rPr>
              <a:pPr eaLnBrk="1" hangingPunct="1"/>
              <a:t>40</a:t>
            </a:fld>
            <a:endParaRPr lang="en-US" sz="1200">
              <a:latin typeface="Calibri" pitchFamily="34" charset="0"/>
            </a:endParaRPr>
          </a:p>
        </p:txBody>
      </p:sp>
      <p:sp>
        <p:nvSpPr>
          <p:cNvPr id="29698"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xfrm>
            <a:off x="936344" y="4415790"/>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itchFamily="34" charset="-128"/>
              </a:rPr>
              <a:t>There is a table for each climate zone.  Requirements are separated by Nonresidential, Residential, and </a:t>
            </a:r>
            <a:r>
              <a:rPr lang="en-US" dirty="0" err="1">
                <a:ea typeface="ＭＳ Ｐゴシック" pitchFamily="34" charset="-128"/>
              </a:rPr>
              <a:t>Semiheated</a:t>
            </a:r>
            <a:r>
              <a:rPr lang="en-US" dirty="0">
                <a:ea typeface="ＭＳ Ｐゴシック" pitchFamily="34" charset="-128"/>
              </a:rPr>
              <a:t> columns.  Both U-factor and R-value requirements are given.  Requirements for residential</a:t>
            </a:r>
            <a:r>
              <a:rPr lang="en-US" baseline="0" dirty="0">
                <a:ea typeface="ＭＳ Ｐゴシック" pitchFamily="34" charset="-128"/>
              </a:rPr>
              <a:t> spaces are a little more stringent than nonresidential because residential spaces are assumed to have continuous heating and cooling.</a:t>
            </a:r>
            <a:endParaRPr lang="en-US" dirty="0">
              <a:ea typeface="ＭＳ Ｐゴシック" pitchFamily="34" charset="-128"/>
            </a:endParaRPr>
          </a:p>
          <a:p>
            <a:pPr eaLnBrk="1" hangingPunct="1">
              <a:spcBef>
                <a:spcPct val="0"/>
              </a:spcBef>
            </a:pPr>
            <a:endParaRPr lang="en-US" dirty="0">
              <a:ea typeface="ＭＳ Ｐゴシック" pitchFamily="34" charset="-128"/>
            </a:endParaRPr>
          </a:p>
          <a:p>
            <a:pPr eaLnBrk="1" hangingPunct="1">
              <a:spcBef>
                <a:spcPct val="0"/>
              </a:spcBef>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pPr eaLnBrk="1" hangingPunct="1">
              <a:spcBef>
                <a:spcPct val="0"/>
              </a:spcBef>
            </a:pPr>
            <a:endParaRPr lang="en-US" dirty="0">
              <a:ea typeface="ＭＳ Ｐゴシック" pitchFamily="34" charset="-128"/>
            </a:endParaRPr>
          </a:p>
          <a:p>
            <a:pPr eaLnBrk="1" hangingPunct="1">
              <a:spcBef>
                <a:spcPct val="0"/>
              </a:spcBef>
            </a:pPr>
            <a:r>
              <a:rPr lang="en-US" dirty="0">
                <a:ea typeface="ＭＳ Ｐゴシック" pitchFamily="34" charset="-128"/>
              </a:rPr>
              <a:t>“</a:t>
            </a:r>
            <a:r>
              <a:rPr lang="en-US" dirty="0" err="1">
                <a:ea typeface="ＭＳ Ｐゴシック" pitchFamily="34" charset="-128"/>
              </a:rPr>
              <a:t>ci</a:t>
            </a:r>
            <a:r>
              <a:rPr lang="en-US" dirty="0">
                <a:ea typeface="ＭＳ Ｐゴシック" pitchFamily="34" charset="-128"/>
              </a:rPr>
              <a:t>” stands for continuous insulation (uninterrupted</a:t>
            </a:r>
            <a:r>
              <a:rPr lang="en-US" baseline="0" dirty="0">
                <a:ea typeface="ＭＳ Ｐゴシック" pitchFamily="34" charset="-128"/>
              </a:rPr>
              <a:t> by framing members).  “ci” applies to all Insulation Entirely Above Deck and to most of mass walls, mass floors, and below-grade walls.</a:t>
            </a:r>
          </a:p>
          <a:p>
            <a:pPr eaLnBrk="1" hangingPunct="1">
              <a:spcBef>
                <a:spcPct val="0"/>
              </a:spcBef>
            </a:pPr>
            <a:endParaRPr lang="en-US" baseline="0" dirty="0">
              <a:ea typeface="ＭＳ Ｐゴシック" pitchFamily="34" charset="-128"/>
            </a:endParaRPr>
          </a:p>
          <a:p>
            <a:pPr eaLnBrk="1" hangingPunct="1">
              <a:spcBef>
                <a:spcPct val="0"/>
              </a:spcBef>
            </a:pPr>
            <a:r>
              <a:rPr lang="en-US" baseline="0" dirty="0">
                <a:ea typeface="ＭＳ Ｐゴシック" pitchFamily="34" charset="-128"/>
              </a:rPr>
              <a:t>“fc” = filled cavity</a:t>
            </a:r>
            <a:endParaRPr lang="en-US" dirty="0">
              <a:ea typeface="ＭＳ Ｐゴシック" pitchFamily="34" charset="-128"/>
            </a:endParaRPr>
          </a:p>
          <a:p>
            <a:pPr eaLnBrk="1" hangingPunct="1">
              <a:spcBef>
                <a:spcPct val="0"/>
              </a:spcBef>
            </a:pPr>
            <a:endParaRPr lang="en-US" b="1" i="1" dirty="0">
              <a:ea typeface="ＭＳ Ｐゴシック" pitchFamily="34" charset="-128"/>
            </a:endParaRPr>
          </a:p>
        </p:txBody>
      </p:sp>
    </p:spTree>
    <p:extLst>
      <p:ext uri="{BB962C8B-B14F-4D97-AF65-F5344CB8AC3E}">
        <p14:creationId xmlns:p14="http://schemas.microsoft.com/office/powerpoint/2010/main" val="689551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55FBCC-88E0-41E6-8B45-1262A741F05B}" type="slidenum">
              <a:rPr lang="en-US" sz="1200">
                <a:latin typeface="Calibri" pitchFamily="34" charset="0"/>
              </a:rPr>
              <a:pPr eaLnBrk="1" hangingPunct="1"/>
              <a:t>41</a:t>
            </a:fld>
            <a:endParaRPr lang="en-US" sz="1200">
              <a:latin typeface="Calibri" pitchFamily="34" charset="0"/>
            </a:endParaRPr>
          </a:p>
        </p:txBody>
      </p:sp>
      <p:sp>
        <p:nvSpPr>
          <p:cNvPr id="29698"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xfrm>
            <a:off x="936344" y="4415790"/>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itchFamily="34" charset="-128"/>
              </a:rPr>
              <a:t>There is a table for each climate zone.  Requirements are separated by Nonresidential, Residential, and </a:t>
            </a:r>
            <a:r>
              <a:rPr lang="en-US" dirty="0" err="1">
                <a:ea typeface="ＭＳ Ｐゴシック" pitchFamily="34" charset="-128"/>
              </a:rPr>
              <a:t>Semiheated</a:t>
            </a:r>
            <a:r>
              <a:rPr lang="en-US" dirty="0">
                <a:ea typeface="ＭＳ Ｐゴシック" pitchFamily="34" charset="-128"/>
              </a:rPr>
              <a:t> columns.  Both U-factor and R-value requirements are given.  Requirements for residential</a:t>
            </a:r>
            <a:r>
              <a:rPr lang="en-US" baseline="0" dirty="0">
                <a:ea typeface="ＭＳ Ｐゴシック" pitchFamily="34" charset="-128"/>
              </a:rPr>
              <a:t> spaces are a little more stringent than nonresidential because residential spaces are assumed to have continuous heating and cooling.</a:t>
            </a:r>
            <a:endParaRPr lang="en-US" dirty="0">
              <a:ea typeface="ＭＳ Ｐゴシック" pitchFamily="34" charset="-128"/>
            </a:endParaRPr>
          </a:p>
          <a:p>
            <a:pPr eaLnBrk="1" hangingPunct="1">
              <a:spcBef>
                <a:spcPct val="0"/>
              </a:spcBef>
            </a:pPr>
            <a:endParaRPr lang="en-US" dirty="0">
              <a:ea typeface="ＭＳ Ｐゴシック" pitchFamily="34" charset="-128"/>
            </a:endParaRPr>
          </a:p>
          <a:p>
            <a:pPr eaLnBrk="1" hangingPunct="1">
              <a:spcBef>
                <a:spcPct val="0"/>
              </a:spcBef>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pPr eaLnBrk="1" hangingPunct="1">
              <a:spcBef>
                <a:spcPct val="0"/>
              </a:spcBef>
            </a:pPr>
            <a:endParaRPr lang="en-US" dirty="0">
              <a:ea typeface="ＭＳ Ｐゴシック" pitchFamily="34" charset="-128"/>
            </a:endParaRPr>
          </a:p>
          <a:p>
            <a:pPr eaLnBrk="1" hangingPunct="1">
              <a:spcBef>
                <a:spcPct val="0"/>
              </a:spcBef>
            </a:pPr>
            <a:r>
              <a:rPr lang="en-US" dirty="0">
                <a:ea typeface="ＭＳ Ｐゴシック" pitchFamily="34" charset="-128"/>
              </a:rPr>
              <a:t>“</a:t>
            </a:r>
            <a:r>
              <a:rPr lang="en-US" dirty="0" err="1">
                <a:ea typeface="ＭＳ Ｐゴシック" pitchFamily="34" charset="-128"/>
              </a:rPr>
              <a:t>ci</a:t>
            </a:r>
            <a:r>
              <a:rPr lang="en-US" dirty="0">
                <a:ea typeface="ＭＳ Ｐゴシック" pitchFamily="34" charset="-128"/>
              </a:rPr>
              <a:t>” stands for continuous insulation (uninterrupted</a:t>
            </a:r>
            <a:r>
              <a:rPr lang="en-US" baseline="0" dirty="0">
                <a:ea typeface="ＭＳ Ｐゴシック" pitchFamily="34" charset="-128"/>
              </a:rPr>
              <a:t> by framing members).  “ci” applies to all Insulation Entirely Above Deck and to most of mass walls, mass floors, and below-grade walls.</a:t>
            </a:r>
          </a:p>
          <a:p>
            <a:pPr eaLnBrk="1" hangingPunct="1">
              <a:spcBef>
                <a:spcPct val="0"/>
              </a:spcBef>
            </a:pPr>
            <a:endParaRPr lang="en-US" baseline="0" dirty="0">
              <a:ea typeface="ＭＳ Ｐゴシック" pitchFamily="34" charset="-128"/>
            </a:endParaRPr>
          </a:p>
          <a:p>
            <a:pPr eaLnBrk="1" hangingPunct="1">
              <a:spcBef>
                <a:spcPct val="0"/>
              </a:spcBef>
            </a:pPr>
            <a:r>
              <a:rPr lang="en-US" baseline="0" dirty="0">
                <a:ea typeface="ＭＳ Ｐゴシック" pitchFamily="34" charset="-128"/>
              </a:rPr>
              <a:t>“fc” = filled cavity</a:t>
            </a:r>
            <a:endParaRPr lang="en-US" dirty="0">
              <a:ea typeface="ＭＳ Ｐゴシック" pitchFamily="34" charset="-128"/>
            </a:endParaRPr>
          </a:p>
          <a:p>
            <a:pPr eaLnBrk="1" hangingPunct="1">
              <a:spcBef>
                <a:spcPct val="0"/>
              </a:spcBef>
            </a:pPr>
            <a:endParaRPr lang="en-US" b="1" i="1" dirty="0">
              <a:ea typeface="ＭＳ Ｐゴシック" pitchFamily="34" charset="-128"/>
            </a:endParaRPr>
          </a:p>
        </p:txBody>
      </p:sp>
    </p:spTree>
    <p:extLst>
      <p:ext uri="{BB962C8B-B14F-4D97-AF65-F5344CB8AC3E}">
        <p14:creationId xmlns:p14="http://schemas.microsoft.com/office/powerpoint/2010/main" val="119861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note </a:t>
            </a:r>
            <a:r>
              <a:rPr lang="en-US"/>
              <a:t>that en</a:t>
            </a:r>
            <a:r>
              <a:rPr lang="en-US" dirty="0"/>
              <a:t>v</a:t>
            </a:r>
            <a:r>
              <a:rPr lang="en-US"/>
              <a:t>elope </a:t>
            </a:r>
            <a:r>
              <a:rPr lang="en-US" dirty="0" err="1"/>
              <a:t>Cx</a:t>
            </a:r>
            <a:r>
              <a:rPr lang="en-US" dirty="0"/>
              <a:t> requirements haven’t changed but new requirements were added for many of the other sections of the Standard. </a:t>
            </a:r>
          </a:p>
        </p:txBody>
      </p:sp>
      <p:sp>
        <p:nvSpPr>
          <p:cNvPr id="4" name="Slide Number Placeholder 3"/>
          <p:cNvSpPr>
            <a:spLocks noGrp="1"/>
          </p:cNvSpPr>
          <p:nvPr>
            <p:ph type="sldNum" sz="quarter" idx="5"/>
          </p:nvPr>
        </p:nvSpPr>
        <p:spPr/>
        <p:txBody>
          <a:bodyPr/>
          <a:lstStyle/>
          <a:p>
            <a:fld id="{4FF5B92B-6B67-D242-977C-9031446DA55A}" type="slidenum">
              <a:rPr lang="en-US" smtClean="0"/>
              <a:pPr/>
              <a:t>9</a:t>
            </a:fld>
            <a:endParaRPr lang="en-US" dirty="0"/>
          </a:p>
        </p:txBody>
      </p:sp>
    </p:spTree>
    <p:extLst>
      <p:ext uri="{BB962C8B-B14F-4D97-AF65-F5344CB8AC3E}">
        <p14:creationId xmlns:p14="http://schemas.microsoft.com/office/powerpoint/2010/main" val="443804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42</a:t>
            </a:fld>
            <a:endParaRPr lang="en-US" dirty="0"/>
          </a:p>
        </p:txBody>
      </p:sp>
    </p:spTree>
    <p:extLst>
      <p:ext uri="{BB962C8B-B14F-4D97-AF65-F5344CB8AC3E}">
        <p14:creationId xmlns:p14="http://schemas.microsoft.com/office/powerpoint/2010/main" val="2573408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43</a:t>
            </a:fld>
            <a:endParaRPr lang="en-US" dirty="0"/>
          </a:p>
        </p:txBody>
      </p:sp>
    </p:spTree>
    <p:extLst>
      <p:ext uri="{BB962C8B-B14F-4D97-AF65-F5344CB8AC3E}">
        <p14:creationId xmlns:p14="http://schemas.microsoft.com/office/powerpoint/2010/main" val="2494044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44</a:t>
            </a:fld>
            <a:endParaRPr lang="en-US" dirty="0"/>
          </a:p>
        </p:txBody>
      </p:sp>
    </p:spTree>
    <p:extLst>
      <p:ext uri="{BB962C8B-B14F-4D97-AF65-F5344CB8AC3E}">
        <p14:creationId xmlns:p14="http://schemas.microsoft.com/office/powerpoint/2010/main" val="1635984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45</a:t>
            </a:fld>
            <a:endParaRPr lang="en-US" dirty="0"/>
          </a:p>
        </p:txBody>
      </p:sp>
    </p:spTree>
    <p:extLst>
      <p:ext uri="{BB962C8B-B14F-4D97-AF65-F5344CB8AC3E}">
        <p14:creationId xmlns:p14="http://schemas.microsoft.com/office/powerpoint/2010/main" val="41396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46</a:t>
            </a:fld>
            <a:endParaRPr lang="en-US" dirty="0"/>
          </a:p>
        </p:txBody>
      </p:sp>
    </p:spTree>
    <p:extLst>
      <p:ext uri="{BB962C8B-B14F-4D97-AF65-F5344CB8AC3E}">
        <p14:creationId xmlns:p14="http://schemas.microsoft.com/office/powerpoint/2010/main" val="86966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47</a:t>
            </a:fld>
            <a:endParaRPr lang="en-US" dirty="0"/>
          </a:p>
        </p:txBody>
      </p:sp>
    </p:spTree>
    <p:extLst>
      <p:ext uri="{BB962C8B-B14F-4D97-AF65-F5344CB8AC3E}">
        <p14:creationId xmlns:p14="http://schemas.microsoft.com/office/powerpoint/2010/main" val="80285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ea typeface="ＭＳ Ｐゴシック" pitchFamily="34" charset="-128"/>
              </a:rPr>
              <a:t>PRESENTERS</a:t>
            </a:r>
            <a:r>
              <a:rPr lang="en-US" dirty="0">
                <a:ea typeface="ＭＳ Ｐゴシック" pitchFamily="34" charset="-128"/>
              </a:rPr>
              <a:t>:  All</a:t>
            </a:r>
            <a:r>
              <a:rPr lang="en-US" baseline="0" dirty="0">
                <a:ea typeface="ＭＳ Ｐゴシック" pitchFamily="34" charset="-128"/>
              </a:rPr>
              <a:t> of the tables are provided; u</a:t>
            </a:r>
            <a:r>
              <a:rPr lang="en-US" dirty="0">
                <a:ea typeface="ＭＳ Ｐゴシック" pitchFamily="34" charset="-128"/>
              </a:rPr>
              <a:t>se </a:t>
            </a:r>
            <a:r>
              <a:rPr lang="en-US" u="sng" dirty="0">
                <a:ea typeface="ＭＳ Ｐゴシック" pitchFamily="34" charset="-128"/>
              </a:rPr>
              <a:t>only</a:t>
            </a:r>
            <a:r>
              <a:rPr lang="en-US" i="1" dirty="0">
                <a:ea typeface="ＭＳ Ｐゴシック" pitchFamily="34" charset="-128"/>
              </a:rPr>
              <a:t> </a:t>
            </a:r>
            <a:r>
              <a:rPr lang="en-US" dirty="0">
                <a:ea typeface="ＭＳ Ｐゴシック" pitchFamily="34" charset="-128"/>
              </a:rPr>
              <a:t>the tables representing climate zones applicable to your training sessions.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48</a:t>
            </a:fld>
            <a:endParaRPr lang="en-US" dirty="0"/>
          </a:p>
        </p:txBody>
      </p:sp>
    </p:spTree>
    <p:extLst>
      <p:ext uri="{BB962C8B-B14F-4D97-AF65-F5344CB8AC3E}">
        <p14:creationId xmlns:p14="http://schemas.microsoft.com/office/powerpoint/2010/main" val="2595834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AC5ECF-FCC2-40D7-9846-553368849D79}" type="slidenum">
              <a:rPr lang="en-US"/>
              <a:pPr/>
              <a:t>49</a:t>
            </a:fld>
            <a:endParaRPr 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pPr defTabSz="914350" fontAlgn="base">
              <a:spcBef>
                <a:spcPct val="30000"/>
              </a:spcBef>
              <a:spcAft>
                <a:spcPct val="0"/>
              </a:spcAft>
              <a:defRPr/>
            </a:pPr>
            <a:r>
              <a:rPr lang="en-US" dirty="0"/>
              <a:t>Some interruptions are inevitable and permitted up to 1%.  Interruptions are typically required to provide structural supports for mechanical or other roof-mounted equipment.</a:t>
            </a:r>
          </a:p>
          <a:p>
            <a:endParaRPr lang="en-US" dirty="0"/>
          </a:p>
        </p:txBody>
      </p:sp>
    </p:spTree>
    <p:extLst>
      <p:ext uri="{BB962C8B-B14F-4D97-AF65-F5344CB8AC3E}">
        <p14:creationId xmlns:p14="http://schemas.microsoft.com/office/powerpoint/2010/main" val="4115820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373146-194F-48AA-AB2A-C52EDC8AD8E5}" type="slidenum">
              <a:rPr lang="en-US"/>
              <a:pPr/>
              <a:t>50</a:t>
            </a:fld>
            <a:endParaRPr lang="en-US"/>
          </a:p>
        </p:txBody>
      </p:sp>
      <p:sp>
        <p:nvSpPr>
          <p:cNvPr id="76802" name="Rectangle 2"/>
          <p:cNvSpPr>
            <a:spLocks noGrp="1" noRot="1" noChangeAspect="1" noChangeArrowheads="1" noTextEdit="1"/>
          </p:cNvSpPr>
          <p:nvPr>
            <p:ph type="sldImg"/>
          </p:nvPr>
        </p:nvSpPr>
        <p:spPr>
          <a:xfrm>
            <a:off x="1182688" y="696913"/>
            <a:ext cx="4648200" cy="3486150"/>
          </a:xfrm>
          <a:ln/>
        </p:spPr>
      </p:sp>
      <p:sp>
        <p:nvSpPr>
          <p:cNvPr id="76803" name="Rectangle 3"/>
          <p:cNvSpPr>
            <a:spLocks noGrp="1" noChangeArrowheads="1"/>
          </p:cNvSpPr>
          <p:nvPr>
            <p:ph type="body" idx="1"/>
          </p:nvPr>
        </p:nvSpPr>
        <p:spPr>
          <a:xfrm>
            <a:off x="936344" y="4415790"/>
            <a:ext cx="5137714" cy="4183380"/>
          </a:xfrm>
        </p:spPr>
        <p:txBody>
          <a:bodyPr/>
          <a:lstStyle/>
          <a:p>
            <a:r>
              <a:rPr lang="en-US" dirty="0"/>
              <a:t>Double-layer – continuous insulation – it is assumed that the insulation boards are installed below the </a:t>
            </a:r>
            <a:r>
              <a:rPr lang="en-US" dirty="0" err="1"/>
              <a:t>purlins</a:t>
            </a:r>
            <a:r>
              <a:rPr lang="en-US" dirty="0"/>
              <a:t> and are uninterrupted by framing members.  Insulation exposed to the conditioned space or </a:t>
            </a:r>
            <a:r>
              <a:rPr lang="en-US" dirty="0" err="1"/>
              <a:t>semiheated</a:t>
            </a:r>
            <a:r>
              <a:rPr lang="en-US" dirty="0"/>
              <a:t> space shall have a facing and all insulation seams shall be continuously sealed to provide a continuous air barrier.</a:t>
            </a:r>
          </a:p>
          <a:p>
            <a:endParaRPr lang="en-US" dirty="0"/>
          </a:p>
          <a:p>
            <a:r>
              <a:rPr lang="en-US" dirty="0"/>
              <a:t>Attics and Other Roofs – all roofs that aren’t metal building roofs or don’t have insulation installed above the structural deck.</a:t>
            </a:r>
          </a:p>
          <a:p>
            <a:endParaRPr lang="en-US" dirty="0"/>
          </a:p>
          <a:p>
            <a:r>
              <a:rPr lang="en-US" dirty="0"/>
              <a:t>For attics – the Standard permits the insulation depth to be reduced near the eaves since this was accounted for in developing the requirements.</a:t>
            </a:r>
          </a:p>
          <a:p>
            <a:r>
              <a:rPr lang="en-US" dirty="0"/>
              <a:t>Single-rafter roofs – when insulation required by the Standard has a thickness too large to fit in the cavity, it’s only necessary to install insulation at a depth that will fill the cavity and still leave an inch or so for ventilation.</a:t>
            </a:r>
          </a:p>
        </p:txBody>
      </p:sp>
    </p:spTree>
    <p:extLst>
      <p:ext uri="{BB962C8B-B14F-4D97-AF65-F5344CB8AC3E}">
        <p14:creationId xmlns:p14="http://schemas.microsoft.com/office/powerpoint/2010/main" val="2062232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51</a:t>
            </a:fld>
            <a:endParaRPr lang="en-US"/>
          </a:p>
        </p:txBody>
      </p:sp>
    </p:spTree>
    <p:extLst>
      <p:ext uri="{BB962C8B-B14F-4D97-AF65-F5344CB8AC3E}">
        <p14:creationId xmlns:p14="http://schemas.microsoft.com/office/powerpoint/2010/main" val="266487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14</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Under</a:t>
            </a:r>
            <a:r>
              <a:rPr lang="en-US" baseline="0" dirty="0"/>
              <a:t> “Compliance Paths”, Simplified is not available for Envelope</a:t>
            </a:r>
          </a:p>
          <a:p>
            <a:endParaRPr lang="en-US" dirty="0"/>
          </a:p>
          <a:p>
            <a:r>
              <a:rPr lang="en-US" dirty="0"/>
              <a:t>Prescriptive Option = no trade offs; 8 criteria sets (certain rules to being able to use this option)</a:t>
            </a:r>
          </a:p>
          <a:p>
            <a:r>
              <a:rPr lang="en-US" dirty="0"/>
              <a:t>Trade Off Option = trade offs permitted among</a:t>
            </a:r>
            <a:r>
              <a:rPr lang="en-US" baseline="0" dirty="0"/>
              <a:t> envelope components; area take offs must be calculated; </a:t>
            </a:r>
            <a:r>
              <a:rPr lang="en-US" baseline="0" dirty="0" err="1"/>
              <a:t>COMcheck</a:t>
            </a:r>
            <a:endParaRPr lang="en-US" baseline="0" dirty="0"/>
          </a:p>
          <a:p>
            <a:r>
              <a:rPr lang="en-US" baseline="0" dirty="0"/>
              <a:t>ECB = trade offs can be made between envelope, lighting, and/or mechanical (building as a whole)</a:t>
            </a:r>
          </a:p>
          <a:p>
            <a:r>
              <a:rPr lang="en-US" baseline="0" dirty="0"/>
              <a:t>Performance Rating Method = Appendix G</a:t>
            </a:r>
            <a:endParaRPr lang="en-US" dirty="0"/>
          </a:p>
          <a:p>
            <a:pPr defTabSz="931723"/>
            <a:endParaRPr lang="en-US" dirty="0"/>
          </a:p>
        </p:txBody>
      </p:sp>
    </p:spTree>
    <p:extLst>
      <p:ext uri="{BB962C8B-B14F-4D97-AF65-F5344CB8AC3E}">
        <p14:creationId xmlns:p14="http://schemas.microsoft.com/office/powerpoint/2010/main" val="2925885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Verify that the installed insulation R-value meets or exceeds the R-value shown on the plans or energy code compliance documentation.</a:t>
            </a:r>
          </a:p>
          <a:p>
            <a:endParaRPr lang="en-US" dirty="0"/>
          </a:p>
          <a:p>
            <a:r>
              <a:rPr lang="en-US" dirty="0"/>
              <a:t>Applies</a:t>
            </a:r>
            <a:r>
              <a:rPr lang="en-US" baseline="0" dirty="0"/>
              <a:t> if only time you can check insulation before final roof covering is installed (e.g., roof deck).</a:t>
            </a:r>
            <a:endParaRPr lang="en-US" dirty="0"/>
          </a:p>
        </p:txBody>
      </p:sp>
      <p:sp>
        <p:nvSpPr>
          <p:cNvPr id="4" name="Slide Number Placeholder 3"/>
          <p:cNvSpPr>
            <a:spLocks noGrp="1"/>
          </p:cNvSpPr>
          <p:nvPr>
            <p:ph type="sldNum" sz="quarter" idx="10"/>
          </p:nvPr>
        </p:nvSpPr>
        <p:spPr/>
        <p:txBody>
          <a:bodyPr/>
          <a:lstStyle/>
          <a:p>
            <a:fld id="{AE130ACF-AC1E-49AD-B0A0-D63B29CDC88E}" type="slidenum">
              <a:rPr lang="en-US" smtClean="0"/>
              <a:pPr/>
              <a:t>52</a:t>
            </a:fld>
            <a:endParaRPr lang="en-US"/>
          </a:p>
        </p:txBody>
      </p:sp>
    </p:spTree>
    <p:extLst>
      <p:ext uri="{BB962C8B-B14F-4D97-AF65-F5344CB8AC3E}">
        <p14:creationId xmlns:p14="http://schemas.microsoft.com/office/powerpoint/2010/main" val="610976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CADB0-B21C-4102-BBF7-8DBB4593683C}" type="slidenum">
              <a:rPr lang="en-US"/>
              <a:pPr/>
              <a:t>53</a:t>
            </a:fld>
            <a:endParaRPr lang="en-US"/>
          </a:p>
        </p:txBody>
      </p:sp>
      <p:sp>
        <p:nvSpPr>
          <p:cNvPr id="78850" name="Rectangle 2"/>
          <p:cNvSpPr>
            <a:spLocks noGrp="1" noRot="1" noChangeAspect="1" noChangeArrowheads="1" noTextEdit="1"/>
          </p:cNvSpPr>
          <p:nvPr>
            <p:ph type="sldImg"/>
          </p:nvPr>
        </p:nvSpPr>
        <p:spPr>
          <a:xfrm>
            <a:off x="1182688" y="696913"/>
            <a:ext cx="4648200" cy="3486150"/>
          </a:xfrm>
          <a:ln/>
        </p:spPr>
      </p:sp>
      <p:sp>
        <p:nvSpPr>
          <p:cNvPr id="78851" name="Rectangle 3"/>
          <p:cNvSpPr>
            <a:spLocks noGrp="1" noChangeArrowheads="1"/>
          </p:cNvSpPr>
          <p:nvPr>
            <p:ph type="body" idx="1"/>
          </p:nvPr>
        </p:nvSpPr>
        <p:spPr>
          <a:xfrm>
            <a:off x="936344" y="4415790"/>
            <a:ext cx="5137714" cy="4183380"/>
          </a:xfrm>
        </p:spPr>
        <p:txBody>
          <a:bodyPr/>
          <a:lstStyle/>
          <a:p>
            <a:r>
              <a:rPr lang="en-US" dirty="0"/>
              <a:t>Qualifying products shall be tested and labeled by the Cool Roof Rating Council.</a:t>
            </a:r>
          </a:p>
          <a:p>
            <a:endParaRPr lang="en-US" dirty="0"/>
          </a:p>
          <a:p>
            <a:r>
              <a:rPr lang="en-US" dirty="0"/>
              <a:t>Solar Reflectance Index must be as calculated by the ASTM E1980 procedure.</a:t>
            </a:r>
          </a:p>
          <a:p>
            <a:endParaRPr lang="en-US" dirty="0"/>
          </a:p>
          <a:p>
            <a:r>
              <a:rPr lang="en-US" dirty="0"/>
              <a:t>Cool roof can be achieved by applying a coating to the roof’s outside surface or using a material that has both a high reflectance (light color) and a high </a:t>
            </a:r>
            <a:r>
              <a:rPr lang="en-US" dirty="0" err="1"/>
              <a:t>emittance</a:t>
            </a:r>
            <a:r>
              <a:rPr lang="en-US" dirty="0"/>
              <a: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53585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CADB0-B21C-4102-BBF7-8DBB4593683C}" type="slidenum">
              <a:rPr lang="en-US"/>
              <a:pPr/>
              <a:t>54</a:t>
            </a:fld>
            <a:endParaRPr lang="en-US"/>
          </a:p>
        </p:txBody>
      </p:sp>
      <p:sp>
        <p:nvSpPr>
          <p:cNvPr id="78850" name="Rectangle 2"/>
          <p:cNvSpPr>
            <a:spLocks noGrp="1" noRot="1" noChangeAspect="1" noChangeArrowheads="1" noTextEdit="1"/>
          </p:cNvSpPr>
          <p:nvPr>
            <p:ph type="sldImg"/>
          </p:nvPr>
        </p:nvSpPr>
        <p:spPr>
          <a:xfrm>
            <a:off x="1182688" y="696913"/>
            <a:ext cx="4648200" cy="3486150"/>
          </a:xfrm>
          <a:ln/>
        </p:spPr>
      </p:sp>
      <p:sp>
        <p:nvSpPr>
          <p:cNvPr id="78851" name="Rectangle 3"/>
          <p:cNvSpPr>
            <a:spLocks noGrp="1" noChangeArrowheads="1"/>
          </p:cNvSpPr>
          <p:nvPr>
            <p:ph type="body" idx="1"/>
          </p:nvPr>
        </p:nvSpPr>
        <p:spPr>
          <a:xfrm>
            <a:off x="936344" y="4415790"/>
            <a:ext cx="5137714" cy="4183380"/>
          </a:xfrm>
        </p:spPr>
        <p:txBody>
          <a:bodyPr/>
          <a:lstStyle/>
          <a:p>
            <a:r>
              <a:rPr lang="en-US" dirty="0"/>
              <a:t>Qualifying products shall be tested and labeled by a nationally recognized accreditation organization, such as the Cool Roof Rating Council CRRC.</a:t>
            </a:r>
          </a:p>
          <a:p>
            <a:endParaRPr lang="en-US" dirty="0"/>
          </a:p>
          <a:p>
            <a:r>
              <a:rPr lang="en-US" dirty="0"/>
              <a:t>Cool roof can be achieved by applying a coating to the roof’s outside surface or using a material that has both a high reflectance (light color) and a high </a:t>
            </a:r>
            <a:r>
              <a:rPr lang="en-US" dirty="0" err="1"/>
              <a:t>emittance</a:t>
            </a:r>
            <a:r>
              <a:rPr lang="en-US" dirty="0"/>
              <a: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17931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DCB630-35EC-4D59-9C32-41D38FCDA16A}" type="slidenum">
              <a:rPr lang="en-US" smtClean="0"/>
              <a:pPr/>
              <a:t>55</a:t>
            </a:fld>
            <a:endParaRPr lang="en-US"/>
          </a:p>
        </p:txBody>
      </p:sp>
    </p:spTree>
    <p:extLst>
      <p:ext uri="{BB962C8B-B14F-4D97-AF65-F5344CB8AC3E}">
        <p14:creationId xmlns:p14="http://schemas.microsoft.com/office/powerpoint/2010/main" val="1725937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52F03-D5D7-49E2-B838-CA8DD1EA5600}" type="slidenum">
              <a:rPr lang="en-US"/>
              <a:pPr/>
              <a:t>56</a:t>
            </a:fld>
            <a:endParaRPr lang="en-US"/>
          </a:p>
        </p:txBody>
      </p:sp>
      <p:sp>
        <p:nvSpPr>
          <p:cNvPr id="80898" name="Rectangle 2"/>
          <p:cNvSpPr>
            <a:spLocks noGrp="1" noRot="1" noChangeAspect="1" noChangeArrowheads="1" noTextEdit="1"/>
          </p:cNvSpPr>
          <p:nvPr>
            <p:ph type="sldImg"/>
          </p:nvPr>
        </p:nvSpPr>
        <p:spPr>
          <a:xfrm>
            <a:off x="1182688" y="696913"/>
            <a:ext cx="4648200" cy="3486150"/>
          </a:xfrm>
          <a:ln/>
        </p:spPr>
      </p:sp>
      <p:sp>
        <p:nvSpPr>
          <p:cNvPr id="80899" name="Rectangle 3"/>
          <p:cNvSpPr>
            <a:spLocks noGrp="1" noChangeArrowheads="1"/>
          </p:cNvSpPr>
          <p:nvPr>
            <p:ph type="body" idx="1"/>
          </p:nvPr>
        </p:nvSpPr>
        <p:spPr>
          <a:xfrm>
            <a:off x="936344" y="4415790"/>
            <a:ext cx="5137714" cy="4183380"/>
          </a:xfrm>
        </p:spPr>
        <p:txBody>
          <a:bodyPr/>
          <a:lstStyle/>
          <a:p>
            <a:r>
              <a:rPr lang="en-US" dirty="0"/>
              <a:t>A mass wall is a heavyweight wall, with</a:t>
            </a:r>
            <a:r>
              <a:rPr lang="en-US" baseline="0" dirty="0"/>
              <a:t> a heat capacity larger than 5 Btu/ft2-F</a:t>
            </a:r>
            <a:r>
              <a:rPr lang="en-US" dirty="0"/>
              <a:t>.  </a:t>
            </a:r>
          </a:p>
          <a:p>
            <a:endParaRPr lang="en-US" dirty="0"/>
          </a:p>
          <a:p>
            <a:r>
              <a:rPr lang="en-US" dirty="0"/>
              <a:t>Comply with R-value criteria or U-factor requirement for the overall assembly, including thermal bridges.</a:t>
            </a:r>
          </a:p>
          <a:p>
            <a:endParaRPr lang="en-US" dirty="0"/>
          </a:p>
          <a:p>
            <a:pPr lvl="0"/>
            <a:r>
              <a:rPr lang="en-US" dirty="0"/>
              <a:t>If insulated on the interior, the </a:t>
            </a:r>
            <a:r>
              <a:rPr lang="en-US" i="1" dirty="0"/>
              <a:t>wall</a:t>
            </a:r>
            <a:r>
              <a:rPr lang="en-US" dirty="0"/>
              <a:t> is insulated to the </a:t>
            </a:r>
            <a:r>
              <a:rPr lang="en-US" i="1" dirty="0"/>
              <a:t>above-grade wall</a:t>
            </a:r>
            <a:r>
              <a:rPr lang="en-US" dirty="0"/>
              <a:t> requirements.</a:t>
            </a:r>
          </a:p>
          <a:p>
            <a:pPr lvl="0"/>
            <a:endParaRPr lang="en-US" dirty="0"/>
          </a:p>
          <a:p>
            <a:pPr lvl="0"/>
            <a:r>
              <a:rPr lang="en-US" dirty="0"/>
              <a:t>If insulated on the exterior or integral, the </a:t>
            </a:r>
            <a:r>
              <a:rPr lang="en-US" i="1" dirty="0"/>
              <a:t>below-grade wall</a:t>
            </a:r>
            <a:r>
              <a:rPr lang="en-US" dirty="0"/>
              <a:t> portion is insulated to the </a:t>
            </a:r>
            <a:r>
              <a:rPr lang="en-US" i="1" dirty="0"/>
              <a:t>below-grade wall</a:t>
            </a:r>
            <a:r>
              <a:rPr lang="en-US" dirty="0"/>
              <a:t> requirements, and the </a:t>
            </a:r>
            <a:r>
              <a:rPr lang="en-US" i="1" dirty="0"/>
              <a:t>above-grade wall</a:t>
            </a:r>
            <a:r>
              <a:rPr lang="en-US" dirty="0"/>
              <a:t> portion shall be insulated to the </a:t>
            </a:r>
            <a:r>
              <a:rPr lang="en-US" i="1" dirty="0"/>
              <a:t>above-grade wall</a:t>
            </a:r>
            <a:r>
              <a:rPr lang="en-US" dirty="0"/>
              <a:t> requirements.</a:t>
            </a:r>
          </a:p>
          <a:p>
            <a:endParaRPr lang="en-US" dirty="0"/>
          </a:p>
          <a:p>
            <a:r>
              <a:rPr lang="en-US" dirty="0"/>
              <a:t>Exception example – perlite-filled cores on concrete block; applies only when the concrete masonry units are </a:t>
            </a:r>
            <a:r>
              <a:rPr lang="en-US" dirty="0" err="1"/>
              <a:t>ungrouted</a:t>
            </a:r>
            <a:r>
              <a:rPr lang="en-US" dirty="0"/>
              <a:t> or partly grouted.</a:t>
            </a:r>
          </a:p>
          <a:p>
            <a:endParaRPr lang="en-US" dirty="0"/>
          </a:p>
          <a:p>
            <a:r>
              <a:rPr lang="en-US" dirty="0"/>
              <a:t>Sub-bullets</a:t>
            </a:r>
            <a:r>
              <a:rPr lang="en-US" baseline="0" dirty="0"/>
              <a:t> under “Mass Walls” come from Appendix A.  Exception itself is unchanged, but language was moved from the Appendix to Section 5 in 90.1-2013.</a:t>
            </a:r>
            <a:endParaRPr lang="en-US" dirty="0"/>
          </a:p>
          <a:p>
            <a:endParaRPr lang="en-US" dirty="0"/>
          </a:p>
          <a:p>
            <a:endParaRPr lang="en-US" dirty="0"/>
          </a:p>
        </p:txBody>
      </p:sp>
    </p:spTree>
    <p:extLst>
      <p:ext uri="{BB962C8B-B14F-4D97-AF65-F5344CB8AC3E}">
        <p14:creationId xmlns:p14="http://schemas.microsoft.com/office/powerpoint/2010/main" val="2973216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59</a:t>
            </a:fld>
            <a:endParaRPr lang="en-US"/>
          </a:p>
        </p:txBody>
      </p:sp>
    </p:spTree>
    <p:extLst>
      <p:ext uri="{BB962C8B-B14F-4D97-AF65-F5344CB8AC3E}">
        <p14:creationId xmlns:p14="http://schemas.microsoft.com/office/powerpoint/2010/main" val="3861793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44123-89AD-4730-BAF0-5C204E28406F}" type="slidenum">
              <a:rPr lang="en-US"/>
              <a:pPr/>
              <a:t>60</a:t>
            </a:fld>
            <a:endParaRPr lang="en-US"/>
          </a:p>
        </p:txBody>
      </p:sp>
      <p:sp>
        <p:nvSpPr>
          <p:cNvPr id="83970" name="Rectangle 2"/>
          <p:cNvSpPr>
            <a:spLocks noGrp="1" noRot="1" noChangeAspect="1" noChangeArrowheads="1" noTextEdit="1"/>
          </p:cNvSpPr>
          <p:nvPr>
            <p:ph type="sldImg"/>
          </p:nvPr>
        </p:nvSpPr>
        <p:spPr>
          <a:xfrm>
            <a:off x="1182688" y="696913"/>
            <a:ext cx="4648200" cy="3486150"/>
          </a:xfrm>
          <a:ln/>
        </p:spPr>
      </p:sp>
      <p:sp>
        <p:nvSpPr>
          <p:cNvPr id="83971" name="Rectangle 3"/>
          <p:cNvSpPr>
            <a:spLocks noGrp="1" noChangeArrowheads="1"/>
          </p:cNvSpPr>
          <p:nvPr>
            <p:ph type="body" idx="1"/>
          </p:nvPr>
        </p:nvSpPr>
        <p:spPr>
          <a:xfrm>
            <a:off x="936344" y="4415790"/>
            <a:ext cx="5137714" cy="4183380"/>
          </a:xfrm>
        </p:spPr>
        <p:txBody>
          <a:bodyPr/>
          <a:lstStyle/>
          <a:p>
            <a:r>
              <a:rPr lang="en-US" dirty="0"/>
              <a:t>C-factor includes all layers in the construction assembly but excludes exterior air film and soil effect.</a:t>
            </a:r>
          </a:p>
          <a:p>
            <a:endParaRPr lang="en-US" dirty="0"/>
          </a:p>
          <a:p>
            <a:r>
              <a:rPr lang="en-US" dirty="0"/>
              <a:t>Continuous insulation can be either on the outside or inside.</a:t>
            </a:r>
          </a:p>
          <a:p>
            <a:endParaRPr lang="en-US" dirty="0"/>
          </a:p>
          <a:p>
            <a:endParaRPr lang="en-US" dirty="0"/>
          </a:p>
          <a:p>
            <a:endParaRPr lang="en-US" dirty="0"/>
          </a:p>
        </p:txBody>
      </p:sp>
    </p:spTree>
    <p:extLst>
      <p:ext uri="{BB962C8B-B14F-4D97-AF65-F5344CB8AC3E}">
        <p14:creationId xmlns:p14="http://schemas.microsoft.com/office/powerpoint/2010/main" val="908528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44123-89AD-4730-BAF0-5C204E28406F}" type="slidenum">
              <a:rPr lang="en-US"/>
              <a:pPr/>
              <a:t>61</a:t>
            </a:fld>
            <a:endParaRPr lang="en-US"/>
          </a:p>
        </p:txBody>
      </p:sp>
      <p:sp>
        <p:nvSpPr>
          <p:cNvPr id="83970" name="Rectangle 2"/>
          <p:cNvSpPr>
            <a:spLocks noGrp="1" noRot="1" noChangeAspect="1" noChangeArrowheads="1" noTextEdit="1"/>
          </p:cNvSpPr>
          <p:nvPr>
            <p:ph type="sldImg"/>
          </p:nvPr>
        </p:nvSpPr>
        <p:spPr>
          <a:xfrm>
            <a:off x="1182688" y="696913"/>
            <a:ext cx="4648200" cy="3486150"/>
          </a:xfrm>
          <a:ln/>
        </p:spPr>
      </p:sp>
      <p:sp>
        <p:nvSpPr>
          <p:cNvPr id="83971" name="Rectangle 3"/>
          <p:cNvSpPr>
            <a:spLocks noGrp="1" noChangeArrowheads="1"/>
          </p:cNvSpPr>
          <p:nvPr>
            <p:ph type="body" idx="1"/>
          </p:nvPr>
        </p:nvSpPr>
        <p:spPr>
          <a:xfrm>
            <a:off x="936344" y="4415790"/>
            <a:ext cx="5137714" cy="4183380"/>
          </a:xfrm>
        </p:spPr>
        <p:txBody>
          <a:bodyPr/>
          <a:lstStyle/>
          <a:p>
            <a:r>
              <a:rPr lang="en-US" dirty="0"/>
              <a:t>C-factors</a:t>
            </a:r>
            <a:r>
              <a:rPr lang="en-US" baseline="0" dirty="0"/>
              <a:t> for below-grade walls are taken from Table A4.2.1; excerpt shown above</a:t>
            </a:r>
            <a:endParaRPr lang="en-US" dirty="0"/>
          </a:p>
        </p:txBody>
      </p:sp>
    </p:spTree>
    <p:extLst>
      <p:ext uri="{BB962C8B-B14F-4D97-AF65-F5344CB8AC3E}">
        <p14:creationId xmlns:p14="http://schemas.microsoft.com/office/powerpoint/2010/main" val="1376138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FB7A8-8457-4E9E-9975-036A39393F65}" type="slidenum">
              <a:rPr lang="en-US"/>
              <a:pPr/>
              <a:t>62</a:t>
            </a:fld>
            <a:endParaRPr lang="en-US"/>
          </a:p>
        </p:txBody>
      </p:sp>
      <p:sp>
        <p:nvSpPr>
          <p:cNvPr id="86018" name="Rectangle 2"/>
          <p:cNvSpPr>
            <a:spLocks noGrp="1" noRot="1" noChangeAspect="1" noChangeArrowheads="1" noTextEdit="1"/>
          </p:cNvSpPr>
          <p:nvPr>
            <p:ph type="sldImg"/>
          </p:nvPr>
        </p:nvSpPr>
        <p:spPr>
          <a:xfrm>
            <a:off x="1182688" y="696913"/>
            <a:ext cx="4648200" cy="3486150"/>
          </a:xfrm>
          <a:ln/>
        </p:spPr>
      </p:sp>
      <p:sp>
        <p:nvSpPr>
          <p:cNvPr id="86019" name="Rectangle 3"/>
          <p:cNvSpPr>
            <a:spLocks noGrp="1" noChangeArrowheads="1"/>
          </p:cNvSpPr>
          <p:nvPr>
            <p:ph type="body" idx="1"/>
          </p:nvPr>
        </p:nvSpPr>
        <p:spPr>
          <a:xfrm>
            <a:off x="936344" y="4415790"/>
            <a:ext cx="5137714" cy="4183380"/>
          </a:xfrm>
        </p:spPr>
        <p:txBody>
          <a:bodyPr/>
          <a:lstStyle/>
          <a:p>
            <a:r>
              <a:rPr lang="en-US" dirty="0"/>
              <a:t>Waffle slab floors – floor is insulated either on interior above the slab or on all exposed surfaces of the waffle</a:t>
            </a:r>
          </a:p>
          <a:p>
            <a:endParaRPr lang="en-US" dirty="0"/>
          </a:p>
          <a:p>
            <a:r>
              <a:rPr lang="en-US" dirty="0"/>
              <a:t>Insulation in floor</a:t>
            </a:r>
            <a:r>
              <a:rPr lang="en-US" baseline="0" dirty="0"/>
              <a:t> cavity must be in contact with inside surface.</a:t>
            </a:r>
            <a:endParaRPr lang="en-US" dirty="0"/>
          </a:p>
        </p:txBody>
      </p:sp>
    </p:spTree>
    <p:extLst>
      <p:ext uri="{BB962C8B-B14F-4D97-AF65-F5344CB8AC3E}">
        <p14:creationId xmlns:p14="http://schemas.microsoft.com/office/powerpoint/2010/main" val="2874731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4E493-3C7E-4A3A-A960-977730DE55E3}" type="slidenum">
              <a:rPr lang="en-US"/>
              <a:pPr/>
              <a:t>63</a:t>
            </a:fld>
            <a:endParaRPr lang="en-US"/>
          </a:p>
        </p:txBody>
      </p:sp>
      <p:sp>
        <p:nvSpPr>
          <p:cNvPr id="88066" name="Rectangle 2"/>
          <p:cNvSpPr>
            <a:spLocks noGrp="1" noRot="1" noChangeAspect="1" noChangeArrowheads="1" noTextEdit="1"/>
          </p:cNvSpPr>
          <p:nvPr>
            <p:ph type="sldImg"/>
          </p:nvPr>
        </p:nvSpPr>
        <p:spPr>
          <a:xfrm>
            <a:off x="1182688" y="696913"/>
            <a:ext cx="4648200" cy="3486150"/>
          </a:xfrm>
          <a:ln/>
        </p:spPr>
      </p:sp>
      <p:sp>
        <p:nvSpPr>
          <p:cNvPr id="88067" name="Rectangle 3"/>
          <p:cNvSpPr>
            <a:spLocks noGrp="1" noChangeArrowheads="1"/>
          </p:cNvSpPr>
          <p:nvPr>
            <p:ph type="body" idx="1"/>
          </p:nvPr>
        </p:nvSpPr>
        <p:spPr>
          <a:xfrm>
            <a:off x="936344" y="4415790"/>
            <a:ext cx="5137714" cy="4183380"/>
          </a:xfrm>
        </p:spPr>
        <p:txBody>
          <a:bodyPr/>
          <a:lstStyle/>
          <a:p>
            <a:r>
              <a:rPr lang="en-US" dirty="0"/>
              <a:t>For unheated slabs, insulation is required from climate zones 3 and up.</a:t>
            </a:r>
          </a:p>
          <a:p>
            <a:endParaRPr lang="en-US" dirty="0"/>
          </a:p>
          <a:p>
            <a:endParaRPr lang="en-US" dirty="0"/>
          </a:p>
          <a:p>
            <a:endParaRPr lang="en-US" dirty="0"/>
          </a:p>
        </p:txBody>
      </p:sp>
    </p:spTree>
    <p:extLst>
      <p:ext uri="{BB962C8B-B14F-4D97-AF65-F5344CB8AC3E}">
        <p14:creationId xmlns:p14="http://schemas.microsoft.com/office/powerpoint/2010/main" val="343799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would be good to note why things are red down here. </a:t>
            </a:r>
          </a:p>
        </p:txBody>
      </p:sp>
      <p:sp>
        <p:nvSpPr>
          <p:cNvPr id="4" name="Slide Number Placeholder 3"/>
          <p:cNvSpPr>
            <a:spLocks noGrp="1"/>
          </p:cNvSpPr>
          <p:nvPr>
            <p:ph type="sldNum" sz="quarter" idx="10"/>
          </p:nvPr>
        </p:nvSpPr>
        <p:spPr/>
        <p:txBody>
          <a:bodyPr/>
          <a:lstStyle/>
          <a:p>
            <a:fld id="{A5DCB630-35EC-4D59-9C32-41D38FCDA16A}" type="slidenum">
              <a:rPr lang="en-US" smtClean="0"/>
              <a:pPr/>
              <a:t>16</a:t>
            </a:fld>
            <a:endParaRPr lang="en-US"/>
          </a:p>
        </p:txBody>
      </p:sp>
    </p:spTree>
    <p:extLst>
      <p:ext uri="{BB962C8B-B14F-4D97-AF65-F5344CB8AC3E}">
        <p14:creationId xmlns:p14="http://schemas.microsoft.com/office/powerpoint/2010/main" val="2830535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57024" indent="-291163" eaLnBrk="0" hangingPunct="0">
              <a:defRPr sz="2400">
                <a:solidFill>
                  <a:schemeClr val="tx1"/>
                </a:solidFill>
                <a:latin typeface="Arial" pitchFamily="34" charset="0"/>
                <a:ea typeface="MS PGothic" pitchFamily="34" charset="-128"/>
              </a:defRPr>
            </a:lvl2pPr>
            <a:lvl3pPr marL="1164653" indent="-232930" eaLnBrk="0" hangingPunct="0">
              <a:defRPr sz="2400">
                <a:solidFill>
                  <a:schemeClr val="tx1"/>
                </a:solidFill>
                <a:latin typeface="Arial" pitchFamily="34" charset="0"/>
                <a:ea typeface="MS PGothic" pitchFamily="34" charset="-128"/>
              </a:defRPr>
            </a:lvl3pPr>
            <a:lvl4pPr marL="1630514" indent="-232930" eaLnBrk="0" hangingPunct="0">
              <a:defRPr sz="2400">
                <a:solidFill>
                  <a:schemeClr val="tx1"/>
                </a:solidFill>
                <a:latin typeface="Arial" pitchFamily="34" charset="0"/>
                <a:ea typeface="MS PGothic" pitchFamily="34" charset="-128"/>
              </a:defRPr>
            </a:lvl4pPr>
            <a:lvl5pPr marL="2096375" indent="-232930" eaLnBrk="0" hangingPunct="0">
              <a:defRPr sz="2400">
                <a:solidFill>
                  <a:schemeClr val="tx1"/>
                </a:solidFill>
                <a:latin typeface="Arial" pitchFamily="34" charset="0"/>
                <a:ea typeface="MS PGothic"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MS PGothic"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MS PGothic"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MS PGothic"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E3014D2-6BE2-40B9-B91E-9714560C21DC}" type="slidenum">
              <a:rPr lang="en-US" sz="1200">
                <a:latin typeface="Calibri" pitchFamily="34" charset="0"/>
              </a:rPr>
              <a:pPr eaLnBrk="1" hangingPunct="1"/>
              <a:t>64</a:t>
            </a:fld>
            <a:endParaRPr lang="en-US" sz="1200">
              <a:latin typeface="Calibri" pitchFamily="34" charset="0"/>
            </a:endParaRPr>
          </a:p>
        </p:txBody>
      </p:sp>
      <p:sp>
        <p:nvSpPr>
          <p:cNvPr id="9218"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p:cNvSpPr>
            <a:spLocks noGrp="1" noChangeArrowheads="1"/>
          </p:cNvSpPr>
          <p:nvPr>
            <p:ph type="body" idx="1"/>
          </p:nvPr>
        </p:nvSpPr>
        <p:spPr bwMode="auto">
          <a:xfrm>
            <a:off x="936344" y="4415790"/>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Table 5.5-4 (partial</a:t>
            </a:r>
            <a:r>
              <a:rPr lang="en-US" baseline="0" dirty="0"/>
              <a:t> table)</a:t>
            </a:r>
            <a:endParaRPr lang="en-US" dirty="0"/>
          </a:p>
        </p:txBody>
      </p:sp>
    </p:spTree>
    <p:extLst>
      <p:ext uri="{BB962C8B-B14F-4D97-AF65-F5344CB8AC3E}">
        <p14:creationId xmlns:p14="http://schemas.microsoft.com/office/powerpoint/2010/main" val="3182750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82F46-0516-447F-93FE-33B4690964DF}" type="slidenum">
              <a:rPr lang="en-US"/>
              <a:pPr/>
              <a:t>65</a:t>
            </a:fld>
            <a:endParaRPr lang="en-US"/>
          </a:p>
        </p:txBody>
      </p:sp>
      <p:sp>
        <p:nvSpPr>
          <p:cNvPr id="92162" name="Rectangle 2"/>
          <p:cNvSpPr>
            <a:spLocks noGrp="1" noRot="1" noChangeAspect="1" noChangeArrowheads="1" noTextEdit="1"/>
          </p:cNvSpPr>
          <p:nvPr>
            <p:ph type="sldImg"/>
          </p:nvPr>
        </p:nvSpPr>
        <p:spPr>
          <a:xfrm>
            <a:off x="1182688" y="696913"/>
            <a:ext cx="4648200" cy="3486150"/>
          </a:xfrm>
          <a:ln/>
        </p:spPr>
      </p:sp>
      <p:sp>
        <p:nvSpPr>
          <p:cNvPr id="9216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1939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5C025-BCDA-4E1E-94E9-D2E4588F9555}" type="slidenum">
              <a:rPr lang="en-US"/>
              <a:pPr/>
              <a:t>66</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dirty="0"/>
              <a:t>Buildings with vertical fenestration &gt; 40% must use the Trade-Off Method or ECB.</a:t>
            </a:r>
          </a:p>
          <a:p>
            <a:endParaRPr lang="en-US" dirty="0"/>
          </a:p>
          <a:p>
            <a:r>
              <a:rPr lang="en-US" dirty="0"/>
              <a:t>For both windows and skylights, there is a maximum U-factor and a maximum SHGC.</a:t>
            </a:r>
          </a:p>
          <a:p>
            <a:endParaRPr lang="en-US" dirty="0"/>
          </a:p>
          <a:p>
            <a:r>
              <a:rPr lang="en-US" dirty="0"/>
              <a:t>= vertical if slope is greater than or equal to 60 degrees from horizontal.</a:t>
            </a:r>
          </a:p>
          <a:p>
            <a:r>
              <a:rPr lang="en-US" dirty="0"/>
              <a:t>= skylight if slope is less than 60</a:t>
            </a:r>
            <a:r>
              <a:rPr lang="en-US" baseline="0" dirty="0"/>
              <a:t> degrees from horizontal.</a:t>
            </a:r>
          </a:p>
          <a:p>
            <a:endParaRPr lang="en-US" baseline="0" dirty="0"/>
          </a:p>
          <a:p>
            <a:r>
              <a:rPr lang="en-US" baseline="0" dirty="0"/>
              <a:t>Ex:  clerestories, roof monitors = vertical</a:t>
            </a:r>
            <a:endParaRPr lang="en-US" dirty="0"/>
          </a:p>
          <a:p>
            <a:endParaRPr lang="en-US" dirty="0"/>
          </a:p>
          <a:p>
            <a:pPr lvl="0"/>
            <a:endParaRPr lang="en-US" dirty="0"/>
          </a:p>
          <a:p>
            <a:pPr lvl="0"/>
            <a:endParaRPr lang="en-US" dirty="0"/>
          </a:p>
          <a:p>
            <a:endParaRPr lang="en-US" dirty="0"/>
          </a:p>
        </p:txBody>
      </p:sp>
    </p:spTree>
    <p:extLst>
      <p:ext uri="{BB962C8B-B14F-4D97-AF65-F5344CB8AC3E}">
        <p14:creationId xmlns:p14="http://schemas.microsoft.com/office/powerpoint/2010/main" val="2999330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5C025-BCDA-4E1E-94E9-D2E4588F9555}" type="slidenum">
              <a:rPr lang="en-US"/>
              <a:pPr/>
              <a:t>67</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dirty="0"/>
              <a:t>Requirements for skylights in large spaces</a:t>
            </a:r>
          </a:p>
        </p:txBody>
      </p:sp>
    </p:spTree>
    <p:extLst>
      <p:ext uri="{BB962C8B-B14F-4D97-AF65-F5344CB8AC3E}">
        <p14:creationId xmlns:p14="http://schemas.microsoft.com/office/powerpoint/2010/main" val="1510276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5C025-BCDA-4E1E-94E9-D2E4588F9555}" type="slidenum">
              <a:rPr lang="en-US"/>
              <a:pPr/>
              <a:t>68</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28214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49A85-E8B5-4581-B36D-A8F8523A30A1}" type="slidenum">
              <a:rPr lang="en-US"/>
              <a:pPr/>
              <a:t>69</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r>
              <a:rPr lang="en-US" dirty="0"/>
              <a:t>NFRC’s certification program shifted the basis for skylight ratings to a 20 degree slope in 2001.</a:t>
            </a:r>
          </a:p>
          <a:p>
            <a:endParaRPr lang="en-US" dirty="0"/>
          </a:p>
        </p:txBody>
      </p:sp>
    </p:spTree>
    <p:extLst>
      <p:ext uri="{BB962C8B-B14F-4D97-AF65-F5344CB8AC3E}">
        <p14:creationId xmlns:p14="http://schemas.microsoft.com/office/powerpoint/2010/main" val="1777287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B8D58-A590-4342-A89B-01EBE5FB81F9}" type="slidenum">
              <a:rPr lang="en-US"/>
              <a:pPr/>
              <a:t>70</a:t>
            </a:fld>
            <a:endParaRPr lang="en-US"/>
          </a:p>
        </p:txBody>
      </p:sp>
      <p:sp>
        <p:nvSpPr>
          <p:cNvPr id="98306" name="Rectangle 2"/>
          <p:cNvSpPr>
            <a:spLocks noGrp="1" noRot="1" noChangeAspect="1" noChangeArrowheads="1" noTextEdit="1"/>
          </p:cNvSpPr>
          <p:nvPr>
            <p:ph type="sldImg"/>
          </p:nvPr>
        </p:nvSpPr>
        <p:spPr>
          <a:xfrm>
            <a:off x="1182688" y="696913"/>
            <a:ext cx="4648200" cy="3486150"/>
          </a:xfrm>
          <a:ln/>
        </p:spPr>
      </p:sp>
      <p:sp>
        <p:nvSpPr>
          <p:cNvPr id="98307" name="Rectangle 3"/>
          <p:cNvSpPr>
            <a:spLocks noGrp="1" noChangeArrowheads="1"/>
          </p:cNvSpPr>
          <p:nvPr>
            <p:ph type="body" idx="1"/>
          </p:nvPr>
        </p:nvSpPr>
        <p:spPr>
          <a:xfrm>
            <a:off x="936344" y="4415790"/>
            <a:ext cx="5137714" cy="4183380"/>
          </a:xfrm>
        </p:spPr>
        <p:txBody>
          <a:bodyPr/>
          <a:lstStyle/>
          <a:p>
            <a:pPr marL="232930" indent="-232930">
              <a:lnSpc>
                <a:spcPct val="90000"/>
              </a:lnSpc>
            </a:pPr>
            <a:r>
              <a:rPr lang="en-US" dirty="0"/>
              <a:t>Street-level fenestration if:</a:t>
            </a:r>
          </a:p>
          <a:p>
            <a:pPr marL="232930" indent="-232930">
              <a:lnSpc>
                <a:spcPct val="90000"/>
              </a:lnSpc>
            </a:pPr>
            <a:endParaRPr lang="en-US" dirty="0"/>
          </a:p>
          <a:p>
            <a:pPr marL="232930" indent="-232930">
              <a:lnSpc>
                <a:spcPct val="90000"/>
              </a:lnSpc>
              <a:buFontTx/>
              <a:buChar char="-"/>
            </a:pPr>
            <a:r>
              <a:rPr lang="en-US" dirty="0"/>
              <a:t>Street side of the street-level story is &lt; 20 ft in height</a:t>
            </a:r>
          </a:p>
          <a:p>
            <a:pPr marL="232930" indent="-232930">
              <a:lnSpc>
                <a:spcPct val="90000"/>
              </a:lnSpc>
              <a:buFontTx/>
              <a:buChar char="-"/>
            </a:pPr>
            <a:r>
              <a:rPr lang="en-US" dirty="0"/>
              <a:t>Fenestration has a continuous overhang with weighted average PF &gt; 0.5 and</a:t>
            </a:r>
          </a:p>
          <a:p>
            <a:pPr marL="232930" indent="-232930">
              <a:lnSpc>
                <a:spcPct val="90000"/>
              </a:lnSpc>
              <a:buFontTx/>
              <a:buChar char="-"/>
            </a:pPr>
            <a:r>
              <a:rPr lang="en-US" dirty="0"/>
              <a:t>Street-level fenestration area is &lt; 75% of the gross wall area.</a:t>
            </a:r>
          </a:p>
          <a:p>
            <a:pPr marL="232930" indent="-232930">
              <a:lnSpc>
                <a:spcPct val="90000"/>
              </a:lnSpc>
              <a:buFontTx/>
              <a:buAutoNum type="alphaLcParenBoth"/>
            </a:pPr>
            <a:endParaRPr lang="en-US" dirty="0"/>
          </a:p>
          <a:p>
            <a:pPr marL="232930" indent="-232930">
              <a:lnSpc>
                <a:spcPct val="90000"/>
              </a:lnSpc>
            </a:pPr>
            <a:endParaRPr lang="en-US" dirty="0"/>
          </a:p>
        </p:txBody>
      </p:sp>
    </p:spTree>
    <p:extLst>
      <p:ext uri="{BB962C8B-B14F-4D97-AF65-F5344CB8AC3E}">
        <p14:creationId xmlns:p14="http://schemas.microsoft.com/office/powerpoint/2010/main" val="2509616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7429D6-AADF-4CF6-B9F6-C1651106DC02}" type="slidenum">
              <a:rPr lang="en-US"/>
              <a:pPr/>
              <a:t>71</a:t>
            </a:fld>
            <a:endParaRPr lang="en-US"/>
          </a:p>
        </p:txBody>
      </p:sp>
      <p:sp>
        <p:nvSpPr>
          <p:cNvPr id="100354" name="Rectangle 2"/>
          <p:cNvSpPr>
            <a:spLocks noGrp="1" noRot="1" noChangeAspect="1" noChangeArrowheads="1" noTextEdit="1"/>
          </p:cNvSpPr>
          <p:nvPr>
            <p:ph type="sldImg"/>
          </p:nvPr>
        </p:nvSpPr>
        <p:spPr>
          <a:xfrm>
            <a:off x="1182688" y="696913"/>
            <a:ext cx="4648200" cy="3486150"/>
          </a:xfrm>
          <a:ln/>
        </p:spPr>
      </p:sp>
      <p:sp>
        <p:nvSpPr>
          <p:cNvPr id="100355" name="Rectangle 3"/>
          <p:cNvSpPr>
            <a:spLocks noGrp="1" noChangeArrowheads="1"/>
          </p:cNvSpPr>
          <p:nvPr>
            <p:ph type="body" idx="1"/>
          </p:nvPr>
        </p:nvSpPr>
        <p:spPr/>
        <p:txBody>
          <a:bodyPr/>
          <a:lstStyle/>
          <a:p>
            <a:r>
              <a:rPr lang="en-US" dirty="0"/>
              <a:t>Conventional overhangs are solid, however, the Standard also offers credit for louvered overhangs and overhangs made of transparent or translucent materials such as tinted or fretted glass.</a:t>
            </a:r>
          </a:p>
          <a:p>
            <a:endParaRPr lang="en-US" dirty="0"/>
          </a:p>
          <a:p>
            <a:r>
              <a:rPr lang="en-US" dirty="0"/>
              <a:t>Credit is offered for louvered overhangs only when the louvers are angled and spaced such that no direct sunlight passes through the louvers at solar noon on the summer solstice (June 21 in the northern hemisphere).</a:t>
            </a:r>
          </a:p>
          <a:p>
            <a:endParaRPr lang="en-US" dirty="0"/>
          </a:p>
        </p:txBody>
      </p:sp>
    </p:spTree>
    <p:extLst>
      <p:ext uri="{BB962C8B-B14F-4D97-AF65-F5344CB8AC3E}">
        <p14:creationId xmlns:p14="http://schemas.microsoft.com/office/powerpoint/2010/main" val="2282422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EA3D1C-B3B9-4587-9B56-8F77977269B0}" type="slidenum">
              <a:rPr lang="en-US"/>
              <a:pPr/>
              <a:t>72</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glazing’s effectiveness in rejecting solar heat gain</a:t>
            </a:r>
          </a:p>
          <a:p>
            <a:endParaRPr lang="en-US" dirty="0"/>
          </a:p>
          <a:p>
            <a:r>
              <a:rPr lang="en-US" dirty="0"/>
              <a:t>SHGC must be determined in accordance with NFRC 200 and product must be labeled and certified by manufacturer.</a:t>
            </a:r>
          </a:p>
          <a:p>
            <a:endParaRPr lang="en-US" dirty="0"/>
          </a:p>
          <a:p>
            <a:pPr lvl="0"/>
            <a:r>
              <a:rPr lang="en-US" dirty="0"/>
              <a:t> </a:t>
            </a:r>
          </a:p>
        </p:txBody>
      </p:sp>
    </p:spTree>
    <p:extLst>
      <p:ext uri="{BB962C8B-B14F-4D97-AF65-F5344CB8AC3E}">
        <p14:creationId xmlns:p14="http://schemas.microsoft.com/office/powerpoint/2010/main" val="4181684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B8D58-A590-4342-A89B-01EBE5FB81F9}" type="slidenum">
              <a:rPr lang="en-US"/>
              <a:pPr/>
              <a:t>73</a:t>
            </a:fld>
            <a:endParaRPr lang="en-US"/>
          </a:p>
        </p:txBody>
      </p:sp>
      <p:sp>
        <p:nvSpPr>
          <p:cNvPr id="98306" name="Rectangle 2"/>
          <p:cNvSpPr>
            <a:spLocks noGrp="1" noRot="1" noChangeAspect="1" noChangeArrowheads="1" noTextEdit="1"/>
          </p:cNvSpPr>
          <p:nvPr>
            <p:ph type="sldImg"/>
          </p:nvPr>
        </p:nvSpPr>
        <p:spPr>
          <a:xfrm>
            <a:off x="1182688" y="696913"/>
            <a:ext cx="4648200" cy="3486150"/>
          </a:xfrm>
          <a:ln/>
        </p:spPr>
      </p:sp>
      <p:sp>
        <p:nvSpPr>
          <p:cNvPr id="98307" name="Rectangle 3"/>
          <p:cNvSpPr>
            <a:spLocks noGrp="1" noChangeArrowheads="1"/>
          </p:cNvSpPr>
          <p:nvPr>
            <p:ph type="body" idx="1"/>
          </p:nvPr>
        </p:nvSpPr>
        <p:spPr>
          <a:xfrm>
            <a:off x="936344" y="4415790"/>
            <a:ext cx="5137714" cy="4183380"/>
          </a:xfrm>
        </p:spPr>
        <p:txBody>
          <a:bodyPr/>
          <a:lstStyle/>
          <a:p>
            <a:pPr marL="232930" indent="-232930">
              <a:lnSpc>
                <a:spcPct val="90000"/>
              </a:lnSpc>
            </a:pPr>
            <a:endParaRPr lang="en-US" dirty="0"/>
          </a:p>
        </p:txBody>
      </p:sp>
    </p:spTree>
    <p:extLst>
      <p:ext uri="{BB962C8B-B14F-4D97-AF65-F5344CB8AC3E}">
        <p14:creationId xmlns:p14="http://schemas.microsoft.com/office/powerpoint/2010/main" val="1138791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CBC14-B329-439F-B53C-5BDA3201D569}" type="slidenum">
              <a:rPr lang="en-US"/>
              <a:pPr/>
              <a:t>17</a:t>
            </a:fld>
            <a:endParaRPr lang="en-US"/>
          </a:p>
        </p:txBody>
      </p:sp>
      <p:sp>
        <p:nvSpPr>
          <p:cNvPr id="49154" name="Rectangle 2"/>
          <p:cNvSpPr>
            <a:spLocks noGrp="1" noRot="1" noChangeAspect="1" noChangeArrowheads="1" noTextEdit="1"/>
          </p:cNvSpPr>
          <p:nvPr>
            <p:ph type="sldImg"/>
          </p:nvPr>
        </p:nvSpPr>
        <p:spPr>
          <a:xfrm>
            <a:off x="1182688" y="696913"/>
            <a:ext cx="4648200" cy="3486150"/>
          </a:xfrm>
          <a:ln/>
        </p:spPr>
      </p:sp>
      <p:sp>
        <p:nvSpPr>
          <p:cNvPr id="49155" name="Rectangle 3"/>
          <p:cNvSpPr>
            <a:spLocks noGrp="1" noChangeArrowheads="1"/>
          </p:cNvSpPr>
          <p:nvPr>
            <p:ph type="body" idx="1"/>
          </p:nvPr>
        </p:nvSpPr>
        <p:spPr>
          <a:xfrm>
            <a:off x="936344" y="4415790"/>
            <a:ext cx="5137714" cy="4183380"/>
          </a:xfrm>
        </p:spPr>
        <p:txBody>
          <a:bodyPr>
            <a:normAutofit/>
          </a:bodyPr>
          <a:lstStyle/>
          <a:p>
            <a:r>
              <a:rPr lang="en-US" dirty="0"/>
              <a:t>By SPACE, not BUILDING</a:t>
            </a:r>
          </a:p>
          <a:p>
            <a:endParaRPr lang="en-US" dirty="0"/>
          </a:p>
          <a:p>
            <a:r>
              <a:rPr lang="en-US" dirty="0"/>
              <a:t>Words in italic have a definition</a:t>
            </a:r>
            <a:r>
              <a:rPr lang="en-US" baseline="0" dirty="0"/>
              <a:t> in Section 3 Definitions</a:t>
            </a:r>
            <a:endParaRPr lang="en-US" dirty="0"/>
          </a:p>
          <a:p>
            <a:endParaRPr lang="en-US" dirty="0"/>
          </a:p>
          <a:p>
            <a:endParaRPr lang="en-US" dirty="0"/>
          </a:p>
        </p:txBody>
      </p:sp>
    </p:spTree>
    <p:extLst>
      <p:ext uri="{BB962C8B-B14F-4D97-AF65-F5344CB8AC3E}">
        <p14:creationId xmlns:p14="http://schemas.microsoft.com/office/powerpoint/2010/main" val="3943390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5C025-BCDA-4E1E-94E9-D2E4588F9555}" type="slidenum">
              <a:rPr lang="en-US"/>
              <a:pPr/>
              <a:t>74</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SHGC</a:t>
            </a:r>
            <a:r>
              <a:rPr lang="en-US" baseline="0" dirty="0"/>
              <a:t> trade-off new in 2013 edition. Allows more flexibility in complying prescriptively.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SHGC of east- and west-oriented fenestration used in formula can include effect of overhangs.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Exception for 75% shading applies when shading provided from permanent projections,</a:t>
            </a:r>
            <a:r>
              <a:rPr lang="en-US" baseline="0" dirty="0"/>
              <a:t> existing buildings, existing permanent infrastructure, or topography at 9am and 3pm on June 21</a:t>
            </a:r>
            <a:endParaRPr lang="en-US" dirty="0"/>
          </a:p>
          <a:p>
            <a:endParaRPr lang="en-US" dirty="0"/>
          </a:p>
        </p:txBody>
      </p:sp>
    </p:spTree>
    <p:extLst>
      <p:ext uri="{BB962C8B-B14F-4D97-AF65-F5344CB8AC3E}">
        <p14:creationId xmlns:p14="http://schemas.microsoft.com/office/powerpoint/2010/main" val="4038214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5A417-4452-4849-89D4-E2B2450EDCA9}" type="slidenum">
              <a:rPr lang="en-US"/>
              <a:pPr/>
              <a:t>75</a:t>
            </a:fld>
            <a:endParaRPr lang="en-US"/>
          </a:p>
        </p:txBody>
      </p:sp>
      <p:sp>
        <p:nvSpPr>
          <p:cNvPr id="117762" name="Rectangle 2"/>
          <p:cNvSpPr>
            <a:spLocks noGrp="1" noRot="1" noChangeAspect="1" noChangeArrowheads="1" noTextEdit="1"/>
          </p:cNvSpPr>
          <p:nvPr>
            <p:ph type="sldImg"/>
          </p:nvPr>
        </p:nvSpPr>
        <p:spPr>
          <a:xfrm>
            <a:off x="1190625" y="703263"/>
            <a:ext cx="4630738" cy="3473450"/>
          </a:xfrm>
          <a:ln/>
        </p:spPr>
      </p:sp>
      <p:sp>
        <p:nvSpPr>
          <p:cNvPr id="117763" name="Rectangle 3"/>
          <p:cNvSpPr>
            <a:spLocks noGrp="1" noChangeArrowheads="1"/>
          </p:cNvSpPr>
          <p:nvPr>
            <p:ph type="body" idx="1"/>
          </p:nvPr>
        </p:nvSpPr>
        <p:spPr>
          <a:xfrm>
            <a:off x="936344" y="4415790"/>
            <a:ext cx="5137714" cy="4183380"/>
          </a:xfrm>
        </p:spPr>
        <p:txBody>
          <a:bodyPr lIns="91848" tIns="45922" rIns="91848" bIns="45922"/>
          <a:lstStyle/>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464285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76</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 following section details the envelope trade-off option.</a:t>
            </a:r>
          </a:p>
          <a:p>
            <a:endParaRPr lang="en-US" dirty="0"/>
          </a:p>
          <a:p>
            <a:r>
              <a:rPr lang="en-US" dirty="0"/>
              <a:t>Building Envelope Trade-Off Option cannot be used to make trade offs between the building envelope and the lighting or mechanical systems</a:t>
            </a:r>
          </a:p>
          <a:p>
            <a:endParaRPr lang="en-US" dirty="0"/>
          </a:p>
          <a:p>
            <a:r>
              <a:rPr lang="en-US" dirty="0"/>
              <a:t>All mandatory provisions must be satisfied regardless of which compliance path (prescriptive, building envelope trade-off, or energy cost budget) is used.</a:t>
            </a:r>
          </a:p>
          <a:p>
            <a:endParaRPr lang="en-US" dirty="0"/>
          </a:p>
          <a:p>
            <a:endParaRPr lang="en-US" dirty="0"/>
          </a:p>
          <a:p>
            <a:pPr defTabSz="931723"/>
            <a:endParaRPr lang="en-US" dirty="0"/>
          </a:p>
          <a:p>
            <a:pPr defTabSz="931723"/>
            <a:endParaRPr lang="en-US" dirty="0"/>
          </a:p>
        </p:txBody>
      </p:sp>
    </p:spTree>
    <p:extLst>
      <p:ext uri="{BB962C8B-B14F-4D97-AF65-F5344CB8AC3E}">
        <p14:creationId xmlns:p14="http://schemas.microsoft.com/office/powerpoint/2010/main" val="41892758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BF22B-1A7E-4D24-90BA-EFF589FC9820}" type="slidenum">
              <a:rPr lang="en-US"/>
              <a:pPr/>
              <a:t>77</a:t>
            </a:fld>
            <a:endParaRPr lang="en-US"/>
          </a:p>
        </p:txBody>
      </p:sp>
      <p:sp>
        <p:nvSpPr>
          <p:cNvPr id="102402" name="Rectangle 2"/>
          <p:cNvSpPr>
            <a:spLocks noGrp="1" noRot="1" noChangeAspect="1" noChangeArrowheads="1" noTextEdit="1"/>
          </p:cNvSpPr>
          <p:nvPr>
            <p:ph type="sldImg"/>
          </p:nvPr>
        </p:nvSpPr>
        <p:spPr>
          <a:xfrm>
            <a:off x="1182688" y="696913"/>
            <a:ext cx="4648200" cy="3486150"/>
          </a:xfrm>
          <a:ln/>
        </p:spPr>
      </p:sp>
      <p:sp>
        <p:nvSpPr>
          <p:cNvPr id="102403" name="Rectangle 3"/>
          <p:cNvSpPr>
            <a:spLocks noGrp="1" noChangeArrowheads="1"/>
          </p:cNvSpPr>
          <p:nvPr>
            <p:ph type="body" idx="1"/>
          </p:nvPr>
        </p:nvSpPr>
        <p:spPr>
          <a:xfrm>
            <a:off x="936344" y="4415790"/>
            <a:ext cx="5137714" cy="4183380"/>
          </a:xfrm>
        </p:spPr>
        <p:txBody>
          <a:bodyPr/>
          <a:lstStyle/>
          <a:p>
            <a:pPr marL="232930" indent="-232930"/>
            <a:endParaRPr lang="en-US" dirty="0"/>
          </a:p>
        </p:txBody>
      </p:sp>
    </p:spTree>
    <p:extLst>
      <p:ext uri="{BB962C8B-B14F-4D97-AF65-F5344CB8AC3E}">
        <p14:creationId xmlns:p14="http://schemas.microsoft.com/office/powerpoint/2010/main" val="1413624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79</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 following section details the envelope trade-off option.</a:t>
            </a:r>
          </a:p>
          <a:p>
            <a:endParaRPr lang="en-US" dirty="0"/>
          </a:p>
          <a:p>
            <a:r>
              <a:rPr lang="en-US" dirty="0"/>
              <a:t>Building Envelope Trade-Off Option cannot be used to make trade offs between the building envelope and the lighting or mechanical systems</a:t>
            </a:r>
          </a:p>
          <a:p>
            <a:endParaRPr lang="en-US" dirty="0"/>
          </a:p>
          <a:p>
            <a:r>
              <a:rPr lang="en-US" dirty="0"/>
              <a:t>All mandatory provisions must be satisfied regardless of which compliance path (prescriptive, building envelope trade-off, or energy cost budget) is used.</a:t>
            </a:r>
          </a:p>
          <a:p>
            <a:endParaRPr lang="en-US" dirty="0"/>
          </a:p>
          <a:p>
            <a:endParaRPr lang="en-US" dirty="0"/>
          </a:p>
          <a:p>
            <a:pPr defTabSz="931723"/>
            <a:endParaRPr lang="en-US" dirty="0"/>
          </a:p>
        </p:txBody>
      </p:sp>
    </p:spTree>
    <p:extLst>
      <p:ext uri="{BB962C8B-B14F-4D97-AF65-F5344CB8AC3E}">
        <p14:creationId xmlns:p14="http://schemas.microsoft.com/office/powerpoint/2010/main" val="2292822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81</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 following section details the envelope trade-off option.</a:t>
            </a:r>
          </a:p>
          <a:p>
            <a:endParaRPr lang="en-US" dirty="0"/>
          </a:p>
          <a:p>
            <a:r>
              <a:rPr lang="en-US" dirty="0"/>
              <a:t>Building Envelope Trade-Off Option cannot be used to make trade offs between the building envelope and the lighting or mechanical systems</a:t>
            </a:r>
          </a:p>
          <a:p>
            <a:endParaRPr lang="en-US" dirty="0"/>
          </a:p>
          <a:p>
            <a:r>
              <a:rPr lang="en-US" dirty="0"/>
              <a:t>All mandatory provisions must be satisfied regardless of which compliance path (prescriptive, building envelope trade-off, or energy cost budget) is used.</a:t>
            </a:r>
          </a:p>
          <a:p>
            <a:endParaRPr lang="en-US" dirty="0"/>
          </a:p>
          <a:p>
            <a:endParaRPr lang="en-US" dirty="0"/>
          </a:p>
          <a:p>
            <a:pPr defTabSz="931723"/>
            <a:endParaRPr lang="en-US" dirty="0"/>
          </a:p>
        </p:txBody>
      </p:sp>
    </p:spTree>
    <p:extLst>
      <p:ext uri="{BB962C8B-B14F-4D97-AF65-F5344CB8AC3E}">
        <p14:creationId xmlns:p14="http://schemas.microsoft.com/office/powerpoint/2010/main" val="40195510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1155A-CF08-4BA7-843F-140B8D2C823D}" type="slidenum">
              <a:rPr lang="en-US"/>
              <a:pPr/>
              <a:t>82</a:t>
            </a:fld>
            <a:endParaRPr lang="en-US"/>
          </a:p>
        </p:txBody>
      </p:sp>
      <p:sp>
        <p:nvSpPr>
          <p:cNvPr id="104450" name="Rectangle 2"/>
          <p:cNvSpPr>
            <a:spLocks noGrp="1" noRot="1" noChangeAspect="1" noChangeArrowheads="1" noTextEdit="1"/>
          </p:cNvSpPr>
          <p:nvPr>
            <p:ph type="sldImg"/>
          </p:nvPr>
        </p:nvSpPr>
        <p:spPr>
          <a:xfrm>
            <a:off x="1182688" y="696913"/>
            <a:ext cx="4648200" cy="3486150"/>
          </a:xfrm>
          <a:ln/>
        </p:spPr>
      </p:sp>
      <p:sp>
        <p:nvSpPr>
          <p:cNvPr id="104451" name="Rectangle 3"/>
          <p:cNvSpPr>
            <a:spLocks noGrp="1" noChangeArrowheads="1"/>
          </p:cNvSpPr>
          <p:nvPr>
            <p:ph type="body" idx="1"/>
          </p:nvPr>
        </p:nvSpPr>
        <p:spPr>
          <a:xfrm>
            <a:off x="847493" y="4415790"/>
            <a:ext cx="5226565" cy="4183380"/>
          </a:xfrm>
        </p:spPr>
        <p:txBody>
          <a:bodyPr>
            <a:noAutofit/>
          </a:bodyPr>
          <a:lstStyle/>
          <a:p>
            <a:pPr lvl="0"/>
            <a:r>
              <a:rPr lang="en-US" sz="1050" dirty="0"/>
              <a:t>Labeling of Building Envelope Insulation</a:t>
            </a:r>
            <a:r>
              <a:rPr lang="en-US" sz="1050" b="1" dirty="0"/>
              <a:t> - </a:t>
            </a:r>
            <a:r>
              <a:rPr lang="en-US" sz="1050" dirty="0"/>
              <a:t>The </a:t>
            </a:r>
            <a:r>
              <a:rPr lang="en-US" sz="1050" i="1" dirty="0"/>
              <a:t>rated R-value </a:t>
            </a:r>
            <a:r>
              <a:rPr lang="en-US" sz="1050" dirty="0"/>
              <a:t>to be clearly identified</a:t>
            </a:r>
          </a:p>
          <a:p>
            <a:pPr lvl="0"/>
            <a:endParaRPr lang="en-US" sz="1050" dirty="0"/>
          </a:p>
          <a:p>
            <a:pPr lvl="1"/>
            <a:r>
              <a:rPr lang="en-US" sz="1050" dirty="0"/>
              <a:t>Exception:  If no identification mark, need a signed and dated certification for the installed insulation listing the type of insulation, the </a:t>
            </a:r>
            <a:r>
              <a:rPr lang="en-US" sz="1050" i="1" dirty="0"/>
              <a:t>manufacturer</a:t>
            </a:r>
            <a:r>
              <a:rPr lang="en-US" sz="1050" dirty="0"/>
              <a:t>, the </a:t>
            </a:r>
            <a:r>
              <a:rPr lang="en-US" sz="1050" i="1" dirty="0"/>
              <a:t>rated R-value</a:t>
            </a:r>
            <a:r>
              <a:rPr lang="en-US" sz="1050" dirty="0"/>
              <a:t>, and, where appropriate, the initial installed thickness, the settled thickness, and the coverage area.</a:t>
            </a:r>
          </a:p>
          <a:p>
            <a:endParaRPr lang="en-US" sz="1050" dirty="0"/>
          </a:p>
          <a:p>
            <a:pPr lvl="0"/>
            <a:r>
              <a:rPr lang="en-US" sz="1050" dirty="0"/>
              <a:t>Manufacturers’ Installation Instructions -</a:t>
            </a:r>
            <a:r>
              <a:rPr lang="en-US" sz="1050" b="1" dirty="0"/>
              <a:t> </a:t>
            </a:r>
            <a:r>
              <a:rPr lang="en-US" sz="1050" dirty="0"/>
              <a:t>Insulation to be installed in accordance with </a:t>
            </a:r>
            <a:r>
              <a:rPr lang="en-US" sz="1050" i="1" dirty="0"/>
              <a:t>manufacturers’ </a:t>
            </a:r>
            <a:r>
              <a:rPr lang="en-US" sz="1050" dirty="0"/>
              <a:t>recommendations and in such a manner as to achieve </a:t>
            </a:r>
            <a:r>
              <a:rPr lang="en-US" sz="1050" i="1" dirty="0"/>
              <a:t>rated R-value of insulation</a:t>
            </a:r>
            <a:r>
              <a:rPr lang="en-US" sz="1050" dirty="0"/>
              <a:t>.</a:t>
            </a:r>
          </a:p>
          <a:p>
            <a:pPr lvl="0"/>
            <a:endParaRPr lang="en-US" sz="1050" dirty="0"/>
          </a:p>
          <a:p>
            <a:pPr lvl="1"/>
            <a:r>
              <a:rPr lang="en-US" sz="1050" dirty="0"/>
              <a:t>Exception: Where </a:t>
            </a:r>
            <a:r>
              <a:rPr lang="en-US" sz="1050" i="1" dirty="0"/>
              <a:t>metal building roof</a:t>
            </a:r>
            <a:r>
              <a:rPr lang="en-US" sz="1050" dirty="0"/>
              <a:t> and </a:t>
            </a:r>
            <a:r>
              <a:rPr lang="en-US" sz="1050" i="1" dirty="0"/>
              <a:t>metal building wall</a:t>
            </a:r>
            <a:r>
              <a:rPr lang="en-US" sz="1050" dirty="0"/>
              <a:t> insulation is compressed between the </a:t>
            </a:r>
            <a:r>
              <a:rPr lang="en-US" sz="1050" i="1" dirty="0"/>
              <a:t>roof</a:t>
            </a:r>
            <a:r>
              <a:rPr lang="en-US" sz="1050" dirty="0"/>
              <a:t> or </a:t>
            </a:r>
            <a:r>
              <a:rPr lang="en-US" sz="1050" i="1" dirty="0"/>
              <a:t>wall</a:t>
            </a:r>
            <a:r>
              <a:rPr lang="en-US" sz="1050" dirty="0"/>
              <a:t> skin and the structure.</a:t>
            </a:r>
          </a:p>
          <a:p>
            <a:endParaRPr lang="en-US" sz="1050" dirty="0"/>
          </a:p>
          <a:p>
            <a:pPr lvl="0"/>
            <a:r>
              <a:rPr lang="en-US" sz="1050" dirty="0"/>
              <a:t>Loose-fill Insulation Limitation -</a:t>
            </a:r>
            <a:r>
              <a:rPr lang="en-US" sz="1050" b="1" dirty="0"/>
              <a:t> </a:t>
            </a:r>
            <a:r>
              <a:rPr lang="en-US" sz="1050" dirty="0"/>
              <a:t>Open-blown or poured loose-fill insulation not used in </a:t>
            </a:r>
            <a:r>
              <a:rPr lang="en-US" sz="1050" i="1" dirty="0"/>
              <a:t>attic roof </a:t>
            </a:r>
            <a:r>
              <a:rPr lang="en-US" sz="1050" dirty="0"/>
              <a:t>spaces when the slope of the ceiling is &gt;3/12.</a:t>
            </a:r>
          </a:p>
          <a:p>
            <a:pPr lvl="0"/>
            <a:endParaRPr lang="en-US" sz="1050" dirty="0"/>
          </a:p>
          <a:p>
            <a:pPr lvl="0"/>
            <a:r>
              <a:rPr lang="en-US" sz="1050" dirty="0"/>
              <a:t>Baffles -</a:t>
            </a:r>
            <a:r>
              <a:rPr lang="en-US" sz="1050" b="1" dirty="0"/>
              <a:t> </a:t>
            </a:r>
            <a:r>
              <a:rPr lang="en-US" sz="1050" dirty="0"/>
              <a:t>When eave vents are installed baffles provided to deflect the incoming air above the surface of the insulation.</a:t>
            </a:r>
          </a:p>
          <a:p>
            <a:pPr lvl="0"/>
            <a:endParaRPr lang="en-US" sz="1050" dirty="0"/>
          </a:p>
        </p:txBody>
      </p:sp>
    </p:spTree>
    <p:extLst>
      <p:ext uri="{BB962C8B-B14F-4D97-AF65-F5344CB8AC3E}">
        <p14:creationId xmlns:p14="http://schemas.microsoft.com/office/powerpoint/2010/main" val="236613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61F75-B01F-41CA-99CE-4426B8D263AA}" type="slidenum">
              <a:rPr lang="en-US"/>
              <a:pPr/>
              <a:t>83</a:t>
            </a:fld>
            <a:endParaRPr lang="en-US"/>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dirty="0"/>
              <a:t>There is an exception for assemblies that use reflective materials and rely on an air gap next to the interior surface.</a:t>
            </a:r>
          </a:p>
          <a:p>
            <a:endParaRPr lang="en-US" dirty="0"/>
          </a:p>
          <a:p>
            <a:endParaRPr lang="en-US" dirty="0"/>
          </a:p>
        </p:txBody>
      </p:sp>
    </p:spTree>
    <p:extLst>
      <p:ext uri="{BB962C8B-B14F-4D97-AF65-F5344CB8AC3E}">
        <p14:creationId xmlns:p14="http://schemas.microsoft.com/office/powerpoint/2010/main" val="3930844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16FCA-6AA6-4035-A08F-BA9E161F1497}" type="slidenum">
              <a:rPr lang="en-US"/>
              <a:pPr/>
              <a:t>84</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dirty="0"/>
              <a:t>Penetration to the roof/ceiling area</a:t>
            </a:r>
          </a:p>
          <a:p>
            <a:endParaRPr lang="en-US" dirty="0"/>
          </a:p>
          <a:p>
            <a:r>
              <a:rPr lang="en-US" dirty="0"/>
              <a:t>Even with these exceptions, the infiltration barrier must be maintained – this generally prohibits drop-in ceilings from being used as the exterior envelope element.</a:t>
            </a:r>
          </a:p>
          <a:p>
            <a:endParaRPr lang="en-US" dirty="0"/>
          </a:p>
          <a:p>
            <a:r>
              <a:rPr lang="en-US" dirty="0"/>
              <a:t>Examples</a:t>
            </a:r>
            <a:r>
              <a:rPr lang="en-US" baseline="0" dirty="0"/>
              <a:t> of recessed equipment:</a:t>
            </a:r>
          </a:p>
          <a:p>
            <a:pPr>
              <a:buFont typeface="Arial" pitchFamily="34" charset="0"/>
              <a:buChar char="•"/>
            </a:pPr>
            <a:r>
              <a:rPr lang="en-US" baseline="0" dirty="0"/>
              <a:t>Lighting fixtures</a:t>
            </a:r>
          </a:p>
          <a:p>
            <a:pPr>
              <a:buFont typeface="Arial" pitchFamily="34" charset="0"/>
              <a:buChar char="•"/>
            </a:pPr>
            <a:r>
              <a:rPr lang="en-US" baseline="0" dirty="0"/>
              <a:t>Wall heaters</a:t>
            </a:r>
          </a:p>
          <a:p>
            <a:pPr>
              <a:buFont typeface="Arial" pitchFamily="34" charset="0"/>
              <a:buChar char="•"/>
            </a:pPr>
            <a:r>
              <a:rPr lang="en-US" baseline="0" dirty="0"/>
              <a:t>HVAC ducts</a:t>
            </a:r>
          </a:p>
          <a:p>
            <a:pPr>
              <a:buFont typeface="Arial" pitchFamily="34" charset="0"/>
              <a:buChar char="•"/>
            </a:pPr>
            <a:r>
              <a:rPr lang="en-US" baseline="0" dirty="0"/>
              <a:t>Diffusers</a:t>
            </a:r>
          </a:p>
          <a:p>
            <a:pPr>
              <a:buFont typeface="Arial" pitchFamily="34" charset="0"/>
              <a:buChar char="•"/>
            </a:pPr>
            <a:r>
              <a:rPr lang="en-US" baseline="0" dirty="0"/>
              <a:t>VAV boxes</a:t>
            </a:r>
          </a:p>
          <a:p>
            <a:pPr>
              <a:buFont typeface="Arial" pitchFamily="34" charset="0"/>
              <a:buChar char="•"/>
            </a:pPr>
            <a:r>
              <a:rPr lang="en-US" baseline="0" dirty="0"/>
              <a:t>Electrical panels</a:t>
            </a:r>
          </a:p>
          <a:p>
            <a:pPr>
              <a:buFont typeface="Arial" pitchFamily="34" charset="0"/>
              <a:buChar char="•"/>
            </a:pPr>
            <a:endParaRPr lang="en-US" baseline="0" dirty="0"/>
          </a:p>
          <a:p>
            <a:pPr>
              <a:buFont typeface="Arial" pitchFamily="34" charset="0"/>
              <a:buNone/>
            </a:pPr>
            <a:r>
              <a:rPr lang="en-US" baseline="0" dirty="0"/>
              <a:t>Exception examples:</a:t>
            </a:r>
          </a:p>
          <a:p>
            <a:pPr marL="232930" indent="-232930">
              <a:buFont typeface="+mj-lt"/>
              <a:buAutoNum type="arabicPeriod"/>
            </a:pPr>
            <a:r>
              <a:rPr lang="en-US" baseline="0" dirty="0"/>
              <a:t>Lighting fixtures can penetrate insulated ceiling if area of opening is &lt;1% of total ceiling area.</a:t>
            </a:r>
          </a:p>
          <a:p>
            <a:pPr marL="232930" indent="-232930">
              <a:buFont typeface="+mj-lt"/>
              <a:buAutoNum type="arabicPeriod"/>
            </a:pPr>
            <a:r>
              <a:rPr lang="en-US" baseline="0" dirty="0"/>
              <a:t>Could be achieved if Type IC lighting fixtures are used and additional insulation is placed on top of them.</a:t>
            </a:r>
          </a:p>
          <a:p>
            <a:endParaRPr lang="en-US" baseline="0" dirty="0"/>
          </a:p>
          <a:p>
            <a:r>
              <a:rPr lang="en-US" dirty="0"/>
              <a:t>In all cases, air leakage through or around the recessed equipment to the </a:t>
            </a:r>
            <a:r>
              <a:rPr lang="en-US" i="1" dirty="0"/>
              <a:t>conditioned space </a:t>
            </a:r>
            <a:r>
              <a:rPr lang="en-US" dirty="0"/>
              <a:t>is limited in accordance with Section 5.4.3 (Air Leakage).</a:t>
            </a:r>
          </a:p>
          <a:p>
            <a:endParaRPr lang="en-US" dirty="0"/>
          </a:p>
          <a:p>
            <a:endParaRPr lang="en-US" baseline="0" dirty="0"/>
          </a:p>
          <a:p>
            <a:endParaRPr lang="en-US" baseline="0" dirty="0"/>
          </a:p>
          <a:p>
            <a:pPr marL="232930" indent="-232930">
              <a:buFont typeface="+mj-lt"/>
              <a:buAutoNum type="arabicPeriod"/>
            </a:pPr>
            <a:endParaRPr lang="en-US" baseline="0" dirty="0"/>
          </a:p>
          <a:p>
            <a:pPr marL="232930" indent="-232930">
              <a:buFont typeface="+mj-lt"/>
              <a:buAutoNum type="arabicPeriod"/>
            </a:pPr>
            <a:endParaRPr lang="en-US" baseline="0" dirty="0"/>
          </a:p>
          <a:p>
            <a:pPr marL="232930" indent="-232930"/>
            <a:endParaRPr lang="en-US" baseline="0" dirty="0"/>
          </a:p>
        </p:txBody>
      </p:sp>
    </p:spTree>
    <p:extLst>
      <p:ext uri="{BB962C8B-B14F-4D97-AF65-F5344CB8AC3E}">
        <p14:creationId xmlns:p14="http://schemas.microsoft.com/office/powerpoint/2010/main" val="378415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4BB5C-9FE9-46AC-85D8-5A6BC8C8995A}" type="slidenum">
              <a:rPr lang="en-US"/>
              <a:pPr/>
              <a:t>85</a:t>
            </a:fld>
            <a:endParaRPr 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dirty="0"/>
              <a:t>Rigid insulation used at the slab perimeter shall be covered.</a:t>
            </a:r>
          </a:p>
          <a:p>
            <a:endParaRPr lang="en-US" dirty="0"/>
          </a:p>
          <a:p>
            <a:r>
              <a:rPr lang="en-US" dirty="0"/>
              <a:t>If equipment is installed in attics, access must be provided in a way that won’t cause compression or damage to the insulation.  This may mean using walking boards, access panels, and other techniques.</a:t>
            </a:r>
          </a:p>
          <a:p>
            <a:endParaRPr lang="en-US" dirty="0"/>
          </a:p>
          <a:p>
            <a:pPr lvl="0"/>
            <a:r>
              <a:rPr lang="en-US" dirty="0"/>
              <a:t>Foundation vents to not interfere with the insulation.</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410575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F1FB9-E7CC-4246-8FD9-1A8F56CA6070}" type="slidenum">
              <a:rPr lang="en-US"/>
              <a:pPr/>
              <a:t>18</a:t>
            </a:fld>
            <a:endParaRPr lang="en-US"/>
          </a:p>
        </p:txBody>
      </p:sp>
      <p:sp>
        <p:nvSpPr>
          <p:cNvPr id="47106" name="Rectangle 2"/>
          <p:cNvSpPr>
            <a:spLocks noGrp="1" noRot="1" noChangeAspect="1" noChangeArrowheads="1" noTextEdit="1"/>
          </p:cNvSpPr>
          <p:nvPr>
            <p:ph type="sldImg"/>
          </p:nvPr>
        </p:nvSpPr>
        <p:spPr>
          <a:xfrm>
            <a:off x="1182688" y="696913"/>
            <a:ext cx="4648200" cy="3486150"/>
          </a:xfrm>
          <a:ln/>
        </p:spPr>
      </p:sp>
      <p:sp>
        <p:nvSpPr>
          <p:cNvPr id="47107" name="Rectangle 3"/>
          <p:cNvSpPr>
            <a:spLocks noGrp="1" noChangeArrowheads="1"/>
          </p:cNvSpPr>
          <p:nvPr>
            <p:ph type="body" idx="1"/>
          </p:nvPr>
        </p:nvSpPr>
        <p:spPr/>
        <p:txBody>
          <a:bodyPr/>
          <a:lstStyle/>
          <a:p>
            <a:r>
              <a:rPr lang="en-US" dirty="0"/>
              <a:t>The gray areas represent the semi-exterior envelope, and the red areas represent exterior envelope.</a:t>
            </a:r>
          </a:p>
          <a:p>
            <a:endParaRPr lang="en-US" dirty="0"/>
          </a:p>
          <a:p>
            <a:r>
              <a:rPr lang="en-US" dirty="0"/>
              <a:t>Semi-exterior envelope is defined under “building envelope” in Section 3:  the elements of a building that separate conditioned space from unconditioned space or that enclose </a:t>
            </a:r>
            <a:r>
              <a:rPr lang="en-US" dirty="0" err="1"/>
              <a:t>semiheated</a:t>
            </a:r>
            <a:r>
              <a:rPr lang="en-US" dirty="0"/>
              <a:t> spaces through which thermal energy may be transferred to or from the exterior, or to or from unconditioned spaces, or to or from conditioned spaces.  </a:t>
            </a:r>
          </a:p>
          <a:p>
            <a:endParaRPr lang="en-US" dirty="0"/>
          </a:p>
          <a:p>
            <a:r>
              <a:rPr lang="en-US" dirty="0"/>
              <a:t>Note that “unconditioned spaces” such as the ventilated attic or the ventilated crawlspace do not have any envelope requirements between these spaces and the exterior BUT there are requirements for the envelope between these spaces and any conditioned or “semi-conditioned” spaces.  The presence of unconditioned spaces or “semi-conditioned” spaces greatly complicates the definition of the building envelope. </a:t>
            </a:r>
          </a:p>
          <a:p>
            <a:endParaRPr lang="en-US" dirty="0"/>
          </a:p>
          <a:p>
            <a:r>
              <a:rPr lang="en-US" dirty="0"/>
              <a:t>IECC does not have definition for </a:t>
            </a:r>
            <a:r>
              <a:rPr lang="en-US" dirty="0" err="1"/>
              <a:t>semiheated</a:t>
            </a:r>
            <a:r>
              <a:rPr lang="en-US" dirty="0"/>
              <a:t> = conditioned</a:t>
            </a:r>
          </a:p>
          <a:p>
            <a:endParaRPr lang="en-US" dirty="0"/>
          </a:p>
          <a:p>
            <a:r>
              <a:rPr lang="en-US" dirty="0"/>
              <a:t>Note:  technically, it’s possible the unconditioned space in this example could be indirectly conditioned</a:t>
            </a:r>
          </a:p>
        </p:txBody>
      </p:sp>
    </p:spTree>
    <p:extLst>
      <p:ext uri="{BB962C8B-B14F-4D97-AF65-F5344CB8AC3E}">
        <p14:creationId xmlns:p14="http://schemas.microsoft.com/office/powerpoint/2010/main" val="31166643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EC92C-ACF2-40E0-AB90-99F2AADA31BD}" type="slidenum">
              <a:rPr lang="en-US"/>
              <a:pPr/>
              <a:t>86</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en-US" dirty="0"/>
              <a:t>Prohibited because the insulation’s continuity is likely to be disturbed by maintenance workers.</a:t>
            </a:r>
          </a:p>
          <a:p>
            <a:endParaRPr lang="en-US" dirty="0"/>
          </a:p>
          <a:p>
            <a:r>
              <a:rPr lang="en-US" dirty="0"/>
              <a:t>Also, suspended ceilings don’t meet the infiltration requirements unless they’re properly sealed.</a:t>
            </a:r>
          </a:p>
          <a:p>
            <a:endParaRPr lang="en-US" dirty="0"/>
          </a:p>
          <a:p>
            <a:endParaRPr lang="en-US" dirty="0"/>
          </a:p>
          <a:p>
            <a:r>
              <a:rPr lang="en-US" dirty="0"/>
              <a:t>If not totally sealed not part of your thermal envelope</a:t>
            </a:r>
          </a:p>
          <a:p>
            <a:endParaRPr lang="en-US" dirty="0"/>
          </a:p>
        </p:txBody>
      </p:sp>
    </p:spTree>
    <p:extLst>
      <p:ext uri="{BB962C8B-B14F-4D97-AF65-F5344CB8AC3E}">
        <p14:creationId xmlns:p14="http://schemas.microsoft.com/office/powerpoint/2010/main" val="4025573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what this slide is trying to say</a:t>
            </a:r>
          </a:p>
        </p:txBody>
      </p:sp>
      <p:sp>
        <p:nvSpPr>
          <p:cNvPr id="4" name="Slide Number Placeholder 3"/>
          <p:cNvSpPr>
            <a:spLocks noGrp="1"/>
          </p:cNvSpPr>
          <p:nvPr>
            <p:ph type="sldNum" sz="quarter" idx="5"/>
          </p:nvPr>
        </p:nvSpPr>
        <p:spPr/>
        <p:txBody>
          <a:bodyPr/>
          <a:lstStyle/>
          <a:p>
            <a:fld id="{4FF5B92B-6B67-D242-977C-9031446DA55A}" type="slidenum">
              <a:rPr lang="en-US" smtClean="0"/>
              <a:pPr/>
              <a:t>88</a:t>
            </a:fld>
            <a:endParaRPr lang="en-US" dirty="0"/>
          </a:p>
        </p:txBody>
      </p:sp>
    </p:spTree>
    <p:extLst>
      <p:ext uri="{BB962C8B-B14F-4D97-AF65-F5344CB8AC3E}">
        <p14:creationId xmlns:p14="http://schemas.microsoft.com/office/powerpoint/2010/main" val="2193771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99D4-72F3-4389-B242-63BEAEE01090}" type="slidenum">
              <a:rPr lang="en-US"/>
              <a:pPr/>
              <a:t>91</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75239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92</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endParaRPr lang="en-US" dirty="0"/>
          </a:p>
        </p:txBody>
      </p:sp>
    </p:spTree>
    <p:extLst>
      <p:ext uri="{BB962C8B-B14F-4D97-AF65-F5344CB8AC3E}">
        <p14:creationId xmlns:p14="http://schemas.microsoft.com/office/powerpoint/2010/main" val="7449536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96</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13744307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D43362-EA37-45C9-9116-BCE0A113F800}" type="slidenum">
              <a:rPr lang="en-US" smtClean="0"/>
              <a:t>97</a:t>
            </a:fld>
            <a:endParaRPr lang="en-US"/>
          </a:p>
        </p:txBody>
      </p:sp>
    </p:spTree>
    <p:extLst>
      <p:ext uri="{BB962C8B-B14F-4D97-AF65-F5344CB8AC3E}">
        <p14:creationId xmlns:p14="http://schemas.microsoft.com/office/powerpoint/2010/main" val="3009874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1C0E8-3C22-4830-B7FE-7E071BC4BAE1}" type="slidenum">
              <a:rPr lang="en-US"/>
              <a:pPr/>
              <a:t>19</a:t>
            </a:fld>
            <a:endParaRPr lang="en-US"/>
          </a:p>
        </p:txBody>
      </p:sp>
      <p:sp>
        <p:nvSpPr>
          <p:cNvPr id="51202" name="Rectangle 2"/>
          <p:cNvSpPr>
            <a:spLocks noGrp="1" noRot="1" noChangeAspect="1" noChangeArrowheads="1" noTextEdit="1"/>
          </p:cNvSpPr>
          <p:nvPr>
            <p:ph type="sldImg"/>
          </p:nvPr>
        </p:nvSpPr>
        <p:spPr>
          <a:xfrm>
            <a:off x="1182688" y="696913"/>
            <a:ext cx="4648200" cy="3486150"/>
          </a:xfrm>
          <a:ln/>
        </p:spPr>
      </p:sp>
      <p:sp>
        <p:nvSpPr>
          <p:cNvPr id="51203" name="Rectangle 3"/>
          <p:cNvSpPr>
            <a:spLocks noGrp="1" noChangeArrowheads="1"/>
          </p:cNvSpPr>
          <p:nvPr>
            <p:ph type="body" idx="1"/>
          </p:nvPr>
        </p:nvSpPr>
        <p:spPr>
          <a:xfrm>
            <a:off x="936344" y="4415790"/>
            <a:ext cx="5137714" cy="4183380"/>
          </a:xfrm>
        </p:spPr>
        <p:txBody>
          <a:bodyPr/>
          <a:lstStyle/>
          <a:p>
            <a:r>
              <a:rPr lang="en-US" dirty="0" err="1"/>
              <a:t>Semiheated</a:t>
            </a:r>
            <a:r>
              <a:rPr lang="en-US" dirty="0"/>
              <a:t> is heated, but not to comfort levels like conditioned space.</a:t>
            </a:r>
          </a:p>
          <a:p>
            <a:endParaRPr lang="en-US" dirty="0"/>
          </a:p>
          <a:p>
            <a:r>
              <a:rPr lang="en-US" dirty="0"/>
              <a:t>Additional information in the User’s Manual</a:t>
            </a:r>
          </a:p>
          <a:p>
            <a:endParaRPr lang="en-US" dirty="0"/>
          </a:p>
          <a:p>
            <a:r>
              <a:rPr lang="en-US" dirty="0"/>
              <a:t>Must be approved by building official and must be labeled on plans</a:t>
            </a:r>
          </a:p>
        </p:txBody>
      </p:sp>
    </p:spTree>
    <p:extLst>
      <p:ext uri="{BB962C8B-B14F-4D97-AF65-F5344CB8AC3E}">
        <p14:creationId xmlns:p14="http://schemas.microsoft.com/office/powerpoint/2010/main" val="117233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7E94F-93BC-46F6-91E1-3C079CF589DA}" type="slidenum">
              <a:rPr lang="en-US"/>
              <a:pPr/>
              <a:t>20</a:t>
            </a:fld>
            <a:endParaRPr lang="en-US"/>
          </a:p>
        </p:txBody>
      </p:sp>
      <p:sp>
        <p:nvSpPr>
          <p:cNvPr id="53250" name="Rectangle 2"/>
          <p:cNvSpPr>
            <a:spLocks noGrp="1" noRot="1" noChangeAspect="1" noChangeArrowheads="1" noTextEdit="1"/>
          </p:cNvSpPr>
          <p:nvPr>
            <p:ph type="sldImg"/>
          </p:nvPr>
        </p:nvSpPr>
        <p:spPr>
          <a:xfrm>
            <a:off x="1182688" y="696913"/>
            <a:ext cx="4648200" cy="3486150"/>
          </a:xfrm>
          <a:ln/>
        </p:spPr>
      </p:sp>
      <p:sp>
        <p:nvSpPr>
          <p:cNvPr id="53251" name="Rectangle 3"/>
          <p:cNvSpPr>
            <a:spLocks noGrp="1" noChangeArrowheads="1"/>
          </p:cNvSpPr>
          <p:nvPr>
            <p:ph type="body" idx="1"/>
          </p:nvPr>
        </p:nvSpPr>
        <p:spPr>
          <a:xfrm>
            <a:off x="936344" y="4415790"/>
            <a:ext cx="5137714" cy="4183380"/>
          </a:xfrm>
        </p:spPr>
        <p:txBody>
          <a:bodyPr/>
          <a:lstStyle/>
          <a:p>
            <a:r>
              <a:rPr lang="en-US" dirty="0"/>
              <a:t>Altered portions</a:t>
            </a:r>
            <a:r>
              <a:rPr lang="en-US" baseline="0" dirty="0"/>
              <a:t> of buildings must comply with section 5 for insulation, air leakage, and fenestration.  Alterations listed here don’t have to comply if they don’t increase energy use of building.</a:t>
            </a:r>
            <a:endParaRPr lang="en-US" dirty="0"/>
          </a:p>
          <a:p>
            <a:endParaRPr lang="en-US" dirty="0"/>
          </a:p>
          <a:p>
            <a:r>
              <a:rPr lang="en-US" dirty="0"/>
              <a:t>Roof membranes – if the roof is stripped down to the level of sheathing or insulation, then the roof must be insulated to the Standard (unless there is insulation below the sheathing).</a:t>
            </a:r>
          </a:p>
          <a:p>
            <a:endParaRPr lang="en-US" dirty="0"/>
          </a:p>
          <a:p>
            <a:r>
              <a:rPr lang="en-US" dirty="0"/>
              <a:t>Replacing exterior doors doesn’t trigger requirement for vestibule or revolving door, however, if a vestibule or revolving door exists, it can’t be removed.</a:t>
            </a:r>
          </a:p>
          <a:p>
            <a:endParaRPr lang="en-US" dirty="0"/>
          </a:p>
          <a:p>
            <a:r>
              <a:rPr lang="en-US" dirty="0"/>
              <a:t>Use </a:t>
            </a:r>
            <a:r>
              <a:rPr lang="en-US" dirty="0" err="1"/>
              <a:t>COM</a:t>
            </a:r>
            <a:r>
              <a:rPr lang="en-US" i="1" dirty="0" err="1"/>
              <a:t>check</a:t>
            </a:r>
            <a:r>
              <a:rPr lang="en-US" dirty="0"/>
              <a:t> for alterations</a:t>
            </a:r>
          </a:p>
          <a:p>
            <a:endParaRPr lang="en-US" dirty="0"/>
          </a:p>
        </p:txBody>
      </p:sp>
    </p:spTree>
    <p:extLst>
      <p:ext uri="{BB962C8B-B14F-4D97-AF65-F5344CB8AC3E}">
        <p14:creationId xmlns:p14="http://schemas.microsoft.com/office/powerpoint/2010/main" val="2899604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45" name="Picture 44" descr="shutterstock_40645864.jpg"/>
          <p:cNvPicPr>
            <a:picLocks noChangeAspect="1"/>
          </p:cNvPicPr>
          <p:nvPr userDrawn="1"/>
        </p:nvPicPr>
        <p:blipFill>
          <a:blip r:embed="rId2"/>
          <a:srcRect l="680" t="9274" r="862" b="5491"/>
          <a:stretch>
            <a:fillRect/>
          </a:stretch>
        </p:blipFill>
        <p:spPr>
          <a:xfrm>
            <a:off x="0" y="921004"/>
            <a:ext cx="9144000" cy="5936996"/>
          </a:xfrm>
          <a:prstGeom prst="rect">
            <a:avLst/>
          </a:prstGeom>
        </p:spPr>
      </p:pic>
      <p:sp>
        <p:nvSpPr>
          <p:cNvPr id="29" name="Rectangle 28"/>
          <p:cNvSpPr/>
          <p:nvPr userDrawn="1"/>
        </p:nvSpPr>
        <p:spPr>
          <a:xfrm>
            <a:off x="-1" y="5093208"/>
            <a:ext cx="4572001" cy="1764792"/>
          </a:xfrm>
          <a:prstGeom prst="rect">
            <a:avLst/>
          </a:prstGeom>
          <a:gradFill>
            <a:gsLst>
              <a:gs pos="2000">
                <a:schemeClr val="accent1">
                  <a:tint val="100000"/>
                  <a:shade val="100000"/>
                  <a:satMod val="130000"/>
                </a:schemeClr>
              </a:gs>
              <a:gs pos="100000">
                <a:schemeClr val="accent1">
                  <a:tint val="50000"/>
                  <a:shade val="100000"/>
                  <a:satMod val="3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AC143"/>
              </a:solidFill>
            </a:endParaRPr>
          </a:p>
        </p:txBody>
      </p:sp>
      <p:sp>
        <p:nvSpPr>
          <p:cNvPr id="9" name="Rectangle 8"/>
          <p:cNvSpPr/>
          <p:nvPr userDrawn="1"/>
        </p:nvSpPr>
        <p:spPr>
          <a:xfrm flipH="1">
            <a:off x="4570747" y="5096138"/>
            <a:ext cx="1261872" cy="1764792"/>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Rectangle 9"/>
          <p:cNvSpPr/>
          <p:nvPr userDrawn="1"/>
        </p:nvSpPr>
        <p:spPr>
          <a:xfrm flipH="1">
            <a:off x="5833872" y="5093208"/>
            <a:ext cx="3310128" cy="1764792"/>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0" hasCustomPrompt="1"/>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solidFill>
                  <a:schemeClr val="tx1"/>
                </a:solidFill>
                <a:effectLst/>
                <a:uLnTx/>
                <a:uFillTx/>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a:ea typeface="+mj-ea"/>
                <a:cs typeface="Arial Narrow"/>
              </a:rPr>
              <a:t>Prepared  by:  </a:t>
            </a:r>
            <a: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t>Pacific Northwest National Laboratory for the U.S. Department of Energy</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Text Placeholder 22"/>
          <p:cNvSpPr>
            <a:spLocks noGrp="1"/>
          </p:cNvSpPr>
          <p:nvPr userDrawn="1">
            <p:ph type="body" sz="quarter" idx="12" hasCustomPrompt="1"/>
          </p:nvPr>
        </p:nvSpPr>
        <p:spPr>
          <a:xfrm>
            <a:off x="6067151" y="591095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t>Pacific Northwest National Laboratory for the U.S. Department of Energy</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Rectangle 22"/>
          <p:cNvSpPr/>
          <p:nvPr userDrawn="1"/>
        </p:nvSpPr>
        <p:spPr>
          <a:xfrm flipH="1" flipV="1">
            <a:off x="0" y="912537"/>
            <a:ext cx="4572000" cy="54864"/>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flipH="1" flipV="1">
            <a:off x="4572000" y="912537"/>
            <a:ext cx="1261872" cy="54864"/>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flipH="1" flipV="1">
            <a:off x="5833872" y="912537"/>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a:spLocks noGrp="1"/>
          </p:cNvSpPr>
          <p:nvPr userDrawn="1">
            <p:ph type="ctrTitle"/>
          </p:nvPr>
        </p:nvSpPr>
        <p:spPr>
          <a:xfrm>
            <a:off x="168100" y="147797"/>
            <a:ext cx="5661200" cy="603505"/>
          </a:xfrm>
        </p:spPr>
        <p:txBody>
          <a:bodyPr>
            <a:normAutofit/>
          </a:bodyPr>
          <a:lstStyle/>
          <a:p>
            <a:r>
              <a:rPr lang="en-US" sz="2000">
                <a:solidFill>
                  <a:schemeClr val="bg1"/>
                </a:solidFill>
                <a:latin typeface="Arial Narrow Bold"/>
                <a:ea typeface="Arial Narrow" pitchFamily="-108" charset="0"/>
                <a:cs typeface="Arial Narrow Bold"/>
              </a:rPr>
              <a:t>Click to edit Master title style</a:t>
            </a:r>
            <a:endParaRPr lang="en-US" sz="2000" dirty="0">
              <a:latin typeface="Arial Narrow Bold"/>
              <a:cs typeface="Arial Narrow Bold"/>
            </a:endParaRPr>
          </a:p>
        </p:txBody>
      </p:sp>
      <p:sp>
        <p:nvSpPr>
          <p:cNvPr id="15" name="TextBox 14"/>
          <p:cNvSpPr txBox="1"/>
          <p:nvPr userDrawn="1"/>
        </p:nvSpPr>
        <p:spPr>
          <a:xfrm>
            <a:off x="177800" y="846667"/>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17" name="Rectangle 16"/>
          <p:cNvSpPr/>
          <p:nvPr userDrawn="1"/>
        </p:nvSpPr>
        <p:spPr>
          <a:xfrm>
            <a:off x="-26654" y="0"/>
            <a:ext cx="9144000" cy="880716"/>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userDrawn="1"/>
        </p:nvSpPr>
        <p:spPr>
          <a:xfrm>
            <a:off x="168100" y="147797"/>
            <a:ext cx="5661200" cy="603505"/>
          </a:xfrm>
          <a:prstGeom prst="rect">
            <a:avLst/>
          </a:prstGeom>
          <a:ln>
            <a:noFill/>
          </a:ln>
        </p:spPr>
        <p:txBody>
          <a:bodyPr vert="horz" lIns="91440" tIns="45720" rIns="91440" bIns="45720" rtlCol="0" anchor="ctr">
            <a:normAutofit/>
          </a:body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0565C"/>
                </a:solidFill>
                <a:effectLst/>
                <a:uLnTx/>
                <a:uFillTx/>
                <a:latin typeface="Arial Narrow Bold"/>
                <a:ea typeface="Arial Narrow" pitchFamily="-108" charset="0"/>
                <a:cs typeface="Arial Narrow Bold"/>
              </a:rPr>
              <a:t>BUILDING ENERGY CODES PROGRAM </a:t>
            </a:r>
            <a:endParaRPr kumimoji="0" lang="en-US" sz="2000" b="1" i="0" u="none" strike="noStrike" kern="1200" cap="none" spc="0" normalizeH="0" baseline="0" noProof="0" dirty="0">
              <a:ln>
                <a:noFill/>
              </a:ln>
              <a:solidFill>
                <a:schemeClr val="accent6"/>
              </a:solidFill>
              <a:effectLst/>
              <a:uLnTx/>
              <a:uFillTx/>
              <a:latin typeface="Arial Narrow Bold"/>
              <a:ea typeface="+mj-ea"/>
              <a:cs typeface="Arial Narrow Bold"/>
            </a:endParaRPr>
          </a:p>
        </p:txBody>
      </p:sp>
      <p:pic>
        <p:nvPicPr>
          <p:cNvPr id="28" name="Picture 27" descr="eere_logo_horiz_color.eps"/>
          <p:cNvPicPr>
            <a:picLocks noChangeAspect="1"/>
          </p:cNvPicPr>
          <p:nvPr userDrawn="1"/>
        </p:nvPicPr>
        <p:blipFill>
          <a:blip r:embed="rId3"/>
          <a:stretch>
            <a:fillRect/>
          </a:stretch>
        </p:blipFill>
        <p:spPr>
          <a:xfrm>
            <a:off x="6118225" y="266700"/>
            <a:ext cx="2808600" cy="412750"/>
          </a:xfrm>
          <a:prstGeom prst="rect">
            <a:avLst/>
          </a:prstGeom>
        </p:spPr>
      </p:pic>
      <p:sp>
        <p:nvSpPr>
          <p:cNvPr id="3" name="Subtitle 2"/>
          <p:cNvSpPr>
            <a:spLocks noGrp="1"/>
          </p:cNvSpPr>
          <p:nvPr userDrawn="1">
            <p:ph type="subTitle" idx="1" hasCustomPrompt="1"/>
          </p:nvPr>
        </p:nvSpPr>
        <p:spPr>
          <a:xfrm>
            <a:off x="163046" y="5253120"/>
            <a:ext cx="4382300" cy="1175040"/>
          </a:xfrm>
          <a:prstGeom prst="rect">
            <a:avLst/>
          </a:prstGeom>
        </p:spPr>
        <p:txBody>
          <a:bodyPr>
            <a:normAutofit/>
          </a:bodyPr>
          <a:lstStyle>
            <a:lvl1pPr marL="0" indent="0" algn="l">
              <a:buNone/>
              <a:defRPr sz="2400" b="0" i="0">
                <a:solidFill>
                  <a:srgbClr val="50565C"/>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19" name="Text Placeholder 18"/>
          <p:cNvSpPr>
            <a:spLocks noGrp="1"/>
          </p:cNvSpPr>
          <p:nvPr userDrawn="1">
            <p:ph type="body" sz="quarter" idx="13" hasCustomPrompt="1"/>
          </p:nvPr>
        </p:nvSpPr>
        <p:spPr>
          <a:xfrm>
            <a:off x="168100" y="5672913"/>
            <a:ext cx="1390650" cy="288687"/>
          </a:xfrm>
        </p:spPr>
        <p:txBody>
          <a:bodyPr>
            <a:normAutofit/>
          </a:bodyPr>
          <a:lstStyle>
            <a:lvl1pPr>
              <a:buNone/>
              <a:defRPr sz="1200">
                <a:solidFill>
                  <a:srgbClr val="50565C"/>
                </a:solidFill>
                <a:latin typeface="Arial Narrow" pitchFamily="34" charset="0"/>
              </a:defRPr>
            </a:lvl1pPr>
            <a:lvl5pPr>
              <a:defRPr/>
            </a:lvl5pPr>
          </a:lstStyle>
          <a:p>
            <a:pPr lvl="0"/>
            <a:r>
              <a:rPr lang="en-US" dirty="0"/>
              <a:t>Date</a:t>
            </a:r>
          </a:p>
        </p:txBody>
      </p:sp>
      <p:sp>
        <p:nvSpPr>
          <p:cNvPr id="21" name="Rectangle 20"/>
          <p:cNvSpPr/>
          <p:nvPr userDrawn="1"/>
        </p:nvSpPr>
        <p:spPr>
          <a:xfrm flipH="1">
            <a:off x="0" y="5053394"/>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7010400" y="6457950"/>
            <a:ext cx="2133600" cy="476250"/>
          </a:xfrm>
          <a:prstGeom prst="rect">
            <a:avLst/>
          </a:prstGeom>
        </p:spPr>
        <p:txBody>
          <a:bodyPr/>
          <a:lstStyle>
            <a:lvl1pPr>
              <a:defRPr/>
            </a:lvl1pPr>
          </a:lstStyle>
          <a:p>
            <a:fld id="{5C288CC2-CEF3-42EC-B2DC-BDB28B6A6BA0}" type="slidenum">
              <a:rPr lang="en-US" smtClean="0"/>
              <a:pPr/>
              <a:t>‹#›</a:t>
            </a:fld>
            <a:endParaRPr lang="en-US"/>
          </a:p>
        </p:txBody>
      </p:sp>
    </p:spTree>
    <p:extLst>
      <p:ext uri="{BB962C8B-B14F-4D97-AF65-F5344CB8AC3E}">
        <p14:creationId xmlns:p14="http://schemas.microsoft.com/office/powerpoint/2010/main" val="315596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3503397" y="6579275"/>
            <a:ext cx="2133600" cy="365125"/>
          </a:xfrm>
          <a:prstGeom prst="rect">
            <a:avLst/>
          </a:prstGeom>
        </p:spPr>
        <p:txBody>
          <a:bodyP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31AEAFE-B012-4E5D-A30A-3EE3F7A869FC}"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72081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Line Title + Content">
    <p:spTree>
      <p:nvGrpSpPr>
        <p:cNvPr id="1" name=""/>
        <p:cNvGrpSpPr/>
        <p:nvPr/>
      </p:nvGrpSpPr>
      <p:grpSpPr>
        <a:xfrm>
          <a:off x="0" y="0"/>
          <a:ext cx="0" cy="0"/>
          <a:chOff x="0" y="0"/>
          <a:chExt cx="0" cy="0"/>
        </a:xfrm>
      </p:grpSpPr>
      <p:sp>
        <p:nvSpPr>
          <p:cNvPr id="8" name="Rectangle 7"/>
          <p:cNvSpPr/>
          <p:nvPr userDrawn="1"/>
        </p:nvSpPr>
        <p:spPr>
          <a:xfrm>
            <a:off x="0" y="1133230"/>
            <a:ext cx="9144000" cy="5724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0" name="Title 1"/>
          <p:cNvSpPr>
            <a:spLocks noGrp="1"/>
          </p:cNvSpPr>
          <p:nvPr>
            <p:ph type="title"/>
          </p:nvPr>
        </p:nvSpPr>
        <p:spPr>
          <a:xfrm>
            <a:off x="457200" y="162213"/>
            <a:ext cx="7110000" cy="384721"/>
          </a:xfrm>
        </p:spPr>
        <p:txBody>
          <a:bodyPr wrap="square" lIns="0" tIns="0" rIns="0" bIns="0" anchor="t" anchorCtr="0">
            <a:spAutoFit/>
          </a:bodyPr>
          <a:lstStyle>
            <a:lvl1pPr algn="l">
              <a:defRPr sz="2500" b="1">
                <a:solidFill>
                  <a:schemeClr val="bg1"/>
                </a:solidFill>
                <a:latin typeface="Arial"/>
                <a:cs typeface="Arial"/>
              </a:defRPr>
            </a:lvl1pPr>
          </a:lstStyle>
          <a:p>
            <a:r>
              <a:rPr lang="en-US"/>
              <a:t>Click to edit Master title style</a:t>
            </a:r>
            <a:endParaRPr lang="en-US" dirty="0"/>
          </a:p>
        </p:txBody>
      </p:sp>
      <p:sp>
        <p:nvSpPr>
          <p:cNvPr id="11" name="Content Placeholder 2"/>
          <p:cNvSpPr>
            <a:spLocks noGrp="1"/>
          </p:cNvSpPr>
          <p:nvPr>
            <p:ph idx="1"/>
          </p:nvPr>
        </p:nvSpPr>
        <p:spPr>
          <a:xfrm>
            <a:off x="457200" y="1387228"/>
            <a:ext cx="8229600" cy="4800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571B0C3B-3A7D-3848-B824-737E096AF391}" type="datetime4">
              <a:rPr lang="en-US" smtClean="0"/>
              <a:t>May 18, 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190542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3300" b="1">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274320" y="4800600"/>
            <a:ext cx="8595360" cy="457200"/>
          </a:xfrm>
        </p:spPr>
        <p:txBody>
          <a:bodyPr anchor="t">
            <a:normAutofit/>
          </a:bodyPr>
          <a:lstStyle>
            <a:lvl1pPr marL="0" indent="0" algn="l">
              <a:spcBef>
                <a:spcPts val="0"/>
              </a:spcBef>
              <a:buNone/>
              <a:defRPr cap="all"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4" name="Date Placeholder 3"/>
          <p:cNvSpPr>
            <a:spLocks noGrp="1"/>
          </p:cNvSpPr>
          <p:nvPr>
            <p:ph type="dt" sz="half" idx="10"/>
          </p:nvPr>
        </p:nvSpPr>
        <p:spPr>
          <a:xfrm>
            <a:off x="6858000" y="6356352"/>
            <a:ext cx="1600200" cy="365125"/>
          </a:xfrm>
        </p:spPr>
        <p:txBody>
          <a:bodyPr wrap="none"/>
          <a:lstStyle>
            <a:lvl1pPr algn="r">
              <a:defRPr sz="675">
                <a:solidFill>
                  <a:srgbClr val="FFFFFF"/>
                </a:solidFill>
              </a:defRPr>
            </a:lvl1pPr>
          </a:lstStyle>
          <a:p>
            <a:fld id="{9A080766-0BF8-8348-AE6A-8A4A559F6D3E}" type="datetime4">
              <a:rPr lang="en-US" smtClean="0"/>
              <a:pPr/>
              <a:t>May 18, 2020</a:t>
            </a:fld>
            <a:endParaRPr lang="en-US" dirty="0"/>
          </a:p>
        </p:txBody>
      </p:sp>
      <p:sp>
        <p:nvSpPr>
          <p:cNvPr id="5" name="Footer Placeholder 4"/>
          <p:cNvSpPr>
            <a:spLocks noGrp="1"/>
          </p:cNvSpPr>
          <p:nvPr>
            <p:ph type="ftr" sz="quarter" idx="11"/>
          </p:nvPr>
        </p:nvSpPr>
        <p:spPr>
          <a:xfrm>
            <a:off x="2743200" y="6356352"/>
            <a:ext cx="3657600" cy="365125"/>
          </a:xfrm>
        </p:spPr>
        <p:txBody>
          <a:bodyPr/>
          <a:lstStyle>
            <a:lvl1pPr>
              <a:defRPr sz="675">
                <a:solidFill>
                  <a:srgbClr val="FFFFFF"/>
                </a:solidFill>
              </a:defRPr>
            </a:lvl1pPr>
          </a:lstStyle>
          <a:p>
            <a:endParaRPr lang="en-US"/>
          </a:p>
        </p:txBody>
      </p:sp>
      <p:sp>
        <p:nvSpPr>
          <p:cNvPr id="6" name="Slide Number Placeholder 5"/>
          <p:cNvSpPr>
            <a:spLocks noGrp="1"/>
          </p:cNvSpPr>
          <p:nvPr>
            <p:ph type="sldNum" sz="quarter" idx="12"/>
          </p:nvPr>
        </p:nvSpPr>
        <p:spPr>
          <a:xfrm>
            <a:off x="8741664" y="6356352"/>
            <a:ext cx="301752" cy="365125"/>
          </a:xfrm>
          <a:prstGeom prst="rect">
            <a:avLst/>
          </a:prstGeom>
        </p:spPr>
        <p:txBody>
          <a:bodyPr/>
          <a:lstStyle>
            <a:lvl1pPr algn="l">
              <a:defRPr sz="675" b="1">
                <a:solidFill>
                  <a:srgbClr val="FFFFFF"/>
                </a:solidFill>
              </a:defRPr>
            </a:lvl1pPr>
          </a:lstStyle>
          <a:p>
            <a:fld id="{A505DBE7-0ACF-E348-BBE2-A615BCE1D797}" type="slidenum">
              <a:rPr lang="en-US" smtClean="0"/>
              <a:pPr/>
              <a:t>‹#›</a:t>
            </a:fld>
            <a:endParaRPr lang="en-US"/>
          </a:p>
        </p:txBody>
      </p:sp>
      <p:sp>
        <p:nvSpPr>
          <p:cNvPr id="19" name="Text Placeholder 6"/>
          <p:cNvSpPr>
            <a:spLocks noGrp="1"/>
          </p:cNvSpPr>
          <p:nvPr>
            <p:ph type="body" sz="quarter" idx="14" hasCustomPrompt="1"/>
          </p:nvPr>
        </p:nvSpPr>
        <p:spPr>
          <a:xfrm>
            <a:off x="274320" y="5257800"/>
            <a:ext cx="8595360" cy="274320"/>
          </a:xfrm>
        </p:spPr>
        <p:txBody>
          <a:bodyPr>
            <a:normAutofit/>
          </a:bodyPr>
          <a:lstStyle>
            <a:lvl1pPr marL="0" indent="0">
              <a:spcBef>
                <a:spcPts val="0"/>
              </a:spcBef>
              <a:buNone/>
              <a:defRPr sz="1050" baseline="0">
                <a:solidFill>
                  <a:srgbClr val="FFFFFF"/>
                </a:solidFill>
              </a:defRPr>
            </a:lvl1pPr>
          </a:lstStyle>
          <a:p>
            <a:pPr lvl="0"/>
            <a:r>
              <a:rPr lang="en-US" dirty="0"/>
              <a:t>Click to add presenter organization</a:t>
            </a:r>
          </a:p>
        </p:txBody>
      </p:sp>
      <p:sp>
        <p:nvSpPr>
          <p:cNvPr id="25" name="Text Placeholder 6"/>
          <p:cNvSpPr>
            <a:spLocks noGrp="1"/>
          </p:cNvSpPr>
          <p:nvPr>
            <p:ph type="body" sz="quarter" idx="15" hasCustomPrompt="1"/>
          </p:nvPr>
        </p:nvSpPr>
        <p:spPr>
          <a:xfrm>
            <a:off x="274320" y="5540477"/>
            <a:ext cx="8595360" cy="274320"/>
          </a:xfrm>
        </p:spPr>
        <p:txBody>
          <a:bodyPr>
            <a:normAutofit/>
          </a:bodyPr>
          <a:lstStyle>
            <a:lvl1pPr marL="0" indent="0">
              <a:spcBef>
                <a:spcPts val="0"/>
              </a:spcBef>
              <a:buNone/>
              <a:defRPr sz="1050" baseline="0">
                <a:solidFill>
                  <a:srgbClr val="FFFFFF"/>
                </a:solidFill>
              </a:defRPr>
            </a:lvl1pPr>
          </a:lstStyle>
          <a:p>
            <a:pPr lvl="0"/>
            <a:r>
              <a:rPr lang="en-US" dirty="0"/>
              <a:t>Click to add presentation event or location</a:t>
            </a:r>
          </a:p>
        </p:txBody>
      </p:sp>
      <p:pic>
        <p:nvPicPr>
          <p:cNvPr id="9" name="Picture 8"/>
          <p:cNvPicPr>
            <a:picLocks noChangeAspect="1"/>
          </p:cNvPicPr>
          <p:nvPr/>
        </p:nvPicPr>
        <p:blipFill>
          <a:blip r:embed="rId2"/>
          <a:stretch>
            <a:fillRect/>
          </a:stretch>
        </p:blipFill>
        <p:spPr>
          <a:xfrm>
            <a:off x="274321" y="6400800"/>
            <a:ext cx="825500" cy="228600"/>
          </a:xfrm>
          <a:prstGeom prst="rect">
            <a:avLst/>
          </a:prstGeom>
        </p:spPr>
      </p:pic>
    </p:spTree>
    <p:extLst>
      <p:ext uri="{BB962C8B-B14F-4D97-AF65-F5344CB8AC3E}">
        <p14:creationId xmlns:p14="http://schemas.microsoft.com/office/powerpoint/2010/main" val="3256908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5" name="Rectangle 4"/>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marL="17145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fld id="{1205DB16-F3E1-7B41-BE18-DA9132C94C8C}" type="datetime4">
              <a:rPr lang="en-US" smtClean="0"/>
              <a:pPr/>
              <a:t>May 18, 2020</a:t>
            </a:fld>
            <a:endParaRPr lang="en-US" dirty="0"/>
          </a:p>
        </p:txBody>
      </p:sp>
      <p:sp>
        <p:nvSpPr>
          <p:cNvPr id="11" name="Footer Placeholder 10"/>
          <p:cNvSpPr>
            <a:spLocks noGrp="1"/>
          </p:cNvSpPr>
          <p:nvPr>
            <p:ph type="ftr" sz="quarter" idx="12"/>
          </p:nvPr>
        </p:nvSpPr>
        <p:spPr/>
        <p:txBody>
          <a:bodyPr lIns="0" tIns="0" rIns="0" bIns="0"/>
          <a:lstStyle>
            <a:lvl1pPr>
              <a:defRPr sz="675">
                <a:latin typeface="Arial"/>
                <a:cs typeface="Arial"/>
              </a:defRPr>
            </a:lvl1pPr>
          </a:lstStyle>
          <a:p>
            <a:endParaRPr lang="en-US" dirty="0"/>
          </a:p>
        </p:txBody>
      </p:sp>
      <p:sp>
        <p:nvSpPr>
          <p:cNvPr id="13" name="Slide Number Placeholder 5"/>
          <p:cNvSpPr>
            <a:spLocks noGrp="1"/>
          </p:cNvSpPr>
          <p:nvPr>
            <p:ph type="sldNum" sz="quarter" idx="13"/>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4" name="Straight Connector 13"/>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44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2-Column Content">
    <p:spTree>
      <p:nvGrpSpPr>
        <p:cNvPr id="1" name=""/>
        <p:cNvGrpSpPr/>
        <p:nvPr/>
      </p:nvGrpSpPr>
      <p:grpSpPr>
        <a:xfrm>
          <a:off x="0" y="0"/>
          <a:ext cx="0" cy="0"/>
          <a:chOff x="0" y="0"/>
          <a:chExt cx="0" cy="0"/>
        </a:xfrm>
      </p:grpSpPr>
      <p:sp>
        <p:nvSpPr>
          <p:cNvPr id="11" name="Rectangle 10"/>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Content Placeholder 2"/>
          <p:cNvSpPr>
            <a:spLocks noGrp="1"/>
          </p:cNvSpPr>
          <p:nvPr>
            <p:ph sz="half" idx="1"/>
          </p:nvPr>
        </p:nvSpPr>
        <p:spPr>
          <a:xfrm>
            <a:off x="27432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fld id="{1205DB16-F3E1-7B41-BE18-DA9132C94C8C}" type="datetime4">
              <a:rPr lang="en-US" smtClean="0"/>
              <a:pPr/>
              <a:t>May 18, 2020</a:t>
            </a:fld>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endParaRPr lang="en-US" dirty="0"/>
          </a:p>
        </p:txBody>
      </p:sp>
      <p:sp>
        <p:nvSpPr>
          <p:cNvPr id="10" name="Content Placeholder 2"/>
          <p:cNvSpPr>
            <a:spLocks noGrp="1"/>
          </p:cNvSpPr>
          <p:nvPr>
            <p:ph sz="half" idx="13"/>
          </p:nvPr>
        </p:nvSpPr>
        <p:spPr>
          <a:xfrm>
            <a:off x="475488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p:cNvSpPr>
            <a:spLocks noGrp="1"/>
          </p:cNvSpPr>
          <p:nvPr>
            <p:ph type="sldNum" sz="quarter" idx="14"/>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13979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2-Column Comparison">
    <p:spTree>
      <p:nvGrpSpPr>
        <p:cNvPr id="1" name=""/>
        <p:cNvGrpSpPr/>
        <p:nvPr/>
      </p:nvGrpSpPr>
      <p:grpSpPr>
        <a:xfrm>
          <a:off x="0" y="0"/>
          <a:ext cx="0" cy="0"/>
          <a:chOff x="0" y="0"/>
          <a:chExt cx="0" cy="0"/>
        </a:xfrm>
      </p:grpSpPr>
      <p:sp>
        <p:nvSpPr>
          <p:cNvPr id="14" name="Rectangle 13"/>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12" name="Content Placeholder 2"/>
          <p:cNvSpPr>
            <a:spLocks noGrp="1"/>
          </p:cNvSpPr>
          <p:nvPr>
            <p:ph sz="half" idx="13"/>
          </p:nvPr>
        </p:nvSpPr>
        <p:spPr>
          <a:xfrm>
            <a:off x="27432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4"/>
          </p:nvPr>
        </p:nvSpPr>
        <p:spPr>
          <a:xfrm>
            <a:off x="475488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fld id="{1205DB16-F3E1-7B41-BE18-DA9132C94C8C}" type="datetime4">
              <a:rPr lang="en-US" smtClean="0"/>
              <a:pPr/>
              <a:t>May 18, 2020</a:t>
            </a:fld>
            <a:endParaRPr lang="en-US" dirty="0"/>
          </a:p>
        </p:txBody>
      </p:sp>
      <p:sp>
        <p:nvSpPr>
          <p:cNvPr id="8" name="Footer Placeholder 7"/>
          <p:cNvSpPr>
            <a:spLocks noGrp="1"/>
          </p:cNvSpPr>
          <p:nvPr>
            <p:ph type="ftr" sz="quarter" idx="11"/>
          </p:nvPr>
        </p:nvSpPr>
        <p:spPr/>
        <p:txBody>
          <a:bodyPr lIns="0" tIns="0" rIns="0" bIns="0"/>
          <a:lstStyle>
            <a:lvl1pPr>
              <a:defRPr sz="675">
                <a:latin typeface="Arial"/>
                <a:cs typeface="Arial"/>
              </a:defRPr>
            </a:lvl1pPr>
          </a:lstStyle>
          <a:p>
            <a:endParaRPr lang="en-US" dirty="0"/>
          </a:p>
        </p:txBody>
      </p:sp>
      <p:sp>
        <p:nvSpPr>
          <p:cNvPr id="16" name="Slide Number Placeholder 5"/>
          <p:cNvSpPr>
            <a:spLocks noGrp="1"/>
          </p:cNvSpPr>
          <p:nvPr>
            <p:ph type="sldNum" sz="quarter" idx="15"/>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62122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icture with Caption">
    <p:spTree>
      <p:nvGrpSpPr>
        <p:cNvPr id="1" name=""/>
        <p:cNvGrpSpPr/>
        <p:nvPr/>
      </p:nvGrpSpPr>
      <p:grpSpPr>
        <a:xfrm>
          <a:off x="0" y="0"/>
          <a:ext cx="0" cy="0"/>
          <a:chOff x="0" y="0"/>
          <a:chExt cx="0" cy="0"/>
        </a:xfrm>
      </p:grpSpPr>
      <p:sp>
        <p:nvSpPr>
          <p:cNvPr id="10" name="Rectangle 9"/>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fld id="{1205DB16-F3E1-7B41-BE18-DA9132C94C8C}" type="datetime4">
              <a:rPr lang="en-US" smtClean="0"/>
              <a:pPr/>
              <a:t>May 18, 2020</a:t>
            </a:fld>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endParaRPr lang="en-US" dirty="0"/>
          </a:p>
        </p:txBody>
      </p:sp>
      <p:sp>
        <p:nvSpPr>
          <p:cNvPr id="12"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3" name="Straight Connector 12"/>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958438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Date Placeholder 2"/>
          <p:cNvSpPr>
            <a:spLocks noGrp="1"/>
          </p:cNvSpPr>
          <p:nvPr>
            <p:ph type="dt" sz="half" idx="10"/>
          </p:nvPr>
        </p:nvSpPr>
        <p:spPr/>
        <p:txBody>
          <a:bodyPr lIns="0" tIns="0" rIns="0" bIns="0"/>
          <a:lstStyle>
            <a:lvl1pPr>
              <a:defRPr sz="675">
                <a:latin typeface="Arial"/>
                <a:cs typeface="Arial"/>
              </a:defRPr>
            </a:lvl1pPr>
          </a:lstStyle>
          <a:p>
            <a:fld id="{1205DB16-F3E1-7B41-BE18-DA9132C94C8C}" type="datetime4">
              <a:rPr lang="en-US" smtClean="0"/>
              <a:pPr/>
              <a:t>May 18, 2020</a:t>
            </a:fld>
            <a:endParaRPr lang="en-US" dirty="0"/>
          </a:p>
        </p:txBody>
      </p:sp>
      <p:sp>
        <p:nvSpPr>
          <p:cNvPr id="4" name="Footer Placeholder 3"/>
          <p:cNvSpPr>
            <a:spLocks noGrp="1"/>
          </p:cNvSpPr>
          <p:nvPr>
            <p:ph type="ftr" sz="quarter" idx="11"/>
          </p:nvPr>
        </p:nvSpPr>
        <p:spPr/>
        <p:txBody>
          <a:bodyPr lIns="0" tIns="0" rIns="0" bIns="0"/>
          <a:lstStyle>
            <a:lvl1pPr>
              <a:defRPr sz="675">
                <a:latin typeface="Arial"/>
                <a:cs typeface="Arial"/>
              </a:defRPr>
            </a:lvl1pPr>
          </a:lstStyle>
          <a:p>
            <a:endParaRPr lang="en-US" dirty="0"/>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1" name="Straight Connector 10"/>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4968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lIns="0" tIns="0" rIns="0" bIns="0"/>
          <a:lstStyle>
            <a:lvl1pPr>
              <a:defRPr sz="675">
                <a:solidFill>
                  <a:srgbClr val="FFFFFF"/>
                </a:solidFill>
                <a:latin typeface="Arial"/>
                <a:cs typeface="Arial"/>
              </a:defRPr>
            </a:lvl1pPr>
          </a:lstStyle>
          <a:p>
            <a:fld id="{90AEF710-8C28-6546-9604-880FB4645B21}" type="datetime4">
              <a:rPr lang="en-US" smtClean="0"/>
              <a:pPr/>
              <a:t>May 18, 2020</a:t>
            </a:fld>
            <a:endParaRPr lang="en-US"/>
          </a:p>
        </p:txBody>
      </p:sp>
      <p:sp>
        <p:nvSpPr>
          <p:cNvPr id="11" name="Footer Placeholder 10"/>
          <p:cNvSpPr>
            <a:spLocks noGrp="1"/>
          </p:cNvSpPr>
          <p:nvPr>
            <p:ph type="ftr" sz="quarter" idx="12"/>
          </p:nvPr>
        </p:nvSpPr>
        <p:spPr/>
        <p:txBody>
          <a:bodyPr lIns="0" tIns="0" rIns="0" bIns="0"/>
          <a:lstStyle>
            <a:lvl1pPr>
              <a:defRPr sz="675">
                <a:solidFill>
                  <a:srgbClr val="FFFFFF"/>
                </a:solidFill>
                <a:latin typeface="Arial"/>
                <a:cs typeface="Arial"/>
              </a:defRPr>
            </a:lvl1pPr>
          </a:lstStyle>
          <a:p>
            <a:endParaRPr lang="en-US"/>
          </a:p>
        </p:txBody>
      </p:sp>
      <p:sp>
        <p:nvSpPr>
          <p:cNvPr id="16"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7"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47449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27432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fld id="{CDDA9E2A-8607-5C4E-8C0A-43148951D912}" type="datetime4">
              <a:rPr lang="en-US" smtClean="0"/>
              <a:pPr/>
              <a:t>May 18, 2020</a:t>
            </a:fld>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endParaRPr lang="en-US"/>
          </a:p>
        </p:txBody>
      </p:sp>
      <p:sp>
        <p:nvSpPr>
          <p:cNvPr id="9" name="Content Placeholder 2"/>
          <p:cNvSpPr>
            <a:spLocks noGrp="1"/>
          </p:cNvSpPr>
          <p:nvPr>
            <p:ph idx="14"/>
          </p:nvPr>
        </p:nvSpPr>
        <p:spPr>
          <a:xfrm>
            <a:off x="475488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219742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lIns="0" tIns="0" rIns="0" bIns="0"/>
          <a:lstStyle>
            <a:lvl1pPr>
              <a:defRPr sz="675">
                <a:solidFill>
                  <a:srgbClr val="FFFFFF"/>
                </a:solidFill>
                <a:latin typeface="Arial"/>
                <a:cs typeface="Arial"/>
              </a:defRPr>
            </a:lvl1pPr>
          </a:lstStyle>
          <a:p>
            <a:fld id="{178605C4-A25A-B649-99D1-F205BCD3665C}" type="datetime4">
              <a:rPr lang="en-US" smtClean="0"/>
              <a:pPr/>
              <a:t>May 18, 2020</a:t>
            </a:fld>
            <a:endParaRPr lang="en-US"/>
          </a:p>
        </p:txBody>
      </p:sp>
      <p:sp>
        <p:nvSpPr>
          <p:cNvPr id="8" name="Footer Placeholder 7"/>
          <p:cNvSpPr>
            <a:spLocks noGrp="1"/>
          </p:cNvSpPr>
          <p:nvPr>
            <p:ph type="ftr" sz="quarter" idx="11"/>
          </p:nvPr>
        </p:nvSpPr>
        <p:spPr/>
        <p:txBody>
          <a:bodyPr lIns="0" tIns="0" rIns="0" bIns="0"/>
          <a:lstStyle>
            <a:lvl1pPr>
              <a:defRPr sz="675">
                <a:solidFill>
                  <a:srgbClr val="FFFFFF"/>
                </a:solidFill>
                <a:latin typeface="Arial"/>
                <a:cs typeface="Arial"/>
              </a:defRPr>
            </a:lvl1pPr>
          </a:lstStyle>
          <a:p>
            <a:endParaRPr lang="en-US"/>
          </a:p>
        </p:txBody>
      </p:sp>
      <p:sp>
        <p:nvSpPr>
          <p:cNvPr id="10" name="Content Placeholder 2"/>
          <p:cNvSpPr>
            <a:spLocks noGrp="1"/>
          </p:cNvSpPr>
          <p:nvPr>
            <p:ph idx="13"/>
          </p:nvPr>
        </p:nvSpPr>
        <p:spPr>
          <a:xfrm>
            <a:off x="27432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75488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6"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662990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Color Background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solidFill>
                  <a:srgbClr val="FFFFFF"/>
                </a:solidFill>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solidFill>
                  <a:srgbClr val="FFFFFF"/>
                </a:solidFill>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fld id="{28CD72E9-4AED-4D4C-8150-C415CA6AC4E9}" type="datetime4">
              <a:rPr lang="en-US" smtClean="0"/>
              <a:pPr/>
              <a:t>May 18, 2020</a:t>
            </a:fld>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endParaRPr lang="en-US"/>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853275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Color Background + 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lIns="0" tIns="0" rIns="0" bIns="0"/>
          <a:lstStyle>
            <a:lvl1pPr>
              <a:defRPr sz="675">
                <a:solidFill>
                  <a:srgbClr val="FFFFFF"/>
                </a:solidFill>
                <a:latin typeface="Arial"/>
                <a:cs typeface="Arial"/>
              </a:defRPr>
            </a:lvl1pPr>
          </a:lstStyle>
          <a:p>
            <a:fld id="{93F589BE-4EC2-DF4F-9D75-1E8273666669}" type="datetime4">
              <a:rPr lang="en-US" smtClean="0"/>
              <a:pPr/>
              <a:t>May 18, 2020</a:t>
            </a:fld>
            <a:endParaRPr lang="en-US"/>
          </a:p>
        </p:txBody>
      </p:sp>
      <p:sp>
        <p:nvSpPr>
          <p:cNvPr id="4" name="Footer Placeholder 3"/>
          <p:cNvSpPr>
            <a:spLocks noGrp="1"/>
          </p:cNvSpPr>
          <p:nvPr>
            <p:ph type="ftr" sz="quarter" idx="11"/>
          </p:nvPr>
        </p:nvSpPr>
        <p:spPr/>
        <p:txBody>
          <a:bodyPr lIns="0" tIns="0" rIns="0" bIns="0"/>
          <a:lstStyle>
            <a:lvl1pPr>
              <a:defRPr sz="675">
                <a:solidFill>
                  <a:srgbClr val="FFFFFF"/>
                </a:solidFill>
                <a:latin typeface="Arial"/>
                <a:cs typeface="Arial"/>
              </a:defRPr>
            </a:lvl1pPr>
          </a:lstStyle>
          <a:p>
            <a:endParaRPr lang="en-US"/>
          </a:p>
        </p:txBody>
      </p:sp>
      <p:sp>
        <p:nvSpPr>
          <p:cNvPr id="8"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0"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52504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69901" y="1831977"/>
            <a:ext cx="8212138" cy="906463"/>
          </a:xfrm>
        </p:spPr>
        <p:txBody>
          <a:bodyPr lIns="91440" tIns="45720" rIns="91440" bIns="45720"/>
          <a:lstStyle>
            <a:lvl1pPr>
              <a:defRPr sz="3000">
                <a:solidFill>
                  <a:srgbClr val="C97A00"/>
                </a:solidFill>
              </a:defRPr>
            </a:lvl1pPr>
          </a:lstStyle>
          <a:p>
            <a:r>
              <a:rPr lang="en-US"/>
              <a:t>Click to edit Master title style</a:t>
            </a:r>
          </a:p>
        </p:txBody>
      </p:sp>
      <p:sp>
        <p:nvSpPr>
          <p:cNvPr id="23555" name="Rectangle 3"/>
          <p:cNvSpPr>
            <a:spLocks noGrp="1" noChangeArrowheads="1"/>
          </p:cNvSpPr>
          <p:nvPr>
            <p:ph type="subTitle" idx="1"/>
          </p:nvPr>
        </p:nvSpPr>
        <p:spPr>
          <a:xfrm>
            <a:off x="471489" y="2973388"/>
            <a:ext cx="8208962" cy="2279650"/>
          </a:xfrm>
        </p:spPr>
        <p:txBody>
          <a:bodyPr lIns="91440" tIns="45720" rIns="91440" bIns="45720"/>
          <a:lstStyle>
            <a:lvl1pPr marL="0" indent="0">
              <a:defRPr/>
            </a:lvl1pPr>
          </a:lstStyle>
          <a:p>
            <a:r>
              <a:rPr lang="en-US"/>
              <a:t>Click to edit Master subtitle style</a:t>
            </a:r>
          </a:p>
        </p:txBody>
      </p:sp>
    </p:spTree>
    <p:extLst>
      <p:ext uri="{BB962C8B-B14F-4D97-AF65-F5344CB8AC3E}">
        <p14:creationId xmlns:p14="http://schemas.microsoft.com/office/powerpoint/2010/main" val="3015817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1800"/>
            </a:lvl1pPr>
            <a:lvl2pPr>
              <a:defRPr sz="15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a:t>Click to edit Master title style</a:t>
            </a:r>
            <a:endParaRPr lang="en-US" dirty="0"/>
          </a:p>
        </p:txBody>
      </p:sp>
    </p:spTree>
    <p:extLst>
      <p:ext uri="{BB962C8B-B14F-4D97-AF65-F5344CB8AC3E}">
        <p14:creationId xmlns:p14="http://schemas.microsoft.com/office/powerpoint/2010/main" val="399928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lvl1pPr>
              <a:defRPr>
                <a:solidFill>
                  <a:schemeClr val="tx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Rectangle 4"/>
          <p:cNvSpPr/>
          <p:nvPr userDrawn="1"/>
        </p:nvSpPr>
        <p:spPr>
          <a:xfrm flipH="1">
            <a:off x="5833872" y="5254081"/>
            <a:ext cx="3310128" cy="13624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rgbClr val="50565C"/>
                </a:solidFill>
              </a:defRPr>
            </a:lvl1pPr>
          </a:lstStyle>
          <a:p>
            <a:r>
              <a:rPr lang="en-US" dirty="0"/>
              <a:t>Click to edit Master title style</a:t>
            </a:r>
          </a:p>
        </p:txBody>
      </p:sp>
      <p:sp>
        <p:nvSpPr>
          <p:cNvPr id="3" name="Rectangle 2"/>
          <p:cNvSpPr/>
          <p:nvPr userDrawn="1"/>
        </p:nvSpPr>
        <p:spPr>
          <a:xfrm flipH="1">
            <a:off x="0" y="5254081"/>
            <a:ext cx="4572000" cy="13624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flipH="1">
            <a:off x="4572000" y="5254081"/>
            <a:ext cx="1261872" cy="13624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txBox="1">
            <a:spLocks/>
          </p:cNvSpPr>
          <p:nvPr userDrawn="1"/>
        </p:nvSpPr>
        <p:spPr>
          <a:xfrm>
            <a:off x="685800" y="3081845"/>
            <a:ext cx="7772400" cy="1020763"/>
          </a:xfrm>
          <a:prstGeom prst="rect">
            <a:avLst/>
          </a:prstGeom>
        </p:spPr>
        <p:txBody>
          <a:bodyPr vert="horz" lIns="91440" tIns="45720" rIns="91440" bIns="45720" rtlCol="0" anchor="ctr">
            <a:normAutofit/>
          </a:bodyPr>
          <a:lstStyle>
            <a:lvl1pPr>
              <a:defRPr>
                <a:solidFill>
                  <a:schemeClr val="tx1"/>
                </a:solidFill>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mj-lt"/>
                <a:ea typeface="+mj-ea"/>
                <a:cs typeface="+mj-cs"/>
              </a:rPr>
              <a:t>Click to edit Master title style</a:t>
            </a:r>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50565C"/>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25963"/>
          </a:xfrm>
        </p:spPr>
        <p:txBody>
          <a:bodyPr/>
          <a:lstStyle/>
          <a:p>
            <a:r>
              <a:rPr lang="en-US"/>
              <a:t>Click icon to add SmartArt graphic</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7010400" y="6457950"/>
            <a:ext cx="2133600" cy="476250"/>
          </a:xfrm>
          <a:prstGeom prst="rect">
            <a:avLst/>
          </a:prstGeom>
        </p:spPr>
        <p:txBody>
          <a:bodyPr/>
          <a:lstStyle>
            <a:lvl1pPr>
              <a:defRPr/>
            </a:lvl1pPr>
          </a:lstStyle>
          <a:p>
            <a:fld id="{D13DAB86-4724-42D4-B72A-C4A7A58105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emf"/><Relationship Id="rId20"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g"/><Relationship Id="rId10" Type="http://schemas.openxmlformats.org/officeDocument/2006/relationships/slideLayout" Target="../slideLayouts/slideLayout22.xml"/><Relationship Id="rId19"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26654" y="0"/>
            <a:ext cx="9144000"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0" y="6611112"/>
            <a:ext cx="9144000" cy="246888"/>
          </a:xfrm>
          <a:prstGeom prst="rect">
            <a:avLst/>
          </a:prstGeom>
          <a:gradFill>
            <a:gsLst>
              <a:gs pos="97000">
                <a:schemeClr val="accent1">
                  <a:tint val="100000"/>
                  <a:shade val="100000"/>
                  <a:satMod val="13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6654" y="0"/>
            <a:ext cx="9170654"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eere_logo_horiz_color.eps"/>
          <p:cNvPicPr>
            <a:picLocks noChangeAspect="1"/>
          </p:cNvPicPr>
          <p:nvPr/>
        </p:nvPicPr>
        <p:blipFill>
          <a:blip r:embed="rId14"/>
          <a:stretch>
            <a:fillRect/>
          </a:stretch>
        </p:blipFill>
        <p:spPr>
          <a:xfrm>
            <a:off x="6118225" y="266700"/>
            <a:ext cx="2808600" cy="412750"/>
          </a:xfrm>
          <a:prstGeom prst="rect">
            <a:avLst/>
          </a:prstGeom>
        </p:spPr>
      </p:pic>
      <p:sp>
        <p:nvSpPr>
          <p:cNvPr id="14" name="Title Placeholder 13"/>
          <p:cNvSpPr>
            <a:spLocks noGrp="1"/>
          </p:cNvSpPr>
          <p:nvPr>
            <p:ph type="title"/>
          </p:nvPr>
        </p:nvSpPr>
        <p:spPr>
          <a:xfrm>
            <a:off x="157163" y="0"/>
            <a:ext cx="5684837" cy="921004"/>
          </a:xfrm>
          <a:prstGeom prst="rect">
            <a:avLst/>
          </a:prstGeom>
          <a:ln>
            <a:noFill/>
          </a:ln>
        </p:spPr>
        <p:txBody>
          <a:bodyPr vert="horz" lIns="91440" tIns="45720" rIns="91440" bIns="45720" rtlCol="0" anchor="ctr">
            <a:normAutofit/>
          </a:bodyPr>
          <a:lstStyle/>
          <a:p>
            <a:r>
              <a:rPr lang="en-US" dirty="0"/>
              <a:t>Title = Arial bold 26pt</a:t>
            </a:r>
          </a:p>
        </p:txBody>
      </p:sp>
      <p:sp>
        <p:nvSpPr>
          <p:cNvPr id="15" name="Text Placeholder 14"/>
          <p:cNvSpPr>
            <a:spLocks noGrp="1"/>
          </p:cNvSpPr>
          <p:nvPr>
            <p:ph type="body" idx="1"/>
          </p:nvPr>
        </p:nvSpPr>
        <p:spPr>
          <a:xfrm>
            <a:off x="457200" y="1590675"/>
            <a:ext cx="8229600" cy="4810887"/>
          </a:xfrm>
          <a:prstGeom prst="rect">
            <a:avLst/>
          </a:prstGeom>
        </p:spPr>
        <p:txBody>
          <a:bodyPr vert="horz" lIns="91440" tIns="45720" rIns="91440" bIns="45720" rtlCol="0">
            <a:normAutofit/>
          </a:bodyPr>
          <a:lstStyle/>
          <a:p>
            <a:pPr lvl="0"/>
            <a:r>
              <a:rPr lang="en-US" dirty="0"/>
              <a:t>Arial 24pt</a:t>
            </a:r>
          </a:p>
          <a:p>
            <a:pPr lvl="1"/>
            <a:r>
              <a:rPr lang="en-US" dirty="0"/>
              <a:t>Arial 20pt</a:t>
            </a:r>
          </a:p>
          <a:p>
            <a:pPr lvl="2"/>
            <a:r>
              <a:rPr lang="en-US" dirty="0"/>
              <a:t>Arial 18pt</a:t>
            </a:r>
          </a:p>
          <a:p>
            <a:pPr lvl="3"/>
            <a:r>
              <a:rPr lang="en-US" dirty="0"/>
              <a:t>Arial 18pt</a:t>
            </a:r>
          </a:p>
          <a:p>
            <a:pPr lvl="4"/>
            <a:r>
              <a:rPr lang="en-US" dirty="0"/>
              <a:t>Arial 18pt</a:t>
            </a:r>
          </a:p>
        </p:txBody>
      </p:sp>
      <p:sp>
        <p:nvSpPr>
          <p:cNvPr id="17" name="Text Placeholder 9"/>
          <p:cNvSpPr txBox="1">
            <a:spLocks/>
          </p:cNvSpPr>
          <p:nvPr/>
        </p:nvSpPr>
        <p:spPr>
          <a:xfrm>
            <a:off x="63167" y="6616800"/>
            <a:ext cx="72866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b="0" i="0" dirty="0">
                <a:solidFill>
                  <a:schemeClr val="tx1"/>
                </a:solidFill>
                <a:latin typeface="HelveticaNeueLT Std Med"/>
                <a:cs typeface="HelveticaNeueLT Std Med"/>
              </a:rPr>
              <a:t>    </a:t>
            </a:r>
            <a:r>
              <a:rPr lang="en-US" b="1" i="0" dirty="0">
                <a:solidFill>
                  <a:schemeClr val="accent5"/>
                </a:solidFill>
                <a:latin typeface="HelveticaNeueLT Std Med"/>
                <a:cs typeface="HelveticaNeueLT Std Med"/>
              </a:rPr>
              <a:t>BUILDING ENERGY CODES PROGRAM</a:t>
            </a:r>
            <a:endParaRPr kumimoji="0" lang="en-US" sz="1000" b="1" i="0" u="none" strike="noStrike" kern="1200" cap="none" spc="0" normalizeH="0" baseline="0" noProof="0" dirty="0">
              <a:ln w="0" cap="flat" cmpd="sng" algn="ctr">
                <a:noFill/>
                <a:prstDash val="solid"/>
                <a:round/>
                <a:headEnd type="none" w="med" len="med"/>
                <a:tailEnd type="none" w="med" len="med"/>
              </a:ln>
              <a:solidFill>
                <a:schemeClr val="accent6"/>
              </a:solidFill>
              <a:effectLst/>
              <a:uLnTx/>
              <a:uFillTx/>
              <a:latin typeface="HelveticaNeueLT Std Med"/>
              <a:ea typeface="+mn-ea"/>
              <a:cs typeface="HelveticaNeueLT Std Med"/>
            </a:endParaRPr>
          </a:p>
        </p:txBody>
      </p:sp>
      <p:sp>
        <p:nvSpPr>
          <p:cNvPr id="23" name="Rectangle 22"/>
          <p:cNvSpPr/>
          <p:nvPr/>
        </p:nvSpPr>
        <p:spPr>
          <a:xfrm flipH="1" flipV="1">
            <a:off x="0" y="921004"/>
            <a:ext cx="4572000" cy="5486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flipH="1" flipV="1">
            <a:off x="4572000" y="921004"/>
            <a:ext cx="1261872"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flipV="1">
            <a:off x="5833872" y="921004"/>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9"/>
          <p:cNvSpPr txBox="1">
            <a:spLocks/>
          </p:cNvSpPr>
          <p:nvPr/>
        </p:nvSpPr>
        <p:spPr>
          <a:xfrm>
            <a:off x="5476875" y="6616800"/>
            <a:ext cx="36671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www.energycodes.gov</a:t>
            </a:r>
          </a:p>
        </p:txBody>
      </p:sp>
      <p:sp>
        <p:nvSpPr>
          <p:cNvPr id="18" name="TextBox 17"/>
          <p:cNvSpPr txBox="1"/>
          <p:nvPr/>
        </p:nvSpPr>
        <p:spPr>
          <a:xfrm>
            <a:off x="8485860" y="6309790"/>
            <a:ext cx="647700" cy="160386"/>
          </a:xfrm>
          <a:prstGeom prst="rect">
            <a:avLst/>
          </a:prstGeom>
        </p:spPr>
        <p:txBody>
          <a:bodyPr vert="horz" wrap="square" lIns="91440" tIns="45720" rIns="91440" bIns="45720" rtlCol="0">
            <a:no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fld id="{8C3BC11C-2E2F-ED43-873A-15A9AEB936B5}" type="slidenum">
              <a:rPr kumimoji="0" lang="en-US" sz="1000" b="0" i="0" u="none" strike="noStrike" kern="1200" cap="none" spc="0" normalizeH="0" baseline="0" noProof="0" smtClean="0">
                <a:ln>
                  <a:noFill/>
                </a:ln>
                <a:solidFill>
                  <a:schemeClr val="tx2"/>
                </a:solidFill>
                <a:effectLst/>
                <a:uLnTx/>
                <a:uFillTx/>
                <a:latin typeface="Arial Narrow"/>
                <a:ea typeface="+mn-ea"/>
                <a:cs typeface="Arial Narrow"/>
              </a:rPr>
              <a:pPr marL="0" marR="0" indent="0" algn="r" defTabSz="457200" rtl="0" eaLnBrk="1" fontAlgn="auto" latinLnBrk="0" hangingPunct="1">
                <a:lnSpc>
                  <a:spcPct val="100000"/>
                </a:lnSpc>
                <a:spcBef>
                  <a:spcPct val="20000"/>
                </a:spcBef>
                <a:spcAft>
                  <a:spcPts val="0"/>
                </a:spcAft>
                <a:buClrTx/>
                <a:buSzTx/>
                <a:buFont typeface="Arial"/>
                <a:buNone/>
                <a:tabLst/>
              </a:pPr>
              <a:t>‹#›</a:t>
            </a:fld>
            <a:endParaRPr kumimoji="0" lang="en-US" sz="1000" b="0" i="0" u="none" strike="noStrike" kern="1200" cap="none" spc="0" normalizeH="0" baseline="0" noProof="0" dirty="0">
              <a:ln>
                <a:noFill/>
              </a:ln>
              <a:solidFill>
                <a:schemeClr val="tx2"/>
              </a:solidFill>
              <a:effectLst/>
              <a:uLnTx/>
              <a:uFillTx/>
              <a:latin typeface="Arial Narrow"/>
              <a:ea typeface="+mn-ea"/>
              <a:cs typeface="Arial Narrow"/>
            </a:endParaRPr>
          </a:p>
        </p:txBody>
      </p:sp>
      <p:sp>
        <p:nvSpPr>
          <p:cNvPr id="20" name="Rectangle 19"/>
          <p:cNvSpPr/>
          <p:nvPr/>
        </p:nvSpPr>
        <p:spPr>
          <a:xfrm flipH="1">
            <a:off x="0" y="6567679"/>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2" r:id="rId9"/>
    <p:sldLayoutId id="2147483673" r:id="rId10"/>
    <p:sldLayoutId id="2147483674" r:id="rId11"/>
    <p:sldLayoutId id="2147483690" r:id="rId12"/>
  </p:sldLayoutIdLst>
  <p:hf hdr="0" dt="0"/>
  <p:txStyles>
    <p:title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Copper_PowerPoint_Background_08-19-201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4320" y="201168"/>
            <a:ext cx="6629400" cy="86868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74320" y="1600200"/>
            <a:ext cx="8595360" cy="4572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0" y="6356352"/>
            <a:ext cx="1600200" cy="365125"/>
          </a:xfrm>
          <a:prstGeom prst="rect">
            <a:avLst/>
          </a:prstGeom>
        </p:spPr>
        <p:txBody>
          <a:bodyPr vert="horz" lIns="0" tIns="0" rIns="0" bIns="0" rtlCol="0" anchor="ctr"/>
          <a:lstStyle>
            <a:lvl1pPr algn="r">
              <a:defRPr sz="675">
                <a:solidFill>
                  <a:srgbClr val="707276"/>
                </a:solidFill>
                <a:latin typeface="Arial"/>
                <a:cs typeface="Arial"/>
              </a:defRPr>
            </a:lvl1pPr>
          </a:lstStyle>
          <a:p>
            <a:pPr fontAlgn="base">
              <a:spcBef>
                <a:spcPct val="0"/>
              </a:spcBef>
              <a:spcAft>
                <a:spcPct val="0"/>
              </a:spcAft>
            </a:pPr>
            <a:fld id="{1205DB16-F3E1-7B41-BE18-DA9132C94C8C}" type="datetime4">
              <a:rPr lang="en-US" smtClean="0">
                <a:ea typeface="ＭＳ Ｐゴシック"/>
              </a:rPr>
              <a:pPr fontAlgn="base">
                <a:spcBef>
                  <a:spcPct val="0"/>
                </a:spcBef>
                <a:spcAft>
                  <a:spcPct val="0"/>
                </a:spcAft>
              </a:pPr>
              <a:t>May 18, 2020</a:t>
            </a:fld>
            <a:endParaRPr lang="en-US" dirty="0">
              <a:ea typeface="ＭＳ Ｐゴシック"/>
            </a:endParaRPr>
          </a:p>
        </p:txBody>
      </p:sp>
      <p:sp>
        <p:nvSpPr>
          <p:cNvPr id="5" name="Footer Placeholder 4"/>
          <p:cNvSpPr>
            <a:spLocks noGrp="1"/>
          </p:cNvSpPr>
          <p:nvPr>
            <p:ph type="ftr" sz="quarter" idx="3"/>
          </p:nvPr>
        </p:nvSpPr>
        <p:spPr>
          <a:xfrm>
            <a:off x="2743200" y="6356352"/>
            <a:ext cx="3657600" cy="365125"/>
          </a:xfrm>
          <a:prstGeom prst="rect">
            <a:avLst/>
          </a:prstGeom>
        </p:spPr>
        <p:txBody>
          <a:bodyPr vert="horz" lIns="0" tIns="0" rIns="0" bIns="0" rtlCol="0" anchor="ctr"/>
          <a:lstStyle>
            <a:lvl1pPr algn="ctr">
              <a:defRPr sz="675">
                <a:solidFill>
                  <a:srgbClr val="707276"/>
                </a:solidFill>
                <a:latin typeface="Arial"/>
                <a:cs typeface="Arial"/>
              </a:defRPr>
            </a:lvl1pPr>
          </a:lstStyle>
          <a:p>
            <a:pPr fontAlgn="base">
              <a:spcBef>
                <a:spcPct val="0"/>
              </a:spcBef>
              <a:spcAft>
                <a:spcPct val="0"/>
              </a:spcAft>
            </a:pPr>
            <a:endParaRPr lang="en-US" dirty="0">
              <a:ea typeface="ＭＳ Ｐゴシック"/>
            </a:endParaRPr>
          </a:p>
        </p:txBody>
      </p:sp>
      <p:sp>
        <p:nvSpPr>
          <p:cNvPr id="17" name="Slide Number Placeholder 5"/>
          <p:cNvSpPr>
            <a:spLocks noGrp="1"/>
          </p:cNvSpPr>
          <p:nvPr>
            <p:ph type="sldNum" sz="quarter" idx="4"/>
          </p:nvPr>
        </p:nvSpPr>
        <p:spPr>
          <a:xfrm>
            <a:off x="8741664" y="6356352"/>
            <a:ext cx="301752" cy="365125"/>
          </a:xfrm>
          <a:prstGeom prst="rect">
            <a:avLst/>
          </a:prstGeom>
        </p:spPr>
        <p:txBody>
          <a:bodyPr lIns="0" tIns="0" bIns="0" anchor="ctr" anchorCtr="0"/>
          <a:lstStyle>
            <a:lvl1pPr algn="l">
              <a:defRPr sz="675" b="1">
                <a:solidFill>
                  <a:srgbClr val="707276"/>
                </a:solidFill>
                <a:latin typeface="Arial"/>
                <a:cs typeface="Arial"/>
              </a:defRPr>
            </a:lvl1pPr>
          </a:lstStyle>
          <a:p>
            <a:pPr fontAlgn="base">
              <a:spcBef>
                <a:spcPct val="0"/>
              </a:spcBef>
              <a:spcAft>
                <a:spcPct val="0"/>
              </a:spcAft>
            </a:pPr>
            <a:fld id="{03722D57-58D6-9447-A6D5-A97F6C35A8FB}" type="slidenum">
              <a:rPr lang="en-US" smtClean="0">
                <a:ea typeface="ＭＳ Ｐゴシック"/>
              </a:rPr>
              <a:pPr fontAlgn="base">
                <a:spcBef>
                  <a:spcPct val="0"/>
                </a:spcBef>
                <a:spcAft>
                  <a:spcPct val="0"/>
                </a:spcAft>
              </a:pPr>
              <a:t>‹#›</a:t>
            </a:fld>
            <a:endParaRPr lang="en-US" dirty="0">
              <a:ea typeface="ＭＳ Ｐゴシック"/>
            </a:endParaRPr>
          </a:p>
        </p:txBody>
      </p:sp>
      <p:cxnSp>
        <p:nvCxnSpPr>
          <p:cNvPr id="18" name="Straight Connector 17"/>
          <p:cNvCxnSpPr/>
          <p:nvPr/>
        </p:nvCxnSpPr>
        <p:spPr>
          <a:xfrm>
            <a:off x="8602255" y="6454975"/>
            <a:ext cx="0" cy="182880"/>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6"/>
          <a:stretch>
            <a:fillRect/>
          </a:stretch>
        </p:blipFill>
        <p:spPr>
          <a:xfrm>
            <a:off x="7318623" y="219456"/>
            <a:ext cx="1600200" cy="812800"/>
          </a:xfrm>
          <a:prstGeom prst="rect">
            <a:avLst/>
          </a:prstGeom>
        </p:spPr>
      </p:pic>
    </p:spTree>
    <p:extLst>
      <p:ext uri="{BB962C8B-B14F-4D97-AF65-F5344CB8AC3E}">
        <p14:creationId xmlns:p14="http://schemas.microsoft.com/office/powerpoint/2010/main" val="387227122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Lst>
  <p:txStyles>
    <p:titleStyle>
      <a:lvl1pPr algn="l" defTabSz="342900" rtl="0" eaLnBrk="1" latinLnBrk="0" hangingPunct="1">
        <a:spcBef>
          <a:spcPct val="0"/>
        </a:spcBef>
        <a:buNone/>
        <a:defRPr sz="1950" b="1" kern="1200">
          <a:solidFill>
            <a:srgbClr val="FFFFFF"/>
          </a:solidFill>
          <a:latin typeface="Arial"/>
          <a:ea typeface="+mj-ea"/>
          <a:cs typeface="Arial"/>
        </a:defRPr>
      </a:lvl1pPr>
    </p:titleStyle>
    <p:bodyStyle>
      <a:lvl1pPr marL="257175" indent="-257175" algn="l" defTabSz="342900" rtl="0" eaLnBrk="1" latinLnBrk="0" hangingPunct="1">
        <a:spcBef>
          <a:spcPct val="20000"/>
        </a:spcBef>
        <a:buSzPct val="100000"/>
        <a:buFontTx/>
        <a:buBlip>
          <a:blip r:embed="rId17"/>
        </a:buBlip>
        <a:defRPr sz="1500" kern="1200">
          <a:solidFill>
            <a:schemeClr val="accent2"/>
          </a:solidFill>
          <a:latin typeface="Arial"/>
          <a:ea typeface="+mn-ea"/>
          <a:cs typeface="Arial"/>
        </a:defRPr>
      </a:lvl1pPr>
      <a:lvl2pPr marL="557213" indent="-214313" algn="l" defTabSz="342900" rtl="0" eaLnBrk="1" latinLnBrk="0" hangingPunct="1">
        <a:spcBef>
          <a:spcPct val="20000"/>
        </a:spcBef>
        <a:buFontTx/>
        <a:buBlip>
          <a:blip r:embed="rId18"/>
        </a:buBlip>
        <a:defRPr sz="1350" kern="1200">
          <a:solidFill>
            <a:schemeClr val="accent2"/>
          </a:solidFill>
          <a:latin typeface="Arial"/>
          <a:ea typeface="+mn-ea"/>
          <a:cs typeface="Arial"/>
        </a:defRPr>
      </a:lvl2pPr>
      <a:lvl3pPr marL="857250" indent="-171450" algn="l" defTabSz="342900" rtl="0" eaLnBrk="1" latinLnBrk="0" hangingPunct="1">
        <a:spcBef>
          <a:spcPct val="20000"/>
        </a:spcBef>
        <a:buSzPct val="100000"/>
        <a:buFontTx/>
        <a:buBlip>
          <a:blip r:embed="rId19"/>
        </a:buBlip>
        <a:defRPr sz="1200" kern="1200">
          <a:solidFill>
            <a:schemeClr val="accent2"/>
          </a:solidFill>
          <a:latin typeface="Arial"/>
          <a:ea typeface="+mn-ea"/>
          <a:cs typeface="Arial"/>
        </a:defRPr>
      </a:lvl3pPr>
      <a:lvl4pPr marL="1200150" indent="-171450" algn="l" defTabSz="342900" rtl="0" eaLnBrk="1" latinLnBrk="0" hangingPunct="1">
        <a:spcBef>
          <a:spcPct val="20000"/>
        </a:spcBef>
        <a:buSzPct val="100000"/>
        <a:buFontTx/>
        <a:buBlip>
          <a:blip r:embed="rId20"/>
        </a:buBlip>
        <a:defRPr sz="1050" kern="1200">
          <a:solidFill>
            <a:schemeClr val="accent2"/>
          </a:solidFill>
          <a:latin typeface="Arial"/>
          <a:ea typeface="+mn-ea"/>
          <a:cs typeface="Arial"/>
        </a:defRPr>
      </a:lvl4pPr>
      <a:lvl5pPr marL="1543050" indent="-171450" algn="l" defTabSz="342900" rtl="0" eaLnBrk="1" latinLnBrk="0" hangingPunct="1">
        <a:spcBef>
          <a:spcPct val="20000"/>
        </a:spcBef>
        <a:buSzPct val="100000"/>
        <a:buFontTx/>
        <a:buBlip>
          <a:blip r:embed="rId17"/>
        </a:buBlip>
        <a:defRPr sz="1050" kern="1200">
          <a:solidFill>
            <a:schemeClr val="accent2"/>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energycode.pnl.gov/cocoon/energy/cms/graphic?image_id=97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7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pnlweb.pnl.gov/projects/BECP/Image%20Library/Image%20Library/Building_Permit.jp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7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68100" y="5253120"/>
            <a:ext cx="4377246" cy="1055367"/>
          </a:xfrm>
        </p:spPr>
        <p:txBody>
          <a:bodyPr>
            <a:normAutofit/>
          </a:bodyPr>
          <a:lstStyle/>
          <a:p>
            <a:r>
              <a:rPr lang="en-US" dirty="0">
                <a:latin typeface="+mj-lt"/>
              </a:rPr>
              <a:t>ANSI/ASHRAE/IES </a:t>
            </a:r>
            <a:br>
              <a:rPr lang="en-US" dirty="0">
                <a:latin typeface="+mj-lt"/>
              </a:rPr>
            </a:br>
            <a:r>
              <a:rPr lang="en-US" dirty="0">
                <a:latin typeface="+mj-lt"/>
              </a:rPr>
              <a:t>Standard 90.1-2019: Envelope</a:t>
            </a:r>
          </a:p>
          <a:p>
            <a:endParaRPr lang="en-US" dirty="0">
              <a:latin typeface="+mj-lt"/>
            </a:endParaRPr>
          </a:p>
        </p:txBody>
      </p:sp>
      <p:sp>
        <p:nvSpPr>
          <p:cNvPr id="7" name="Text Placeholder 5"/>
          <p:cNvSpPr txBox="1">
            <a:spLocks/>
          </p:cNvSpPr>
          <p:nvPr/>
        </p:nvSpPr>
        <p:spPr>
          <a:xfrm>
            <a:off x="168099" y="6460067"/>
            <a:ext cx="2354967" cy="39793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200" dirty="0">
                <a:solidFill>
                  <a:srgbClr val="50565C"/>
                </a:solidFill>
                <a:latin typeface="+mj-lt"/>
                <a:cs typeface="Adobe Caslon Pro Bold"/>
              </a:rPr>
              <a:t>May 2020</a:t>
            </a:r>
            <a:r>
              <a:rPr kumimoji="0" lang="en-US" sz="1200" b="0" i="0" u="none" strike="noStrike" kern="1200" cap="none" spc="0" normalizeH="0" baseline="0" noProof="0" dirty="0">
                <a:ln>
                  <a:noFill/>
                </a:ln>
                <a:solidFill>
                  <a:srgbClr val="50565C"/>
                </a:solidFill>
                <a:effectLst/>
                <a:uLnTx/>
                <a:uFillTx/>
                <a:latin typeface="+mj-lt"/>
                <a:ea typeface="+mn-ea"/>
                <a:cs typeface="Adobe Caslon Pro Bold"/>
              </a:rPr>
              <a:t>– PNNL-SA-153209</a:t>
            </a:r>
          </a:p>
        </p:txBody>
      </p:sp>
      <p:sp>
        <p:nvSpPr>
          <p:cNvPr id="2" name="Text Placeholder 1"/>
          <p:cNvSpPr>
            <a:spLocks noGrp="1"/>
          </p:cNvSpPr>
          <p:nvPr>
            <p:ph type="body" sz="quarter" idx="10"/>
          </p:nvPr>
        </p:nvSpPr>
        <p:spPr>
          <a:xfrm>
            <a:off x="6054500" y="5206075"/>
            <a:ext cx="3082300" cy="1102412"/>
          </a:xfrm>
        </p:spPr>
        <p:txBody>
          <a:bodyPr>
            <a:normAutofit/>
          </a:bodyPr>
          <a:lstStyle/>
          <a:p>
            <a:r>
              <a:rPr lang="en-US" sz="1600" dirty="0">
                <a:solidFill>
                  <a:schemeClr val="bg1"/>
                </a:solidFill>
              </a:rPr>
              <a:t>Prepared by Pacific Northwest National Laboratory for the </a:t>
            </a:r>
            <a:br>
              <a:rPr lang="en-US" sz="1600" dirty="0">
                <a:solidFill>
                  <a:schemeClr val="bg1"/>
                </a:solidFill>
              </a:rPr>
            </a:br>
            <a:r>
              <a:rPr lang="en-US" sz="1600" dirty="0">
                <a:solidFill>
                  <a:schemeClr val="bg1"/>
                </a:solidFill>
              </a:rPr>
              <a:t>U.S. Department of Energy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79" y="-51518"/>
            <a:ext cx="8570767" cy="994172"/>
          </a:xfrm>
        </p:spPr>
        <p:txBody>
          <a:bodyPr/>
          <a:lstStyle/>
          <a:p>
            <a:r>
              <a:rPr lang="en-US" sz="2400" b="1" dirty="0">
                <a:solidFill>
                  <a:srgbClr val="00853F"/>
                </a:solidFill>
              </a:rPr>
              <a:t>Criteria Changes</a:t>
            </a:r>
            <a:br>
              <a:rPr lang="en-US" dirty="0"/>
            </a:br>
            <a:r>
              <a:rPr lang="en-US" sz="2000" dirty="0">
                <a:solidFill>
                  <a:srgbClr val="00853F"/>
                </a:solidFill>
              </a:rPr>
              <a:t>Fenestration</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10</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3706324" y="2408764"/>
            <a:ext cx="5018322" cy="12712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latin typeface="Arial" panose="020B0604020202020204" pitchFamily="34" charset="0"/>
                <a:cs typeface="Arial" panose="020B0604020202020204" pitchFamily="34" charset="0"/>
              </a:rPr>
              <a:t>Fenestration performance requirements are now based on fenestration type not on frame material.</a:t>
            </a:r>
          </a:p>
        </p:txBody>
      </p:sp>
      <p:pic>
        <p:nvPicPr>
          <p:cNvPr id="3" name="Picture 2">
            <a:extLst>
              <a:ext uri="{FF2B5EF4-FFF2-40B4-BE49-F238E27FC236}">
                <a16:creationId xmlns:a16="http://schemas.microsoft.com/office/drawing/2014/main" id="{E3BEA79E-D977-4D7B-998C-A1238FA7774B}"/>
              </a:ext>
            </a:extLst>
          </p:cNvPr>
          <p:cNvPicPr>
            <a:picLocks noChangeAspect="1"/>
          </p:cNvPicPr>
          <p:nvPr/>
        </p:nvPicPr>
        <p:blipFill>
          <a:blip r:embed="rId2"/>
          <a:stretch>
            <a:fillRect/>
          </a:stretch>
        </p:blipFill>
        <p:spPr>
          <a:xfrm>
            <a:off x="391885" y="1619630"/>
            <a:ext cx="3409943" cy="1603726"/>
          </a:xfrm>
          <a:prstGeom prst="rect">
            <a:avLst/>
          </a:prstGeom>
        </p:spPr>
      </p:pic>
      <p:pic>
        <p:nvPicPr>
          <p:cNvPr id="4" name="Picture 3">
            <a:extLst>
              <a:ext uri="{FF2B5EF4-FFF2-40B4-BE49-F238E27FC236}">
                <a16:creationId xmlns:a16="http://schemas.microsoft.com/office/drawing/2014/main" id="{5D11C306-4475-4046-BAF4-FB1E37464478}"/>
              </a:ext>
            </a:extLst>
          </p:cNvPr>
          <p:cNvPicPr>
            <a:picLocks noChangeAspect="1"/>
          </p:cNvPicPr>
          <p:nvPr/>
        </p:nvPicPr>
        <p:blipFill>
          <a:blip r:embed="rId3"/>
          <a:stretch>
            <a:fillRect/>
          </a:stretch>
        </p:blipFill>
        <p:spPr>
          <a:xfrm>
            <a:off x="225461" y="4485187"/>
            <a:ext cx="2755521" cy="1730828"/>
          </a:xfrm>
          <a:prstGeom prst="rect">
            <a:avLst/>
          </a:prstGeom>
        </p:spPr>
      </p:pic>
      <p:pic>
        <p:nvPicPr>
          <p:cNvPr id="7" name="Graphic 6" descr="Close">
            <a:extLst>
              <a:ext uri="{FF2B5EF4-FFF2-40B4-BE49-F238E27FC236}">
                <a16:creationId xmlns:a16="http://schemas.microsoft.com/office/drawing/2014/main" id="{3EA7D1D8-F351-4632-8D8C-453E4E4AD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134" y="4686301"/>
            <a:ext cx="2008415" cy="1670049"/>
          </a:xfrm>
          <a:prstGeom prst="rect">
            <a:avLst/>
          </a:prstGeom>
        </p:spPr>
      </p:pic>
      <p:pic>
        <p:nvPicPr>
          <p:cNvPr id="10" name="Picture 9">
            <a:extLst>
              <a:ext uri="{FF2B5EF4-FFF2-40B4-BE49-F238E27FC236}">
                <a16:creationId xmlns:a16="http://schemas.microsoft.com/office/drawing/2014/main" id="{076D052D-9CE6-4B84-B1C4-EA5AAE41D5CD}"/>
              </a:ext>
            </a:extLst>
          </p:cNvPr>
          <p:cNvPicPr>
            <a:picLocks noChangeAspect="1"/>
          </p:cNvPicPr>
          <p:nvPr/>
        </p:nvPicPr>
        <p:blipFill>
          <a:blip r:embed="rId6"/>
          <a:stretch>
            <a:fillRect/>
          </a:stretch>
        </p:blipFill>
        <p:spPr>
          <a:xfrm>
            <a:off x="3616002" y="3771469"/>
            <a:ext cx="1396261" cy="1846241"/>
          </a:xfrm>
          <a:prstGeom prst="rect">
            <a:avLst/>
          </a:prstGeom>
        </p:spPr>
      </p:pic>
      <p:pic>
        <p:nvPicPr>
          <p:cNvPr id="11" name="Picture 10">
            <a:extLst>
              <a:ext uri="{FF2B5EF4-FFF2-40B4-BE49-F238E27FC236}">
                <a16:creationId xmlns:a16="http://schemas.microsoft.com/office/drawing/2014/main" id="{A354905B-98D6-43E1-9F38-3A34269BBF9E}"/>
              </a:ext>
            </a:extLst>
          </p:cNvPr>
          <p:cNvPicPr>
            <a:picLocks noChangeAspect="1"/>
          </p:cNvPicPr>
          <p:nvPr/>
        </p:nvPicPr>
        <p:blipFill>
          <a:blip r:embed="rId7"/>
          <a:stretch>
            <a:fillRect/>
          </a:stretch>
        </p:blipFill>
        <p:spPr>
          <a:xfrm>
            <a:off x="5263955" y="3675084"/>
            <a:ext cx="1260349" cy="1846241"/>
          </a:xfrm>
          <a:prstGeom prst="rect">
            <a:avLst/>
          </a:prstGeom>
        </p:spPr>
      </p:pic>
      <p:pic>
        <p:nvPicPr>
          <p:cNvPr id="16" name="Picture 15">
            <a:extLst>
              <a:ext uri="{FF2B5EF4-FFF2-40B4-BE49-F238E27FC236}">
                <a16:creationId xmlns:a16="http://schemas.microsoft.com/office/drawing/2014/main" id="{EA9298DE-4BBB-40BC-80A0-C9B5AABBCBC2}"/>
              </a:ext>
            </a:extLst>
          </p:cNvPr>
          <p:cNvPicPr>
            <a:picLocks noChangeAspect="1"/>
          </p:cNvPicPr>
          <p:nvPr/>
        </p:nvPicPr>
        <p:blipFill>
          <a:blip r:embed="rId8"/>
          <a:stretch>
            <a:fillRect/>
          </a:stretch>
        </p:blipFill>
        <p:spPr>
          <a:xfrm>
            <a:off x="6737314" y="3429000"/>
            <a:ext cx="2181225" cy="2200275"/>
          </a:xfrm>
          <a:prstGeom prst="rect">
            <a:avLst/>
          </a:prstGeom>
        </p:spPr>
      </p:pic>
    </p:spTree>
    <p:extLst>
      <p:ext uri="{BB962C8B-B14F-4D97-AF65-F5344CB8AC3E}">
        <p14:creationId xmlns:p14="http://schemas.microsoft.com/office/powerpoint/2010/main" val="4210726801"/>
      </p:ext>
    </p:extLst>
  </p:cSld>
  <p:clrMapOvr>
    <a:masterClrMapping/>
  </p:clrMapOvr>
  <mc:AlternateContent xmlns:mc="http://schemas.openxmlformats.org/markup-compatibility/2006" xmlns:p14="http://schemas.microsoft.com/office/powerpoint/2010/main">
    <mc:Choice Requires="p14">
      <p:transition spd="slow" p14:dur="2000" advTm="100280"/>
    </mc:Choice>
    <mc:Fallback xmlns="">
      <p:transition spd="slow" advTm="1002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01" y="12575"/>
            <a:ext cx="8570767" cy="994172"/>
          </a:xfrm>
        </p:spPr>
        <p:txBody>
          <a:bodyPr>
            <a:normAutofit/>
          </a:bodyPr>
          <a:lstStyle/>
          <a:p>
            <a:r>
              <a:rPr lang="en-US" sz="2400" b="1" dirty="0">
                <a:solidFill>
                  <a:srgbClr val="00853F"/>
                </a:solidFill>
              </a:rPr>
              <a:t>Criteria Changes</a:t>
            </a:r>
            <a:br>
              <a:rPr lang="en-US" sz="2400" dirty="0"/>
            </a:br>
            <a:r>
              <a:rPr lang="en-US" sz="2000" dirty="0">
                <a:solidFill>
                  <a:srgbClr val="00853F"/>
                </a:solidFill>
              </a:rPr>
              <a:t>Fenestration Example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11</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6671112" y="1762292"/>
            <a:ext cx="2168087" cy="3756545"/>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of stringency improvements – </a:t>
            </a:r>
            <a:r>
              <a:rPr lang="en-US" sz="2000" i="1" dirty="0"/>
              <a:t>note this comparison is based on both a window type and frame material</a:t>
            </a:r>
            <a:endParaRPr lang="en-US" sz="2100" i="1" dirty="0"/>
          </a:p>
        </p:txBody>
      </p:sp>
      <p:graphicFrame>
        <p:nvGraphicFramePr>
          <p:cNvPr id="11" name="Table 10"/>
          <p:cNvGraphicFramePr>
            <a:graphicFrameLocks noGrp="1"/>
          </p:cNvGraphicFramePr>
          <p:nvPr>
            <p:extLst>
              <p:ext uri="{D42A27DB-BD31-4B8C-83A1-F6EECF244321}">
                <p14:modId xmlns:p14="http://schemas.microsoft.com/office/powerpoint/2010/main" val="1742248602"/>
              </p:ext>
            </p:extLst>
          </p:nvPr>
        </p:nvGraphicFramePr>
        <p:xfrm>
          <a:off x="304801" y="3767267"/>
          <a:ext cx="6235871" cy="1838252"/>
        </p:xfrm>
        <a:graphic>
          <a:graphicData uri="http://schemas.openxmlformats.org/drawingml/2006/table">
            <a:tbl>
              <a:tblPr firstRow="1" bandRow="1">
                <a:tableStyleId>{5C22544A-7EE6-4342-B048-85BDC9FD1C3A}</a:tableStyleId>
              </a:tblPr>
              <a:tblGrid>
                <a:gridCol w="650440">
                  <a:extLst>
                    <a:ext uri="{9D8B030D-6E8A-4147-A177-3AD203B41FA5}">
                      <a16:colId xmlns:a16="http://schemas.microsoft.com/office/drawing/2014/main" val="899626436"/>
                    </a:ext>
                  </a:extLst>
                </a:gridCol>
                <a:gridCol w="518103">
                  <a:extLst>
                    <a:ext uri="{9D8B030D-6E8A-4147-A177-3AD203B41FA5}">
                      <a16:colId xmlns:a16="http://schemas.microsoft.com/office/drawing/2014/main" val="1896087134"/>
                    </a:ext>
                  </a:extLst>
                </a:gridCol>
                <a:gridCol w="633416">
                  <a:extLst>
                    <a:ext uri="{9D8B030D-6E8A-4147-A177-3AD203B41FA5}">
                      <a16:colId xmlns:a16="http://schemas.microsoft.com/office/drawing/2014/main" val="3838247626"/>
                    </a:ext>
                  </a:extLst>
                </a:gridCol>
                <a:gridCol w="633416">
                  <a:extLst>
                    <a:ext uri="{9D8B030D-6E8A-4147-A177-3AD203B41FA5}">
                      <a16:colId xmlns:a16="http://schemas.microsoft.com/office/drawing/2014/main" val="3945937599"/>
                    </a:ext>
                  </a:extLst>
                </a:gridCol>
                <a:gridCol w="633416">
                  <a:extLst>
                    <a:ext uri="{9D8B030D-6E8A-4147-A177-3AD203B41FA5}">
                      <a16:colId xmlns:a16="http://schemas.microsoft.com/office/drawing/2014/main" val="2111572186"/>
                    </a:ext>
                  </a:extLst>
                </a:gridCol>
                <a:gridCol w="633416">
                  <a:extLst>
                    <a:ext uri="{9D8B030D-6E8A-4147-A177-3AD203B41FA5}">
                      <a16:colId xmlns:a16="http://schemas.microsoft.com/office/drawing/2014/main" val="4230561461"/>
                    </a:ext>
                  </a:extLst>
                </a:gridCol>
                <a:gridCol w="633416">
                  <a:extLst>
                    <a:ext uri="{9D8B030D-6E8A-4147-A177-3AD203B41FA5}">
                      <a16:colId xmlns:a16="http://schemas.microsoft.com/office/drawing/2014/main" val="1462578176"/>
                    </a:ext>
                  </a:extLst>
                </a:gridCol>
                <a:gridCol w="633416">
                  <a:extLst>
                    <a:ext uri="{9D8B030D-6E8A-4147-A177-3AD203B41FA5}">
                      <a16:colId xmlns:a16="http://schemas.microsoft.com/office/drawing/2014/main" val="1168132603"/>
                    </a:ext>
                  </a:extLst>
                </a:gridCol>
                <a:gridCol w="633416">
                  <a:extLst>
                    <a:ext uri="{9D8B030D-6E8A-4147-A177-3AD203B41FA5}">
                      <a16:colId xmlns:a16="http://schemas.microsoft.com/office/drawing/2014/main" val="2428455372"/>
                    </a:ext>
                  </a:extLst>
                </a:gridCol>
                <a:gridCol w="633416">
                  <a:extLst>
                    <a:ext uri="{9D8B030D-6E8A-4147-A177-3AD203B41FA5}">
                      <a16:colId xmlns:a16="http://schemas.microsoft.com/office/drawing/2014/main" val="4237831195"/>
                    </a:ext>
                  </a:extLst>
                </a:gridCol>
              </a:tblGrid>
              <a:tr h="525714">
                <a:tc gridSpan="10">
                  <a:txBody>
                    <a:bodyPr/>
                    <a:lstStyle/>
                    <a:p>
                      <a:pPr algn="ctr"/>
                      <a:r>
                        <a:rPr lang="en-US" sz="1400" dirty="0"/>
                        <a:t>U-Factor Change for a Fixed, Metal Framed Window</a:t>
                      </a:r>
                    </a:p>
                  </a:txBody>
                  <a:tcPr marL="68580" marR="68580" marT="34290" marB="3429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13285612"/>
                  </a:ext>
                </a:extLst>
              </a:tr>
              <a:tr h="480060">
                <a:tc>
                  <a:txBody>
                    <a:bodyPr/>
                    <a:lstStyle/>
                    <a:p>
                      <a:pPr algn="ctr"/>
                      <a:r>
                        <a:rPr lang="en-US" sz="1400" b="1" dirty="0"/>
                        <a:t>U-factor</a:t>
                      </a:r>
                    </a:p>
                  </a:txBody>
                  <a:tcPr marL="68580" marR="68580" marT="34290" marB="34290" anchor="ctr"/>
                </a:tc>
                <a:tc>
                  <a:txBody>
                    <a:bodyPr/>
                    <a:lstStyle/>
                    <a:p>
                      <a:pPr algn="ctr"/>
                      <a:r>
                        <a:rPr lang="en-US" sz="1400" b="1" dirty="0"/>
                        <a:t>0</a:t>
                      </a:r>
                    </a:p>
                  </a:txBody>
                  <a:tcPr marL="68580" marR="68580" marT="34290" marB="34290" anchor="ctr"/>
                </a:tc>
                <a:tc>
                  <a:txBody>
                    <a:bodyPr/>
                    <a:lstStyle/>
                    <a:p>
                      <a:pPr algn="ctr"/>
                      <a:r>
                        <a:rPr lang="en-US" sz="1400" b="1" dirty="0"/>
                        <a:t>1</a:t>
                      </a:r>
                    </a:p>
                  </a:txBody>
                  <a:tcPr marL="68580" marR="68580" marT="34290" marB="34290" anchor="ctr"/>
                </a:tc>
                <a:tc>
                  <a:txBody>
                    <a:bodyPr/>
                    <a:lstStyle/>
                    <a:p>
                      <a:pPr algn="ctr"/>
                      <a:r>
                        <a:rPr lang="en-US" sz="1400" b="1" dirty="0"/>
                        <a:t>2</a:t>
                      </a:r>
                    </a:p>
                  </a:txBody>
                  <a:tcPr marL="68580" marR="68580" marT="34290" marB="34290" anchor="ctr"/>
                </a:tc>
                <a:tc>
                  <a:txBody>
                    <a:bodyPr/>
                    <a:lstStyle/>
                    <a:p>
                      <a:pPr algn="ctr"/>
                      <a:r>
                        <a:rPr lang="en-US" sz="1400" b="1" dirty="0"/>
                        <a:t>3</a:t>
                      </a:r>
                    </a:p>
                  </a:txBody>
                  <a:tcPr marL="68580" marR="68580" marT="34290" marB="34290" anchor="ctr"/>
                </a:tc>
                <a:tc>
                  <a:txBody>
                    <a:bodyPr/>
                    <a:lstStyle/>
                    <a:p>
                      <a:pPr algn="ctr"/>
                      <a:r>
                        <a:rPr lang="en-US" sz="1400" b="1" dirty="0"/>
                        <a:t>4</a:t>
                      </a:r>
                    </a:p>
                  </a:txBody>
                  <a:tcPr marL="68580" marR="68580" marT="34290" marB="34290" anchor="ctr"/>
                </a:tc>
                <a:tc>
                  <a:txBody>
                    <a:bodyPr/>
                    <a:lstStyle/>
                    <a:p>
                      <a:pPr algn="ctr"/>
                      <a:r>
                        <a:rPr lang="en-US" sz="1400" b="1" dirty="0"/>
                        <a:t>5</a:t>
                      </a:r>
                    </a:p>
                  </a:txBody>
                  <a:tcPr marL="68580" marR="68580" marT="34290" marB="34290" anchor="ctr"/>
                </a:tc>
                <a:tc>
                  <a:txBody>
                    <a:bodyPr/>
                    <a:lstStyle/>
                    <a:p>
                      <a:pPr algn="ctr"/>
                      <a:r>
                        <a:rPr lang="en-US" sz="1400" b="1" dirty="0"/>
                        <a:t>6</a:t>
                      </a:r>
                    </a:p>
                  </a:txBody>
                  <a:tcPr marL="68580" marR="68580" marT="34290" marB="34290" anchor="ctr"/>
                </a:tc>
                <a:tc>
                  <a:txBody>
                    <a:bodyPr/>
                    <a:lstStyle/>
                    <a:p>
                      <a:pPr algn="ctr"/>
                      <a:r>
                        <a:rPr lang="en-US" sz="1400" b="1" dirty="0"/>
                        <a:t>7</a:t>
                      </a:r>
                    </a:p>
                  </a:txBody>
                  <a:tcPr marL="68580" marR="68580" marT="34290" marB="34290" anchor="ctr"/>
                </a:tc>
                <a:tc>
                  <a:txBody>
                    <a:bodyPr/>
                    <a:lstStyle/>
                    <a:p>
                      <a:pPr algn="ctr"/>
                      <a:r>
                        <a:rPr lang="en-US" sz="1400" b="1" dirty="0"/>
                        <a:t>8</a:t>
                      </a:r>
                    </a:p>
                  </a:txBody>
                  <a:tcPr marL="68580" marR="68580" marT="34290" marB="34290" anchor="ctr"/>
                </a:tc>
                <a:extLst>
                  <a:ext uri="{0D108BD9-81ED-4DB2-BD59-A6C34878D82A}">
                    <a16:rowId xmlns:a16="http://schemas.microsoft.com/office/drawing/2014/main" val="409867543"/>
                  </a:ext>
                </a:extLst>
              </a:tr>
              <a:tr h="408619">
                <a:tc>
                  <a:txBody>
                    <a:bodyPr/>
                    <a:lstStyle/>
                    <a:p>
                      <a:pPr algn="ctr"/>
                      <a:r>
                        <a:rPr lang="en-US" sz="1400" b="1" dirty="0"/>
                        <a:t>2016</a:t>
                      </a:r>
                    </a:p>
                  </a:txBody>
                  <a:tcPr marL="68580" marR="68580" marT="34290" marB="34290" anchor="ctr"/>
                </a:tc>
                <a:tc>
                  <a:txBody>
                    <a:bodyPr/>
                    <a:lstStyle/>
                    <a:p>
                      <a:pPr algn="ctr"/>
                      <a:r>
                        <a:rPr lang="en-US" sz="1400" dirty="0"/>
                        <a:t>0.50</a:t>
                      </a:r>
                    </a:p>
                  </a:txBody>
                  <a:tcPr marL="68580" marR="68580" marT="34290" marB="34290" anchor="ctr"/>
                </a:tc>
                <a:tc>
                  <a:txBody>
                    <a:bodyPr/>
                    <a:lstStyle/>
                    <a:p>
                      <a:pPr algn="ctr"/>
                      <a:r>
                        <a:rPr lang="en-US" sz="1400" dirty="0"/>
                        <a:t>0.57</a:t>
                      </a:r>
                    </a:p>
                  </a:txBody>
                  <a:tcPr marL="68580" marR="68580" marT="34290" marB="34290" anchor="ctr"/>
                </a:tc>
                <a:tc>
                  <a:txBody>
                    <a:bodyPr/>
                    <a:lstStyle/>
                    <a:p>
                      <a:pPr algn="ctr"/>
                      <a:r>
                        <a:rPr lang="en-US" sz="1400" dirty="0"/>
                        <a:t>0.54</a:t>
                      </a:r>
                    </a:p>
                  </a:txBody>
                  <a:tcPr marL="68580" marR="68580" marT="34290" marB="34290" anchor="ctr"/>
                </a:tc>
                <a:tc>
                  <a:txBody>
                    <a:bodyPr/>
                    <a:lstStyle/>
                    <a:p>
                      <a:pPr algn="ctr"/>
                      <a:r>
                        <a:rPr lang="en-US" sz="1400" dirty="0"/>
                        <a:t>0.45</a:t>
                      </a:r>
                    </a:p>
                  </a:txBody>
                  <a:tcPr marL="68580" marR="68580" marT="34290" marB="34290" anchor="ctr"/>
                </a:tc>
                <a:tc>
                  <a:txBody>
                    <a:bodyPr/>
                    <a:lstStyle/>
                    <a:p>
                      <a:pPr algn="ctr"/>
                      <a:r>
                        <a:rPr lang="en-US" sz="1400" dirty="0"/>
                        <a:t>0.38</a:t>
                      </a:r>
                    </a:p>
                  </a:txBody>
                  <a:tcPr marL="68580" marR="68580" marT="34290" marB="34290" anchor="ctr"/>
                </a:tc>
                <a:tc>
                  <a:txBody>
                    <a:bodyPr/>
                    <a:lstStyle/>
                    <a:p>
                      <a:pPr algn="ctr"/>
                      <a:r>
                        <a:rPr lang="en-US" sz="1400" dirty="0"/>
                        <a:t>0.38</a:t>
                      </a:r>
                    </a:p>
                  </a:txBody>
                  <a:tcPr marL="68580" marR="68580" marT="34290" marB="34290" anchor="ctr"/>
                </a:tc>
                <a:tc>
                  <a:txBody>
                    <a:bodyPr/>
                    <a:lstStyle/>
                    <a:p>
                      <a:pPr algn="ctr"/>
                      <a:r>
                        <a:rPr lang="en-US" sz="1400" dirty="0"/>
                        <a:t>0.36</a:t>
                      </a:r>
                    </a:p>
                  </a:txBody>
                  <a:tcPr marL="68580" marR="68580" marT="34290" marB="34290" anchor="ctr"/>
                </a:tc>
                <a:tc>
                  <a:txBody>
                    <a:bodyPr/>
                    <a:lstStyle/>
                    <a:p>
                      <a:pPr algn="ctr"/>
                      <a:r>
                        <a:rPr lang="en-US" sz="1400" dirty="0"/>
                        <a:t>0.33</a:t>
                      </a:r>
                    </a:p>
                  </a:txBody>
                  <a:tcPr marL="68580" marR="68580" marT="34290" marB="34290" anchor="ctr"/>
                </a:tc>
                <a:tc>
                  <a:txBody>
                    <a:bodyPr/>
                    <a:lstStyle/>
                    <a:p>
                      <a:pPr algn="ctr"/>
                      <a:r>
                        <a:rPr lang="en-US" sz="1400" dirty="0"/>
                        <a:t>0.29</a:t>
                      </a:r>
                    </a:p>
                  </a:txBody>
                  <a:tcPr marL="68580" marR="68580" marT="34290" marB="34290" anchor="ctr"/>
                </a:tc>
                <a:extLst>
                  <a:ext uri="{0D108BD9-81ED-4DB2-BD59-A6C34878D82A}">
                    <a16:rowId xmlns:a16="http://schemas.microsoft.com/office/drawing/2014/main" val="1617660936"/>
                  </a:ext>
                </a:extLst>
              </a:tr>
              <a:tr h="408619">
                <a:tc>
                  <a:txBody>
                    <a:bodyPr/>
                    <a:lstStyle/>
                    <a:p>
                      <a:pPr algn="ctr"/>
                      <a:r>
                        <a:rPr lang="en-US" sz="1400" b="1" dirty="0"/>
                        <a:t>2019</a:t>
                      </a:r>
                    </a:p>
                  </a:txBody>
                  <a:tcPr marL="68580" marR="68580" marT="34290" marB="34290" anchor="ctr"/>
                </a:tc>
                <a:tc>
                  <a:txBody>
                    <a:bodyPr/>
                    <a:lstStyle/>
                    <a:p>
                      <a:pPr algn="ctr"/>
                      <a:r>
                        <a:rPr lang="en-US" sz="1400" dirty="0"/>
                        <a:t>0.50</a:t>
                      </a:r>
                    </a:p>
                  </a:txBody>
                  <a:tcPr marL="68580" marR="68580" marT="34290" marB="34290" anchor="ctr"/>
                </a:tc>
                <a:tc>
                  <a:txBody>
                    <a:bodyPr/>
                    <a:lstStyle/>
                    <a:p>
                      <a:pPr algn="ctr"/>
                      <a:r>
                        <a:rPr lang="en-US" sz="1400" b="1" dirty="0"/>
                        <a:t>0.50</a:t>
                      </a:r>
                    </a:p>
                  </a:txBody>
                  <a:tcPr marL="68580" marR="68580" marT="34290" marB="34290" anchor="ctr"/>
                </a:tc>
                <a:tc>
                  <a:txBody>
                    <a:bodyPr/>
                    <a:lstStyle/>
                    <a:p>
                      <a:pPr algn="ctr"/>
                      <a:r>
                        <a:rPr lang="en-US" sz="1400" b="1" dirty="0"/>
                        <a:t>0.45</a:t>
                      </a:r>
                    </a:p>
                  </a:txBody>
                  <a:tcPr marL="68580" marR="68580" marT="34290" marB="34290" anchor="ctr"/>
                </a:tc>
                <a:tc>
                  <a:txBody>
                    <a:bodyPr/>
                    <a:lstStyle/>
                    <a:p>
                      <a:pPr algn="ctr"/>
                      <a:r>
                        <a:rPr lang="en-US" sz="1400" b="1" dirty="0"/>
                        <a:t>0.42</a:t>
                      </a:r>
                    </a:p>
                  </a:txBody>
                  <a:tcPr marL="68580" marR="68580" marT="34290" marB="34290" anchor="ctr"/>
                </a:tc>
                <a:tc>
                  <a:txBody>
                    <a:bodyPr/>
                    <a:lstStyle/>
                    <a:p>
                      <a:pPr algn="ctr"/>
                      <a:r>
                        <a:rPr lang="en-US" sz="1400" b="1" dirty="0"/>
                        <a:t>0.36</a:t>
                      </a:r>
                    </a:p>
                  </a:txBody>
                  <a:tcPr marL="68580" marR="68580" marT="34290" marB="34290" anchor="ctr"/>
                </a:tc>
                <a:tc>
                  <a:txBody>
                    <a:bodyPr/>
                    <a:lstStyle/>
                    <a:p>
                      <a:pPr algn="ctr"/>
                      <a:r>
                        <a:rPr lang="en-US" sz="1400" b="1" dirty="0"/>
                        <a:t>0.36</a:t>
                      </a:r>
                    </a:p>
                  </a:txBody>
                  <a:tcPr marL="68580" marR="68580" marT="34290" marB="34290" anchor="ctr"/>
                </a:tc>
                <a:tc>
                  <a:txBody>
                    <a:bodyPr/>
                    <a:lstStyle/>
                    <a:p>
                      <a:pPr algn="ctr"/>
                      <a:r>
                        <a:rPr lang="en-US" sz="1400" b="1" dirty="0"/>
                        <a:t>0.34</a:t>
                      </a:r>
                    </a:p>
                  </a:txBody>
                  <a:tcPr marL="68580" marR="68580" marT="34290" marB="34290" anchor="ctr"/>
                </a:tc>
                <a:tc>
                  <a:txBody>
                    <a:bodyPr/>
                    <a:lstStyle/>
                    <a:p>
                      <a:pPr algn="ctr"/>
                      <a:r>
                        <a:rPr lang="en-US" sz="1400" b="1" dirty="0"/>
                        <a:t>0.29</a:t>
                      </a:r>
                    </a:p>
                  </a:txBody>
                  <a:tcPr marL="68580" marR="68580" marT="34290" marB="34290" anchor="ctr"/>
                </a:tc>
                <a:tc>
                  <a:txBody>
                    <a:bodyPr/>
                    <a:lstStyle/>
                    <a:p>
                      <a:pPr algn="ctr"/>
                      <a:r>
                        <a:rPr lang="en-US" sz="1400" b="1" dirty="0"/>
                        <a:t>0.26</a:t>
                      </a:r>
                    </a:p>
                  </a:txBody>
                  <a:tcPr marL="68580" marR="68580" marT="34290" marB="34290" anchor="ctr"/>
                </a:tc>
                <a:extLst>
                  <a:ext uri="{0D108BD9-81ED-4DB2-BD59-A6C34878D82A}">
                    <a16:rowId xmlns:a16="http://schemas.microsoft.com/office/drawing/2014/main" val="18261113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26225865"/>
              </p:ext>
            </p:extLst>
          </p:nvPr>
        </p:nvGraphicFramePr>
        <p:xfrm>
          <a:off x="268433" y="1762292"/>
          <a:ext cx="6272240" cy="1767068"/>
        </p:xfrm>
        <a:graphic>
          <a:graphicData uri="http://schemas.openxmlformats.org/drawingml/2006/table">
            <a:tbl>
              <a:tblPr firstRow="1" bandRow="1">
                <a:tableStyleId>{5C22544A-7EE6-4342-B048-85BDC9FD1C3A}</a:tableStyleId>
              </a:tblPr>
              <a:tblGrid>
                <a:gridCol w="722861">
                  <a:extLst>
                    <a:ext uri="{9D8B030D-6E8A-4147-A177-3AD203B41FA5}">
                      <a16:colId xmlns:a16="http://schemas.microsoft.com/office/drawing/2014/main" val="899626436"/>
                    </a:ext>
                  </a:extLst>
                </a:gridCol>
                <a:gridCol w="531587">
                  <a:extLst>
                    <a:ext uri="{9D8B030D-6E8A-4147-A177-3AD203B41FA5}">
                      <a16:colId xmlns:a16="http://schemas.microsoft.com/office/drawing/2014/main" val="1896087134"/>
                    </a:ext>
                  </a:extLst>
                </a:gridCol>
                <a:gridCol w="627224">
                  <a:extLst>
                    <a:ext uri="{9D8B030D-6E8A-4147-A177-3AD203B41FA5}">
                      <a16:colId xmlns:a16="http://schemas.microsoft.com/office/drawing/2014/main" val="3838247626"/>
                    </a:ext>
                  </a:extLst>
                </a:gridCol>
                <a:gridCol w="627224">
                  <a:extLst>
                    <a:ext uri="{9D8B030D-6E8A-4147-A177-3AD203B41FA5}">
                      <a16:colId xmlns:a16="http://schemas.microsoft.com/office/drawing/2014/main" val="3945937599"/>
                    </a:ext>
                  </a:extLst>
                </a:gridCol>
                <a:gridCol w="627224">
                  <a:extLst>
                    <a:ext uri="{9D8B030D-6E8A-4147-A177-3AD203B41FA5}">
                      <a16:colId xmlns:a16="http://schemas.microsoft.com/office/drawing/2014/main" val="2111572186"/>
                    </a:ext>
                  </a:extLst>
                </a:gridCol>
                <a:gridCol w="627224">
                  <a:extLst>
                    <a:ext uri="{9D8B030D-6E8A-4147-A177-3AD203B41FA5}">
                      <a16:colId xmlns:a16="http://schemas.microsoft.com/office/drawing/2014/main" val="4230561461"/>
                    </a:ext>
                  </a:extLst>
                </a:gridCol>
                <a:gridCol w="627224">
                  <a:extLst>
                    <a:ext uri="{9D8B030D-6E8A-4147-A177-3AD203B41FA5}">
                      <a16:colId xmlns:a16="http://schemas.microsoft.com/office/drawing/2014/main" val="1462578176"/>
                    </a:ext>
                  </a:extLst>
                </a:gridCol>
                <a:gridCol w="627224">
                  <a:extLst>
                    <a:ext uri="{9D8B030D-6E8A-4147-A177-3AD203B41FA5}">
                      <a16:colId xmlns:a16="http://schemas.microsoft.com/office/drawing/2014/main" val="1168132603"/>
                    </a:ext>
                  </a:extLst>
                </a:gridCol>
                <a:gridCol w="627224">
                  <a:extLst>
                    <a:ext uri="{9D8B030D-6E8A-4147-A177-3AD203B41FA5}">
                      <a16:colId xmlns:a16="http://schemas.microsoft.com/office/drawing/2014/main" val="2428455372"/>
                    </a:ext>
                  </a:extLst>
                </a:gridCol>
                <a:gridCol w="627224">
                  <a:extLst>
                    <a:ext uri="{9D8B030D-6E8A-4147-A177-3AD203B41FA5}">
                      <a16:colId xmlns:a16="http://schemas.microsoft.com/office/drawing/2014/main" val="4237831195"/>
                    </a:ext>
                  </a:extLst>
                </a:gridCol>
              </a:tblGrid>
              <a:tr h="441767">
                <a:tc gridSpan="10">
                  <a:txBody>
                    <a:bodyPr/>
                    <a:lstStyle/>
                    <a:p>
                      <a:pPr algn="ctr"/>
                      <a:r>
                        <a:rPr lang="en-US" sz="1400" dirty="0"/>
                        <a:t>SHGC Change for a Fixed, Metal Framed Window</a:t>
                      </a:r>
                    </a:p>
                  </a:txBody>
                  <a:tcPr marL="68580" marR="68580" marT="34290" marB="3429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82087138"/>
                  </a:ext>
                </a:extLst>
              </a:tr>
              <a:tr h="441767">
                <a:tc>
                  <a:txBody>
                    <a:bodyPr/>
                    <a:lstStyle/>
                    <a:p>
                      <a:pPr algn="ctr"/>
                      <a:r>
                        <a:rPr lang="en-US" sz="1400" b="1" dirty="0"/>
                        <a:t>SHGC</a:t>
                      </a:r>
                    </a:p>
                  </a:txBody>
                  <a:tcPr marL="68580" marR="68580" marT="34290" marB="34290" anchor="ctr"/>
                </a:tc>
                <a:tc>
                  <a:txBody>
                    <a:bodyPr/>
                    <a:lstStyle/>
                    <a:p>
                      <a:pPr algn="ctr"/>
                      <a:r>
                        <a:rPr lang="en-US" sz="1400" b="1" dirty="0"/>
                        <a:t>0</a:t>
                      </a:r>
                    </a:p>
                  </a:txBody>
                  <a:tcPr marL="68580" marR="68580" marT="34290" marB="34290" anchor="ctr"/>
                </a:tc>
                <a:tc>
                  <a:txBody>
                    <a:bodyPr/>
                    <a:lstStyle/>
                    <a:p>
                      <a:pPr algn="ctr"/>
                      <a:r>
                        <a:rPr lang="en-US" sz="1400" b="1" dirty="0"/>
                        <a:t>1</a:t>
                      </a:r>
                    </a:p>
                  </a:txBody>
                  <a:tcPr marL="68580" marR="68580" marT="34290" marB="34290" anchor="ctr"/>
                </a:tc>
                <a:tc>
                  <a:txBody>
                    <a:bodyPr/>
                    <a:lstStyle/>
                    <a:p>
                      <a:pPr algn="ctr"/>
                      <a:r>
                        <a:rPr lang="en-US" sz="1400" b="1" dirty="0"/>
                        <a:t>2</a:t>
                      </a:r>
                    </a:p>
                  </a:txBody>
                  <a:tcPr marL="68580" marR="68580" marT="34290" marB="34290" anchor="ctr"/>
                </a:tc>
                <a:tc>
                  <a:txBody>
                    <a:bodyPr/>
                    <a:lstStyle/>
                    <a:p>
                      <a:pPr algn="ctr"/>
                      <a:r>
                        <a:rPr lang="en-US" sz="1400" b="1" dirty="0"/>
                        <a:t>3</a:t>
                      </a:r>
                    </a:p>
                  </a:txBody>
                  <a:tcPr marL="68580" marR="68580" marT="34290" marB="34290" anchor="ctr"/>
                </a:tc>
                <a:tc>
                  <a:txBody>
                    <a:bodyPr/>
                    <a:lstStyle/>
                    <a:p>
                      <a:pPr algn="ctr"/>
                      <a:r>
                        <a:rPr lang="en-US" sz="1400" b="1" dirty="0"/>
                        <a:t>4</a:t>
                      </a:r>
                    </a:p>
                  </a:txBody>
                  <a:tcPr marL="68580" marR="68580" marT="34290" marB="34290" anchor="ctr"/>
                </a:tc>
                <a:tc>
                  <a:txBody>
                    <a:bodyPr/>
                    <a:lstStyle/>
                    <a:p>
                      <a:pPr algn="ctr"/>
                      <a:r>
                        <a:rPr lang="en-US" sz="1400" b="1" dirty="0"/>
                        <a:t>5</a:t>
                      </a:r>
                    </a:p>
                  </a:txBody>
                  <a:tcPr marL="68580" marR="68580" marT="34290" marB="34290" anchor="ctr"/>
                </a:tc>
                <a:tc>
                  <a:txBody>
                    <a:bodyPr/>
                    <a:lstStyle/>
                    <a:p>
                      <a:pPr algn="ctr"/>
                      <a:r>
                        <a:rPr lang="en-US" sz="1400" b="1" dirty="0"/>
                        <a:t>6</a:t>
                      </a:r>
                    </a:p>
                  </a:txBody>
                  <a:tcPr marL="68580" marR="68580" marT="34290" marB="34290" anchor="ctr"/>
                </a:tc>
                <a:tc>
                  <a:txBody>
                    <a:bodyPr/>
                    <a:lstStyle/>
                    <a:p>
                      <a:pPr algn="ctr"/>
                      <a:r>
                        <a:rPr lang="en-US" sz="1400" b="1" dirty="0"/>
                        <a:t>7</a:t>
                      </a:r>
                    </a:p>
                  </a:txBody>
                  <a:tcPr marL="68580" marR="68580" marT="34290" marB="34290" anchor="ctr"/>
                </a:tc>
                <a:tc>
                  <a:txBody>
                    <a:bodyPr/>
                    <a:lstStyle/>
                    <a:p>
                      <a:pPr algn="ctr"/>
                      <a:r>
                        <a:rPr lang="en-US" sz="1400" b="1" dirty="0"/>
                        <a:t>8</a:t>
                      </a:r>
                    </a:p>
                  </a:txBody>
                  <a:tcPr marL="68580" marR="68580" marT="34290" marB="34290" anchor="ctr"/>
                </a:tc>
                <a:extLst>
                  <a:ext uri="{0D108BD9-81ED-4DB2-BD59-A6C34878D82A}">
                    <a16:rowId xmlns:a16="http://schemas.microsoft.com/office/drawing/2014/main" val="409867543"/>
                  </a:ext>
                </a:extLst>
              </a:tr>
              <a:tr h="441767">
                <a:tc>
                  <a:txBody>
                    <a:bodyPr/>
                    <a:lstStyle/>
                    <a:p>
                      <a:pPr algn="ctr"/>
                      <a:r>
                        <a:rPr lang="en-US" sz="1400" b="1" dirty="0"/>
                        <a:t>2016</a:t>
                      </a:r>
                    </a:p>
                  </a:txBody>
                  <a:tcPr marL="68580" marR="68580" marT="34290" marB="34290" anchor="ctr"/>
                </a:tc>
                <a:tc>
                  <a:txBody>
                    <a:bodyPr/>
                    <a:lstStyle/>
                    <a:p>
                      <a:pPr algn="ctr"/>
                      <a:r>
                        <a:rPr lang="en-US" sz="1400" dirty="0"/>
                        <a:t>0.22</a:t>
                      </a:r>
                    </a:p>
                  </a:txBody>
                  <a:tcPr marL="68580" marR="68580" marT="34290" marB="34290" anchor="ctr"/>
                </a:tc>
                <a:tc>
                  <a:txBody>
                    <a:bodyPr/>
                    <a:lstStyle/>
                    <a:p>
                      <a:pPr algn="ctr"/>
                      <a:r>
                        <a:rPr lang="en-US" sz="1400" dirty="0"/>
                        <a:t>0.25</a:t>
                      </a:r>
                    </a:p>
                  </a:txBody>
                  <a:tcPr marL="68580" marR="68580" marT="34290" marB="34290" anchor="ctr"/>
                </a:tc>
                <a:tc>
                  <a:txBody>
                    <a:bodyPr/>
                    <a:lstStyle/>
                    <a:p>
                      <a:pPr algn="ctr"/>
                      <a:r>
                        <a:rPr lang="en-US" sz="1400" dirty="0"/>
                        <a:t>0.25</a:t>
                      </a:r>
                    </a:p>
                  </a:txBody>
                  <a:tcPr marL="68580" marR="68580" marT="34290" marB="34290" anchor="ctr"/>
                </a:tc>
                <a:tc>
                  <a:txBody>
                    <a:bodyPr/>
                    <a:lstStyle/>
                    <a:p>
                      <a:pPr algn="ctr"/>
                      <a:r>
                        <a:rPr lang="en-US" sz="1400" dirty="0"/>
                        <a:t>0.25</a:t>
                      </a:r>
                    </a:p>
                  </a:txBody>
                  <a:tcPr marL="68580" marR="68580" marT="34290" marB="34290" anchor="ctr"/>
                </a:tc>
                <a:tc>
                  <a:txBody>
                    <a:bodyPr/>
                    <a:lstStyle/>
                    <a:p>
                      <a:pPr algn="ctr"/>
                      <a:r>
                        <a:rPr lang="en-US" sz="1400" dirty="0"/>
                        <a:t>0.36</a:t>
                      </a:r>
                    </a:p>
                  </a:txBody>
                  <a:tcPr marL="68580" marR="68580" marT="34290" marB="34290" anchor="ctr"/>
                </a:tc>
                <a:tc>
                  <a:txBody>
                    <a:bodyPr/>
                    <a:lstStyle/>
                    <a:p>
                      <a:pPr algn="ctr"/>
                      <a:r>
                        <a:rPr lang="en-US" sz="1400" dirty="0"/>
                        <a:t>0.38</a:t>
                      </a:r>
                    </a:p>
                  </a:txBody>
                  <a:tcPr marL="68580" marR="68580" marT="34290" marB="34290" anchor="ctr"/>
                </a:tc>
                <a:tc>
                  <a:txBody>
                    <a:bodyPr/>
                    <a:lstStyle/>
                    <a:p>
                      <a:pPr algn="ctr"/>
                      <a:r>
                        <a:rPr lang="en-US" sz="1400" dirty="0"/>
                        <a:t>0.40</a:t>
                      </a:r>
                    </a:p>
                  </a:txBody>
                  <a:tcPr marL="68580" marR="68580" marT="34290" marB="34290" anchor="ctr"/>
                </a:tc>
                <a:tc>
                  <a:txBody>
                    <a:bodyPr/>
                    <a:lstStyle/>
                    <a:p>
                      <a:pPr algn="ctr"/>
                      <a:r>
                        <a:rPr lang="en-US" sz="1400" dirty="0"/>
                        <a:t>0.45</a:t>
                      </a:r>
                    </a:p>
                  </a:txBody>
                  <a:tcPr marL="68580" marR="68580" marT="34290" marB="34290" anchor="ctr"/>
                </a:tc>
                <a:tc>
                  <a:txBody>
                    <a:bodyPr/>
                    <a:lstStyle/>
                    <a:p>
                      <a:pPr algn="ctr"/>
                      <a:r>
                        <a:rPr lang="en-US" sz="1400" dirty="0"/>
                        <a:t>0.45</a:t>
                      </a:r>
                    </a:p>
                  </a:txBody>
                  <a:tcPr marL="68580" marR="68580" marT="34290" marB="34290" anchor="ctr"/>
                </a:tc>
                <a:extLst>
                  <a:ext uri="{0D108BD9-81ED-4DB2-BD59-A6C34878D82A}">
                    <a16:rowId xmlns:a16="http://schemas.microsoft.com/office/drawing/2014/main" val="1617660936"/>
                  </a:ext>
                </a:extLst>
              </a:tr>
              <a:tr h="441767">
                <a:tc>
                  <a:txBody>
                    <a:bodyPr/>
                    <a:lstStyle/>
                    <a:p>
                      <a:pPr algn="ctr"/>
                      <a:r>
                        <a:rPr lang="en-US" sz="1400" b="1" dirty="0"/>
                        <a:t>2019</a:t>
                      </a:r>
                    </a:p>
                  </a:txBody>
                  <a:tcPr marL="68580" marR="68580" marT="34290" marB="34290" anchor="ctr"/>
                </a:tc>
                <a:tc>
                  <a:txBody>
                    <a:bodyPr/>
                    <a:lstStyle/>
                    <a:p>
                      <a:pPr algn="ctr"/>
                      <a:r>
                        <a:rPr lang="en-US" sz="1400" dirty="0"/>
                        <a:t>0.22</a:t>
                      </a:r>
                    </a:p>
                  </a:txBody>
                  <a:tcPr marL="68580" marR="68580" marT="34290" marB="34290" anchor="ctr"/>
                </a:tc>
                <a:tc>
                  <a:txBody>
                    <a:bodyPr/>
                    <a:lstStyle/>
                    <a:p>
                      <a:pPr algn="ctr"/>
                      <a:r>
                        <a:rPr lang="en-US" sz="1400" b="1" dirty="0"/>
                        <a:t>0.23</a:t>
                      </a:r>
                    </a:p>
                  </a:txBody>
                  <a:tcPr marL="68580" marR="68580" marT="34290" marB="34290" anchor="ctr"/>
                </a:tc>
                <a:tc>
                  <a:txBody>
                    <a:bodyPr/>
                    <a:lstStyle/>
                    <a:p>
                      <a:pPr algn="ctr"/>
                      <a:r>
                        <a:rPr lang="en-US" sz="1400" dirty="0"/>
                        <a:t>0.25</a:t>
                      </a:r>
                    </a:p>
                  </a:txBody>
                  <a:tcPr marL="68580" marR="68580" marT="34290" marB="34290" anchor="ctr"/>
                </a:tc>
                <a:tc>
                  <a:txBody>
                    <a:bodyPr/>
                    <a:lstStyle/>
                    <a:p>
                      <a:pPr algn="ctr"/>
                      <a:r>
                        <a:rPr lang="en-US" sz="1400" dirty="0"/>
                        <a:t>0.25</a:t>
                      </a:r>
                    </a:p>
                  </a:txBody>
                  <a:tcPr marL="68580" marR="68580" marT="34290" marB="34290" anchor="ctr"/>
                </a:tc>
                <a:tc>
                  <a:txBody>
                    <a:bodyPr/>
                    <a:lstStyle/>
                    <a:p>
                      <a:pPr algn="ctr"/>
                      <a:r>
                        <a:rPr lang="en-US" sz="1400" dirty="0"/>
                        <a:t>0.36</a:t>
                      </a:r>
                    </a:p>
                  </a:txBody>
                  <a:tcPr marL="68580" marR="68580" marT="34290" marB="34290" anchor="ctr"/>
                </a:tc>
                <a:tc>
                  <a:txBody>
                    <a:bodyPr/>
                    <a:lstStyle/>
                    <a:p>
                      <a:pPr algn="ctr"/>
                      <a:r>
                        <a:rPr lang="en-US" sz="1400" b="1" dirty="0"/>
                        <a:t>0.36</a:t>
                      </a:r>
                    </a:p>
                  </a:txBody>
                  <a:tcPr marL="68580" marR="68580" marT="34290" marB="34290" anchor="ctr"/>
                </a:tc>
                <a:tc>
                  <a:txBody>
                    <a:bodyPr/>
                    <a:lstStyle/>
                    <a:p>
                      <a:pPr algn="ctr"/>
                      <a:r>
                        <a:rPr lang="en-US" sz="1400" b="1" dirty="0"/>
                        <a:t>0.38</a:t>
                      </a:r>
                    </a:p>
                  </a:txBody>
                  <a:tcPr marL="68580" marR="68580" marT="34290" marB="34290" anchor="ctr"/>
                </a:tc>
                <a:tc>
                  <a:txBody>
                    <a:bodyPr/>
                    <a:lstStyle/>
                    <a:p>
                      <a:pPr algn="ctr"/>
                      <a:r>
                        <a:rPr lang="en-US" sz="1400" b="1" dirty="0"/>
                        <a:t>0.40</a:t>
                      </a:r>
                    </a:p>
                  </a:txBody>
                  <a:tcPr marL="68580" marR="68580" marT="34290" marB="34290" anchor="ctr"/>
                </a:tc>
                <a:tc>
                  <a:txBody>
                    <a:bodyPr/>
                    <a:lstStyle/>
                    <a:p>
                      <a:pPr algn="ctr"/>
                      <a:r>
                        <a:rPr lang="en-US" sz="1400" b="1" dirty="0"/>
                        <a:t>0.40</a:t>
                      </a:r>
                    </a:p>
                  </a:txBody>
                  <a:tcPr marL="68580" marR="68580" marT="34290" marB="34290" anchor="ctr"/>
                </a:tc>
                <a:extLst>
                  <a:ext uri="{0D108BD9-81ED-4DB2-BD59-A6C34878D82A}">
                    <a16:rowId xmlns:a16="http://schemas.microsoft.com/office/drawing/2014/main" val="1826111302"/>
                  </a:ext>
                </a:extLst>
              </a:tr>
            </a:tbl>
          </a:graphicData>
        </a:graphic>
      </p:graphicFrame>
    </p:spTree>
    <p:extLst>
      <p:ext uri="{BB962C8B-B14F-4D97-AF65-F5344CB8AC3E}">
        <p14:creationId xmlns:p14="http://schemas.microsoft.com/office/powerpoint/2010/main" val="318633969"/>
      </p:ext>
    </p:extLst>
  </p:cSld>
  <p:clrMapOvr>
    <a:masterClrMapping/>
  </p:clrMapOvr>
  <mc:AlternateContent xmlns:mc="http://schemas.openxmlformats.org/markup-compatibility/2006" xmlns:p14="http://schemas.microsoft.com/office/powerpoint/2010/main">
    <mc:Choice Requires="p14">
      <p:transition spd="slow" p14:dur="2000" advTm="96890"/>
    </mc:Choice>
    <mc:Fallback xmlns="">
      <p:transition spd="slow" advTm="968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53" y="-22622"/>
            <a:ext cx="8570767" cy="994172"/>
          </a:xfrm>
        </p:spPr>
        <p:txBody>
          <a:bodyPr/>
          <a:lstStyle/>
          <a:p>
            <a:r>
              <a:rPr lang="en-US" sz="2400" b="1" dirty="0">
                <a:solidFill>
                  <a:srgbClr val="00853F"/>
                </a:solidFill>
              </a:rPr>
              <a:t>Criteria Changes</a:t>
            </a:r>
            <a:br>
              <a:rPr lang="en-US" dirty="0"/>
            </a:br>
            <a:r>
              <a:rPr lang="en-US" sz="2000" dirty="0">
                <a:solidFill>
                  <a:srgbClr val="00853F"/>
                </a:solidFill>
              </a:rPr>
              <a:t>Air Curtains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12</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268433" y="2468879"/>
            <a:ext cx="3412200" cy="369665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Requirements</a:t>
            </a:r>
          </a:p>
          <a:p>
            <a:r>
              <a:rPr lang="en-US" sz="1800" dirty="0"/>
              <a:t>ANSI/AMCA 220 Compliant</a:t>
            </a:r>
          </a:p>
          <a:p>
            <a:r>
              <a:rPr lang="en-US" sz="1800" dirty="0"/>
              <a:t>Design Jet Velocity of 6.6 ft/s</a:t>
            </a:r>
          </a:p>
          <a:p>
            <a:r>
              <a:rPr lang="en-US" sz="1800" dirty="0"/>
              <a:t>Angle to door &lt; 20 </a:t>
            </a:r>
            <a:r>
              <a:rPr lang="en-US" sz="1800" dirty="0" err="1"/>
              <a:t>deg</a:t>
            </a:r>
            <a:endParaRPr lang="en-US" sz="1800" dirty="0"/>
          </a:p>
          <a:p>
            <a:r>
              <a:rPr lang="en-US" sz="1800" dirty="0"/>
              <a:t>Commissioned</a:t>
            </a:r>
          </a:p>
          <a:p>
            <a:r>
              <a:rPr lang="en-US" sz="1800" dirty="0"/>
              <a:t>Automatic controls</a:t>
            </a:r>
          </a:p>
          <a:p>
            <a:pPr lvl="1"/>
            <a:endParaRPr lang="en-US" dirty="0"/>
          </a:p>
        </p:txBody>
      </p:sp>
      <p:pic>
        <p:nvPicPr>
          <p:cNvPr id="3" name="Picture 2"/>
          <p:cNvPicPr>
            <a:picLocks noChangeAspect="1"/>
          </p:cNvPicPr>
          <p:nvPr/>
        </p:nvPicPr>
        <p:blipFill>
          <a:blip r:embed="rId2"/>
          <a:stretch>
            <a:fillRect/>
          </a:stretch>
        </p:blipFill>
        <p:spPr>
          <a:xfrm>
            <a:off x="3723582" y="2506889"/>
            <a:ext cx="5200650" cy="2457450"/>
          </a:xfrm>
          <a:prstGeom prst="rect">
            <a:avLst/>
          </a:prstGeom>
        </p:spPr>
      </p:pic>
      <p:sp>
        <p:nvSpPr>
          <p:cNvPr id="7" name="Rectangle 6"/>
          <p:cNvSpPr/>
          <p:nvPr/>
        </p:nvSpPr>
        <p:spPr>
          <a:xfrm>
            <a:off x="3765665" y="4331969"/>
            <a:ext cx="5073534" cy="632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FB2B935E-BE5A-4C52-BC0E-89380E742B8D}"/>
              </a:ext>
            </a:extLst>
          </p:cNvPr>
          <p:cNvSpPr/>
          <p:nvPr/>
        </p:nvSpPr>
        <p:spPr>
          <a:xfrm>
            <a:off x="219768" y="1228471"/>
            <a:ext cx="6295332" cy="707886"/>
          </a:xfrm>
          <a:prstGeom prst="rect">
            <a:avLst/>
          </a:prstGeom>
        </p:spPr>
        <p:txBody>
          <a:bodyPr wrap="square">
            <a:spAutoFit/>
          </a:bodyPr>
          <a:lstStyle/>
          <a:p>
            <a:r>
              <a:rPr lang="en-US" sz="2000" dirty="0"/>
              <a:t>Air curtains allowed in lieu of vestibules for some building entrances</a:t>
            </a:r>
          </a:p>
        </p:txBody>
      </p:sp>
    </p:spTree>
    <p:extLst>
      <p:ext uri="{BB962C8B-B14F-4D97-AF65-F5344CB8AC3E}">
        <p14:creationId xmlns:p14="http://schemas.microsoft.com/office/powerpoint/2010/main" val="3068731709"/>
      </p:ext>
    </p:extLst>
  </p:cSld>
  <p:clrMapOvr>
    <a:masterClrMapping/>
  </p:clrMapOvr>
  <mc:AlternateContent xmlns:mc="http://schemas.openxmlformats.org/markup-compatibility/2006" xmlns:p14="http://schemas.microsoft.com/office/powerpoint/2010/main">
    <mc:Choice Requires="p14">
      <p:transition spd="slow" p14:dur="2000" advTm="80561"/>
    </mc:Choice>
    <mc:Fallback xmlns="">
      <p:transition spd="slow" advTm="8056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3335C-E4E1-440F-9012-74E5F32EFBAA}"/>
              </a:ext>
            </a:extLst>
          </p:cNvPr>
          <p:cNvSpPr>
            <a:spLocks noGrp="1"/>
          </p:cNvSpPr>
          <p:nvPr>
            <p:ph idx="1"/>
          </p:nvPr>
        </p:nvSpPr>
        <p:spPr>
          <a:xfrm>
            <a:off x="457200" y="2278493"/>
            <a:ext cx="8229600" cy="2325780"/>
          </a:xfrm>
        </p:spPr>
        <p:txBody>
          <a:bodyPr>
            <a:normAutofit lnSpcReduction="10000"/>
          </a:bodyPr>
          <a:lstStyle/>
          <a:p>
            <a:pPr marL="0" indent="0" algn="ctr">
              <a:buNone/>
            </a:pPr>
            <a:r>
              <a:rPr lang="en-US" sz="3200" dirty="0"/>
              <a:t>DETAILED INFORMATION</a:t>
            </a:r>
          </a:p>
          <a:p>
            <a:pPr marL="0" indent="0" algn="ctr">
              <a:buNone/>
            </a:pPr>
            <a:endParaRPr lang="en-US" sz="3200" dirty="0"/>
          </a:p>
          <a:p>
            <a:pPr marL="0" indent="0" algn="ctr">
              <a:buNone/>
            </a:pPr>
            <a:endParaRPr lang="en-US" sz="3200" dirty="0"/>
          </a:p>
          <a:p>
            <a:pPr marL="0" indent="0" algn="ctr">
              <a:buNone/>
            </a:pPr>
            <a:r>
              <a:rPr lang="en-US" sz="3200" dirty="0"/>
              <a:t>CHANGES TO 90.1-2019 SHOWN IN </a:t>
            </a:r>
            <a:r>
              <a:rPr lang="en-US" sz="3200" dirty="0">
                <a:solidFill>
                  <a:srgbClr val="FF0000"/>
                </a:solidFill>
              </a:rPr>
              <a:t>RED</a:t>
            </a:r>
          </a:p>
        </p:txBody>
      </p:sp>
    </p:spTree>
    <p:extLst>
      <p:ext uri="{BB962C8B-B14F-4D97-AF65-F5344CB8AC3E}">
        <p14:creationId xmlns:p14="http://schemas.microsoft.com/office/powerpoint/2010/main" val="389464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76921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54814"/>
            <a:ext cx="1615439" cy="584775"/>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69332"/>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dirty="0">
                <a:solidFill>
                  <a:schemeClr val="bg1"/>
                </a:solidFill>
                <a:effectLst>
                  <a:outerShdw blurRad="38100" dist="38100" dir="2700000" algn="tl">
                    <a:srgbClr val="000000"/>
                  </a:outerShdw>
                </a:effectLst>
                <a:latin typeface="Arial Black" pitchFamily="34" charset="0"/>
              </a:rPr>
              <a:t>Envelope</a:t>
            </a:r>
            <a:endParaRPr lang="en-US" sz="1600" dirty="0">
              <a:solidFill>
                <a:schemeClr val="bg1"/>
              </a:solidFill>
              <a:effectLst>
                <a:outerShdw blurRad="38100" dist="38100" dir="2700000" algn="tl">
                  <a:srgbClr val="000000"/>
                </a:outerShdw>
              </a:effectLst>
              <a:latin typeface="Arial Black" pitchFamily="34" charset="0"/>
            </a:endParaRP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Compliance Paths</a:t>
            </a:r>
            <a:br>
              <a:rPr lang="en-US" dirty="0">
                <a:solidFill>
                  <a:schemeClr val="tx1">
                    <a:lumMod val="50000"/>
                  </a:schemeClr>
                </a:solidFill>
              </a:rPr>
            </a:br>
            <a:r>
              <a:rPr lang="en-US" sz="2000"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7F30A40F-D349-4336-8CA2-3091B0DA4E36}"/>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145687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7049"/>
            <a:ext cx="8229600" cy="4876800"/>
          </a:xfrm>
        </p:spPr>
        <p:txBody>
          <a:bodyPr>
            <a:noAutofit/>
          </a:bodyPr>
          <a:lstStyle/>
          <a:p>
            <a:pPr marL="0" indent="0">
              <a:buNone/>
            </a:pPr>
            <a:r>
              <a:rPr lang="en-US" sz="2000" i="1" dirty="0">
                <a:solidFill>
                  <a:schemeClr val="tx1">
                    <a:lumMod val="50000"/>
                  </a:schemeClr>
                </a:solidFill>
              </a:rPr>
              <a:t>Section 5.1 </a:t>
            </a:r>
            <a:r>
              <a:rPr lang="en-US" sz="2000" dirty="0">
                <a:solidFill>
                  <a:schemeClr val="tx1">
                    <a:lumMod val="50000"/>
                  </a:schemeClr>
                </a:solidFill>
              </a:rPr>
              <a:t>General </a:t>
            </a:r>
            <a:endParaRPr lang="en-US" sz="2000" i="1" dirty="0">
              <a:solidFill>
                <a:schemeClr val="tx1">
                  <a:lumMod val="50000"/>
                </a:schemeClr>
              </a:solidFill>
            </a:endParaRPr>
          </a:p>
          <a:p>
            <a:pPr lvl="1"/>
            <a:r>
              <a:rPr lang="en-US" sz="1800" dirty="0">
                <a:solidFill>
                  <a:schemeClr val="tx1">
                    <a:lumMod val="50000"/>
                  </a:schemeClr>
                </a:solidFill>
              </a:rPr>
              <a:t>Scope</a:t>
            </a:r>
          </a:p>
          <a:p>
            <a:pPr lvl="1"/>
            <a:r>
              <a:rPr lang="en-US" sz="1800" dirty="0">
                <a:solidFill>
                  <a:schemeClr val="tx1">
                    <a:lumMod val="50000"/>
                  </a:schemeClr>
                </a:solidFill>
              </a:rPr>
              <a:t>Space-Conditioning Categories</a:t>
            </a:r>
          </a:p>
          <a:p>
            <a:pPr lvl="1"/>
            <a:r>
              <a:rPr lang="en-US" sz="1800" dirty="0">
                <a:solidFill>
                  <a:schemeClr val="tx1">
                    <a:lumMod val="50000"/>
                  </a:schemeClr>
                </a:solidFill>
              </a:rPr>
              <a:t>Envelope Alterations</a:t>
            </a:r>
          </a:p>
          <a:p>
            <a:pPr lvl="1"/>
            <a:r>
              <a:rPr lang="en-US" sz="1800" dirty="0">
                <a:solidFill>
                  <a:schemeClr val="tx1">
                    <a:lumMod val="50000"/>
                  </a:schemeClr>
                </a:solidFill>
              </a:rPr>
              <a:t>Climate</a:t>
            </a:r>
          </a:p>
          <a:p>
            <a:pPr lvl="1"/>
            <a:endParaRPr lang="en-US" dirty="0">
              <a:solidFill>
                <a:schemeClr val="tx1">
                  <a:lumMod val="50000"/>
                </a:schemeClr>
              </a:solidFill>
            </a:endParaRPr>
          </a:p>
          <a:p>
            <a:pPr marL="0" indent="0">
              <a:buNone/>
            </a:pPr>
            <a:r>
              <a:rPr lang="en-US" sz="2000" i="1" dirty="0">
                <a:solidFill>
                  <a:schemeClr val="tx1">
                    <a:lumMod val="50000"/>
                  </a:schemeClr>
                </a:solidFill>
              </a:rPr>
              <a:t>Section 5.2 </a:t>
            </a:r>
            <a:r>
              <a:rPr lang="en-US" sz="2000" dirty="0">
                <a:solidFill>
                  <a:schemeClr val="tx1">
                    <a:lumMod val="50000"/>
                  </a:schemeClr>
                </a:solidFill>
              </a:rPr>
              <a:t>Definition of Compliance Paths</a:t>
            </a:r>
          </a:p>
          <a:p>
            <a:pPr marL="0" indent="0">
              <a:buNone/>
            </a:pPr>
            <a:r>
              <a:rPr lang="en-US" sz="2000" i="1" dirty="0">
                <a:solidFill>
                  <a:schemeClr val="tx1">
                    <a:lumMod val="50000"/>
                  </a:schemeClr>
                </a:solidFill>
              </a:rPr>
              <a:t>Section 5.3 </a:t>
            </a:r>
            <a:r>
              <a:rPr lang="en-US" sz="2000" dirty="0">
                <a:solidFill>
                  <a:schemeClr val="tx1">
                    <a:lumMod val="50000"/>
                  </a:schemeClr>
                </a:solidFill>
              </a:rPr>
              <a:t>Simplified Building </a:t>
            </a:r>
            <a:r>
              <a:rPr lang="en-US" sz="2000" i="1" dirty="0">
                <a:solidFill>
                  <a:schemeClr val="tx1">
                    <a:lumMod val="50000"/>
                  </a:schemeClr>
                </a:solidFill>
              </a:rPr>
              <a:t>(</a:t>
            </a:r>
            <a:r>
              <a:rPr lang="en-US" sz="2000" dirty="0">
                <a:solidFill>
                  <a:schemeClr val="tx1">
                    <a:lumMod val="50000"/>
                  </a:schemeClr>
                </a:solidFill>
              </a:rPr>
              <a:t>Not Used)</a:t>
            </a:r>
          </a:p>
          <a:p>
            <a:pPr marL="0" indent="0">
              <a:buNone/>
            </a:pPr>
            <a:r>
              <a:rPr lang="en-US" sz="2000" i="1" dirty="0">
                <a:solidFill>
                  <a:schemeClr val="tx1">
                    <a:lumMod val="50000"/>
                  </a:schemeClr>
                </a:solidFill>
              </a:rPr>
              <a:t>Section 5.4 </a:t>
            </a:r>
            <a:r>
              <a:rPr lang="en-US" sz="2000" dirty="0">
                <a:solidFill>
                  <a:schemeClr val="tx1">
                    <a:lumMod val="50000"/>
                  </a:schemeClr>
                </a:solidFill>
              </a:rPr>
              <a:t>Mandatory Provisions </a:t>
            </a:r>
          </a:p>
          <a:p>
            <a:pPr lvl="1"/>
            <a:r>
              <a:rPr lang="en-US" sz="1800" dirty="0">
                <a:solidFill>
                  <a:schemeClr val="tx1">
                    <a:lumMod val="50000"/>
                  </a:schemeClr>
                </a:solidFill>
              </a:rPr>
              <a:t>Insulation</a:t>
            </a:r>
          </a:p>
          <a:p>
            <a:pPr lvl="1"/>
            <a:r>
              <a:rPr lang="en-US" sz="1800" dirty="0">
                <a:solidFill>
                  <a:schemeClr val="tx1">
                    <a:lumMod val="50000"/>
                  </a:schemeClr>
                </a:solidFill>
              </a:rPr>
              <a:t>Fenestration and Doors</a:t>
            </a:r>
          </a:p>
          <a:p>
            <a:pPr lvl="1"/>
            <a:r>
              <a:rPr lang="en-US" sz="1800" dirty="0">
                <a:solidFill>
                  <a:schemeClr val="tx1">
                    <a:lumMod val="50000"/>
                  </a:schemeClr>
                </a:solidFill>
              </a:rPr>
              <a:t>Air Leakage (continuous air barriers; loading dock </a:t>
            </a:r>
            <a:r>
              <a:rPr lang="en-US" sz="1800" dirty="0" err="1">
                <a:solidFill>
                  <a:schemeClr val="tx1">
                    <a:lumMod val="50000"/>
                  </a:schemeClr>
                </a:solidFill>
              </a:rPr>
              <a:t>weatherseals</a:t>
            </a:r>
            <a:r>
              <a:rPr lang="en-US" sz="1800" dirty="0">
                <a:solidFill>
                  <a:schemeClr val="tx1">
                    <a:lumMod val="50000"/>
                  </a:schemeClr>
                </a:solidFill>
              </a:rPr>
              <a:t>; vestibules </a:t>
            </a:r>
            <a:r>
              <a:rPr lang="en-US" sz="1800" b="1" dirty="0">
                <a:solidFill>
                  <a:schemeClr val="tx1">
                    <a:lumMod val="50000"/>
                  </a:schemeClr>
                </a:solidFill>
              </a:rPr>
              <a:t>and revolving doors</a:t>
            </a:r>
            <a:r>
              <a:rPr lang="en-US" sz="1800" dirty="0">
                <a:solidFill>
                  <a:schemeClr val="tx1">
                    <a:lumMod val="50000"/>
                  </a:schemeClr>
                </a:solidFill>
              </a:rPr>
              <a:t>)</a:t>
            </a:r>
          </a:p>
          <a:p>
            <a:pPr marL="457200" lvl="1" indent="0">
              <a:buNone/>
            </a:pPr>
            <a:endParaRPr lang="en-US" dirty="0">
              <a:solidFill>
                <a:schemeClr val="tx1">
                  <a:lumMod val="50000"/>
                </a:schemeClr>
              </a:solidFill>
            </a:endParaRPr>
          </a:p>
          <a:p>
            <a:pPr lvl="1"/>
            <a:endParaRPr lang="en-US" dirty="0">
              <a:solidFill>
                <a:schemeClr val="tx1">
                  <a:lumMod val="50000"/>
                </a:schemeClr>
              </a:solidFill>
            </a:endParaRPr>
          </a:p>
          <a:p>
            <a:pPr lvl="1"/>
            <a:endParaRPr lang="en-US" dirty="0">
              <a:solidFill>
                <a:schemeClr val="tx1">
                  <a:lumMod val="50000"/>
                </a:schemeClr>
              </a:solidFill>
            </a:endParaRPr>
          </a:p>
        </p:txBody>
      </p:sp>
      <p:sp>
        <p:nvSpPr>
          <p:cNvPr id="3" name="Title 2"/>
          <p:cNvSpPr>
            <a:spLocks noGrp="1"/>
          </p:cNvSpPr>
          <p:nvPr>
            <p:ph type="title"/>
          </p:nvPr>
        </p:nvSpPr>
        <p:spPr/>
        <p:txBody>
          <a:bodyPr>
            <a:normAutofit/>
          </a:bodyPr>
          <a:lstStyle/>
          <a:p>
            <a:r>
              <a:rPr lang="en-US" sz="2400" b="1" dirty="0">
                <a:solidFill>
                  <a:srgbClr val="00853F"/>
                </a:solidFill>
              </a:rPr>
              <a:t>Section 5</a:t>
            </a:r>
            <a:br>
              <a:rPr lang="en-US" sz="2000" dirty="0">
                <a:solidFill>
                  <a:schemeClr val="tx1">
                    <a:lumMod val="50000"/>
                  </a:schemeClr>
                </a:solidFill>
              </a:rPr>
            </a:br>
            <a:r>
              <a:rPr lang="en-US" sz="2000" dirty="0">
                <a:solidFill>
                  <a:srgbClr val="00853F"/>
                </a:solidFill>
              </a:rPr>
              <a:t>Building Envelope Overview 5.1 – 5.4</a:t>
            </a:r>
          </a:p>
        </p:txBody>
      </p:sp>
    </p:spTree>
    <p:extLst>
      <p:ext uri="{BB962C8B-B14F-4D97-AF65-F5344CB8AC3E}">
        <p14:creationId xmlns:p14="http://schemas.microsoft.com/office/powerpoint/2010/main" val="44670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idx="1"/>
          </p:nvPr>
        </p:nvSpPr>
        <p:spPr>
          <a:xfrm>
            <a:off x="424562" y="1219200"/>
            <a:ext cx="8719438" cy="4191000"/>
          </a:xfrm>
        </p:spPr>
        <p:txBody>
          <a:bodyPr>
            <a:noAutofit/>
          </a:bodyPr>
          <a:lstStyle/>
          <a:p>
            <a:pPr marL="0" indent="0">
              <a:lnSpc>
                <a:spcPct val="90000"/>
              </a:lnSpc>
              <a:buNone/>
            </a:pPr>
            <a:r>
              <a:rPr lang="en-US" sz="2000" dirty="0"/>
              <a:t>Prescriptive Building Envelope Compliance Path </a:t>
            </a:r>
            <a:r>
              <a:rPr lang="en-US" sz="2000" i="1" dirty="0"/>
              <a:t>(Section 5.5)</a:t>
            </a:r>
          </a:p>
          <a:p>
            <a:pPr marL="693738">
              <a:lnSpc>
                <a:spcPct val="80000"/>
              </a:lnSpc>
              <a:buFont typeface="Arial" panose="020B0604020202020204" pitchFamily="34" charset="0"/>
              <a:buChar char="•"/>
            </a:pPr>
            <a:r>
              <a:rPr lang="en-US" sz="1800" dirty="0"/>
              <a:t>Exterior Building Envelope</a:t>
            </a:r>
          </a:p>
          <a:p>
            <a:pPr marL="693738">
              <a:lnSpc>
                <a:spcPct val="80000"/>
              </a:lnSpc>
              <a:buFont typeface="Arial" panose="020B0604020202020204" pitchFamily="34" charset="0"/>
              <a:buChar char="•"/>
            </a:pPr>
            <a:r>
              <a:rPr lang="en-US" sz="1800" dirty="0" err="1"/>
              <a:t>Semiexterior</a:t>
            </a:r>
            <a:r>
              <a:rPr lang="en-US" sz="1800" dirty="0"/>
              <a:t> Building Envelope</a:t>
            </a:r>
          </a:p>
          <a:p>
            <a:pPr marL="693738">
              <a:lnSpc>
                <a:spcPct val="80000"/>
              </a:lnSpc>
              <a:buFont typeface="Arial" panose="020B0604020202020204" pitchFamily="34" charset="0"/>
              <a:buChar char="•"/>
            </a:pPr>
            <a:r>
              <a:rPr lang="en-US" sz="1800" dirty="0"/>
              <a:t>Opaque Areas</a:t>
            </a:r>
          </a:p>
          <a:p>
            <a:pPr marL="693738">
              <a:lnSpc>
                <a:spcPct val="80000"/>
              </a:lnSpc>
              <a:buFont typeface="Arial" panose="020B0604020202020204" pitchFamily="34" charset="0"/>
              <a:buChar char="•"/>
            </a:pPr>
            <a:r>
              <a:rPr lang="en-US" sz="1800" dirty="0"/>
              <a:t>Fenestration</a:t>
            </a:r>
          </a:p>
          <a:p>
            <a:pPr lvl="1">
              <a:lnSpc>
                <a:spcPct val="80000"/>
              </a:lnSpc>
            </a:pPr>
            <a:endParaRPr lang="en-US" sz="1800" dirty="0"/>
          </a:p>
          <a:p>
            <a:pPr marL="0" indent="0">
              <a:lnSpc>
                <a:spcPct val="90000"/>
              </a:lnSpc>
              <a:buNone/>
            </a:pPr>
            <a:r>
              <a:rPr lang="en-US" sz="2000" dirty="0"/>
              <a:t>Building Envelope Trade-Off Option </a:t>
            </a:r>
            <a:r>
              <a:rPr lang="en-US" sz="2000" i="1" dirty="0"/>
              <a:t>(Section 5.6)</a:t>
            </a:r>
          </a:p>
          <a:p>
            <a:pPr marL="0" indent="0">
              <a:lnSpc>
                <a:spcPct val="90000"/>
              </a:lnSpc>
              <a:buNone/>
            </a:pPr>
            <a:endParaRPr lang="en-US" sz="1800" i="1" dirty="0"/>
          </a:p>
          <a:p>
            <a:pPr marL="0" indent="0">
              <a:lnSpc>
                <a:spcPct val="90000"/>
              </a:lnSpc>
              <a:buNone/>
            </a:pPr>
            <a:r>
              <a:rPr lang="en-US" sz="2000" dirty="0"/>
              <a:t>Submittals </a:t>
            </a:r>
            <a:r>
              <a:rPr lang="en-US" sz="2000" i="1" dirty="0"/>
              <a:t>(Section 5.7)</a:t>
            </a:r>
          </a:p>
          <a:p>
            <a:pPr marL="0" indent="0">
              <a:lnSpc>
                <a:spcPct val="90000"/>
              </a:lnSpc>
              <a:buNone/>
            </a:pPr>
            <a:endParaRPr lang="en-US" sz="2000" i="1" dirty="0"/>
          </a:p>
          <a:p>
            <a:pPr marL="0" indent="0">
              <a:lnSpc>
                <a:spcPct val="90000"/>
              </a:lnSpc>
              <a:buNone/>
            </a:pPr>
            <a:r>
              <a:rPr lang="en-US" sz="2000" dirty="0"/>
              <a:t>Product Information and Installation Requirements </a:t>
            </a:r>
            <a:r>
              <a:rPr lang="en-US" sz="2000" i="1" dirty="0"/>
              <a:t>(Section 5.8)</a:t>
            </a:r>
          </a:p>
          <a:p>
            <a:pPr marL="0" indent="0">
              <a:lnSpc>
                <a:spcPct val="90000"/>
              </a:lnSpc>
              <a:buNone/>
            </a:pPr>
            <a:endParaRPr lang="en-US" sz="1800" i="1" dirty="0"/>
          </a:p>
          <a:p>
            <a:pPr marL="0" indent="0">
              <a:lnSpc>
                <a:spcPct val="90000"/>
              </a:lnSpc>
              <a:buNone/>
            </a:pPr>
            <a:r>
              <a:rPr lang="en-US" sz="2000" dirty="0"/>
              <a:t>Verification, Testing, Commissioning, and Inspection </a:t>
            </a:r>
            <a:r>
              <a:rPr lang="en-US" sz="2000" i="1" dirty="0"/>
              <a:t>(Section 5.9</a:t>
            </a:r>
            <a:r>
              <a:rPr lang="en-US" sz="2000" i="1" dirty="0">
                <a:solidFill>
                  <a:schemeClr val="tx1">
                    <a:lumMod val="50000"/>
                  </a:schemeClr>
                </a:solidFill>
              </a:rPr>
              <a:t>)</a:t>
            </a:r>
          </a:p>
          <a:p>
            <a:endParaRPr lang="en-US" sz="2000" dirty="0">
              <a:solidFill>
                <a:schemeClr val="tx1">
                  <a:lumMod val="50000"/>
                </a:schemeClr>
              </a:solidFill>
            </a:endParaRPr>
          </a:p>
        </p:txBody>
      </p:sp>
      <p:sp>
        <p:nvSpPr>
          <p:cNvPr id="5" name="Rectangle 4"/>
          <p:cNvSpPr txBox="1">
            <a:spLocks noChangeArrowheads="1"/>
          </p:cNvSpPr>
          <p:nvPr/>
        </p:nvSpPr>
        <p:spPr>
          <a:xfrm>
            <a:off x="141288" y="-12700"/>
            <a:ext cx="5823479" cy="850188"/>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a:t>
            </a:r>
            <a:br>
              <a:rPr lang="en-US" dirty="0">
                <a:solidFill>
                  <a:schemeClr val="tx1">
                    <a:lumMod val="50000"/>
                  </a:schemeClr>
                </a:solidFill>
              </a:rPr>
            </a:br>
            <a:r>
              <a:rPr lang="en-US" sz="2000" dirty="0">
                <a:solidFill>
                  <a:srgbClr val="00853F"/>
                </a:solidFill>
              </a:rPr>
              <a:t>Building Envelope Overview </a:t>
            </a:r>
            <a:r>
              <a:rPr lang="en-US" sz="1200" i="1" dirty="0">
                <a:solidFill>
                  <a:schemeClr val="tx1">
                    <a:lumMod val="50000"/>
                  </a:schemeClr>
                </a:solidFill>
              </a:rPr>
              <a:t>(cont’d)</a:t>
            </a:r>
          </a:p>
        </p:txBody>
      </p:sp>
    </p:spTree>
    <p:extLst>
      <p:ext uri="{BB962C8B-B14F-4D97-AF65-F5344CB8AC3E}">
        <p14:creationId xmlns:p14="http://schemas.microsoft.com/office/powerpoint/2010/main" val="3207900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153988" y="967795"/>
            <a:ext cx="8868092" cy="3177540"/>
          </a:xfrm>
        </p:spPr>
        <p:txBody>
          <a:bodyPr>
            <a:normAutofit fontScale="92500" lnSpcReduction="10000"/>
          </a:bodyPr>
          <a:lstStyle/>
          <a:p>
            <a:pPr marL="0" indent="0">
              <a:buNone/>
            </a:pPr>
            <a:r>
              <a:rPr lang="en-US" sz="2200" dirty="0">
                <a:solidFill>
                  <a:schemeClr val="tx1">
                    <a:lumMod val="50000"/>
                  </a:schemeClr>
                </a:solidFill>
                <a:latin typeface="+mj-lt"/>
              </a:rPr>
              <a:t>Space classifications used to determine Building Envelope Requirements</a:t>
            </a:r>
          </a:p>
          <a:p>
            <a:pPr marL="749300">
              <a:buFont typeface="Arial" panose="020B0604020202020204" pitchFamily="34" charset="0"/>
              <a:buChar char="•"/>
            </a:pPr>
            <a:r>
              <a:rPr lang="en-US" sz="1900" dirty="0">
                <a:solidFill>
                  <a:schemeClr val="tx1">
                    <a:lumMod val="50000"/>
                  </a:schemeClr>
                </a:solidFill>
              </a:rPr>
              <a:t>Conditioned space </a:t>
            </a:r>
          </a:p>
          <a:p>
            <a:pPr marL="1257300" lvl="2"/>
            <a:r>
              <a:rPr lang="en-US" sz="1500" b="1" i="1" dirty="0">
                <a:solidFill>
                  <a:schemeClr val="tx1">
                    <a:lumMod val="50000"/>
                  </a:schemeClr>
                </a:solidFill>
              </a:rPr>
              <a:t>Cooled Space - </a:t>
            </a:r>
            <a:r>
              <a:rPr lang="en-US" sz="1500" dirty="0">
                <a:solidFill>
                  <a:schemeClr val="tx1">
                    <a:lumMod val="50000"/>
                  </a:schemeClr>
                </a:solidFill>
              </a:rPr>
              <a:t>any enclosed space</a:t>
            </a:r>
            <a:r>
              <a:rPr lang="en-US" sz="1500" b="1" i="1" dirty="0">
                <a:solidFill>
                  <a:schemeClr val="tx1">
                    <a:lumMod val="50000"/>
                  </a:schemeClr>
                </a:solidFill>
              </a:rPr>
              <a:t> </a:t>
            </a:r>
            <a:r>
              <a:rPr lang="en-US" sz="1500" dirty="0">
                <a:solidFill>
                  <a:schemeClr val="tx1">
                    <a:lumMod val="50000"/>
                  </a:schemeClr>
                </a:solidFill>
              </a:rPr>
              <a:t>served by a system with sensible cooling output capacity larger than 3.4 Btu/h∙ft2  </a:t>
            </a:r>
          </a:p>
          <a:p>
            <a:pPr marL="1257300" lvl="2"/>
            <a:r>
              <a:rPr lang="en-US" sz="1500" b="1" i="1" dirty="0">
                <a:solidFill>
                  <a:schemeClr val="tx1">
                    <a:lumMod val="50000"/>
                  </a:schemeClr>
                </a:solidFill>
              </a:rPr>
              <a:t>Heated Space </a:t>
            </a:r>
            <a:r>
              <a:rPr lang="en-US" sz="1500" dirty="0">
                <a:solidFill>
                  <a:schemeClr val="tx1">
                    <a:lumMod val="50000"/>
                  </a:schemeClr>
                </a:solidFill>
              </a:rPr>
              <a:t>- </a:t>
            </a:r>
            <a:r>
              <a:rPr lang="en-US" sz="1500" i="1" dirty="0">
                <a:solidFill>
                  <a:schemeClr val="tx1">
                    <a:lumMod val="50000"/>
                  </a:schemeClr>
                </a:solidFill>
              </a:rPr>
              <a:t>an enclosed space </a:t>
            </a:r>
            <a:r>
              <a:rPr lang="en-US" sz="1500" dirty="0">
                <a:solidFill>
                  <a:schemeClr val="tx1">
                    <a:lumMod val="50000"/>
                  </a:schemeClr>
                </a:solidFill>
              </a:rPr>
              <a:t>with a heating system output capacity larger than specified below</a:t>
            </a:r>
          </a:p>
          <a:p>
            <a:pPr marL="1257300" lvl="2"/>
            <a:r>
              <a:rPr lang="en-US" sz="1500" b="1" i="1" dirty="0">
                <a:solidFill>
                  <a:schemeClr val="tx1">
                    <a:lumMod val="50000"/>
                  </a:schemeClr>
                </a:solidFill>
              </a:rPr>
              <a:t>Indirectly conditioned space – </a:t>
            </a:r>
            <a:r>
              <a:rPr lang="en-US" sz="1500" dirty="0">
                <a:solidFill>
                  <a:schemeClr val="tx1">
                    <a:lumMod val="50000"/>
                  </a:schemeClr>
                </a:solidFill>
              </a:rPr>
              <a:t>see image.</a:t>
            </a:r>
            <a:r>
              <a:rPr lang="en-US" sz="1500" b="1" i="1" dirty="0">
                <a:solidFill>
                  <a:schemeClr val="tx1">
                    <a:lumMod val="50000"/>
                  </a:schemeClr>
                </a:solidFill>
              </a:rPr>
              <a:t> </a:t>
            </a:r>
          </a:p>
          <a:p>
            <a:pPr marL="749300">
              <a:buFont typeface="Arial" panose="020B0604020202020204" pitchFamily="34" charset="0"/>
              <a:buChar char="•"/>
            </a:pPr>
            <a:r>
              <a:rPr lang="en-US" sz="1900" dirty="0" err="1">
                <a:solidFill>
                  <a:schemeClr val="tx1">
                    <a:lumMod val="50000"/>
                  </a:schemeClr>
                </a:solidFill>
              </a:rPr>
              <a:t>Semiheated</a:t>
            </a:r>
            <a:r>
              <a:rPr lang="en-US" sz="1900" dirty="0">
                <a:solidFill>
                  <a:schemeClr val="tx1">
                    <a:lumMod val="50000"/>
                  </a:schemeClr>
                </a:solidFill>
              </a:rPr>
              <a:t> space</a:t>
            </a:r>
          </a:p>
          <a:p>
            <a:pPr lvl="2"/>
            <a:r>
              <a:rPr lang="en-US" sz="1500" i="1" dirty="0">
                <a:solidFill>
                  <a:schemeClr val="tx1">
                    <a:lumMod val="50000"/>
                  </a:schemeClr>
                </a:solidFill>
              </a:rPr>
              <a:t>Enclosed space </a:t>
            </a:r>
            <a:r>
              <a:rPr lang="en-US" sz="1500" dirty="0">
                <a:solidFill>
                  <a:schemeClr val="tx1">
                    <a:lumMod val="50000"/>
                  </a:schemeClr>
                </a:solidFill>
              </a:rPr>
              <a:t>with a heating </a:t>
            </a:r>
            <a:r>
              <a:rPr lang="en-US" sz="1500" i="1" dirty="0">
                <a:solidFill>
                  <a:schemeClr val="tx1">
                    <a:lumMod val="50000"/>
                  </a:schemeClr>
                </a:solidFill>
              </a:rPr>
              <a:t>system</a:t>
            </a:r>
            <a:r>
              <a:rPr lang="en-US" sz="1500" dirty="0">
                <a:solidFill>
                  <a:schemeClr val="tx1">
                    <a:lumMod val="50000"/>
                  </a:schemeClr>
                </a:solidFill>
              </a:rPr>
              <a:t> capacity ≥ 3.4 Btu/h</a:t>
            </a:r>
            <a:r>
              <a:rPr lang="en-US" sz="1500" baseline="30000" dirty="0">
                <a:solidFill>
                  <a:schemeClr val="tx1">
                    <a:lumMod val="50000"/>
                  </a:schemeClr>
                </a:solidFill>
              </a:rPr>
              <a:t>.</a:t>
            </a:r>
            <a:r>
              <a:rPr lang="en-US" sz="1500" dirty="0">
                <a:solidFill>
                  <a:schemeClr val="tx1">
                    <a:lumMod val="50000"/>
                  </a:schemeClr>
                </a:solidFill>
              </a:rPr>
              <a:t>ft</a:t>
            </a:r>
            <a:r>
              <a:rPr lang="en-US" sz="1500" baseline="30000" dirty="0">
                <a:solidFill>
                  <a:schemeClr val="tx1">
                    <a:lumMod val="50000"/>
                  </a:schemeClr>
                </a:solidFill>
              </a:rPr>
              <a:t>2 </a:t>
            </a:r>
            <a:r>
              <a:rPr lang="en-US" sz="1500" dirty="0">
                <a:solidFill>
                  <a:schemeClr val="tx1">
                    <a:lumMod val="50000"/>
                  </a:schemeClr>
                </a:solidFill>
              </a:rPr>
              <a:t> but is not a conditioned space</a:t>
            </a:r>
            <a:endParaRPr lang="en-US" sz="900" dirty="0">
              <a:solidFill>
                <a:schemeClr val="tx1">
                  <a:lumMod val="50000"/>
                </a:schemeClr>
              </a:solidFill>
            </a:endParaRPr>
          </a:p>
          <a:p>
            <a:pPr marL="749300">
              <a:buFont typeface="Arial" panose="020B0604020202020204" pitchFamily="34" charset="0"/>
              <a:buChar char="•"/>
            </a:pPr>
            <a:r>
              <a:rPr lang="en-US" sz="1900" dirty="0">
                <a:solidFill>
                  <a:schemeClr val="tx1">
                    <a:lumMod val="50000"/>
                  </a:schemeClr>
                </a:solidFill>
              </a:rPr>
              <a:t>Unconditioned space</a:t>
            </a:r>
          </a:p>
          <a:p>
            <a:pPr lvl="2"/>
            <a:r>
              <a:rPr lang="en-US" sz="1500" dirty="0">
                <a:solidFill>
                  <a:schemeClr val="tx1">
                    <a:lumMod val="50000"/>
                  </a:schemeClr>
                </a:solidFill>
              </a:rPr>
              <a:t>Any </a:t>
            </a:r>
            <a:r>
              <a:rPr lang="en-US" sz="1500" i="1" dirty="0">
                <a:solidFill>
                  <a:schemeClr val="tx1">
                    <a:lumMod val="50000"/>
                  </a:schemeClr>
                </a:solidFill>
              </a:rPr>
              <a:t>enclosed space </a:t>
            </a:r>
            <a:r>
              <a:rPr lang="en-US" sz="1500" dirty="0">
                <a:solidFill>
                  <a:schemeClr val="tx1">
                    <a:lumMod val="50000"/>
                  </a:schemeClr>
                </a:solidFill>
              </a:rPr>
              <a:t>that is not a conditioned or </a:t>
            </a:r>
            <a:r>
              <a:rPr lang="en-US" sz="1500" dirty="0" err="1">
                <a:solidFill>
                  <a:schemeClr val="tx1">
                    <a:lumMod val="50000"/>
                  </a:schemeClr>
                </a:solidFill>
              </a:rPr>
              <a:t>semiheated</a:t>
            </a:r>
            <a:r>
              <a:rPr lang="en-US" sz="1500" dirty="0">
                <a:solidFill>
                  <a:schemeClr val="tx1">
                    <a:lumMod val="50000"/>
                  </a:schemeClr>
                </a:solidFill>
              </a:rPr>
              <a:t> space. Attics, crawlspaces and parking garages are not considered enclosed spaces. </a:t>
            </a:r>
          </a:p>
        </p:txBody>
      </p:sp>
      <p:sp>
        <p:nvSpPr>
          <p:cNvPr id="9" name="Rectangle 4"/>
          <p:cNvSpPr txBox="1">
            <a:spLocks noChangeArrowheads="1"/>
          </p:cNvSpPr>
          <p:nvPr/>
        </p:nvSpPr>
        <p:spPr>
          <a:xfrm>
            <a:off x="153988" y="-1"/>
            <a:ext cx="5937779" cy="786213"/>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5.1.2</a:t>
            </a:r>
            <a:br>
              <a:rPr lang="en-US" dirty="0">
                <a:solidFill>
                  <a:schemeClr val="tx1">
                    <a:lumMod val="50000"/>
                  </a:schemeClr>
                </a:solidFill>
              </a:rPr>
            </a:br>
            <a:r>
              <a:rPr lang="en-US" sz="2000" dirty="0">
                <a:solidFill>
                  <a:srgbClr val="00853F"/>
                </a:solidFill>
              </a:rPr>
              <a:t>Space Conditioning Categories &amp; Basis</a:t>
            </a:r>
          </a:p>
        </p:txBody>
      </p:sp>
      <p:graphicFrame>
        <p:nvGraphicFramePr>
          <p:cNvPr id="4" name="Table 3"/>
          <p:cNvGraphicFramePr>
            <a:graphicFrameLocks noGrp="1"/>
          </p:cNvGraphicFramePr>
          <p:nvPr>
            <p:extLst>
              <p:ext uri="{D42A27DB-BD31-4B8C-83A1-F6EECF244321}">
                <p14:modId xmlns:p14="http://schemas.microsoft.com/office/powerpoint/2010/main" val="704453083"/>
              </p:ext>
            </p:extLst>
          </p:nvPr>
        </p:nvGraphicFramePr>
        <p:xfrm>
          <a:off x="1158238" y="4145280"/>
          <a:ext cx="2872742" cy="2012325"/>
        </p:xfrm>
        <a:graphic>
          <a:graphicData uri="http://schemas.openxmlformats.org/drawingml/2006/table">
            <a:tbl>
              <a:tblPr firstRow="1" bandRow="1">
                <a:tableStyleId>{5C22544A-7EE6-4342-B048-85BDC9FD1C3A}</a:tableStyleId>
              </a:tblPr>
              <a:tblGrid>
                <a:gridCol w="1436371">
                  <a:extLst>
                    <a:ext uri="{9D8B030D-6E8A-4147-A177-3AD203B41FA5}">
                      <a16:colId xmlns:a16="http://schemas.microsoft.com/office/drawing/2014/main" val="20000"/>
                    </a:ext>
                  </a:extLst>
                </a:gridCol>
                <a:gridCol w="1436371">
                  <a:extLst>
                    <a:ext uri="{9D8B030D-6E8A-4147-A177-3AD203B41FA5}">
                      <a16:colId xmlns:a16="http://schemas.microsoft.com/office/drawing/2014/main" val="20001"/>
                    </a:ext>
                  </a:extLst>
                </a:gridCol>
              </a:tblGrid>
              <a:tr h="364020">
                <a:tc>
                  <a:txBody>
                    <a:bodyPr/>
                    <a:lstStyle/>
                    <a:p>
                      <a:pPr algn="ctr"/>
                      <a:r>
                        <a:rPr lang="en-US" sz="1000" dirty="0">
                          <a:solidFill>
                            <a:schemeClr val="tx1">
                              <a:lumMod val="50000"/>
                            </a:schemeClr>
                          </a:solidFill>
                        </a:rPr>
                        <a:t>Heating Output, Btu/h∙ft</a:t>
                      </a:r>
                      <a:r>
                        <a:rPr lang="en-US" sz="1000" baseline="30000" dirty="0">
                          <a:solidFill>
                            <a:schemeClr val="tx1">
                              <a:lumMod val="50000"/>
                            </a:schemeClr>
                          </a:solidFill>
                        </a:rPr>
                        <a:t>2</a:t>
                      </a:r>
                    </a:p>
                  </a:txBody>
                  <a:tcPr/>
                </a:tc>
                <a:tc>
                  <a:txBody>
                    <a:bodyPr/>
                    <a:lstStyle/>
                    <a:p>
                      <a:pPr algn="ctr"/>
                      <a:r>
                        <a:rPr lang="en-US" sz="1000" dirty="0">
                          <a:solidFill>
                            <a:schemeClr val="tx1">
                              <a:lumMod val="50000"/>
                            </a:schemeClr>
                          </a:solidFill>
                        </a:rPr>
                        <a:t>Climate Zone</a:t>
                      </a:r>
                    </a:p>
                  </a:txBody>
                  <a:tcPr/>
                </a:tc>
                <a:extLst>
                  <a:ext uri="{0D108BD9-81ED-4DB2-BD59-A6C34878D82A}">
                    <a16:rowId xmlns:a16="http://schemas.microsoft.com/office/drawing/2014/main" val="10000"/>
                  </a:ext>
                </a:extLst>
              </a:tr>
              <a:tr h="179565">
                <a:tc>
                  <a:txBody>
                    <a:bodyPr/>
                    <a:lstStyle/>
                    <a:p>
                      <a:pPr algn="ctr"/>
                      <a:r>
                        <a:rPr lang="en-US" sz="800" dirty="0">
                          <a:solidFill>
                            <a:schemeClr val="tx1">
                              <a:lumMod val="50000"/>
                            </a:schemeClr>
                          </a:solidFill>
                        </a:rPr>
                        <a:t>&gt;5</a:t>
                      </a:r>
                    </a:p>
                  </a:txBody>
                  <a:tcPr marT="0" marB="0" anchor="ctr"/>
                </a:tc>
                <a:tc>
                  <a:txBody>
                    <a:bodyPr/>
                    <a:lstStyle/>
                    <a:p>
                      <a:pPr algn="ctr"/>
                      <a:r>
                        <a:rPr lang="en-US" sz="800" dirty="0">
                          <a:solidFill>
                            <a:schemeClr val="tx1">
                              <a:lumMod val="50000"/>
                            </a:schemeClr>
                          </a:solidFill>
                        </a:rPr>
                        <a:t>0, 1, 2</a:t>
                      </a:r>
                    </a:p>
                  </a:txBody>
                  <a:tcPr marT="0" marB="0" anchor="ctr"/>
                </a:tc>
                <a:extLst>
                  <a:ext uri="{0D108BD9-81ED-4DB2-BD59-A6C34878D82A}">
                    <a16:rowId xmlns:a16="http://schemas.microsoft.com/office/drawing/2014/main" val="10001"/>
                  </a:ext>
                </a:extLst>
              </a:tr>
              <a:tr h="179565">
                <a:tc>
                  <a:txBody>
                    <a:bodyPr/>
                    <a:lstStyle/>
                    <a:p>
                      <a:pPr algn="ctr"/>
                      <a:r>
                        <a:rPr lang="en-US" sz="800" dirty="0">
                          <a:solidFill>
                            <a:schemeClr val="tx1">
                              <a:lumMod val="50000"/>
                            </a:schemeClr>
                          </a:solidFill>
                        </a:rPr>
                        <a:t>&gt;9</a:t>
                      </a:r>
                    </a:p>
                  </a:txBody>
                  <a:tcPr marT="0" marB="0" anchor="ctr"/>
                </a:tc>
                <a:tc>
                  <a:txBody>
                    <a:bodyPr/>
                    <a:lstStyle/>
                    <a:p>
                      <a:pPr algn="ctr"/>
                      <a:r>
                        <a:rPr lang="en-US" sz="800" dirty="0">
                          <a:solidFill>
                            <a:schemeClr val="tx1">
                              <a:lumMod val="50000"/>
                            </a:schemeClr>
                          </a:solidFill>
                        </a:rPr>
                        <a:t>3A,</a:t>
                      </a:r>
                      <a:r>
                        <a:rPr lang="en-US" sz="800" baseline="0" dirty="0">
                          <a:solidFill>
                            <a:schemeClr val="tx1">
                              <a:lumMod val="50000"/>
                            </a:schemeClr>
                          </a:solidFill>
                        </a:rPr>
                        <a:t> 3B</a:t>
                      </a:r>
                      <a:endParaRPr lang="en-US" sz="800" dirty="0">
                        <a:solidFill>
                          <a:schemeClr val="tx1">
                            <a:lumMod val="50000"/>
                          </a:schemeClr>
                        </a:solidFill>
                      </a:endParaRPr>
                    </a:p>
                  </a:txBody>
                  <a:tcPr marT="0" marB="0" anchor="ctr"/>
                </a:tc>
                <a:extLst>
                  <a:ext uri="{0D108BD9-81ED-4DB2-BD59-A6C34878D82A}">
                    <a16:rowId xmlns:a16="http://schemas.microsoft.com/office/drawing/2014/main" val="10002"/>
                  </a:ext>
                </a:extLst>
              </a:tr>
              <a:tr h="179565">
                <a:tc>
                  <a:txBody>
                    <a:bodyPr/>
                    <a:lstStyle/>
                    <a:p>
                      <a:pPr algn="ctr"/>
                      <a:r>
                        <a:rPr lang="en-US" sz="800" dirty="0">
                          <a:solidFill>
                            <a:schemeClr val="tx1">
                              <a:lumMod val="50000"/>
                            </a:schemeClr>
                          </a:solidFill>
                        </a:rPr>
                        <a:t>&gt;7</a:t>
                      </a:r>
                    </a:p>
                  </a:txBody>
                  <a:tcPr marT="0" marB="0" anchor="ctr"/>
                </a:tc>
                <a:tc>
                  <a:txBody>
                    <a:bodyPr/>
                    <a:lstStyle/>
                    <a:p>
                      <a:pPr algn="ctr"/>
                      <a:r>
                        <a:rPr lang="en-US" sz="800" dirty="0">
                          <a:solidFill>
                            <a:schemeClr val="tx1">
                              <a:lumMod val="50000"/>
                            </a:schemeClr>
                          </a:solidFill>
                        </a:rPr>
                        <a:t>3C</a:t>
                      </a:r>
                    </a:p>
                  </a:txBody>
                  <a:tcPr marT="0" marB="0" anchor="ctr"/>
                </a:tc>
                <a:extLst>
                  <a:ext uri="{0D108BD9-81ED-4DB2-BD59-A6C34878D82A}">
                    <a16:rowId xmlns:a16="http://schemas.microsoft.com/office/drawing/2014/main" val="10003"/>
                  </a:ext>
                </a:extLst>
              </a:tr>
              <a:tr h="179565">
                <a:tc>
                  <a:txBody>
                    <a:bodyPr/>
                    <a:lstStyle/>
                    <a:p>
                      <a:pPr algn="ctr"/>
                      <a:r>
                        <a:rPr lang="en-US" sz="800" dirty="0">
                          <a:solidFill>
                            <a:schemeClr val="tx1">
                              <a:lumMod val="50000"/>
                            </a:schemeClr>
                          </a:solidFill>
                        </a:rPr>
                        <a:t>&gt;10</a:t>
                      </a:r>
                    </a:p>
                  </a:txBody>
                  <a:tcPr marT="0" marB="0" anchor="ctr"/>
                </a:tc>
                <a:tc>
                  <a:txBody>
                    <a:bodyPr/>
                    <a:lstStyle/>
                    <a:p>
                      <a:pPr algn="ctr"/>
                      <a:r>
                        <a:rPr lang="en-US" sz="800" dirty="0">
                          <a:solidFill>
                            <a:schemeClr val="tx1">
                              <a:lumMod val="50000"/>
                            </a:schemeClr>
                          </a:solidFill>
                        </a:rPr>
                        <a:t>4A,</a:t>
                      </a:r>
                      <a:r>
                        <a:rPr lang="en-US" sz="800" baseline="0" dirty="0">
                          <a:solidFill>
                            <a:schemeClr val="tx1">
                              <a:lumMod val="50000"/>
                            </a:schemeClr>
                          </a:solidFill>
                        </a:rPr>
                        <a:t> 4B</a:t>
                      </a:r>
                      <a:endParaRPr lang="en-US" sz="800" dirty="0">
                        <a:solidFill>
                          <a:schemeClr val="tx1">
                            <a:lumMod val="50000"/>
                          </a:schemeClr>
                        </a:solidFill>
                      </a:endParaRPr>
                    </a:p>
                  </a:txBody>
                  <a:tcPr marT="0" marB="0" anchor="ctr"/>
                </a:tc>
                <a:extLst>
                  <a:ext uri="{0D108BD9-81ED-4DB2-BD59-A6C34878D82A}">
                    <a16:rowId xmlns:a16="http://schemas.microsoft.com/office/drawing/2014/main" val="10004"/>
                  </a:ext>
                </a:extLst>
              </a:tr>
              <a:tr h="179565">
                <a:tc>
                  <a:txBody>
                    <a:bodyPr/>
                    <a:lstStyle/>
                    <a:p>
                      <a:pPr algn="ctr"/>
                      <a:r>
                        <a:rPr lang="en-US" sz="800" dirty="0">
                          <a:solidFill>
                            <a:schemeClr val="tx1">
                              <a:lumMod val="50000"/>
                            </a:schemeClr>
                          </a:solidFill>
                        </a:rPr>
                        <a:t>&gt;8</a:t>
                      </a:r>
                    </a:p>
                  </a:txBody>
                  <a:tcPr marT="0" marB="0" anchor="ctr"/>
                </a:tc>
                <a:tc>
                  <a:txBody>
                    <a:bodyPr/>
                    <a:lstStyle/>
                    <a:p>
                      <a:pPr algn="ctr"/>
                      <a:r>
                        <a:rPr lang="en-US" sz="800" dirty="0">
                          <a:solidFill>
                            <a:schemeClr val="tx1">
                              <a:lumMod val="50000"/>
                            </a:schemeClr>
                          </a:solidFill>
                        </a:rPr>
                        <a:t>4C</a:t>
                      </a:r>
                    </a:p>
                  </a:txBody>
                  <a:tcPr marT="0" marB="0" anchor="ctr"/>
                </a:tc>
                <a:extLst>
                  <a:ext uri="{0D108BD9-81ED-4DB2-BD59-A6C34878D82A}">
                    <a16:rowId xmlns:a16="http://schemas.microsoft.com/office/drawing/2014/main" val="10005"/>
                  </a:ext>
                </a:extLst>
              </a:tr>
              <a:tr h="179565">
                <a:tc>
                  <a:txBody>
                    <a:bodyPr/>
                    <a:lstStyle/>
                    <a:p>
                      <a:pPr algn="ctr"/>
                      <a:r>
                        <a:rPr lang="en-US" sz="800" dirty="0">
                          <a:solidFill>
                            <a:schemeClr val="tx1">
                              <a:lumMod val="50000"/>
                            </a:schemeClr>
                          </a:solidFill>
                        </a:rPr>
                        <a:t>&gt;12</a:t>
                      </a:r>
                    </a:p>
                  </a:txBody>
                  <a:tcPr marT="0" marB="0" anchor="ctr"/>
                </a:tc>
                <a:tc>
                  <a:txBody>
                    <a:bodyPr/>
                    <a:lstStyle/>
                    <a:p>
                      <a:pPr algn="ctr"/>
                      <a:r>
                        <a:rPr lang="en-US" sz="800" dirty="0">
                          <a:solidFill>
                            <a:schemeClr val="tx1">
                              <a:lumMod val="50000"/>
                            </a:schemeClr>
                          </a:solidFill>
                        </a:rPr>
                        <a:t>5</a:t>
                      </a:r>
                    </a:p>
                  </a:txBody>
                  <a:tcPr marT="0" marB="0" anchor="ctr"/>
                </a:tc>
                <a:extLst>
                  <a:ext uri="{0D108BD9-81ED-4DB2-BD59-A6C34878D82A}">
                    <a16:rowId xmlns:a16="http://schemas.microsoft.com/office/drawing/2014/main" val="10006"/>
                  </a:ext>
                </a:extLst>
              </a:tr>
              <a:tr h="179565">
                <a:tc>
                  <a:txBody>
                    <a:bodyPr/>
                    <a:lstStyle/>
                    <a:p>
                      <a:pPr algn="ctr"/>
                      <a:r>
                        <a:rPr lang="en-US" sz="800" dirty="0">
                          <a:solidFill>
                            <a:schemeClr val="tx1">
                              <a:lumMod val="50000"/>
                            </a:schemeClr>
                          </a:solidFill>
                        </a:rPr>
                        <a:t>&gt;14</a:t>
                      </a:r>
                    </a:p>
                  </a:txBody>
                  <a:tcPr marT="0" marB="0" anchor="ctr"/>
                </a:tc>
                <a:tc>
                  <a:txBody>
                    <a:bodyPr/>
                    <a:lstStyle/>
                    <a:p>
                      <a:pPr algn="ctr"/>
                      <a:r>
                        <a:rPr lang="en-US" sz="800" dirty="0">
                          <a:solidFill>
                            <a:schemeClr val="tx1">
                              <a:lumMod val="50000"/>
                            </a:schemeClr>
                          </a:solidFill>
                        </a:rPr>
                        <a:t>6</a:t>
                      </a:r>
                    </a:p>
                  </a:txBody>
                  <a:tcPr marT="0" marB="0" anchor="ctr"/>
                </a:tc>
                <a:extLst>
                  <a:ext uri="{0D108BD9-81ED-4DB2-BD59-A6C34878D82A}">
                    <a16:rowId xmlns:a16="http://schemas.microsoft.com/office/drawing/2014/main" val="10007"/>
                  </a:ext>
                </a:extLst>
              </a:tr>
              <a:tr h="179565">
                <a:tc>
                  <a:txBody>
                    <a:bodyPr/>
                    <a:lstStyle/>
                    <a:p>
                      <a:pPr algn="ctr"/>
                      <a:r>
                        <a:rPr lang="en-US" sz="800" dirty="0">
                          <a:solidFill>
                            <a:schemeClr val="tx1">
                              <a:lumMod val="50000"/>
                            </a:schemeClr>
                          </a:solidFill>
                        </a:rPr>
                        <a:t>&gt;16</a:t>
                      </a:r>
                    </a:p>
                  </a:txBody>
                  <a:tcPr marT="0" marB="0" anchor="ctr"/>
                </a:tc>
                <a:tc>
                  <a:txBody>
                    <a:bodyPr/>
                    <a:lstStyle/>
                    <a:p>
                      <a:pPr algn="ctr"/>
                      <a:r>
                        <a:rPr lang="en-US" sz="800" dirty="0">
                          <a:solidFill>
                            <a:schemeClr val="tx1">
                              <a:lumMod val="50000"/>
                            </a:schemeClr>
                          </a:solidFill>
                        </a:rPr>
                        <a:t>7</a:t>
                      </a:r>
                    </a:p>
                  </a:txBody>
                  <a:tcPr marT="0" marB="0" anchor="ctr"/>
                </a:tc>
                <a:extLst>
                  <a:ext uri="{0D108BD9-81ED-4DB2-BD59-A6C34878D82A}">
                    <a16:rowId xmlns:a16="http://schemas.microsoft.com/office/drawing/2014/main" val="10008"/>
                  </a:ext>
                </a:extLst>
              </a:tr>
              <a:tr h="179565">
                <a:tc>
                  <a:txBody>
                    <a:bodyPr/>
                    <a:lstStyle/>
                    <a:p>
                      <a:pPr algn="ctr"/>
                      <a:r>
                        <a:rPr lang="en-US" sz="800" dirty="0">
                          <a:solidFill>
                            <a:schemeClr val="tx1">
                              <a:lumMod val="50000"/>
                            </a:schemeClr>
                          </a:solidFill>
                        </a:rPr>
                        <a:t>&gt;19</a:t>
                      </a:r>
                    </a:p>
                  </a:txBody>
                  <a:tcPr marT="0" marB="0" anchor="ctr"/>
                </a:tc>
                <a:tc>
                  <a:txBody>
                    <a:bodyPr/>
                    <a:lstStyle/>
                    <a:p>
                      <a:pPr algn="ctr"/>
                      <a:r>
                        <a:rPr lang="en-US" sz="800" dirty="0">
                          <a:solidFill>
                            <a:schemeClr val="tx1">
                              <a:lumMod val="50000"/>
                            </a:schemeClr>
                          </a:solidFill>
                        </a:rPr>
                        <a:t>8</a:t>
                      </a:r>
                    </a:p>
                  </a:txBody>
                  <a:tcPr marT="0" marB="0" anchor="ctr"/>
                </a:tc>
                <a:extLst>
                  <a:ext uri="{0D108BD9-81ED-4DB2-BD59-A6C34878D82A}">
                    <a16:rowId xmlns:a16="http://schemas.microsoft.com/office/drawing/2014/main" val="10009"/>
                  </a:ext>
                </a:extLst>
              </a:tr>
            </a:tbl>
          </a:graphicData>
        </a:graphic>
      </p:graphicFrame>
      <p:pic>
        <p:nvPicPr>
          <p:cNvPr id="6" name="Picture 5">
            <a:extLst>
              <a:ext uri="{FF2B5EF4-FFF2-40B4-BE49-F238E27FC236}">
                <a16:creationId xmlns:a16="http://schemas.microsoft.com/office/drawing/2014/main" id="{5127216D-EEAC-49BD-9674-872D36894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060" y="4145335"/>
            <a:ext cx="2171700" cy="1981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A5AAC8E3-E843-459B-8A83-7B714115A5DD}"/>
              </a:ext>
            </a:extLst>
          </p:cNvPr>
          <p:cNvSpPr/>
          <p:nvPr/>
        </p:nvSpPr>
        <p:spPr>
          <a:xfrm>
            <a:off x="3566160" y="6149477"/>
            <a:ext cx="4533722" cy="415498"/>
          </a:xfrm>
          <a:prstGeom prst="rect">
            <a:avLst/>
          </a:prstGeom>
        </p:spPr>
        <p:txBody>
          <a:bodyPr wrap="square">
            <a:spAutoFit/>
          </a:bodyPr>
          <a:lstStyle/>
          <a:p>
            <a:pPr marL="1257300" lvl="2"/>
            <a:r>
              <a:rPr lang="en-US" sz="1200" dirty="0">
                <a:solidFill>
                  <a:schemeClr val="tx1">
                    <a:lumMod val="50000"/>
                  </a:schemeClr>
                </a:solidFill>
              </a:rPr>
              <a:t>Example of Indirectly Conditioned Spaces</a:t>
            </a:r>
          </a:p>
          <a:p>
            <a:pPr marL="1257300" lvl="2" algn="ctr"/>
            <a:r>
              <a:rPr lang="en-US" sz="900" i="1" dirty="0">
                <a:solidFill>
                  <a:schemeClr val="tx1">
                    <a:lumMod val="50000"/>
                  </a:schemeClr>
                </a:solidFill>
              </a:rPr>
              <a:t>User’s Manual – 90.1-2013</a:t>
            </a:r>
          </a:p>
        </p:txBody>
      </p:sp>
      <p:sp>
        <p:nvSpPr>
          <p:cNvPr id="8" name="Rectangle 7">
            <a:extLst>
              <a:ext uri="{FF2B5EF4-FFF2-40B4-BE49-F238E27FC236}">
                <a16:creationId xmlns:a16="http://schemas.microsoft.com/office/drawing/2014/main" id="{AD7A2D35-EC8E-44D7-AAC6-F3FBFCDC3D75}"/>
              </a:ext>
            </a:extLst>
          </p:cNvPr>
          <p:cNvSpPr/>
          <p:nvPr/>
        </p:nvSpPr>
        <p:spPr>
          <a:xfrm>
            <a:off x="62548" y="6127275"/>
            <a:ext cx="3968432" cy="276999"/>
          </a:xfrm>
          <a:prstGeom prst="rect">
            <a:avLst/>
          </a:prstGeom>
        </p:spPr>
        <p:txBody>
          <a:bodyPr wrap="square">
            <a:spAutoFit/>
          </a:bodyPr>
          <a:lstStyle/>
          <a:p>
            <a:pPr marL="1257300" lvl="2"/>
            <a:r>
              <a:rPr lang="en-US" sz="1200" dirty="0">
                <a:solidFill>
                  <a:schemeClr val="tx1">
                    <a:lumMod val="50000"/>
                  </a:schemeClr>
                </a:solidFill>
              </a:rPr>
              <a:t>Heated Space Capacity Criteria</a:t>
            </a:r>
          </a:p>
        </p:txBody>
      </p:sp>
    </p:spTree>
    <p:extLst>
      <p:ext uri="{BB962C8B-B14F-4D97-AF65-F5344CB8AC3E}">
        <p14:creationId xmlns:p14="http://schemas.microsoft.com/office/powerpoint/2010/main" val="2428608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envelopes_diagram"/>
          <p:cNvPicPr>
            <a:picLocks noChangeAspect="1" noChangeArrowheads="1"/>
          </p:cNvPicPr>
          <p:nvPr/>
        </p:nvPicPr>
        <p:blipFill>
          <a:blip r:embed="rId3" cstate="screen"/>
          <a:srcRect/>
          <a:stretch>
            <a:fillRect/>
          </a:stretch>
        </p:blipFill>
        <p:spPr bwMode="auto">
          <a:xfrm>
            <a:off x="609600" y="1558018"/>
            <a:ext cx="7953375" cy="3951288"/>
          </a:xfrm>
          <a:prstGeom prst="rect">
            <a:avLst/>
          </a:prstGeom>
          <a:noFill/>
        </p:spPr>
      </p:pic>
      <p:sp>
        <p:nvSpPr>
          <p:cNvPr id="6" name="Rectangle 4"/>
          <p:cNvSpPr txBox="1">
            <a:spLocks noChangeArrowheads="1"/>
          </p:cNvSpPr>
          <p:nvPr/>
        </p:nvSpPr>
        <p:spPr>
          <a:xfrm>
            <a:off x="153988" y="0"/>
            <a:ext cx="5772679" cy="786213"/>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a:t>
            </a:r>
            <a:br>
              <a:rPr lang="en-US" sz="2400" b="1" dirty="0">
                <a:solidFill>
                  <a:srgbClr val="00853F"/>
                </a:solidFill>
              </a:rPr>
            </a:br>
            <a:r>
              <a:rPr lang="en-US" sz="2000" dirty="0">
                <a:solidFill>
                  <a:srgbClr val="00853F"/>
                </a:solidFill>
              </a:rPr>
              <a:t>Building Envelope</a:t>
            </a:r>
          </a:p>
        </p:txBody>
      </p:sp>
    </p:spTree>
    <p:extLst>
      <p:ext uri="{BB962C8B-B14F-4D97-AF65-F5344CB8AC3E}">
        <p14:creationId xmlns:p14="http://schemas.microsoft.com/office/powerpoint/2010/main" val="1046245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424563" y="1143000"/>
            <a:ext cx="8262238" cy="4087813"/>
          </a:xfrm>
        </p:spPr>
        <p:txBody>
          <a:bodyPr>
            <a:normAutofit/>
          </a:bodyPr>
          <a:lstStyle/>
          <a:p>
            <a:pPr marL="0" indent="0">
              <a:buNone/>
            </a:pPr>
            <a:endParaRPr lang="en-US" dirty="0">
              <a:solidFill>
                <a:schemeClr val="tx1">
                  <a:lumMod val="50000"/>
                </a:schemeClr>
              </a:solidFill>
            </a:endParaRPr>
          </a:p>
          <a:p>
            <a:pPr marL="0" indent="0">
              <a:buNone/>
            </a:pPr>
            <a:r>
              <a:rPr lang="en-US" sz="2000" i="1" dirty="0">
                <a:solidFill>
                  <a:schemeClr val="tx1">
                    <a:lumMod val="50000"/>
                  </a:schemeClr>
                </a:solidFill>
              </a:rPr>
              <a:t>Spaces</a:t>
            </a:r>
            <a:r>
              <a:rPr lang="en-US" sz="2000" dirty="0">
                <a:solidFill>
                  <a:schemeClr val="tx1">
                    <a:lumMod val="50000"/>
                  </a:schemeClr>
                </a:solidFill>
              </a:rPr>
              <a:t> are assumed to be </a:t>
            </a:r>
            <a:r>
              <a:rPr lang="en-US" sz="2000" i="1" dirty="0">
                <a:solidFill>
                  <a:schemeClr val="tx1">
                    <a:lumMod val="50000"/>
                  </a:schemeClr>
                </a:solidFill>
              </a:rPr>
              <a:t>conditioned space </a:t>
            </a:r>
            <a:r>
              <a:rPr lang="en-US" sz="2000" dirty="0">
                <a:solidFill>
                  <a:schemeClr val="tx1">
                    <a:lumMod val="50000"/>
                  </a:schemeClr>
                </a:solidFill>
              </a:rPr>
              <a:t>and comply with requirements of </a:t>
            </a:r>
            <a:r>
              <a:rPr lang="en-US" sz="2000" i="1" dirty="0">
                <a:solidFill>
                  <a:schemeClr val="tx1">
                    <a:lumMod val="50000"/>
                  </a:schemeClr>
                </a:solidFill>
              </a:rPr>
              <a:t>conditioned space </a:t>
            </a:r>
            <a:r>
              <a:rPr lang="en-US" sz="2000" dirty="0">
                <a:solidFill>
                  <a:schemeClr val="tx1">
                    <a:lumMod val="50000"/>
                  </a:schemeClr>
                </a:solidFill>
              </a:rPr>
              <a:t>at time of </a:t>
            </a:r>
            <a:r>
              <a:rPr lang="en-US" sz="2000" i="1" dirty="0">
                <a:solidFill>
                  <a:schemeClr val="tx1">
                    <a:lumMod val="50000"/>
                  </a:schemeClr>
                </a:solidFill>
              </a:rPr>
              <a:t>construction</a:t>
            </a:r>
            <a:r>
              <a:rPr lang="en-US" sz="2000" dirty="0">
                <a:solidFill>
                  <a:schemeClr val="tx1">
                    <a:lumMod val="50000"/>
                  </a:schemeClr>
                </a:solidFill>
              </a:rPr>
              <a:t> regardless of whether the mechanical or electrical </a:t>
            </a:r>
            <a:r>
              <a:rPr lang="en-US" sz="2000" i="1" dirty="0">
                <a:solidFill>
                  <a:schemeClr val="tx1">
                    <a:lumMod val="50000"/>
                  </a:schemeClr>
                </a:solidFill>
              </a:rPr>
              <a:t>equipment</a:t>
            </a:r>
            <a:r>
              <a:rPr lang="en-US" sz="2000" dirty="0">
                <a:solidFill>
                  <a:schemeClr val="tx1">
                    <a:lumMod val="50000"/>
                  </a:schemeClr>
                </a:solidFill>
              </a:rPr>
              <a:t> is included in the building permit application or installed at that time</a:t>
            </a:r>
          </a:p>
          <a:p>
            <a:pPr marL="0" indent="0">
              <a:buNone/>
            </a:pPr>
            <a:r>
              <a:rPr lang="en-US" sz="2000" dirty="0">
                <a:solidFill>
                  <a:schemeClr val="tx1">
                    <a:lumMod val="50000"/>
                  </a:schemeClr>
                </a:solidFill>
              </a:rPr>
              <a:t>Exceptions</a:t>
            </a:r>
            <a:r>
              <a:rPr lang="en-US" dirty="0">
                <a:solidFill>
                  <a:schemeClr val="tx1">
                    <a:lumMod val="50000"/>
                  </a:schemeClr>
                </a:solidFill>
              </a:rPr>
              <a:t>:</a:t>
            </a:r>
          </a:p>
          <a:p>
            <a:pPr marL="1255713" lvl="2"/>
            <a:r>
              <a:rPr lang="en-US" sz="2000" i="1" dirty="0">
                <a:solidFill>
                  <a:schemeClr val="tx1">
                    <a:lumMod val="50000"/>
                  </a:schemeClr>
                </a:solidFill>
              </a:rPr>
              <a:t>Space</a:t>
            </a:r>
            <a:r>
              <a:rPr lang="en-US" sz="2000" dirty="0">
                <a:solidFill>
                  <a:schemeClr val="tx1">
                    <a:lumMod val="50000"/>
                  </a:schemeClr>
                </a:solidFill>
              </a:rPr>
              <a:t> is designated as </a:t>
            </a:r>
            <a:r>
              <a:rPr lang="en-US" sz="2000" i="1" dirty="0" err="1">
                <a:solidFill>
                  <a:schemeClr val="tx1">
                    <a:lumMod val="50000"/>
                  </a:schemeClr>
                </a:solidFill>
              </a:rPr>
              <a:t>semiheated</a:t>
            </a:r>
            <a:r>
              <a:rPr lang="en-US" sz="2000" dirty="0">
                <a:solidFill>
                  <a:schemeClr val="tx1">
                    <a:lumMod val="50000"/>
                  </a:schemeClr>
                </a:solidFill>
              </a:rPr>
              <a:t> or </a:t>
            </a:r>
            <a:r>
              <a:rPr lang="en-US" sz="2000" i="1" dirty="0">
                <a:solidFill>
                  <a:schemeClr val="tx1">
                    <a:lumMod val="50000"/>
                  </a:schemeClr>
                </a:solidFill>
              </a:rPr>
              <a:t>unconditioned</a:t>
            </a:r>
            <a:r>
              <a:rPr lang="en-US" sz="2000" dirty="0">
                <a:solidFill>
                  <a:schemeClr val="tx1">
                    <a:lumMod val="50000"/>
                  </a:schemeClr>
                </a:solidFill>
              </a:rPr>
              <a:t> </a:t>
            </a:r>
            <a:r>
              <a:rPr lang="en-US" sz="2000" b="1" i="1" u="sng" dirty="0">
                <a:solidFill>
                  <a:schemeClr val="tx1">
                    <a:lumMod val="50000"/>
                  </a:schemeClr>
                </a:solidFill>
              </a:rPr>
              <a:t>and</a:t>
            </a:r>
            <a:r>
              <a:rPr lang="en-US" sz="2000" dirty="0">
                <a:solidFill>
                  <a:schemeClr val="tx1">
                    <a:lumMod val="50000"/>
                  </a:schemeClr>
                </a:solidFill>
              </a:rPr>
              <a:t> </a:t>
            </a:r>
          </a:p>
          <a:p>
            <a:pPr marL="1255713" lvl="2"/>
            <a:r>
              <a:rPr lang="en-US" sz="2000" dirty="0">
                <a:solidFill>
                  <a:schemeClr val="tx1">
                    <a:lumMod val="50000"/>
                  </a:schemeClr>
                </a:solidFill>
              </a:rPr>
              <a:t>Approved as such by the building official</a:t>
            </a:r>
          </a:p>
          <a:p>
            <a:pPr>
              <a:buFont typeface="Arial" panose="020B0604020202020204" pitchFamily="34" charset="0"/>
              <a:buChar char="•"/>
            </a:pPr>
            <a:endParaRPr lang="en-US" dirty="0">
              <a:solidFill>
                <a:schemeClr val="tx1">
                  <a:lumMod val="50000"/>
                </a:schemeClr>
              </a:solidFill>
            </a:endParaRPr>
          </a:p>
        </p:txBody>
      </p:sp>
      <p:sp>
        <p:nvSpPr>
          <p:cNvPr id="7" name="Rectangle 4"/>
          <p:cNvSpPr txBox="1">
            <a:spLocks noChangeArrowheads="1"/>
          </p:cNvSpPr>
          <p:nvPr/>
        </p:nvSpPr>
        <p:spPr>
          <a:xfrm>
            <a:off x="153988" y="0"/>
            <a:ext cx="5810779" cy="828942"/>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5.1.2</a:t>
            </a:r>
            <a:br>
              <a:rPr lang="en-US" sz="2400" dirty="0">
                <a:solidFill>
                  <a:schemeClr val="tx1">
                    <a:lumMod val="50000"/>
                  </a:schemeClr>
                </a:solidFill>
              </a:rPr>
            </a:br>
            <a:r>
              <a:rPr lang="en-US" sz="2000" dirty="0">
                <a:solidFill>
                  <a:srgbClr val="00853F"/>
                </a:solidFill>
              </a:rPr>
              <a:t>Space Conditioning Categories &amp; Basis</a:t>
            </a:r>
          </a:p>
        </p:txBody>
      </p:sp>
    </p:spTree>
    <p:extLst>
      <p:ext uri="{BB962C8B-B14F-4D97-AF65-F5344CB8AC3E}">
        <p14:creationId xmlns:p14="http://schemas.microsoft.com/office/powerpoint/2010/main" val="23714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1058" y="1266210"/>
            <a:ext cx="8229600" cy="4876800"/>
          </a:xfrm>
        </p:spPr>
        <p:txBody>
          <a:bodyPr>
            <a:normAutofit/>
          </a:bodyPr>
          <a:lstStyle/>
          <a:p>
            <a:pPr marL="0" indent="0">
              <a:buNone/>
            </a:pPr>
            <a:r>
              <a:rPr lang="en-US" i="1" dirty="0">
                <a:solidFill>
                  <a:schemeClr val="tx1">
                    <a:lumMod val="50000"/>
                  </a:schemeClr>
                </a:solidFill>
              </a:rPr>
              <a:t>PNNL and DOE would like to thank ASHRAE Standing Standard Project Committee 90.1 for their contributions to the development of this presentation and their technical review of the content.</a:t>
            </a:r>
          </a:p>
        </p:txBody>
      </p:sp>
      <p:sp>
        <p:nvSpPr>
          <p:cNvPr id="7" name="Rectangle 25"/>
          <p:cNvSpPr>
            <a:spLocks noGrp="1" noChangeArrowheads="1"/>
          </p:cNvSpPr>
          <p:nvPr>
            <p:ph type="title"/>
          </p:nvPr>
        </p:nvSpPr>
        <p:spPr/>
        <p:txBody>
          <a:bodyPr>
            <a:normAutofit/>
          </a:bodyPr>
          <a:lstStyle/>
          <a:p>
            <a:r>
              <a:rPr lang="en-US" altLang="en-US" sz="2400" b="1" dirty="0">
                <a:solidFill>
                  <a:srgbClr val="00853F"/>
                </a:solidFill>
              </a:rPr>
              <a:t>Acknowledgements</a:t>
            </a:r>
          </a:p>
        </p:txBody>
      </p:sp>
    </p:spTree>
    <p:extLst>
      <p:ext uri="{BB962C8B-B14F-4D97-AF65-F5344CB8AC3E}">
        <p14:creationId xmlns:p14="http://schemas.microsoft.com/office/powerpoint/2010/main" val="287271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idx="1"/>
          </p:nvPr>
        </p:nvSpPr>
        <p:spPr>
          <a:xfrm>
            <a:off x="0" y="1219200"/>
            <a:ext cx="9144000" cy="685800"/>
          </a:xfrm>
          <a:solidFill>
            <a:schemeClr val="accent2"/>
          </a:solidFill>
        </p:spPr>
        <p:txBody>
          <a:bodyPr anchor="ctr">
            <a:noAutofit/>
          </a:bodyPr>
          <a:lstStyle/>
          <a:p>
            <a:pPr lvl="1">
              <a:lnSpc>
                <a:spcPct val="75000"/>
              </a:lnSpc>
              <a:buNone/>
            </a:pPr>
            <a:r>
              <a:rPr lang="en-US" sz="2400" b="1" dirty="0">
                <a:solidFill>
                  <a:schemeClr val="bg2">
                    <a:lumMod val="10000"/>
                  </a:schemeClr>
                </a:solidFill>
              </a:rPr>
              <a:t>Allowed if they don’t increase energy usage of building</a:t>
            </a:r>
          </a:p>
        </p:txBody>
      </p:sp>
      <p:sp>
        <p:nvSpPr>
          <p:cNvPr id="52253" name="Text Box 29"/>
          <p:cNvSpPr txBox="1">
            <a:spLocks noChangeArrowheads="1"/>
          </p:cNvSpPr>
          <p:nvPr/>
        </p:nvSpPr>
        <p:spPr bwMode="auto">
          <a:xfrm>
            <a:off x="424561" y="1981200"/>
            <a:ext cx="4154995" cy="3970318"/>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ü"/>
            </a:pPr>
            <a:r>
              <a:rPr lang="en-US" dirty="0">
                <a:solidFill>
                  <a:schemeClr val="tx1">
                    <a:lumMod val="50000"/>
                  </a:schemeClr>
                </a:solidFill>
              </a:rPr>
              <a:t>Installation of storm windows or glazing panels with low-emissivity coating</a:t>
            </a:r>
          </a:p>
          <a:p>
            <a:pPr marL="342900" indent="-342900">
              <a:spcBef>
                <a:spcPct val="50000"/>
              </a:spcBef>
              <a:buFont typeface="Wingdings" pitchFamily="2" charset="2"/>
              <a:buChar char="ü"/>
            </a:pPr>
            <a:r>
              <a:rPr lang="en-US" dirty="0">
                <a:solidFill>
                  <a:schemeClr val="tx1">
                    <a:lumMod val="50000"/>
                  </a:schemeClr>
                </a:solidFill>
              </a:rPr>
              <a:t>Replacement of glazing in existing sash and frame provided </a:t>
            </a:r>
            <a:r>
              <a:rPr lang="en-US" i="1" dirty="0">
                <a:solidFill>
                  <a:schemeClr val="tx1">
                    <a:lumMod val="50000"/>
                  </a:schemeClr>
                </a:solidFill>
              </a:rPr>
              <a:t>U-factor</a:t>
            </a:r>
            <a:r>
              <a:rPr lang="en-US" dirty="0">
                <a:solidFill>
                  <a:schemeClr val="tx1">
                    <a:lumMod val="50000"/>
                  </a:schemeClr>
                </a:solidFill>
              </a:rPr>
              <a:t> and </a:t>
            </a:r>
            <a:r>
              <a:rPr lang="en-US" i="1" dirty="0">
                <a:solidFill>
                  <a:schemeClr val="tx1">
                    <a:lumMod val="50000"/>
                  </a:schemeClr>
                </a:solidFill>
              </a:rPr>
              <a:t>SHGC</a:t>
            </a:r>
            <a:r>
              <a:rPr lang="en-US" dirty="0">
                <a:solidFill>
                  <a:schemeClr val="tx1">
                    <a:lumMod val="50000"/>
                  </a:schemeClr>
                </a:solidFill>
              </a:rPr>
              <a:t> </a:t>
            </a:r>
            <a:r>
              <a:rPr lang="en-US" u="sng" dirty="0">
                <a:solidFill>
                  <a:schemeClr val="tx1">
                    <a:lumMod val="50000"/>
                  </a:schemeClr>
                </a:solidFill>
              </a:rPr>
              <a:t>&lt;</a:t>
            </a:r>
            <a:r>
              <a:rPr lang="en-US" dirty="0">
                <a:solidFill>
                  <a:schemeClr val="tx1">
                    <a:lumMod val="50000"/>
                  </a:schemeClr>
                </a:solidFill>
              </a:rPr>
              <a:t> than previous glass</a:t>
            </a:r>
            <a:endParaRPr lang="en-US" u="sng" dirty="0">
              <a:solidFill>
                <a:schemeClr val="tx1">
                  <a:lumMod val="50000"/>
                </a:schemeClr>
              </a:solidFill>
            </a:endParaRPr>
          </a:p>
          <a:p>
            <a:pPr marL="342900" indent="-342900">
              <a:spcBef>
                <a:spcPct val="50000"/>
              </a:spcBef>
              <a:buFont typeface="Wingdings" pitchFamily="2" charset="2"/>
              <a:buChar char="ü"/>
            </a:pPr>
            <a:r>
              <a:rPr lang="en-US" i="1" dirty="0">
                <a:solidFill>
                  <a:schemeClr val="tx1">
                    <a:lumMod val="50000"/>
                  </a:schemeClr>
                </a:solidFill>
              </a:rPr>
              <a:t>Alterations</a:t>
            </a:r>
            <a:r>
              <a:rPr lang="en-US" dirty="0">
                <a:solidFill>
                  <a:schemeClr val="tx1">
                    <a:lumMod val="50000"/>
                  </a:schemeClr>
                </a:solidFill>
              </a:rPr>
              <a:t> to envelope cavities provided they are insulated to full depth with a nominal R-3.0 per in.</a:t>
            </a:r>
          </a:p>
          <a:p>
            <a:pPr marL="342900" indent="-342900">
              <a:spcBef>
                <a:spcPct val="50000"/>
              </a:spcBef>
              <a:buFont typeface="Wingdings" pitchFamily="2" charset="2"/>
              <a:buChar char="ü"/>
            </a:pPr>
            <a:r>
              <a:rPr lang="en-US" i="1" dirty="0">
                <a:solidFill>
                  <a:schemeClr val="tx1">
                    <a:lumMod val="50000"/>
                  </a:schemeClr>
                </a:solidFill>
              </a:rPr>
              <a:t>Wall</a:t>
            </a:r>
            <a:r>
              <a:rPr lang="en-US" dirty="0">
                <a:solidFill>
                  <a:schemeClr val="tx1">
                    <a:lumMod val="50000"/>
                  </a:schemeClr>
                </a:solidFill>
              </a:rPr>
              <a:t> and </a:t>
            </a:r>
            <a:r>
              <a:rPr lang="en-US" i="1" dirty="0">
                <a:solidFill>
                  <a:schemeClr val="tx1">
                    <a:lumMod val="50000"/>
                  </a:schemeClr>
                </a:solidFill>
              </a:rPr>
              <a:t>floor alterations </a:t>
            </a:r>
            <a:r>
              <a:rPr lang="en-US" dirty="0">
                <a:solidFill>
                  <a:schemeClr val="tx1">
                    <a:lumMod val="50000"/>
                  </a:schemeClr>
                </a:solidFill>
              </a:rPr>
              <a:t>where no new cavities are created</a:t>
            </a:r>
          </a:p>
          <a:p>
            <a:pPr marL="176213" indent="-176213">
              <a:spcBef>
                <a:spcPct val="50000"/>
              </a:spcBef>
              <a:buFontTx/>
              <a:buChar char="•"/>
            </a:pPr>
            <a:endParaRPr lang="en-US" dirty="0">
              <a:solidFill>
                <a:schemeClr val="tx1">
                  <a:lumMod val="50000"/>
                </a:schemeClr>
              </a:solidFill>
            </a:endParaRPr>
          </a:p>
        </p:txBody>
      </p:sp>
      <p:sp>
        <p:nvSpPr>
          <p:cNvPr id="52254" name="Text Box 30"/>
          <p:cNvSpPr txBox="1">
            <a:spLocks noChangeArrowheads="1"/>
          </p:cNvSpPr>
          <p:nvPr/>
        </p:nvSpPr>
        <p:spPr bwMode="auto">
          <a:xfrm>
            <a:off x="4579556" y="1981200"/>
            <a:ext cx="4031044" cy="4385816"/>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ü"/>
            </a:pPr>
            <a:r>
              <a:rPr lang="en-US" i="1" dirty="0">
                <a:solidFill>
                  <a:schemeClr val="tx1">
                    <a:lumMod val="50000"/>
                  </a:schemeClr>
                </a:solidFill>
              </a:rPr>
              <a:t>Roof</a:t>
            </a:r>
            <a:r>
              <a:rPr lang="en-US" dirty="0">
                <a:solidFill>
                  <a:schemeClr val="tx1">
                    <a:lumMod val="50000"/>
                  </a:schemeClr>
                </a:solidFill>
              </a:rPr>
              <a:t> </a:t>
            </a:r>
            <a:r>
              <a:rPr lang="en-US" i="1" dirty="0">
                <a:solidFill>
                  <a:schemeClr val="tx1">
                    <a:lumMod val="50000"/>
                  </a:schemeClr>
                </a:solidFill>
              </a:rPr>
              <a:t>recovering</a:t>
            </a:r>
          </a:p>
          <a:p>
            <a:pPr marL="342900" indent="-342900">
              <a:spcBef>
                <a:spcPct val="50000"/>
              </a:spcBef>
              <a:buFont typeface="Wingdings" pitchFamily="2" charset="2"/>
              <a:buChar char="ü"/>
            </a:pPr>
            <a:r>
              <a:rPr lang="en-US" dirty="0">
                <a:solidFill>
                  <a:schemeClr val="tx1">
                    <a:lumMod val="50000"/>
                  </a:schemeClr>
                </a:solidFill>
              </a:rPr>
              <a:t>Removal and replacement of </a:t>
            </a:r>
            <a:r>
              <a:rPr lang="en-US" i="1" dirty="0">
                <a:solidFill>
                  <a:schemeClr val="tx1">
                    <a:lumMod val="50000"/>
                  </a:schemeClr>
                </a:solidFill>
              </a:rPr>
              <a:t>roof</a:t>
            </a:r>
            <a:r>
              <a:rPr lang="en-US" dirty="0">
                <a:solidFill>
                  <a:schemeClr val="tx1">
                    <a:lumMod val="50000"/>
                  </a:schemeClr>
                </a:solidFill>
              </a:rPr>
              <a:t> membranes</a:t>
            </a:r>
          </a:p>
          <a:p>
            <a:pPr marL="342900" indent="-342900">
              <a:spcBef>
                <a:spcPct val="50000"/>
              </a:spcBef>
              <a:buFont typeface="Wingdings" pitchFamily="2" charset="2"/>
              <a:buChar char="ü"/>
            </a:pPr>
            <a:r>
              <a:rPr lang="en-US" dirty="0">
                <a:solidFill>
                  <a:schemeClr val="tx1">
                    <a:lumMod val="50000"/>
                  </a:schemeClr>
                </a:solidFill>
              </a:rPr>
              <a:t>Replacement of existing </a:t>
            </a:r>
            <a:r>
              <a:rPr lang="en-US" i="1" dirty="0">
                <a:solidFill>
                  <a:schemeClr val="tx1">
                    <a:lumMod val="50000"/>
                  </a:schemeClr>
                </a:solidFill>
              </a:rPr>
              <a:t>doors</a:t>
            </a:r>
            <a:r>
              <a:rPr lang="en-US" dirty="0">
                <a:solidFill>
                  <a:schemeClr val="tx1">
                    <a:lumMod val="50000"/>
                  </a:schemeClr>
                </a:solidFill>
              </a:rPr>
              <a:t> that separate </a:t>
            </a:r>
            <a:r>
              <a:rPr lang="en-US" i="1" dirty="0">
                <a:solidFill>
                  <a:schemeClr val="tx1">
                    <a:lumMod val="50000"/>
                  </a:schemeClr>
                </a:solidFill>
              </a:rPr>
              <a:t>conditioned space </a:t>
            </a:r>
            <a:r>
              <a:rPr lang="en-US" dirty="0">
                <a:solidFill>
                  <a:schemeClr val="tx1">
                    <a:lumMod val="50000"/>
                  </a:schemeClr>
                </a:solidFill>
              </a:rPr>
              <a:t>from exterior do not require a vestibule provided existing vestibule is not removed</a:t>
            </a:r>
          </a:p>
          <a:p>
            <a:pPr marL="342900" indent="-342900">
              <a:spcBef>
                <a:spcPct val="50000"/>
              </a:spcBef>
              <a:buFont typeface="Wingdings" pitchFamily="2" charset="2"/>
              <a:buChar char="ü"/>
            </a:pPr>
            <a:r>
              <a:rPr lang="en-US" dirty="0">
                <a:solidFill>
                  <a:schemeClr val="tx1">
                    <a:lumMod val="50000"/>
                  </a:schemeClr>
                </a:solidFill>
              </a:rPr>
              <a:t>Replacement of existing fenestration, provided area of replacement is no more than 25% of total fenestration area provided </a:t>
            </a:r>
            <a:r>
              <a:rPr lang="en-US" i="1" dirty="0">
                <a:solidFill>
                  <a:schemeClr val="tx1">
                    <a:lumMod val="50000"/>
                  </a:schemeClr>
                </a:solidFill>
              </a:rPr>
              <a:t>U-factor</a:t>
            </a:r>
            <a:r>
              <a:rPr lang="en-US" dirty="0">
                <a:solidFill>
                  <a:schemeClr val="tx1">
                    <a:lumMod val="50000"/>
                  </a:schemeClr>
                </a:solidFill>
              </a:rPr>
              <a:t> and </a:t>
            </a:r>
            <a:r>
              <a:rPr lang="en-US" i="1" dirty="0">
                <a:solidFill>
                  <a:schemeClr val="tx1">
                    <a:lumMod val="50000"/>
                  </a:schemeClr>
                </a:solidFill>
              </a:rPr>
              <a:t>SHGC</a:t>
            </a:r>
            <a:r>
              <a:rPr lang="en-US" dirty="0">
                <a:solidFill>
                  <a:schemeClr val="tx1">
                    <a:lumMod val="50000"/>
                  </a:schemeClr>
                </a:solidFill>
              </a:rPr>
              <a:t> </a:t>
            </a:r>
            <a:r>
              <a:rPr lang="en-US" u="sng" dirty="0">
                <a:solidFill>
                  <a:schemeClr val="tx1">
                    <a:lumMod val="50000"/>
                  </a:schemeClr>
                </a:solidFill>
              </a:rPr>
              <a:t>&lt;</a:t>
            </a:r>
            <a:r>
              <a:rPr lang="en-US" dirty="0">
                <a:solidFill>
                  <a:schemeClr val="tx1">
                    <a:lumMod val="50000"/>
                  </a:schemeClr>
                </a:solidFill>
              </a:rPr>
              <a:t> than previous fenestration</a:t>
            </a:r>
          </a:p>
        </p:txBody>
      </p:sp>
      <p:sp>
        <p:nvSpPr>
          <p:cNvPr id="8" name="Rectangle 4"/>
          <p:cNvSpPr txBox="1">
            <a:spLocks noChangeArrowheads="1"/>
          </p:cNvSpPr>
          <p:nvPr/>
        </p:nvSpPr>
        <p:spPr>
          <a:xfrm>
            <a:off x="141289" y="0"/>
            <a:ext cx="5713412" cy="803305"/>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a:t>
            </a:r>
          </a:p>
          <a:p>
            <a:pPr>
              <a:lnSpc>
                <a:spcPct val="80000"/>
              </a:lnSpc>
            </a:pPr>
            <a:r>
              <a:rPr lang="en-US" sz="2000" dirty="0">
                <a:solidFill>
                  <a:srgbClr val="00853F"/>
                </a:solidFill>
              </a:rPr>
              <a:t>Envelope Alteration Exceptions</a:t>
            </a:r>
          </a:p>
        </p:txBody>
      </p:sp>
    </p:spTree>
    <p:extLst>
      <p:ext uri="{BB962C8B-B14F-4D97-AF65-F5344CB8AC3E}">
        <p14:creationId xmlns:p14="http://schemas.microsoft.com/office/powerpoint/2010/main" val="1103322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3722D57-58D6-9447-A6D5-A97F6C35A8FB}" type="slidenum">
              <a:rPr lang="en-US" smtClean="0"/>
              <a:pPr/>
              <a:t>21</a:t>
            </a:fld>
            <a:endParaRPr lang="en-US"/>
          </a:p>
        </p:txBody>
      </p:sp>
      <p:sp>
        <p:nvSpPr>
          <p:cNvPr id="8" name="Rectangle 4"/>
          <p:cNvSpPr txBox="1">
            <a:spLocks noChangeArrowheads="1"/>
          </p:cNvSpPr>
          <p:nvPr/>
        </p:nvSpPr>
        <p:spPr>
          <a:xfrm>
            <a:off x="141288" y="0"/>
            <a:ext cx="5713412" cy="77235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5.1.4</a:t>
            </a:r>
          </a:p>
          <a:p>
            <a:pPr>
              <a:lnSpc>
                <a:spcPct val="80000"/>
              </a:lnSpc>
            </a:pPr>
            <a:r>
              <a:rPr lang="en-US" sz="2000" dirty="0">
                <a:solidFill>
                  <a:srgbClr val="00853F"/>
                </a:solidFill>
              </a:rPr>
              <a:t>Climate – Climate Zones</a:t>
            </a:r>
          </a:p>
        </p:txBody>
      </p:sp>
      <p:sp>
        <p:nvSpPr>
          <p:cNvPr id="2" name="Rectangle 1">
            <a:extLst>
              <a:ext uri="{FF2B5EF4-FFF2-40B4-BE49-F238E27FC236}">
                <a16:creationId xmlns:a16="http://schemas.microsoft.com/office/drawing/2014/main" id="{28038B4B-DD83-478D-8023-C8F013DBD326}"/>
              </a:ext>
            </a:extLst>
          </p:cNvPr>
          <p:cNvSpPr/>
          <p:nvPr/>
        </p:nvSpPr>
        <p:spPr>
          <a:xfrm>
            <a:off x="292317" y="4964329"/>
            <a:ext cx="6979340" cy="1231106"/>
          </a:xfrm>
          <a:prstGeom prst="rect">
            <a:avLst/>
          </a:prstGeom>
        </p:spPr>
        <p:txBody>
          <a:bodyPr wrap="square">
            <a:spAutoFit/>
          </a:bodyPr>
          <a:lstStyle/>
          <a:p>
            <a:pPr>
              <a:spcBef>
                <a:spcPts val="1200"/>
              </a:spcBef>
            </a:pPr>
            <a:r>
              <a:rPr lang="en-US" dirty="0"/>
              <a:t>United States Locations – </a:t>
            </a:r>
            <a:r>
              <a:rPr lang="en-US" dirty="0">
                <a:solidFill>
                  <a:schemeClr val="tx1">
                    <a:lumMod val="50000"/>
                  </a:schemeClr>
                </a:solidFill>
              </a:rPr>
              <a:t>ASHRAE 90.1-2019 Table Annex1-1</a:t>
            </a:r>
          </a:p>
          <a:p>
            <a:pPr>
              <a:spcBef>
                <a:spcPts val="1200"/>
              </a:spcBef>
            </a:pPr>
            <a:r>
              <a:rPr lang="en-US" dirty="0">
                <a:solidFill>
                  <a:schemeClr val="tx1">
                    <a:lumMod val="50000"/>
                  </a:schemeClr>
                </a:solidFill>
              </a:rPr>
              <a:t>Canadian Locations – ASHRAE 90.1-2019 Table Annex 1-2</a:t>
            </a:r>
          </a:p>
          <a:p>
            <a:pPr>
              <a:spcBef>
                <a:spcPts val="1200"/>
              </a:spcBef>
            </a:pPr>
            <a:r>
              <a:rPr lang="en-US" dirty="0">
                <a:solidFill>
                  <a:schemeClr val="tx1">
                    <a:lumMod val="50000"/>
                  </a:schemeClr>
                </a:solidFill>
              </a:rPr>
              <a:t>International Locations – ASHRAE 90.1-2019 Table Annex 1-3</a:t>
            </a:r>
          </a:p>
        </p:txBody>
      </p:sp>
      <p:pic>
        <p:nvPicPr>
          <p:cNvPr id="6" name="Picture 5">
            <a:extLst>
              <a:ext uri="{FF2B5EF4-FFF2-40B4-BE49-F238E27FC236}">
                <a16:creationId xmlns:a16="http://schemas.microsoft.com/office/drawing/2014/main" id="{6CA4A8E0-977C-426E-B213-11A92B8AD3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3393" y="933272"/>
            <a:ext cx="5906407" cy="4193626"/>
          </a:xfrm>
          <a:prstGeom prst="rect">
            <a:avLst/>
          </a:prstGeom>
        </p:spPr>
      </p:pic>
      <p:pic>
        <p:nvPicPr>
          <p:cNvPr id="10" name="Picture 9">
            <a:extLst>
              <a:ext uri="{FF2B5EF4-FFF2-40B4-BE49-F238E27FC236}">
                <a16:creationId xmlns:a16="http://schemas.microsoft.com/office/drawing/2014/main" id="{0E9E0E0E-7500-4D64-B787-113A431619B2}"/>
              </a:ext>
            </a:extLst>
          </p:cNvPr>
          <p:cNvPicPr>
            <a:picLocks noChangeAspect="1"/>
          </p:cNvPicPr>
          <p:nvPr/>
        </p:nvPicPr>
        <p:blipFill>
          <a:blip r:embed="rId4"/>
          <a:stretch>
            <a:fillRect/>
          </a:stretch>
        </p:blipFill>
        <p:spPr>
          <a:xfrm>
            <a:off x="5836342" y="2569024"/>
            <a:ext cx="2870630" cy="1486867"/>
          </a:xfrm>
          <a:prstGeom prst="rect">
            <a:avLst/>
          </a:prstGeom>
        </p:spPr>
      </p:pic>
    </p:spTree>
    <p:extLst>
      <p:ext uri="{BB962C8B-B14F-4D97-AF65-F5344CB8AC3E}">
        <p14:creationId xmlns:p14="http://schemas.microsoft.com/office/powerpoint/2010/main" val="3279802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3"/>
          <p:cNvSpPr>
            <a:spLocks noGrp="1" noChangeArrowheads="1"/>
          </p:cNvSpPr>
          <p:nvPr>
            <p:ph sz="half" idx="2"/>
          </p:nvPr>
        </p:nvSpPr>
        <p:spPr>
          <a:xfrm>
            <a:off x="424562" y="1143000"/>
            <a:ext cx="8189213" cy="533400"/>
          </a:xfrm>
        </p:spPr>
        <p:txBody>
          <a:bodyPr>
            <a:normAutofit/>
          </a:bodyPr>
          <a:lstStyle/>
          <a:p>
            <a:pPr marL="0" indent="0" eaLnBrk="1" hangingPunct="1">
              <a:buFont typeface="Arial" pitchFamily="34" charset="0"/>
              <a:buNone/>
            </a:pPr>
            <a:r>
              <a:rPr lang="en-US" sz="2200" u="sng" dirty="0"/>
              <a:t>United States Locations</a:t>
            </a:r>
            <a:r>
              <a:rPr lang="en-US" sz="2200" dirty="0"/>
              <a:t> – </a:t>
            </a:r>
            <a:r>
              <a:rPr lang="en-US" sz="2200" dirty="0">
                <a:solidFill>
                  <a:schemeClr val="tx1">
                    <a:lumMod val="50000"/>
                  </a:schemeClr>
                </a:solidFill>
              </a:rPr>
              <a:t>Use ASHRAE Standard 169 Table B-1</a:t>
            </a:r>
          </a:p>
        </p:txBody>
      </p:sp>
      <p:sp>
        <p:nvSpPr>
          <p:cNvPr id="11" name="Rectangle 4"/>
          <p:cNvSpPr txBox="1">
            <a:spLocks noChangeArrowheads="1"/>
          </p:cNvSpPr>
          <p:nvPr/>
        </p:nvSpPr>
        <p:spPr>
          <a:xfrm>
            <a:off x="141288" y="0"/>
            <a:ext cx="5713412" cy="828942"/>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5.1.4</a:t>
            </a:r>
          </a:p>
          <a:p>
            <a:pPr>
              <a:lnSpc>
                <a:spcPct val="80000"/>
              </a:lnSpc>
            </a:pPr>
            <a:r>
              <a:rPr lang="en-US" sz="2000" dirty="0">
                <a:solidFill>
                  <a:srgbClr val="00853F"/>
                </a:solidFill>
              </a:rPr>
              <a:t>Climate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1976438"/>
            <a:ext cx="673417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0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778008"/>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46018"/>
            <a:ext cx="1615439" cy="584775"/>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69332"/>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dirty="0">
                <a:solidFill>
                  <a:schemeClr val="bg1"/>
                </a:solidFill>
                <a:effectLst>
                  <a:outerShdw blurRad="38100" dist="38100" dir="2700000" algn="tl">
                    <a:srgbClr val="000000"/>
                  </a:outerShdw>
                </a:effectLst>
                <a:latin typeface="Arial Black" pitchFamily="34" charset="0"/>
              </a:rPr>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Compliance Paths</a:t>
            </a:r>
            <a:br>
              <a:rPr lang="en-US" dirty="0">
                <a:solidFill>
                  <a:schemeClr val="tx1">
                    <a:lumMod val="50000"/>
                  </a:schemeClr>
                </a:solidFill>
              </a:rPr>
            </a:br>
            <a:r>
              <a:rPr lang="en-US" sz="2000"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ECA5BE9E-D4BE-489F-8EC7-5571EB4C96C9}"/>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888023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424562" y="1174043"/>
            <a:ext cx="7805038" cy="5377481"/>
          </a:xfrm>
        </p:spPr>
        <p:txBody>
          <a:bodyPr>
            <a:normAutofit fontScale="55000" lnSpcReduction="20000"/>
          </a:bodyPr>
          <a:lstStyle/>
          <a:p>
            <a:pPr marL="0" indent="0">
              <a:spcAft>
                <a:spcPts val="1800"/>
              </a:spcAft>
              <a:buNone/>
            </a:pPr>
            <a:r>
              <a:rPr lang="en-US" sz="2900" dirty="0">
                <a:solidFill>
                  <a:schemeClr val="tx1">
                    <a:lumMod val="50000"/>
                  </a:schemeClr>
                </a:solidFill>
              </a:rPr>
              <a:t>Insulation </a:t>
            </a:r>
            <a:r>
              <a:rPr lang="en-US" sz="2500" i="1" dirty="0">
                <a:solidFill>
                  <a:schemeClr val="tx1">
                    <a:lumMod val="50000"/>
                  </a:schemeClr>
                </a:solidFill>
              </a:rPr>
              <a:t>(Section 5.4.1 refers to 5.8.1. through 5.8.1.10)</a:t>
            </a:r>
          </a:p>
          <a:p>
            <a:pPr marL="693738">
              <a:spcAft>
                <a:spcPts val="1800"/>
              </a:spcAft>
              <a:buFont typeface="Wingdings" pitchFamily="2" charset="2"/>
              <a:buChar char="ü"/>
            </a:pPr>
            <a:r>
              <a:rPr lang="en-US" sz="2500" dirty="0">
                <a:solidFill>
                  <a:schemeClr val="tx1">
                    <a:lumMod val="50000"/>
                  </a:schemeClr>
                </a:solidFill>
              </a:rPr>
              <a:t>Labeling </a:t>
            </a:r>
            <a:r>
              <a:rPr lang="en-US" sz="2500" i="1" dirty="0">
                <a:solidFill>
                  <a:schemeClr val="tx1">
                    <a:lumMod val="50000"/>
                  </a:schemeClr>
                </a:solidFill>
              </a:rPr>
              <a:t>(Section 5.8.1.1)</a:t>
            </a:r>
          </a:p>
          <a:p>
            <a:pPr marL="693738">
              <a:spcAft>
                <a:spcPts val="1800"/>
              </a:spcAft>
              <a:buFont typeface="Wingdings" pitchFamily="2" charset="2"/>
              <a:buChar char="ü"/>
            </a:pPr>
            <a:r>
              <a:rPr lang="en-US" sz="2500" b="1" dirty="0"/>
              <a:t>Manufacturers’ Installation Instructions </a:t>
            </a:r>
            <a:r>
              <a:rPr lang="en-US" sz="2500" b="1" i="1" dirty="0"/>
              <a:t>(Section 5.8.1.2)</a:t>
            </a:r>
          </a:p>
          <a:p>
            <a:pPr marL="693738">
              <a:spcAft>
                <a:spcPts val="1800"/>
              </a:spcAft>
              <a:buFont typeface="Wingdings" pitchFamily="2" charset="2"/>
              <a:buChar char="ü"/>
            </a:pPr>
            <a:r>
              <a:rPr lang="en-US" sz="2500" dirty="0">
                <a:solidFill>
                  <a:schemeClr val="tx1">
                    <a:lumMod val="50000"/>
                  </a:schemeClr>
                </a:solidFill>
              </a:rPr>
              <a:t>Loose-Fill Insulation Limitation </a:t>
            </a:r>
            <a:r>
              <a:rPr lang="en-US" sz="2500" i="1" dirty="0">
                <a:solidFill>
                  <a:schemeClr val="tx1">
                    <a:lumMod val="50000"/>
                  </a:schemeClr>
                </a:solidFill>
              </a:rPr>
              <a:t>(Section 5.8.1.3)</a:t>
            </a:r>
          </a:p>
          <a:p>
            <a:pPr marL="693738">
              <a:spcAft>
                <a:spcPts val="1800"/>
              </a:spcAft>
              <a:buFont typeface="Wingdings" pitchFamily="2" charset="2"/>
              <a:buChar char="ü"/>
            </a:pPr>
            <a:r>
              <a:rPr lang="en-US" sz="2500" dirty="0">
                <a:solidFill>
                  <a:schemeClr val="tx1">
                    <a:lumMod val="50000"/>
                  </a:schemeClr>
                </a:solidFill>
              </a:rPr>
              <a:t>Baffles</a:t>
            </a:r>
            <a:r>
              <a:rPr lang="en-US" sz="2500" i="1" dirty="0">
                <a:solidFill>
                  <a:schemeClr val="tx1">
                    <a:lumMod val="50000"/>
                  </a:schemeClr>
                </a:solidFill>
              </a:rPr>
              <a:t> (Section 5.8.1.4)</a:t>
            </a:r>
          </a:p>
          <a:p>
            <a:pPr marL="693738">
              <a:spcAft>
                <a:spcPts val="1800"/>
              </a:spcAft>
              <a:buFont typeface="Wingdings" pitchFamily="2" charset="2"/>
              <a:buChar char="ü"/>
            </a:pPr>
            <a:r>
              <a:rPr lang="en-US" sz="2500" dirty="0">
                <a:solidFill>
                  <a:schemeClr val="tx1">
                    <a:lumMod val="50000"/>
                  </a:schemeClr>
                </a:solidFill>
              </a:rPr>
              <a:t>Substantial Contact </a:t>
            </a:r>
            <a:r>
              <a:rPr lang="en-US" sz="2500" i="1" dirty="0">
                <a:solidFill>
                  <a:schemeClr val="tx1">
                    <a:lumMod val="50000"/>
                  </a:schemeClr>
                </a:solidFill>
              </a:rPr>
              <a:t>(Section 5.8.1.5)</a:t>
            </a:r>
          </a:p>
          <a:p>
            <a:pPr marL="693738">
              <a:spcAft>
                <a:spcPts val="1800"/>
              </a:spcAft>
              <a:buFont typeface="Wingdings" pitchFamily="2" charset="2"/>
              <a:buChar char="ü"/>
            </a:pPr>
            <a:r>
              <a:rPr lang="en-US" sz="2500" dirty="0">
                <a:solidFill>
                  <a:schemeClr val="tx1">
                    <a:lumMod val="50000"/>
                  </a:schemeClr>
                </a:solidFill>
              </a:rPr>
              <a:t>Recessed Equipment </a:t>
            </a:r>
            <a:r>
              <a:rPr lang="en-US" sz="2500" i="1" dirty="0">
                <a:solidFill>
                  <a:schemeClr val="tx1">
                    <a:lumMod val="50000"/>
                  </a:schemeClr>
                </a:solidFill>
              </a:rPr>
              <a:t>(Section 5.8.1.6)</a:t>
            </a:r>
          </a:p>
          <a:p>
            <a:pPr marL="693738">
              <a:spcAft>
                <a:spcPts val="1800"/>
              </a:spcAft>
              <a:buFont typeface="Wingdings" pitchFamily="2" charset="2"/>
              <a:buChar char="ü"/>
            </a:pPr>
            <a:r>
              <a:rPr lang="en-US" sz="2500" dirty="0">
                <a:solidFill>
                  <a:schemeClr val="tx1">
                    <a:lumMod val="50000"/>
                  </a:schemeClr>
                </a:solidFill>
              </a:rPr>
              <a:t>Insulation Protection </a:t>
            </a:r>
            <a:r>
              <a:rPr lang="en-US" sz="2500" i="1" dirty="0">
                <a:solidFill>
                  <a:schemeClr val="tx1">
                    <a:lumMod val="50000"/>
                  </a:schemeClr>
                </a:solidFill>
              </a:rPr>
              <a:t>(Section 5.8.1.7)</a:t>
            </a:r>
            <a:endParaRPr lang="en-US" sz="2500" dirty="0">
              <a:solidFill>
                <a:schemeClr val="tx1">
                  <a:lumMod val="50000"/>
                </a:schemeClr>
              </a:solidFill>
            </a:endParaRPr>
          </a:p>
          <a:p>
            <a:pPr marL="693738">
              <a:spcAft>
                <a:spcPts val="1800"/>
              </a:spcAft>
              <a:buFont typeface="Wingdings" pitchFamily="2" charset="2"/>
              <a:buChar char="ü"/>
            </a:pPr>
            <a:r>
              <a:rPr lang="en-US" sz="2500" dirty="0">
                <a:solidFill>
                  <a:schemeClr val="tx1">
                    <a:lumMod val="50000"/>
                  </a:schemeClr>
                </a:solidFill>
              </a:rPr>
              <a:t>Location of Roof Insulation </a:t>
            </a:r>
            <a:r>
              <a:rPr lang="en-US" sz="2500" i="1" dirty="0">
                <a:solidFill>
                  <a:schemeClr val="tx1">
                    <a:lumMod val="50000"/>
                  </a:schemeClr>
                </a:solidFill>
              </a:rPr>
              <a:t>(Section 5.8.1.8)</a:t>
            </a:r>
          </a:p>
          <a:p>
            <a:pPr marL="693738">
              <a:spcAft>
                <a:spcPts val="1800"/>
              </a:spcAft>
              <a:buFont typeface="Wingdings" pitchFamily="2" charset="2"/>
              <a:buChar char="ü"/>
            </a:pPr>
            <a:r>
              <a:rPr lang="en-US" sz="2500" dirty="0">
                <a:solidFill>
                  <a:schemeClr val="tx1">
                    <a:lumMod val="50000"/>
                  </a:schemeClr>
                </a:solidFill>
              </a:rPr>
              <a:t>Extent of Insulation </a:t>
            </a:r>
            <a:r>
              <a:rPr lang="en-US" sz="2500" i="1" dirty="0">
                <a:solidFill>
                  <a:schemeClr val="tx1">
                    <a:lumMod val="50000"/>
                  </a:schemeClr>
                </a:solidFill>
              </a:rPr>
              <a:t>(Section 5.8.1.9)</a:t>
            </a:r>
          </a:p>
          <a:p>
            <a:pPr marL="693738">
              <a:spcAft>
                <a:spcPts val="1800"/>
              </a:spcAft>
              <a:buFont typeface="Wingdings" pitchFamily="2" charset="2"/>
              <a:buChar char="ü"/>
            </a:pPr>
            <a:r>
              <a:rPr lang="en-US" sz="2500" dirty="0">
                <a:solidFill>
                  <a:schemeClr val="tx1">
                    <a:lumMod val="50000"/>
                  </a:schemeClr>
                </a:solidFill>
              </a:rPr>
              <a:t>Joints in Rigid Insulation </a:t>
            </a:r>
            <a:r>
              <a:rPr lang="en-US" sz="2500" i="1" dirty="0">
                <a:solidFill>
                  <a:schemeClr val="tx1">
                    <a:lumMod val="50000"/>
                  </a:schemeClr>
                </a:solidFill>
              </a:rPr>
              <a:t>(Section 5.8.1.10) </a:t>
            </a:r>
          </a:p>
          <a:p>
            <a:pPr marL="693738">
              <a:spcAft>
                <a:spcPts val="1800"/>
              </a:spcAft>
              <a:buFont typeface="Wingdings" pitchFamily="2" charset="2"/>
              <a:buChar char="ü"/>
            </a:pPr>
            <a:r>
              <a:rPr lang="en-US" sz="2500" dirty="0">
                <a:solidFill>
                  <a:schemeClr val="tx1">
                    <a:lumMod val="50000"/>
                  </a:schemeClr>
                </a:solidFill>
              </a:rPr>
              <a:t>Insulation Installation Documentation </a:t>
            </a:r>
            <a:r>
              <a:rPr lang="en-US" sz="2500" i="1" dirty="0">
                <a:solidFill>
                  <a:schemeClr val="tx1">
                    <a:lumMod val="50000"/>
                  </a:schemeClr>
                </a:solidFill>
              </a:rPr>
              <a:t>(Section 5.8.1.11)</a:t>
            </a: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p:txBody>
      </p:sp>
      <p:sp>
        <p:nvSpPr>
          <p:cNvPr id="5" name="Rectangle 4"/>
          <p:cNvSpPr txBox="1">
            <a:spLocks noChangeArrowheads="1"/>
          </p:cNvSpPr>
          <p:nvPr/>
        </p:nvSpPr>
        <p:spPr>
          <a:xfrm>
            <a:off x="166688" y="0"/>
            <a:ext cx="5713412" cy="786213"/>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a:t>
            </a:r>
          </a:p>
          <a:p>
            <a:pPr>
              <a:lnSpc>
                <a:spcPct val="80000"/>
              </a:lnSpc>
            </a:pPr>
            <a:r>
              <a:rPr lang="en-US" sz="2000" dirty="0">
                <a:solidFill>
                  <a:srgbClr val="00853F"/>
                </a:solidFill>
              </a:rPr>
              <a:t>Mandatory Provisions</a:t>
            </a:r>
          </a:p>
        </p:txBody>
      </p:sp>
    </p:spTree>
    <p:extLst>
      <p:ext uri="{BB962C8B-B14F-4D97-AF65-F5344CB8AC3E}">
        <p14:creationId xmlns:p14="http://schemas.microsoft.com/office/powerpoint/2010/main" val="4226529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424561" y="1219200"/>
            <a:ext cx="7432505" cy="4087813"/>
          </a:xfrm>
        </p:spPr>
        <p:txBody>
          <a:bodyPr/>
          <a:lstStyle/>
          <a:p>
            <a:pPr marL="693738">
              <a:buFont typeface="Wingdings" pitchFamily="2" charset="2"/>
              <a:buChar char="ü"/>
            </a:pPr>
            <a:r>
              <a:rPr lang="en-US" sz="2000" dirty="0">
                <a:solidFill>
                  <a:schemeClr val="tx1">
                    <a:lumMod val="50000"/>
                  </a:schemeClr>
                </a:solidFill>
              </a:rPr>
              <a:t>Fenestration and </a:t>
            </a:r>
            <a:r>
              <a:rPr lang="en-US" sz="2000" i="1" dirty="0">
                <a:solidFill>
                  <a:schemeClr val="tx1">
                    <a:lumMod val="50000"/>
                  </a:schemeClr>
                </a:solidFill>
              </a:rPr>
              <a:t>Doors</a:t>
            </a:r>
            <a:r>
              <a:rPr lang="en-US" sz="2000" dirty="0">
                <a:solidFill>
                  <a:schemeClr val="tx1">
                    <a:lumMod val="50000"/>
                  </a:schemeClr>
                </a:solidFill>
              </a:rPr>
              <a:t> </a:t>
            </a:r>
            <a:r>
              <a:rPr lang="en-US" sz="2000" i="1" dirty="0">
                <a:solidFill>
                  <a:schemeClr val="tx1">
                    <a:lumMod val="50000"/>
                  </a:schemeClr>
                </a:solidFill>
              </a:rPr>
              <a:t>(Section 5.4.2 that refers to 5.8.2)</a:t>
            </a:r>
          </a:p>
          <a:p>
            <a:pPr marL="693738">
              <a:buFont typeface="Wingdings" pitchFamily="2" charset="2"/>
              <a:buChar char="ü"/>
            </a:pPr>
            <a:r>
              <a:rPr lang="en-US" sz="2000" dirty="0">
                <a:solidFill>
                  <a:schemeClr val="tx1">
                    <a:lumMod val="50000"/>
                  </a:schemeClr>
                </a:solidFill>
              </a:rPr>
              <a:t>Air Leakage </a:t>
            </a:r>
            <a:r>
              <a:rPr lang="en-US" sz="2000" i="1" dirty="0">
                <a:solidFill>
                  <a:schemeClr val="tx1">
                    <a:lumMod val="50000"/>
                  </a:schemeClr>
                </a:solidFill>
              </a:rPr>
              <a:t>(Section 5.4.3)</a:t>
            </a: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a:p>
            <a:pPr lvl="1">
              <a:buFontTx/>
              <a:buNone/>
            </a:pPr>
            <a:endParaRPr lang="en-US" sz="2000" dirty="0">
              <a:solidFill>
                <a:schemeClr val="tx1">
                  <a:lumMod val="50000"/>
                </a:schemeClr>
              </a:solidFill>
            </a:endParaRPr>
          </a:p>
        </p:txBody>
      </p:sp>
      <p:pic>
        <p:nvPicPr>
          <p:cNvPr id="7" name="Picture 4" descr="02193"/>
          <p:cNvPicPr>
            <a:picLocks noChangeAspect="1" noChangeArrowheads="1"/>
          </p:cNvPicPr>
          <p:nvPr/>
        </p:nvPicPr>
        <p:blipFill>
          <a:blip r:embed="rId3" cstate="screen"/>
          <a:srcRect/>
          <a:stretch>
            <a:fillRect/>
          </a:stretch>
        </p:blipFill>
        <p:spPr>
          <a:xfrm>
            <a:off x="1072444" y="2576688"/>
            <a:ext cx="3714367" cy="2774784"/>
          </a:xfrm>
          <a:prstGeom prst="rect">
            <a:avLst/>
          </a:prstGeom>
          <a:ln>
            <a:noFill/>
          </a:ln>
          <a:effectLst>
            <a:outerShdw blurRad="292100" dist="139700" dir="2700000" algn="tl" rotWithShape="0">
              <a:srgbClr val="333333">
                <a:alpha val="65000"/>
              </a:srgbClr>
            </a:outerShdw>
          </a:effectLst>
        </p:spPr>
      </p:pic>
      <p:sp>
        <p:nvSpPr>
          <p:cNvPr id="9" name="Rectangle 4"/>
          <p:cNvSpPr txBox="1">
            <a:spLocks noChangeArrowheads="1"/>
          </p:cNvSpPr>
          <p:nvPr/>
        </p:nvSpPr>
        <p:spPr>
          <a:xfrm>
            <a:off x="1412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a:t>
            </a:r>
          </a:p>
          <a:p>
            <a:pPr>
              <a:lnSpc>
                <a:spcPct val="80000"/>
              </a:lnSpc>
            </a:pPr>
            <a:r>
              <a:rPr lang="en-US" sz="2000" dirty="0">
                <a:solidFill>
                  <a:srgbClr val="00853F"/>
                </a:solidFill>
              </a:rPr>
              <a:t>Mandatory Provisions</a:t>
            </a:r>
          </a:p>
        </p:txBody>
      </p:sp>
      <p:pic>
        <p:nvPicPr>
          <p:cNvPr id="6" name="Picture 8" descr="DSC_007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263" y="1727861"/>
            <a:ext cx="2838273" cy="4269235"/>
          </a:xfrm>
          <a:prstGeom prst="rect">
            <a:avLst/>
          </a:prstGeom>
          <a:ln w="9525">
            <a:solidFill>
              <a:schemeClr val="accent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10263" y="6008385"/>
            <a:ext cx="2393245" cy="191911"/>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100" b="1" dirty="0">
                <a:latin typeface="Arial Narrow"/>
                <a:cs typeface="Arial Narrow"/>
              </a:rPr>
              <a:t>Photo courtesy of Ken Baker, K energy</a:t>
            </a:r>
            <a:endParaRPr kumimoji="0" lang="en-US" sz="1100" b="1" i="0" u="none" strike="noStrike" kern="1200" cap="none" spc="0" normalizeH="0" baseline="0" noProof="0" dirty="0">
              <a:ln>
                <a:noFill/>
              </a:ln>
              <a:effectLst/>
              <a:uLnTx/>
              <a:uFillTx/>
              <a:latin typeface="Arial Narrow"/>
              <a:cs typeface="Arial Narrow"/>
            </a:endParaRPr>
          </a:p>
        </p:txBody>
      </p:sp>
    </p:spTree>
    <p:extLst>
      <p:ext uri="{BB962C8B-B14F-4D97-AF65-F5344CB8AC3E}">
        <p14:creationId xmlns:p14="http://schemas.microsoft.com/office/powerpoint/2010/main" val="1400484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153987" y="1313319"/>
            <a:ext cx="6846887" cy="1334631"/>
          </a:xfrm>
        </p:spPr>
        <p:txBody>
          <a:bodyPr>
            <a:normAutofit/>
          </a:bodyPr>
          <a:lstStyle/>
          <a:p>
            <a:pPr marL="114300" indent="0">
              <a:lnSpc>
                <a:spcPct val="75000"/>
              </a:lnSpc>
              <a:buNone/>
            </a:pPr>
            <a:r>
              <a:rPr lang="en-US" sz="2000" dirty="0">
                <a:solidFill>
                  <a:schemeClr val="tx1">
                    <a:lumMod val="50000"/>
                  </a:schemeClr>
                </a:solidFill>
              </a:rPr>
              <a:t>Mandatory air-leakage requirements exist for </a:t>
            </a:r>
          </a:p>
        </p:txBody>
      </p:sp>
      <p:sp>
        <p:nvSpPr>
          <p:cNvPr id="6" name="Rectangle 4"/>
          <p:cNvSpPr txBox="1">
            <a:spLocks noChangeArrowheads="1"/>
          </p:cNvSpPr>
          <p:nvPr/>
        </p:nvSpPr>
        <p:spPr>
          <a:xfrm>
            <a:off x="1539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a:t>
            </a:r>
          </a:p>
          <a:p>
            <a:pPr>
              <a:lnSpc>
                <a:spcPct val="80000"/>
              </a:lnSpc>
            </a:pPr>
            <a:r>
              <a:rPr lang="en-US" sz="2000" dirty="0">
                <a:solidFill>
                  <a:srgbClr val="00853F"/>
                </a:solidFill>
              </a:rPr>
              <a:t>Air Leakage</a:t>
            </a:r>
          </a:p>
        </p:txBody>
      </p:sp>
      <p:pic>
        <p:nvPicPr>
          <p:cNvPr id="5" name="Picture 4">
            <a:extLst>
              <a:ext uri="{FF2B5EF4-FFF2-40B4-BE49-F238E27FC236}">
                <a16:creationId xmlns:a16="http://schemas.microsoft.com/office/drawing/2014/main" id="{E039E614-A740-4457-B7A4-950E8E93E273}"/>
              </a:ext>
            </a:extLst>
          </p:cNvPr>
          <p:cNvPicPr>
            <a:picLocks noChangeAspect="1"/>
          </p:cNvPicPr>
          <p:nvPr/>
        </p:nvPicPr>
        <p:blipFill>
          <a:blip r:embed="rId3"/>
          <a:stretch>
            <a:fillRect/>
          </a:stretch>
        </p:blipFill>
        <p:spPr>
          <a:xfrm>
            <a:off x="261937" y="2091531"/>
            <a:ext cx="2857500" cy="2114550"/>
          </a:xfrm>
          <a:prstGeom prst="rect">
            <a:avLst/>
          </a:prstGeom>
        </p:spPr>
      </p:pic>
      <p:sp>
        <p:nvSpPr>
          <p:cNvPr id="7" name="Rectangle 6">
            <a:extLst>
              <a:ext uri="{FF2B5EF4-FFF2-40B4-BE49-F238E27FC236}">
                <a16:creationId xmlns:a16="http://schemas.microsoft.com/office/drawing/2014/main" id="{E27112FD-74A6-407F-9674-4BC59E5D7492}"/>
              </a:ext>
            </a:extLst>
          </p:cNvPr>
          <p:cNvSpPr/>
          <p:nvPr/>
        </p:nvSpPr>
        <p:spPr>
          <a:xfrm>
            <a:off x="431368" y="4364037"/>
            <a:ext cx="2518638" cy="369332"/>
          </a:xfrm>
          <a:prstGeom prst="rect">
            <a:avLst/>
          </a:prstGeom>
        </p:spPr>
        <p:txBody>
          <a:bodyPr wrap="none">
            <a:spAutoFit/>
          </a:bodyPr>
          <a:lstStyle/>
          <a:p>
            <a:r>
              <a:rPr lang="en-US" dirty="0"/>
              <a:t>Continuous air barriers</a:t>
            </a:r>
          </a:p>
        </p:txBody>
      </p:sp>
      <p:sp>
        <p:nvSpPr>
          <p:cNvPr id="8" name="Rectangle 7">
            <a:extLst>
              <a:ext uri="{FF2B5EF4-FFF2-40B4-BE49-F238E27FC236}">
                <a16:creationId xmlns:a16="http://schemas.microsoft.com/office/drawing/2014/main" id="{115C58A2-E19A-409B-B6A9-A56AF9F05F3F}"/>
              </a:ext>
            </a:extLst>
          </p:cNvPr>
          <p:cNvSpPr/>
          <p:nvPr/>
        </p:nvSpPr>
        <p:spPr>
          <a:xfrm>
            <a:off x="3205162" y="4342949"/>
            <a:ext cx="2924176" cy="508473"/>
          </a:xfrm>
          <a:prstGeom prst="rect">
            <a:avLst/>
          </a:prstGeom>
        </p:spPr>
        <p:txBody>
          <a:bodyPr wrap="square">
            <a:spAutoFit/>
          </a:bodyPr>
          <a:lstStyle/>
          <a:p>
            <a:pPr marL="693738">
              <a:lnSpc>
                <a:spcPct val="75000"/>
              </a:lnSpc>
            </a:pPr>
            <a:r>
              <a:rPr lang="en-US" dirty="0">
                <a:solidFill>
                  <a:schemeClr val="tx1">
                    <a:lumMod val="50000"/>
                  </a:schemeClr>
                </a:solidFill>
              </a:rPr>
              <a:t>Loading dock weather seals</a:t>
            </a:r>
          </a:p>
        </p:txBody>
      </p:sp>
      <p:sp>
        <p:nvSpPr>
          <p:cNvPr id="9" name="Rectangle 8">
            <a:extLst>
              <a:ext uri="{FF2B5EF4-FFF2-40B4-BE49-F238E27FC236}">
                <a16:creationId xmlns:a16="http://schemas.microsoft.com/office/drawing/2014/main" id="{0C7F3539-F5CF-4533-9B98-C1185EE8CD06}"/>
              </a:ext>
            </a:extLst>
          </p:cNvPr>
          <p:cNvSpPr/>
          <p:nvPr/>
        </p:nvSpPr>
        <p:spPr>
          <a:xfrm>
            <a:off x="5986462" y="4224896"/>
            <a:ext cx="2676037" cy="508473"/>
          </a:xfrm>
          <a:prstGeom prst="rect">
            <a:avLst/>
          </a:prstGeom>
        </p:spPr>
        <p:txBody>
          <a:bodyPr wrap="square">
            <a:spAutoFit/>
          </a:bodyPr>
          <a:lstStyle/>
          <a:p>
            <a:pPr marL="693738">
              <a:lnSpc>
                <a:spcPct val="75000"/>
              </a:lnSpc>
            </a:pPr>
            <a:r>
              <a:rPr lang="en-US" dirty="0">
                <a:solidFill>
                  <a:schemeClr val="tx1">
                    <a:lumMod val="50000"/>
                  </a:schemeClr>
                </a:solidFill>
              </a:rPr>
              <a:t>Vestibules </a:t>
            </a:r>
            <a:r>
              <a:rPr lang="en-US" dirty="0">
                <a:solidFill>
                  <a:srgbClr val="000000"/>
                </a:solidFill>
              </a:rPr>
              <a:t>and revolving doors</a:t>
            </a:r>
          </a:p>
        </p:txBody>
      </p:sp>
      <p:pic>
        <p:nvPicPr>
          <p:cNvPr id="10" name="Picture 9">
            <a:extLst>
              <a:ext uri="{FF2B5EF4-FFF2-40B4-BE49-F238E27FC236}">
                <a16:creationId xmlns:a16="http://schemas.microsoft.com/office/drawing/2014/main" id="{8B6BB2D4-81C4-4668-B972-A2DB2B8DF8B7}"/>
              </a:ext>
            </a:extLst>
          </p:cNvPr>
          <p:cNvPicPr>
            <a:picLocks noChangeAspect="1"/>
          </p:cNvPicPr>
          <p:nvPr/>
        </p:nvPicPr>
        <p:blipFill rotWithShape="1">
          <a:blip r:embed="rId4"/>
          <a:srcRect l="19583" r="20174"/>
          <a:stretch/>
        </p:blipFill>
        <p:spPr>
          <a:xfrm>
            <a:off x="6181723" y="2025984"/>
            <a:ext cx="2285513" cy="1976212"/>
          </a:xfrm>
          <a:prstGeom prst="rect">
            <a:avLst/>
          </a:prstGeom>
        </p:spPr>
      </p:pic>
      <p:pic>
        <p:nvPicPr>
          <p:cNvPr id="11" name="Picture 10">
            <a:extLst>
              <a:ext uri="{FF2B5EF4-FFF2-40B4-BE49-F238E27FC236}">
                <a16:creationId xmlns:a16="http://schemas.microsoft.com/office/drawing/2014/main" id="{392869C1-8A70-4CCA-97B8-F8E89A81C5EF}"/>
              </a:ext>
            </a:extLst>
          </p:cNvPr>
          <p:cNvPicPr>
            <a:picLocks noChangeAspect="1"/>
          </p:cNvPicPr>
          <p:nvPr/>
        </p:nvPicPr>
        <p:blipFill>
          <a:blip r:embed="rId5"/>
          <a:stretch>
            <a:fillRect/>
          </a:stretch>
        </p:blipFill>
        <p:spPr>
          <a:xfrm>
            <a:off x="3605212" y="2145785"/>
            <a:ext cx="1866900" cy="1866900"/>
          </a:xfrm>
          <a:prstGeom prst="rect">
            <a:avLst/>
          </a:prstGeom>
        </p:spPr>
      </p:pic>
    </p:spTree>
    <p:extLst>
      <p:ext uri="{BB962C8B-B14F-4D97-AF65-F5344CB8AC3E}">
        <p14:creationId xmlns:p14="http://schemas.microsoft.com/office/powerpoint/2010/main" val="2419425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24561" y="1219200"/>
            <a:ext cx="8294877" cy="5192889"/>
          </a:xfrm>
        </p:spPr>
        <p:txBody>
          <a:bodyPr>
            <a:normAutofit/>
          </a:bodyPr>
          <a:lstStyle/>
          <a:p>
            <a:pPr marL="230188" indent="0">
              <a:buNone/>
            </a:pPr>
            <a:r>
              <a:rPr lang="en-US" sz="2000" i="1" dirty="0">
                <a:solidFill>
                  <a:schemeClr val="tx1">
                    <a:lumMod val="50000"/>
                  </a:schemeClr>
                </a:solidFill>
              </a:rPr>
              <a:t>Continuous air barrier </a:t>
            </a:r>
            <a:r>
              <a:rPr lang="en-US" sz="2000" dirty="0">
                <a:solidFill>
                  <a:schemeClr val="tx1">
                    <a:lumMod val="50000"/>
                  </a:schemeClr>
                </a:solidFill>
              </a:rPr>
              <a:t>required in all buildings covered by the Standard except:</a:t>
            </a:r>
          </a:p>
          <a:p>
            <a:pPr marL="911225" lvl="1">
              <a:buFont typeface="Wingdings" panose="05000000000000000000" pitchFamily="2" charset="2"/>
              <a:buChar char="§"/>
            </a:pPr>
            <a:r>
              <a:rPr lang="en-US" sz="1800" i="1" dirty="0" err="1">
                <a:solidFill>
                  <a:schemeClr val="tx1">
                    <a:lumMod val="50000"/>
                  </a:schemeClr>
                </a:solidFill>
              </a:rPr>
              <a:t>Semiheated</a:t>
            </a:r>
            <a:r>
              <a:rPr lang="en-US" sz="1800" i="1" dirty="0">
                <a:solidFill>
                  <a:schemeClr val="tx1">
                    <a:lumMod val="50000"/>
                  </a:schemeClr>
                </a:solidFill>
              </a:rPr>
              <a:t> spaces </a:t>
            </a:r>
            <a:r>
              <a:rPr lang="en-US" sz="1800" dirty="0">
                <a:solidFill>
                  <a:schemeClr val="tx1">
                    <a:lumMod val="50000"/>
                  </a:schemeClr>
                </a:solidFill>
              </a:rPr>
              <a:t>in </a:t>
            </a:r>
            <a:r>
              <a:rPr lang="en-US" sz="1800" dirty="0">
                <a:solidFill>
                  <a:srgbClr val="92D050"/>
                </a:solidFill>
              </a:rPr>
              <a:t>climate zones 0-6</a:t>
            </a:r>
          </a:p>
          <a:p>
            <a:pPr marL="911225" lvl="1">
              <a:buFont typeface="Wingdings" panose="05000000000000000000" pitchFamily="2" charset="2"/>
              <a:buChar char="§"/>
            </a:pPr>
            <a:r>
              <a:rPr lang="en-US" sz="1800" dirty="0">
                <a:solidFill>
                  <a:schemeClr val="tx1">
                    <a:lumMod val="50000"/>
                  </a:schemeClr>
                </a:solidFill>
              </a:rPr>
              <a:t>Single </a:t>
            </a:r>
            <a:r>
              <a:rPr lang="en-US" sz="1800" dirty="0" err="1">
                <a:solidFill>
                  <a:schemeClr val="tx1">
                    <a:lumMod val="50000"/>
                  </a:schemeClr>
                </a:solidFill>
              </a:rPr>
              <a:t>wythe</a:t>
            </a:r>
            <a:r>
              <a:rPr lang="en-US" sz="1800" dirty="0">
                <a:solidFill>
                  <a:schemeClr val="tx1">
                    <a:lumMod val="50000"/>
                  </a:schemeClr>
                </a:solidFill>
              </a:rPr>
              <a:t> concrete masonry </a:t>
            </a:r>
            <a:r>
              <a:rPr lang="en-US" sz="1800" i="1" dirty="0">
                <a:solidFill>
                  <a:schemeClr val="tx1">
                    <a:lumMod val="50000"/>
                  </a:schemeClr>
                </a:solidFill>
              </a:rPr>
              <a:t>buildings</a:t>
            </a:r>
            <a:r>
              <a:rPr lang="en-US" sz="1800" dirty="0">
                <a:solidFill>
                  <a:schemeClr val="tx1">
                    <a:lumMod val="50000"/>
                  </a:schemeClr>
                </a:solidFill>
              </a:rPr>
              <a:t> in </a:t>
            </a:r>
            <a:r>
              <a:rPr lang="en-US" sz="1800" dirty="0">
                <a:solidFill>
                  <a:srgbClr val="92D050"/>
                </a:solidFill>
              </a:rPr>
              <a:t>climate zone 2B</a:t>
            </a:r>
          </a:p>
        </p:txBody>
      </p:sp>
      <p:sp>
        <p:nvSpPr>
          <p:cNvPr id="6" name="Rectangle 4"/>
          <p:cNvSpPr txBox="1">
            <a:spLocks noChangeArrowheads="1"/>
          </p:cNvSpPr>
          <p:nvPr/>
        </p:nvSpPr>
        <p:spPr>
          <a:xfrm>
            <a:off x="1539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5.4.3.1</a:t>
            </a:r>
          </a:p>
          <a:p>
            <a:pPr>
              <a:lnSpc>
                <a:spcPct val="80000"/>
              </a:lnSpc>
            </a:pPr>
            <a:r>
              <a:rPr lang="en-US" sz="2000" dirty="0">
                <a:solidFill>
                  <a:srgbClr val="00853F"/>
                </a:solidFill>
              </a:rPr>
              <a:t>Air Leakage – Continuous Air Barrier</a:t>
            </a:r>
          </a:p>
        </p:txBody>
      </p:sp>
      <p:pic>
        <p:nvPicPr>
          <p:cNvPr id="4" name="Picture 3">
            <a:extLst>
              <a:ext uri="{FF2B5EF4-FFF2-40B4-BE49-F238E27FC236}">
                <a16:creationId xmlns:a16="http://schemas.microsoft.com/office/drawing/2014/main" id="{DFE41153-354F-4C2B-BFF9-D73ABFEA5D30}"/>
              </a:ext>
            </a:extLst>
          </p:cNvPr>
          <p:cNvPicPr>
            <a:picLocks noChangeAspect="1"/>
          </p:cNvPicPr>
          <p:nvPr/>
        </p:nvPicPr>
        <p:blipFill>
          <a:blip r:embed="rId3"/>
          <a:stretch>
            <a:fillRect/>
          </a:stretch>
        </p:blipFill>
        <p:spPr>
          <a:xfrm>
            <a:off x="513571" y="3148075"/>
            <a:ext cx="2390729" cy="1998569"/>
          </a:xfrm>
          <a:prstGeom prst="rect">
            <a:avLst/>
          </a:prstGeom>
        </p:spPr>
      </p:pic>
      <p:sp>
        <p:nvSpPr>
          <p:cNvPr id="2" name="Rectangle 1">
            <a:extLst>
              <a:ext uri="{FF2B5EF4-FFF2-40B4-BE49-F238E27FC236}">
                <a16:creationId xmlns:a16="http://schemas.microsoft.com/office/drawing/2014/main" id="{B4514574-09A0-4200-95B4-DA4C1F3C1542}"/>
              </a:ext>
            </a:extLst>
          </p:cNvPr>
          <p:cNvSpPr/>
          <p:nvPr/>
        </p:nvSpPr>
        <p:spPr>
          <a:xfrm>
            <a:off x="3010694" y="3230433"/>
            <a:ext cx="5922826" cy="2277547"/>
          </a:xfrm>
          <a:prstGeom prst="rect">
            <a:avLst/>
          </a:prstGeom>
        </p:spPr>
        <p:txBody>
          <a:bodyPr wrap="square">
            <a:spAutoFit/>
          </a:bodyPr>
          <a:lstStyle/>
          <a:p>
            <a:r>
              <a:rPr lang="en-US" dirty="0">
                <a:solidFill>
                  <a:srgbClr val="000000"/>
                </a:solidFill>
              </a:rPr>
              <a:t>Measured whole building air-leakage rate not to exceed 0.40 cfm/ft</a:t>
            </a:r>
            <a:r>
              <a:rPr lang="en-US" baseline="30000" dirty="0">
                <a:solidFill>
                  <a:srgbClr val="000000"/>
                </a:solidFill>
              </a:rPr>
              <a:t>2</a:t>
            </a:r>
            <a:r>
              <a:rPr lang="en-US" dirty="0">
                <a:solidFill>
                  <a:srgbClr val="000000"/>
                </a:solidFill>
              </a:rPr>
              <a:t> (</a:t>
            </a:r>
            <a:r>
              <a:rPr lang="en-US" sz="1600" dirty="0">
                <a:solidFill>
                  <a:srgbClr val="000000"/>
                </a:solidFill>
              </a:rPr>
              <a:t>at a pressure differ. of 0.3 in. of water</a:t>
            </a:r>
            <a:r>
              <a:rPr lang="en-US" dirty="0">
                <a:solidFill>
                  <a:srgbClr val="000000"/>
                </a:solidFill>
              </a:rPr>
              <a:t>)</a:t>
            </a:r>
          </a:p>
          <a:p>
            <a:pPr marL="285750" indent="-285750">
              <a:spcBef>
                <a:spcPts val="600"/>
              </a:spcBef>
              <a:buFont typeface="Arial" panose="020B0604020202020204" pitchFamily="34" charset="0"/>
              <a:buChar char="•"/>
            </a:pPr>
            <a:r>
              <a:rPr lang="en-US" sz="1600" dirty="0">
                <a:solidFill>
                  <a:srgbClr val="000000"/>
                </a:solidFill>
              </a:rPr>
              <a:t>Normalized by above and below-grade building envelope area of both conditioned space and </a:t>
            </a:r>
            <a:r>
              <a:rPr lang="en-US" sz="1600" dirty="0" err="1">
                <a:solidFill>
                  <a:srgbClr val="000000"/>
                </a:solidFill>
              </a:rPr>
              <a:t>semiheated</a:t>
            </a:r>
            <a:r>
              <a:rPr lang="en-US" sz="1600" dirty="0">
                <a:solidFill>
                  <a:srgbClr val="000000"/>
                </a:solidFill>
              </a:rPr>
              <a:t> spaces.</a:t>
            </a:r>
          </a:p>
          <a:p>
            <a:pPr marL="285750" indent="-285750">
              <a:spcBef>
                <a:spcPts val="600"/>
              </a:spcBef>
              <a:buFont typeface="Arial" panose="020B0604020202020204" pitchFamily="34" charset="0"/>
              <a:buChar char="•"/>
            </a:pPr>
            <a:r>
              <a:rPr lang="en-US" sz="1600" dirty="0">
                <a:solidFill>
                  <a:srgbClr val="000000"/>
                </a:solidFill>
              </a:rPr>
              <a:t>Testing conducted per ASTM E779 or ASTM E1827 by independent 3</a:t>
            </a:r>
            <a:r>
              <a:rPr lang="en-US" sz="1600" baseline="30000" dirty="0">
                <a:solidFill>
                  <a:srgbClr val="000000"/>
                </a:solidFill>
              </a:rPr>
              <a:t>rd</a:t>
            </a:r>
            <a:r>
              <a:rPr lang="en-US" sz="1600" dirty="0">
                <a:solidFill>
                  <a:srgbClr val="000000"/>
                </a:solidFill>
              </a:rPr>
              <a:t> party</a:t>
            </a:r>
          </a:p>
          <a:p>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63355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Grp="1" noChangeArrowheads="1"/>
          </p:cNvSpPr>
          <p:nvPr>
            <p:ph type="title"/>
          </p:nvPr>
        </p:nvSpPr>
        <p:spPr>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5.4.3.1.1</a:t>
            </a:r>
          </a:p>
          <a:p>
            <a:pPr>
              <a:lnSpc>
                <a:spcPct val="80000"/>
              </a:lnSpc>
            </a:pPr>
            <a:r>
              <a:rPr lang="en-US" sz="2000" dirty="0">
                <a:solidFill>
                  <a:srgbClr val="00853F"/>
                </a:solidFill>
              </a:rPr>
              <a:t>Whole-Building Air Leakage – Exceptions </a:t>
            </a:r>
          </a:p>
        </p:txBody>
      </p:sp>
      <p:sp>
        <p:nvSpPr>
          <p:cNvPr id="21" name="TextBox 20"/>
          <p:cNvSpPr txBox="1"/>
          <p:nvPr/>
        </p:nvSpPr>
        <p:spPr>
          <a:xfrm>
            <a:off x="-285413" y="1839484"/>
            <a:ext cx="5418332" cy="1569660"/>
          </a:xfrm>
          <a:prstGeom prst="rect">
            <a:avLst/>
          </a:prstGeom>
          <a:noFill/>
        </p:spPr>
        <p:txBody>
          <a:bodyPr wrap="square" rtlCol="0">
            <a:spAutoFit/>
          </a:bodyPr>
          <a:lstStyle/>
          <a:p>
            <a:pPr lvl="1"/>
            <a:r>
              <a:rPr lang="en-US" sz="1600" dirty="0"/>
              <a:t>May comply using partial testing if:</a:t>
            </a:r>
          </a:p>
          <a:p>
            <a:pPr marL="800100" lvl="1" indent="-342900">
              <a:spcBef>
                <a:spcPts val="600"/>
              </a:spcBef>
              <a:buFont typeface="+mj-lt"/>
              <a:buAutoNum type="alphaLcParenR"/>
            </a:pPr>
            <a:r>
              <a:rPr lang="en-US" sz="1400" dirty="0"/>
              <a:t>Test entire floor area of all stories with; </a:t>
            </a:r>
            <a:r>
              <a:rPr lang="en-US" sz="1400" u="sng" dirty="0"/>
              <a:t>any</a:t>
            </a:r>
            <a:r>
              <a:rPr lang="en-US" sz="1400" dirty="0"/>
              <a:t> space under a roof, a building entrance or a loading dock.</a:t>
            </a:r>
          </a:p>
          <a:p>
            <a:pPr marL="800100" lvl="1" indent="-342900">
              <a:spcBef>
                <a:spcPts val="600"/>
              </a:spcBef>
              <a:buFont typeface="+mj-lt"/>
              <a:buAutoNum type="alphaLcParenR"/>
            </a:pPr>
            <a:r>
              <a:rPr lang="en-US" sz="1400" dirty="0"/>
              <a:t>Test representative above-grade wall sections totaling at least 25% of wall area enclosing remaining conditioned space, cannot include areas tested under (a)</a:t>
            </a:r>
          </a:p>
        </p:txBody>
      </p:sp>
      <p:sp>
        <p:nvSpPr>
          <p:cNvPr id="23" name="TextBox 22"/>
          <p:cNvSpPr txBox="1"/>
          <p:nvPr/>
        </p:nvSpPr>
        <p:spPr>
          <a:xfrm>
            <a:off x="679257" y="1539944"/>
            <a:ext cx="3538148" cy="369332"/>
          </a:xfrm>
          <a:prstGeom prst="rect">
            <a:avLst/>
          </a:prstGeom>
          <a:noFill/>
        </p:spPr>
        <p:txBody>
          <a:bodyPr wrap="none" rtlCol="0">
            <a:spAutoFit/>
          </a:bodyPr>
          <a:lstStyle/>
          <a:p>
            <a:r>
              <a:rPr lang="en-US" dirty="0">
                <a:solidFill>
                  <a:schemeClr val="accent1">
                    <a:lumMod val="75000"/>
                  </a:schemeClr>
                </a:solidFill>
              </a:rPr>
              <a:t>Buildings &gt; 50,000 sf (exception)</a:t>
            </a:r>
          </a:p>
        </p:txBody>
      </p:sp>
      <p:sp>
        <p:nvSpPr>
          <p:cNvPr id="24" name="TextBox 23"/>
          <p:cNvSpPr txBox="1"/>
          <p:nvPr/>
        </p:nvSpPr>
        <p:spPr>
          <a:xfrm>
            <a:off x="7366969" y="1535023"/>
            <a:ext cx="1441420" cy="369332"/>
          </a:xfrm>
          <a:prstGeom prst="rect">
            <a:avLst/>
          </a:prstGeom>
          <a:noFill/>
        </p:spPr>
        <p:txBody>
          <a:bodyPr wrap="none" rtlCol="0">
            <a:spAutoFit/>
          </a:bodyPr>
          <a:lstStyle/>
          <a:p>
            <a:r>
              <a:rPr lang="en-US" dirty="0">
                <a:solidFill>
                  <a:schemeClr val="accent1">
                    <a:lumMod val="75000"/>
                  </a:schemeClr>
                </a:solidFill>
              </a:rPr>
              <a:t>All Buildings</a:t>
            </a:r>
          </a:p>
        </p:txBody>
      </p:sp>
      <p:cxnSp>
        <p:nvCxnSpPr>
          <p:cNvPr id="25" name="Straight Connector 24"/>
          <p:cNvCxnSpPr/>
          <p:nvPr/>
        </p:nvCxnSpPr>
        <p:spPr>
          <a:xfrm flipV="1">
            <a:off x="1396263" y="1068029"/>
            <a:ext cx="5858" cy="477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095631" y="1068029"/>
            <a:ext cx="0" cy="477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96263" y="1068029"/>
            <a:ext cx="6691417"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751200" y="1875271"/>
            <a:ext cx="2057190" cy="830997"/>
          </a:xfrm>
          <a:prstGeom prst="rect">
            <a:avLst/>
          </a:prstGeom>
          <a:noFill/>
        </p:spPr>
        <p:txBody>
          <a:bodyPr wrap="square" rtlCol="0">
            <a:spAutoFit/>
          </a:bodyPr>
          <a:lstStyle/>
          <a:p>
            <a:pPr lvl="1" algn="ctr"/>
            <a:r>
              <a:rPr lang="en-US" sz="1600" dirty="0"/>
              <a:t>Comply by testing entire building</a:t>
            </a:r>
          </a:p>
        </p:txBody>
      </p:sp>
      <p:cxnSp>
        <p:nvCxnSpPr>
          <p:cNvPr id="30" name="Straight Connector 29"/>
          <p:cNvCxnSpPr/>
          <p:nvPr/>
        </p:nvCxnSpPr>
        <p:spPr>
          <a:xfrm>
            <a:off x="1390795" y="3392671"/>
            <a:ext cx="0" cy="390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8087679" y="2706268"/>
            <a:ext cx="0" cy="1076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96262" y="3773400"/>
            <a:ext cx="6691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35677" y="3783129"/>
            <a:ext cx="0" cy="244186"/>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15815" y="4021178"/>
            <a:ext cx="8634219" cy="1631216"/>
          </a:xfrm>
          <a:prstGeom prst="rect">
            <a:avLst/>
          </a:prstGeom>
          <a:noFill/>
        </p:spPr>
        <p:txBody>
          <a:bodyPr wrap="square" rtlCol="0">
            <a:spAutoFit/>
          </a:bodyPr>
          <a:lstStyle/>
          <a:p>
            <a:pPr marL="342900" indent="-342900">
              <a:spcBef>
                <a:spcPts val="600"/>
              </a:spcBef>
              <a:buFont typeface="+mj-lt"/>
              <a:buAutoNum type="arabicPeriod"/>
            </a:pPr>
            <a:r>
              <a:rPr lang="en-US" sz="1600" dirty="0"/>
              <a:t>Building complies if measured air leakage rate is less than 0.40 cfm/ft</a:t>
            </a:r>
            <a:r>
              <a:rPr lang="en-US" sz="1600" baseline="30000" dirty="0"/>
              <a:t>2</a:t>
            </a:r>
            <a:r>
              <a:rPr lang="en-US" sz="1600" dirty="0"/>
              <a:t> at 0.30 in. of water </a:t>
            </a:r>
          </a:p>
          <a:p>
            <a:pPr marL="342900" indent="-342900">
              <a:spcBef>
                <a:spcPts val="600"/>
              </a:spcBef>
              <a:buFont typeface="+mj-lt"/>
              <a:buAutoNum type="arabicPeriod"/>
            </a:pPr>
            <a:r>
              <a:rPr lang="en-US" sz="1600" dirty="0"/>
              <a:t>If measured air leakage rate is greater than 0.40 cfm/ft</a:t>
            </a:r>
            <a:r>
              <a:rPr lang="en-US" sz="1600" baseline="30000" dirty="0"/>
              <a:t>2</a:t>
            </a:r>
            <a:r>
              <a:rPr lang="en-US" sz="1600" dirty="0"/>
              <a:t> but less than 0.60 cfm/ft</a:t>
            </a:r>
            <a:r>
              <a:rPr lang="en-US" sz="1600" baseline="30000" dirty="0"/>
              <a:t>2</a:t>
            </a:r>
            <a:endParaRPr lang="en-US" sz="1600" dirty="0"/>
          </a:p>
          <a:p>
            <a:pPr marL="742950" lvl="1" indent="-285750">
              <a:buFont typeface="Arial" panose="020B0604020202020204" pitchFamily="34" charset="0"/>
              <a:buChar char="•"/>
            </a:pPr>
            <a:r>
              <a:rPr lang="en-US" sz="1400" dirty="0"/>
              <a:t>Perform diagnostic evaluation (smoke tracer, infrared imaging, etc.) and seal identified leaks</a:t>
            </a:r>
          </a:p>
          <a:p>
            <a:pPr marL="742950" lvl="1" indent="-285750">
              <a:buFont typeface="Arial" panose="020B0604020202020204" pitchFamily="34" charset="0"/>
              <a:buChar char="•"/>
            </a:pPr>
            <a:r>
              <a:rPr lang="en-US" sz="1400" dirty="0"/>
              <a:t>Perform visual inspection of air barrier and seal identified leaks</a:t>
            </a:r>
          </a:p>
          <a:p>
            <a:pPr marL="742950" lvl="1" indent="-285750">
              <a:buFont typeface="Arial" panose="020B0604020202020204" pitchFamily="34" charset="0"/>
              <a:buChar char="•"/>
            </a:pPr>
            <a:r>
              <a:rPr lang="en-US" sz="1400" dirty="0"/>
              <a:t>Submit report to code official and building owner identifying corrective actions taken to seal leaks </a:t>
            </a:r>
          </a:p>
          <a:p>
            <a:pPr>
              <a:spcBef>
                <a:spcPts val="600"/>
              </a:spcBef>
            </a:pPr>
            <a:r>
              <a:rPr lang="en-US" sz="1600" dirty="0"/>
              <a:t>3. Testing not required when meeting  </a:t>
            </a:r>
          </a:p>
        </p:txBody>
      </p:sp>
    </p:spTree>
    <p:extLst>
      <p:ext uri="{BB962C8B-B14F-4D97-AF65-F5344CB8AC3E}">
        <p14:creationId xmlns:p14="http://schemas.microsoft.com/office/powerpoint/2010/main" val="4253471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24561" y="1219200"/>
            <a:ext cx="8605139" cy="2705101"/>
          </a:xfrm>
        </p:spPr>
        <p:txBody>
          <a:bodyPr>
            <a:normAutofit/>
          </a:bodyPr>
          <a:lstStyle/>
          <a:p>
            <a:pPr marL="230188" indent="0">
              <a:spcBef>
                <a:spcPts val="1200"/>
              </a:spcBef>
              <a:buNone/>
            </a:pPr>
            <a:r>
              <a:rPr lang="en-US" sz="2000" dirty="0">
                <a:solidFill>
                  <a:srgbClr val="FF0000"/>
                </a:solidFill>
              </a:rPr>
              <a:t>When a building has both conditioned space and </a:t>
            </a:r>
            <a:r>
              <a:rPr lang="en-US" sz="2000" dirty="0" err="1">
                <a:solidFill>
                  <a:srgbClr val="FF0000"/>
                </a:solidFill>
              </a:rPr>
              <a:t>semiheated</a:t>
            </a:r>
            <a:r>
              <a:rPr lang="en-US" sz="2000" dirty="0">
                <a:solidFill>
                  <a:srgbClr val="FF0000"/>
                </a:solidFill>
              </a:rPr>
              <a:t> space, compliance can be demonstrated using one of two methods</a:t>
            </a:r>
          </a:p>
          <a:p>
            <a:pPr marL="973138" lvl="1" indent="-342900">
              <a:buFont typeface="+mj-lt"/>
              <a:buAutoNum type="arabicPeriod"/>
            </a:pPr>
            <a:r>
              <a:rPr lang="en-US" sz="1800" dirty="0">
                <a:solidFill>
                  <a:srgbClr val="FF0000"/>
                </a:solidFill>
              </a:rPr>
              <a:t>Separately for each space condition type</a:t>
            </a:r>
          </a:p>
          <a:p>
            <a:pPr marL="971550" lvl="2">
              <a:buFont typeface="Arial" panose="020B0604020202020204" pitchFamily="34" charset="0"/>
              <a:buChar char="•"/>
            </a:pPr>
            <a:r>
              <a:rPr lang="en-US" sz="1400" i="1" dirty="0">
                <a:solidFill>
                  <a:srgbClr val="FF0000"/>
                </a:solidFill>
              </a:rPr>
              <a:t>Air-leakage</a:t>
            </a:r>
            <a:r>
              <a:rPr lang="en-US" sz="1400" dirty="0">
                <a:solidFill>
                  <a:srgbClr val="FF0000"/>
                </a:solidFill>
              </a:rPr>
              <a:t> of </a:t>
            </a:r>
            <a:r>
              <a:rPr lang="en-US" sz="1400" i="1" dirty="0">
                <a:solidFill>
                  <a:srgbClr val="FF0000"/>
                </a:solidFill>
              </a:rPr>
              <a:t>conditioned space </a:t>
            </a:r>
            <a:r>
              <a:rPr lang="en-US" sz="1400" dirty="0">
                <a:solidFill>
                  <a:srgbClr val="FF0000"/>
                </a:solidFill>
              </a:rPr>
              <a:t>normalized by </a:t>
            </a:r>
            <a:r>
              <a:rPr lang="en-US" sz="1400" i="1" dirty="0">
                <a:solidFill>
                  <a:srgbClr val="FF0000"/>
                </a:solidFill>
              </a:rPr>
              <a:t>exterior building envelope </a:t>
            </a:r>
            <a:r>
              <a:rPr lang="en-US" sz="1400" dirty="0">
                <a:solidFill>
                  <a:srgbClr val="FF0000"/>
                </a:solidFill>
              </a:rPr>
              <a:t>area</a:t>
            </a:r>
          </a:p>
          <a:p>
            <a:pPr marL="971550" lvl="2">
              <a:buFont typeface="Arial" panose="020B0604020202020204" pitchFamily="34" charset="0"/>
              <a:buChar char="•"/>
            </a:pPr>
            <a:r>
              <a:rPr lang="en-US" sz="1400" i="1" dirty="0">
                <a:solidFill>
                  <a:srgbClr val="FF0000"/>
                </a:solidFill>
              </a:rPr>
              <a:t>Air-leakage </a:t>
            </a:r>
            <a:r>
              <a:rPr lang="en-US" sz="1400" dirty="0">
                <a:solidFill>
                  <a:srgbClr val="FF0000"/>
                </a:solidFill>
              </a:rPr>
              <a:t>of </a:t>
            </a:r>
            <a:r>
              <a:rPr lang="en-US" sz="1400" i="1" dirty="0" err="1">
                <a:solidFill>
                  <a:srgbClr val="FF0000"/>
                </a:solidFill>
              </a:rPr>
              <a:t>semiheated</a:t>
            </a:r>
            <a:r>
              <a:rPr lang="en-US" sz="1400" i="1" dirty="0">
                <a:solidFill>
                  <a:srgbClr val="FF0000"/>
                </a:solidFill>
              </a:rPr>
              <a:t> space </a:t>
            </a:r>
            <a:r>
              <a:rPr lang="en-US" sz="1400" dirty="0">
                <a:solidFill>
                  <a:srgbClr val="FF0000"/>
                </a:solidFill>
              </a:rPr>
              <a:t>normalized by area of </a:t>
            </a:r>
            <a:r>
              <a:rPr lang="en-US" sz="1400" i="1" dirty="0" err="1">
                <a:solidFill>
                  <a:srgbClr val="FF0000"/>
                </a:solidFill>
              </a:rPr>
              <a:t>semiexterior</a:t>
            </a:r>
            <a:r>
              <a:rPr lang="en-US" sz="1400" dirty="0">
                <a:solidFill>
                  <a:srgbClr val="FF0000"/>
                </a:solidFill>
              </a:rPr>
              <a:t> </a:t>
            </a:r>
            <a:r>
              <a:rPr lang="en-US" sz="1400" i="1" dirty="0">
                <a:solidFill>
                  <a:srgbClr val="FF0000"/>
                </a:solidFill>
              </a:rPr>
              <a:t>building envelope</a:t>
            </a:r>
          </a:p>
          <a:p>
            <a:pPr marL="973138" lvl="1" indent="-342900">
              <a:spcBef>
                <a:spcPts val="1200"/>
              </a:spcBef>
              <a:buFont typeface="+mj-lt"/>
              <a:buAutoNum type="arabicPeriod"/>
            </a:pPr>
            <a:r>
              <a:rPr lang="en-US" sz="1700" dirty="0">
                <a:solidFill>
                  <a:srgbClr val="FF0000"/>
                </a:solidFill>
              </a:rPr>
              <a:t>Both space conditioning types together, </a:t>
            </a:r>
          </a:p>
          <a:p>
            <a:pPr marL="1373188" lvl="2" indent="-342900"/>
            <a:r>
              <a:rPr lang="en-US" sz="1400" dirty="0">
                <a:solidFill>
                  <a:srgbClr val="FF0000"/>
                </a:solidFill>
              </a:rPr>
              <a:t>Air-leakage rate for both </a:t>
            </a:r>
            <a:r>
              <a:rPr lang="en-US" sz="1400" i="1" dirty="0">
                <a:solidFill>
                  <a:srgbClr val="FF0000"/>
                </a:solidFill>
              </a:rPr>
              <a:t>space</a:t>
            </a:r>
            <a:r>
              <a:rPr lang="en-US" sz="1400" dirty="0">
                <a:solidFill>
                  <a:srgbClr val="FF0000"/>
                </a:solidFill>
              </a:rPr>
              <a:t> types normalized by sum of </a:t>
            </a:r>
            <a:r>
              <a:rPr lang="en-US" sz="1400" i="1" dirty="0">
                <a:solidFill>
                  <a:srgbClr val="FF0000"/>
                </a:solidFill>
              </a:rPr>
              <a:t>exterior building envelope </a:t>
            </a:r>
            <a:r>
              <a:rPr lang="en-US" sz="1400" dirty="0">
                <a:solidFill>
                  <a:srgbClr val="FF0000"/>
                </a:solidFill>
              </a:rPr>
              <a:t>area and </a:t>
            </a:r>
            <a:r>
              <a:rPr lang="en-US" sz="1400" i="1" dirty="0" err="1">
                <a:solidFill>
                  <a:srgbClr val="FF0000"/>
                </a:solidFill>
              </a:rPr>
              <a:t>semiexterior</a:t>
            </a:r>
            <a:r>
              <a:rPr lang="en-US" sz="1400" i="1" dirty="0">
                <a:solidFill>
                  <a:srgbClr val="FF0000"/>
                </a:solidFill>
              </a:rPr>
              <a:t> building envelope </a:t>
            </a:r>
            <a:r>
              <a:rPr lang="en-US" sz="1400" dirty="0">
                <a:solidFill>
                  <a:srgbClr val="FF0000"/>
                </a:solidFill>
              </a:rPr>
              <a:t>area minus </a:t>
            </a:r>
            <a:r>
              <a:rPr lang="en-US" sz="1400" i="1" dirty="0" err="1">
                <a:solidFill>
                  <a:srgbClr val="FF0000"/>
                </a:solidFill>
              </a:rPr>
              <a:t>semiexterior</a:t>
            </a:r>
            <a:r>
              <a:rPr lang="en-US" sz="1400" i="1" dirty="0">
                <a:solidFill>
                  <a:srgbClr val="FF0000"/>
                </a:solidFill>
              </a:rPr>
              <a:t> building envelope </a:t>
            </a:r>
            <a:r>
              <a:rPr lang="en-US" sz="1400" dirty="0">
                <a:solidFill>
                  <a:srgbClr val="FF0000"/>
                </a:solidFill>
              </a:rPr>
              <a:t>area separating conditioned and </a:t>
            </a:r>
            <a:r>
              <a:rPr lang="en-US" sz="1400" i="1" dirty="0" err="1">
                <a:solidFill>
                  <a:srgbClr val="FF0000"/>
                </a:solidFill>
              </a:rPr>
              <a:t>semiheated</a:t>
            </a:r>
            <a:r>
              <a:rPr lang="en-US" sz="1400" dirty="0">
                <a:solidFill>
                  <a:srgbClr val="FF0000"/>
                </a:solidFill>
              </a:rPr>
              <a:t> spaces</a:t>
            </a:r>
          </a:p>
          <a:p>
            <a:pPr marL="630238" lvl="1" indent="0">
              <a:buNone/>
            </a:pPr>
            <a:endParaRPr lang="en-US" sz="1700" dirty="0">
              <a:solidFill>
                <a:schemeClr val="tx1">
                  <a:lumMod val="50000"/>
                </a:schemeClr>
              </a:solidFill>
            </a:endParaRPr>
          </a:p>
          <a:p>
            <a:pPr marL="458788" indent="-228600">
              <a:buFont typeface="Arial" panose="020B0604020202020204" pitchFamily="34" charset="0"/>
              <a:buChar char="•"/>
            </a:pPr>
            <a:endParaRPr lang="en-US" sz="1700" dirty="0">
              <a:solidFill>
                <a:schemeClr val="tx1">
                  <a:lumMod val="50000"/>
                </a:schemeClr>
              </a:solidFill>
            </a:endParaRPr>
          </a:p>
        </p:txBody>
      </p:sp>
      <p:sp>
        <p:nvSpPr>
          <p:cNvPr id="6" name="Rectangle 4"/>
          <p:cNvSpPr txBox="1">
            <a:spLocks noChangeArrowheads="1"/>
          </p:cNvSpPr>
          <p:nvPr/>
        </p:nvSpPr>
        <p:spPr>
          <a:xfrm>
            <a:off x="1539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5.4.3.1.</a:t>
            </a:r>
            <a:r>
              <a:rPr lang="en-US" sz="2400" b="1" dirty="0">
                <a:solidFill>
                  <a:srgbClr val="FF0000"/>
                </a:solidFill>
              </a:rPr>
              <a:t>1</a:t>
            </a:r>
          </a:p>
          <a:p>
            <a:pPr>
              <a:lnSpc>
                <a:spcPct val="80000"/>
              </a:lnSpc>
            </a:pPr>
            <a:r>
              <a:rPr lang="en-US" sz="2000" dirty="0">
                <a:solidFill>
                  <a:srgbClr val="FF0000"/>
                </a:solidFill>
              </a:rPr>
              <a:t>Whole-Building Air Leakage</a:t>
            </a:r>
            <a:endParaRPr lang="en-US" dirty="0">
              <a:solidFill>
                <a:srgbClr val="FF0000"/>
              </a:solidFill>
            </a:endParaRPr>
          </a:p>
        </p:txBody>
      </p:sp>
      <p:pic>
        <p:nvPicPr>
          <p:cNvPr id="4" name="Picture 3" descr="envelopes_diagram">
            <a:extLst>
              <a:ext uri="{FF2B5EF4-FFF2-40B4-BE49-F238E27FC236}">
                <a16:creationId xmlns:a16="http://schemas.microsoft.com/office/drawing/2014/main" id="{B213D933-7E1B-4BEE-BF8F-36F106795F6E}"/>
              </a:ext>
            </a:extLst>
          </p:cNvPr>
          <p:cNvPicPr>
            <a:picLocks noChangeAspect="1" noChangeArrowheads="1"/>
          </p:cNvPicPr>
          <p:nvPr/>
        </p:nvPicPr>
        <p:blipFill>
          <a:blip r:embed="rId3" cstate="screen"/>
          <a:srcRect/>
          <a:stretch>
            <a:fillRect/>
          </a:stretch>
        </p:blipFill>
        <p:spPr bwMode="auto">
          <a:xfrm>
            <a:off x="713165" y="4133034"/>
            <a:ext cx="4084853" cy="2029381"/>
          </a:xfrm>
          <a:prstGeom prst="rect">
            <a:avLst/>
          </a:prstGeom>
          <a:noFill/>
        </p:spPr>
      </p:pic>
      <p:grpSp>
        <p:nvGrpSpPr>
          <p:cNvPr id="61446" name="Group 61445">
            <a:extLst>
              <a:ext uri="{FF2B5EF4-FFF2-40B4-BE49-F238E27FC236}">
                <a16:creationId xmlns:a16="http://schemas.microsoft.com/office/drawing/2014/main" id="{F32AC6F2-3E4F-4E8C-AE69-A6CDF0F5FC09}"/>
              </a:ext>
            </a:extLst>
          </p:cNvPr>
          <p:cNvGrpSpPr/>
          <p:nvPr/>
        </p:nvGrpSpPr>
        <p:grpSpPr>
          <a:xfrm>
            <a:off x="1853967" y="4065393"/>
            <a:ext cx="7198369" cy="1428012"/>
            <a:chOff x="1848350" y="4093612"/>
            <a:chExt cx="7198369" cy="1428012"/>
          </a:xfrm>
        </p:grpSpPr>
        <p:sp>
          <p:nvSpPr>
            <p:cNvPr id="2" name="Rectangle 1">
              <a:extLst>
                <a:ext uri="{FF2B5EF4-FFF2-40B4-BE49-F238E27FC236}">
                  <a16:creationId xmlns:a16="http://schemas.microsoft.com/office/drawing/2014/main" id="{63923516-4DEB-4935-82E3-665F60485B39}"/>
                </a:ext>
              </a:extLst>
            </p:cNvPr>
            <p:cNvSpPr/>
            <p:nvPr/>
          </p:nvSpPr>
          <p:spPr>
            <a:xfrm>
              <a:off x="4847572" y="4093612"/>
              <a:ext cx="4199147" cy="1384995"/>
            </a:xfrm>
            <a:prstGeom prst="rect">
              <a:avLst/>
            </a:prstGeom>
          </p:spPr>
          <p:txBody>
            <a:bodyPr wrap="square">
              <a:spAutoFit/>
            </a:bodyPr>
            <a:lstStyle/>
            <a:p>
              <a:r>
                <a:rPr lang="en-US" sz="1200" dirty="0">
                  <a:solidFill>
                    <a:srgbClr val="000000"/>
                  </a:solidFill>
                </a:rPr>
                <a:t>Option 1: Air-leakage calculated separately for each space. </a:t>
              </a:r>
            </a:p>
            <a:p>
              <a:endParaRPr lang="en-US" sz="1200" dirty="0">
                <a:solidFill>
                  <a:srgbClr val="000000"/>
                </a:solidFill>
              </a:endParaRPr>
            </a:p>
            <a:p>
              <a:r>
                <a:rPr lang="en-US" sz="1200" dirty="0" err="1">
                  <a:solidFill>
                    <a:srgbClr val="000000"/>
                  </a:solidFill>
                </a:rPr>
                <a:t>Semiheated</a:t>
              </a:r>
              <a:r>
                <a:rPr lang="en-US" sz="1200" dirty="0">
                  <a:solidFill>
                    <a:srgbClr val="000000"/>
                  </a:solidFill>
                </a:rPr>
                <a:t> Storage air-leakage normalized only using its </a:t>
              </a:r>
              <a:r>
                <a:rPr lang="en-US" sz="1200" dirty="0" err="1">
                  <a:solidFill>
                    <a:srgbClr val="000000"/>
                  </a:solidFill>
                </a:rPr>
                <a:t>semiexterior</a:t>
              </a:r>
              <a:r>
                <a:rPr lang="en-US" sz="1200" dirty="0">
                  <a:solidFill>
                    <a:srgbClr val="000000"/>
                  </a:solidFill>
                </a:rPr>
                <a:t> envelope area</a:t>
              </a:r>
            </a:p>
            <a:p>
              <a:endParaRPr lang="en-US" sz="1200" dirty="0">
                <a:solidFill>
                  <a:srgbClr val="000000"/>
                </a:solidFill>
              </a:endParaRPr>
            </a:p>
            <a:p>
              <a:r>
                <a:rPr lang="en-US" sz="1200" dirty="0">
                  <a:solidFill>
                    <a:srgbClr val="000000"/>
                  </a:solidFill>
                </a:rPr>
                <a:t>Conditioned space air-leakage normalized using the exterior envelope area</a:t>
              </a:r>
            </a:p>
          </p:txBody>
        </p:sp>
        <p:grpSp>
          <p:nvGrpSpPr>
            <p:cNvPr id="50" name="Group 49">
              <a:extLst>
                <a:ext uri="{FF2B5EF4-FFF2-40B4-BE49-F238E27FC236}">
                  <a16:creationId xmlns:a16="http://schemas.microsoft.com/office/drawing/2014/main" id="{EC292ED8-8A2D-40FF-82DC-AAE60CB9893C}"/>
                </a:ext>
              </a:extLst>
            </p:cNvPr>
            <p:cNvGrpSpPr/>
            <p:nvPr/>
          </p:nvGrpSpPr>
          <p:grpSpPr>
            <a:xfrm>
              <a:off x="2290194" y="4365834"/>
              <a:ext cx="2557381" cy="1048474"/>
              <a:chOff x="2290194" y="4365834"/>
              <a:chExt cx="2557381" cy="1048474"/>
            </a:xfrm>
          </p:grpSpPr>
          <p:cxnSp>
            <p:nvCxnSpPr>
              <p:cNvPr id="33" name="Straight Connector 32">
                <a:extLst>
                  <a:ext uri="{FF2B5EF4-FFF2-40B4-BE49-F238E27FC236}">
                    <a16:creationId xmlns:a16="http://schemas.microsoft.com/office/drawing/2014/main" id="{DE24B6E2-8BEE-4CA2-B765-4CC3868A514C}"/>
                  </a:ext>
                </a:extLst>
              </p:cNvPr>
              <p:cNvCxnSpPr>
                <a:cxnSpLocks/>
              </p:cNvCxnSpPr>
              <p:nvPr/>
            </p:nvCxnSpPr>
            <p:spPr>
              <a:xfrm>
                <a:off x="4847572" y="4504360"/>
                <a:ext cx="1" cy="342900"/>
              </a:xfrm>
              <a:prstGeom prst="line">
                <a:avLst/>
              </a:prstGeom>
              <a:ln w="285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D51BF8F-D358-430F-9A4B-79B9F87A7F3A}"/>
                  </a:ext>
                </a:extLst>
              </p:cNvPr>
              <p:cNvCxnSpPr>
                <a:cxnSpLocks/>
              </p:cNvCxnSpPr>
              <p:nvPr/>
            </p:nvCxnSpPr>
            <p:spPr>
              <a:xfrm>
                <a:off x="4847573" y="5098853"/>
                <a:ext cx="2" cy="315455"/>
              </a:xfrm>
              <a:prstGeom prst="line">
                <a:avLst/>
              </a:prstGeom>
              <a:ln w="2857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A41B253-6605-4B01-969F-DB116FBCA6CC}"/>
                  </a:ext>
                </a:extLst>
              </p:cNvPr>
              <p:cNvCxnSpPr>
                <a:cxnSpLocks/>
              </p:cNvCxnSpPr>
              <p:nvPr/>
            </p:nvCxnSpPr>
            <p:spPr>
              <a:xfrm flipH="1">
                <a:off x="2290194" y="4675810"/>
                <a:ext cx="2557378" cy="0"/>
              </a:xfrm>
              <a:prstGeom prst="straightConnector1">
                <a:avLst/>
              </a:prstGeom>
              <a:ln w="127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4208C4A-F1C0-4611-B6B6-ABDC4AA61677}"/>
                  </a:ext>
                </a:extLst>
              </p:cNvPr>
              <p:cNvCxnSpPr>
                <a:cxnSpLocks/>
              </p:cNvCxnSpPr>
              <p:nvPr/>
            </p:nvCxnSpPr>
            <p:spPr>
              <a:xfrm flipH="1">
                <a:off x="3649211" y="4675810"/>
                <a:ext cx="1198360" cy="333109"/>
              </a:xfrm>
              <a:prstGeom prst="straightConnector1">
                <a:avLst/>
              </a:prstGeom>
              <a:ln w="127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C8FB6D1-AA7F-462C-AB42-F27B9B4D0300}"/>
                  </a:ext>
                </a:extLst>
              </p:cNvPr>
              <p:cNvCxnSpPr>
                <a:cxnSpLocks/>
              </p:cNvCxnSpPr>
              <p:nvPr/>
            </p:nvCxnSpPr>
            <p:spPr>
              <a:xfrm flipH="1" flipV="1">
                <a:off x="3196206" y="4365834"/>
                <a:ext cx="1651366" cy="309976"/>
              </a:xfrm>
              <a:prstGeom prst="straightConnector1">
                <a:avLst/>
              </a:prstGeom>
              <a:ln w="127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B488E451-41B1-41F0-9D79-603B9E94B8EE}"/>
                  </a:ext>
                </a:extLst>
              </p:cNvPr>
              <p:cNvCxnSpPr>
                <a:cxnSpLocks/>
              </p:cNvCxnSpPr>
              <p:nvPr/>
            </p:nvCxnSpPr>
            <p:spPr>
              <a:xfrm flipH="1">
                <a:off x="4060272" y="4675810"/>
                <a:ext cx="787300" cy="94638"/>
              </a:xfrm>
              <a:prstGeom prst="straightConnector1">
                <a:avLst/>
              </a:prstGeom>
              <a:ln w="127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1DC2BA36-8681-4E57-B413-C35AA9707A1F}"/>
                </a:ext>
              </a:extLst>
            </p:cNvPr>
            <p:cNvCxnSpPr>
              <a:cxnSpLocks/>
            </p:cNvCxnSpPr>
            <p:nvPr/>
          </p:nvCxnSpPr>
          <p:spPr>
            <a:xfrm flipH="1" flipV="1">
              <a:off x="1848350" y="5150011"/>
              <a:ext cx="2999226" cy="101028"/>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EA59685-6B78-4AEF-86EB-034688175C74}"/>
                </a:ext>
              </a:extLst>
            </p:cNvPr>
            <p:cNvCxnSpPr>
              <a:cxnSpLocks/>
            </p:cNvCxnSpPr>
            <p:nvPr/>
          </p:nvCxnSpPr>
          <p:spPr>
            <a:xfrm flipH="1">
              <a:off x="4021889" y="5260506"/>
              <a:ext cx="825687" cy="261118"/>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5195FB72-0BEE-4341-8A41-52DE30CD4436}"/>
                </a:ext>
              </a:extLst>
            </p:cNvPr>
            <p:cNvCxnSpPr>
              <a:cxnSpLocks/>
            </p:cNvCxnSpPr>
            <p:nvPr/>
          </p:nvCxnSpPr>
          <p:spPr>
            <a:xfrm flipH="1" flipV="1">
              <a:off x="4516049" y="5085427"/>
              <a:ext cx="331527" cy="165612"/>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557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3335C-E4E1-440F-9012-74E5F32EFBAA}"/>
              </a:ext>
            </a:extLst>
          </p:cNvPr>
          <p:cNvSpPr>
            <a:spLocks noGrp="1"/>
          </p:cNvSpPr>
          <p:nvPr>
            <p:ph idx="1"/>
          </p:nvPr>
        </p:nvSpPr>
        <p:spPr>
          <a:xfrm>
            <a:off x="457200" y="2278493"/>
            <a:ext cx="8229600" cy="1291982"/>
          </a:xfrm>
        </p:spPr>
        <p:txBody>
          <a:bodyPr>
            <a:normAutofit lnSpcReduction="10000"/>
          </a:bodyPr>
          <a:lstStyle/>
          <a:p>
            <a:pPr marL="0" indent="0" algn="ctr">
              <a:buNone/>
            </a:pPr>
            <a:r>
              <a:rPr lang="en-US" sz="4000" dirty="0"/>
              <a:t>OVERVIEW OF CHANGES TO 90.1-2019</a:t>
            </a:r>
          </a:p>
        </p:txBody>
      </p:sp>
    </p:spTree>
    <p:extLst>
      <p:ext uri="{BB962C8B-B14F-4D97-AF65-F5344CB8AC3E}">
        <p14:creationId xmlns:p14="http://schemas.microsoft.com/office/powerpoint/2010/main" val="288362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24561" y="1219200"/>
            <a:ext cx="8605139" cy="2705101"/>
          </a:xfrm>
        </p:spPr>
        <p:txBody>
          <a:bodyPr>
            <a:normAutofit/>
          </a:bodyPr>
          <a:lstStyle/>
          <a:p>
            <a:pPr marL="230188" indent="0">
              <a:spcBef>
                <a:spcPts val="1200"/>
              </a:spcBef>
              <a:buNone/>
            </a:pPr>
            <a:r>
              <a:rPr lang="en-US" sz="2000" dirty="0">
                <a:solidFill>
                  <a:srgbClr val="000000"/>
                </a:solidFill>
              </a:rPr>
              <a:t>When a building has both conditioned space and </a:t>
            </a:r>
            <a:r>
              <a:rPr lang="en-US" sz="2000" dirty="0" err="1">
                <a:solidFill>
                  <a:srgbClr val="000000"/>
                </a:solidFill>
              </a:rPr>
              <a:t>semiheated</a:t>
            </a:r>
            <a:r>
              <a:rPr lang="en-US" sz="2000" dirty="0">
                <a:solidFill>
                  <a:srgbClr val="000000"/>
                </a:solidFill>
              </a:rPr>
              <a:t> space, compliance can be demonstrated using one of two methods</a:t>
            </a:r>
          </a:p>
          <a:p>
            <a:pPr marL="973138" lvl="1" indent="-342900">
              <a:buFont typeface="+mj-lt"/>
              <a:buAutoNum type="arabicPeriod"/>
            </a:pPr>
            <a:r>
              <a:rPr lang="en-US" sz="1800" dirty="0">
                <a:solidFill>
                  <a:srgbClr val="000000"/>
                </a:solidFill>
              </a:rPr>
              <a:t>Separately for each space condition type</a:t>
            </a:r>
          </a:p>
          <a:p>
            <a:pPr marL="971550" lvl="2">
              <a:buFont typeface="Arial" panose="020B0604020202020204" pitchFamily="34" charset="0"/>
              <a:buChar char="•"/>
            </a:pPr>
            <a:r>
              <a:rPr lang="en-US" sz="1400" i="1" dirty="0">
                <a:solidFill>
                  <a:srgbClr val="000000"/>
                </a:solidFill>
              </a:rPr>
              <a:t>Air-leakage</a:t>
            </a:r>
            <a:r>
              <a:rPr lang="en-US" sz="1400" dirty="0">
                <a:solidFill>
                  <a:srgbClr val="000000"/>
                </a:solidFill>
              </a:rPr>
              <a:t> of </a:t>
            </a:r>
            <a:r>
              <a:rPr lang="en-US" sz="1400" i="1" dirty="0">
                <a:solidFill>
                  <a:srgbClr val="000000"/>
                </a:solidFill>
              </a:rPr>
              <a:t>conditioned space </a:t>
            </a:r>
            <a:r>
              <a:rPr lang="en-US" sz="1400" dirty="0">
                <a:solidFill>
                  <a:srgbClr val="000000"/>
                </a:solidFill>
              </a:rPr>
              <a:t>normalized by </a:t>
            </a:r>
            <a:r>
              <a:rPr lang="en-US" sz="1400" i="1" dirty="0">
                <a:solidFill>
                  <a:srgbClr val="000000"/>
                </a:solidFill>
              </a:rPr>
              <a:t>exterior building envelope </a:t>
            </a:r>
            <a:r>
              <a:rPr lang="en-US" sz="1400" dirty="0">
                <a:solidFill>
                  <a:srgbClr val="000000"/>
                </a:solidFill>
              </a:rPr>
              <a:t>area</a:t>
            </a:r>
          </a:p>
          <a:p>
            <a:pPr marL="971550" lvl="2">
              <a:buFont typeface="Arial" panose="020B0604020202020204" pitchFamily="34" charset="0"/>
              <a:buChar char="•"/>
            </a:pPr>
            <a:r>
              <a:rPr lang="en-US" sz="1400" i="1" dirty="0">
                <a:solidFill>
                  <a:srgbClr val="000000"/>
                </a:solidFill>
              </a:rPr>
              <a:t>Air-leakage </a:t>
            </a:r>
            <a:r>
              <a:rPr lang="en-US" sz="1400" dirty="0">
                <a:solidFill>
                  <a:srgbClr val="000000"/>
                </a:solidFill>
              </a:rPr>
              <a:t>of </a:t>
            </a:r>
            <a:r>
              <a:rPr lang="en-US" sz="1400" i="1" dirty="0" err="1">
                <a:solidFill>
                  <a:srgbClr val="000000"/>
                </a:solidFill>
              </a:rPr>
              <a:t>semiheated</a:t>
            </a:r>
            <a:r>
              <a:rPr lang="en-US" sz="1400" i="1" dirty="0">
                <a:solidFill>
                  <a:srgbClr val="000000"/>
                </a:solidFill>
              </a:rPr>
              <a:t> space </a:t>
            </a:r>
            <a:r>
              <a:rPr lang="en-US" sz="1400" dirty="0">
                <a:solidFill>
                  <a:srgbClr val="000000"/>
                </a:solidFill>
              </a:rPr>
              <a:t>normalized by area of </a:t>
            </a:r>
            <a:r>
              <a:rPr lang="en-US" sz="1400" i="1" dirty="0" err="1">
                <a:solidFill>
                  <a:srgbClr val="000000"/>
                </a:solidFill>
              </a:rPr>
              <a:t>semiexterior</a:t>
            </a:r>
            <a:r>
              <a:rPr lang="en-US" sz="1400" dirty="0">
                <a:solidFill>
                  <a:srgbClr val="000000"/>
                </a:solidFill>
              </a:rPr>
              <a:t> </a:t>
            </a:r>
            <a:r>
              <a:rPr lang="en-US" sz="1400" i="1" dirty="0">
                <a:solidFill>
                  <a:srgbClr val="000000"/>
                </a:solidFill>
              </a:rPr>
              <a:t>building envelope</a:t>
            </a:r>
          </a:p>
          <a:p>
            <a:pPr marL="973138" lvl="1" indent="-342900">
              <a:spcBef>
                <a:spcPts val="1200"/>
              </a:spcBef>
              <a:buFont typeface="+mj-lt"/>
              <a:buAutoNum type="arabicPeriod"/>
            </a:pPr>
            <a:r>
              <a:rPr lang="en-US" sz="1700" dirty="0">
                <a:solidFill>
                  <a:srgbClr val="000000"/>
                </a:solidFill>
              </a:rPr>
              <a:t>Both space conditioning types together, </a:t>
            </a:r>
          </a:p>
          <a:p>
            <a:pPr marL="1373188" lvl="2" indent="-342900"/>
            <a:r>
              <a:rPr lang="en-US" sz="1400" dirty="0">
                <a:solidFill>
                  <a:srgbClr val="000000"/>
                </a:solidFill>
              </a:rPr>
              <a:t>Air-leakage rate for both </a:t>
            </a:r>
            <a:r>
              <a:rPr lang="en-US" sz="1400" i="1" dirty="0">
                <a:solidFill>
                  <a:srgbClr val="000000"/>
                </a:solidFill>
              </a:rPr>
              <a:t>space</a:t>
            </a:r>
            <a:r>
              <a:rPr lang="en-US" sz="1400" dirty="0">
                <a:solidFill>
                  <a:srgbClr val="000000"/>
                </a:solidFill>
              </a:rPr>
              <a:t> types normalized by sum of </a:t>
            </a:r>
            <a:r>
              <a:rPr lang="en-US" sz="1400" i="1" dirty="0">
                <a:solidFill>
                  <a:srgbClr val="000000"/>
                </a:solidFill>
              </a:rPr>
              <a:t>exterior building envelope </a:t>
            </a:r>
            <a:r>
              <a:rPr lang="en-US" sz="1400" dirty="0">
                <a:solidFill>
                  <a:srgbClr val="000000"/>
                </a:solidFill>
              </a:rPr>
              <a:t>area and </a:t>
            </a:r>
            <a:r>
              <a:rPr lang="en-US" sz="1400" i="1" dirty="0" err="1">
                <a:solidFill>
                  <a:srgbClr val="000000"/>
                </a:solidFill>
              </a:rPr>
              <a:t>semiexterior</a:t>
            </a:r>
            <a:r>
              <a:rPr lang="en-US" sz="1400" i="1" dirty="0">
                <a:solidFill>
                  <a:srgbClr val="000000"/>
                </a:solidFill>
              </a:rPr>
              <a:t> building envelope </a:t>
            </a:r>
            <a:r>
              <a:rPr lang="en-US" sz="1400" dirty="0">
                <a:solidFill>
                  <a:srgbClr val="000000"/>
                </a:solidFill>
              </a:rPr>
              <a:t>area minus </a:t>
            </a:r>
            <a:r>
              <a:rPr lang="en-US" sz="1400" i="1" dirty="0" err="1">
                <a:solidFill>
                  <a:srgbClr val="000000"/>
                </a:solidFill>
              </a:rPr>
              <a:t>semiexterior</a:t>
            </a:r>
            <a:r>
              <a:rPr lang="en-US" sz="1400" i="1" dirty="0">
                <a:solidFill>
                  <a:srgbClr val="000000"/>
                </a:solidFill>
              </a:rPr>
              <a:t> building envelope </a:t>
            </a:r>
            <a:r>
              <a:rPr lang="en-US" sz="1400" dirty="0">
                <a:solidFill>
                  <a:srgbClr val="000000"/>
                </a:solidFill>
              </a:rPr>
              <a:t>area separating conditioned and </a:t>
            </a:r>
            <a:r>
              <a:rPr lang="en-US" sz="1400" i="1" dirty="0" err="1">
                <a:solidFill>
                  <a:srgbClr val="000000"/>
                </a:solidFill>
              </a:rPr>
              <a:t>semiheated</a:t>
            </a:r>
            <a:r>
              <a:rPr lang="en-US" sz="1400" dirty="0">
                <a:solidFill>
                  <a:srgbClr val="000000"/>
                </a:solidFill>
              </a:rPr>
              <a:t> spaces</a:t>
            </a:r>
          </a:p>
        </p:txBody>
      </p:sp>
      <p:sp>
        <p:nvSpPr>
          <p:cNvPr id="6" name="Rectangle 4"/>
          <p:cNvSpPr txBox="1">
            <a:spLocks noChangeArrowheads="1"/>
          </p:cNvSpPr>
          <p:nvPr/>
        </p:nvSpPr>
        <p:spPr>
          <a:xfrm>
            <a:off x="1539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5.4.3.1.1</a:t>
            </a:r>
          </a:p>
          <a:p>
            <a:pPr>
              <a:lnSpc>
                <a:spcPct val="80000"/>
              </a:lnSpc>
            </a:pPr>
            <a:r>
              <a:rPr lang="en-US" sz="2000" dirty="0">
                <a:solidFill>
                  <a:srgbClr val="00853F"/>
                </a:solidFill>
              </a:rPr>
              <a:t>Whole-Building Air Leakage</a:t>
            </a:r>
          </a:p>
        </p:txBody>
      </p:sp>
      <p:pic>
        <p:nvPicPr>
          <p:cNvPr id="4" name="Picture 3" descr="envelopes_diagram">
            <a:extLst>
              <a:ext uri="{FF2B5EF4-FFF2-40B4-BE49-F238E27FC236}">
                <a16:creationId xmlns:a16="http://schemas.microsoft.com/office/drawing/2014/main" id="{B213D933-7E1B-4BEE-BF8F-36F106795F6E}"/>
              </a:ext>
            </a:extLst>
          </p:cNvPr>
          <p:cNvPicPr>
            <a:picLocks noChangeAspect="1" noChangeArrowheads="1"/>
          </p:cNvPicPr>
          <p:nvPr/>
        </p:nvPicPr>
        <p:blipFill>
          <a:blip r:embed="rId3" cstate="screen"/>
          <a:srcRect/>
          <a:stretch>
            <a:fillRect/>
          </a:stretch>
        </p:blipFill>
        <p:spPr bwMode="auto">
          <a:xfrm>
            <a:off x="713165" y="4133034"/>
            <a:ext cx="4084853" cy="2029381"/>
          </a:xfrm>
          <a:prstGeom prst="rect">
            <a:avLst/>
          </a:prstGeom>
          <a:noFill/>
        </p:spPr>
      </p:pic>
      <p:grpSp>
        <p:nvGrpSpPr>
          <p:cNvPr id="17" name="Group 16">
            <a:extLst>
              <a:ext uri="{FF2B5EF4-FFF2-40B4-BE49-F238E27FC236}">
                <a16:creationId xmlns:a16="http://schemas.microsoft.com/office/drawing/2014/main" id="{8C3E2F72-255D-458D-ABDB-3F6ECC2BDDF9}"/>
              </a:ext>
            </a:extLst>
          </p:cNvPr>
          <p:cNvGrpSpPr/>
          <p:nvPr/>
        </p:nvGrpSpPr>
        <p:grpSpPr>
          <a:xfrm>
            <a:off x="3889347" y="4622251"/>
            <a:ext cx="5254653" cy="1015663"/>
            <a:chOff x="4085441" y="4612571"/>
            <a:chExt cx="5254653" cy="1015663"/>
          </a:xfrm>
        </p:grpSpPr>
        <p:sp>
          <p:nvSpPr>
            <p:cNvPr id="18" name="Rectangle 17">
              <a:extLst>
                <a:ext uri="{FF2B5EF4-FFF2-40B4-BE49-F238E27FC236}">
                  <a16:creationId xmlns:a16="http://schemas.microsoft.com/office/drawing/2014/main" id="{1555095F-4211-4949-A377-3A5E32BF667C}"/>
                </a:ext>
              </a:extLst>
            </p:cNvPr>
            <p:cNvSpPr/>
            <p:nvPr/>
          </p:nvSpPr>
          <p:spPr>
            <a:xfrm>
              <a:off x="5255242" y="4612571"/>
              <a:ext cx="4084852" cy="1015663"/>
            </a:xfrm>
            <a:prstGeom prst="rect">
              <a:avLst/>
            </a:prstGeom>
          </p:spPr>
          <p:txBody>
            <a:bodyPr wrap="square">
              <a:spAutoFit/>
            </a:bodyPr>
            <a:lstStyle/>
            <a:p>
              <a:r>
                <a:rPr lang="en-US" sz="1200" dirty="0">
                  <a:solidFill>
                    <a:srgbClr val="000000"/>
                  </a:solidFill>
                </a:rPr>
                <a:t>Option 2: </a:t>
              </a:r>
            </a:p>
            <a:p>
              <a:r>
                <a:rPr lang="en-US" sz="1200" dirty="0">
                  <a:solidFill>
                    <a:srgbClr val="000000"/>
                  </a:solidFill>
                </a:rPr>
                <a:t>Air-leakage calculated for both spaces together, </a:t>
              </a:r>
            </a:p>
            <a:p>
              <a:r>
                <a:rPr lang="en-US" sz="1200" dirty="0">
                  <a:solidFill>
                    <a:srgbClr val="000000"/>
                  </a:solidFill>
                </a:rPr>
                <a:t>normalized based on total envelope area (red + grey) minus the area of exterior envelope between the spaces.</a:t>
              </a:r>
            </a:p>
            <a:p>
              <a:endParaRPr lang="en-US" sz="1200" dirty="0">
                <a:solidFill>
                  <a:srgbClr val="000000"/>
                </a:solidFill>
              </a:endParaRPr>
            </a:p>
          </p:txBody>
        </p:sp>
        <p:cxnSp>
          <p:nvCxnSpPr>
            <p:cNvPr id="19" name="Straight Connector 18">
              <a:extLst>
                <a:ext uri="{FF2B5EF4-FFF2-40B4-BE49-F238E27FC236}">
                  <a16:creationId xmlns:a16="http://schemas.microsoft.com/office/drawing/2014/main" id="{F0ABFF84-22A0-4308-84F6-6CA48D258C2E}"/>
                </a:ext>
              </a:extLst>
            </p:cNvPr>
            <p:cNvCxnSpPr>
              <a:cxnSpLocks/>
            </p:cNvCxnSpPr>
            <p:nvPr/>
          </p:nvCxnSpPr>
          <p:spPr>
            <a:xfrm>
              <a:off x="5319500" y="5248926"/>
              <a:ext cx="0" cy="136806"/>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889B4B9-059B-4CE2-9939-91A1370CB5F4}"/>
                </a:ext>
              </a:extLst>
            </p:cNvPr>
            <p:cNvCxnSpPr>
              <a:cxnSpLocks/>
            </p:cNvCxnSpPr>
            <p:nvPr/>
          </p:nvCxnSpPr>
          <p:spPr>
            <a:xfrm flipH="1" flipV="1">
              <a:off x="4085441" y="5090827"/>
              <a:ext cx="1234059" cy="226502"/>
            </a:xfrm>
            <a:prstGeom prst="straightConnector1">
              <a:avLst/>
            </a:prstGeom>
            <a:ln>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53775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24561" y="1219200"/>
            <a:ext cx="8650859" cy="5192889"/>
          </a:xfrm>
        </p:spPr>
        <p:txBody>
          <a:bodyPr>
            <a:noAutofit/>
          </a:bodyPr>
          <a:lstStyle/>
          <a:p>
            <a:pPr marL="225425" indent="0">
              <a:buNone/>
            </a:pPr>
            <a:r>
              <a:rPr lang="en-US" sz="2000" i="1" dirty="0">
                <a:solidFill>
                  <a:srgbClr val="FF0000"/>
                </a:solidFill>
              </a:rPr>
              <a:t>Continuous air barrier </a:t>
            </a:r>
            <a:r>
              <a:rPr lang="en-US" sz="2000" dirty="0">
                <a:solidFill>
                  <a:srgbClr val="FF0000"/>
                </a:solidFill>
              </a:rPr>
              <a:t>compliance requires:</a:t>
            </a:r>
          </a:p>
          <a:p>
            <a:pPr marL="463550" indent="-238125">
              <a:spcBef>
                <a:spcPts val="1200"/>
              </a:spcBef>
            </a:pPr>
            <a:r>
              <a:rPr lang="en-US" sz="1600" dirty="0">
                <a:solidFill>
                  <a:srgbClr val="FF0000"/>
                </a:solidFill>
              </a:rPr>
              <a:t>Component and component positions in envelope assemblies to be clearly identified on construction documents</a:t>
            </a:r>
          </a:p>
          <a:p>
            <a:pPr marL="463550" indent="-238125">
              <a:spcBef>
                <a:spcPts val="1200"/>
              </a:spcBef>
            </a:pPr>
            <a:r>
              <a:rPr lang="en-US" sz="1600" dirty="0">
                <a:solidFill>
                  <a:srgbClr val="FF0000"/>
                </a:solidFill>
              </a:rPr>
              <a:t>Joints, interconnections, and penetrations to be detailed on construction documents</a:t>
            </a:r>
          </a:p>
          <a:p>
            <a:pPr marL="463550" indent="-238125">
              <a:spcBef>
                <a:spcPts val="1200"/>
              </a:spcBef>
            </a:pPr>
            <a:r>
              <a:rPr lang="en-US" sz="1600" dirty="0">
                <a:solidFill>
                  <a:srgbClr val="FF0000"/>
                </a:solidFill>
              </a:rPr>
              <a:t>Extension over all surfaces of the </a:t>
            </a:r>
            <a:r>
              <a:rPr lang="en-US" sz="1600" i="1" dirty="0">
                <a:solidFill>
                  <a:srgbClr val="FF0000"/>
                </a:solidFill>
              </a:rPr>
              <a:t>building envelope </a:t>
            </a:r>
            <a:r>
              <a:rPr lang="en-US" sz="1600" dirty="0">
                <a:solidFill>
                  <a:srgbClr val="FF0000"/>
                </a:solidFill>
              </a:rPr>
              <a:t>and identified as continuous on construction documents</a:t>
            </a:r>
            <a:endParaRPr lang="en-US" sz="1600" i="1" dirty="0">
              <a:solidFill>
                <a:srgbClr val="FF0000"/>
              </a:solidFill>
            </a:endParaRPr>
          </a:p>
          <a:p>
            <a:pPr marL="463550" indent="-238125">
              <a:spcBef>
                <a:spcPts val="1200"/>
              </a:spcBef>
            </a:pPr>
            <a:r>
              <a:rPr lang="en-US" sz="1600" dirty="0">
                <a:solidFill>
                  <a:srgbClr val="FF0000"/>
                </a:solidFill>
              </a:rPr>
              <a:t>A design that resists positive and negative pressures from wind, stack effect, and mechanical ventilation and allow for anticipated movements</a:t>
            </a:r>
          </a:p>
          <a:p>
            <a:pPr marL="463550" indent="-238125">
              <a:spcBef>
                <a:spcPts val="1200"/>
              </a:spcBef>
            </a:pPr>
            <a:r>
              <a:rPr lang="en-US" sz="1600" dirty="0">
                <a:solidFill>
                  <a:srgbClr val="FF0000"/>
                </a:solidFill>
              </a:rPr>
              <a:t>The following areas to be wrapped, sealed, caulked, gasketed, or taped in an approved manner</a:t>
            </a:r>
          </a:p>
          <a:p>
            <a:pPr marL="911225" lvl="1">
              <a:buFont typeface="Wingdings" panose="05000000000000000000" pitchFamily="2" charset="2"/>
              <a:buChar char="§"/>
            </a:pPr>
            <a:r>
              <a:rPr lang="en-US" sz="1400" dirty="0">
                <a:solidFill>
                  <a:srgbClr val="FF0000"/>
                </a:solidFill>
              </a:rPr>
              <a:t>Joints around fenestration and door frames</a:t>
            </a:r>
          </a:p>
          <a:p>
            <a:pPr marL="911225" lvl="1">
              <a:buFont typeface="Wingdings" panose="05000000000000000000" pitchFamily="2" charset="2"/>
              <a:buChar char="§"/>
            </a:pPr>
            <a:r>
              <a:rPr lang="en-US" sz="1400" dirty="0">
                <a:solidFill>
                  <a:srgbClr val="FF0000"/>
                </a:solidFill>
              </a:rPr>
              <a:t>Junctions between all wall, floor and roof assembly transitions including building corners</a:t>
            </a:r>
          </a:p>
          <a:p>
            <a:pPr marL="911225" lvl="1">
              <a:buFont typeface="Wingdings" panose="05000000000000000000" pitchFamily="2" charset="2"/>
              <a:buChar char="§"/>
            </a:pPr>
            <a:r>
              <a:rPr lang="en-US" sz="1400" dirty="0">
                <a:solidFill>
                  <a:srgbClr val="FF0000"/>
                </a:solidFill>
              </a:rPr>
              <a:t>Penetrations through roofs, walls, and floors</a:t>
            </a:r>
          </a:p>
          <a:p>
            <a:pPr marL="911225" lvl="1">
              <a:buFont typeface="Wingdings" panose="05000000000000000000" pitchFamily="2" charset="2"/>
              <a:buChar char="§"/>
            </a:pPr>
            <a:r>
              <a:rPr lang="en-US" sz="1400" dirty="0">
                <a:solidFill>
                  <a:srgbClr val="FF0000"/>
                </a:solidFill>
              </a:rPr>
              <a:t>Building assemblies used as ducts or plenums</a:t>
            </a:r>
          </a:p>
          <a:p>
            <a:pPr marL="911225" lvl="1">
              <a:buFont typeface="Wingdings" panose="05000000000000000000" pitchFamily="2" charset="2"/>
              <a:buChar char="§"/>
            </a:pPr>
            <a:r>
              <a:rPr lang="en-US" sz="1400" dirty="0">
                <a:solidFill>
                  <a:srgbClr val="FF0000"/>
                </a:solidFill>
              </a:rPr>
              <a:t>Joints, seams, connections between planes, and other changes in air barrier materials</a:t>
            </a:r>
          </a:p>
          <a:p>
            <a:pPr marL="458788" indent="-228600">
              <a:buFont typeface="Arial" panose="020B0604020202020204" pitchFamily="34" charset="0"/>
              <a:buChar char="•"/>
            </a:pPr>
            <a:endParaRPr lang="en-US" sz="1600" dirty="0">
              <a:solidFill>
                <a:schemeClr val="tx1">
                  <a:lumMod val="50000"/>
                </a:schemeClr>
              </a:solidFill>
            </a:endParaRPr>
          </a:p>
        </p:txBody>
      </p:sp>
      <p:sp>
        <p:nvSpPr>
          <p:cNvPr id="6" name="Rectangle 4"/>
          <p:cNvSpPr txBox="1">
            <a:spLocks noChangeArrowheads="1"/>
          </p:cNvSpPr>
          <p:nvPr/>
        </p:nvSpPr>
        <p:spPr>
          <a:xfrm>
            <a:off x="153988" y="0"/>
            <a:ext cx="5713412" cy="777667"/>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5.4.3.1.</a:t>
            </a:r>
            <a:r>
              <a:rPr lang="en-US" sz="2400" b="1" dirty="0">
                <a:solidFill>
                  <a:srgbClr val="FF0000"/>
                </a:solidFill>
              </a:rPr>
              <a:t>2</a:t>
            </a:r>
          </a:p>
          <a:p>
            <a:pPr>
              <a:lnSpc>
                <a:spcPct val="80000"/>
              </a:lnSpc>
            </a:pPr>
            <a:r>
              <a:rPr lang="en-US" sz="1800" dirty="0">
                <a:solidFill>
                  <a:srgbClr val="FF0000"/>
                </a:solidFill>
              </a:rPr>
              <a:t>Continuous Air Barrier Design and Installation</a:t>
            </a:r>
            <a:endParaRPr lang="en-US" sz="2400" dirty="0">
              <a:solidFill>
                <a:srgbClr val="FF0000"/>
              </a:solidFill>
            </a:endParaRPr>
          </a:p>
        </p:txBody>
      </p:sp>
    </p:spTree>
    <p:extLst>
      <p:ext uri="{BB962C8B-B14F-4D97-AF65-F5344CB8AC3E}">
        <p14:creationId xmlns:p14="http://schemas.microsoft.com/office/powerpoint/2010/main" val="1072644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sz="half" idx="1"/>
          </p:nvPr>
        </p:nvSpPr>
        <p:spPr>
          <a:xfrm>
            <a:off x="424563" y="1143000"/>
            <a:ext cx="8643238" cy="4525963"/>
          </a:xfrm>
        </p:spPr>
        <p:txBody>
          <a:bodyPr>
            <a:normAutofit/>
          </a:bodyPr>
          <a:lstStyle/>
          <a:p>
            <a:pPr marL="0" indent="0">
              <a:spcBef>
                <a:spcPct val="45000"/>
              </a:spcBef>
              <a:buNone/>
            </a:pPr>
            <a:r>
              <a:rPr lang="en-US" dirty="0">
                <a:solidFill>
                  <a:schemeClr val="tx1">
                    <a:lumMod val="50000"/>
                  </a:schemeClr>
                </a:solidFill>
              </a:rPr>
              <a:t>In</a:t>
            </a:r>
            <a:r>
              <a:rPr lang="en-US" sz="2400" dirty="0">
                <a:solidFill>
                  <a:schemeClr val="accent1"/>
                </a:solidFill>
              </a:rPr>
              <a:t> climate zones </a:t>
            </a:r>
            <a:r>
              <a:rPr lang="en-US" dirty="0">
                <a:solidFill>
                  <a:schemeClr val="accent1"/>
                </a:solidFill>
              </a:rPr>
              <a:t>0</a:t>
            </a:r>
            <a:r>
              <a:rPr lang="en-US" sz="2400" dirty="0">
                <a:solidFill>
                  <a:schemeClr val="accent1"/>
                </a:solidFill>
              </a:rPr>
              <a:t> and 4-8</a:t>
            </a:r>
          </a:p>
          <a:p>
            <a:pPr marL="693738">
              <a:spcBef>
                <a:spcPct val="45000"/>
              </a:spcBef>
              <a:buFont typeface="Arial" panose="020B0604020202020204" pitchFamily="34" charset="0"/>
              <a:buChar char="•"/>
            </a:pPr>
            <a:r>
              <a:rPr lang="en-US" sz="2400" dirty="0">
                <a:solidFill>
                  <a:schemeClr val="tx1">
                    <a:lumMod val="50000"/>
                  </a:schemeClr>
                </a:solidFill>
              </a:rPr>
              <a:t>Cargo doors and loading dock doors equipped with </a:t>
            </a:r>
            <a:r>
              <a:rPr lang="en-US" sz="2400" dirty="0" err="1">
                <a:solidFill>
                  <a:schemeClr val="tx1">
                    <a:lumMod val="50000"/>
                  </a:schemeClr>
                </a:solidFill>
              </a:rPr>
              <a:t>weatherseals</a:t>
            </a:r>
            <a:endParaRPr lang="en-US" sz="2400" dirty="0">
              <a:solidFill>
                <a:schemeClr val="tx1">
                  <a:lumMod val="50000"/>
                </a:schemeClr>
              </a:solidFill>
            </a:endParaRPr>
          </a:p>
          <a:p>
            <a:pPr marL="1433513" lvl="1">
              <a:spcBef>
                <a:spcPct val="45000"/>
              </a:spcBef>
            </a:pPr>
            <a:r>
              <a:rPr lang="en-US" sz="2000" dirty="0">
                <a:solidFill>
                  <a:schemeClr val="tx1">
                    <a:lumMod val="50000"/>
                  </a:schemeClr>
                </a:solidFill>
              </a:rPr>
              <a:t>To restrict infiltration when vehicles are parked in the loading dock/doorway</a:t>
            </a:r>
          </a:p>
        </p:txBody>
      </p:sp>
      <p:sp>
        <p:nvSpPr>
          <p:cNvPr id="9" name="Rectangle 4"/>
          <p:cNvSpPr txBox="1">
            <a:spLocks noChangeArrowheads="1"/>
          </p:cNvSpPr>
          <p:nvPr/>
        </p:nvSpPr>
        <p:spPr>
          <a:xfrm>
            <a:off x="153988" y="0"/>
            <a:ext cx="5713412" cy="781235"/>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5.4.3.2</a:t>
            </a:r>
          </a:p>
          <a:p>
            <a:pPr>
              <a:lnSpc>
                <a:spcPct val="80000"/>
              </a:lnSpc>
            </a:pPr>
            <a:r>
              <a:rPr lang="en-US" sz="2000" dirty="0">
                <a:solidFill>
                  <a:srgbClr val="00853F"/>
                </a:solidFill>
              </a:rPr>
              <a:t>Air Leakage – Loading Dock </a:t>
            </a:r>
            <a:r>
              <a:rPr lang="en-US" sz="2000" dirty="0" err="1">
                <a:solidFill>
                  <a:srgbClr val="00853F"/>
                </a:solidFill>
              </a:rPr>
              <a:t>Weatherseals</a:t>
            </a:r>
            <a:endParaRPr lang="en-US" sz="2000" dirty="0">
              <a:solidFill>
                <a:srgbClr val="00853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288" y="3464783"/>
            <a:ext cx="3476978" cy="23191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66" y="3986706"/>
            <a:ext cx="3772814" cy="2007137"/>
          </a:xfrm>
          <a:prstGeom prst="rect">
            <a:avLst/>
          </a:prstGeom>
        </p:spPr>
      </p:pic>
    </p:spTree>
    <p:extLst>
      <p:ext uri="{BB962C8B-B14F-4D97-AF65-F5344CB8AC3E}">
        <p14:creationId xmlns:p14="http://schemas.microsoft.com/office/powerpoint/2010/main" val="1496252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24562" y="1252728"/>
            <a:ext cx="8456887" cy="3142731"/>
          </a:xfrm>
        </p:spPr>
        <p:txBody>
          <a:bodyPr>
            <a:normAutofit/>
          </a:bodyPr>
          <a:lstStyle/>
          <a:p>
            <a:pPr marL="0" indent="0">
              <a:buNone/>
            </a:pPr>
            <a:r>
              <a:rPr lang="en-US" sz="2000" dirty="0">
                <a:solidFill>
                  <a:schemeClr val="bg2">
                    <a:lumMod val="10000"/>
                  </a:schemeClr>
                </a:solidFill>
              </a:rPr>
              <a:t>Building entrances must have an enclosed vestibule with self-closing devices, revolving doors or a combination of the two</a:t>
            </a:r>
          </a:p>
          <a:p>
            <a:pPr marL="0" indent="0">
              <a:buNone/>
            </a:pPr>
            <a:endParaRPr lang="en-US" sz="1400" dirty="0">
              <a:solidFill>
                <a:schemeClr val="bg2">
                  <a:lumMod val="10000"/>
                </a:schemeClr>
              </a:solidFill>
            </a:endParaRPr>
          </a:p>
          <a:p>
            <a:pPr marL="0" indent="0">
              <a:buNone/>
            </a:pPr>
            <a:r>
              <a:rPr lang="en-US" sz="2000" dirty="0">
                <a:solidFill>
                  <a:schemeClr val="bg2">
                    <a:lumMod val="10000"/>
                  </a:schemeClr>
                </a:solidFill>
              </a:rPr>
              <a:t>Vestibules </a:t>
            </a:r>
            <a:r>
              <a:rPr lang="en-US" sz="2000" dirty="0">
                <a:solidFill>
                  <a:schemeClr val="tx1">
                    <a:lumMod val="50000"/>
                  </a:schemeClr>
                </a:solidFill>
              </a:rPr>
              <a:t>and </a:t>
            </a:r>
            <a:r>
              <a:rPr lang="en-US" sz="2000" dirty="0">
                <a:solidFill>
                  <a:srgbClr val="FF0000"/>
                </a:solidFill>
              </a:rPr>
              <a:t>revolving doors</a:t>
            </a:r>
          </a:p>
          <a:p>
            <a:pPr marL="863600" indent="-457200"/>
            <a:r>
              <a:rPr lang="en-US" sz="1600" dirty="0">
                <a:solidFill>
                  <a:schemeClr val="bg2">
                    <a:lumMod val="10000"/>
                  </a:schemeClr>
                </a:solidFill>
              </a:rPr>
              <a:t>Cannot have interior and exterior </a:t>
            </a:r>
            <a:r>
              <a:rPr lang="en-US" sz="1600" i="1" dirty="0">
                <a:solidFill>
                  <a:schemeClr val="bg2">
                    <a:lumMod val="10000"/>
                  </a:schemeClr>
                </a:solidFill>
              </a:rPr>
              <a:t>doors</a:t>
            </a:r>
            <a:r>
              <a:rPr lang="en-US" sz="1600" dirty="0">
                <a:solidFill>
                  <a:schemeClr val="bg2">
                    <a:lumMod val="10000"/>
                  </a:schemeClr>
                </a:solidFill>
              </a:rPr>
              <a:t> open at the same time</a:t>
            </a:r>
          </a:p>
          <a:p>
            <a:pPr marL="863600" indent="-457200"/>
            <a:r>
              <a:rPr lang="en-US" sz="1600" dirty="0">
                <a:solidFill>
                  <a:schemeClr val="bg2">
                    <a:lumMod val="10000"/>
                  </a:schemeClr>
                </a:solidFill>
              </a:rPr>
              <a:t>Distance between interior and exterior </a:t>
            </a:r>
            <a:r>
              <a:rPr lang="en-US" sz="1600" i="1" dirty="0">
                <a:solidFill>
                  <a:schemeClr val="bg2">
                    <a:lumMod val="10000"/>
                  </a:schemeClr>
                </a:solidFill>
              </a:rPr>
              <a:t>doors,</a:t>
            </a:r>
            <a:r>
              <a:rPr lang="en-US" sz="1600" dirty="0">
                <a:solidFill>
                  <a:schemeClr val="bg2">
                    <a:lumMod val="10000"/>
                  </a:schemeClr>
                </a:solidFill>
              </a:rPr>
              <a:t> minimum 7 ft when closed</a:t>
            </a:r>
          </a:p>
          <a:p>
            <a:pPr marL="863600" indent="-457200"/>
            <a:r>
              <a:rPr lang="en-US" sz="1600" i="1" dirty="0">
                <a:solidFill>
                  <a:schemeClr val="bg2">
                    <a:lumMod val="10000"/>
                  </a:schemeClr>
                </a:solidFill>
              </a:rPr>
              <a:t>Floor</a:t>
            </a:r>
            <a:r>
              <a:rPr lang="en-US" sz="1600" dirty="0">
                <a:solidFill>
                  <a:schemeClr val="bg2">
                    <a:lumMod val="10000"/>
                  </a:schemeClr>
                </a:solidFill>
              </a:rPr>
              <a:t> area &lt; 50 ft</a:t>
            </a:r>
            <a:r>
              <a:rPr lang="en-US" sz="1600" baseline="30000" dirty="0">
                <a:solidFill>
                  <a:schemeClr val="bg2">
                    <a:lumMod val="10000"/>
                  </a:schemeClr>
                </a:solidFill>
              </a:rPr>
              <a:t>2</a:t>
            </a:r>
            <a:r>
              <a:rPr lang="en-US" sz="1600" dirty="0">
                <a:solidFill>
                  <a:schemeClr val="bg2">
                    <a:lumMod val="10000"/>
                  </a:schemeClr>
                </a:solidFill>
              </a:rPr>
              <a:t> or 2% of the conditioned area</a:t>
            </a:r>
            <a:r>
              <a:rPr lang="en-US" sz="1600" i="1" dirty="0">
                <a:solidFill>
                  <a:schemeClr val="bg2">
                    <a:lumMod val="10000"/>
                  </a:schemeClr>
                </a:solidFill>
              </a:rPr>
              <a:t> </a:t>
            </a:r>
            <a:r>
              <a:rPr lang="en-US" sz="1600" dirty="0">
                <a:solidFill>
                  <a:schemeClr val="bg2">
                    <a:lumMod val="10000"/>
                  </a:schemeClr>
                </a:solidFill>
              </a:rPr>
              <a:t>of that building level</a:t>
            </a:r>
            <a:endParaRPr lang="en-US" sz="1600" i="1" dirty="0">
              <a:solidFill>
                <a:schemeClr val="bg2">
                  <a:lumMod val="10000"/>
                </a:schemeClr>
              </a:solidFill>
            </a:endParaRPr>
          </a:p>
          <a:p>
            <a:pPr marL="863600" indent="-457200"/>
            <a:r>
              <a:rPr lang="en-US" sz="1600" dirty="0">
                <a:solidFill>
                  <a:schemeClr val="bg2">
                    <a:lumMod val="10000"/>
                  </a:schemeClr>
                </a:solidFill>
              </a:rPr>
              <a:t>Conditioned vestibule must comply with </a:t>
            </a:r>
            <a:r>
              <a:rPr lang="en-US" sz="1600" i="1" dirty="0">
                <a:solidFill>
                  <a:schemeClr val="bg2">
                    <a:lumMod val="10000"/>
                  </a:schemeClr>
                </a:solidFill>
              </a:rPr>
              <a:t>conditioned building envelope</a:t>
            </a:r>
            <a:endParaRPr lang="en-US" sz="1600" dirty="0">
              <a:solidFill>
                <a:schemeClr val="bg2">
                  <a:lumMod val="10000"/>
                </a:schemeClr>
              </a:solidFill>
            </a:endParaRPr>
          </a:p>
          <a:p>
            <a:pPr marL="863600" indent="-457200"/>
            <a:r>
              <a:rPr lang="en-US" sz="1600" dirty="0">
                <a:solidFill>
                  <a:schemeClr val="bg2">
                    <a:lumMod val="10000"/>
                  </a:schemeClr>
                </a:solidFill>
              </a:rPr>
              <a:t>Unconditioned vestibule must comply with semi-heated building envelope </a:t>
            </a:r>
          </a:p>
          <a:p>
            <a:pPr marL="863600" indent="-457200"/>
            <a:endParaRPr lang="en-US" sz="1800" i="1" dirty="0"/>
          </a:p>
          <a:p>
            <a:pPr marL="0" indent="0">
              <a:buNone/>
            </a:pPr>
            <a:endParaRPr lang="en-US" sz="2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1428"/>
          <a:stretch/>
        </p:blipFill>
        <p:spPr>
          <a:xfrm>
            <a:off x="1300709" y="4114598"/>
            <a:ext cx="2698635" cy="2372222"/>
          </a:xfrm>
          <a:prstGeom prst="rect">
            <a:avLst/>
          </a:prstGeom>
          <a:ln>
            <a:noFill/>
          </a:ln>
          <a:effectLst>
            <a:outerShdw blurRad="190500" algn="tl" rotWithShape="0">
              <a:srgbClr val="000000">
                <a:alpha val="70000"/>
              </a:srgbClr>
            </a:outerShdw>
          </a:effectLst>
        </p:spPr>
      </p:pic>
      <p:sp>
        <p:nvSpPr>
          <p:cNvPr id="6" name="Rectangle 4"/>
          <p:cNvSpPr txBox="1">
            <a:spLocks noChangeArrowheads="1"/>
          </p:cNvSpPr>
          <p:nvPr/>
        </p:nvSpPr>
        <p:spPr>
          <a:xfrm>
            <a:off x="166688" y="0"/>
            <a:ext cx="5713412" cy="798990"/>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a:t>
            </a:r>
            <a:r>
              <a:rPr lang="en-US" sz="2400" b="1" dirty="0">
                <a:solidFill>
                  <a:srgbClr val="FF0000"/>
                </a:solidFill>
              </a:rPr>
              <a:t>3</a:t>
            </a:r>
          </a:p>
          <a:p>
            <a:pPr>
              <a:lnSpc>
                <a:spcPct val="80000"/>
              </a:lnSpc>
            </a:pPr>
            <a:r>
              <a:rPr lang="en-US" sz="2000" dirty="0">
                <a:solidFill>
                  <a:srgbClr val="00853F"/>
                </a:solidFill>
              </a:rPr>
              <a:t>Air Leakage – Vestibules </a:t>
            </a:r>
            <a:r>
              <a:rPr lang="en-US" sz="2000" dirty="0">
                <a:solidFill>
                  <a:srgbClr val="FF0000"/>
                </a:solidFill>
              </a:rPr>
              <a:t>and Revolving Doors</a:t>
            </a:r>
            <a:endParaRPr lang="en-US" dirty="0">
              <a:solidFill>
                <a:srgbClr val="FF0000"/>
              </a:solidFill>
            </a:endParaRPr>
          </a:p>
        </p:txBody>
      </p:sp>
      <p:pic>
        <p:nvPicPr>
          <p:cNvPr id="5" name="Picture 4">
            <a:extLst>
              <a:ext uri="{FF2B5EF4-FFF2-40B4-BE49-F238E27FC236}">
                <a16:creationId xmlns:a16="http://schemas.microsoft.com/office/drawing/2014/main" id="{1B53EAC4-2170-4E30-8317-5BA4668F6DF9}"/>
              </a:ext>
            </a:extLst>
          </p:cNvPr>
          <p:cNvPicPr>
            <a:picLocks noChangeAspect="1"/>
          </p:cNvPicPr>
          <p:nvPr/>
        </p:nvPicPr>
        <p:blipFill rotWithShape="1">
          <a:blip r:embed="rId3">
            <a:extLst>
              <a:ext uri="{28A0092B-C50C-407E-A947-70E740481C1C}">
                <a14:useLocalDpi xmlns:a14="http://schemas.microsoft.com/office/drawing/2010/main" val="0"/>
              </a:ext>
            </a:extLst>
          </a:blip>
          <a:srcRect t="51111"/>
          <a:stretch/>
        </p:blipFill>
        <p:spPr>
          <a:xfrm>
            <a:off x="5326333" y="4259841"/>
            <a:ext cx="2516957" cy="2226978"/>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0A311F90-CDBB-435B-88A7-795EBB6DB041}"/>
              </a:ext>
            </a:extLst>
          </p:cNvPr>
          <p:cNvSpPr/>
          <p:nvPr/>
        </p:nvSpPr>
        <p:spPr>
          <a:xfrm>
            <a:off x="2235200" y="4422118"/>
            <a:ext cx="877455" cy="453738"/>
          </a:xfrm>
          <a:prstGeom prst="rect">
            <a:avLst/>
          </a:prstGeom>
          <a:solidFill>
            <a:srgbClr val="E4F3D9">
              <a:alpha val="3098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0612C3-E3D8-4F6E-8DB2-C0F2A2B9183A}"/>
              </a:ext>
            </a:extLst>
          </p:cNvPr>
          <p:cNvSpPr/>
          <p:nvPr/>
        </p:nvSpPr>
        <p:spPr>
          <a:xfrm>
            <a:off x="1300709" y="5300709"/>
            <a:ext cx="786709" cy="453738"/>
          </a:xfrm>
          <a:prstGeom prst="rect">
            <a:avLst/>
          </a:prstGeom>
          <a:solidFill>
            <a:srgbClr val="E4F3D9">
              <a:alpha val="3098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15E20F-7DE3-43BE-A1A4-17C6195F5F73}"/>
              </a:ext>
            </a:extLst>
          </p:cNvPr>
          <p:cNvSpPr/>
          <p:nvPr/>
        </p:nvSpPr>
        <p:spPr>
          <a:xfrm>
            <a:off x="1357745" y="3447472"/>
            <a:ext cx="6345382" cy="260745"/>
          </a:xfrm>
          <a:prstGeom prst="rect">
            <a:avLst/>
          </a:prstGeom>
          <a:solidFill>
            <a:srgbClr val="E4F3D9">
              <a:alpha val="3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003729-50F5-476E-BECF-2EFBAC295078}"/>
              </a:ext>
            </a:extLst>
          </p:cNvPr>
          <p:cNvSpPr/>
          <p:nvPr/>
        </p:nvSpPr>
        <p:spPr>
          <a:xfrm>
            <a:off x="1357744" y="3730244"/>
            <a:ext cx="6622473" cy="260745"/>
          </a:xfrm>
          <a:prstGeom prst="rect">
            <a:avLst/>
          </a:prstGeom>
          <a:solidFill>
            <a:schemeClr val="accent2">
              <a:lumMod val="20000"/>
              <a:lumOff val="80000"/>
              <a:alpha val="3098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7E2C77-2278-4911-A3AB-D6FCB3F714AB}"/>
              </a:ext>
            </a:extLst>
          </p:cNvPr>
          <p:cNvSpPr/>
          <p:nvPr/>
        </p:nvSpPr>
        <p:spPr>
          <a:xfrm>
            <a:off x="6151417" y="4507344"/>
            <a:ext cx="831273" cy="461819"/>
          </a:xfrm>
          <a:prstGeom prst="rect">
            <a:avLst/>
          </a:prstGeom>
          <a:solidFill>
            <a:schemeClr val="accent2">
              <a:lumMod val="20000"/>
              <a:lumOff val="80000"/>
              <a:alpha val="3098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AF8196-9E1A-49CE-9E5B-C27CC3483759}"/>
              </a:ext>
            </a:extLst>
          </p:cNvPr>
          <p:cNvSpPr/>
          <p:nvPr/>
        </p:nvSpPr>
        <p:spPr>
          <a:xfrm>
            <a:off x="5418284" y="5153737"/>
            <a:ext cx="539172" cy="600710"/>
          </a:xfrm>
          <a:prstGeom prst="rect">
            <a:avLst/>
          </a:prstGeom>
          <a:solidFill>
            <a:schemeClr val="accent2">
              <a:lumMod val="20000"/>
              <a:lumOff val="80000"/>
              <a:alpha val="3098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826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body" sz="half" idx="1"/>
          </p:nvPr>
        </p:nvSpPr>
        <p:spPr>
          <a:xfrm>
            <a:off x="286911" y="1219200"/>
            <a:ext cx="8262238" cy="5029200"/>
          </a:xfrm>
        </p:spPr>
        <p:txBody>
          <a:bodyPr>
            <a:normAutofit lnSpcReduction="10000"/>
          </a:bodyPr>
          <a:lstStyle/>
          <a:p>
            <a:pPr marL="0" indent="0">
              <a:buNone/>
            </a:pPr>
            <a:r>
              <a:rPr lang="en-US" sz="2800" dirty="0">
                <a:solidFill>
                  <a:schemeClr val="tx1">
                    <a:lumMod val="50000"/>
                  </a:schemeClr>
                </a:solidFill>
              </a:rPr>
              <a:t>Exceptions to Vestibule Requirements</a:t>
            </a:r>
          </a:p>
          <a:p>
            <a:pPr>
              <a:buFont typeface="Arial" panose="020B0604020202020204" pitchFamily="34" charset="0"/>
              <a:buChar char="•"/>
            </a:pPr>
            <a:r>
              <a:rPr lang="en-US" dirty="0">
                <a:solidFill>
                  <a:schemeClr val="tx1">
                    <a:lumMod val="50000"/>
                  </a:schemeClr>
                </a:solidFill>
              </a:rPr>
              <a:t>Non-entrance </a:t>
            </a:r>
            <a:r>
              <a:rPr lang="en-US" i="1" dirty="0">
                <a:solidFill>
                  <a:schemeClr val="tx1">
                    <a:lumMod val="50000"/>
                  </a:schemeClr>
                </a:solidFill>
              </a:rPr>
              <a:t>doors </a:t>
            </a:r>
            <a:r>
              <a:rPr lang="en-US" dirty="0">
                <a:solidFill>
                  <a:schemeClr val="tx1">
                    <a:lumMod val="50000"/>
                  </a:schemeClr>
                </a:solidFill>
              </a:rPr>
              <a:t>or</a:t>
            </a:r>
            <a:r>
              <a:rPr lang="en-US" i="1" dirty="0">
                <a:solidFill>
                  <a:schemeClr val="tx1">
                    <a:lumMod val="50000"/>
                  </a:schemeClr>
                </a:solidFill>
              </a:rPr>
              <a:t> doors </a:t>
            </a:r>
            <a:r>
              <a:rPr lang="en-US" dirty="0">
                <a:solidFill>
                  <a:schemeClr val="tx1">
                    <a:lumMod val="50000"/>
                  </a:schemeClr>
                </a:solidFill>
              </a:rPr>
              <a:t>opening from </a:t>
            </a:r>
            <a:r>
              <a:rPr lang="en-US" i="1" dirty="0">
                <a:solidFill>
                  <a:schemeClr val="tx1">
                    <a:lumMod val="50000"/>
                  </a:schemeClr>
                </a:solidFill>
              </a:rPr>
              <a:t>dwelling unit</a:t>
            </a:r>
          </a:p>
          <a:p>
            <a:pPr>
              <a:buFont typeface="Arial" panose="020B0604020202020204" pitchFamily="34" charset="0"/>
              <a:buChar char="•"/>
            </a:pPr>
            <a:r>
              <a:rPr lang="en-US" i="1" dirty="0">
                <a:solidFill>
                  <a:schemeClr val="tx1">
                    <a:lumMod val="50000"/>
                  </a:schemeClr>
                </a:solidFill>
              </a:rPr>
              <a:t>Building entrances </a:t>
            </a:r>
            <a:r>
              <a:rPr lang="en-US" dirty="0">
                <a:solidFill>
                  <a:schemeClr val="tx1">
                    <a:lumMod val="50000"/>
                  </a:schemeClr>
                </a:solidFill>
              </a:rPr>
              <a:t>with revolving </a:t>
            </a:r>
            <a:r>
              <a:rPr lang="en-US" i="1" dirty="0">
                <a:solidFill>
                  <a:schemeClr val="tx1">
                    <a:lumMod val="50000"/>
                  </a:schemeClr>
                </a:solidFill>
              </a:rPr>
              <a:t>doors</a:t>
            </a:r>
          </a:p>
          <a:p>
            <a:pPr>
              <a:buFont typeface="Arial" panose="020B0604020202020204" pitchFamily="34" charset="0"/>
              <a:buChar char="•"/>
            </a:pPr>
            <a:r>
              <a:rPr lang="en-US" dirty="0">
                <a:solidFill>
                  <a:schemeClr val="tx1">
                    <a:lumMod val="50000"/>
                  </a:schemeClr>
                </a:solidFill>
              </a:rPr>
              <a:t>All </a:t>
            </a:r>
            <a:r>
              <a:rPr lang="en-US" i="1" dirty="0">
                <a:solidFill>
                  <a:schemeClr val="tx1">
                    <a:lumMod val="50000"/>
                  </a:schemeClr>
                </a:solidFill>
              </a:rPr>
              <a:t>building entrances </a:t>
            </a:r>
            <a:r>
              <a:rPr lang="en-US" dirty="0">
                <a:solidFill>
                  <a:schemeClr val="accent1"/>
                </a:solidFill>
              </a:rPr>
              <a:t>in climate zones 1 and 2 </a:t>
            </a:r>
            <a:r>
              <a:rPr lang="en-US" b="1" dirty="0"/>
              <a:t>OR</a:t>
            </a:r>
            <a:r>
              <a:rPr lang="en-US" dirty="0"/>
              <a:t> </a:t>
            </a:r>
            <a:r>
              <a:rPr lang="en-US" dirty="0">
                <a:solidFill>
                  <a:schemeClr val="tx1">
                    <a:lumMod val="50000"/>
                  </a:schemeClr>
                </a:solidFill>
              </a:rPr>
              <a:t>in </a:t>
            </a:r>
            <a:r>
              <a:rPr lang="en-US" i="1" dirty="0">
                <a:solidFill>
                  <a:schemeClr val="tx1">
                    <a:lumMod val="50000"/>
                  </a:schemeClr>
                </a:solidFill>
              </a:rPr>
              <a:t>buildings</a:t>
            </a:r>
            <a:r>
              <a:rPr lang="en-US" dirty="0">
                <a:solidFill>
                  <a:schemeClr val="tx1">
                    <a:lumMod val="50000"/>
                  </a:schemeClr>
                </a:solidFill>
              </a:rPr>
              <a:t> &lt; 4 stories and &lt; 10,000 ft</a:t>
            </a:r>
            <a:r>
              <a:rPr lang="en-US" baseline="30000" dirty="0">
                <a:solidFill>
                  <a:schemeClr val="tx1">
                    <a:lumMod val="50000"/>
                  </a:schemeClr>
                </a:solidFill>
              </a:rPr>
              <a:t>2</a:t>
            </a:r>
            <a:r>
              <a:rPr lang="en-US" dirty="0">
                <a:solidFill>
                  <a:schemeClr val="tx1">
                    <a:lumMod val="50000"/>
                  </a:schemeClr>
                </a:solidFill>
              </a:rPr>
              <a:t> in gross conditioned floor area </a:t>
            </a:r>
            <a:r>
              <a:rPr lang="en-US" dirty="0">
                <a:solidFill>
                  <a:schemeClr val="accent1"/>
                </a:solidFill>
              </a:rPr>
              <a:t>in climate zone 3 </a:t>
            </a:r>
            <a:r>
              <a:rPr lang="en-US" b="1" dirty="0">
                <a:solidFill>
                  <a:schemeClr val="tx1">
                    <a:lumMod val="50000"/>
                  </a:schemeClr>
                </a:solidFill>
              </a:rPr>
              <a:t>OR</a:t>
            </a:r>
            <a:r>
              <a:rPr lang="en-US" dirty="0">
                <a:solidFill>
                  <a:schemeClr val="tx1">
                    <a:lumMod val="50000"/>
                  </a:schemeClr>
                </a:solidFill>
              </a:rPr>
              <a:t> in buildings </a:t>
            </a:r>
            <a:br>
              <a:rPr lang="en-US" dirty="0">
                <a:solidFill>
                  <a:schemeClr val="tx1">
                    <a:lumMod val="50000"/>
                  </a:schemeClr>
                </a:solidFill>
              </a:rPr>
            </a:br>
            <a:r>
              <a:rPr lang="en-US" dirty="0">
                <a:solidFill>
                  <a:schemeClr val="tx1">
                    <a:lumMod val="50000"/>
                  </a:schemeClr>
                </a:solidFill>
              </a:rPr>
              <a:t>&lt; 1000 ft</a:t>
            </a:r>
            <a:r>
              <a:rPr lang="en-US" baseline="30000" dirty="0">
                <a:solidFill>
                  <a:schemeClr val="tx1">
                    <a:lumMod val="50000"/>
                  </a:schemeClr>
                </a:solidFill>
              </a:rPr>
              <a:t>2</a:t>
            </a:r>
            <a:r>
              <a:rPr lang="en-US" dirty="0">
                <a:solidFill>
                  <a:schemeClr val="tx1">
                    <a:lumMod val="50000"/>
                  </a:schemeClr>
                </a:solidFill>
              </a:rPr>
              <a:t> in </a:t>
            </a:r>
            <a:r>
              <a:rPr lang="en-US" i="1" dirty="0">
                <a:solidFill>
                  <a:schemeClr val="tx1">
                    <a:lumMod val="50000"/>
                  </a:schemeClr>
                </a:solidFill>
              </a:rPr>
              <a:t>gross conditioned floor area </a:t>
            </a:r>
            <a:r>
              <a:rPr lang="en-US" dirty="0">
                <a:solidFill>
                  <a:schemeClr val="accent1"/>
                </a:solidFill>
              </a:rPr>
              <a:t>in climate zones </a:t>
            </a:r>
            <a:r>
              <a:rPr lang="en-US" b="1" dirty="0">
                <a:solidFill>
                  <a:schemeClr val="accent1"/>
                </a:solidFill>
              </a:rPr>
              <a:t>0</a:t>
            </a:r>
            <a:r>
              <a:rPr lang="en-US" dirty="0">
                <a:solidFill>
                  <a:schemeClr val="accent1"/>
                </a:solidFill>
              </a:rPr>
              <a:t> and 4-8</a:t>
            </a:r>
          </a:p>
          <a:p>
            <a:pPr>
              <a:buFont typeface="Arial" panose="020B0604020202020204" pitchFamily="34" charset="0"/>
              <a:buChar char="•"/>
            </a:pPr>
            <a:r>
              <a:rPr lang="en-US" dirty="0">
                <a:solidFill>
                  <a:schemeClr val="tx1">
                    <a:lumMod val="50000"/>
                  </a:schemeClr>
                </a:solidFill>
              </a:rPr>
              <a:t>All </a:t>
            </a:r>
            <a:r>
              <a:rPr lang="en-US" i="1" dirty="0">
                <a:solidFill>
                  <a:schemeClr val="tx1">
                    <a:lumMod val="50000"/>
                  </a:schemeClr>
                </a:solidFill>
              </a:rPr>
              <a:t>doors</a:t>
            </a:r>
            <a:r>
              <a:rPr lang="en-US" dirty="0">
                <a:solidFill>
                  <a:schemeClr val="tx1">
                    <a:lumMod val="50000"/>
                  </a:schemeClr>
                </a:solidFill>
              </a:rPr>
              <a:t> that open from </a:t>
            </a:r>
            <a:r>
              <a:rPr lang="en-US" i="1" dirty="0">
                <a:solidFill>
                  <a:schemeClr val="tx1">
                    <a:lumMod val="50000"/>
                  </a:schemeClr>
                </a:solidFill>
              </a:rPr>
              <a:t>spaces</a:t>
            </a:r>
            <a:r>
              <a:rPr lang="en-US" dirty="0">
                <a:solidFill>
                  <a:schemeClr val="tx1">
                    <a:lumMod val="50000"/>
                  </a:schemeClr>
                </a:solidFill>
              </a:rPr>
              <a:t> &lt; 3000 ft</a:t>
            </a:r>
            <a:r>
              <a:rPr lang="en-US" baseline="30000" dirty="0">
                <a:solidFill>
                  <a:schemeClr val="tx1">
                    <a:lumMod val="50000"/>
                  </a:schemeClr>
                </a:solidFill>
              </a:rPr>
              <a:t>2  </a:t>
            </a:r>
            <a:r>
              <a:rPr lang="en-US" dirty="0">
                <a:solidFill>
                  <a:schemeClr val="tx1">
                    <a:lumMod val="50000"/>
                  </a:schemeClr>
                </a:solidFill>
              </a:rPr>
              <a:t>and separate</a:t>
            </a:r>
            <a:r>
              <a:rPr lang="en-US" i="1" dirty="0">
                <a:solidFill>
                  <a:schemeClr val="tx1">
                    <a:lumMod val="50000"/>
                  </a:schemeClr>
                </a:solidFill>
              </a:rPr>
              <a:t> </a:t>
            </a:r>
            <a:r>
              <a:rPr lang="en-US" dirty="0">
                <a:solidFill>
                  <a:schemeClr val="tx1">
                    <a:lumMod val="50000"/>
                  </a:schemeClr>
                </a:solidFill>
              </a:rPr>
              <a:t>from</a:t>
            </a:r>
            <a:r>
              <a:rPr lang="en-US" i="1" dirty="0">
                <a:solidFill>
                  <a:schemeClr val="tx1">
                    <a:lumMod val="50000"/>
                  </a:schemeClr>
                </a:solidFill>
              </a:rPr>
              <a:t> building entrance</a:t>
            </a:r>
            <a:endParaRPr lang="en-US" dirty="0">
              <a:solidFill>
                <a:schemeClr val="tx1">
                  <a:lumMod val="50000"/>
                </a:schemeClr>
              </a:solidFill>
            </a:endParaRPr>
          </a:p>
          <a:p>
            <a:pPr>
              <a:buFont typeface="Arial" panose="020B0604020202020204" pitchFamily="34" charset="0"/>
              <a:buChar char="•"/>
            </a:pPr>
            <a:r>
              <a:rPr lang="en-US" dirty="0">
                <a:solidFill>
                  <a:srgbClr val="FF0000"/>
                </a:solidFill>
              </a:rPr>
              <a:t>Self-closing doors in climate zones 0, 3, and 4 OR in buildings &lt; = 15 stories in climate zones 5-8 that have air curtains complying with 10.4.5</a:t>
            </a:r>
          </a:p>
          <a:p>
            <a:pPr marL="0" indent="0">
              <a:buNone/>
            </a:pPr>
            <a:endParaRPr lang="en-US" sz="1800" dirty="0">
              <a:solidFill>
                <a:srgbClr val="FF0000"/>
              </a:solidFill>
            </a:endParaRPr>
          </a:p>
        </p:txBody>
      </p:sp>
      <p:sp>
        <p:nvSpPr>
          <p:cNvPr id="7" name="Rectangle 4"/>
          <p:cNvSpPr txBox="1">
            <a:spLocks noChangeArrowheads="1"/>
          </p:cNvSpPr>
          <p:nvPr/>
        </p:nvSpPr>
        <p:spPr>
          <a:xfrm>
            <a:off x="166688" y="0"/>
            <a:ext cx="5713412" cy="790113"/>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a:t>
            </a:r>
          </a:p>
          <a:p>
            <a:pPr>
              <a:lnSpc>
                <a:spcPct val="80000"/>
              </a:lnSpc>
            </a:pPr>
            <a:r>
              <a:rPr lang="en-US" sz="2000" dirty="0">
                <a:solidFill>
                  <a:srgbClr val="00853F"/>
                </a:solidFill>
              </a:rPr>
              <a:t>Air Leakage – Vestibules Exceptions</a:t>
            </a:r>
          </a:p>
        </p:txBody>
      </p:sp>
    </p:spTree>
    <p:extLst>
      <p:ext uri="{BB962C8B-B14F-4D97-AF65-F5344CB8AC3E}">
        <p14:creationId xmlns:p14="http://schemas.microsoft.com/office/powerpoint/2010/main" val="3470702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24563" y="1097844"/>
            <a:ext cx="8143704" cy="5146996"/>
          </a:xfrm>
        </p:spPr>
        <p:txBody>
          <a:bodyPr>
            <a:normAutofit/>
          </a:bodyPr>
          <a:lstStyle/>
          <a:p>
            <a:pPr marL="0" indent="0">
              <a:buNone/>
            </a:pPr>
            <a:r>
              <a:rPr lang="en-US" dirty="0">
                <a:solidFill>
                  <a:schemeClr val="bg2">
                    <a:lumMod val="10000"/>
                  </a:schemeClr>
                </a:solidFill>
              </a:rPr>
              <a:t>Vestibules opening into large </a:t>
            </a:r>
            <a:r>
              <a:rPr lang="en-US" i="1" dirty="0">
                <a:solidFill>
                  <a:schemeClr val="bg2">
                    <a:lumMod val="10000"/>
                  </a:schemeClr>
                </a:solidFill>
              </a:rPr>
              <a:t>conditioned spaces </a:t>
            </a:r>
            <a:r>
              <a:rPr lang="en-US" dirty="0">
                <a:solidFill>
                  <a:schemeClr val="bg2">
                    <a:lumMod val="10000"/>
                  </a:schemeClr>
                </a:solidFill>
              </a:rPr>
              <a:t>(large retail) shall have a minimum distance between the interior and exterior doors of not less than 16 ft. </a:t>
            </a:r>
          </a:p>
          <a:p>
            <a:pPr marL="0" indent="0">
              <a:buNone/>
            </a:pPr>
            <a:endParaRPr lang="en-US" dirty="0">
              <a:solidFill>
                <a:schemeClr val="bg2">
                  <a:lumMod val="10000"/>
                </a:schemeClr>
              </a:solidFill>
            </a:endParaRPr>
          </a:p>
          <a:p>
            <a:pPr marL="0" indent="0">
              <a:buNone/>
            </a:pPr>
            <a:r>
              <a:rPr lang="en-US" sz="2000" dirty="0">
                <a:solidFill>
                  <a:schemeClr val="bg2">
                    <a:lumMod val="10000"/>
                  </a:schemeClr>
                </a:solidFill>
              </a:rPr>
              <a:t>Applies when vestibules:</a:t>
            </a:r>
          </a:p>
          <a:p>
            <a:r>
              <a:rPr lang="en-US" sz="2000" dirty="0">
                <a:solidFill>
                  <a:schemeClr val="bg2">
                    <a:lumMod val="10000"/>
                  </a:schemeClr>
                </a:solidFill>
              </a:rPr>
              <a:t>open into a </a:t>
            </a:r>
            <a:r>
              <a:rPr lang="en-US" sz="2000" i="1" dirty="0">
                <a:solidFill>
                  <a:schemeClr val="bg2">
                    <a:lumMod val="10000"/>
                  </a:schemeClr>
                </a:solidFill>
              </a:rPr>
              <a:t>space &gt;= </a:t>
            </a:r>
            <a:r>
              <a:rPr lang="en-US" sz="2000" dirty="0">
                <a:solidFill>
                  <a:schemeClr val="bg2">
                    <a:lumMod val="10000"/>
                  </a:schemeClr>
                </a:solidFill>
              </a:rPr>
              <a:t>40,000 ft</a:t>
            </a:r>
            <a:r>
              <a:rPr lang="en-US" sz="2000" baseline="30000" dirty="0">
                <a:solidFill>
                  <a:schemeClr val="bg2">
                    <a:lumMod val="10000"/>
                  </a:schemeClr>
                </a:solidFill>
              </a:rPr>
              <a:t>2</a:t>
            </a:r>
            <a:r>
              <a:rPr lang="en-US" sz="2000" dirty="0">
                <a:solidFill>
                  <a:schemeClr val="bg2">
                    <a:lumMod val="10000"/>
                  </a:schemeClr>
                </a:solidFill>
              </a:rPr>
              <a:t> of </a:t>
            </a:r>
            <a:r>
              <a:rPr lang="en-US" sz="2000" i="1" dirty="0">
                <a:solidFill>
                  <a:schemeClr val="bg2">
                    <a:lumMod val="10000"/>
                  </a:schemeClr>
                </a:solidFill>
              </a:rPr>
              <a:t>gross conditioned floor area </a:t>
            </a:r>
            <a:r>
              <a:rPr lang="en-US" sz="2000" dirty="0">
                <a:solidFill>
                  <a:schemeClr val="bg2">
                    <a:lumMod val="10000"/>
                  </a:schemeClr>
                </a:solidFill>
              </a:rPr>
              <a:t>at the same building level.</a:t>
            </a:r>
          </a:p>
          <a:p>
            <a:r>
              <a:rPr lang="en-US" sz="2000" dirty="0">
                <a:solidFill>
                  <a:schemeClr val="bg2">
                    <a:lumMod val="10000"/>
                  </a:schemeClr>
                </a:solidFill>
              </a:rPr>
              <a:t>have doors equipped with automatic, electrically driven, self-closing devices on doors going both in and out. </a:t>
            </a:r>
          </a:p>
          <a:p>
            <a:pPr marL="0" indent="0">
              <a:buNone/>
            </a:pPr>
            <a:endParaRPr lang="en-US" sz="1800" dirty="0">
              <a:solidFill>
                <a:schemeClr val="bg2">
                  <a:lumMod val="10000"/>
                </a:schemeClr>
              </a:solidFill>
            </a:endParaRPr>
          </a:p>
        </p:txBody>
      </p:sp>
      <p:sp>
        <p:nvSpPr>
          <p:cNvPr id="6" name="Rectangle 4"/>
          <p:cNvSpPr txBox="1">
            <a:spLocks noChangeArrowheads="1"/>
          </p:cNvSpPr>
          <p:nvPr/>
        </p:nvSpPr>
        <p:spPr>
          <a:xfrm>
            <a:off x="166688" y="0"/>
            <a:ext cx="5713412" cy="781235"/>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5.4.3.</a:t>
            </a:r>
            <a:r>
              <a:rPr lang="en-US" sz="2400" b="1" dirty="0">
                <a:solidFill>
                  <a:srgbClr val="FF0000"/>
                </a:solidFill>
              </a:rPr>
              <a:t>3</a:t>
            </a:r>
          </a:p>
          <a:p>
            <a:pPr>
              <a:lnSpc>
                <a:spcPct val="80000"/>
              </a:lnSpc>
            </a:pPr>
            <a:r>
              <a:rPr lang="en-US" sz="2000" dirty="0">
                <a:solidFill>
                  <a:srgbClr val="00853F"/>
                </a:solidFill>
              </a:rPr>
              <a:t>Air Leakage – Vestibules</a:t>
            </a:r>
          </a:p>
        </p:txBody>
      </p:sp>
    </p:spTree>
    <p:extLst>
      <p:ext uri="{BB962C8B-B14F-4D97-AF65-F5344CB8AC3E}">
        <p14:creationId xmlns:p14="http://schemas.microsoft.com/office/powerpoint/2010/main" val="2490638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E4F3D9"/>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839558"/>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89984"/>
            <a:ext cx="1615439" cy="584775"/>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Compliance Paths</a:t>
            </a:r>
            <a:br>
              <a:rPr lang="en-US" dirty="0">
                <a:solidFill>
                  <a:schemeClr val="tx1">
                    <a:lumMod val="50000"/>
                  </a:schemeClr>
                </a:solidFill>
              </a:rPr>
            </a:br>
            <a:r>
              <a:rPr lang="en-US" sz="2000"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C1D81540-8865-48EF-B453-CA39DFDD83B7}"/>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172965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24563" y="1143000"/>
            <a:ext cx="8200148" cy="4408055"/>
          </a:xfrm>
        </p:spPr>
        <p:txBody>
          <a:bodyPr>
            <a:normAutofit fontScale="92500" lnSpcReduction="10000"/>
          </a:bodyPr>
          <a:lstStyle/>
          <a:p>
            <a:pPr marL="0" indent="0">
              <a:buNone/>
            </a:pPr>
            <a:r>
              <a:rPr lang="en-US" dirty="0">
                <a:solidFill>
                  <a:schemeClr val="tx1">
                    <a:lumMod val="50000"/>
                  </a:schemeClr>
                </a:solidFill>
                <a:sym typeface="WP MathA" pitchFamily="2" charset="2"/>
              </a:rPr>
              <a:t>Each envelope component must separately meet designated space conditioning requirements:</a:t>
            </a:r>
          </a:p>
          <a:p>
            <a:pPr marL="0" indent="0">
              <a:buNone/>
            </a:pPr>
            <a:r>
              <a:rPr lang="en-US" sz="1900" dirty="0">
                <a:solidFill>
                  <a:schemeClr val="tx1">
                    <a:lumMod val="50000"/>
                  </a:schemeClr>
                </a:solidFill>
                <a:sym typeface="WP MathA" pitchFamily="2" charset="2"/>
              </a:rPr>
              <a:t>	(</a:t>
            </a:r>
            <a:r>
              <a:rPr lang="en-US" sz="1900" i="1" dirty="0">
                <a:solidFill>
                  <a:schemeClr val="tx1">
                    <a:lumMod val="50000"/>
                  </a:schemeClr>
                </a:solidFill>
                <a:sym typeface="WP MathA" pitchFamily="2" charset="2"/>
              </a:rPr>
              <a:t>Nonresidential, Residential, </a:t>
            </a:r>
            <a:r>
              <a:rPr lang="en-US" sz="1900" dirty="0">
                <a:solidFill>
                  <a:schemeClr val="tx1">
                    <a:lumMod val="50000"/>
                  </a:schemeClr>
                </a:solidFill>
                <a:sym typeface="WP MathA" pitchFamily="2" charset="2"/>
              </a:rPr>
              <a:t>and/or</a:t>
            </a:r>
            <a:r>
              <a:rPr lang="en-US" sz="1900" i="1" dirty="0">
                <a:solidFill>
                  <a:schemeClr val="tx1">
                    <a:lumMod val="50000"/>
                  </a:schemeClr>
                </a:solidFill>
                <a:sym typeface="WP MathA" pitchFamily="2" charset="2"/>
              </a:rPr>
              <a:t> </a:t>
            </a:r>
            <a:r>
              <a:rPr lang="en-US" sz="1900" i="1" dirty="0" err="1">
                <a:solidFill>
                  <a:schemeClr val="tx1">
                    <a:lumMod val="50000"/>
                  </a:schemeClr>
                </a:solidFill>
                <a:sym typeface="WP MathA" pitchFamily="2" charset="2"/>
              </a:rPr>
              <a:t>Semiheated</a:t>
            </a:r>
            <a:r>
              <a:rPr lang="en-US" sz="1900" i="1" dirty="0">
                <a:solidFill>
                  <a:schemeClr val="tx1">
                    <a:lumMod val="50000"/>
                  </a:schemeClr>
                </a:solidFill>
                <a:sym typeface="WP MathA" pitchFamily="2" charset="2"/>
              </a:rPr>
              <a:t>)</a:t>
            </a:r>
          </a:p>
          <a:p>
            <a:pPr marL="0" indent="0">
              <a:buNone/>
            </a:pPr>
            <a:endParaRPr lang="en-US" sz="2600" dirty="0">
              <a:solidFill>
                <a:schemeClr val="tx1">
                  <a:lumMod val="50000"/>
                </a:schemeClr>
              </a:solidFill>
            </a:endParaRPr>
          </a:p>
          <a:p>
            <a:pPr marL="0" indent="0">
              <a:buNone/>
            </a:pPr>
            <a:r>
              <a:rPr lang="en-US" sz="2200" i="1" dirty="0">
                <a:solidFill>
                  <a:schemeClr val="tx1">
                    <a:lumMod val="50000"/>
                  </a:schemeClr>
                </a:solidFill>
              </a:rPr>
              <a:t>Opaque</a:t>
            </a:r>
            <a:r>
              <a:rPr lang="en-US" sz="2200" dirty="0">
                <a:solidFill>
                  <a:schemeClr val="tx1">
                    <a:lumMod val="50000"/>
                  </a:schemeClr>
                </a:solidFill>
              </a:rPr>
              <a:t> Areas (5.5.3)</a:t>
            </a:r>
          </a:p>
          <a:p>
            <a:pPr marL="0" indent="0">
              <a:buNone/>
            </a:pPr>
            <a:r>
              <a:rPr lang="en-US" sz="2200" dirty="0">
                <a:solidFill>
                  <a:schemeClr val="tx1">
                    <a:lumMod val="50000"/>
                  </a:schemeClr>
                </a:solidFill>
              </a:rPr>
              <a:t>Fenestration (5.5.4)</a:t>
            </a:r>
          </a:p>
          <a:p>
            <a:pPr marL="749300">
              <a:buFont typeface="Arial" panose="020B0604020202020204" pitchFamily="34" charset="0"/>
              <a:buChar char="•"/>
            </a:pPr>
            <a:r>
              <a:rPr lang="en-US" sz="1900" dirty="0">
                <a:solidFill>
                  <a:schemeClr val="tx1">
                    <a:lumMod val="50000"/>
                  </a:schemeClr>
                </a:solidFill>
              </a:rPr>
              <a:t>WWR </a:t>
            </a:r>
            <a:r>
              <a:rPr lang="en-US" sz="1900" dirty="0">
                <a:solidFill>
                  <a:schemeClr val="tx1">
                    <a:lumMod val="50000"/>
                  </a:schemeClr>
                </a:solidFill>
                <a:sym typeface="WP MathA" pitchFamily="2" charset="2"/>
              </a:rPr>
              <a:t>≤ 40% of gross </a:t>
            </a:r>
            <a:r>
              <a:rPr lang="en-US" sz="1900" i="1" dirty="0">
                <a:solidFill>
                  <a:schemeClr val="tx1">
                    <a:lumMod val="50000"/>
                  </a:schemeClr>
                </a:solidFill>
                <a:sym typeface="WP MathA" pitchFamily="2" charset="2"/>
              </a:rPr>
              <a:t>wall</a:t>
            </a:r>
            <a:r>
              <a:rPr lang="en-US" sz="1900" dirty="0">
                <a:solidFill>
                  <a:schemeClr val="tx1">
                    <a:lumMod val="50000"/>
                  </a:schemeClr>
                </a:solidFill>
                <a:sym typeface="WP MathA" pitchFamily="2" charset="2"/>
              </a:rPr>
              <a:t> area</a:t>
            </a:r>
          </a:p>
          <a:p>
            <a:pPr marL="749300">
              <a:buFont typeface="Arial" panose="020B0604020202020204" pitchFamily="34" charset="0"/>
              <a:buChar char="•"/>
            </a:pPr>
            <a:r>
              <a:rPr lang="en-US" sz="1900" i="1" dirty="0">
                <a:solidFill>
                  <a:schemeClr val="tx1">
                    <a:lumMod val="50000"/>
                  </a:schemeClr>
                </a:solidFill>
                <a:sym typeface="WP MathA" pitchFamily="2" charset="2"/>
              </a:rPr>
              <a:t>Skylight</a:t>
            </a:r>
            <a:r>
              <a:rPr lang="en-US" sz="1900" dirty="0">
                <a:solidFill>
                  <a:schemeClr val="tx1">
                    <a:lumMod val="50000"/>
                  </a:schemeClr>
                </a:solidFill>
                <a:sym typeface="WP MathA" pitchFamily="2" charset="2"/>
              </a:rPr>
              <a:t>-roof ratio ≤ 3% of </a:t>
            </a:r>
            <a:r>
              <a:rPr lang="en-US" sz="1900" i="1" dirty="0">
                <a:solidFill>
                  <a:schemeClr val="tx1">
                    <a:lumMod val="50000"/>
                  </a:schemeClr>
                </a:solidFill>
                <a:sym typeface="WP MathA" pitchFamily="2" charset="2"/>
              </a:rPr>
              <a:t>roof</a:t>
            </a:r>
            <a:r>
              <a:rPr lang="en-US" sz="1900" dirty="0">
                <a:solidFill>
                  <a:schemeClr val="tx1">
                    <a:lumMod val="50000"/>
                  </a:schemeClr>
                </a:solidFill>
                <a:sym typeface="WP MathA" pitchFamily="2" charset="2"/>
              </a:rPr>
              <a:t> area</a:t>
            </a:r>
            <a:endParaRPr lang="en-US" sz="1900" dirty="0">
              <a:solidFill>
                <a:schemeClr val="tx1">
                  <a:lumMod val="50000"/>
                </a:schemeClr>
              </a:solidFill>
            </a:endParaRPr>
          </a:p>
          <a:p>
            <a:pPr marL="0" indent="0">
              <a:buNone/>
            </a:pPr>
            <a:endParaRPr lang="en-US" sz="2600" dirty="0">
              <a:solidFill>
                <a:schemeClr val="tx1">
                  <a:lumMod val="50000"/>
                </a:schemeClr>
              </a:solidFill>
            </a:endParaRPr>
          </a:p>
          <a:p>
            <a:pPr marL="0" indent="0">
              <a:buNone/>
            </a:pPr>
            <a:r>
              <a:rPr lang="en-US" sz="2200" dirty="0">
                <a:solidFill>
                  <a:schemeClr val="tx1">
                    <a:lumMod val="50000"/>
                  </a:schemeClr>
                </a:solidFill>
              </a:rPr>
              <a:t>Prescriptive requirements for each component specified by climate zone and space conditioning category (Tables 5.5-0 through 5.5-8)</a:t>
            </a:r>
          </a:p>
          <a:p>
            <a:pPr marL="982663"/>
            <a:r>
              <a:rPr lang="en-US" sz="1900" dirty="0">
                <a:solidFill>
                  <a:schemeClr val="tx1">
                    <a:lumMod val="50000"/>
                  </a:schemeClr>
                </a:solidFill>
              </a:rPr>
              <a:t>Insulation levels for </a:t>
            </a:r>
            <a:r>
              <a:rPr lang="en-US" sz="1900" i="1" dirty="0">
                <a:solidFill>
                  <a:schemeClr val="tx1">
                    <a:lumMod val="50000"/>
                  </a:schemeClr>
                </a:solidFill>
              </a:rPr>
              <a:t>roofs, walls, floors </a:t>
            </a:r>
            <a:r>
              <a:rPr lang="en-US" sz="1900" dirty="0">
                <a:solidFill>
                  <a:schemeClr val="tx1">
                    <a:lumMod val="50000"/>
                  </a:schemeClr>
                </a:solidFill>
              </a:rPr>
              <a:t>and</a:t>
            </a:r>
            <a:r>
              <a:rPr lang="en-US" sz="1900" i="1" dirty="0">
                <a:solidFill>
                  <a:schemeClr val="tx1">
                    <a:lumMod val="50000"/>
                  </a:schemeClr>
                </a:solidFill>
              </a:rPr>
              <a:t> doors</a:t>
            </a:r>
          </a:p>
          <a:p>
            <a:pPr marL="982663"/>
            <a:r>
              <a:rPr lang="en-US" sz="1900" dirty="0">
                <a:solidFill>
                  <a:schemeClr val="tx1">
                    <a:lumMod val="50000"/>
                  </a:schemeClr>
                </a:solidFill>
              </a:rPr>
              <a:t>Fenestration criteria for windows, glazed </a:t>
            </a:r>
            <a:r>
              <a:rPr lang="en-US" sz="1900" i="1" dirty="0">
                <a:solidFill>
                  <a:schemeClr val="tx1">
                    <a:lumMod val="50000"/>
                  </a:schemeClr>
                </a:solidFill>
              </a:rPr>
              <a:t>doors</a:t>
            </a:r>
            <a:r>
              <a:rPr lang="en-US" sz="1900" dirty="0">
                <a:solidFill>
                  <a:schemeClr val="tx1">
                    <a:lumMod val="50000"/>
                  </a:schemeClr>
                </a:solidFill>
              </a:rPr>
              <a:t> and </a:t>
            </a:r>
            <a:r>
              <a:rPr lang="en-US" sz="1900" i="1" dirty="0">
                <a:solidFill>
                  <a:schemeClr val="tx1">
                    <a:lumMod val="50000"/>
                  </a:schemeClr>
                </a:solidFill>
              </a:rPr>
              <a:t>skylights</a:t>
            </a:r>
          </a:p>
          <a:p>
            <a:pPr>
              <a:buFontTx/>
              <a:buNone/>
            </a:pPr>
            <a:endParaRPr lang="en-US" dirty="0">
              <a:solidFill>
                <a:schemeClr val="tx1">
                  <a:lumMod val="50000"/>
                </a:schemeClr>
              </a:solidFill>
            </a:endParaRPr>
          </a:p>
        </p:txBody>
      </p:sp>
      <p:sp>
        <p:nvSpPr>
          <p:cNvPr id="69634" name="Rectangle 2"/>
          <p:cNvSpPr>
            <a:spLocks noGrp="1" noChangeArrowheads="1"/>
          </p:cNvSpPr>
          <p:nvPr>
            <p:ph type="title"/>
          </p:nvPr>
        </p:nvSpPr>
        <p:spPr>
          <a:xfrm>
            <a:off x="141288" y="0"/>
            <a:ext cx="8338438" cy="763480"/>
          </a:xfrm>
        </p:spPr>
        <p:txBody>
          <a:bodyPr>
            <a:normAutofit/>
          </a:bodyPr>
          <a:lstStyle/>
          <a:p>
            <a:pPr>
              <a:lnSpc>
                <a:spcPct val="80000"/>
              </a:lnSpc>
            </a:pPr>
            <a:r>
              <a:rPr lang="en-US" sz="2400" b="1" dirty="0">
                <a:solidFill>
                  <a:srgbClr val="00853F"/>
                </a:solidFill>
              </a:rPr>
              <a:t>Section 5 – 5.5</a:t>
            </a:r>
            <a:br>
              <a:rPr lang="en-US" sz="2000" dirty="0">
                <a:solidFill>
                  <a:schemeClr val="tx1">
                    <a:lumMod val="50000"/>
                  </a:schemeClr>
                </a:solidFill>
              </a:rPr>
            </a:br>
            <a:r>
              <a:rPr lang="en-US" sz="2000" dirty="0">
                <a:solidFill>
                  <a:srgbClr val="00853F"/>
                </a:solidFill>
              </a:rPr>
              <a:t>Prescriptive Building Envelope Option</a:t>
            </a:r>
          </a:p>
        </p:txBody>
      </p:sp>
    </p:spTree>
    <p:extLst>
      <p:ext uri="{BB962C8B-B14F-4D97-AF65-F5344CB8AC3E}">
        <p14:creationId xmlns:p14="http://schemas.microsoft.com/office/powerpoint/2010/main" val="724086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424563" y="1143000"/>
            <a:ext cx="7965057" cy="4087813"/>
          </a:xfrm>
        </p:spPr>
        <p:txBody>
          <a:bodyPr>
            <a:normAutofit/>
          </a:bodyPr>
          <a:lstStyle/>
          <a:p>
            <a:pPr marL="0" indent="0">
              <a:buNone/>
            </a:pPr>
            <a:endParaRPr lang="en-US" sz="2600" dirty="0">
              <a:solidFill>
                <a:schemeClr val="tx1">
                  <a:lumMod val="50000"/>
                </a:schemeClr>
              </a:solidFill>
            </a:endParaRPr>
          </a:p>
          <a:p>
            <a:pPr lvl="2"/>
            <a:endParaRPr lang="en-US" dirty="0">
              <a:solidFill>
                <a:schemeClr val="tx1">
                  <a:lumMod val="50000"/>
                </a:schemeClr>
              </a:solidFill>
            </a:endParaRPr>
          </a:p>
        </p:txBody>
      </p:sp>
      <p:sp>
        <p:nvSpPr>
          <p:cNvPr id="9" name="Rectangle 4"/>
          <p:cNvSpPr txBox="1">
            <a:spLocks noChangeArrowheads="1"/>
          </p:cNvSpPr>
          <p:nvPr/>
        </p:nvSpPr>
        <p:spPr>
          <a:xfrm>
            <a:off x="141288" y="-38100"/>
            <a:ext cx="5772679" cy="832859"/>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5 – 5.5</a:t>
            </a:r>
            <a:br>
              <a:rPr lang="en-US" sz="2000" dirty="0">
                <a:solidFill>
                  <a:schemeClr val="tx1">
                    <a:lumMod val="50000"/>
                  </a:schemeClr>
                </a:solidFill>
              </a:rPr>
            </a:br>
            <a:r>
              <a:rPr lang="en-US" sz="2000" dirty="0">
                <a:solidFill>
                  <a:srgbClr val="00853F"/>
                </a:solidFill>
              </a:rPr>
              <a:t>Prescriptive Building Envelope Option</a:t>
            </a:r>
          </a:p>
        </p:txBody>
      </p:sp>
      <p:pic>
        <p:nvPicPr>
          <p:cNvPr id="4" name="Picture 3">
            <a:extLst>
              <a:ext uri="{FF2B5EF4-FFF2-40B4-BE49-F238E27FC236}">
                <a16:creationId xmlns:a16="http://schemas.microsoft.com/office/drawing/2014/main" id="{25F5576A-B2D0-4465-9FC4-D58D0F64CCA4}"/>
              </a:ext>
            </a:extLst>
          </p:cNvPr>
          <p:cNvPicPr>
            <a:picLocks noChangeAspect="1"/>
          </p:cNvPicPr>
          <p:nvPr/>
        </p:nvPicPr>
        <p:blipFill rotWithShape="1">
          <a:blip r:embed="rId3"/>
          <a:srcRect b="23244"/>
          <a:stretch/>
        </p:blipFill>
        <p:spPr>
          <a:xfrm>
            <a:off x="209644" y="1615898"/>
            <a:ext cx="4388448" cy="3963156"/>
          </a:xfrm>
          <a:prstGeom prst="rect">
            <a:avLst/>
          </a:prstGeom>
        </p:spPr>
      </p:pic>
      <p:pic>
        <p:nvPicPr>
          <p:cNvPr id="8" name="Picture 7">
            <a:extLst>
              <a:ext uri="{FF2B5EF4-FFF2-40B4-BE49-F238E27FC236}">
                <a16:creationId xmlns:a16="http://schemas.microsoft.com/office/drawing/2014/main" id="{D26C7C45-66EC-4FDC-9886-D07560E2026E}"/>
              </a:ext>
            </a:extLst>
          </p:cNvPr>
          <p:cNvPicPr>
            <a:picLocks noChangeAspect="1"/>
          </p:cNvPicPr>
          <p:nvPr/>
        </p:nvPicPr>
        <p:blipFill rotWithShape="1">
          <a:blip r:embed="rId3"/>
          <a:srcRect t="76756" b="1228"/>
          <a:stretch/>
        </p:blipFill>
        <p:spPr>
          <a:xfrm>
            <a:off x="4414622" y="1824385"/>
            <a:ext cx="4519734" cy="1170742"/>
          </a:xfrm>
          <a:prstGeom prst="rect">
            <a:avLst/>
          </a:prstGeom>
        </p:spPr>
      </p:pic>
    </p:spTree>
    <p:extLst>
      <p:ext uri="{BB962C8B-B14F-4D97-AF65-F5344CB8AC3E}">
        <p14:creationId xmlns:p14="http://schemas.microsoft.com/office/powerpoint/2010/main" val="3434084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424562" y="1143000"/>
            <a:ext cx="8567038" cy="4441825"/>
          </a:xfrm>
        </p:spPr>
        <p:txBody>
          <a:bodyPr>
            <a:normAutofit/>
          </a:bodyPr>
          <a:lstStyle/>
          <a:p>
            <a:pPr marL="0" indent="0">
              <a:buNone/>
            </a:pPr>
            <a:r>
              <a:rPr lang="en-US" sz="2000" dirty="0">
                <a:solidFill>
                  <a:schemeClr val="tx1">
                    <a:lumMod val="50000"/>
                  </a:schemeClr>
                </a:solidFill>
              </a:rPr>
              <a:t>Compliance</a:t>
            </a:r>
            <a:endParaRPr lang="en-US" dirty="0">
              <a:solidFill>
                <a:schemeClr val="tx1">
                  <a:lumMod val="50000"/>
                </a:schemeClr>
              </a:solidFill>
            </a:endParaRPr>
          </a:p>
          <a:p>
            <a:pPr marL="749300">
              <a:buFont typeface="Wingdings" pitchFamily="2" charset="2"/>
              <a:buChar char="ü"/>
            </a:pPr>
            <a:r>
              <a:rPr lang="en-US" sz="1800" dirty="0">
                <a:solidFill>
                  <a:schemeClr val="tx1">
                    <a:lumMod val="50000"/>
                  </a:schemeClr>
                </a:solidFill>
              </a:rPr>
              <a:t>Meet or exceed minimum </a:t>
            </a:r>
            <a:r>
              <a:rPr lang="en-US" sz="1800" i="1" dirty="0">
                <a:solidFill>
                  <a:schemeClr val="tx1">
                    <a:lumMod val="50000"/>
                  </a:schemeClr>
                </a:solidFill>
              </a:rPr>
              <a:t>R-values</a:t>
            </a:r>
            <a:r>
              <a:rPr lang="en-US" sz="1800" dirty="0">
                <a:solidFill>
                  <a:schemeClr val="tx1">
                    <a:lumMod val="50000"/>
                  </a:schemeClr>
                </a:solidFill>
              </a:rPr>
              <a:t> in table</a:t>
            </a:r>
          </a:p>
          <a:p>
            <a:pPr marL="1196975" lvl="1" indent="-342900"/>
            <a:r>
              <a:rPr lang="en-US" sz="1800" dirty="0">
                <a:solidFill>
                  <a:schemeClr val="tx1">
                    <a:lumMod val="50000"/>
                  </a:schemeClr>
                </a:solidFill>
              </a:rPr>
              <a:t>Only </a:t>
            </a:r>
            <a:r>
              <a:rPr lang="en-US" sz="1800" i="1" dirty="0">
                <a:solidFill>
                  <a:schemeClr val="tx1">
                    <a:lumMod val="50000"/>
                  </a:schemeClr>
                </a:solidFill>
              </a:rPr>
              <a:t>R-value</a:t>
            </a:r>
            <a:r>
              <a:rPr lang="en-US" sz="1800" dirty="0">
                <a:solidFill>
                  <a:schemeClr val="tx1">
                    <a:lumMod val="50000"/>
                  </a:schemeClr>
                </a:solidFill>
              </a:rPr>
              <a:t> of insulation, not to include air films, etc.</a:t>
            </a:r>
          </a:p>
          <a:p>
            <a:pPr marL="514350" lvl="1" indent="0">
              <a:buNone/>
            </a:pPr>
            <a:r>
              <a:rPr lang="en-US" b="1" dirty="0">
                <a:solidFill>
                  <a:schemeClr val="tx1">
                    <a:lumMod val="50000"/>
                  </a:schemeClr>
                </a:solidFill>
              </a:rPr>
              <a:t>				OR</a:t>
            </a:r>
          </a:p>
          <a:p>
            <a:pPr marL="749300">
              <a:buFont typeface="Wingdings" pitchFamily="2" charset="2"/>
              <a:buChar char="ü"/>
            </a:pPr>
            <a:r>
              <a:rPr lang="en-US" sz="1800" dirty="0">
                <a:solidFill>
                  <a:schemeClr val="tx1">
                    <a:lumMod val="50000"/>
                  </a:schemeClr>
                </a:solidFill>
              </a:rPr>
              <a:t>Meet maximum </a:t>
            </a:r>
            <a:r>
              <a:rPr lang="en-US" sz="1800" i="1" dirty="0">
                <a:solidFill>
                  <a:schemeClr val="tx1">
                    <a:lumMod val="50000"/>
                  </a:schemeClr>
                </a:solidFill>
              </a:rPr>
              <a:t>U-factor, C-factor, </a:t>
            </a:r>
            <a:r>
              <a:rPr lang="en-US" sz="1800" dirty="0">
                <a:solidFill>
                  <a:schemeClr val="tx1">
                    <a:lumMod val="50000"/>
                  </a:schemeClr>
                </a:solidFill>
              </a:rPr>
              <a:t>or</a:t>
            </a:r>
            <a:r>
              <a:rPr lang="en-US" sz="1800" i="1" dirty="0">
                <a:solidFill>
                  <a:schemeClr val="tx1">
                    <a:lumMod val="50000"/>
                  </a:schemeClr>
                </a:solidFill>
              </a:rPr>
              <a:t> F-factor </a:t>
            </a:r>
            <a:r>
              <a:rPr lang="en-US" sz="1800" dirty="0">
                <a:solidFill>
                  <a:schemeClr val="tx1">
                    <a:lumMod val="50000"/>
                  </a:schemeClr>
                </a:solidFill>
              </a:rPr>
              <a:t>for the entire assembly (typical construction assemblies described in Appendix A)</a:t>
            </a:r>
          </a:p>
          <a:p>
            <a:pPr marL="514350" lvl="1" indent="0">
              <a:buNone/>
            </a:pPr>
            <a:r>
              <a:rPr lang="en-US" b="1" dirty="0">
                <a:solidFill>
                  <a:schemeClr val="tx1">
                    <a:lumMod val="50000"/>
                  </a:schemeClr>
                </a:solidFill>
              </a:rPr>
              <a:t>				OR</a:t>
            </a:r>
          </a:p>
          <a:p>
            <a:pPr marL="749300">
              <a:buFont typeface="Wingdings" pitchFamily="2" charset="2"/>
              <a:buChar char="ü"/>
            </a:pPr>
            <a:r>
              <a:rPr lang="en-US" sz="1800" dirty="0">
                <a:solidFill>
                  <a:schemeClr val="tx1">
                    <a:lumMod val="50000"/>
                  </a:schemeClr>
                </a:solidFill>
              </a:rPr>
              <a:t>Perform area-weighted average </a:t>
            </a:r>
            <a:r>
              <a:rPr lang="en-US" sz="1800" i="1" dirty="0">
                <a:solidFill>
                  <a:schemeClr val="tx1">
                    <a:lumMod val="50000"/>
                  </a:schemeClr>
                </a:solidFill>
              </a:rPr>
              <a:t>U-factor, C-factor, </a:t>
            </a:r>
            <a:r>
              <a:rPr lang="en-US" sz="1800" dirty="0">
                <a:solidFill>
                  <a:schemeClr val="tx1">
                    <a:lumMod val="50000"/>
                  </a:schemeClr>
                </a:solidFill>
              </a:rPr>
              <a:t>or</a:t>
            </a:r>
            <a:r>
              <a:rPr lang="en-US" sz="1800" i="1" dirty="0">
                <a:solidFill>
                  <a:schemeClr val="tx1">
                    <a:lumMod val="50000"/>
                  </a:schemeClr>
                </a:solidFill>
              </a:rPr>
              <a:t> F-factor</a:t>
            </a:r>
          </a:p>
          <a:p>
            <a:pPr marL="1196975" lvl="1" indent="-342900"/>
            <a:r>
              <a:rPr lang="en-US" sz="1800" dirty="0">
                <a:solidFill>
                  <a:schemeClr val="tx1">
                    <a:lumMod val="50000"/>
                  </a:schemeClr>
                </a:solidFill>
              </a:rPr>
              <a:t>Only if there are multiple assemblies within a </a:t>
            </a:r>
            <a:r>
              <a:rPr lang="en-US" sz="1800" u="sng" dirty="0">
                <a:solidFill>
                  <a:schemeClr val="tx1">
                    <a:lumMod val="50000"/>
                  </a:schemeClr>
                </a:solidFill>
              </a:rPr>
              <a:t>single</a:t>
            </a:r>
            <a:r>
              <a:rPr lang="en-US" sz="1800" dirty="0">
                <a:solidFill>
                  <a:schemeClr val="tx1">
                    <a:lumMod val="50000"/>
                  </a:schemeClr>
                </a:solidFill>
              </a:rPr>
              <a:t> class of construction for a </a:t>
            </a:r>
            <a:r>
              <a:rPr lang="en-US" sz="1800" u="sng" dirty="0">
                <a:solidFill>
                  <a:schemeClr val="tx1">
                    <a:lumMod val="50000"/>
                  </a:schemeClr>
                </a:solidFill>
              </a:rPr>
              <a:t>single</a:t>
            </a:r>
            <a:r>
              <a:rPr lang="en-US" sz="1800" dirty="0">
                <a:solidFill>
                  <a:schemeClr val="tx1">
                    <a:lumMod val="50000"/>
                  </a:schemeClr>
                </a:solidFill>
              </a:rPr>
              <a:t> </a:t>
            </a:r>
            <a:r>
              <a:rPr lang="en-US" sz="1800" i="1" dirty="0">
                <a:solidFill>
                  <a:schemeClr val="tx1">
                    <a:lumMod val="50000"/>
                  </a:schemeClr>
                </a:solidFill>
              </a:rPr>
              <a:t>space-conditioning</a:t>
            </a:r>
            <a:r>
              <a:rPr lang="en-US" sz="1800" dirty="0">
                <a:solidFill>
                  <a:schemeClr val="tx1">
                    <a:lumMod val="50000"/>
                  </a:schemeClr>
                </a:solidFill>
              </a:rPr>
              <a:t> category</a:t>
            </a:r>
          </a:p>
        </p:txBody>
      </p:sp>
      <p:sp>
        <p:nvSpPr>
          <p:cNvPr id="72706" name="Rectangle 2"/>
          <p:cNvSpPr>
            <a:spLocks noGrp="1" noChangeArrowheads="1"/>
          </p:cNvSpPr>
          <p:nvPr>
            <p:ph type="title"/>
          </p:nvPr>
        </p:nvSpPr>
        <p:spPr>
          <a:xfrm>
            <a:off x="141288" y="0"/>
            <a:ext cx="8567038" cy="816746"/>
          </a:xfrm>
        </p:spPr>
        <p:txBody>
          <a:bodyPr/>
          <a:lstStyle/>
          <a:p>
            <a:pPr>
              <a:lnSpc>
                <a:spcPct val="80000"/>
              </a:lnSpc>
            </a:pPr>
            <a:r>
              <a:rPr lang="en-US" sz="2400" b="1" dirty="0">
                <a:solidFill>
                  <a:srgbClr val="00853F"/>
                </a:solidFill>
              </a:rPr>
              <a:t>Section 5 – 5.5.3</a:t>
            </a:r>
            <a:br>
              <a:rPr lang="en-US" dirty="0">
                <a:solidFill>
                  <a:schemeClr val="tx1">
                    <a:lumMod val="50000"/>
                  </a:schemeClr>
                </a:solidFill>
              </a:rPr>
            </a:br>
            <a:r>
              <a:rPr lang="en-US" sz="2000" dirty="0">
                <a:solidFill>
                  <a:srgbClr val="00853F"/>
                </a:solidFill>
              </a:rPr>
              <a:t>Opaque Areas</a:t>
            </a:r>
          </a:p>
        </p:txBody>
      </p:sp>
    </p:spTree>
    <p:extLst>
      <p:ext uri="{BB962C8B-B14F-4D97-AF65-F5344CB8AC3E}">
        <p14:creationId xmlns:p14="http://schemas.microsoft.com/office/powerpoint/2010/main" val="362063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53FC-0A59-4E91-BDAB-9B9D533FF2FE}"/>
              </a:ext>
            </a:extLst>
          </p:cNvPr>
          <p:cNvSpPr>
            <a:spLocks noGrp="1"/>
          </p:cNvSpPr>
          <p:nvPr>
            <p:ph type="title"/>
          </p:nvPr>
        </p:nvSpPr>
        <p:spPr>
          <a:xfrm>
            <a:off x="157901" y="2526"/>
            <a:ext cx="8570767" cy="994172"/>
          </a:xfrm>
        </p:spPr>
        <p:txBody>
          <a:bodyPr>
            <a:normAutofit/>
          </a:bodyPr>
          <a:lstStyle/>
          <a:p>
            <a:r>
              <a:rPr lang="en-US" sz="2400" b="1" dirty="0">
                <a:solidFill>
                  <a:srgbClr val="00853F"/>
                </a:solidFill>
              </a:rPr>
              <a:t>Overview</a:t>
            </a:r>
          </a:p>
        </p:txBody>
      </p:sp>
      <p:sp>
        <p:nvSpPr>
          <p:cNvPr id="3" name="Content Placeholder 2">
            <a:extLst>
              <a:ext uri="{FF2B5EF4-FFF2-40B4-BE49-F238E27FC236}">
                <a16:creationId xmlns:a16="http://schemas.microsoft.com/office/drawing/2014/main" id="{EC87E918-9BEA-4EC2-893E-9449552899B0}"/>
              </a:ext>
            </a:extLst>
          </p:cNvPr>
          <p:cNvSpPr>
            <a:spLocks noGrp="1"/>
          </p:cNvSpPr>
          <p:nvPr>
            <p:ph idx="1"/>
          </p:nvPr>
        </p:nvSpPr>
        <p:spPr>
          <a:xfrm>
            <a:off x="268433" y="1379151"/>
            <a:ext cx="4930374" cy="3452467"/>
          </a:xfrm>
        </p:spPr>
        <p:txBody>
          <a:bodyPr>
            <a:normAutofit/>
          </a:bodyPr>
          <a:lstStyle/>
          <a:p>
            <a:r>
              <a:rPr lang="en-US" sz="2800" dirty="0"/>
              <a:t>Clean up type changes</a:t>
            </a:r>
          </a:p>
          <a:p>
            <a:pPr lvl="1"/>
            <a:r>
              <a:rPr lang="en-US" sz="2400" dirty="0"/>
              <a:t>References</a:t>
            </a:r>
          </a:p>
          <a:p>
            <a:pPr lvl="1"/>
            <a:r>
              <a:rPr lang="en-US" sz="2400" dirty="0"/>
              <a:t>Definitions</a:t>
            </a:r>
          </a:p>
          <a:p>
            <a:r>
              <a:rPr lang="en-US" sz="2800" dirty="0"/>
              <a:t>Criteria changes</a:t>
            </a:r>
          </a:p>
          <a:p>
            <a:r>
              <a:rPr lang="en-US" sz="2800" dirty="0"/>
              <a:t>Text re-arrangement type changes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4</a:t>
            </a:fld>
            <a:endParaRPr lang="en-US"/>
          </a:p>
        </p:txBody>
      </p:sp>
      <p:pic>
        <p:nvPicPr>
          <p:cNvPr id="10" name="Picture 9"/>
          <p:cNvPicPr>
            <a:picLocks noChangeAspect="1"/>
          </p:cNvPicPr>
          <p:nvPr/>
        </p:nvPicPr>
        <p:blipFill>
          <a:blip r:embed="rId2"/>
          <a:stretch>
            <a:fillRect/>
          </a:stretch>
        </p:blipFill>
        <p:spPr>
          <a:xfrm>
            <a:off x="5088610" y="2280846"/>
            <a:ext cx="3860788" cy="2296307"/>
          </a:xfrm>
          <a:prstGeom prst="rect">
            <a:avLst/>
          </a:prstGeom>
        </p:spPr>
      </p:pic>
    </p:spTree>
    <p:extLst>
      <p:ext uri="{BB962C8B-B14F-4D97-AF65-F5344CB8AC3E}">
        <p14:creationId xmlns:p14="http://schemas.microsoft.com/office/powerpoint/2010/main" val="3656398248"/>
      </p:ext>
    </p:extLst>
  </p:cSld>
  <p:clrMapOvr>
    <a:masterClrMapping/>
  </p:clrMapOvr>
  <mc:AlternateContent xmlns:mc="http://schemas.openxmlformats.org/markup-compatibility/2006" xmlns:p14="http://schemas.microsoft.com/office/powerpoint/2010/main">
    <mc:Choice Requires="p14">
      <p:transition spd="slow" p14:dur="2000" advTm="31490"/>
    </mc:Choice>
    <mc:Fallback xmlns="">
      <p:transition spd="slow" advTm="3149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217004-40AD-46AE-93F9-9A7CE74B595C}"/>
              </a:ext>
            </a:extLst>
          </p:cNvPr>
          <p:cNvPicPr>
            <a:picLocks noChangeAspect="1"/>
          </p:cNvPicPr>
          <p:nvPr/>
        </p:nvPicPr>
        <p:blipFill>
          <a:blip r:embed="rId3"/>
          <a:stretch>
            <a:fillRect/>
          </a:stretch>
        </p:blipFill>
        <p:spPr>
          <a:xfrm>
            <a:off x="1264360" y="1479376"/>
            <a:ext cx="6201640" cy="2791215"/>
          </a:xfrm>
          <a:prstGeom prst="rect">
            <a:avLst/>
          </a:prstGeom>
        </p:spPr>
      </p:pic>
      <p:sp>
        <p:nvSpPr>
          <p:cNvPr id="10" name="Rectangle 2"/>
          <p:cNvSpPr>
            <a:spLocks noGrp="1" noChangeArrowheads="1"/>
          </p:cNvSpPr>
          <p:nvPr>
            <p:ph type="title"/>
          </p:nvPr>
        </p:nvSpPr>
        <p:spPr>
          <a:xfrm>
            <a:off x="157861" y="0"/>
            <a:ext cx="8414639" cy="790113"/>
          </a:xfrm>
        </p:spPr>
        <p:txBody>
          <a:bodyPr/>
          <a:lstStyle/>
          <a:p>
            <a:pPr>
              <a:lnSpc>
                <a:spcPct val="80000"/>
              </a:lnSpc>
            </a:pPr>
            <a:r>
              <a:rPr lang="en-US" sz="2400" b="1" dirty="0">
                <a:solidFill>
                  <a:srgbClr val="00853F"/>
                </a:solidFill>
              </a:rPr>
              <a:t>Section 5 – 5.5.1</a:t>
            </a:r>
            <a:br>
              <a:rPr lang="en-US" dirty="0">
                <a:solidFill>
                  <a:schemeClr val="tx1">
                    <a:lumMod val="50000"/>
                  </a:schemeClr>
                </a:solidFill>
              </a:rPr>
            </a:br>
            <a:r>
              <a:rPr lang="en-US" sz="2000" dirty="0">
                <a:solidFill>
                  <a:srgbClr val="00853F"/>
                </a:solidFill>
              </a:rPr>
              <a:t>Opaque</a:t>
            </a:r>
          </a:p>
        </p:txBody>
      </p:sp>
      <p:sp>
        <p:nvSpPr>
          <p:cNvPr id="2" name="TextBox 1"/>
          <p:cNvSpPr txBox="1"/>
          <p:nvPr/>
        </p:nvSpPr>
        <p:spPr>
          <a:xfrm>
            <a:off x="2224259" y="6234545"/>
            <a:ext cx="6622473"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a:ln>
                  <a:noFill/>
                </a:ln>
                <a:effectLst/>
                <a:uLnTx/>
                <a:uFillTx/>
                <a:latin typeface="Arial Narrow"/>
                <a:ea typeface="+mn-ea"/>
                <a:cs typeface="Arial Narrow"/>
              </a:rPr>
              <a:t>Reference Table 5.5-0 on page </a:t>
            </a:r>
            <a:r>
              <a:rPr lang="en-US" b="1" dirty="0">
                <a:latin typeface="Arial Narrow"/>
                <a:cs typeface="Arial Narrow"/>
              </a:rPr>
              <a:t>58</a:t>
            </a:r>
            <a:r>
              <a:rPr kumimoji="0" lang="en-US" b="1" i="0" u="none" strike="noStrike" kern="1200" cap="none" spc="0" normalizeH="0" baseline="0" noProof="0" dirty="0">
                <a:ln>
                  <a:noFill/>
                </a:ln>
                <a:effectLst/>
                <a:uLnTx/>
                <a:uFillTx/>
                <a:latin typeface="Arial Narrow"/>
                <a:ea typeface="+mn-ea"/>
                <a:cs typeface="Arial Narrow"/>
              </a:rPr>
              <a:t> in 90.1-2019</a:t>
            </a:r>
          </a:p>
        </p:txBody>
      </p:sp>
      <p:graphicFrame>
        <p:nvGraphicFramePr>
          <p:cNvPr id="6" name="Table 5"/>
          <p:cNvGraphicFramePr>
            <a:graphicFrameLocks noGrp="1"/>
          </p:cNvGraphicFramePr>
          <p:nvPr>
            <p:extLst>
              <p:ext uri="{D42A27DB-BD31-4B8C-83A1-F6EECF244321}">
                <p14:modId xmlns:p14="http://schemas.microsoft.com/office/powerpoint/2010/main" val="3294425182"/>
              </p:ext>
            </p:extLst>
          </p:nvPr>
        </p:nvGraphicFramePr>
        <p:xfrm>
          <a:off x="78180" y="2629751"/>
          <a:ext cx="8987640" cy="1828800"/>
        </p:xfrm>
        <a:graphic>
          <a:graphicData uri="http://schemas.openxmlformats.org/drawingml/2006/table">
            <a:tbl>
              <a:tblPr firstRow="1" bandRow="1">
                <a:tableStyleId>{5940675A-B579-460E-94D1-54222C63F5DA}</a:tableStyleId>
              </a:tblPr>
              <a:tblGrid>
                <a:gridCol w="2659416">
                  <a:extLst>
                    <a:ext uri="{9D8B030D-6E8A-4147-A177-3AD203B41FA5}">
                      <a16:colId xmlns:a16="http://schemas.microsoft.com/office/drawing/2014/main" val="20000"/>
                    </a:ext>
                  </a:extLst>
                </a:gridCol>
                <a:gridCol w="987737">
                  <a:extLst>
                    <a:ext uri="{9D8B030D-6E8A-4147-A177-3AD203B41FA5}">
                      <a16:colId xmlns:a16="http://schemas.microsoft.com/office/drawing/2014/main" val="20001"/>
                    </a:ext>
                  </a:extLst>
                </a:gridCol>
                <a:gridCol w="1162756">
                  <a:extLst>
                    <a:ext uri="{9D8B030D-6E8A-4147-A177-3AD203B41FA5}">
                      <a16:colId xmlns:a16="http://schemas.microsoft.com/office/drawing/2014/main" val="20002"/>
                    </a:ext>
                  </a:extLst>
                </a:gridCol>
                <a:gridCol w="1027289">
                  <a:extLst>
                    <a:ext uri="{9D8B030D-6E8A-4147-A177-3AD203B41FA5}">
                      <a16:colId xmlns:a16="http://schemas.microsoft.com/office/drawing/2014/main" val="20003"/>
                    </a:ext>
                  </a:extLst>
                </a:gridCol>
                <a:gridCol w="1207911">
                  <a:extLst>
                    <a:ext uri="{9D8B030D-6E8A-4147-A177-3AD203B41FA5}">
                      <a16:colId xmlns:a16="http://schemas.microsoft.com/office/drawing/2014/main" val="20004"/>
                    </a:ext>
                  </a:extLst>
                </a:gridCol>
                <a:gridCol w="1004711">
                  <a:extLst>
                    <a:ext uri="{9D8B030D-6E8A-4147-A177-3AD203B41FA5}">
                      <a16:colId xmlns:a16="http://schemas.microsoft.com/office/drawing/2014/main" val="20005"/>
                    </a:ext>
                  </a:extLst>
                </a:gridCol>
                <a:gridCol w="937820">
                  <a:extLst>
                    <a:ext uri="{9D8B030D-6E8A-4147-A177-3AD203B41FA5}">
                      <a16:colId xmlns:a16="http://schemas.microsoft.com/office/drawing/2014/main" val="20006"/>
                    </a:ext>
                  </a:extLst>
                </a:gridCol>
              </a:tblGrid>
              <a:tr h="0">
                <a:tc rowSpan="2">
                  <a:txBody>
                    <a:bodyPr/>
                    <a:lstStyle/>
                    <a:p>
                      <a:pPr algn="ctr"/>
                      <a:r>
                        <a:rPr lang="en-US" sz="1400" b="1" i="1" dirty="0">
                          <a:solidFill>
                            <a:schemeClr val="tx1">
                              <a:lumMod val="50000"/>
                            </a:schemeClr>
                          </a:solidFill>
                        </a:rPr>
                        <a:t>Opaque</a:t>
                      </a:r>
                      <a:r>
                        <a:rPr lang="en-US" sz="1400" b="1" i="0" dirty="0">
                          <a:solidFill>
                            <a:schemeClr val="tx1">
                              <a:lumMod val="50000"/>
                            </a:schemeClr>
                          </a:solidFill>
                        </a:rPr>
                        <a:t> </a:t>
                      </a:r>
                      <a:r>
                        <a:rPr lang="en-US" sz="1400" b="1" dirty="0">
                          <a:solidFill>
                            <a:schemeClr val="tx1">
                              <a:lumMod val="50000"/>
                            </a:schemeClr>
                          </a:solidFill>
                        </a:rPr>
                        <a:t>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 + 19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 + 19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U-0.218</a:t>
                      </a:r>
                    </a:p>
                    <a:p>
                      <a:r>
                        <a:rPr lang="en-US" sz="1200" dirty="0">
                          <a:solidFill>
                            <a:schemeClr val="tx1">
                              <a:lumMod val="50000"/>
                            </a:schemeClr>
                          </a:solidFill>
                        </a:rPr>
                        <a:t>U-0.115</a:t>
                      </a:r>
                    </a:p>
                    <a:p>
                      <a:r>
                        <a:rPr lang="en-US" sz="1200" dirty="0">
                          <a:solidFill>
                            <a:schemeClr val="tx1">
                              <a:lumMod val="50000"/>
                            </a:schemeClr>
                          </a:solidFill>
                        </a:rPr>
                        <a:t>U-0.081</a:t>
                      </a:r>
                    </a:p>
                  </a:txBody>
                  <a:tcPr>
                    <a:solidFill>
                      <a:schemeClr val="accent1">
                        <a:lumMod val="40000"/>
                        <a:lumOff val="60000"/>
                      </a:schemeClr>
                    </a:solidFill>
                  </a:tcPr>
                </a:tc>
                <a:tc>
                  <a:txBody>
                    <a:bodyPr/>
                    <a:lstStyle/>
                    <a:p>
                      <a:endParaRPr lang="en-US" sz="1600" dirty="0">
                        <a:solidFill>
                          <a:schemeClr val="tx1">
                            <a:lumMod val="50000"/>
                          </a:schemeClr>
                        </a:solidFill>
                      </a:endParaRPr>
                    </a:p>
                    <a:p>
                      <a:r>
                        <a:rPr lang="en-US" sz="1200" dirty="0">
                          <a:solidFill>
                            <a:schemeClr val="tx1">
                              <a:lumMod val="50000"/>
                            </a:schemeClr>
                          </a:solidFill>
                        </a:rPr>
                        <a:t>R-3.8 </a:t>
                      </a:r>
                      <a:r>
                        <a:rPr lang="en-US" sz="1200" dirty="0" err="1">
                          <a:solidFill>
                            <a:schemeClr val="tx1">
                              <a:lumMod val="50000"/>
                            </a:schemeClr>
                          </a:solidFill>
                        </a:rPr>
                        <a:t>c.i</a:t>
                      </a:r>
                      <a:r>
                        <a:rPr lang="en-US" sz="1200" dirty="0">
                          <a:solidFill>
                            <a:schemeClr val="tx1">
                              <a:lumMod val="50000"/>
                            </a:schemeClr>
                          </a:solidFill>
                        </a:rPr>
                        <a:t>.</a:t>
                      </a:r>
                    </a:p>
                    <a:p>
                      <a:r>
                        <a:rPr lang="en-US" sz="1200" dirty="0">
                          <a:solidFill>
                            <a:schemeClr val="tx1">
                              <a:lumMod val="50000"/>
                            </a:schemeClr>
                          </a:solidFill>
                        </a:rPr>
                        <a:t>R-10</a:t>
                      </a:r>
                    </a:p>
                    <a:p>
                      <a:r>
                        <a:rPr lang="en-US" sz="1200" dirty="0">
                          <a:solidFill>
                            <a:schemeClr val="tx1">
                              <a:lumMod val="50000"/>
                            </a:schemeClr>
                          </a:solidFill>
                        </a:rPr>
                        <a:t>R-13</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458788" y="6049167"/>
            <a:ext cx="3097212" cy="276999"/>
          </a:xfrm>
          <a:prstGeom prst="rect">
            <a:avLst/>
          </a:prstGeom>
          <a:noFill/>
        </p:spPr>
        <p:txBody>
          <a:bodyPr wrap="square" rtlCol="0">
            <a:spAutoFit/>
          </a:bodyPr>
          <a:lstStyle/>
          <a:p>
            <a:r>
              <a:rPr lang="en-US" sz="1200" dirty="0"/>
              <a:t>FC = filled cavity</a:t>
            </a:r>
          </a:p>
        </p:txBody>
      </p:sp>
    </p:spTree>
    <p:extLst>
      <p:ext uri="{BB962C8B-B14F-4D97-AF65-F5344CB8AC3E}">
        <p14:creationId xmlns:p14="http://schemas.microsoft.com/office/powerpoint/2010/main" val="885571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0B643-956F-4789-B3AB-2E61284F6F36}"/>
              </a:ext>
            </a:extLst>
          </p:cNvPr>
          <p:cNvPicPr>
            <a:picLocks noChangeAspect="1"/>
          </p:cNvPicPr>
          <p:nvPr/>
        </p:nvPicPr>
        <p:blipFill>
          <a:blip r:embed="rId3"/>
          <a:stretch>
            <a:fillRect/>
          </a:stretch>
        </p:blipFill>
        <p:spPr>
          <a:xfrm>
            <a:off x="1466416" y="1366549"/>
            <a:ext cx="6211167" cy="4124901"/>
          </a:xfrm>
          <a:prstGeom prst="rect">
            <a:avLst/>
          </a:prstGeom>
        </p:spPr>
      </p:pic>
      <p:sp>
        <p:nvSpPr>
          <p:cNvPr id="10" name="Rectangle 2"/>
          <p:cNvSpPr>
            <a:spLocks noGrp="1" noChangeArrowheads="1"/>
          </p:cNvSpPr>
          <p:nvPr>
            <p:ph type="title"/>
          </p:nvPr>
        </p:nvSpPr>
        <p:spPr>
          <a:xfrm>
            <a:off x="157861" y="0"/>
            <a:ext cx="8414639" cy="790113"/>
          </a:xfrm>
        </p:spPr>
        <p:txBody>
          <a:bodyPr/>
          <a:lstStyle/>
          <a:p>
            <a:pPr>
              <a:lnSpc>
                <a:spcPct val="80000"/>
              </a:lnSpc>
            </a:pPr>
            <a:r>
              <a:rPr lang="en-US" sz="2400" b="1" dirty="0">
                <a:solidFill>
                  <a:srgbClr val="00853F"/>
                </a:solidFill>
              </a:rPr>
              <a:t>Section 5 – 5.5.1</a:t>
            </a:r>
            <a:br>
              <a:rPr lang="en-US" dirty="0">
                <a:solidFill>
                  <a:schemeClr val="tx1">
                    <a:lumMod val="50000"/>
                  </a:schemeClr>
                </a:solidFill>
              </a:rPr>
            </a:br>
            <a:r>
              <a:rPr lang="en-US" sz="2000" dirty="0">
                <a:solidFill>
                  <a:srgbClr val="00853F"/>
                </a:solidFill>
              </a:rPr>
              <a:t>Opaque</a:t>
            </a:r>
          </a:p>
        </p:txBody>
      </p:sp>
      <p:sp>
        <p:nvSpPr>
          <p:cNvPr id="2" name="TextBox 1"/>
          <p:cNvSpPr txBox="1"/>
          <p:nvPr/>
        </p:nvSpPr>
        <p:spPr>
          <a:xfrm>
            <a:off x="2224259" y="6234545"/>
            <a:ext cx="6622473"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a:ln>
                  <a:noFill/>
                </a:ln>
                <a:effectLst/>
                <a:uLnTx/>
                <a:uFillTx/>
                <a:latin typeface="Arial Narrow"/>
                <a:ea typeface="+mn-ea"/>
                <a:cs typeface="Arial Narrow"/>
              </a:rPr>
              <a:t>Reference Table 5.5-1 on page </a:t>
            </a:r>
            <a:r>
              <a:rPr lang="en-US" b="1" dirty="0">
                <a:latin typeface="Arial Narrow"/>
                <a:cs typeface="Arial Narrow"/>
              </a:rPr>
              <a:t>59</a:t>
            </a:r>
            <a:r>
              <a:rPr kumimoji="0" lang="en-US" b="1" i="0" u="none" strike="noStrike" kern="1200" cap="none" spc="0" normalizeH="0" baseline="0" noProof="0" dirty="0">
                <a:ln>
                  <a:noFill/>
                </a:ln>
                <a:effectLst/>
                <a:uLnTx/>
                <a:uFillTx/>
                <a:latin typeface="Arial Narrow"/>
                <a:ea typeface="+mn-ea"/>
                <a:cs typeface="Arial Narrow"/>
              </a:rPr>
              <a:t> in 90.1-2019</a:t>
            </a:r>
          </a:p>
        </p:txBody>
      </p:sp>
      <p:graphicFrame>
        <p:nvGraphicFramePr>
          <p:cNvPr id="6" name="Table 5"/>
          <p:cNvGraphicFramePr>
            <a:graphicFrameLocks noGrp="1"/>
          </p:cNvGraphicFramePr>
          <p:nvPr>
            <p:extLst>
              <p:ext uri="{D42A27DB-BD31-4B8C-83A1-F6EECF244321}">
                <p14:modId xmlns:p14="http://schemas.microsoft.com/office/powerpoint/2010/main" val="3516912737"/>
              </p:ext>
            </p:extLst>
          </p:nvPr>
        </p:nvGraphicFramePr>
        <p:xfrm>
          <a:off x="157861" y="2772531"/>
          <a:ext cx="8987640" cy="1828800"/>
        </p:xfrm>
        <a:graphic>
          <a:graphicData uri="http://schemas.openxmlformats.org/drawingml/2006/table">
            <a:tbl>
              <a:tblPr firstRow="1" bandRow="1">
                <a:tableStyleId>{5940675A-B579-460E-94D1-54222C63F5DA}</a:tableStyleId>
              </a:tblPr>
              <a:tblGrid>
                <a:gridCol w="2659416">
                  <a:extLst>
                    <a:ext uri="{9D8B030D-6E8A-4147-A177-3AD203B41FA5}">
                      <a16:colId xmlns:a16="http://schemas.microsoft.com/office/drawing/2014/main" val="20000"/>
                    </a:ext>
                  </a:extLst>
                </a:gridCol>
                <a:gridCol w="987737">
                  <a:extLst>
                    <a:ext uri="{9D8B030D-6E8A-4147-A177-3AD203B41FA5}">
                      <a16:colId xmlns:a16="http://schemas.microsoft.com/office/drawing/2014/main" val="20001"/>
                    </a:ext>
                  </a:extLst>
                </a:gridCol>
                <a:gridCol w="1162756">
                  <a:extLst>
                    <a:ext uri="{9D8B030D-6E8A-4147-A177-3AD203B41FA5}">
                      <a16:colId xmlns:a16="http://schemas.microsoft.com/office/drawing/2014/main" val="20002"/>
                    </a:ext>
                  </a:extLst>
                </a:gridCol>
                <a:gridCol w="1027289">
                  <a:extLst>
                    <a:ext uri="{9D8B030D-6E8A-4147-A177-3AD203B41FA5}">
                      <a16:colId xmlns:a16="http://schemas.microsoft.com/office/drawing/2014/main" val="20003"/>
                    </a:ext>
                  </a:extLst>
                </a:gridCol>
                <a:gridCol w="1207911">
                  <a:extLst>
                    <a:ext uri="{9D8B030D-6E8A-4147-A177-3AD203B41FA5}">
                      <a16:colId xmlns:a16="http://schemas.microsoft.com/office/drawing/2014/main" val="20004"/>
                    </a:ext>
                  </a:extLst>
                </a:gridCol>
                <a:gridCol w="1004711">
                  <a:extLst>
                    <a:ext uri="{9D8B030D-6E8A-4147-A177-3AD203B41FA5}">
                      <a16:colId xmlns:a16="http://schemas.microsoft.com/office/drawing/2014/main" val="20005"/>
                    </a:ext>
                  </a:extLst>
                </a:gridCol>
                <a:gridCol w="937820">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U-0.048</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 + 19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 + 19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U-0.218</a:t>
                      </a:r>
                    </a:p>
                    <a:p>
                      <a:r>
                        <a:rPr lang="en-US" sz="1200" dirty="0">
                          <a:solidFill>
                            <a:schemeClr val="tx1">
                              <a:lumMod val="50000"/>
                            </a:schemeClr>
                          </a:solidFill>
                        </a:rPr>
                        <a:t>U-0.115</a:t>
                      </a:r>
                    </a:p>
                    <a:p>
                      <a:r>
                        <a:rPr lang="en-US" sz="1200" dirty="0">
                          <a:solidFill>
                            <a:schemeClr val="tx1">
                              <a:lumMod val="50000"/>
                            </a:schemeClr>
                          </a:solidFill>
                        </a:rPr>
                        <a:t>U-0.081</a:t>
                      </a:r>
                    </a:p>
                  </a:txBody>
                  <a:tcPr>
                    <a:solidFill>
                      <a:schemeClr val="accent1">
                        <a:lumMod val="40000"/>
                        <a:lumOff val="60000"/>
                      </a:schemeClr>
                    </a:solidFill>
                  </a:tcPr>
                </a:tc>
                <a:tc>
                  <a:txBody>
                    <a:bodyPr/>
                    <a:lstStyle/>
                    <a:p>
                      <a:endParaRPr lang="en-US" sz="1600" dirty="0">
                        <a:solidFill>
                          <a:schemeClr val="tx1">
                            <a:lumMod val="50000"/>
                          </a:schemeClr>
                        </a:solidFill>
                      </a:endParaRPr>
                    </a:p>
                    <a:p>
                      <a:r>
                        <a:rPr lang="en-US" sz="1200" dirty="0">
                          <a:solidFill>
                            <a:schemeClr val="tx1">
                              <a:lumMod val="50000"/>
                            </a:schemeClr>
                          </a:solidFill>
                        </a:rPr>
                        <a:t>R-3.8 </a:t>
                      </a:r>
                      <a:r>
                        <a:rPr lang="en-US" sz="1200" dirty="0" err="1">
                          <a:solidFill>
                            <a:schemeClr val="tx1">
                              <a:lumMod val="50000"/>
                            </a:schemeClr>
                          </a:solidFill>
                        </a:rPr>
                        <a:t>c.i</a:t>
                      </a:r>
                      <a:r>
                        <a:rPr lang="en-US" sz="1200" dirty="0">
                          <a:solidFill>
                            <a:schemeClr val="tx1">
                              <a:lumMod val="50000"/>
                            </a:schemeClr>
                          </a:solidFill>
                        </a:rPr>
                        <a:t>.</a:t>
                      </a:r>
                    </a:p>
                    <a:p>
                      <a:r>
                        <a:rPr lang="en-US" sz="1200" dirty="0">
                          <a:solidFill>
                            <a:schemeClr val="tx1">
                              <a:lumMod val="50000"/>
                            </a:schemeClr>
                          </a:solidFill>
                        </a:rPr>
                        <a:t>R-10</a:t>
                      </a:r>
                    </a:p>
                    <a:p>
                      <a:r>
                        <a:rPr lang="en-US" sz="1200" dirty="0">
                          <a:solidFill>
                            <a:schemeClr val="tx1">
                              <a:lumMod val="50000"/>
                            </a:schemeClr>
                          </a:solidFill>
                        </a:rPr>
                        <a:t>R-13</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458788" y="6049167"/>
            <a:ext cx="3097212" cy="276999"/>
          </a:xfrm>
          <a:prstGeom prst="rect">
            <a:avLst/>
          </a:prstGeom>
          <a:noFill/>
        </p:spPr>
        <p:txBody>
          <a:bodyPr wrap="square" rtlCol="0">
            <a:spAutoFit/>
          </a:bodyPr>
          <a:lstStyle/>
          <a:p>
            <a:r>
              <a:rPr lang="en-US" sz="1200" dirty="0"/>
              <a:t>FC = filled cavity</a:t>
            </a:r>
          </a:p>
        </p:txBody>
      </p:sp>
    </p:spTree>
    <p:extLst>
      <p:ext uri="{BB962C8B-B14F-4D97-AF65-F5344CB8AC3E}">
        <p14:creationId xmlns:p14="http://schemas.microsoft.com/office/powerpoint/2010/main" val="916686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F4913-2F8F-4D88-B51A-58312A236F2D}"/>
              </a:ext>
            </a:extLst>
          </p:cNvPr>
          <p:cNvPicPr>
            <a:picLocks noChangeAspect="1"/>
          </p:cNvPicPr>
          <p:nvPr/>
        </p:nvPicPr>
        <p:blipFill>
          <a:blip r:embed="rId3"/>
          <a:stretch>
            <a:fillRect/>
          </a:stretch>
        </p:blipFill>
        <p:spPr>
          <a:xfrm>
            <a:off x="1518811" y="1304628"/>
            <a:ext cx="6106377" cy="4248743"/>
          </a:xfrm>
          <a:prstGeom prst="rect">
            <a:avLst/>
          </a:prstGeom>
        </p:spPr>
      </p:pic>
      <p:sp>
        <p:nvSpPr>
          <p:cNvPr id="4" name="TextBox 3"/>
          <p:cNvSpPr txBox="1"/>
          <p:nvPr/>
        </p:nvSpPr>
        <p:spPr>
          <a:xfrm>
            <a:off x="2383770" y="6190650"/>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5.5-2 on page 60 in 90.1-2019</a:t>
            </a:r>
          </a:p>
        </p:txBody>
      </p:sp>
      <p:graphicFrame>
        <p:nvGraphicFramePr>
          <p:cNvPr id="5" name="Table 4"/>
          <p:cNvGraphicFramePr>
            <a:graphicFrameLocks noGrp="1"/>
          </p:cNvGraphicFramePr>
          <p:nvPr>
            <p:extLst>
              <p:ext uri="{D42A27DB-BD31-4B8C-83A1-F6EECF244321}">
                <p14:modId xmlns:p14="http://schemas.microsoft.com/office/powerpoint/2010/main" val="3686635693"/>
              </p:ext>
            </p:extLst>
          </p:nvPr>
        </p:nvGraphicFramePr>
        <p:xfrm>
          <a:off x="114023" y="2655800"/>
          <a:ext cx="8987642" cy="1828800"/>
        </p:xfrm>
        <a:graphic>
          <a:graphicData uri="http://schemas.openxmlformats.org/drawingml/2006/table">
            <a:tbl>
              <a:tblPr firstRow="1" bandRow="1">
                <a:tableStyleId>{5940675A-B579-460E-94D1-54222C63F5DA}</a:tableStyleId>
              </a:tblPr>
              <a:tblGrid>
                <a:gridCol w="2696462">
                  <a:extLst>
                    <a:ext uri="{9D8B030D-6E8A-4147-A177-3AD203B41FA5}">
                      <a16:colId xmlns:a16="http://schemas.microsoft.com/office/drawing/2014/main" val="20000"/>
                    </a:ext>
                  </a:extLst>
                </a:gridCol>
                <a:gridCol w="1032032">
                  <a:extLst>
                    <a:ext uri="{9D8B030D-6E8A-4147-A177-3AD203B41FA5}">
                      <a16:colId xmlns:a16="http://schemas.microsoft.com/office/drawing/2014/main" val="20001"/>
                    </a:ext>
                  </a:extLst>
                </a:gridCol>
                <a:gridCol w="1217726">
                  <a:extLst>
                    <a:ext uri="{9D8B030D-6E8A-4147-A177-3AD203B41FA5}">
                      <a16:colId xmlns:a16="http://schemas.microsoft.com/office/drawing/2014/main" val="20002"/>
                    </a:ext>
                  </a:extLst>
                </a:gridCol>
                <a:gridCol w="972474">
                  <a:extLst>
                    <a:ext uri="{9D8B030D-6E8A-4147-A177-3AD203B41FA5}">
                      <a16:colId xmlns:a16="http://schemas.microsoft.com/office/drawing/2014/main" val="20003"/>
                    </a:ext>
                  </a:extLst>
                </a:gridCol>
                <a:gridCol w="1194993">
                  <a:extLst>
                    <a:ext uri="{9D8B030D-6E8A-4147-A177-3AD203B41FA5}">
                      <a16:colId xmlns:a16="http://schemas.microsoft.com/office/drawing/2014/main" val="20004"/>
                    </a:ext>
                  </a:extLst>
                </a:gridCol>
                <a:gridCol w="948267">
                  <a:extLst>
                    <a:ext uri="{9D8B030D-6E8A-4147-A177-3AD203B41FA5}">
                      <a16:colId xmlns:a16="http://schemas.microsoft.com/office/drawing/2014/main" val="20005"/>
                    </a:ext>
                  </a:extLst>
                </a:gridCol>
                <a:gridCol w="925688">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br>
                        <a:rPr lang="en-US" sz="1400" b="1" i="1" u="none" dirty="0">
                          <a:solidFill>
                            <a:schemeClr val="tx1">
                              <a:lumMod val="50000"/>
                            </a:schemeClr>
                          </a:solidFill>
                        </a:rPr>
                      </a:br>
                      <a:r>
                        <a:rPr lang="en-US" sz="1400" b="1" i="1" u="none" baseline="0" dirty="0">
                          <a:solidFill>
                            <a:schemeClr val="tx1">
                              <a:lumMod val="50000"/>
                            </a:schemeClr>
                          </a:solidFill>
                        </a:rPr>
                        <a:t> </a:t>
                      </a: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R-10+R-19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R-10+R-19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U-0.173</a:t>
                      </a:r>
                    </a:p>
                    <a:p>
                      <a:r>
                        <a:rPr lang="en-US" sz="1200" dirty="0">
                          <a:solidFill>
                            <a:schemeClr val="tx1">
                              <a:lumMod val="50000"/>
                            </a:schemeClr>
                          </a:solidFill>
                        </a:rPr>
                        <a:t>U-0.096</a:t>
                      </a:r>
                    </a:p>
                    <a:p>
                      <a:r>
                        <a:rPr lang="en-US" sz="1200" dirty="0">
                          <a:solidFill>
                            <a:schemeClr val="tx1">
                              <a:lumMod val="50000"/>
                            </a:schemeClr>
                          </a:solidFill>
                        </a:rPr>
                        <a:t>U-0.053</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R-16</a:t>
                      </a:r>
                    </a:p>
                    <a:p>
                      <a:r>
                        <a:rPr lang="en-US" sz="1200" dirty="0">
                          <a:solidFill>
                            <a:schemeClr val="tx1">
                              <a:lumMod val="50000"/>
                            </a:schemeClr>
                          </a:solidFill>
                        </a:rPr>
                        <a:t>R-19</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6" name="Rectangle 2"/>
          <p:cNvSpPr txBox="1">
            <a:spLocks noChangeArrowheads="1"/>
          </p:cNvSpPr>
          <p:nvPr/>
        </p:nvSpPr>
        <p:spPr>
          <a:xfrm>
            <a:off x="157861" y="49160"/>
            <a:ext cx="8414639" cy="914400"/>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spTree>
    <p:extLst>
      <p:ext uri="{BB962C8B-B14F-4D97-AF65-F5344CB8AC3E}">
        <p14:creationId xmlns:p14="http://schemas.microsoft.com/office/powerpoint/2010/main" val="2382968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604963"/>
            <a:ext cx="646747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55360" y="6272284"/>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5.5-3 on page 61 in 90.1-2019</a:t>
            </a:r>
          </a:p>
        </p:txBody>
      </p:sp>
      <p:graphicFrame>
        <p:nvGraphicFramePr>
          <p:cNvPr id="7" name="Table 6"/>
          <p:cNvGraphicFramePr>
            <a:graphicFrameLocks noGrp="1"/>
          </p:cNvGraphicFramePr>
          <p:nvPr>
            <p:extLst>
              <p:ext uri="{D42A27DB-BD31-4B8C-83A1-F6EECF244321}">
                <p14:modId xmlns:p14="http://schemas.microsoft.com/office/powerpoint/2010/main" val="1689167298"/>
              </p:ext>
            </p:extLst>
          </p:nvPr>
        </p:nvGraphicFramePr>
        <p:xfrm>
          <a:off x="147986" y="2682422"/>
          <a:ext cx="8848028" cy="1798320"/>
        </p:xfrm>
        <a:graphic>
          <a:graphicData uri="http://schemas.openxmlformats.org/drawingml/2006/table">
            <a:tbl>
              <a:tblPr firstRow="1" bandRow="1">
                <a:tableStyleId>{5940675A-B579-460E-94D1-54222C63F5DA}</a:tableStyleId>
              </a:tblPr>
              <a:tblGrid>
                <a:gridCol w="2496531">
                  <a:extLst>
                    <a:ext uri="{9D8B030D-6E8A-4147-A177-3AD203B41FA5}">
                      <a16:colId xmlns:a16="http://schemas.microsoft.com/office/drawing/2014/main" val="20000"/>
                    </a:ext>
                  </a:extLst>
                </a:gridCol>
                <a:gridCol w="982133">
                  <a:extLst>
                    <a:ext uri="{9D8B030D-6E8A-4147-A177-3AD203B41FA5}">
                      <a16:colId xmlns:a16="http://schemas.microsoft.com/office/drawing/2014/main" val="20001"/>
                    </a:ext>
                  </a:extLst>
                </a:gridCol>
                <a:gridCol w="1216082">
                  <a:extLst>
                    <a:ext uri="{9D8B030D-6E8A-4147-A177-3AD203B41FA5}">
                      <a16:colId xmlns:a16="http://schemas.microsoft.com/office/drawing/2014/main" val="20002"/>
                    </a:ext>
                  </a:extLst>
                </a:gridCol>
                <a:gridCol w="943293">
                  <a:extLst>
                    <a:ext uri="{9D8B030D-6E8A-4147-A177-3AD203B41FA5}">
                      <a16:colId xmlns:a16="http://schemas.microsoft.com/office/drawing/2014/main" val="20003"/>
                    </a:ext>
                  </a:extLst>
                </a:gridCol>
                <a:gridCol w="1204714">
                  <a:extLst>
                    <a:ext uri="{9D8B030D-6E8A-4147-A177-3AD203B41FA5}">
                      <a16:colId xmlns:a16="http://schemas.microsoft.com/office/drawing/2014/main" val="20004"/>
                    </a:ext>
                  </a:extLst>
                </a:gridCol>
                <a:gridCol w="982133">
                  <a:extLst>
                    <a:ext uri="{9D8B030D-6E8A-4147-A177-3AD203B41FA5}">
                      <a16:colId xmlns:a16="http://schemas.microsoft.com/office/drawing/2014/main" val="20005"/>
                    </a:ext>
                  </a:extLst>
                </a:gridCol>
                <a:gridCol w="1023142">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R-10+R-19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U-0.041</a:t>
                      </a:r>
                    </a:p>
                    <a:p>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R-10+R-19 FC</a:t>
                      </a:r>
                    </a:p>
                    <a:p>
                      <a:r>
                        <a:rPr lang="en-US" sz="1200" dirty="0">
                          <a:solidFill>
                            <a:schemeClr val="tx1">
                              <a:lumMod val="50000"/>
                            </a:schemeClr>
                          </a:solidFill>
                        </a:rPr>
                        <a:t>R-38</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U-0.119</a:t>
                      </a:r>
                    </a:p>
                    <a:p>
                      <a:r>
                        <a:rPr lang="en-US" sz="1200" dirty="0">
                          <a:solidFill>
                            <a:schemeClr val="tx1">
                              <a:lumMod val="50000"/>
                            </a:schemeClr>
                          </a:solidFill>
                        </a:rPr>
                        <a:t>U-0.096</a:t>
                      </a:r>
                    </a:p>
                    <a:p>
                      <a:r>
                        <a:rPr lang="en-US" sz="1200" dirty="0">
                          <a:solidFill>
                            <a:schemeClr val="tx1">
                              <a:lumMod val="50000"/>
                            </a:schemeClr>
                          </a:solidFill>
                        </a:rPr>
                        <a:t>U-0.053</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R-7.6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R-16</a:t>
                      </a:r>
                    </a:p>
                    <a:p>
                      <a:r>
                        <a:rPr lang="en-US" sz="1200" dirty="0">
                          <a:solidFill>
                            <a:schemeClr val="tx1">
                              <a:lumMod val="50000"/>
                            </a:schemeClr>
                          </a:solidFill>
                        </a:rPr>
                        <a:t>R-19</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8" name="Rectangle 2"/>
          <p:cNvSpPr txBox="1">
            <a:spLocks noChangeArrowheads="1"/>
          </p:cNvSpPr>
          <p:nvPr/>
        </p:nvSpPr>
        <p:spPr>
          <a:xfrm>
            <a:off x="157861" y="0"/>
            <a:ext cx="8414639" cy="914400"/>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spTree>
    <p:extLst>
      <p:ext uri="{BB962C8B-B14F-4D97-AF65-F5344CB8AC3E}">
        <p14:creationId xmlns:p14="http://schemas.microsoft.com/office/powerpoint/2010/main" val="2943169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0B2032-4B84-4EB2-A2BD-90BF4F1FEB89}"/>
              </a:ext>
            </a:extLst>
          </p:cNvPr>
          <p:cNvPicPr>
            <a:picLocks noChangeAspect="1"/>
          </p:cNvPicPr>
          <p:nvPr/>
        </p:nvPicPr>
        <p:blipFill>
          <a:blip r:embed="rId3"/>
          <a:stretch>
            <a:fillRect/>
          </a:stretch>
        </p:blipFill>
        <p:spPr>
          <a:xfrm>
            <a:off x="1504522" y="1647576"/>
            <a:ext cx="6134956" cy="3562847"/>
          </a:xfrm>
          <a:prstGeom prst="rect">
            <a:avLst/>
          </a:prstGeom>
        </p:spPr>
      </p:pic>
      <p:sp>
        <p:nvSpPr>
          <p:cNvPr id="6" name="TextBox 5"/>
          <p:cNvSpPr txBox="1"/>
          <p:nvPr/>
        </p:nvSpPr>
        <p:spPr>
          <a:xfrm>
            <a:off x="2302250" y="6235816"/>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5.5-4 on page 62 in 90.1-2019</a:t>
            </a:r>
          </a:p>
        </p:txBody>
      </p:sp>
      <p:graphicFrame>
        <p:nvGraphicFramePr>
          <p:cNvPr id="8" name="Table 7"/>
          <p:cNvGraphicFramePr>
            <a:graphicFrameLocks noGrp="1"/>
          </p:cNvGraphicFramePr>
          <p:nvPr>
            <p:extLst>
              <p:ext uri="{D42A27DB-BD31-4B8C-83A1-F6EECF244321}">
                <p14:modId xmlns:p14="http://schemas.microsoft.com/office/powerpoint/2010/main" val="1489078994"/>
              </p:ext>
            </p:extLst>
          </p:nvPr>
        </p:nvGraphicFramePr>
        <p:xfrm>
          <a:off x="157861" y="2438399"/>
          <a:ext cx="8848028" cy="1981200"/>
        </p:xfrm>
        <a:graphic>
          <a:graphicData uri="http://schemas.openxmlformats.org/drawingml/2006/table">
            <a:tbl>
              <a:tblPr firstRow="1" bandRow="1">
                <a:tableStyleId>{5940675A-B579-460E-94D1-54222C63F5DA}</a:tableStyleId>
              </a:tblPr>
              <a:tblGrid>
                <a:gridCol w="2372353">
                  <a:extLst>
                    <a:ext uri="{9D8B030D-6E8A-4147-A177-3AD203B41FA5}">
                      <a16:colId xmlns:a16="http://schemas.microsoft.com/office/drawing/2014/main" val="20000"/>
                    </a:ext>
                  </a:extLst>
                </a:gridCol>
                <a:gridCol w="925689">
                  <a:extLst>
                    <a:ext uri="{9D8B030D-6E8A-4147-A177-3AD203B41FA5}">
                      <a16:colId xmlns:a16="http://schemas.microsoft.com/office/drawing/2014/main" val="20001"/>
                    </a:ext>
                  </a:extLst>
                </a:gridCol>
                <a:gridCol w="1388533">
                  <a:extLst>
                    <a:ext uri="{9D8B030D-6E8A-4147-A177-3AD203B41FA5}">
                      <a16:colId xmlns:a16="http://schemas.microsoft.com/office/drawing/2014/main" val="20002"/>
                    </a:ext>
                  </a:extLst>
                </a:gridCol>
                <a:gridCol w="951464">
                  <a:extLst>
                    <a:ext uri="{9D8B030D-6E8A-4147-A177-3AD203B41FA5}">
                      <a16:colId xmlns:a16="http://schemas.microsoft.com/office/drawing/2014/main" val="20003"/>
                    </a:ext>
                  </a:extLst>
                </a:gridCol>
                <a:gridCol w="1351470">
                  <a:extLst>
                    <a:ext uri="{9D8B030D-6E8A-4147-A177-3AD203B41FA5}">
                      <a16:colId xmlns:a16="http://schemas.microsoft.com/office/drawing/2014/main" val="20004"/>
                    </a:ext>
                  </a:extLst>
                </a:gridCol>
                <a:gridCol w="948266">
                  <a:extLst>
                    <a:ext uri="{9D8B030D-6E8A-4147-A177-3AD203B41FA5}">
                      <a16:colId xmlns:a16="http://schemas.microsoft.com/office/drawing/2014/main" val="20005"/>
                    </a:ext>
                  </a:extLst>
                </a:gridCol>
                <a:gridCol w="910253">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br>
                        <a:rPr lang="en-US" sz="1200" i="1" dirty="0">
                          <a:solidFill>
                            <a:schemeClr val="tx1">
                              <a:lumMod val="50000"/>
                            </a:schemeClr>
                          </a:solidFill>
                        </a:rPr>
                      </a:b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a:t>
                      </a:r>
                      <a:r>
                        <a:rPr lang="en-US" sz="1200" baseline="0" dirty="0">
                          <a:solidFill>
                            <a:schemeClr val="tx1">
                              <a:lumMod val="50000"/>
                            </a:schemeClr>
                          </a:solidFill>
                        </a:rPr>
                        <a:t> </a:t>
                      </a:r>
                      <a:r>
                        <a:rPr lang="en-US" sz="1200" baseline="0" dirty="0" err="1">
                          <a:solidFill>
                            <a:schemeClr val="tx1">
                              <a:lumMod val="50000"/>
                            </a:schemeClr>
                          </a:solidFill>
                        </a:rPr>
                        <a:t>Ls</a:t>
                      </a:r>
                      <a:r>
                        <a:rPr lang="en-US" sz="1200" baseline="0" dirty="0">
                          <a:solidFill>
                            <a:schemeClr val="tx1">
                              <a:lumMod val="50000"/>
                            </a:schemeClr>
                          </a:solidFill>
                        </a:rPr>
                        <a:t> or R-25+R-8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a:t>
                      </a:r>
                      <a:r>
                        <a:rPr lang="en-US" sz="1200" baseline="0" dirty="0">
                          <a:solidFill>
                            <a:schemeClr val="tx1">
                              <a:lumMod val="50000"/>
                            </a:schemeClr>
                          </a:solidFill>
                        </a:rPr>
                        <a:t> </a:t>
                      </a:r>
                      <a:r>
                        <a:rPr lang="en-US" sz="1200" baseline="0" dirty="0" err="1">
                          <a:solidFill>
                            <a:schemeClr val="tx1">
                              <a:lumMod val="50000"/>
                            </a:schemeClr>
                          </a:solidFill>
                        </a:rPr>
                        <a:t>Ls</a:t>
                      </a:r>
                      <a:r>
                        <a:rPr lang="en-US" sz="1200" baseline="0" dirty="0">
                          <a:solidFill>
                            <a:schemeClr val="tx1">
                              <a:lumMod val="50000"/>
                            </a:schemeClr>
                          </a:solidFill>
                        </a:rPr>
                        <a:t> or R-25+R-8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U-0.093</a:t>
                      </a:r>
                    </a:p>
                    <a:p>
                      <a:r>
                        <a:rPr lang="en-US" sz="1200" dirty="0">
                          <a:solidFill>
                            <a:schemeClr val="tx1">
                              <a:lumMod val="50000"/>
                            </a:schemeClr>
                          </a:solidFill>
                        </a:rPr>
                        <a:t>U-0.082</a:t>
                      </a:r>
                    </a:p>
                    <a:p>
                      <a:br>
                        <a:rPr lang="en-US" sz="1200" dirty="0">
                          <a:solidFill>
                            <a:schemeClr val="tx1">
                              <a:lumMod val="50000"/>
                            </a:schemeClr>
                          </a:solidFill>
                        </a:rPr>
                      </a:br>
                      <a:r>
                        <a:rPr lang="en-US" sz="1200" dirty="0">
                          <a:solidFill>
                            <a:schemeClr val="tx1">
                              <a:lumMod val="50000"/>
                            </a:schemeClr>
                          </a:solidFill>
                        </a:rPr>
                        <a:t>U-0.034</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R-10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a:t>
                      </a:r>
                    </a:p>
                    <a:p>
                      <a:br>
                        <a:rPr lang="en-US" sz="1200" dirty="0">
                          <a:solidFill>
                            <a:schemeClr val="tx1">
                              <a:lumMod val="50000"/>
                            </a:schemeClr>
                          </a:solidFill>
                        </a:rPr>
                      </a:br>
                      <a:r>
                        <a:rPr lang="en-US" sz="1200" dirty="0">
                          <a:solidFill>
                            <a:schemeClr val="tx1">
                              <a:lumMod val="50000"/>
                            </a:schemeClr>
                          </a:solidFill>
                        </a:rPr>
                        <a:t>R-30</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9" name="Rectangle 2"/>
          <p:cNvSpPr txBox="1">
            <a:spLocks noChangeArrowheads="1"/>
          </p:cNvSpPr>
          <p:nvPr/>
        </p:nvSpPr>
        <p:spPr>
          <a:xfrm>
            <a:off x="157861" y="58992"/>
            <a:ext cx="8414639" cy="914400"/>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spTree>
    <p:extLst>
      <p:ext uri="{BB962C8B-B14F-4D97-AF65-F5344CB8AC3E}">
        <p14:creationId xmlns:p14="http://schemas.microsoft.com/office/powerpoint/2010/main" val="394375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566863"/>
            <a:ext cx="65151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70990" y="6241024"/>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5.5-5 on page 63 in 90.1-2019</a:t>
            </a:r>
          </a:p>
        </p:txBody>
      </p:sp>
      <p:sp>
        <p:nvSpPr>
          <p:cNvPr id="8" name="Rectangle 2"/>
          <p:cNvSpPr txBox="1">
            <a:spLocks noChangeArrowheads="1"/>
          </p:cNvSpPr>
          <p:nvPr/>
        </p:nvSpPr>
        <p:spPr>
          <a:xfrm>
            <a:off x="157861" y="58992"/>
            <a:ext cx="8414639" cy="914400"/>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graphicFrame>
        <p:nvGraphicFramePr>
          <p:cNvPr id="9" name="Table 8"/>
          <p:cNvGraphicFramePr>
            <a:graphicFrameLocks noGrp="1"/>
          </p:cNvGraphicFramePr>
          <p:nvPr>
            <p:extLst>
              <p:ext uri="{D42A27DB-BD31-4B8C-83A1-F6EECF244321}">
                <p14:modId xmlns:p14="http://schemas.microsoft.com/office/powerpoint/2010/main" val="925765999"/>
              </p:ext>
            </p:extLst>
          </p:nvPr>
        </p:nvGraphicFramePr>
        <p:xfrm>
          <a:off x="295972" y="2438400"/>
          <a:ext cx="8848028" cy="1981200"/>
        </p:xfrm>
        <a:graphic>
          <a:graphicData uri="http://schemas.openxmlformats.org/drawingml/2006/table">
            <a:tbl>
              <a:tblPr firstRow="1" bandRow="1">
                <a:tableStyleId>{5940675A-B579-460E-94D1-54222C63F5DA}</a:tableStyleId>
              </a:tblPr>
              <a:tblGrid>
                <a:gridCol w="2372353">
                  <a:extLst>
                    <a:ext uri="{9D8B030D-6E8A-4147-A177-3AD203B41FA5}">
                      <a16:colId xmlns:a16="http://schemas.microsoft.com/office/drawing/2014/main" val="20000"/>
                    </a:ext>
                  </a:extLst>
                </a:gridCol>
                <a:gridCol w="1049867">
                  <a:extLst>
                    <a:ext uri="{9D8B030D-6E8A-4147-A177-3AD203B41FA5}">
                      <a16:colId xmlns:a16="http://schemas.microsoft.com/office/drawing/2014/main" val="20001"/>
                    </a:ext>
                  </a:extLst>
                </a:gridCol>
                <a:gridCol w="1272526">
                  <a:extLst>
                    <a:ext uri="{9D8B030D-6E8A-4147-A177-3AD203B41FA5}">
                      <a16:colId xmlns:a16="http://schemas.microsoft.com/office/drawing/2014/main" val="20002"/>
                    </a:ext>
                  </a:extLst>
                </a:gridCol>
                <a:gridCol w="940096">
                  <a:extLst>
                    <a:ext uri="{9D8B030D-6E8A-4147-A177-3AD203B41FA5}">
                      <a16:colId xmlns:a16="http://schemas.microsoft.com/office/drawing/2014/main" val="20003"/>
                    </a:ext>
                  </a:extLst>
                </a:gridCol>
                <a:gridCol w="1241778">
                  <a:extLst>
                    <a:ext uri="{9D8B030D-6E8A-4147-A177-3AD203B41FA5}">
                      <a16:colId xmlns:a16="http://schemas.microsoft.com/office/drawing/2014/main" val="20004"/>
                    </a:ext>
                  </a:extLst>
                </a:gridCol>
                <a:gridCol w="948266">
                  <a:extLst>
                    <a:ext uri="{9D8B030D-6E8A-4147-A177-3AD203B41FA5}">
                      <a16:colId xmlns:a16="http://schemas.microsoft.com/office/drawing/2014/main" val="20005"/>
                    </a:ext>
                  </a:extLst>
                </a:gridCol>
                <a:gridCol w="1023142">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R-Value</a:t>
                      </a:r>
                      <a:endParaRPr lang="en-US" sz="1200" b="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br>
                        <a:rPr lang="en-US" sz="1200" i="1" dirty="0">
                          <a:solidFill>
                            <a:schemeClr val="tx1">
                              <a:lumMod val="50000"/>
                            </a:schemeClr>
                          </a:solidFill>
                        </a:rPr>
                      </a:b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a:t>
                      </a:r>
                      <a:r>
                        <a:rPr lang="en-US" sz="1200" baseline="0" dirty="0">
                          <a:solidFill>
                            <a:schemeClr val="tx1">
                              <a:lumMod val="50000"/>
                            </a:schemeClr>
                          </a:solidFill>
                        </a:rPr>
                        <a:t> </a:t>
                      </a:r>
                      <a:r>
                        <a:rPr lang="en-US" sz="1200" baseline="0" dirty="0" err="1">
                          <a:solidFill>
                            <a:schemeClr val="tx1">
                              <a:lumMod val="50000"/>
                            </a:schemeClr>
                          </a:solidFill>
                        </a:rPr>
                        <a:t>Ls</a:t>
                      </a:r>
                      <a:r>
                        <a:rPr lang="en-US" sz="1200" baseline="0" dirty="0">
                          <a:solidFill>
                            <a:schemeClr val="tx1">
                              <a:lumMod val="50000"/>
                            </a:schemeClr>
                          </a:solidFill>
                        </a:rPr>
                        <a:t> or R-25+R-8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a:t>
                      </a:r>
                      <a:r>
                        <a:rPr lang="en-US" sz="1200" baseline="0" dirty="0">
                          <a:solidFill>
                            <a:schemeClr val="tx1">
                              <a:lumMod val="50000"/>
                            </a:schemeClr>
                          </a:solidFill>
                        </a:rPr>
                        <a:t> </a:t>
                      </a:r>
                      <a:r>
                        <a:rPr lang="en-US" sz="1200" baseline="0" dirty="0" err="1">
                          <a:solidFill>
                            <a:schemeClr val="tx1">
                              <a:lumMod val="50000"/>
                            </a:schemeClr>
                          </a:solidFill>
                        </a:rPr>
                        <a:t>Ls</a:t>
                      </a:r>
                      <a:r>
                        <a:rPr lang="en-US" sz="1200" baseline="0" dirty="0">
                          <a:solidFill>
                            <a:schemeClr val="tx1">
                              <a:lumMod val="50000"/>
                            </a:schemeClr>
                          </a:solidFill>
                        </a:rPr>
                        <a:t> or R-25+R-8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U-0.063</a:t>
                      </a:r>
                    </a:p>
                    <a:p>
                      <a:r>
                        <a:rPr lang="en-US" sz="1200" dirty="0">
                          <a:solidFill>
                            <a:schemeClr val="tx1">
                              <a:lumMod val="50000"/>
                            </a:schemeClr>
                          </a:solidFill>
                        </a:rPr>
                        <a:t>U-0.082</a:t>
                      </a:r>
                    </a:p>
                    <a:p>
                      <a:br>
                        <a:rPr lang="en-US" sz="1200" dirty="0">
                          <a:solidFill>
                            <a:schemeClr val="tx1">
                              <a:lumMod val="50000"/>
                            </a:schemeClr>
                          </a:solidFill>
                        </a:rPr>
                      </a:br>
                      <a:r>
                        <a:rPr lang="en-US" sz="1200" dirty="0">
                          <a:solidFill>
                            <a:schemeClr val="tx1">
                              <a:lumMod val="50000"/>
                            </a:schemeClr>
                          </a:solidFill>
                        </a:rPr>
                        <a:t>U-0.034</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R-15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a:t>
                      </a:r>
                    </a:p>
                    <a:p>
                      <a:br>
                        <a:rPr lang="en-US" sz="1200" dirty="0">
                          <a:solidFill>
                            <a:schemeClr val="tx1">
                              <a:lumMod val="50000"/>
                            </a:schemeClr>
                          </a:solidFill>
                        </a:rPr>
                      </a:br>
                      <a:r>
                        <a:rPr lang="en-US" sz="1200" dirty="0">
                          <a:solidFill>
                            <a:schemeClr val="tx1">
                              <a:lumMod val="50000"/>
                            </a:schemeClr>
                          </a:solidFill>
                        </a:rPr>
                        <a:t>R-30</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0279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E07D71-F8C7-4D84-ADC4-1A4ACAA3A1F0}"/>
              </a:ext>
            </a:extLst>
          </p:cNvPr>
          <p:cNvPicPr>
            <a:picLocks noChangeAspect="1"/>
          </p:cNvPicPr>
          <p:nvPr/>
        </p:nvPicPr>
        <p:blipFill>
          <a:blip r:embed="rId3"/>
          <a:stretch>
            <a:fillRect/>
          </a:stretch>
        </p:blipFill>
        <p:spPr>
          <a:xfrm>
            <a:off x="1494995" y="1671392"/>
            <a:ext cx="6154009" cy="3515216"/>
          </a:xfrm>
          <a:prstGeom prst="rect">
            <a:avLst/>
          </a:prstGeom>
        </p:spPr>
      </p:pic>
      <p:sp>
        <p:nvSpPr>
          <p:cNvPr id="5" name="TextBox 4"/>
          <p:cNvSpPr txBox="1"/>
          <p:nvPr/>
        </p:nvSpPr>
        <p:spPr>
          <a:xfrm>
            <a:off x="2505440" y="6253180"/>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5.5-6 on page 64 in 90.1-2019</a:t>
            </a:r>
          </a:p>
        </p:txBody>
      </p:sp>
      <p:graphicFrame>
        <p:nvGraphicFramePr>
          <p:cNvPr id="7" name="Table 6"/>
          <p:cNvGraphicFramePr>
            <a:graphicFrameLocks noGrp="1"/>
          </p:cNvGraphicFramePr>
          <p:nvPr>
            <p:extLst>
              <p:ext uri="{D42A27DB-BD31-4B8C-83A1-F6EECF244321}">
                <p14:modId xmlns:p14="http://schemas.microsoft.com/office/powerpoint/2010/main" val="3922548901"/>
              </p:ext>
            </p:extLst>
          </p:nvPr>
        </p:nvGraphicFramePr>
        <p:xfrm>
          <a:off x="157861" y="2782192"/>
          <a:ext cx="8848028" cy="1615440"/>
        </p:xfrm>
        <a:graphic>
          <a:graphicData uri="http://schemas.openxmlformats.org/drawingml/2006/table">
            <a:tbl>
              <a:tblPr firstRow="1" bandRow="1">
                <a:tableStyleId>{5940675A-B579-460E-94D1-54222C63F5DA}</a:tableStyleId>
              </a:tblPr>
              <a:tblGrid>
                <a:gridCol w="2618105">
                  <a:extLst>
                    <a:ext uri="{9D8B030D-6E8A-4147-A177-3AD203B41FA5}">
                      <a16:colId xmlns:a16="http://schemas.microsoft.com/office/drawing/2014/main" val="20000"/>
                    </a:ext>
                  </a:extLst>
                </a:gridCol>
                <a:gridCol w="943293">
                  <a:extLst>
                    <a:ext uri="{9D8B030D-6E8A-4147-A177-3AD203B41FA5}">
                      <a16:colId xmlns:a16="http://schemas.microsoft.com/office/drawing/2014/main" val="20001"/>
                    </a:ext>
                  </a:extLst>
                </a:gridCol>
                <a:gridCol w="1133348">
                  <a:extLst>
                    <a:ext uri="{9D8B030D-6E8A-4147-A177-3AD203B41FA5}">
                      <a16:colId xmlns:a16="http://schemas.microsoft.com/office/drawing/2014/main" val="20002"/>
                    </a:ext>
                  </a:extLst>
                </a:gridCol>
                <a:gridCol w="943293">
                  <a:extLst>
                    <a:ext uri="{9D8B030D-6E8A-4147-A177-3AD203B41FA5}">
                      <a16:colId xmlns:a16="http://schemas.microsoft.com/office/drawing/2014/main" val="20003"/>
                    </a:ext>
                  </a:extLst>
                </a:gridCol>
                <a:gridCol w="1133348">
                  <a:extLst>
                    <a:ext uri="{9D8B030D-6E8A-4147-A177-3AD203B41FA5}">
                      <a16:colId xmlns:a16="http://schemas.microsoft.com/office/drawing/2014/main" val="20004"/>
                    </a:ext>
                  </a:extLst>
                </a:gridCol>
                <a:gridCol w="943293">
                  <a:extLst>
                    <a:ext uri="{9D8B030D-6E8A-4147-A177-3AD203B41FA5}">
                      <a16:colId xmlns:a16="http://schemas.microsoft.com/office/drawing/2014/main" val="20005"/>
                    </a:ext>
                  </a:extLst>
                </a:gridCol>
                <a:gridCol w="1133348">
                  <a:extLst>
                    <a:ext uri="{9D8B030D-6E8A-4147-A177-3AD203B41FA5}">
                      <a16:colId xmlns:a16="http://schemas.microsoft.com/office/drawing/2014/main" val="20006"/>
                    </a:ext>
                  </a:extLst>
                </a:gridCol>
              </a:tblGrid>
              <a:tr h="265982">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i="1" u="none" dirty="0">
                          <a:solidFill>
                            <a:schemeClr val="tx1">
                              <a:lumMod val="50000"/>
                            </a:schemeClr>
                          </a:solidFill>
                        </a:rPr>
                        <a:t>Roofs</a:t>
                      </a:r>
                    </a:p>
                    <a:p>
                      <a:pPr algn="r"/>
                      <a:r>
                        <a:rPr lang="en-US" sz="1200" i="1" dirty="0">
                          <a:solidFill>
                            <a:schemeClr val="tx1">
                              <a:lumMod val="50000"/>
                            </a:schemeClr>
                          </a:solidFill>
                        </a:rPr>
                        <a:t>Insulation</a:t>
                      </a:r>
                      <a:r>
                        <a:rPr lang="en-US" sz="1200" i="1" baseline="0" dirty="0">
                          <a:solidFill>
                            <a:schemeClr val="tx1">
                              <a:lumMod val="50000"/>
                            </a:schemeClr>
                          </a:solidFill>
                        </a:rPr>
                        <a:t> </a:t>
                      </a:r>
                      <a:r>
                        <a:rPr lang="en-US" sz="1200" i="1" dirty="0">
                          <a:solidFill>
                            <a:schemeClr val="tx1">
                              <a:lumMod val="50000"/>
                            </a:schemeClr>
                          </a:solidFill>
                        </a:rPr>
                        <a:t>Entirely above Deck</a:t>
                      </a:r>
                    </a:p>
                    <a:p>
                      <a:pPr algn="r"/>
                      <a:r>
                        <a:rPr lang="en-US" sz="1200" i="1" dirty="0">
                          <a:solidFill>
                            <a:schemeClr val="tx1">
                              <a:lumMod val="50000"/>
                            </a:schemeClr>
                          </a:solidFill>
                        </a:rPr>
                        <a:t>Metal Building</a:t>
                      </a:r>
                    </a:p>
                    <a:p>
                      <a:pPr algn="r"/>
                      <a:r>
                        <a:rPr lang="en-US" sz="1200" i="1"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U-0.031</a:t>
                      </a:r>
                    </a:p>
                    <a:p>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R-25+R-11 </a:t>
                      </a:r>
                      <a:r>
                        <a:rPr lang="en-US" sz="120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U-0.032</a:t>
                      </a:r>
                    </a:p>
                    <a:p>
                      <a:r>
                        <a:rPr lang="en-US" sz="1200" dirty="0">
                          <a:solidFill>
                            <a:schemeClr val="tx1">
                              <a:lumMod val="50000"/>
                            </a:schemeClr>
                          </a:solidFill>
                        </a:rPr>
                        <a:t>U-0.029</a:t>
                      </a:r>
                    </a:p>
                    <a:p>
                      <a:r>
                        <a:rPr lang="en-US" sz="1200" dirty="0">
                          <a:solidFill>
                            <a:schemeClr val="tx1">
                              <a:lumMod val="50000"/>
                            </a:schemeClr>
                          </a:solidFill>
                        </a:rPr>
                        <a:t>U-0.021</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R-30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R-30+R-11 </a:t>
                      </a:r>
                      <a:r>
                        <a:rPr lang="en-US" sz="120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R-49</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U-0.063</a:t>
                      </a:r>
                    </a:p>
                    <a:p>
                      <a:r>
                        <a:rPr lang="en-US" sz="1200" dirty="0">
                          <a:solidFill>
                            <a:schemeClr val="tx1">
                              <a:lumMod val="50000"/>
                            </a:schemeClr>
                          </a:solidFill>
                        </a:rPr>
                        <a:t>U-0.060</a:t>
                      </a:r>
                    </a:p>
                    <a:p>
                      <a:r>
                        <a:rPr lang="en-US" sz="1200" dirty="0">
                          <a:solidFill>
                            <a:schemeClr val="tx1">
                              <a:lumMod val="50000"/>
                            </a:schemeClr>
                          </a:solidFill>
                        </a:rPr>
                        <a:t>U-0.034</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R-15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R-19+R-19</a:t>
                      </a:r>
                    </a:p>
                    <a:p>
                      <a:r>
                        <a:rPr lang="en-US" sz="1200" dirty="0">
                          <a:solidFill>
                            <a:schemeClr val="tx1">
                              <a:lumMod val="50000"/>
                            </a:schemeClr>
                          </a:solidFill>
                        </a:rPr>
                        <a:t>R-30</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8" name="Rectangle 2"/>
          <p:cNvSpPr txBox="1">
            <a:spLocks noChangeArrowheads="1"/>
          </p:cNvSpPr>
          <p:nvPr/>
        </p:nvSpPr>
        <p:spPr>
          <a:xfrm>
            <a:off x="157861" y="39328"/>
            <a:ext cx="8414639" cy="914400"/>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spTree>
    <p:extLst>
      <p:ext uri="{BB962C8B-B14F-4D97-AF65-F5344CB8AC3E}">
        <p14:creationId xmlns:p14="http://schemas.microsoft.com/office/powerpoint/2010/main" val="2411556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8FF152-84F9-4531-BB3C-9EDF11F9C8A6}"/>
              </a:ext>
            </a:extLst>
          </p:cNvPr>
          <p:cNvPicPr>
            <a:picLocks noChangeAspect="1"/>
          </p:cNvPicPr>
          <p:nvPr/>
        </p:nvPicPr>
        <p:blipFill>
          <a:blip r:embed="rId3"/>
          <a:stretch>
            <a:fillRect/>
          </a:stretch>
        </p:blipFill>
        <p:spPr>
          <a:xfrm>
            <a:off x="1571206" y="1819050"/>
            <a:ext cx="6001588" cy="3219899"/>
          </a:xfrm>
          <a:prstGeom prst="rect">
            <a:avLst/>
          </a:prstGeom>
        </p:spPr>
      </p:pic>
      <p:sp>
        <p:nvSpPr>
          <p:cNvPr id="5" name="TextBox 4"/>
          <p:cNvSpPr txBox="1"/>
          <p:nvPr/>
        </p:nvSpPr>
        <p:spPr>
          <a:xfrm>
            <a:off x="2200655" y="6241024"/>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5.5-7 on page 65 in 90.1-2019</a:t>
            </a:r>
          </a:p>
        </p:txBody>
      </p:sp>
      <p:graphicFrame>
        <p:nvGraphicFramePr>
          <p:cNvPr id="7" name="Table 6"/>
          <p:cNvGraphicFramePr>
            <a:graphicFrameLocks noGrp="1"/>
          </p:cNvGraphicFramePr>
          <p:nvPr>
            <p:extLst>
              <p:ext uri="{D42A27DB-BD31-4B8C-83A1-F6EECF244321}">
                <p14:modId xmlns:p14="http://schemas.microsoft.com/office/powerpoint/2010/main" val="1684103422"/>
              </p:ext>
            </p:extLst>
          </p:nvPr>
        </p:nvGraphicFramePr>
        <p:xfrm>
          <a:off x="147986" y="2863431"/>
          <a:ext cx="8848028" cy="1798320"/>
        </p:xfrm>
        <a:graphic>
          <a:graphicData uri="http://schemas.openxmlformats.org/drawingml/2006/table">
            <a:tbl>
              <a:tblPr firstRow="1" bandRow="1">
                <a:tableStyleId>{5940675A-B579-460E-94D1-54222C63F5DA}</a:tableStyleId>
              </a:tblPr>
              <a:tblGrid>
                <a:gridCol w="2383642">
                  <a:extLst>
                    <a:ext uri="{9D8B030D-6E8A-4147-A177-3AD203B41FA5}">
                      <a16:colId xmlns:a16="http://schemas.microsoft.com/office/drawing/2014/main" val="20000"/>
                    </a:ext>
                  </a:extLst>
                </a:gridCol>
                <a:gridCol w="982133">
                  <a:extLst>
                    <a:ext uri="{9D8B030D-6E8A-4147-A177-3AD203B41FA5}">
                      <a16:colId xmlns:a16="http://schemas.microsoft.com/office/drawing/2014/main" val="20001"/>
                    </a:ext>
                  </a:extLst>
                </a:gridCol>
                <a:gridCol w="1162756">
                  <a:extLst>
                    <a:ext uri="{9D8B030D-6E8A-4147-A177-3AD203B41FA5}">
                      <a16:colId xmlns:a16="http://schemas.microsoft.com/office/drawing/2014/main" val="20002"/>
                    </a:ext>
                  </a:extLst>
                </a:gridCol>
                <a:gridCol w="936978">
                  <a:extLst>
                    <a:ext uri="{9D8B030D-6E8A-4147-A177-3AD203B41FA5}">
                      <a16:colId xmlns:a16="http://schemas.microsoft.com/office/drawing/2014/main" val="20003"/>
                    </a:ext>
                  </a:extLst>
                </a:gridCol>
                <a:gridCol w="1185333">
                  <a:extLst>
                    <a:ext uri="{9D8B030D-6E8A-4147-A177-3AD203B41FA5}">
                      <a16:colId xmlns:a16="http://schemas.microsoft.com/office/drawing/2014/main" val="20004"/>
                    </a:ext>
                  </a:extLst>
                </a:gridCol>
                <a:gridCol w="903111">
                  <a:extLst>
                    <a:ext uri="{9D8B030D-6E8A-4147-A177-3AD203B41FA5}">
                      <a16:colId xmlns:a16="http://schemas.microsoft.com/office/drawing/2014/main" val="20005"/>
                    </a:ext>
                  </a:extLst>
                </a:gridCol>
                <a:gridCol w="1294075">
                  <a:extLst>
                    <a:ext uri="{9D8B030D-6E8A-4147-A177-3AD203B41FA5}">
                      <a16:colId xmlns:a16="http://schemas.microsoft.com/office/drawing/2014/main" val="20006"/>
                    </a:ext>
                  </a:extLst>
                </a:gridCol>
              </a:tblGrid>
              <a:tr h="265982">
                <a:tc rowSpan="2">
                  <a:txBody>
                    <a:bodyPr/>
                    <a:lstStyle/>
                    <a:p>
                      <a:pPr algn="ctr"/>
                      <a:r>
                        <a:rPr lang="en-US" sz="1400" b="1" dirty="0"/>
                        <a:t>Opaque Elements</a:t>
                      </a:r>
                    </a:p>
                  </a:txBody>
                  <a:tcPr anchor="ctr">
                    <a:solidFill>
                      <a:srgbClr val="92D050"/>
                    </a:solidFill>
                  </a:tcPr>
                </a:tc>
                <a:tc gridSpan="2">
                  <a:txBody>
                    <a:bodyPr/>
                    <a:lstStyle/>
                    <a:p>
                      <a:pPr algn="ctr"/>
                      <a:r>
                        <a:rPr lang="en-US" sz="1400" b="1" dirty="0"/>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dirty="0"/>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dirty="0" err="1"/>
                        <a:t>Semiheated</a:t>
                      </a:r>
                      <a:endParaRPr lang="en-US" sz="1400" b="1" dirty="0"/>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t>Assembly</a:t>
                      </a:r>
                    </a:p>
                    <a:p>
                      <a:pPr algn="ctr"/>
                      <a:r>
                        <a:rPr lang="en-US" sz="1200" b="1" dirty="0"/>
                        <a:t>Maximum</a:t>
                      </a:r>
                    </a:p>
                  </a:txBody>
                  <a:tcPr>
                    <a:solidFill>
                      <a:srgbClr val="92D050"/>
                    </a:solidFill>
                  </a:tcPr>
                </a:tc>
                <a:tc>
                  <a:txBody>
                    <a:bodyPr/>
                    <a:lstStyle/>
                    <a:p>
                      <a:pPr algn="ctr"/>
                      <a:r>
                        <a:rPr lang="en-US" sz="1200" b="1" dirty="0"/>
                        <a:t>Insulation</a:t>
                      </a:r>
                    </a:p>
                    <a:p>
                      <a:pPr algn="ctr"/>
                      <a:r>
                        <a:rPr lang="en-US" sz="1200" b="1" dirty="0"/>
                        <a:t>Min. R-Value</a:t>
                      </a:r>
                    </a:p>
                  </a:txBody>
                  <a:tcPr>
                    <a:solidFill>
                      <a:srgbClr val="92D050"/>
                    </a:solidFill>
                  </a:tcPr>
                </a:tc>
                <a:tc>
                  <a:txBody>
                    <a:bodyPr/>
                    <a:lstStyle/>
                    <a:p>
                      <a:pPr algn="ctr"/>
                      <a:r>
                        <a:rPr lang="en-US" sz="1200" b="1" dirty="0"/>
                        <a:t>Assembly</a:t>
                      </a:r>
                    </a:p>
                    <a:p>
                      <a:pPr algn="ctr"/>
                      <a:r>
                        <a:rPr lang="en-US" sz="1200" b="1" dirty="0"/>
                        <a:t>Maximum</a:t>
                      </a:r>
                    </a:p>
                  </a:txBody>
                  <a:tcPr>
                    <a:solidFill>
                      <a:srgbClr val="92D050"/>
                    </a:solidFill>
                  </a:tcPr>
                </a:tc>
                <a:tc>
                  <a:txBody>
                    <a:bodyPr/>
                    <a:lstStyle/>
                    <a:p>
                      <a:pPr algn="ctr"/>
                      <a:r>
                        <a:rPr lang="en-US" sz="1200" b="1" dirty="0"/>
                        <a:t>Insulation </a:t>
                      </a:r>
                    </a:p>
                    <a:p>
                      <a:pPr algn="ctr"/>
                      <a:r>
                        <a:rPr lang="en-US" sz="1200" b="1" dirty="0"/>
                        <a:t>Min. R-Value</a:t>
                      </a:r>
                    </a:p>
                  </a:txBody>
                  <a:tcPr>
                    <a:solidFill>
                      <a:srgbClr val="92D050"/>
                    </a:solidFill>
                  </a:tcPr>
                </a:tc>
                <a:tc>
                  <a:txBody>
                    <a:bodyPr/>
                    <a:lstStyle/>
                    <a:p>
                      <a:pPr algn="ctr"/>
                      <a:r>
                        <a:rPr lang="en-US" sz="1200" b="1" dirty="0"/>
                        <a:t>Assembly</a:t>
                      </a:r>
                    </a:p>
                    <a:p>
                      <a:pPr algn="ctr"/>
                      <a:r>
                        <a:rPr lang="en-US" sz="1200" b="1" dirty="0"/>
                        <a:t>Maximum</a:t>
                      </a:r>
                    </a:p>
                  </a:txBody>
                  <a:tcPr>
                    <a:solidFill>
                      <a:srgbClr val="92D050"/>
                    </a:solidFill>
                  </a:tcPr>
                </a:tc>
                <a:tc>
                  <a:txBody>
                    <a:bodyPr/>
                    <a:lstStyle/>
                    <a:p>
                      <a:pPr algn="ctr"/>
                      <a:r>
                        <a:rPr lang="en-US" sz="1200" b="1" dirty="0"/>
                        <a:t>Insulation</a:t>
                      </a:r>
                    </a:p>
                    <a:p>
                      <a:pPr algn="ctr"/>
                      <a:r>
                        <a:rPr lang="en-US" sz="1200" b="1" dirty="0"/>
                        <a:t>Min.</a:t>
                      </a:r>
                      <a:r>
                        <a:rPr lang="en-US" sz="1200" b="1" baseline="0" dirty="0"/>
                        <a:t> R-Value</a:t>
                      </a:r>
                      <a:endParaRPr lang="en-US" sz="1200" b="1" dirty="0"/>
                    </a:p>
                  </a:txBody>
                  <a:tcPr>
                    <a:solidFill>
                      <a:srgbClr val="92D050"/>
                    </a:solidFill>
                  </a:tcPr>
                </a:tc>
                <a:extLst>
                  <a:ext uri="{0D108BD9-81ED-4DB2-BD59-A6C34878D82A}">
                    <a16:rowId xmlns:a16="http://schemas.microsoft.com/office/drawing/2014/main" val="10001"/>
                  </a:ext>
                </a:extLst>
              </a:tr>
              <a:tr h="851143">
                <a:tc>
                  <a:txBody>
                    <a:bodyPr/>
                    <a:lstStyle/>
                    <a:p>
                      <a:r>
                        <a:rPr lang="en-US" sz="1400" b="1" u="none" dirty="0">
                          <a:solidFill>
                            <a:schemeClr val="tx1">
                              <a:lumMod val="50000"/>
                            </a:schemeClr>
                          </a:solidFill>
                        </a:rPr>
                        <a:t>Roofs</a:t>
                      </a:r>
                    </a:p>
                    <a:p>
                      <a:pPr algn="r"/>
                      <a:r>
                        <a:rPr lang="en-US" sz="1200" dirty="0">
                          <a:solidFill>
                            <a:schemeClr val="tx1">
                              <a:lumMod val="50000"/>
                            </a:schemeClr>
                          </a:solidFill>
                        </a:rPr>
                        <a:t>Insulation</a:t>
                      </a:r>
                      <a:r>
                        <a:rPr lang="en-US" sz="1200" baseline="0" dirty="0">
                          <a:solidFill>
                            <a:schemeClr val="tx1">
                              <a:lumMod val="50000"/>
                            </a:schemeClr>
                          </a:solidFill>
                        </a:rPr>
                        <a:t> </a:t>
                      </a:r>
                      <a:r>
                        <a:rPr lang="en-US" sz="1200" dirty="0">
                          <a:solidFill>
                            <a:schemeClr val="tx1">
                              <a:lumMod val="50000"/>
                            </a:schemeClr>
                          </a:solidFill>
                        </a:rPr>
                        <a:t>Entirely above Deck</a:t>
                      </a:r>
                    </a:p>
                    <a:p>
                      <a:pPr algn="r"/>
                      <a:r>
                        <a:rPr lang="en-US" sz="1200" dirty="0">
                          <a:solidFill>
                            <a:schemeClr val="tx1">
                              <a:lumMod val="50000"/>
                            </a:schemeClr>
                          </a:solidFill>
                        </a:rPr>
                        <a:t>Metal Building</a:t>
                      </a:r>
                    </a:p>
                    <a:p>
                      <a:pPr algn="r"/>
                      <a:br>
                        <a:rPr lang="en-US" sz="1200" dirty="0">
                          <a:solidFill>
                            <a:schemeClr val="tx1">
                              <a:lumMod val="50000"/>
                            </a:schemeClr>
                          </a:solidFill>
                        </a:rPr>
                      </a:br>
                      <a:r>
                        <a:rPr lang="en-US" sz="1200"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U-0.028</a:t>
                      </a:r>
                    </a:p>
                    <a:p>
                      <a:r>
                        <a:rPr lang="en-US" sz="1200" dirty="0">
                          <a:solidFill>
                            <a:schemeClr val="tx1">
                              <a:lumMod val="50000"/>
                            </a:schemeClr>
                          </a:solidFill>
                        </a:rPr>
                        <a:t>U-0.029</a:t>
                      </a:r>
                    </a:p>
                    <a:p>
                      <a:br>
                        <a:rPr lang="en-US" sz="1200" dirty="0">
                          <a:solidFill>
                            <a:schemeClr val="tx1">
                              <a:lumMod val="50000"/>
                            </a:schemeClr>
                          </a:solidFill>
                        </a:rPr>
                      </a:br>
                      <a:r>
                        <a:rPr lang="en-US" sz="1200" dirty="0">
                          <a:solidFill>
                            <a:schemeClr val="tx1">
                              <a:lumMod val="50000"/>
                            </a:schemeClr>
                          </a:solidFill>
                        </a:rPr>
                        <a:t>U-0.017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R-30+R-11 </a:t>
                      </a:r>
                      <a:r>
                        <a:rPr lang="en-US" sz="1200" dirty="0" err="1">
                          <a:solidFill>
                            <a:schemeClr val="tx1">
                              <a:lumMod val="50000"/>
                            </a:schemeClr>
                          </a:solidFill>
                        </a:rPr>
                        <a:t>Ls</a:t>
                      </a:r>
                      <a:endParaRPr lang="en-US" sz="1200" dirty="0">
                        <a:solidFill>
                          <a:schemeClr val="tx1">
                            <a:lumMod val="50000"/>
                          </a:schemeClr>
                        </a:solidFill>
                      </a:endParaRPr>
                    </a:p>
                    <a:p>
                      <a:br>
                        <a:rPr lang="en-US" sz="1200" dirty="0">
                          <a:solidFill>
                            <a:schemeClr val="tx1">
                              <a:lumMod val="50000"/>
                            </a:schemeClr>
                          </a:solidFill>
                        </a:rPr>
                      </a:br>
                      <a:r>
                        <a:rPr lang="en-US" sz="1200" dirty="0">
                          <a:solidFill>
                            <a:schemeClr val="tx1">
                              <a:lumMod val="50000"/>
                            </a:schemeClr>
                          </a:solidFill>
                        </a:rPr>
                        <a:t>R-60</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U-0.028</a:t>
                      </a:r>
                    </a:p>
                    <a:p>
                      <a:r>
                        <a:rPr lang="en-US" sz="1200" dirty="0">
                          <a:solidFill>
                            <a:schemeClr val="tx1">
                              <a:lumMod val="50000"/>
                            </a:schemeClr>
                          </a:solidFill>
                        </a:rPr>
                        <a:t>U-0.029</a:t>
                      </a:r>
                    </a:p>
                    <a:p>
                      <a:br>
                        <a:rPr lang="en-US" sz="1200" dirty="0">
                          <a:solidFill>
                            <a:schemeClr val="tx1">
                              <a:lumMod val="50000"/>
                            </a:schemeClr>
                          </a:solidFill>
                        </a:rPr>
                      </a:br>
                      <a:r>
                        <a:rPr lang="en-US" sz="1200" dirty="0">
                          <a:solidFill>
                            <a:schemeClr val="tx1">
                              <a:lumMod val="50000"/>
                            </a:schemeClr>
                          </a:solidFill>
                        </a:rPr>
                        <a:t>U-0.017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R-30+R-11 </a:t>
                      </a:r>
                      <a:r>
                        <a:rPr lang="en-US" sz="1200" dirty="0" err="1">
                          <a:solidFill>
                            <a:schemeClr val="tx1">
                              <a:lumMod val="50000"/>
                            </a:schemeClr>
                          </a:solidFill>
                        </a:rPr>
                        <a:t>Ls</a:t>
                      </a:r>
                      <a:endParaRPr lang="en-US" sz="1200" dirty="0">
                        <a:solidFill>
                          <a:schemeClr val="tx1">
                            <a:lumMod val="50000"/>
                          </a:schemeClr>
                        </a:solidFill>
                      </a:endParaRPr>
                    </a:p>
                    <a:p>
                      <a:br>
                        <a:rPr lang="en-US" sz="1200" dirty="0">
                          <a:solidFill>
                            <a:schemeClr val="tx1">
                              <a:lumMod val="50000"/>
                            </a:schemeClr>
                          </a:solidFill>
                        </a:rPr>
                      </a:br>
                      <a:r>
                        <a:rPr lang="en-US" sz="1200" dirty="0">
                          <a:solidFill>
                            <a:schemeClr val="tx1">
                              <a:lumMod val="50000"/>
                            </a:schemeClr>
                          </a:solidFill>
                        </a:rPr>
                        <a:t>R-60</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 </a:t>
                      </a:r>
                      <a:r>
                        <a:rPr lang="en-US" sz="1200" dirty="0" err="1">
                          <a:solidFill>
                            <a:schemeClr val="tx1">
                              <a:lumMod val="50000"/>
                            </a:schemeClr>
                          </a:solidFill>
                        </a:rPr>
                        <a:t>Ls</a:t>
                      </a:r>
                      <a:r>
                        <a:rPr lang="en-US" sz="1200" dirty="0">
                          <a:solidFill>
                            <a:schemeClr val="tx1">
                              <a:lumMod val="50000"/>
                            </a:schemeClr>
                          </a:solidFill>
                        </a:rPr>
                        <a:t> or R-25+R-8</a:t>
                      </a:r>
                      <a:r>
                        <a:rPr lang="en-US" sz="1200" baseline="0" dirty="0">
                          <a:solidFill>
                            <a:schemeClr val="tx1">
                              <a:lumMod val="50000"/>
                            </a:schemeClr>
                          </a:solidFill>
                        </a:rPr>
                        <a:t>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R-38</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8" name="Rectangle 2"/>
          <p:cNvSpPr txBox="1">
            <a:spLocks noChangeArrowheads="1"/>
          </p:cNvSpPr>
          <p:nvPr/>
        </p:nvSpPr>
        <p:spPr>
          <a:xfrm>
            <a:off x="157861" y="79898"/>
            <a:ext cx="8414639" cy="834501"/>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spTree>
    <p:extLst>
      <p:ext uri="{BB962C8B-B14F-4D97-AF65-F5344CB8AC3E}">
        <p14:creationId xmlns:p14="http://schemas.microsoft.com/office/powerpoint/2010/main" val="209461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4C366-58B8-4D70-B514-D0917F88584E}"/>
              </a:ext>
            </a:extLst>
          </p:cNvPr>
          <p:cNvPicPr>
            <a:picLocks noChangeAspect="1"/>
          </p:cNvPicPr>
          <p:nvPr/>
        </p:nvPicPr>
        <p:blipFill>
          <a:blip r:embed="rId3"/>
          <a:stretch>
            <a:fillRect/>
          </a:stretch>
        </p:blipFill>
        <p:spPr>
          <a:xfrm>
            <a:off x="1494995" y="1557076"/>
            <a:ext cx="6154009" cy="3743847"/>
          </a:xfrm>
          <a:prstGeom prst="rect">
            <a:avLst/>
          </a:prstGeom>
        </p:spPr>
      </p:pic>
      <p:sp>
        <p:nvSpPr>
          <p:cNvPr id="5" name="TextBox 4"/>
          <p:cNvSpPr txBox="1"/>
          <p:nvPr/>
        </p:nvSpPr>
        <p:spPr>
          <a:xfrm>
            <a:off x="2325695" y="6236683"/>
            <a:ext cx="7543800" cy="474134"/>
          </a:xfrm>
          <a:prstGeom prst="rect">
            <a:avLst/>
          </a:prstGeom>
        </p:spPr>
        <p:txBody>
          <a:bodyPr>
            <a:normAutofit/>
          </a:bodyPr>
          <a:lstStyle/>
          <a:p>
            <a:pPr defTabSz="457200" fontAlgn="auto">
              <a:spcBef>
                <a:spcPct val="20000"/>
              </a:spcBef>
              <a:spcAft>
                <a:spcPts val="0"/>
              </a:spcAft>
              <a:defRPr/>
            </a:pPr>
            <a:r>
              <a:rPr lang="en-US" b="1" dirty="0">
                <a:latin typeface="Arial Narrow"/>
                <a:cs typeface="Arial Narrow"/>
              </a:rPr>
              <a:t>Reference Table 5.5-8 on page 66 in 90.1-2019</a:t>
            </a:r>
          </a:p>
        </p:txBody>
      </p:sp>
      <p:sp>
        <p:nvSpPr>
          <p:cNvPr id="8" name="Rectangle 2"/>
          <p:cNvSpPr txBox="1">
            <a:spLocks noChangeArrowheads="1"/>
          </p:cNvSpPr>
          <p:nvPr/>
        </p:nvSpPr>
        <p:spPr>
          <a:xfrm>
            <a:off x="157861" y="71020"/>
            <a:ext cx="8414639" cy="901237"/>
          </a:xfrm>
          <a:prstGeom prst="rect">
            <a:avLst/>
          </a:prstGeom>
        </p:spPr>
        <p:txBody>
          <a:bodyPr/>
          <a:lstStyle/>
          <a:p>
            <a:pPr lvl="0">
              <a:lnSpc>
                <a:spcPct val="80000"/>
              </a:lnSpc>
              <a:spcBef>
                <a:spcPct val="0"/>
              </a:spcBef>
              <a:defRPr/>
            </a:pPr>
            <a:r>
              <a:rPr lang="en-US" sz="2400" b="1" dirty="0">
                <a:solidFill>
                  <a:srgbClr val="00853F"/>
                </a:solidFill>
              </a:rPr>
              <a:t>Section 5 – 5.5.1</a:t>
            </a:r>
            <a:br>
              <a:rPr kumimoji="0" lang="en-US" sz="2600" b="0" i="0" u="none" strike="noStrike" kern="1200" cap="none" spc="0" normalizeH="0" baseline="0" noProof="0" dirty="0">
                <a:ln>
                  <a:noFill/>
                </a:ln>
                <a:solidFill>
                  <a:schemeClr val="tx1">
                    <a:lumMod val="50000"/>
                  </a:schemeClr>
                </a:solidFill>
                <a:effectLst/>
                <a:uLnTx/>
                <a:uFillTx/>
                <a:latin typeface="+mj-lt"/>
                <a:ea typeface="+mj-ea"/>
                <a:cs typeface="+mj-cs"/>
              </a:rPr>
            </a:br>
            <a:r>
              <a:rPr lang="en-US" sz="2000" dirty="0">
                <a:solidFill>
                  <a:srgbClr val="00853F"/>
                </a:solidFill>
                <a:latin typeface="+mj-lt"/>
                <a:ea typeface="+mj-ea"/>
                <a:cs typeface="+mj-cs"/>
              </a:rPr>
              <a:t>Opaque</a:t>
            </a:r>
          </a:p>
        </p:txBody>
      </p:sp>
      <p:graphicFrame>
        <p:nvGraphicFramePr>
          <p:cNvPr id="9" name="Table 8"/>
          <p:cNvGraphicFramePr>
            <a:graphicFrameLocks noGrp="1"/>
          </p:cNvGraphicFramePr>
          <p:nvPr>
            <p:extLst>
              <p:ext uri="{D42A27DB-BD31-4B8C-83A1-F6EECF244321}">
                <p14:modId xmlns:p14="http://schemas.microsoft.com/office/powerpoint/2010/main" val="1731257655"/>
              </p:ext>
            </p:extLst>
          </p:nvPr>
        </p:nvGraphicFramePr>
        <p:xfrm>
          <a:off x="86643" y="2705310"/>
          <a:ext cx="8970711" cy="1798320"/>
        </p:xfrm>
        <a:graphic>
          <a:graphicData uri="http://schemas.openxmlformats.org/drawingml/2006/table">
            <a:tbl>
              <a:tblPr firstRow="1" bandRow="1">
                <a:tableStyleId>{5940675A-B579-460E-94D1-54222C63F5DA}</a:tableStyleId>
              </a:tblPr>
              <a:tblGrid>
                <a:gridCol w="2405247">
                  <a:extLst>
                    <a:ext uri="{9D8B030D-6E8A-4147-A177-3AD203B41FA5}">
                      <a16:colId xmlns:a16="http://schemas.microsoft.com/office/drawing/2014/main" val="20000"/>
                    </a:ext>
                  </a:extLst>
                </a:gridCol>
                <a:gridCol w="1018642">
                  <a:extLst>
                    <a:ext uri="{9D8B030D-6E8A-4147-A177-3AD203B41FA5}">
                      <a16:colId xmlns:a16="http://schemas.microsoft.com/office/drawing/2014/main" val="20001"/>
                    </a:ext>
                  </a:extLst>
                </a:gridCol>
                <a:gridCol w="1213214">
                  <a:extLst>
                    <a:ext uri="{9D8B030D-6E8A-4147-A177-3AD203B41FA5}">
                      <a16:colId xmlns:a16="http://schemas.microsoft.com/office/drawing/2014/main" val="20002"/>
                    </a:ext>
                  </a:extLst>
                </a:gridCol>
                <a:gridCol w="995752">
                  <a:extLst>
                    <a:ext uri="{9D8B030D-6E8A-4147-A177-3AD203B41FA5}">
                      <a16:colId xmlns:a16="http://schemas.microsoft.com/office/drawing/2014/main" val="20003"/>
                    </a:ext>
                  </a:extLst>
                </a:gridCol>
                <a:gridCol w="1153454">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270002">
                  <a:extLst>
                    <a:ext uri="{9D8B030D-6E8A-4147-A177-3AD203B41FA5}">
                      <a16:colId xmlns:a16="http://schemas.microsoft.com/office/drawing/2014/main" val="20006"/>
                    </a:ext>
                  </a:extLst>
                </a:gridCol>
              </a:tblGrid>
              <a:tr h="0">
                <a:tc rowSpan="2">
                  <a:txBody>
                    <a:bodyPr/>
                    <a:lstStyle/>
                    <a:p>
                      <a:pPr algn="ctr"/>
                      <a:r>
                        <a:rPr lang="en-US" sz="1400" b="1" i="1" dirty="0">
                          <a:solidFill>
                            <a:schemeClr val="tx1">
                              <a:lumMod val="50000"/>
                            </a:schemeClr>
                          </a:solidFill>
                        </a:rPr>
                        <a:t>Opaque</a:t>
                      </a:r>
                      <a:r>
                        <a:rPr lang="en-US" sz="1400" b="1" dirty="0">
                          <a:solidFill>
                            <a:schemeClr val="tx1">
                              <a:lumMod val="50000"/>
                            </a:schemeClr>
                          </a:solidFill>
                        </a:rPr>
                        <a:t> Elements</a:t>
                      </a:r>
                    </a:p>
                  </a:txBody>
                  <a:tcPr anchor="ctr">
                    <a:solidFill>
                      <a:srgbClr val="92D050"/>
                    </a:solidFill>
                  </a:tcPr>
                </a:tc>
                <a:tc gridSpan="2">
                  <a:txBody>
                    <a:bodyPr/>
                    <a:lstStyle/>
                    <a:p>
                      <a:pPr algn="ctr"/>
                      <a:r>
                        <a:rPr lang="en-US" sz="1400" b="1" i="1" dirty="0">
                          <a:solidFill>
                            <a:schemeClr val="tx1">
                              <a:lumMod val="50000"/>
                            </a:schemeClr>
                          </a:solidFill>
                        </a:rPr>
                        <a:t>Nonresidential</a:t>
                      </a:r>
                    </a:p>
                  </a:txBody>
                  <a:tcPr>
                    <a:solidFill>
                      <a:srgbClr val="92D050"/>
                    </a:solidFill>
                  </a:tcPr>
                </a:tc>
                <a:tc hMerge="1">
                  <a:txBody>
                    <a:bodyPr/>
                    <a:lstStyle/>
                    <a:p>
                      <a:endParaRPr lang="en-US" dirty="0"/>
                    </a:p>
                  </a:txBody>
                  <a:tcPr>
                    <a:solidFill>
                      <a:schemeClr val="bg1"/>
                    </a:solidFill>
                  </a:tcPr>
                </a:tc>
                <a:tc gridSpan="2">
                  <a:txBody>
                    <a:bodyPr/>
                    <a:lstStyle/>
                    <a:p>
                      <a:pPr algn="ctr"/>
                      <a:r>
                        <a:rPr lang="en-US" sz="1400" b="1" i="1" dirty="0">
                          <a:solidFill>
                            <a:schemeClr val="tx1">
                              <a:lumMod val="50000"/>
                            </a:schemeClr>
                          </a:solidFill>
                        </a:rPr>
                        <a:t>Residential</a:t>
                      </a:r>
                    </a:p>
                  </a:txBody>
                  <a:tcPr>
                    <a:solidFill>
                      <a:srgbClr val="92D050"/>
                    </a:solidFill>
                  </a:tcPr>
                </a:tc>
                <a:tc hMerge="1">
                  <a:txBody>
                    <a:bodyPr/>
                    <a:lstStyle/>
                    <a:p>
                      <a:pPr algn="ctr"/>
                      <a:endParaRPr lang="en-US" dirty="0"/>
                    </a:p>
                  </a:txBody>
                  <a:tcPr>
                    <a:solidFill>
                      <a:schemeClr val="bg1"/>
                    </a:solidFill>
                  </a:tcPr>
                </a:tc>
                <a:tc gridSpan="2">
                  <a:txBody>
                    <a:bodyPr/>
                    <a:lstStyle/>
                    <a:p>
                      <a:pPr algn="ctr"/>
                      <a:r>
                        <a:rPr lang="en-US" sz="1400" b="1" i="1" dirty="0" err="1">
                          <a:solidFill>
                            <a:schemeClr val="tx1">
                              <a:lumMod val="50000"/>
                            </a:schemeClr>
                          </a:solidFill>
                        </a:rPr>
                        <a:t>Semiheated</a:t>
                      </a:r>
                      <a:endParaRPr lang="en-US" sz="1400" b="1" i="1" dirty="0">
                        <a:solidFill>
                          <a:schemeClr val="tx1">
                            <a:lumMod val="50000"/>
                          </a:schemeClr>
                        </a:solidFill>
                      </a:endParaRPr>
                    </a:p>
                  </a:txBody>
                  <a:tcPr>
                    <a:solidFill>
                      <a:srgbClr val="92D050"/>
                    </a:solidFill>
                  </a:tcPr>
                </a:tc>
                <a:tc hMerge="1">
                  <a:txBody>
                    <a:bodyPr/>
                    <a:lstStyle/>
                    <a:p>
                      <a:pPr algn="ctr"/>
                      <a:endParaRPr lang="en-US" dirty="0"/>
                    </a:p>
                  </a:txBody>
                  <a:tcPr>
                    <a:solidFill>
                      <a:schemeClr val="bg1"/>
                    </a:solidFill>
                  </a:tcPr>
                </a:tc>
                <a:extLst>
                  <a:ext uri="{0D108BD9-81ED-4DB2-BD59-A6C34878D82A}">
                    <a16:rowId xmlns:a16="http://schemas.microsoft.com/office/drawing/2014/main" val="10000"/>
                  </a:ext>
                </a:extLst>
              </a:tr>
              <a:tr h="398973">
                <a:tc vMerge="1">
                  <a:txBody>
                    <a:bodyPr/>
                    <a:lstStyle/>
                    <a:p>
                      <a:endParaRPr lang="en-US" sz="1400" dirty="0"/>
                    </a:p>
                  </a:txBody>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 </a:t>
                      </a:r>
                    </a:p>
                    <a:p>
                      <a:pPr algn="ctr"/>
                      <a:r>
                        <a:rPr lang="en-US" sz="1200" b="1" dirty="0">
                          <a:solidFill>
                            <a:schemeClr val="tx1">
                              <a:lumMod val="50000"/>
                            </a:schemeClr>
                          </a:solidFill>
                        </a:rPr>
                        <a:t>Min. </a:t>
                      </a:r>
                      <a:r>
                        <a:rPr lang="en-US" sz="1200" b="1" i="1" dirty="0">
                          <a:solidFill>
                            <a:schemeClr val="tx1">
                              <a:lumMod val="50000"/>
                            </a:schemeClr>
                          </a:solidFill>
                        </a:rPr>
                        <a:t>R-Value</a:t>
                      </a:r>
                    </a:p>
                  </a:txBody>
                  <a:tcPr>
                    <a:solidFill>
                      <a:srgbClr val="92D050"/>
                    </a:solidFill>
                  </a:tcPr>
                </a:tc>
                <a:tc>
                  <a:txBody>
                    <a:bodyPr/>
                    <a:lstStyle/>
                    <a:p>
                      <a:pPr algn="ctr"/>
                      <a:r>
                        <a:rPr lang="en-US" sz="1200" b="1" dirty="0">
                          <a:solidFill>
                            <a:schemeClr val="tx1">
                              <a:lumMod val="50000"/>
                            </a:schemeClr>
                          </a:solidFill>
                        </a:rPr>
                        <a:t>Assembly</a:t>
                      </a:r>
                    </a:p>
                    <a:p>
                      <a:pPr algn="ctr"/>
                      <a:r>
                        <a:rPr lang="en-US" sz="1200" b="1" dirty="0">
                          <a:solidFill>
                            <a:schemeClr val="tx1">
                              <a:lumMod val="50000"/>
                            </a:schemeClr>
                          </a:solidFill>
                        </a:rPr>
                        <a:t>Maximum</a:t>
                      </a:r>
                    </a:p>
                  </a:txBody>
                  <a:tcPr>
                    <a:solidFill>
                      <a:srgbClr val="92D050"/>
                    </a:solidFill>
                  </a:tcPr>
                </a:tc>
                <a:tc>
                  <a:txBody>
                    <a:bodyPr/>
                    <a:lstStyle/>
                    <a:p>
                      <a:pPr algn="ctr"/>
                      <a:r>
                        <a:rPr lang="en-US" sz="1200" b="1" dirty="0">
                          <a:solidFill>
                            <a:schemeClr val="tx1">
                              <a:lumMod val="50000"/>
                            </a:schemeClr>
                          </a:solidFill>
                        </a:rPr>
                        <a:t>Insulation</a:t>
                      </a:r>
                    </a:p>
                    <a:p>
                      <a:pPr algn="ctr"/>
                      <a:r>
                        <a:rPr lang="en-US" sz="1200" b="1" dirty="0">
                          <a:solidFill>
                            <a:schemeClr val="tx1">
                              <a:lumMod val="50000"/>
                            </a:schemeClr>
                          </a:solidFill>
                        </a:rPr>
                        <a:t>Min.</a:t>
                      </a:r>
                      <a:r>
                        <a:rPr lang="en-US" sz="1200" b="1" baseline="0" dirty="0">
                          <a:solidFill>
                            <a:schemeClr val="tx1">
                              <a:lumMod val="50000"/>
                            </a:schemeClr>
                          </a:solidFill>
                        </a:rPr>
                        <a:t> </a:t>
                      </a:r>
                      <a:r>
                        <a:rPr lang="en-US" sz="1200" b="1" i="1" baseline="0" dirty="0">
                          <a:solidFill>
                            <a:schemeClr val="tx1">
                              <a:lumMod val="50000"/>
                            </a:schemeClr>
                          </a:solidFill>
                        </a:rPr>
                        <a:t>R-Value</a:t>
                      </a:r>
                      <a:endParaRPr lang="en-US" sz="1200" b="1" i="1" dirty="0">
                        <a:solidFill>
                          <a:schemeClr val="tx1">
                            <a:lumMod val="50000"/>
                          </a:schemeClr>
                        </a:solidFill>
                      </a:endParaRPr>
                    </a:p>
                  </a:txBody>
                  <a:tcPr>
                    <a:solidFill>
                      <a:srgbClr val="92D050"/>
                    </a:solidFill>
                  </a:tcPr>
                </a:tc>
                <a:extLst>
                  <a:ext uri="{0D108BD9-81ED-4DB2-BD59-A6C34878D82A}">
                    <a16:rowId xmlns:a16="http://schemas.microsoft.com/office/drawing/2014/main" val="10001"/>
                  </a:ext>
                </a:extLst>
              </a:tr>
              <a:tr h="851143">
                <a:tc>
                  <a:txBody>
                    <a:bodyPr/>
                    <a:lstStyle/>
                    <a:p>
                      <a:r>
                        <a:rPr lang="en-US" sz="1400" b="1" u="none" dirty="0">
                          <a:solidFill>
                            <a:schemeClr val="tx1">
                              <a:lumMod val="50000"/>
                            </a:schemeClr>
                          </a:solidFill>
                        </a:rPr>
                        <a:t>Roofs</a:t>
                      </a:r>
                    </a:p>
                    <a:p>
                      <a:pPr algn="r"/>
                      <a:r>
                        <a:rPr lang="en-US" sz="1200" dirty="0">
                          <a:solidFill>
                            <a:schemeClr val="tx1">
                              <a:lumMod val="50000"/>
                            </a:schemeClr>
                          </a:solidFill>
                        </a:rPr>
                        <a:t>Insulation</a:t>
                      </a:r>
                      <a:r>
                        <a:rPr lang="en-US" sz="1200" baseline="0" dirty="0">
                          <a:solidFill>
                            <a:schemeClr val="tx1">
                              <a:lumMod val="50000"/>
                            </a:schemeClr>
                          </a:solidFill>
                        </a:rPr>
                        <a:t> </a:t>
                      </a:r>
                      <a:r>
                        <a:rPr lang="en-US" sz="1200" dirty="0">
                          <a:solidFill>
                            <a:schemeClr val="tx1">
                              <a:lumMod val="50000"/>
                            </a:schemeClr>
                          </a:solidFill>
                        </a:rPr>
                        <a:t>Entirely above Deck</a:t>
                      </a:r>
                    </a:p>
                    <a:p>
                      <a:pPr algn="r"/>
                      <a:r>
                        <a:rPr lang="en-US" sz="1200" dirty="0">
                          <a:solidFill>
                            <a:schemeClr val="tx1">
                              <a:lumMod val="50000"/>
                            </a:schemeClr>
                          </a:solidFill>
                        </a:rPr>
                        <a:t>Metal Building</a:t>
                      </a:r>
                    </a:p>
                    <a:p>
                      <a:pPr algn="r"/>
                      <a:br>
                        <a:rPr lang="en-US" sz="1200" dirty="0">
                          <a:solidFill>
                            <a:schemeClr val="tx1">
                              <a:lumMod val="50000"/>
                            </a:schemeClr>
                          </a:solidFill>
                        </a:rPr>
                      </a:br>
                      <a:r>
                        <a:rPr lang="en-US" sz="1200" dirty="0">
                          <a:solidFill>
                            <a:schemeClr val="tx1">
                              <a:lumMod val="50000"/>
                            </a:schemeClr>
                          </a:solidFill>
                        </a:rPr>
                        <a:t>Attic and Other</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U-0.028</a:t>
                      </a:r>
                    </a:p>
                    <a:p>
                      <a:r>
                        <a:rPr lang="en-US" sz="1200" dirty="0">
                          <a:solidFill>
                            <a:schemeClr val="tx1">
                              <a:lumMod val="50000"/>
                            </a:schemeClr>
                          </a:solidFill>
                        </a:rPr>
                        <a:t>U-0.026</a:t>
                      </a:r>
                    </a:p>
                    <a:p>
                      <a:br>
                        <a:rPr lang="en-US" sz="1200" dirty="0">
                          <a:solidFill>
                            <a:schemeClr val="tx1">
                              <a:lumMod val="50000"/>
                            </a:schemeClr>
                          </a:solidFill>
                        </a:rPr>
                      </a:br>
                      <a:r>
                        <a:rPr lang="en-US" sz="1200" dirty="0">
                          <a:solidFill>
                            <a:schemeClr val="tx1">
                              <a:lumMod val="50000"/>
                            </a:schemeClr>
                          </a:solidFill>
                        </a:rPr>
                        <a:t>U-0.017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R-25+R-11+</a:t>
                      </a:r>
                      <a:br>
                        <a:rPr lang="en-US" sz="1200" dirty="0">
                          <a:solidFill>
                            <a:schemeClr val="tx1">
                              <a:lumMod val="50000"/>
                            </a:schemeClr>
                          </a:solidFill>
                        </a:rPr>
                      </a:br>
                      <a:r>
                        <a:rPr lang="en-US" sz="1200" dirty="0">
                          <a:solidFill>
                            <a:schemeClr val="tx1">
                              <a:lumMod val="50000"/>
                            </a:schemeClr>
                          </a:solidFill>
                        </a:rPr>
                        <a:t>R-11 </a:t>
                      </a:r>
                      <a:r>
                        <a:rPr lang="en-US" sz="120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R-60</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U-0.028</a:t>
                      </a:r>
                    </a:p>
                    <a:p>
                      <a:r>
                        <a:rPr lang="en-US" sz="1200" dirty="0">
                          <a:solidFill>
                            <a:schemeClr val="tx1">
                              <a:lumMod val="50000"/>
                            </a:schemeClr>
                          </a:solidFill>
                        </a:rPr>
                        <a:t>U-0.026</a:t>
                      </a:r>
                    </a:p>
                    <a:p>
                      <a:br>
                        <a:rPr lang="en-US" sz="1200" dirty="0">
                          <a:solidFill>
                            <a:schemeClr val="tx1">
                              <a:lumMod val="50000"/>
                            </a:schemeClr>
                          </a:solidFill>
                        </a:rPr>
                      </a:br>
                      <a:r>
                        <a:rPr lang="en-US" sz="1200" dirty="0">
                          <a:solidFill>
                            <a:schemeClr val="tx1">
                              <a:lumMod val="50000"/>
                            </a:schemeClr>
                          </a:solidFill>
                        </a:rPr>
                        <a:t>U-0.017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R-35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R-25+R-11+</a:t>
                      </a:r>
                      <a:br>
                        <a:rPr lang="en-US" sz="1200" dirty="0">
                          <a:solidFill>
                            <a:schemeClr val="tx1">
                              <a:lumMod val="50000"/>
                            </a:schemeClr>
                          </a:solidFill>
                        </a:rPr>
                      </a:br>
                      <a:r>
                        <a:rPr lang="en-US" sz="1200" dirty="0">
                          <a:solidFill>
                            <a:schemeClr val="tx1">
                              <a:lumMod val="50000"/>
                            </a:schemeClr>
                          </a:solidFill>
                        </a:rPr>
                        <a:t>R-11 </a:t>
                      </a:r>
                      <a:r>
                        <a:rPr lang="en-US" sz="120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R-60</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U-0.039</a:t>
                      </a:r>
                    </a:p>
                    <a:p>
                      <a:r>
                        <a:rPr lang="en-US" sz="1200" dirty="0">
                          <a:solidFill>
                            <a:schemeClr val="tx1">
                              <a:lumMod val="50000"/>
                            </a:schemeClr>
                          </a:solidFill>
                        </a:rPr>
                        <a:t>U-0.037</a:t>
                      </a:r>
                    </a:p>
                    <a:p>
                      <a:br>
                        <a:rPr lang="en-US" sz="1200" dirty="0">
                          <a:solidFill>
                            <a:schemeClr val="tx1">
                              <a:lumMod val="50000"/>
                            </a:schemeClr>
                          </a:solidFill>
                        </a:rPr>
                      </a:br>
                      <a:r>
                        <a:rPr lang="en-US" sz="1200" dirty="0">
                          <a:solidFill>
                            <a:schemeClr val="tx1">
                              <a:lumMod val="50000"/>
                            </a:schemeClr>
                          </a:solidFill>
                        </a:rPr>
                        <a:t>U-0.027</a:t>
                      </a:r>
                    </a:p>
                  </a:txBody>
                  <a:tcPr>
                    <a:solidFill>
                      <a:schemeClr val="accent1">
                        <a:lumMod val="40000"/>
                        <a:lumOff val="60000"/>
                      </a:schemeClr>
                    </a:solidFill>
                  </a:tcPr>
                </a:tc>
                <a:tc>
                  <a:txBody>
                    <a:bodyPr/>
                    <a:lstStyle/>
                    <a:p>
                      <a:endParaRPr lang="en-US" sz="1400" dirty="0">
                        <a:solidFill>
                          <a:schemeClr val="tx1">
                            <a:lumMod val="50000"/>
                          </a:schemeClr>
                        </a:solidFill>
                      </a:endParaRPr>
                    </a:p>
                    <a:p>
                      <a:r>
                        <a:rPr lang="en-US" sz="1200" dirty="0">
                          <a:solidFill>
                            <a:schemeClr val="tx1">
                              <a:lumMod val="50000"/>
                            </a:schemeClr>
                          </a:solidFill>
                        </a:rPr>
                        <a:t>R-25 </a:t>
                      </a:r>
                      <a:r>
                        <a:rPr lang="en-US" sz="1200" dirty="0" err="1">
                          <a:solidFill>
                            <a:schemeClr val="tx1">
                              <a:lumMod val="50000"/>
                            </a:schemeClr>
                          </a:solidFill>
                        </a:rPr>
                        <a:t>c.i.</a:t>
                      </a:r>
                      <a:endParaRPr lang="en-US" sz="1200" dirty="0">
                        <a:solidFill>
                          <a:schemeClr val="tx1">
                            <a:lumMod val="50000"/>
                          </a:schemeClr>
                        </a:solidFill>
                      </a:endParaRPr>
                    </a:p>
                    <a:p>
                      <a:r>
                        <a:rPr lang="en-US" sz="1200" dirty="0">
                          <a:solidFill>
                            <a:schemeClr val="tx1">
                              <a:lumMod val="50000"/>
                            </a:schemeClr>
                          </a:solidFill>
                        </a:rPr>
                        <a:t>R-19+R-11 </a:t>
                      </a:r>
                      <a:r>
                        <a:rPr lang="en-US" sz="1200" dirty="0" err="1">
                          <a:solidFill>
                            <a:schemeClr val="tx1">
                              <a:lumMod val="50000"/>
                            </a:schemeClr>
                          </a:solidFill>
                        </a:rPr>
                        <a:t>Ls</a:t>
                      </a:r>
                      <a:r>
                        <a:rPr lang="en-US" sz="1200" dirty="0">
                          <a:solidFill>
                            <a:schemeClr val="tx1">
                              <a:lumMod val="50000"/>
                            </a:schemeClr>
                          </a:solidFill>
                        </a:rPr>
                        <a:t> or R-25+R-8</a:t>
                      </a:r>
                      <a:r>
                        <a:rPr lang="en-US" sz="1200" baseline="0" dirty="0">
                          <a:solidFill>
                            <a:schemeClr val="tx1">
                              <a:lumMod val="50000"/>
                            </a:schemeClr>
                          </a:solidFill>
                        </a:rPr>
                        <a:t> </a:t>
                      </a:r>
                      <a:r>
                        <a:rPr lang="en-US" sz="1200" baseline="0" dirty="0" err="1">
                          <a:solidFill>
                            <a:schemeClr val="tx1">
                              <a:lumMod val="50000"/>
                            </a:schemeClr>
                          </a:solidFill>
                        </a:rPr>
                        <a:t>Ls</a:t>
                      </a:r>
                      <a:endParaRPr lang="en-US" sz="1200" dirty="0">
                        <a:solidFill>
                          <a:schemeClr val="tx1">
                            <a:lumMod val="50000"/>
                          </a:schemeClr>
                        </a:solidFill>
                      </a:endParaRPr>
                    </a:p>
                    <a:p>
                      <a:r>
                        <a:rPr lang="en-US" sz="1200" dirty="0">
                          <a:solidFill>
                            <a:schemeClr val="tx1">
                              <a:lumMod val="50000"/>
                            </a:schemeClr>
                          </a:solidFill>
                        </a:rPr>
                        <a:t>R-38</a:t>
                      </a: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7121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idx="1"/>
          </p:nvPr>
        </p:nvSpPr>
        <p:spPr>
          <a:xfrm>
            <a:off x="424563" y="1219200"/>
            <a:ext cx="8643238" cy="4191000"/>
          </a:xfrm>
        </p:spPr>
        <p:txBody>
          <a:bodyPr/>
          <a:lstStyle/>
          <a:p>
            <a:pPr marL="0" indent="0">
              <a:lnSpc>
                <a:spcPct val="90000"/>
              </a:lnSpc>
              <a:buNone/>
            </a:pPr>
            <a:r>
              <a:rPr lang="en-US" dirty="0">
                <a:solidFill>
                  <a:schemeClr val="tx1">
                    <a:lumMod val="50000"/>
                  </a:schemeClr>
                </a:solidFill>
              </a:rPr>
              <a:t>Meet or exceed minimum R-value in table for climate zone</a:t>
            </a:r>
          </a:p>
          <a:p>
            <a:pPr marL="0" indent="0">
              <a:lnSpc>
                <a:spcPct val="90000"/>
              </a:lnSpc>
              <a:buNone/>
            </a:pPr>
            <a:endParaRPr lang="en-US" dirty="0">
              <a:solidFill>
                <a:schemeClr val="tx1">
                  <a:lumMod val="50000"/>
                </a:schemeClr>
              </a:solidFill>
            </a:endParaRPr>
          </a:p>
          <a:p>
            <a:pPr marL="0" indent="0">
              <a:lnSpc>
                <a:spcPct val="90000"/>
              </a:lnSpc>
              <a:buNone/>
            </a:pPr>
            <a:r>
              <a:rPr lang="en-US" i="1" dirty="0">
                <a:solidFill>
                  <a:schemeClr val="tx1">
                    <a:lumMod val="50000"/>
                  </a:schemeClr>
                </a:solidFill>
              </a:rPr>
              <a:t>Skylight</a:t>
            </a:r>
            <a:r>
              <a:rPr lang="en-US" dirty="0">
                <a:solidFill>
                  <a:schemeClr val="tx1">
                    <a:lumMod val="50000"/>
                  </a:schemeClr>
                </a:solidFill>
              </a:rPr>
              <a:t> curbs insulated to level of </a:t>
            </a:r>
            <a:r>
              <a:rPr lang="en-US" i="1" dirty="0">
                <a:solidFill>
                  <a:schemeClr val="tx1">
                    <a:lumMod val="50000"/>
                  </a:schemeClr>
                </a:solidFill>
              </a:rPr>
              <a:t>roofs</a:t>
            </a:r>
            <a:r>
              <a:rPr lang="en-US" dirty="0">
                <a:solidFill>
                  <a:schemeClr val="tx1">
                    <a:lumMod val="50000"/>
                  </a:schemeClr>
                </a:solidFill>
              </a:rPr>
              <a:t> with insulation entirely above deck or R-5, whichever is less</a:t>
            </a:r>
          </a:p>
          <a:p>
            <a:pPr marL="0" indent="0">
              <a:lnSpc>
                <a:spcPct val="90000"/>
              </a:lnSpc>
              <a:buNone/>
            </a:pPr>
            <a:endParaRPr lang="en-US" u="sng" dirty="0">
              <a:solidFill>
                <a:schemeClr val="tx1">
                  <a:lumMod val="50000"/>
                </a:schemeClr>
              </a:solidFill>
            </a:endParaRPr>
          </a:p>
          <a:p>
            <a:pPr lvl="1">
              <a:lnSpc>
                <a:spcPct val="90000"/>
              </a:lnSpc>
              <a:buFontTx/>
              <a:buNone/>
            </a:pPr>
            <a:endParaRPr lang="en-US" dirty="0">
              <a:solidFill>
                <a:schemeClr val="tx1">
                  <a:lumMod val="50000"/>
                </a:schemeClr>
              </a:solidFill>
            </a:endParaRPr>
          </a:p>
        </p:txBody>
      </p:sp>
      <p:sp>
        <p:nvSpPr>
          <p:cNvPr id="74755" name="Rectangle 3"/>
          <p:cNvSpPr>
            <a:spLocks noGrp="1" noChangeArrowheads="1"/>
          </p:cNvSpPr>
          <p:nvPr>
            <p:ph type="title"/>
          </p:nvPr>
        </p:nvSpPr>
        <p:spPr>
          <a:xfrm>
            <a:off x="127000" y="0"/>
            <a:ext cx="8490838" cy="781235"/>
          </a:xfrm>
        </p:spPr>
        <p:txBody>
          <a:bodyPr>
            <a:normAutofit/>
          </a:bodyPr>
          <a:lstStyle/>
          <a:p>
            <a:pPr>
              <a:lnSpc>
                <a:spcPct val="80000"/>
              </a:lnSpc>
            </a:pPr>
            <a:r>
              <a:rPr lang="en-US" sz="2400" b="1" dirty="0">
                <a:solidFill>
                  <a:srgbClr val="00853F"/>
                </a:solidFill>
                <a:latin typeface="+mn-lt"/>
                <a:ea typeface="+mn-ea"/>
                <a:cs typeface="+mn-cs"/>
              </a:rPr>
              <a:t>Section 5 – 5.5.3.1</a:t>
            </a:r>
            <a:br>
              <a:rPr lang="en-US" dirty="0">
                <a:solidFill>
                  <a:schemeClr val="tx1">
                    <a:lumMod val="50000"/>
                  </a:schemeClr>
                </a:solidFill>
              </a:rPr>
            </a:br>
            <a:r>
              <a:rPr lang="en-US" sz="2000" dirty="0">
                <a:solidFill>
                  <a:srgbClr val="00853F"/>
                </a:solidFill>
              </a:rPr>
              <a:t>Roof Insulation</a:t>
            </a:r>
          </a:p>
        </p:txBody>
      </p:sp>
      <p:sp>
        <p:nvSpPr>
          <p:cNvPr id="2" name="TextBox 1"/>
          <p:cNvSpPr txBox="1"/>
          <p:nvPr/>
        </p:nvSpPr>
        <p:spPr>
          <a:xfrm>
            <a:off x="3857625" y="5103049"/>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Tree>
    <p:extLst>
      <p:ext uri="{BB962C8B-B14F-4D97-AF65-F5344CB8AC3E}">
        <p14:creationId xmlns:p14="http://schemas.microsoft.com/office/powerpoint/2010/main" val="304806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33" y="2526"/>
            <a:ext cx="8570767" cy="994172"/>
          </a:xfrm>
        </p:spPr>
        <p:txBody>
          <a:bodyPr>
            <a:normAutofit/>
          </a:bodyPr>
          <a:lstStyle/>
          <a:p>
            <a:r>
              <a:rPr lang="en-US" sz="2400" b="1" dirty="0">
                <a:solidFill>
                  <a:srgbClr val="00853F"/>
                </a:solidFill>
              </a:rPr>
              <a:t>Compliance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1" y="1998521"/>
            <a:ext cx="3958190" cy="2843609"/>
          </a:xfrm>
        </p:spPr>
      </p:pic>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5</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380877" y="1228424"/>
            <a:ext cx="4172939" cy="460652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latin typeface="Arial" panose="020B0604020202020204" pitchFamily="34" charset="0"/>
                <a:cs typeface="Arial" panose="020B0604020202020204" pitchFamily="34" charset="0"/>
              </a:rPr>
              <a:t>Prescriptive Path</a:t>
            </a:r>
          </a:p>
          <a:p>
            <a:pPr marL="457200" indent="-457200">
              <a:buFont typeface="+mj-lt"/>
              <a:buAutoNum type="arabicPeriod"/>
            </a:pPr>
            <a:r>
              <a:rPr lang="en-US" dirty="0">
                <a:latin typeface="Arial" panose="020B0604020202020204" pitchFamily="34" charset="0"/>
                <a:cs typeface="Arial" panose="020B0604020202020204" pitchFamily="34" charset="0"/>
              </a:rPr>
              <a:t>Envelope Trade Off</a:t>
            </a:r>
          </a:p>
          <a:p>
            <a:pPr marL="457200" indent="-457200">
              <a:buFont typeface="+mj-lt"/>
              <a:buAutoNum type="arabicPeriod"/>
            </a:pPr>
            <a:r>
              <a:rPr lang="en-US" dirty="0">
                <a:latin typeface="Arial" panose="020B0604020202020204" pitchFamily="34" charset="0"/>
                <a:cs typeface="Arial" panose="020B0604020202020204" pitchFamily="34" charset="0"/>
              </a:rPr>
              <a:t>Energy Cost Budget</a:t>
            </a:r>
          </a:p>
          <a:p>
            <a:pPr marL="457200" indent="-457200">
              <a:buFont typeface="+mj-lt"/>
              <a:buAutoNum type="arabicPeriod"/>
            </a:pPr>
            <a:r>
              <a:rPr lang="en-US" dirty="0">
                <a:latin typeface="Arial" panose="020B0604020202020204" pitchFamily="34" charset="0"/>
                <a:cs typeface="Arial" panose="020B0604020202020204" pitchFamily="34" charset="0"/>
              </a:rPr>
              <a:t>Performance Rating Method</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Compliance with Sections 5.7, 5.8, &amp; 5.9 is also required for all projects</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122964"/>
      </p:ext>
    </p:extLst>
  </p:cSld>
  <p:clrMapOvr>
    <a:masterClrMapping/>
  </p:clrMapOvr>
  <mc:AlternateContent xmlns:mc="http://schemas.openxmlformats.org/markup-compatibility/2006" xmlns:p14="http://schemas.microsoft.com/office/powerpoint/2010/main">
    <mc:Choice Requires="p14">
      <p:transition spd="slow" p14:dur="2000" advTm="65616"/>
    </mc:Choice>
    <mc:Fallback xmlns="">
      <p:transition spd="slow" advTm="6561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p:cNvSpPr>
            <a:spLocks noGrp="1" noChangeArrowheads="1"/>
          </p:cNvSpPr>
          <p:nvPr>
            <p:ph idx="1"/>
          </p:nvPr>
        </p:nvSpPr>
        <p:spPr>
          <a:xfrm>
            <a:off x="424562" y="1219200"/>
            <a:ext cx="8437216" cy="4492978"/>
          </a:xfrm>
        </p:spPr>
        <p:txBody>
          <a:bodyPr>
            <a:noAutofit/>
          </a:bodyPr>
          <a:lstStyle/>
          <a:p>
            <a:pPr marL="0" indent="0">
              <a:lnSpc>
                <a:spcPct val="90000"/>
              </a:lnSpc>
              <a:buNone/>
            </a:pPr>
            <a:r>
              <a:rPr lang="en-US" sz="2000" dirty="0">
                <a:solidFill>
                  <a:schemeClr val="tx1">
                    <a:lumMod val="50000"/>
                  </a:schemeClr>
                </a:solidFill>
              </a:rPr>
              <a:t>Three types of </a:t>
            </a:r>
            <a:r>
              <a:rPr lang="en-US" sz="2000" i="1" dirty="0">
                <a:solidFill>
                  <a:schemeClr val="tx1">
                    <a:lumMod val="50000"/>
                  </a:schemeClr>
                </a:solidFill>
              </a:rPr>
              <a:t>roofs</a:t>
            </a:r>
            <a:r>
              <a:rPr lang="en-US" sz="2000" dirty="0">
                <a:solidFill>
                  <a:schemeClr val="tx1">
                    <a:lumMod val="50000"/>
                  </a:schemeClr>
                </a:solidFill>
              </a:rPr>
              <a:t> are defined</a:t>
            </a:r>
          </a:p>
          <a:p>
            <a:pPr marL="693738">
              <a:spcBef>
                <a:spcPts val="600"/>
              </a:spcBef>
              <a:buFont typeface="Wingdings" pitchFamily="2" charset="2"/>
              <a:buChar char="ü"/>
            </a:pPr>
            <a:r>
              <a:rPr lang="en-US" sz="1800" i="1" dirty="0">
                <a:solidFill>
                  <a:schemeClr val="tx1">
                    <a:lumMod val="50000"/>
                  </a:schemeClr>
                </a:solidFill>
              </a:rPr>
              <a:t>Roofs</a:t>
            </a:r>
            <a:r>
              <a:rPr lang="en-US" sz="1800" dirty="0">
                <a:solidFill>
                  <a:schemeClr val="tx1">
                    <a:lumMod val="50000"/>
                  </a:schemeClr>
                </a:solidFill>
              </a:rPr>
              <a:t> with insulation entirely above deck</a:t>
            </a:r>
          </a:p>
          <a:p>
            <a:pPr marL="1139825" lvl="1">
              <a:lnSpc>
                <a:spcPct val="90000"/>
              </a:lnSpc>
            </a:pPr>
            <a:r>
              <a:rPr lang="en-US" sz="1600" i="1" dirty="0">
                <a:solidFill>
                  <a:schemeClr val="tx1">
                    <a:lumMod val="50000"/>
                  </a:schemeClr>
                </a:solidFill>
              </a:rPr>
              <a:t>R-value</a:t>
            </a:r>
            <a:r>
              <a:rPr lang="en-US" sz="1600" dirty="0">
                <a:solidFill>
                  <a:schemeClr val="tx1">
                    <a:lumMod val="50000"/>
                  </a:schemeClr>
                </a:solidFill>
              </a:rPr>
              <a:t> is for continuous insulation</a:t>
            </a:r>
          </a:p>
          <a:p>
            <a:pPr marL="1139825" lvl="1">
              <a:lnSpc>
                <a:spcPct val="90000"/>
              </a:lnSpc>
            </a:pPr>
            <a:r>
              <a:rPr lang="en-US" sz="1600" dirty="0">
                <a:solidFill>
                  <a:schemeClr val="tx1">
                    <a:lumMod val="50000"/>
                  </a:schemeClr>
                </a:solidFill>
              </a:rPr>
              <a:t>Exception:  mechanical equipment framing and pads </a:t>
            </a:r>
            <a:r>
              <a:rPr lang="en-US" sz="1600" dirty="0">
                <a:solidFill>
                  <a:schemeClr val="tx1">
                    <a:lumMod val="50000"/>
                  </a:schemeClr>
                </a:solidFill>
                <a:sym typeface="WP MathA" pitchFamily="2" charset="2"/>
              </a:rPr>
              <a:t>≤ 1% of roof area</a:t>
            </a:r>
          </a:p>
          <a:p>
            <a:pPr marL="693737">
              <a:spcBef>
                <a:spcPts val="1200"/>
              </a:spcBef>
              <a:buFont typeface="Wingdings" pitchFamily="2" charset="2"/>
              <a:buChar char="ü"/>
            </a:pPr>
            <a:r>
              <a:rPr lang="en-US" sz="1800" i="1" dirty="0">
                <a:solidFill>
                  <a:schemeClr val="tx1">
                    <a:lumMod val="50000"/>
                  </a:schemeClr>
                </a:solidFill>
              </a:rPr>
              <a:t>Metal building roofs</a:t>
            </a:r>
          </a:p>
          <a:p>
            <a:pPr marL="1201738" lvl="1" indent="-338138">
              <a:lnSpc>
                <a:spcPct val="90000"/>
              </a:lnSpc>
            </a:pPr>
            <a:r>
              <a:rPr lang="en-US" sz="1600" dirty="0">
                <a:solidFill>
                  <a:schemeClr val="tx1">
                    <a:lumMod val="50000"/>
                  </a:schemeClr>
                </a:solidFill>
              </a:rPr>
              <a:t>First value is for insulation</a:t>
            </a:r>
          </a:p>
          <a:p>
            <a:pPr lvl="3"/>
            <a:r>
              <a:rPr lang="en-US" sz="1400" dirty="0">
                <a:solidFill>
                  <a:schemeClr val="tx1">
                    <a:lumMod val="50000"/>
                  </a:schemeClr>
                </a:solidFill>
              </a:rPr>
              <a:t>draped over purlins and then compressed by metal spanning members  or </a:t>
            </a:r>
          </a:p>
          <a:p>
            <a:pPr lvl="3"/>
            <a:r>
              <a:rPr lang="en-US" sz="1400" dirty="0">
                <a:solidFill>
                  <a:schemeClr val="tx1">
                    <a:lumMod val="50000"/>
                  </a:schemeClr>
                </a:solidFill>
              </a:rPr>
              <a:t>hung between purlins provided a minimum 1” thermal break exists between purlins and metal spanning members</a:t>
            </a:r>
          </a:p>
          <a:p>
            <a:pPr marL="1196975" lvl="1"/>
            <a:r>
              <a:rPr lang="en-US" sz="1600" dirty="0">
                <a:solidFill>
                  <a:schemeClr val="tx1">
                    <a:lumMod val="50000"/>
                  </a:schemeClr>
                </a:solidFill>
              </a:rPr>
              <a:t>Second value is for double-layer installations with insulation installed parallel to the purlins</a:t>
            </a:r>
          </a:p>
          <a:p>
            <a:pPr marL="693737" lvl="2" indent="-342900">
              <a:spcBef>
                <a:spcPts val="1200"/>
              </a:spcBef>
              <a:buFont typeface="Wingdings" pitchFamily="2" charset="2"/>
              <a:buChar char="ü"/>
            </a:pPr>
            <a:r>
              <a:rPr lang="en-US" i="1" dirty="0">
                <a:solidFill>
                  <a:schemeClr val="tx1">
                    <a:lumMod val="50000"/>
                  </a:schemeClr>
                </a:solidFill>
              </a:rPr>
              <a:t>Attics and other roofs</a:t>
            </a:r>
          </a:p>
          <a:p>
            <a:pPr marL="1201738" lvl="1" indent="-287338"/>
            <a:r>
              <a:rPr lang="en-US" sz="1600" i="1" dirty="0">
                <a:solidFill>
                  <a:schemeClr val="tx1">
                    <a:lumMod val="50000"/>
                  </a:schemeClr>
                </a:solidFill>
              </a:rPr>
              <a:t>R-value</a:t>
            </a:r>
            <a:r>
              <a:rPr lang="en-US" sz="1600" dirty="0">
                <a:solidFill>
                  <a:schemeClr val="tx1">
                    <a:lumMod val="50000"/>
                  </a:schemeClr>
                </a:solidFill>
              </a:rPr>
              <a:t> is for insulation installed both inside and outside the roof or entirely inside the roof cavity</a:t>
            </a:r>
          </a:p>
        </p:txBody>
      </p:sp>
      <p:sp>
        <p:nvSpPr>
          <p:cNvPr id="75780" name="Rectangle 4"/>
          <p:cNvSpPr>
            <a:spLocks noGrp="1" noChangeArrowheads="1"/>
          </p:cNvSpPr>
          <p:nvPr>
            <p:ph type="title"/>
          </p:nvPr>
        </p:nvSpPr>
        <p:spPr>
          <a:xfrm>
            <a:off x="141288" y="0"/>
            <a:ext cx="8567038" cy="781235"/>
          </a:xfrm>
        </p:spPr>
        <p:txBody>
          <a:bodyPr/>
          <a:lstStyle/>
          <a:p>
            <a:pPr>
              <a:lnSpc>
                <a:spcPct val="80000"/>
              </a:lnSpc>
            </a:pPr>
            <a:r>
              <a:rPr lang="en-US" sz="2400" b="1" dirty="0">
                <a:solidFill>
                  <a:srgbClr val="00853F"/>
                </a:solidFill>
                <a:latin typeface="+mn-lt"/>
                <a:ea typeface="+mn-ea"/>
                <a:cs typeface="+mn-cs"/>
              </a:rPr>
              <a:t>Section 5 – 5.5.3.1</a:t>
            </a:r>
            <a:br>
              <a:rPr lang="en-US" dirty="0">
                <a:solidFill>
                  <a:schemeClr val="tx1">
                    <a:lumMod val="50000"/>
                  </a:schemeClr>
                </a:solidFill>
              </a:rPr>
            </a:br>
            <a:r>
              <a:rPr lang="en-US" sz="2000" dirty="0">
                <a:solidFill>
                  <a:srgbClr val="00853F"/>
                </a:solidFill>
              </a:rPr>
              <a:t>Roof Insulation </a:t>
            </a:r>
            <a:r>
              <a:rPr lang="en-US" sz="1200" i="1" dirty="0">
                <a:solidFill>
                  <a:schemeClr val="tx1">
                    <a:lumMod val="50000"/>
                  </a:schemeClr>
                </a:solidFill>
              </a:rPr>
              <a:t>(cont’d)</a:t>
            </a:r>
            <a:endParaRPr lang="en-US" sz="1400" i="1" dirty="0">
              <a:solidFill>
                <a:schemeClr val="tx1">
                  <a:lumMod val="50000"/>
                </a:schemeClr>
              </a:solidFill>
            </a:endParaRPr>
          </a:p>
        </p:txBody>
      </p:sp>
    </p:spTree>
    <p:extLst>
      <p:ext uri="{BB962C8B-B14F-4D97-AF65-F5344CB8AC3E}">
        <p14:creationId xmlns:p14="http://schemas.microsoft.com/office/powerpoint/2010/main" val="2741811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457199" y="1216025"/>
            <a:ext cx="8264770" cy="5278560"/>
          </a:xfrm>
        </p:spPr>
        <p:txBody>
          <a:bodyPr>
            <a:noAutofit/>
          </a:bodyPr>
          <a:lstStyle/>
          <a:p>
            <a:pPr marL="0" indent="0">
              <a:lnSpc>
                <a:spcPct val="90000"/>
              </a:lnSpc>
              <a:buNone/>
            </a:pPr>
            <a:r>
              <a:rPr lang="en-US" sz="2000" dirty="0"/>
              <a:t>Insulation must be installed such that: </a:t>
            </a:r>
          </a:p>
          <a:p>
            <a:pPr>
              <a:lnSpc>
                <a:spcPct val="90000"/>
              </a:lnSpc>
              <a:buFont typeface="Wingdings" pitchFamily="2" charset="2"/>
              <a:buChar char="ü"/>
            </a:pPr>
            <a:r>
              <a:rPr lang="en-US" sz="1800" dirty="0"/>
              <a:t>The rated R-value is clearly identified by an identification mark applied by manufacturer to each piece of building envelope insulation</a:t>
            </a:r>
          </a:p>
          <a:p>
            <a:pPr marL="457200" lvl="1" indent="0">
              <a:lnSpc>
                <a:spcPct val="90000"/>
              </a:lnSpc>
              <a:buNone/>
            </a:pPr>
            <a:r>
              <a:rPr lang="en-US" sz="1600" dirty="0"/>
              <a:t>Exception - provide documentation and one of the following:</a:t>
            </a:r>
          </a:p>
          <a:p>
            <a:pPr lvl="2">
              <a:lnSpc>
                <a:spcPct val="90000"/>
              </a:lnSpc>
              <a:buFont typeface="Wingdings" pitchFamily="2" charset="2"/>
              <a:buChar char="ü"/>
            </a:pPr>
            <a:r>
              <a:rPr lang="en-US" sz="1200" b="1" dirty="0"/>
              <a:t>Batts/blankets </a:t>
            </a:r>
            <a:r>
              <a:rPr lang="en-US" sz="1200" dirty="0"/>
              <a:t>– rated R-value, length, width, thickness</a:t>
            </a:r>
          </a:p>
          <a:p>
            <a:pPr lvl="2">
              <a:lnSpc>
                <a:spcPct val="90000"/>
              </a:lnSpc>
              <a:buFont typeface="Wingdings" pitchFamily="2" charset="2"/>
              <a:buChar char="ü"/>
            </a:pPr>
            <a:r>
              <a:rPr lang="en-US" sz="1200" b="1" dirty="0" err="1"/>
              <a:t>Boardstock</a:t>
            </a:r>
            <a:r>
              <a:rPr lang="en-US" sz="1200" dirty="0"/>
              <a:t> – rated R-value, length, width, thickness of boards in the package</a:t>
            </a:r>
          </a:p>
          <a:p>
            <a:pPr lvl="2">
              <a:lnSpc>
                <a:spcPct val="90000"/>
              </a:lnSpc>
              <a:buFont typeface="Wingdings" pitchFamily="2" charset="2"/>
              <a:buChar char="ü"/>
            </a:pPr>
            <a:r>
              <a:rPr lang="en-US" sz="1200" b="1" dirty="0"/>
              <a:t>Loose-fill</a:t>
            </a:r>
            <a:r>
              <a:rPr lang="en-US" sz="1200" dirty="0"/>
              <a:t> – minimum settled thickness, initial installed thickness, max. net coverage area, number of bags/1000 sf and minimum weight per sf at R-values of 13, 19, 30, 38,and 49; package to state minimum net weight of insulation in the package</a:t>
            </a:r>
          </a:p>
          <a:p>
            <a:pPr lvl="2">
              <a:lnSpc>
                <a:spcPct val="90000"/>
              </a:lnSpc>
              <a:buFont typeface="Wingdings" pitchFamily="2" charset="2"/>
              <a:buChar char="ü"/>
            </a:pPr>
            <a:r>
              <a:rPr lang="en-US" sz="1200" b="1" dirty="0"/>
              <a:t>Spray-applied polyurethane foam </a:t>
            </a:r>
            <a:r>
              <a:rPr lang="en-US" sz="1200" dirty="0"/>
              <a:t>– R-value of insulation at 1 in. thickness and additional inch increments up to max. thickness allowed</a:t>
            </a:r>
            <a:br>
              <a:rPr lang="en-US" sz="1200" dirty="0"/>
            </a:br>
            <a:endParaRPr lang="en-US" sz="1200" dirty="0"/>
          </a:p>
          <a:p>
            <a:pPr>
              <a:spcBef>
                <a:spcPts val="1200"/>
              </a:spcBef>
              <a:buFont typeface="Wingdings" pitchFamily="2" charset="2"/>
              <a:buChar char="ü"/>
            </a:pPr>
            <a:r>
              <a:rPr lang="en-US" sz="1800" dirty="0"/>
              <a:t>Per manufacturer’s installation instructions in a way that achieves the rated R-value</a:t>
            </a:r>
          </a:p>
          <a:p>
            <a:pPr>
              <a:spcBef>
                <a:spcPts val="1200"/>
              </a:spcBef>
              <a:buFont typeface="Wingdings" pitchFamily="2" charset="2"/>
              <a:buChar char="ü"/>
            </a:pPr>
            <a:r>
              <a:rPr lang="en-US" sz="1800" dirty="0"/>
              <a:t>No open-blown or poured loose-fill insulation when ceiling slope is &gt; 3/12</a:t>
            </a:r>
          </a:p>
          <a:p>
            <a:pPr>
              <a:spcBef>
                <a:spcPts val="1200"/>
              </a:spcBef>
              <a:buFont typeface="Wingdings" pitchFamily="2" charset="2"/>
              <a:buChar char="ü"/>
            </a:pPr>
            <a:r>
              <a:rPr lang="en-US" sz="1800" dirty="0"/>
              <a:t>If eave air vents are installed, provide baffling to deflect incoming air above the surface of the insulation</a:t>
            </a:r>
          </a:p>
          <a:p>
            <a:pPr lvl="1">
              <a:lnSpc>
                <a:spcPct val="90000"/>
              </a:lnSpc>
            </a:pPr>
            <a:r>
              <a:rPr lang="en-US" sz="1600" dirty="0"/>
              <a:t>Metal buildings Exception - if roof and wall insulation is compressed between roof or wall skin and the structure</a:t>
            </a:r>
          </a:p>
        </p:txBody>
      </p:sp>
      <p:sp>
        <p:nvSpPr>
          <p:cNvPr id="105474" name="Rectangle 2"/>
          <p:cNvSpPr>
            <a:spLocks noGrp="1" noChangeArrowheads="1"/>
          </p:cNvSpPr>
          <p:nvPr>
            <p:ph type="title"/>
          </p:nvPr>
        </p:nvSpPr>
        <p:spPr>
          <a:xfrm>
            <a:off x="141288" y="0"/>
            <a:ext cx="8382000" cy="798990"/>
          </a:xfrm>
        </p:spPr>
        <p:txBody>
          <a:bodyPr>
            <a:normAutofit/>
          </a:bodyPr>
          <a:lstStyle/>
          <a:p>
            <a:pPr>
              <a:lnSpc>
                <a:spcPct val="80000"/>
              </a:lnSpc>
            </a:pPr>
            <a:r>
              <a:rPr lang="en-US" sz="2400" b="1" dirty="0">
                <a:solidFill>
                  <a:srgbClr val="00853F"/>
                </a:solidFill>
                <a:latin typeface="+mn-lt"/>
                <a:ea typeface="+mn-ea"/>
                <a:cs typeface="+mn-cs"/>
              </a:rPr>
              <a:t>Section 5 – 5.8.1</a:t>
            </a:r>
            <a:br>
              <a:rPr lang="en-US" dirty="0">
                <a:solidFill>
                  <a:schemeClr val="tx1">
                    <a:lumMod val="50000"/>
                  </a:schemeClr>
                </a:solidFill>
              </a:rPr>
            </a:br>
            <a:r>
              <a:rPr lang="en-US" sz="2000" dirty="0">
                <a:solidFill>
                  <a:srgbClr val="00853F"/>
                </a:solidFill>
              </a:rPr>
              <a:t>Insulation Installation</a:t>
            </a:r>
          </a:p>
        </p:txBody>
      </p:sp>
    </p:spTree>
    <p:extLst>
      <p:ext uri="{BB962C8B-B14F-4D97-AF65-F5344CB8AC3E}">
        <p14:creationId xmlns:p14="http://schemas.microsoft.com/office/powerpoint/2010/main" val="1208593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0" name="Picture 4"/>
          <p:cNvPicPr>
            <a:picLocks noChangeAspect="1" noChangeArrowheads="1"/>
          </p:cNvPicPr>
          <p:nvPr/>
        </p:nvPicPr>
        <p:blipFill>
          <a:blip r:embed="rId3" cstate="screen"/>
          <a:srcRect/>
          <a:stretch>
            <a:fillRect/>
          </a:stretch>
        </p:blipFill>
        <p:spPr bwMode="auto">
          <a:xfrm>
            <a:off x="5575247" y="1141819"/>
            <a:ext cx="3211972" cy="4357910"/>
          </a:xfrm>
          <a:prstGeom prst="rect">
            <a:avLst/>
          </a:prstGeom>
          <a:noFill/>
          <a:ln w="9525">
            <a:noFill/>
            <a:miter lim="800000"/>
            <a:headEnd/>
            <a:tailEnd/>
          </a:ln>
          <a:effectLst>
            <a:reflection stA="50000" endPos="22000" dist="12700" dir="5400000" sy="-100000" algn="bl" rotWithShape="0"/>
          </a:effectLst>
        </p:spPr>
      </p:pic>
      <p:pic>
        <p:nvPicPr>
          <p:cNvPr id="372741" name="Picture 5"/>
          <p:cNvPicPr>
            <a:picLocks noChangeAspect="1" noChangeArrowheads="1"/>
          </p:cNvPicPr>
          <p:nvPr/>
        </p:nvPicPr>
        <p:blipFill>
          <a:blip r:embed="rId4" cstate="screen"/>
          <a:srcRect/>
          <a:stretch>
            <a:fillRect/>
          </a:stretch>
        </p:blipFill>
        <p:spPr bwMode="auto">
          <a:xfrm>
            <a:off x="230188" y="1122900"/>
            <a:ext cx="5062427" cy="3862996"/>
          </a:xfrm>
          <a:prstGeom prst="rect">
            <a:avLst/>
          </a:prstGeom>
          <a:noFill/>
          <a:ln w="9525">
            <a:noFill/>
            <a:miter lim="800000"/>
            <a:headEnd/>
            <a:tailEnd/>
          </a:ln>
          <a:effectLst>
            <a:reflection stA="50000" endPos="26000" dist="12700" dir="5400000" sy="-100000" algn="bl" rotWithShape="0"/>
          </a:effectLst>
        </p:spPr>
      </p:pic>
      <p:sp>
        <p:nvSpPr>
          <p:cNvPr id="10" name="TextBox 9"/>
          <p:cNvSpPr txBox="1"/>
          <p:nvPr/>
        </p:nvSpPr>
        <p:spPr>
          <a:xfrm>
            <a:off x="6769100" y="6261100"/>
            <a:ext cx="1981200" cy="228600"/>
          </a:xfrm>
          <a:prstGeom prst="rect">
            <a:avLst/>
          </a:prstGeom>
        </p:spPr>
        <p:txBody>
          <a:bodyPr vert="horz" wrap="square" lIns="91440" tIns="45720" rIns="91440" bIns="45720" rtlCol="0">
            <a:normAutofit fontScale="47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Photos courtesy</a:t>
            </a:r>
            <a:r>
              <a:rPr kumimoji="0" lang="en-US" sz="2323" b="1" i="0" u="none" strike="noStrike" kern="1200" cap="none" spc="0" normalizeH="0" noProof="0" dirty="0">
                <a:ln>
                  <a:noFill/>
                </a:ln>
                <a:effectLst/>
                <a:uLnTx/>
                <a:uFillTx/>
                <a:latin typeface="Arial Narrow"/>
                <a:ea typeface="+mn-ea"/>
                <a:cs typeface="Arial Narrow"/>
              </a:rPr>
              <a:t> of MBMA</a:t>
            </a:r>
            <a:endParaRPr kumimoji="0" lang="en-US" sz="2323" b="1" i="0" u="none" strike="noStrike" kern="1200" cap="none" spc="0" normalizeH="0" baseline="0" noProof="0" dirty="0">
              <a:ln>
                <a:noFill/>
              </a:ln>
              <a:effectLst/>
              <a:uLnTx/>
              <a:uFillTx/>
              <a:latin typeface="Arial Narrow"/>
              <a:ea typeface="+mn-ea"/>
              <a:cs typeface="Arial Narrow"/>
            </a:endParaRPr>
          </a:p>
        </p:txBody>
      </p:sp>
      <p:sp>
        <p:nvSpPr>
          <p:cNvPr id="11" name="Title 2"/>
          <p:cNvSpPr txBox="1">
            <a:spLocks/>
          </p:cNvSpPr>
          <p:nvPr/>
        </p:nvSpPr>
        <p:spPr>
          <a:xfrm>
            <a:off x="230188" y="114301"/>
            <a:ext cx="5684837" cy="857250"/>
          </a:xfrm>
          <a:prstGeom prst="rect">
            <a:avLst/>
          </a:prstGeom>
        </p:spPr>
        <p:txBody>
          <a:bodyPr/>
          <a:lstStyle/>
          <a:p>
            <a:pPr marL="0" marR="0" lvl="0" indent="0" algn="l" defTabSz="457200" rtl="0" eaLnBrk="1" fontAlgn="auto" latinLnBrk="0" hangingPunct="1">
              <a:lnSpc>
                <a:spcPct val="80000"/>
              </a:lnSpc>
              <a:spcBef>
                <a:spcPct val="0"/>
              </a:spcBef>
              <a:spcAft>
                <a:spcPts val="0"/>
              </a:spcAft>
              <a:buClrTx/>
              <a:buSzTx/>
              <a:buFontTx/>
              <a:buNone/>
              <a:tabLst/>
              <a:defRPr/>
            </a:pPr>
            <a:r>
              <a:rPr lang="en-US" sz="2400" b="1" dirty="0">
                <a:solidFill>
                  <a:srgbClr val="00853F"/>
                </a:solidFill>
              </a:rPr>
              <a:t>Section 5  </a:t>
            </a:r>
          </a:p>
          <a:p>
            <a:pPr marL="0" marR="0" lvl="0" indent="0" algn="l" defTabSz="457200" rtl="0" eaLnBrk="1" fontAlgn="auto" latinLnBrk="0" hangingPunct="1">
              <a:lnSpc>
                <a:spcPct val="80000"/>
              </a:lnSpc>
              <a:spcBef>
                <a:spcPct val="0"/>
              </a:spcBef>
              <a:spcAft>
                <a:spcPts val="0"/>
              </a:spcAft>
              <a:buClrTx/>
              <a:buSzTx/>
              <a:buFontTx/>
              <a:buNone/>
              <a:tabLst/>
              <a:defRPr/>
            </a:pPr>
            <a:r>
              <a:rPr lang="en-US" sz="2000" dirty="0">
                <a:solidFill>
                  <a:srgbClr val="00853F"/>
                </a:solidFill>
                <a:latin typeface="+mj-lt"/>
                <a:ea typeface="+mj-ea"/>
                <a:cs typeface="+mj-cs"/>
              </a:rPr>
              <a:t>Roof Insulation Examples</a:t>
            </a:r>
          </a:p>
        </p:txBody>
      </p:sp>
      <p:pic>
        <p:nvPicPr>
          <p:cNvPr id="7" name="Picture 1"/>
          <p:cNvPicPr>
            <a:picLocks noChangeAspect="1" noChangeArrowheads="1"/>
          </p:cNvPicPr>
          <p:nvPr/>
        </p:nvPicPr>
        <p:blipFill>
          <a:blip r:embed="rId5" cstate="print"/>
          <a:srcRect/>
          <a:stretch>
            <a:fillRect/>
          </a:stretch>
        </p:blipFill>
        <p:spPr bwMode="auto">
          <a:xfrm>
            <a:off x="2761401" y="3054398"/>
            <a:ext cx="3922971" cy="2908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66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ChangeArrowheads="1"/>
          </p:cNvSpPr>
          <p:nvPr>
            <p:ph idx="1"/>
          </p:nvPr>
        </p:nvSpPr>
        <p:spPr>
          <a:xfrm>
            <a:off x="457200" y="1383890"/>
            <a:ext cx="8229600" cy="4426359"/>
          </a:xfrm>
        </p:spPr>
        <p:txBody>
          <a:bodyPr>
            <a:noAutofit/>
          </a:bodyPr>
          <a:lstStyle/>
          <a:p>
            <a:pPr marL="0" indent="0">
              <a:buNone/>
            </a:pPr>
            <a:r>
              <a:rPr lang="en-US" sz="2000" dirty="0">
                <a:solidFill>
                  <a:schemeClr val="tx1">
                    <a:lumMod val="50000"/>
                  </a:schemeClr>
                </a:solidFill>
              </a:rPr>
              <a:t>High Albedo Roofs Required in </a:t>
            </a:r>
            <a:r>
              <a:rPr lang="en-US" sz="2000" dirty="0">
                <a:solidFill>
                  <a:schemeClr val="accent1">
                    <a:lumMod val="75000"/>
                  </a:schemeClr>
                </a:solidFill>
              </a:rPr>
              <a:t>climate zones 0-3</a:t>
            </a:r>
            <a:br>
              <a:rPr lang="en-US" sz="2000" dirty="0">
                <a:solidFill>
                  <a:schemeClr val="accent1">
                    <a:lumMod val="75000"/>
                  </a:schemeClr>
                </a:solidFill>
              </a:rPr>
            </a:br>
            <a:endParaRPr lang="en-US" sz="2000" dirty="0">
              <a:solidFill>
                <a:schemeClr val="accent1">
                  <a:lumMod val="75000"/>
                </a:schemeClr>
              </a:solidFill>
            </a:endParaRPr>
          </a:p>
          <a:p>
            <a:pPr marL="0" indent="0">
              <a:buNone/>
            </a:pPr>
            <a:r>
              <a:rPr lang="en-US" sz="2000" dirty="0">
                <a:solidFill>
                  <a:schemeClr val="tx1">
                    <a:lumMod val="50000"/>
                  </a:schemeClr>
                </a:solidFill>
              </a:rPr>
              <a:t>Minimum three-year aged solar </a:t>
            </a:r>
            <a:r>
              <a:rPr lang="en-US" sz="2000" i="1" dirty="0">
                <a:solidFill>
                  <a:schemeClr val="tx1">
                    <a:lumMod val="50000"/>
                  </a:schemeClr>
                </a:solidFill>
              </a:rPr>
              <a:t>reflectance</a:t>
            </a:r>
            <a:r>
              <a:rPr lang="en-US" sz="2000" dirty="0">
                <a:solidFill>
                  <a:schemeClr val="tx1">
                    <a:lumMod val="50000"/>
                  </a:schemeClr>
                </a:solidFill>
              </a:rPr>
              <a:t> of 0.55 and minimum three-year aged thermal </a:t>
            </a:r>
            <a:r>
              <a:rPr lang="en-US" sz="2000" i="1" dirty="0">
                <a:solidFill>
                  <a:schemeClr val="tx1">
                    <a:lumMod val="50000"/>
                  </a:schemeClr>
                </a:solidFill>
              </a:rPr>
              <a:t>emittance</a:t>
            </a:r>
            <a:r>
              <a:rPr lang="en-US" sz="2000" dirty="0">
                <a:solidFill>
                  <a:schemeClr val="tx1">
                    <a:lumMod val="50000"/>
                  </a:schemeClr>
                </a:solidFill>
              </a:rPr>
              <a:t> of 0.75 (tested in accordance with </a:t>
            </a:r>
            <a:r>
              <a:rPr lang="en-US" sz="2000" b="1" dirty="0">
                <a:solidFill>
                  <a:srgbClr val="FF0000"/>
                </a:solidFill>
              </a:rPr>
              <a:t>CRRC S100</a:t>
            </a:r>
            <a:r>
              <a:rPr lang="en-US" sz="2000" dirty="0">
                <a:solidFill>
                  <a:srgbClr val="FF0000"/>
                </a:solidFill>
              </a:rPr>
              <a:t>)</a:t>
            </a:r>
          </a:p>
          <a:p>
            <a:pPr algn="ctr">
              <a:buNone/>
            </a:pPr>
            <a:r>
              <a:rPr lang="en-US" sz="1800" b="1" dirty="0">
                <a:solidFill>
                  <a:schemeClr val="tx1">
                    <a:lumMod val="50000"/>
                  </a:schemeClr>
                </a:solidFill>
              </a:rPr>
              <a:t>OR</a:t>
            </a:r>
            <a:endParaRPr lang="en-US" b="1" dirty="0">
              <a:solidFill>
                <a:schemeClr val="tx1">
                  <a:lumMod val="50000"/>
                </a:schemeClr>
              </a:solidFill>
            </a:endParaRPr>
          </a:p>
          <a:p>
            <a:pPr>
              <a:buNone/>
            </a:pPr>
            <a:r>
              <a:rPr lang="en-US" sz="2000" dirty="0">
                <a:solidFill>
                  <a:schemeClr val="tx1">
                    <a:lumMod val="50000"/>
                  </a:schemeClr>
                </a:solidFill>
              </a:rPr>
              <a:t>Minimum Solar Reflectance Index of 64, based on</a:t>
            </a:r>
          </a:p>
          <a:p>
            <a:r>
              <a:rPr lang="en-US" sz="2000" dirty="0">
                <a:solidFill>
                  <a:schemeClr val="tx1">
                    <a:lumMod val="50000"/>
                  </a:schemeClr>
                </a:solidFill>
              </a:rPr>
              <a:t>Three-year aged solar </a:t>
            </a:r>
            <a:r>
              <a:rPr lang="en-US" sz="2000" i="1" dirty="0">
                <a:solidFill>
                  <a:schemeClr val="tx1">
                    <a:lumMod val="50000"/>
                  </a:schemeClr>
                </a:solidFill>
              </a:rPr>
              <a:t>reflectance</a:t>
            </a:r>
          </a:p>
          <a:p>
            <a:r>
              <a:rPr lang="en-US" sz="2000" dirty="0">
                <a:solidFill>
                  <a:schemeClr val="tx1">
                    <a:lumMod val="50000"/>
                  </a:schemeClr>
                </a:solidFill>
              </a:rPr>
              <a:t>Three-year aged thermal </a:t>
            </a:r>
            <a:r>
              <a:rPr lang="en-US" sz="2000" i="1" dirty="0" err="1">
                <a:solidFill>
                  <a:schemeClr val="tx1">
                    <a:lumMod val="50000"/>
                  </a:schemeClr>
                </a:solidFill>
              </a:rPr>
              <a:t>emittance</a:t>
            </a:r>
            <a:endParaRPr lang="en-US" sz="2000" i="1" dirty="0">
              <a:solidFill>
                <a:schemeClr val="tx1">
                  <a:lumMod val="50000"/>
                </a:schemeClr>
              </a:solidFill>
            </a:endParaRPr>
          </a:p>
          <a:p>
            <a:pPr lvl="1"/>
            <a:r>
              <a:rPr lang="en-US" sz="1800" dirty="0">
                <a:solidFill>
                  <a:schemeClr val="tx1">
                    <a:lumMod val="50000"/>
                  </a:schemeClr>
                </a:solidFill>
              </a:rPr>
              <a:t>Tested in accordance with </a:t>
            </a:r>
            <a:r>
              <a:rPr lang="en-US" sz="1800" b="1" dirty="0">
                <a:solidFill>
                  <a:srgbClr val="FF0000"/>
                </a:solidFill>
              </a:rPr>
              <a:t>CRRC S100</a:t>
            </a:r>
          </a:p>
          <a:p>
            <a:pPr marL="457200" lvl="1" indent="0">
              <a:buNone/>
            </a:pPr>
            <a:r>
              <a:rPr lang="en-US" sz="1800" b="1" dirty="0">
                <a:solidFill>
                  <a:schemeClr val="tx1">
                    <a:lumMod val="50000"/>
                  </a:schemeClr>
                </a:solidFill>
              </a:rPr>
              <a:t>							   OR</a:t>
            </a:r>
          </a:p>
          <a:p>
            <a:pPr marL="57150" indent="0">
              <a:buNone/>
            </a:pPr>
            <a:r>
              <a:rPr lang="en-US" sz="2000" dirty="0">
                <a:solidFill>
                  <a:schemeClr val="tx1">
                    <a:lumMod val="50000"/>
                  </a:schemeClr>
                </a:solidFill>
              </a:rPr>
              <a:t>Increase </a:t>
            </a:r>
            <a:r>
              <a:rPr lang="en-US" sz="2000" i="1" dirty="0">
                <a:solidFill>
                  <a:schemeClr val="tx1">
                    <a:lumMod val="50000"/>
                  </a:schemeClr>
                </a:solidFill>
              </a:rPr>
              <a:t>roof </a:t>
            </a:r>
            <a:r>
              <a:rPr lang="en-US" sz="2000" dirty="0">
                <a:solidFill>
                  <a:schemeClr val="tx1">
                    <a:lumMod val="50000"/>
                  </a:schemeClr>
                </a:solidFill>
              </a:rPr>
              <a:t>insulation levels in Table 5.5.3.1.1</a:t>
            </a:r>
          </a:p>
          <a:p>
            <a:pPr lvl="1"/>
            <a:endParaRPr lang="en-US" sz="1800" dirty="0"/>
          </a:p>
          <a:p>
            <a:pPr lvl="1"/>
            <a:endParaRPr lang="en-US" sz="1800" dirty="0"/>
          </a:p>
          <a:p>
            <a:pPr lvl="1">
              <a:buNone/>
            </a:pPr>
            <a:endParaRPr lang="en-US" sz="1800" dirty="0">
              <a:solidFill>
                <a:srgbClr val="3E58A5"/>
              </a:solidFill>
            </a:endParaRPr>
          </a:p>
        </p:txBody>
      </p:sp>
      <p:sp>
        <p:nvSpPr>
          <p:cNvPr id="77828" name="Rectangle 4"/>
          <p:cNvSpPr>
            <a:spLocks noGrp="1" noChangeArrowheads="1"/>
          </p:cNvSpPr>
          <p:nvPr>
            <p:ph type="title"/>
          </p:nvPr>
        </p:nvSpPr>
        <p:spPr>
          <a:xfrm>
            <a:off x="166688" y="0"/>
            <a:ext cx="8305800" cy="781235"/>
          </a:xfrm>
        </p:spPr>
        <p:txBody>
          <a:bodyPr/>
          <a:lstStyle/>
          <a:p>
            <a:pPr>
              <a:lnSpc>
                <a:spcPct val="80000"/>
              </a:lnSpc>
            </a:pPr>
            <a:r>
              <a:rPr lang="en-US" sz="2400" b="1" dirty="0">
                <a:solidFill>
                  <a:srgbClr val="00853F"/>
                </a:solidFill>
                <a:latin typeface="+mn-lt"/>
                <a:ea typeface="+mn-ea"/>
                <a:cs typeface="+mn-cs"/>
              </a:rPr>
              <a:t>Section 5 – 5.5.3.1.1</a:t>
            </a:r>
            <a:br>
              <a:rPr lang="en-US" dirty="0">
                <a:solidFill>
                  <a:schemeClr val="tx1">
                    <a:lumMod val="50000"/>
                  </a:schemeClr>
                </a:solidFill>
              </a:rPr>
            </a:br>
            <a:r>
              <a:rPr lang="en-US" sz="2000" dirty="0">
                <a:solidFill>
                  <a:srgbClr val="00853F"/>
                </a:solidFill>
              </a:rPr>
              <a:t>High Albedo Roofs</a:t>
            </a:r>
          </a:p>
        </p:txBody>
      </p:sp>
    </p:spTree>
    <p:extLst>
      <p:ext uri="{BB962C8B-B14F-4D97-AF65-F5344CB8AC3E}">
        <p14:creationId xmlns:p14="http://schemas.microsoft.com/office/powerpoint/2010/main" val="1065898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ChangeArrowheads="1"/>
          </p:cNvSpPr>
          <p:nvPr>
            <p:ph idx="1"/>
          </p:nvPr>
        </p:nvSpPr>
        <p:spPr>
          <a:xfrm>
            <a:off x="457200" y="1295399"/>
            <a:ext cx="8515350" cy="4484511"/>
          </a:xfrm>
        </p:spPr>
        <p:txBody>
          <a:bodyPr>
            <a:noAutofit/>
          </a:bodyPr>
          <a:lstStyle/>
          <a:p>
            <a:pPr marL="0" indent="0">
              <a:spcBef>
                <a:spcPts val="600"/>
              </a:spcBef>
              <a:buNone/>
            </a:pPr>
            <a:r>
              <a:rPr lang="en-US" sz="2000" dirty="0">
                <a:solidFill>
                  <a:schemeClr val="tx1">
                    <a:lumMod val="50000"/>
                  </a:schemeClr>
                </a:solidFill>
              </a:rPr>
              <a:t>Situations when High Albedo Roofs are not required:</a:t>
            </a:r>
          </a:p>
          <a:p>
            <a:pPr marL="225425" indent="-225425">
              <a:spcBef>
                <a:spcPts val="600"/>
              </a:spcBef>
            </a:pPr>
            <a:r>
              <a:rPr lang="en-US" sz="1800" dirty="0">
                <a:solidFill>
                  <a:schemeClr val="tx1">
                    <a:lumMod val="50000"/>
                  </a:schemeClr>
                </a:solidFill>
              </a:rPr>
              <a:t>Ballasted </a:t>
            </a:r>
            <a:r>
              <a:rPr lang="en-US" sz="1800" i="1" dirty="0">
                <a:solidFill>
                  <a:schemeClr val="tx1">
                    <a:lumMod val="50000"/>
                  </a:schemeClr>
                </a:solidFill>
              </a:rPr>
              <a:t>roofs</a:t>
            </a:r>
            <a:r>
              <a:rPr lang="en-US" sz="1800" dirty="0">
                <a:solidFill>
                  <a:schemeClr val="tx1">
                    <a:lumMod val="50000"/>
                  </a:schemeClr>
                </a:solidFill>
              </a:rPr>
              <a:t> with minimum stone </a:t>
            </a:r>
            <a:r>
              <a:rPr lang="en-US" sz="1800" i="1" dirty="0">
                <a:solidFill>
                  <a:schemeClr val="tx1">
                    <a:lumMod val="50000"/>
                  </a:schemeClr>
                </a:solidFill>
              </a:rPr>
              <a:t>ballast</a:t>
            </a:r>
            <a:r>
              <a:rPr lang="en-US" sz="1800" dirty="0">
                <a:solidFill>
                  <a:schemeClr val="tx1">
                    <a:lumMod val="50000"/>
                  </a:schemeClr>
                </a:solidFill>
              </a:rPr>
              <a:t> of 17 </a:t>
            </a:r>
            <a:r>
              <a:rPr lang="en-US" sz="1800" dirty="0" err="1">
                <a:solidFill>
                  <a:schemeClr val="tx1">
                    <a:lumMod val="50000"/>
                  </a:schemeClr>
                </a:solidFill>
              </a:rPr>
              <a:t>lb</a:t>
            </a:r>
            <a:r>
              <a:rPr lang="en-US" sz="1800" dirty="0">
                <a:solidFill>
                  <a:schemeClr val="tx1">
                    <a:lumMod val="50000"/>
                  </a:schemeClr>
                </a:solidFill>
              </a:rPr>
              <a:t>/ft</a:t>
            </a:r>
            <a:r>
              <a:rPr lang="en-US" sz="1800" baseline="30000" dirty="0">
                <a:solidFill>
                  <a:schemeClr val="tx1">
                    <a:lumMod val="50000"/>
                  </a:schemeClr>
                </a:solidFill>
              </a:rPr>
              <a:t>2</a:t>
            </a:r>
            <a:r>
              <a:rPr lang="en-US" sz="1800" dirty="0">
                <a:solidFill>
                  <a:schemeClr val="tx1">
                    <a:lumMod val="50000"/>
                  </a:schemeClr>
                </a:solidFill>
              </a:rPr>
              <a:t> or 23 </a:t>
            </a:r>
            <a:r>
              <a:rPr lang="en-US" sz="1800" dirty="0" err="1">
                <a:solidFill>
                  <a:schemeClr val="tx1">
                    <a:lumMod val="50000"/>
                  </a:schemeClr>
                </a:solidFill>
              </a:rPr>
              <a:t>lb</a:t>
            </a:r>
            <a:r>
              <a:rPr lang="en-US" sz="1800" dirty="0">
                <a:solidFill>
                  <a:schemeClr val="tx1">
                    <a:lumMod val="50000"/>
                  </a:schemeClr>
                </a:solidFill>
              </a:rPr>
              <a:t>/ft</a:t>
            </a:r>
            <a:r>
              <a:rPr lang="en-US" sz="1800" baseline="30000" dirty="0">
                <a:solidFill>
                  <a:schemeClr val="tx1">
                    <a:lumMod val="50000"/>
                  </a:schemeClr>
                </a:solidFill>
              </a:rPr>
              <a:t>2</a:t>
            </a:r>
            <a:r>
              <a:rPr lang="en-US" sz="1800" dirty="0">
                <a:solidFill>
                  <a:schemeClr val="tx1">
                    <a:lumMod val="50000"/>
                  </a:schemeClr>
                </a:solidFill>
              </a:rPr>
              <a:t> pavers</a:t>
            </a:r>
          </a:p>
          <a:p>
            <a:pPr marL="225425" indent="-225425">
              <a:spcBef>
                <a:spcPts val="600"/>
              </a:spcBef>
            </a:pPr>
            <a:r>
              <a:rPr lang="en-US" sz="1800" i="1" dirty="0">
                <a:solidFill>
                  <a:schemeClr val="tx1">
                    <a:lumMod val="50000"/>
                  </a:schemeClr>
                </a:solidFill>
              </a:rPr>
              <a:t>Vegetated roof systems </a:t>
            </a:r>
            <a:r>
              <a:rPr lang="en-US" sz="1800" dirty="0">
                <a:solidFill>
                  <a:schemeClr val="tx1">
                    <a:lumMod val="50000"/>
                  </a:schemeClr>
                </a:solidFill>
              </a:rPr>
              <a:t>containing minimum thickness of 2.5 in. of growing medium that covers minimum of 75% of roof area with durable plantings</a:t>
            </a:r>
          </a:p>
          <a:p>
            <a:pPr marL="225425" indent="-225425">
              <a:spcBef>
                <a:spcPts val="600"/>
              </a:spcBef>
            </a:pPr>
            <a:r>
              <a:rPr lang="en-US" sz="1800" i="1" dirty="0">
                <a:solidFill>
                  <a:schemeClr val="tx1">
                    <a:lumMod val="50000"/>
                  </a:schemeClr>
                </a:solidFill>
              </a:rPr>
              <a:t>Roofs</a:t>
            </a:r>
            <a:r>
              <a:rPr lang="en-US" sz="1800" dirty="0">
                <a:solidFill>
                  <a:schemeClr val="tx1">
                    <a:lumMod val="50000"/>
                  </a:schemeClr>
                </a:solidFill>
              </a:rPr>
              <a:t>, where a minimum of 75% of the </a:t>
            </a:r>
            <a:r>
              <a:rPr lang="en-US" sz="1800" i="1" dirty="0">
                <a:solidFill>
                  <a:schemeClr val="tx1">
                    <a:lumMod val="50000"/>
                  </a:schemeClr>
                </a:solidFill>
              </a:rPr>
              <a:t>roof</a:t>
            </a:r>
            <a:r>
              <a:rPr lang="en-US" sz="1800" dirty="0">
                <a:solidFill>
                  <a:schemeClr val="tx1">
                    <a:lumMod val="50000"/>
                  </a:schemeClr>
                </a:solidFill>
              </a:rPr>
              <a:t> area is:</a:t>
            </a:r>
          </a:p>
          <a:p>
            <a:pPr marL="857250" lvl="1" indent="-457200">
              <a:spcBef>
                <a:spcPts val="600"/>
              </a:spcBef>
              <a:buFont typeface="+mj-lt"/>
              <a:buAutoNum type="arabicPeriod"/>
            </a:pPr>
            <a:r>
              <a:rPr lang="en-US" sz="1600" dirty="0">
                <a:solidFill>
                  <a:schemeClr val="tx1">
                    <a:lumMod val="50000"/>
                  </a:schemeClr>
                </a:solidFill>
              </a:rPr>
              <a:t>shaded during peak sun angle on June 21 by permanent features of the </a:t>
            </a:r>
            <a:r>
              <a:rPr lang="en-US" sz="1600" i="1" dirty="0">
                <a:solidFill>
                  <a:schemeClr val="tx1">
                    <a:lumMod val="50000"/>
                  </a:schemeClr>
                </a:solidFill>
              </a:rPr>
              <a:t>building</a:t>
            </a:r>
            <a:endParaRPr lang="en-US" sz="1600" b="1" i="1" dirty="0">
              <a:solidFill>
                <a:schemeClr val="tx1">
                  <a:lumMod val="50000"/>
                </a:schemeClr>
              </a:solidFill>
            </a:endParaRPr>
          </a:p>
          <a:p>
            <a:pPr marL="857250" lvl="1" indent="-457200">
              <a:spcBef>
                <a:spcPts val="600"/>
              </a:spcBef>
              <a:buFont typeface="+mj-lt"/>
              <a:buAutoNum type="arabicPeriod"/>
            </a:pPr>
            <a:r>
              <a:rPr lang="en-US" sz="1600" dirty="0">
                <a:solidFill>
                  <a:schemeClr val="tx1">
                    <a:lumMod val="50000"/>
                  </a:schemeClr>
                </a:solidFill>
              </a:rPr>
              <a:t>covered by on-site solar energy systems (</a:t>
            </a:r>
            <a:r>
              <a:rPr lang="en-US" sz="1600" dirty="0" err="1">
                <a:solidFill>
                  <a:schemeClr val="tx1">
                    <a:lumMod val="50000"/>
                  </a:schemeClr>
                </a:solidFill>
              </a:rPr>
              <a:t>ie</a:t>
            </a:r>
            <a:r>
              <a:rPr lang="en-US" sz="1600" dirty="0">
                <a:solidFill>
                  <a:schemeClr val="tx1">
                    <a:lumMod val="50000"/>
                  </a:schemeClr>
                </a:solidFill>
              </a:rPr>
              <a:t>: PV arrays) </a:t>
            </a:r>
            <a:r>
              <a:rPr lang="en-US" sz="1600" b="1" dirty="0">
                <a:solidFill>
                  <a:schemeClr val="tx1">
                    <a:lumMod val="50000"/>
                  </a:schemeClr>
                </a:solidFill>
              </a:rPr>
              <a:t>OR</a:t>
            </a:r>
          </a:p>
          <a:p>
            <a:pPr marL="857250" lvl="1" indent="-457200">
              <a:spcBef>
                <a:spcPts val="600"/>
              </a:spcBef>
              <a:buFont typeface="+mj-lt"/>
              <a:buAutoNum type="arabicPeriod"/>
            </a:pPr>
            <a:r>
              <a:rPr lang="en-US" sz="1600" dirty="0">
                <a:solidFill>
                  <a:schemeClr val="tx1">
                    <a:lumMod val="50000"/>
                  </a:schemeClr>
                </a:solidFill>
              </a:rPr>
              <a:t>permitted to be interpolated using a combination of 1 and 2 above</a:t>
            </a:r>
          </a:p>
          <a:p>
            <a:pPr>
              <a:spcBef>
                <a:spcPts val="600"/>
              </a:spcBef>
            </a:pPr>
            <a:r>
              <a:rPr lang="en-US" sz="1800" dirty="0">
                <a:solidFill>
                  <a:schemeClr val="tx1">
                    <a:lumMod val="50000"/>
                  </a:schemeClr>
                </a:solidFill>
              </a:rPr>
              <a:t>Steep-sloped </a:t>
            </a:r>
            <a:r>
              <a:rPr lang="en-US" sz="1800" i="1" dirty="0">
                <a:solidFill>
                  <a:schemeClr val="tx1">
                    <a:lumMod val="50000"/>
                  </a:schemeClr>
                </a:solidFill>
              </a:rPr>
              <a:t>roofs</a:t>
            </a:r>
          </a:p>
          <a:p>
            <a:pPr>
              <a:spcBef>
                <a:spcPts val="600"/>
              </a:spcBef>
            </a:pPr>
            <a:r>
              <a:rPr lang="en-US" sz="1800" dirty="0">
                <a:solidFill>
                  <a:schemeClr val="tx1">
                    <a:lumMod val="50000"/>
                  </a:schemeClr>
                </a:solidFill>
              </a:rPr>
              <a:t>Low-sloped </a:t>
            </a:r>
            <a:r>
              <a:rPr lang="en-US" sz="1800" i="1" dirty="0">
                <a:solidFill>
                  <a:schemeClr val="tx1">
                    <a:lumMod val="50000"/>
                  </a:schemeClr>
                </a:solidFill>
              </a:rPr>
              <a:t>metal building roofs </a:t>
            </a:r>
            <a:r>
              <a:rPr lang="en-US" sz="1800" dirty="0">
                <a:solidFill>
                  <a:schemeClr val="tx1">
                    <a:lumMod val="50000"/>
                  </a:schemeClr>
                </a:solidFill>
              </a:rPr>
              <a:t>in </a:t>
            </a:r>
            <a:r>
              <a:rPr lang="en-US" sz="1800" dirty="0">
                <a:solidFill>
                  <a:schemeClr val="accent1">
                    <a:lumMod val="75000"/>
                  </a:schemeClr>
                </a:solidFill>
              </a:rPr>
              <a:t>climate zones 2-3</a:t>
            </a:r>
          </a:p>
          <a:p>
            <a:pPr>
              <a:spcBef>
                <a:spcPts val="600"/>
              </a:spcBef>
            </a:pPr>
            <a:r>
              <a:rPr lang="en-US" sz="1800" i="1" dirty="0">
                <a:solidFill>
                  <a:schemeClr val="tx1">
                    <a:lumMod val="50000"/>
                  </a:schemeClr>
                </a:solidFill>
              </a:rPr>
              <a:t>Roofs</a:t>
            </a:r>
            <a:r>
              <a:rPr lang="en-US" sz="1800" dirty="0">
                <a:solidFill>
                  <a:schemeClr val="tx1">
                    <a:lumMod val="50000"/>
                  </a:schemeClr>
                </a:solidFill>
              </a:rPr>
              <a:t> over:   ventilated attics, </a:t>
            </a:r>
            <a:r>
              <a:rPr lang="en-US" sz="1800" i="1" dirty="0" err="1">
                <a:solidFill>
                  <a:schemeClr val="tx1">
                    <a:lumMod val="50000"/>
                  </a:schemeClr>
                </a:solidFill>
              </a:rPr>
              <a:t>semiheated</a:t>
            </a:r>
            <a:r>
              <a:rPr lang="en-US" sz="1800" i="1" dirty="0">
                <a:solidFill>
                  <a:schemeClr val="tx1">
                    <a:lumMod val="50000"/>
                  </a:schemeClr>
                </a:solidFill>
              </a:rPr>
              <a:t> spaces</a:t>
            </a:r>
            <a:r>
              <a:rPr lang="en-US" sz="1800" dirty="0">
                <a:solidFill>
                  <a:schemeClr val="tx1">
                    <a:lumMod val="50000"/>
                  </a:schemeClr>
                </a:solidFill>
              </a:rPr>
              <a:t>, or </a:t>
            </a:r>
            <a:r>
              <a:rPr lang="en-US" sz="1800" i="1" dirty="0">
                <a:solidFill>
                  <a:schemeClr val="tx1">
                    <a:lumMod val="50000"/>
                  </a:schemeClr>
                </a:solidFill>
              </a:rPr>
              <a:t>conditioned spaces</a:t>
            </a:r>
            <a:r>
              <a:rPr lang="en-US" sz="1800" dirty="0">
                <a:solidFill>
                  <a:schemeClr val="tx1">
                    <a:lumMod val="50000"/>
                  </a:schemeClr>
                </a:solidFill>
              </a:rPr>
              <a:t> that aren’t </a:t>
            </a:r>
            <a:r>
              <a:rPr lang="en-US" sz="1800" i="1" dirty="0">
                <a:solidFill>
                  <a:schemeClr val="tx1">
                    <a:lumMod val="50000"/>
                  </a:schemeClr>
                </a:solidFill>
              </a:rPr>
              <a:t>cooled spaces</a:t>
            </a:r>
          </a:p>
          <a:p>
            <a:pPr>
              <a:spcBef>
                <a:spcPts val="600"/>
              </a:spcBef>
            </a:pPr>
            <a:r>
              <a:rPr lang="en-US" sz="1800" dirty="0">
                <a:solidFill>
                  <a:schemeClr val="tx1">
                    <a:lumMod val="50000"/>
                  </a:schemeClr>
                </a:solidFill>
              </a:rPr>
              <a:t>Asphaltic membranes in </a:t>
            </a:r>
            <a:r>
              <a:rPr lang="en-US" sz="1800" dirty="0">
                <a:solidFill>
                  <a:schemeClr val="accent1">
                    <a:lumMod val="75000"/>
                  </a:schemeClr>
                </a:solidFill>
              </a:rPr>
              <a:t>climate zones 2-3</a:t>
            </a:r>
            <a:endParaRPr lang="en-US" sz="2000" dirty="0">
              <a:solidFill>
                <a:schemeClr val="accent1">
                  <a:lumMod val="75000"/>
                </a:schemeClr>
              </a:solidFill>
            </a:endParaRPr>
          </a:p>
        </p:txBody>
      </p:sp>
      <p:sp>
        <p:nvSpPr>
          <p:cNvPr id="77828" name="Rectangle 4"/>
          <p:cNvSpPr>
            <a:spLocks noGrp="1" noChangeArrowheads="1"/>
          </p:cNvSpPr>
          <p:nvPr>
            <p:ph type="title"/>
          </p:nvPr>
        </p:nvSpPr>
        <p:spPr>
          <a:xfrm>
            <a:off x="166688" y="0"/>
            <a:ext cx="8305800" cy="807868"/>
          </a:xfrm>
        </p:spPr>
        <p:txBody>
          <a:bodyPr/>
          <a:lstStyle/>
          <a:p>
            <a:pPr>
              <a:lnSpc>
                <a:spcPct val="80000"/>
              </a:lnSpc>
            </a:pPr>
            <a:r>
              <a:rPr lang="en-US" sz="2400" b="1" dirty="0">
                <a:solidFill>
                  <a:srgbClr val="00853F"/>
                </a:solidFill>
                <a:latin typeface="+mn-lt"/>
                <a:ea typeface="+mn-ea"/>
                <a:cs typeface="+mn-cs"/>
              </a:rPr>
              <a:t>Section 5 – 5.5.3.1</a:t>
            </a:r>
            <a:br>
              <a:rPr lang="en-US" dirty="0">
                <a:solidFill>
                  <a:schemeClr val="tx1">
                    <a:lumMod val="50000"/>
                  </a:schemeClr>
                </a:solidFill>
              </a:rPr>
            </a:br>
            <a:r>
              <a:rPr lang="en-US" sz="2000" dirty="0">
                <a:solidFill>
                  <a:srgbClr val="00853F"/>
                </a:solidFill>
              </a:rPr>
              <a:t>High Albedo Roofs – Exceptions</a:t>
            </a:r>
          </a:p>
        </p:txBody>
      </p:sp>
    </p:spTree>
    <p:extLst>
      <p:ext uri="{BB962C8B-B14F-4D97-AF65-F5344CB8AC3E}">
        <p14:creationId xmlns:p14="http://schemas.microsoft.com/office/powerpoint/2010/main" val="4187827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988" y="0"/>
            <a:ext cx="5715000" cy="790113"/>
          </a:xfrm>
        </p:spPr>
        <p:txBody>
          <a:bodyPr>
            <a:normAutofit/>
          </a:bodyPr>
          <a:lstStyle/>
          <a:p>
            <a:pPr>
              <a:lnSpc>
                <a:spcPct val="80000"/>
              </a:lnSpc>
            </a:pPr>
            <a:r>
              <a:rPr lang="en-US" sz="2400" b="1" dirty="0">
                <a:solidFill>
                  <a:srgbClr val="00853F"/>
                </a:solidFill>
                <a:latin typeface="+mn-lt"/>
                <a:ea typeface="+mn-ea"/>
                <a:cs typeface="+mn-cs"/>
              </a:rPr>
              <a:t>Section 5</a:t>
            </a:r>
            <a:br>
              <a:rPr lang="en-US" sz="2400" b="1" dirty="0">
                <a:solidFill>
                  <a:srgbClr val="00853F"/>
                </a:solidFill>
                <a:latin typeface="+mn-lt"/>
                <a:ea typeface="+mn-ea"/>
                <a:cs typeface="+mn-cs"/>
              </a:rPr>
            </a:br>
            <a:r>
              <a:rPr lang="en-US" sz="2000" dirty="0">
                <a:solidFill>
                  <a:srgbClr val="00853F"/>
                </a:solidFill>
              </a:rPr>
              <a:t>High Albedo Roof – Example</a:t>
            </a:r>
          </a:p>
        </p:txBody>
      </p:sp>
      <p:pic>
        <p:nvPicPr>
          <p:cNvPr id="4" name="Picture 3" descr="http://resourcecenter.pnl.gov/cocoon/morf/ResourceCenter/dbimages/full/1886.jpg"/>
          <p:cNvPicPr/>
          <p:nvPr/>
        </p:nvPicPr>
        <p:blipFill>
          <a:blip r:embed="rId3" cstate="screen"/>
          <a:srcRect/>
          <a:stretch>
            <a:fillRect/>
          </a:stretch>
        </p:blipFill>
        <p:spPr bwMode="auto">
          <a:xfrm>
            <a:off x="0" y="972572"/>
            <a:ext cx="9144000" cy="5635261"/>
          </a:xfrm>
          <a:prstGeom prst="rect">
            <a:avLst/>
          </a:prstGeom>
          <a:noFill/>
          <a:ln w="9525">
            <a:noFill/>
            <a:miter lim="800000"/>
            <a:headEnd/>
            <a:tailEnd/>
          </a:ln>
        </p:spPr>
      </p:pic>
    </p:spTree>
    <p:extLst>
      <p:ext uri="{BB962C8B-B14F-4D97-AF65-F5344CB8AC3E}">
        <p14:creationId xmlns:p14="http://schemas.microsoft.com/office/powerpoint/2010/main" val="2947304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457199" y="1362075"/>
            <a:ext cx="8551333" cy="4933950"/>
          </a:xfrm>
        </p:spPr>
        <p:txBody>
          <a:bodyPr>
            <a:noAutofit/>
          </a:bodyPr>
          <a:lstStyle/>
          <a:p>
            <a:pPr marL="0" indent="0">
              <a:lnSpc>
                <a:spcPct val="90000"/>
              </a:lnSpc>
              <a:buNone/>
            </a:pPr>
            <a:r>
              <a:rPr lang="en-US" sz="2000" dirty="0">
                <a:solidFill>
                  <a:schemeClr val="tx1">
                    <a:lumMod val="50000"/>
                  </a:schemeClr>
                </a:solidFill>
              </a:rPr>
              <a:t>Meet or exceed </a:t>
            </a:r>
            <a:r>
              <a:rPr lang="en-US" sz="2000" i="1" dirty="0">
                <a:solidFill>
                  <a:schemeClr val="tx1">
                    <a:lumMod val="50000"/>
                  </a:schemeClr>
                </a:solidFill>
              </a:rPr>
              <a:t>R-value</a:t>
            </a:r>
            <a:r>
              <a:rPr lang="en-US" sz="2000" dirty="0">
                <a:solidFill>
                  <a:schemeClr val="tx1">
                    <a:lumMod val="50000"/>
                  </a:schemeClr>
                </a:solidFill>
              </a:rPr>
              <a:t> specified for climate zone in appropriate table</a:t>
            </a:r>
          </a:p>
          <a:p>
            <a:pPr marL="0" indent="0">
              <a:lnSpc>
                <a:spcPct val="90000"/>
              </a:lnSpc>
              <a:spcBef>
                <a:spcPts val="1200"/>
              </a:spcBef>
              <a:buNone/>
            </a:pPr>
            <a:r>
              <a:rPr lang="en-US" sz="1800" dirty="0">
                <a:solidFill>
                  <a:schemeClr val="tx1">
                    <a:lumMod val="50000"/>
                  </a:schemeClr>
                </a:solidFill>
              </a:rPr>
              <a:t>When </a:t>
            </a:r>
            <a:r>
              <a:rPr lang="en-US" sz="1800" i="1" dirty="0">
                <a:solidFill>
                  <a:schemeClr val="tx1">
                    <a:lumMod val="50000"/>
                  </a:schemeClr>
                </a:solidFill>
              </a:rPr>
              <a:t>wall</a:t>
            </a:r>
            <a:r>
              <a:rPr lang="en-US" sz="1800" dirty="0">
                <a:solidFill>
                  <a:schemeClr val="tx1">
                    <a:lumMod val="50000"/>
                  </a:schemeClr>
                </a:solidFill>
              </a:rPr>
              <a:t> consists of both above-grade and below-grade portion, entire </a:t>
            </a:r>
            <a:r>
              <a:rPr lang="en-US" sz="1800" i="1" dirty="0">
                <a:solidFill>
                  <a:schemeClr val="tx1">
                    <a:lumMod val="50000"/>
                  </a:schemeClr>
                </a:solidFill>
              </a:rPr>
              <a:t>wall</a:t>
            </a:r>
            <a:r>
              <a:rPr lang="en-US" sz="1800" dirty="0">
                <a:solidFill>
                  <a:schemeClr val="tx1">
                    <a:lumMod val="50000"/>
                  </a:schemeClr>
                </a:solidFill>
              </a:rPr>
              <a:t> to be insulated on either exterior or interior or be integral</a:t>
            </a:r>
          </a:p>
          <a:p>
            <a:pPr>
              <a:lnSpc>
                <a:spcPct val="90000"/>
              </a:lnSpc>
              <a:spcBef>
                <a:spcPts val="1200"/>
              </a:spcBef>
            </a:pPr>
            <a:r>
              <a:rPr lang="en-US" sz="1800" dirty="0">
                <a:solidFill>
                  <a:schemeClr val="tx1">
                    <a:lumMod val="50000"/>
                  </a:schemeClr>
                </a:solidFill>
              </a:rPr>
              <a:t>If insulated on interior: a</a:t>
            </a:r>
            <a:r>
              <a:rPr lang="en-US" sz="1800" i="1" dirty="0">
                <a:solidFill>
                  <a:schemeClr val="tx1">
                    <a:lumMod val="50000"/>
                  </a:schemeClr>
                </a:solidFill>
              </a:rPr>
              <a:t>bove-grade wall </a:t>
            </a:r>
            <a:r>
              <a:rPr lang="en-US" sz="1800" dirty="0">
                <a:solidFill>
                  <a:schemeClr val="tx1">
                    <a:lumMod val="50000"/>
                  </a:schemeClr>
                </a:solidFill>
              </a:rPr>
              <a:t>insulation requirements apply</a:t>
            </a:r>
          </a:p>
          <a:p>
            <a:pPr>
              <a:lnSpc>
                <a:spcPct val="90000"/>
              </a:lnSpc>
              <a:spcBef>
                <a:spcPts val="1200"/>
              </a:spcBef>
            </a:pPr>
            <a:r>
              <a:rPr lang="en-US" sz="1800" dirty="0">
                <a:solidFill>
                  <a:schemeClr val="tx1">
                    <a:lumMod val="50000"/>
                  </a:schemeClr>
                </a:solidFill>
              </a:rPr>
              <a:t>If insulated on exterior or integral: below-grade wall portion to be insulated to the below-grade wall requirements and above-grade to above-grade wall requirements</a:t>
            </a:r>
          </a:p>
          <a:p>
            <a:pPr marL="0" indent="0">
              <a:lnSpc>
                <a:spcPct val="90000"/>
              </a:lnSpc>
              <a:buNone/>
            </a:pPr>
            <a:r>
              <a:rPr lang="en-US" sz="2000" dirty="0">
                <a:solidFill>
                  <a:schemeClr val="tx1">
                    <a:lumMod val="50000"/>
                  </a:schemeClr>
                </a:solidFill>
              </a:rPr>
              <a:t>	</a:t>
            </a:r>
          </a:p>
        </p:txBody>
      </p:sp>
      <p:sp>
        <p:nvSpPr>
          <p:cNvPr id="79874" name="Rectangle 2"/>
          <p:cNvSpPr>
            <a:spLocks noGrp="1" noChangeArrowheads="1"/>
          </p:cNvSpPr>
          <p:nvPr>
            <p:ph type="title"/>
          </p:nvPr>
        </p:nvSpPr>
        <p:spPr>
          <a:xfrm>
            <a:off x="107234" y="68826"/>
            <a:ext cx="8534400" cy="781235"/>
          </a:xfrm>
        </p:spPr>
        <p:txBody>
          <a:bodyPr>
            <a:normAutofit/>
          </a:bodyPr>
          <a:lstStyle/>
          <a:p>
            <a:pPr>
              <a:lnSpc>
                <a:spcPct val="80000"/>
              </a:lnSpc>
            </a:pPr>
            <a:r>
              <a:rPr lang="en-US" sz="2400" b="1" dirty="0">
                <a:solidFill>
                  <a:srgbClr val="00853F"/>
                </a:solidFill>
                <a:latin typeface="+mn-lt"/>
                <a:ea typeface="+mn-ea"/>
                <a:cs typeface="+mn-cs"/>
              </a:rPr>
              <a:t>Section 5 – 5.5.3.2</a:t>
            </a:r>
            <a:br>
              <a:rPr lang="en-US" dirty="0">
                <a:solidFill>
                  <a:schemeClr val="tx1">
                    <a:lumMod val="50000"/>
                  </a:schemeClr>
                </a:solidFill>
              </a:rPr>
            </a:br>
            <a:r>
              <a:rPr lang="en-US" sz="2000" dirty="0">
                <a:solidFill>
                  <a:srgbClr val="00853F"/>
                </a:solidFill>
              </a:rPr>
              <a:t>Above-Grade Wall Insulation</a:t>
            </a:r>
          </a:p>
        </p:txBody>
      </p:sp>
      <p:pic>
        <p:nvPicPr>
          <p:cNvPr id="2" name="Picture 1">
            <a:extLst>
              <a:ext uri="{FF2B5EF4-FFF2-40B4-BE49-F238E27FC236}">
                <a16:creationId xmlns:a16="http://schemas.microsoft.com/office/drawing/2014/main" id="{00EFD477-2BC3-4A27-AE2E-7736675A1F70}"/>
              </a:ext>
            </a:extLst>
          </p:cNvPr>
          <p:cNvPicPr>
            <a:picLocks noChangeAspect="1"/>
          </p:cNvPicPr>
          <p:nvPr/>
        </p:nvPicPr>
        <p:blipFill>
          <a:blip r:embed="rId3"/>
          <a:stretch>
            <a:fillRect/>
          </a:stretch>
        </p:blipFill>
        <p:spPr>
          <a:xfrm>
            <a:off x="1121658" y="3815754"/>
            <a:ext cx="6505551" cy="2312764"/>
          </a:xfrm>
          <a:prstGeom prst="rect">
            <a:avLst/>
          </a:prstGeom>
        </p:spPr>
      </p:pic>
    </p:spTree>
    <p:extLst>
      <p:ext uri="{BB962C8B-B14F-4D97-AF65-F5344CB8AC3E}">
        <p14:creationId xmlns:p14="http://schemas.microsoft.com/office/powerpoint/2010/main" val="1949931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1783"/>
            <a:ext cx="8229600" cy="5265692"/>
          </a:xfrm>
        </p:spPr>
        <p:txBody>
          <a:bodyPr>
            <a:noAutofit/>
          </a:bodyPr>
          <a:lstStyle/>
          <a:p>
            <a:pPr marL="0" indent="0">
              <a:spcBef>
                <a:spcPts val="0"/>
              </a:spcBef>
              <a:spcAft>
                <a:spcPts val="1200"/>
              </a:spcAft>
              <a:buNone/>
            </a:pPr>
            <a:r>
              <a:rPr lang="en-US" sz="2000" dirty="0">
                <a:solidFill>
                  <a:schemeClr val="tx1">
                    <a:lumMod val="50000"/>
                  </a:schemeClr>
                </a:solidFill>
              </a:rPr>
              <a:t>Above-grade East and West walls in </a:t>
            </a:r>
            <a:r>
              <a:rPr lang="en-US" sz="2000" dirty="0">
                <a:solidFill>
                  <a:srgbClr val="92D050"/>
                </a:solidFill>
              </a:rPr>
              <a:t>climate zone 0 </a:t>
            </a:r>
            <a:r>
              <a:rPr lang="en-US" sz="2000" dirty="0">
                <a:solidFill>
                  <a:schemeClr val="tx1">
                    <a:lumMod val="50000"/>
                  </a:schemeClr>
                </a:solidFill>
              </a:rPr>
              <a:t>shall meet one of the following:</a:t>
            </a:r>
          </a:p>
          <a:p>
            <a:pPr marL="800100" lvl="1" indent="-342900">
              <a:buNone/>
            </a:pPr>
            <a:r>
              <a:rPr lang="en-US" sz="1800" dirty="0">
                <a:solidFill>
                  <a:schemeClr val="tx1">
                    <a:lumMod val="50000"/>
                  </a:schemeClr>
                </a:solidFill>
              </a:rPr>
              <a:t>A. Minimum of 75% of the opaque wall area to have a minimum SRI 29 </a:t>
            </a:r>
          </a:p>
          <a:p>
            <a:pPr lvl="2">
              <a:buFont typeface="Wingdings" panose="05000000000000000000" pitchFamily="2" charset="2"/>
              <a:buChar char="§"/>
            </a:pPr>
            <a:r>
              <a:rPr lang="en-US" sz="1600" dirty="0">
                <a:solidFill>
                  <a:schemeClr val="tx1">
                    <a:lumMod val="50000"/>
                  </a:schemeClr>
                </a:solidFill>
              </a:rPr>
              <a:t>glass spandrel areas a minimum solar reflectance of 29% determined in accordance with NFRC 300 or ISO 9050 is permitted</a:t>
            </a:r>
          </a:p>
          <a:p>
            <a:pPr lvl="2">
              <a:buFont typeface="Wingdings" panose="05000000000000000000" pitchFamily="2" charset="2"/>
              <a:buChar char="§"/>
            </a:pPr>
            <a:r>
              <a:rPr lang="en-US" sz="1600" dirty="0">
                <a:solidFill>
                  <a:schemeClr val="tx1">
                    <a:lumMod val="50000"/>
                  </a:schemeClr>
                </a:solidFill>
              </a:rPr>
              <a:t>Each wall is allowed to be considered separately</a:t>
            </a:r>
          </a:p>
          <a:p>
            <a:pPr marL="914400" lvl="2" indent="0">
              <a:buNone/>
            </a:pPr>
            <a:endParaRPr lang="en-US" sz="1800" dirty="0">
              <a:solidFill>
                <a:schemeClr val="tx1">
                  <a:lumMod val="50000"/>
                </a:schemeClr>
              </a:solidFill>
            </a:endParaRPr>
          </a:p>
          <a:p>
            <a:pPr marL="914400" lvl="1" indent="-457200">
              <a:buAutoNum type="alphaUcPeriod" startAt="2"/>
            </a:pPr>
            <a:r>
              <a:rPr lang="en-US" sz="1800" dirty="0">
                <a:solidFill>
                  <a:schemeClr val="tx1">
                    <a:lumMod val="50000"/>
                  </a:schemeClr>
                </a:solidFill>
              </a:rPr>
              <a:t>Minimum of 30% of the above-grade wall area be shaded </a:t>
            </a:r>
          </a:p>
          <a:p>
            <a:pPr lvl="2">
              <a:buFont typeface="Wingdings" panose="05000000000000000000" pitchFamily="2" charset="2"/>
              <a:buChar char="§"/>
            </a:pPr>
            <a:r>
              <a:rPr lang="en-US" sz="1600" dirty="0">
                <a:solidFill>
                  <a:schemeClr val="tx1">
                    <a:lumMod val="50000"/>
                  </a:schemeClr>
                </a:solidFill>
              </a:rPr>
              <a:t>Can demonstrate using shade-providing plants, manmade structures, existing buildings, hillsides, permanent building projections, on-site renewable energy systems, or combination</a:t>
            </a:r>
          </a:p>
          <a:p>
            <a:pPr lvl="2">
              <a:buFont typeface="Wingdings" panose="05000000000000000000" pitchFamily="2" charset="2"/>
              <a:buChar char="§"/>
            </a:pPr>
            <a:r>
              <a:rPr lang="en-US" sz="1600" dirty="0">
                <a:solidFill>
                  <a:schemeClr val="tx1">
                    <a:lumMod val="50000"/>
                  </a:schemeClr>
                </a:solidFill>
              </a:rPr>
              <a:t>Shade coverage calculated at 10 a.m. for east walls and 3 p.m. for west walls on summer solstice</a:t>
            </a:r>
          </a:p>
          <a:p>
            <a:pPr marL="0" indent="0">
              <a:buNone/>
            </a:pPr>
            <a:endParaRPr lang="en-US" sz="1800" dirty="0">
              <a:solidFill>
                <a:schemeClr val="tx1">
                  <a:lumMod val="50000"/>
                </a:schemeClr>
              </a:solidFill>
            </a:endParaRPr>
          </a:p>
          <a:p>
            <a:pPr marL="0" indent="0">
              <a:buNone/>
            </a:pPr>
            <a:r>
              <a:rPr lang="en-US" sz="1800" dirty="0">
                <a:solidFill>
                  <a:schemeClr val="tx1">
                    <a:lumMod val="50000"/>
                  </a:schemeClr>
                </a:solidFill>
              </a:rPr>
              <a:t>The building is allowed to be rotated up to 45 degrees to the nearest cardinal orientation for compliance calculation purposes</a:t>
            </a:r>
          </a:p>
        </p:txBody>
      </p:sp>
      <p:sp>
        <p:nvSpPr>
          <p:cNvPr id="4" name="Rectangle 2"/>
          <p:cNvSpPr>
            <a:spLocks noGrp="1" noChangeArrowheads="1"/>
          </p:cNvSpPr>
          <p:nvPr>
            <p:ph type="title"/>
          </p:nvPr>
        </p:nvSpPr>
        <p:spPr/>
        <p:txBody>
          <a:bodyPr>
            <a:normAutofit/>
          </a:bodyPr>
          <a:lstStyle/>
          <a:p>
            <a:pPr>
              <a:lnSpc>
                <a:spcPct val="80000"/>
              </a:lnSpc>
            </a:pPr>
            <a:r>
              <a:rPr lang="en-US" sz="2400" b="1" dirty="0">
                <a:solidFill>
                  <a:srgbClr val="00853F"/>
                </a:solidFill>
                <a:latin typeface="+mn-lt"/>
                <a:ea typeface="+mn-ea"/>
                <a:cs typeface="+mn-cs"/>
              </a:rPr>
              <a:t>Section 5 – 5.5.3.2</a:t>
            </a:r>
            <a:br>
              <a:rPr lang="en-US" dirty="0">
                <a:solidFill>
                  <a:schemeClr val="tx1">
                    <a:lumMod val="50000"/>
                  </a:schemeClr>
                </a:solidFill>
              </a:rPr>
            </a:br>
            <a:r>
              <a:rPr lang="en-US" sz="2000" dirty="0">
                <a:solidFill>
                  <a:srgbClr val="00853F"/>
                </a:solidFill>
              </a:rPr>
              <a:t>Above-Grade Wall Insulation </a:t>
            </a:r>
            <a:r>
              <a:rPr lang="en-US" sz="2000" dirty="0">
                <a:solidFill>
                  <a:schemeClr val="tx1">
                    <a:lumMod val="50000"/>
                  </a:schemeClr>
                </a:solidFill>
              </a:rPr>
              <a:t>(cont’d)</a:t>
            </a:r>
            <a:endParaRPr lang="en-US" sz="2000" i="1" dirty="0">
              <a:solidFill>
                <a:schemeClr val="tx1">
                  <a:lumMod val="50000"/>
                </a:schemeClr>
              </a:solidFill>
            </a:endParaRPr>
          </a:p>
        </p:txBody>
      </p:sp>
    </p:spTree>
    <p:extLst>
      <p:ext uri="{BB962C8B-B14F-4D97-AF65-F5344CB8AC3E}">
        <p14:creationId xmlns:p14="http://schemas.microsoft.com/office/powerpoint/2010/main" val="720453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0625"/>
            <a:ext cx="8229600" cy="1266825"/>
          </a:xfrm>
        </p:spPr>
        <p:txBody>
          <a:bodyPr>
            <a:noAutofit/>
          </a:bodyPr>
          <a:lstStyle/>
          <a:p>
            <a:pPr marL="0" indent="0">
              <a:lnSpc>
                <a:spcPct val="90000"/>
              </a:lnSpc>
              <a:buNone/>
            </a:pPr>
            <a:r>
              <a:rPr lang="en-US" sz="2000" dirty="0">
                <a:solidFill>
                  <a:schemeClr val="tx1">
                    <a:lumMod val="50000"/>
                  </a:schemeClr>
                </a:solidFill>
              </a:rPr>
              <a:t>Four types of above-grade walls</a:t>
            </a:r>
          </a:p>
          <a:p>
            <a:pPr marL="457200" indent="-457200">
              <a:lnSpc>
                <a:spcPct val="90000"/>
              </a:lnSpc>
              <a:buFont typeface="+mj-lt"/>
              <a:buAutoNum type="arabicPeriod"/>
            </a:pPr>
            <a:r>
              <a:rPr lang="en-US" sz="1800" dirty="0">
                <a:solidFill>
                  <a:schemeClr val="tx1">
                    <a:lumMod val="50000"/>
                  </a:schemeClr>
                </a:solidFill>
              </a:rPr>
              <a:t>Mass walls, </a:t>
            </a:r>
          </a:p>
          <a:p>
            <a:pPr marL="457200" indent="-457200">
              <a:lnSpc>
                <a:spcPct val="90000"/>
              </a:lnSpc>
              <a:buFont typeface="+mj-lt"/>
              <a:buAutoNum type="arabicPeriod"/>
            </a:pPr>
            <a:r>
              <a:rPr lang="en-US" sz="1800" dirty="0">
                <a:solidFill>
                  <a:schemeClr val="tx1">
                    <a:lumMod val="50000"/>
                  </a:schemeClr>
                </a:solidFill>
              </a:rPr>
              <a:t>Metal Building walls, </a:t>
            </a:r>
          </a:p>
          <a:p>
            <a:pPr marL="457200" indent="-457200">
              <a:lnSpc>
                <a:spcPct val="90000"/>
              </a:lnSpc>
              <a:buFont typeface="+mj-lt"/>
              <a:buAutoNum type="arabicPeriod"/>
            </a:pPr>
            <a:r>
              <a:rPr lang="en-US" sz="1800" dirty="0">
                <a:solidFill>
                  <a:schemeClr val="tx1">
                    <a:lumMod val="50000"/>
                  </a:schemeClr>
                </a:solidFill>
              </a:rPr>
              <a:t>Steel Framed walls,</a:t>
            </a:r>
          </a:p>
          <a:p>
            <a:pPr marL="457200" indent="-457200">
              <a:lnSpc>
                <a:spcPct val="90000"/>
              </a:lnSpc>
              <a:buFont typeface="+mj-lt"/>
              <a:buAutoNum type="arabicPeriod"/>
            </a:pPr>
            <a:r>
              <a:rPr lang="en-US" sz="1800" dirty="0">
                <a:solidFill>
                  <a:schemeClr val="tx1">
                    <a:lumMod val="50000"/>
                  </a:schemeClr>
                </a:solidFill>
              </a:rPr>
              <a:t>Non-metal walls. </a:t>
            </a:r>
          </a:p>
          <a:p>
            <a:pPr marL="350838" indent="0">
              <a:lnSpc>
                <a:spcPct val="90000"/>
              </a:lnSpc>
              <a:buNone/>
            </a:pPr>
            <a:endParaRPr lang="en-US" sz="2000" dirty="0">
              <a:solidFill>
                <a:schemeClr val="tx1">
                  <a:lumMod val="50000"/>
                </a:schemeClr>
              </a:solidFill>
            </a:endParaRPr>
          </a:p>
          <a:p>
            <a:endParaRPr lang="en-US" dirty="0">
              <a:solidFill>
                <a:schemeClr val="tx1">
                  <a:lumMod val="50000"/>
                </a:schemeClr>
              </a:solidFill>
            </a:endParaRPr>
          </a:p>
        </p:txBody>
      </p:sp>
      <p:pic>
        <p:nvPicPr>
          <p:cNvPr id="4" name="Picture 28" descr="DSC00442-1"/>
          <p:cNvPicPr>
            <a:picLocks noChangeAspect="1" noChangeArrowheads="1"/>
          </p:cNvPicPr>
          <p:nvPr/>
        </p:nvPicPr>
        <p:blipFill>
          <a:blip r:embed="rId2" cstate="screen"/>
          <a:srcRect/>
          <a:stretch>
            <a:fillRect/>
          </a:stretch>
        </p:blipFill>
        <p:spPr bwMode="auto">
          <a:xfrm>
            <a:off x="5625746" y="3299536"/>
            <a:ext cx="3246968" cy="2435226"/>
          </a:xfrm>
          <a:prstGeom prst="rect">
            <a:avLst/>
          </a:prstGeom>
          <a:ln>
            <a:noFill/>
          </a:ln>
          <a:effectLst>
            <a:outerShdw blurRad="292100" dist="139700" dir="2700000" algn="tl" rotWithShape="0">
              <a:srgbClr val="333333">
                <a:alpha val="65000"/>
              </a:srgbClr>
            </a:outerShdw>
          </a:effectLst>
        </p:spPr>
      </p:pic>
      <p:sp>
        <p:nvSpPr>
          <p:cNvPr id="5" name="Rectangle 2"/>
          <p:cNvSpPr>
            <a:spLocks noGrp="1" noChangeArrowheads="1"/>
          </p:cNvSpPr>
          <p:nvPr>
            <p:ph type="title"/>
          </p:nvPr>
        </p:nvSpPr>
        <p:spPr/>
        <p:txBody>
          <a:bodyPr>
            <a:normAutofit/>
          </a:bodyPr>
          <a:lstStyle/>
          <a:p>
            <a:pPr>
              <a:lnSpc>
                <a:spcPct val="80000"/>
              </a:lnSpc>
            </a:pPr>
            <a:r>
              <a:rPr lang="en-US" sz="2400" b="1" dirty="0">
                <a:solidFill>
                  <a:srgbClr val="00853F"/>
                </a:solidFill>
                <a:latin typeface="+mn-lt"/>
                <a:ea typeface="+mn-ea"/>
                <a:cs typeface="+mn-cs"/>
              </a:rPr>
              <a:t>Section 5 – 5.5.3.2</a:t>
            </a:r>
            <a:br>
              <a:rPr lang="en-US" dirty="0">
                <a:solidFill>
                  <a:schemeClr val="tx1">
                    <a:lumMod val="50000"/>
                  </a:schemeClr>
                </a:solidFill>
              </a:rPr>
            </a:br>
            <a:r>
              <a:rPr lang="en-US" sz="2000" dirty="0">
                <a:solidFill>
                  <a:srgbClr val="00853F"/>
                </a:solidFill>
              </a:rPr>
              <a:t>Above-Grade Wall Insulation </a:t>
            </a:r>
            <a:r>
              <a:rPr lang="en-US" sz="2000" dirty="0">
                <a:solidFill>
                  <a:schemeClr val="tx1">
                    <a:lumMod val="50000"/>
                  </a:schemeClr>
                </a:solidFill>
              </a:rPr>
              <a:t>(cont’d)</a:t>
            </a:r>
            <a:endParaRPr lang="en-US" sz="2000" i="1" dirty="0">
              <a:solidFill>
                <a:schemeClr val="tx1">
                  <a:lumMod val="50000"/>
                </a:schemeClr>
              </a:solidFill>
            </a:endParaRPr>
          </a:p>
        </p:txBody>
      </p:sp>
      <p:sp>
        <p:nvSpPr>
          <p:cNvPr id="3" name="Rectangle 2">
            <a:extLst>
              <a:ext uri="{FF2B5EF4-FFF2-40B4-BE49-F238E27FC236}">
                <a16:creationId xmlns:a16="http://schemas.microsoft.com/office/drawing/2014/main" id="{98DA70E5-7AEC-48BE-A5A4-9F563750D5E3}"/>
              </a:ext>
            </a:extLst>
          </p:cNvPr>
          <p:cNvSpPr/>
          <p:nvPr/>
        </p:nvSpPr>
        <p:spPr>
          <a:xfrm>
            <a:off x="271286" y="3177139"/>
            <a:ext cx="5157787" cy="2446824"/>
          </a:xfrm>
          <a:prstGeom prst="rect">
            <a:avLst/>
          </a:prstGeom>
        </p:spPr>
        <p:txBody>
          <a:bodyPr wrap="square">
            <a:spAutoFit/>
          </a:bodyPr>
          <a:lstStyle/>
          <a:p>
            <a:pPr marL="350838" indent="0">
              <a:lnSpc>
                <a:spcPct val="90000"/>
              </a:lnSpc>
              <a:buNone/>
            </a:pPr>
            <a:r>
              <a:rPr lang="en-US" sz="2000" dirty="0">
                <a:solidFill>
                  <a:schemeClr val="tx1">
                    <a:lumMod val="50000"/>
                  </a:schemeClr>
                </a:solidFill>
              </a:rPr>
              <a:t>Mass walls </a:t>
            </a:r>
          </a:p>
          <a:p>
            <a:pPr marL="1200150" lvl="2" indent="-285750">
              <a:lnSpc>
                <a:spcPct val="90000"/>
              </a:lnSpc>
              <a:buFont typeface="Arial" panose="020B0604020202020204" pitchFamily="34" charset="0"/>
              <a:buChar char="•"/>
            </a:pPr>
            <a:r>
              <a:rPr lang="en-US" sz="1600" dirty="0">
                <a:solidFill>
                  <a:schemeClr val="tx1">
                    <a:lumMod val="50000"/>
                  </a:schemeClr>
                </a:solidFill>
              </a:rPr>
              <a:t>heat capacity (HC) determined from Table A3.1-2 or A3.1-3</a:t>
            </a:r>
          </a:p>
          <a:p>
            <a:pPr marL="1200150" lvl="2" indent="-285750">
              <a:lnSpc>
                <a:spcPct val="90000"/>
              </a:lnSpc>
              <a:buFont typeface="Arial" panose="020B0604020202020204" pitchFamily="34" charset="0"/>
              <a:buChar char="•"/>
            </a:pPr>
            <a:r>
              <a:rPr lang="en-US" sz="1600" i="1" dirty="0">
                <a:solidFill>
                  <a:schemeClr val="tx1">
                    <a:lumMod val="50000"/>
                  </a:schemeClr>
                </a:solidFill>
              </a:rPr>
              <a:t>Rated R-value </a:t>
            </a:r>
            <a:r>
              <a:rPr lang="en-US" sz="1600" dirty="0">
                <a:solidFill>
                  <a:schemeClr val="tx1">
                    <a:lumMod val="50000"/>
                  </a:schemeClr>
                </a:solidFill>
              </a:rPr>
              <a:t>is for continuous insulation or when uninterrupted by framing other than metal clips no closer than 24 in. </a:t>
            </a:r>
            <a:r>
              <a:rPr lang="en-US" sz="1600" dirty="0" err="1">
                <a:solidFill>
                  <a:schemeClr val="tx1">
                    <a:lumMod val="50000"/>
                  </a:schemeClr>
                </a:solidFill>
              </a:rPr>
              <a:t>o.c.</a:t>
            </a:r>
            <a:r>
              <a:rPr lang="en-US" sz="1600" dirty="0">
                <a:solidFill>
                  <a:schemeClr val="tx1">
                    <a:lumMod val="50000"/>
                  </a:schemeClr>
                </a:solidFill>
              </a:rPr>
              <a:t> horizontally and 16 in. </a:t>
            </a:r>
            <a:r>
              <a:rPr lang="en-US" sz="1600" dirty="0" err="1">
                <a:solidFill>
                  <a:schemeClr val="tx1">
                    <a:lumMod val="50000"/>
                  </a:schemeClr>
                </a:solidFill>
              </a:rPr>
              <a:t>o.c.</a:t>
            </a:r>
            <a:r>
              <a:rPr lang="en-US" sz="1600" dirty="0">
                <a:solidFill>
                  <a:schemeClr val="tx1">
                    <a:lumMod val="50000"/>
                  </a:schemeClr>
                </a:solidFill>
              </a:rPr>
              <a:t> vertically</a:t>
            </a:r>
          </a:p>
          <a:p>
            <a:pPr marL="808038" lvl="1" indent="0">
              <a:lnSpc>
                <a:spcPct val="90000"/>
              </a:lnSpc>
              <a:buNone/>
            </a:pPr>
            <a:endParaRPr lang="en-US" b="1" u="sng" dirty="0">
              <a:solidFill>
                <a:schemeClr val="tx1">
                  <a:lumMod val="50000"/>
                </a:schemeClr>
              </a:solidFill>
            </a:endParaRPr>
          </a:p>
          <a:p>
            <a:pPr marL="808038" lvl="1" indent="0">
              <a:lnSpc>
                <a:spcPct val="90000"/>
              </a:lnSpc>
              <a:buNone/>
            </a:pPr>
            <a:r>
              <a:rPr lang="en-US" b="1" u="sng" dirty="0">
                <a:solidFill>
                  <a:srgbClr val="FF0000"/>
                </a:solidFill>
              </a:rPr>
              <a:t>Exception</a:t>
            </a:r>
          </a:p>
          <a:p>
            <a:pPr lvl="3">
              <a:lnSpc>
                <a:spcPct val="90000"/>
              </a:lnSpc>
              <a:buFont typeface="Arial" pitchFamily="34" charset="0"/>
              <a:buChar char="•"/>
            </a:pPr>
            <a:r>
              <a:rPr lang="en-US" dirty="0">
                <a:solidFill>
                  <a:srgbClr val="FF0000"/>
                </a:solidFill>
              </a:rPr>
              <a:t>Requirement of U-0.151</a:t>
            </a:r>
          </a:p>
        </p:txBody>
      </p:sp>
    </p:spTree>
    <p:extLst>
      <p:ext uri="{BB962C8B-B14F-4D97-AF65-F5344CB8AC3E}">
        <p14:creationId xmlns:p14="http://schemas.microsoft.com/office/powerpoint/2010/main" val="1699222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400"/>
            <a:ext cx="7086600" cy="755835"/>
          </a:xfrm>
        </p:spPr>
        <p:txBody>
          <a:bodyPr>
            <a:normAutofit/>
          </a:bodyPr>
          <a:lstStyle/>
          <a:p>
            <a:pPr>
              <a:lnSpc>
                <a:spcPct val="80000"/>
              </a:lnSpc>
            </a:pPr>
            <a:r>
              <a:rPr lang="en-US" sz="2400" b="1" dirty="0">
                <a:solidFill>
                  <a:srgbClr val="00853F"/>
                </a:solidFill>
                <a:latin typeface="+mn-lt"/>
                <a:ea typeface="+mn-ea"/>
                <a:cs typeface="+mn-cs"/>
              </a:rPr>
              <a:t>Section 5</a:t>
            </a:r>
            <a:br>
              <a:rPr lang="en-US" sz="2000" dirty="0">
                <a:solidFill>
                  <a:schemeClr val="tx1">
                    <a:lumMod val="50000"/>
                  </a:schemeClr>
                </a:solidFill>
              </a:rPr>
            </a:br>
            <a:r>
              <a:rPr lang="en-US" sz="2000" dirty="0">
                <a:solidFill>
                  <a:srgbClr val="00853F"/>
                </a:solidFill>
              </a:rPr>
              <a:t>Above-Grade Wall Insulation </a:t>
            </a:r>
            <a:r>
              <a:rPr lang="en-US" sz="1300" i="1" dirty="0">
                <a:solidFill>
                  <a:schemeClr val="tx1">
                    <a:lumMod val="50000"/>
                  </a:schemeClr>
                </a:solidFill>
              </a:rPr>
              <a:t>(cont’d)</a:t>
            </a:r>
            <a:endParaRPr lang="en-US" sz="2000" dirty="0">
              <a:solidFill>
                <a:schemeClr val="tx1">
                  <a:lumMod val="50000"/>
                </a:schemeClr>
              </a:solidFill>
            </a:endParaRPr>
          </a:p>
        </p:txBody>
      </p:sp>
      <p:sp>
        <p:nvSpPr>
          <p:cNvPr id="3" name="Text Placeholder 2"/>
          <p:cNvSpPr>
            <a:spLocks noGrp="1"/>
          </p:cNvSpPr>
          <p:nvPr>
            <p:ph type="body" sz="half" idx="1"/>
          </p:nvPr>
        </p:nvSpPr>
        <p:spPr>
          <a:xfrm>
            <a:off x="259644" y="1704622"/>
            <a:ext cx="5729111" cy="5562600"/>
          </a:xfrm>
        </p:spPr>
        <p:txBody>
          <a:bodyPr/>
          <a:lstStyle/>
          <a:p>
            <a:pPr marL="350838" lvl="1" indent="0">
              <a:spcBef>
                <a:spcPts val="1200"/>
              </a:spcBef>
              <a:buNone/>
            </a:pPr>
            <a:r>
              <a:rPr lang="en-US" dirty="0">
                <a:solidFill>
                  <a:schemeClr val="tx1">
                    <a:lumMod val="50000"/>
                  </a:schemeClr>
                </a:solidFill>
              </a:rPr>
              <a:t>Metal building wall </a:t>
            </a:r>
            <a:r>
              <a:rPr lang="en-US" i="1" dirty="0">
                <a:solidFill>
                  <a:schemeClr val="tx1">
                    <a:lumMod val="50000"/>
                  </a:schemeClr>
                </a:solidFill>
              </a:rPr>
              <a:t>R-value </a:t>
            </a:r>
          </a:p>
          <a:p>
            <a:pPr lvl="2">
              <a:lnSpc>
                <a:spcPct val="90000"/>
              </a:lnSpc>
              <a:buFont typeface="Wingdings" panose="05000000000000000000" pitchFamily="2" charset="2"/>
              <a:buChar char="§"/>
            </a:pPr>
            <a:r>
              <a:rPr lang="en-US" dirty="0">
                <a:solidFill>
                  <a:schemeClr val="tx1">
                    <a:lumMod val="50000"/>
                  </a:schemeClr>
                </a:solidFill>
              </a:rPr>
              <a:t>for insulation compressed between metal wall panels and the steel structure</a:t>
            </a:r>
          </a:p>
          <a:p>
            <a:pPr marL="350838" lvl="1" indent="0">
              <a:spcBef>
                <a:spcPts val="1200"/>
              </a:spcBef>
              <a:buNone/>
            </a:pPr>
            <a:r>
              <a:rPr lang="en-US" dirty="0">
                <a:solidFill>
                  <a:schemeClr val="tx1">
                    <a:lumMod val="50000"/>
                  </a:schemeClr>
                </a:solidFill>
              </a:rPr>
              <a:t>Steel-framed wall </a:t>
            </a:r>
            <a:r>
              <a:rPr lang="en-US" i="1" dirty="0">
                <a:solidFill>
                  <a:schemeClr val="tx1">
                    <a:lumMod val="50000"/>
                  </a:schemeClr>
                </a:solidFill>
              </a:rPr>
              <a:t>R-value </a:t>
            </a:r>
          </a:p>
          <a:p>
            <a:pPr lvl="2">
              <a:lnSpc>
                <a:spcPct val="90000"/>
              </a:lnSpc>
              <a:buFont typeface="Wingdings" panose="05000000000000000000" pitchFamily="2" charset="2"/>
              <a:buChar char="§"/>
            </a:pPr>
            <a:r>
              <a:rPr lang="en-US" dirty="0">
                <a:solidFill>
                  <a:schemeClr val="tx1">
                    <a:lumMod val="50000"/>
                  </a:schemeClr>
                </a:solidFill>
              </a:rPr>
              <a:t>for uncompressed insulation installed in the cavity between steel studs; also acceptable to be continuous insulation uninterrupted by studs</a:t>
            </a:r>
          </a:p>
          <a:p>
            <a:pPr marL="350838" lvl="1" indent="0">
              <a:spcBef>
                <a:spcPts val="1200"/>
              </a:spcBef>
              <a:buNone/>
            </a:pPr>
            <a:r>
              <a:rPr lang="en-US" dirty="0">
                <a:solidFill>
                  <a:schemeClr val="tx1">
                    <a:lumMod val="50000"/>
                  </a:schemeClr>
                </a:solidFill>
              </a:rPr>
              <a:t>Wood-framed and other </a:t>
            </a:r>
            <a:r>
              <a:rPr lang="en-US" i="1" dirty="0">
                <a:solidFill>
                  <a:schemeClr val="tx1">
                    <a:lumMod val="50000"/>
                  </a:schemeClr>
                </a:solidFill>
              </a:rPr>
              <a:t>R-value </a:t>
            </a:r>
          </a:p>
          <a:p>
            <a:pPr lvl="2">
              <a:lnSpc>
                <a:spcPct val="90000"/>
              </a:lnSpc>
              <a:buFont typeface="Wingdings" panose="05000000000000000000" pitchFamily="2" charset="2"/>
              <a:buChar char="§"/>
            </a:pPr>
            <a:r>
              <a:rPr lang="en-US" dirty="0">
                <a:solidFill>
                  <a:schemeClr val="tx1">
                    <a:lumMod val="50000"/>
                  </a:schemeClr>
                </a:solidFill>
              </a:rPr>
              <a:t>for uncompressed insulation installed in the cavity between wood studs; also acceptable to be continuous insulation uninterrupted by studs</a:t>
            </a:r>
          </a:p>
          <a:p>
            <a:pPr marL="692150" lvl="2"/>
            <a:endParaRPr lang="en-US" dirty="0">
              <a:solidFill>
                <a:schemeClr val="tx1">
                  <a:lumMod val="50000"/>
                </a:schemeClr>
              </a:solidFill>
            </a:endParaRPr>
          </a:p>
        </p:txBody>
      </p:sp>
      <p:pic>
        <p:nvPicPr>
          <p:cNvPr id="5" name="Picture 28" descr="DSC00396-1"/>
          <p:cNvPicPr>
            <a:picLocks noChangeAspect="1" noChangeArrowheads="1"/>
          </p:cNvPicPr>
          <p:nvPr/>
        </p:nvPicPr>
        <p:blipFill>
          <a:blip r:embed="rId3" cstate="screen"/>
          <a:srcRect/>
          <a:stretch>
            <a:fillRect/>
          </a:stretch>
        </p:blipFill>
        <p:spPr bwMode="auto">
          <a:xfrm>
            <a:off x="6429022" y="1704622"/>
            <a:ext cx="2455334" cy="3273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20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33" y="16036"/>
            <a:ext cx="8570767" cy="994172"/>
          </a:xfrm>
        </p:spPr>
        <p:txBody>
          <a:bodyPr>
            <a:normAutofit/>
          </a:bodyPr>
          <a:lstStyle/>
          <a:p>
            <a:r>
              <a:rPr lang="en-US" sz="2400" b="1" dirty="0">
                <a:solidFill>
                  <a:srgbClr val="00853F"/>
                </a:solidFill>
              </a:rPr>
              <a:t>References and Definitions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6</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4215881" y="1833904"/>
            <a:ext cx="4394719" cy="3970077"/>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Cool Roof Rating Standard from </a:t>
            </a:r>
          </a:p>
          <a:p>
            <a:pPr lvl="1"/>
            <a:r>
              <a:rPr lang="en-US" dirty="0">
                <a:latin typeface="Arial" panose="020B0604020202020204" pitchFamily="34" charset="0"/>
                <a:cs typeface="Arial" panose="020B0604020202020204" pitchFamily="34" charset="0"/>
              </a:rPr>
              <a:t>CRRC -1 TO CRRC S100</a:t>
            </a:r>
          </a:p>
          <a:p>
            <a:r>
              <a:rPr lang="en-US" dirty="0">
                <a:latin typeface="Arial" panose="020B0604020202020204" pitchFamily="34" charset="0"/>
                <a:cs typeface="Arial" panose="020B0604020202020204" pitchFamily="34" charset="0"/>
              </a:rPr>
              <a:t>Added clarification in the definitions for ‘operable’ rooftop monitors</a:t>
            </a:r>
          </a:p>
          <a:p>
            <a:r>
              <a:rPr lang="en-US" dirty="0">
                <a:latin typeface="Arial" panose="020B0604020202020204" pitchFamily="34" charset="0"/>
                <a:cs typeface="Arial" panose="020B0604020202020204" pitchFamily="34" charset="0"/>
              </a:rPr>
              <a:t>Clarifications to the Definition of  ‘door’ to help sort out confusion with revolving doors, garage doors, sectional garage doors, non-swinging doors, and glass doors</a:t>
            </a:r>
          </a:p>
        </p:txBody>
      </p:sp>
      <p:pic>
        <p:nvPicPr>
          <p:cNvPr id="3" name="Picture 2"/>
          <p:cNvPicPr>
            <a:picLocks noChangeAspect="1"/>
          </p:cNvPicPr>
          <p:nvPr/>
        </p:nvPicPr>
        <p:blipFill>
          <a:blip r:embed="rId2"/>
          <a:stretch>
            <a:fillRect/>
          </a:stretch>
        </p:blipFill>
        <p:spPr>
          <a:xfrm>
            <a:off x="415321" y="1577153"/>
            <a:ext cx="3256945" cy="3703694"/>
          </a:xfrm>
          <a:prstGeom prst="rect">
            <a:avLst/>
          </a:prstGeom>
        </p:spPr>
      </p:pic>
    </p:spTree>
    <p:extLst>
      <p:ext uri="{BB962C8B-B14F-4D97-AF65-F5344CB8AC3E}">
        <p14:creationId xmlns:p14="http://schemas.microsoft.com/office/powerpoint/2010/main" val="1840979098"/>
      </p:ext>
    </p:extLst>
  </p:cSld>
  <p:clrMapOvr>
    <a:masterClrMapping/>
  </p:clrMapOvr>
  <mc:AlternateContent xmlns:mc="http://schemas.openxmlformats.org/markup-compatibility/2006" xmlns:p14="http://schemas.microsoft.com/office/powerpoint/2010/main">
    <mc:Choice Requires="p14">
      <p:transition spd="slow" p14:dur="2000" advTm="51739"/>
    </mc:Choice>
    <mc:Fallback xmlns="">
      <p:transition spd="slow" advTm="5173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457200" y="1066800"/>
            <a:ext cx="8499475" cy="2694569"/>
          </a:xfrm>
        </p:spPr>
        <p:txBody>
          <a:bodyPr/>
          <a:lstStyle/>
          <a:p>
            <a:pPr marL="0" indent="0">
              <a:buNone/>
            </a:pPr>
            <a:r>
              <a:rPr lang="en-US" sz="2000" dirty="0">
                <a:solidFill>
                  <a:schemeClr val="tx1">
                    <a:lumMod val="50000"/>
                  </a:schemeClr>
                </a:solidFill>
              </a:rPr>
              <a:t>Meet or exceed values in appropriate table for climate zone</a:t>
            </a:r>
          </a:p>
          <a:p>
            <a:pPr marL="0" indent="0">
              <a:buNone/>
            </a:pPr>
            <a:endParaRPr lang="en-US" dirty="0">
              <a:solidFill>
                <a:schemeClr val="tx1">
                  <a:lumMod val="50000"/>
                </a:schemeClr>
              </a:solidFill>
            </a:endParaRPr>
          </a:p>
          <a:p>
            <a:pPr marL="0" indent="0">
              <a:buNone/>
            </a:pPr>
            <a:endParaRPr lang="en-US" sz="2000" i="1" dirty="0">
              <a:solidFill>
                <a:schemeClr val="tx1">
                  <a:lumMod val="50000"/>
                </a:schemeClr>
              </a:solidFill>
            </a:endParaRPr>
          </a:p>
          <a:p>
            <a:pPr marL="0" indent="0">
              <a:buNone/>
            </a:pPr>
            <a:endParaRPr lang="en-US" sz="2000" i="1" dirty="0">
              <a:solidFill>
                <a:schemeClr val="tx1">
                  <a:lumMod val="50000"/>
                </a:schemeClr>
              </a:solidFill>
            </a:endParaRPr>
          </a:p>
          <a:p>
            <a:pPr marL="0" indent="0">
              <a:buNone/>
            </a:pPr>
            <a:endParaRPr lang="en-US" sz="1800" i="1" dirty="0">
              <a:solidFill>
                <a:schemeClr val="tx1">
                  <a:lumMod val="50000"/>
                </a:schemeClr>
              </a:solidFill>
            </a:endParaRPr>
          </a:p>
          <a:p>
            <a:pPr marL="0" indent="0">
              <a:buNone/>
            </a:pPr>
            <a:r>
              <a:rPr lang="en-US" sz="1800" i="1" dirty="0">
                <a:solidFill>
                  <a:schemeClr val="tx1">
                    <a:lumMod val="50000"/>
                  </a:schemeClr>
                </a:solidFill>
              </a:rPr>
              <a:t>R-value</a:t>
            </a:r>
            <a:r>
              <a:rPr lang="en-US" sz="1800" dirty="0">
                <a:solidFill>
                  <a:schemeClr val="tx1">
                    <a:lumMod val="50000"/>
                  </a:schemeClr>
                </a:solidFill>
              </a:rPr>
              <a:t> is for continuous insulation and the maximum assembly </a:t>
            </a:r>
            <a:r>
              <a:rPr lang="en-US" sz="1800" i="1" dirty="0">
                <a:solidFill>
                  <a:schemeClr val="tx1">
                    <a:lumMod val="50000"/>
                  </a:schemeClr>
                </a:solidFill>
              </a:rPr>
              <a:t>C-facto</a:t>
            </a:r>
            <a:r>
              <a:rPr lang="en-US" sz="1800" dirty="0">
                <a:solidFill>
                  <a:schemeClr val="tx1">
                    <a:lumMod val="50000"/>
                  </a:schemeClr>
                </a:solidFill>
              </a:rPr>
              <a:t>r is for framed assemblies with cavity insulation.</a:t>
            </a:r>
          </a:p>
        </p:txBody>
      </p:sp>
      <p:sp>
        <p:nvSpPr>
          <p:cNvPr id="82946" name="Rectangle 2"/>
          <p:cNvSpPr>
            <a:spLocks noGrp="1" noChangeArrowheads="1"/>
          </p:cNvSpPr>
          <p:nvPr>
            <p:ph type="title"/>
          </p:nvPr>
        </p:nvSpPr>
        <p:spPr>
          <a:xfrm>
            <a:off x="166688" y="12700"/>
            <a:ext cx="8229600" cy="786290"/>
          </a:xfrm>
        </p:spPr>
        <p:txBody>
          <a:bodyPr>
            <a:normAutofit/>
          </a:bodyPr>
          <a:lstStyle/>
          <a:p>
            <a:pPr>
              <a:lnSpc>
                <a:spcPct val="80000"/>
              </a:lnSpc>
            </a:pPr>
            <a:r>
              <a:rPr lang="en-US" sz="2400" b="1" dirty="0">
                <a:solidFill>
                  <a:srgbClr val="00853F"/>
                </a:solidFill>
                <a:latin typeface="+mn-lt"/>
                <a:ea typeface="+mn-ea"/>
                <a:cs typeface="+mn-cs"/>
              </a:rPr>
              <a:t>Section 5 – 5.5.3.3</a:t>
            </a:r>
            <a:br>
              <a:rPr lang="en-US" sz="2400" b="1" dirty="0">
                <a:solidFill>
                  <a:schemeClr val="tx1">
                    <a:lumMod val="50000"/>
                  </a:schemeClr>
                </a:solidFill>
              </a:rPr>
            </a:br>
            <a:r>
              <a:rPr lang="en-US" sz="2000" dirty="0">
                <a:solidFill>
                  <a:srgbClr val="00853F"/>
                </a:solidFill>
              </a:rPr>
              <a:t>Below-Grade Wall Insulation</a:t>
            </a:r>
          </a:p>
        </p:txBody>
      </p:sp>
      <p:pic>
        <p:nvPicPr>
          <p:cNvPr id="82972" name="Picture 28" descr="Exterior basement insulation on a below grade wall. This is one method of basement insulation, but may not be recommended in all regions.">
            <a:hlinkClick r:id="rId3"/>
          </p:cNvPr>
          <p:cNvPicPr>
            <a:picLocks noChangeAspect="1" noChangeArrowheads="1"/>
          </p:cNvPicPr>
          <p:nvPr/>
        </p:nvPicPr>
        <p:blipFill>
          <a:blip r:embed="rId4" cstate="screen"/>
          <a:srcRect/>
          <a:stretch>
            <a:fillRect/>
          </a:stretch>
        </p:blipFill>
        <p:spPr bwMode="auto">
          <a:xfrm>
            <a:off x="4491390" y="4151337"/>
            <a:ext cx="2970213" cy="1973263"/>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rotWithShape="1">
          <a:blip r:embed="rId5" cstate="screen"/>
          <a:srcRect t="4304"/>
          <a:stretch/>
        </p:blipFill>
        <p:spPr bwMode="auto">
          <a:xfrm>
            <a:off x="1500569" y="3865510"/>
            <a:ext cx="2355997" cy="225909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421266" y="6228741"/>
            <a:ext cx="2514601" cy="268356"/>
          </a:xfrm>
          <a:prstGeom prst="rect">
            <a:avLst/>
          </a:prstGeom>
        </p:spPr>
        <p:txBody>
          <a:bodyPr vert="horz" wrap="square" lIns="91440" tIns="45720" rIns="91440" bIns="45720" rtlCol="0">
            <a:normAutofit fontScale="47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Photo courtesy</a:t>
            </a:r>
            <a:r>
              <a:rPr kumimoji="0" lang="en-US" sz="2323" b="1" i="0" u="none" strike="noStrike" kern="1200" cap="none" spc="0" normalizeH="0" noProof="0" dirty="0">
                <a:ln>
                  <a:noFill/>
                </a:ln>
                <a:effectLst/>
                <a:uLnTx/>
                <a:uFillTx/>
                <a:latin typeface="Arial Narrow"/>
                <a:ea typeface="+mn-ea"/>
                <a:cs typeface="Arial Narrow"/>
              </a:rPr>
              <a:t> of Dow Building Solutions</a:t>
            </a:r>
            <a:endParaRPr kumimoji="0" lang="en-US" sz="2323" b="1" i="0" u="none" strike="noStrike" kern="1200" cap="none" spc="0" normalizeH="0" baseline="0" noProof="0" dirty="0">
              <a:ln>
                <a:noFill/>
              </a:ln>
              <a:effectLst/>
              <a:uLnTx/>
              <a:uFillTx/>
              <a:latin typeface="Arial Narrow"/>
              <a:ea typeface="+mn-ea"/>
              <a:cs typeface="Arial Narrow"/>
            </a:endParaRPr>
          </a:p>
        </p:txBody>
      </p:sp>
      <p:grpSp>
        <p:nvGrpSpPr>
          <p:cNvPr id="5" name="Group 4">
            <a:extLst>
              <a:ext uri="{FF2B5EF4-FFF2-40B4-BE49-F238E27FC236}">
                <a16:creationId xmlns:a16="http://schemas.microsoft.com/office/drawing/2014/main" id="{2A0A3218-8FC9-4EFC-B5ED-BB72C95B6EE9}"/>
              </a:ext>
            </a:extLst>
          </p:cNvPr>
          <p:cNvGrpSpPr/>
          <p:nvPr/>
        </p:nvGrpSpPr>
        <p:grpSpPr>
          <a:xfrm>
            <a:off x="1809750" y="1501814"/>
            <a:ext cx="5524500" cy="1087394"/>
            <a:chOff x="1809750" y="1852612"/>
            <a:chExt cx="5524500" cy="1087394"/>
          </a:xfrm>
        </p:grpSpPr>
        <p:pic>
          <p:nvPicPr>
            <p:cNvPr id="3" name="Picture 2">
              <a:extLst>
                <a:ext uri="{FF2B5EF4-FFF2-40B4-BE49-F238E27FC236}">
                  <a16:creationId xmlns:a16="http://schemas.microsoft.com/office/drawing/2014/main" id="{AE18B21E-0639-4E4D-AA10-0A78F7B0EA5E}"/>
                </a:ext>
              </a:extLst>
            </p:cNvPr>
            <p:cNvPicPr>
              <a:picLocks noChangeAspect="1"/>
            </p:cNvPicPr>
            <p:nvPr/>
          </p:nvPicPr>
          <p:blipFill rotWithShape="1">
            <a:blip r:embed="rId6"/>
            <a:srcRect b="78097"/>
            <a:stretch/>
          </p:blipFill>
          <p:spPr>
            <a:xfrm>
              <a:off x="1809750" y="1852612"/>
              <a:ext cx="5524500" cy="690563"/>
            </a:xfrm>
            <a:prstGeom prst="rect">
              <a:avLst/>
            </a:prstGeom>
          </p:spPr>
        </p:pic>
        <p:pic>
          <p:nvPicPr>
            <p:cNvPr id="4" name="Picture 3">
              <a:extLst>
                <a:ext uri="{FF2B5EF4-FFF2-40B4-BE49-F238E27FC236}">
                  <a16:creationId xmlns:a16="http://schemas.microsoft.com/office/drawing/2014/main" id="{3A24E573-1F73-4502-83BD-CACA0D09A311}"/>
                </a:ext>
              </a:extLst>
            </p:cNvPr>
            <p:cNvPicPr>
              <a:picLocks noChangeAspect="1"/>
            </p:cNvPicPr>
            <p:nvPr/>
          </p:nvPicPr>
          <p:blipFill rotWithShape="1">
            <a:blip r:embed="rId6"/>
            <a:srcRect l="-93" t="87764" r="93"/>
            <a:stretch/>
          </p:blipFill>
          <p:spPr>
            <a:xfrm>
              <a:off x="1809750" y="2554244"/>
              <a:ext cx="5524500" cy="385762"/>
            </a:xfrm>
            <a:prstGeom prst="rect">
              <a:avLst/>
            </a:prstGeom>
          </p:spPr>
        </p:pic>
      </p:grpSp>
    </p:spTree>
    <p:extLst>
      <p:ext uri="{BB962C8B-B14F-4D97-AF65-F5344CB8AC3E}">
        <p14:creationId xmlns:p14="http://schemas.microsoft.com/office/powerpoint/2010/main" val="181379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1CD27-FDE4-4625-8655-4E96BE3F4F62}"/>
              </a:ext>
            </a:extLst>
          </p:cNvPr>
          <p:cNvPicPr>
            <a:picLocks noChangeAspect="1"/>
          </p:cNvPicPr>
          <p:nvPr/>
        </p:nvPicPr>
        <p:blipFill>
          <a:blip r:embed="rId3"/>
          <a:stretch>
            <a:fillRect/>
          </a:stretch>
        </p:blipFill>
        <p:spPr>
          <a:xfrm>
            <a:off x="1556916" y="1695208"/>
            <a:ext cx="6030167" cy="3467584"/>
          </a:xfrm>
          <a:prstGeom prst="rect">
            <a:avLst/>
          </a:prstGeom>
        </p:spPr>
      </p:pic>
      <p:sp>
        <p:nvSpPr>
          <p:cNvPr id="82946" name="Rectangle 2"/>
          <p:cNvSpPr>
            <a:spLocks noGrp="1" noChangeArrowheads="1"/>
          </p:cNvSpPr>
          <p:nvPr>
            <p:ph type="title"/>
          </p:nvPr>
        </p:nvSpPr>
        <p:spPr>
          <a:xfrm>
            <a:off x="170561" y="0"/>
            <a:ext cx="8490839" cy="798990"/>
          </a:xfrm>
        </p:spPr>
        <p:txBody>
          <a:bodyPr>
            <a:normAutofit/>
          </a:bodyPr>
          <a:lstStyle/>
          <a:p>
            <a:pPr>
              <a:lnSpc>
                <a:spcPct val="80000"/>
              </a:lnSpc>
            </a:pPr>
            <a:r>
              <a:rPr lang="en-US" sz="2400" b="1" dirty="0">
                <a:solidFill>
                  <a:srgbClr val="00853F"/>
                </a:solidFill>
                <a:latin typeface="+mn-lt"/>
                <a:ea typeface="+mn-ea"/>
                <a:cs typeface="+mn-cs"/>
              </a:rPr>
              <a:t>Section 5 – 5.5.3.3</a:t>
            </a:r>
            <a:br>
              <a:rPr lang="en-US" sz="2400" dirty="0">
                <a:solidFill>
                  <a:schemeClr val="tx1">
                    <a:lumMod val="50000"/>
                  </a:schemeClr>
                </a:solidFill>
              </a:rPr>
            </a:br>
            <a:r>
              <a:rPr lang="en-US" sz="2000" dirty="0">
                <a:solidFill>
                  <a:srgbClr val="00853F"/>
                </a:solidFill>
              </a:rPr>
              <a:t>Below-Grade Wall Insulation</a:t>
            </a:r>
          </a:p>
        </p:txBody>
      </p:sp>
      <p:graphicFrame>
        <p:nvGraphicFramePr>
          <p:cNvPr id="2" name="Table 1"/>
          <p:cNvGraphicFramePr>
            <a:graphicFrameLocks noGrp="1"/>
          </p:cNvGraphicFramePr>
          <p:nvPr>
            <p:extLst>
              <p:ext uri="{D42A27DB-BD31-4B8C-83A1-F6EECF244321}">
                <p14:modId xmlns:p14="http://schemas.microsoft.com/office/powerpoint/2010/main" val="3428332223"/>
              </p:ext>
            </p:extLst>
          </p:nvPr>
        </p:nvGraphicFramePr>
        <p:xfrm>
          <a:off x="684414" y="2413000"/>
          <a:ext cx="7633124" cy="2418644"/>
        </p:xfrm>
        <a:graphic>
          <a:graphicData uri="http://schemas.openxmlformats.org/drawingml/2006/table">
            <a:tbl>
              <a:tblPr firstRow="1" bandRow="1">
                <a:tableStyleId>{5940675A-B579-460E-94D1-54222C63F5DA}</a:tableStyleId>
              </a:tblPr>
              <a:tblGrid>
                <a:gridCol w="2012003">
                  <a:extLst>
                    <a:ext uri="{9D8B030D-6E8A-4147-A177-3AD203B41FA5}">
                      <a16:colId xmlns:a16="http://schemas.microsoft.com/office/drawing/2014/main" val="20000"/>
                    </a:ext>
                  </a:extLst>
                </a:gridCol>
                <a:gridCol w="2663411">
                  <a:extLst>
                    <a:ext uri="{9D8B030D-6E8A-4147-A177-3AD203B41FA5}">
                      <a16:colId xmlns:a16="http://schemas.microsoft.com/office/drawing/2014/main" val="20001"/>
                    </a:ext>
                  </a:extLst>
                </a:gridCol>
                <a:gridCol w="2957710">
                  <a:extLst>
                    <a:ext uri="{9D8B030D-6E8A-4147-A177-3AD203B41FA5}">
                      <a16:colId xmlns:a16="http://schemas.microsoft.com/office/drawing/2014/main" val="20002"/>
                    </a:ext>
                  </a:extLst>
                </a:gridCol>
              </a:tblGrid>
              <a:tr h="766009">
                <a:tc>
                  <a:txBody>
                    <a:bodyPr/>
                    <a:lstStyle/>
                    <a:p>
                      <a:pPr algn="ctr"/>
                      <a:r>
                        <a:rPr lang="en-US" sz="1200" b="1" dirty="0">
                          <a:solidFill>
                            <a:schemeClr val="tx1">
                              <a:lumMod val="50000"/>
                            </a:schemeClr>
                          </a:solidFill>
                        </a:rPr>
                        <a:t>Framing Type and Depth</a:t>
                      </a:r>
                    </a:p>
                  </a:txBody>
                  <a:tcPr anchor="ctr">
                    <a:solidFill>
                      <a:srgbClr val="92D050"/>
                    </a:solidFill>
                  </a:tcPr>
                </a:tc>
                <a:tc>
                  <a:txBody>
                    <a:bodyPr/>
                    <a:lstStyle/>
                    <a:p>
                      <a:pPr algn="ctr"/>
                      <a:r>
                        <a:rPr lang="en-US" sz="1200" b="1" i="1" dirty="0">
                          <a:solidFill>
                            <a:schemeClr val="tx1">
                              <a:lumMod val="50000"/>
                            </a:schemeClr>
                          </a:solidFill>
                        </a:rPr>
                        <a:t>Rated</a:t>
                      </a:r>
                      <a:r>
                        <a:rPr lang="en-US" sz="1200" b="1" i="1" baseline="0" dirty="0">
                          <a:solidFill>
                            <a:schemeClr val="tx1">
                              <a:lumMod val="50000"/>
                            </a:schemeClr>
                          </a:solidFill>
                        </a:rPr>
                        <a:t> R-Value </a:t>
                      </a:r>
                      <a:r>
                        <a:rPr lang="en-US" sz="1200" b="1" baseline="0" dirty="0">
                          <a:solidFill>
                            <a:schemeClr val="tx1">
                              <a:lumMod val="50000"/>
                            </a:schemeClr>
                          </a:solidFill>
                        </a:rPr>
                        <a:t>of Insulation Alone</a:t>
                      </a:r>
                      <a:endParaRPr lang="en-US" sz="1200" b="1" dirty="0">
                        <a:solidFill>
                          <a:schemeClr val="tx1">
                            <a:lumMod val="50000"/>
                          </a:schemeClr>
                        </a:solidFill>
                      </a:endParaRPr>
                    </a:p>
                  </a:txBody>
                  <a:tcPr anchor="ctr">
                    <a:solidFill>
                      <a:srgbClr val="92D050"/>
                    </a:solidFill>
                  </a:tcPr>
                </a:tc>
                <a:tc>
                  <a:txBody>
                    <a:bodyPr/>
                    <a:lstStyle/>
                    <a:p>
                      <a:pPr algn="ctr"/>
                      <a:r>
                        <a:rPr lang="en-US" sz="1200" b="1" dirty="0">
                          <a:solidFill>
                            <a:schemeClr val="tx1">
                              <a:lumMod val="50000"/>
                            </a:schemeClr>
                          </a:solidFill>
                        </a:rPr>
                        <a:t>Specified</a:t>
                      </a:r>
                      <a:r>
                        <a:rPr lang="en-US" sz="1200" b="1" baseline="0" dirty="0">
                          <a:solidFill>
                            <a:schemeClr val="tx1">
                              <a:lumMod val="50000"/>
                            </a:schemeClr>
                          </a:solidFill>
                        </a:rPr>
                        <a:t> C-Factors</a:t>
                      </a:r>
                    </a:p>
                    <a:p>
                      <a:pPr algn="ctr"/>
                      <a:r>
                        <a:rPr lang="en-US" sz="1200" b="1" baseline="0" dirty="0">
                          <a:solidFill>
                            <a:schemeClr val="tx1">
                              <a:lumMod val="50000"/>
                            </a:schemeClr>
                          </a:solidFill>
                        </a:rPr>
                        <a:t>(Wall Only, without Soil and Air Films)</a:t>
                      </a:r>
                      <a:endParaRPr lang="en-US" sz="1200" b="1" dirty="0">
                        <a:solidFill>
                          <a:schemeClr val="tx1">
                            <a:lumMod val="50000"/>
                          </a:schemeClr>
                        </a:solidFill>
                      </a:endParaRPr>
                    </a:p>
                  </a:txBody>
                  <a:tcPr anchor="ctr">
                    <a:solidFill>
                      <a:srgbClr val="92D050"/>
                    </a:solidFill>
                  </a:tcPr>
                </a:tc>
                <a:extLst>
                  <a:ext uri="{0D108BD9-81ED-4DB2-BD59-A6C34878D82A}">
                    <a16:rowId xmlns:a16="http://schemas.microsoft.com/office/drawing/2014/main" val="10000"/>
                  </a:ext>
                </a:extLst>
              </a:tr>
              <a:tr h="377080">
                <a:tc>
                  <a:txBody>
                    <a:bodyPr/>
                    <a:lstStyle/>
                    <a:p>
                      <a:pPr algn="ctr"/>
                      <a:r>
                        <a:rPr lang="en-US" sz="1200" dirty="0">
                          <a:solidFill>
                            <a:schemeClr val="tx1">
                              <a:lumMod val="50000"/>
                            </a:schemeClr>
                          </a:solidFill>
                        </a:rPr>
                        <a:t>No</a:t>
                      </a:r>
                      <a:r>
                        <a:rPr lang="en-US" sz="1200" baseline="0" dirty="0">
                          <a:solidFill>
                            <a:schemeClr val="tx1">
                              <a:lumMod val="50000"/>
                            </a:schemeClr>
                          </a:solidFill>
                        </a:rPr>
                        <a:t> Framing</a:t>
                      </a:r>
                      <a:endParaRPr lang="en-US" sz="1200" dirty="0">
                        <a:solidFill>
                          <a:schemeClr val="tx1">
                            <a:lumMod val="50000"/>
                          </a:schemeClr>
                        </a:solidFill>
                      </a:endParaRPr>
                    </a:p>
                  </a:txBody>
                  <a:tcPr anchor="ctr">
                    <a:solidFill>
                      <a:schemeClr val="accent1">
                        <a:lumMod val="40000"/>
                        <a:lumOff val="60000"/>
                      </a:schemeClr>
                    </a:solidFill>
                  </a:tcPr>
                </a:tc>
                <a:tc>
                  <a:txBody>
                    <a:bodyPr/>
                    <a:lstStyle/>
                    <a:p>
                      <a:pPr algn="ctr"/>
                      <a:r>
                        <a:rPr lang="en-US" sz="1200" dirty="0">
                          <a:solidFill>
                            <a:schemeClr val="tx1">
                              <a:lumMod val="50000"/>
                            </a:schemeClr>
                          </a:solidFill>
                        </a:rPr>
                        <a:t>R-0</a:t>
                      </a:r>
                    </a:p>
                  </a:txBody>
                  <a:tcPr anchor="ctr">
                    <a:solidFill>
                      <a:schemeClr val="accent1">
                        <a:lumMod val="40000"/>
                        <a:lumOff val="60000"/>
                      </a:schemeClr>
                    </a:solidFill>
                  </a:tcPr>
                </a:tc>
                <a:tc>
                  <a:txBody>
                    <a:bodyPr/>
                    <a:lstStyle/>
                    <a:p>
                      <a:pPr algn="ctr"/>
                      <a:r>
                        <a:rPr lang="en-US" sz="1200" dirty="0">
                          <a:solidFill>
                            <a:schemeClr val="tx1">
                              <a:lumMod val="50000"/>
                            </a:schemeClr>
                          </a:solidFill>
                        </a:rPr>
                        <a:t>C-1.140</a:t>
                      </a:r>
                    </a:p>
                  </a:txBody>
                  <a:tcPr anchor="ctr">
                    <a:solidFill>
                      <a:schemeClr val="accent1">
                        <a:lumMod val="40000"/>
                        <a:lumOff val="60000"/>
                      </a:schemeClr>
                    </a:solidFill>
                  </a:tcPr>
                </a:tc>
                <a:extLst>
                  <a:ext uri="{0D108BD9-81ED-4DB2-BD59-A6C34878D82A}">
                    <a16:rowId xmlns:a16="http://schemas.microsoft.com/office/drawing/2014/main" val="10001"/>
                  </a:ext>
                </a:extLst>
              </a:tr>
              <a:tr h="418555">
                <a:tc gridSpan="3">
                  <a:txBody>
                    <a:bodyPr/>
                    <a:lstStyle/>
                    <a:p>
                      <a:r>
                        <a:rPr lang="en-US" sz="1200" b="1" dirty="0">
                          <a:solidFill>
                            <a:schemeClr val="tx1">
                              <a:lumMod val="50000"/>
                            </a:schemeClr>
                          </a:solidFill>
                        </a:rPr>
                        <a:t>Exterior Insulation, Continuous and Uninterrupted</a:t>
                      </a:r>
                      <a:r>
                        <a:rPr lang="en-US" sz="1200" b="1" baseline="0" dirty="0">
                          <a:solidFill>
                            <a:schemeClr val="tx1">
                              <a:lumMod val="50000"/>
                            </a:schemeClr>
                          </a:solidFill>
                        </a:rPr>
                        <a:t> by Framing</a:t>
                      </a:r>
                      <a:endParaRPr lang="en-US" sz="1200" b="1" dirty="0">
                        <a:solidFill>
                          <a:schemeClr val="tx1">
                            <a:lumMod val="50000"/>
                          </a:schemeClr>
                        </a:solidFill>
                      </a:endParaRPr>
                    </a:p>
                  </a:txBody>
                  <a:tcPr>
                    <a:solidFill>
                      <a:schemeClr val="accent1">
                        <a:lumMod val="40000"/>
                        <a:lumOff val="60000"/>
                      </a:schemeClr>
                    </a:solidFill>
                  </a:tcPr>
                </a:tc>
                <a:tc hMerge="1">
                  <a:txBody>
                    <a:bodyPr/>
                    <a:lstStyle/>
                    <a:p>
                      <a:endParaRPr lang="en-US" sz="1050" dirty="0"/>
                    </a:p>
                  </a:txBody>
                  <a:tcPr>
                    <a:solidFill>
                      <a:schemeClr val="bg1"/>
                    </a:solidFill>
                  </a:tcPr>
                </a:tc>
                <a:tc hMerge="1">
                  <a:txBody>
                    <a:bodyPr/>
                    <a:lstStyle/>
                    <a:p>
                      <a:endParaRPr lang="en-US" sz="1050" dirty="0"/>
                    </a:p>
                  </a:txBody>
                  <a:tcPr>
                    <a:solidFill>
                      <a:schemeClr val="bg1"/>
                    </a:solidFill>
                  </a:tcPr>
                </a:tc>
                <a:extLst>
                  <a:ext uri="{0D108BD9-81ED-4DB2-BD59-A6C34878D82A}">
                    <a16:rowId xmlns:a16="http://schemas.microsoft.com/office/drawing/2014/main" val="10002"/>
                  </a:ext>
                </a:extLst>
              </a:tr>
              <a:tr h="857000">
                <a:tc>
                  <a:txBody>
                    <a:bodyPr/>
                    <a:lstStyle/>
                    <a:p>
                      <a:pPr algn="ctr"/>
                      <a:r>
                        <a:rPr lang="en-US" sz="1200" dirty="0">
                          <a:solidFill>
                            <a:schemeClr val="tx1">
                              <a:lumMod val="50000"/>
                            </a:schemeClr>
                          </a:solidFill>
                        </a:rPr>
                        <a:t>No Framing</a:t>
                      </a:r>
                    </a:p>
                    <a:p>
                      <a:pPr algn="ctr"/>
                      <a:r>
                        <a:rPr lang="en-US" sz="1200" dirty="0">
                          <a:solidFill>
                            <a:schemeClr val="tx1">
                              <a:lumMod val="50000"/>
                            </a:schemeClr>
                          </a:solidFill>
                        </a:rPr>
                        <a:t>No Framing</a:t>
                      </a:r>
                    </a:p>
                    <a:p>
                      <a:pPr algn="ctr"/>
                      <a:r>
                        <a:rPr lang="en-US" sz="1200" dirty="0">
                          <a:solidFill>
                            <a:schemeClr val="tx1">
                              <a:lumMod val="50000"/>
                            </a:schemeClr>
                          </a:solidFill>
                        </a:rPr>
                        <a:t>No</a:t>
                      </a:r>
                      <a:r>
                        <a:rPr lang="en-US" sz="1200" baseline="0" dirty="0">
                          <a:solidFill>
                            <a:schemeClr val="tx1">
                              <a:lumMod val="50000"/>
                            </a:schemeClr>
                          </a:solidFill>
                        </a:rPr>
                        <a:t> Framing</a:t>
                      </a:r>
                      <a:endParaRPr lang="en-US" sz="1200" dirty="0">
                        <a:solidFill>
                          <a:schemeClr val="tx1">
                            <a:lumMod val="50000"/>
                          </a:schemeClr>
                        </a:solidFill>
                      </a:endParaRPr>
                    </a:p>
                  </a:txBody>
                  <a:tcPr anchor="ctr">
                    <a:solidFill>
                      <a:schemeClr val="accent1">
                        <a:lumMod val="40000"/>
                        <a:lumOff val="60000"/>
                      </a:schemeClr>
                    </a:solidFill>
                  </a:tcPr>
                </a:tc>
                <a:tc>
                  <a:txBody>
                    <a:bodyPr/>
                    <a:lstStyle/>
                    <a:p>
                      <a:pPr algn="ctr"/>
                      <a:r>
                        <a:rPr lang="en-US" sz="1200" dirty="0">
                          <a:solidFill>
                            <a:schemeClr val="tx1">
                              <a:lumMod val="50000"/>
                            </a:schemeClr>
                          </a:solidFill>
                        </a:rPr>
                        <a:t>R-5.0</a:t>
                      </a:r>
                    </a:p>
                    <a:p>
                      <a:pPr algn="ctr"/>
                      <a:r>
                        <a:rPr lang="en-US" sz="1200" dirty="0">
                          <a:solidFill>
                            <a:schemeClr val="tx1">
                              <a:lumMod val="50000"/>
                            </a:schemeClr>
                          </a:solidFill>
                        </a:rPr>
                        <a:t>R-7.5</a:t>
                      </a:r>
                    </a:p>
                    <a:p>
                      <a:pPr algn="ctr"/>
                      <a:r>
                        <a:rPr lang="en-US" sz="1200" dirty="0">
                          <a:solidFill>
                            <a:schemeClr val="tx1">
                              <a:lumMod val="50000"/>
                            </a:schemeClr>
                          </a:solidFill>
                        </a:rPr>
                        <a:t>R-10.0</a:t>
                      </a:r>
                    </a:p>
                  </a:txBody>
                  <a:tcPr anchor="ctr">
                    <a:solidFill>
                      <a:schemeClr val="accent1">
                        <a:lumMod val="40000"/>
                        <a:lumOff val="60000"/>
                      </a:schemeClr>
                    </a:solidFill>
                  </a:tcPr>
                </a:tc>
                <a:tc>
                  <a:txBody>
                    <a:bodyPr/>
                    <a:lstStyle/>
                    <a:p>
                      <a:pPr algn="ctr"/>
                      <a:r>
                        <a:rPr lang="en-US" sz="1200" dirty="0">
                          <a:solidFill>
                            <a:schemeClr val="tx1">
                              <a:lumMod val="50000"/>
                            </a:schemeClr>
                          </a:solidFill>
                        </a:rPr>
                        <a:t>C-0.170</a:t>
                      </a:r>
                    </a:p>
                    <a:p>
                      <a:pPr algn="ctr"/>
                      <a:r>
                        <a:rPr lang="en-US" sz="1200" dirty="0">
                          <a:solidFill>
                            <a:schemeClr val="tx1">
                              <a:lumMod val="50000"/>
                            </a:schemeClr>
                          </a:solidFill>
                        </a:rPr>
                        <a:t>C-0.119</a:t>
                      </a:r>
                    </a:p>
                    <a:p>
                      <a:pPr algn="ctr"/>
                      <a:r>
                        <a:rPr lang="en-US" sz="1200" dirty="0">
                          <a:solidFill>
                            <a:schemeClr val="tx1">
                              <a:lumMod val="50000"/>
                            </a:schemeClr>
                          </a:solidFill>
                        </a:rPr>
                        <a:t>C-0.092</a:t>
                      </a:r>
                    </a:p>
                  </a:txBody>
                  <a:tcPr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57497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22" name="Rectangle 30"/>
          <p:cNvSpPr>
            <a:spLocks noGrp="1" noChangeArrowheads="1"/>
          </p:cNvSpPr>
          <p:nvPr>
            <p:ph idx="1"/>
          </p:nvPr>
        </p:nvSpPr>
        <p:spPr>
          <a:xfrm>
            <a:off x="424562" y="1222375"/>
            <a:ext cx="5016682" cy="5246158"/>
          </a:xfrm>
        </p:spPr>
        <p:txBody>
          <a:bodyPr>
            <a:noAutofit/>
          </a:bodyPr>
          <a:lstStyle/>
          <a:p>
            <a:pPr marL="0" indent="0">
              <a:spcBef>
                <a:spcPts val="1200"/>
              </a:spcBef>
              <a:buNone/>
            </a:pPr>
            <a:r>
              <a:rPr lang="en-US" sz="2000" dirty="0">
                <a:solidFill>
                  <a:schemeClr val="tx1">
                    <a:lumMod val="50000"/>
                  </a:schemeClr>
                </a:solidFill>
              </a:rPr>
              <a:t>Exterior floors over unconditioned space must meet or exceed insulation values in appropriate table for climate zone</a:t>
            </a:r>
            <a:endParaRPr lang="en-US" dirty="0">
              <a:solidFill>
                <a:schemeClr val="tx1">
                  <a:lumMod val="50000"/>
                </a:schemeClr>
              </a:solidFill>
            </a:endParaRPr>
          </a:p>
          <a:p>
            <a:pPr marL="0" indent="0">
              <a:spcBef>
                <a:spcPts val="1200"/>
              </a:spcBef>
              <a:buNone/>
            </a:pPr>
            <a:r>
              <a:rPr lang="en-US" sz="1800" dirty="0">
                <a:solidFill>
                  <a:schemeClr val="tx1">
                    <a:lumMod val="50000"/>
                  </a:schemeClr>
                </a:solidFill>
              </a:rPr>
              <a:t>The 3 classes of exterior floor are:</a:t>
            </a:r>
          </a:p>
          <a:p>
            <a:pPr marL="0" indent="0">
              <a:spcBef>
                <a:spcPts val="1200"/>
              </a:spcBef>
              <a:buNone/>
            </a:pPr>
            <a:r>
              <a:rPr lang="en-US" sz="1800" dirty="0">
                <a:solidFill>
                  <a:schemeClr val="tx1">
                    <a:lumMod val="50000"/>
                  </a:schemeClr>
                </a:solidFill>
              </a:rPr>
              <a:t>Mass floors</a:t>
            </a:r>
          </a:p>
          <a:p>
            <a:pPr lvl="1">
              <a:spcBef>
                <a:spcPts val="0"/>
              </a:spcBef>
              <a:buFont typeface="Wingdings" panose="05000000000000000000" pitchFamily="2" charset="2"/>
              <a:buChar char="§"/>
            </a:pPr>
            <a:r>
              <a:rPr lang="en-US" sz="1600" i="1" dirty="0">
                <a:solidFill>
                  <a:schemeClr val="tx1">
                    <a:lumMod val="50000"/>
                  </a:schemeClr>
                </a:solidFill>
              </a:rPr>
              <a:t>R-value</a:t>
            </a:r>
            <a:r>
              <a:rPr lang="en-US" sz="1600" dirty="0">
                <a:solidFill>
                  <a:schemeClr val="tx1">
                    <a:lumMod val="50000"/>
                  </a:schemeClr>
                </a:solidFill>
              </a:rPr>
              <a:t> is for continuous insulation</a:t>
            </a:r>
          </a:p>
          <a:p>
            <a:pPr lvl="1">
              <a:spcBef>
                <a:spcPts val="0"/>
              </a:spcBef>
              <a:buFont typeface="Wingdings" panose="05000000000000000000" pitchFamily="2" charset="2"/>
              <a:buChar char="§"/>
            </a:pPr>
            <a:r>
              <a:rPr lang="en-US" sz="1600" dirty="0">
                <a:solidFill>
                  <a:schemeClr val="tx1">
                    <a:lumMod val="50000"/>
                  </a:schemeClr>
                </a:solidFill>
              </a:rPr>
              <a:t>If framing is used, compliance is based on maximum assembly </a:t>
            </a:r>
            <a:r>
              <a:rPr lang="en-US" sz="1600" i="1" dirty="0">
                <a:solidFill>
                  <a:schemeClr val="tx1">
                    <a:lumMod val="50000"/>
                  </a:schemeClr>
                </a:solidFill>
              </a:rPr>
              <a:t>U-factor</a:t>
            </a:r>
          </a:p>
          <a:p>
            <a:pPr marL="0" lvl="1" indent="0">
              <a:spcBef>
                <a:spcPts val="1200"/>
              </a:spcBef>
              <a:buNone/>
            </a:pPr>
            <a:r>
              <a:rPr lang="en-US" sz="1800" dirty="0">
                <a:solidFill>
                  <a:schemeClr val="tx1">
                    <a:lumMod val="50000"/>
                  </a:schemeClr>
                </a:solidFill>
              </a:rPr>
              <a:t>Steel-joist floors</a:t>
            </a:r>
          </a:p>
          <a:p>
            <a:pPr lvl="1">
              <a:spcBef>
                <a:spcPts val="0"/>
              </a:spcBef>
              <a:buFont typeface="Wingdings" panose="05000000000000000000" pitchFamily="2" charset="2"/>
              <a:buChar char="§"/>
            </a:pPr>
            <a:r>
              <a:rPr lang="en-US" sz="1600" i="1" dirty="0">
                <a:solidFill>
                  <a:schemeClr val="tx1">
                    <a:lumMod val="50000"/>
                  </a:schemeClr>
                </a:solidFill>
              </a:rPr>
              <a:t>R-value</a:t>
            </a:r>
            <a:r>
              <a:rPr lang="en-US" sz="1600" dirty="0">
                <a:solidFill>
                  <a:schemeClr val="tx1">
                    <a:lumMod val="50000"/>
                  </a:schemeClr>
                </a:solidFill>
              </a:rPr>
              <a:t> is for uncompressed insulation or spray-on insulation, but is also acceptable for continuous insulation</a:t>
            </a:r>
          </a:p>
          <a:p>
            <a:pPr marL="0" lvl="1" indent="0">
              <a:spcBef>
                <a:spcPts val="1200"/>
              </a:spcBef>
              <a:buNone/>
            </a:pPr>
            <a:r>
              <a:rPr lang="en-US" sz="1800" dirty="0">
                <a:solidFill>
                  <a:schemeClr val="tx1">
                    <a:lumMod val="50000"/>
                  </a:schemeClr>
                </a:solidFill>
              </a:rPr>
              <a:t>Wood-framed and others</a:t>
            </a:r>
          </a:p>
          <a:p>
            <a:pPr lvl="1">
              <a:spcBef>
                <a:spcPts val="0"/>
              </a:spcBef>
              <a:buFont typeface="Wingdings" panose="05000000000000000000" pitchFamily="2" charset="2"/>
              <a:buChar char="§"/>
            </a:pPr>
            <a:r>
              <a:rPr lang="en-US" sz="1600" i="1" dirty="0">
                <a:solidFill>
                  <a:schemeClr val="tx1">
                    <a:lumMod val="50000"/>
                  </a:schemeClr>
                </a:solidFill>
              </a:rPr>
              <a:t>R-value</a:t>
            </a:r>
            <a:r>
              <a:rPr lang="en-US" sz="1600" dirty="0">
                <a:solidFill>
                  <a:schemeClr val="tx1">
                    <a:lumMod val="50000"/>
                  </a:schemeClr>
                </a:solidFill>
              </a:rPr>
              <a:t> is for uncompressed insulation, but is also acceptable for continuous insulation</a:t>
            </a:r>
          </a:p>
        </p:txBody>
      </p:sp>
      <p:sp>
        <p:nvSpPr>
          <p:cNvPr id="84996" name="Rectangle 4"/>
          <p:cNvSpPr>
            <a:spLocks noGrp="1" noChangeArrowheads="1"/>
          </p:cNvSpPr>
          <p:nvPr>
            <p:ph type="title"/>
          </p:nvPr>
        </p:nvSpPr>
        <p:spPr>
          <a:xfrm>
            <a:off x="179388" y="0"/>
            <a:ext cx="6904927" cy="781235"/>
          </a:xfrm>
        </p:spPr>
        <p:txBody>
          <a:bodyPr>
            <a:normAutofit/>
          </a:bodyPr>
          <a:lstStyle/>
          <a:p>
            <a:pPr>
              <a:lnSpc>
                <a:spcPct val="80000"/>
              </a:lnSpc>
            </a:pPr>
            <a:r>
              <a:rPr lang="en-US" sz="2400" b="1" dirty="0">
                <a:solidFill>
                  <a:srgbClr val="00853F"/>
                </a:solidFill>
                <a:latin typeface="+mn-lt"/>
                <a:ea typeface="+mn-ea"/>
                <a:cs typeface="+mn-cs"/>
              </a:rPr>
              <a:t>Section 5 – 5.5.3.4 </a:t>
            </a:r>
            <a:br>
              <a:rPr lang="en-US" dirty="0">
                <a:solidFill>
                  <a:schemeClr val="tx1">
                    <a:lumMod val="50000"/>
                  </a:schemeClr>
                </a:solidFill>
              </a:rPr>
            </a:br>
            <a:r>
              <a:rPr lang="en-US" sz="2000" dirty="0">
                <a:solidFill>
                  <a:srgbClr val="00853F"/>
                </a:solidFill>
              </a:rPr>
              <a:t>Floor Insulation</a:t>
            </a:r>
          </a:p>
        </p:txBody>
      </p:sp>
      <p:pic>
        <p:nvPicPr>
          <p:cNvPr id="7" name="Picture 4" descr="Garage Lighting 1"/>
          <p:cNvPicPr>
            <a:picLocks noChangeAspect="1" noChangeArrowheads="1"/>
          </p:cNvPicPr>
          <p:nvPr/>
        </p:nvPicPr>
        <p:blipFill rotWithShape="1">
          <a:blip r:embed="rId3" cstate="screen"/>
          <a:srcRect l="3262"/>
          <a:stretch/>
        </p:blipFill>
        <p:spPr>
          <a:xfrm>
            <a:off x="5441244" y="975776"/>
            <a:ext cx="3390369" cy="2514600"/>
          </a:xfrm>
          <a:prstGeom prst="rect">
            <a:avLst/>
          </a:prstGeom>
          <a:noFill/>
          <a:ln/>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702" y="3659212"/>
            <a:ext cx="21812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614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a:xfrm>
            <a:off x="166688" y="57150"/>
            <a:ext cx="8567039" cy="741840"/>
          </a:xfrm>
        </p:spPr>
        <p:txBody>
          <a:bodyPr>
            <a:normAutofit/>
          </a:bodyPr>
          <a:lstStyle/>
          <a:p>
            <a:pPr>
              <a:lnSpc>
                <a:spcPct val="80000"/>
              </a:lnSpc>
            </a:pPr>
            <a:r>
              <a:rPr lang="en-US" sz="2400" b="1" dirty="0">
                <a:solidFill>
                  <a:srgbClr val="00853F"/>
                </a:solidFill>
                <a:latin typeface="+mn-lt"/>
                <a:ea typeface="+mn-ea"/>
                <a:cs typeface="+mn-cs"/>
              </a:rPr>
              <a:t>Section 5 – 5.5.3.5</a:t>
            </a:r>
            <a:br>
              <a:rPr lang="en-US" sz="2400" dirty="0">
                <a:solidFill>
                  <a:schemeClr val="tx1">
                    <a:lumMod val="50000"/>
                  </a:schemeClr>
                </a:solidFill>
              </a:rPr>
            </a:br>
            <a:r>
              <a:rPr lang="en-US" sz="2000" dirty="0">
                <a:solidFill>
                  <a:srgbClr val="00853F"/>
                </a:solidFill>
              </a:rPr>
              <a:t>Slab-on-Grade Floor Insulation</a:t>
            </a:r>
          </a:p>
        </p:txBody>
      </p:sp>
      <p:sp>
        <p:nvSpPr>
          <p:cNvPr id="87045" name="Rectangle 5"/>
          <p:cNvSpPr>
            <a:spLocks noGrp="1" noChangeArrowheads="1"/>
          </p:cNvSpPr>
          <p:nvPr>
            <p:ph type="body" sz="half" idx="1"/>
          </p:nvPr>
        </p:nvSpPr>
        <p:spPr>
          <a:xfrm>
            <a:off x="166688" y="1052051"/>
            <a:ext cx="8374862" cy="3948574"/>
          </a:xfrm>
        </p:spPr>
        <p:txBody>
          <a:bodyPr>
            <a:noAutofit/>
          </a:bodyPr>
          <a:lstStyle/>
          <a:p>
            <a:pPr marL="0" indent="0">
              <a:buNone/>
            </a:pPr>
            <a:r>
              <a:rPr lang="en-US" sz="1600" dirty="0">
                <a:solidFill>
                  <a:schemeClr val="tx1">
                    <a:lumMod val="50000"/>
                  </a:schemeClr>
                </a:solidFill>
              </a:rPr>
              <a:t>Table describes the</a:t>
            </a:r>
            <a:r>
              <a:rPr lang="en-US" sz="1600" i="1" dirty="0">
                <a:solidFill>
                  <a:schemeClr val="tx1">
                    <a:lumMod val="50000"/>
                  </a:schemeClr>
                </a:solidFill>
              </a:rPr>
              <a:t> rated R-value </a:t>
            </a:r>
            <a:r>
              <a:rPr lang="en-US" sz="1600" dirty="0">
                <a:solidFill>
                  <a:schemeClr val="tx1">
                    <a:lumMod val="50000"/>
                  </a:schemeClr>
                </a:solidFill>
              </a:rPr>
              <a:t>of insulation to be installed around the perimeter of the slab-on-grade floor to the distance specified or comply with F-factor requirement based on Appendix A. </a:t>
            </a:r>
            <a:endParaRPr lang="en-US" sz="1600" i="1"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r>
              <a:rPr lang="en-US" sz="1600" dirty="0">
                <a:solidFill>
                  <a:schemeClr val="tx1">
                    <a:lumMod val="50000"/>
                  </a:schemeClr>
                </a:solidFill>
              </a:rPr>
              <a:t>Installing Insulation:</a:t>
            </a:r>
          </a:p>
          <a:p>
            <a:pPr lvl="1">
              <a:buFont typeface="Arial" panose="020B0604020202020204" pitchFamily="34" charset="0"/>
              <a:buChar char="•"/>
            </a:pPr>
            <a:r>
              <a:rPr lang="en-US" sz="1600" b="1" dirty="0">
                <a:solidFill>
                  <a:schemeClr val="tx1">
                    <a:lumMod val="50000"/>
                  </a:schemeClr>
                </a:solidFill>
              </a:rPr>
              <a:t>Inside foundation </a:t>
            </a:r>
            <a:r>
              <a:rPr lang="en-US" sz="1600" b="1" i="1" dirty="0">
                <a:solidFill>
                  <a:schemeClr val="tx1">
                    <a:lumMod val="50000"/>
                  </a:schemeClr>
                </a:solidFill>
              </a:rPr>
              <a:t>wall</a:t>
            </a:r>
            <a:r>
              <a:rPr lang="en-US" sz="1600" dirty="0">
                <a:solidFill>
                  <a:schemeClr val="tx1">
                    <a:lumMod val="50000"/>
                  </a:schemeClr>
                </a:solidFill>
              </a:rPr>
              <a:t> – extend downward from top of slab a minimum distance specified or to the top of the footing, whichever is less</a:t>
            </a:r>
          </a:p>
          <a:p>
            <a:pPr lvl="1">
              <a:buFont typeface="Arial" panose="020B0604020202020204" pitchFamily="34" charset="0"/>
              <a:buChar char="•"/>
            </a:pPr>
            <a:r>
              <a:rPr lang="en-US" sz="1600" b="1" dirty="0">
                <a:solidFill>
                  <a:schemeClr val="tx1">
                    <a:lumMod val="50000"/>
                  </a:schemeClr>
                </a:solidFill>
              </a:rPr>
              <a:t>Outside foundation </a:t>
            </a:r>
            <a:r>
              <a:rPr lang="en-US" sz="1600" b="1" i="1" dirty="0">
                <a:solidFill>
                  <a:schemeClr val="tx1">
                    <a:lumMod val="50000"/>
                  </a:schemeClr>
                </a:solidFill>
              </a:rPr>
              <a:t>wall</a:t>
            </a:r>
            <a:r>
              <a:rPr lang="en-US" sz="1600" dirty="0">
                <a:solidFill>
                  <a:schemeClr val="tx1">
                    <a:lumMod val="50000"/>
                  </a:schemeClr>
                </a:solidFill>
              </a:rPr>
              <a:t> – extend from top of the slab or downward to at least the </a:t>
            </a:r>
            <a:br>
              <a:rPr lang="en-US" sz="1600" dirty="0">
                <a:solidFill>
                  <a:schemeClr val="tx1">
                    <a:lumMod val="50000"/>
                  </a:schemeClr>
                </a:solidFill>
              </a:rPr>
            </a:br>
            <a:r>
              <a:rPr lang="en-US" sz="1600" dirty="0">
                <a:solidFill>
                  <a:schemeClr val="tx1">
                    <a:lumMod val="50000"/>
                  </a:schemeClr>
                </a:solidFill>
              </a:rPr>
              <a:t>bottom of the slab and then horizontally to a minimum distance specified</a:t>
            </a:r>
          </a:p>
          <a:p>
            <a:pPr lvl="1">
              <a:buFont typeface="Arial" panose="020B0604020202020204" pitchFamily="34" charset="0"/>
              <a:buChar char="•"/>
            </a:pPr>
            <a:r>
              <a:rPr lang="en-US" sz="1600" dirty="0">
                <a:solidFill>
                  <a:schemeClr val="tx1">
                    <a:lumMod val="50000"/>
                  </a:schemeClr>
                </a:solidFill>
              </a:rPr>
              <a:t>In all climate zones, the horizontal insulation extending outside of the foundation to be covered by pavement or by soil a minimum of 10 in. thick</a:t>
            </a:r>
          </a:p>
          <a:p>
            <a:pPr marL="457200" lvl="1" indent="0">
              <a:buNone/>
            </a:pPr>
            <a:r>
              <a:rPr lang="en-US" sz="1600" dirty="0">
                <a:solidFill>
                  <a:schemeClr val="tx1">
                    <a:lumMod val="50000"/>
                  </a:schemeClr>
                </a:solidFill>
              </a:rPr>
              <a:t>Exception:  monolithic </a:t>
            </a:r>
            <a:r>
              <a:rPr lang="en-US" sz="1600" i="1" dirty="0">
                <a:solidFill>
                  <a:schemeClr val="tx1">
                    <a:lumMod val="50000"/>
                  </a:schemeClr>
                </a:solidFill>
              </a:rPr>
              <a:t>slab-on-grade floor</a:t>
            </a:r>
            <a:r>
              <a:rPr lang="en-US" sz="1600" dirty="0">
                <a:solidFill>
                  <a:schemeClr val="tx1">
                    <a:lumMod val="50000"/>
                  </a:schemeClr>
                </a:solidFill>
              </a:rPr>
              <a:t>, insulation to extend from the top of the </a:t>
            </a:r>
            <a:r>
              <a:rPr lang="en-US" sz="1600" i="1" dirty="0">
                <a:solidFill>
                  <a:schemeClr val="tx1">
                    <a:lumMod val="50000"/>
                  </a:schemeClr>
                </a:solidFill>
              </a:rPr>
              <a:t>slab-on-grade</a:t>
            </a:r>
            <a:r>
              <a:rPr lang="en-US" sz="1600" dirty="0">
                <a:solidFill>
                  <a:schemeClr val="tx1">
                    <a:lumMod val="50000"/>
                  </a:schemeClr>
                </a:solidFill>
              </a:rPr>
              <a:t> to the bottom of the footing.</a:t>
            </a:r>
          </a:p>
          <a:p>
            <a:pPr marL="457200" lvl="1" indent="0">
              <a:buNone/>
            </a:pPr>
            <a:br>
              <a:rPr lang="en-US" sz="1100" dirty="0">
                <a:solidFill>
                  <a:schemeClr val="tx1">
                    <a:lumMod val="50000"/>
                  </a:schemeClr>
                </a:solidFill>
              </a:rPr>
            </a:br>
            <a:endParaRPr lang="en-US" sz="1100" dirty="0">
              <a:solidFill>
                <a:schemeClr val="tx1">
                  <a:lumMod val="50000"/>
                </a:schemeClr>
              </a:solidFill>
            </a:endParaRPr>
          </a:p>
          <a:p>
            <a:pPr marL="0" indent="0">
              <a:buNone/>
            </a:pPr>
            <a:endParaRPr lang="en-US" sz="1200" dirty="0">
              <a:solidFill>
                <a:schemeClr val="tx1">
                  <a:lumMod val="50000"/>
                </a:schemeClr>
              </a:solidFill>
            </a:endParaRPr>
          </a:p>
        </p:txBody>
      </p:sp>
      <p:pic>
        <p:nvPicPr>
          <p:cNvPr id="265219" name="Picture 3" descr="http://buildipedia.com/media/k2/items/cache/5fbbaa5b3f48d64954a6b8e2ae2287a1_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7979" y="1916573"/>
            <a:ext cx="1665748" cy="1665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F9B5009-F84A-4C1B-9B06-83AD101A60A1}"/>
              </a:ext>
            </a:extLst>
          </p:cNvPr>
          <p:cNvGrpSpPr/>
          <p:nvPr/>
        </p:nvGrpSpPr>
        <p:grpSpPr>
          <a:xfrm>
            <a:off x="602449" y="1941973"/>
            <a:ext cx="6093625" cy="1547249"/>
            <a:chOff x="1609725" y="1990214"/>
            <a:chExt cx="5524500" cy="1290638"/>
          </a:xfrm>
        </p:grpSpPr>
        <p:pic>
          <p:nvPicPr>
            <p:cNvPr id="6" name="Picture 5">
              <a:extLst>
                <a:ext uri="{FF2B5EF4-FFF2-40B4-BE49-F238E27FC236}">
                  <a16:creationId xmlns:a16="http://schemas.microsoft.com/office/drawing/2014/main" id="{49140255-7C1C-48E6-8F58-B66B074EBF07}"/>
                </a:ext>
              </a:extLst>
            </p:cNvPr>
            <p:cNvPicPr>
              <a:picLocks noChangeAspect="1"/>
            </p:cNvPicPr>
            <p:nvPr/>
          </p:nvPicPr>
          <p:blipFill rotWithShape="1">
            <a:blip r:embed="rId4"/>
            <a:srcRect b="78097"/>
            <a:stretch/>
          </p:blipFill>
          <p:spPr>
            <a:xfrm>
              <a:off x="1609725" y="1990214"/>
              <a:ext cx="5524500" cy="690563"/>
            </a:xfrm>
            <a:prstGeom prst="rect">
              <a:avLst/>
            </a:prstGeom>
          </p:spPr>
        </p:pic>
        <p:pic>
          <p:nvPicPr>
            <p:cNvPr id="2" name="Picture 1">
              <a:extLst>
                <a:ext uri="{FF2B5EF4-FFF2-40B4-BE49-F238E27FC236}">
                  <a16:creationId xmlns:a16="http://schemas.microsoft.com/office/drawing/2014/main" id="{107EDBB9-4127-4A14-94FF-3AA2F43A2AE1}"/>
                </a:ext>
              </a:extLst>
            </p:cNvPr>
            <p:cNvPicPr>
              <a:picLocks noChangeAspect="1"/>
            </p:cNvPicPr>
            <p:nvPr/>
          </p:nvPicPr>
          <p:blipFill>
            <a:blip r:embed="rId5"/>
            <a:stretch>
              <a:fillRect/>
            </a:stretch>
          </p:blipFill>
          <p:spPr>
            <a:xfrm>
              <a:off x="1704975" y="2680777"/>
              <a:ext cx="5419725" cy="600075"/>
            </a:xfrm>
            <a:prstGeom prst="rect">
              <a:avLst/>
            </a:prstGeom>
          </p:spPr>
        </p:pic>
      </p:grpSp>
    </p:spTree>
    <p:extLst>
      <p:ext uri="{BB962C8B-B14F-4D97-AF65-F5344CB8AC3E}">
        <p14:creationId xmlns:p14="http://schemas.microsoft.com/office/powerpoint/2010/main" val="2593069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Grp="1" noChangeArrowheads="1"/>
          </p:cNvSpPr>
          <p:nvPr>
            <p:ph type="title"/>
          </p:nvPr>
        </p:nvSpPr>
        <p:spPr>
          <a:xfrm>
            <a:off x="166688" y="0"/>
            <a:ext cx="8567039" cy="790113"/>
          </a:xfrm>
        </p:spPr>
        <p:txBody>
          <a:bodyPr>
            <a:normAutofit/>
          </a:bodyPr>
          <a:lstStyle/>
          <a:p>
            <a:pPr>
              <a:lnSpc>
                <a:spcPct val="80000"/>
              </a:lnSpc>
            </a:pPr>
            <a:r>
              <a:rPr lang="en-US" sz="2400" b="1" dirty="0">
                <a:solidFill>
                  <a:srgbClr val="00853F"/>
                </a:solidFill>
                <a:latin typeface="+mn-lt"/>
                <a:ea typeface="+mn-ea"/>
                <a:cs typeface="+mn-cs"/>
              </a:rPr>
              <a:t>Section 5 – 5.5.3.6</a:t>
            </a:r>
            <a:br>
              <a:rPr lang="en-US" sz="2400" dirty="0">
                <a:solidFill>
                  <a:schemeClr val="tx1">
                    <a:lumMod val="50000"/>
                  </a:schemeClr>
                </a:solidFill>
              </a:rPr>
            </a:br>
            <a:r>
              <a:rPr lang="en-US" sz="2000" dirty="0">
                <a:solidFill>
                  <a:srgbClr val="00853F"/>
                </a:solidFill>
              </a:rPr>
              <a:t>Opaque Doors</a:t>
            </a:r>
          </a:p>
        </p:txBody>
      </p:sp>
      <p:sp>
        <p:nvSpPr>
          <p:cNvPr id="89091" name="Rectangle 3"/>
          <p:cNvSpPr>
            <a:spLocks noGrp="1" noChangeArrowheads="1"/>
          </p:cNvSpPr>
          <p:nvPr>
            <p:ph type="body" sz="half" idx="1"/>
          </p:nvPr>
        </p:nvSpPr>
        <p:spPr>
          <a:xfrm>
            <a:off x="424561" y="1213564"/>
            <a:ext cx="8643239" cy="990600"/>
          </a:xfrm>
        </p:spPr>
        <p:txBody>
          <a:bodyPr rtlCol="0">
            <a:normAutofit/>
          </a:bodyPr>
          <a:lstStyle/>
          <a:p>
            <a:pPr marL="0" indent="0" algn="ctr" eaLnBrk="1" fontAlgn="auto" hangingPunct="1">
              <a:spcAft>
                <a:spcPts val="0"/>
              </a:spcAft>
              <a:buFont typeface="Arial"/>
              <a:buNone/>
              <a:defRPr/>
            </a:pPr>
            <a:r>
              <a:rPr lang="en-US" sz="2000" i="1" dirty="0">
                <a:ea typeface="+mn-ea"/>
                <a:cs typeface="+mn-cs"/>
              </a:rPr>
              <a:t>U-factor</a:t>
            </a:r>
            <a:r>
              <a:rPr lang="en-US" sz="2000" dirty="0">
                <a:ea typeface="+mn-ea"/>
                <a:cs typeface="+mn-cs"/>
              </a:rPr>
              <a:t> not greater than specified for climate zone in appropriate table</a:t>
            </a:r>
          </a:p>
        </p:txBody>
      </p:sp>
      <p:grpSp>
        <p:nvGrpSpPr>
          <p:cNvPr id="5" name="Group 4">
            <a:extLst>
              <a:ext uri="{FF2B5EF4-FFF2-40B4-BE49-F238E27FC236}">
                <a16:creationId xmlns:a16="http://schemas.microsoft.com/office/drawing/2014/main" id="{F8BA7A64-85BC-4CDF-8C77-78C142768B6C}"/>
              </a:ext>
            </a:extLst>
          </p:cNvPr>
          <p:cNvGrpSpPr/>
          <p:nvPr/>
        </p:nvGrpSpPr>
        <p:grpSpPr>
          <a:xfrm>
            <a:off x="1116798" y="1941973"/>
            <a:ext cx="7055651" cy="1839452"/>
            <a:chOff x="1116799" y="1941973"/>
            <a:chExt cx="6093626" cy="1487027"/>
          </a:xfrm>
        </p:grpSpPr>
        <p:pic>
          <p:nvPicPr>
            <p:cNvPr id="7" name="Picture 6">
              <a:extLst>
                <a:ext uri="{FF2B5EF4-FFF2-40B4-BE49-F238E27FC236}">
                  <a16:creationId xmlns:a16="http://schemas.microsoft.com/office/drawing/2014/main" id="{F6D1B128-2DC9-4F96-B911-F1B491615FB0}"/>
                </a:ext>
              </a:extLst>
            </p:cNvPr>
            <p:cNvPicPr>
              <a:picLocks noChangeAspect="1"/>
            </p:cNvPicPr>
            <p:nvPr/>
          </p:nvPicPr>
          <p:blipFill rotWithShape="1">
            <a:blip r:embed="rId3"/>
            <a:srcRect b="78097"/>
            <a:stretch/>
          </p:blipFill>
          <p:spPr>
            <a:xfrm>
              <a:off x="1116799" y="1941973"/>
              <a:ext cx="6093625" cy="827864"/>
            </a:xfrm>
            <a:prstGeom prst="rect">
              <a:avLst/>
            </a:prstGeom>
          </p:spPr>
        </p:pic>
        <p:pic>
          <p:nvPicPr>
            <p:cNvPr id="2" name="Picture 1">
              <a:extLst>
                <a:ext uri="{FF2B5EF4-FFF2-40B4-BE49-F238E27FC236}">
                  <a16:creationId xmlns:a16="http://schemas.microsoft.com/office/drawing/2014/main" id="{B74C6351-658C-4073-B4B7-0615E0892BF9}"/>
                </a:ext>
              </a:extLst>
            </p:cNvPr>
            <p:cNvPicPr>
              <a:picLocks noChangeAspect="1"/>
            </p:cNvPicPr>
            <p:nvPr/>
          </p:nvPicPr>
          <p:blipFill>
            <a:blip r:embed="rId4"/>
            <a:stretch>
              <a:fillRect/>
            </a:stretch>
          </p:blipFill>
          <p:spPr>
            <a:xfrm>
              <a:off x="1190625" y="2741262"/>
              <a:ext cx="6019800" cy="687738"/>
            </a:xfrm>
            <a:prstGeom prst="rect">
              <a:avLst/>
            </a:prstGeom>
          </p:spPr>
        </p:pic>
      </p:grpSp>
    </p:spTree>
    <p:extLst>
      <p:ext uri="{BB962C8B-B14F-4D97-AF65-F5344CB8AC3E}">
        <p14:creationId xmlns:p14="http://schemas.microsoft.com/office/powerpoint/2010/main" val="4157388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424561" y="1066800"/>
            <a:ext cx="8490839" cy="3162300"/>
          </a:xfrm>
        </p:spPr>
        <p:txBody>
          <a:bodyPr>
            <a:noAutofit/>
          </a:bodyPr>
          <a:lstStyle/>
          <a:p>
            <a:pPr marL="0" indent="0">
              <a:buNone/>
            </a:pPr>
            <a:r>
              <a:rPr lang="en-US" sz="2000" dirty="0">
                <a:solidFill>
                  <a:schemeClr val="tx1">
                    <a:lumMod val="50000"/>
                  </a:schemeClr>
                </a:solidFill>
              </a:rPr>
              <a:t>Criteria apply to </a:t>
            </a:r>
            <a:r>
              <a:rPr lang="en-US" sz="2000" i="1" dirty="0">
                <a:solidFill>
                  <a:schemeClr val="tx1">
                    <a:lumMod val="50000"/>
                  </a:schemeClr>
                </a:solidFill>
              </a:rPr>
              <a:t>fenestration</a:t>
            </a:r>
            <a:r>
              <a:rPr lang="en-US" sz="2000" dirty="0">
                <a:solidFill>
                  <a:schemeClr val="tx1">
                    <a:lumMod val="50000"/>
                  </a:schemeClr>
                </a:solidFill>
              </a:rPr>
              <a:t>, including windows, glass </a:t>
            </a:r>
            <a:r>
              <a:rPr lang="en-US" sz="2000" i="1" dirty="0">
                <a:solidFill>
                  <a:schemeClr val="tx1">
                    <a:lumMod val="50000"/>
                  </a:schemeClr>
                </a:solidFill>
              </a:rPr>
              <a:t>doors</a:t>
            </a:r>
            <a:r>
              <a:rPr lang="en-US" sz="2000" dirty="0">
                <a:solidFill>
                  <a:schemeClr val="tx1">
                    <a:lumMod val="50000"/>
                  </a:schemeClr>
                </a:solidFill>
              </a:rPr>
              <a:t>, glass block, plastic panels, and </a:t>
            </a:r>
            <a:r>
              <a:rPr lang="en-US" sz="2000" i="1" dirty="0">
                <a:solidFill>
                  <a:schemeClr val="tx1">
                    <a:lumMod val="50000"/>
                  </a:schemeClr>
                </a:solidFill>
              </a:rPr>
              <a:t>skylights</a:t>
            </a:r>
          </a:p>
          <a:p>
            <a:r>
              <a:rPr lang="en-US" sz="1800" dirty="0">
                <a:solidFill>
                  <a:schemeClr val="tx1">
                    <a:lumMod val="50000"/>
                  </a:schemeClr>
                </a:solidFill>
              </a:rPr>
              <a:t>specified by fenestration </a:t>
            </a:r>
            <a:r>
              <a:rPr lang="en-US" sz="1800" dirty="0">
                <a:solidFill>
                  <a:srgbClr val="FF0000"/>
                </a:solidFill>
              </a:rPr>
              <a:t>type </a:t>
            </a:r>
            <a:r>
              <a:rPr lang="en-US" sz="1800" dirty="0">
                <a:solidFill>
                  <a:schemeClr val="tx1">
                    <a:lumMod val="50000"/>
                  </a:schemeClr>
                </a:solidFill>
              </a:rPr>
              <a:t>and by climate zone</a:t>
            </a:r>
          </a:p>
          <a:p>
            <a:pPr marL="0" indent="0">
              <a:buNone/>
            </a:pPr>
            <a:endParaRPr lang="en-US" sz="2000" dirty="0">
              <a:solidFill>
                <a:schemeClr val="tx1">
                  <a:lumMod val="50000"/>
                </a:schemeClr>
              </a:solidFill>
            </a:endParaRPr>
          </a:p>
          <a:p>
            <a:pPr marL="0" indent="0">
              <a:buNone/>
            </a:pPr>
            <a:r>
              <a:rPr lang="en-US" sz="2000" dirty="0">
                <a:solidFill>
                  <a:schemeClr val="tx1">
                    <a:lumMod val="50000"/>
                  </a:schemeClr>
                </a:solidFill>
              </a:rPr>
              <a:t>Compliance with values in Tables 5.5-0 through 5.5-8</a:t>
            </a:r>
          </a:p>
          <a:p>
            <a:pPr lvl="1">
              <a:buFont typeface="Arial" panose="020B0604020202020204" pitchFamily="34" charset="0"/>
              <a:buChar char="•"/>
            </a:pPr>
            <a:r>
              <a:rPr lang="en-US" sz="1800" i="1" dirty="0">
                <a:solidFill>
                  <a:schemeClr val="tx1">
                    <a:lumMod val="50000"/>
                  </a:schemeClr>
                </a:solidFill>
              </a:rPr>
              <a:t>U-factor</a:t>
            </a:r>
            <a:r>
              <a:rPr lang="en-US" sz="1800" dirty="0">
                <a:solidFill>
                  <a:schemeClr val="tx1">
                    <a:lumMod val="50000"/>
                  </a:schemeClr>
                </a:solidFill>
              </a:rPr>
              <a:t> not greater than specified</a:t>
            </a:r>
          </a:p>
          <a:p>
            <a:pPr lvl="1">
              <a:buFont typeface="Arial" panose="020B0604020202020204" pitchFamily="34" charset="0"/>
              <a:buChar char="•"/>
            </a:pPr>
            <a:r>
              <a:rPr lang="en-US" sz="1800" i="1" dirty="0">
                <a:solidFill>
                  <a:schemeClr val="tx1">
                    <a:lumMod val="50000"/>
                  </a:schemeClr>
                </a:solidFill>
              </a:rPr>
              <a:t>SHGC </a:t>
            </a:r>
            <a:r>
              <a:rPr lang="en-US" sz="1800" dirty="0">
                <a:solidFill>
                  <a:schemeClr val="tx1">
                    <a:lumMod val="50000"/>
                  </a:schemeClr>
                </a:solidFill>
              </a:rPr>
              <a:t>not greater than specified</a:t>
            </a:r>
          </a:p>
          <a:p>
            <a:pPr lvl="1">
              <a:buFont typeface="Arial" panose="020B0604020202020204" pitchFamily="34" charset="0"/>
              <a:buChar char="•"/>
            </a:pPr>
            <a:r>
              <a:rPr lang="en-US" sz="1800" dirty="0">
                <a:solidFill>
                  <a:schemeClr val="tx1">
                    <a:lumMod val="50000"/>
                  </a:schemeClr>
                </a:solidFill>
              </a:rPr>
              <a:t>Meet or exceed minimum </a:t>
            </a:r>
            <a:r>
              <a:rPr lang="en-US" sz="1800" i="1" dirty="0">
                <a:solidFill>
                  <a:schemeClr val="tx1">
                    <a:lumMod val="50000"/>
                  </a:schemeClr>
                </a:solidFill>
              </a:rPr>
              <a:t>VT/SHGC</a:t>
            </a:r>
          </a:p>
          <a:p>
            <a:pPr lvl="1">
              <a:buFont typeface="Arial" panose="020B0604020202020204" pitchFamily="34" charset="0"/>
              <a:buChar char="•"/>
            </a:pPr>
            <a:r>
              <a:rPr lang="en-US" sz="1800" dirty="0">
                <a:solidFill>
                  <a:schemeClr val="tx1">
                    <a:lumMod val="50000"/>
                  </a:schemeClr>
                </a:solidFill>
              </a:rPr>
              <a:t>Use NFRC ratings or default values in Appendix A</a:t>
            </a:r>
          </a:p>
          <a:p>
            <a:pPr marL="0" indent="0">
              <a:buNone/>
            </a:pPr>
            <a:endParaRPr lang="en-US" sz="2000" dirty="0">
              <a:solidFill>
                <a:schemeClr val="tx1">
                  <a:lumMod val="50000"/>
                </a:schemeClr>
              </a:solidFill>
            </a:endParaRPr>
          </a:p>
          <a:p>
            <a:pPr lvl="1">
              <a:buFont typeface="Arial" panose="020B0604020202020204" pitchFamily="34" charset="0"/>
              <a:buChar char="•"/>
            </a:pPr>
            <a:endParaRPr lang="en-US" sz="1800" dirty="0">
              <a:solidFill>
                <a:schemeClr val="tx1">
                  <a:lumMod val="50000"/>
                </a:schemeClr>
              </a:solidFill>
            </a:endParaRPr>
          </a:p>
        </p:txBody>
      </p:sp>
      <p:sp>
        <p:nvSpPr>
          <p:cNvPr id="91138" name="Rectangle 2"/>
          <p:cNvSpPr>
            <a:spLocks noGrp="1" noChangeArrowheads="1"/>
          </p:cNvSpPr>
          <p:nvPr>
            <p:ph type="title"/>
          </p:nvPr>
        </p:nvSpPr>
        <p:spPr>
          <a:xfrm>
            <a:off x="166688" y="-38100"/>
            <a:ext cx="8490839" cy="819335"/>
          </a:xfrm>
        </p:spPr>
        <p:txBody>
          <a:bodyPr>
            <a:normAutofit/>
          </a:bodyPr>
          <a:lstStyle/>
          <a:p>
            <a:pPr>
              <a:lnSpc>
                <a:spcPct val="80000"/>
              </a:lnSpc>
            </a:pPr>
            <a:r>
              <a:rPr lang="en-US" sz="2400" b="1" dirty="0">
                <a:solidFill>
                  <a:srgbClr val="00853F"/>
                </a:solidFill>
                <a:latin typeface="+mn-lt"/>
                <a:ea typeface="+mn-ea"/>
                <a:cs typeface="+mn-cs"/>
              </a:rPr>
              <a:t>Section 5 – 5.5.4</a:t>
            </a:r>
            <a:br>
              <a:rPr lang="en-US" sz="2400" dirty="0">
                <a:solidFill>
                  <a:schemeClr val="tx1">
                    <a:lumMod val="50000"/>
                  </a:schemeClr>
                </a:solidFill>
              </a:rPr>
            </a:br>
            <a:r>
              <a:rPr lang="en-US" sz="2000" dirty="0">
                <a:solidFill>
                  <a:srgbClr val="00853F"/>
                </a:solidFill>
              </a:rPr>
              <a:t>Fenestration</a:t>
            </a:r>
          </a:p>
        </p:txBody>
      </p:sp>
      <p:pic>
        <p:nvPicPr>
          <p:cNvPr id="91164" name="Picture 28" descr="1404"/>
          <p:cNvPicPr>
            <a:picLocks noChangeAspect="1" noChangeArrowheads="1"/>
          </p:cNvPicPr>
          <p:nvPr/>
        </p:nvPicPr>
        <p:blipFill rotWithShape="1">
          <a:blip r:embed="rId3" cstate="screen"/>
          <a:srcRect t="3848" b="15988"/>
          <a:stretch/>
        </p:blipFill>
        <p:spPr bwMode="auto">
          <a:xfrm>
            <a:off x="6533244" y="2959301"/>
            <a:ext cx="2610756" cy="1823154"/>
          </a:xfrm>
          <a:prstGeom prst="rect">
            <a:avLst/>
          </a:prstGeom>
          <a:noFill/>
          <a:ln w="38100">
            <a:solidFill>
              <a:srgbClr val="000000"/>
            </a:solidFill>
            <a:miter lim="800000"/>
            <a:headEnd/>
            <a:tailEnd/>
          </a:ln>
          <a:effectLst/>
        </p:spPr>
      </p:pic>
      <p:sp>
        <p:nvSpPr>
          <p:cNvPr id="2" name="Rectangle 1">
            <a:extLst>
              <a:ext uri="{FF2B5EF4-FFF2-40B4-BE49-F238E27FC236}">
                <a16:creationId xmlns:a16="http://schemas.microsoft.com/office/drawing/2014/main" id="{FE6D23E0-DD1E-4B37-A73E-0A4060097771}"/>
              </a:ext>
            </a:extLst>
          </p:cNvPr>
          <p:cNvSpPr/>
          <p:nvPr/>
        </p:nvSpPr>
        <p:spPr>
          <a:xfrm>
            <a:off x="443611" y="4339501"/>
            <a:ext cx="6014340" cy="1895904"/>
          </a:xfrm>
          <a:prstGeom prst="rect">
            <a:avLst/>
          </a:prstGeom>
        </p:spPr>
        <p:txBody>
          <a:bodyPr wrap="square">
            <a:spAutoFit/>
          </a:bodyPr>
          <a:lstStyle/>
          <a:p>
            <a:r>
              <a:rPr lang="en-US" sz="2000" dirty="0">
                <a:solidFill>
                  <a:schemeClr val="tx1">
                    <a:lumMod val="50000"/>
                  </a:schemeClr>
                </a:solidFill>
              </a:rPr>
              <a:t>Exceptions:</a:t>
            </a:r>
          </a:p>
          <a:p>
            <a:pPr marL="742950" lvl="1" indent="-285750">
              <a:spcBef>
                <a:spcPct val="20000"/>
              </a:spcBef>
              <a:buFont typeface="Arial" panose="020B0604020202020204" pitchFamily="34" charset="0"/>
              <a:buChar char="•"/>
            </a:pPr>
            <a:r>
              <a:rPr lang="en-US" dirty="0">
                <a:solidFill>
                  <a:schemeClr val="tx1">
                    <a:lumMod val="50000"/>
                  </a:schemeClr>
                </a:solidFill>
              </a:rPr>
              <a:t>Area weighting allowed within same class of construction and space-conditioning categories</a:t>
            </a:r>
          </a:p>
          <a:p>
            <a:pPr marL="742950" lvl="1" indent="-285750">
              <a:spcBef>
                <a:spcPct val="20000"/>
              </a:spcBef>
              <a:buFont typeface="Arial" panose="020B0604020202020204" pitchFamily="34" charset="0"/>
              <a:buChar char="•"/>
            </a:pPr>
            <a:r>
              <a:rPr lang="en-US" dirty="0">
                <a:solidFill>
                  <a:schemeClr val="tx1">
                    <a:lumMod val="50000"/>
                  </a:schemeClr>
                </a:solidFill>
              </a:rPr>
              <a:t>Vertical fenestration can only be area-weighted across a single space conditioning category (</a:t>
            </a:r>
            <a:r>
              <a:rPr lang="en-US" dirty="0" err="1">
                <a:solidFill>
                  <a:schemeClr val="tx1">
                    <a:lumMod val="50000"/>
                  </a:schemeClr>
                </a:solidFill>
              </a:rPr>
              <a:t>ie</a:t>
            </a:r>
            <a:r>
              <a:rPr lang="en-US" dirty="0">
                <a:solidFill>
                  <a:schemeClr val="tx1">
                    <a:lumMod val="50000"/>
                  </a:schemeClr>
                </a:solidFill>
              </a:rPr>
              <a:t>: conditioned vs unconditioned spaces)</a:t>
            </a:r>
          </a:p>
        </p:txBody>
      </p:sp>
    </p:spTree>
    <p:extLst>
      <p:ext uri="{BB962C8B-B14F-4D97-AF65-F5344CB8AC3E}">
        <p14:creationId xmlns:p14="http://schemas.microsoft.com/office/powerpoint/2010/main" val="399863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5100" y="0"/>
            <a:ext cx="8733727" cy="790113"/>
          </a:xfrm>
        </p:spPr>
        <p:txBody>
          <a:bodyPr>
            <a:normAutofit/>
          </a:bodyPr>
          <a:lstStyle/>
          <a:p>
            <a:pPr>
              <a:lnSpc>
                <a:spcPct val="80000"/>
              </a:lnSpc>
            </a:pPr>
            <a:r>
              <a:rPr lang="en-US" sz="2400" b="1" dirty="0">
                <a:solidFill>
                  <a:srgbClr val="00853F"/>
                </a:solidFill>
                <a:latin typeface="+mn-lt"/>
                <a:ea typeface="+mn-ea"/>
                <a:cs typeface="+mn-cs"/>
              </a:rPr>
              <a:t>Section 5 – 5.5.4.2</a:t>
            </a:r>
            <a:br>
              <a:rPr lang="en-US" dirty="0">
                <a:solidFill>
                  <a:schemeClr val="tx1">
                    <a:lumMod val="50000"/>
                  </a:schemeClr>
                </a:solidFill>
              </a:rPr>
            </a:br>
            <a:r>
              <a:rPr lang="en-US" sz="2000" dirty="0">
                <a:solidFill>
                  <a:srgbClr val="00853F"/>
                </a:solidFill>
              </a:rPr>
              <a:t>Fenestration Area</a:t>
            </a:r>
          </a:p>
        </p:txBody>
      </p:sp>
      <p:sp>
        <p:nvSpPr>
          <p:cNvPr id="93187" name="Rectangle 3"/>
          <p:cNvSpPr>
            <a:spLocks noGrp="1" noChangeArrowheads="1"/>
          </p:cNvSpPr>
          <p:nvPr>
            <p:ph type="body" sz="half" idx="1"/>
          </p:nvPr>
        </p:nvSpPr>
        <p:spPr>
          <a:xfrm>
            <a:off x="424561" y="1189038"/>
            <a:ext cx="8572683" cy="4525962"/>
          </a:xfrm>
        </p:spPr>
        <p:txBody>
          <a:bodyPr/>
          <a:lstStyle/>
          <a:p>
            <a:pPr marL="0" indent="0">
              <a:buNone/>
            </a:pPr>
            <a:r>
              <a:rPr lang="en-US" sz="2000" dirty="0">
                <a:solidFill>
                  <a:schemeClr val="tx1">
                    <a:lumMod val="50000"/>
                  </a:schemeClr>
                </a:solidFill>
              </a:rPr>
              <a:t>Total </a:t>
            </a:r>
            <a:r>
              <a:rPr lang="en-US" sz="2000" i="1" dirty="0">
                <a:solidFill>
                  <a:schemeClr val="tx1">
                    <a:lumMod val="50000"/>
                  </a:schemeClr>
                </a:solidFill>
              </a:rPr>
              <a:t>vertical fenestration area</a:t>
            </a:r>
            <a:r>
              <a:rPr lang="en-US" sz="2000" dirty="0">
                <a:solidFill>
                  <a:schemeClr val="tx1">
                    <a:lumMod val="50000"/>
                  </a:schemeClr>
                </a:solidFill>
              </a:rPr>
              <a:t> to be smaller than specified values in Tables 5.5-0 through 5.5-8 (40% for all climate zones)</a:t>
            </a:r>
          </a:p>
          <a:p>
            <a:pPr lvl="1">
              <a:buFont typeface="Arial" panose="020B0604020202020204" pitchFamily="34" charset="0"/>
              <a:buChar char="•"/>
            </a:pPr>
            <a:r>
              <a:rPr lang="en-US" sz="1800" dirty="0">
                <a:solidFill>
                  <a:schemeClr val="tx1">
                    <a:lumMod val="50000"/>
                  </a:schemeClr>
                </a:solidFill>
              </a:rPr>
              <a:t>Including both fixed and operable </a:t>
            </a:r>
            <a:r>
              <a:rPr lang="en-US" sz="1800" i="1" dirty="0">
                <a:solidFill>
                  <a:schemeClr val="tx1">
                    <a:lumMod val="50000"/>
                  </a:schemeClr>
                </a:solidFill>
              </a:rPr>
              <a:t>vertical fenestration</a:t>
            </a:r>
          </a:p>
          <a:p>
            <a:pPr lvl="1">
              <a:buFont typeface="Arial" panose="020B0604020202020204" pitchFamily="34" charset="0"/>
              <a:buChar char="•"/>
            </a:pPr>
            <a:r>
              <a:rPr lang="en-US" sz="1800" dirty="0">
                <a:solidFill>
                  <a:schemeClr val="tx1">
                    <a:lumMod val="50000"/>
                  </a:schemeClr>
                </a:solidFill>
              </a:rPr>
              <a:t>Exception: street-level </a:t>
            </a:r>
            <a:r>
              <a:rPr lang="en-US" sz="1800" i="1" dirty="0">
                <a:solidFill>
                  <a:schemeClr val="tx1">
                    <a:lumMod val="50000"/>
                  </a:schemeClr>
                </a:solidFill>
              </a:rPr>
              <a:t>vertical fenestration </a:t>
            </a:r>
            <a:r>
              <a:rPr lang="en-US" sz="1800" dirty="0">
                <a:solidFill>
                  <a:schemeClr val="tx1">
                    <a:lumMod val="50000"/>
                  </a:schemeClr>
                </a:solidFill>
              </a:rPr>
              <a:t>(5.5.4.4.1)</a:t>
            </a:r>
          </a:p>
          <a:p>
            <a:pPr marL="3175" lvl="1" indent="0">
              <a:buNone/>
            </a:pPr>
            <a:endParaRPr lang="en-US" dirty="0">
              <a:solidFill>
                <a:schemeClr val="tx1">
                  <a:lumMod val="50000"/>
                </a:schemeClr>
              </a:solidFill>
            </a:endParaRPr>
          </a:p>
          <a:p>
            <a:pPr marL="3175" lvl="1" indent="0">
              <a:buNone/>
            </a:pPr>
            <a:r>
              <a:rPr lang="en-US" dirty="0">
                <a:solidFill>
                  <a:schemeClr val="tx1">
                    <a:lumMod val="50000"/>
                  </a:schemeClr>
                </a:solidFill>
              </a:rPr>
              <a:t>Total </a:t>
            </a:r>
            <a:r>
              <a:rPr lang="en-US" i="1" dirty="0">
                <a:solidFill>
                  <a:schemeClr val="tx1">
                    <a:lumMod val="50000"/>
                  </a:schemeClr>
                </a:solidFill>
              </a:rPr>
              <a:t>skylight</a:t>
            </a:r>
            <a:r>
              <a:rPr lang="en-US" dirty="0">
                <a:solidFill>
                  <a:schemeClr val="tx1">
                    <a:lumMod val="50000"/>
                  </a:schemeClr>
                </a:solidFill>
              </a:rPr>
              <a:t> area smaller than specified in Tables 5.5-0 through 5.5-8  </a:t>
            </a:r>
            <a:r>
              <a:rPr lang="en-US" sz="1800" dirty="0">
                <a:solidFill>
                  <a:schemeClr val="tx1">
                    <a:lumMod val="50000"/>
                  </a:schemeClr>
                </a:solidFill>
              </a:rPr>
              <a:t>(3% of roof area for all climate zones)</a:t>
            </a:r>
          </a:p>
          <a:p>
            <a:pPr marL="746125" lvl="2" indent="-342900"/>
            <a:r>
              <a:rPr lang="en-US" dirty="0">
                <a:solidFill>
                  <a:schemeClr val="tx1">
                    <a:lumMod val="50000"/>
                  </a:schemeClr>
                </a:solidFill>
              </a:rPr>
              <a:t>Permitted to be no greater than 6% of </a:t>
            </a:r>
            <a:r>
              <a:rPr lang="en-US" i="1" dirty="0">
                <a:solidFill>
                  <a:schemeClr val="tx1">
                    <a:lumMod val="50000"/>
                  </a:schemeClr>
                </a:solidFill>
              </a:rPr>
              <a:t>gross roof area </a:t>
            </a:r>
            <a:r>
              <a:rPr lang="en-US" dirty="0">
                <a:solidFill>
                  <a:schemeClr val="tx1">
                    <a:lumMod val="50000"/>
                  </a:schemeClr>
                </a:solidFill>
              </a:rPr>
              <a:t>provided criteria in exception 1 to </a:t>
            </a:r>
            <a:r>
              <a:rPr lang="en-US" i="1" dirty="0">
                <a:solidFill>
                  <a:schemeClr val="tx1">
                    <a:lumMod val="50000"/>
                  </a:schemeClr>
                </a:solidFill>
              </a:rPr>
              <a:t>skylight SHGC </a:t>
            </a:r>
            <a:r>
              <a:rPr lang="en-US" dirty="0">
                <a:solidFill>
                  <a:schemeClr val="tx1">
                    <a:lumMod val="50000"/>
                  </a:schemeClr>
                </a:solidFill>
              </a:rPr>
              <a:t>requirements are met (5.5.4.4.2) and </a:t>
            </a:r>
            <a:r>
              <a:rPr lang="en-US" i="1" dirty="0">
                <a:solidFill>
                  <a:schemeClr val="tx1">
                    <a:lumMod val="50000"/>
                  </a:schemeClr>
                </a:solidFill>
              </a:rPr>
              <a:t>daylight area under skylights</a:t>
            </a:r>
            <a:r>
              <a:rPr lang="en-US" dirty="0">
                <a:solidFill>
                  <a:schemeClr val="tx1">
                    <a:lumMod val="50000"/>
                  </a:schemeClr>
                </a:solidFill>
              </a:rPr>
              <a:t> is more than or equal to half the </a:t>
            </a:r>
            <a:r>
              <a:rPr lang="en-US" i="1" dirty="0">
                <a:solidFill>
                  <a:schemeClr val="tx1">
                    <a:lumMod val="50000"/>
                  </a:schemeClr>
                </a:solidFill>
              </a:rPr>
              <a:t>floor</a:t>
            </a:r>
            <a:r>
              <a:rPr lang="en-US" dirty="0">
                <a:solidFill>
                  <a:schemeClr val="tx1">
                    <a:lumMod val="50000"/>
                  </a:schemeClr>
                </a:solidFill>
              </a:rPr>
              <a:t> area of the </a:t>
            </a:r>
            <a:r>
              <a:rPr lang="en-US" i="1" dirty="0">
                <a:solidFill>
                  <a:schemeClr val="tx1">
                    <a:lumMod val="50000"/>
                  </a:schemeClr>
                </a:solidFill>
              </a:rPr>
              <a:t>space</a:t>
            </a:r>
          </a:p>
        </p:txBody>
      </p:sp>
    </p:spTree>
    <p:extLst>
      <p:ext uri="{BB962C8B-B14F-4D97-AF65-F5344CB8AC3E}">
        <p14:creationId xmlns:p14="http://schemas.microsoft.com/office/powerpoint/2010/main" val="2286476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5100" y="0"/>
            <a:ext cx="8733727" cy="781235"/>
          </a:xfrm>
        </p:spPr>
        <p:txBody>
          <a:bodyPr>
            <a:normAutofit/>
          </a:bodyPr>
          <a:lstStyle/>
          <a:p>
            <a:pPr>
              <a:lnSpc>
                <a:spcPct val="80000"/>
              </a:lnSpc>
            </a:pPr>
            <a:r>
              <a:rPr lang="en-US" sz="2400" b="1" dirty="0">
                <a:solidFill>
                  <a:srgbClr val="00853F"/>
                </a:solidFill>
                <a:latin typeface="+mn-lt"/>
                <a:ea typeface="+mn-ea"/>
                <a:cs typeface="+mn-cs"/>
              </a:rPr>
              <a:t>Section 5 – 5.5.4.2.3</a:t>
            </a:r>
            <a:br>
              <a:rPr lang="en-US" dirty="0">
                <a:solidFill>
                  <a:schemeClr val="tx1">
                    <a:lumMod val="50000"/>
                  </a:schemeClr>
                </a:solidFill>
              </a:rPr>
            </a:br>
            <a:r>
              <a:rPr lang="en-US" sz="2000" dirty="0">
                <a:solidFill>
                  <a:srgbClr val="00853F"/>
                </a:solidFill>
              </a:rPr>
              <a:t>Minimum Skylight Fenestration Area</a:t>
            </a:r>
          </a:p>
        </p:txBody>
      </p:sp>
      <p:sp>
        <p:nvSpPr>
          <p:cNvPr id="4" name="Text Placeholder 3"/>
          <p:cNvSpPr>
            <a:spLocks noGrp="1"/>
          </p:cNvSpPr>
          <p:nvPr>
            <p:ph type="body" sz="half" idx="1"/>
          </p:nvPr>
        </p:nvSpPr>
        <p:spPr>
          <a:xfrm>
            <a:off x="457199" y="1313034"/>
            <a:ext cx="7907867" cy="906291"/>
          </a:xfrm>
        </p:spPr>
        <p:txBody>
          <a:bodyPr>
            <a:noAutofit/>
          </a:bodyPr>
          <a:lstStyle/>
          <a:p>
            <a:pPr marL="0" indent="0">
              <a:buNone/>
            </a:pPr>
            <a:r>
              <a:rPr lang="en-US" sz="2000" dirty="0">
                <a:solidFill>
                  <a:schemeClr val="tx1">
                    <a:lumMod val="50000"/>
                  </a:schemeClr>
                </a:solidFill>
              </a:rPr>
              <a:t>Minimum </a:t>
            </a:r>
            <a:r>
              <a:rPr lang="en-US" sz="2000" i="1" dirty="0">
                <a:solidFill>
                  <a:schemeClr val="tx1">
                    <a:lumMod val="50000"/>
                  </a:schemeClr>
                </a:solidFill>
              </a:rPr>
              <a:t>skylight</a:t>
            </a:r>
            <a:r>
              <a:rPr lang="en-US" sz="2000" dirty="0">
                <a:solidFill>
                  <a:schemeClr val="tx1">
                    <a:lumMod val="50000"/>
                  </a:schemeClr>
                </a:solidFill>
              </a:rPr>
              <a:t> area must be provided in </a:t>
            </a:r>
            <a:r>
              <a:rPr lang="en-US" sz="2000" i="1" dirty="0">
                <a:solidFill>
                  <a:schemeClr val="tx1">
                    <a:lumMod val="50000"/>
                  </a:schemeClr>
                </a:solidFill>
              </a:rPr>
              <a:t>enclosed spaces </a:t>
            </a:r>
            <a:r>
              <a:rPr lang="en-US" sz="2000" dirty="0">
                <a:solidFill>
                  <a:schemeClr val="tx1">
                    <a:lumMod val="50000"/>
                  </a:schemeClr>
                </a:solidFill>
              </a:rPr>
              <a:t>that are  ≥ 2,500 ft</a:t>
            </a:r>
            <a:r>
              <a:rPr lang="en-US" sz="2000" baseline="30000" dirty="0">
                <a:solidFill>
                  <a:schemeClr val="tx1">
                    <a:lumMod val="50000"/>
                  </a:schemeClr>
                </a:solidFill>
              </a:rPr>
              <a:t>2</a:t>
            </a:r>
            <a:r>
              <a:rPr lang="en-US" sz="2000" dirty="0">
                <a:solidFill>
                  <a:schemeClr val="tx1">
                    <a:lumMod val="50000"/>
                  </a:schemeClr>
                </a:solidFill>
              </a:rPr>
              <a:t> with ceiling height &gt; 15 ft and the following use type:</a:t>
            </a:r>
          </a:p>
        </p:txBody>
      </p:sp>
      <p:sp>
        <p:nvSpPr>
          <p:cNvPr id="7" name="Text Placeholder 2"/>
          <p:cNvSpPr txBox="1">
            <a:spLocks/>
          </p:cNvSpPr>
          <p:nvPr/>
        </p:nvSpPr>
        <p:spPr>
          <a:xfrm>
            <a:off x="795165" y="2269767"/>
            <a:ext cx="2497650" cy="362937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800" dirty="0">
                <a:solidFill>
                  <a:schemeClr val="tx1">
                    <a:lumMod val="50000"/>
                  </a:schemeClr>
                </a:solidFill>
              </a:rPr>
              <a:t>Office</a:t>
            </a:r>
          </a:p>
          <a:p>
            <a:pPr>
              <a:spcBef>
                <a:spcPts val="600"/>
              </a:spcBef>
            </a:pPr>
            <a:r>
              <a:rPr lang="en-US" sz="1800" dirty="0">
                <a:solidFill>
                  <a:schemeClr val="tx1">
                    <a:lumMod val="50000"/>
                  </a:schemeClr>
                </a:solidFill>
              </a:rPr>
              <a:t>Lobby</a:t>
            </a:r>
          </a:p>
          <a:p>
            <a:pPr>
              <a:spcBef>
                <a:spcPts val="600"/>
              </a:spcBef>
            </a:pPr>
            <a:r>
              <a:rPr lang="en-US" sz="1800" dirty="0">
                <a:solidFill>
                  <a:schemeClr val="tx1">
                    <a:lumMod val="50000"/>
                  </a:schemeClr>
                </a:solidFill>
              </a:rPr>
              <a:t>Atrium</a:t>
            </a:r>
          </a:p>
          <a:p>
            <a:pPr>
              <a:spcBef>
                <a:spcPts val="600"/>
              </a:spcBef>
            </a:pPr>
            <a:r>
              <a:rPr lang="en-US" sz="1800" dirty="0">
                <a:solidFill>
                  <a:schemeClr val="tx1">
                    <a:lumMod val="50000"/>
                  </a:schemeClr>
                </a:solidFill>
              </a:rPr>
              <a:t>Concourse</a:t>
            </a:r>
          </a:p>
          <a:p>
            <a:pPr>
              <a:spcBef>
                <a:spcPts val="600"/>
              </a:spcBef>
            </a:pPr>
            <a:r>
              <a:rPr lang="en-US" sz="1800" dirty="0">
                <a:solidFill>
                  <a:schemeClr val="tx1">
                    <a:lumMod val="50000"/>
                  </a:schemeClr>
                </a:solidFill>
              </a:rPr>
              <a:t>Corridor</a:t>
            </a:r>
          </a:p>
          <a:p>
            <a:pPr>
              <a:spcBef>
                <a:spcPts val="600"/>
              </a:spcBef>
            </a:pPr>
            <a:r>
              <a:rPr lang="en-US" sz="1800" dirty="0">
                <a:solidFill>
                  <a:schemeClr val="tx1">
                    <a:lumMod val="50000"/>
                  </a:schemeClr>
                </a:solidFill>
              </a:rPr>
              <a:t>Storage (incl. </a:t>
            </a:r>
            <a:r>
              <a:rPr lang="en-US" sz="1800" dirty="0" err="1">
                <a:solidFill>
                  <a:schemeClr val="tx1">
                    <a:lumMod val="50000"/>
                  </a:schemeClr>
                </a:solidFill>
              </a:rPr>
              <a:t>nonrefrigerated</a:t>
            </a:r>
            <a:r>
              <a:rPr lang="en-US" sz="1800" dirty="0">
                <a:solidFill>
                  <a:schemeClr val="tx1">
                    <a:lumMod val="50000"/>
                  </a:schemeClr>
                </a:solidFill>
              </a:rPr>
              <a:t> warehouse)</a:t>
            </a:r>
          </a:p>
          <a:p>
            <a:pPr>
              <a:spcBef>
                <a:spcPts val="600"/>
              </a:spcBef>
            </a:pPr>
            <a:r>
              <a:rPr lang="en-US" sz="1800" dirty="0">
                <a:solidFill>
                  <a:schemeClr val="tx1">
                    <a:lumMod val="50000"/>
                  </a:schemeClr>
                </a:solidFill>
              </a:rPr>
              <a:t>Gymnasium/fitness/exercise area</a:t>
            </a:r>
          </a:p>
          <a:p>
            <a:pPr>
              <a:spcBef>
                <a:spcPts val="600"/>
              </a:spcBef>
            </a:pPr>
            <a:r>
              <a:rPr lang="en-US" sz="1800" dirty="0">
                <a:solidFill>
                  <a:schemeClr val="tx1">
                    <a:lumMod val="50000"/>
                  </a:schemeClr>
                </a:solidFill>
              </a:rPr>
              <a:t>Playing area</a:t>
            </a:r>
          </a:p>
        </p:txBody>
      </p:sp>
      <p:sp>
        <p:nvSpPr>
          <p:cNvPr id="8" name="Content Placeholder 3"/>
          <p:cNvSpPr>
            <a:spLocks noGrp="1"/>
          </p:cNvSpPr>
          <p:nvPr>
            <p:ph sz="half" idx="2"/>
          </p:nvPr>
        </p:nvSpPr>
        <p:spPr>
          <a:xfrm>
            <a:off x="3292815" y="2269767"/>
            <a:ext cx="2181595" cy="3547533"/>
          </a:xfrm>
        </p:spPr>
        <p:txBody>
          <a:bodyPr>
            <a:noAutofit/>
          </a:bodyPr>
          <a:lstStyle/>
          <a:p>
            <a:pPr>
              <a:spcBef>
                <a:spcPts val="600"/>
              </a:spcBef>
            </a:pPr>
            <a:r>
              <a:rPr lang="en-US" sz="1800" dirty="0">
                <a:solidFill>
                  <a:schemeClr val="tx1">
                    <a:lumMod val="50000"/>
                  </a:schemeClr>
                </a:solidFill>
              </a:rPr>
              <a:t>Gymnasium seating area</a:t>
            </a:r>
          </a:p>
          <a:p>
            <a:pPr>
              <a:spcBef>
                <a:spcPts val="600"/>
              </a:spcBef>
            </a:pPr>
            <a:r>
              <a:rPr lang="en-US" sz="1800" dirty="0">
                <a:solidFill>
                  <a:schemeClr val="tx1">
                    <a:lumMod val="50000"/>
                  </a:schemeClr>
                </a:solidFill>
              </a:rPr>
              <a:t>Convention exhibit/event space</a:t>
            </a:r>
          </a:p>
          <a:p>
            <a:pPr>
              <a:spcBef>
                <a:spcPts val="600"/>
              </a:spcBef>
            </a:pPr>
            <a:r>
              <a:rPr lang="en-US" sz="1800" dirty="0">
                <a:solidFill>
                  <a:schemeClr val="tx1">
                    <a:lumMod val="50000"/>
                  </a:schemeClr>
                </a:solidFill>
              </a:rPr>
              <a:t>Courtroom</a:t>
            </a:r>
          </a:p>
          <a:p>
            <a:pPr>
              <a:spcBef>
                <a:spcPts val="600"/>
              </a:spcBef>
            </a:pPr>
            <a:r>
              <a:rPr lang="en-US" sz="1800" dirty="0">
                <a:solidFill>
                  <a:schemeClr val="tx1">
                    <a:lumMod val="50000"/>
                  </a:schemeClr>
                </a:solidFill>
              </a:rPr>
              <a:t>Automotive service</a:t>
            </a:r>
          </a:p>
          <a:p>
            <a:pPr>
              <a:spcBef>
                <a:spcPts val="600"/>
              </a:spcBef>
            </a:pPr>
            <a:r>
              <a:rPr lang="en-US" sz="1800" dirty="0">
                <a:solidFill>
                  <a:schemeClr val="tx1">
                    <a:lumMod val="50000"/>
                  </a:schemeClr>
                </a:solidFill>
              </a:rPr>
              <a:t>Fire station engine room</a:t>
            </a:r>
          </a:p>
          <a:p>
            <a:pPr>
              <a:spcBef>
                <a:spcPts val="600"/>
              </a:spcBef>
            </a:pPr>
            <a:r>
              <a:rPr lang="en-US" sz="1800" dirty="0">
                <a:solidFill>
                  <a:schemeClr val="tx1">
                    <a:lumMod val="50000"/>
                  </a:schemeClr>
                </a:solidFill>
              </a:rPr>
              <a:t>Manufacturing</a:t>
            </a:r>
          </a:p>
        </p:txBody>
      </p:sp>
      <p:sp>
        <p:nvSpPr>
          <p:cNvPr id="10" name="Content Placeholder 3"/>
          <p:cNvSpPr txBox="1">
            <a:spLocks/>
          </p:cNvSpPr>
          <p:nvPr/>
        </p:nvSpPr>
        <p:spPr>
          <a:xfrm>
            <a:off x="5770749" y="2269767"/>
            <a:ext cx="2650060" cy="35870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800" dirty="0">
                <a:solidFill>
                  <a:schemeClr val="tx1">
                    <a:lumMod val="50000"/>
                  </a:schemeClr>
                </a:solidFill>
              </a:rPr>
              <a:t>Corridor/transition and bay areas</a:t>
            </a:r>
          </a:p>
          <a:p>
            <a:pPr>
              <a:spcBef>
                <a:spcPts val="600"/>
              </a:spcBef>
            </a:pPr>
            <a:r>
              <a:rPr lang="en-US" sz="1800" dirty="0">
                <a:solidFill>
                  <a:schemeClr val="tx1">
                    <a:lumMod val="50000"/>
                  </a:schemeClr>
                </a:solidFill>
              </a:rPr>
              <a:t>Retail</a:t>
            </a:r>
          </a:p>
          <a:p>
            <a:pPr>
              <a:spcBef>
                <a:spcPts val="600"/>
              </a:spcBef>
            </a:pPr>
            <a:r>
              <a:rPr lang="en-US" sz="1800" dirty="0">
                <a:solidFill>
                  <a:schemeClr val="tx1">
                    <a:lumMod val="50000"/>
                  </a:schemeClr>
                </a:solidFill>
              </a:rPr>
              <a:t>Library reading and stack areas</a:t>
            </a:r>
          </a:p>
          <a:p>
            <a:pPr>
              <a:spcBef>
                <a:spcPts val="600"/>
              </a:spcBef>
            </a:pPr>
            <a:r>
              <a:rPr lang="en-US" sz="1800" dirty="0">
                <a:solidFill>
                  <a:schemeClr val="tx1">
                    <a:lumMod val="50000"/>
                  </a:schemeClr>
                </a:solidFill>
              </a:rPr>
              <a:t>Distribution/sorting area</a:t>
            </a:r>
          </a:p>
          <a:p>
            <a:pPr>
              <a:spcBef>
                <a:spcPts val="600"/>
              </a:spcBef>
            </a:pPr>
            <a:r>
              <a:rPr lang="en-US" sz="1800" dirty="0">
                <a:solidFill>
                  <a:schemeClr val="tx1">
                    <a:lumMod val="50000"/>
                  </a:schemeClr>
                </a:solidFill>
              </a:rPr>
              <a:t>Transportation</a:t>
            </a:r>
          </a:p>
          <a:p>
            <a:pPr>
              <a:spcBef>
                <a:spcPts val="600"/>
              </a:spcBef>
            </a:pPr>
            <a:r>
              <a:rPr lang="en-US" sz="1800" dirty="0">
                <a:solidFill>
                  <a:schemeClr val="tx1">
                    <a:lumMod val="50000"/>
                  </a:schemeClr>
                </a:solidFill>
              </a:rPr>
              <a:t>Baggage and seating areas</a:t>
            </a:r>
          </a:p>
          <a:p>
            <a:pPr>
              <a:spcBef>
                <a:spcPts val="600"/>
              </a:spcBef>
            </a:pPr>
            <a:r>
              <a:rPr lang="en-US" sz="1800" dirty="0">
                <a:solidFill>
                  <a:schemeClr val="tx1">
                    <a:lumMod val="50000"/>
                  </a:schemeClr>
                </a:solidFill>
              </a:rPr>
              <a:t>Workshop</a:t>
            </a:r>
          </a:p>
          <a:p>
            <a:endParaRPr lang="en-US" dirty="0"/>
          </a:p>
        </p:txBody>
      </p:sp>
    </p:spTree>
    <p:extLst>
      <p:ext uri="{BB962C8B-B14F-4D97-AF65-F5344CB8AC3E}">
        <p14:creationId xmlns:p14="http://schemas.microsoft.com/office/powerpoint/2010/main" val="345552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5100" y="0"/>
            <a:ext cx="8733727" cy="807868"/>
          </a:xfrm>
        </p:spPr>
        <p:txBody>
          <a:bodyPr>
            <a:normAutofit/>
          </a:bodyPr>
          <a:lstStyle/>
          <a:p>
            <a:pPr>
              <a:lnSpc>
                <a:spcPct val="80000"/>
              </a:lnSpc>
            </a:pPr>
            <a:r>
              <a:rPr lang="en-US" sz="2400" b="1" dirty="0">
                <a:solidFill>
                  <a:srgbClr val="00853F"/>
                </a:solidFill>
                <a:latin typeface="+mn-lt"/>
                <a:ea typeface="+mn-ea"/>
                <a:cs typeface="+mn-cs"/>
              </a:rPr>
              <a:t>Section 5 – 5.5.4.2.3</a:t>
            </a:r>
            <a:br>
              <a:rPr lang="en-US" dirty="0">
                <a:solidFill>
                  <a:schemeClr val="tx1">
                    <a:lumMod val="50000"/>
                  </a:schemeClr>
                </a:solidFill>
              </a:rPr>
            </a:br>
            <a:r>
              <a:rPr lang="en-US" sz="2000" dirty="0">
                <a:solidFill>
                  <a:srgbClr val="00853F"/>
                </a:solidFill>
              </a:rPr>
              <a:t>Minimum Skylight Fenestration Area</a:t>
            </a:r>
          </a:p>
        </p:txBody>
      </p:sp>
      <p:sp>
        <p:nvSpPr>
          <p:cNvPr id="4" name="Text Placeholder 3"/>
          <p:cNvSpPr>
            <a:spLocks noGrp="1"/>
          </p:cNvSpPr>
          <p:nvPr>
            <p:ph type="body" sz="half" idx="1"/>
          </p:nvPr>
        </p:nvSpPr>
        <p:spPr>
          <a:xfrm>
            <a:off x="457199" y="1147655"/>
            <a:ext cx="7907867" cy="4778022"/>
          </a:xfrm>
        </p:spPr>
        <p:txBody>
          <a:bodyPr>
            <a:noAutofit/>
          </a:bodyPr>
          <a:lstStyle/>
          <a:p>
            <a:pPr marL="0" indent="0">
              <a:buNone/>
            </a:pPr>
            <a:r>
              <a:rPr lang="en-US" sz="1800" dirty="0">
                <a:solidFill>
                  <a:schemeClr val="tx1">
                    <a:lumMod val="50000"/>
                  </a:schemeClr>
                </a:solidFill>
              </a:rPr>
              <a:t>When spaces require skylights, the </a:t>
            </a:r>
            <a:r>
              <a:rPr lang="en-US" sz="1800" i="1" dirty="0">
                <a:solidFill>
                  <a:schemeClr val="tx1">
                    <a:lumMod val="50000"/>
                  </a:schemeClr>
                </a:solidFill>
              </a:rPr>
              <a:t>skylight </a:t>
            </a:r>
            <a:r>
              <a:rPr lang="en-US" sz="1800" dirty="0">
                <a:solidFill>
                  <a:schemeClr val="tx1">
                    <a:lumMod val="50000"/>
                  </a:schemeClr>
                </a:solidFill>
              </a:rPr>
              <a:t>area must </a:t>
            </a:r>
            <a:r>
              <a:rPr lang="en-US" sz="1800" i="1" dirty="0">
                <a:solidFill>
                  <a:schemeClr val="tx1">
                    <a:lumMod val="50000"/>
                  </a:schemeClr>
                </a:solidFill>
              </a:rPr>
              <a:t>daylight</a:t>
            </a:r>
            <a:r>
              <a:rPr lang="en-US" sz="1800" dirty="0">
                <a:solidFill>
                  <a:schemeClr val="tx1">
                    <a:lumMod val="50000"/>
                  </a:schemeClr>
                </a:solidFill>
              </a:rPr>
              <a:t> a minimum of half the floor area be designed to provide either:</a:t>
            </a:r>
          </a:p>
          <a:p>
            <a:r>
              <a:rPr lang="en-US" sz="1800" dirty="0">
                <a:solidFill>
                  <a:schemeClr val="tx1">
                    <a:lumMod val="50000"/>
                  </a:schemeClr>
                </a:solidFill>
              </a:rPr>
              <a:t>A minimum ratio of 3% of </a:t>
            </a:r>
            <a:r>
              <a:rPr lang="en-US" sz="1800" i="1" dirty="0">
                <a:solidFill>
                  <a:schemeClr val="tx1">
                    <a:lumMod val="50000"/>
                  </a:schemeClr>
                </a:solidFill>
              </a:rPr>
              <a:t>skylight</a:t>
            </a:r>
            <a:r>
              <a:rPr lang="en-US" sz="1800" dirty="0">
                <a:solidFill>
                  <a:schemeClr val="tx1">
                    <a:lumMod val="50000"/>
                  </a:schemeClr>
                </a:solidFill>
              </a:rPr>
              <a:t> area to </a:t>
            </a:r>
            <a:r>
              <a:rPr lang="en-US" sz="1800" i="1" dirty="0">
                <a:solidFill>
                  <a:schemeClr val="tx1">
                    <a:lumMod val="50000"/>
                  </a:schemeClr>
                </a:solidFill>
              </a:rPr>
              <a:t>daylight area </a:t>
            </a:r>
            <a:r>
              <a:rPr lang="en-US" sz="1800" dirty="0">
                <a:solidFill>
                  <a:schemeClr val="tx1">
                    <a:lumMod val="50000"/>
                  </a:schemeClr>
                </a:solidFill>
              </a:rPr>
              <a:t>with a </a:t>
            </a:r>
            <a:r>
              <a:rPr lang="en-US" sz="1800" i="1" dirty="0">
                <a:solidFill>
                  <a:schemeClr val="tx1">
                    <a:lumMod val="50000"/>
                  </a:schemeClr>
                </a:solidFill>
              </a:rPr>
              <a:t>skylight</a:t>
            </a:r>
            <a:r>
              <a:rPr lang="en-US" sz="1800" dirty="0">
                <a:solidFill>
                  <a:schemeClr val="tx1">
                    <a:lumMod val="50000"/>
                  </a:schemeClr>
                </a:solidFill>
              </a:rPr>
              <a:t> </a:t>
            </a:r>
            <a:r>
              <a:rPr lang="en-US" sz="1800" i="1" dirty="0">
                <a:solidFill>
                  <a:schemeClr val="tx1">
                    <a:lumMod val="50000"/>
                  </a:schemeClr>
                </a:solidFill>
              </a:rPr>
              <a:t>VLT</a:t>
            </a:r>
            <a:r>
              <a:rPr lang="en-US" sz="1800" dirty="0">
                <a:solidFill>
                  <a:schemeClr val="tx1">
                    <a:lumMod val="50000"/>
                  </a:schemeClr>
                </a:solidFill>
              </a:rPr>
              <a:t> at least 0.40, or</a:t>
            </a:r>
          </a:p>
          <a:p>
            <a:r>
              <a:rPr lang="en-US" sz="1800" dirty="0">
                <a:solidFill>
                  <a:schemeClr val="tx1">
                    <a:lumMod val="50000"/>
                  </a:schemeClr>
                </a:solidFill>
              </a:rPr>
              <a:t>a minimum </a:t>
            </a:r>
            <a:r>
              <a:rPr lang="en-US" sz="1800" i="1" dirty="0">
                <a:solidFill>
                  <a:schemeClr val="tx1">
                    <a:lumMod val="50000"/>
                  </a:schemeClr>
                </a:solidFill>
              </a:rPr>
              <a:t>skylight effective aperture </a:t>
            </a:r>
            <a:r>
              <a:rPr lang="en-US" sz="1800" dirty="0">
                <a:solidFill>
                  <a:schemeClr val="tx1">
                    <a:lumMod val="50000"/>
                  </a:schemeClr>
                </a:solidFill>
              </a:rPr>
              <a:t>of at least 1%</a:t>
            </a:r>
          </a:p>
          <a:p>
            <a:pPr>
              <a:buNone/>
            </a:pPr>
            <a:endParaRPr lang="en-US" sz="1800" dirty="0">
              <a:solidFill>
                <a:schemeClr val="tx1">
                  <a:lumMod val="50000"/>
                </a:schemeClr>
              </a:solidFill>
            </a:endParaRPr>
          </a:p>
          <a:p>
            <a:pPr>
              <a:buNone/>
            </a:pPr>
            <a:r>
              <a:rPr lang="en-US" sz="1800" dirty="0">
                <a:solidFill>
                  <a:schemeClr val="tx1">
                    <a:lumMod val="50000"/>
                  </a:schemeClr>
                </a:solidFill>
              </a:rPr>
              <a:t>Minimum skylight areas are not required</a:t>
            </a:r>
          </a:p>
          <a:p>
            <a:r>
              <a:rPr lang="en-US" sz="1600" i="1" dirty="0">
                <a:solidFill>
                  <a:schemeClr val="tx1">
                    <a:lumMod val="50000"/>
                  </a:schemeClr>
                </a:solidFill>
              </a:rPr>
              <a:t>For enclosed spaces </a:t>
            </a:r>
            <a:r>
              <a:rPr lang="en-US" sz="1600" dirty="0">
                <a:solidFill>
                  <a:schemeClr val="tx1">
                    <a:lumMod val="50000"/>
                  </a:schemeClr>
                </a:solidFill>
              </a:rPr>
              <a:t>in </a:t>
            </a:r>
            <a:r>
              <a:rPr lang="en-US" sz="1600" dirty="0">
                <a:solidFill>
                  <a:srgbClr val="92D050"/>
                </a:solidFill>
              </a:rPr>
              <a:t>climate zones 6-8</a:t>
            </a:r>
          </a:p>
          <a:p>
            <a:r>
              <a:rPr lang="en-US" sz="1600" i="1" dirty="0">
                <a:solidFill>
                  <a:schemeClr val="tx1">
                    <a:lumMod val="50000"/>
                  </a:schemeClr>
                </a:solidFill>
              </a:rPr>
              <a:t>For enclosed spaces</a:t>
            </a:r>
            <a:r>
              <a:rPr lang="en-US" sz="1600" dirty="0">
                <a:solidFill>
                  <a:schemeClr val="tx1">
                    <a:lumMod val="50000"/>
                  </a:schemeClr>
                </a:solidFill>
              </a:rPr>
              <a:t> under shaded </a:t>
            </a:r>
            <a:r>
              <a:rPr lang="en-US" sz="1600" i="1" dirty="0">
                <a:solidFill>
                  <a:schemeClr val="tx1">
                    <a:lumMod val="50000"/>
                  </a:schemeClr>
                </a:solidFill>
              </a:rPr>
              <a:t>roofs</a:t>
            </a:r>
            <a:r>
              <a:rPr lang="en-US" sz="1600" dirty="0">
                <a:solidFill>
                  <a:schemeClr val="tx1">
                    <a:lumMod val="50000"/>
                  </a:schemeClr>
                </a:solidFill>
              </a:rPr>
              <a:t> (beam sunlight blocked for more than 1500 daytime hours between 8 a.m. and 4 p.m.)</a:t>
            </a:r>
          </a:p>
          <a:p>
            <a:r>
              <a:rPr lang="en-US" sz="1600" i="1" dirty="0">
                <a:solidFill>
                  <a:schemeClr val="tx1">
                    <a:lumMod val="50000"/>
                  </a:schemeClr>
                </a:solidFill>
              </a:rPr>
              <a:t>For daylight area </a:t>
            </a:r>
            <a:r>
              <a:rPr lang="en-US" sz="1600" dirty="0">
                <a:solidFill>
                  <a:schemeClr val="tx1">
                    <a:lumMod val="50000"/>
                  </a:schemeClr>
                </a:solidFill>
              </a:rPr>
              <a:t>under rooftop monitors are &gt; 50% of floor area</a:t>
            </a:r>
          </a:p>
          <a:p>
            <a:r>
              <a:rPr lang="en-US" sz="1600" dirty="0">
                <a:solidFill>
                  <a:schemeClr val="tx1">
                    <a:lumMod val="50000"/>
                  </a:schemeClr>
                </a:solidFill>
              </a:rPr>
              <a:t>When documented that 90% of </a:t>
            </a:r>
            <a:r>
              <a:rPr lang="en-US" sz="1600" i="1" dirty="0">
                <a:solidFill>
                  <a:schemeClr val="tx1">
                    <a:lumMod val="50000"/>
                  </a:schemeClr>
                </a:solidFill>
              </a:rPr>
              <a:t>skylight </a:t>
            </a:r>
            <a:r>
              <a:rPr lang="en-US" sz="1600" dirty="0">
                <a:solidFill>
                  <a:schemeClr val="tx1">
                    <a:lumMod val="50000"/>
                  </a:schemeClr>
                </a:solidFill>
              </a:rPr>
              <a:t>area is shaded on June 21 (Northern Hemisphere)/December 21 (Southern Hemisphere) at noon by permanent features</a:t>
            </a:r>
          </a:p>
          <a:p>
            <a:r>
              <a:rPr lang="en-US" sz="1600" dirty="0">
                <a:solidFill>
                  <a:schemeClr val="tx1">
                    <a:lumMod val="50000"/>
                  </a:schemeClr>
                </a:solidFill>
              </a:rPr>
              <a:t>When total </a:t>
            </a:r>
            <a:r>
              <a:rPr lang="en-US" sz="1600" i="1" dirty="0">
                <a:solidFill>
                  <a:schemeClr val="tx1">
                    <a:lumMod val="50000"/>
                  </a:schemeClr>
                </a:solidFill>
              </a:rPr>
              <a:t>space </a:t>
            </a:r>
            <a:r>
              <a:rPr lang="en-US" sz="1600" dirty="0">
                <a:solidFill>
                  <a:schemeClr val="tx1">
                    <a:lumMod val="50000"/>
                  </a:schemeClr>
                </a:solidFill>
              </a:rPr>
              <a:t>area minus the </a:t>
            </a:r>
            <a:r>
              <a:rPr lang="en-US" sz="1600" i="1" dirty="0">
                <a:solidFill>
                  <a:schemeClr val="tx1">
                    <a:lumMod val="50000"/>
                  </a:schemeClr>
                </a:solidFill>
              </a:rPr>
              <a:t>primary and secondary sidelighted area</a:t>
            </a:r>
            <a:r>
              <a:rPr lang="en-US" sz="1600" dirty="0">
                <a:solidFill>
                  <a:schemeClr val="tx1">
                    <a:lumMod val="50000"/>
                  </a:schemeClr>
                </a:solidFill>
              </a:rPr>
              <a:t>(s) is &lt; 2,500 ft and where lighting is controlled according to sidelighting requirements of Section 9.4.1</a:t>
            </a:r>
          </a:p>
          <a:p>
            <a:pPr>
              <a:buNone/>
            </a:pPr>
            <a:endParaRPr lang="en-US" sz="1800" dirty="0"/>
          </a:p>
        </p:txBody>
      </p:sp>
    </p:spTree>
    <p:extLst>
      <p:ext uri="{BB962C8B-B14F-4D97-AF65-F5344CB8AC3E}">
        <p14:creationId xmlns:p14="http://schemas.microsoft.com/office/powerpoint/2010/main" val="3245278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title"/>
          </p:nvPr>
        </p:nvSpPr>
        <p:spPr>
          <a:xfrm>
            <a:off x="180976" y="44450"/>
            <a:ext cx="8490839" cy="727907"/>
          </a:xfrm>
        </p:spPr>
        <p:txBody>
          <a:bodyPr>
            <a:normAutofit/>
          </a:bodyPr>
          <a:lstStyle/>
          <a:p>
            <a:pPr>
              <a:lnSpc>
                <a:spcPct val="80000"/>
              </a:lnSpc>
            </a:pPr>
            <a:r>
              <a:rPr lang="en-US" sz="2400" b="1" dirty="0">
                <a:solidFill>
                  <a:srgbClr val="00853F"/>
                </a:solidFill>
                <a:latin typeface="+mn-lt"/>
                <a:ea typeface="+mn-ea"/>
                <a:cs typeface="+mn-cs"/>
              </a:rPr>
              <a:t>Section 5 – 5.5.4.3 and 5.8.2.3 </a:t>
            </a:r>
            <a:br>
              <a:rPr lang="en-US" dirty="0">
                <a:solidFill>
                  <a:schemeClr val="tx1">
                    <a:lumMod val="50000"/>
                  </a:schemeClr>
                </a:solidFill>
              </a:rPr>
            </a:br>
            <a:r>
              <a:rPr lang="en-US" sz="2000" dirty="0">
                <a:solidFill>
                  <a:srgbClr val="00853F"/>
                </a:solidFill>
              </a:rPr>
              <a:t>Fenestration U-Factor</a:t>
            </a:r>
          </a:p>
        </p:txBody>
      </p:sp>
      <p:sp>
        <p:nvSpPr>
          <p:cNvPr id="112644" name="Rectangle 4"/>
          <p:cNvSpPr>
            <a:spLocks noGrp="1" noChangeArrowheads="1"/>
          </p:cNvSpPr>
          <p:nvPr>
            <p:ph type="body" sz="half" idx="1"/>
          </p:nvPr>
        </p:nvSpPr>
        <p:spPr>
          <a:xfrm>
            <a:off x="424561" y="1219200"/>
            <a:ext cx="8062214" cy="5080000"/>
          </a:xfrm>
        </p:spPr>
        <p:txBody>
          <a:bodyPr>
            <a:noAutofit/>
          </a:bodyPr>
          <a:lstStyle/>
          <a:p>
            <a:pPr marL="0" indent="0">
              <a:buNone/>
            </a:pPr>
            <a:r>
              <a:rPr lang="en-US" sz="2000" i="1" dirty="0">
                <a:solidFill>
                  <a:schemeClr val="tx1">
                    <a:lumMod val="50000"/>
                  </a:schemeClr>
                </a:solidFill>
              </a:rPr>
              <a:t>Fenestration U-factor</a:t>
            </a:r>
            <a:r>
              <a:rPr lang="en-US" sz="2000" dirty="0">
                <a:solidFill>
                  <a:schemeClr val="tx1">
                    <a:lumMod val="50000"/>
                  </a:schemeClr>
                </a:solidFill>
              </a:rPr>
              <a:t> shall not be greater than specified in Tables 5.5-0 through 5.5-8</a:t>
            </a:r>
          </a:p>
          <a:p>
            <a:pPr marL="457200" lvl="1" indent="0">
              <a:buNone/>
            </a:pPr>
            <a:r>
              <a:rPr lang="en-US" sz="1800" dirty="0">
                <a:solidFill>
                  <a:schemeClr val="tx1">
                    <a:lumMod val="50000"/>
                  </a:schemeClr>
                </a:solidFill>
              </a:rPr>
              <a:t>Exception:  </a:t>
            </a:r>
          </a:p>
          <a:p>
            <a:pPr lvl="1">
              <a:buFont typeface="Wingdings" panose="05000000000000000000" pitchFamily="2" charset="2"/>
              <a:buChar char="§"/>
            </a:pPr>
            <a:r>
              <a:rPr lang="en-US" sz="1800" i="1" dirty="0">
                <a:solidFill>
                  <a:schemeClr val="tx1">
                    <a:lumMod val="50000"/>
                  </a:schemeClr>
                </a:solidFill>
              </a:rPr>
              <a:t>U-factor</a:t>
            </a:r>
            <a:r>
              <a:rPr lang="en-US" sz="1800" dirty="0">
                <a:solidFill>
                  <a:schemeClr val="tx1">
                    <a:lumMod val="50000"/>
                  </a:schemeClr>
                </a:solidFill>
              </a:rPr>
              <a:t> for </a:t>
            </a:r>
            <a:r>
              <a:rPr lang="en-US" sz="1800" i="1" dirty="0">
                <a:solidFill>
                  <a:schemeClr val="tx1">
                    <a:lumMod val="50000"/>
                  </a:schemeClr>
                </a:solidFill>
              </a:rPr>
              <a:t>skylights</a:t>
            </a:r>
            <a:r>
              <a:rPr lang="en-US" sz="1800" dirty="0">
                <a:solidFill>
                  <a:schemeClr val="tx1">
                    <a:lumMod val="50000"/>
                  </a:schemeClr>
                </a:solidFill>
              </a:rPr>
              <a:t> allowed to be increased no greater than</a:t>
            </a:r>
          </a:p>
          <a:p>
            <a:pPr lvl="2"/>
            <a:r>
              <a:rPr lang="en-US" sz="1600" dirty="0">
                <a:solidFill>
                  <a:schemeClr val="tx1">
                    <a:lumMod val="50000"/>
                  </a:schemeClr>
                </a:solidFill>
              </a:rPr>
              <a:t>0.90 Btu/h•ft</a:t>
            </a:r>
            <a:r>
              <a:rPr lang="en-US" sz="1600" baseline="30000" dirty="0">
                <a:solidFill>
                  <a:schemeClr val="tx1">
                    <a:lumMod val="50000"/>
                  </a:schemeClr>
                </a:solidFill>
              </a:rPr>
              <a:t>2</a:t>
            </a:r>
            <a:r>
              <a:rPr lang="en-US" sz="1600" dirty="0">
                <a:solidFill>
                  <a:schemeClr val="tx1">
                    <a:lumMod val="50000"/>
                  </a:schemeClr>
                </a:solidFill>
              </a:rPr>
              <a:t> </a:t>
            </a:r>
            <a:r>
              <a:rPr lang="en-US" sz="1600" dirty="0">
                <a:solidFill>
                  <a:schemeClr val="tx1">
                    <a:lumMod val="50000"/>
                  </a:schemeClr>
                </a:solidFill>
                <a:cs typeface="Times New Roman" pitchFamily="18" charset="0"/>
              </a:rPr>
              <a:t>°F in </a:t>
            </a:r>
            <a:r>
              <a:rPr lang="en-US" sz="1600" dirty="0">
                <a:solidFill>
                  <a:srgbClr val="92D050"/>
                </a:solidFill>
                <a:cs typeface="Times New Roman" pitchFamily="18" charset="0"/>
              </a:rPr>
              <a:t>climate zone 0-3</a:t>
            </a:r>
          </a:p>
          <a:p>
            <a:pPr lvl="2"/>
            <a:r>
              <a:rPr lang="en-US" sz="1600" dirty="0">
                <a:solidFill>
                  <a:schemeClr val="tx1">
                    <a:lumMod val="50000"/>
                  </a:schemeClr>
                </a:solidFill>
              </a:rPr>
              <a:t>0.75 Btu/h•ft</a:t>
            </a:r>
            <a:r>
              <a:rPr lang="en-US" sz="1600" baseline="30000" dirty="0">
                <a:solidFill>
                  <a:schemeClr val="tx1">
                    <a:lumMod val="50000"/>
                  </a:schemeClr>
                </a:solidFill>
              </a:rPr>
              <a:t>2</a:t>
            </a:r>
            <a:r>
              <a:rPr lang="en-US" sz="1600" dirty="0">
                <a:solidFill>
                  <a:schemeClr val="tx1">
                    <a:lumMod val="50000"/>
                  </a:schemeClr>
                </a:solidFill>
              </a:rPr>
              <a:t> </a:t>
            </a:r>
            <a:r>
              <a:rPr lang="en-US" sz="1600" dirty="0">
                <a:solidFill>
                  <a:schemeClr val="tx1">
                    <a:lumMod val="50000"/>
                  </a:schemeClr>
                </a:solidFill>
                <a:cs typeface="Times New Roman" pitchFamily="18" charset="0"/>
              </a:rPr>
              <a:t>°F in </a:t>
            </a:r>
            <a:r>
              <a:rPr lang="en-US" sz="1600" dirty="0">
                <a:solidFill>
                  <a:srgbClr val="92D050"/>
                </a:solidFill>
                <a:cs typeface="Times New Roman" pitchFamily="18" charset="0"/>
              </a:rPr>
              <a:t>climate zone 4-8</a:t>
            </a:r>
          </a:p>
          <a:p>
            <a:pPr marL="914400" lvl="2" indent="0">
              <a:buNone/>
            </a:pPr>
            <a:r>
              <a:rPr lang="en-US" sz="1600" dirty="0">
                <a:solidFill>
                  <a:schemeClr val="tx1">
                    <a:lumMod val="50000"/>
                  </a:schemeClr>
                </a:solidFill>
                <a:cs typeface="Times New Roman" pitchFamily="18" charset="0"/>
              </a:rPr>
              <a:t>Provided they have a measured haze value &gt;90%, skylight VT&gt; 90% and lighting under the skylight has multilevel photocontrols per Section 9.4.1.1 (f)</a:t>
            </a:r>
          </a:p>
          <a:p>
            <a:pPr marL="0" indent="0">
              <a:buNone/>
            </a:pPr>
            <a:endParaRPr lang="en-US" sz="1600" i="1" dirty="0">
              <a:solidFill>
                <a:schemeClr val="tx1">
                  <a:lumMod val="50000"/>
                </a:schemeClr>
              </a:solidFill>
            </a:endParaRPr>
          </a:p>
          <a:p>
            <a:pPr marL="0" indent="0">
              <a:buNone/>
            </a:pPr>
            <a:r>
              <a:rPr lang="en-US" sz="1600" i="1" dirty="0">
                <a:solidFill>
                  <a:schemeClr val="tx1">
                    <a:lumMod val="50000"/>
                  </a:schemeClr>
                </a:solidFill>
              </a:rPr>
              <a:t>Fenestration and Door U-Factors </a:t>
            </a:r>
            <a:r>
              <a:rPr lang="en-US" sz="1600" dirty="0">
                <a:solidFill>
                  <a:schemeClr val="tx1">
                    <a:lumMod val="50000"/>
                  </a:schemeClr>
                </a:solidFill>
              </a:rPr>
              <a:t>shall </a:t>
            </a:r>
            <a:r>
              <a:rPr lang="en-US" sz="1600" dirty="0">
                <a:solidFill>
                  <a:schemeClr val="tx1">
                    <a:lumMod val="50000"/>
                  </a:schemeClr>
                </a:solidFill>
                <a:cs typeface="Times New Roman" pitchFamily="18" charset="0"/>
              </a:rPr>
              <a:t>be calculated accordance with NFRC 100 and </a:t>
            </a:r>
            <a:r>
              <a:rPr lang="en-US" sz="1600" i="1" dirty="0">
                <a:solidFill>
                  <a:schemeClr val="tx1">
                    <a:lumMod val="50000"/>
                  </a:schemeClr>
                </a:solidFill>
              </a:rPr>
              <a:t>Skylight U-Factors </a:t>
            </a:r>
            <a:r>
              <a:rPr lang="en-US" sz="1600" dirty="0">
                <a:solidFill>
                  <a:schemeClr val="tx1">
                    <a:lumMod val="50000"/>
                  </a:schemeClr>
                </a:solidFill>
              </a:rPr>
              <a:t>shall be based on a slope of 20</a:t>
            </a:r>
            <a:r>
              <a:rPr lang="en-US" sz="1600" dirty="0">
                <a:solidFill>
                  <a:schemeClr val="tx1">
                    <a:lumMod val="50000"/>
                  </a:schemeClr>
                </a:solidFill>
                <a:cs typeface="Times New Roman" pitchFamily="18" charset="0"/>
              </a:rPr>
              <a:t>° above the horizontal</a:t>
            </a:r>
          </a:p>
          <a:p>
            <a:pPr marL="0" indent="0">
              <a:buNone/>
            </a:pPr>
            <a:r>
              <a:rPr lang="en-US" sz="1600" b="1" u="sng" dirty="0">
                <a:solidFill>
                  <a:schemeClr val="tx1">
                    <a:lumMod val="50000"/>
                  </a:schemeClr>
                </a:solidFill>
                <a:cs typeface="Times New Roman" pitchFamily="18" charset="0"/>
              </a:rPr>
              <a:t>Exceptions</a:t>
            </a:r>
          </a:p>
          <a:p>
            <a:pPr lvl="1">
              <a:buFont typeface="Arial" panose="020B0604020202020204" pitchFamily="34" charset="0"/>
              <a:buChar char="•"/>
            </a:pPr>
            <a:r>
              <a:rPr lang="en-US" sz="1600" dirty="0">
                <a:solidFill>
                  <a:schemeClr val="tx1">
                    <a:lumMod val="50000"/>
                  </a:schemeClr>
                </a:solidFill>
              </a:rPr>
              <a:t>U-Factors from Appendix A are used; A8.1 for skylights, A8.2 for vertical fenestration, and A7 for opaque doors</a:t>
            </a:r>
          </a:p>
          <a:p>
            <a:pPr lvl="1">
              <a:buFont typeface="Arial" panose="020B0604020202020204" pitchFamily="34" charset="0"/>
              <a:buChar char="•"/>
            </a:pPr>
            <a:r>
              <a:rPr lang="en-US" sz="1600" dirty="0">
                <a:solidFill>
                  <a:schemeClr val="tx1">
                    <a:lumMod val="50000"/>
                  </a:schemeClr>
                </a:solidFill>
              </a:rPr>
              <a:t>ANSI/DASMA 105 acceptable for sectional garage doors and metal coiling doors</a:t>
            </a:r>
          </a:p>
        </p:txBody>
      </p:sp>
    </p:spTree>
    <p:extLst>
      <p:ext uri="{BB962C8B-B14F-4D97-AF65-F5344CB8AC3E}">
        <p14:creationId xmlns:p14="http://schemas.microsoft.com/office/powerpoint/2010/main" val="771060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33" y="2526"/>
            <a:ext cx="8570767" cy="994172"/>
          </a:xfrm>
        </p:spPr>
        <p:txBody>
          <a:bodyPr>
            <a:normAutofit/>
          </a:bodyPr>
          <a:lstStyle/>
          <a:p>
            <a:r>
              <a:rPr lang="en-US" sz="2400" b="1" dirty="0">
                <a:solidFill>
                  <a:srgbClr val="00853F"/>
                </a:solidFill>
              </a:rPr>
              <a:t>Criteria Changes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7377" y="1998521"/>
            <a:ext cx="3958190" cy="2843609"/>
          </a:xfrm>
        </p:spPr>
      </p:pic>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7</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268432" y="1851422"/>
            <a:ext cx="4760767" cy="460652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Section Re-organization and Alignment</a:t>
            </a:r>
          </a:p>
          <a:p>
            <a:pPr marL="0" indent="0">
              <a:buNone/>
            </a:pPr>
            <a:r>
              <a:rPr lang="en-US" sz="2000" dirty="0">
                <a:latin typeface="Arial" panose="020B0604020202020204" pitchFamily="34" charset="0"/>
                <a:cs typeface="Arial" panose="020B0604020202020204" pitchFamily="34" charset="0"/>
              </a:rPr>
              <a:t>The parts of Section 5 covering</a:t>
            </a:r>
          </a:p>
          <a:p>
            <a:r>
              <a:rPr lang="en-US" sz="2000" dirty="0">
                <a:latin typeface="Arial" panose="020B0604020202020204" pitchFamily="34" charset="0"/>
                <a:cs typeface="Arial" panose="020B0604020202020204" pitchFamily="34" charset="0"/>
              </a:rPr>
              <a:t>Submittals, </a:t>
            </a:r>
          </a:p>
          <a:p>
            <a:r>
              <a:rPr lang="en-US" sz="2000" dirty="0">
                <a:latin typeface="Arial" panose="020B0604020202020204" pitchFamily="34" charset="0"/>
                <a:cs typeface="Arial" panose="020B0604020202020204" pitchFamily="34" charset="0"/>
              </a:rPr>
              <a:t>Products, and</a:t>
            </a:r>
          </a:p>
          <a:p>
            <a:r>
              <a:rPr lang="en-US" sz="2000" dirty="0">
                <a:latin typeface="Arial" panose="020B0604020202020204" pitchFamily="34" charset="0"/>
                <a:cs typeface="Arial" panose="020B0604020202020204" pitchFamily="34" charset="0"/>
              </a:rPr>
              <a:t>Inspection and Verification  </a:t>
            </a:r>
          </a:p>
          <a:p>
            <a:pPr marL="0" indent="0">
              <a:buNone/>
            </a:pPr>
            <a:r>
              <a:rPr lang="en-US" sz="2000" dirty="0">
                <a:latin typeface="Arial" panose="020B0604020202020204" pitchFamily="34" charset="0"/>
                <a:cs typeface="Arial" panose="020B0604020202020204" pitchFamily="34" charset="0"/>
              </a:rPr>
              <a:t>All underwent a general realignment so they are consistent with the same parts of Sections 6-10. </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A898150-418C-4E7E-A007-A7C7991D33CB}"/>
              </a:ext>
            </a:extLst>
          </p:cNvPr>
          <p:cNvSpPr/>
          <p:nvPr/>
        </p:nvSpPr>
        <p:spPr>
          <a:xfrm>
            <a:off x="4873648" y="3848100"/>
            <a:ext cx="4045648" cy="106680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4097802"/>
      </p:ext>
    </p:extLst>
  </p:cSld>
  <p:clrMapOvr>
    <a:masterClrMapping/>
  </p:clrMapOvr>
  <mc:AlternateContent xmlns:mc="http://schemas.openxmlformats.org/markup-compatibility/2006" xmlns:p14="http://schemas.microsoft.com/office/powerpoint/2010/main">
    <mc:Choice Requires="p14">
      <p:transition spd="slow" p14:dur="2000" advTm="65616"/>
    </mc:Choice>
    <mc:Fallback xmlns="">
      <p:transition spd="slow" advTm="6561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332839" y="971365"/>
            <a:ext cx="8290461" cy="4915270"/>
          </a:xfrm>
        </p:spPr>
        <p:txBody>
          <a:bodyPr>
            <a:noAutofit/>
          </a:bodyPr>
          <a:lstStyle/>
          <a:p>
            <a:pPr marL="0" indent="0">
              <a:buNone/>
            </a:pPr>
            <a:r>
              <a:rPr lang="en-US" sz="1800" i="1" dirty="0">
                <a:solidFill>
                  <a:schemeClr val="tx1">
                    <a:lumMod val="50000"/>
                  </a:schemeClr>
                </a:solidFill>
              </a:rPr>
              <a:t>Vertical fenestration </a:t>
            </a:r>
            <a:r>
              <a:rPr lang="en-US" sz="1800" dirty="0">
                <a:solidFill>
                  <a:schemeClr val="tx1">
                    <a:lumMod val="50000"/>
                  </a:schemeClr>
                </a:solidFill>
              </a:rPr>
              <a:t>(5.5.4.4.1)</a:t>
            </a:r>
          </a:p>
          <a:p>
            <a:pPr lvl="1">
              <a:buFont typeface="Arial" panose="020B0604020202020204" pitchFamily="34" charset="0"/>
              <a:buChar char="•"/>
            </a:pPr>
            <a:r>
              <a:rPr lang="en-US" sz="1800" i="1" dirty="0">
                <a:solidFill>
                  <a:schemeClr val="tx1">
                    <a:lumMod val="50000"/>
                  </a:schemeClr>
                </a:solidFill>
              </a:rPr>
              <a:t>SHGC</a:t>
            </a:r>
            <a:r>
              <a:rPr lang="en-US" sz="1800" dirty="0">
                <a:solidFill>
                  <a:schemeClr val="tx1">
                    <a:lumMod val="50000"/>
                  </a:schemeClr>
                </a:solidFill>
              </a:rPr>
              <a:t> values &lt; Assembly Maximum SHGC in Tables 5.5-0 to 5.5-</a:t>
            </a:r>
          </a:p>
          <a:p>
            <a:pPr lvl="1">
              <a:buFont typeface="Arial" panose="020B0604020202020204" pitchFamily="34" charset="0"/>
              <a:buChar char="•"/>
            </a:pPr>
            <a:endParaRPr lang="en-US" sz="1800" b="1" u="sng" dirty="0">
              <a:solidFill>
                <a:schemeClr val="tx1">
                  <a:lumMod val="50000"/>
                </a:schemeClr>
              </a:solidFill>
            </a:endParaRPr>
          </a:p>
          <a:p>
            <a:pPr marL="57150" indent="0">
              <a:buNone/>
            </a:pPr>
            <a:r>
              <a:rPr lang="en-US" sz="2000" b="1" u="sng" dirty="0">
                <a:solidFill>
                  <a:schemeClr val="tx1">
                    <a:lumMod val="50000"/>
                  </a:schemeClr>
                </a:solidFill>
              </a:rPr>
              <a:t>Exceptions</a:t>
            </a:r>
            <a:endParaRPr lang="en-US" sz="2000" b="1" dirty="0">
              <a:solidFill>
                <a:schemeClr val="tx1">
                  <a:lumMod val="50000"/>
                </a:schemeClr>
              </a:solidFill>
            </a:endParaRPr>
          </a:p>
          <a:p>
            <a:pPr marL="232930" indent="-232930">
              <a:lnSpc>
                <a:spcPct val="90000"/>
              </a:lnSpc>
              <a:buFontTx/>
              <a:buChar char="•"/>
            </a:pPr>
            <a:r>
              <a:rPr lang="en-US" sz="1800" dirty="0">
                <a:solidFill>
                  <a:schemeClr val="tx1">
                    <a:lumMod val="50000"/>
                  </a:schemeClr>
                </a:solidFill>
              </a:rPr>
              <a:t>For</a:t>
            </a:r>
            <a:r>
              <a:rPr lang="en-US" sz="1800" dirty="0"/>
              <a:t> </a:t>
            </a:r>
            <a:r>
              <a:rPr lang="en-US" sz="1800" dirty="0">
                <a:solidFill>
                  <a:schemeClr val="tx1">
                    <a:lumMod val="50000"/>
                  </a:schemeClr>
                </a:solidFill>
              </a:rPr>
              <a:t>south, east, or west-oriented </a:t>
            </a:r>
            <a:r>
              <a:rPr lang="en-US" sz="1800" i="1" dirty="0">
                <a:solidFill>
                  <a:schemeClr val="tx1">
                    <a:lumMod val="50000"/>
                  </a:schemeClr>
                </a:solidFill>
              </a:rPr>
              <a:t>vertical fenestration </a:t>
            </a:r>
            <a:r>
              <a:rPr lang="en-US" sz="1800" dirty="0">
                <a:solidFill>
                  <a:schemeClr val="tx1">
                    <a:lumMod val="50000"/>
                  </a:schemeClr>
                </a:solidFill>
              </a:rPr>
              <a:t>only, the </a:t>
            </a:r>
            <a:r>
              <a:rPr lang="en-US" sz="1800" i="1" dirty="0">
                <a:solidFill>
                  <a:schemeClr val="tx1">
                    <a:lumMod val="50000"/>
                  </a:schemeClr>
                </a:solidFill>
              </a:rPr>
              <a:t>SHGC</a:t>
            </a:r>
            <a:r>
              <a:rPr lang="en-US" sz="1800" dirty="0">
                <a:solidFill>
                  <a:schemeClr val="tx1">
                    <a:lumMod val="50000"/>
                  </a:schemeClr>
                </a:solidFill>
              </a:rPr>
              <a:t> in the proposed </a:t>
            </a:r>
            <a:r>
              <a:rPr lang="en-US" sz="1800" i="1" dirty="0">
                <a:solidFill>
                  <a:schemeClr val="tx1">
                    <a:lumMod val="50000"/>
                  </a:schemeClr>
                </a:solidFill>
              </a:rPr>
              <a:t>building</a:t>
            </a:r>
            <a:r>
              <a:rPr lang="en-US" sz="1800" dirty="0">
                <a:solidFill>
                  <a:schemeClr val="tx1">
                    <a:lumMod val="50000"/>
                  </a:schemeClr>
                </a:solidFill>
              </a:rPr>
              <a:t> can be reduced by using the multipliers in Table 5.5.4.4.1 for </a:t>
            </a:r>
            <a:r>
              <a:rPr lang="en-US" sz="1800" i="1" dirty="0">
                <a:solidFill>
                  <a:schemeClr val="tx1">
                    <a:lumMod val="50000"/>
                  </a:schemeClr>
                </a:solidFill>
              </a:rPr>
              <a:t>fenestration</a:t>
            </a:r>
            <a:r>
              <a:rPr lang="en-US" sz="1800" dirty="0">
                <a:solidFill>
                  <a:schemeClr val="tx1">
                    <a:lumMod val="50000"/>
                  </a:schemeClr>
                </a:solidFill>
              </a:rPr>
              <a:t> shaded by permanent projections that will last as long as the building itself</a:t>
            </a:r>
          </a:p>
          <a:p>
            <a:pPr marL="232930" indent="-232930">
              <a:lnSpc>
                <a:spcPct val="90000"/>
              </a:lnSpc>
              <a:buFontTx/>
              <a:buChar char="•"/>
            </a:pPr>
            <a:r>
              <a:rPr lang="en-US" sz="1800" dirty="0">
                <a:solidFill>
                  <a:schemeClr val="tx1">
                    <a:lumMod val="50000"/>
                  </a:schemeClr>
                </a:solidFill>
              </a:rPr>
              <a:t>For</a:t>
            </a:r>
            <a:r>
              <a:rPr lang="en-US" sz="1800" dirty="0"/>
              <a:t> </a:t>
            </a:r>
            <a:r>
              <a:rPr lang="en-US" sz="1800" dirty="0">
                <a:solidFill>
                  <a:schemeClr val="tx1">
                    <a:lumMod val="50000"/>
                  </a:schemeClr>
                </a:solidFill>
              </a:rPr>
              <a:t>south, east, or west-oriented </a:t>
            </a:r>
            <a:r>
              <a:rPr lang="en-US" sz="1800" i="1" dirty="0">
                <a:solidFill>
                  <a:schemeClr val="tx1">
                    <a:lumMod val="50000"/>
                  </a:schemeClr>
                </a:solidFill>
              </a:rPr>
              <a:t>vertical fenestration </a:t>
            </a:r>
            <a:r>
              <a:rPr lang="en-US" sz="1800" dirty="0">
                <a:solidFill>
                  <a:schemeClr val="tx1">
                    <a:lumMod val="50000"/>
                  </a:schemeClr>
                </a:solidFill>
              </a:rPr>
              <a:t>shaded by partially </a:t>
            </a:r>
            <a:r>
              <a:rPr lang="en-US" sz="1800" i="1" dirty="0">
                <a:solidFill>
                  <a:schemeClr val="tx1">
                    <a:lumMod val="50000"/>
                  </a:schemeClr>
                </a:solidFill>
              </a:rPr>
              <a:t>opaque</a:t>
            </a:r>
            <a:r>
              <a:rPr lang="en-US" sz="1800" dirty="0">
                <a:solidFill>
                  <a:schemeClr val="tx1">
                    <a:lumMod val="50000"/>
                  </a:schemeClr>
                </a:solidFill>
              </a:rPr>
              <a:t> permanent projections that will last as long as the building itself, can reduce the PF by multiplying by values in Table 5.5.4.4.1</a:t>
            </a:r>
          </a:p>
          <a:p>
            <a:pPr marL="232930" indent="-232930">
              <a:lnSpc>
                <a:spcPct val="90000"/>
              </a:lnSpc>
              <a:buFontTx/>
              <a:buChar char="•"/>
            </a:pPr>
            <a:r>
              <a:rPr lang="en-US" sz="1800" dirty="0">
                <a:solidFill>
                  <a:schemeClr val="tx1">
                    <a:lumMod val="50000"/>
                  </a:schemeClr>
                </a:solidFill>
              </a:rPr>
              <a:t>Street-level exception only applies when using the prescriptive compliance option</a:t>
            </a:r>
          </a:p>
          <a:p>
            <a:pPr marL="232930" indent="-232930">
              <a:lnSpc>
                <a:spcPct val="90000"/>
              </a:lnSpc>
              <a:buFontTx/>
              <a:buChar char="•"/>
            </a:pPr>
            <a:r>
              <a:rPr lang="en-US" sz="1800" i="1" dirty="0">
                <a:solidFill>
                  <a:schemeClr val="tx1">
                    <a:lumMod val="50000"/>
                  </a:schemeClr>
                </a:solidFill>
              </a:rPr>
              <a:t>Dynamic glazing</a:t>
            </a:r>
            <a:r>
              <a:rPr lang="en-US" sz="1800" dirty="0">
                <a:solidFill>
                  <a:schemeClr val="tx1">
                    <a:lumMod val="50000"/>
                  </a:schemeClr>
                </a:solidFill>
              </a:rPr>
              <a:t> cannot be area-weighted with other fenestration and minimum </a:t>
            </a:r>
            <a:r>
              <a:rPr lang="en-US" sz="1800" i="1" dirty="0">
                <a:solidFill>
                  <a:schemeClr val="tx1">
                    <a:lumMod val="50000"/>
                  </a:schemeClr>
                </a:solidFill>
              </a:rPr>
              <a:t>SHGC </a:t>
            </a:r>
            <a:r>
              <a:rPr lang="en-US" sz="1800" dirty="0">
                <a:solidFill>
                  <a:schemeClr val="tx1">
                    <a:lumMod val="50000"/>
                  </a:schemeClr>
                </a:solidFill>
              </a:rPr>
              <a:t>of </a:t>
            </a:r>
            <a:r>
              <a:rPr lang="en-US" sz="1800" i="1" dirty="0">
                <a:solidFill>
                  <a:schemeClr val="tx1">
                    <a:lumMod val="50000"/>
                  </a:schemeClr>
                </a:solidFill>
              </a:rPr>
              <a:t>dynamic glazing </a:t>
            </a:r>
            <a:r>
              <a:rPr lang="en-US" sz="1800" dirty="0">
                <a:solidFill>
                  <a:schemeClr val="tx1">
                    <a:lumMod val="50000"/>
                  </a:schemeClr>
                </a:solidFill>
              </a:rPr>
              <a:t>shall be used to show compliance for </a:t>
            </a:r>
            <a:r>
              <a:rPr lang="en-US" sz="1800" i="1" dirty="0">
                <a:solidFill>
                  <a:schemeClr val="tx1">
                    <a:lumMod val="50000"/>
                  </a:schemeClr>
                </a:solidFill>
              </a:rPr>
              <a:t>dynamic glazing</a:t>
            </a:r>
          </a:p>
          <a:p>
            <a:pPr marL="232930" indent="-232930">
              <a:lnSpc>
                <a:spcPct val="90000"/>
              </a:lnSpc>
              <a:buFontTx/>
              <a:buChar char="•"/>
            </a:pPr>
            <a:r>
              <a:rPr lang="en-US" sz="1800" dirty="0">
                <a:solidFill>
                  <a:schemeClr val="tx1">
                    <a:lumMod val="50000"/>
                  </a:schemeClr>
                </a:solidFill>
              </a:rPr>
              <a:t>North-oriented </a:t>
            </a:r>
            <a:r>
              <a:rPr lang="en-US" sz="1800" i="1" dirty="0">
                <a:solidFill>
                  <a:schemeClr val="tx1">
                    <a:lumMod val="50000"/>
                  </a:schemeClr>
                </a:solidFill>
              </a:rPr>
              <a:t>vertical fenestration </a:t>
            </a:r>
            <a:r>
              <a:rPr lang="en-US" sz="1800" dirty="0">
                <a:solidFill>
                  <a:schemeClr val="tx1">
                    <a:lumMod val="50000"/>
                  </a:schemeClr>
                </a:solidFill>
              </a:rPr>
              <a:t>allowed to have </a:t>
            </a:r>
            <a:r>
              <a:rPr lang="en-US" sz="1800" i="1" dirty="0">
                <a:solidFill>
                  <a:schemeClr val="tx1">
                    <a:lumMod val="50000"/>
                  </a:schemeClr>
                </a:solidFill>
              </a:rPr>
              <a:t>SHGC</a:t>
            </a:r>
            <a:r>
              <a:rPr lang="en-US" sz="1800" dirty="0">
                <a:solidFill>
                  <a:schemeClr val="tx1">
                    <a:lumMod val="50000"/>
                  </a:schemeClr>
                </a:solidFill>
              </a:rPr>
              <a:t> equal to or less than the area-weighted average </a:t>
            </a:r>
            <a:r>
              <a:rPr lang="en-US" sz="1800" i="1" dirty="0">
                <a:solidFill>
                  <a:schemeClr val="tx1">
                    <a:lumMod val="50000"/>
                  </a:schemeClr>
                </a:solidFill>
              </a:rPr>
              <a:t>SHGC</a:t>
            </a:r>
            <a:r>
              <a:rPr lang="en-US" sz="1800" dirty="0">
                <a:solidFill>
                  <a:schemeClr val="tx1">
                    <a:lumMod val="50000"/>
                  </a:schemeClr>
                </a:solidFill>
              </a:rPr>
              <a:t> of the south, east, and west-oriented </a:t>
            </a:r>
            <a:r>
              <a:rPr lang="en-US" sz="1800" i="1" dirty="0">
                <a:solidFill>
                  <a:schemeClr val="tx1">
                    <a:lumMod val="50000"/>
                  </a:schemeClr>
                </a:solidFill>
              </a:rPr>
              <a:t>vertical fenestration </a:t>
            </a:r>
            <a:r>
              <a:rPr lang="en-US" sz="1800" dirty="0">
                <a:solidFill>
                  <a:schemeClr val="tx1">
                    <a:lumMod val="50000"/>
                  </a:schemeClr>
                </a:solidFill>
              </a:rPr>
              <a:t>before any reductions made for permanent projections in Exception 1 and 2 of Section 5.5.4.4.1 </a:t>
            </a:r>
          </a:p>
          <a:p>
            <a:pPr marL="232930" indent="-232930">
              <a:lnSpc>
                <a:spcPct val="90000"/>
              </a:lnSpc>
              <a:buFontTx/>
              <a:buChar char="•"/>
            </a:pPr>
            <a:endParaRPr lang="en-US" sz="1600" dirty="0"/>
          </a:p>
          <a:p>
            <a:pPr>
              <a:buNone/>
            </a:pPr>
            <a:endParaRPr lang="en-US" sz="1600" dirty="0"/>
          </a:p>
        </p:txBody>
      </p:sp>
      <p:sp>
        <p:nvSpPr>
          <p:cNvPr id="97282" name="Rectangle 2"/>
          <p:cNvSpPr>
            <a:spLocks noGrp="1" noChangeArrowheads="1"/>
          </p:cNvSpPr>
          <p:nvPr>
            <p:ph type="title"/>
          </p:nvPr>
        </p:nvSpPr>
        <p:spPr>
          <a:xfrm>
            <a:off x="208661" y="0"/>
            <a:ext cx="8414639" cy="807868"/>
          </a:xfrm>
        </p:spPr>
        <p:txBody>
          <a:bodyPr/>
          <a:lstStyle/>
          <a:p>
            <a:pPr>
              <a:lnSpc>
                <a:spcPct val="80000"/>
              </a:lnSpc>
            </a:pPr>
            <a:r>
              <a:rPr lang="en-US" sz="2400" b="1" dirty="0">
                <a:solidFill>
                  <a:srgbClr val="00853F"/>
                </a:solidFill>
                <a:latin typeface="+mn-lt"/>
                <a:ea typeface="+mn-ea"/>
                <a:cs typeface="+mn-cs"/>
              </a:rPr>
              <a:t>Section 5 – 5.5.4.4 </a:t>
            </a:r>
            <a:br>
              <a:rPr lang="en-US" dirty="0">
                <a:solidFill>
                  <a:schemeClr val="tx1">
                    <a:lumMod val="50000"/>
                  </a:schemeClr>
                </a:solidFill>
              </a:rPr>
            </a:br>
            <a:r>
              <a:rPr lang="en-US" sz="2000" dirty="0">
                <a:solidFill>
                  <a:srgbClr val="00853F"/>
                </a:solidFill>
              </a:rPr>
              <a:t>Fenestration SHGC</a:t>
            </a:r>
          </a:p>
        </p:txBody>
      </p:sp>
    </p:spTree>
    <p:extLst>
      <p:ext uri="{BB962C8B-B14F-4D97-AF65-F5344CB8AC3E}">
        <p14:creationId xmlns:p14="http://schemas.microsoft.com/office/powerpoint/2010/main" val="27475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55577" y="145344"/>
            <a:ext cx="6092824" cy="635891"/>
          </a:xfrm>
        </p:spPr>
        <p:txBody>
          <a:bodyPr>
            <a:normAutofit/>
          </a:bodyPr>
          <a:lstStyle/>
          <a:p>
            <a:r>
              <a:rPr lang="en-US" sz="2400" b="1" dirty="0">
                <a:solidFill>
                  <a:srgbClr val="00853F"/>
                </a:solidFill>
                <a:latin typeface="+mn-lt"/>
                <a:ea typeface="+mn-ea"/>
                <a:cs typeface="+mn-cs"/>
              </a:rPr>
              <a:t>Information – Overhangs</a:t>
            </a:r>
          </a:p>
        </p:txBody>
      </p:sp>
      <p:sp>
        <p:nvSpPr>
          <p:cNvPr id="99331" name="Rectangle 3"/>
          <p:cNvSpPr>
            <a:spLocks noGrp="1" noChangeArrowheads="1"/>
          </p:cNvSpPr>
          <p:nvPr>
            <p:ph type="body" sz="half" idx="1"/>
          </p:nvPr>
        </p:nvSpPr>
        <p:spPr>
          <a:xfrm>
            <a:off x="456229" y="1066801"/>
            <a:ext cx="8154371" cy="1143000"/>
          </a:xfrm>
        </p:spPr>
        <p:txBody>
          <a:bodyPr>
            <a:normAutofit/>
          </a:bodyPr>
          <a:lstStyle/>
          <a:p>
            <a:pPr marL="0" indent="0">
              <a:buNone/>
            </a:pPr>
            <a:r>
              <a:rPr lang="en-US" sz="2000" dirty="0">
                <a:solidFill>
                  <a:schemeClr val="tx1">
                    <a:lumMod val="50000"/>
                  </a:schemeClr>
                </a:solidFill>
              </a:rPr>
              <a:t>Standard 90.1 credits permanent overhangs by adjustment to </a:t>
            </a:r>
            <a:r>
              <a:rPr lang="en-US" sz="2000" i="1" dirty="0">
                <a:solidFill>
                  <a:schemeClr val="tx1">
                    <a:lumMod val="50000"/>
                  </a:schemeClr>
                </a:solidFill>
              </a:rPr>
              <a:t>SHGC</a:t>
            </a:r>
          </a:p>
          <a:p>
            <a:pPr marL="0" indent="0">
              <a:buNone/>
            </a:pPr>
            <a:endParaRPr lang="en-US" sz="2000" dirty="0">
              <a:solidFill>
                <a:schemeClr val="tx1">
                  <a:lumMod val="50000"/>
                </a:schemeClr>
              </a:solidFill>
            </a:endParaRPr>
          </a:p>
          <a:p>
            <a:pPr marL="0" indent="0">
              <a:buNone/>
            </a:pPr>
            <a:r>
              <a:rPr lang="en-US" sz="2000" dirty="0">
                <a:solidFill>
                  <a:schemeClr val="tx1">
                    <a:lumMod val="50000"/>
                  </a:schemeClr>
                </a:solidFill>
              </a:rPr>
              <a:t>Size of overhang is determined by projection factor</a:t>
            </a:r>
          </a:p>
        </p:txBody>
      </p:sp>
      <p:pic>
        <p:nvPicPr>
          <p:cNvPr id="99332" name="Picture 4" descr="3_gray"/>
          <p:cNvPicPr>
            <a:picLocks noGrp="1" noChangeAspect="1" noChangeArrowheads="1"/>
          </p:cNvPicPr>
          <p:nvPr>
            <p:ph sz="half" idx="2"/>
          </p:nvPr>
        </p:nvPicPr>
        <p:blipFill>
          <a:blip r:embed="rId3" cstate="screen"/>
          <a:srcRect/>
          <a:stretch>
            <a:fillRect/>
          </a:stretch>
        </p:blipFill>
        <p:spPr>
          <a:xfrm>
            <a:off x="806450" y="2828925"/>
            <a:ext cx="2916237" cy="2851150"/>
          </a:xfrm>
          <a:noFill/>
          <a:ln/>
        </p:spPr>
      </p:pic>
      <p:pic>
        <p:nvPicPr>
          <p:cNvPr id="99333" name="Picture 5" descr="supermarket"/>
          <p:cNvPicPr>
            <a:picLocks noChangeAspect="1" noChangeArrowheads="1"/>
          </p:cNvPicPr>
          <p:nvPr/>
        </p:nvPicPr>
        <p:blipFill>
          <a:blip r:embed="rId4" cstate="screen"/>
          <a:srcRect/>
          <a:stretch>
            <a:fillRect/>
          </a:stretch>
        </p:blipFill>
        <p:spPr bwMode="auto">
          <a:xfrm>
            <a:off x="4954587" y="2297112"/>
            <a:ext cx="3382963" cy="3382963"/>
          </a:xfrm>
          <a:prstGeom prst="rect">
            <a:avLst/>
          </a:prstGeom>
          <a:noFill/>
          <a:ln w="12700" cmpd="sng">
            <a:solidFill>
              <a:schemeClr val="tx1"/>
            </a:solidFill>
            <a:miter lim="800000"/>
            <a:headEnd/>
            <a:tailEnd/>
          </a:ln>
        </p:spPr>
      </p:pic>
      <p:sp>
        <p:nvSpPr>
          <p:cNvPr id="2" name="Rectangle 1">
            <a:extLst>
              <a:ext uri="{FF2B5EF4-FFF2-40B4-BE49-F238E27FC236}">
                <a16:creationId xmlns:a16="http://schemas.microsoft.com/office/drawing/2014/main" id="{23CBAC0B-1B24-4EAA-9161-0F6B575F5452}"/>
              </a:ext>
            </a:extLst>
          </p:cNvPr>
          <p:cNvSpPr/>
          <p:nvPr/>
        </p:nvSpPr>
        <p:spPr>
          <a:xfrm>
            <a:off x="1125540" y="5769460"/>
            <a:ext cx="2873372" cy="307777"/>
          </a:xfrm>
          <a:prstGeom prst="rect">
            <a:avLst/>
          </a:prstGeom>
        </p:spPr>
        <p:txBody>
          <a:bodyPr wrap="square">
            <a:spAutoFit/>
          </a:bodyPr>
          <a:lstStyle/>
          <a:p>
            <a:r>
              <a:rPr lang="en-US" sz="1400" dirty="0">
                <a:solidFill>
                  <a:schemeClr val="tx1">
                    <a:lumMod val="50000"/>
                  </a:schemeClr>
                </a:solidFill>
              </a:rPr>
              <a:t>Projection Factor Ratio</a:t>
            </a:r>
          </a:p>
        </p:txBody>
      </p:sp>
      <p:sp>
        <p:nvSpPr>
          <p:cNvPr id="7" name="Rectangle 6">
            <a:extLst>
              <a:ext uri="{FF2B5EF4-FFF2-40B4-BE49-F238E27FC236}">
                <a16:creationId xmlns:a16="http://schemas.microsoft.com/office/drawing/2014/main" id="{2DCC5BC0-FD69-4A57-91DF-E5DB45A56CE7}"/>
              </a:ext>
            </a:extLst>
          </p:cNvPr>
          <p:cNvSpPr/>
          <p:nvPr/>
        </p:nvSpPr>
        <p:spPr>
          <a:xfrm>
            <a:off x="5248275" y="5708937"/>
            <a:ext cx="3275012" cy="307777"/>
          </a:xfrm>
          <a:prstGeom prst="rect">
            <a:avLst/>
          </a:prstGeom>
        </p:spPr>
        <p:txBody>
          <a:bodyPr wrap="square">
            <a:spAutoFit/>
          </a:bodyPr>
          <a:lstStyle/>
          <a:p>
            <a:r>
              <a:rPr lang="en-US" sz="1400" dirty="0">
                <a:solidFill>
                  <a:schemeClr val="tx1">
                    <a:lumMod val="50000"/>
                  </a:schemeClr>
                </a:solidFill>
              </a:rPr>
              <a:t>Calculating Projection Factor Ratio</a:t>
            </a:r>
          </a:p>
        </p:txBody>
      </p:sp>
    </p:spTree>
    <p:extLst>
      <p:ext uri="{BB962C8B-B14F-4D97-AF65-F5344CB8AC3E}">
        <p14:creationId xmlns:p14="http://schemas.microsoft.com/office/powerpoint/2010/main" val="2976333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818180" y="1340313"/>
            <a:ext cx="6601796" cy="4447713"/>
          </a:xfrm>
        </p:spPr>
        <p:txBody>
          <a:bodyPr/>
          <a:lstStyle/>
          <a:p>
            <a:pPr marL="0" indent="0">
              <a:lnSpc>
                <a:spcPct val="90000"/>
              </a:lnSpc>
              <a:buNone/>
            </a:pPr>
            <a:r>
              <a:rPr lang="en-US" sz="2000" dirty="0">
                <a:solidFill>
                  <a:schemeClr val="tx1">
                    <a:lumMod val="50000"/>
                  </a:schemeClr>
                </a:solidFill>
              </a:rPr>
              <a:t>Fenestration SHGC shall be determined in accordance with NFRC 200</a:t>
            </a:r>
          </a:p>
          <a:p>
            <a:pPr>
              <a:lnSpc>
                <a:spcPct val="90000"/>
              </a:lnSpc>
            </a:pPr>
            <a:endParaRPr lang="en-US" dirty="0">
              <a:solidFill>
                <a:schemeClr val="tx1">
                  <a:lumMod val="50000"/>
                </a:schemeClr>
              </a:solidFill>
            </a:endParaRPr>
          </a:p>
          <a:p>
            <a:pPr marL="0" indent="0">
              <a:lnSpc>
                <a:spcPct val="90000"/>
              </a:lnSpc>
              <a:buNone/>
            </a:pPr>
            <a:r>
              <a:rPr lang="en-US" sz="2000" b="1" u="sng" dirty="0">
                <a:solidFill>
                  <a:schemeClr val="tx1">
                    <a:lumMod val="50000"/>
                  </a:schemeClr>
                </a:solidFill>
              </a:rPr>
              <a:t>Exceptions</a:t>
            </a:r>
          </a:p>
          <a:p>
            <a:pPr lvl="1">
              <a:lnSpc>
                <a:spcPct val="90000"/>
              </a:lnSpc>
              <a:spcBef>
                <a:spcPts val="1200"/>
              </a:spcBef>
              <a:buFont typeface="Arial" panose="020B0604020202020204" pitchFamily="34" charset="0"/>
              <a:buChar char="•"/>
            </a:pPr>
            <a:r>
              <a:rPr lang="en-US" sz="1800" i="1" dirty="0">
                <a:solidFill>
                  <a:schemeClr val="tx1">
                    <a:lumMod val="50000"/>
                  </a:schemeClr>
                </a:solidFill>
              </a:rPr>
              <a:t>Shading Coefficient (SC) </a:t>
            </a:r>
            <a:r>
              <a:rPr lang="en-US" sz="1800" dirty="0">
                <a:solidFill>
                  <a:schemeClr val="tx1">
                    <a:lumMod val="50000"/>
                  </a:schemeClr>
                </a:solidFill>
              </a:rPr>
              <a:t>x 0.86 is acceptable for overall </a:t>
            </a:r>
            <a:r>
              <a:rPr lang="en-US" sz="1800" i="1" dirty="0">
                <a:solidFill>
                  <a:schemeClr val="tx1">
                    <a:lumMod val="50000"/>
                  </a:schemeClr>
                </a:solidFill>
              </a:rPr>
              <a:t>fenestration</a:t>
            </a:r>
            <a:r>
              <a:rPr lang="en-US" sz="1800" dirty="0">
                <a:solidFill>
                  <a:schemeClr val="tx1">
                    <a:lumMod val="50000"/>
                  </a:schemeClr>
                </a:solidFill>
              </a:rPr>
              <a:t> area (NFRC 300)</a:t>
            </a:r>
          </a:p>
          <a:p>
            <a:pPr lvl="1">
              <a:lnSpc>
                <a:spcPct val="90000"/>
              </a:lnSpc>
              <a:spcBef>
                <a:spcPts val="1200"/>
              </a:spcBef>
              <a:buFont typeface="Arial" panose="020B0604020202020204" pitchFamily="34" charset="0"/>
              <a:buChar char="•"/>
            </a:pPr>
            <a:r>
              <a:rPr lang="en-US" sz="1800" i="1" dirty="0">
                <a:solidFill>
                  <a:schemeClr val="tx1">
                    <a:lumMod val="50000"/>
                  </a:schemeClr>
                </a:solidFill>
              </a:rPr>
              <a:t>SHGC</a:t>
            </a:r>
            <a:r>
              <a:rPr lang="en-US" sz="1800" dirty="0">
                <a:solidFill>
                  <a:schemeClr val="tx1">
                    <a:lumMod val="50000"/>
                  </a:schemeClr>
                </a:solidFill>
              </a:rPr>
              <a:t> of center-of-glass is acceptable (NFRC 300) for overall fenestration area</a:t>
            </a:r>
          </a:p>
          <a:p>
            <a:pPr lvl="1">
              <a:lnSpc>
                <a:spcPct val="90000"/>
              </a:lnSpc>
              <a:spcBef>
                <a:spcPts val="1200"/>
              </a:spcBef>
              <a:buFont typeface="Arial" panose="020B0604020202020204" pitchFamily="34" charset="0"/>
              <a:buChar char="•"/>
            </a:pPr>
            <a:r>
              <a:rPr lang="en-US" sz="1800" i="1" dirty="0">
                <a:solidFill>
                  <a:schemeClr val="tx1">
                    <a:lumMod val="50000"/>
                  </a:schemeClr>
                </a:solidFill>
              </a:rPr>
              <a:t>SHGC</a:t>
            </a:r>
            <a:r>
              <a:rPr lang="en-US" sz="1800" dirty="0">
                <a:solidFill>
                  <a:schemeClr val="tx1">
                    <a:lumMod val="50000"/>
                  </a:schemeClr>
                </a:solidFill>
              </a:rPr>
              <a:t> from A8.1 for </a:t>
            </a:r>
            <a:r>
              <a:rPr lang="en-US" sz="1800" i="1" dirty="0">
                <a:solidFill>
                  <a:schemeClr val="tx1">
                    <a:lumMod val="50000"/>
                  </a:schemeClr>
                </a:solidFill>
              </a:rPr>
              <a:t>skylights</a:t>
            </a:r>
            <a:r>
              <a:rPr lang="en-US" sz="1800" dirty="0">
                <a:solidFill>
                  <a:schemeClr val="tx1">
                    <a:lumMod val="50000"/>
                  </a:schemeClr>
                </a:solidFill>
              </a:rPr>
              <a:t> is an acceptable alternative for determining compliance</a:t>
            </a:r>
          </a:p>
          <a:p>
            <a:pPr lvl="1">
              <a:lnSpc>
                <a:spcPct val="90000"/>
              </a:lnSpc>
              <a:spcBef>
                <a:spcPts val="1200"/>
              </a:spcBef>
              <a:buFont typeface="Arial" panose="020B0604020202020204" pitchFamily="34" charset="0"/>
              <a:buChar char="•"/>
            </a:pPr>
            <a:r>
              <a:rPr lang="en-US" sz="1800" i="1" dirty="0">
                <a:solidFill>
                  <a:schemeClr val="tx1">
                    <a:lumMod val="50000"/>
                  </a:schemeClr>
                </a:solidFill>
              </a:rPr>
              <a:t>SHGC</a:t>
            </a:r>
            <a:r>
              <a:rPr lang="en-US" sz="1800" dirty="0">
                <a:solidFill>
                  <a:schemeClr val="tx1">
                    <a:lumMod val="50000"/>
                  </a:schemeClr>
                </a:solidFill>
              </a:rPr>
              <a:t> from A8.2 for </a:t>
            </a:r>
            <a:r>
              <a:rPr lang="en-US" sz="1800" i="1" dirty="0">
                <a:solidFill>
                  <a:schemeClr val="tx1">
                    <a:lumMod val="50000"/>
                  </a:schemeClr>
                </a:solidFill>
              </a:rPr>
              <a:t>vertical fenestration</a:t>
            </a:r>
            <a:r>
              <a:rPr lang="en-US" sz="1800" dirty="0">
                <a:solidFill>
                  <a:schemeClr val="tx1">
                    <a:lumMod val="50000"/>
                  </a:schemeClr>
                </a:solidFill>
              </a:rPr>
              <a:t> is an acceptable alternative for determining compliance</a:t>
            </a:r>
          </a:p>
          <a:p>
            <a:pPr>
              <a:lnSpc>
                <a:spcPct val="90000"/>
              </a:lnSpc>
            </a:pPr>
            <a:endParaRPr lang="en-US" dirty="0">
              <a:solidFill>
                <a:schemeClr val="tx1">
                  <a:lumMod val="50000"/>
                </a:schemeClr>
              </a:solidFill>
            </a:endParaRPr>
          </a:p>
          <a:p>
            <a:pPr lvl="1">
              <a:lnSpc>
                <a:spcPct val="90000"/>
              </a:lnSpc>
            </a:pPr>
            <a:endParaRPr lang="en-US" sz="3200" dirty="0">
              <a:solidFill>
                <a:schemeClr val="tx1">
                  <a:lumMod val="50000"/>
                </a:schemeClr>
              </a:solidFill>
            </a:endParaRPr>
          </a:p>
        </p:txBody>
      </p:sp>
      <p:sp>
        <p:nvSpPr>
          <p:cNvPr id="113666" name="Rectangle 2"/>
          <p:cNvSpPr>
            <a:spLocks noGrp="1" noChangeArrowheads="1"/>
          </p:cNvSpPr>
          <p:nvPr>
            <p:ph type="title"/>
          </p:nvPr>
        </p:nvSpPr>
        <p:spPr>
          <a:xfrm>
            <a:off x="164129" y="0"/>
            <a:ext cx="8535371" cy="772357"/>
          </a:xfrm>
        </p:spPr>
        <p:txBody>
          <a:bodyPr>
            <a:normAutofit/>
          </a:bodyPr>
          <a:lstStyle/>
          <a:p>
            <a:pPr>
              <a:lnSpc>
                <a:spcPct val="80000"/>
              </a:lnSpc>
            </a:pPr>
            <a:r>
              <a:rPr lang="en-US" sz="2400" b="1" dirty="0">
                <a:solidFill>
                  <a:srgbClr val="00853F"/>
                </a:solidFill>
                <a:latin typeface="+mn-lt"/>
                <a:ea typeface="+mn-ea"/>
                <a:cs typeface="+mn-cs"/>
              </a:rPr>
              <a:t>Section 5 – 5.8.2.4</a:t>
            </a:r>
            <a:br>
              <a:rPr lang="en-US" sz="2000" dirty="0">
                <a:solidFill>
                  <a:schemeClr val="tx1">
                    <a:lumMod val="50000"/>
                  </a:schemeClr>
                </a:solidFill>
              </a:rPr>
            </a:br>
            <a:r>
              <a:rPr lang="en-US" sz="2000" dirty="0">
                <a:solidFill>
                  <a:srgbClr val="00853F"/>
                </a:solidFill>
              </a:rPr>
              <a:t>Solar Heat Gain Coefficient (SHGC)</a:t>
            </a:r>
          </a:p>
        </p:txBody>
      </p:sp>
    </p:spTree>
    <p:extLst>
      <p:ext uri="{BB962C8B-B14F-4D97-AF65-F5344CB8AC3E}">
        <p14:creationId xmlns:p14="http://schemas.microsoft.com/office/powerpoint/2010/main" val="3823815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424561" y="1065321"/>
            <a:ext cx="8290461" cy="5078028"/>
          </a:xfrm>
        </p:spPr>
        <p:txBody>
          <a:bodyPr>
            <a:normAutofit fontScale="92500" lnSpcReduction="10000"/>
          </a:bodyPr>
          <a:lstStyle/>
          <a:p>
            <a:pPr marL="0" indent="0">
              <a:buNone/>
            </a:pPr>
            <a:r>
              <a:rPr lang="en-US" sz="2000" i="1" dirty="0">
                <a:solidFill>
                  <a:schemeClr val="tx1">
                    <a:lumMod val="50000"/>
                  </a:schemeClr>
                </a:solidFill>
              </a:rPr>
              <a:t>Skylights</a:t>
            </a:r>
          </a:p>
          <a:p>
            <a:pPr lvl="1">
              <a:buFont typeface="Arial" panose="020B0604020202020204" pitchFamily="34" charset="0"/>
              <a:buChar char="•"/>
            </a:pPr>
            <a:r>
              <a:rPr lang="en-US" sz="1800" i="1" dirty="0">
                <a:solidFill>
                  <a:schemeClr val="tx1">
                    <a:lumMod val="50000"/>
                  </a:schemeClr>
                </a:solidFill>
              </a:rPr>
              <a:t>SHGC</a:t>
            </a:r>
            <a:r>
              <a:rPr lang="en-US" sz="1800" dirty="0">
                <a:solidFill>
                  <a:schemeClr val="tx1">
                    <a:lumMod val="50000"/>
                  </a:schemeClr>
                </a:solidFill>
              </a:rPr>
              <a:t> values &lt; Table value for appropriate total </a:t>
            </a:r>
            <a:r>
              <a:rPr lang="en-US" sz="1800" i="1" dirty="0">
                <a:solidFill>
                  <a:schemeClr val="tx1">
                    <a:lumMod val="50000"/>
                  </a:schemeClr>
                </a:solidFill>
              </a:rPr>
              <a:t>skylight</a:t>
            </a:r>
            <a:r>
              <a:rPr lang="en-US" sz="1800" dirty="0">
                <a:solidFill>
                  <a:schemeClr val="tx1">
                    <a:lumMod val="50000"/>
                  </a:schemeClr>
                </a:solidFill>
              </a:rPr>
              <a:t> area</a:t>
            </a:r>
          </a:p>
          <a:p>
            <a:pPr>
              <a:buNone/>
            </a:pPr>
            <a:endParaRPr lang="en-US" sz="2000" dirty="0">
              <a:solidFill>
                <a:schemeClr val="tx1">
                  <a:lumMod val="50000"/>
                </a:schemeClr>
              </a:solidFill>
            </a:endParaRPr>
          </a:p>
          <a:p>
            <a:pPr marL="0" indent="0">
              <a:buNone/>
            </a:pPr>
            <a:r>
              <a:rPr lang="en-US" sz="2000" b="1" u="sng" dirty="0">
                <a:solidFill>
                  <a:schemeClr val="tx1">
                    <a:lumMod val="50000"/>
                  </a:schemeClr>
                </a:solidFill>
              </a:rPr>
              <a:t>Exceptions</a:t>
            </a:r>
          </a:p>
          <a:p>
            <a:pPr marL="0" indent="0">
              <a:buNone/>
            </a:pPr>
            <a:r>
              <a:rPr lang="en-US" sz="2000" dirty="0">
                <a:solidFill>
                  <a:schemeClr val="tx1">
                    <a:lumMod val="50000"/>
                  </a:schemeClr>
                </a:solidFill>
              </a:rPr>
              <a:t>1. If </a:t>
            </a:r>
            <a:r>
              <a:rPr lang="en-US" sz="2000" i="1" dirty="0">
                <a:solidFill>
                  <a:schemeClr val="tx1">
                    <a:lumMod val="50000"/>
                  </a:schemeClr>
                </a:solidFill>
              </a:rPr>
              <a:t>skylights</a:t>
            </a:r>
          </a:p>
          <a:p>
            <a:pPr marL="395288" indent="-225425"/>
            <a:r>
              <a:rPr lang="en-US" sz="2000" dirty="0">
                <a:solidFill>
                  <a:schemeClr val="tx1">
                    <a:lumMod val="50000"/>
                  </a:schemeClr>
                </a:solidFill>
              </a:rPr>
              <a:t>Have a glazing material or diffuser with measured haze value &gt; 90% when tested according to ASTM D1003, </a:t>
            </a:r>
            <a:r>
              <a:rPr lang="en-US" sz="2000" b="1" dirty="0">
                <a:solidFill>
                  <a:schemeClr val="tx1">
                    <a:lumMod val="50000"/>
                  </a:schemeClr>
                </a:solidFill>
              </a:rPr>
              <a:t>and</a:t>
            </a:r>
          </a:p>
          <a:p>
            <a:pPr marL="395288" indent="-225425"/>
            <a:r>
              <a:rPr lang="en-US" sz="2000" dirty="0">
                <a:solidFill>
                  <a:schemeClr val="tx1">
                    <a:lumMod val="50000"/>
                  </a:schemeClr>
                </a:solidFill>
              </a:rPr>
              <a:t>Have a </a:t>
            </a:r>
            <a:r>
              <a:rPr lang="en-US" sz="2000" i="1" dirty="0">
                <a:solidFill>
                  <a:schemeClr val="tx1">
                    <a:lumMod val="50000"/>
                  </a:schemeClr>
                </a:solidFill>
              </a:rPr>
              <a:t>skylight</a:t>
            </a:r>
            <a:r>
              <a:rPr lang="en-US" sz="2000" dirty="0">
                <a:solidFill>
                  <a:schemeClr val="tx1">
                    <a:lumMod val="50000"/>
                  </a:schemeClr>
                </a:solidFill>
              </a:rPr>
              <a:t> VT &gt; 0.40, </a:t>
            </a:r>
            <a:r>
              <a:rPr lang="en-US" sz="2000" b="1" dirty="0">
                <a:solidFill>
                  <a:schemeClr val="tx1">
                    <a:lumMod val="50000"/>
                  </a:schemeClr>
                </a:solidFill>
              </a:rPr>
              <a:t>and</a:t>
            </a:r>
            <a:endParaRPr lang="en-US" sz="2000" dirty="0">
              <a:solidFill>
                <a:schemeClr val="tx1">
                  <a:lumMod val="50000"/>
                </a:schemeClr>
              </a:solidFill>
            </a:endParaRPr>
          </a:p>
          <a:p>
            <a:pPr marL="395288" indent="-225425"/>
            <a:r>
              <a:rPr lang="en-US" sz="2000" dirty="0">
                <a:solidFill>
                  <a:schemeClr val="tx1">
                    <a:lumMod val="50000"/>
                  </a:schemeClr>
                </a:solidFill>
              </a:rPr>
              <a:t>Have all general lighting in daylight area under </a:t>
            </a:r>
            <a:r>
              <a:rPr lang="en-US" sz="2000" i="1" dirty="0">
                <a:solidFill>
                  <a:schemeClr val="tx1">
                    <a:lumMod val="50000"/>
                  </a:schemeClr>
                </a:solidFill>
              </a:rPr>
              <a:t>skylights</a:t>
            </a:r>
            <a:r>
              <a:rPr lang="en-US" sz="2000" dirty="0">
                <a:solidFill>
                  <a:schemeClr val="tx1">
                    <a:lumMod val="50000"/>
                  </a:schemeClr>
                </a:solidFill>
              </a:rPr>
              <a:t> controlled by multilevel </a:t>
            </a:r>
            <a:r>
              <a:rPr lang="en-US" sz="2000" dirty="0" err="1">
                <a:solidFill>
                  <a:schemeClr val="tx1">
                    <a:lumMod val="50000"/>
                  </a:schemeClr>
                </a:solidFill>
              </a:rPr>
              <a:t>photocontrols</a:t>
            </a:r>
            <a:r>
              <a:rPr lang="en-US" sz="2000" dirty="0">
                <a:solidFill>
                  <a:schemeClr val="tx1">
                    <a:lumMod val="50000"/>
                  </a:schemeClr>
                </a:solidFill>
              </a:rPr>
              <a:t> per Section 9.4.1.1 (f)</a:t>
            </a:r>
          </a:p>
          <a:p>
            <a:pPr marL="0" indent="0">
              <a:buNone/>
            </a:pPr>
            <a:endParaRPr lang="en-US" sz="2000" dirty="0">
              <a:solidFill>
                <a:schemeClr val="tx1">
                  <a:lumMod val="50000"/>
                </a:schemeClr>
              </a:solidFill>
            </a:endParaRPr>
          </a:p>
          <a:p>
            <a:pPr marL="0" indent="0">
              <a:buNone/>
            </a:pPr>
            <a:r>
              <a:rPr lang="en-US" sz="2000" i="1" dirty="0">
                <a:solidFill>
                  <a:schemeClr val="tx1">
                    <a:lumMod val="50000"/>
                  </a:schemeClr>
                </a:solidFill>
              </a:rPr>
              <a:t>2. Dynamic Glazing</a:t>
            </a:r>
          </a:p>
          <a:p>
            <a:pPr marL="395288" indent="-225425"/>
            <a:r>
              <a:rPr lang="en-US" sz="2000" dirty="0">
                <a:solidFill>
                  <a:schemeClr val="tx1">
                    <a:lumMod val="50000"/>
                  </a:schemeClr>
                </a:solidFill>
              </a:rPr>
              <a:t>Minimum </a:t>
            </a:r>
            <a:r>
              <a:rPr lang="en-US" sz="2000" i="1" dirty="0">
                <a:solidFill>
                  <a:schemeClr val="tx1">
                    <a:lumMod val="50000"/>
                  </a:schemeClr>
                </a:solidFill>
              </a:rPr>
              <a:t>SHGC</a:t>
            </a:r>
            <a:r>
              <a:rPr lang="en-US" sz="2000" dirty="0">
                <a:solidFill>
                  <a:schemeClr val="tx1">
                    <a:lumMod val="50000"/>
                  </a:schemeClr>
                </a:solidFill>
              </a:rPr>
              <a:t> is used to demonstrate compliance</a:t>
            </a:r>
          </a:p>
          <a:p>
            <a:pPr marL="395288" indent="-225425"/>
            <a:r>
              <a:rPr lang="en-US" sz="2000" dirty="0">
                <a:solidFill>
                  <a:schemeClr val="tx1">
                    <a:lumMod val="50000"/>
                  </a:schemeClr>
                </a:solidFill>
              </a:rPr>
              <a:t>Considered separately from other </a:t>
            </a:r>
            <a:r>
              <a:rPr lang="en-US" sz="2000" i="1" dirty="0">
                <a:solidFill>
                  <a:schemeClr val="tx1">
                    <a:lumMod val="50000"/>
                  </a:schemeClr>
                </a:solidFill>
              </a:rPr>
              <a:t>vertical fenestration</a:t>
            </a:r>
          </a:p>
          <a:p>
            <a:pPr marL="395288" indent="-225425"/>
            <a:r>
              <a:rPr lang="en-US" sz="2000" dirty="0">
                <a:solidFill>
                  <a:schemeClr val="tx1">
                    <a:lumMod val="50000"/>
                  </a:schemeClr>
                </a:solidFill>
              </a:rPr>
              <a:t>Area-weighted averaging with other </a:t>
            </a:r>
            <a:r>
              <a:rPr lang="en-US" sz="2000" i="1" dirty="0">
                <a:solidFill>
                  <a:schemeClr val="tx1">
                    <a:lumMod val="50000"/>
                  </a:schemeClr>
                </a:solidFill>
              </a:rPr>
              <a:t>vertical fenestration </a:t>
            </a:r>
            <a:r>
              <a:rPr lang="en-US" sz="2000" dirty="0">
                <a:solidFill>
                  <a:schemeClr val="tx1">
                    <a:lumMod val="50000"/>
                  </a:schemeClr>
                </a:solidFill>
              </a:rPr>
              <a:t>that isn’t </a:t>
            </a:r>
            <a:r>
              <a:rPr lang="en-US" sz="2000" i="1" dirty="0">
                <a:solidFill>
                  <a:schemeClr val="tx1">
                    <a:lumMod val="50000"/>
                  </a:schemeClr>
                </a:solidFill>
              </a:rPr>
              <a:t>dynamic glazing </a:t>
            </a:r>
            <a:r>
              <a:rPr lang="en-US" sz="2000" dirty="0">
                <a:solidFill>
                  <a:schemeClr val="tx1">
                    <a:lumMod val="50000"/>
                  </a:schemeClr>
                </a:solidFill>
              </a:rPr>
              <a:t>isn’t allowed</a:t>
            </a:r>
          </a:p>
        </p:txBody>
      </p:sp>
      <p:sp>
        <p:nvSpPr>
          <p:cNvPr id="97282" name="Rectangle 2"/>
          <p:cNvSpPr>
            <a:spLocks noGrp="1" noChangeArrowheads="1"/>
          </p:cNvSpPr>
          <p:nvPr>
            <p:ph type="title"/>
          </p:nvPr>
        </p:nvSpPr>
        <p:spPr>
          <a:xfrm>
            <a:off x="208661" y="0"/>
            <a:ext cx="8414639" cy="807868"/>
          </a:xfrm>
        </p:spPr>
        <p:txBody>
          <a:bodyPr/>
          <a:lstStyle/>
          <a:p>
            <a:pPr>
              <a:lnSpc>
                <a:spcPct val="80000"/>
              </a:lnSpc>
            </a:pPr>
            <a:r>
              <a:rPr lang="en-US" sz="2400" b="1" dirty="0">
                <a:solidFill>
                  <a:srgbClr val="00853F"/>
                </a:solidFill>
                <a:latin typeface="+mn-lt"/>
                <a:ea typeface="+mn-ea"/>
                <a:cs typeface="+mn-cs"/>
              </a:rPr>
              <a:t>Section 5 – 5.5.4.4.2</a:t>
            </a:r>
            <a:br>
              <a:rPr lang="en-US" dirty="0">
                <a:solidFill>
                  <a:schemeClr val="tx1">
                    <a:lumMod val="50000"/>
                  </a:schemeClr>
                </a:solidFill>
              </a:rPr>
            </a:br>
            <a:r>
              <a:rPr lang="en-US" sz="2000" dirty="0">
                <a:solidFill>
                  <a:srgbClr val="00853F"/>
                </a:solidFill>
              </a:rPr>
              <a:t>Skylight SHGC</a:t>
            </a:r>
          </a:p>
        </p:txBody>
      </p:sp>
    </p:spTree>
    <p:extLst>
      <p:ext uri="{BB962C8B-B14F-4D97-AF65-F5344CB8AC3E}">
        <p14:creationId xmlns:p14="http://schemas.microsoft.com/office/powerpoint/2010/main" val="1553309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5100" y="0"/>
            <a:ext cx="8733727" cy="772357"/>
          </a:xfrm>
        </p:spPr>
        <p:txBody>
          <a:bodyPr>
            <a:normAutofit/>
          </a:bodyPr>
          <a:lstStyle/>
          <a:p>
            <a:pPr>
              <a:lnSpc>
                <a:spcPct val="80000"/>
              </a:lnSpc>
            </a:pPr>
            <a:r>
              <a:rPr lang="en-US" sz="2400" b="1" dirty="0">
                <a:solidFill>
                  <a:srgbClr val="00853F"/>
                </a:solidFill>
                <a:latin typeface="+mn-lt"/>
                <a:ea typeface="+mn-ea"/>
                <a:cs typeface="+mn-cs"/>
              </a:rPr>
              <a:t>Section 5 – 5.5.4.5</a:t>
            </a:r>
            <a:br>
              <a:rPr lang="en-US" dirty="0">
                <a:solidFill>
                  <a:schemeClr val="tx1">
                    <a:lumMod val="50000"/>
                  </a:schemeClr>
                </a:solidFill>
              </a:rPr>
            </a:br>
            <a:r>
              <a:rPr lang="en-US" sz="2000" dirty="0">
                <a:solidFill>
                  <a:srgbClr val="00853F"/>
                </a:solidFill>
              </a:rPr>
              <a:t>Fenestration Orientation</a:t>
            </a:r>
          </a:p>
        </p:txBody>
      </p:sp>
      <p:sp>
        <p:nvSpPr>
          <p:cNvPr id="4" name="Text Placeholder 3"/>
          <p:cNvSpPr>
            <a:spLocks noGrp="1"/>
          </p:cNvSpPr>
          <p:nvPr>
            <p:ph type="body" sz="half" idx="1"/>
          </p:nvPr>
        </p:nvSpPr>
        <p:spPr>
          <a:xfrm>
            <a:off x="200332" y="1460147"/>
            <a:ext cx="2607709" cy="2172943"/>
          </a:xfrm>
        </p:spPr>
        <p:txBody>
          <a:bodyPr>
            <a:noAutofit/>
          </a:bodyPr>
          <a:lstStyle/>
          <a:p>
            <a:pPr marL="0" indent="0">
              <a:spcAft>
                <a:spcPts val="600"/>
              </a:spcAft>
              <a:buNone/>
            </a:pPr>
            <a:r>
              <a:rPr lang="en-US" sz="1600" dirty="0">
                <a:solidFill>
                  <a:schemeClr val="tx1">
                    <a:lumMod val="50000"/>
                  </a:schemeClr>
                </a:solidFill>
              </a:rPr>
              <a:t>Option 1 – Area Method</a:t>
            </a:r>
          </a:p>
          <a:p>
            <a:pPr marL="0" indent="0">
              <a:buNone/>
            </a:pPr>
            <a:r>
              <a:rPr lang="en-US" sz="1400" dirty="0">
                <a:solidFill>
                  <a:schemeClr val="tx1">
                    <a:lumMod val="50000"/>
                  </a:schemeClr>
                </a:solidFill>
              </a:rPr>
              <a:t>East &amp; West fenestration areas are each less than 25% of building total</a:t>
            </a:r>
          </a:p>
          <a:p>
            <a:pPr marL="0" indent="0">
              <a:buNone/>
            </a:pPr>
            <a:endParaRPr lang="en-US" sz="1400" dirty="0">
              <a:solidFill>
                <a:schemeClr val="tx1">
                  <a:lumMod val="50000"/>
                </a:schemeClr>
              </a:solidFill>
            </a:endParaRPr>
          </a:p>
          <a:p>
            <a:pPr marL="0" indent="0">
              <a:buNone/>
            </a:pPr>
            <a:r>
              <a:rPr lang="en-US" sz="1400" dirty="0">
                <a:solidFill>
                  <a:schemeClr val="tx1">
                    <a:lumMod val="50000"/>
                  </a:schemeClr>
                </a:solidFill>
              </a:rPr>
              <a:t>For </a:t>
            </a:r>
            <a:r>
              <a:rPr lang="en-US" sz="1400" dirty="0">
                <a:solidFill>
                  <a:srgbClr val="92D050"/>
                </a:solidFill>
              </a:rPr>
              <a:t>climate zones 0 - 8</a:t>
            </a:r>
          </a:p>
          <a:p>
            <a:pPr marL="0" indent="0">
              <a:buNone/>
            </a:pPr>
            <a:r>
              <a:rPr lang="en-US" sz="1400" dirty="0">
                <a:solidFill>
                  <a:schemeClr val="tx1">
                    <a:lumMod val="50000"/>
                  </a:schemeClr>
                </a:solidFill>
              </a:rPr>
              <a:t>A</a:t>
            </a:r>
            <a:r>
              <a:rPr lang="en-US" sz="1400" baseline="-25000" dirty="0">
                <a:solidFill>
                  <a:schemeClr val="tx1">
                    <a:lumMod val="50000"/>
                  </a:schemeClr>
                </a:solidFill>
              </a:rPr>
              <a:t>W</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)/4 </a:t>
            </a:r>
            <a:r>
              <a:rPr lang="en-US" sz="1400" i="1" dirty="0">
                <a:solidFill>
                  <a:schemeClr val="tx1">
                    <a:lumMod val="50000"/>
                  </a:schemeClr>
                </a:solidFill>
              </a:rPr>
              <a:t>and</a:t>
            </a:r>
            <a:r>
              <a:rPr lang="en-US" sz="1400" dirty="0">
                <a:solidFill>
                  <a:schemeClr val="tx1">
                    <a:lumMod val="50000"/>
                  </a:schemeClr>
                </a:solidFill>
              </a:rPr>
              <a:t> A</a:t>
            </a:r>
            <a:r>
              <a:rPr lang="en-US" sz="1400" baseline="-25000" dirty="0">
                <a:solidFill>
                  <a:schemeClr val="tx1">
                    <a:lumMod val="50000"/>
                  </a:schemeClr>
                </a:solidFill>
              </a:rPr>
              <a:t>E</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)/4     </a:t>
            </a:r>
          </a:p>
          <a:p>
            <a:pPr marL="0" indent="0">
              <a:buNone/>
            </a:pPr>
            <a:r>
              <a:rPr lang="en-US" sz="1400" dirty="0">
                <a:solidFill>
                  <a:schemeClr val="tx1">
                    <a:lumMod val="50000"/>
                  </a:schemeClr>
                </a:solidFill>
              </a:rPr>
              <a:t>		</a:t>
            </a:r>
            <a:endParaRPr lang="en-US" sz="1400" b="1" dirty="0">
              <a:solidFill>
                <a:schemeClr val="tx1">
                  <a:lumMod val="50000"/>
                </a:schemeClr>
              </a:solidFill>
            </a:endParaRPr>
          </a:p>
          <a:p>
            <a:pPr>
              <a:buNone/>
            </a:pPr>
            <a:endParaRPr lang="en-US" sz="1400" dirty="0">
              <a:solidFill>
                <a:schemeClr val="tx1">
                  <a:lumMod val="50000"/>
                </a:schemeClr>
              </a:solidFill>
            </a:endParaRPr>
          </a:p>
          <a:p>
            <a:pPr>
              <a:buNone/>
            </a:pPr>
            <a:endParaRPr lang="en-US" sz="1400" dirty="0">
              <a:solidFill>
                <a:schemeClr val="tx1">
                  <a:lumMod val="50000"/>
                </a:schemeClr>
              </a:solidFill>
            </a:endParaRPr>
          </a:p>
          <a:p>
            <a:pPr marL="0" indent="0">
              <a:buNone/>
            </a:pPr>
            <a:endParaRPr lang="en-US" sz="1400" dirty="0"/>
          </a:p>
        </p:txBody>
      </p:sp>
      <p:grpSp>
        <p:nvGrpSpPr>
          <p:cNvPr id="2" name="Group 1">
            <a:extLst>
              <a:ext uri="{FF2B5EF4-FFF2-40B4-BE49-F238E27FC236}">
                <a16:creationId xmlns:a16="http://schemas.microsoft.com/office/drawing/2014/main" id="{2610F761-A47D-4D74-9DAC-CE2D5AA53CD0}"/>
              </a:ext>
            </a:extLst>
          </p:cNvPr>
          <p:cNvGrpSpPr/>
          <p:nvPr/>
        </p:nvGrpSpPr>
        <p:grpSpPr>
          <a:xfrm>
            <a:off x="6810299" y="1096149"/>
            <a:ext cx="2269907" cy="3156299"/>
            <a:chOff x="6553432" y="1096149"/>
            <a:chExt cx="2269907" cy="3156299"/>
          </a:xfrm>
        </p:grpSpPr>
        <p:pic>
          <p:nvPicPr>
            <p:cNvPr id="6" name="Picture 5"/>
            <p:cNvPicPr/>
            <p:nvPr/>
          </p:nvPicPr>
          <p:blipFill>
            <a:blip r:embed="rId3" cstate="print"/>
            <a:srcRect l="63782" t="37607" r="17948" b="20085"/>
            <a:stretch>
              <a:fillRect/>
            </a:stretch>
          </p:blipFill>
          <p:spPr bwMode="auto">
            <a:xfrm>
              <a:off x="6660598" y="1374404"/>
              <a:ext cx="1563628" cy="1357888"/>
            </a:xfrm>
            <a:prstGeom prst="rect">
              <a:avLst/>
            </a:prstGeom>
            <a:noFill/>
            <a:ln w="9525">
              <a:noFill/>
              <a:miter lim="800000"/>
              <a:headEnd/>
              <a:tailEnd/>
            </a:ln>
          </p:spPr>
        </p:pic>
        <p:pic>
          <p:nvPicPr>
            <p:cNvPr id="7" name="Picture 6"/>
            <p:cNvPicPr/>
            <p:nvPr/>
          </p:nvPicPr>
          <p:blipFill>
            <a:blip r:embed="rId4" cstate="print"/>
            <a:srcRect l="63462" t="39744" r="17147" b="22649"/>
            <a:stretch>
              <a:fillRect/>
            </a:stretch>
          </p:blipFill>
          <p:spPr bwMode="auto">
            <a:xfrm>
              <a:off x="6553432" y="3113617"/>
              <a:ext cx="1565892" cy="1138831"/>
            </a:xfrm>
            <a:prstGeom prst="rect">
              <a:avLst/>
            </a:prstGeom>
            <a:noFill/>
            <a:ln w="9525">
              <a:noFill/>
              <a:miter lim="800000"/>
              <a:headEnd/>
              <a:tailEnd/>
            </a:ln>
          </p:spPr>
        </p:pic>
        <p:sp>
          <p:nvSpPr>
            <p:cNvPr id="8" name="Rectangle 7"/>
            <p:cNvSpPr/>
            <p:nvPr/>
          </p:nvSpPr>
          <p:spPr>
            <a:xfrm>
              <a:off x="7945253" y="2859400"/>
              <a:ext cx="481512" cy="400110"/>
            </a:xfrm>
            <a:prstGeom prst="rect">
              <a:avLst/>
            </a:prstGeom>
          </p:spPr>
          <p:txBody>
            <a:bodyPr wrap="square">
              <a:spAutoFit/>
            </a:bodyPr>
            <a:lstStyle/>
            <a:p>
              <a:r>
                <a:rPr lang="en-US" sz="2000" b="1" kern="0" dirty="0"/>
                <a:t>N</a:t>
              </a:r>
              <a:endParaRPr lang="en-US" sz="2000" dirty="0"/>
            </a:p>
          </p:txBody>
        </p:sp>
        <p:sp>
          <p:nvSpPr>
            <p:cNvPr id="9" name="Rectangle 8"/>
            <p:cNvSpPr/>
            <p:nvPr/>
          </p:nvSpPr>
          <p:spPr>
            <a:xfrm>
              <a:off x="8117414" y="1820827"/>
              <a:ext cx="569387" cy="369332"/>
            </a:xfrm>
            <a:prstGeom prst="rect">
              <a:avLst/>
            </a:prstGeom>
          </p:spPr>
          <p:txBody>
            <a:bodyPr wrap="none">
              <a:spAutoFit/>
            </a:bodyPr>
            <a:lstStyle/>
            <a:p>
              <a:r>
                <a:rPr lang="en-US" b="1" kern="0" dirty="0"/>
                <a:t>No!</a:t>
              </a:r>
              <a:endParaRPr lang="en-US" dirty="0"/>
            </a:p>
          </p:txBody>
        </p:sp>
        <p:sp>
          <p:nvSpPr>
            <p:cNvPr id="10" name="Rectangle 9"/>
            <p:cNvSpPr/>
            <p:nvPr/>
          </p:nvSpPr>
          <p:spPr>
            <a:xfrm>
              <a:off x="8151360" y="3413825"/>
              <a:ext cx="671979" cy="369332"/>
            </a:xfrm>
            <a:prstGeom prst="rect">
              <a:avLst/>
            </a:prstGeom>
          </p:spPr>
          <p:txBody>
            <a:bodyPr wrap="none">
              <a:spAutoFit/>
            </a:bodyPr>
            <a:lstStyle/>
            <a:p>
              <a:r>
                <a:rPr lang="en-US" b="1" kern="0" dirty="0"/>
                <a:t>Yes!</a:t>
              </a:r>
              <a:endParaRPr lang="en-US" dirty="0"/>
            </a:p>
          </p:txBody>
        </p:sp>
        <p:sp>
          <p:nvSpPr>
            <p:cNvPr id="5" name="Down Arrow 4"/>
            <p:cNvSpPr/>
            <p:nvPr/>
          </p:nvSpPr>
          <p:spPr>
            <a:xfrm rot="13404337">
              <a:off x="7729383" y="3041944"/>
              <a:ext cx="2286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08AAEEE1-341F-4E99-B018-5BE354157A24}"/>
                </a:ext>
              </a:extLst>
            </p:cNvPr>
            <p:cNvSpPr/>
            <p:nvPr/>
          </p:nvSpPr>
          <p:spPr>
            <a:xfrm>
              <a:off x="8266694" y="1096149"/>
              <a:ext cx="481512" cy="400110"/>
            </a:xfrm>
            <a:prstGeom prst="rect">
              <a:avLst/>
            </a:prstGeom>
          </p:spPr>
          <p:txBody>
            <a:bodyPr wrap="square">
              <a:spAutoFit/>
            </a:bodyPr>
            <a:lstStyle/>
            <a:p>
              <a:r>
                <a:rPr lang="en-US" sz="2000" b="1" kern="0" dirty="0"/>
                <a:t>N</a:t>
              </a:r>
              <a:endParaRPr lang="en-US" sz="2000" dirty="0"/>
            </a:p>
          </p:txBody>
        </p:sp>
        <p:sp>
          <p:nvSpPr>
            <p:cNvPr id="12" name="Down Arrow 4">
              <a:extLst>
                <a:ext uri="{FF2B5EF4-FFF2-40B4-BE49-F238E27FC236}">
                  <a16:creationId xmlns:a16="http://schemas.microsoft.com/office/drawing/2014/main" id="{B49A3905-2F70-432A-B9D1-48F6F45FD9A2}"/>
                </a:ext>
              </a:extLst>
            </p:cNvPr>
            <p:cNvSpPr/>
            <p:nvPr/>
          </p:nvSpPr>
          <p:spPr>
            <a:xfrm rot="13404337">
              <a:off x="8050824" y="1278693"/>
              <a:ext cx="2286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 name="Rectangle 12">
            <a:extLst>
              <a:ext uri="{FF2B5EF4-FFF2-40B4-BE49-F238E27FC236}">
                <a16:creationId xmlns:a16="http://schemas.microsoft.com/office/drawing/2014/main" id="{BE73076C-7E9D-4F54-82E8-FE6578893E54}"/>
              </a:ext>
            </a:extLst>
          </p:cNvPr>
          <p:cNvSpPr/>
          <p:nvPr/>
        </p:nvSpPr>
        <p:spPr>
          <a:xfrm>
            <a:off x="3177179" y="1450836"/>
            <a:ext cx="3547923" cy="2569934"/>
          </a:xfrm>
          <a:prstGeom prst="rect">
            <a:avLst/>
          </a:prstGeom>
        </p:spPr>
        <p:txBody>
          <a:bodyPr wrap="square">
            <a:spAutoFit/>
          </a:bodyPr>
          <a:lstStyle/>
          <a:p>
            <a:pPr>
              <a:spcAft>
                <a:spcPts val="600"/>
              </a:spcAft>
            </a:pPr>
            <a:r>
              <a:rPr lang="en-US" sz="1600" dirty="0">
                <a:solidFill>
                  <a:schemeClr val="tx1">
                    <a:lumMod val="50000"/>
                  </a:schemeClr>
                </a:solidFill>
              </a:rPr>
              <a:t>Option 2 – SHGC Weighted Method</a:t>
            </a:r>
          </a:p>
          <a:p>
            <a:r>
              <a:rPr lang="en-US" sz="1400" dirty="0">
                <a:solidFill>
                  <a:schemeClr val="tx1">
                    <a:lumMod val="50000"/>
                  </a:schemeClr>
                </a:solidFill>
              </a:rPr>
              <a:t>East &amp; West area weighted SHGC is each less than average area weighted SHGC.  </a:t>
            </a:r>
          </a:p>
          <a:p>
            <a:endParaRPr lang="en-US" sz="1400" dirty="0">
              <a:solidFill>
                <a:schemeClr val="tx1">
                  <a:lumMod val="50000"/>
                </a:schemeClr>
              </a:solidFill>
            </a:endParaRPr>
          </a:p>
          <a:p>
            <a:r>
              <a:rPr lang="en-US" sz="1400" dirty="0">
                <a:solidFill>
                  <a:schemeClr val="tx1">
                    <a:lumMod val="50000"/>
                  </a:schemeClr>
                </a:solidFill>
              </a:rPr>
              <a:t>For </a:t>
            </a:r>
            <a:r>
              <a:rPr lang="en-US" sz="1400" dirty="0">
                <a:solidFill>
                  <a:srgbClr val="92D050"/>
                </a:solidFill>
              </a:rPr>
              <a:t>climate zones 0 – 3</a:t>
            </a:r>
          </a:p>
          <a:p>
            <a:r>
              <a:rPr lang="en-US" sz="1400" dirty="0">
                <a:solidFill>
                  <a:schemeClr val="tx1">
                    <a:lumMod val="50000"/>
                  </a:schemeClr>
                </a:solidFill>
              </a:rPr>
              <a:t>A</a:t>
            </a:r>
            <a:r>
              <a:rPr lang="en-US" sz="1400" baseline="-25000" dirty="0">
                <a:solidFill>
                  <a:schemeClr val="tx1">
                    <a:lumMod val="50000"/>
                  </a:schemeClr>
                </a:solidFill>
              </a:rPr>
              <a:t>W</a:t>
            </a:r>
            <a:r>
              <a:rPr lang="en-US" sz="1400" dirty="0">
                <a:solidFill>
                  <a:schemeClr val="tx1">
                    <a:lumMod val="50000"/>
                  </a:schemeClr>
                </a:solidFill>
              </a:rPr>
              <a:t> x SHGC</a:t>
            </a:r>
            <a:r>
              <a:rPr lang="en-US" sz="1400" baseline="-25000" dirty="0">
                <a:solidFill>
                  <a:schemeClr val="tx1">
                    <a:lumMod val="50000"/>
                  </a:schemeClr>
                </a:solidFill>
              </a:rPr>
              <a:t>W</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 x SHGC</a:t>
            </a:r>
            <a:r>
              <a:rPr lang="en-US" sz="1400" baseline="-25000" dirty="0">
                <a:solidFill>
                  <a:schemeClr val="tx1">
                    <a:lumMod val="50000"/>
                  </a:schemeClr>
                </a:solidFill>
              </a:rPr>
              <a:t>C</a:t>
            </a:r>
            <a:r>
              <a:rPr lang="en-US" sz="1400" dirty="0">
                <a:solidFill>
                  <a:schemeClr val="tx1">
                    <a:lumMod val="50000"/>
                  </a:schemeClr>
                </a:solidFill>
              </a:rPr>
              <a:t>)/4 </a:t>
            </a:r>
            <a:r>
              <a:rPr lang="en-US" sz="1400" i="1" dirty="0">
                <a:solidFill>
                  <a:schemeClr val="tx1">
                    <a:lumMod val="50000"/>
                  </a:schemeClr>
                </a:solidFill>
              </a:rPr>
              <a:t>and</a:t>
            </a:r>
          </a:p>
          <a:p>
            <a:pPr>
              <a:buNone/>
            </a:pPr>
            <a:r>
              <a:rPr lang="en-US" sz="1400" dirty="0">
                <a:solidFill>
                  <a:schemeClr val="tx1">
                    <a:lumMod val="50000"/>
                  </a:schemeClr>
                </a:solidFill>
              </a:rPr>
              <a:t>		 A</a:t>
            </a:r>
            <a:r>
              <a:rPr lang="en-US" sz="1400" baseline="-25000" dirty="0">
                <a:solidFill>
                  <a:schemeClr val="tx1">
                    <a:lumMod val="50000"/>
                  </a:schemeClr>
                </a:solidFill>
              </a:rPr>
              <a:t>E</a:t>
            </a:r>
            <a:r>
              <a:rPr lang="en-US" sz="1400" dirty="0">
                <a:solidFill>
                  <a:schemeClr val="tx1">
                    <a:lumMod val="50000"/>
                  </a:schemeClr>
                </a:solidFill>
              </a:rPr>
              <a:t> x SHGC</a:t>
            </a:r>
            <a:r>
              <a:rPr lang="en-US" sz="1400" baseline="-25000" dirty="0">
                <a:solidFill>
                  <a:schemeClr val="tx1">
                    <a:lumMod val="50000"/>
                  </a:schemeClr>
                </a:solidFill>
              </a:rPr>
              <a:t>E</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 x SHGC</a:t>
            </a:r>
            <a:r>
              <a:rPr lang="en-US" sz="1400" baseline="-25000" dirty="0">
                <a:solidFill>
                  <a:schemeClr val="tx1">
                    <a:lumMod val="50000"/>
                  </a:schemeClr>
                </a:solidFill>
              </a:rPr>
              <a:t>C</a:t>
            </a:r>
            <a:r>
              <a:rPr lang="en-US" sz="1400" dirty="0">
                <a:solidFill>
                  <a:schemeClr val="tx1">
                    <a:lumMod val="50000"/>
                  </a:schemeClr>
                </a:solidFill>
              </a:rPr>
              <a:t>)/4</a:t>
            </a:r>
          </a:p>
          <a:p>
            <a:endParaRPr lang="en-US" sz="1400" dirty="0">
              <a:solidFill>
                <a:schemeClr val="tx1">
                  <a:lumMod val="50000"/>
                </a:schemeClr>
              </a:solidFill>
            </a:endParaRPr>
          </a:p>
          <a:p>
            <a:r>
              <a:rPr lang="en-US" sz="1400" dirty="0">
                <a:solidFill>
                  <a:schemeClr val="tx1">
                    <a:lumMod val="50000"/>
                  </a:schemeClr>
                </a:solidFill>
              </a:rPr>
              <a:t>For </a:t>
            </a:r>
            <a:r>
              <a:rPr lang="en-US" sz="1400" dirty="0">
                <a:solidFill>
                  <a:srgbClr val="92D050"/>
                </a:solidFill>
              </a:rPr>
              <a:t>climate zones 4 – 8</a:t>
            </a:r>
          </a:p>
          <a:p>
            <a:r>
              <a:rPr lang="en-US" sz="1400" dirty="0">
                <a:solidFill>
                  <a:schemeClr val="tx1">
                    <a:lumMod val="50000"/>
                  </a:schemeClr>
                </a:solidFill>
              </a:rPr>
              <a:t>A</a:t>
            </a:r>
            <a:r>
              <a:rPr lang="en-US" sz="1400" baseline="-25000" dirty="0">
                <a:solidFill>
                  <a:schemeClr val="tx1">
                    <a:lumMod val="50000"/>
                  </a:schemeClr>
                </a:solidFill>
              </a:rPr>
              <a:t>W</a:t>
            </a:r>
            <a:r>
              <a:rPr lang="en-US" sz="1400" dirty="0">
                <a:solidFill>
                  <a:schemeClr val="tx1">
                    <a:lumMod val="50000"/>
                  </a:schemeClr>
                </a:solidFill>
              </a:rPr>
              <a:t> x SHGC</a:t>
            </a:r>
            <a:r>
              <a:rPr lang="en-US" sz="1400" baseline="-25000" dirty="0">
                <a:solidFill>
                  <a:schemeClr val="tx1">
                    <a:lumMod val="50000"/>
                  </a:schemeClr>
                </a:solidFill>
              </a:rPr>
              <a:t>W</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 x SHGC</a:t>
            </a:r>
            <a:r>
              <a:rPr lang="en-US" sz="1400" baseline="-25000" dirty="0">
                <a:solidFill>
                  <a:schemeClr val="tx1">
                    <a:lumMod val="50000"/>
                  </a:schemeClr>
                </a:solidFill>
              </a:rPr>
              <a:t>C</a:t>
            </a:r>
            <a:r>
              <a:rPr lang="en-US" sz="1400" dirty="0">
                <a:solidFill>
                  <a:schemeClr val="tx1">
                    <a:lumMod val="50000"/>
                  </a:schemeClr>
                </a:solidFill>
              </a:rPr>
              <a:t>)/5 </a:t>
            </a:r>
            <a:r>
              <a:rPr lang="en-US" sz="1400" i="1" dirty="0">
                <a:solidFill>
                  <a:schemeClr val="tx1">
                    <a:lumMod val="50000"/>
                  </a:schemeClr>
                </a:solidFill>
              </a:rPr>
              <a:t>and</a:t>
            </a:r>
          </a:p>
          <a:p>
            <a:pPr>
              <a:buNone/>
            </a:pPr>
            <a:r>
              <a:rPr lang="en-US" sz="1400" dirty="0">
                <a:solidFill>
                  <a:schemeClr val="tx1">
                    <a:lumMod val="50000"/>
                  </a:schemeClr>
                </a:solidFill>
              </a:rPr>
              <a:t>		 A</a:t>
            </a:r>
            <a:r>
              <a:rPr lang="en-US" sz="1400" baseline="-25000" dirty="0">
                <a:solidFill>
                  <a:schemeClr val="tx1">
                    <a:lumMod val="50000"/>
                  </a:schemeClr>
                </a:solidFill>
              </a:rPr>
              <a:t>E</a:t>
            </a:r>
            <a:r>
              <a:rPr lang="en-US" sz="1400" dirty="0">
                <a:solidFill>
                  <a:schemeClr val="tx1">
                    <a:lumMod val="50000"/>
                  </a:schemeClr>
                </a:solidFill>
              </a:rPr>
              <a:t> x SHGC</a:t>
            </a:r>
            <a:r>
              <a:rPr lang="en-US" sz="1400" baseline="-25000" dirty="0">
                <a:solidFill>
                  <a:schemeClr val="tx1">
                    <a:lumMod val="50000"/>
                  </a:schemeClr>
                </a:solidFill>
              </a:rPr>
              <a:t>E</a:t>
            </a:r>
            <a:r>
              <a:rPr lang="en-US" sz="1400" dirty="0">
                <a:solidFill>
                  <a:schemeClr val="tx1">
                    <a:lumMod val="50000"/>
                  </a:schemeClr>
                </a:solidFill>
              </a:rPr>
              <a:t> ≤ (A</a:t>
            </a:r>
            <a:r>
              <a:rPr lang="en-US" sz="1400" baseline="-25000" dirty="0">
                <a:solidFill>
                  <a:schemeClr val="tx1">
                    <a:lumMod val="50000"/>
                  </a:schemeClr>
                </a:solidFill>
              </a:rPr>
              <a:t>T</a:t>
            </a:r>
            <a:r>
              <a:rPr lang="en-US" sz="1400" dirty="0">
                <a:solidFill>
                  <a:schemeClr val="tx1">
                    <a:lumMod val="50000"/>
                  </a:schemeClr>
                </a:solidFill>
              </a:rPr>
              <a:t> x SHGC</a:t>
            </a:r>
            <a:r>
              <a:rPr lang="en-US" sz="1400" baseline="-25000" dirty="0">
                <a:solidFill>
                  <a:schemeClr val="tx1">
                    <a:lumMod val="50000"/>
                  </a:schemeClr>
                </a:solidFill>
              </a:rPr>
              <a:t>C</a:t>
            </a:r>
            <a:r>
              <a:rPr lang="en-US" sz="1400" dirty="0">
                <a:solidFill>
                  <a:schemeClr val="tx1">
                    <a:lumMod val="50000"/>
                  </a:schemeClr>
                </a:solidFill>
              </a:rPr>
              <a:t>)/5</a:t>
            </a:r>
          </a:p>
        </p:txBody>
      </p:sp>
      <p:sp>
        <p:nvSpPr>
          <p:cNvPr id="14" name="Rectangle 13">
            <a:extLst>
              <a:ext uri="{FF2B5EF4-FFF2-40B4-BE49-F238E27FC236}">
                <a16:creationId xmlns:a16="http://schemas.microsoft.com/office/drawing/2014/main" id="{65AF5336-5445-4694-8966-3AB7725E839D}"/>
              </a:ext>
            </a:extLst>
          </p:cNvPr>
          <p:cNvSpPr/>
          <p:nvPr/>
        </p:nvSpPr>
        <p:spPr>
          <a:xfrm>
            <a:off x="219046" y="3883556"/>
            <a:ext cx="6591253" cy="1154162"/>
          </a:xfrm>
          <a:prstGeom prst="rect">
            <a:avLst/>
          </a:prstGeom>
        </p:spPr>
        <p:txBody>
          <a:bodyPr wrap="square">
            <a:spAutoFit/>
          </a:bodyPr>
          <a:lstStyle/>
          <a:p>
            <a:pPr>
              <a:buNone/>
            </a:pPr>
            <a:r>
              <a:rPr lang="en-US" sz="1100" dirty="0">
                <a:solidFill>
                  <a:schemeClr val="tx1">
                    <a:lumMod val="50000"/>
                  </a:schemeClr>
                </a:solidFill>
              </a:rPr>
              <a:t>Where,</a:t>
            </a:r>
          </a:p>
          <a:p>
            <a:pPr>
              <a:buNone/>
            </a:pPr>
            <a:r>
              <a:rPr lang="en-US" sz="1100" dirty="0">
                <a:solidFill>
                  <a:schemeClr val="tx1">
                    <a:lumMod val="50000"/>
                  </a:schemeClr>
                </a:solidFill>
              </a:rPr>
              <a:t>A</a:t>
            </a:r>
            <a:r>
              <a:rPr lang="en-US" sz="1100" baseline="-25000" dirty="0">
                <a:solidFill>
                  <a:schemeClr val="tx1">
                    <a:lumMod val="50000"/>
                  </a:schemeClr>
                </a:solidFill>
              </a:rPr>
              <a:t>W</a:t>
            </a:r>
            <a:r>
              <a:rPr lang="en-US" sz="1100" dirty="0">
                <a:solidFill>
                  <a:schemeClr val="tx1">
                    <a:lumMod val="50000"/>
                  </a:schemeClr>
                </a:solidFill>
              </a:rPr>
              <a:t> and SHGC</a:t>
            </a:r>
            <a:r>
              <a:rPr lang="en-US" sz="1100" baseline="-25000" dirty="0">
                <a:solidFill>
                  <a:schemeClr val="tx1">
                    <a:lumMod val="50000"/>
                  </a:schemeClr>
                </a:solidFill>
              </a:rPr>
              <a:t>W</a:t>
            </a:r>
            <a:r>
              <a:rPr lang="en-US" sz="1100" dirty="0">
                <a:solidFill>
                  <a:schemeClr val="tx1">
                    <a:lumMod val="50000"/>
                  </a:schemeClr>
                </a:solidFill>
              </a:rPr>
              <a:t>  = west-oriented </a:t>
            </a:r>
            <a:r>
              <a:rPr lang="en-US" sz="1100" i="1" dirty="0">
                <a:solidFill>
                  <a:schemeClr val="tx1">
                    <a:lumMod val="50000"/>
                  </a:schemeClr>
                </a:solidFill>
              </a:rPr>
              <a:t>vertical fenestration area </a:t>
            </a:r>
            <a:r>
              <a:rPr lang="en-US" sz="1100" dirty="0">
                <a:solidFill>
                  <a:schemeClr val="tx1">
                    <a:lumMod val="50000"/>
                  </a:schemeClr>
                </a:solidFill>
              </a:rPr>
              <a:t>and SHGC</a:t>
            </a:r>
          </a:p>
          <a:p>
            <a:r>
              <a:rPr lang="en-US" sz="1100" dirty="0">
                <a:solidFill>
                  <a:schemeClr val="tx1">
                    <a:lumMod val="50000"/>
                  </a:schemeClr>
                </a:solidFill>
              </a:rPr>
              <a:t>A</a:t>
            </a:r>
            <a:r>
              <a:rPr lang="en-US" sz="1100" baseline="-25000" dirty="0">
                <a:solidFill>
                  <a:schemeClr val="tx1">
                    <a:lumMod val="50000"/>
                  </a:schemeClr>
                </a:solidFill>
              </a:rPr>
              <a:t>E</a:t>
            </a:r>
            <a:r>
              <a:rPr lang="en-US" sz="1100" dirty="0">
                <a:solidFill>
                  <a:schemeClr val="tx1">
                    <a:lumMod val="50000"/>
                  </a:schemeClr>
                </a:solidFill>
              </a:rPr>
              <a:t> and SHGC</a:t>
            </a:r>
            <a:r>
              <a:rPr lang="en-US" sz="1100" baseline="-25000" dirty="0">
                <a:solidFill>
                  <a:schemeClr val="tx1">
                    <a:lumMod val="50000"/>
                  </a:schemeClr>
                </a:solidFill>
              </a:rPr>
              <a:t>E</a:t>
            </a:r>
            <a:r>
              <a:rPr lang="en-US" sz="1100" dirty="0">
                <a:solidFill>
                  <a:schemeClr val="tx1">
                    <a:lumMod val="50000"/>
                  </a:schemeClr>
                </a:solidFill>
              </a:rPr>
              <a:t>   = east-oriented </a:t>
            </a:r>
            <a:r>
              <a:rPr lang="en-US" sz="1100" i="1" dirty="0">
                <a:solidFill>
                  <a:schemeClr val="tx1">
                    <a:lumMod val="50000"/>
                  </a:schemeClr>
                </a:solidFill>
              </a:rPr>
              <a:t>vertical fenestration area </a:t>
            </a:r>
            <a:r>
              <a:rPr lang="en-US" sz="1100" dirty="0">
                <a:solidFill>
                  <a:schemeClr val="tx1">
                    <a:lumMod val="50000"/>
                  </a:schemeClr>
                </a:solidFill>
              </a:rPr>
              <a:t>and SHGC</a:t>
            </a:r>
          </a:p>
          <a:p>
            <a:r>
              <a:rPr lang="en-US" sz="1100" dirty="0">
                <a:solidFill>
                  <a:schemeClr val="tx1">
                    <a:lumMod val="50000"/>
                  </a:schemeClr>
                </a:solidFill>
              </a:rPr>
              <a:t>A</a:t>
            </a:r>
            <a:r>
              <a:rPr lang="en-US" sz="1100" baseline="-25000" dirty="0">
                <a:solidFill>
                  <a:schemeClr val="tx1">
                    <a:lumMod val="50000"/>
                  </a:schemeClr>
                </a:solidFill>
              </a:rPr>
              <a:t>T</a:t>
            </a:r>
            <a:r>
              <a:rPr lang="en-US" sz="1100" dirty="0">
                <a:solidFill>
                  <a:schemeClr val="tx1">
                    <a:lumMod val="50000"/>
                  </a:schemeClr>
                </a:solidFill>
              </a:rPr>
              <a:t> 		      =  total </a:t>
            </a:r>
            <a:r>
              <a:rPr lang="en-US" sz="1100" i="1" dirty="0">
                <a:solidFill>
                  <a:schemeClr val="tx1">
                    <a:lumMod val="50000"/>
                  </a:schemeClr>
                </a:solidFill>
              </a:rPr>
              <a:t>vertical fenestration area</a:t>
            </a:r>
          </a:p>
          <a:p>
            <a:r>
              <a:rPr lang="en-US" sz="1100" dirty="0">
                <a:solidFill>
                  <a:schemeClr val="tx1">
                    <a:lumMod val="50000"/>
                  </a:schemeClr>
                </a:solidFill>
              </a:rPr>
              <a:t>SHGC</a:t>
            </a:r>
            <a:r>
              <a:rPr lang="en-US" sz="1100" baseline="-25000" dirty="0">
                <a:solidFill>
                  <a:schemeClr val="tx1">
                    <a:lumMod val="50000"/>
                  </a:schemeClr>
                </a:solidFill>
              </a:rPr>
              <a:t>C</a:t>
            </a:r>
            <a:r>
              <a:rPr lang="en-US" sz="1100" dirty="0">
                <a:solidFill>
                  <a:schemeClr val="tx1">
                    <a:lumMod val="50000"/>
                  </a:schemeClr>
                </a:solidFill>
              </a:rPr>
              <a:t>                = SHGC criteria in Tables 5.5-0 through 5.5-8</a:t>
            </a:r>
          </a:p>
          <a:p>
            <a:endParaRPr lang="en-US" sz="1200" b="1" u="sng" dirty="0">
              <a:solidFill>
                <a:schemeClr val="tx1">
                  <a:lumMod val="50000"/>
                </a:schemeClr>
              </a:solidFill>
            </a:endParaRPr>
          </a:p>
        </p:txBody>
      </p:sp>
      <p:sp>
        <p:nvSpPr>
          <p:cNvPr id="15" name="Rectangle 14">
            <a:extLst>
              <a:ext uri="{FF2B5EF4-FFF2-40B4-BE49-F238E27FC236}">
                <a16:creationId xmlns:a16="http://schemas.microsoft.com/office/drawing/2014/main" id="{682F4C36-012D-4AB5-8DA3-C1C24185B484}"/>
              </a:ext>
            </a:extLst>
          </p:cNvPr>
          <p:cNvSpPr/>
          <p:nvPr/>
        </p:nvSpPr>
        <p:spPr>
          <a:xfrm>
            <a:off x="165100" y="4900504"/>
            <a:ext cx="9240621" cy="1600438"/>
          </a:xfrm>
          <a:prstGeom prst="rect">
            <a:avLst/>
          </a:prstGeom>
        </p:spPr>
        <p:txBody>
          <a:bodyPr wrap="square">
            <a:spAutoFit/>
          </a:bodyPr>
          <a:lstStyle/>
          <a:p>
            <a:r>
              <a:rPr lang="en-US" sz="1400" b="1" u="sng" dirty="0">
                <a:solidFill>
                  <a:schemeClr val="tx1">
                    <a:lumMod val="50000"/>
                  </a:schemeClr>
                </a:solidFill>
              </a:rPr>
              <a:t>Exceptions</a:t>
            </a:r>
            <a:endParaRPr lang="en-US" sz="1400" dirty="0">
              <a:solidFill>
                <a:schemeClr val="tx1">
                  <a:lumMod val="50000"/>
                </a:schemeClr>
              </a:solidFill>
            </a:endParaRPr>
          </a:p>
          <a:p>
            <a:pPr marL="395288" indent="-169863"/>
            <a:r>
              <a:rPr lang="en-US" sz="1400" dirty="0">
                <a:solidFill>
                  <a:schemeClr val="tx1">
                    <a:lumMod val="50000"/>
                  </a:schemeClr>
                </a:solidFill>
              </a:rPr>
              <a:t>Complies with Exception 3 of Section 5.5.4.4.1</a:t>
            </a:r>
          </a:p>
          <a:p>
            <a:pPr marL="395288" indent="-169863"/>
            <a:r>
              <a:rPr lang="en-US" sz="1400" i="1" dirty="0">
                <a:solidFill>
                  <a:schemeClr val="tx1">
                    <a:lumMod val="50000"/>
                  </a:schemeClr>
                </a:solidFill>
              </a:rPr>
              <a:t>Buildings </a:t>
            </a:r>
            <a:r>
              <a:rPr lang="en-US" sz="1400" dirty="0">
                <a:solidFill>
                  <a:schemeClr val="tx1">
                    <a:lumMod val="50000"/>
                  </a:schemeClr>
                </a:solidFill>
              </a:rPr>
              <a:t>with shade on 75% of the west and east</a:t>
            </a:r>
          </a:p>
          <a:p>
            <a:pPr marL="395288" indent="-169863"/>
            <a:r>
              <a:rPr lang="en-US" sz="1400" i="1" dirty="0">
                <a:solidFill>
                  <a:schemeClr val="tx1">
                    <a:lumMod val="50000"/>
                  </a:schemeClr>
                </a:solidFill>
              </a:rPr>
              <a:t>Alterations </a:t>
            </a:r>
            <a:r>
              <a:rPr lang="en-US" sz="1400" dirty="0">
                <a:solidFill>
                  <a:schemeClr val="tx1">
                    <a:lumMod val="50000"/>
                  </a:schemeClr>
                </a:solidFill>
              </a:rPr>
              <a:t>and additions that don’t increase </a:t>
            </a:r>
            <a:r>
              <a:rPr lang="en-US" sz="1400" i="1" dirty="0">
                <a:solidFill>
                  <a:schemeClr val="tx1">
                    <a:lumMod val="50000"/>
                  </a:schemeClr>
                </a:solidFill>
              </a:rPr>
              <a:t>vertical fenestration area</a:t>
            </a:r>
          </a:p>
          <a:p>
            <a:pPr marL="395288" indent="-169863"/>
            <a:r>
              <a:rPr lang="en-US" sz="1400" i="1" dirty="0">
                <a:solidFill>
                  <a:schemeClr val="tx1">
                    <a:lumMod val="50000"/>
                  </a:schemeClr>
                </a:solidFill>
              </a:rPr>
              <a:t>Buildings</a:t>
            </a:r>
            <a:r>
              <a:rPr lang="en-US" sz="1400" dirty="0">
                <a:solidFill>
                  <a:schemeClr val="tx1">
                    <a:lumMod val="50000"/>
                  </a:schemeClr>
                </a:solidFill>
              </a:rPr>
              <a:t> where west- and east-oriented </a:t>
            </a:r>
            <a:r>
              <a:rPr lang="en-US" sz="1400" i="1" dirty="0">
                <a:solidFill>
                  <a:schemeClr val="tx1">
                    <a:lumMod val="50000"/>
                  </a:schemeClr>
                </a:solidFill>
              </a:rPr>
              <a:t>vertical fenestration area</a:t>
            </a:r>
            <a:r>
              <a:rPr lang="en-US" sz="1400" dirty="0">
                <a:solidFill>
                  <a:schemeClr val="tx1">
                    <a:lumMod val="50000"/>
                  </a:schemeClr>
                </a:solidFill>
              </a:rPr>
              <a:t> &lt; 20% of </a:t>
            </a:r>
            <a:r>
              <a:rPr lang="en-US" sz="1400" i="1" dirty="0">
                <a:solidFill>
                  <a:schemeClr val="tx1">
                    <a:lumMod val="50000"/>
                  </a:schemeClr>
                </a:solidFill>
              </a:rPr>
              <a:t>gross wall area </a:t>
            </a:r>
            <a:r>
              <a:rPr lang="en-US" sz="1400" dirty="0">
                <a:solidFill>
                  <a:schemeClr val="tx1">
                    <a:lumMod val="50000"/>
                  </a:schemeClr>
                </a:solidFill>
              </a:rPr>
              <a:t>for each of those facades and SHGC on those facades &lt; 90% of </a:t>
            </a:r>
            <a:r>
              <a:rPr lang="en-US" sz="1400" dirty="0" err="1">
                <a:solidFill>
                  <a:schemeClr val="tx1">
                    <a:lumMod val="50000"/>
                  </a:schemeClr>
                </a:solidFill>
              </a:rPr>
              <a:t>SHGC</a:t>
            </a:r>
            <a:r>
              <a:rPr lang="en-US" sz="1400" baseline="-25000" dirty="0" err="1">
                <a:solidFill>
                  <a:schemeClr val="tx1">
                    <a:lumMod val="50000"/>
                  </a:schemeClr>
                </a:solidFill>
              </a:rPr>
              <a:t>c</a:t>
            </a:r>
            <a:endParaRPr lang="en-US" sz="1400" baseline="-25000" dirty="0">
              <a:solidFill>
                <a:schemeClr val="tx1">
                  <a:lumMod val="50000"/>
                </a:schemeClr>
              </a:solidFill>
            </a:endParaRPr>
          </a:p>
          <a:p>
            <a:pPr marL="395288" indent="-169863"/>
            <a:r>
              <a:rPr lang="en-US" sz="1400" i="1" dirty="0">
                <a:solidFill>
                  <a:schemeClr val="tx1">
                    <a:lumMod val="50000"/>
                  </a:schemeClr>
                </a:solidFill>
              </a:rPr>
              <a:t>Buildings</a:t>
            </a:r>
            <a:r>
              <a:rPr lang="en-US" sz="1400" dirty="0">
                <a:solidFill>
                  <a:schemeClr val="tx1">
                    <a:lumMod val="50000"/>
                  </a:schemeClr>
                </a:solidFill>
              </a:rPr>
              <a:t> in </a:t>
            </a:r>
            <a:r>
              <a:rPr lang="en-US" sz="1400" dirty="0">
                <a:solidFill>
                  <a:srgbClr val="92D050"/>
                </a:solidFill>
              </a:rPr>
              <a:t>climate zone 8</a:t>
            </a:r>
          </a:p>
        </p:txBody>
      </p:sp>
      <p:sp>
        <p:nvSpPr>
          <p:cNvPr id="16" name="Rectangle 15">
            <a:extLst>
              <a:ext uri="{FF2B5EF4-FFF2-40B4-BE49-F238E27FC236}">
                <a16:creationId xmlns:a16="http://schemas.microsoft.com/office/drawing/2014/main" id="{39D83BB7-53D1-4E38-A1C4-57284C7047A3}"/>
              </a:ext>
            </a:extLst>
          </p:cNvPr>
          <p:cNvSpPr/>
          <p:nvPr/>
        </p:nvSpPr>
        <p:spPr>
          <a:xfrm>
            <a:off x="950447" y="1051081"/>
            <a:ext cx="5924550" cy="369332"/>
          </a:xfrm>
          <a:prstGeom prst="rect">
            <a:avLst/>
          </a:prstGeom>
        </p:spPr>
        <p:txBody>
          <a:bodyPr wrap="square">
            <a:spAutoFit/>
          </a:bodyPr>
          <a:lstStyle/>
          <a:p>
            <a:pPr>
              <a:buNone/>
            </a:pPr>
            <a:r>
              <a:rPr lang="en-US" dirty="0">
                <a:solidFill>
                  <a:schemeClr val="tx1">
                    <a:lumMod val="50000"/>
                  </a:schemeClr>
                </a:solidFill>
              </a:rPr>
              <a:t>Two options to comply for </a:t>
            </a:r>
            <a:r>
              <a:rPr lang="en-US" i="1" dirty="0">
                <a:solidFill>
                  <a:schemeClr val="tx1">
                    <a:lumMod val="50000"/>
                  </a:schemeClr>
                </a:solidFill>
              </a:rPr>
              <a:t>vertical fenestration</a:t>
            </a:r>
            <a:r>
              <a:rPr lang="en-US" dirty="0">
                <a:solidFill>
                  <a:schemeClr val="tx1">
                    <a:lumMod val="50000"/>
                  </a:schemeClr>
                </a:solidFill>
              </a:rPr>
              <a:t>:</a:t>
            </a:r>
          </a:p>
        </p:txBody>
      </p:sp>
    </p:spTree>
    <p:extLst>
      <p:ext uri="{BB962C8B-B14F-4D97-AF65-F5344CB8AC3E}">
        <p14:creationId xmlns:p14="http://schemas.microsoft.com/office/powerpoint/2010/main" val="3686327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79389" y="0"/>
            <a:ext cx="5408612" cy="763480"/>
          </a:xfrm>
        </p:spPr>
        <p:txBody>
          <a:bodyPr/>
          <a:lstStyle/>
          <a:p>
            <a:pPr>
              <a:lnSpc>
                <a:spcPct val="80000"/>
              </a:lnSpc>
            </a:pPr>
            <a:r>
              <a:rPr lang="en-US" sz="2400" b="1" dirty="0">
                <a:solidFill>
                  <a:srgbClr val="00853F"/>
                </a:solidFill>
                <a:latin typeface="+mn-lt"/>
                <a:ea typeface="+mn-ea"/>
                <a:cs typeface="+mn-cs"/>
              </a:rPr>
              <a:t>Section 5 – 5.5.4.6</a:t>
            </a:r>
            <a:br>
              <a:rPr lang="en-US" dirty="0">
                <a:solidFill>
                  <a:schemeClr val="tx1">
                    <a:lumMod val="50000"/>
                  </a:schemeClr>
                </a:solidFill>
              </a:rPr>
            </a:br>
            <a:r>
              <a:rPr lang="en-US" sz="2000" dirty="0">
                <a:solidFill>
                  <a:srgbClr val="00853F"/>
                </a:solidFill>
              </a:rPr>
              <a:t>Visible Transmittance/SHGC Ratio</a:t>
            </a:r>
          </a:p>
        </p:txBody>
      </p:sp>
      <p:sp>
        <p:nvSpPr>
          <p:cNvPr id="116739" name="Rectangle 3"/>
          <p:cNvSpPr>
            <a:spLocks noGrp="1" noChangeArrowheads="1"/>
          </p:cNvSpPr>
          <p:nvPr>
            <p:ph type="body" sz="half" idx="1"/>
          </p:nvPr>
        </p:nvSpPr>
        <p:spPr>
          <a:xfrm>
            <a:off x="456229" y="1083261"/>
            <a:ext cx="8611571" cy="5345587"/>
          </a:xfrm>
        </p:spPr>
        <p:txBody>
          <a:bodyPr>
            <a:normAutofit/>
          </a:bodyPr>
          <a:lstStyle/>
          <a:p>
            <a:pPr marL="0" indent="0">
              <a:lnSpc>
                <a:spcPct val="90000"/>
              </a:lnSpc>
              <a:buNone/>
            </a:pPr>
            <a:r>
              <a:rPr lang="en-US" sz="2000" dirty="0">
                <a:solidFill>
                  <a:schemeClr val="tx1">
                    <a:lumMod val="50000"/>
                  </a:schemeClr>
                </a:solidFill>
              </a:rPr>
              <a:t>When </a:t>
            </a:r>
            <a:r>
              <a:rPr lang="en-US" sz="2000" i="1" dirty="0">
                <a:solidFill>
                  <a:schemeClr val="tx1">
                    <a:lumMod val="50000"/>
                  </a:schemeClr>
                </a:solidFill>
              </a:rPr>
              <a:t>automatic daylighting controls </a:t>
            </a:r>
            <a:r>
              <a:rPr lang="en-US" sz="2000" dirty="0">
                <a:solidFill>
                  <a:schemeClr val="tx1">
                    <a:lumMod val="50000"/>
                  </a:schemeClr>
                </a:solidFill>
              </a:rPr>
              <a:t>are required per 9.4.1.1 (e) or (f), </a:t>
            </a:r>
            <a:r>
              <a:rPr lang="en-US" sz="2000" i="1" dirty="0">
                <a:solidFill>
                  <a:schemeClr val="tx1">
                    <a:lumMod val="50000"/>
                  </a:schemeClr>
                </a:solidFill>
              </a:rPr>
              <a:t>fenestration</a:t>
            </a:r>
            <a:r>
              <a:rPr lang="en-US" sz="2000" dirty="0">
                <a:solidFill>
                  <a:schemeClr val="tx1">
                    <a:lumMod val="50000"/>
                  </a:schemeClr>
                </a:solidFill>
              </a:rPr>
              <a:t> in all climate zones shall have a VT/SHGC ratio that is no less than 1.1.</a:t>
            </a:r>
          </a:p>
          <a:p>
            <a:pPr marL="0" indent="0">
              <a:lnSpc>
                <a:spcPct val="90000"/>
              </a:lnSpc>
              <a:buNone/>
            </a:pPr>
            <a:endParaRPr lang="en-US" sz="2000" b="1" u="sng" dirty="0">
              <a:solidFill>
                <a:schemeClr val="tx1">
                  <a:lumMod val="50000"/>
                </a:schemeClr>
              </a:solidFill>
            </a:endParaRPr>
          </a:p>
          <a:p>
            <a:pPr marL="0" indent="0">
              <a:lnSpc>
                <a:spcPct val="90000"/>
              </a:lnSpc>
              <a:buNone/>
            </a:pPr>
            <a:r>
              <a:rPr lang="en-US" sz="1800" u="sng" dirty="0">
                <a:solidFill>
                  <a:schemeClr val="tx1">
                    <a:lumMod val="50000"/>
                  </a:schemeClr>
                </a:solidFill>
              </a:rPr>
              <a:t>Exceptions</a:t>
            </a:r>
            <a:endParaRPr lang="en-US" sz="1800" dirty="0">
              <a:solidFill>
                <a:schemeClr val="tx1">
                  <a:lumMod val="50000"/>
                </a:schemeClr>
              </a:solidFill>
            </a:endParaRPr>
          </a:p>
          <a:p>
            <a:pPr>
              <a:lnSpc>
                <a:spcPct val="90000"/>
              </a:lnSpc>
            </a:pPr>
            <a:r>
              <a:rPr lang="en-US" sz="1800" dirty="0">
                <a:solidFill>
                  <a:schemeClr val="tx1">
                    <a:lumMod val="50000"/>
                  </a:schemeClr>
                </a:solidFill>
              </a:rPr>
              <a:t>Use of </a:t>
            </a:r>
            <a:r>
              <a:rPr lang="en-US" sz="1800" i="1" dirty="0">
                <a:solidFill>
                  <a:schemeClr val="tx1">
                    <a:lumMod val="50000"/>
                  </a:schemeClr>
                </a:solidFill>
              </a:rPr>
              <a:t>light-to-solar-gain ratio </a:t>
            </a:r>
            <a:r>
              <a:rPr lang="en-US" sz="1800" dirty="0">
                <a:solidFill>
                  <a:schemeClr val="tx1">
                    <a:lumMod val="50000"/>
                  </a:schemeClr>
                </a:solidFill>
              </a:rPr>
              <a:t>(LSG)</a:t>
            </a:r>
          </a:p>
          <a:p>
            <a:pPr lvl="1">
              <a:lnSpc>
                <a:spcPct val="90000"/>
              </a:lnSpc>
            </a:pPr>
            <a:r>
              <a:rPr lang="en-US" sz="1600" i="1" dirty="0">
                <a:solidFill>
                  <a:schemeClr val="tx1">
                    <a:lumMod val="50000"/>
                  </a:schemeClr>
                </a:solidFill>
              </a:rPr>
              <a:t>Fenestration can have a LSG ratio of not less than 1.25 if center-of-glass SHGC and VT determined per NFRC 300 and NFRC 301 by independent lab </a:t>
            </a:r>
          </a:p>
          <a:p>
            <a:pPr>
              <a:lnSpc>
                <a:spcPct val="90000"/>
              </a:lnSpc>
              <a:spcBef>
                <a:spcPts val="1200"/>
              </a:spcBef>
            </a:pPr>
            <a:r>
              <a:rPr lang="en-US" sz="1800" i="1" dirty="0">
                <a:solidFill>
                  <a:schemeClr val="tx1">
                    <a:lumMod val="50000"/>
                  </a:schemeClr>
                </a:solidFill>
              </a:rPr>
              <a:t>Fenestration</a:t>
            </a:r>
            <a:r>
              <a:rPr lang="en-US" sz="1800" dirty="0">
                <a:solidFill>
                  <a:schemeClr val="tx1">
                    <a:lumMod val="50000"/>
                  </a:schemeClr>
                </a:solidFill>
              </a:rPr>
              <a:t> not covered in scope of NFRC 200</a:t>
            </a:r>
          </a:p>
          <a:p>
            <a:pPr>
              <a:lnSpc>
                <a:spcPct val="90000"/>
              </a:lnSpc>
              <a:spcBef>
                <a:spcPts val="1200"/>
              </a:spcBef>
            </a:pPr>
            <a:r>
              <a:rPr lang="en-US" sz="1800" dirty="0">
                <a:solidFill>
                  <a:schemeClr val="tx1">
                    <a:lumMod val="50000"/>
                  </a:schemeClr>
                </a:solidFill>
              </a:rPr>
              <a:t>In enclosed spaces where:</a:t>
            </a:r>
          </a:p>
          <a:p>
            <a:pPr lvl="1">
              <a:lnSpc>
                <a:spcPct val="90000"/>
              </a:lnSpc>
            </a:pPr>
            <a:r>
              <a:rPr lang="en-US" sz="1600" i="1" dirty="0">
                <a:solidFill>
                  <a:schemeClr val="tx1">
                    <a:lumMod val="50000"/>
                  </a:schemeClr>
                </a:solidFill>
              </a:rPr>
              <a:t>daylight area under rooftop monitors </a:t>
            </a:r>
            <a:r>
              <a:rPr lang="en-US" sz="1600" dirty="0">
                <a:solidFill>
                  <a:schemeClr val="tx1">
                    <a:lumMod val="50000"/>
                  </a:schemeClr>
                </a:solidFill>
              </a:rPr>
              <a:t>is &gt; 50% of </a:t>
            </a:r>
            <a:r>
              <a:rPr lang="en-US" sz="1600" i="1" dirty="0">
                <a:solidFill>
                  <a:schemeClr val="tx1">
                    <a:lumMod val="50000"/>
                  </a:schemeClr>
                </a:solidFill>
              </a:rPr>
              <a:t>floor area and</a:t>
            </a:r>
          </a:p>
          <a:p>
            <a:pPr lvl="1">
              <a:lnSpc>
                <a:spcPct val="90000"/>
              </a:lnSpc>
            </a:pPr>
            <a:r>
              <a:rPr lang="en-US" sz="1600" i="1" dirty="0">
                <a:solidFill>
                  <a:schemeClr val="tx1">
                    <a:lumMod val="50000"/>
                  </a:schemeClr>
                </a:solidFill>
              </a:rPr>
              <a:t>skylights</a:t>
            </a:r>
            <a:r>
              <a:rPr lang="en-US" sz="1600" dirty="0">
                <a:solidFill>
                  <a:schemeClr val="tx1">
                    <a:lumMod val="50000"/>
                  </a:schemeClr>
                </a:solidFill>
              </a:rPr>
              <a:t> comply with 5.5.4.2.3 and </a:t>
            </a:r>
          </a:p>
          <a:p>
            <a:pPr lvl="1">
              <a:lnSpc>
                <a:spcPct val="90000"/>
              </a:lnSpc>
            </a:pPr>
            <a:r>
              <a:rPr lang="en-US" sz="1600" i="1" dirty="0" err="1">
                <a:solidFill>
                  <a:schemeClr val="tx1">
                    <a:lumMod val="50000"/>
                  </a:schemeClr>
                </a:solidFill>
              </a:rPr>
              <a:t>sidelighting</a:t>
            </a:r>
            <a:r>
              <a:rPr lang="en-US" sz="1600" i="1" dirty="0">
                <a:solidFill>
                  <a:schemeClr val="tx1">
                    <a:lumMod val="50000"/>
                  </a:schemeClr>
                </a:solidFill>
              </a:rPr>
              <a:t> effective aperture </a:t>
            </a:r>
            <a:r>
              <a:rPr lang="en-US" sz="1600" dirty="0">
                <a:solidFill>
                  <a:schemeClr val="tx1">
                    <a:lumMod val="50000"/>
                  </a:schemeClr>
                </a:solidFill>
              </a:rPr>
              <a:t>is ≥ 0.15</a:t>
            </a:r>
          </a:p>
          <a:p>
            <a:pPr>
              <a:lnSpc>
                <a:spcPct val="90000"/>
              </a:lnSpc>
              <a:spcBef>
                <a:spcPts val="1200"/>
              </a:spcBef>
            </a:pPr>
            <a:r>
              <a:rPr lang="en-US" sz="1800" i="1" dirty="0">
                <a:solidFill>
                  <a:schemeClr val="tx1">
                    <a:lumMod val="50000"/>
                  </a:schemeClr>
                </a:solidFill>
              </a:rPr>
              <a:t>Dynamic glazing</a:t>
            </a:r>
          </a:p>
          <a:p>
            <a:pPr lvl="1">
              <a:lnSpc>
                <a:spcPct val="90000"/>
              </a:lnSpc>
            </a:pPr>
            <a:r>
              <a:rPr lang="en-US" sz="1600" i="1" dirty="0">
                <a:solidFill>
                  <a:schemeClr val="tx1">
                    <a:lumMod val="50000"/>
                  </a:schemeClr>
                </a:solidFill>
              </a:rPr>
              <a:t>VT/SHGC</a:t>
            </a:r>
            <a:r>
              <a:rPr lang="en-US" sz="1600" dirty="0">
                <a:solidFill>
                  <a:schemeClr val="tx1">
                    <a:lumMod val="50000"/>
                  </a:schemeClr>
                </a:solidFill>
              </a:rPr>
              <a:t> ratio and </a:t>
            </a:r>
            <a:r>
              <a:rPr lang="en-US" sz="1600" i="1" dirty="0">
                <a:solidFill>
                  <a:schemeClr val="tx1">
                    <a:lumMod val="50000"/>
                  </a:schemeClr>
                </a:solidFill>
              </a:rPr>
              <a:t>LSG</a:t>
            </a:r>
            <a:r>
              <a:rPr lang="en-US" sz="1600" dirty="0">
                <a:solidFill>
                  <a:schemeClr val="tx1">
                    <a:lumMod val="50000"/>
                  </a:schemeClr>
                </a:solidFill>
              </a:rPr>
              <a:t> determined using maximum </a:t>
            </a:r>
            <a:r>
              <a:rPr lang="en-US" sz="1600" i="1" dirty="0">
                <a:solidFill>
                  <a:schemeClr val="tx1">
                    <a:lumMod val="50000"/>
                  </a:schemeClr>
                </a:solidFill>
              </a:rPr>
              <a:t>VT</a:t>
            </a:r>
            <a:r>
              <a:rPr lang="en-US" sz="1600" dirty="0">
                <a:solidFill>
                  <a:schemeClr val="tx1">
                    <a:lumMod val="50000"/>
                  </a:schemeClr>
                </a:solidFill>
              </a:rPr>
              <a:t> and maximum </a:t>
            </a:r>
            <a:r>
              <a:rPr lang="en-US" sz="1600" i="1" dirty="0">
                <a:solidFill>
                  <a:schemeClr val="tx1">
                    <a:lumMod val="50000"/>
                  </a:schemeClr>
                </a:solidFill>
              </a:rPr>
              <a:t>SHGC</a:t>
            </a:r>
          </a:p>
          <a:p>
            <a:pPr lvl="1">
              <a:lnSpc>
                <a:spcPct val="90000"/>
              </a:lnSpc>
            </a:pPr>
            <a:r>
              <a:rPr lang="en-US" sz="1600" dirty="0">
                <a:solidFill>
                  <a:schemeClr val="tx1">
                    <a:lumMod val="50000"/>
                  </a:schemeClr>
                </a:solidFill>
              </a:rPr>
              <a:t>Considered separately from other </a:t>
            </a:r>
            <a:r>
              <a:rPr lang="en-US" sz="1600" i="1" dirty="0">
                <a:solidFill>
                  <a:schemeClr val="tx1">
                    <a:lumMod val="50000"/>
                  </a:schemeClr>
                </a:solidFill>
              </a:rPr>
              <a:t>fenestration;</a:t>
            </a:r>
            <a:r>
              <a:rPr lang="en-US" sz="1600" dirty="0">
                <a:solidFill>
                  <a:schemeClr val="tx1">
                    <a:lumMod val="50000"/>
                  </a:schemeClr>
                </a:solidFill>
              </a:rPr>
              <a:t> cannot include </a:t>
            </a:r>
            <a:r>
              <a:rPr lang="en-US" sz="1600" i="1" dirty="0">
                <a:solidFill>
                  <a:schemeClr val="tx1">
                    <a:lumMod val="50000"/>
                  </a:schemeClr>
                </a:solidFill>
              </a:rPr>
              <a:t>dynamic glazing </a:t>
            </a:r>
            <a:r>
              <a:rPr lang="en-US" sz="1600" dirty="0">
                <a:solidFill>
                  <a:schemeClr val="tx1">
                    <a:lumMod val="50000"/>
                  </a:schemeClr>
                </a:solidFill>
              </a:rPr>
              <a:t>with other fenestration for area-weighted averaging</a:t>
            </a:r>
          </a:p>
        </p:txBody>
      </p:sp>
    </p:spTree>
    <p:extLst>
      <p:ext uri="{BB962C8B-B14F-4D97-AF65-F5344CB8AC3E}">
        <p14:creationId xmlns:p14="http://schemas.microsoft.com/office/powerpoint/2010/main" val="2009609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E4F3D9"/>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786797"/>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54810"/>
            <a:ext cx="1615439" cy="584775"/>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69332"/>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dirty="0">
                <a:solidFill>
                  <a:schemeClr val="bg1"/>
                </a:solidFill>
                <a:effectLst>
                  <a:outerShdw blurRad="38100" dist="38100" dir="2700000" algn="tl">
                    <a:srgbClr val="000000"/>
                  </a:outerShdw>
                </a:effectLst>
                <a:latin typeface="Arial Black" pitchFamily="34" charset="0"/>
              </a:rPr>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Compliance Paths</a:t>
            </a:r>
            <a:br>
              <a:rPr lang="en-US" dirty="0">
                <a:solidFill>
                  <a:schemeClr val="tx1">
                    <a:lumMod val="50000"/>
                  </a:schemeClr>
                </a:solidFill>
              </a:rPr>
            </a:br>
            <a:r>
              <a:rPr lang="en-US" sz="2000"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98CA7D1D-2BE7-40AE-BF6A-5B0E88F83B26}"/>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1528315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a:xfrm>
            <a:off x="456229" y="1193446"/>
            <a:ext cx="8306771" cy="5049312"/>
          </a:xfrm>
        </p:spPr>
        <p:txBody>
          <a:bodyPr>
            <a:noAutofit/>
          </a:bodyPr>
          <a:lstStyle/>
          <a:p>
            <a:pPr marL="0" indent="0">
              <a:lnSpc>
                <a:spcPct val="90000"/>
              </a:lnSpc>
              <a:buNone/>
            </a:pPr>
            <a:r>
              <a:rPr lang="en-US" sz="2000" dirty="0">
                <a:solidFill>
                  <a:schemeClr val="tx1">
                    <a:lumMod val="50000"/>
                  </a:schemeClr>
                </a:solidFill>
              </a:rPr>
              <a:t>Proposed design must comply with Sections 5.1, 5.4, 5.7, 5.8, and 5.9</a:t>
            </a:r>
          </a:p>
          <a:p>
            <a:pPr marL="0" indent="0">
              <a:lnSpc>
                <a:spcPct val="90000"/>
              </a:lnSpc>
              <a:buNone/>
            </a:pPr>
            <a:endParaRPr lang="en-US" sz="2000" dirty="0">
              <a:solidFill>
                <a:schemeClr val="tx1">
                  <a:lumMod val="50000"/>
                </a:schemeClr>
              </a:solidFill>
            </a:endParaRPr>
          </a:p>
          <a:p>
            <a:pPr marL="0" indent="0">
              <a:lnSpc>
                <a:spcPct val="90000"/>
              </a:lnSpc>
              <a:buNone/>
            </a:pPr>
            <a:r>
              <a:rPr lang="en-US" sz="2000" i="1" dirty="0">
                <a:solidFill>
                  <a:schemeClr val="tx1">
                    <a:lumMod val="50000"/>
                  </a:schemeClr>
                </a:solidFill>
              </a:rPr>
              <a:t>Proposed envelope performance factor (EPF) </a:t>
            </a:r>
            <a:r>
              <a:rPr lang="en-US" sz="2000" dirty="0">
                <a:solidFill>
                  <a:schemeClr val="tx1">
                    <a:lumMod val="50000"/>
                  </a:schemeClr>
                </a:solidFill>
              </a:rPr>
              <a:t>of </a:t>
            </a:r>
            <a:r>
              <a:rPr lang="en-US" sz="2000" i="1" dirty="0">
                <a:solidFill>
                  <a:schemeClr val="tx1">
                    <a:lumMod val="50000"/>
                  </a:schemeClr>
                </a:solidFill>
              </a:rPr>
              <a:t>proposed design </a:t>
            </a:r>
            <a:r>
              <a:rPr lang="en-US" sz="2000" dirty="0">
                <a:solidFill>
                  <a:schemeClr val="tx1">
                    <a:lumMod val="50000"/>
                  </a:schemeClr>
                </a:solidFill>
              </a:rPr>
              <a:t>is less than or equal to the </a:t>
            </a:r>
            <a:r>
              <a:rPr lang="en-US" sz="2000" i="1" dirty="0">
                <a:solidFill>
                  <a:schemeClr val="tx1">
                    <a:lumMod val="50000"/>
                  </a:schemeClr>
                </a:solidFill>
              </a:rPr>
              <a:t>proposed envelope performance factor</a:t>
            </a:r>
            <a:r>
              <a:rPr lang="en-US" sz="2000" dirty="0">
                <a:solidFill>
                  <a:schemeClr val="tx1">
                    <a:lumMod val="50000"/>
                  </a:schemeClr>
                </a:solidFill>
              </a:rPr>
              <a:t> of the </a:t>
            </a:r>
            <a:r>
              <a:rPr lang="en-US" sz="2000" i="1" dirty="0">
                <a:solidFill>
                  <a:schemeClr val="tx1">
                    <a:lumMod val="50000"/>
                  </a:schemeClr>
                </a:solidFill>
              </a:rPr>
              <a:t>base design</a:t>
            </a:r>
          </a:p>
          <a:p>
            <a:pPr>
              <a:lnSpc>
                <a:spcPct val="90000"/>
              </a:lnSpc>
              <a:spcBef>
                <a:spcPts val="1200"/>
              </a:spcBef>
            </a:pPr>
            <a:r>
              <a:rPr lang="en-US" sz="1800" dirty="0">
                <a:solidFill>
                  <a:schemeClr val="tx1">
                    <a:lumMod val="50000"/>
                  </a:schemeClr>
                </a:solidFill>
              </a:rPr>
              <a:t>All </a:t>
            </a:r>
            <a:r>
              <a:rPr lang="en-US" sz="1800" i="1" dirty="0">
                <a:solidFill>
                  <a:schemeClr val="tx1">
                    <a:lumMod val="50000"/>
                  </a:schemeClr>
                </a:solidFill>
              </a:rPr>
              <a:t>building envelope </a:t>
            </a:r>
            <a:r>
              <a:rPr lang="en-US" sz="1800" dirty="0">
                <a:solidFill>
                  <a:schemeClr val="tx1">
                    <a:lumMod val="50000"/>
                  </a:schemeClr>
                </a:solidFill>
              </a:rPr>
              <a:t>components shown on drawings or installed in </a:t>
            </a:r>
            <a:r>
              <a:rPr lang="en-US" sz="1800" i="1" dirty="0">
                <a:solidFill>
                  <a:schemeClr val="tx1">
                    <a:lumMod val="50000"/>
                  </a:schemeClr>
                </a:solidFill>
              </a:rPr>
              <a:t>existing buildings </a:t>
            </a:r>
            <a:r>
              <a:rPr lang="en-US" sz="1800" dirty="0">
                <a:solidFill>
                  <a:schemeClr val="tx1">
                    <a:lumMod val="50000"/>
                  </a:schemeClr>
                </a:solidFill>
              </a:rPr>
              <a:t>to be included in proposed building design</a:t>
            </a:r>
          </a:p>
          <a:p>
            <a:pPr>
              <a:lnSpc>
                <a:spcPct val="90000"/>
              </a:lnSpc>
              <a:spcBef>
                <a:spcPts val="1200"/>
              </a:spcBef>
            </a:pPr>
            <a:r>
              <a:rPr lang="en-US" sz="1800" dirty="0">
                <a:solidFill>
                  <a:schemeClr val="tx1">
                    <a:lumMod val="50000"/>
                  </a:schemeClr>
                </a:solidFill>
              </a:rPr>
              <a:t>Fenestration and </a:t>
            </a:r>
            <a:r>
              <a:rPr lang="en-US" sz="1800" i="1" dirty="0">
                <a:solidFill>
                  <a:schemeClr val="tx1">
                    <a:lumMod val="50000"/>
                  </a:schemeClr>
                </a:solidFill>
              </a:rPr>
              <a:t>opaque</a:t>
            </a:r>
            <a:r>
              <a:rPr lang="en-US" sz="1800" dirty="0">
                <a:solidFill>
                  <a:schemeClr val="tx1">
                    <a:lumMod val="50000"/>
                  </a:schemeClr>
                </a:solidFill>
              </a:rPr>
              <a:t> envelope types and area used in simulation model to be consistent with design documents</a:t>
            </a:r>
          </a:p>
          <a:p>
            <a:pPr>
              <a:lnSpc>
                <a:spcPct val="90000"/>
              </a:lnSpc>
              <a:spcBef>
                <a:spcPts val="1200"/>
              </a:spcBef>
            </a:pPr>
            <a:r>
              <a:rPr lang="en-US" sz="1800" dirty="0">
                <a:solidFill>
                  <a:schemeClr val="tx1">
                    <a:lumMod val="50000"/>
                  </a:schemeClr>
                </a:solidFill>
              </a:rPr>
              <a:t>Don’t need to separately describe any envelope assembly covering &lt; 5% of total area of that assembly</a:t>
            </a:r>
          </a:p>
          <a:p>
            <a:pPr lvl="1">
              <a:lnSpc>
                <a:spcPct val="90000"/>
              </a:lnSpc>
              <a:buFont typeface="Wingdings" panose="05000000000000000000" pitchFamily="2" charset="2"/>
              <a:buChar char="§"/>
            </a:pPr>
            <a:r>
              <a:rPr lang="en-US" sz="1600" dirty="0">
                <a:solidFill>
                  <a:schemeClr val="tx1">
                    <a:lumMod val="50000"/>
                  </a:schemeClr>
                </a:solidFill>
              </a:rPr>
              <a:t>as long as it’s similar to an assembly being modeled</a:t>
            </a:r>
          </a:p>
          <a:p>
            <a:pPr lvl="1">
              <a:lnSpc>
                <a:spcPct val="90000"/>
              </a:lnSpc>
              <a:buFont typeface="Wingdings" panose="05000000000000000000" pitchFamily="2" charset="2"/>
              <a:buChar char="§"/>
            </a:pPr>
            <a:r>
              <a:rPr lang="en-US" sz="1600" dirty="0">
                <a:solidFill>
                  <a:schemeClr val="tx1">
                    <a:lumMod val="50000"/>
                  </a:schemeClr>
                </a:solidFill>
              </a:rPr>
              <a:t>if not separately described, add the area of that assembly to an assembly with same orientation and thermal properties</a:t>
            </a:r>
          </a:p>
        </p:txBody>
      </p:sp>
      <p:sp>
        <p:nvSpPr>
          <p:cNvPr id="101378" name="Rectangle 2"/>
          <p:cNvSpPr>
            <a:spLocks noGrp="1" noChangeArrowheads="1"/>
          </p:cNvSpPr>
          <p:nvPr>
            <p:ph type="title"/>
          </p:nvPr>
        </p:nvSpPr>
        <p:spPr>
          <a:xfrm>
            <a:off x="151429" y="0"/>
            <a:ext cx="8306771" cy="772357"/>
          </a:xfrm>
        </p:spPr>
        <p:txBody>
          <a:bodyPr>
            <a:normAutofit/>
          </a:bodyPr>
          <a:lstStyle/>
          <a:p>
            <a:pPr>
              <a:lnSpc>
                <a:spcPct val="80000"/>
              </a:lnSpc>
            </a:pPr>
            <a:r>
              <a:rPr lang="en-US" sz="2400" b="1" dirty="0">
                <a:solidFill>
                  <a:srgbClr val="00853F"/>
                </a:solidFill>
                <a:latin typeface="+mn-lt"/>
                <a:ea typeface="+mn-ea"/>
                <a:cs typeface="+mn-cs"/>
              </a:rPr>
              <a:t>Section</a:t>
            </a:r>
            <a:r>
              <a:rPr lang="en-US" sz="2400" b="1" dirty="0">
                <a:solidFill>
                  <a:schemeClr val="tx1">
                    <a:lumMod val="50000"/>
                  </a:schemeClr>
                </a:solidFill>
                <a:cs typeface="Arial"/>
              </a:rPr>
              <a:t> </a:t>
            </a:r>
            <a:r>
              <a:rPr lang="en-US" sz="2400" b="1" dirty="0">
                <a:solidFill>
                  <a:srgbClr val="00853F"/>
                </a:solidFill>
                <a:latin typeface="+mn-lt"/>
                <a:ea typeface="+mn-ea"/>
                <a:cs typeface="+mn-cs"/>
              </a:rPr>
              <a:t>5 – 5.6.1</a:t>
            </a:r>
            <a:br>
              <a:rPr lang="en-US" sz="2000" dirty="0">
                <a:solidFill>
                  <a:srgbClr val="FF0000"/>
                </a:solidFill>
              </a:rPr>
            </a:br>
            <a:r>
              <a:rPr lang="en-US" sz="2000" dirty="0">
                <a:solidFill>
                  <a:srgbClr val="00853F"/>
                </a:solidFill>
              </a:rPr>
              <a:t>Building Envelope Trade-Off Option “Rules”</a:t>
            </a:r>
          </a:p>
        </p:txBody>
      </p:sp>
    </p:spTree>
    <p:extLst>
      <p:ext uri="{BB962C8B-B14F-4D97-AF65-F5344CB8AC3E}">
        <p14:creationId xmlns:p14="http://schemas.microsoft.com/office/powerpoint/2010/main" val="31091209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000" dirty="0">
                <a:solidFill>
                  <a:schemeClr val="tx1">
                    <a:lumMod val="50000"/>
                  </a:schemeClr>
                </a:solidFill>
              </a:rPr>
              <a:t>Limitations of the Envelope Trade-off Approach</a:t>
            </a:r>
          </a:p>
          <a:p>
            <a:pPr marL="0" indent="0">
              <a:buNone/>
            </a:pPr>
            <a:endParaRPr lang="en-US" sz="2000" dirty="0">
              <a:solidFill>
                <a:schemeClr val="tx1">
                  <a:lumMod val="50000"/>
                </a:schemeClr>
              </a:solidFill>
            </a:endParaRPr>
          </a:p>
          <a:p>
            <a:r>
              <a:rPr lang="en-US" sz="1800" dirty="0">
                <a:solidFill>
                  <a:schemeClr val="tx1">
                    <a:lumMod val="50000"/>
                  </a:schemeClr>
                </a:solidFill>
              </a:rPr>
              <a:t>If the building permit application applies to less than the whole building, then all parameters relating to unmodified existing conditions or future building components shall be identical when calculating the proposed EPF and base EPF.</a:t>
            </a:r>
          </a:p>
          <a:p>
            <a:r>
              <a:rPr lang="en-US" sz="1800" dirty="0">
                <a:solidFill>
                  <a:schemeClr val="tx1">
                    <a:lumMod val="50000"/>
                  </a:schemeClr>
                </a:solidFill>
              </a:rPr>
              <a:t>Any future components must meet prescriptive requirements of Section 5.5</a:t>
            </a:r>
          </a:p>
        </p:txBody>
      </p:sp>
      <p:sp>
        <p:nvSpPr>
          <p:cNvPr id="4" name="Rectangle 2"/>
          <p:cNvSpPr txBox="1">
            <a:spLocks noChangeArrowheads="1"/>
          </p:cNvSpPr>
          <p:nvPr/>
        </p:nvSpPr>
        <p:spPr>
          <a:xfrm>
            <a:off x="151429" y="0"/>
            <a:ext cx="8306771" cy="7989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a:solidFill>
                  <a:srgbClr val="50565C"/>
                </a:solidFill>
                <a:latin typeface="+mj-lt"/>
                <a:ea typeface="+mj-ea"/>
                <a:cs typeface="Arial"/>
              </a:defRPr>
            </a:lvl1pPr>
          </a:lstStyle>
          <a:p>
            <a:pPr>
              <a:lnSpc>
                <a:spcPct val="80000"/>
              </a:lnSpc>
            </a:pPr>
            <a:r>
              <a:rPr lang="en-US" sz="2400" dirty="0">
                <a:solidFill>
                  <a:srgbClr val="00853F"/>
                </a:solidFill>
                <a:latin typeface="+mn-lt"/>
                <a:ea typeface="+mn-ea"/>
                <a:cs typeface="+mn-cs"/>
              </a:rPr>
              <a:t>Section 5 – 5.6.1.2</a:t>
            </a:r>
            <a:br>
              <a:rPr lang="en-US" sz="2000" dirty="0">
                <a:solidFill>
                  <a:schemeClr val="tx1">
                    <a:lumMod val="50000"/>
                  </a:schemeClr>
                </a:solidFill>
              </a:rPr>
            </a:br>
            <a:r>
              <a:rPr lang="en-US" sz="2000" dirty="0">
                <a:solidFill>
                  <a:srgbClr val="00853F"/>
                </a:solidFill>
                <a:cs typeface="+mj-cs"/>
              </a:rPr>
              <a:t>Trade-Offs Limited to Building Permit</a:t>
            </a:r>
          </a:p>
        </p:txBody>
      </p:sp>
      <p:pic>
        <p:nvPicPr>
          <p:cNvPr id="4098" name="Picture 2" descr="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283" y="4103243"/>
            <a:ext cx="3199517" cy="213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26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E4F3D9"/>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821971"/>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98776"/>
            <a:ext cx="1615439" cy="584775"/>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Compliance Paths</a:t>
            </a:r>
            <a:br>
              <a:rPr lang="en-US" dirty="0">
                <a:solidFill>
                  <a:schemeClr val="tx1">
                    <a:lumMod val="50000"/>
                  </a:schemeClr>
                </a:solidFill>
              </a:rPr>
            </a:br>
            <a:r>
              <a:rPr lang="en-US" sz="2000" b="1"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C8BD92C9-AB25-4DB4-93A0-46A31566D3D1}"/>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277690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3" y="-30227"/>
            <a:ext cx="8570767" cy="994172"/>
          </a:xfrm>
        </p:spPr>
        <p:txBody>
          <a:bodyPr>
            <a:normAutofit/>
          </a:bodyPr>
          <a:lstStyle/>
          <a:p>
            <a:r>
              <a:rPr lang="en-US" sz="2400" b="1" dirty="0">
                <a:solidFill>
                  <a:srgbClr val="00853F"/>
                </a:solidFill>
              </a:rPr>
              <a:t>Text Clarifications</a:t>
            </a:r>
            <a:br>
              <a:rPr lang="en-US" sz="2400" b="1" dirty="0">
                <a:solidFill>
                  <a:schemeClr val="tx1">
                    <a:lumMod val="50000"/>
                  </a:schemeClr>
                </a:solidFill>
              </a:rPr>
            </a:br>
            <a:r>
              <a:rPr lang="en-US" sz="2000" dirty="0">
                <a:solidFill>
                  <a:srgbClr val="00853F"/>
                </a:solidFill>
              </a:rPr>
              <a:t>Air-leakage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8</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242907" y="1308644"/>
            <a:ext cx="8234343" cy="64633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Language describing air-leakage requirements for materials, assemblies and the whole building was updated </a:t>
            </a:r>
          </a:p>
          <a:p>
            <a:pPr marL="0" indent="0">
              <a:buNone/>
            </a:pPr>
            <a:r>
              <a:rPr lang="en-US" sz="1800" dirty="0"/>
              <a:t> </a:t>
            </a:r>
          </a:p>
        </p:txBody>
      </p:sp>
      <p:grpSp>
        <p:nvGrpSpPr>
          <p:cNvPr id="22" name="Group 21">
            <a:extLst>
              <a:ext uri="{FF2B5EF4-FFF2-40B4-BE49-F238E27FC236}">
                <a16:creationId xmlns:a16="http://schemas.microsoft.com/office/drawing/2014/main" id="{B3200078-06FB-49E2-942E-0B539036C161}"/>
              </a:ext>
            </a:extLst>
          </p:cNvPr>
          <p:cNvGrpSpPr/>
          <p:nvPr/>
        </p:nvGrpSpPr>
        <p:grpSpPr>
          <a:xfrm>
            <a:off x="194145" y="2583707"/>
            <a:ext cx="8755710" cy="2965649"/>
            <a:chOff x="265334" y="3238736"/>
            <a:chExt cx="8755710" cy="2965649"/>
          </a:xfrm>
        </p:grpSpPr>
        <p:pic>
          <p:nvPicPr>
            <p:cNvPr id="4" name="Picture 3">
              <a:extLst>
                <a:ext uri="{FF2B5EF4-FFF2-40B4-BE49-F238E27FC236}">
                  <a16:creationId xmlns:a16="http://schemas.microsoft.com/office/drawing/2014/main" id="{7788CDA5-7CC6-4E4F-80C7-844FEC3EEAF5}"/>
                </a:ext>
              </a:extLst>
            </p:cNvPr>
            <p:cNvPicPr>
              <a:picLocks noChangeAspect="1"/>
            </p:cNvPicPr>
            <p:nvPr/>
          </p:nvPicPr>
          <p:blipFill>
            <a:blip r:embed="rId3"/>
            <a:stretch>
              <a:fillRect/>
            </a:stretch>
          </p:blipFill>
          <p:spPr>
            <a:xfrm>
              <a:off x="7204762" y="3623671"/>
              <a:ext cx="1816282" cy="1731414"/>
            </a:xfrm>
            <a:prstGeom prst="rect">
              <a:avLst/>
            </a:prstGeom>
          </p:spPr>
        </p:pic>
        <p:grpSp>
          <p:nvGrpSpPr>
            <p:cNvPr id="15" name="Group 14">
              <a:extLst>
                <a:ext uri="{FF2B5EF4-FFF2-40B4-BE49-F238E27FC236}">
                  <a16:creationId xmlns:a16="http://schemas.microsoft.com/office/drawing/2014/main" id="{4EBD309A-618A-4E95-8809-8B6D2633E262}"/>
                </a:ext>
              </a:extLst>
            </p:cNvPr>
            <p:cNvGrpSpPr/>
            <p:nvPr/>
          </p:nvGrpSpPr>
          <p:grpSpPr>
            <a:xfrm>
              <a:off x="265334" y="3238736"/>
              <a:ext cx="1332164" cy="2934885"/>
              <a:chOff x="800100" y="3429000"/>
              <a:chExt cx="1332164" cy="2934885"/>
            </a:xfrm>
          </p:grpSpPr>
          <p:pic>
            <p:nvPicPr>
              <p:cNvPr id="5" name="Picture 4">
                <a:extLst>
                  <a:ext uri="{FF2B5EF4-FFF2-40B4-BE49-F238E27FC236}">
                    <a16:creationId xmlns:a16="http://schemas.microsoft.com/office/drawing/2014/main" id="{E12A9A51-22C7-4502-8594-F1FDAC8AB448}"/>
                  </a:ext>
                </a:extLst>
              </p:cNvPr>
              <p:cNvPicPr>
                <a:picLocks noChangeAspect="1"/>
              </p:cNvPicPr>
              <p:nvPr/>
            </p:nvPicPr>
            <p:blipFill rotWithShape="1">
              <a:blip r:embed="rId4"/>
              <a:srcRect l="28315" t="7471" r="25784"/>
              <a:stretch/>
            </p:blipFill>
            <p:spPr>
              <a:xfrm>
                <a:off x="800100" y="3429000"/>
                <a:ext cx="1200150" cy="2419270"/>
              </a:xfrm>
              <a:prstGeom prst="rect">
                <a:avLst/>
              </a:prstGeom>
            </p:spPr>
          </p:pic>
          <p:sp>
            <p:nvSpPr>
              <p:cNvPr id="7" name="Rectangle 6">
                <a:extLst>
                  <a:ext uri="{FF2B5EF4-FFF2-40B4-BE49-F238E27FC236}">
                    <a16:creationId xmlns:a16="http://schemas.microsoft.com/office/drawing/2014/main" id="{30BB1CFD-2DF9-44FA-8126-0C8566068A4C}"/>
                  </a:ext>
                </a:extLst>
              </p:cNvPr>
              <p:cNvSpPr/>
              <p:nvPr/>
            </p:nvSpPr>
            <p:spPr>
              <a:xfrm>
                <a:off x="800100" y="5717554"/>
                <a:ext cx="1332164" cy="646331"/>
              </a:xfrm>
              <a:prstGeom prst="rect">
                <a:avLst/>
              </a:prstGeom>
            </p:spPr>
            <p:txBody>
              <a:bodyPr wrap="square">
                <a:spAutoFit/>
              </a:bodyPr>
              <a:lstStyle/>
              <a:p>
                <a:pPr marL="0" lvl="1"/>
                <a:r>
                  <a:rPr lang="en-US" dirty="0">
                    <a:solidFill>
                      <a:srgbClr val="000000"/>
                    </a:solidFill>
                  </a:rPr>
                  <a:t>Materials: 0.004 </a:t>
                </a:r>
                <a:r>
                  <a:rPr lang="en-US" sz="1400" dirty="0">
                    <a:solidFill>
                      <a:srgbClr val="000000"/>
                    </a:solidFill>
                  </a:rPr>
                  <a:t>cfm/ft</a:t>
                </a:r>
                <a:r>
                  <a:rPr lang="en-US" sz="1400" baseline="30000" dirty="0">
                    <a:solidFill>
                      <a:srgbClr val="000000"/>
                    </a:solidFill>
                  </a:rPr>
                  <a:t>2</a:t>
                </a:r>
              </a:p>
            </p:txBody>
          </p:sp>
        </p:grpSp>
        <p:sp>
          <p:nvSpPr>
            <p:cNvPr id="16" name="Rectangle 15">
              <a:extLst>
                <a:ext uri="{FF2B5EF4-FFF2-40B4-BE49-F238E27FC236}">
                  <a16:creationId xmlns:a16="http://schemas.microsoft.com/office/drawing/2014/main" id="{82EE3700-2E12-4E68-86E3-676E45FB4E79}"/>
                </a:ext>
              </a:extLst>
            </p:cNvPr>
            <p:cNvSpPr/>
            <p:nvPr/>
          </p:nvSpPr>
          <p:spPr>
            <a:xfrm>
              <a:off x="7171522" y="5558054"/>
              <a:ext cx="1816282" cy="646331"/>
            </a:xfrm>
            <a:prstGeom prst="rect">
              <a:avLst/>
            </a:prstGeom>
          </p:spPr>
          <p:txBody>
            <a:bodyPr wrap="square">
              <a:spAutoFit/>
            </a:bodyPr>
            <a:lstStyle/>
            <a:p>
              <a:pPr marL="0" lvl="1"/>
              <a:r>
                <a:rPr lang="en-US" dirty="0">
                  <a:solidFill>
                    <a:srgbClr val="000000"/>
                  </a:solidFill>
                </a:rPr>
                <a:t>Whole Building:  0.4 </a:t>
              </a:r>
              <a:r>
                <a:rPr lang="en-US" sz="1400" dirty="0">
                  <a:solidFill>
                    <a:srgbClr val="000000"/>
                  </a:solidFill>
                </a:rPr>
                <a:t>cfm/ft</a:t>
              </a:r>
              <a:r>
                <a:rPr lang="en-US" sz="1400" baseline="30000" dirty="0">
                  <a:solidFill>
                    <a:srgbClr val="000000"/>
                  </a:solidFill>
                </a:rPr>
                <a:t>2</a:t>
              </a:r>
            </a:p>
          </p:txBody>
        </p:sp>
        <p:sp>
          <p:nvSpPr>
            <p:cNvPr id="14" name="Rectangle 13">
              <a:extLst>
                <a:ext uri="{FF2B5EF4-FFF2-40B4-BE49-F238E27FC236}">
                  <a16:creationId xmlns:a16="http://schemas.microsoft.com/office/drawing/2014/main" id="{6A273747-BA12-457A-B8E4-3EFFC6217E8F}"/>
                </a:ext>
              </a:extLst>
            </p:cNvPr>
            <p:cNvSpPr/>
            <p:nvPr/>
          </p:nvSpPr>
          <p:spPr>
            <a:xfrm>
              <a:off x="1696922" y="5527290"/>
              <a:ext cx="1419044" cy="646331"/>
            </a:xfrm>
            <a:prstGeom prst="rect">
              <a:avLst/>
            </a:prstGeom>
          </p:spPr>
          <p:txBody>
            <a:bodyPr wrap="square">
              <a:spAutoFit/>
            </a:bodyPr>
            <a:lstStyle/>
            <a:p>
              <a:pPr marL="0" lvl="1"/>
              <a:r>
                <a:rPr lang="en-US" dirty="0">
                  <a:solidFill>
                    <a:srgbClr val="000000"/>
                  </a:solidFill>
                </a:rPr>
                <a:t>Assemblies: 0.04 </a:t>
              </a:r>
              <a:r>
                <a:rPr lang="en-US" sz="1400" dirty="0">
                  <a:solidFill>
                    <a:srgbClr val="000000"/>
                  </a:solidFill>
                </a:rPr>
                <a:t>cfm/</a:t>
              </a:r>
              <a:r>
                <a:rPr lang="en-US" sz="1200" dirty="0">
                  <a:solidFill>
                    <a:srgbClr val="000000"/>
                  </a:solidFill>
                </a:rPr>
                <a:t>ft</a:t>
              </a:r>
              <a:r>
                <a:rPr lang="en-US" sz="1200" baseline="30000" dirty="0">
                  <a:solidFill>
                    <a:srgbClr val="000000"/>
                  </a:solidFill>
                </a:rPr>
                <a:t>2</a:t>
              </a:r>
            </a:p>
          </p:txBody>
        </p:sp>
        <p:grpSp>
          <p:nvGrpSpPr>
            <p:cNvPr id="18" name="Group 17">
              <a:extLst>
                <a:ext uri="{FF2B5EF4-FFF2-40B4-BE49-F238E27FC236}">
                  <a16:creationId xmlns:a16="http://schemas.microsoft.com/office/drawing/2014/main" id="{74DBB80E-9D7B-4044-8742-7B2F0968C694}"/>
                </a:ext>
              </a:extLst>
            </p:cNvPr>
            <p:cNvGrpSpPr/>
            <p:nvPr/>
          </p:nvGrpSpPr>
          <p:grpSpPr>
            <a:xfrm>
              <a:off x="3266076" y="3623671"/>
              <a:ext cx="1933693" cy="2549949"/>
              <a:chOff x="3638433" y="3596166"/>
              <a:chExt cx="1933693" cy="2549949"/>
            </a:xfrm>
          </p:grpSpPr>
          <p:pic>
            <p:nvPicPr>
              <p:cNvPr id="3" name="Picture 2">
                <a:extLst>
                  <a:ext uri="{FF2B5EF4-FFF2-40B4-BE49-F238E27FC236}">
                    <a16:creationId xmlns:a16="http://schemas.microsoft.com/office/drawing/2014/main" id="{8950C859-B21A-4CD1-ABD2-CD56B25E6C6B}"/>
                  </a:ext>
                </a:extLst>
              </p:cNvPr>
              <p:cNvPicPr>
                <a:picLocks noChangeAspect="1"/>
              </p:cNvPicPr>
              <p:nvPr/>
            </p:nvPicPr>
            <p:blipFill>
              <a:blip r:embed="rId5"/>
              <a:stretch>
                <a:fillRect/>
              </a:stretch>
            </p:blipFill>
            <p:spPr>
              <a:xfrm>
                <a:off x="3638433" y="3596166"/>
                <a:ext cx="1731414" cy="1731414"/>
              </a:xfrm>
              <a:prstGeom prst="rect">
                <a:avLst/>
              </a:prstGeom>
            </p:spPr>
          </p:pic>
          <p:sp>
            <p:nvSpPr>
              <p:cNvPr id="19" name="Rectangle 18">
                <a:extLst>
                  <a:ext uri="{FF2B5EF4-FFF2-40B4-BE49-F238E27FC236}">
                    <a16:creationId xmlns:a16="http://schemas.microsoft.com/office/drawing/2014/main" id="{892329D7-071A-4B7C-A598-7F123906021A}"/>
                  </a:ext>
                </a:extLst>
              </p:cNvPr>
              <p:cNvSpPr/>
              <p:nvPr/>
            </p:nvSpPr>
            <p:spPr>
              <a:xfrm>
                <a:off x="3711612" y="5499784"/>
                <a:ext cx="1860514" cy="646331"/>
              </a:xfrm>
              <a:prstGeom prst="rect">
                <a:avLst/>
              </a:prstGeom>
            </p:spPr>
            <p:txBody>
              <a:bodyPr wrap="square">
                <a:spAutoFit/>
              </a:bodyPr>
              <a:lstStyle/>
              <a:p>
                <a:pPr marL="0" lvl="1"/>
                <a:r>
                  <a:rPr lang="en-US" dirty="0">
                    <a:solidFill>
                      <a:srgbClr val="000000"/>
                    </a:solidFill>
                  </a:rPr>
                  <a:t>Fenestration:      0.06 – 0.3 </a:t>
                </a:r>
                <a:r>
                  <a:rPr lang="en-US" sz="1400" dirty="0">
                    <a:solidFill>
                      <a:srgbClr val="000000"/>
                    </a:solidFill>
                  </a:rPr>
                  <a:t>cfm/ft</a:t>
                </a:r>
                <a:r>
                  <a:rPr lang="en-US" sz="1400" baseline="30000" dirty="0">
                    <a:solidFill>
                      <a:srgbClr val="000000"/>
                    </a:solidFill>
                  </a:rPr>
                  <a:t>2</a:t>
                </a:r>
              </a:p>
            </p:txBody>
          </p:sp>
        </p:grpSp>
        <p:sp>
          <p:nvSpPr>
            <p:cNvPr id="20" name="Rectangle 19">
              <a:extLst>
                <a:ext uri="{FF2B5EF4-FFF2-40B4-BE49-F238E27FC236}">
                  <a16:creationId xmlns:a16="http://schemas.microsoft.com/office/drawing/2014/main" id="{FE2CD97E-764B-4341-85FF-690BF55F7E1F}"/>
                </a:ext>
              </a:extLst>
            </p:cNvPr>
            <p:cNvSpPr/>
            <p:nvPr/>
          </p:nvSpPr>
          <p:spPr>
            <a:xfrm>
              <a:off x="5212414" y="5527288"/>
              <a:ext cx="1678942" cy="646331"/>
            </a:xfrm>
            <a:prstGeom prst="rect">
              <a:avLst/>
            </a:prstGeom>
          </p:spPr>
          <p:txBody>
            <a:bodyPr wrap="square">
              <a:spAutoFit/>
            </a:bodyPr>
            <a:lstStyle/>
            <a:p>
              <a:pPr marL="0" lvl="1"/>
              <a:r>
                <a:rPr lang="en-US" dirty="0">
                  <a:solidFill>
                    <a:srgbClr val="000000"/>
                  </a:solidFill>
                </a:rPr>
                <a:t>Doors: </a:t>
              </a:r>
            </a:p>
            <a:p>
              <a:pPr marL="0" lvl="1"/>
              <a:r>
                <a:rPr lang="en-US" dirty="0">
                  <a:solidFill>
                    <a:srgbClr val="000000"/>
                  </a:solidFill>
                </a:rPr>
                <a:t>1.0 – 1.3 </a:t>
              </a:r>
              <a:r>
                <a:rPr lang="en-US" sz="1400" dirty="0">
                  <a:solidFill>
                    <a:srgbClr val="000000"/>
                  </a:solidFill>
                </a:rPr>
                <a:t>cfm/ft</a:t>
              </a:r>
              <a:r>
                <a:rPr lang="en-US" sz="1400" baseline="30000" dirty="0">
                  <a:solidFill>
                    <a:srgbClr val="000000"/>
                  </a:solidFill>
                </a:rPr>
                <a:t>2</a:t>
              </a:r>
            </a:p>
          </p:txBody>
        </p:sp>
        <p:pic>
          <p:nvPicPr>
            <p:cNvPr id="21" name="Picture 20">
              <a:extLst>
                <a:ext uri="{FF2B5EF4-FFF2-40B4-BE49-F238E27FC236}">
                  <a16:creationId xmlns:a16="http://schemas.microsoft.com/office/drawing/2014/main" id="{12228E52-B9EB-4C9E-AF3B-46A64D0C1683}"/>
                </a:ext>
              </a:extLst>
            </p:cNvPr>
            <p:cNvPicPr>
              <a:picLocks noChangeAspect="1"/>
            </p:cNvPicPr>
            <p:nvPr/>
          </p:nvPicPr>
          <p:blipFill rotWithShape="1">
            <a:blip r:embed="rId6"/>
            <a:srcRect l="7640" t="6185" r="785" b="11190"/>
            <a:stretch/>
          </p:blipFill>
          <p:spPr>
            <a:xfrm>
              <a:off x="5278422" y="3582664"/>
              <a:ext cx="1476970" cy="1731414"/>
            </a:xfrm>
            <a:prstGeom prst="rect">
              <a:avLst/>
            </a:prstGeom>
          </p:spPr>
        </p:pic>
        <p:pic>
          <p:nvPicPr>
            <p:cNvPr id="24" name="Picture 23">
              <a:extLst>
                <a:ext uri="{FF2B5EF4-FFF2-40B4-BE49-F238E27FC236}">
                  <a16:creationId xmlns:a16="http://schemas.microsoft.com/office/drawing/2014/main" id="{F1CB8E23-193C-4E20-8431-52675B4F10EA}"/>
                </a:ext>
              </a:extLst>
            </p:cNvPr>
            <p:cNvPicPr>
              <a:picLocks noChangeAspect="1"/>
            </p:cNvPicPr>
            <p:nvPr/>
          </p:nvPicPr>
          <p:blipFill rotWithShape="1">
            <a:blip r:embed="rId7"/>
            <a:srcRect r="37493"/>
            <a:stretch/>
          </p:blipFill>
          <p:spPr>
            <a:xfrm>
              <a:off x="1746416" y="3466228"/>
              <a:ext cx="1320056" cy="1847850"/>
            </a:xfrm>
            <a:prstGeom prst="rect">
              <a:avLst/>
            </a:prstGeom>
          </p:spPr>
        </p:pic>
      </p:grpSp>
      <p:sp>
        <p:nvSpPr>
          <p:cNvPr id="23" name="Arrow: Left-Right 22">
            <a:extLst>
              <a:ext uri="{FF2B5EF4-FFF2-40B4-BE49-F238E27FC236}">
                <a16:creationId xmlns:a16="http://schemas.microsoft.com/office/drawing/2014/main" id="{6F2533BF-0FEB-4397-BDDB-77313C935CB9}"/>
              </a:ext>
            </a:extLst>
          </p:cNvPr>
          <p:cNvSpPr/>
          <p:nvPr/>
        </p:nvSpPr>
        <p:spPr>
          <a:xfrm>
            <a:off x="447675" y="5648325"/>
            <a:ext cx="6019800" cy="50482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Section 5.8.3.1</a:t>
            </a:r>
          </a:p>
        </p:txBody>
      </p:sp>
      <p:sp>
        <p:nvSpPr>
          <p:cNvPr id="27" name="Arrow: Left-Right 26">
            <a:extLst>
              <a:ext uri="{FF2B5EF4-FFF2-40B4-BE49-F238E27FC236}">
                <a16:creationId xmlns:a16="http://schemas.microsoft.com/office/drawing/2014/main" id="{02E5DEF3-4ACA-4911-B5A9-44597F03DABA}"/>
              </a:ext>
            </a:extLst>
          </p:cNvPr>
          <p:cNvSpPr/>
          <p:nvPr/>
        </p:nvSpPr>
        <p:spPr>
          <a:xfrm>
            <a:off x="7269149" y="5588669"/>
            <a:ext cx="1647466" cy="504825"/>
          </a:xfrm>
          <a:prstGeom prst="lef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rgbClr val="000000"/>
                </a:solidFill>
              </a:rPr>
              <a:t>Section 5.4.3.1</a:t>
            </a:r>
          </a:p>
        </p:txBody>
      </p:sp>
    </p:spTree>
    <p:extLst>
      <p:ext uri="{BB962C8B-B14F-4D97-AF65-F5344CB8AC3E}">
        <p14:creationId xmlns:p14="http://schemas.microsoft.com/office/powerpoint/2010/main" val="816636495"/>
      </p:ext>
    </p:extLst>
  </p:cSld>
  <p:clrMapOvr>
    <a:masterClrMapping/>
  </p:clrMapOvr>
  <mc:AlternateContent xmlns:mc="http://schemas.openxmlformats.org/markup-compatibility/2006" xmlns:p14="http://schemas.microsoft.com/office/powerpoint/2010/main">
    <mc:Choice Requires="p14">
      <p:transition spd="slow" p14:dur="2000" advTm="98155"/>
    </mc:Choice>
    <mc:Fallback xmlns="">
      <p:transition spd="slow" advTm="9815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3294"/>
            <a:ext cx="8229600" cy="5289906"/>
          </a:xfrm>
        </p:spPr>
        <p:txBody>
          <a:bodyPr>
            <a:noAutofit/>
          </a:bodyPr>
          <a:lstStyle/>
          <a:p>
            <a:pPr marL="0" indent="0">
              <a:buNone/>
            </a:pPr>
            <a:r>
              <a:rPr lang="en-US" sz="2000" dirty="0">
                <a:solidFill>
                  <a:schemeClr val="tx1">
                    <a:lumMod val="50000"/>
                  </a:schemeClr>
                </a:solidFill>
              </a:rPr>
              <a:t>Compliance documentation and supplemental information per 4.2.2</a:t>
            </a:r>
          </a:p>
          <a:p>
            <a:pPr marL="0" indent="0">
              <a:buNone/>
            </a:pPr>
            <a:r>
              <a:rPr lang="en-US" sz="1800" dirty="0">
                <a:solidFill>
                  <a:srgbClr val="000000"/>
                </a:solidFill>
              </a:rPr>
              <a:t>   </a:t>
            </a:r>
            <a:r>
              <a:rPr lang="en-US" sz="1800" dirty="0">
                <a:solidFill>
                  <a:srgbClr val="FF0000"/>
                </a:solidFill>
              </a:rPr>
              <a:t>Permit Application Documentation shall include: </a:t>
            </a:r>
          </a:p>
          <a:p>
            <a:pPr marL="800100" lvl="1" indent="-342900">
              <a:buFont typeface="+mj-lt"/>
              <a:buAutoNum type="arabicPeriod"/>
            </a:pPr>
            <a:r>
              <a:rPr lang="en-US" sz="1600" dirty="0">
                <a:solidFill>
                  <a:srgbClr val="FF0000"/>
                </a:solidFill>
              </a:rPr>
              <a:t>Type and rated R-value of each insulation product</a:t>
            </a:r>
          </a:p>
          <a:p>
            <a:pPr marL="800100" lvl="1" indent="-342900">
              <a:buFont typeface="+mj-lt"/>
              <a:buAutoNum type="arabicPeriod"/>
            </a:pPr>
            <a:r>
              <a:rPr lang="en-US" sz="1600" dirty="0">
                <a:solidFill>
                  <a:srgbClr val="FF0000"/>
                </a:solidFill>
              </a:rPr>
              <a:t>Opaque door schedule showing U-factors</a:t>
            </a:r>
          </a:p>
          <a:p>
            <a:pPr marL="800100" lvl="1" indent="-342900">
              <a:buFont typeface="+mj-lt"/>
              <a:buAutoNum type="arabicPeriod"/>
            </a:pPr>
            <a:r>
              <a:rPr lang="en-US" sz="1600" dirty="0">
                <a:solidFill>
                  <a:srgbClr val="FF0000"/>
                </a:solidFill>
              </a:rPr>
              <a:t>Fenestration schedule showing manufacturer, model number, orientation, area, U-factor, SHGC, and VT</a:t>
            </a:r>
          </a:p>
          <a:p>
            <a:pPr marL="800100" lvl="1" indent="-342900">
              <a:buFont typeface="+mj-lt"/>
              <a:buAutoNum type="arabicPeriod"/>
            </a:pPr>
            <a:r>
              <a:rPr lang="en-US" sz="1600" dirty="0">
                <a:solidFill>
                  <a:srgbClr val="FF0000"/>
                </a:solidFill>
              </a:rPr>
              <a:t>air barrier details. </a:t>
            </a:r>
          </a:p>
          <a:p>
            <a:pPr marL="800100" lvl="1" indent="-342900">
              <a:buFont typeface="+mj-lt"/>
              <a:buAutoNum type="arabicPeriod"/>
            </a:pPr>
            <a:r>
              <a:rPr lang="en-US" sz="1600" dirty="0">
                <a:solidFill>
                  <a:srgbClr val="000000"/>
                </a:solidFill>
              </a:rPr>
              <a:t>Clear labeling of space conditioning categories on permit drawings</a:t>
            </a:r>
            <a:endParaRPr lang="en-US" sz="1600" i="1" dirty="0">
              <a:solidFill>
                <a:srgbClr val="000000"/>
              </a:solidFill>
            </a:endParaRPr>
          </a:p>
          <a:p>
            <a:pPr marL="800100" lvl="1" indent="-342900">
              <a:buFont typeface="+mj-lt"/>
              <a:buAutoNum type="arabicPeriod"/>
            </a:pPr>
            <a:r>
              <a:rPr lang="en-US" sz="1600" dirty="0">
                <a:solidFill>
                  <a:srgbClr val="000000"/>
                </a:solidFill>
              </a:rPr>
              <a:t>Clear labeling of daylight areas on permit drawings including </a:t>
            </a:r>
          </a:p>
          <a:p>
            <a:pPr lvl="2">
              <a:buFont typeface="Wingdings" panose="05000000000000000000" pitchFamily="2" charset="2"/>
              <a:buChar char="§"/>
            </a:pPr>
            <a:r>
              <a:rPr lang="en-US" sz="1400" i="1" dirty="0">
                <a:solidFill>
                  <a:srgbClr val="000000"/>
                </a:solidFill>
              </a:rPr>
              <a:t>Primary </a:t>
            </a:r>
            <a:r>
              <a:rPr lang="en-US" sz="1400" i="1" dirty="0" err="1">
                <a:solidFill>
                  <a:srgbClr val="000000"/>
                </a:solidFill>
              </a:rPr>
              <a:t>sidelighted</a:t>
            </a:r>
            <a:r>
              <a:rPr lang="en-US" sz="1400" i="1" dirty="0">
                <a:solidFill>
                  <a:srgbClr val="000000"/>
                </a:solidFill>
              </a:rPr>
              <a:t> areas</a:t>
            </a:r>
          </a:p>
          <a:p>
            <a:pPr lvl="2">
              <a:buFont typeface="Wingdings" panose="05000000000000000000" pitchFamily="2" charset="2"/>
              <a:buChar char="§"/>
            </a:pPr>
            <a:r>
              <a:rPr lang="en-US" sz="1400" i="1" dirty="0">
                <a:solidFill>
                  <a:srgbClr val="000000"/>
                </a:solidFill>
              </a:rPr>
              <a:t>Secondary </a:t>
            </a:r>
            <a:r>
              <a:rPr lang="en-US" sz="1400" i="1" dirty="0" err="1">
                <a:solidFill>
                  <a:srgbClr val="000000"/>
                </a:solidFill>
              </a:rPr>
              <a:t>sidelighted</a:t>
            </a:r>
            <a:r>
              <a:rPr lang="en-US" sz="1400" i="1" dirty="0">
                <a:solidFill>
                  <a:srgbClr val="000000"/>
                </a:solidFill>
              </a:rPr>
              <a:t> areas</a:t>
            </a:r>
          </a:p>
          <a:p>
            <a:pPr lvl="2">
              <a:buFont typeface="Wingdings" panose="05000000000000000000" pitchFamily="2" charset="2"/>
              <a:buChar char="§"/>
            </a:pPr>
            <a:r>
              <a:rPr lang="en-US" sz="1400" i="1" dirty="0">
                <a:solidFill>
                  <a:srgbClr val="000000"/>
                </a:solidFill>
              </a:rPr>
              <a:t>Daylight area under skylights</a:t>
            </a:r>
          </a:p>
          <a:p>
            <a:pPr lvl="2">
              <a:buFont typeface="Wingdings" panose="05000000000000000000" pitchFamily="2" charset="2"/>
              <a:buChar char="§"/>
            </a:pPr>
            <a:r>
              <a:rPr lang="en-US" sz="1400" i="1" dirty="0">
                <a:solidFill>
                  <a:srgbClr val="000000"/>
                </a:solidFill>
              </a:rPr>
              <a:t>Daylight areas under roof monitor</a:t>
            </a:r>
          </a:p>
          <a:p>
            <a:pPr marL="800100" lvl="1" indent="-342900">
              <a:buFont typeface="+mj-lt"/>
              <a:buAutoNum type="arabicPeriod"/>
            </a:pPr>
            <a:r>
              <a:rPr lang="en-US" sz="1600" dirty="0">
                <a:solidFill>
                  <a:srgbClr val="000000"/>
                </a:solidFill>
              </a:rPr>
              <a:t>Completion Requirements including record documents and Owner Manuals</a:t>
            </a:r>
          </a:p>
        </p:txBody>
      </p:sp>
      <p:sp>
        <p:nvSpPr>
          <p:cNvPr id="4" name="Rectangle 2"/>
          <p:cNvSpPr txBox="1">
            <a:spLocks noChangeArrowheads="1"/>
          </p:cNvSpPr>
          <p:nvPr/>
        </p:nvSpPr>
        <p:spPr>
          <a:xfrm>
            <a:off x="155374" y="147484"/>
            <a:ext cx="8306771" cy="781235"/>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a:solidFill>
                  <a:srgbClr val="50565C"/>
                </a:solidFill>
                <a:latin typeface="+mj-lt"/>
                <a:ea typeface="+mj-ea"/>
                <a:cs typeface="Arial"/>
              </a:defRPr>
            </a:lvl1pPr>
          </a:lstStyle>
          <a:p>
            <a:pPr>
              <a:lnSpc>
                <a:spcPct val="80000"/>
              </a:lnSpc>
            </a:pPr>
            <a:r>
              <a:rPr lang="en-US" sz="2400" dirty="0">
                <a:solidFill>
                  <a:srgbClr val="00853F"/>
                </a:solidFill>
                <a:latin typeface="+mn-lt"/>
                <a:ea typeface="+mn-ea"/>
                <a:cs typeface="+mn-cs"/>
              </a:rPr>
              <a:t>Section 5 – 5.7</a:t>
            </a:r>
            <a:br>
              <a:rPr lang="en-US" sz="2000" dirty="0">
                <a:solidFill>
                  <a:schemeClr val="tx1">
                    <a:lumMod val="50000"/>
                  </a:schemeClr>
                </a:solidFill>
              </a:rPr>
            </a:br>
            <a:r>
              <a:rPr lang="en-US" sz="2000" dirty="0">
                <a:solidFill>
                  <a:srgbClr val="00853F"/>
                </a:solidFill>
                <a:cs typeface="+mj-cs"/>
              </a:rPr>
              <a:t>Submittals</a:t>
            </a:r>
          </a:p>
        </p:txBody>
      </p:sp>
    </p:spTree>
    <p:extLst>
      <p:ext uri="{BB962C8B-B14F-4D97-AF65-F5344CB8AC3E}">
        <p14:creationId xmlns:p14="http://schemas.microsoft.com/office/powerpoint/2010/main" val="2740151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E4F3D9"/>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751633"/>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872400"/>
            <a:ext cx="1615439" cy="584775"/>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69332"/>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dirty="0">
                <a:solidFill>
                  <a:schemeClr val="bg1"/>
                </a:solidFill>
                <a:effectLst>
                  <a:outerShdw blurRad="38100" dist="38100" dir="2700000" algn="tl">
                    <a:srgbClr val="000000"/>
                  </a:outerShdw>
                </a:effectLst>
                <a:latin typeface="Arial Black" pitchFamily="34" charset="0"/>
              </a:rPr>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Compliance Paths</a:t>
            </a:r>
            <a:br>
              <a:rPr lang="en-US" dirty="0">
                <a:solidFill>
                  <a:schemeClr val="tx1">
                    <a:lumMod val="50000"/>
                  </a:schemeClr>
                </a:solidFill>
              </a:rPr>
            </a:br>
            <a:r>
              <a:rPr lang="en-US" sz="2000" b="1"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50ED091F-9350-4560-A436-D26F00C10231}"/>
              </a:ext>
            </a:extLst>
          </p:cNvPr>
          <p:cNvSpPr txBox="1">
            <a:spLocks noChangeArrowheads="1"/>
          </p:cNvSpPr>
          <p:nvPr/>
        </p:nvSpPr>
        <p:spPr bwMode="auto">
          <a:xfrm>
            <a:off x="3686180" y="4724765"/>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18813896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456229" y="1143000"/>
            <a:ext cx="8535371" cy="4648200"/>
          </a:xfrm>
        </p:spPr>
        <p:txBody>
          <a:bodyPr>
            <a:noAutofit/>
          </a:bodyPr>
          <a:lstStyle/>
          <a:p>
            <a:pPr marL="0" indent="0">
              <a:lnSpc>
                <a:spcPct val="120000"/>
              </a:lnSpc>
              <a:spcBef>
                <a:spcPts val="1200"/>
              </a:spcBef>
              <a:buNone/>
            </a:pPr>
            <a:r>
              <a:rPr lang="en-US" sz="2200" dirty="0">
                <a:solidFill>
                  <a:schemeClr val="tx1">
                    <a:lumMod val="50000"/>
                  </a:schemeClr>
                </a:solidFill>
              </a:rPr>
              <a:t>Building Envelope Assemblies must meet all of the information and Installation requirements in Section 5.8. </a:t>
            </a:r>
          </a:p>
          <a:p>
            <a:pPr>
              <a:spcBef>
                <a:spcPts val="600"/>
              </a:spcBef>
              <a:buFont typeface="Wingdings" pitchFamily="2" charset="2"/>
              <a:buChar char="ü"/>
            </a:pPr>
            <a:r>
              <a:rPr lang="en-US" sz="1800" dirty="0">
                <a:solidFill>
                  <a:schemeClr val="tx1">
                    <a:lumMod val="50000"/>
                  </a:schemeClr>
                </a:solidFill>
              </a:rPr>
              <a:t>Labeling of Building Envelope Insulation </a:t>
            </a:r>
            <a:r>
              <a:rPr lang="en-US" sz="1800" i="1" dirty="0">
                <a:solidFill>
                  <a:schemeClr val="tx1">
                    <a:lumMod val="50000"/>
                  </a:schemeClr>
                </a:solidFill>
              </a:rPr>
              <a:t>(Section 5.8.1.1)</a:t>
            </a:r>
          </a:p>
          <a:p>
            <a:pPr>
              <a:spcBef>
                <a:spcPts val="600"/>
              </a:spcBef>
              <a:buFont typeface="Wingdings" pitchFamily="2" charset="2"/>
              <a:buChar char="ü"/>
            </a:pPr>
            <a:r>
              <a:rPr lang="en-US" sz="1800" dirty="0">
                <a:solidFill>
                  <a:srgbClr val="FF0000"/>
                </a:solidFill>
              </a:rPr>
              <a:t>Manufacturers’ Installation Instructions </a:t>
            </a:r>
            <a:r>
              <a:rPr lang="en-US" sz="1800" i="1" dirty="0">
                <a:solidFill>
                  <a:srgbClr val="FF0000"/>
                </a:solidFill>
              </a:rPr>
              <a:t>(Section 5.8.1.2)</a:t>
            </a:r>
          </a:p>
          <a:p>
            <a:pPr>
              <a:spcBef>
                <a:spcPts val="600"/>
              </a:spcBef>
              <a:buFont typeface="Wingdings" pitchFamily="2" charset="2"/>
              <a:buChar char="ü"/>
            </a:pPr>
            <a:r>
              <a:rPr lang="en-US" sz="1800" dirty="0">
                <a:solidFill>
                  <a:schemeClr val="tx1">
                    <a:lumMod val="50000"/>
                  </a:schemeClr>
                </a:solidFill>
              </a:rPr>
              <a:t>Loose-Fill Insulation Limitation </a:t>
            </a:r>
            <a:r>
              <a:rPr lang="en-US" sz="1800" i="1" dirty="0">
                <a:solidFill>
                  <a:schemeClr val="tx1">
                    <a:lumMod val="50000"/>
                  </a:schemeClr>
                </a:solidFill>
              </a:rPr>
              <a:t>(Section 5.8.1.3)</a:t>
            </a:r>
          </a:p>
          <a:p>
            <a:pPr>
              <a:spcBef>
                <a:spcPts val="600"/>
              </a:spcBef>
              <a:buFont typeface="Wingdings" pitchFamily="2" charset="2"/>
              <a:buChar char="ü"/>
            </a:pPr>
            <a:r>
              <a:rPr lang="en-US" sz="1800" dirty="0">
                <a:solidFill>
                  <a:schemeClr val="tx1">
                    <a:lumMod val="50000"/>
                  </a:schemeClr>
                </a:solidFill>
              </a:rPr>
              <a:t>Baffles </a:t>
            </a:r>
            <a:r>
              <a:rPr lang="en-US" sz="1800" i="1" dirty="0">
                <a:solidFill>
                  <a:schemeClr val="tx1">
                    <a:lumMod val="50000"/>
                  </a:schemeClr>
                </a:solidFill>
              </a:rPr>
              <a:t>(Section 5.8.1.4)</a:t>
            </a:r>
          </a:p>
          <a:p>
            <a:pPr>
              <a:spcBef>
                <a:spcPts val="600"/>
              </a:spcBef>
              <a:buFont typeface="Wingdings" pitchFamily="2" charset="2"/>
              <a:buChar char="ü"/>
            </a:pPr>
            <a:r>
              <a:rPr lang="en-US" sz="1800" dirty="0">
                <a:solidFill>
                  <a:schemeClr val="tx1">
                    <a:lumMod val="50000"/>
                  </a:schemeClr>
                </a:solidFill>
              </a:rPr>
              <a:t>Substantial Contact </a:t>
            </a:r>
            <a:r>
              <a:rPr lang="en-US" sz="1800" i="1" dirty="0">
                <a:solidFill>
                  <a:schemeClr val="tx1">
                    <a:lumMod val="50000"/>
                  </a:schemeClr>
                </a:solidFill>
              </a:rPr>
              <a:t>(Section 5.8.1.5)</a:t>
            </a:r>
          </a:p>
          <a:p>
            <a:pPr>
              <a:spcBef>
                <a:spcPts val="600"/>
              </a:spcBef>
              <a:buFont typeface="Wingdings" pitchFamily="2" charset="2"/>
              <a:buChar char="ü"/>
            </a:pPr>
            <a:r>
              <a:rPr lang="en-US" sz="1800" dirty="0">
                <a:solidFill>
                  <a:schemeClr val="tx1">
                    <a:lumMod val="50000"/>
                  </a:schemeClr>
                </a:solidFill>
              </a:rPr>
              <a:t>Recessed Equipment </a:t>
            </a:r>
            <a:r>
              <a:rPr lang="en-US" sz="1800" i="1" dirty="0">
                <a:solidFill>
                  <a:schemeClr val="tx1">
                    <a:lumMod val="50000"/>
                  </a:schemeClr>
                </a:solidFill>
              </a:rPr>
              <a:t>(Section 5.8.1.6)</a:t>
            </a:r>
          </a:p>
          <a:p>
            <a:pPr>
              <a:spcBef>
                <a:spcPts val="600"/>
              </a:spcBef>
              <a:buFont typeface="Wingdings" pitchFamily="2" charset="2"/>
              <a:buChar char="ü"/>
            </a:pPr>
            <a:r>
              <a:rPr lang="en-US" sz="1800" dirty="0">
                <a:solidFill>
                  <a:schemeClr val="tx1">
                    <a:lumMod val="50000"/>
                  </a:schemeClr>
                </a:solidFill>
              </a:rPr>
              <a:t>Insulation Protection </a:t>
            </a:r>
            <a:r>
              <a:rPr lang="en-US" sz="1800" i="1" dirty="0">
                <a:solidFill>
                  <a:schemeClr val="tx1">
                    <a:lumMod val="50000"/>
                  </a:schemeClr>
                </a:solidFill>
              </a:rPr>
              <a:t>(Section 5.8.1.7)</a:t>
            </a:r>
          </a:p>
          <a:p>
            <a:pPr>
              <a:spcBef>
                <a:spcPts val="600"/>
              </a:spcBef>
              <a:buFont typeface="Wingdings" pitchFamily="2" charset="2"/>
              <a:buChar char="ü"/>
            </a:pPr>
            <a:r>
              <a:rPr lang="en-US" sz="1800" dirty="0">
                <a:solidFill>
                  <a:schemeClr val="tx1">
                    <a:lumMod val="50000"/>
                  </a:schemeClr>
                </a:solidFill>
              </a:rPr>
              <a:t>Location of Roof Insulation </a:t>
            </a:r>
            <a:r>
              <a:rPr lang="en-US" sz="1800" i="1" dirty="0">
                <a:solidFill>
                  <a:schemeClr val="tx1">
                    <a:lumMod val="50000"/>
                  </a:schemeClr>
                </a:solidFill>
              </a:rPr>
              <a:t>(Section 5.8.1.8)</a:t>
            </a:r>
          </a:p>
          <a:p>
            <a:pPr>
              <a:spcBef>
                <a:spcPts val="600"/>
              </a:spcBef>
              <a:buFont typeface="Wingdings" pitchFamily="2" charset="2"/>
              <a:buChar char="ü"/>
            </a:pPr>
            <a:r>
              <a:rPr lang="en-US" sz="1800" dirty="0">
                <a:solidFill>
                  <a:schemeClr val="tx1">
                    <a:lumMod val="50000"/>
                  </a:schemeClr>
                </a:solidFill>
              </a:rPr>
              <a:t>Extent of Insulation </a:t>
            </a:r>
            <a:r>
              <a:rPr lang="en-US" sz="1800" i="1" dirty="0">
                <a:solidFill>
                  <a:schemeClr val="tx1">
                    <a:lumMod val="50000"/>
                  </a:schemeClr>
                </a:solidFill>
              </a:rPr>
              <a:t>(Section 5.8.1.9)</a:t>
            </a:r>
          </a:p>
          <a:p>
            <a:pPr>
              <a:spcBef>
                <a:spcPts val="600"/>
              </a:spcBef>
              <a:buFont typeface="Wingdings" pitchFamily="2" charset="2"/>
              <a:buChar char="ü"/>
            </a:pPr>
            <a:r>
              <a:rPr lang="en-US" sz="1800" dirty="0">
                <a:solidFill>
                  <a:schemeClr val="tx1">
                    <a:lumMod val="50000"/>
                  </a:schemeClr>
                </a:solidFill>
              </a:rPr>
              <a:t>Joints in Rigid Insulation </a:t>
            </a:r>
            <a:r>
              <a:rPr lang="en-US" sz="1800" i="1" dirty="0">
                <a:solidFill>
                  <a:schemeClr val="tx1">
                    <a:lumMod val="50000"/>
                  </a:schemeClr>
                </a:solidFill>
              </a:rPr>
              <a:t>(Section 5.8.1.10)</a:t>
            </a:r>
          </a:p>
          <a:p>
            <a:pPr>
              <a:spcBef>
                <a:spcPts val="600"/>
              </a:spcBef>
              <a:buFont typeface="Wingdings" pitchFamily="2" charset="2"/>
              <a:buChar char="ü"/>
            </a:pPr>
            <a:r>
              <a:rPr lang="en-US" sz="1800" dirty="0">
                <a:solidFill>
                  <a:srgbClr val="FF0000"/>
                </a:solidFill>
              </a:rPr>
              <a:t>Insulation Installation Documentation </a:t>
            </a:r>
            <a:r>
              <a:rPr lang="en-US" sz="1800" i="1" dirty="0">
                <a:solidFill>
                  <a:srgbClr val="FF0000"/>
                </a:solidFill>
              </a:rPr>
              <a:t>(Section 5.8.1.11)</a:t>
            </a:r>
            <a:endParaRPr lang="en-US" sz="2000" i="1" dirty="0">
              <a:solidFill>
                <a:srgbClr val="FF0000"/>
              </a:solidFill>
            </a:endParaRPr>
          </a:p>
        </p:txBody>
      </p:sp>
      <p:sp>
        <p:nvSpPr>
          <p:cNvPr id="103426" name="Rectangle 2"/>
          <p:cNvSpPr>
            <a:spLocks noGrp="1" noChangeArrowheads="1"/>
          </p:cNvSpPr>
          <p:nvPr>
            <p:ph type="title"/>
          </p:nvPr>
        </p:nvSpPr>
        <p:spPr>
          <a:xfrm>
            <a:off x="153988" y="12700"/>
            <a:ext cx="8078171" cy="777413"/>
          </a:xfrm>
        </p:spPr>
        <p:txBody>
          <a:bodyPr>
            <a:normAutofit/>
          </a:bodyPr>
          <a:lstStyle/>
          <a:p>
            <a:pPr>
              <a:lnSpc>
                <a:spcPct val="80000"/>
              </a:lnSpc>
            </a:pPr>
            <a:r>
              <a:rPr lang="en-US" sz="2400" b="1" dirty="0">
                <a:solidFill>
                  <a:srgbClr val="00853F"/>
                </a:solidFill>
                <a:latin typeface="+mn-lt"/>
                <a:ea typeface="+mn-ea"/>
                <a:cs typeface="+mn-cs"/>
              </a:rPr>
              <a:t>Section 5 – 5.8</a:t>
            </a:r>
            <a:br>
              <a:rPr lang="en-US" sz="2000" dirty="0">
                <a:solidFill>
                  <a:schemeClr val="tx1">
                    <a:lumMod val="50000"/>
                  </a:schemeClr>
                </a:solidFill>
              </a:rPr>
            </a:br>
            <a:r>
              <a:rPr lang="en-US" sz="1800" b="1" dirty="0">
                <a:solidFill>
                  <a:srgbClr val="00853F"/>
                </a:solidFill>
              </a:rPr>
              <a:t>Product Information and Installation Requirements</a:t>
            </a:r>
            <a:endParaRPr lang="en-US" sz="2000" b="1" dirty="0">
              <a:solidFill>
                <a:srgbClr val="00853F"/>
              </a:solidFill>
            </a:endParaRPr>
          </a:p>
        </p:txBody>
      </p:sp>
    </p:spTree>
    <p:extLst>
      <p:ext uri="{BB962C8B-B14F-4D97-AF65-F5344CB8AC3E}">
        <p14:creationId xmlns:p14="http://schemas.microsoft.com/office/powerpoint/2010/main" val="10105309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23" name="Picture 27" descr="insulation_contact2_r1"/>
          <p:cNvPicPr>
            <a:picLocks noChangeAspect="1" noChangeArrowheads="1"/>
          </p:cNvPicPr>
          <p:nvPr/>
        </p:nvPicPr>
        <p:blipFill>
          <a:blip r:embed="rId3" cstate="screen"/>
          <a:srcRect/>
          <a:stretch>
            <a:fillRect/>
          </a:stretch>
        </p:blipFill>
        <p:spPr bwMode="auto">
          <a:xfrm>
            <a:off x="4572000" y="1946691"/>
            <a:ext cx="4495800" cy="3992147"/>
          </a:xfrm>
          <a:prstGeom prst="rect">
            <a:avLst/>
          </a:prstGeom>
          <a:noFill/>
          <a:ln w="38100">
            <a:noFill/>
            <a:miter lim="800000"/>
            <a:headEnd/>
            <a:tailEnd/>
          </a:ln>
        </p:spPr>
      </p:pic>
      <p:sp>
        <p:nvSpPr>
          <p:cNvPr id="106498" name="Rectangle 2"/>
          <p:cNvSpPr>
            <a:spLocks noGrp="1" noChangeArrowheads="1"/>
          </p:cNvSpPr>
          <p:nvPr>
            <p:ph type="title"/>
          </p:nvPr>
        </p:nvSpPr>
        <p:spPr>
          <a:xfrm>
            <a:off x="164129" y="0"/>
            <a:ext cx="8306771" cy="781235"/>
          </a:xfrm>
        </p:spPr>
        <p:txBody>
          <a:bodyPr>
            <a:normAutofit/>
          </a:bodyPr>
          <a:lstStyle/>
          <a:p>
            <a:pPr>
              <a:lnSpc>
                <a:spcPct val="80000"/>
              </a:lnSpc>
            </a:pPr>
            <a:r>
              <a:rPr lang="en-US" sz="2400" b="1" dirty="0">
                <a:solidFill>
                  <a:srgbClr val="00853F"/>
                </a:solidFill>
                <a:latin typeface="+mn-lt"/>
                <a:ea typeface="+mn-ea"/>
                <a:cs typeface="+mn-cs"/>
              </a:rPr>
              <a:t>Section 5 – 5.8.1.5</a:t>
            </a:r>
            <a:br>
              <a:rPr lang="en-US" sz="2000" dirty="0">
                <a:solidFill>
                  <a:schemeClr val="tx1">
                    <a:lumMod val="50000"/>
                  </a:schemeClr>
                </a:solidFill>
              </a:rPr>
            </a:br>
            <a:r>
              <a:rPr lang="en-US" sz="2000" b="1" dirty="0">
                <a:solidFill>
                  <a:srgbClr val="00853F"/>
                </a:solidFill>
              </a:rPr>
              <a:t>Insulation – Substantial Contact</a:t>
            </a:r>
          </a:p>
        </p:txBody>
      </p:sp>
      <p:sp>
        <p:nvSpPr>
          <p:cNvPr id="106499" name="Rectangle 3"/>
          <p:cNvSpPr>
            <a:spLocks noGrp="1" noChangeArrowheads="1"/>
          </p:cNvSpPr>
          <p:nvPr>
            <p:ph type="body" sz="half" idx="1"/>
          </p:nvPr>
        </p:nvSpPr>
        <p:spPr>
          <a:xfrm>
            <a:off x="380030" y="1679782"/>
            <a:ext cx="4325320" cy="4525963"/>
          </a:xfrm>
        </p:spPr>
        <p:txBody>
          <a:bodyPr/>
          <a:lstStyle/>
          <a:p>
            <a:pPr marL="0" indent="0">
              <a:buNone/>
            </a:pPr>
            <a:r>
              <a:rPr lang="en-US" sz="2000" dirty="0">
                <a:solidFill>
                  <a:schemeClr val="tx1">
                    <a:lumMod val="50000"/>
                  </a:schemeClr>
                </a:solidFill>
              </a:rPr>
              <a:t>Install insulation in a permanent manner in substantial contact with inside surface</a:t>
            </a:r>
          </a:p>
          <a:p>
            <a:pPr marL="0" indent="0">
              <a:buNone/>
            </a:pPr>
            <a:endParaRPr lang="en-US" dirty="0">
              <a:solidFill>
                <a:schemeClr val="tx1">
                  <a:lumMod val="50000"/>
                </a:schemeClr>
              </a:solidFill>
            </a:endParaRPr>
          </a:p>
          <a:p>
            <a:pPr marL="0" indent="0">
              <a:buNone/>
            </a:pPr>
            <a:r>
              <a:rPr lang="en-US" sz="2000" dirty="0">
                <a:solidFill>
                  <a:schemeClr val="tx1">
                    <a:lumMod val="50000"/>
                  </a:schemeClr>
                </a:solidFill>
              </a:rPr>
              <a:t>Flexible batt insulation in </a:t>
            </a:r>
            <a:r>
              <a:rPr lang="en-US" sz="2000" i="1" dirty="0">
                <a:solidFill>
                  <a:schemeClr val="tx1">
                    <a:lumMod val="50000"/>
                  </a:schemeClr>
                </a:solidFill>
              </a:rPr>
              <a:t>floor</a:t>
            </a:r>
            <a:r>
              <a:rPr lang="en-US" sz="2000" dirty="0">
                <a:solidFill>
                  <a:schemeClr val="tx1">
                    <a:lumMod val="50000"/>
                  </a:schemeClr>
                </a:solidFill>
              </a:rPr>
              <a:t> cavities must be supported in a </a:t>
            </a:r>
            <a:br>
              <a:rPr lang="en-US" sz="2000" dirty="0">
                <a:solidFill>
                  <a:schemeClr val="tx1">
                    <a:lumMod val="50000"/>
                  </a:schemeClr>
                </a:solidFill>
              </a:rPr>
            </a:br>
            <a:r>
              <a:rPr lang="en-US" sz="2000" dirty="0">
                <a:solidFill>
                  <a:schemeClr val="tx1">
                    <a:lumMod val="50000"/>
                  </a:schemeClr>
                </a:solidFill>
              </a:rPr>
              <a:t>permanent manner by supports no more than 24 in. on center (</a:t>
            </a:r>
            <a:r>
              <a:rPr lang="en-US" sz="2000" dirty="0" err="1">
                <a:solidFill>
                  <a:schemeClr val="tx1">
                    <a:lumMod val="50000"/>
                  </a:schemeClr>
                </a:solidFill>
              </a:rPr>
              <a:t>o.c</a:t>
            </a:r>
            <a:r>
              <a:rPr lang="en-US" sz="2000" dirty="0">
                <a:solidFill>
                  <a:schemeClr val="tx1">
                    <a:lumMod val="50000"/>
                  </a:schemeClr>
                </a:solidFill>
              </a:rPr>
              <a:t>.)</a:t>
            </a:r>
          </a:p>
        </p:txBody>
      </p:sp>
    </p:spTree>
    <p:extLst>
      <p:ext uri="{BB962C8B-B14F-4D97-AF65-F5344CB8AC3E}">
        <p14:creationId xmlns:p14="http://schemas.microsoft.com/office/powerpoint/2010/main" val="2861746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456229" y="1196975"/>
            <a:ext cx="8306771" cy="4889193"/>
          </a:xfrm>
        </p:spPr>
        <p:txBody>
          <a:bodyPr>
            <a:noAutofit/>
          </a:bodyPr>
          <a:lstStyle/>
          <a:p>
            <a:pPr marL="0" indent="0">
              <a:lnSpc>
                <a:spcPct val="90000"/>
              </a:lnSpc>
              <a:buNone/>
            </a:pPr>
            <a:r>
              <a:rPr lang="en-US" sz="2000" dirty="0">
                <a:solidFill>
                  <a:schemeClr val="tx1">
                    <a:lumMod val="50000"/>
                  </a:schemeClr>
                </a:solidFill>
              </a:rPr>
              <a:t>Recessed </a:t>
            </a:r>
            <a:r>
              <a:rPr lang="en-US" sz="2000" i="1" dirty="0">
                <a:solidFill>
                  <a:schemeClr val="tx1">
                    <a:lumMod val="50000"/>
                  </a:schemeClr>
                </a:solidFill>
              </a:rPr>
              <a:t>equipment </a:t>
            </a:r>
            <a:r>
              <a:rPr lang="en-US" sz="2000" dirty="0">
                <a:solidFill>
                  <a:schemeClr val="tx1">
                    <a:lumMod val="50000"/>
                  </a:schemeClr>
                </a:solidFill>
              </a:rPr>
              <a:t>should not affect insulation thickness</a:t>
            </a:r>
          </a:p>
          <a:p>
            <a:pPr lvl="1">
              <a:lnSpc>
                <a:spcPct val="90000"/>
              </a:lnSpc>
              <a:buFont typeface="Arial" panose="020B0604020202020204" pitchFamily="34" charset="0"/>
              <a:buChar char="•"/>
            </a:pPr>
            <a:r>
              <a:rPr lang="en-US" sz="1800" dirty="0">
                <a:solidFill>
                  <a:schemeClr val="tx1">
                    <a:lumMod val="50000"/>
                  </a:schemeClr>
                </a:solidFill>
              </a:rPr>
              <a:t>Lighting fixtures</a:t>
            </a:r>
          </a:p>
          <a:p>
            <a:pPr lvl="1">
              <a:lnSpc>
                <a:spcPct val="90000"/>
              </a:lnSpc>
              <a:buFont typeface="Arial" panose="020B0604020202020204" pitchFamily="34" charset="0"/>
              <a:buChar char="•"/>
            </a:pPr>
            <a:r>
              <a:rPr lang="en-US" sz="1800" dirty="0">
                <a:solidFill>
                  <a:schemeClr val="tx1">
                    <a:lumMod val="50000"/>
                  </a:schemeClr>
                </a:solidFill>
              </a:rPr>
              <a:t>HVAC </a:t>
            </a:r>
            <a:r>
              <a:rPr lang="en-US" sz="1800" i="1" dirty="0">
                <a:solidFill>
                  <a:schemeClr val="tx1">
                    <a:lumMod val="50000"/>
                  </a:schemeClr>
                </a:solidFill>
              </a:rPr>
              <a:t>equipment</a:t>
            </a:r>
            <a:r>
              <a:rPr lang="en-US" sz="1800" dirty="0">
                <a:solidFill>
                  <a:schemeClr val="tx1">
                    <a:lumMod val="50000"/>
                  </a:schemeClr>
                </a:solidFill>
              </a:rPr>
              <a:t> (includes </a:t>
            </a:r>
            <a:r>
              <a:rPr lang="en-US" sz="1800" i="1" dirty="0">
                <a:solidFill>
                  <a:schemeClr val="tx1">
                    <a:lumMod val="50000"/>
                  </a:schemeClr>
                </a:solidFill>
              </a:rPr>
              <a:t>wall</a:t>
            </a:r>
            <a:r>
              <a:rPr lang="en-US" sz="1800" dirty="0">
                <a:solidFill>
                  <a:schemeClr val="tx1">
                    <a:lumMod val="50000"/>
                  </a:schemeClr>
                </a:solidFill>
              </a:rPr>
              <a:t> heaters, ducts, and plenums)</a:t>
            </a:r>
          </a:p>
          <a:p>
            <a:pPr lvl="1">
              <a:lnSpc>
                <a:spcPct val="90000"/>
              </a:lnSpc>
              <a:buFont typeface="Arial" panose="020B0604020202020204" pitchFamily="34" charset="0"/>
              <a:buChar char="•"/>
            </a:pPr>
            <a:r>
              <a:rPr lang="en-US" sz="1800" dirty="0">
                <a:solidFill>
                  <a:schemeClr val="tx1">
                    <a:lumMod val="50000"/>
                  </a:schemeClr>
                </a:solidFill>
              </a:rPr>
              <a:t>Other</a:t>
            </a:r>
          </a:p>
          <a:p>
            <a:pPr marL="457200" lvl="1" indent="0">
              <a:lnSpc>
                <a:spcPct val="90000"/>
              </a:lnSpc>
              <a:buNone/>
            </a:pPr>
            <a:endParaRPr lang="en-US" sz="1800" dirty="0">
              <a:solidFill>
                <a:schemeClr val="tx1">
                  <a:lumMod val="50000"/>
                </a:schemeClr>
              </a:solidFill>
            </a:endParaRPr>
          </a:p>
          <a:p>
            <a:pPr marL="57150" indent="0">
              <a:lnSpc>
                <a:spcPct val="90000"/>
              </a:lnSpc>
              <a:buNone/>
            </a:pPr>
            <a:r>
              <a:rPr lang="en-US" sz="2000" u="sng" dirty="0">
                <a:solidFill>
                  <a:schemeClr val="tx1">
                    <a:lumMod val="50000"/>
                  </a:schemeClr>
                </a:solidFill>
              </a:rPr>
              <a:t>Except when</a:t>
            </a:r>
          </a:p>
          <a:p>
            <a:pPr lvl="1">
              <a:lnSpc>
                <a:spcPct val="90000"/>
              </a:lnSpc>
              <a:buFont typeface="Arial" panose="020B0604020202020204" pitchFamily="34" charset="0"/>
              <a:buChar char="•"/>
            </a:pPr>
            <a:r>
              <a:rPr lang="en-US" sz="1800" dirty="0">
                <a:solidFill>
                  <a:schemeClr val="tx1">
                    <a:lumMod val="50000"/>
                  </a:schemeClr>
                </a:solidFill>
              </a:rPr>
              <a:t>Total combined area affected (include necessary clearances) is </a:t>
            </a:r>
            <a:br>
              <a:rPr lang="en-US" sz="1800" dirty="0">
                <a:solidFill>
                  <a:schemeClr val="tx1">
                    <a:lumMod val="50000"/>
                  </a:schemeClr>
                </a:solidFill>
              </a:rPr>
            </a:br>
            <a:r>
              <a:rPr lang="en-US" sz="1800" dirty="0">
                <a:solidFill>
                  <a:schemeClr val="tx1">
                    <a:lumMod val="50000"/>
                  </a:schemeClr>
                </a:solidFill>
              </a:rPr>
              <a:t>&lt; 1% of </a:t>
            </a:r>
            <a:r>
              <a:rPr lang="en-US" sz="1800" i="1" dirty="0">
                <a:solidFill>
                  <a:schemeClr val="tx1">
                    <a:lumMod val="50000"/>
                  </a:schemeClr>
                </a:solidFill>
              </a:rPr>
              <a:t>opaque</a:t>
            </a:r>
            <a:r>
              <a:rPr lang="en-US" sz="1800" dirty="0">
                <a:solidFill>
                  <a:schemeClr val="tx1">
                    <a:lumMod val="50000"/>
                  </a:schemeClr>
                </a:solidFill>
              </a:rPr>
              <a:t> area of the assembly, </a:t>
            </a:r>
            <a:r>
              <a:rPr lang="en-US" sz="1800" b="1" dirty="0">
                <a:solidFill>
                  <a:schemeClr val="tx1">
                    <a:lumMod val="50000"/>
                  </a:schemeClr>
                </a:solidFill>
              </a:rPr>
              <a:t>OR</a:t>
            </a:r>
          </a:p>
          <a:p>
            <a:pPr lvl="1">
              <a:lnSpc>
                <a:spcPct val="90000"/>
              </a:lnSpc>
              <a:buFont typeface="Arial" panose="020B0604020202020204" pitchFamily="34" charset="0"/>
              <a:buChar char="•"/>
            </a:pPr>
            <a:r>
              <a:rPr lang="en-US" sz="1800" dirty="0">
                <a:solidFill>
                  <a:schemeClr val="tx1">
                    <a:lumMod val="50000"/>
                  </a:schemeClr>
                </a:solidFill>
              </a:rPr>
              <a:t>Entire </a:t>
            </a:r>
            <a:r>
              <a:rPr lang="en-US" sz="1800" i="1" dirty="0">
                <a:solidFill>
                  <a:schemeClr val="tx1">
                    <a:lumMod val="50000"/>
                  </a:schemeClr>
                </a:solidFill>
              </a:rPr>
              <a:t>roof, wall, </a:t>
            </a:r>
            <a:r>
              <a:rPr lang="en-US" sz="1800" dirty="0">
                <a:solidFill>
                  <a:schemeClr val="tx1">
                    <a:lumMod val="50000"/>
                  </a:schemeClr>
                </a:solidFill>
              </a:rPr>
              <a:t>or </a:t>
            </a:r>
            <a:r>
              <a:rPr lang="en-US" sz="1800" i="1" dirty="0">
                <a:solidFill>
                  <a:schemeClr val="tx1">
                    <a:lumMod val="50000"/>
                  </a:schemeClr>
                </a:solidFill>
              </a:rPr>
              <a:t>floor </a:t>
            </a:r>
            <a:r>
              <a:rPr lang="en-US" sz="1800" dirty="0">
                <a:solidFill>
                  <a:schemeClr val="tx1">
                    <a:lumMod val="50000"/>
                  </a:schemeClr>
                </a:solidFill>
              </a:rPr>
              <a:t>is covered with insulation to the full depth required, </a:t>
            </a:r>
            <a:r>
              <a:rPr lang="en-US" sz="1800" b="1" dirty="0">
                <a:solidFill>
                  <a:schemeClr val="tx1">
                    <a:lumMod val="50000"/>
                  </a:schemeClr>
                </a:solidFill>
              </a:rPr>
              <a:t>OR</a:t>
            </a:r>
          </a:p>
          <a:p>
            <a:pPr lvl="1">
              <a:lnSpc>
                <a:spcPct val="90000"/>
              </a:lnSpc>
              <a:buFont typeface="Arial" panose="020B0604020202020204" pitchFamily="34" charset="0"/>
              <a:buChar char="•"/>
            </a:pPr>
            <a:r>
              <a:rPr lang="en-US" sz="1800" dirty="0">
                <a:solidFill>
                  <a:schemeClr val="tx1">
                    <a:lumMod val="50000"/>
                  </a:schemeClr>
                </a:solidFill>
              </a:rPr>
              <a:t>Effects of reduced insulation are included in area-weighted calculations and compressed insulation values from Table A9.4.3</a:t>
            </a:r>
          </a:p>
          <a:p>
            <a:pPr marL="0" indent="0">
              <a:lnSpc>
                <a:spcPct val="90000"/>
              </a:lnSpc>
              <a:buNone/>
            </a:pPr>
            <a:endParaRPr lang="en-US" sz="2000" dirty="0">
              <a:solidFill>
                <a:schemeClr val="tx1">
                  <a:lumMod val="50000"/>
                </a:schemeClr>
              </a:solidFill>
            </a:endParaRPr>
          </a:p>
          <a:p>
            <a:pPr marL="0" indent="0">
              <a:lnSpc>
                <a:spcPct val="90000"/>
              </a:lnSpc>
              <a:buNone/>
            </a:pPr>
            <a:r>
              <a:rPr lang="en-US" sz="2000" dirty="0">
                <a:solidFill>
                  <a:schemeClr val="tx1">
                    <a:lumMod val="50000"/>
                  </a:schemeClr>
                </a:solidFill>
              </a:rPr>
              <a:t>In all cases, air leakage to be limited through or around recessed </a:t>
            </a:r>
            <a:r>
              <a:rPr lang="en-US" sz="2000" i="1" dirty="0">
                <a:solidFill>
                  <a:schemeClr val="tx1">
                    <a:lumMod val="50000"/>
                  </a:schemeClr>
                </a:solidFill>
              </a:rPr>
              <a:t>equipment</a:t>
            </a:r>
            <a:r>
              <a:rPr lang="en-US" sz="2000" dirty="0">
                <a:solidFill>
                  <a:schemeClr val="tx1">
                    <a:lumMod val="50000"/>
                  </a:schemeClr>
                </a:solidFill>
              </a:rPr>
              <a:t> to the </a:t>
            </a:r>
            <a:r>
              <a:rPr lang="en-US" sz="2000" i="1" dirty="0">
                <a:solidFill>
                  <a:schemeClr val="tx1">
                    <a:lumMod val="50000"/>
                  </a:schemeClr>
                </a:solidFill>
              </a:rPr>
              <a:t>conditioned space </a:t>
            </a:r>
            <a:r>
              <a:rPr lang="en-US" sz="2000" dirty="0">
                <a:solidFill>
                  <a:schemeClr val="tx1">
                    <a:lumMod val="50000"/>
                  </a:schemeClr>
                </a:solidFill>
              </a:rPr>
              <a:t>in accordance with Section 5.4.3 (Air leakage)</a:t>
            </a:r>
          </a:p>
        </p:txBody>
      </p:sp>
      <p:sp>
        <p:nvSpPr>
          <p:cNvPr id="107522" name="Rectangle 2"/>
          <p:cNvSpPr>
            <a:spLocks noGrp="1" noChangeArrowheads="1"/>
          </p:cNvSpPr>
          <p:nvPr>
            <p:ph type="title"/>
          </p:nvPr>
        </p:nvSpPr>
        <p:spPr>
          <a:xfrm>
            <a:off x="166688" y="0"/>
            <a:ext cx="8459171" cy="798990"/>
          </a:xfrm>
        </p:spPr>
        <p:txBody>
          <a:bodyPr/>
          <a:lstStyle/>
          <a:p>
            <a:pPr>
              <a:lnSpc>
                <a:spcPct val="80000"/>
              </a:lnSpc>
            </a:pPr>
            <a:r>
              <a:rPr lang="en-US" sz="2400" b="1" dirty="0">
                <a:solidFill>
                  <a:srgbClr val="00853F"/>
                </a:solidFill>
                <a:latin typeface="+mn-lt"/>
                <a:ea typeface="+mn-ea"/>
                <a:cs typeface="+mn-cs"/>
              </a:rPr>
              <a:t>Section 5 – 5.8.1.6</a:t>
            </a:r>
            <a:br>
              <a:rPr lang="en-US" dirty="0">
                <a:solidFill>
                  <a:schemeClr val="tx1">
                    <a:lumMod val="50000"/>
                  </a:schemeClr>
                </a:solidFill>
              </a:rPr>
            </a:br>
            <a:r>
              <a:rPr lang="en-US" sz="2000" b="1" dirty="0">
                <a:solidFill>
                  <a:srgbClr val="00853F"/>
                </a:solidFill>
              </a:rPr>
              <a:t>Recessed Equipment</a:t>
            </a:r>
          </a:p>
        </p:txBody>
      </p:sp>
    </p:spTree>
    <p:extLst>
      <p:ext uri="{BB962C8B-B14F-4D97-AF65-F5344CB8AC3E}">
        <p14:creationId xmlns:p14="http://schemas.microsoft.com/office/powerpoint/2010/main" val="354199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terior_insulation.jpg"/>
          <p:cNvPicPr>
            <a:picLocks noChangeAspect="1"/>
          </p:cNvPicPr>
          <p:nvPr/>
        </p:nvPicPr>
        <p:blipFill>
          <a:blip r:embed="rId3" cstate="screen"/>
          <a:stretch>
            <a:fillRect/>
          </a:stretch>
        </p:blipFill>
        <p:spPr>
          <a:xfrm>
            <a:off x="4837768" y="2221087"/>
            <a:ext cx="3798232" cy="2508957"/>
          </a:xfrm>
          <a:prstGeom prst="rect">
            <a:avLst/>
          </a:prstGeom>
          <a:ln>
            <a:noFill/>
          </a:ln>
          <a:effectLst>
            <a:outerShdw blurRad="190500" algn="tl" rotWithShape="0">
              <a:srgbClr val="000000">
                <a:alpha val="70000"/>
              </a:srgbClr>
            </a:outerShdw>
          </a:effectLst>
        </p:spPr>
      </p:pic>
      <p:sp>
        <p:nvSpPr>
          <p:cNvPr id="108549" name="Rectangle 5"/>
          <p:cNvSpPr>
            <a:spLocks noGrp="1" noChangeArrowheads="1"/>
          </p:cNvSpPr>
          <p:nvPr>
            <p:ph idx="1"/>
          </p:nvPr>
        </p:nvSpPr>
        <p:spPr>
          <a:xfrm>
            <a:off x="143885" y="1381125"/>
            <a:ext cx="4262529" cy="4724400"/>
          </a:xfrm>
        </p:spPr>
        <p:txBody>
          <a:bodyPr>
            <a:noAutofit/>
          </a:bodyPr>
          <a:lstStyle/>
          <a:p>
            <a:pPr marL="0" indent="0">
              <a:lnSpc>
                <a:spcPct val="90000"/>
              </a:lnSpc>
              <a:buNone/>
            </a:pPr>
            <a:r>
              <a:rPr lang="en-US" sz="2000" dirty="0">
                <a:solidFill>
                  <a:schemeClr val="tx1">
                    <a:lumMod val="50000"/>
                  </a:schemeClr>
                </a:solidFill>
              </a:rPr>
              <a:t>Insulation Protection </a:t>
            </a:r>
          </a:p>
          <a:p>
            <a:pPr lvl="1">
              <a:lnSpc>
                <a:spcPct val="90000"/>
              </a:lnSpc>
              <a:buFont typeface="Arial" panose="020B0604020202020204" pitchFamily="34" charset="0"/>
              <a:buChar char="•"/>
            </a:pPr>
            <a:r>
              <a:rPr lang="en-US" sz="1800" dirty="0">
                <a:solidFill>
                  <a:schemeClr val="tx1">
                    <a:lumMod val="50000"/>
                  </a:schemeClr>
                </a:solidFill>
              </a:rPr>
              <a:t>Cover exterior insulation to protect from</a:t>
            </a:r>
          </a:p>
          <a:p>
            <a:pPr lvl="2">
              <a:lnSpc>
                <a:spcPct val="90000"/>
              </a:lnSpc>
              <a:buFont typeface="Arial" pitchFamily="34" charset="0"/>
              <a:buChar char="–"/>
            </a:pPr>
            <a:r>
              <a:rPr lang="en-US" sz="1600" dirty="0">
                <a:solidFill>
                  <a:schemeClr val="tx1">
                    <a:lumMod val="50000"/>
                  </a:schemeClr>
                </a:solidFill>
              </a:rPr>
              <a:t>Sunlight</a:t>
            </a:r>
          </a:p>
          <a:p>
            <a:pPr lvl="2">
              <a:lnSpc>
                <a:spcPct val="90000"/>
              </a:lnSpc>
              <a:buFont typeface="Arial" pitchFamily="34" charset="0"/>
              <a:buChar char="–"/>
            </a:pPr>
            <a:r>
              <a:rPr lang="en-US" sz="1600" dirty="0">
                <a:solidFill>
                  <a:schemeClr val="tx1">
                    <a:lumMod val="50000"/>
                  </a:schemeClr>
                </a:solidFill>
              </a:rPr>
              <a:t>Moisture</a:t>
            </a:r>
          </a:p>
          <a:p>
            <a:pPr lvl="2">
              <a:lnSpc>
                <a:spcPct val="90000"/>
              </a:lnSpc>
              <a:buFont typeface="Arial" pitchFamily="34" charset="0"/>
              <a:buChar char="–"/>
            </a:pPr>
            <a:r>
              <a:rPr lang="en-US" sz="1600" dirty="0">
                <a:solidFill>
                  <a:schemeClr val="tx1">
                    <a:lumMod val="50000"/>
                  </a:schemeClr>
                </a:solidFill>
              </a:rPr>
              <a:t>Landscaping operations</a:t>
            </a:r>
          </a:p>
          <a:p>
            <a:pPr lvl="2">
              <a:lnSpc>
                <a:spcPct val="90000"/>
              </a:lnSpc>
              <a:buFont typeface="Arial" pitchFamily="34" charset="0"/>
              <a:buChar char="–"/>
            </a:pPr>
            <a:r>
              <a:rPr lang="en-US" sz="1600" i="1" dirty="0">
                <a:solidFill>
                  <a:schemeClr val="tx1">
                    <a:lumMod val="50000"/>
                  </a:schemeClr>
                </a:solidFill>
              </a:rPr>
              <a:t>Equipment</a:t>
            </a:r>
            <a:r>
              <a:rPr lang="en-US" sz="1600" dirty="0">
                <a:solidFill>
                  <a:schemeClr val="tx1">
                    <a:lumMod val="50000"/>
                  </a:schemeClr>
                </a:solidFill>
              </a:rPr>
              <a:t> maintenance</a:t>
            </a:r>
          </a:p>
          <a:p>
            <a:pPr lvl="2">
              <a:lnSpc>
                <a:spcPct val="90000"/>
              </a:lnSpc>
              <a:buFont typeface="Arial" pitchFamily="34" charset="0"/>
              <a:buChar char="–"/>
            </a:pPr>
            <a:r>
              <a:rPr lang="en-US" sz="1600" dirty="0">
                <a:solidFill>
                  <a:schemeClr val="tx1">
                    <a:lumMod val="50000"/>
                  </a:schemeClr>
                </a:solidFill>
              </a:rPr>
              <a:t>Wind</a:t>
            </a:r>
          </a:p>
          <a:p>
            <a:pPr lvl="1">
              <a:lnSpc>
                <a:spcPct val="90000"/>
              </a:lnSpc>
              <a:buFont typeface="Arial" panose="020B0604020202020204" pitchFamily="34" charset="0"/>
              <a:buChar char="•"/>
            </a:pPr>
            <a:r>
              <a:rPr lang="en-US" sz="1800" dirty="0">
                <a:solidFill>
                  <a:schemeClr val="tx1">
                    <a:lumMod val="50000"/>
                  </a:schemeClr>
                </a:solidFill>
              </a:rPr>
              <a:t>Ensure access to attics and mechanical rooms without damaging or compressing insulation</a:t>
            </a:r>
          </a:p>
          <a:p>
            <a:pPr lvl="1">
              <a:lnSpc>
                <a:spcPct val="90000"/>
              </a:lnSpc>
              <a:buFont typeface="Arial" panose="020B0604020202020204" pitchFamily="34" charset="0"/>
              <a:buChar char="•"/>
            </a:pPr>
            <a:r>
              <a:rPr lang="en-US" sz="1800" dirty="0">
                <a:solidFill>
                  <a:schemeClr val="tx1">
                    <a:lumMod val="50000"/>
                  </a:schemeClr>
                </a:solidFill>
              </a:rPr>
              <a:t>Any insulation materials in ground contact shall have a water absorption rate </a:t>
            </a:r>
            <a:r>
              <a:rPr lang="en-US" sz="1800" dirty="0">
                <a:solidFill>
                  <a:schemeClr val="tx1">
                    <a:lumMod val="50000"/>
                  </a:schemeClr>
                </a:solidFill>
                <a:sym typeface="WP MathA" pitchFamily="2" charset="2"/>
              </a:rPr>
              <a:t>≤ 0.3% </a:t>
            </a:r>
            <a:r>
              <a:rPr lang="en-US" sz="1800" i="1" dirty="0">
                <a:solidFill>
                  <a:schemeClr val="tx1">
                    <a:lumMod val="50000"/>
                  </a:schemeClr>
                </a:solidFill>
                <a:sym typeface="WP MathA" pitchFamily="2" charset="2"/>
              </a:rPr>
              <a:t>(ASTM C272)</a:t>
            </a:r>
            <a:endParaRPr lang="en-US" sz="1800" i="1" dirty="0">
              <a:solidFill>
                <a:schemeClr val="tx1">
                  <a:lumMod val="50000"/>
                </a:schemeClr>
              </a:solidFill>
            </a:endParaRPr>
          </a:p>
        </p:txBody>
      </p:sp>
      <p:sp>
        <p:nvSpPr>
          <p:cNvPr id="108548" name="Rectangle 4"/>
          <p:cNvSpPr>
            <a:spLocks noGrp="1" noChangeArrowheads="1"/>
          </p:cNvSpPr>
          <p:nvPr>
            <p:ph type="title"/>
          </p:nvPr>
        </p:nvSpPr>
        <p:spPr>
          <a:xfrm>
            <a:off x="176829" y="0"/>
            <a:ext cx="8459171" cy="772357"/>
          </a:xfrm>
        </p:spPr>
        <p:txBody>
          <a:bodyPr/>
          <a:lstStyle/>
          <a:p>
            <a:pPr>
              <a:lnSpc>
                <a:spcPct val="80000"/>
              </a:lnSpc>
            </a:pPr>
            <a:r>
              <a:rPr lang="en-US" sz="2400" b="1" dirty="0">
                <a:solidFill>
                  <a:srgbClr val="00853F"/>
                </a:solidFill>
                <a:latin typeface="+mn-lt"/>
                <a:ea typeface="+mn-ea"/>
                <a:cs typeface="+mn-cs"/>
              </a:rPr>
              <a:t>Section 5 – 5.8.1.7</a:t>
            </a:r>
            <a:br>
              <a:rPr lang="en-US" sz="2800" dirty="0">
                <a:solidFill>
                  <a:schemeClr val="tx1">
                    <a:lumMod val="50000"/>
                  </a:schemeClr>
                </a:solidFill>
              </a:rPr>
            </a:br>
            <a:r>
              <a:rPr lang="en-US" sz="2000" b="1" dirty="0">
                <a:solidFill>
                  <a:srgbClr val="00853F"/>
                </a:solidFill>
              </a:rPr>
              <a:t>Insulation Protection</a:t>
            </a:r>
          </a:p>
        </p:txBody>
      </p:sp>
      <p:sp>
        <p:nvSpPr>
          <p:cNvPr id="2" name="TextBox 1"/>
          <p:cNvSpPr txBox="1"/>
          <p:nvPr/>
        </p:nvSpPr>
        <p:spPr>
          <a:xfrm>
            <a:off x="7651285" y="4351867"/>
            <a:ext cx="1140178"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b="1" i="1" dirty="0">
                <a:solidFill>
                  <a:srgbClr val="FF0000"/>
                </a:solidFill>
                <a:latin typeface="Arial Narrow"/>
                <a:cs typeface="Arial Narrow"/>
              </a:rPr>
              <a:t>Example</a:t>
            </a:r>
            <a:endParaRPr kumimoji="0" lang="en-US" b="1" i="1" u="none" strike="noStrike" kern="1200" cap="none" spc="0" normalizeH="0" baseline="0" noProof="0" dirty="0">
              <a:ln>
                <a:noFill/>
              </a:ln>
              <a:solidFill>
                <a:srgbClr val="FF0000"/>
              </a:solidFill>
              <a:effectLst/>
              <a:uLnTx/>
              <a:uFillTx/>
              <a:latin typeface="Arial Narrow"/>
              <a:cs typeface="Arial Narrow"/>
            </a:endParaRPr>
          </a:p>
        </p:txBody>
      </p:sp>
    </p:spTree>
    <p:extLst>
      <p:ext uri="{BB962C8B-B14F-4D97-AF65-F5344CB8AC3E}">
        <p14:creationId xmlns:p14="http://schemas.microsoft.com/office/powerpoint/2010/main" val="15392120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4129" y="0"/>
            <a:ext cx="8459171" cy="790113"/>
          </a:xfrm>
        </p:spPr>
        <p:txBody>
          <a:bodyPr/>
          <a:lstStyle/>
          <a:p>
            <a:pPr>
              <a:lnSpc>
                <a:spcPct val="80000"/>
              </a:lnSpc>
            </a:pPr>
            <a:r>
              <a:rPr lang="en-US" sz="2400" b="1" dirty="0">
                <a:solidFill>
                  <a:srgbClr val="00853F"/>
                </a:solidFill>
                <a:latin typeface="+mn-lt"/>
                <a:ea typeface="+mn-ea"/>
                <a:cs typeface="+mn-cs"/>
              </a:rPr>
              <a:t>Section 5 – 5.8.1.8</a:t>
            </a:r>
            <a:br>
              <a:rPr lang="en-US" dirty="0">
                <a:solidFill>
                  <a:schemeClr val="tx1">
                    <a:lumMod val="50000"/>
                  </a:schemeClr>
                </a:solidFill>
              </a:rPr>
            </a:br>
            <a:r>
              <a:rPr lang="en-US" sz="2000" b="1" dirty="0">
                <a:solidFill>
                  <a:srgbClr val="00853F"/>
                </a:solidFill>
              </a:rPr>
              <a:t>Location of Roof Insulation</a:t>
            </a:r>
          </a:p>
        </p:txBody>
      </p:sp>
      <p:sp>
        <p:nvSpPr>
          <p:cNvPr id="109571" name="Rectangle 3"/>
          <p:cNvSpPr>
            <a:spLocks noGrp="1" noChangeArrowheads="1"/>
          </p:cNvSpPr>
          <p:nvPr>
            <p:ph type="body" sz="half" idx="1"/>
          </p:nvPr>
        </p:nvSpPr>
        <p:spPr>
          <a:xfrm>
            <a:off x="456229" y="1341437"/>
            <a:ext cx="4801571" cy="4525963"/>
          </a:xfrm>
        </p:spPr>
        <p:txBody>
          <a:bodyPr>
            <a:normAutofit/>
          </a:bodyPr>
          <a:lstStyle/>
          <a:p>
            <a:pPr marL="0" indent="0">
              <a:buNone/>
            </a:pPr>
            <a:r>
              <a:rPr lang="en-US" sz="2400" i="1" dirty="0">
                <a:solidFill>
                  <a:schemeClr val="tx1">
                    <a:lumMod val="50000"/>
                  </a:schemeClr>
                </a:solidFill>
              </a:rPr>
              <a:t>Roof</a:t>
            </a:r>
            <a:r>
              <a:rPr lang="en-US" sz="2400" dirty="0">
                <a:solidFill>
                  <a:schemeClr val="tx1">
                    <a:lumMod val="50000"/>
                  </a:schemeClr>
                </a:solidFill>
              </a:rPr>
              <a:t> Insulation</a:t>
            </a:r>
          </a:p>
          <a:p>
            <a:pPr lvl="1">
              <a:buFont typeface="Arial" panose="020B0604020202020204" pitchFamily="34" charset="0"/>
              <a:buChar char="•"/>
            </a:pPr>
            <a:r>
              <a:rPr lang="en-US" sz="2000" dirty="0">
                <a:solidFill>
                  <a:schemeClr val="tx1">
                    <a:lumMod val="50000"/>
                  </a:schemeClr>
                </a:solidFill>
              </a:rPr>
              <a:t>Not installed on a suspended ceiling with removable ceiling panels</a:t>
            </a:r>
          </a:p>
          <a:p>
            <a:pPr lvl="1">
              <a:buFont typeface="Arial" panose="020B0604020202020204" pitchFamily="34" charset="0"/>
              <a:buChar char="•"/>
            </a:pPr>
            <a:r>
              <a:rPr lang="en-US" sz="2000" dirty="0">
                <a:solidFill>
                  <a:schemeClr val="tx1">
                    <a:lumMod val="50000"/>
                  </a:schemeClr>
                </a:solidFill>
              </a:rPr>
              <a:t>Non-compliant</a:t>
            </a:r>
          </a:p>
        </p:txBody>
      </p:sp>
      <p:pic>
        <p:nvPicPr>
          <p:cNvPr id="7" name="Picture 6" descr="000_0008"/>
          <p:cNvPicPr>
            <a:picLocks noChangeAspect="1" noChangeArrowheads="1"/>
          </p:cNvPicPr>
          <p:nvPr/>
        </p:nvPicPr>
        <p:blipFill>
          <a:blip r:embed="rId3" cstate="screen"/>
          <a:srcRect/>
          <a:stretch>
            <a:fillRect/>
          </a:stretch>
        </p:blipFill>
        <p:spPr bwMode="auto">
          <a:xfrm>
            <a:off x="990600" y="3277928"/>
            <a:ext cx="3886200" cy="2589472"/>
          </a:xfrm>
          <a:prstGeom prst="rect">
            <a:avLst/>
          </a:prstGeom>
          <a:ln>
            <a:noFill/>
          </a:ln>
          <a:effectLst>
            <a:outerShdw blurRad="292100" dist="139700" dir="2700000" algn="tl" rotWithShape="0">
              <a:srgbClr val="333333">
                <a:alpha val="65000"/>
              </a:srgbClr>
            </a:outerShdw>
          </a:effectLst>
        </p:spPr>
      </p:pic>
      <p:pic>
        <p:nvPicPr>
          <p:cNvPr id="8" name="Picture 7" descr="000_0002"/>
          <p:cNvPicPr>
            <a:picLocks noChangeAspect="1" noChangeArrowheads="1"/>
          </p:cNvPicPr>
          <p:nvPr/>
        </p:nvPicPr>
        <p:blipFill>
          <a:blip r:embed="rId4" cstate="screen"/>
          <a:srcRect/>
          <a:stretch>
            <a:fillRect/>
          </a:stretch>
        </p:blipFill>
        <p:spPr bwMode="auto">
          <a:xfrm>
            <a:off x="5325672" y="1430867"/>
            <a:ext cx="3581400" cy="2707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8839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4701"/>
            <a:ext cx="8229600" cy="4876800"/>
          </a:xfrm>
        </p:spPr>
        <p:txBody>
          <a:bodyPr>
            <a:normAutofit/>
          </a:bodyPr>
          <a:lstStyle/>
          <a:p>
            <a:pPr marL="0" indent="0">
              <a:buNone/>
            </a:pPr>
            <a:r>
              <a:rPr lang="en-US" sz="2000" b="1" dirty="0">
                <a:solidFill>
                  <a:schemeClr val="tx1">
                    <a:lumMod val="50000"/>
                  </a:schemeClr>
                </a:solidFill>
              </a:rPr>
              <a:t>Section 5 – 5.8.1.9 Extent of Insulation</a:t>
            </a:r>
          </a:p>
          <a:p>
            <a:pPr marL="0" indent="0">
              <a:buNone/>
            </a:pPr>
            <a:r>
              <a:rPr lang="en-US" sz="2000" dirty="0">
                <a:solidFill>
                  <a:schemeClr val="tx1">
                    <a:lumMod val="50000"/>
                  </a:schemeClr>
                </a:solidFill>
              </a:rPr>
              <a:t>Insulation should extend over the full component area to the required </a:t>
            </a:r>
            <a:r>
              <a:rPr lang="en-US" sz="2000" i="1" dirty="0">
                <a:solidFill>
                  <a:schemeClr val="tx1">
                    <a:lumMod val="50000"/>
                  </a:schemeClr>
                </a:solidFill>
              </a:rPr>
              <a:t>insulation rating R-value, U-factor, C-factor or F-factor</a:t>
            </a:r>
          </a:p>
          <a:p>
            <a:pPr marL="0" indent="0">
              <a:buNone/>
            </a:pPr>
            <a:endParaRPr lang="en-US" sz="2000" i="1" dirty="0">
              <a:solidFill>
                <a:schemeClr val="tx1">
                  <a:lumMod val="50000"/>
                </a:schemeClr>
              </a:solidFill>
            </a:endParaRPr>
          </a:p>
          <a:p>
            <a:pPr marL="57150" indent="0">
              <a:buNone/>
            </a:pPr>
            <a:r>
              <a:rPr lang="en-US" sz="2000" b="1" dirty="0">
                <a:solidFill>
                  <a:schemeClr val="tx1">
                    <a:lumMod val="50000"/>
                  </a:schemeClr>
                </a:solidFill>
              </a:rPr>
              <a:t>Section 5 – 5.8.1.10 Joints in Rigid Insulation</a:t>
            </a:r>
          </a:p>
          <a:p>
            <a:pPr marL="57150" indent="0">
              <a:buNone/>
            </a:pPr>
            <a:r>
              <a:rPr lang="en-US" sz="2000" dirty="0">
                <a:solidFill>
                  <a:schemeClr val="tx1">
                    <a:lumMod val="50000"/>
                  </a:schemeClr>
                </a:solidFill>
              </a:rPr>
              <a:t>Where two or more layers of rigid insulation board are used in a </a:t>
            </a:r>
            <a:r>
              <a:rPr lang="en-US" sz="2000" i="1" dirty="0">
                <a:solidFill>
                  <a:schemeClr val="tx1">
                    <a:lumMod val="50000"/>
                  </a:schemeClr>
                </a:solidFill>
              </a:rPr>
              <a:t>construction</a:t>
            </a:r>
            <a:r>
              <a:rPr lang="en-US" sz="2000" dirty="0">
                <a:solidFill>
                  <a:schemeClr val="tx1">
                    <a:lumMod val="50000"/>
                  </a:schemeClr>
                </a:solidFill>
              </a:rPr>
              <a:t> assembly the edge joints between each layer of boards to be staggered</a:t>
            </a:r>
          </a:p>
          <a:p>
            <a:pPr marL="0" indent="0">
              <a:buNone/>
            </a:pPr>
            <a:endParaRPr lang="en-US" sz="2000" i="1" dirty="0">
              <a:solidFill>
                <a:schemeClr val="tx1">
                  <a:lumMod val="50000"/>
                </a:schemeClr>
              </a:solidFill>
            </a:endParaRPr>
          </a:p>
          <a:p>
            <a:pPr marL="0" indent="0">
              <a:buNone/>
            </a:pPr>
            <a:r>
              <a:rPr lang="en-US" sz="2000" i="1" dirty="0">
                <a:solidFill>
                  <a:schemeClr val="tx1">
                    <a:lumMod val="50000"/>
                  </a:schemeClr>
                </a:solidFill>
              </a:rPr>
              <a:t>	</a:t>
            </a:r>
            <a:endParaRPr lang="en-US" sz="2400" dirty="0">
              <a:solidFill>
                <a:schemeClr val="tx1">
                  <a:lumMod val="50000"/>
                </a:schemeClr>
              </a:solidFill>
            </a:endParaRPr>
          </a:p>
        </p:txBody>
      </p:sp>
      <p:sp>
        <p:nvSpPr>
          <p:cNvPr id="4" name="Rectangle 2"/>
          <p:cNvSpPr>
            <a:spLocks noGrp="1" noChangeArrowheads="1"/>
          </p:cNvSpPr>
          <p:nvPr>
            <p:ph type="title"/>
          </p:nvPr>
        </p:nvSpPr>
        <p:spPr/>
        <p:txBody>
          <a:bodyPr/>
          <a:lstStyle/>
          <a:p>
            <a:pPr>
              <a:lnSpc>
                <a:spcPct val="80000"/>
              </a:lnSpc>
            </a:pPr>
            <a:r>
              <a:rPr lang="en-US" sz="2400" b="1" dirty="0">
                <a:solidFill>
                  <a:srgbClr val="00853F"/>
                </a:solidFill>
                <a:latin typeface="+mn-lt"/>
                <a:ea typeface="+mn-ea"/>
                <a:cs typeface="+mn-cs"/>
              </a:rPr>
              <a:t>Section 5 – 5.8</a:t>
            </a:r>
            <a:br>
              <a:rPr lang="en-US" dirty="0">
                <a:solidFill>
                  <a:schemeClr val="tx1">
                    <a:lumMod val="50000"/>
                  </a:schemeClr>
                </a:solidFill>
              </a:rPr>
            </a:br>
            <a:r>
              <a:rPr lang="en-US" sz="2000" b="1" dirty="0">
                <a:solidFill>
                  <a:srgbClr val="00853F"/>
                </a:solidFill>
              </a:rPr>
              <a:t>Additional Requirements</a:t>
            </a:r>
          </a:p>
        </p:txBody>
      </p:sp>
    </p:spTree>
    <p:extLst>
      <p:ext uri="{BB962C8B-B14F-4D97-AF65-F5344CB8AC3E}">
        <p14:creationId xmlns:p14="http://schemas.microsoft.com/office/powerpoint/2010/main" val="3917219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3" y="-30227"/>
            <a:ext cx="8570767" cy="994172"/>
          </a:xfrm>
        </p:spPr>
        <p:txBody>
          <a:bodyPr>
            <a:normAutofit/>
          </a:bodyPr>
          <a:lstStyle/>
          <a:p>
            <a:pPr>
              <a:lnSpc>
                <a:spcPct val="100000"/>
              </a:lnSpc>
            </a:pPr>
            <a:r>
              <a:rPr lang="en-US" sz="2400" b="1" dirty="0">
                <a:solidFill>
                  <a:srgbClr val="00853F"/>
                </a:solidFill>
                <a:latin typeface="+mn-lt"/>
                <a:ea typeface="+mn-ea"/>
                <a:cs typeface="+mn-cs"/>
              </a:rPr>
              <a:t>Section 5 – 5.8.3.1</a:t>
            </a:r>
            <a:br>
              <a:rPr lang="en-US" sz="2400" b="1" dirty="0">
                <a:solidFill>
                  <a:schemeClr val="tx1">
                    <a:lumMod val="50000"/>
                  </a:schemeClr>
                </a:solidFill>
              </a:rPr>
            </a:br>
            <a:r>
              <a:rPr lang="en-US" sz="1600" b="1" dirty="0">
                <a:solidFill>
                  <a:srgbClr val="00853F"/>
                </a:solidFill>
              </a:rPr>
              <a:t>Air Leakage – Testing, Acceptable Materials, and Assemblies </a:t>
            </a:r>
            <a:endParaRPr lang="en-US" sz="2000" b="1" dirty="0">
              <a:solidFill>
                <a:srgbClr val="00853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88</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242907" y="1308643"/>
            <a:ext cx="6481743" cy="7963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Air leakage requirements for materials, assemblies, fenestration and doors is now in Section 5.8.3.1</a:t>
            </a:r>
          </a:p>
          <a:p>
            <a:pPr marL="0" indent="0">
              <a:buNone/>
            </a:pPr>
            <a:r>
              <a:rPr lang="en-US" sz="1800" dirty="0"/>
              <a:t> </a:t>
            </a:r>
          </a:p>
        </p:txBody>
      </p:sp>
      <p:grpSp>
        <p:nvGrpSpPr>
          <p:cNvPr id="15" name="Group 14">
            <a:extLst>
              <a:ext uri="{FF2B5EF4-FFF2-40B4-BE49-F238E27FC236}">
                <a16:creationId xmlns:a16="http://schemas.microsoft.com/office/drawing/2014/main" id="{4EBD309A-618A-4E95-8809-8B6D2633E262}"/>
              </a:ext>
            </a:extLst>
          </p:cNvPr>
          <p:cNvGrpSpPr/>
          <p:nvPr/>
        </p:nvGrpSpPr>
        <p:grpSpPr>
          <a:xfrm>
            <a:off x="418960" y="2262700"/>
            <a:ext cx="1332164" cy="2934885"/>
            <a:chOff x="800100" y="3429000"/>
            <a:chExt cx="1332164" cy="2934885"/>
          </a:xfrm>
        </p:grpSpPr>
        <p:pic>
          <p:nvPicPr>
            <p:cNvPr id="5" name="Picture 4">
              <a:extLst>
                <a:ext uri="{FF2B5EF4-FFF2-40B4-BE49-F238E27FC236}">
                  <a16:creationId xmlns:a16="http://schemas.microsoft.com/office/drawing/2014/main" id="{E12A9A51-22C7-4502-8594-F1FDAC8AB448}"/>
                </a:ext>
              </a:extLst>
            </p:cNvPr>
            <p:cNvPicPr>
              <a:picLocks noChangeAspect="1"/>
            </p:cNvPicPr>
            <p:nvPr/>
          </p:nvPicPr>
          <p:blipFill rotWithShape="1">
            <a:blip r:embed="rId3"/>
            <a:srcRect l="28315" t="7471" r="25784"/>
            <a:stretch/>
          </p:blipFill>
          <p:spPr>
            <a:xfrm>
              <a:off x="800100" y="3429000"/>
              <a:ext cx="1200150" cy="2419270"/>
            </a:xfrm>
            <a:prstGeom prst="rect">
              <a:avLst/>
            </a:prstGeom>
          </p:spPr>
        </p:pic>
        <p:sp>
          <p:nvSpPr>
            <p:cNvPr id="7" name="Rectangle 6">
              <a:extLst>
                <a:ext uri="{FF2B5EF4-FFF2-40B4-BE49-F238E27FC236}">
                  <a16:creationId xmlns:a16="http://schemas.microsoft.com/office/drawing/2014/main" id="{30BB1CFD-2DF9-44FA-8126-0C8566068A4C}"/>
                </a:ext>
              </a:extLst>
            </p:cNvPr>
            <p:cNvSpPr/>
            <p:nvPr/>
          </p:nvSpPr>
          <p:spPr>
            <a:xfrm>
              <a:off x="800100" y="5717554"/>
              <a:ext cx="1332164" cy="646331"/>
            </a:xfrm>
            <a:prstGeom prst="rect">
              <a:avLst/>
            </a:prstGeom>
          </p:spPr>
          <p:txBody>
            <a:bodyPr wrap="square">
              <a:spAutoFit/>
            </a:bodyPr>
            <a:lstStyle/>
            <a:p>
              <a:pPr marL="0" lvl="1"/>
              <a:r>
                <a:rPr lang="en-US" dirty="0">
                  <a:solidFill>
                    <a:srgbClr val="000000"/>
                  </a:solidFill>
                </a:rPr>
                <a:t>Materials: 0.004 </a:t>
              </a:r>
              <a:r>
                <a:rPr lang="en-US" sz="1400" dirty="0">
                  <a:solidFill>
                    <a:srgbClr val="000000"/>
                  </a:solidFill>
                </a:rPr>
                <a:t>cfm/ft</a:t>
              </a:r>
              <a:r>
                <a:rPr lang="en-US" sz="1400" baseline="30000" dirty="0">
                  <a:solidFill>
                    <a:srgbClr val="000000"/>
                  </a:solidFill>
                </a:rPr>
                <a:t>2</a:t>
              </a:r>
            </a:p>
          </p:txBody>
        </p:sp>
      </p:grpSp>
      <p:sp>
        <p:nvSpPr>
          <p:cNvPr id="14" name="Rectangle 13">
            <a:extLst>
              <a:ext uri="{FF2B5EF4-FFF2-40B4-BE49-F238E27FC236}">
                <a16:creationId xmlns:a16="http://schemas.microsoft.com/office/drawing/2014/main" id="{6A273747-BA12-457A-B8E4-3EFFC6217E8F}"/>
              </a:ext>
            </a:extLst>
          </p:cNvPr>
          <p:cNvSpPr/>
          <p:nvPr/>
        </p:nvSpPr>
        <p:spPr>
          <a:xfrm>
            <a:off x="2461369" y="4551254"/>
            <a:ext cx="1419044" cy="646331"/>
          </a:xfrm>
          <a:prstGeom prst="rect">
            <a:avLst/>
          </a:prstGeom>
        </p:spPr>
        <p:txBody>
          <a:bodyPr wrap="square">
            <a:spAutoFit/>
          </a:bodyPr>
          <a:lstStyle/>
          <a:p>
            <a:pPr marL="0" lvl="1"/>
            <a:r>
              <a:rPr lang="en-US" dirty="0">
                <a:solidFill>
                  <a:srgbClr val="000000"/>
                </a:solidFill>
              </a:rPr>
              <a:t>Assemblies: 0.04 </a:t>
            </a:r>
            <a:r>
              <a:rPr lang="en-US" sz="1400" dirty="0">
                <a:solidFill>
                  <a:srgbClr val="000000"/>
                </a:solidFill>
              </a:rPr>
              <a:t>cfm/</a:t>
            </a:r>
            <a:r>
              <a:rPr lang="en-US" sz="1200" dirty="0">
                <a:solidFill>
                  <a:srgbClr val="000000"/>
                </a:solidFill>
              </a:rPr>
              <a:t>ft</a:t>
            </a:r>
            <a:r>
              <a:rPr lang="en-US" sz="1200" baseline="30000" dirty="0">
                <a:solidFill>
                  <a:srgbClr val="000000"/>
                </a:solidFill>
              </a:rPr>
              <a:t>2</a:t>
            </a:r>
          </a:p>
        </p:txBody>
      </p:sp>
      <p:grpSp>
        <p:nvGrpSpPr>
          <p:cNvPr id="18" name="Group 17">
            <a:extLst>
              <a:ext uri="{FF2B5EF4-FFF2-40B4-BE49-F238E27FC236}">
                <a16:creationId xmlns:a16="http://schemas.microsoft.com/office/drawing/2014/main" id="{74DBB80E-9D7B-4044-8742-7B2F0968C694}"/>
              </a:ext>
            </a:extLst>
          </p:cNvPr>
          <p:cNvGrpSpPr/>
          <p:nvPr/>
        </p:nvGrpSpPr>
        <p:grpSpPr>
          <a:xfrm>
            <a:off x="4353014" y="2647635"/>
            <a:ext cx="1933693" cy="2568086"/>
            <a:chOff x="3638433" y="3596166"/>
            <a:chExt cx="1933693" cy="2568086"/>
          </a:xfrm>
        </p:grpSpPr>
        <p:pic>
          <p:nvPicPr>
            <p:cNvPr id="3" name="Picture 2">
              <a:extLst>
                <a:ext uri="{FF2B5EF4-FFF2-40B4-BE49-F238E27FC236}">
                  <a16:creationId xmlns:a16="http://schemas.microsoft.com/office/drawing/2014/main" id="{8950C859-B21A-4CD1-ABD2-CD56B25E6C6B}"/>
                </a:ext>
              </a:extLst>
            </p:cNvPr>
            <p:cNvPicPr>
              <a:picLocks noChangeAspect="1"/>
            </p:cNvPicPr>
            <p:nvPr/>
          </p:nvPicPr>
          <p:blipFill>
            <a:blip r:embed="rId4"/>
            <a:stretch>
              <a:fillRect/>
            </a:stretch>
          </p:blipFill>
          <p:spPr>
            <a:xfrm>
              <a:off x="3638433" y="3596166"/>
              <a:ext cx="1731414" cy="1731414"/>
            </a:xfrm>
            <a:prstGeom prst="rect">
              <a:avLst/>
            </a:prstGeom>
          </p:spPr>
        </p:pic>
        <p:sp>
          <p:nvSpPr>
            <p:cNvPr id="19" name="Rectangle 18">
              <a:extLst>
                <a:ext uri="{FF2B5EF4-FFF2-40B4-BE49-F238E27FC236}">
                  <a16:creationId xmlns:a16="http://schemas.microsoft.com/office/drawing/2014/main" id="{892329D7-071A-4B7C-A598-7F123906021A}"/>
                </a:ext>
              </a:extLst>
            </p:cNvPr>
            <p:cNvSpPr/>
            <p:nvPr/>
          </p:nvSpPr>
          <p:spPr>
            <a:xfrm>
              <a:off x="3711612" y="5517921"/>
              <a:ext cx="1860514" cy="646331"/>
            </a:xfrm>
            <a:prstGeom prst="rect">
              <a:avLst/>
            </a:prstGeom>
          </p:spPr>
          <p:txBody>
            <a:bodyPr wrap="square">
              <a:spAutoFit/>
            </a:bodyPr>
            <a:lstStyle/>
            <a:p>
              <a:pPr marL="0" lvl="1"/>
              <a:r>
                <a:rPr lang="en-US" dirty="0">
                  <a:solidFill>
                    <a:srgbClr val="000000"/>
                  </a:solidFill>
                </a:rPr>
                <a:t>Fenestration:      0.06 – 0.3 </a:t>
              </a:r>
              <a:r>
                <a:rPr lang="en-US" sz="1400" dirty="0">
                  <a:solidFill>
                    <a:srgbClr val="000000"/>
                  </a:solidFill>
                </a:rPr>
                <a:t>cfm/ft</a:t>
              </a:r>
              <a:r>
                <a:rPr lang="en-US" sz="1400" baseline="30000" dirty="0">
                  <a:solidFill>
                    <a:srgbClr val="000000"/>
                  </a:solidFill>
                </a:rPr>
                <a:t>2</a:t>
              </a:r>
            </a:p>
          </p:txBody>
        </p:sp>
      </p:grpSp>
      <p:sp>
        <p:nvSpPr>
          <p:cNvPr id="20" name="Rectangle 19">
            <a:extLst>
              <a:ext uri="{FF2B5EF4-FFF2-40B4-BE49-F238E27FC236}">
                <a16:creationId xmlns:a16="http://schemas.microsoft.com/office/drawing/2014/main" id="{FE2CD97E-764B-4341-85FF-690BF55F7E1F}"/>
              </a:ext>
            </a:extLst>
          </p:cNvPr>
          <p:cNvSpPr/>
          <p:nvPr/>
        </p:nvSpPr>
        <p:spPr>
          <a:xfrm>
            <a:off x="6845889" y="4569390"/>
            <a:ext cx="1678942" cy="646331"/>
          </a:xfrm>
          <a:prstGeom prst="rect">
            <a:avLst/>
          </a:prstGeom>
        </p:spPr>
        <p:txBody>
          <a:bodyPr wrap="square">
            <a:spAutoFit/>
          </a:bodyPr>
          <a:lstStyle/>
          <a:p>
            <a:pPr marL="0" lvl="1"/>
            <a:r>
              <a:rPr lang="en-US" dirty="0">
                <a:solidFill>
                  <a:srgbClr val="000000"/>
                </a:solidFill>
              </a:rPr>
              <a:t>Doors: </a:t>
            </a:r>
          </a:p>
          <a:p>
            <a:pPr marL="0" lvl="1"/>
            <a:r>
              <a:rPr lang="en-US" dirty="0">
                <a:solidFill>
                  <a:srgbClr val="000000"/>
                </a:solidFill>
              </a:rPr>
              <a:t>1.0 – 1.3 </a:t>
            </a:r>
            <a:r>
              <a:rPr lang="en-US" sz="1400" dirty="0">
                <a:solidFill>
                  <a:srgbClr val="000000"/>
                </a:solidFill>
              </a:rPr>
              <a:t>cfm/ft</a:t>
            </a:r>
            <a:r>
              <a:rPr lang="en-US" sz="1400" baseline="30000" dirty="0">
                <a:solidFill>
                  <a:srgbClr val="000000"/>
                </a:solidFill>
              </a:rPr>
              <a:t>2</a:t>
            </a:r>
          </a:p>
        </p:txBody>
      </p:sp>
      <p:pic>
        <p:nvPicPr>
          <p:cNvPr id="21" name="Picture 20">
            <a:extLst>
              <a:ext uri="{FF2B5EF4-FFF2-40B4-BE49-F238E27FC236}">
                <a16:creationId xmlns:a16="http://schemas.microsoft.com/office/drawing/2014/main" id="{12228E52-B9EB-4C9E-AF3B-46A64D0C1683}"/>
              </a:ext>
            </a:extLst>
          </p:cNvPr>
          <p:cNvPicPr>
            <a:picLocks noChangeAspect="1"/>
          </p:cNvPicPr>
          <p:nvPr/>
        </p:nvPicPr>
        <p:blipFill rotWithShape="1">
          <a:blip r:embed="rId5"/>
          <a:srcRect l="7640" t="6185" r="785" b="11190"/>
          <a:stretch/>
        </p:blipFill>
        <p:spPr>
          <a:xfrm>
            <a:off x="6630965" y="2606628"/>
            <a:ext cx="1476970" cy="1731414"/>
          </a:xfrm>
          <a:prstGeom prst="rect">
            <a:avLst/>
          </a:prstGeom>
        </p:spPr>
      </p:pic>
      <p:pic>
        <p:nvPicPr>
          <p:cNvPr id="9" name="Picture 8">
            <a:extLst>
              <a:ext uri="{FF2B5EF4-FFF2-40B4-BE49-F238E27FC236}">
                <a16:creationId xmlns:a16="http://schemas.microsoft.com/office/drawing/2014/main" id="{E6FA85A0-179D-4ED3-BC60-C77731B1C057}"/>
              </a:ext>
            </a:extLst>
          </p:cNvPr>
          <p:cNvPicPr>
            <a:picLocks noChangeAspect="1"/>
          </p:cNvPicPr>
          <p:nvPr/>
        </p:nvPicPr>
        <p:blipFill rotWithShape="1">
          <a:blip r:embed="rId6"/>
          <a:srcRect r="37493"/>
          <a:stretch/>
        </p:blipFill>
        <p:spPr>
          <a:xfrm>
            <a:off x="2338387" y="2486250"/>
            <a:ext cx="1542026" cy="1847850"/>
          </a:xfrm>
          <a:prstGeom prst="rect">
            <a:avLst/>
          </a:prstGeom>
        </p:spPr>
      </p:pic>
    </p:spTree>
    <p:extLst>
      <p:ext uri="{BB962C8B-B14F-4D97-AF65-F5344CB8AC3E}">
        <p14:creationId xmlns:p14="http://schemas.microsoft.com/office/powerpoint/2010/main" val="2989891131"/>
      </p:ext>
    </p:extLst>
  </p:cSld>
  <p:clrMapOvr>
    <a:masterClrMapping/>
  </p:clrMapOvr>
  <mc:AlternateContent xmlns:mc="http://schemas.openxmlformats.org/markup-compatibility/2006" xmlns:p14="http://schemas.microsoft.com/office/powerpoint/2010/main">
    <mc:Choice Requires="p14">
      <p:transition spd="slow" p14:dur="2000" advTm="98155"/>
    </mc:Choice>
    <mc:Fallback xmlns="">
      <p:transition spd="slow" advTm="98155"/>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045142"/>
            <a:ext cx="8499987" cy="736033"/>
          </a:xfrm>
        </p:spPr>
        <p:txBody>
          <a:bodyPr>
            <a:normAutofit/>
          </a:bodyPr>
          <a:lstStyle/>
          <a:p>
            <a:pPr marL="0" indent="0">
              <a:lnSpc>
                <a:spcPct val="90000"/>
              </a:lnSpc>
              <a:buNone/>
            </a:pPr>
            <a:endParaRPr lang="en-US" sz="1800" dirty="0">
              <a:solidFill>
                <a:schemeClr val="tx1">
                  <a:lumMod val="50000"/>
                </a:schemeClr>
              </a:solidFill>
            </a:endParaRPr>
          </a:p>
          <a:p>
            <a:pPr marL="0" indent="0">
              <a:lnSpc>
                <a:spcPct val="90000"/>
              </a:lnSpc>
              <a:buNone/>
            </a:pPr>
            <a:r>
              <a:rPr lang="en-US" sz="2000" dirty="0">
                <a:solidFill>
                  <a:schemeClr val="tx1">
                    <a:lumMod val="50000"/>
                  </a:schemeClr>
                </a:solidFill>
              </a:rPr>
              <a:t>Material air-leakage compliance – </a:t>
            </a:r>
            <a:r>
              <a:rPr lang="en-US" sz="1800" dirty="0">
                <a:solidFill>
                  <a:schemeClr val="tx1">
                    <a:lumMod val="50000"/>
                  </a:schemeClr>
                </a:solidFill>
              </a:rPr>
              <a:t>new table in Section 5.8</a:t>
            </a:r>
            <a:endParaRPr lang="en-US" sz="2000" dirty="0">
              <a:solidFill>
                <a:schemeClr val="tx1">
                  <a:lumMod val="50000"/>
                </a:schemeClr>
              </a:solidFill>
            </a:endParaRPr>
          </a:p>
        </p:txBody>
      </p:sp>
      <p:sp>
        <p:nvSpPr>
          <p:cNvPr id="5" name="Rectangle 4"/>
          <p:cNvSpPr txBox="1">
            <a:spLocks noGrp="1" noChangeArrowheads="1"/>
          </p:cNvSpPr>
          <p:nvPr>
            <p:ph type="title"/>
          </p:nvPr>
        </p:nvSpPr>
        <p:spPr>
          <a:xfrm>
            <a:off x="104411" y="35168"/>
            <a:ext cx="6786562" cy="921004"/>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Section 5 – 5.8.3.1</a:t>
            </a:r>
          </a:p>
          <a:p>
            <a:pPr>
              <a:lnSpc>
                <a:spcPct val="80000"/>
              </a:lnSpc>
            </a:pPr>
            <a:r>
              <a:rPr lang="en-US" sz="1600" b="1" dirty="0">
                <a:solidFill>
                  <a:srgbClr val="00853F"/>
                </a:solidFill>
              </a:rPr>
              <a:t>Air Leakage – Testing, Acceptable Materials, and Assemblies </a:t>
            </a:r>
          </a:p>
        </p:txBody>
      </p:sp>
      <p:pic>
        <p:nvPicPr>
          <p:cNvPr id="3" name="Picture 2">
            <a:extLst>
              <a:ext uri="{FF2B5EF4-FFF2-40B4-BE49-F238E27FC236}">
                <a16:creationId xmlns:a16="http://schemas.microsoft.com/office/drawing/2014/main" id="{0F515D82-4A3B-42D7-8B4C-379E0F12DD2B}"/>
              </a:ext>
            </a:extLst>
          </p:cNvPr>
          <p:cNvPicPr>
            <a:picLocks noChangeAspect="1"/>
          </p:cNvPicPr>
          <p:nvPr/>
        </p:nvPicPr>
        <p:blipFill rotWithShape="1">
          <a:blip r:embed="rId2"/>
          <a:srcRect b="67567"/>
          <a:stretch/>
        </p:blipFill>
        <p:spPr>
          <a:xfrm>
            <a:off x="571500" y="1714500"/>
            <a:ext cx="7448550" cy="1371600"/>
          </a:xfrm>
          <a:prstGeom prst="rect">
            <a:avLst/>
          </a:prstGeom>
        </p:spPr>
      </p:pic>
      <p:sp>
        <p:nvSpPr>
          <p:cNvPr id="6" name="Rectangle 5">
            <a:extLst>
              <a:ext uri="{FF2B5EF4-FFF2-40B4-BE49-F238E27FC236}">
                <a16:creationId xmlns:a16="http://schemas.microsoft.com/office/drawing/2014/main" id="{820B144E-554A-4862-B77E-941857A5B0D5}"/>
              </a:ext>
            </a:extLst>
          </p:cNvPr>
          <p:cNvSpPr/>
          <p:nvPr/>
        </p:nvSpPr>
        <p:spPr>
          <a:xfrm>
            <a:off x="594544" y="3600594"/>
            <a:ext cx="4112648" cy="2416046"/>
          </a:xfrm>
          <a:prstGeom prst="rect">
            <a:avLst/>
          </a:prstGeom>
        </p:spPr>
        <p:txBody>
          <a:bodyPr wrap="square">
            <a:spAutoFit/>
          </a:bodyPr>
          <a:lstStyle/>
          <a:p>
            <a:pPr marL="228600" indent="-228600">
              <a:spcBef>
                <a:spcPts val="600"/>
              </a:spcBef>
            </a:pPr>
            <a:r>
              <a:rPr lang="en-US" sz="1400" dirty="0">
                <a:solidFill>
                  <a:srgbClr val="000000"/>
                </a:solidFill>
              </a:rPr>
              <a:t>1. Plywood, minimum 3/8 in.</a:t>
            </a:r>
          </a:p>
          <a:p>
            <a:pPr marL="228600" indent="-228600">
              <a:spcBef>
                <a:spcPts val="600"/>
              </a:spcBef>
            </a:pPr>
            <a:r>
              <a:rPr lang="en-US" sz="1400" dirty="0">
                <a:solidFill>
                  <a:srgbClr val="000000"/>
                </a:solidFill>
              </a:rPr>
              <a:t>2. Oriented strand board, minimum 3/8 in.</a:t>
            </a:r>
          </a:p>
          <a:p>
            <a:pPr marL="228600" indent="-228600">
              <a:spcBef>
                <a:spcPts val="600"/>
              </a:spcBef>
            </a:pPr>
            <a:r>
              <a:rPr lang="en-US" sz="1400" dirty="0">
                <a:solidFill>
                  <a:srgbClr val="000000"/>
                </a:solidFill>
              </a:rPr>
              <a:t>3. Extruded polystyrene insulation board, minimum 1/2 in.</a:t>
            </a:r>
          </a:p>
          <a:p>
            <a:pPr marL="228600" indent="-228600">
              <a:spcBef>
                <a:spcPts val="600"/>
              </a:spcBef>
            </a:pPr>
            <a:r>
              <a:rPr lang="en-US" sz="1400" dirty="0">
                <a:solidFill>
                  <a:srgbClr val="000000"/>
                </a:solidFill>
              </a:rPr>
              <a:t>4. Foil-faced polyisocyanurate insulation board, minimum 1/2 in.</a:t>
            </a:r>
          </a:p>
          <a:p>
            <a:pPr marL="228600" indent="-228600">
              <a:spcBef>
                <a:spcPts val="600"/>
              </a:spcBef>
            </a:pPr>
            <a:r>
              <a:rPr lang="en-US" sz="1400" dirty="0">
                <a:solidFill>
                  <a:srgbClr val="000000"/>
                </a:solidFill>
              </a:rPr>
              <a:t>5. Exterior gypsum sheathing or interior gypsum board, minimum 1/2 in.</a:t>
            </a:r>
          </a:p>
          <a:p>
            <a:pPr marL="228600" indent="-228600">
              <a:spcBef>
                <a:spcPts val="600"/>
              </a:spcBef>
            </a:pPr>
            <a:r>
              <a:rPr lang="en-US" sz="1400" dirty="0">
                <a:solidFill>
                  <a:srgbClr val="000000"/>
                </a:solidFill>
              </a:rPr>
              <a:t>6. Cement board, minimum 1/2 in.</a:t>
            </a:r>
          </a:p>
        </p:txBody>
      </p:sp>
      <p:sp>
        <p:nvSpPr>
          <p:cNvPr id="7" name="Rectangle 6">
            <a:extLst>
              <a:ext uri="{FF2B5EF4-FFF2-40B4-BE49-F238E27FC236}">
                <a16:creationId xmlns:a16="http://schemas.microsoft.com/office/drawing/2014/main" id="{AF5D382E-DCE8-43A9-8A2E-8C43B493AFF2}"/>
              </a:ext>
            </a:extLst>
          </p:cNvPr>
          <p:cNvSpPr/>
          <p:nvPr/>
        </p:nvSpPr>
        <p:spPr>
          <a:xfrm>
            <a:off x="4844540" y="3611699"/>
            <a:ext cx="4004186" cy="2492990"/>
          </a:xfrm>
          <a:prstGeom prst="rect">
            <a:avLst/>
          </a:prstGeom>
        </p:spPr>
        <p:txBody>
          <a:bodyPr wrap="square">
            <a:spAutoFit/>
          </a:bodyPr>
          <a:lstStyle/>
          <a:p>
            <a:pPr marL="342900" indent="-342900">
              <a:spcBef>
                <a:spcPts val="600"/>
              </a:spcBef>
              <a:tabLst>
                <a:tab pos="342900" algn="l"/>
              </a:tabLst>
            </a:pPr>
            <a:r>
              <a:rPr lang="en-US" sz="1400" dirty="0">
                <a:solidFill>
                  <a:srgbClr val="000000"/>
                </a:solidFill>
              </a:rPr>
              <a:t>  7. Built-up roofing membrane</a:t>
            </a:r>
          </a:p>
          <a:p>
            <a:pPr marL="342900" indent="-342900">
              <a:spcBef>
                <a:spcPts val="600"/>
              </a:spcBef>
              <a:tabLst>
                <a:tab pos="342900" algn="l"/>
              </a:tabLst>
            </a:pPr>
            <a:r>
              <a:rPr lang="en-US" sz="1400" dirty="0">
                <a:solidFill>
                  <a:srgbClr val="000000"/>
                </a:solidFill>
              </a:rPr>
              <a:t>  8. Modified bituminous roof membrane</a:t>
            </a:r>
          </a:p>
          <a:p>
            <a:pPr marL="342900" indent="-342900">
              <a:spcBef>
                <a:spcPts val="600"/>
              </a:spcBef>
              <a:tabLst>
                <a:tab pos="342900" algn="l"/>
              </a:tabLst>
            </a:pPr>
            <a:r>
              <a:rPr lang="en-US" sz="1400" dirty="0">
                <a:solidFill>
                  <a:srgbClr val="000000"/>
                </a:solidFill>
              </a:rPr>
              <a:t>  9. Single-ply roof membrane</a:t>
            </a:r>
          </a:p>
          <a:p>
            <a:pPr marL="342900" indent="-342900">
              <a:spcBef>
                <a:spcPts val="600"/>
              </a:spcBef>
              <a:tabLst>
                <a:tab pos="342900" algn="l"/>
              </a:tabLst>
            </a:pPr>
            <a:r>
              <a:rPr lang="en-US" sz="1400" dirty="0">
                <a:solidFill>
                  <a:srgbClr val="000000"/>
                </a:solidFill>
              </a:rPr>
              <a:t>10. A Portland cement/sand </a:t>
            </a:r>
            <a:r>
              <a:rPr lang="en-US" sz="1400" dirty="0" err="1">
                <a:solidFill>
                  <a:srgbClr val="000000"/>
                </a:solidFill>
              </a:rPr>
              <a:t>parge</a:t>
            </a:r>
            <a:r>
              <a:rPr lang="en-US" sz="1400" dirty="0">
                <a:solidFill>
                  <a:srgbClr val="000000"/>
                </a:solidFill>
              </a:rPr>
              <a:t>, stucco, or gypsum plaster, minimum 1/2 in. thick</a:t>
            </a:r>
          </a:p>
          <a:p>
            <a:pPr marL="342900" indent="-342900">
              <a:spcBef>
                <a:spcPts val="600"/>
              </a:spcBef>
              <a:tabLst>
                <a:tab pos="342900" algn="l"/>
              </a:tabLst>
            </a:pPr>
            <a:r>
              <a:rPr lang="en-US" sz="1400" dirty="0">
                <a:solidFill>
                  <a:srgbClr val="000000"/>
                </a:solidFill>
              </a:rPr>
              <a:t>11. Cast-in-place and precast concrete</a:t>
            </a:r>
          </a:p>
          <a:p>
            <a:pPr marL="342900" indent="-342900">
              <a:spcBef>
                <a:spcPts val="600"/>
              </a:spcBef>
              <a:tabLst>
                <a:tab pos="342900" algn="l"/>
              </a:tabLst>
            </a:pPr>
            <a:r>
              <a:rPr lang="en-US" sz="1400" dirty="0">
                <a:solidFill>
                  <a:srgbClr val="000000"/>
                </a:solidFill>
              </a:rPr>
              <a:t>12. Sheet metal</a:t>
            </a:r>
          </a:p>
          <a:p>
            <a:pPr marL="342900" indent="-342900">
              <a:spcBef>
                <a:spcPts val="600"/>
              </a:spcBef>
              <a:tabLst>
                <a:tab pos="342900" algn="l"/>
              </a:tabLst>
            </a:pPr>
            <a:r>
              <a:rPr lang="en-US" sz="1400" dirty="0">
                <a:solidFill>
                  <a:srgbClr val="000000"/>
                </a:solidFill>
              </a:rPr>
              <a:t>13. Closed-cell 2 </a:t>
            </a:r>
            <a:r>
              <a:rPr lang="en-US" sz="1400" dirty="0" err="1">
                <a:solidFill>
                  <a:srgbClr val="000000"/>
                </a:solidFill>
              </a:rPr>
              <a:t>lb</a:t>
            </a:r>
            <a:r>
              <a:rPr lang="en-US" sz="1400" dirty="0">
                <a:solidFill>
                  <a:srgbClr val="000000"/>
                </a:solidFill>
              </a:rPr>
              <a:t>/ft3 nominal density spray polyurethane foam, minimum 1 in.</a:t>
            </a:r>
          </a:p>
        </p:txBody>
      </p:sp>
      <p:sp>
        <p:nvSpPr>
          <p:cNvPr id="9" name="Rectangle 8">
            <a:extLst>
              <a:ext uri="{FF2B5EF4-FFF2-40B4-BE49-F238E27FC236}">
                <a16:creationId xmlns:a16="http://schemas.microsoft.com/office/drawing/2014/main" id="{5A1BF418-25F7-4C09-B701-6A108B65ECB8}"/>
              </a:ext>
            </a:extLst>
          </p:cNvPr>
          <p:cNvSpPr/>
          <p:nvPr/>
        </p:nvSpPr>
        <p:spPr>
          <a:xfrm>
            <a:off x="594544" y="3223317"/>
            <a:ext cx="7139756" cy="369332"/>
          </a:xfrm>
          <a:prstGeom prst="rect">
            <a:avLst/>
          </a:prstGeom>
        </p:spPr>
        <p:txBody>
          <a:bodyPr wrap="square">
            <a:spAutoFit/>
          </a:bodyPr>
          <a:lstStyle/>
          <a:p>
            <a:r>
              <a:rPr lang="en-US" dirty="0">
                <a:solidFill>
                  <a:srgbClr val="000000"/>
                </a:solidFill>
              </a:rPr>
              <a:t>The following materials meet the requirements of Table 5.8.3.1:</a:t>
            </a:r>
          </a:p>
        </p:txBody>
      </p:sp>
    </p:spTree>
    <p:extLst>
      <p:ext uri="{BB962C8B-B14F-4D97-AF65-F5344CB8AC3E}">
        <p14:creationId xmlns:p14="http://schemas.microsoft.com/office/powerpoint/2010/main" val="201258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33" y="-27207"/>
            <a:ext cx="8570767" cy="994172"/>
          </a:xfrm>
        </p:spPr>
        <p:txBody>
          <a:bodyPr>
            <a:normAutofit/>
          </a:bodyPr>
          <a:lstStyle/>
          <a:p>
            <a:r>
              <a:rPr lang="en-US" sz="2400" b="1" dirty="0">
                <a:solidFill>
                  <a:srgbClr val="00853F"/>
                </a:solidFill>
              </a:rPr>
              <a:t>Criteria Changes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D1B19A-829F-461E-9046-E155B0EB702B}" type="slidenum">
              <a:rPr lang="en-US" smtClean="0"/>
              <a:pPr/>
              <a:t>9</a:t>
            </a:fld>
            <a:endParaRPr lang="en-US"/>
          </a:p>
        </p:txBody>
      </p:sp>
      <p:sp>
        <p:nvSpPr>
          <p:cNvPr id="8" name="Content Placeholder 2">
            <a:extLst>
              <a:ext uri="{FF2B5EF4-FFF2-40B4-BE49-F238E27FC236}">
                <a16:creationId xmlns:a16="http://schemas.microsoft.com/office/drawing/2014/main" id="{EC87E918-9BEA-4EC2-893E-9449552899B0}"/>
              </a:ext>
            </a:extLst>
          </p:cNvPr>
          <p:cNvSpPr txBox="1">
            <a:spLocks/>
          </p:cNvSpPr>
          <p:nvPr/>
        </p:nvSpPr>
        <p:spPr>
          <a:xfrm>
            <a:off x="230333" y="1403892"/>
            <a:ext cx="8408842" cy="43387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Commissioning</a:t>
            </a:r>
          </a:p>
          <a:p>
            <a:pPr marL="0" indent="0">
              <a:buNone/>
            </a:pPr>
            <a:r>
              <a:rPr lang="en-US" sz="2000" dirty="0">
                <a:latin typeface="Arial" panose="020B0604020202020204" pitchFamily="34" charset="0"/>
                <a:cs typeface="Arial" panose="020B0604020202020204" pitchFamily="34" charset="0"/>
              </a:rPr>
              <a:t>Mandatory commissioning (</a:t>
            </a:r>
            <a:r>
              <a:rPr lang="en-US" sz="2000" dirty="0" err="1">
                <a:latin typeface="Arial" panose="020B0604020202020204" pitchFamily="34" charset="0"/>
                <a:cs typeface="Arial" panose="020B0604020202020204" pitchFamily="34" charset="0"/>
              </a:rPr>
              <a:t>Cx</a:t>
            </a:r>
            <a:r>
              <a:rPr lang="en-US" sz="2000" dirty="0">
                <a:latin typeface="Arial" panose="020B0604020202020204" pitchFamily="34" charset="0"/>
                <a:cs typeface="Arial" panose="020B0604020202020204" pitchFamily="34" charset="0"/>
              </a:rPr>
              <a:t>) requirements are now better organized and consistently addressed in Standard 90.1, including for the building envelope. </a:t>
            </a:r>
          </a:p>
          <a:p>
            <a:pPr marL="0" indent="0">
              <a:buNone/>
            </a:pPr>
            <a:r>
              <a:rPr lang="en-US" sz="2000" b="1" dirty="0">
                <a:latin typeface="Arial" panose="020B0604020202020204" pitchFamily="34" charset="0"/>
                <a:cs typeface="Arial" panose="020B0604020202020204" pitchFamily="34" charset="0"/>
              </a:rPr>
              <a:t>Section 4.2.5 Verification, Testing, and Commissioning </a:t>
            </a:r>
            <a:r>
              <a:rPr lang="en-US" sz="2000" dirty="0">
                <a:latin typeface="Arial" panose="020B0604020202020204" pitchFamily="34" charset="0"/>
                <a:cs typeface="Arial" panose="020B0604020202020204" pitchFamily="34" charset="0"/>
              </a:rPr>
              <a:t>outlines the general requirements while Sections 5-10 each have specific requirements under the heading  Verification. Testing, Commissioning, and Inspections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Section 5.9 Verification. Testing, Commissioning, and Inspections </a:t>
            </a:r>
            <a:endParaRPr lang="en-US" sz="2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5.9.1 – Verification and Testing</a:t>
            </a:r>
          </a:p>
          <a:p>
            <a:pPr lvl="1"/>
            <a:r>
              <a:rPr lang="en-US" dirty="0">
                <a:latin typeface="Arial" panose="020B0604020202020204" pitchFamily="34" charset="0"/>
                <a:cs typeface="Arial" panose="020B0604020202020204" pitchFamily="34" charset="0"/>
              </a:rPr>
              <a:t>5.9.2 – Commissioning </a:t>
            </a:r>
            <a:r>
              <a:rPr lang="en-US" b="1" dirty="0">
                <a:latin typeface="Arial" panose="020B0604020202020204" pitchFamily="34" charset="0"/>
                <a:cs typeface="Arial" panose="020B0604020202020204" pitchFamily="34" charset="0"/>
              </a:rPr>
              <a:t>(New part of Section 5.9)</a:t>
            </a:r>
          </a:p>
          <a:p>
            <a:pPr lvl="1"/>
            <a:r>
              <a:rPr lang="en-US" dirty="0">
                <a:latin typeface="Arial" panose="020B0604020202020204" pitchFamily="34" charset="0"/>
                <a:cs typeface="Arial" panose="020B0604020202020204" pitchFamily="34" charset="0"/>
              </a:rPr>
              <a:t>5.9.3 – Inspections</a:t>
            </a:r>
            <a:endParaRPr lang="en-US" sz="2400" dirty="0"/>
          </a:p>
          <a:p>
            <a:pPr lvl="1"/>
            <a:endParaRPr lang="en-US" sz="2100" dirty="0"/>
          </a:p>
        </p:txBody>
      </p:sp>
    </p:spTree>
    <p:extLst>
      <p:ext uri="{BB962C8B-B14F-4D97-AF65-F5344CB8AC3E}">
        <p14:creationId xmlns:p14="http://schemas.microsoft.com/office/powerpoint/2010/main" val="1064161922"/>
      </p:ext>
    </p:extLst>
  </p:cSld>
  <p:clrMapOvr>
    <a:masterClrMapping/>
  </p:clrMapOvr>
  <mc:AlternateContent xmlns:mc="http://schemas.openxmlformats.org/markup-compatibility/2006" xmlns:p14="http://schemas.microsoft.com/office/powerpoint/2010/main">
    <mc:Choice Requires="p14">
      <p:transition spd="slow" p14:dur="2000" advTm="65661"/>
    </mc:Choice>
    <mc:Fallback xmlns="">
      <p:transition spd="slow" advTm="65661"/>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374" y="1197384"/>
            <a:ext cx="8229600" cy="4876800"/>
          </a:xfrm>
        </p:spPr>
        <p:txBody>
          <a:bodyPr/>
          <a:lstStyle/>
          <a:p>
            <a:pPr marL="0" indent="0">
              <a:buNone/>
            </a:pPr>
            <a:r>
              <a:rPr lang="en-US" sz="2000" dirty="0">
                <a:solidFill>
                  <a:schemeClr val="tx1">
                    <a:lumMod val="50000"/>
                  </a:schemeClr>
                </a:solidFill>
              </a:rPr>
              <a:t>Assembly air-leakage compliance – new table in Section 5.8</a:t>
            </a: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endParaRPr lang="en-US" sz="1600" dirty="0">
              <a:solidFill>
                <a:schemeClr val="tx1">
                  <a:lumMod val="50000"/>
                </a:schemeClr>
              </a:solidFill>
            </a:endParaRPr>
          </a:p>
          <a:p>
            <a:pPr marL="0" indent="0">
              <a:buNone/>
            </a:pPr>
            <a:r>
              <a:rPr lang="en-US" sz="1800" dirty="0">
                <a:solidFill>
                  <a:srgbClr val="000000"/>
                </a:solidFill>
              </a:rPr>
              <a:t>The following assemblies meet the requirements of Table 5.8.3.1:</a:t>
            </a:r>
          </a:p>
          <a:p>
            <a:pPr marL="857250" lvl="1" indent="-457200">
              <a:buFont typeface="Wingdings" panose="05000000000000000000" pitchFamily="2" charset="2"/>
              <a:buChar char="§"/>
            </a:pPr>
            <a:r>
              <a:rPr lang="en-US" sz="1800" dirty="0">
                <a:solidFill>
                  <a:srgbClr val="000000"/>
                </a:solidFill>
              </a:rPr>
              <a:t>Fully grouted concrete masonry walls</a:t>
            </a:r>
          </a:p>
          <a:p>
            <a:pPr marL="857250" lvl="1" indent="-457200">
              <a:buFont typeface="Wingdings" panose="05000000000000000000" pitchFamily="2" charset="2"/>
              <a:buChar char="§"/>
            </a:pPr>
            <a:r>
              <a:rPr lang="en-US" sz="1800" dirty="0">
                <a:solidFill>
                  <a:srgbClr val="000000"/>
                </a:solidFill>
              </a:rPr>
              <a:t>Concrete masonry walls painted to fill the pores</a:t>
            </a:r>
          </a:p>
          <a:p>
            <a:pPr marL="857250" lvl="1" indent="-457200">
              <a:buFont typeface="Wingdings" panose="05000000000000000000" pitchFamily="2" charset="2"/>
              <a:buChar char="§"/>
            </a:pPr>
            <a:r>
              <a:rPr lang="en-US" sz="1800" dirty="0">
                <a:solidFill>
                  <a:srgbClr val="000000"/>
                </a:solidFill>
              </a:rPr>
              <a:t>Shale or clay masonry units assembled as a solid wall (without weeps, with nominal width of 4in. or more, and with Type S mortar)</a:t>
            </a:r>
          </a:p>
          <a:p>
            <a:pPr marL="400050" lvl="1" indent="0">
              <a:buNone/>
            </a:pPr>
            <a:endParaRPr lang="en-US" sz="1600" dirty="0">
              <a:solidFill>
                <a:schemeClr val="tx1">
                  <a:lumMod val="50000"/>
                </a:schemeClr>
              </a:solidFill>
            </a:endParaRPr>
          </a:p>
        </p:txBody>
      </p:sp>
      <p:sp>
        <p:nvSpPr>
          <p:cNvPr id="4" name="Rectangle 4"/>
          <p:cNvSpPr txBox="1">
            <a:spLocks noGrp="1" noChangeArrowheads="1"/>
          </p:cNvSpPr>
          <p:nvPr>
            <p:ph type="title"/>
          </p:nvPr>
        </p:nvSpPr>
        <p:spPr>
          <a:xfrm>
            <a:off x="157163" y="0"/>
            <a:ext cx="6208468" cy="921004"/>
          </a:xfrm>
          <a:prstGeom prst="rect">
            <a:avLst/>
          </a:prstGeom>
          <a:ln>
            <a:noFill/>
          </a:ln>
        </p:spPr>
        <p:txBody>
          <a:bodyPr vert="horz" lIns="91440" tIns="45720" rIns="91440" bIns="45720" rtlCol="0" anchor="ctr">
            <a:no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Section 5 – 5.8.3.1</a:t>
            </a:r>
            <a:br>
              <a:rPr lang="en-US" sz="2800" b="1" dirty="0">
                <a:solidFill>
                  <a:schemeClr val="tx1">
                    <a:lumMod val="50000"/>
                  </a:schemeClr>
                </a:solidFill>
              </a:rPr>
            </a:br>
            <a:r>
              <a:rPr lang="en-US" sz="1600" b="1" dirty="0">
                <a:solidFill>
                  <a:srgbClr val="00853F"/>
                </a:solidFill>
              </a:rPr>
              <a:t>Air Leakage – Testing, Acceptable Materials, and Assemblies</a:t>
            </a:r>
          </a:p>
        </p:txBody>
      </p:sp>
      <p:pic>
        <p:nvPicPr>
          <p:cNvPr id="5" name="Picture 4">
            <a:extLst>
              <a:ext uri="{FF2B5EF4-FFF2-40B4-BE49-F238E27FC236}">
                <a16:creationId xmlns:a16="http://schemas.microsoft.com/office/drawing/2014/main" id="{5A62453F-D800-46CF-ABE6-2E38D4915F07}"/>
              </a:ext>
            </a:extLst>
          </p:cNvPr>
          <p:cNvPicPr>
            <a:picLocks noChangeAspect="1"/>
          </p:cNvPicPr>
          <p:nvPr/>
        </p:nvPicPr>
        <p:blipFill rotWithShape="1">
          <a:blip r:embed="rId2"/>
          <a:srcRect b="67567"/>
          <a:stretch/>
        </p:blipFill>
        <p:spPr>
          <a:xfrm>
            <a:off x="526026" y="1549967"/>
            <a:ext cx="7448550" cy="1371600"/>
          </a:xfrm>
          <a:prstGeom prst="rect">
            <a:avLst/>
          </a:prstGeom>
        </p:spPr>
      </p:pic>
    </p:spTree>
    <p:extLst>
      <p:ext uri="{BB962C8B-B14F-4D97-AF65-F5344CB8AC3E}">
        <p14:creationId xmlns:p14="http://schemas.microsoft.com/office/powerpoint/2010/main" val="1414970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153988" y="0"/>
            <a:ext cx="5713412" cy="807868"/>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Section 5 – 5.8.3.2</a:t>
            </a:r>
          </a:p>
          <a:p>
            <a:pPr>
              <a:lnSpc>
                <a:spcPct val="80000"/>
              </a:lnSpc>
            </a:pPr>
            <a:r>
              <a:rPr lang="en-US" sz="2000" b="1" dirty="0">
                <a:solidFill>
                  <a:srgbClr val="00853F"/>
                </a:solidFill>
              </a:rPr>
              <a:t>Air Leakage – Fenestration and Doors</a:t>
            </a:r>
          </a:p>
        </p:txBody>
      </p:sp>
      <p:pic>
        <p:nvPicPr>
          <p:cNvPr id="4" name="Picture 3">
            <a:extLst>
              <a:ext uri="{FF2B5EF4-FFF2-40B4-BE49-F238E27FC236}">
                <a16:creationId xmlns:a16="http://schemas.microsoft.com/office/drawing/2014/main" id="{C263C5CA-C325-424E-A261-989144040504}"/>
              </a:ext>
            </a:extLst>
          </p:cNvPr>
          <p:cNvPicPr>
            <a:picLocks noChangeAspect="1"/>
          </p:cNvPicPr>
          <p:nvPr/>
        </p:nvPicPr>
        <p:blipFill>
          <a:blip r:embed="rId3"/>
          <a:stretch>
            <a:fillRect/>
          </a:stretch>
        </p:blipFill>
        <p:spPr>
          <a:xfrm>
            <a:off x="574463" y="1091497"/>
            <a:ext cx="7866152" cy="5458772"/>
          </a:xfrm>
          <a:prstGeom prst="rect">
            <a:avLst/>
          </a:prstGeom>
        </p:spPr>
      </p:pic>
    </p:spTree>
    <p:extLst>
      <p:ext uri="{BB962C8B-B14F-4D97-AF65-F5344CB8AC3E}">
        <p14:creationId xmlns:p14="http://schemas.microsoft.com/office/powerpoint/2010/main" val="342170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E4F3D9"/>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55912" y="3821977"/>
            <a:ext cx="1615440" cy="603250"/>
          </a:xfrm>
          <a:prstGeom prst="rect">
            <a:avLst/>
          </a:prstGeom>
          <a:solidFill>
            <a:schemeClr val="bg1">
              <a:lumMod val="85000"/>
            </a:schemeClr>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2925153"/>
            <a:ext cx="1615439" cy="584775"/>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Envelope Trade Off </a:t>
            </a:r>
          </a:p>
        </p:txBody>
      </p:sp>
      <p:sp>
        <p:nvSpPr>
          <p:cNvPr id="35855" name="Text Box 15"/>
          <p:cNvSpPr txBox="1">
            <a:spLocks noChangeArrowheads="1"/>
          </p:cNvSpPr>
          <p:nvPr/>
        </p:nvSpPr>
        <p:spPr bwMode="auto">
          <a:xfrm>
            <a:off x="3655912" y="5368926"/>
            <a:ext cx="1615440" cy="830997"/>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69332"/>
          </a:xfrm>
          <a:prstGeom prst="rect">
            <a:avLst/>
          </a:prstGeom>
          <a:solidFill>
            <a:srgbClr val="92D050"/>
          </a:solidFill>
          <a:ln w="22225">
            <a:solidFill>
              <a:srgbClr val="808080"/>
            </a:solidFill>
            <a:miter lim="800000"/>
            <a:headEnd/>
            <a:tailEnd/>
          </a:ln>
          <a:effectLst/>
        </p:spPr>
        <p:txBody>
          <a:bodyPr wrap="square">
            <a:spAutoFit/>
          </a:bodyPr>
          <a:lstStyle/>
          <a:p>
            <a:pPr algn="ctr">
              <a:spcBef>
                <a:spcPts val="600"/>
              </a:spcBef>
            </a:pPr>
            <a:r>
              <a:rPr lang="en-US" dirty="0">
                <a:solidFill>
                  <a:schemeClr val="bg1"/>
                </a:solidFill>
                <a:effectLst>
                  <a:outerShdw blurRad="38100" dist="38100" dir="2700000" algn="tl">
                    <a:srgbClr val="000000"/>
                  </a:outerShdw>
                </a:effectLst>
                <a:latin typeface="Arial Black" pitchFamily="34" charset="0"/>
              </a:rPr>
              <a:t>Envelope</a:t>
            </a:r>
            <a:endParaRPr lang="en-US" sz="1600" dirty="0">
              <a:solidFill>
                <a:schemeClr val="bg1"/>
              </a:solidFill>
              <a:effectLst>
                <a:outerShdw blurRad="38100" dist="38100" dir="2700000" algn="tl">
                  <a:srgbClr val="000000"/>
                </a:outerShdw>
              </a:effectLst>
              <a:latin typeface="Arial Black" pitchFamily="34" charset="0"/>
            </a:endParaRP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latin typeface="+mn-lt"/>
                <a:ea typeface="+mn-ea"/>
                <a:cs typeface="+mn-cs"/>
              </a:rPr>
              <a:t>Compliance Paths</a:t>
            </a:r>
            <a:br>
              <a:rPr lang="en-US" dirty="0">
                <a:solidFill>
                  <a:schemeClr val="tx1">
                    <a:lumMod val="50000"/>
                  </a:schemeClr>
                </a:solidFill>
              </a:rPr>
            </a:br>
            <a:r>
              <a:rPr lang="en-US" sz="2000" b="1" dirty="0">
                <a:solidFill>
                  <a:srgbClr val="00853F"/>
                </a:solidFill>
              </a:rPr>
              <a:t>Building Envelope</a:t>
            </a: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E4F3D9"/>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4" name="Text Box 13">
            <a:extLst>
              <a:ext uri="{FF2B5EF4-FFF2-40B4-BE49-F238E27FC236}">
                <a16:creationId xmlns:a16="http://schemas.microsoft.com/office/drawing/2014/main" id="{D4269E3B-0C53-4C99-9344-90D8F3D7ED4D}"/>
              </a:ext>
            </a:extLst>
          </p:cNvPr>
          <p:cNvSpPr txBox="1">
            <a:spLocks noChangeArrowheads="1"/>
          </p:cNvSpPr>
          <p:nvPr/>
        </p:nvSpPr>
        <p:spPr bwMode="auto">
          <a:xfrm>
            <a:off x="3686180" y="4707181"/>
            <a:ext cx="1615440" cy="338554"/>
          </a:xfrm>
          <a:prstGeom prst="rect">
            <a:avLst/>
          </a:prstGeom>
          <a:solidFill>
            <a:schemeClr val="bg1">
              <a:lumMod val="85000"/>
            </a:schemeClr>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13108757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24915"/>
            <a:ext cx="8515350" cy="4876800"/>
          </a:xfrm>
        </p:spPr>
        <p:txBody>
          <a:bodyPr>
            <a:noAutofit/>
          </a:bodyPr>
          <a:lstStyle/>
          <a:p>
            <a:pPr marL="0" indent="0">
              <a:buNone/>
            </a:pPr>
            <a:r>
              <a:rPr lang="en-US" sz="1800" dirty="0">
                <a:solidFill>
                  <a:schemeClr val="tx1">
                    <a:lumMod val="50000"/>
                  </a:schemeClr>
                </a:solidFill>
              </a:rPr>
              <a:t>Verification of:</a:t>
            </a:r>
          </a:p>
          <a:p>
            <a:r>
              <a:rPr lang="en-US" sz="1600" dirty="0">
                <a:solidFill>
                  <a:schemeClr val="tx1">
                    <a:lumMod val="50000"/>
                  </a:schemeClr>
                </a:solidFill>
              </a:rPr>
              <a:t>Building envelope performance</a:t>
            </a:r>
          </a:p>
          <a:p>
            <a:r>
              <a:rPr lang="en-US" sz="1600" dirty="0">
                <a:solidFill>
                  <a:schemeClr val="tx1">
                    <a:lumMod val="50000"/>
                  </a:schemeClr>
                </a:solidFill>
              </a:rPr>
              <a:t>Design and installation of continuous air barrier</a:t>
            </a:r>
          </a:p>
          <a:p>
            <a:pPr marL="857250" lvl="1" indent="-342900">
              <a:buAutoNum type="arabicPeriod"/>
            </a:pPr>
            <a:r>
              <a:rPr lang="en-US" sz="1600" dirty="0">
                <a:solidFill>
                  <a:schemeClr val="tx1">
                    <a:lumMod val="50000"/>
                  </a:schemeClr>
                </a:solidFill>
              </a:rPr>
              <a:t>Design review to assess compliance with Se</a:t>
            </a:r>
            <a:r>
              <a:rPr lang="en-US" sz="1600" dirty="0">
                <a:solidFill>
                  <a:srgbClr val="000000"/>
                </a:solidFill>
              </a:rPr>
              <a:t>ctions </a:t>
            </a:r>
            <a:r>
              <a:rPr lang="en-US" sz="1600" dirty="0">
                <a:solidFill>
                  <a:srgbClr val="FF0000"/>
                </a:solidFill>
              </a:rPr>
              <a:t>5.4.3</a:t>
            </a:r>
            <a:r>
              <a:rPr lang="en-US" sz="1600" dirty="0">
                <a:solidFill>
                  <a:srgbClr val="000000"/>
                </a:solidFill>
              </a:rPr>
              <a:t> and </a:t>
            </a:r>
            <a:r>
              <a:rPr lang="en-US" sz="1600" dirty="0">
                <a:solidFill>
                  <a:srgbClr val="FF0000"/>
                </a:solidFill>
              </a:rPr>
              <a:t>5.8.3.2</a:t>
            </a:r>
          </a:p>
          <a:p>
            <a:pPr marL="857250" lvl="1" indent="-342900">
              <a:buFont typeface="Arial"/>
              <a:buAutoNum type="arabicPeriod"/>
            </a:pPr>
            <a:r>
              <a:rPr lang="en-US" sz="1600" dirty="0">
                <a:solidFill>
                  <a:srgbClr val="000000"/>
                </a:solidFill>
              </a:rPr>
              <a:t>Periodic field inspection during construction to view assemblies while still accessible, confirm </a:t>
            </a:r>
            <a:r>
              <a:rPr lang="en-US" sz="1600" i="1" dirty="0">
                <a:solidFill>
                  <a:srgbClr val="000000"/>
                </a:solidFill>
              </a:rPr>
              <a:t>repairs </a:t>
            </a:r>
            <a:r>
              <a:rPr lang="en-US" sz="1600" dirty="0">
                <a:solidFill>
                  <a:srgbClr val="000000"/>
                </a:solidFill>
              </a:rPr>
              <a:t>and verify compliance with Sections </a:t>
            </a:r>
            <a:r>
              <a:rPr lang="en-US" sz="1600" dirty="0">
                <a:solidFill>
                  <a:srgbClr val="FF0000"/>
                </a:solidFill>
              </a:rPr>
              <a:t>5.4.1.2</a:t>
            </a:r>
            <a:r>
              <a:rPr lang="en-US" sz="1600" dirty="0">
                <a:solidFill>
                  <a:srgbClr val="000000"/>
                </a:solidFill>
              </a:rPr>
              <a:t> and </a:t>
            </a:r>
            <a:r>
              <a:rPr lang="en-US" sz="1600" dirty="0">
                <a:solidFill>
                  <a:srgbClr val="FF0000"/>
                </a:solidFill>
              </a:rPr>
              <a:t>5.8.3</a:t>
            </a:r>
          </a:p>
          <a:p>
            <a:pPr marL="857250" lvl="1" indent="-342900">
              <a:buAutoNum type="arabicPeriod"/>
            </a:pPr>
            <a:r>
              <a:rPr lang="en-US" sz="1600" dirty="0">
                <a:solidFill>
                  <a:srgbClr val="000000"/>
                </a:solidFill>
              </a:rPr>
              <a:t>Reporting in compliance with Section </a:t>
            </a:r>
            <a:r>
              <a:rPr lang="en-US" sz="1600" dirty="0">
                <a:solidFill>
                  <a:srgbClr val="FF0000"/>
                </a:solidFill>
              </a:rPr>
              <a:t>4.2.5.1.2</a:t>
            </a:r>
            <a:endParaRPr lang="en-US" dirty="0">
              <a:solidFill>
                <a:srgbClr val="FF0000"/>
              </a:solidFill>
            </a:endParaRPr>
          </a:p>
          <a:p>
            <a:pPr marL="0" indent="0">
              <a:spcBef>
                <a:spcPts val="1200"/>
              </a:spcBef>
              <a:buNone/>
            </a:pPr>
            <a:r>
              <a:rPr lang="en-US" sz="1800" dirty="0">
                <a:solidFill>
                  <a:schemeClr val="tx1">
                    <a:lumMod val="50000"/>
                  </a:schemeClr>
                </a:solidFill>
              </a:rPr>
              <a:t>Commissioning</a:t>
            </a:r>
          </a:p>
          <a:p>
            <a:r>
              <a:rPr lang="en-US" sz="1600" dirty="0">
                <a:solidFill>
                  <a:srgbClr val="FF0000"/>
                </a:solidFill>
              </a:rPr>
              <a:t>Energy performance of building envelope</a:t>
            </a:r>
            <a:endParaRPr lang="en-US" sz="2000" dirty="0">
              <a:solidFill>
                <a:srgbClr val="FF0000"/>
              </a:solidFill>
            </a:endParaRPr>
          </a:p>
          <a:p>
            <a:pPr marL="0" indent="0">
              <a:spcBef>
                <a:spcPts val="1200"/>
              </a:spcBef>
              <a:buNone/>
            </a:pPr>
            <a:r>
              <a:rPr lang="en-US" sz="1800" dirty="0">
                <a:solidFill>
                  <a:schemeClr val="tx1">
                    <a:lumMod val="50000"/>
                  </a:schemeClr>
                </a:solidFill>
              </a:rPr>
              <a:t>Required Inspections:</a:t>
            </a:r>
          </a:p>
          <a:p>
            <a:r>
              <a:rPr lang="en-US" sz="1600" i="1" dirty="0">
                <a:solidFill>
                  <a:schemeClr val="tx1">
                    <a:lumMod val="50000"/>
                  </a:schemeClr>
                </a:solidFill>
              </a:rPr>
              <a:t>Fenestration</a:t>
            </a:r>
            <a:r>
              <a:rPr lang="en-US" sz="1600" dirty="0">
                <a:solidFill>
                  <a:schemeClr val="tx1">
                    <a:lumMod val="50000"/>
                  </a:schemeClr>
                </a:solidFill>
              </a:rPr>
              <a:t> and </a:t>
            </a:r>
            <a:r>
              <a:rPr lang="en-US" sz="1600" i="1" dirty="0">
                <a:solidFill>
                  <a:schemeClr val="tx1">
                    <a:lumMod val="50000"/>
                  </a:schemeClr>
                </a:solidFill>
              </a:rPr>
              <a:t>doors</a:t>
            </a:r>
          </a:p>
          <a:p>
            <a:pPr lvl="1"/>
            <a:r>
              <a:rPr lang="en-US" sz="1600" dirty="0">
                <a:solidFill>
                  <a:schemeClr val="tx1">
                    <a:lumMod val="50000"/>
                  </a:schemeClr>
                </a:solidFill>
              </a:rPr>
              <a:t>Air leakage testing conducted by independent third party, when applicable</a:t>
            </a:r>
          </a:p>
          <a:p>
            <a:pPr lvl="1"/>
            <a:r>
              <a:rPr lang="en-US" sz="1600" dirty="0">
                <a:solidFill>
                  <a:schemeClr val="tx1">
                    <a:lumMod val="50000"/>
                  </a:schemeClr>
                </a:solidFill>
              </a:rPr>
              <a:t>Operation of </a:t>
            </a:r>
            <a:r>
              <a:rPr lang="en-US" sz="1600" i="1" dirty="0">
                <a:solidFill>
                  <a:schemeClr val="tx1">
                    <a:lumMod val="50000"/>
                  </a:schemeClr>
                </a:solidFill>
              </a:rPr>
              <a:t>door</a:t>
            </a:r>
            <a:r>
              <a:rPr lang="en-US" sz="1600" dirty="0">
                <a:solidFill>
                  <a:schemeClr val="tx1">
                    <a:lumMod val="50000"/>
                  </a:schemeClr>
                </a:solidFill>
              </a:rPr>
              <a:t> and operating mechanism for conformance with the </a:t>
            </a:r>
            <a:r>
              <a:rPr lang="en-US" sz="1600" i="1" dirty="0">
                <a:solidFill>
                  <a:schemeClr val="tx1">
                    <a:lumMod val="50000"/>
                  </a:schemeClr>
                </a:solidFill>
              </a:rPr>
              <a:t>manufacturer’s</a:t>
            </a:r>
            <a:r>
              <a:rPr lang="en-US" sz="1600" dirty="0">
                <a:solidFill>
                  <a:schemeClr val="tx1">
                    <a:lumMod val="50000"/>
                  </a:schemeClr>
                </a:solidFill>
              </a:rPr>
              <a:t> instructions</a:t>
            </a:r>
          </a:p>
          <a:p>
            <a:pPr lvl="1"/>
            <a:r>
              <a:rPr lang="en-US" sz="1600" dirty="0">
                <a:solidFill>
                  <a:schemeClr val="tx1">
                    <a:lumMod val="50000"/>
                  </a:schemeClr>
                </a:solidFill>
              </a:rPr>
              <a:t>Seals or gaskets installed per </a:t>
            </a:r>
            <a:r>
              <a:rPr lang="en-US" sz="1600" i="1" dirty="0">
                <a:solidFill>
                  <a:schemeClr val="tx1">
                    <a:lumMod val="50000"/>
                  </a:schemeClr>
                </a:solidFill>
              </a:rPr>
              <a:t>manufacturer’s</a:t>
            </a:r>
            <a:r>
              <a:rPr lang="en-US" sz="1600" dirty="0">
                <a:solidFill>
                  <a:schemeClr val="tx1">
                    <a:lumMod val="50000"/>
                  </a:schemeClr>
                </a:solidFill>
              </a:rPr>
              <a:t> instructions</a:t>
            </a:r>
          </a:p>
          <a:p>
            <a:r>
              <a:rPr lang="en-US" sz="1600" dirty="0">
                <a:solidFill>
                  <a:schemeClr val="tx1">
                    <a:lumMod val="50000"/>
                  </a:schemeClr>
                </a:solidFill>
              </a:rPr>
              <a:t>Loading dock </a:t>
            </a:r>
            <a:r>
              <a:rPr lang="en-US" sz="1600" dirty="0" err="1">
                <a:solidFill>
                  <a:schemeClr val="tx1">
                    <a:lumMod val="50000"/>
                  </a:schemeClr>
                </a:solidFill>
              </a:rPr>
              <a:t>weatherseals</a:t>
            </a:r>
            <a:r>
              <a:rPr lang="en-US" sz="1600" dirty="0">
                <a:solidFill>
                  <a:schemeClr val="tx1">
                    <a:lumMod val="50000"/>
                  </a:schemeClr>
                </a:solidFill>
              </a:rPr>
              <a:t> to ensure proper installation and condition</a:t>
            </a:r>
          </a:p>
        </p:txBody>
      </p:sp>
      <p:sp>
        <p:nvSpPr>
          <p:cNvPr id="4" name="Rectangle 2"/>
          <p:cNvSpPr>
            <a:spLocks noGrp="1" noChangeArrowheads="1"/>
          </p:cNvSpPr>
          <p:nvPr>
            <p:ph type="title"/>
          </p:nvPr>
        </p:nvSpPr>
        <p:spPr>
          <a:xfrm>
            <a:off x="97894" y="0"/>
            <a:ext cx="6184370" cy="921004"/>
          </a:xfrm>
        </p:spPr>
        <p:txBody>
          <a:bodyPr/>
          <a:lstStyle/>
          <a:p>
            <a:pPr>
              <a:lnSpc>
                <a:spcPct val="80000"/>
              </a:lnSpc>
            </a:pPr>
            <a:r>
              <a:rPr lang="en-US" sz="2400" b="1" dirty="0">
                <a:solidFill>
                  <a:srgbClr val="00853F"/>
                </a:solidFill>
                <a:latin typeface="+mn-lt"/>
                <a:ea typeface="+mn-ea"/>
                <a:cs typeface="+mn-cs"/>
              </a:rPr>
              <a:t>Section 5 – 5.9 </a:t>
            </a:r>
            <a:br>
              <a:rPr lang="en-US" dirty="0">
                <a:solidFill>
                  <a:srgbClr val="000000"/>
                </a:solidFill>
              </a:rPr>
            </a:br>
            <a:r>
              <a:rPr lang="en-US" sz="2000" dirty="0">
                <a:solidFill>
                  <a:srgbClr val="FF0000"/>
                </a:solidFill>
              </a:rPr>
              <a:t>Verification, Testing, Commissioning, and Inspection</a:t>
            </a:r>
          </a:p>
        </p:txBody>
      </p:sp>
    </p:spTree>
    <p:extLst>
      <p:ext uri="{BB962C8B-B14F-4D97-AF65-F5344CB8AC3E}">
        <p14:creationId xmlns:p14="http://schemas.microsoft.com/office/powerpoint/2010/main" val="2728784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8823" y="1042034"/>
            <a:ext cx="8229600" cy="5419725"/>
          </a:xfrm>
        </p:spPr>
        <p:txBody>
          <a:bodyPr>
            <a:noAutofit/>
          </a:bodyPr>
          <a:lstStyle/>
          <a:p>
            <a:pPr marL="0" indent="0">
              <a:buNone/>
            </a:pPr>
            <a:r>
              <a:rPr lang="en-US" sz="2000" dirty="0">
                <a:solidFill>
                  <a:schemeClr val="tx1">
                    <a:lumMod val="50000"/>
                  </a:schemeClr>
                </a:solidFill>
              </a:rPr>
              <a:t>Opaque building envelope air tightness</a:t>
            </a:r>
          </a:p>
          <a:p>
            <a:pPr lvl="1">
              <a:buFont typeface="Wingdings" panose="05000000000000000000" pitchFamily="2" charset="2"/>
              <a:buChar char="§"/>
            </a:pPr>
            <a:r>
              <a:rPr lang="en-US" sz="1800" i="1" dirty="0">
                <a:solidFill>
                  <a:schemeClr val="tx1">
                    <a:lumMod val="50000"/>
                  </a:schemeClr>
                </a:solidFill>
              </a:rPr>
              <a:t>Opaque roof, above-grade walls</a:t>
            </a:r>
            <a:r>
              <a:rPr lang="en-US" sz="1800" dirty="0">
                <a:solidFill>
                  <a:schemeClr val="tx1">
                    <a:lumMod val="50000"/>
                  </a:schemeClr>
                </a:solidFill>
              </a:rPr>
              <a:t>, and </a:t>
            </a:r>
            <a:r>
              <a:rPr lang="en-US" sz="1800" i="1" dirty="0">
                <a:solidFill>
                  <a:schemeClr val="tx1">
                    <a:lumMod val="50000"/>
                  </a:schemeClr>
                </a:solidFill>
              </a:rPr>
              <a:t>below-grade walls</a:t>
            </a:r>
            <a:r>
              <a:rPr lang="en-US" sz="1800" dirty="0">
                <a:solidFill>
                  <a:schemeClr val="tx1">
                    <a:lumMod val="50000"/>
                  </a:schemeClr>
                </a:solidFill>
              </a:rPr>
              <a:t>, and </a:t>
            </a:r>
            <a:r>
              <a:rPr lang="en-US" sz="1800" i="1" dirty="0">
                <a:solidFill>
                  <a:schemeClr val="tx1">
                    <a:lumMod val="50000"/>
                  </a:schemeClr>
                </a:solidFill>
              </a:rPr>
              <a:t>floors</a:t>
            </a:r>
            <a:r>
              <a:rPr lang="en-US" sz="1800" dirty="0">
                <a:solidFill>
                  <a:schemeClr val="tx1">
                    <a:lumMod val="50000"/>
                  </a:schemeClr>
                </a:solidFill>
              </a:rPr>
              <a:t> subject to the following inspections:</a:t>
            </a:r>
          </a:p>
          <a:p>
            <a:pPr lvl="2"/>
            <a:r>
              <a:rPr lang="en-US" sz="1600" dirty="0">
                <a:solidFill>
                  <a:schemeClr val="tx1">
                    <a:lumMod val="50000"/>
                  </a:schemeClr>
                </a:solidFill>
              </a:rPr>
              <a:t>Use of compliant materials and assemblies per Section </a:t>
            </a:r>
            <a:r>
              <a:rPr lang="en-US" sz="1600" dirty="0">
                <a:solidFill>
                  <a:srgbClr val="FF0000"/>
                </a:solidFill>
              </a:rPr>
              <a:t>5.8.3.1</a:t>
            </a:r>
          </a:p>
          <a:p>
            <a:pPr lvl="2"/>
            <a:r>
              <a:rPr lang="en-US" sz="1600" dirty="0">
                <a:solidFill>
                  <a:schemeClr val="tx1">
                    <a:lumMod val="50000"/>
                  </a:schemeClr>
                </a:solidFill>
              </a:rPr>
              <a:t>Integration with adjoining </a:t>
            </a:r>
            <a:r>
              <a:rPr lang="en-US" sz="1600" i="1" dirty="0">
                <a:solidFill>
                  <a:schemeClr val="tx1">
                    <a:lumMod val="50000"/>
                  </a:schemeClr>
                </a:solidFill>
              </a:rPr>
              <a:t>fenestration</a:t>
            </a:r>
            <a:r>
              <a:rPr lang="en-US" sz="1600" dirty="0">
                <a:solidFill>
                  <a:schemeClr val="tx1">
                    <a:lumMod val="50000"/>
                  </a:schemeClr>
                </a:solidFill>
              </a:rPr>
              <a:t> and </a:t>
            </a:r>
            <a:r>
              <a:rPr lang="en-US" sz="1600" i="1" dirty="0">
                <a:solidFill>
                  <a:schemeClr val="tx1">
                    <a:lumMod val="50000"/>
                  </a:schemeClr>
                </a:solidFill>
              </a:rPr>
              <a:t>continuous air barrier </a:t>
            </a:r>
            <a:r>
              <a:rPr lang="en-US" sz="1600" dirty="0">
                <a:solidFill>
                  <a:schemeClr val="tx1">
                    <a:lumMod val="50000"/>
                  </a:schemeClr>
                </a:solidFill>
              </a:rPr>
              <a:t>elements</a:t>
            </a:r>
          </a:p>
          <a:p>
            <a:endParaRPr lang="en-US" sz="2000" dirty="0">
              <a:solidFill>
                <a:schemeClr val="tx1">
                  <a:lumMod val="50000"/>
                </a:schemeClr>
              </a:solidFill>
            </a:endParaRPr>
          </a:p>
          <a:p>
            <a:pPr marL="0" indent="0">
              <a:buNone/>
            </a:pPr>
            <a:r>
              <a:rPr lang="en-US" sz="2000" dirty="0">
                <a:solidFill>
                  <a:schemeClr val="tx1">
                    <a:lumMod val="50000"/>
                  </a:schemeClr>
                </a:solidFill>
              </a:rPr>
              <a:t>Fenestration Commissioning items</a:t>
            </a:r>
          </a:p>
          <a:p>
            <a:pPr lvl="1">
              <a:buFont typeface="Wingdings" panose="05000000000000000000" pitchFamily="2" charset="2"/>
              <a:buChar char="§"/>
            </a:pPr>
            <a:r>
              <a:rPr lang="en-US" sz="1800" dirty="0">
                <a:solidFill>
                  <a:schemeClr val="tx1">
                    <a:lumMod val="50000"/>
                  </a:schemeClr>
                </a:solidFill>
              </a:rPr>
              <a:t>Skylights size and location in relation to designed </a:t>
            </a:r>
            <a:r>
              <a:rPr lang="en-US" sz="1800" i="1" dirty="0">
                <a:solidFill>
                  <a:schemeClr val="tx1">
                    <a:lumMod val="50000"/>
                  </a:schemeClr>
                </a:solidFill>
              </a:rPr>
              <a:t>primary </a:t>
            </a:r>
            <a:r>
              <a:rPr lang="en-US" sz="1800" i="1" dirty="0" err="1">
                <a:solidFill>
                  <a:schemeClr val="tx1">
                    <a:lumMod val="50000"/>
                  </a:schemeClr>
                </a:solidFill>
              </a:rPr>
              <a:t>sidelighted</a:t>
            </a:r>
            <a:r>
              <a:rPr lang="en-US" sz="1800" i="1" dirty="0">
                <a:solidFill>
                  <a:schemeClr val="tx1">
                    <a:lumMod val="50000"/>
                  </a:schemeClr>
                </a:solidFill>
              </a:rPr>
              <a:t> area</a:t>
            </a:r>
            <a:r>
              <a:rPr lang="en-US" sz="1800" dirty="0">
                <a:solidFill>
                  <a:schemeClr val="tx1">
                    <a:lumMod val="50000"/>
                  </a:schemeClr>
                </a:solidFill>
              </a:rPr>
              <a:t> and </a:t>
            </a:r>
            <a:r>
              <a:rPr lang="en-US" sz="1800" i="1" dirty="0">
                <a:solidFill>
                  <a:schemeClr val="tx1">
                    <a:lumMod val="50000"/>
                  </a:schemeClr>
                </a:solidFill>
              </a:rPr>
              <a:t>secondary lighted area </a:t>
            </a:r>
            <a:r>
              <a:rPr lang="en-US" sz="1800" dirty="0">
                <a:solidFill>
                  <a:schemeClr val="tx1">
                    <a:lumMod val="50000"/>
                  </a:schemeClr>
                </a:solidFill>
              </a:rPr>
              <a:t>below</a:t>
            </a:r>
          </a:p>
          <a:p>
            <a:pPr lvl="1">
              <a:buFont typeface="Wingdings" panose="05000000000000000000" pitchFamily="2" charset="2"/>
              <a:buChar char="§"/>
            </a:pPr>
            <a:r>
              <a:rPr lang="en-US" sz="1800" i="1" dirty="0">
                <a:solidFill>
                  <a:schemeClr val="tx1">
                    <a:lumMod val="50000"/>
                  </a:schemeClr>
                </a:solidFill>
              </a:rPr>
              <a:t>Roof monitor</a:t>
            </a:r>
            <a:r>
              <a:rPr lang="en-US" sz="1800" dirty="0">
                <a:solidFill>
                  <a:schemeClr val="tx1">
                    <a:lumMod val="50000"/>
                  </a:schemeClr>
                </a:solidFill>
              </a:rPr>
              <a:t> size and location in relation to designed </a:t>
            </a:r>
            <a:r>
              <a:rPr lang="en-US" sz="1800" i="1" dirty="0">
                <a:solidFill>
                  <a:schemeClr val="tx1">
                    <a:lumMod val="50000"/>
                  </a:schemeClr>
                </a:solidFill>
              </a:rPr>
              <a:t>primary </a:t>
            </a:r>
            <a:r>
              <a:rPr lang="en-US" sz="1800" i="1" dirty="0" err="1">
                <a:solidFill>
                  <a:schemeClr val="tx1">
                    <a:lumMod val="50000"/>
                  </a:schemeClr>
                </a:solidFill>
              </a:rPr>
              <a:t>sidelighted</a:t>
            </a:r>
            <a:r>
              <a:rPr lang="en-US" sz="1800" i="1" dirty="0">
                <a:solidFill>
                  <a:schemeClr val="tx1">
                    <a:lumMod val="50000"/>
                  </a:schemeClr>
                </a:solidFill>
              </a:rPr>
              <a:t> area </a:t>
            </a:r>
            <a:r>
              <a:rPr lang="en-US" sz="1800" dirty="0">
                <a:solidFill>
                  <a:schemeClr val="tx1">
                    <a:lumMod val="50000"/>
                  </a:schemeClr>
                </a:solidFill>
              </a:rPr>
              <a:t>and </a:t>
            </a:r>
            <a:r>
              <a:rPr lang="en-US" sz="1800" i="1" dirty="0">
                <a:solidFill>
                  <a:schemeClr val="tx1">
                    <a:lumMod val="50000"/>
                  </a:schemeClr>
                </a:solidFill>
              </a:rPr>
              <a:t>secondary lighted area </a:t>
            </a:r>
            <a:r>
              <a:rPr lang="en-US" sz="1800" dirty="0">
                <a:solidFill>
                  <a:schemeClr val="tx1">
                    <a:lumMod val="50000"/>
                  </a:schemeClr>
                </a:solidFill>
              </a:rPr>
              <a:t>below</a:t>
            </a:r>
          </a:p>
          <a:p>
            <a:pPr lvl="1">
              <a:buFont typeface="Wingdings" panose="05000000000000000000" pitchFamily="2" charset="2"/>
              <a:buChar char="§"/>
            </a:pPr>
            <a:r>
              <a:rPr lang="en-US" sz="1800" i="1" dirty="0">
                <a:solidFill>
                  <a:schemeClr val="tx1">
                    <a:lumMod val="50000"/>
                  </a:schemeClr>
                </a:solidFill>
              </a:rPr>
              <a:t>Dynamic glazing </a:t>
            </a:r>
            <a:r>
              <a:rPr lang="en-US" sz="1800" dirty="0">
                <a:solidFill>
                  <a:schemeClr val="tx1">
                    <a:lumMod val="50000"/>
                  </a:schemeClr>
                </a:solidFill>
              </a:rPr>
              <a:t>with </a:t>
            </a:r>
            <a:r>
              <a:rPr lang="en-US" sz="1800" i="1" dirty="0">
                <a:solidFill>
                  <a:schemeClr val="tx1">
                    <a:lumMod val="50000"/>
                  </a:schemeClr>
                </a:solidFill>
              </a:rPr>
              <a:t>SHGC</a:t>
            </a:r>
            <a:r>
              <a:rPr lang="en-US" sz="1800" dirty="0">
                <a:solidFill>
                  <a:schemeClr val="tx1">
                    <a:lumMod val="50000"/>
                  </a:schemeClr>
                </a:solidFill>
              </a:rPr>
              <a:t> and </a:t>
            </a:r>
            <a:r>
              <a:rPr lang="en-US" sz="1800" i="1" dirty="0">
                <a:solidFill>
                  <a:schemeClr val="tx1">
                    <a:lumMod val="50000"/>
                  </a:schemeClr>
                </a:solidFill>
              </a:rPr>
              <a:t>U-factor</a:t>
            </a:r>
            <a:r>
              <a:rPr lang="en-US" sz="1800" dirty="0">
                <a:solidFill>
                  <a:schemeClr val="tx1">
                    <a:lumMod val="50000"/>
                  </a:schemeClr>
                </a:solidFill>
              </a:rPr>
              <a:t> per Section 5.5.4.4.1 and 5.5.4.4.2 and testing of the operation of conformance per </a:t>
            </a:r>
            <a:r>
              <a:rPr lang="en-US" sz="1800" i="1" dirty="0">
                <a:solidFill>
                  <a:schemeClr val="tx1">
                    <a:lumMod val="50000"/>
                  </a:schemeClr>
                </a:solidFill>
              </a:rPr>
              <a:t>manufacturer’s</a:t>
            </a:r>
            <a:r>
              <a:rPr lang="en-US" sz="1800" dirty="0">
                <a:solidFill>
                  <a:schemeClr val="tx1">
                    <a:lumMod val="50000"/>
                  </a:schemeClr>
                </a:solidFill>
              </a:rPr>
              <a:t> instructions</a:t>
            </a:r>
          </a:p>
          <a:p>
            <a:pPr lvl="1">
              <a:buFont typeface="Wingdings" panose="05000000000000000000" pitchFamily="2" charset="2"/>
              <a:buChar char="§"/>
            </a:pPr>
            <a:r>
              <a:rPr lang="en-US" sz="1800" dirty="0">
                <a:solidFill>
                  <a:schemeClr val="tx1">
                    <a:lumMod val="50000"/>
                  </a:schemeClr>
                </a:solidFill>
              </a:rPr>
              <a:t>Permanent </a:t>
            </a:r>
            <a:r>
              <a:rPr lang="en-US" sz="1800" i="1" dirty="0">
                <a:solidFill>
                  <a:schemeClr val="tx1">
                    <a:lumMod val="50000"/>
                  </a:schemeClr>
                </a:solidFill>
              </a:rPr>
              <a:t>fenestration</a:t>
            </a:r>
            <a:r>
              <a:rPr lang="en-US" sz="1800" dirty="0">
                <a:solidFill>
                  <a:schemeClr val="tx1">
                    <a:lumMod val="50000"/>
                  </a:schemeClr>
                </a:solidFill>
              </a:rPr>
              <a:t> projections installation and performance per Section 5.5.4.4.1 and </a:t>
            </a:r>
            <a:r>
              <a:rPr lang="en-US" sz="1800" i="1" dirty="0">
                <a:solidFill>
                  <a:schemeClr val="tx1">
                    <a:lumMod val="50000"/>
                  </a:schemeClr>
                </a:solidFill>
              </a:rPr>
              <a:t>construction documents</a:t>
            </a:r>
            <a:endParaRPr lang="en-US" sz="1800" dirty="0">
              <a:solidFill>
                <a:schemeClr val="tx1">
                  <a:lumMod val="50000"/>
                </a:schemeClr>
              </a:solidFill>
            </a:endParaRPr>
          </a:p>
        </p:txBody>
      </p:sp>
      <p:sp>
        <p:nvSpPr>
          <p:cNvPr id="4" name="Rectangle 2"/>
          <p:cNvSpPr>
            <a:spLocks noGrp="1" noChangeArrowheads="1"/>
          </p:cNvSpPr>
          <p:nvPr>
            <p:ph type="title"/>
          </p:nvPr>
        </p:nvSpPr>
        <p:spPr/>
        <p:txBody>
          <a:bodyPr/>
          <a:lstStyle/>
          <a:p>
            <a:pPr>
              <a:lnSpc>
                <a:spcPct val="80000"/>
              </a:lnSpc>
            </a:pPr>
            <a:r>
              <a:rPr lang="en-US" sz="2400" b="1" dirty="0">
                <a:solidFill>
                  <a:srgbClr val="00853F"/>
                </a:solidFill>
                <a:latin typeface="+mn-lt"/>
                <a:ea typeface="+mn-ea"/>
                <a:cs typeface="+mn-cs"/>
              </a:rPr>
              <a:t>Section 5 – 5.9 </a:t>
            </a:r>
            <a:br>
              <a:rPr lang="en-US" dirty="0">
                <a:solidFill>
                  <a:srgbClr val="000000"/>
                </a:solidFill>
              </a:rPr>
            </a:br>
            <a:r>
              <a:rPr lang="en-US" sz="2000" b="1" dirty="0">
                <a:solidFill>
                  <a:srgbClr val="00853F"/>
                </a:solidFill>
              </a:rPr>
              <a:t>Verification, Testing, Commissioning, and Inspection </a:t>
            </a:r>
            <a:r>
              <a:rPr lang="en-US" sz="1400" i="1" dirty="0">
                <a:solidFill>
                  <a:srgbClr val="000000"/>
                </a:solidFill>
              </a:rPr>
              <a:t>(cont’d)</a:t>
            </a:r>
            <a:endParaRPr lang="en-US" sz="2000" i="1" dirty="0">
              <a:solidFill>
                <a:srgbClr val="000000"/>
              </a:solidFill>
            </a:endParaRPr>
          </a:p>
        </p:txBody>
      </p:sp>
    </p:spTree>
    <p:extLst>
      <p:ext uri="{BB962C8B-B14F-4D97-AF65-F5344CB8AC3E}">
        <p14:creationId xmlns:p14="http://schemas.microsoft.com/office/powerpoint/2010/main" val="852746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5AEE34-3C12-4783-BBC1-E21133D01C7A}"/>
              </a:ext>
            </a:extLst>
          </p:cNvPr>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a:t>
            </a:r>
            <a:br>
              <a:rPr lang="en-US" sz="2400" dirty="0">
                <a:solidFill>
                  <a:srgbClr val="00853F"/>
                </a:solidFill>
              </a:rPr>
            </a:br>
            <a:r>
              <a:rPr lang="en-US" sz="2400" dirty="0">
                <a:solidFill>
                  <a:srgbClr val="FF0000"/>
                </a:solidFill>
              </a:rPr>
              <a:t>Verification, Testing, and Commissioning</a:t>
            </a:r>
            <a:endParaRPr lang="en-US" sz="2400" dirty="0"/>
          </a:p>
        </p:txBody>
      </p:sp>
      <p:pic>
        <p:nvPicPr>
          <p:cNvPr id="12" name="Content Placeholder 11">
            <a:extLst>
              <a:ext uri="{FF2B5EF4-FFF2-40B4-BE49-F238E27FC236}">
                <a16:creationId xmlns:a16="http://schemas.microsoft.com/office/drawing/2014/main" id="{9435737E-909E-4303-892E-EDBE91E3155C}"/>
              </a:ext>
            </a:extLst>
          </p:cNvPr>
          <p:cNvPicPr>
            <a:picLocks noGrp="1" noChangeAspect="1"/>
          </p:cNvPicPr>
          <p:nvPr>
            <p:ph idx="1"/>
          </p:nvPr>
        </p:nvPicPr>
        <p:blipFill>
          <a:blip r:embed="rId2"/>
          <a:stretch>
            <a:fillRect/>
          </a:stretch>
        </p:blipFill>
        <p:spPr>
          <a:xfrm>
            <a:off x="497305" y="1851422"/>
            <a:ext cx="8112481" cy="3638550"/>
          </a:xfrm>
          <a:prstGeom prst="rect">
            <a:avLst/>
          </a:prstGeom>
        </p:spPr>
      </p:pic>
      <p:sp>
        <p:nvSpPr>
          <p:cNvPr id="2" name="Rectangle 1">
            <a:extLst>
              <a:ext uri="{FF2B5EF4-FFF2-40B4-BE49-F238E27FC236}">
                <a16:creationId xmlns:a16="http://schemas.microsoft.com/office/drawing/2014/main" id="{0BF27ABB-02CC-4624-B79C-04FFA401F2E6}"/>
              </a:ext>
            </a:extLst>
          </p:cNvPr>
          <p:cNvSpPr/>
          <p:nvPr/>
        </p:nvSpPr>
        <p:spPr>
          <a:xfrm>
            <a:off x="420624" y="1205091"/>
            <a:ext cx="7260336" cy="646331"/>
          </a:xfrm>
          <a:prstGeom prst="rect">
            <a:avLst/>
          </a:prstGeom>
        </p:spPr>
        <p:txBody>
          <a:bodyPr wrap="square">
            <a:spAutoFit/>
          </a:bodyPr>
          <a:lstStyle/>
          <a:p>
            <a:r>
              <a:rPr lang="en-US" i="1" dirty="0">
                <a:solidFill>
                  <a:srgbClr val="FF0000"/>
                </a:solidFill>
                <a:cs typeface="Times New Roman" pitchFamily="18" charset="0"/>
                <a:sym typeface="WP MathA" pitchFamily="2" charset="2"/>
              </a:rPr>
              <a:t>Referenced 5.9 testing and commissioning refers to 4.2.5</a:t>
            </a:r>
          </a:p>
          <a:p>
            <a:r>
              <a:rPr lang="en-US" i="1" dirty="0">
                <a:solidFill>
                  <a:srgbClr val="FF0000"/>
                </a:solidFill>
                <a:cs typeface="Times New Roman" pitchFamily="18" charset="0"/>
                <a:sym typeface="WP MathA" pitchFamily="2" charset="2"/>
              </a:rPr>
              <a:t>New in 2019: Central FPT &amp; Commissioning requirements</a:t>
            </a:r>
          </a:p>
        </p:txBody>
      </p:sp>
    </p:spTree>
    <p:extLst>
      <p:ext uri="{BB962C8B-B14F-4D97-AF65-F5344CB8AC3E}">
        <p14:creationId xmlns:p14="http://schemas.microsoft.com/office/powerpoint/2010/main" val="12034137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243584"/>
            <a:ext cx="8303722" cy="4946904"/>
          </a:xfrm>
        </p:spPr>
        <p:txBody>
          <a:bodyPr>
            <a:normAutofit/>
          </a:bodyPr>
          <a:lstStyle/>
          <a:p>
            <a:pPr marL="0" indent="0">
              <a:buNone/>
            </a:pPr>
            <a:r>
              <a:rPr lang="en-US" i="1" dirty="0">
                <a:solidFill>
                  <a:srgbClr val="FF0000"/>
                </a:solidFill>
                <a:cs typeface="Times New Roman" pitchFamily="18" charset="0"/>
                <a:sym typeface="WP MathA" pitchFamily="2" charset="2"/>
              </a:rPr>
              <a:t>Referenced 5.9 testing and commissioning refers to 4.2.5</a:t>
            </a:r>
          </a:p>
          <a:p>
            <a:pPr marL="0" indent="0">
              <a:buNone/>
            </a:pPr>
            <a:endParaRPr lang="en-US" dirty="0">
              <a:solidFill>
                <a:srgbClr val="FF0000"/>
              </a:solidFill>
              <a:cs typeface="Times New Roman" pitchFamily="18" charset="0"/>
              <a:sym typeface="WP MathA" pitchFamily="2" charset="2"/>
            </a:endParaRPr>
          </a:p>
          <a:p>
            <a:pPr marL="0" indent="0">
              <a:buNone/>
            </a:pPr>
            <a:r>
              <a:rPr lang="en-US" dirty="0">
                <a:solidFill>
                  <a:srgbClr val="FF0000"/>
                </a:solidFill>
                <a:cs typeface="Times New Roman" pitchFamily="18" charset="0"/>
                <a:sym typeface="WP MathA" pitchFamily="2" charset="2"/>
              </a:rPr>
              <a:t>4.2.5 Verification, Testing, and Commissioning</a:t>
            </a:r>
          </a:p>
          <a:p>
            <a:pPr marL="0" indent="0">
              <a:buNone/>
            </a:pPr>
            <a:r>
              <a:rPr lang="en-US" dirty="0">
                <a:solidFill>
                  <a:srgbClr val="FF0000"/>
                </a:solidFill>
                <a:cs typeface="Times New Roman" pitchFamily="18" charset="0"/>
                <a:sym typeface="WP MathA" pitchFamily="2" charset="2"/>
              </a:rPr>
              <a:t> 4.2.5.1 Verification and Testing (V&amp;T)</a:t>
            </a:r>
          </a:p>
          <a:p>
            <a:pPr lvl="1"/>
            <a:r>
              <a:rPr lang="en-US" dirty="0">
                <a:solidFill>
                  <a:srgbClr val="FF0000"/>
                </a:solidFill>
                <a:cs typeface="Times New Roman" pitchFamily="18" charset="0"/>
                <a:sym typeface="WP MathA" pitchFamily="2" charset="2"/>
              </a:rPr>
              <a:t>V&amp;T provider qualifications</a:t>
            </a:r>
          </a:p>
          <a:p>
            <a:pPr lvl="1"/>
            <a:r>
              <a:rPr lang="en-US" dirty="0">
                <a:solidFill>
                  <a:srgbClr val="FF0000"/>
                </a:solidFill>
                <a:cs typeface="Times New Roman" pitchFamily="18" charset="0"/>
                <a:sym typeface="WP MathA" pitchFamily="2" charset="2"/>
              </a:rPr>
              <a:t>V&amp;T requirements in construction documents</a:t>
            </a:r>
          </a:p>
          <a:p>
            <a:pPr lvl="1"/>
            <a:r>
              <a:rPr lang="en-US" dirty="0">
                <a:solidFill>
                  <a:srgbClr val="FF0000"/>
                </a:solidFill>
                <a:cs typeface="Times New Roman" pitchFamily="18" charset="0"/>
                <a:sym typeface="WP MathA" pitchFamily="2" charset="2"/>
              </a:rPr>
              <a:t>Functional Performance Testing (FPT) &amp; Verification Documentation</a:t>
            </a:r>
          </a:p>
          <a:p>
            <a:pPr marL="0" indent="0">
              <a:buNone/>
            </a:pPr>
            <a:r>
              <a:rPr lang="en-US" dirty="0">
                <a:solidFill>
                  <a:srgbClr val="FF0000"/>
                </a:solidFill>
                <a:cs typeface="Times New Roman" pitchFamily="18" charset="0"/>
                <a:sym typeface="WP MathA" pitchFamily="2" charset="2"/>
              </a:rPr>
              <a:t>4.2.5.2 Commissioning (Cx) (unless Excepted)</a:t>
            </a:r>
          </a:p>
          <a:p>
            <a:pPr lvl="1"/>
            <a:r>
              <a:rPr lang="en-US" dirty="0">
                <a:solidFill>
                  <a:srgbClr val="FF0000"/>
                </a:solidFill>
                <a:cs typeface="Times New Roman" pitchFamily="18" charset="0"/>
                <a:sym typeface="WP MathA" pitchFamily="2" charset="2"/>
              </a:rPr>
              <a:t>Cx provider qualifications</a:t>
            </a:r>
          </a:p>
          <a:p>
            <a:pPr lvl="1"/>
            <a:r>
              <a:rPr lang="en-US" dirty="0">
                <a:solidFill>
                  <a:srgbClr val="FF0000"/>
                </a:solidFill>
                <a:cs typeface="Times New Roman" pitchFamily="18" charset="0"/>
                <a:sym typeface="WP MathA" pitchFamily="2" charset="2"/>
              </a:rPr>
              <a:t>Cx plan, design review, requirements in construction documents</a:t>
            </a:r>
          </a:p>
          <a:p>
            <a:pPr lvl="1"/>
            <a:r>
              <a:rPr lang="en-US" dirty="0">
                <a:solidFill>
                  <a:srgbClr val="FF0000"/>
                </a:solidFill>
                <a:cs typeface="Times New Roman" pitchFamily="18" charset="0"/>
                <a:sym typeface="WP MathA" pitchFamily="2" charset="2"/>
              </a:rPr>
              <a:t>Preliminary and Final Cx report includes FPT &amp; verification</a:t>
            </a:r>
          </a:p>
          <a:p>
            <a:pPr lvl="1"/>
            <a:endParaRPr lang="en-US" dirty="0">
              <a:solidFill>
                <a:srgbClr val="FF0000"/>
              </a:solidFill>
              <a:cs typeface="Times New Roman" pitchFamily="18" charset="0"/>
              <a:sym typeface="WP MathA" pitchFamily="2" charset="2"/>
            </a:endParaRP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4 – </a:t>
            </a:r>
            <a:r>
              <a:rPr lang="en-US" sz="2400" b="1" dirty="0">
                <a:solidFill>
                  <a:srgbClr val="FF0000"/>
                </a:solidFill>
              </a:rPr>
              <a:t>4.2.5</a:t>
            </a:r>
            <a:br>
              <a:rPr lang="en-US" sz="2000" dirty="0">
                <a:solidFill>
                  <a:srgbClr val="00853F"/>
                </a:solidFill>
              </a:rPr>
            </a:br>
            <a:r>
              <a:rPr lang="en-US" sz="2000" dirty="0">
                <a:solidFill>
                  <a:srgbClr val="FF0000"/>
                </a:solidFill>
              </a:rPr>
              <a:t>Verification, Testing, and Commissioning</a:t>
            </a:r>
            <a:endParaRPr lang="en-US" sz="1050" i="1" dirty="0">
              <a:solidFill>
                <a:srgbClr val="FF0000"/>
              </a:solidFill>
            </a:endParaRPr>
          </a:p>
        </p:txBody>
      </p:sp>
    </p:spTree>
    <p:extLst>
      <p:ext uri="{BB962C8B-B14F-4D97-AF65-F5344CB8AC3E}">
        <p14:creationId xmlns:p14="http://schemas.microsoft.com/office/powerpoint/2010/main" val="11893525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4.2.5.2</a:t>
            </a:r>
            <a:br>
              <a:rPr lang="en-US" sz="2400" dirty="0">
                <a:solidFill>
                  <a:srgbClr val="00853F"/>
                </a:solidFill>
              </a:rPr>
            </a:br>
            <a:r>
              <a:rPr lang="en-US" sz="2400" dirty="0">
                <a:solidFill>
                  <a:srgbClr val="FF0000"/>
                </a:solidFill>
              </a:rPr>
              <a:t>Exceptions to Commissioning</a:t>
            </a:r>
            <a:endParaRPr lang="en-US" sz="2400" dirty="0"/>
          </a:p>
        </p:txBody>
      </p:sp>
      <p:sp>
        <p:nvSpPr>
          <p:cNvPr id="3" name="Content Placeholder 2"/>
          <p:cNvSpPr>
            <a:spLocks noGrp="1"/>
          </p:cNvSpPr>
          <p:nvPr>
            <p:ph sz="half" idx="1"/>
          </p:nvPr>
        </p:nvSpPr>
        <p:spPr>
          <a:xfrm>
            <a:off x="1009860" y="3811671"/>
            <a:ext cx="7618598" cy="2570787"/>
          </a:xfrm>
        </p:spPr>
        <p:txBody>
          <a:bodyPr>
            <a:noAutofit/>
          </a:bodyPr>
          <a:lstStyle/>
          <a:p>
            <a:r>
              <a:rPr lang="en-US" sz="1800" dirty="0">
                <a:solidFill>
                  <a:srgbClr val="FF0000"/>
                </a:solidFill>
              </a:rPr>
              <a:t>80% of US buildings are exempt from commissioning requirements</a:t>
            </a:r>
          </a:p>
          <a:p>
            <a:r>
              <a:rPr lang="en-US" sz="1800" dirty="0">
                <a:solidFill>
                  <a:srgbClr val="FF0000"/>
                </a:solidFill>
              </a:rPr>
              <a:t>Verification and functional performance testing (FPT) required throughout</a:t>
            </a:r>
          </a:p>
          <a:p>
            <a:r>
              <a:rPr lang="en-US" sz="1800" dirty="0">
                <a:solidFill>
                  <a:srgbClr val="FF0000"/>
                </a:solidFill>
              </a:rPr>
              <a:t>Pre- &amp; design-phase Cx saves energy and cost by catching issues early</a:t>
            </a:r>
          </a:p>
          <a:p>
            <a:r>
              <a:rPr lang="en-US" sz="1800" dirty="0">
                <a:solidFill>
                  <a:srgbClr val="FF0000"/>
                </a:solidFill>
              </a:rPr>
              <a:t>90.1 Cx requirements only apply to 90.1 standard requirements</a:t>
            </a:r>
          </a:p>
          <a:p>
            <a:r>
              <a:rPr lang="en-US" sz="1800" dirty="0">
                <a:solidFill>
                  <a:srgbClr val="FF0000"/>
                </a:solidFill>
              </a:rPr>
              <a:t>Verification that the design substantially meets 90.1 included</a:t>
            </a:r>
          </a:p>
        </p:txBody>
      </p:sp>
      <p:graphicFrame>
        <p:nvGraphicFramePr>
          <p:cNvPr id="8" name="Content Placeholder 7"/>
          <p:cNvGraphicFramePr>
            <a:graphicFrameLocks noGrp="1"/>
          </p:cNvGraphicFramePr>
          <p:nvPr>
            <p:ph sz="half" idx="2"/>
          </p:nvPr>
        </p:nvGraphicFramePr>
        <p:xfrm>
          <a:off x="821453" y="1534480"/>
          <a:ext cx="7508731" cy="2229228"/>
        </p:xfrm>
        <a:graphic>
          <a:graphicData uri="http://schemas.openxmlformats.org/drawingml/2006/table">
            <a:tbl>
              <a:tblPr firstRow="1" firstCol="1" bandRow="1">
                <a:tableStyleId>{5C22544A-7EE6-4342-B048-85BDC9FD1C3A}</a:tableStyleId>
              </a:tblPr>
              <a:tblGrid>
                <a:gridCol w="2634979">
                  <a:extLst>
                    <a:ext uri="{9D8B030D-6E8A-4147-A177-3AD203B41FA5}">
                      <a16:colId xmlns:a16="http://schemas.microsoft.com/office/drawing/2014/main" val="20000"/>
                    </a:ext>
                  </a:extLst>
                </a:gridCol>
                <a:gridCol w="1847088">
                  <a:extLst>
                    <a:ext uri="{9D8B030D-6E8A-4147-A177-3AD203B41FA5}">
                      <a16:colId xmlns:a16="http://schemas.microsoft.com/office/drawing/2014/main" val="20001"/>
                    </a:ext>
                  </a:extLst>
                </a:gridCol>
                <a:gridCol w="1527048">
                  <a:extLst>
                    <a:ext uri="{9D8B030D-6E8A-4147-A177-3AD203B41FA5}">
                      <a16:colId xmlns:a16="http://schemas.microsoft.com/office/drawing/2014/main" val="20002"/>
                    </a:ext>
                  </a:extLst>
                </a:gridCol>
                <a:gridCol w="1499616">
                  <a:extLst>
                    <a:ext uri="{9D8B030D-6E8A-4147-A177-3AD203B41FA5}">
                      <a16:colId xmlns:a16="http://schemas.microsoft.com/office/drawing/2014/main" val="20003"/>
                    </a:ext>
                  </a:extLst>
                </a:gridCol>
              </a:tblGrid>
              <a:tr h="797195">
                <a:tc>
                  <a:txBody>
                    <a:bodyPr/>
                    <a:lstStyle/>
                    <a:p>
                      <a:pPr marL="0" marR="259080">
                        <a:lnSpc>
                          <a:spcPct val="105000"/>
                        </a:lnSpc>
                        <a:spcBef>
                          <a:spcPts val="350"/>
                        </a:spcBef>
                        <a:spcAft>
                          <a:spcPts val="0"/>
                        </a:spcAft>
                      </a:pPr>
                      <a:r>
                        <a:rPr lang="en-US" sz="1600" dirty="0">
                          <a:effectLst/>
                        </a:rPr>
                        <a:t> </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Simple buildings </a:t>
                      </a:r>
                    </a:p>
                    <a:p>
                      <a:pPr marL="0" marR="259080" algn="ctr">
                        <a:lnSpc>
                          <a:spcPct val="105000"/>
                        </a:lnSpc>
                        <a:spcBef>
                          <a:spcPts val="350"/>
                        </a:spcBef>
                        <a:spcAft>
                          <a:spcPts val="0"/>
                        </a:spcAft>
                      </a:pPr>
                      <a:r>
                        <a:rPr lang="en-US" sz="1400" dirty="0">
                          <a:effectLst/>
                        </a:rPr>
                        <a:t>(&lt;10k conditioned ft</a:t>
                      </a:r>
                      <a:r>
                        <a:rPr lang="en-US" sz="1400" baseline="30000" dirty="0">
                          <a:effectLst/>
                        </a:rPr>
                        <a:t>2</a:t>
                      </a:r>
                      <a:r>
                        <a:rPr lang="en-US" sz="1400" dirty="0">
                          <a:effectLst/>
                        </a:rPr>
                        <a:t>, warehouse, or Simple HVAC path &lt; 25k ft</a:t>
                      </a:r>
                      <a:r>
                        <a:rPr lang="en-US" sz="1400" baseline="30000" dirty="0">
                          <a:effectLst/>
                        </a:rPr>
                        <a:t>2</a:t>
                      </a:r>
                      <a:r>
                        <a:rPr lang="en-US" sz="1400" dirty="0">
                          <a:effectLst/>
                        </a:rPr>
                        <a:t>)</a:t>
                      </a:r>
                      <a:endParaRPr lang="en-US" sz="16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0" marR="259080" algn="ctr">
                        <a:lnSpc>
                          <a:spcPct val="105000"/>
                        </a:lnSpc>
                        <a:spcBef>
                          <a:spcPts val="350"/>
                        </a:spcBef>
                        <a:spcAft>
                          <a:spcPts val="0"/>
                        </a:spcAft>
                      </a:pPr>
                      <a:r>
                        <a:rPr lang="en-US" sz="1600" dirty="0">
                          <a:effectLst/>
                        </a:rPr>
                        <a:t>Complex Buildings </a:t>
                      </a:r>
                    </a:p>
                    <a:p>
                      <a:pPr marL="0" marR="259080" algn="ctr">
                        <a:lnSpc>
                          <a:spcPct val="105000"/>
                        </a:lnSpc>
                        <a:spcBef>
                          <a:spcPts val="350"/>
                        </a:spcBef>
                        <a:spcAft>
                          <a:spcPts val="0"/>
                        </a:spcAft>
                      </a:pPr>
                      <a:r>
                        <a:rPr lang="en-US" sz="1600" dirty="0">
                          <a:effectLst/>
                        </a:rPr>
                        <a:t>&lt; 25,000 ft</a:t>
                      </a:r>
                      <a:r>
                        <a:rPr lang="en-US" sz="1600" baseline="30000" dirty="0">
                          <a:effectLst/>
                        </a:rPr>
                        <a:t>2</a:t>
                      </a:r>
                      <a:endParaRPr lang="en-US" sz="18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94615" marR="259080" algn="ctr">
                        <a:lnSpc>
                          <a:spcPct val="105000"/>
                        </a:lnSpc>
                        <a:spcBef>
                          <a:spcPts val="350"/>
                        </a:spcBef>
                        <a:spcAft>
                          <a:spcPts val="0"/>
                        </a:spcAft>
                      </a:pPr>
                      <a:r>
                        <a:rPr lang="en-US" sz="1600" dirty="0">
                          <a:effectLst/>
                        </a:rPr>
                        <a:t>All Buildings </a:t>
                      </a:r>
                    </a:p>
                    <a:p>
                      <a:pPr marL="94615" marR="259080" algn="ctr">
                        <a:lnSpc>
                          <a:spcPct val="105000"/>
                        </a:lnSpc>
                        <a:spcBef>
                          <a:spcPts val="350"/>
                        </a:spcBef>
                        <a:spcAft>
                          <a:spcPts val="0"/>
                        </a:spcAft>
                      </a:pPr>
                      <a:r>
                        <a:rPr lang="en-US" sz="1600" dirty="0">
                          <a:effectLst/>
                        </a:rPr>
                        <a:t>≥ 50,000 ft</a:t>
                      </a:r>
                      <a:r>
                        <a:rPr lang="en-US" sz="1600" baseline="30000" dirty="0">
                          <a:effectLst/>
                        </a:rPr>
                        <a:t>2</a:t>
                      </a:r>
                    </a:p>
                    <a:p>
                      <a:pPr marL="94615" marR="259080" algn="ctr">
                        <a:lnSpc>
                          <a:spcPct val="105000"/>
                        </a:lnSpc>
                        <a:spcBef>
                          <a:spcPts val="350"/>
                        </a:spcBef>
                        <a:spcAft>
                          <a:spcPts val="0"/>
                        </a:spcAft>
                      </a:pPr>
                      <a:r>
                        <a:rPr lang="en-US" sz="1600" b="1" baseline="0" dirty="0">
                          <a:effectLst/>
                          <a:latin typeface="Calibri" panose="020F0502020204030204" pitchFamily="34" charset="0"/>
                          <a:ea typeface="Times New Roman" panose="02020603050405020304" pitchFamily="18" charset="0"/>
                        </a:rPr>
                        <a:t>Except Warehouse</a:t>
                      </a:r>
                      <a:endParaRPr lang="en-US" sz="1800" b="1" baseline="0" dirty="0">
                        <a:effectLst/>
                        <a:latin typeface="Calibri" panose="020F0502020204030204" pitchFamily="34" charset="0"/>
                        <a:ea typeface="Times New Roman" panose="02020603050405020304" pitchFamily="18" charset="0"/>
                      </a:endParaRPr>
                    </a:p>
                  </a:txBody>
                  <a:tcPr marL="36869" marR="36869" marT="0" marB="0"/>
                </a:tc>
                <a:extLst>
                  <a:ext uri="{0D108BD9-81ED-4DB2-BD59-A6C34878D82A}">
                    <a16:rowId xmlns:a16="http://schemas.microsoft.com/office/drawing/2014/main" val="10000"/>
                  </a:ext>
                </a:extLst>
              </a:tr>
              <a:tr h="260243">
                <a:tc>
                  <a:txBody>
                    <a:bodyPr/>
                    <a:lstStyle/>
                    <a:p>
                      <a:pPr marL="0" marR="259080">
                        <a:lnSpc>
                          <a:spcPct val="105000"/>
                        </a:lnSpc>
                        <a:spcBef>
                          <a:spcPts val="350"/>
                        </a:spcBef>
                        <a:spcAft>
                          <a:spcPts val="0"/>
                        </a:spcAft>
                      </a:pPr>
                      <a:r>
                        <a:rPr lang="en-US" sz="1600">
                          <a:effectLst/>
                        </a:rPr>
                        <a:t>Verification, FPT</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3"/>
                  </a:ext>
                </a:extLst>
              </a:tr>
              <a:tr h="260243">
                <a:tc>
                  <a:txBody>
                    <a:bodyPr/>
                    <a:lstStyle/>
                    <a:p>
                      <a:pPr marL="0" marR="259080">
                        <a:lnSpc>
                          <a:spcPct val="105000"/>
                        </a:lnSpc>
                        <a:spcBef>
                          <a:spcPts val="350"/>
                        </a:spcBef>
                        <a:spcAft>
                          <a:spcPts val="0"/>
                        </a:spcAft>
                      </a:pPr>
                      <a:r>
                        <a:rPr lang="en-US" sz="1600">
                          <a:effectLst/>
                        </a:rPr>
                        <a:t>Pre- &amp; Design phase Cx</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4"/>
                  </a:ext>
                </a:extLst>
              </a:tr>
              <a:tr h="260243">
                <a:tc>
                  <a:txBody>
                    <a:bodyPr/>
                    <a:lstStyle/>
                    <a:p>
                      <a:pPr marL="0" marR="259080">
                        <a:lnSpc>
                          <a:spcPct val="105000"/>
                        </a:lnSpc>
                        <a:spcBef>
                          <a:spcPts val="350"/>
                        </a:spcBef>
                        <a:spcAft>
                          <a:spcPts val="0"/>
                        </a:spcAft>
                      </a:pPr>
                      <a:r>
                        <a:rPr lang="en-US" sz="1600" dirty="0">
                          <a:effectLst/>
                        </a:rPr>
                        <a:t>Construction Phase Cx</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5"/>
                  </a:ext>
                </a:extLst>
              </a:tr>
            </a:tbl>
          </a:graphicData>
        </a:graphic>
      </p:graphicFrame>
      <p:sp>
        <p:nvSpPr>
          <p:cNvPr id="9" name="Rectangle 8">
            <a:extLst>
              <a:ext uri="{FF2B5EF4-FFF2-40B4-BE49-F238E27FC236}">
                <a16:creationId xmlns:a16="http://schemas.microsoft.com/office/drawing/2014/main" id="{7AFB24B7-3598-41DE-9449-E33411E55C55}"/>
              </a:ext>
            </a:extLst>
          </p:cNvPr>
          <p:cNvSpPr/>
          <p:nvPr/>
        </p:nvSpPr>
        <p:spPr>
          <a:xfrm>
            <a:off x="493776" y="1068802"/>
            <a:ext cx="7260336" cy="369332"/>
          </a:xfrm>
          <a:prstGeom prst="rect">
            <a:avLst/>
          </a:prstGeom>
        </p:spPr>
        <p:txBody>
          <a:bodyPr wrap="square">
            <a:spAutoFit/>
          </a:bodyPr>
          <a:lstStyle/>
          <a:p>
            <a:r>
              <a:rPr lang="en-US" i="1" dirty="0">
                <a:solidFill>
                  <a:srgbClr val="FF0000"/>
                </a:solidFill>
                <a:cs typeface="Times New Roman" pitchFamily="18" charset="0"/>
                <a:sym typeface="WP MathA" pitchFamily="2" charset="2"/>
              </a:rPr>
              <a:t>Where to FPT &amp; Cx requirements apply</a:t>
            </a:r>
          </a:p>
        </p:txBody>
      </p:sp>
    </p:spTree>
    <p:extLst>
      <p:ext uri="{BB962C8B-B14F-4D97-AF65-F5344CB8AC3E}">
        <p14:creationId xmlns:p14="http://schemas.microsoft.com/office/powerpoint/2010/main" val="2455769746"/>
      </p:ext>
    </p:extLst>
  </p:cSld>
  <p:clrMapOvr>
    <a:masterClrMapping/>
  </p:clrMapOvr>
</p:sld>
</file>

<file path=ppt/theme/theme1.xml><?xml version="1.0" encoding="utf-8"?>
<a:theme xmlns:a="http://schemas.openxmlformats.org/drawingml/2006/main" name="BECU_Presentation_Templat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PNNL_Powerpoint_Templat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BECU_Presentation_Template.potx</Template>
  <TotalTime>24461</TotalTime>
  <Words>10014</Words>
  <Application>Microsoft Office PowerPoint</Application>
  <PresentationFormat>On-screen Show (4:3)</PresentationFormat>
  <Paragraphs>1761</Paragraphs>
  <Slides>97</Slides>
  <Notes>75</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97</vt:i4>
      </vt:variant>
    </vt:vector>
  </HeadingPairs>
  <TitlesOfParts>
    <vt:vector size="107" baseType="lpstr">
      <vt:lpstr>Arial</vt:lpstr>
      <vt:lpstr>Arial Black</vt:lpstr>
      <vt:lpstr>Arial Narrow</vt:lpstr>
      <vt:lpstr>Arial Narrow Bold</vt:lpstr>
      <vt:lpstr>Calibri</vt:lpstr>
      <vt:lpstr>Gill Sans MT</vt:lpstr>
      <vt:lpstr>HelveticaNeueLT Std Med</vt:lpstr>
      <vt:lpstr>Wingdings</vt:lpstr>
      <vt:lpstr>BECU_Presentation_Template</vt:lpstr>
      <vt:lpstr>PNNL_Powerpoint_Template</vt:lpstr>
      <vt:lpstr>PowerPoint Presentation</vt:lpstr>
      <vt:lpstr>Acknowledgements</vt:lpstr>
      <vt:lpstr>PowerPoint Presentation</vt:lpstr>
      <vt:lpstr>Overview</vt:lpstr>
      <vt:lpstr>Compliance</vt:lpstr>
      <vt:lpstr>References and Definitions</vt:lpstr>
      <vt:lpstr>Criteria Changes</vt:lpstr>
      <vt:lpstr>Text Clarifications Air-leakage</vt:lpstr>
      <vt:lpstr>Criteria Changes</vt:lpstr>
      <vt:lpstr>Criteria Changes Fenestration</vt:lpstr>
      <vt:lpstr>Criteria Changes Fenestration Example</vt:lpstr>
      <vt:lpstr>Criteria Changes Air Curtains</vt:lpstr>
      <vt:lpstr>PowerPoint Presentation</vt:lpstr>
      <vt:lpstr>PowerPoint Presentation</vt:lpstr>
      <vt:lpstr>Section 5 Building Envelope Overview 5.1 – 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 5.4.3.1.1 Whole-Building Air Leakage – Exceptions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 5.5 Prescriptive Building Envelope Option</vt:lpstr>
      <vt:lpstr>PowerPoint Presentation</vt:lpstr>
      <vt:lpstr>Section 5 – 5.5.3 Opaque Areas</vt:lpstr>
      <vt:lpstr>Section 5 – 5.5.1 Opaque</vt:lpstr>
      <vt:lpstr>Section 5 – 5.5.1 Opaque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 5.5.3.1 Roof Insulation</vt:lpstr>
      <vt:lpstr>Section 5 – 5.5.3.1 Roof Insulation (cont’d)</vt:lpstr>
      <vt:lpstr>Section 5 – 5.8.1 Insulation Installation</vt:lpstr>
      <vt:lpstr>PowerPoint Presentation</vt:lpstr>
      <vt:lpstr>Section 5 – 5.5.3.1.1 High Albedo Roofs</vt:lpstr>
      <vt:lpstr>Section 5 – 5.5.3.1 High Albedo Roofs – Exceptions</vt:lpstr>
      <vt:lpstr>Section 5 High Albedo Roof – Example</vt:lpstr>
      <vt:lpstr>Section 5 – 5.5.3.2 Above-Grade Wall Insulation</vt:lpstr>
      <vt:lpstr>Section 5 – 5.5.3.2 Above-Grade Wall Insulation (cont’d)</vt:lpstr>
      <vt:lpstr>Section 5 – 5.5.3.2 Above-Grade Wall Insulation (cont’d)</vt:lpstr>
      <vt:lpstr>Section 5 Above-Grade Wall Insulation (cont’d)</vt:lpstr>
      <vt:lpstr>Section 5 – 5.5.3.3 Below-Grade Wall Insulation</vt:lpstr>
      <vt:lpstr>Section 5 – 5.5.3.3 Below-Grade Wall Insulation</vt:lpstr>
      <vt:lpstr>Section 5 – 5.5.3.4  Floor Insulation</vt:lpstr>
      <vt:lpstr>Section 5 – 5.5.3.5 Slab-on-Grade Floor Insulation</vt:lpstr>
      <vt:lpstr>Section 5 – 5.5.3.6 Opaque Doors</vt:lpstr>
      <vt:lpstr>Section 5 – 5.5.4 Fenestration</vt:lpstr>
      <vt:lpstr>Section 5 – 5.5.4.2 Fenestration Area</vt:lpstr>
      <vt:lpstr>Section 5 – 5.5.4.2.3 Minimum Skylight Fenestration Area</vt:lpstr>
      <vt:lpstr>Section 5 – 5.5.4.2.3 Minimum Skylight Fenestration Area</vt:lpstr>
      <vt:lpstr>Section 5 – 5.5.4.3 and 5.8.2.3  Fenestration U-Factor</vt:lpstr>
      <vt:lpstr>Section 5 – 5.5.4.4  Fenestration SHGC</vt:lpstr>
      <vt:lpstr>Information – Overhangs</vt:lpstr>
      <vt:lpstr>Section 5 – 5.8.2.4 Solar Heat Gain Coefficient (SHGC)</vt:lpstr>
      <vt:lpstr>Section 5 – 5.5.4.4.2 Skylight SHGC</vt:lpstr>
      <vt:lpstr>Section 5 – 5.5.4.5 Fenestration Orientation</vt:lpstr>
      <vt:lpstr>Section 5 – 5.5.4.6 Visible Transmittance/SHGC Ratio</vt:lpstr>
      <vt:lpstr>PowerPoint Presentation</vt:lpstr>
      <vt:lpstr>Section 5 – 5.6.1 Building Envelope Trade-Off Option “Rules”</vt:lpstr>
      <vt:lpstr>PowerPoint Presentation</vt:lpstr>
      <vt:lpstr>PowerPoint Presentation</vt:lpstr>
      <vt:lpstr>PowerPoint Presentation</vt:lpstr>
      <vt:lpstr>PowerPoint Presentation</vt:lpstr>
      <vt:lpstr>Section 5 – 5.8 Product Information and Installation Requirements</vt:lpstr>
      <vt:lpstr>Section 5 – 5.8.1.5 Insulation – Substantial Contact</vt:lpstr>
      <vt:lpstr>Section 5 – 5.8.1.6 Recessed Equipment</vt:lpstr>
      <vt:lpstr>Section 5 – 5.8.1.7 Insulation Protection</vt:lpstr>
      <vt:lpstr>Section 5 – 5.8.1.8 Location of Roof Insulation</vt:lpstr>
      <vt:lpstr>Section 5 – 5.8 Additional Requirements</vt:lpstr>
      <vt:lpstr>Section 5 – 5.8.3.1 Air Leakage – Testing, Acceptable Materials, and Assemblies </vt:lpstr>
      <vt:lpstr>Section 5 – 5.8.3.1 Air Leakage – Testing, Acceptable Materials, and Assemblies </vt:lpstr>
      <vt:lpstr>Section 5 – 5.8.3.1 Air Leakage – Testing, Acceptable Materials, and Assemblies</vt:lpstr>
      <vt:lpstr>PowerPoint Presentation</vt:lpstr>
      <vt:lpstr>PowerPoint Presentation</vt:lpstr>
      <vt:lpstr>Section 5 – 5.9  Verification, Testing, Commissioning, and Inspection</vt:lpstr>
      <vt:lpstr>Section 5 – 5.9  Verification, Testing, Commissioning, and Inspection (cont’d)</vt:lpstr>
      <vt:lpstr>Section 4 – 4.2.5 Verification, Testing, and Commissioning</vt:lpstr>
      <vt:lpstr>Section 4 – 4.2.5 Verification, Testing, and Commissioning</vt:lpstr>
      <vt:lpstr>Section 4 – 4.2.5.2 Exceptions to Commissioning</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Staff Member</dc:creator>
  <cp:lastModifiedBy>Bartlett, Rosemarie</cp:lastModifiedBy>
  <cp:revision>544</cp:revision>
  <cp:lastPrinted>2011-02-24T21:09:36Z</cp:lastPrinted>
  <dcterms:created xsi:type="dcterms:W3CDTF">2010-07-16T17:29:44Z</dcterms:created>
  <dcterms:modified xsi:type="dcterms:W3CDTF">2020-05-18T17:11:31Z</dcterms:modified>
</cp:coreProperties>
</file>