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1.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193"/>
  </p:notesMasterIdLst>
  <p:handoutMasterIdLst>
    <p:handoutMasterId r:id="rId194"/>
  </p:handoutMasterIdLst>
  <p:sldIdLst>
    <p:sldId id="256" r:id="rId2"/>
    <p:sldId id="547" r:id="rId3"/>
    <p:sldId id="1057" r:id="rId4"/>
    <p:sldId id="292" r:id="rId5"/>
    <p:sldId id="294" r:id="rId6"/>
    <p:sldId id="305" r:id="rId7"/>
    <p:sldId id="293" r:id="rId8"/>
    <p:sldId id="295" r:id="rId9"/>
    <p:sldId id="296" r:id="rId10"/>
    <p:sldId id="299" r:id="rId11"/>
    <p:sldId id="297" r:id="rId12"/>
    <p:sldId id="298" r:id="rId13"/>
    <p:sldId id="300" r:id="rId14"/>
    <p:sldId id="301" r:id="rId15"/>
    <p:sldId id="302" r:id="rId16"/>
    <p:sldId id="303" r:id="rId17"/>
    <p:sldId id="891" r:id="rId18"/>
    <p:sldId id="349" r:id="rId19"/>
    <p:sldId id="350" r:id="rId20"/>
    <p:sldId id="351" r:id="rId21"/>
    <p:sldId id="497" r:id="rId22"/>
    <p:sldId id="352" r:id="rId23"/>
    <p:sldId id="353" r:id="rId24"/>
    <p:sldId id="354" r:id="rId25"/>
    <p:sldId id="355" r:id="rId26"/>
    <p:sldId id="357" r:id="rId27"/>
    <p:sldId id="358" r:id="rId28"/>
    <p:sldId id="359" r:id="rId29"/>
    <p:sldId id="360" r:id="rId30"/>
    <p:sldId id="361" r:id="rId31"/>
    <p:sldId id="368" r:id="rId32"/>
    <p:sldId id="556" r:id="rId33"/>
    <p:sldId id="519" r:id="rId34"/>
    <p:sldId id="369" r:id="rId35"/>
    <p:sldId id="362" r:id="rId36"/>
    <p:sldId id="363" r:id="rId37"/>
    <p:sldId id="364" r:id="rId38"/>
    <p:sldId id="366" r:id="rId39"/>
    <p:sldId id="371" r:id="rId40"/>
    <p:sldId id="372" r:id="rId41"/>
    <p:sldId id="1058" r:id="rId42"/>
    <p:sldId id="374" r:id="rId43"/>
    <p:sldId id="375" r:id="rId44"/>
    <p:sldId id="376" r:id="rId45"/>
    <p:sldId id="377" r:id="rId46"/>
    <p:sldId id="378" r:id="rId47"/>
    <p:sldId id="379" r:id="rId48"/>
    <p:sldId id="380" r:id="rId49"/>
    <p:sldId id="381" r:id="rId50"/>
    <p:sldId id="382" r:id="rId51"/>
    <p:sldId id="383" r:id="rId52"/>
    <p:sldId id="384" r:id="rId53"/>
    <p:sldId id="385" r:id="rId54"/>
    <p:sldId id="386" r:id="rId55"/>
    <p:sldId id="509" r:id="rId56"/>
    <p:sldId id="387" r:id="rId57"/>
    <p:sldId id="388" r:id="rId58"/>
    <p:sldId id="389" r:id="rId59"/>
    <p:sldId id="390" r:id="rId60"/>
    <p:sldId id="391" r:id="rId61"/>
    <p:sldId id="392" r:id="rId62"/>
    <p:sldId id="393" r:id="rId63"/>
    <p:sldId id="394" r:id="rId64"/>
    <p:sldId id="395" r:id="rId65"/>
    <p:sldId id="396" r:id="rId66"/>
    <p:sldId id="531" r:id="rId67"/>
    <p:sldId id="532" r:id="rId68"/>
    <p:sldId id="397" r:id="rId69"/>
    <p:sldId id="398" r:id="rId70"/>
    <p:sldId id="399" r:id="rId71"/>
    <p:sldId id="400" r:id="rId72"/>
    <p:sldId id="401" r:id="rId73"/>
    <p:sldId id="402" r:id="rId74"/>
    <p:sldId id="403" r:id="rId75"/>
    <p:sldId id="549" r:id="rId76"/>
    <p:sldId id="1059" r:id="rId77"/>
    <p:sldId id="405" r:id="rId78"/>
    <p:sldId id="406" r:id="rId79"/>
    <p:sldId id="407" r:id="rId80"/>
    <p:sldId id="408" r:id="rId81"/>
    <p:sldId id="409" r:id="rId82"/>
    <p:sldId id="410" r:id="rId83"/>
    <p:sldId id="411" r:id="rId84"/>
    <p:sldId id="412" r:id="rId85"/>
    <p:sldId id="413" r:id="rId86"/>
    <p:sldId id="414" r:id="rId87"/>
    <p:sldId id="415" r:id="rId88"/>
    <p:sldId id="416" r:id="rId89"/>
    <p:sldId id="417" r:id="rId90"/>
    <p:sldId id="418" r:id="rId91"/>
    <p:sldId id="419" r:id="rId92"/>
    <p:sldId id="420" r:id="rId93"/>
    <p:sldId id="421" r:id="rId94"/>
    <p:sldId id="422" r:id="rId95"/>
    <p:sldId id="423" r:id="rId96"/>
    <p:sldId id="424" r:id="rId97"/>
    <p:sldId id="425" r:id="rId98"/>
    <p:sldId id="426" r:id="rId99"/>
    <p:sldId id="427" r:id="rId100"/>
    <p:sldId id="428" r:id="rId101"/>
    <p:sldId id="429" r:id="rId102"/>
    <p:sldId id="430" r:id="rId103"/>
    <p:sldId id="431" r:id="rId104"/>
    <p:sldId id="432" r:id="rId105"/>
    <p:sldId id="433" r:id="rId106"/>
    <p:sldId id="434" r:id="rId107"/>
    <p:sldId id="435" r:id="rId108"/>
    <p:sldId id="436" r:id="rId109"/>
    <p:sldId id="437" r:id="rId110"/>
    <p:sldId id="438" r:id="rId111"/>
    <p:sldId id="513" r:id="rId112"/>
    <p:sldId id="439" r:id="rId113"/>
    <p:sldId id="533" r:id="rId114"/>
    <p:sldId id="440" r:id="rId115"/>
    <p:sldId id="557" r:id="rId116"/>
    <p:sldId id="441" r:id="rId117"/>
    <p:sldId id="546" r:id="rId118"/>
    <p:sldId id="550" r:id="rId119"/>
    <p:sldId id="442" r:id="rId120"/>
    <p:sldId id="443" r:id="rId121"/>
    <p:sldId id="445" r:id="rId122"/>
    <p:sldId id="446" r:id="rId123"/>
    <p:sldId id="447" r:id="rId124"/>
    <p:sldId id="448" r:id="rId125"/>
    <p:sldId id="535" r:id="rId126"/>
    <p:sldId id="551" r:id="rId127"/>
    <p:sldId id="552" r:id="rId128"/>
    <p:sldId id="449" r:id="rId129"/>
    <p:sldId id="450" r:id="rId130"/>
    <p:sldId id="451" r:id="rId131"/>
    <p:sldId id="452" r:id="rId132"/>
    <p:sldId id="453" r:id="rId133"/>
    <p:sldId id="553" r:id="rId134"/>
    <p:sldId id="554" r:id="rId135"/>
    <p:sldId id="536" r:id="rId136"/>
    <p:sldId id="548" r:id="rId137"/>
    <p:sldId id="454" r:id="rId138"/>
    <p:sldId id="455" r:id="rId139"/>
    <p:sldId id="456" r:id="rId140"/>
    <p:sldId id="457" r:id="rId141"/>
    <p:sldId id="458" r:id="rId142"/>
    <p:sldId id="459" r:id="rId143"/>
    <p:sldId id="460" r:id="rId144"/>
    <p:sldId id="461" r:id="rId145"/>
    <p:sldId id="462" r:id="rId146"/>
    <p:sldId id="463" r:id="rId147"/>
    <p:sldId id="464" r:id="rId148"/>
    <p:sldId id="465" r:id="rId149"/>
    <p:sldId id="466" r:id="rId150"/>
    <p:sldId id="1064" r:id="rId151"/>
    <p:sldId id="467" r:id="rId152"/>
    <p:sldId id="468" r:id="rId153"/>
    <p:sldId id="469" r:id="rId154"/>
    <p:sldId id="470" r:id="rId155"/>
    <p:sldId id="471" r:id="rId156"/>
    <p:sldId id="537" r:id="rId157"/>
    <p:sldId id="538" r:id="rId158"/>
    <p:sldId id="1061" r:id="rId159"/>
    <p:sldId id="558" r:id="rId160"/>
    <p:sldId id="560" r:id="rId161"/>
    <p:sldId id="559" r:id="rId162"/>
    <p:sldId id="561" r:id="rId163"/>
    <p:sldId id="522" r:id="rId164"/>
    <p:sldId id="1060" r:id="rId165"/>
    <p:sldId id="523" r:id="rId166"/>
    <p:sldId id="474" r:id="rId167"/>
    <p:sldId id="475" r:id="rId168"/>
    <p:sldId id="476" r:id="rId169"/>
    <p:sldId id="477" r:id="rId170"/>
    <p:sldId id="478" r:id="rId171"/>
    <p:sldId id="479" r:id="rId172"/>
    <p:sldId id="480" r:id="rId173"/>
    <p:sldId id="481" r:id="rId174"/>
    <p:sldId id="482" r:id="rId175"/>
    <p:sldId id="483" r:id="rId176"/>
    <p:sldId id="484" r:id="rId177"/>
    <p:sldId id="485" r:id="rId178"/>
    <p:sldId id="486" r:id="rId179"/>
    <p:sldId id="487" r:id="rId180"/>
    <p:sldId id="488" r:id="rId181"/>
    <p:sldId id="489" r:id="rId182"/>
    <p:sldId id="490" r:id="rId183"/>
    <p:sldId id="491" r:id="rId184"/>
    <p:sldId id="492" r:id="rId185"/>
    <p:sldId id="1062" r:id="rId186"/>
    <p:sldId id="493" r:id="rId187"/>
    <p:sldId id="1063" r:id="rId188"/>
    <p:sldId id="555" r:id="rId189"/>
    <p:sldId id="562" r:id="rId190"/>
    <p:sldId id="563" r:id="rId191"/>
    <p:sldId id="564" r:id="rId19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52">
          <p15:clr>
            <a:srgbClr val="A4A3A4"/>
          </p15:clr>
        </p15:guide>
        <p15:guide id="2" pos="4513">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ing Liu" initials="BL" lastIdx="27" clrIdx="0"/>
  <p:cmAuthor id="1" name="Reid Hart" initials="PRH" lastIdx="4" clrIdx="1"/>
  <p:cmAuthor id="2" name="D3A746" initials="RB" lastIdx="0"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80" autoAdjust="0"/>
    <p:restoredTop sz="82412" autoAdjust="0"/>
  </p:normalViewPr>
  <p:slideViewPr>
    <p:cSldViewPr snapToGrid="0" snapToObjects="1" showGuides="1">
      <p:cViewPr varScale="1">
        <p:scale>
          <a:sx n="103" d="100"/>
          <a:sy n="103" d="100"/>
        </p:scale>
        <p:origin x="1944" y="114"/>
      </p:cViewPr>
      <p:guideLst>
        <p:guide orient="horz" pos="852"/>
        <p:guide pos="451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0"/>
    </p:cViewPr>
  </p:sorterViewPr>
  <p:notesViewPr>
    <p:cSldViewPr snapToGrid="0" snapToObjects="1">
      <p:cViewPr>
        <p:scale>
          <a:sx n="100" d="100"/>
          <a:sy n="100" d="100"/>
        </p:scale>
        <p:origin x="-1500" y="95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notesMaster" Target="notesMasters/notesMaster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handoutMaster" Target="handoutMasters/handoutMaster1.xml"/><Relationship Id="rId199"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commentAuthors" Target="commentAuthors.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theme" Target="theme/theme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B1C77E8-B125-8841-BF28-B4892FE3E40B}" type="datetimeFigureOut">
              <a:rPr lang="en-US" smtClean="0"/>
              <a:pPr/>
              <a:t>5/18/2020</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F45AD4D-6EE7-CF4D-AFB8-A33EB490453F}" type="slidenum">
              <a:rPr lang="en-US" smtClean="0"/>
              <a:pPr/>
              <a:t>‹#›</a:t>
            </a:fld>
            <a:endParaRPr lang="en-US" dirty="0"/>
          </a:p>
        </p:txBody>
      </p:sp>
    </p:spTree>
    <p:extLst>
      <p:ext uri="{BB962C8B-B14F-4D97-AF65-F5344CB8AC3E}">
        <p14:creationId xmlns:p14="http://schemas.microsoft.com/office/powerpoint/2010/main" val="14623415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60BCEB9-F90F-E042-A0C1-F182ED2995CF}" type="datetimeFigureOut">
              <a:rPr lang="en-US" smtClean="0"/>
              <a:pPr/>
              <a:t>5/18/2020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FF5B92B-6B67-D242-977C-9031446DA55A}" type="slidenum">
              <a:rPr lang="en-US" smtClean="0"/>
              <a:pPr/>
              <a:t>‹#›</a:t>
            </a:fld>
            <a:endParaRPr lang="en-US" dirty="0"/>
          </a:p>
        </p:txBody>
      </p:sp>
    </p:spTree>
    <p:extLst>
      <p:ext uri="{BB962C8B-B14F-4D97-AF65-F5344CB8AC3E}">
        <p14:creationId xmlns:p14="http://schemas.microsoft.com/office/powerpoint/2010/main" val="420655036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5B92B-6B67-D242-977C-9031446DA55A}" type="slidenum">
              <a:rPr lang="en-US" smtClean="0"/>
              <a:pPr/>
              <a:t>1</a:t>
            </a:fld>
            <a:endParaRPr lang="en-US" dirty="0"/>
          </a:p>
        </p:txBody>
      </p:sp>
    </p:spTree>
    <p:extLst>
      <p:ext uri="{BB962C8B-B14F-4D97-AF65-F5344CB8AC3E}">
        <p14:creationId xmlns:p14="http://schemas.microsoft.com/office/powerpoint/2010/main" val="2843978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18C6A2-1EFF-4687-B08E-B7D2B5D0BECD}" type="slidenum">
              <a:rPr lang="en-US"/>
              <a:pPr/>
              <a:t>25</a:t>
            </a:fld>
            <a:endParaRPr lang="en-US"/>
          </a:p>
        </p:txBody>
      </p:sp>
      <p:sp>
        <p:nvSpPr>
          <p:cNvPr id="178178" name="Rectangle 2"/>
          <p:cNvSpPr>
            <a:spLocks noGrp="1" noRot="1" noChangeAspect="1" noChangeArrowheads="1" noTextEdit="1"/>
          </p:cNvSpPr>
          <p:nvPr>
            <p:ph type="sldImg"/>
          </p:nvPr>
        </p:nvSpPr>
        <p:spPr>
          <a:xfrm>
            <a:off x="1182688" y="696913"/>
            <a:ext cx="4648200" cy="3486150"/>
          </a:xfrm>
          <a:ln/>
        </p:spPr>
      </p:sp>
      <p:sp>
        <p:nvSpPr>
          <p:cNvPr id="178179" name="Rectangle 3"/>
          <p:cNvSpPr>
            <a:spLocks noGrp="1" noChangeArrowheads="1"/>
          </p:cNvSpPr>
          <p:nvPr>
            <p:ph type="body" idx="1"/>
          </p:nvPr>
        </p:nvSpPr>
        <p:spPr>
          <a:xfrm>
            <a:off x="936344" y="4415790"/>
            <a:ext cx="5137714" cy="4183380"/>
          </a:xfrm>
        </p:spPr>
        <p:txBody>
          <a:bodyPr/>
          <a:lstStyle/>
          <a:p>
            <a:endParaRPr lang="en-US" dirty="0"/>
          </a:p>
          <a:p>
            <a:endParaRPr lang="en-US" dirty="0"/>
          </a:p>
        </p:txBody>
      </p:sp>
    </p:spTree>
    <p:extLst>
      <p:ext uri="{BB962C8B-B14F-4D97-AF65-F5344CB8AC3E}">
        <p14:creationId xmlns:p14="http://schemas.microsoft.com/office/powerpoint/2010/main" val="240405976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CC1274-FD35-4D8C-A9D8-5FF81EEF64BD}" type="slidenum">
              <a:rPr lang="en-US"/>
              <a:pPr/>
              <a:t>116</a:t>
            </a:fld>
            <a:endParaRPr lang="en-US"/>
          </a:p>
        </p:txBody>
      </p:sp>
      <p:sp>
        <p:nvSpPr>
          <p:cNvPr id="245762" name="Rectangle 2"/>
          <p:cNvSpPr>
            <a:spLocks noGrp="1" noRot="1" noChangeAspect="1" noChangeArrowheads="1" noTextEdit="1"/>
          </p:cNvSpPr>
          <p:nvPr>
            <p:ph type="sldImg"/>
          </p:nvPr>
        </p:nvSpPr>
        <p:spPr>
          <a:xfrm>
            <a:off x="1182688" y="696913"/>
            <a:ext cx="4648200" cy="3486150"/>
          </a:xfrm>
          <a:ln/>
        </p:spPr>
      </p:sp>
      <p:sp>
        <p:nvSpPr>
          <p:cNvPr id="245763" name="Rectangle 3"/>
          <p:cNvSpPr>
            <a:spLocks noGrp="1" noChangeArrowheads="1"/>
          </p:cNvSpPr>
          <p:nvPr>
            <p:ph type="body" idx="1"/>
          </p:nvPr>
        </p:nvSpPr>
        <p:spPr>
          <a:xfrm>
            <a:off x="936344" y="4415790"/>
            <a:ext cx="5137714" cy="4183380"/>
          </a:xfrm>
        </p:spPr>
        <p:txBody>
          <a:bodyPr/>
          <a:lstStyle/>
          <a:p>
            <a:endParaRPr lang="en-US" dirty="0"/>
          </a:p>
          <a:p>
            <a:endParaRPr lang="en-US" dirty="0"/>
          </a:p>
        </p:txBody>
      </p:sp>
    </p:spTree>
    <p:extLst>
      <p:ext uri="{BB962C8B-B14F-4D97-AF65-F5344CB8AC3E}">
        <p14:creationId xmlns:p14="http://schemas.microsoft.com/office/powerpoint/2010/main" val="43387325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CC1274-FD35-4D8C-A9D8-5FF81EEF64BD}" type="slidenum">
              <a:rPr lang="en-US"/>
              <a:pPr/>
              <a:t>117</a:t>
            </a:fld>
            <a:endParaRPr lang="en-US"/>
          </a:p>
        </p:txBody>
      </p:sp>
      <p:sp>
        <p:nvSpPr>
          <p:cNvPr id="245762" name="Rectangle 2"/>
          <p:cNvSpPr>
            <a:spLocks noGrp="1" noRot="1" noChangeAspect="1" noChangeArrowheads="1" noTextEdit="1"/>
          </p:cNvSpPr>
          <p:nvPr>
            <p:ph type="sldImg"/>
          </p:nvPr>
        </p:nvSpPr>
        <p:spPr>
          <a:xfrm>
            <a:off x="1182688" y="696913"/>
            <a:ext cx="4648200" cy="3486150"/>
          </a:xfrm>
          <a:ln/>
        </p:spPr>
      </p:sp>
      <p:sp>
        <p:nvSpPr>
          <p:cNvPr id="245763" name="Rectangle 3"/>
          <p:cNvSpPr>
            <a:spLocks noGrp="1" noChangeArrowheads="1"/>
          </p:cNvSpPr>
          <p:nvPr>
            <p:ph type="body" idx="1"/>
          </p:nvPr>
        </p:nvSpPr>
        <p:spPr>
          <a:xfrm>
            <a:off x="936344" y="4415790"/>
            <a:ext cx="5137714" cy="4183380"/>
          </a:xfrm>
        </p:spPr>
        <p:txBody>
          <a:bodyPr/>
          <a:lstStyle/>
          <a:p>
            <a:r>
              <a:rPr lang="en-US" dirty="0"/>
              <a:t>This provision simply limits ventilation to an amount reasonably close to the minimums required by the mechanical code of 62.1.</a:t>
            </a:r>
          </a:p>
          <a:p>
            <a:r>
              <a:rPr lang="en-US" dirty="0"/>
              <a:t>Excess ventilation results in excessive heating and</a:t>
            </a:r>
            <a:r>
              <a:rPr lang="en-US" baseline="0" dirty="0"/>
              <a:t> cooling of outside air.</a:t>
            </a:r>
            <a:endParaRPr lang="en-US" dirty="0"/>
          </a:p>
          <a:p>
            <a:endParaRPr lang="en-US" dirty="0"/>
          </a:p>
        </p:txBody>
      </p:sp>
    </p:spTree>
    <p:extLst>
      <p:ext uri="{BB962C8B-B14F-4D97-AF65-F5344CB8AC3E}">
        <p14:creationId xmlns:p14="http://schemas.microsoft.com/office/powerpoint/2010/main" val="8767487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CC1274-FD35-4D8C-A9D8-5FF81EEF64BD}" type="slidenum">
              <a:rPr lang="en-US"/>
              <a:pPr/>
              <a:t>118</a:t>
            </a:fld>
            <a:endParaRPr lang="en-US"/>
          </a:p>
        </p:txBody>
      </p:sp>
      <p:sp>
        <p:nvSpPr>
          <p:cNvPr id="245762" name="Rectangle 2"/>
          <p:cNvSpPr>
            <a:spLocks noGrp="1" noRot="1" noChangeAspect="1" noChangeArrowheads="1" noTextEdit="1"/>
          </p:cNvSpPr>
          <p:nvPr>
            <p:ph type="sldImg"/>
          </p:nvPr>
        </p:nvSpPr>
        <p:spPr>
          <a:xfrm>
            <a:off x="1182688" y="696913"/>
            <a:ext cx="4648200" cy="3486150"/>
          </a:xfrm>
          <a:ln/>
        </p:spPr>
      </p:sp>
      <p:sp>
        <p:nvSpPr>
          <p:cNvPr id="245763"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325220261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1C29C7-D58A-45AC-84B7-DCBB36909F62}" type="slidenum">
              <a:rPr lang="en-US"/>
              <a:pPr/>
              <a:t>119</a:t>
            </a:fld>
            <a:endParaRPr lang="en-US"/>
          </a:p>
        </p:txBody>
      </p:sp>
      <p:sp>
        <p:nvSpPr>
          <p:cNvPr id="247810" name="Rectangle 2"/>
          <p:cNvSpPr>
            <a:spLocks noGrp="1" noRot="1" noChangeAspect="1" noChangeArrowheads="1" noTextEdit="1"/>
          </p:cNvSpPr>
          <p:nvPr>
            <p:ph type="sldImg"/>
          </p:nvPr>
        </p:nvSpPr>
        <p:spPr>
          <a:xfrm>
            <a:off x="1182688" y="696913"/>
            <a:ext cx="4648200" cy="3486150"/>
          </a:xfrm>
          <a:ln/>
        </p:spPr>
      </p:sp>
      <p:sp>
        <p:nvSpPr>
          <p:cNvPr id="247811" name="Rectangle 3"/>
          <p:cNvSpPr>
            <a:spLocks noGrp="1" noChangeArrowheads="1"/>
          </p:cNvSpPr>
          <p:nvPr>
            <p:ph type="body" idx="1"/>
          </p:nvPr>
        </p:nvSpPr>
        <p:spPr>
          <a:xfrm>
            <a:off x="936344" y="4415790"/>
            <a:ext cx="5137714" cy="4183380"/>
          </a:xfrm>
        </p:spPr>
        <p:txBody>
          <a:bodyPr/>
          <a:lstStyle/>
          <a:p>
            <a:r>
              <a:rPr lang="en-US" dirty="0"/>
              <a:t>Total pump system power is the sum of the motor nameplate hp of all pumps that are required to operate at design conditions to supply fluid from the heating or cooling source to all heat transfer devices (e.g., coils, heat exchanger) and return it to the source.</a:t>
            </a:r>
          </a:p>
        </p:txBody>
      </p:sp>
    </p:spTree>
    <p:extLst>
      <p:ext uri="{BB962C8B-B14F-4D97-AF65-F5344CB8AC3E}">
        <p14:creationId xmlns:p14="http://schemas.microsoft.com/office/powerpoint/2010/main" val="75723816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AE60AF-FB09-4144-84BF-DE4708582C28}" type="slidenum">
              <a:rPr lang="en-US"/>
              <a:pPr/>
              <a:t>120</a:t>
            </a:fld>
            <a:endParaRPr lang="en-US"/>
          </a:p>
        </p:txBody>
      </p:sp>
      <p:sp>
        <p:nvSpPr>
          <p:cNvPr id="249858" name="Rectangle 2"/>
          <p:cNvSpPr>
            <a:spLocks noGrp="1" noRot="1" noChangeAspect="1" noChangeArrowheads="1" noTextEdit="1"/>
          </p:cNvSpPr>
          <p:nvPr>
            <p:ph type="sldImg"/>
          </p:nvPr>
        </p:nvSpPr>
        <p:spPr>
          <a:xfrm>
            <a:off x="1182688" y="696913"/>
            <a:ext cx="4648200" cy="3486150"/>
          </a:xfrm>
          <a:ln/>
        </p:spPr>
      </p:sp>
      <p:sp>
        <p:nvSpPr>
          <p:cNvPr id="249859" name="Rectangle 3"/>
          <p:cNvSpPr>
            <a:spLocks noGrp="1" noChangeArrowheads="1"/>
          </p:cNvSpPr>
          <p:nvPr>
            <p:ph type="body" idx="1"/>
          </p:nvPr>
        </p:nvSpPr>
        <p:spPr>
          <a:xfrm>
            <a:off x="936344" y="4415790"/>
            <a:ext cx="5137714" cy="4183380"/>
          </a:xfrm>
        </p:spPr>
        <p:txBody>
          <a:bodyPr>
            <a:normAutofit lnSpcReduction="10000"/>
          </a:bodyPr>
          <a:lstStyle/>
          <a:p>
            <a:r>
              <a:rPr lang="en-US" sz="1100" dirty="0">
                <a:cs typeface="Times New Roman" pitchFamily="18" charset="0"/>
                <a:sym typeface="WP MathA" pitchFamily="2" charset="2"/>
              </a:rPr>
              <a:t>Controlled as a function of desired flow or to maintain a minimum required differential pressure</a:t>
            </a:r>
          </a:p>
          <a:p>
            <a:r>
              <a:rPr lang="en-US" sz="1100" dirty="0">
                <a:cs typeface="Times New Roman" pitchFamily="18" charset="0"/>
                <a:sym typeface="WP MathA" pitchFamily="2" charset="2"/>
              </a:rPr>
              <a:t>Differential pressure measured at or near the most remote heat exchanger or heat exchanger requiring greatest differential pressure</a:t>
            </a:r>
          </a:p>
          <a:p>
            <a:endParaRPr lang="en-US" sz="1100" dirty="0">
              <a:cs typeface="Times New Roman" pitchFamily="18" charset="0"/>
              <a:sym typeface="WP MathA" pitchFamily="2" charset="2"/>
            </a:endParaRPr>
          </a:p>
          <a:p>
            <a:r>
              <a:rPr lang="en-US" sz="1100" dirty="0"/>
              <a:t>No specific type of pump flow or pressure control is required.</a:t>
            </a:r>
          </a:p>
          <a:p>
            <a:r>
              <a:rPr lang="en-US" sz="1100" dirty="0"/>
              <a:t>Pumps that ride their pump curves will still use less energy at low flows than at design flow.</a:t>
            </a:r>
          </a:p>
          <a:p>
            <a:endParaRPr lang="en-US" sz="1100" dirty="0"/>
          </a:p>
          <a:p>
            <a:r>
              <a:rPr lang="en-US" dirty="0"/>
              <a:t>In 2016, the requirements </a:t>
            </a:r>
          </a:p>
          <a:p>
            <a:pPr lvl="1"/>
            <a:r>
              <a:rPr lang="en-US" dirty="0">
                <a:solidFill>
                  <a:srgbClr val="FF0000"/>
                </a:solidFill>
              </a:rPr>
              <a:t>modified to clarify that apply to both heating and cooling pumping systems</a:t>
            </a:r>
          </a:p>
          <a:p>
            <a:pPr lvl="1"/>
            <a:r>
              <a:rPr lang="en-US" dirty="0">
                <a:solidFill>
                  <a:srgbClr val="FF0000"/>
                </a:solidFill>
              </a:rPr>
              <a:t>used to be based on a requirement for variable flow with motors larger than 10 HP - changed to require variable flow on systems with more than 3 control valves and with motor HP or combined motor horsepower for parallel systems exceeds the values shown table 6.5.4.2</a:t>
            </a:r>
          </a:p>
          <a:p>
            <a:pPr lvl="1"/>
            <a:r>
              <a:rPr lang="en-US" dirty="0">
                <a:solidFill>
                  <a:srgbClr val="FF0000"/>
                </a:solidFill>
              </a:rPr>
              <a:t>also require turndown to 25% flow or the limits of required flow for heat and cooling</a:t>
            </a:r>
          </a:p>
          <a:p>
            <a:r>
              <a:rPr lang="en-US" dirty="0"/>
              <a:t>There are some exceptions for primary pumps, electric heat heating systems, when there are freeze protection issues and for heat recovery runaround loops</a:t>
            </a:r>
          </a:p>
          <a:p>
            <a:endParaRPr lang="en-US" sz="1100" dirty="0"/>
          </a:p>
          <a:p>
            <a:endParaRPr lang="en-US" sz="1100" dirty="0">
              <a:cs typeface="Times New Roman" pitchFamily="18" charset="0"/>
              <a:sym typeface="WP MathA" pitchFamily="2" charset="2"/>
            </a:endParaRPr>
          </a:p>
          <a:p>
            <a:endParaRPr lang="en-US" sz="1600" dirty="0"/>
          </a:p>
          <a:p>
            <a:pPr lvl="0"/>
            <a:r>
              <a:rPr lang="en-US" sz="1600" dirty="0">
                <a:latin typeface="Arial" charset="0"/>
              </a:rPr>
              <a:t> </a:t>
            </a:r>
          </a:p>
        </p:txBody>
      </p:sp>
    </p:spTree>
    <p:extLst>
      <p:ext uri="{BB962C8B-B14F-4D97-AF65-F5344CB8AC3E}">
        <p14:creationId xmlns:p14="http://schemas.microsoft.com/office/powerpoint/2010/main" val="27216070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5F80B4-31FE-4E2D-BD16-E3D35D9C7D12}" type="slidenum">
              <a:rPr lang="en-US"/>
              <a:pPr/>
              <a:t>121</a:t>
            </a:fld>
            <a:endParaRPr lang="en-US"/>
          </a:p>
        </p:txBody>
      </p:sp>
      <p:sp>
        <p:nvSpPr>
          <p:cNvPr id="253954" name="Rectangle 2"/>
          <p:cNvSpPr>
            <a:spLocks noGrp="1" noRot="1" noChangeAspect="1" noChangeArrowheads="1" noTextEdit="1"/>
          </p:cNvSpPr>
          <p:nvPr>
            <p:ph type="sldImg"/>
          </p:nvPr>
        </p:nvSpPr>
        <p:spPr>
          <a:xfrm>
            <a:off x="1182688" y="696913"/>
            <a:ext cx="4648200" cy="3486150"/>
          </a:xfrm>
          <a:ln/>
        </p:spPr>
      </p:sp>
      <p:sp>
        <p:nvSpPr>
          <p:cNvPr id="253955" name="Rectangle 3"/>
          <p:cNvSpPr>
            <a:spLocks noGrp="1" noChangeArrowheads="1"/>
          </p:cNvSpPr>
          <p:nvPr>
            <p:ph type="body" idx="1"/>
          </p:nvPr>
        </p:nvSpPr>
        <p:spPr>
          <a:xfrm>
            <a:off x="936344" y="4415790"/>
            <a:ext cx="5137714" cy="4183380"/>
          </a:xfrm>
        </p:spPr>
        <p:txBody>
          <a:bodyPr/>
          <a:lstStyle/>
          <a:p>
            <a:r>
              <a:rPr lang="en-US" dirty="0"/>
              <a:t>Essentially requires that flow through chillers (or boilers), when piped in parallel, must be shutoff when the chillers (or boilers) are inactive.</a:t>
            </a:r>
          </a:p>
          <a:p>
            <a:endParaRPr lang="en-US" dirty="0"/>
          </a:p>
          <a:p>
            <a:pPr lvl="0"/>
            <a:r>
              <a:rPr lang="en-US" dirty="0"/>
              <a:t>When a chilled-water plant includes more than one chiller, provisions shall be made so that the flow in the chiller plant can be automatically reduced, correspondingly, when a chiller is shut down. Chillers referred to in this section, piped in series for the purpose of increased temperature differential, shall be considered as one chiller.</a:t>
            </a:r>
          </a:p>
          <a:p>
            <a:pPr lvl="0"/>
            <a:endParaRPr lang="en-US" dirty="0"/>
          </a:p>
          <a:p>
            <a:r>
              <a:rPr lang="en-US" dirty="0"/>
              <a:t>When a boiler plant includes more than one boiler, provisions shall be made so that the flow in the boiler plant can be automatically reduced, correspondingly, when a boiler is shut down.</a:t>
            </a:r>
          </a:p>
          <a:p>
            <a:endParaRPr lang="en-US" dirty="0"/>
          </a:p>
          <a:p>
            <a:endParaRPr lang="en-US" dirty="0"/>
          </a:p>
          <a:p>
            <a:r>
              <a:rPr lang="en-US" dirty="0"/>
              <a:t>Recommendation – go into 90.1 Users Manual</a:t>
            </a:r>
          </a:p>
        </p:txBody>
      </p:sp>
    </p:spTree>
    <p:extLst>
      <p:ext uri="{BB962C8B-B14F-4D97-AF65-F5344CB8AC3E}">
        <p14:creationId xmlns:p14="http://schemas.microsoft.com/office/powerpoint/2010/main" val="82150437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0FA241-30B5-4AC8-8DDA-A201099A8FAD}" type="slidenum">
              <a:rPr lang="en-US"/>
              <a:pPr/>
              <a:t>122</a:t>
            </a:fld>
            <a:endParaRPr lang="en-US"/>
          </a:p>
        </p:txBody>
      </p:sp>
      <p:sp>
        <p:nvSpPr>
          <p:cNvPr id="256002" name="Rectangle 2"/>
          <p:cNvSpPr>
            <a:spLocks noGrp="1" noRot="1" noChangeAspect="1" noChangeArrowheads="1" noTextEdit="1"/>
          </p:cNvSpPr>
          <p:nvPr>
            <p:ph type="sldImg"/>
          </p:nvPr>
        </p:nvSpPr>
        <p:spPr>
          <a:xfrm>
            <a:off x="1182688" y="696913"/>
            <a:ext cx="4648200" cy="3486150"/>
          </a:xfrm>
          <a:ln/>
        </p:spPr>
      </p:sp>
      <p:sp>
        <p:nvSpPr>
          <p:cNvPr id="256003" name="Rectangle 3"/>
          <p:cNvSpPr>
            <a:spLocks noGrp="1" noChangeArrowheads="1"/>
          </p:cNvSpPr>
          <p:nvPr>
            <p:ph type="body" idx="1"/>
          </p:nvPr>
        </p:nvSpPr>
        <p:spPr>
          <a:xfrm>
            <a:off x="936344" y="4415790"/>
            <a:ext cx="5137714" cy="4183380"/>
          </a:xfrm>
        </p:spPr>
        <p:txBody>
          <a:bodyPr/>
          <a:lstStyle/>
          <a:p>
            <a:r>
              <a:rPr lang="en-US" dirty="0"/>
              <a:t>Resetting primary chilled water or hot water temperatures at part load improves the efficiency of primary equipment and reduces energy losses through piping.</a:t>
            </a:r>
          </a:p>
          <a:p>
            <a:endParaRPr lang="en-US" dirty="0"/>
          </a:p>
        </p:txBody>
      </p:sp>
    </p:spTree>
    <p:extLst>
      <p:ext uri="{BB962C8B-B14F-4D97-AF65-F5344CB8AC3E}">
        <p14:creationId xmlns:p14="http://schemas.microsoft.com/office/powerpoint/2010/main" val="426130896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459AA8-B88C-41F4-93AE-B4D9A0A466B3}" type="slidenum">
              <a:rPr lang="en-US"/>
              <a:pPr/>
              <a:t>123</a:t>
            </a:fld>
            <a:endParaRPr lang="en-US"/>
          </a:p>
        </p:txBody>
      </p:sp>
      <p:sp>
        <p:nvSpPr>
          <p:cNvPr id="258050" name="Rectangle 2"/>
          <p:cNvSpPr>
            <a:spLocks noGrp="1" noRot="1" noChangeAspect="1" noChangeArrowheads="1" noTextEdit="1"/>
          </p:cNvSpPr>
          <p:nvPr>
            <p:ph type="sldImg"/>
          </p:nvPr>
        </p:nvSpPr>
        <p:spPr>
          <a:xfrm>
            <a:off x="1182688" y="696913"/>
            <a:ext cx="4648200" cy="3486150"/>
          </a:xfrm>
          <a:ln/>
        </p:spPr>
      </p:sp>
      <p:sp>
        <p:nvSpPr>
          <p:cNvPr id="258051"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377719718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459AA8-B88C-41F4-93AE-B4D9A0A466B3}" type="slidenum">
              <a:rPr lang="en-US"/>
              <a:pPr/>
              <a:t>124</a:t>
            </a:fld>
            <a:endParaRPr lang="en-US"/>
          </a:p>
        </p:txBody>
      </p:sp>
      <p:sp>
        <p:nvSpPr>
          <p:cNvPr id="258050" name="Rectangle 2"/>
          <p:cNvSpPr>
            <a:spLocks noGrp="1" noRot="1" noChangeAspect="1" noChangeArrowheads="1" noTextEdit="1"/>
          </p:cNvSpPr>
          <p:nvPr>
            <p:ph type="sldImg"/>
          </p:nvPr>
        </p:nvSpPr>
        <p:spPr>
          <a:xfrm>
            <a:off x="1182688" y="696913"/>
            <a:ext cx="4648200" cy="3486150"/>
          </a:xfrm>
          <a:ln/>
        </p:spPr>
      </p:sp>
      <p:sp>
        <p:nvSpPr>
          <p:cNvPr id="258051"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114627300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Energy is saved by delivering the same cooling with less water flow.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A bigger temperature difference across the coil reduces water flow.</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Less water flow means less pumping.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In some cases chiller efficiency may be enhanced as well.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Some chiller types operate more efficiently with a higher temperature difference at the chiller.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Increasing the coil temperature difference is necessary to increase the system temperature difference.</a:t>
            </a:r>
          </a:p>
          <a:p>
            <a:endParaRPr lang="en-US" dirty="0"/>
          </a:p>
        </p:txBody>
      </p:sp>
      <p:sp>
        <p:nvSpPr>
          <p:cNvPr id="4" name="Slide Number Placeholder 3"/>
          <p:cNvSpPr>
            <a:spLocks noGrp="1"/>
          </p:cNvSpPr>
          <p:nvPr>
            <p:ph type="sldNum" sz="quarter" idx="10"/>
          </p:nvPr>
        </p:nvSpPr>
        <p:spPr/>
        <p:txBody>
          <a:bodyPr/>
          <a:lstStyle/>
          <a:p>
            <a:fld id="{4FF5B92B-6B67-D242-977C-9031446DA55A}" type="slidenum">
              <a:rPr lang="en-US" smtClean="0"/>
              <a:pPr/>
              <a:t>125</a:t>
            </a:fld>
            <a:endParaRPr lang="en-US" dirty="0"/>
          </a:p>
        </p:txBody>
      </p:sp>
    </p:spTree>
    <p:extLst>
      <p:ext uri="{BB962C8B-B14F-4D97-AF65-F5344CB8AC3E}">
        <p14:creationId xmlns:p14="http://schemas.microsoft.com/office/powerpoint/2010/main" val="1952073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7024" indent="-291163" eaLnBrk="0" hangingPunct="0">
              <a:defRPr sz="2400">
                <a:solidFill>
                  <a:schemeClr val="tx1"/>
                </a:solidFill>
                <a:latin typeface="Arial" pitchFamily="34" charset="0"/>
                <a:ea typeface="ＭＳ Ｐゴシック" pitchFamily="34" charset="-128"/>
              </a:defRPr>
            </a:lvl2pPr>
            <a:lvl3pPr marL="1164653" indent="-232930" eaLnBrk="0" hangingPunct="0">
              <a:defRPr sz="2400">
                <a:solidFill>
                  <a:schemeClr val="tx1"/>
                </a:solidFill>
                <a:latin typeface="Arial" pitchFamily="34" charset="0"/>
                <a:ea typeface="ＭＳ Ｐゴシック" pitchFamily="34" charset="-128"/>
              </a:defRPr>
            </a:lvl3pPr>
            <a:lvl4pPr marL="1630514" indent="-232930" eaLnBrk="0" hangingPunct="0">
              <a:defRPr sz="2400">
                <a:solidFill>
                  <a:schemeClr val="tx1"/>
                </a:solidFill>
                <a:latin typeface="Arial" pitchFamily="34" charset="0"/>
                <a:ea typeface="ＭＳ Ｐゴシック" pitchFamily="34" charset="-128"/>
              </a:defRPr>
            </a:lvl4pPr>
            <a:lvl5pPr marL="2096375" indent="-232930" eaLnBrk="0" hangingPunct="0">
              <a:defRPr sz="2400">
                <a:solidFill>
                  <a:schemeClr val="tx1"/>
                </a:solidFill>
                <a:latin typeface="Arial" pitchFamily="34" charset="0"/>
                <a:ea typeface="ＭＳ Ｐゴシック" pitchFamily="34" charset="-128"/>
              </a:defRPr>
            </a:lvl5pPr>
            <a:lvl6pPr marL="2562236" indent="-232930" defTabSz="46586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096" indent="-232930" defTabSz="46586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3957" indent="-232930" defTabSz="46586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59819" indent="-232930" defTabSz="46586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CDB5EAE-832F-49C2-8D8D-5F3CFC268F40}" type="slidenum">
              <a:rPr lang="en-US" sz="1200">
                <a:latin typeface="Calibri" pitchFamily="34" charset="0"/>
              </a:rPr>
              <a:pPr eaLnBrk="1" hangingPunct="1"/>
              <a:t>26</a:t>
            </a:fld>
            <a:endParaRPr lang="en-US" sz="1200">
              <a:latin typeface="Calibri" pitchFamily="34" charset="0"/>
            </a:endParaRPr>
          </a:p>
        </p:txBody>
      </p:sp>
      <p:sp>
        <p:nvSpPr>
          <p:cNvPr id="2" name="Notes Placeholder 1"/>
          <p:cNvSpPr>
            <a:spLocks noGrp="1"/>
          </p:cNvSpPr>
          <p:nvPr>
            <p:ph type="body" sz="quarter" idx="10"/>
          </p:nvPr>
        </p:nvSpPr>
        <p:spPr/>
        <p:txBody>
          <a:bodyPr/>
          <a:lstStyle/>
          <a:p>
            <a:r>
              <a:rPr lang="en-US" dirty="0"/>
              <a:t>6.8.1-1 – air conditioners</a:t>
            </a:r>
          </a:p>
          <a:p>
            <a:r>
              <a:rPr lang="en-US" dirty="0"/>
              <a:t>6.8.1-2– heat pumps</a:t>
            </a:r>
          </a:p>
          <a:p>
            <a:r>
              <a:rPr lang="en-US" dirty="0"/>
              <a:t>6.8.1-4</a:t>
            </a:r>
            <a:r>
              <a:rPr lang="en-US" baseline="0" dirty="0"/>
              <a:t> – packaged terminal and room air conditioners and heat pumps</a:t>
            </a:r>
          </a:p>
        </p:txBody>
      </p:sp>
    </p:spTree>
    <p:extLst>
      <p:ext uri="{BB962C8B-B14F-4D97-AF65-F5344CB8AC3E}">
        <p14:creationId xmlns:p14="http://schemas.microsoft.com/office/powerpoint/2010/main" val="412805867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459AA8-B88C-41F4-93AE-B4D9A0A466B3}" type="slidenum">
              <a:rPr lang="en-US"/>
              <a:pPr/>
              <a:t>126</a:t>
            </a:fld>
            <a:endParaRPr lang="en-US"/>
          </a:p>
        </p:txBody>
      </p:sp>
      <p:sp>
        <p:nvSpPr>
          <p:cNvPr id="258050" name="Rectangle 2"/>
          <p:cNvSpPr>
            <a:spLocks noGrp="1" noRot="1" noChangeAspect="1" noChangeArrowheads="1" noTextEdit="1"/>
          </p:cNvSpPr>
          <p:nvPr>
            <p:ph type="sldImg"/>
          </p:nvPr>
        </p:nvSpPr>
        <p:spPr>
          <a:xfrm>
            <a:off x="1182688" y="696913"/>
            <a:ext cx="4648200" cy="3486150"/>
          </a:xfrm>
          <a:ln/>
        </p:spPr>
      </p:sp>
      <p:sp>
        <p:nvSpPr>
          <p:cNvPr id="258051"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228627998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459AA8-B88C-41F4-93AE-B4D9A0A466B3}" type="slidenum">
              <a:rPr lang="en-US"/>
              <a:pPr/>
              <a:t>127</a:t>
            </a:fld>
            <a:endParaRPr lang="en-US"/>
          </a:p>
        </p:txBody>
      </p:sp>
      <p:sp>
        <p:nvSpPr>
          <p:cNvPr id="258050" name="Rectangle 2"/>
          <p:cNvSpPr>
            <a:spLocks noGrp="1" noRot="1" noChangeAspect="1" noChangeArrowheads="1" noTextEdit="1"/>
          </p:cNvSpPr>
          <p:nvPr>
            <p:ph type="sldImg"/>
          </p:nvPr>
        </p:nvSpPr>
        <p:spPr>
          <a:xfrm>
            <a:off x="1182688" y="696913"/>
            <a:ext cx="4648200" cy="3486150"/>
          </a:xfrm>
          <a:ln/>
        </p:spPr>
      </p:sp>
      <p:sp>
        <p:nvSpPr>
          <p:cNvPr id="258051"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340300314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C93AEA-E102-42AE-9EF3-B520C0F45D33}" type="slidenum">
              <a:rPr lang="en-US"/>
              <a:pPr/>
              <a:t>128</a:t>
            </a:fld>
            <a:endParaRPr lang="en-US"/>
          </a:p>
        </p:txBody>
      </p:sp>
      <p:sp>
        <p:nvSpPr>
          <p:cNvPr id="260098" name="Rectangle 2"/>
          <p:cNvSpPr>
            <a:spLocks noGrp="1" noRot="1" noChangeAspect="1" noChangeArrowheads="1" noTextEdit="1"/>
          </p:cNvSpPr>
          <p:nvPr>
            <p:ph type="sldImg"/>
          </p:nvPr>
        </p:nvSpPr>
        <p:spPr>
          <a:xfrm>
            <a:off x="1182688" y="696913"/>
            <a:ext cx="4648200" cy="3486150"/>
          </a:xfrm>
          <a:ln/>
        </p:spPr>
      </p:sp>
      <p:sp>
        <p:nvSpPr>
          <p:cNvPr id="260099" name="Rectangle 3"/>
          <p:cNvSpPr>
            <a:spLocks noGrp="1" noChangeArrowheads="1"/>
          </p:cNvSpPr>
          <p:nvPr>
            <p:ph type="body" idx="1"/>
          </p:nvPr>
        </p:nvSpPr>
        <p:spPr>
          <a:xfrm>
            <a:off x="936344" y="4415790"/>
            <a:ext cx="5137714" cy="4183380"/>
          </a:xfrm>
        </p:spPr>
        <p:txBody>
          <a:bodyPr/>
          <a:lstStyle/>
          <a:p>
            <a:endParaRPr lang="en-US" b="1" u="sng" dirty="0"/>
          </a:p>
        </p:txBody>
      </p:sp>
    </p:spTree>
    <p:extLst>
      <p:ext uri="{BB962C8B-B14F-4D97-AF65-F5344CB8AC3E}">
        <p14:creationId xmlns:p14="http://schemas.microsoft.com/office/powerpoint/2010/main" val="221796762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0FFFFA-C7B1-4F8C-AF8A-B6B4B09ABBEF}" type="slidenum">
              <a:rPr lang="en-US"/>
              <a:pPr/>
              <a:t>129</a:t>
            </a:fld>
            <a:endParaRPr lang="en-US"/>
          </a:p>
        </p:txBody>
      </p:sp>
      <p:sp>
        <p:nvSpPr>
          <p:cNvPr id="262146" name="Rectangle 2"/>
          <p:cNvSpPr>
            <a:spLocks noGrp="1" noRot="1" noChangeAspect="1" noChangeArrowheads="1" noTextEdit="1"/>
          </p:cNvSpPr>
          <p:nvPr>
            <p:ph type="sldImg"/>
          </p:nvPr>
        </p:nvSpPr>
        <p:spPr>
          <a:xfrm>
            <a:off x="1182688" y="696913"/>
            <a:ext cx="4648200" cy="3486150"/>
          </a:xfrm>
          <a:ln/>
        </p:spPr>
      </p:sp>
      <p:sp>
        <p:nvSpPr>
          <p:cNvPr id="262147" name="Rectangle 3"/>
          <p:cNvSpPr>
            <a:spLocks noGrp="1" noChangeArrowheads="1"/>
          </p:cNvSpPr>
          <p:nvPr>
            <p:ph type="body" idx="1"/>
          </p:nvPr>
        </p:nvSpPr>
        <p:spPr>
          <a:xfrm>
            <a:off x="936344" y="4415790"/>
            <a:ext cx="5137714" cy="4183380"/>
          </a:xfrm>
        </p:spPr>
        <p:txBody>
          <a:bodyPr/>
          <a:lstStyle/>
          <a:p>
            <a:r>
              <a:rPr lang="en-US" dirty="0"/>
              <a:t>When cooling tower fans are 5 hp and above, you must have the capability to reduce fan speed.  Today, usually people use variable-speed drives on their tower fans.  </a:t>
            </a:r>
          </a:p>
          <a:p>
            <a:endParaRPr lang="en-US" dirty="0"/>
          </a:p>
          <a:p>
            <a:r>
              <a:rPr lang="en-US" dirty="0"/>
              <a:t>Including the service factor may mean that for some motors or fan arrays, the total</a:t>
            </a:r>
            <a:r>
              <a:rPr lang="en-US" baseline="0" dirty="0"/>
              <a:t> horsepower may exceed 5, even though the motor nameplate is less than 5 hp</a:t>
            </a:r>
            <a:endParaRPr lang="en-US" dirty="0"/>
          </a:p>
          <a:p>
            <a:endParaRPr lang="en-US" dirty="0"/>
          </a:p>
          <a:p>
            <a:r>
              <a:rPr lang="en-US" dirty="0"/>
              <a:t>There are several exceptions. </a:t>
            </a:r>
          </a:p>
          <a:p>
            <a:endParaRPr lang="en-US" dirty="0"/>
          </a:p>
          <a:p>
            <a:endParaRPr lang="en-US" dirty="0"/>
          </a:p>
        </p:txBody>
      </p:sp>
    </p:spTree>
    <p:extLst>
      <p:ext uri="{BB962C8B-B14F-4D97-AF65-F5344CB8AC3E}">
        <p14:creationId xmlns:p14="http://schemas.microsoft.com/office/powerpoint/2010/main" val="120914031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7B8AD6-3893-4700-927B-367CC55C0DF7}" type="slidenum">
              <a:rPr lang="en-US"/>
              <a:pPr/>
              <a:t>130</a:t>
            </a:fld>
            <a:endParaRPr lang="en-US"/>
          </a:p>
        </p:txBody>
      </p:sp>
      <p:sp>
        <p:nvSpPr>
          <p:cNvPr id="268290" name="Rectangle 2"/>
          <p:cNvSpPr>
            <a:spLocks noGrp="1" noRot="1" noChangeAspect="1" noChangeArrowheads="1" noTextEdit="1"/>
          </p:cNvSpPr>
          <p:nvPr>
            <p:ph type="sldImg"/>
          </p:nvPr>
        </p:nvSpPr>
        <p:spPr>
          <a:xfrm>
            <a:off x="1182688" y="696913"/>
            <a:ext cx="4648200" cy="3486150"/>
          </a:xfrm>
          <a:ln/>
        </p:spPr>
      </p:sp>
      <p:sp>
        <p:nvSpPr>
          <p:cNvPr id="268291" name="Rectangle 3"/>
          <p:cNvSpPr>
            <a:spLocks noGrp="1" noChangeArrowheads="1"/>
          </p:cNvSpPr>
          <p:nvPr>
            <p:ph type="body" idx="1"/>
          </p:nvPr>
        </p:nvSpPr>
        <p:spPr>
          <a:xfrm>
            <a:off x="936344" y="4415790"/>
            <a:ext cx="5137714" cy="4183380"/>
          </a:xfrm>
        </p:spPr>
        <p:txBody>
          <a:bodyPr>
            <a:normAutofit/>
          </a:bodyPr>
          <a:lstStyle/>
          <a:p>
            <a:endParaRPr lang="en-US" dirty="0">
              <a:cs typeface="Arial" pitchFamily="34" charset="0"/>
              <a:sym typeface="WP MathA" pitchFamily="2" charset="2"/>
            </a:endParaRPr>
          </a:p>
        </p:txBody>
      </p:sp>
    </p:spTree>
    <p:extLst>
      <p:ext uri="{BB962C8B-B14F-4D97-AF65-F5344CB8AC3E}">
        <p14:creationId xmlns:p14="http://schemas.microsoft.com/office/powerpoint/2010/main" val="92903689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7B8AD6-3893-4700-927B-367CC55C0DF7}" type="slidenum">
              <a:rPr lang="en-US"/>
              <a:pPr/>
              <a:t>131</a:t>
            </a:fld>
            <a:endParaRPr lang="en-US"/>
          </a:p>
        </p:txBody>
      </p:sp>
      <p:sp>
        <p:nvSpPr>
          <p:cNvPr id="268290" name="Rectangle 2"/>
          <p:cNvSpPr>
            <a:spLocks noGrp="1" noRot="1" noChangeAspect="1" noChangeArrowheads="1" noTextEdit="1"/>
          </p:cNvSpPr>
          <p:nvPr>
            <p:ph type="sldImg"/>
          </p:nvPr>
        </p:nvSpPr>
        <p:spPr>
          <a:xfrm>
            <a:off x="1182688" y="696913"/>
            <a:ext cx="4648200" cy="3486150"/>
          </a:xfrm>
          <a:ln/>
        </p:spPr>
      </p:sp>
      <p:sp>
        <p:nvSpPr>
          <p:cNvPr id="268291" name="Rectangle 3"/>
          <p:cNvSpPr>
            <a:spLocks noGrp="1" noChangeArrowheads="1"/>
          </p:cNvSpPr>
          <p:nvPr>
            <p:ph type="body" idx="1"/>
          </p:nvPr>
        </p:nvSpPr>
        <p:spPr>
          <a:xfrm>
            <a:off x="936344" y="4415790"/>
            <a:ext cx="5137714" cy="4183380"/>
          </a:xfrm>
        </p:spPr>
        <p:txBody>
          <a:bodyPr>
            <a:normAutofit/>
          </a:bodyPr>
          <a:lstStyle/>
          <a:p>
            <a:r>
              <a:rPr lang="en-US" dirty="0">
                <a:cs typeface="Arial" pitchFamily="34" charset="0"/>
                <a:sym typeface="WP MathA" pitchFamily="2" charset="2"/>
              </a:rPr>
              <a:t>Saves energy by using larger tower area with lower fan speeds</a:t>
            </a:r>
          </a:p>
        </p:txBody>
      </p:sp>
    </p:spTree>
    <p:extLst>
      <p:ext uri="{BB962C8B-B14F-4D97-AF65-F5344CB8AC3E}">
        <p14:creationId xmlns:p14="http://schemas.microsoft.com/office/powerpoint/2010/main" val="21647155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7B8AD6-3893-4700-927B-367CC55C0DF7}" type="slidenum">
              <a:rPr lang="en-US"/>
              <a:pPr/>
              <a:t>132</a:t>
            </a:fld>
            <a:endParaRPr lang="en-US"/>
          </a:p>
        </p:txBody>
      </p:sp>
      <p:sp>
        <p:nvSpPr>
          <p:cNvPr id="268290" name="Rectangle 2"/>
          <p:cNvSpPr>
            <a:spLocks noGrp="1" noRot="1" noChangeAspect="1" noChangeArrowheads="1" noTextEdit="1"/>
          </p:cNvSpPr>
          <p:nvPr>
            <p:ph type="sldImg"/>
          </p:nvPr>
        </p:nvSpPr>
        <p:spPr>
          <a:xfrm>
            <a:off x="1182688" y="696913"/>
            <a:ext cx="4648200" cy="3486150"/>
          </a:xfrm>
          <a:ln/>
        </p:spPr>
      </p:sp>
      <p:sp>
        <p:nvSpPr>
          <p:cNvPr id="268291" name="Rectangle 3"/>
          <p:cNvSpPr>
            <a:spLocks noGrp="1" noChangeArrowheads="1"/>
          </p:cNvSpPr>
          <p:nvPr>
            <p:ph type="body" idx="1"/>
          </p:nvPr>
        </p:nvSpPr>
        <p:spPr>
          <a:xfrm>
            <a:off x="936344" y="4415790"/>
            <a:ext cx="5137714" cy="4183380"/>
          </a:xfrm>
        </p:spPr>
        <p:txBody>
          <a:bodyPr>
            <a:normAutofit/>
          </a:bodyPr>
          <a:lstStyle/>
          <a:p>
            <a:r>
              <a:rPr lang="en-US" dirty="0">
                <a:cs typeface="Arial" pitchFamily="34" charset="0"/>
                <a:sym typeface="WP MathA" pitchFamily="2" charset="2"/>
              </a:rPr>
              <a:t>Note:  probably only a very small percentage of buildings meet all three situations</a:t>
            </a:r>
          </a:p>
          <a:p>
            <a:pPr>
              <a:buFont typeface="Arial" pitchFamily="34" charset="0"/>
              <a:buChar char="•"/>
            </a:pPr>
            <a:r>
              <a:rPr lang="en-US" dirty="0">
                <a:cs typeface="Arial" pitchFamily="34" charset="0"/>
                <a:sym typeface="WP MathA" pitchFamily="2" charset="2"/>
              </a:rPr>
              <a:t>Hospitals</a:t>
            </a:r>
          </a:p>
          <a:p>
            <a:pPr>
              <a:buFont typeface="Arial" pitchFamily="34" charset="0"/>
              <a:buChar char="•"/>
            </a:pPr>
            <a:r>
              <a:rPr lang="en-US" dirty="0">
                <a:cs typeface="Arial" pitchFamily="34" charset="0"/>
                <a:sym typeface="WP MathA" pitchFamily="2" charset="2"/>
              </a:rPr>
              <a:t>Hotels</a:t>
            </a:r>
          </a:p>
          <a:p>
            <a:pPr>
              <a:buFont typeface="Arial" pitchFamily="34" charset="0"/>
              <a:buChar char="•"/>
            </a:pPr>
            <a:r>
              <a:rPr lang="en-US" dirty="0">
                <a:cs typeface="Arial" pitchFamily="34" charset="0"/>
                <a:sym typeface="WP MathA" pitchFamily="2" charset="2"/>
              </a:rPr>
              <a:t>Correctional facilities </a:t>
            </a:r>
          </a:p>
          <a:p>
            <a:pPr>
              <a:buFont typeface="Arial" pitchFamily="34" charset="0"/>
              <a:buChar char="•"/>
            </a:pPr>
            <a:r>
              <a:rPr lang="en-US" dirty="0">
                <a:cs typeface="Arial" pitchFamily="34" charset="0"/>
                <a:sym typeface="WP MathA" pitchFamily="2" charset="2"/>
              </a:rPr>
              <a:t>Dormitories</a:t>
            </a:r>
          </a:p>
          <a:p>
            <a:pPr>
              <a:buFontTx/>
              <a:buNone/>
            </a:pPr>
            <a:endParaRPr lang="en-US" dirty="0">
              <a:cs typeface="Arial" pitchFamily="34" charset="0"/>
              <a:sym typeface="WP MathA" pitchFamily="2" charset="2"/>
            </a:endParaRPr>
          </a:p>
          <a:p>
            <a:pPr lvl="0"/>
            <a:r>
              <a:rPr lang="en-US" dirty="0">
                <a:cs typeface="Arial" pitchFamily="34" charset="0"/>
              </a:rPr>
              <a:t> </a:t>
            </a:r>
          </a:p>
          <a:p>
            <a:pPr lvl="0"/>
            <a:r>
              <a:rPr lang="en-US" dirty="0">
                <a:cs typeface="Arial" pitchFamily="34" charset="0"/>
              </a:rPr>
              <a:t>Exceptions:</a:t>
            </a:r>
          </a:p>
          <a:p>
            <a:pPr marL="228587" indent="-228587">
              <a:buFont typeface="+mj-lt"/>
              <a:buAutoNum type="alphaLcParenR"/>
            </a:pPr>
            <a:r>
              <a:rPr lang="en-US" dirty="0">
                <a:cs typeface="Arial" pitchFamily="34" charset="0"/>
              </a:rPr>
              <a:t>Facilities that employ condenser heat recovery for space heating with a heat recovery design exceeding 30% of the peak water-cooled condenser load at design conditions.</a:t>
            </a:r>
          </a:p>
          <a:p>
            <a:pPr marL="228587" indent="-228587">
              <a:buFont typeface="+mj-lt"/>
              <a:buAutoNum type="alphaLcParenR"/>
            </a:pPr>
            <a:r>
              <a:rPr lang="en-US" dirty="0">
                <a:cs typeface="Arial" pitchFamily="34" charset="0"/>
              </a:rPr>
              <a:t>Facilities that provide 60% of their service water heating from</a:t>
            </a:r>
            <a:r>
              <a:rPr lang="en-US" i="1" dirty="0">
                <a:cs typeface="Arial" pitchFamily="34" charset="0"/>
              </a:rPr>
              <a:t> site-solar</a:t>
            </a:r>
            <a:r>
              <a:rPr lang="en-US" dirty="0">
                <a:cs typeface="Arial" pitchFamily="34" charset="0"/>
              </a:rPr>
              <a:t> or</a:t>
            </a:r>
            <a:r>
              <a:rPr lang="en-US" i="1" dirty="0">
                <a:cs typeface="Arial" pitchFamily="34" charset="0"/>
              </a:rPr>
              <a:t> site-recovered</a:t>
            </a:r>
            <a:r>
              <a:rPr lang="en-US" dirty="0">
                <a:cs typeface="Arial" pitchFamily="34" charset="0"/>
              </a:rPr>
              <a:t> </a:t>
            </a:r>
            <a:r>
              <a:rPr lang="en-US" i="1" dirty="0">
                <a:cs typeface="Arial" pitchFamily="34" charset="0"/>
              </a:rPr>
              <a:t>energy</a:t>
            </a:r>
            <a:r>
              <a:rPr lang="en-US" dirty="0">
                <a:cs typeface="Arial" pitchFamily="34" charset="0"/>
              </a:rPr>
              <a:t> or from other sources.</a:t>
            </a:r>
          </a:p>
          <a:p>
            <a:pPr>
              <a:buFontTx/>
              <a:buNone/>
            </a:pPr>
            <a:endParaRPr lang="en-US" dirty="0">
              <a:cs typeface="Arial" pitchFamily="34" charset="0"/>
              <a:sym typeface="WP MathA" pitchFamily="2" charset="2"/>
            </a:endParaRPr>
          </a:p>
          <a:p>
            <a:pPr>
              <a:buFontTx/>
              <a:buNone/>
            </a:pPr>
            <a:r>
              <a:rPr lang="en-US" dirty="0">
                <a:cs typeface="Arial" pitchFamily="34" charset="0"/>
                <a:sym typeface="WP MathA" pitchFamily="2" charset="2"/>
              </a:rPr>
              <a:t>A lot of waste heat; collect waste heat to heat water</a:t>
            </a:r>
          </a:p>
          <a:p>
            <a:pPr>
              <a:buFontTx/>
              <a:buNone/>
            </a:pPr>
            <a:r>
              <a:rPr lang="en-US" dirty="0">
                <a:cs typeface="Arial" pitchFamily="34" charset="0"/>
                <a:sym typeface="WP MathA" pitchFamily="2" charset="2"/>
              </a:rPr>
              <a:t>Ex: 1000 bed nursing home or 75 room hotel (SWH load &gt;1M </a:t>
            </a:r>
            <a:r>
              <a:rPr lang="en-US" dirty="0" err="1">
                <a:cs typeface="Arial" pitchFamily="34" charset="0"/>
                <a:sym typeface="WP MathA" pitchFamily="2" charset="2"/>
              </a:rPr>
              <a:t>btu</a:t>
            </a:r>
            <a:r>
              <a:rPr lang="en-US" dirty="0">
                <a:cs typeface="Arial" pitchFamily="34" charset="0"/>
                <a:sym typeface="WP MathA" pitchFamily="2" charset="2"/>
              </a:rPr>
              <a:t>/h)</a:t>
            </a:r>
          </a:p>
        </p:txBody>
      </p:sp>
    </p:spTree>
    <p:extLst>
      <p:ext uri="{BB962C8B-B14F-4D97-AF65-F5344CB8AC3E}">
        <p14:creationId xmlns:p14="http://schemas.microsoft.com/office/powerpoint/2010/main" val="102863974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7B8AD6-3893-4700-927B-367CC55C0DF7}" type="slidenum">
              <a:rPr lang="en-US"/>
              <a:pPr/>
              <a:t>133</a:t>
            </a:fld>
            <a:endParaRPr lang="en-US"/>
          </a:p>
        </p:txBody>
      </p:sp>
      <p:sp>
        <p:nvSpPr>
          <p:cNvPr id="268290" name="Rectangle 2"/>
          <p:cNvSpPr>
            <a:spLocks noGrp="1" noRot="1" noChangeAspect="1" noChangeArrowheads="1" noTextEdit="1"/>
          </p:cNvSpPr>
          <p:nvPr>
            <p:ph type="sldImg"/>
          </p:nvPr>
        </p:nvSpPr>
        <p:spPr>
          <a:xfrm>
            <a:off x="1182688" y="696913"/>
            <a:ext cx="4648200" cy="3486150"/>
          </a:xfrm>
          <a:ln/>
        </p:spPr>
      </p:sp>
      <p:sp>
        <p:nvSpPr>
          <p:cNvPr id="268291" name="Rectangle 3"/>
          <p:cNvSpPr>
            <a:spLocks noGrp="1" noChangeArrowheads="1"/>
          </p:cNvSpPr>
          <p:nvPr>
            <p:ph type="body" idx="1"/>
          </p:nvPr>
        </p:nvSpPr>
        <p:spPr>
          <a:xfrm>
            <a:off x="936344" y="4415790"/>
            <a:ext cx="5137714" cy="4183380"/>
          </a:xfrm>
        </p:spPr>
        <p:txBody>
          <a:bodyPr>
            <a:normAutofit/>
          </a:bodyPr>
          <a:lstStyle/>
          <a:p>
            <a:endParaRPr lang="en-US" dirty="0">
              <a:cs typeface="Arial" pitchFamily="34" charset="0"/>
              <a:sym typeface="WP MathA" pitchFamily="2" charset="2"/>
            </a:endParaRPr>
          </a:p>
        </p:txBody>
      </p:sp>
    </p:spTree>
    <p:extLst>
      <p:ext uri="{BB962C8B-B14F-4D97-AF65-F5344CB8AC3E}">
        <p14:creationId xmlns:p14="http://schemas.microsoft.com/office/powerpoint/2010/main" val="50995189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7B8AD6-3893-4700-927B-367CC55C0DF7}" type="slidenum">
              <a:rPr lang="en-US"/>
              <a:pPr/>
              <a:t>134</a:t>
            </a:fld>
            <a:endParaRPr lang="en-US"/>
          </a:p>
        </p:txBody>
      </p:sp>
      <p:sp>
        <p:nvSpPr>
          <p:cNvPr id="268290" name="Rectangle 2"/>
          <p:cNvSpPr>
            <a:spLocks noGrp="1" noRot="1" noChangeAspect="1" noChangeArrowheads="1" noTextEdit="1"/>
          </p:cNvSpPr>
          <p:nvPr>
            <p:ph type="sldImg"/>
          </p:nvPr>
        </p:nvSpPr>
        <p:spPr>
          <a:xfrm>
            <a:off x="1182688" y="696913"/>
            <a:ext cx="4648200" cy="3486150"/>
          </a:xfrm>
          <a:ln/>
        </p:spPr>
      </p:sp>
      <p:sp>
        <p:nvSpPr>
          <p:cNvPr id="268291" name="Rectangle 3"/>
          <p:cNvSpPr>
            <a:spLocks noGrp="1" noChangeArrowheads="1"/>
          </p:cNvSpPr>
          <p:nvPr>
            <p:ph type="body" idx="1"/>
          </p:nvPr>
        </p:nvSpPr>
        <p:spPr>
          <a:xfrm>
            <a:off x="936344" y="4415790"/>
            <a:ext cx="5137714" cy="4183380"/>
          </a:xfrm>
        </p:spPr>
        <p:txBody>
          <a:bodyPr>
            <a:normAutofit/>
          </a:bodyPr>
          <a:lstStyle/>
          <a:p>
            <a:endParaRPr lang="en-US" dirty="0">
              <a:cs typeface="Arial" pitchFamily="34" charset="0"/>
              <a:sym typeface="WP MathA" pitchFamily="2" charset="2"/>
            </a:endParaRPr>
          </a:p>
        </p:txBody>
      </p:sp>
    </p:spTree>
    <p:extLst>
      <p:ext uri="{BB962C8B-B14F-4D97-AF65-F5344CB8AC3E}">
        <p14:creationId xmlns:p14="http://schemas.microsoft.com/office/powerpoint/2010/main" val="344720684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Transfer air can supply many areas with large exhaust requirements, such as restrooms, locker</a:t>
            </a:r>
            <a:r>
              <a:rPr lang="en-US" baseline="0" dirty="0"/>
              <a:t> rooms, and kitchens.</a:t>
            </a:r>
          </a:p>
          <a:p>
            <a:r>
              <a:rPr lang="en-US" baseline="0" dirty="0"/>
              <a:t>Kitchens already had transfer air requirements.</a:t>
            </a:r>
          </a:p>
          <a:p>
            <a:r>
              <a:rPr lang="en-US" baseline="0" dirty="0"/>
              <a:t>This adds other areas with exhaust air needs.</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dirty="0"/>
              <a:t>When transfer air is used instead of supply air, it means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t>less fan energy and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t>less heating and cooling of supply air.</a:t>
            </a:r>
          </a:p>
          <a:p>
            <a:endParaRPr lang="en-US" dirty="0"/>
          </a:p>
        </p:txBody>
      </p:sp>
      <p:sp>
        <p:nvSpPr>
          <p:cNvPr id="4" name="Slide Number Placeholder 3"/>
          <p:cNvSpPr>
            <a:spLocks noGrp="1"/>
          </p:cNvSpPr>
          <p:nvPr>
            <p:ph type="sldNum" sz="quarter" idx="10"/>
          </p:nvPr>
        </p:nvSpPr>
        <p:spPr/>
        <p:txBody>
          <a:bodyPr/>
          <a:lstStyle/>
          <a:p>
            <a:fld id="{4FF5B92B-6B67-D242-977C-9031446DA55A}" type="slidenum">
              <a:rPr lang="en-US" smtClean="0"/>
              <a:pPr/>
              <a:t>135</a:t>
            </a:fld>
            <a:endParaRPr lang="en-US" dirty="0"/>
          </a:p>
        </p:txBody>
      </p:sp>
    </p:spTree>
    <p:extLst>
      <p:ext uri="{BB962C8B-B14F-4D97-AF65-F5344CB8AC3E}">
        <p14:creationId xmlns:p14="http://schemas.microsoft.com/office/powerpoint/2010/main" val="1286181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869433-345E-4E09-A9CC-2E0131EA5C2E}" type="slidenum">
              <a:rPr lang="en-US"/>
              <a:pPr/>
              <a:t>27</a:t>
            </a:fld>
            <a:endParaRPr lang="en-US"/>
          </a:p>
        </p:txBody>
      </p:sp>
      <p:sp>
        <p:nvSpPr>
          <p:cNvPr id="129026" name="Rectangle 2"/>
          <p:cNvSpPr>
            <a:spLocks noGrp="1" noRot="1" noChangeAspect="1" noChangeArrowheads="1" noTextEdit="1"/>
          </p:cNvSpPr>
          <p:nvPr>
            <p:ph type="sldImg"/>
          </p:nvPr>
        </p:nvSpPr>
        <p:spPr>
          <a:xfrm>
            <a:off x="1182688" y="696913"/>
            <a:ext cx="4648200" cy="3486150"/>
          </a:xfrm>
          <a:ln/>
        </p:spPr>
      </p:sp>
      <p:sp>
        <p:nvSpPr>
          <p:cNvPr id="129027" name="Rectangle 3"/>
          <p:cNvSpPr>
            <a:spLocks noGrp="1" noChangeArrowheads="1"/>
          </p:cNvSpPr>
          <p:nvPr>
            <p:ph type="body" idx="1"/>
          </p:nvPr>
        </p:nvSpPr>
        <p:spPr>
          <a:xfrm>
            <a:off x="936344" y="4415790"/>
            <a:ext cx="5137714" cy="4183380"/>
          </a:xfrm>
        </p:spPr>
        <p:txBody>
          <a:bodyPr/>
          <a:lstStyle/>
          <a:p>
            <a:r>
              <a:rPr lang="en-US" dirty="0"/>
              <a:t>Table </a:t>
            </a:r>
            <a:r>
              <a:rPr lang="en-US" dirty="0">
                <a:solidFill>
                  <a:srgbClr val="FF0000"/>
                </a:solidFill>
              </a:rPr>
              <a:t>6.5.1-2</a:t>
            </a:r>
            <a:r>
              <a:rPr lang="en-US" dirty="0"/>
              <a:t> is the table to review for eliminating the required Economizer</a:t>
            </a:r>
          </a:p>
          <a:p>
            <a:endParaRPr lang="en-US" dirty="0"/>
          </a:p>
        </p:txBody>
      </p:sp>
    </p:spTree>
    <p:extLst>
      <p:ext uri="{BB962C8B-B14F-4D97-AF65-F5344CB8AC3E}">
        <p14:creationId xmlns:p14="http://schemas.microsoft.com/office/powerpoint/2010/main" val="332443887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allows transfer air not to be used where it is not appropriate.</a:t>
            </a:r>
          </a:p>
        </p:txBody>
      </p:sp>
      <p:sp>
        <p:nvSpPr>
          <p:cNvPr id="4" name="Slide Number Placeholder 3"/>
          <p:cNvSpPr>
            <a:spLocks noGrp="1"/>
          </p:cNvSpPr>
          <p:nvPr>
            <p:ph type="sldNum" sz="quarter" idx="10"/>
          </p:nvPr>
        </p:nvSpPr>
        <p:spPr/>
        <p:txBody>
          <a:bodyPr/>
          <a:lstStyle/>
          <a:p>
            <a:fld id="{4FF5B92B-6B67-D242-977C-9031446DA55A}" type="slidenum">
              <a:rPr lang="en-US" smtClean="0"/>
              <a:pPr/>
              <a:t>136</a:t>
            </a:fld>
            <a:endParaRPr lang="en-US" dirty="0"/>
          </a:p>
        </p:txBody>
      </p:sp>
    </p:spTree>
    <p:extLst>
      <p:ext uri="{BB962C8B-B14F-4D97-AF65-F5344CB8AC3E}">
        <p14:creationId xmlns:p14="http://schemas.microsoft.com/office/powerpoint/2010/main" val="66210486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B4BAD0-4DE3-4182-B59E-33E122FD917D}" type="slidenum">
              <a:rPr lang="en-US"/>
              <a:pPr/>
              <a:t>137</a:t>
            </a:fld>
            <a:endParaRPr lang="en-US"/>
          </a:p>
        </p:txBody>
      </p:sp>
      <p:sp>
        <p:nvSpPr>
          <p:cNvPr id="270338" name="Rectangle 2"/>
          <p:cNvSpPr>
            <a:spLocks noGrp="1" noRot="1" noChangeAspect="1" noChangeArrowheads="1" noTextEdit="1"/>
          </p:cNvSpPr>
          <p:nvPr>
            <p:ph type="sldImg"/>
          </p:nvPr>
        </p:nvSpPr>
        <p:spPr>
          <a:xfrm>
            <a:off x="1182688" y="696913"/>
            <a:ext cx="4648200" cy="3486150"/>
          </a:xfrm>
          <a:ln/>
        </p:spPr>
      </p:sp>
      <p:sp>
        <p:nvSpPr>
          <p:cNvPr id="270339" name="Rectangle 3"/>
          <p:cNvSpPr>
            <a:spLocks noGrp="1" noChangeArrowheads="1"/>
          </p:cNvSpPr>
          <p:nvPr>
            <p:ph type="body" idx="1"/>
          </p:nvPr>
        </p:nvSpPr>
        <p:spPr>
          <a:xfrm>
            <a:off x="936344" y="4415790"/>
            <a:ext cx="5137714" cy="4183380"/>
          </a:xfrm>
        </p:spPr>
        <p:txBody>
          <a:bodyPr/>
          <a:lstStyle/>
          <a:p>
            <a:pPr marL="228587" indent="-228587">
              <a:buFont typeface="+mj-lt"/>
              <a:buNone/>
            </a:pPr>
            <a:endParaRPr lang="en-US" dirty="0"/>
          </a:p>
        </p:txBody>
      </p:sp>
    </p:spTree>
    <p:extLst>
      <p:ext uri="{BB962C8B-B14F-4D97-AF65-F5344CB8AC3E}">
        <p14:creationId xmlns:p14="http://schemas.microsoft.com/office/powerpoint/2010/main" val="93197199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B4BAD0-4DE3-4182-B59E-33E122FD917D}" type="slidenum">
              <a:rPr lang="en-US"/>
              <a:pPr/>
              <a:t>138</a:t>
            </a:fld>
            <a:endParaRPr lang="en-US"/>
          </a:p>
        </p:txBody>
      </p:sp>
      <p:sp>
        <p:nvSpPr>
          <p:cNvPr id="270338" name="Rectangle 2"/>
          <p:cNvSpPr>
            <a:spLocks noGrp="1" noRot="1" noChangeAspect="1" noChangeArrowheads="1" noTextEdit="1"/>
          </p:cNvSpPr>
          <p:nvPr>
            <p:ph type="sldImg"/>
          </p:nvPr>
        </p:nvSpPr>
        <p:spPr>
          <a:xfrm>
            <a:off x="1182688" y="696913"/>
            <a:ext cx="4648200" cy="3486150"/>
          </a:xfrm>
          <a:ln/>
        </p:spPr>
      </p:sp>
      <p:sp>
        <p:nvSpPr>
          <p:cNvPr id="270339" name="Rectangle 3"/>
          <p:cNvSpPr>
            <a:spLocks noGrp="1" noChangeArrowheads="1"/>
          </p:cNvSpPr>
          <p:nvPr>
            <p:ph type="body" idx="1"/>
          </p:nvPr>
        </p:nvSpPr>
        <p:spPr>
          <a:xfrm>
            <a:off x="936344" y="4415790"/>
            <a:ext cx="5137714" cy="4183380"/>
          </a:xfrm>
        </p:spPr>
        <p:txBody>
          <a:bodyPr/>
          <a:lstStyle/>
          <a:p>
            <a:pPr marL="228587" indent="-228587">
              <a:buFont typeface="+mj-lt"/>
              <a:buNone/>
            </a:pPr>
            <a:endParaRPr lang="en-US" dirty="0"/>
          </a:p>
        </p:txBody>
      </p:sp>
    </p:spTree>
    <p:extLst>
      <p:ext uri="{BB962C8B-B14F-4D97-AF65-F5344CB8AC3E}">
        <p14:creationId xmlns:p14="http://schemas.microsoft.com/office/powerpoint/2010/main" val="8360849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B4BAD0-4DE3-4182-B59E-33E122FD917D}" type="slidenum">
              <a:rPr lang="en-US"/>
              <a:pPr/>
              <a:t>139</a:t>
            </a:fld>
            <a:endParaRPr lang="en-US"/>
          </a:p>
        </p:txBody>
      </p:sp>
      <p:sp>
        <p:nvSpPr>
          <p:cNvPr id="270338" name="Rectangle 2"/>
          <p:cNvSpPr>
            <a:spLocks noGrp="1" noRot="1" noChangeAspect="1" noChangeArrowheads="1" noTextEdit="1"/>
          </p:cNvSpPr>
          <p:nvPr>
            <p:ph type="sldImg"/>
          </p:nvPr>
        </p:nvSpPr>
        <p:spPr>
          <a:xfrm>
            <a:off x="1182688" y="696913"/>
            <a:ext cx="4648200" cy="3486150"/>
          </a:xfrm>
          <a:ln/>
        </p:spPr>
      </p:sp>
      <p:sp>
        <p:nvSpPr>
          <p:cNvPr id="270339" name="Rectangle 3"/>
          <p:cNvSpPr>
            <a:spLocks noGrp="1" noChangeArrowheads="1"/>
          </p:cNvSpPr>
          <p:nvPr>
            <p:ph type="body" idx="1"/>
          </p:nvPr>
        </p:nvSpPr>
        <p:spPr>
          <a:xfrm>
            <a:off x="936344" y="4415790"/>
            <a:ext cx="5137714" cy="4183380"/>
          </a:xfrm>
        </p:spPr>
        <p:txBody>
          <a:bodyPr/>
          <a:lstStyle/>
          <a:p>
            <a:pPr marL="228587" indent="-228587">
              <a:buFont typeface="+mj-lt"/>
              <a:buNone/>
            </a:pPr>
            <a:endParaRPr lang="en-US" dirty="0"/>
          </a:p>
        </p:txBody>
      </p:sp>
    </p:spTree>
    <p:extLst>
      <p:ext uri="{BB962C8B-B14F-4D97-AF65-F5344CB8AC3E}">
        <p14:creationId xmlns:p14="http://schemas.microsoft.com/office/powerpoint/2010/main" val="5296117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B4BAD0-4DE3-4182-B59E-33E122FD917D}" type="slidenum">
              <a:rPr lang="en-US"/>
              <a:pPr/>
              <a:t>140</a:t>
            </a:fld>
            <a:endParaRPr lang="en-US"/>
          </a:p>
        </p:txBody>
      </p:sp>
      <p:sp>
        <p:nvSpPr>
          <p:cNvPr id="270338" name="Rectangle 2"/>
          <p:cNvSpPr>
            <a:spLocks noGrp="1" noRot="1" noChangeAspect="1" noChangeArrowheads="1" noTextEdit="1"/>
          </p:cNvSpPr>
          <p:nvPr>
            <p:ph type="sldImg"/>
          </p:nvPr>
        </p:nvSpPr>
        <p:spPr>
          <a:xfrm>
            <a:off x="1182688" y="696913"/>
            <a:ext cx="4648200" cy="3486150"/>
          </a:xfrm>
          <a:ln/>
        </p:spPr>
      </p:sp>
      <p:sp>
        <p:nvSpPr>
          <p:cNvPr id="270339" name="Rectangle 3"/>
          <p:cNvSpPr>
            <a:spLocks noGrp="1" noChangeArrowheads="1"/>
          </p:cNvSpPr>
          <p:nvPr>
            <p:ph type="body" idx="1"/>
          </p:nvPr>
        </p:nvSpPr>
        <p:spPr>
          <a:xfrm>
            <a:off x="936344" y="4415790"/>
            <a:ext cx="5137714" cy="4183380"/>
          </a:xfrm>
        </p:spPr>
        <p:txBody>
          <a:bodyPr/>
          <a:lstStyle/>
          <a:p>
            <a:pPr marL="228587" indent="-228587">
              <a:buFont typeface="+mj-lt"/>
              <a:buNone/>
            </a:pPr>
            <a:endParaRPr lang="en-US" dirty="0"/>
          </a:p>
        </p:txBody>
      </p:sp>
    </p:spTree>
    <p:extLst>
      <p:ext uri="{BB962C8B-B14F-4D97-AF65-F5344CB8AC3E}">
        <p14:creationId xmlns:p14="http://schemas.microsoft.com/office/powerpoint/2010/main" val="127683113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DACDD4-9E27-46E5-94F4-E10303ACB2E6}" type="slidenum">
              <a:rPr lang="en-US"/>
              <a:pPr/>
              <a:t>141</a:t>
            </a:fld>
            <a:endParaRPr lang="en-US"/>
          </a:p>
        </p:txBody>
      </p:sp>
      <p:sp>
        <p:nvSpPr>
          <p:cNvPr id="274434" name="Rectangle 2"/>
          <p:cNvSpPr>
            <a:spLocks noGrp="1" noRot="1" noChangeAspect="1" noChangeArrowheads="1" noTextEdit="1"/>
          </p:cNvSpPr>
          <p:nvPr>
            <p:ph type="sldImg"/>
          </p:nvPr>
        </p:nvSpPr>
        <p:spPr>
          <a:xfrm>
            <a:off x="1182688" y="696913"/>
            <a:ext cx="4648200" cy="3486150"/>
          </a:xfrm>
          <a:ln/>
        </p:spPr>
      </p:sp>
      <p:sp>
        <p:nvSpPr>
          <p:cNvPr id="274435" name="Rectangle 3"/>
          <p:cNvSpPr>
            <a:spLocks noGrp="1" noChangeArrowheads="1"/>
          </p:cNvSpPr>
          <p:nvPr>
            <p:ph type="body" idx="1"/>
          </p:nvPr>
        </p:nvSpPr>
        <p:spPr>
          <a:xfrm>
            <a:off x="936344" y="4415790"/>
            <a:ext cx="5137714" cy="4183380"/>
          </a:xfrm>
        </p:spPr>
        <p:txBody>
          <a:bodyPr/>
          <a:lstStyle/>
          <a:p>
            <a:r>
              <a:rPr lang="en-US" dirty="0"/>
              <a:t>Basically means that you have to treat radiant heating systems used indoors in the same way that you treat other heating systems.  This affects which buildings are within the scope of the Standard, the </a:t>
            </a:r>
            <a:r>
              <a:rPr lang="en-US" dirty="0" err="1"/>
              <a:t>semiheated</a:t>
            </a:r>
            <a:r>
              <a:rPr lang="en-US" dirty="0"/>
              <a:t> building vs. conditioned building spaces, zone thermostat controls, reheat, and a host of other controls related to simultaneous heating and cooling.  In all of these, radiant heating is to be considered just like any other heating system, and the requirements of 6.5.8.2 are there purely to emphasize this.</a:t>
            </a:r>
          </a:p>
          <a:p>
            <a:endParaRPr lang="en-US" dirty="0"/>
          </a:p>
          <a:p>
            <a:endParaRPr lang="en-US" dirty="0"/>
          </a:p>
        </p:txBody>
      </p:sp>
    </p:spTree>
    <p:extLst>
      <p:ext uri="{BB962C8B-B14F-4D97-AF65-F5344CB8AC3E}">
        <p14:creationId xmlns:p14="http://schemas.microsoft.com/office/powerpoint/2010/main" val="300395872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BB6208-227C-4A7B-976A-7532694F3637}" type="slidenum">
              <a:rPr lang="en-US"/>
              <a:pPr/>
              <a:t>142</a:t>
            </a:fld>
            <a:endParaRPr lang="en-US"/>
          </a:p>
        </p:txBody>
      </p:sp>
      <p:sp>
        <p:nvSpPr>
          <p:cNvPr id="276482" name="Rectangle 2"/>
          <p:cNvSpPr>
            <a:spLocks noGrp="1" noRot="1" noChangeAspect="1" noChangeArrowheads="1" noTextEdit="1"/>
          </p:cNvSpPr>
          <p:nvPr>
            <p:ph type="sldImg"/>
          </p:nvPr>
        </p:nvSpPr>
        <p:spPr>
          <a:xfrm>
            <a:off x="1182688" y="696913"/>
            <a:ext cx="4648200" cy="3486150"/>
          </a:xfrm>
          <a:ln/>
        </p:spPr>
      </p:sp>
      <p:sp>
        <p:nvSpPr>
          <p:cNvPr id="276483" name="Rectangle 3"/>
          <p:cNvSpPr>
            <a:spLocks noGrp="1" noChangeArrowheads="1"/>
          </p:cNvSpPr>
          <p:nvPr>
            <p:ph type="body" idx="1"/>
          </p:nvPr>
        </p:nvSpPr>
        <p:spPr>
          <a:xfrm>
            <a:off x="936344" y="4415790"/>
            <a:ext cx="5137714" cy="4183380"/>
          </a:xfrm>
        </p:spPr>
        <p:txBody>
          <a:bodyPr/>
          <a:lstStyle/>
          <a:p>
            <a:r>
              <a:rPr lang="en-US" dirty="0"/>
              <a:t>With hot-gas bypass systems, hot gas from the compressor discharge is injected into the compressor suction to false load the compressor so that it will operate stably at its lowest stage of unloading.</a:t>
            </a:r>
          </a:p>
          <a:p>
            <a:endParaRPr lang="en-US" dirty="0"/>
          </a:p>
          <a:p>
            <a:pPr defTabSz="931723">
              <a:defRPr/>
            </a:pPr>
            <a:r>
              <a:rPr lang="en-US" dirty="0"/>
              <a:t>There’s also a limitation on hot gas bypass (NOT hot gas reheat but hot gas BYPASS.) Hot gas bypass is generally used to keep a compressor from cycling … and is very energy IN-efficient. The hot gas bypass limitation applies to systems over 7.5 tons and the limits are noted above. It’s important to understand that this limit also applies to chillers.</a:t>
            </a:r>
          </a:p>
          <a:p>
            <a:pPr defTabSz="931723">
              <a:defRPr/>
            </a:pPr>
            <a:endParaRPr lang="en-US" dirty="0"/>
          </a:p>
          <a:p>
            <a:pPr defTabSz="931723" fontAlgn="base">
              <a:spcBef>
                <a:spcPct val="30000"/>
              </a:spcBef>
              <a:spcAft>
                <a:spcPct val="0"/>
              </a:spcAft>
              <a:defRPr/>
            </a:pPr>
            <a:r>
              <a:rPr lang="en-US" b="1" dirty="0"/>
              <a:t>Hot Gas Bypass Limitation.</a:t>
            </a:r>
            <a:r>
              <a:rPr lang="en-US" dirty="0"/>
              <a:t> Cooling systems shall not use hot gas bypass or other evaporator pressure control systems unless the system is designed with multiple steps of unloading or continuous capacity modulation. The capacity of the hot gas bypass shall be limited as indicated in Table 6.5.9.</a:t>
            </a:r>
          </a:p>
          <a:p>
            <a:pPr defTabSz="931723">
              <a:defRPr/>
            </a:pPr>
            <a:endParaRPr lang="en-US" dirty="0"/>
          </a:p>
          <a:p>
            <a:pPr defTabSz="931723">
              <a:defRPr/>
            </a:pPr>
            <a:endParaRPr lang="en-US" dirty="0"/>
          </a:p>
          <a:p>
            <a:endParaRPr lang="en-US" dirty="0"/>
          </a:p>
        </p:txBody>
      </p:sp>
    </p:spTree>
    <p:extLst>
      <p:ext uri="{BB962C8B-B14F-4D97-AF65-F5344CB8AC3E}">
        <p14:creationId xmlns:p14="http://schemas.microsoft.com/office/powerpoint/2010/main" val="183974881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BB6208-227C-4A7B-976A-7532694F3637}" type="slidenum">
              <a:rPr lang="en-US"/>
              <a:pPr/>
              <a:t>143</a:t>
            </a:fld>
            <a:endParaRPr lang="en-US"/>
          </a:p>
        </p:txBody>
      </p:sp>
      <p:sp>
        <p:nvSpPr>
          <p:cNvPr id="276482" name="Rectangle 2"/>
          <p:cNvSpPr>
            <a:spLocks noGrp="1" noRot="1" noChangeAspect="1" noChangeArrowheads="1" noTextEdit="1"/>
          </p:cNvSpPr>
          <p:nvPr>
            <p:ph type="sldImg"/>
          </p:nvPr>
        </p:nvSpPr>
        <p:spPr>
          <a:xfrm>
            <a:off x="1182688" y="696913"/>
            <a:ext cx="4648200" cy="3486150"/>
          </a:xfrm>
          <a:ln/>
        </p:spPr>
      </p:sp>
      <p:sp>
        <p:nvSpPr>
          <p:cNvPr id="276483"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400948182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BB6208-227C-4A7B-976A-7532694F3637}" type="slidenum">
              <a:rPr lang="en-US"/>
              <a:pPr/>
              <a:t>144</a:t>
            </a:fld>
            <a:endParaRPr lang="en-US"/>
          </a:p>
        </p:txBody>
      </p:sp>
      <p:sp>
        <p:nvSpPr>
          <p:cNvPr id="276482" name="Rectangle 2"/>
          <p:cNvSpPr>
            <a:spLocks noGrp="1" noRot="1" noChangeAspect="1" noChangeArrowheads="1" noTextEdit="1"/>
          </p:cNvSpPr>
          <p:nvPr>
            <p:ph type="sldImg"/>
          </p:nvPr>
        </p:nvSpPr>
        <p:spPr>
          <a:xfrm>
            <a:off x="1182688" y="696913"/>
            <a:ext cx="4648200" cy="3486150"/>
          </a:xfrm>
          <a:ln/>
        </p:spPr>
      </p:sp>
      <p:sp>
        <p:nvSpPr>
          <p:cNvPr id="276483"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416757134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BB6208-227C-4A7B-976A-7532694F3637}" type="slidenum">
              <a:rPr lang="en-US"/>
              <a:pPr/>
              <a:t>145</a:t>
            </a:fld>
            <a:endParaRPr lang="en-US"/>
          </a:p>
        </p:txBody>
      </p:sp>
      <p:sp>
        <p:nvSpPr>
          <p:cNvPr id="276482" name="Rectangle 2"/>
          <p:cNvSpPr>
            <a:spLocks noGrp="1" noRot="1" noChangeAspect="1" noChangeArrowheads="1" noTextEdit="1"/>
          </p:cNvSpPr>
          <p:nvPr>
            <p:ph type="sldImg"/>
          </p:nvPr>
        </p:nvSpPr>
        <p:spPr>
          <a:xfrm>
            <a:off x="1182688" y="696913"/>
            <a:ext cx="4648200" cy="3486150"/>
          </a:xfrm>
          <a:ln/>
        </p:spPr>
      </p:sp>
      <p:sp>
        <p:nvSpPr>
          <p:cNvPr id="276483" name="Rectangle 3"/>
          <p:cNvSpPr>
            <a:spLocks noGrp="1" noChangeArrowheads="1"/>
          </p:cNvSpPr>
          <p:nvPr>
            <p:ph type="body" idx="1"/>
          </p:nvPr>
        </p:nvSpPr>
        <p:spPr>
          <a:xfrm>
            <a:off x="936344" y="4415790"/>
            <a:ext cx="5137714" cy="4183380"/>
          </a:xfrm>
        </p:spPr>
        <p:txBody>
          <a:bodyPr/>
          <a:lstStyle/>
          <a:p>
            <a:r>
              <a:rPr lang="en-US" dirty="0"/>
              <a:t>The required motors are much more efficient than older shaded pole motors</a:t>
            </a:r>
          </a:p>
        </p:txBody>
      </p:sp>
    </p:spTree>
    <p:extLst>
      <p:ext uri="{BB962C8B-B14F-4D97-AF65-F5344CB8AC3E}">
        <p14:creationId xmlns:p14="http://schemas.microsoft.com/office/powerpoint/2010/main" val="213362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869433-345E-4E09-A9CC-2E0131EA5C2E}" type="slidenum">
              <a:rPr lang="en-US"/>
              <a:pPr/>
              <a:t>28</a:t>
            </a:fld>
            <a:endParaRPr lang="en-US"/>
          </a:p>
        </p:txBody>
      </p:sp>
      <p:sp>
        <p:nvSpPr>
          <p:cNvPr id="129026" name="Rectangle 2"/>
          <p:cNvSpPr>
            <a:spLocks noGrp="1" noRot="1" noChangeAspect="1" noChangeArrowheads="1" noTextEdit="1"/>
          </p:cNvSpPr>
          <p:nvPr>
            <p:ph type="sldImg"/>
          </p:nvPr>
        </p:nvSpPr>
        <p:spPr>
          <a:xfrm>
            <a:off x="1182688" y="696913"/>
            <a:ext cx="4648200" cy="3486150"/>
          </a:xfrm>
          <a:ln/>
        </p:spPr>
      </p:sp>
      <p:sp>
        <p:nvSpPr>
          <p:cNvPr id="129027" name="Rectangle 3"/>
          <p:cNvSpPr>
            <a:spLocks noGrp="1" noChangeArrowheads="1"/>
          </p:cNvSpPr>
          <p:nvPr>
            <p:ph type="body" idx="1"/>
          </p:nvPr>
        </p:nvSpPr>
        <p:spPr>
          <a:xfrm>
            <a:off x="936344" y="4415790"/>
            <a:ext cx="5137714" cy="4183380"/>
          </a:xfrm>
        </p:spPr>
        <p:txBody>
          <a:bodyPr/>
          <a:lstStyle/>
          <a:p>
            <a:r>
              <a:rPr lang="en-US" dirty="0"/>
              <a:t>Table 6.5.1-2 is the table to review for eliminating the required Economizer</a:t>
            </a:r>
          </a:p>
          <a:p>
            <a:endParaRPr lang="en-US" dirty="0"/>
          </a:p>
          <a:p>
            <a:endParaRPr lang="en-US" dirty="0"/>
          </a:p>
          <a:p>
            <a:r>
              <a:rPr lang="en-US" dirty="0"/>
              <a:t>No trade-offs</a:t>
            </a:r>
          </a:p>
          <a:p>
            <a:endParaRPr lang="en-US" dirty="0"/>
          </a:p>
        </p:txBody>
      </p:sp>
    </p:spTree>
    <p:extLst>
      <p:ext uri="{BB962C8B-B14F-4D97-AF65-F5344CB8AC3E}">
        <p14:creationId xmlns:p14="http://schemas.microsoft.com/office/powerpoint/2010/main" val="195300715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BB6208-227C-4A7B-976A-7532694F3637}" type="slidenum">
              <a:rPr lang="en-US"/>
              <a:pPr/>
              <a:t>146</a:t>
            </a:fld>
            <a:endParaRPr lang="en-US"/>
          </a:p>
        </p:txBody>
      </p:sp>
      <p:sp>
        <p:nvSpPr>
          <p:cNvPr id="276482" name="Rectangle 2"/>
          <p:cNvSpPr>
            <a:spLocks noGrp="1" noRot="1" noChangeAspect="1" noChangeArrowheads="1" noTextEdit="1"/>
          </p:cNvSpPr>
          <p:nvPr>
            <p:ph type="sldImg"/>
          </p:nvPr>
        </p:nvSpPr>
        <p:spPr>
          <a:xfrm>
            <a:off x="1182688" y="696913"/>
            <a:ext cx="4648200" cy="3486150"/>
          </a:xfrm>
          <a:ln/>
        </p:spPr>
      </p:sp>
      <p:sp>
        <p:nvSpPr>
          <p:cNvPr id="276483"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338509916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BB6208-227C-4A7B-976A-7532694F3637}" type="slidenum">
              <a:rPr lang="en-US"/>
              <a:pPr/>
              <a:t>147</a:t>
            </a:fld>
            <a:endParaRPr lang="en-US"/>
          </a:p>
        </p:txBody>
      </p:sp>
      <p:sp>
        <p:nvSpPr>
          <p:cNvPr id="276482" name="Rectangle 2"/>
          <p:cNvSpPr>
            <a:spLocks noGrp="1" noRot="1" noChangeAspect="1" noChangeArrowheads="1" noTextEdit="1"/>
          </p:cNvSpPr>
          <p:nvPr>
            <p:ph type="sldImg"/>
          </p:nvPr>
        </p:nvSpPr>
        <p:spPr>
          <a:xfrm>
            <a:off x="1182688" y="696913"/>
            <a:ext cx="4648200" cy="3486150"/>
          </a:xfrm>
          <a:ln/>
        </p:spPr>
      </p:sp>
      <p:sp>
        <p:nvSpPr>
          <p:cNvPr id="276483"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177675073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BB6208-227C-4A7B-976A-7532694F3637}" type="slidenum">
              <a:rPr lang="en-US"/>
              <a:pPr/>
              <a:t>148</a:t>
            </a:fld>
            <a:endParaRPr lang="en-US"/>
          </a:p>
        </p:txBody>
      </p:sp>
      <p:sp>
        <p:nvSpPr>
          <p:cNvPr id="276482" name="Rectangle 2"/>
          <p:cNvSpPr>
            <a:spLocks noGrp="1" noRot="1" noChangeAspect="1" noChangeArrowheads="1" noTextEdit="1"/>
          </p:cNvSpPr>
          <p:nvPr>
            <p:ph type="sldImg"/>
          </p:nvPr>
        </p:nvSpPr>
        <p:spPr>
          <a:xfrm>
            <a:off x="1182688" y="696913"/>
            <a:ext cx="4648200" cy="3486150"/>
          </a:xfrm>
          <a:ln/>
        </p:spPr>
      </p:sp>
      <p:sp>
        <p:nvSpPr>
          <p:cNvPr id="276483"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150878319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BB6208-227C-4A7B-976A-7532694F3637}" type="slidenum">
              <a:rPr lang="en-US"/>
              <a:pPr/>
              <a:t>149</a:t>
            </a:fld>
            <a:endParaRPr lang="en-US"/>
          </a:p>
        </p:txBody>
      </p:sp>
      <p:sp>
        <p:nvSpPr>
          <p:cNvPr id="276482" name="Rectangle 2"/>
          <p:cNvSpPr>
            <a:spLocks noGrp="1" noRot="1" noChangeAspect="1" noChangeArrowheads="1" noTextEdit="1"/>
          </p:cNvSpPr>
          <p:nvPr>
            <p:ph type="sldImg"/>
          </p:nvPr>
        </p:nvSpPr>
        <p:spPr>
          <a:xfrm>
            <a:off x="1182688" y="696913"/>
            <a:ext cx="4648200" cy="3486150"/>
          </a:xfrm>
          <a:ln/>
        </p:spPr>
      </p:sp>
      <p:sp>
        <p:nvSpPr>
          <p:cNvPr id="276483" name="Rectangle 3"/>
          <p:cNvSpPr>
            <a:spLocks noGrp="1" noChangeArrowheads="1"/>
          </p:cNvSpPr>
          <p:nvPr>
            <p:ph type="body" idx="1"/>
          </p:nvPr>
        </p:nvSpPr>
        <p:spPr>
          <a:xfrm>
            <a:off x="936344" y="4415790"/>
            <a:ext cx="5137714" cy="4183380"/>
          </a:xfrm>
        </p:spPr>
        <p:txBody>
          <a:bodyPr/>
          <a:lstStyle/>
          <a:p>
            <a:r>
              <a:rPr lang="en-US" dirty="0"/>
              <a:t>90.4 = Energy Standard for Data Centers</a:t>
            </a:r>
          </a:p>
        </p:txBody>
      </p:sp>
    </p:spTree>
    <p:extLst>
      <p:ext uri="{BB962C8B-B14F-4D97-AF65-F5344CB8AC3E}">
        <p14:creationId xmlns:p14="http://schemas.microsoft.com/office/powerpoint/2010/main" val="100719937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B924B3-7F40-4AE6-82C9-061F765819EE}" type="slidenum">
              <a:rPr lang="en-US"/>
              <a:pPr/>
              <a:t>150</a:t>
            </a:fld>
            <a:endParaRPr lang="en-US"/>
          </a:p>
        </p:txBody>
      </p:sp>
      <p:sp>
        <p:nvSpPr>
          <p:cNvPr id="36866" name="Rectangle 2"/>
          <p:cNvSpPr>
            <a:spLocks noGrp="1" noRot="1" noChangeAspect="1" noChangeArrowheads="1" noTextEdit="1"/>
          </p:cNvSpPr>
          <p:nvPr>
            <p:ph type="sldImg"/>
          </p:nvPr>
        </p:nvSpPr>
        <p:spPr>
          <a:xfrm>
            <a:off x="1182688" y="696913"/>
            <a:ext cx="4648200" cy="3486150"/>
          </a:xfrm>
          <a:ln/>
        </p:spPr>
      </p:sp>
      <p:sp>
        <p:nvSpPr>
          <p:cNvPr id="36867" name="Rectangle 3"/>
          <p:cNvSpPr>
            <a:spLocks noGrp="1" noChangeArrowheads="1"/>
          </p:cNvSpPr>
          <p:nvPr>
            <p:ph type="body" idx="1"/>
          </p:nvPr>
        </p:nvSpPr>
        <p:spPr>
          <a:xfrm>
            <a:off x="936344" y="4415790"/>
            <a:ext cx="5137714" cy="4183380"/>
          </a:xfrm>
        </p:spPr>
        <p:txBody>
          <a:bodyPr/>
          <a:lstStyle/>
          <a:p>
            <a:pPr defTabSz="931723"/>
            <a:endParaRPr lang="en-US" dirty="0"/>
          </a:p>
        </p:txBody>
      </p:sp>
    </p:spTree>
    <p:extLst>
      <p:ext uri="{BB962C8B-B14F-4D97-AF65-F5344CB8AC3E}">
        <p14:creationId xmlns:p14="http://schemas.microsoft.com/office/powerpoint/2010/main" val="239628311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C9B545-20CC-4275-884A-3430ABC12644}" type="slidenum">
              <a:rPr lang="en-US"/>
              <a:pPr/>
              <a:t>151</a:t>
            </a:fld>
            <a:endParaRPr lang="en-US"/>
          </a:p>
        </p:txBody>
      </p:sp>
      <p:sp>
        <p:nvSpPr>
          <p:cNvPr id="278530" name="Rectangle 2"/>
          <p:cNvSpPr>
            <a:spLocks noGrp="1" noRot="1" noChangeAspect="1" noChangeArrowheads="1" noTextEdit="1"/>
          </p:cNvSpPr>
          <p:nvPr>
            <p:ph type="sldImg"/>
          </p:nvPr>
        </p:nvSpPr>
        <p:spPr>
          <a:xfrm>
            <a:off x="1182688" y="696913"/>
            <a:ext cx="4648200" cy="3486150"/>
          </a:xfrm>
          <a:ln/>
        </p:spPr>
      </p:sp>
      <p:sp>
        <p:nvSpPr>
          <p:cNvPr id="278531" name="Rectangle 3"/>
          <p:cNvSpPr>
            <a:spLocks noGrp="1" noChangeArrowheads="1"/>
          </p:cNvSpPr>
          <p:nvPr>
            <p:ph type="body" idx="1"/>
          </p:nvPr>
        </p:nvSpPr>
        <p:spPr>
          <a:xfrm>
            <a:off x="936344" y="4415790"/>
            <a:ext cx="5137714" cy="4183380"/>
          </a:xfrm>
        </p:spPr>
        <p:txBody>
          <a:bodyPr/>
          <a:lstStyle/>
          <a:p>
            <a:r>
              <a:rPr lang="en-US" dirty="0"/>
              <a:t>Note: Completion Requirements in section 6.7 are referenced by section 6.4.5.</a:t>
            </a:r>
          </a:p>
          <a:p>
            <a:endParaRPr lang="en-US" dirty="0"/>
          </a:p>
          <a:p>
            <a:r>
              <a:rPr lang="en-US" dirty="0"/>
              <a:t>Each described in subsequent sections.</a:t>
            </a:r>
          </a:p>
          <a:p>
            <a:endParaRPr lang="en-US" dirty="0"/>
          </a:p>
        </p:txBody>
      </p:sp>
    </p:spTree>
    <p:extLst>
      <p:ext uri="{BB962C8B-B14F-4D97-AF65-F5344CB8AC3E}">
        <p14:creationId xmlns:p14="http://schemas.microsoft.com/office/powerpoint/2010/main" val="368642656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4D7CF1-EEAB-4282-81C5-C4C806B05293}" type="slidenum">
              <a:rPr lang="en-US"/>
              <a:pPr/>
              <a:t>152</a:t>
            </a:fld>
            <a:endParaRPr lang="en-US"/>
          </a:p>
        </p:txBody>
      </p:sp>
      <p:sp>
        <p:nvSpPr>
          <p:cNvPr id="280578" name="Rectangle 2"/>
          <p:cNvSpPr>
            <a:spLocks noGrp="1" noRot="1" noChangeAspect="1" noChangeArrowheads="1" noTextEdit="1"/>
          </p:cNvSpPr>
          <p:nvPr>
            <p:ph type="sldImg"/>
          </p:nvPr>
        </p:nvSpPr>
        <p:spPr>
          <a:xfrm>
            <a:off x="1182688" y="696913"/>
            <a:ext cx="4648200" cy="3486150"/>
          </a:xfrm>
          <a:ln/>
        </p:spPr>
      </p:sp>
      <p:sp>
        <p:nvSpPr>
          <p:cNvPr id="280579"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185722335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BCBF02-4435-4E78-99ED-A0CDACDC0C0A}" type="slidenum">
              <a:rPr lang="en-US"/>
              <a:pPr/>
              <a:t>153</a:t>
            </a:fld>
            <a:endParaRPr lang="en-US"/>
          </a:p>
        </p:txBody>
      </p:sp>
      <p:sp>
        <p:nvSpPr>
          <p:cNvPr id="282626" name="Rectangle 2"/>
          <p:cNvSpPr>
            <a:spLocks noGrp="1" noRot="1" noChangeAspect="1" noChangeArrowheads="1" noTextEdit="1"/>
          </p:cNvSpPr>
          <p:nvPr>
            <p:ph type="sldImg"/>
          </p:nvPr>
        </p:nvSpPr>
        <p:spPr>
          <a:xfrm>
            <a:off x="1182688" y="696913"/>
            <a:ext cx="4648200" cy="3486150"/>
          </a:xfrm>
          <a:ln/>
        </p:spPr>
      </p:sp>
      <p:sp>
        <p:nvSpPr>
          <p:cNvPr id="282627" name="Rectangle 3"/>
          <p:cNvSpPr>
            <a:spLocks noGrp="1" noChangeArrowheads="1"/>
          </p:cNvSpPr>
          <p:nvPr>
            <p:ph type="body" idx="1"/>
          </p:nvPr>
        </p:nvSpPr>
        <p:spPr>
          <a:xfrm>
            <a:off x="936344" y="4415790"/>
            <a:ext cx="5137714" cy="4183380"/>
          </a:xfrm>
        </p:spPr>
        <p:txBody>
          <a:bodyPr/>
          <a:lstStyle/>
          <a:p>
            <a:r>
              <a:rPr lang="en-US" dirty="0"/>
              <a:t>To include submittal data stating equipment size and selected options for each piece of equipment requiring maintenance operation manuals and maintenance manuals for each piece of equipment requiring maintenance, except equipment not furnished as part of the project.  Required routine maintenance actions shall be clearly identified</a:t>
            </a:r>
          </a:p>
          <a:p>
            <a:endParaRPr lang="en-US" dirty="0"/>
          </a:p>
          <a:p>
            <a:r>
              <a:rPr lang="en-US" dirty="0"/>
              <a:t>Names and addresses of at least one service agency</a:t>
            </a:r>
          </a:p>
          <a:p>
            <a:endParaRPr lang="en-US" dirty="0"/>
          </a:p>
          <a:p>
            <a:r>
              <a:rPr lang="en-US" dirty="0"/>
              <a:t>HVAC controls system maintenance and calibration information, including wiring diagrams, schematics, and control sequence descriptions.  Desired or field determined set points shall be permanently recorded on control drawings at control devices or, for digital control systems, in programming comments.</a:t>
            </a:r>
          </a:p>
          <a:p>
            <a:endParaRPr lang="en-US" dirty="0"/>
          </a:p>
          <a:p>
            <a:r>
              <a:rPr lang="en-US" dirty="0"/>
              <a:t>A complete narrative of how each system is intended to operate, including suggested set points</a:t>
            </a:r>
          </a:p>
          <a:p>
            <a:endParaRPr lang="en-US" dirty="0"/>
          </a:p>
          <a:p>
            <a:endParaRPr lang="en-US" dirty="0"/>
          </a:p>
        </p:txBody>
      </p:sp>
    </p:spTree>
    <p:extLst>
      <p:ext uri="{BB962C8B-B14F-4D97-AF65-F5344CB8AC3E}">
        <p14:creationId xmlns:p14="http://schemas.microsoft.com/office/powerpoint/2010/main" val="129305597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941E77-F6A2-4E29-9C00-B5A217C6AE00}" type="slidenum">
              <a:rPr lang="en-US"/>
              <a:pPr/>
              <a:t>154</a:t>
            </a:fld>
            <a:endParaRPr lang="en-US"/>
          </a:p>
        </p:txBody>
      </p:sp>
      <p:sp>
        <p:nvSpPr>
          <p:cNvPr id="284674" name="Rectangle 2"/>
          <p:cNvSpPr>
            <a:spLocks noGrp="1" noRot="1" noChangeAspect="1" noChangeArrowheads="1" noTextEdit="1"/>
          </p:cNvSpPr>
          <p:nvPr>
            <p:ph type="sldImg"/>
          </p:nvPr>
        </p:nvSpPr>
        <p:spPr>
          <a:xfrm>
            <a:off x="1182688" y="696913"/>
            <a:ext cx="4648200" cy="3486150"/>
          </a:xfrm>
          <a:ln/>
        </p:spPr>
      </p:sp>
      <p:sp>
        <p:nvSpPr>
          <p:cNvPr id="284675" name="Rectangle 3"/>
          <p:cNvSpPr>
            <a:spLocks noGrp="1" noChangeArrowheads="1"/>
          </p:cNvSpPr>
          <p:nvPr>
            <p:ph type="body" idx="1"/>
          </p:nvPr>
        </p:nvSpPr>
        <p:spPr>
          <a:xfrm>
            <a:off x="936344" y="4415790"/>
            <a:ext cx="5137714" cy="4183380"/>
          </a:xfrm>
        </p:spPr>
        <p:txBody>
          <a:bodyPr>
            <a:normAutofit/>
          </a:bodyPr>
          <a:lstStyle/>
          <a:p>
            <a:r>
              <a:rPr lang="en-US" dirty="0">
                <a:sym typeface="WP MathA" pitchFamily="2" charset="2"/>
              </a:rPr>
              <a:t>In accordance with generally accepted engineering standards</a:t>
            </a:r>
          </a:p>
          <a:p>
            <a:endParaRPr lang="en-US" dirty="0">
              <a:sym typeface="WP MathA" pitchFamily="2" charset="2"/>
            </a:endParaRPr>
          </a:p>
          <a:p>
            <a:pPr lvl="0"/>
            <a:endParaRPr lang="en-US" sz="1800" b="1" dirty="0">
              <a:latin typeface="Arial" charset="0"/>
            </a:endParaRPr>
          </a:p>
          <a:p>
            <a:endParaRPr lang="en-US" dirty="0">
              <a:sym typeface="WP MathA" pitchFamily="2" charset="2"/>
            </a:endParaRPr>
          </a:p>
        </p:txBody>
      </p:sp>
    </p:spTree>
    <p:extLst>
      <p:ext uri="{BB962C8B-B14F-4D97-AF65-F5344CB8AC3E}">
        <p14:creationId xmlns:p14="http://schemas.microsoft.com/office/powerpoint/2010/main" val="305218621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86666C-143B-4B4A-A04E-16486DBAAAD1}" type="slidenum">
              <a:rPr lang="en-US"/>
              <a:pPr/>
              <a:t>155</a:t>
            </a:fld>
            <a:endParaRPr lang="en-US"/>
          </a:p>
        </p:txBody>
      </p:sp>
      <p:sp>
        <p:nvSpPr>
          <p:cNvPr id="286722" name="Rectangle 2"/>
          <p:cNvSpPr>
            <a:spLocks noGrp="1" noRot="1" noChangeAspect="1" noChangeArrowheads="1" noTextEdit="1"/>
          </p:cNvSpPr>
          <p:nvPr>
            <p:ph type="sldImg"/>
          </p:nvPr>
        </p:nvSpPr>
        <p:spPr>
          <a:xfrm>
            <a:off x="1182688" y="696913"/>
            <a:ext cx="4648200" cy="3486150"/>
          </a:xfrm>
          <a:ln/>
        </p:spPr>
      </p:sp>
      <p:sp>
        <p:nvSpPr>
          <p:cNvPr id="286723"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1568873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B96F4D-F6DD-4BB1-A522-E85A6ECD9C3F}" type="slidenum">
              <a:rPr lang="en-US"/>
              <a:pPr/>
              <a:t>29</a:t>
            </a:fld>
            <a:endParaRPr lang="en-US"/>
          </a:p>
        </p:txBody>
      </p:sp>
      <p:sp>
        <p:nvSpPr>
          <p:cNvPr id="195586" name="Rectangle 2"/>
          <p:cNvSpPr>
            <a:spLocks noGrp="1" noRot="1" noChangeAspect="1" noChangeArrowheads="1" noTextEdit="1"/>
          </p:cNvSpPr>
          <p:nvPr>
            <p:ph type="sldImg"/>
          </p:nvPr>
        </p:nvSpPr>
        <p:spPr>
          <a:xfrm>
            <a:off x="1182688" y="696913"/>
            <a:ext cx="4648200" cy="3486150"/>
          </a:xfrm>
          <a:ln/>
        </p:spPr>
      </p:sp>
      <p:sp>
        <p:nvSpPr>
          <p:cNvPr id="195587" name="Rectangle 3"/>
          <p:cNvSpPr>
            <a:spLocks noGrp="1" noChangeArrowheads="1"/>
          </p:cNvSpPr>
          <p:nvPr>
            <p:ph type="body" idx="1"/>
          </p:nvPr>
        </p:nvSpPr>
        <p:spPr>
          <a:xfrm>
            <a:off x="936344" y="4415790"/>
            <a:ext cx="5137714" cy="4183380"/>
          </a:xfrm>
        </p:spPr>
        <p:txBody>
          <a:bodyPr>
            <a:normAutofit/>
          </a:bodyPr>
          <a:lstStyle/>
          <a:p>
            <a:r>
              <a:rPr lang="en-US" sz="1050" dirty="0">
                <a:sym typeface="WP MathA" pitchFamily="2" charset="2"/>
              </a:rPr>
              <a:t>Most systems have to have an economizer.</a:t>
            </a:r>
          </a:p>
          <a:p>
            <a:endParaRPr lang="en-US" sz="1050" dirty="0">
              <a:sym typeface="WP MathA" pitchFamily="2" charset="2"/>
            </a:endParaRPr>
          </a:p>
          <a:p>
            <a:r>
              <a:rPr lang="en-US" sz="1050" dirty="0"/>
              <a:t>Economizers are not required in all climates. In fact, the requirement is both size- and climate-dependent. </a:t>
            </a:r>
          </a:p>
          <a:p>
            <a:endParaRPr lang="en-US" sz="1050" dirty="0"/>
          </a:p>
          <a:p>
            <a:r>
              <a:rPr lang="en-US" sz="1050" dirty="0"/>
              <a:t>Remember that climates go from hot (1) to cold (8), and are moist (A), dry (B), or marine (C).</a:t>
            </a:r>
          </a:p>
          <a:p>
            <a:endParaRPr lang="en-US" sz="1050" dirty="0"/>
          </a:p>
          <a:p>
            <a:r>
              <a:rPr lang="en-US" sz="1050" dirty="0"/>
              <a:t>When an economizer is required, it may be either an air or water economizer – at the discretion of the building owner and design team</a:t>
            </a:r>
          </a:p>
          <a:p>
            <a:endParaRPr lang="en-US" sz="1050" dirty="0">
              <a:sym typeface="WP MathA" pitchFamily="2" charset="2"/>
            </a:endParaRPr>
          </a:p>
          <a:p>
            <a:r>
              <a:rPr lang="en-US" sz="1050" dirty="0"/>
              <a:t>Control of the economizers must be integrated so that mechanical and economizer cooling can take place simultaneously.</a:t>
            </a:r>
          </a:p>
          <a:p>
            <a:endParaRPr lang="en-US" sz="1050" dirty="0"/>
          </a:p>
          <a:p>
            <a:r>
              <a:rPr lang="en-US" sz="1050" dirty="0"/>
              <a:t>In all cases, the economizer must not increase the heating energy in the system. In effect, this disallows systems, such as single-fan double-duct, because they can greatly increase the heating energy usage. However, these systems could be used in locations that do not require economizers.</a:t>
            </a:r>
          </a:p>
          <a:p>
            <a:endParaRPr lang="en-US" sz="1050" dirty="0"/>
          </a:p>
          <a:p>
            <a:endParaRPr lang="en-US" sz="1050" dirty="0">
              <a:sym typeface="WP MathA" pitchFamily="2" charset="2"/>
            </a:endParaRPr>
          </a:p>
          <a:p>
            <a:endParaRPr lang="en-US" sz="1050" dirty="0">
              <a:sym typeface="WP MathA" pitchFamily="2" charset="2"/>
            </a:endParaRPr>
          </a:p>
        </p:txBody>
      </p:sp>
    </p:spTree>
    <p:extLst>
      <p:ext uri="{BB962C8B-B14F-4D97-AF65-F5344CB8AC3E}">
        <p14:creationId xmlns:p14="http://schemas.microsoft.com/office/powerpoint/2010/main" val="173460945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48DA1C-F9D9-40BF-AE86-D9C7B5284D0C}" type="slidenum">
              <a:rPr lang="en-US"/>
              <a:pPr/>
              <a:t>156</a:t>
            </a:fld>
            <a:endParaRPr lang="en-US"/>
          </a:p>
        </p:txBody>
      </p:sp>
      <p:sp>
        <p:nvSpPr>
          <p:cNvPr id="288770" name="Rectangle 2"/>
          <p:cNvSpPr>
            <a:spLocks noGrp="1" noRot="1" noChangeAspect="1" noChangeArrowheads="1" noTextEdit="1"/>
          </p:cNvSpPr>
          <p:nvPr>
            <p:ph type="sldImg"/>
          </p:nvPr>
        </p:nvSpPr>
        <p:spPr>
          <a:xfrm>
            <a:off x="1182688" y="696913"/>
            <a:ext cx="4648200" cy="3486150"/>
          </a:xfrm>
          <a:ln/>
        </p:spPr>
      </p:sp>
      <p:sp>
        <p:nvSpPr>
          <p:cNvPr id="288771" name="Rectangle 3"/>
          <p:cNvSpPr>
            <a:spLocks noGrp="1" noChangeArrowheads="1"/>
          </p:cNvSpPr>
          <p:nvPr>
            <p:ph type="body" idx="1"/>
          </p:nvPr>
        </p:nvSpPr>
        <p:spPr>
          <a:xfrm>
            <a:off x="936344" y="4415790"/>
            <a:ext cx="5137714" cy="4183380"/>
          </a:xfrm>
        </p:spPr>
        <p:txBody>
          <a:bodyPr/>
          <a:lstStyle/>
          <a:p>
            <a:r>
              <a:rPr lang="en-US" dirty="0"/>
              <a:t>Commissioning helps to ensure that building systems are designed,</a:t>
            </a:r>
            <a:r>
              <a:rPr lang="en-US" baseline="0" dirty="0"/>
              <a:t> installed and operating as intended.</a:t>
            </a:r>
          </a:p>
          <a:p>
            <a:endParaRPr lang="en-US" baseline="0" dirty="0"/>
          </a:p>
          <a:p>
            <a:r>
              <a:rPr lang="en-US" baseline="0" dirty="0"/>
              <a:t>Can range from simple start-up procedure t at projects and to a formal process conducted by an independent “commissioning agent” that carries through the entire design and construction process.</a:t>
            </a:r>
          </a:p>
          <a:p>
            <a:endParaRPr lang="en-US" baseline="0" dirty="0"/>
          </a:p>
          <a:p>
            <a:r>
              <a:rPr lang="en-US" baseline="0" dirty="0"/>
              <a:t>For most projects, some level in between is probably the most cost effective.</a:t>
            </a:r>
          </a:p>
          <a:p>
            <a:endParaRPr lang="en-US" dirty="0"/>
          </a:p>
          <a:p>
            <a:endParaRPr lang="en-US" baseline="0" dirty="0"/>
          </a:p>
          <a:p>
            <a:endParaRPr lang="en-US" dirty="0"/>
          </a:p>
        </p:txBody>
      </p:sp>
    </p:spTree>
    <p:extLst>
      <p:ext uri="{BB962C8B-B14F-4D97-AF65-F5344CB8AC3E}">
        <p14:creationId xmlns:p14="http://schemas.microsoft.com/office/powerpoint/2010/main" val="409435184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48DA1C-F9D9-40BF-AE86-D9C7B5284D0C}" type="slidenum">
              <a:rPr lang="en-US"/>
              <a:pPr/>
              <a:t>157</a:t>
            </a:fld>
            <a:endParaRPr lang="en-US"/>
          </a:p>
        </p:txBody>
      </p:sp>
      <p:sp>
        <p:nvSpPr>
          <p:cNvPr id="288770" name="Rectangle 2"/>
          <p:cNvSpPr>
            <a:spLocks noGrp="1" noRot="1" noChangeAspect="1" noChangeArrowheads="1" noTextEdit="1"/>
          </p:cNvSpPr>
          <p:nvPr>
            <p:ph type="sldImg"/>
          </p:nvPr>
        </p:nvSpPr>
        <p:spPr>
          <a:xfrm>
            <a:off x="1182688" y="696913"/>
            <a:ext cx="4648200" cy="3486150"/>
          </a:xfrm>
          <a:ln/>
        </p:spPr>
      </p:sp>
      <p:sp>
        <p:nvSpPr>
          <p:cNvPr id="288771" name="Rectangle 3"/>
          <p:cNvSpPr>
            <a:spLocks noGrp="1" noChangeArrowheads="1"/>
          </p:cNvSpPr>
          <p:nvPr>
            <p:ph type="body" idx="1"/>
          </p:nvPr>
        </p:nvSpPr>
        <p:spPr>
          <a:xfrm>
            <a:off x="936344" y="4415790"/>
            <a:ext cx="5137714" cy="4183380"/>
          </a:xfrm>
        </p:spPr>
        <p:txBody>
          <a:bodyPr/>
          <a:lstStyle/>
          <a:p>
            <a:r>
              <a:rPr lang="en-US" dirty="0"/>
              <a:t>Commissioning helps to ensure that building systems are designed,</a:t>
            </a:r>
            <a:r>
              <a:rPr lang="en-US" baseline="0" dirty="0"/>
              <a:t> installed and operating as intended.</a:t>
            </a:r>
          </a:p>
          <a:p>
            <a:endParaRPr lang="en-US" baseline="0" dirty="0"/>
          </a:p>
          <a:p>
            <a:r>
              <a:rPr lang="en-US" baseline="0" dirty="0"/>
              <a:t>Can range from simple start-up procedure t at projects and to a formal process conducted by an independent “commissioning agent” that carries through the entire design and construction process.</a:t>
            </a:r>
          </a:p>
          <a:p>
            <a:endParaRPr lang="en-US" baseline="0" dirty="0"/>
          </a:p>
          <a:p>
            <a:r>
              <a:rPr lang="en-US" baseline="0" dirty="0"/>
              <a:t>For most projects, some level in between is probably the most cost effective.</a:t>
            </a:r>
          </a:p>
          <a:p>
            <a:endParaRPr lang="en-US" dirty="0"/>
          </a:p>
          <a:p>
            <a:endParaRPr lang="en-US" baseline="0" dirty="0"/>
          </a:p>
          <a:p>
            <a:endParaRPr lang="en-US" dirty="0"/>
          </a:p>
        </p:txBody>
      </p:sp>
    </p:spTree>
    <p:extLst>
      <p:ext uri="{BB962C8B-B14F-4D97-AF65-F5344CB8AC3E}">
        <p14:creationId xmlns:p14="http://schemas.microsoft.com/office/powerpoint/2010/main" val="23212335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B924B3-7F40-4AE6-82C9-061F765819EE}" type="slidenum">
              <a:rPr lang="en-US"/>
              <a:pPr/>
              <a:t>158</a:t>
            </a:fld>
            <a:endParaRPr lang="en-US"/>
          </a:p>
        </p:txBody>
      </p:sp>
      <p:sp>
        <p:nvSpPr>
          <p:cNvPr id="36866" name="Rectangle 2"/>
          <p:cNvSpPr>
            <a:spLocks noGrp="1" noRot="1" noChangeAspect="1" noChangeArrowheads="1" noTextEdit="1"/>
          </p:cNvSpPr>
          <p:nvPr>
            <p:ph type="sldImg"/>
          </p:nvPr>
        </p:nvSpPr>
        <p:spPr>
          <a:xfrm>
            <a:off x="1182688" y="696913"/>
            <a:ext cx="4648200" cy="3486150"/>
          </a:xfrm>
          <a:ln/>
        </p:spPr>
      </p:sp>
      <p:sp>
        <p:nvSpPr>
          <p:cNvPr id="36867" name="Rectangle 3"/>
          <p:cNvSpPr>
            <a:spLocks noGrp="1" noChangeArrowheads="1"/>
          </p:cNvSpPr>
          <p:nvPr>
            <p:ph type="body" idx="1"/>
          </p:nvPr>
        </p:nvSpPr>
        <p:spPr>
          <a:xfrm>
            <a:off x="936344" y="4415790"/>
            <a:ext cx="5137714" cy="4183380"/>
          </a:xfrm>
        </p:spPr>
        <p:txBody>
          <a:bodyPr/>
          <a:lstStyle/>
          <a:p>
            <a:pPr defTabSz="931723"/>
            <a:endParaRPr lang="en-US" dirty="0"/>
          </a:p>
        </p:txBody>
      </p:sp>
    </p:spTree>
    <p:extLst>
      <p:ext uri="{BB962C8B-B14F-4D97-AF65-F5344CB8AC3E}">
        <p14:creationId xmlns:p14="http://schemas.microsoft.com/office/powerpoint/2010/main" val="123183836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DB7AA8-4B80-4365-A52F-91812704767A}" type="slidenum">
              <a:rPr lang="en-US"/>
              <a:pPr/>
              <a:t>159</a:t>
            </a:fld>
            <a:endParaRPr lang="en-US"/>
          </a:p>
        </p:txBody>
      </p:sp>
      <p:sp>
        <p:nvSpPr>
          <p:cNvPr id="324610" name="Rectangle 2"/>
          <p:cNvSpPr>
            <a:spLocks noGrp="1" noRot="1" noChangeAspect="1" noChangeArrowheads="1" noTextEdit="1"/>
          </p:cNvSpPr>
          <p:nvPr>
            <p:ph type="sldImg"/>
          </p:nvPr>
        </p:nvSpPr>
        <p:spPr>
          <a:xfrm>
            <a:off x="1182688" y="696913"/>
            <a:ext cx="4648200" cy="3486150"/>
          </a:xfrm>
          <a:ln/>
        </p:spPr>
      </p:sp>
      <p:sp>
        <p:nvSpPr>
          <p:cNvPr id="324611" name="Rectangle 3"/>
          <p:cNvSpPr>
            <a:spLocks noGrp="1" noChangeArrowheads="1"/>
          </p:cNvSpPr>
          <p:nvPr>
            <p:ph type="body" idx="1"/>
          </p:nvPr>
        </p:nvSpPr>
        <p:spPr>
          <a:xfrm>
            <a:off x="936344" y="4415790"/>
            <a:ext cx="5137714" cy="4183380"/>
          </a:xfrm>
        </p:spPr>
        <p:txBody>
          <a:bodyPr/>
          <a:lstStyle/>
          <a:p>
            <a:endParaRPr lang="en-US" b="1" i="1" dirty="0"/>
          </a:p>
        </p:txBody>
      </p:sp>
    </p:spTree>
    <p:extLst>
      <p:ext uri="{BB962C8B-B14F-4D97-AF65-F5344CB8AC3E}">
        <p14:creationId xmlns:p14="http://schemas.microsoft.com/office/powerpoint/2010/main" val="145764454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DB7AA8-4B80-4365-A52F-91812704767A}" type="slidenum">
              <a:rPr lang="en-US"/>
              <a:pPr/>
              <a:t>161</a:t>
            </a:fld>
            <a:endParaRPr lang="en-US"/>
          </a:p>
        </p:txBody>
      </p:sp>
      <p:sp>
        <p:nvSpPr>
          <p:cNvPr id="324610" name="Rectangle 2"/>
          <p:cNvSpPr>
            <a:spLocks noGrp="1" noRot="1" noChangeAspect="1" noChangeArrowheads="1" noTextEdit="1"/>
          </p:cNvSpPr>
          <p:nvPr>
            <p:ph type="sldImg"/>
          </p:nvPr>
        </p:nvSpPr>
        <p:spPr>
          <a:xfrm>
            <a:off x="1182688" y="696913"/>
            <a:ext cx="4648200" cy="3486150"/>
          </a:xfrm>
          <a:ln/>
        </p:spPr>
      </p:sp>
      <p:sp>
        <p:nvSpPr>
          <p:cNvPr id="324611" name="Rectangle 3"/>
          <p:cNvSpPr>
            <a:spLocks noGrp="1" noChangeArrowheads="1"/>
          </p:cNvSpPr>
          <p:nvPr>
            <p:ph type="body" idx="1"/>
          </p:nvPr>
        </p:nvSpPr>
        <p:spPr>
          <a:xfrm>
            <a:off x="936344" y="4415790"/>
            <a:ext cx="5137714" cy="4183380"/>
          </a:xfrm>
        </p:spPr>
        <p:txBody>
          <a:bodyPr/>
          <a:lstStyle/>
          <a:p>
            <a:endParaRPr lang="en-US" b="1" i="1" dirty="0"/>
          </a:p>
        </p:txBody>
      </p:sp>
    </p:spTree>
    <p:extLst>
      <p:ext uri="{BB962C8B-B14F-4D97-AF65-F5344CB8AC3E}">
        <p14:creationId xmlns:p14="http://schemas.microsoft.com/office/powerpoint/2010/main" val="204102413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D43362-EA37-45C9-9116-BCE0A113F800}" type="slidenum">
              <a:rPr lang="en-US" smtClean="0"/>
              <a:t>162</a:t>
            </a:fld>
            <a:endParaRPr lang="en-US"/>
          </a:p>
        </p:txBody>
      </p:sp>
    </p:spTree>
    <p:extLst>
      <p:ext uri="{BB962C8B-B14F-4D97-AF65-F5344CB8AC3E}">
        <p14:creationId xmlns:p14="http://schemas.microsoft.com/office/powerpoint/2010/main" val="242645059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61F928-D12D-4BB7-8809-C131E61910A3}" type="slidenum">
              <a:rPr lang="en-US" smtClean="0"/>
              <a:pPr/>
              <a:t>163</a:t>
            </a:fld>
            <a:endParaRPr lang="en-US" dirty="0"/>
          </a:p>
        </p:txBody>
      </p:sp>
    </p:spTree>
    <p:extLst>
      <p:ext uri="{BB962C8B-B14F-4D97-AF65-F5344CB8AC3E}">
        <p14:creationId xmlns:p14="http://schemas.microsoft.com/office/powerpoint/2010/main" val="321615305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B924B3-7F40-4AE6-82C9-061F765819EE}" type="slidenum">
              <a:rPr lang="en-US"/>
              <a:pPr/>
              <a:t>164</a:t>
            </a:fld>
            <a:endParaRPr lang="en-US"/>
          </a:p>
        </p:txBody>
      </p:sp>
      <p:sp>
        <p:nvSpPr>
          <p:cNvPr id="36866" name="Rectangle 2"/>
          <p:cNvSpPr>
            <a:spLocks noGrp="1" noRot="1" noChangeAspect="1" noChangeArrowheads="1" noTextEdit="1"/>
          </p:cNvSpPr>
          <p:nvPr>
            <p:ph type="sldImg"/>
          </p:nvPr>
        </p:nvSpPr>
        <p:spPr>
          <a:xfrm>
            <a:off x="1182688" y="696913"/>
            <a:ext cx="4648200" cy="3486150"/>
          </a:xfrm>
          <a:ln/>
        </p:spPr>
      </p:sp>
      <p:sp>
        <p:nvSpPr>
          <p:cNvPr id="36867" name="Rectangle 3"/>
          <p:cNvSpPr>
            <a:spLocks noGrp="1" noChangeArrowheads="1"/>
          </p:cNvSpPr>
          <p:nvPr>
            <p:ph type="body" idx="1"/>
          </p:nvPr>
        </p:nvSpPr>
        <p:spPr>
          <a:xfrm>
            <a:off x="936344" y="4415790"/>
            <a:ext cx="5137714" cy="4183380"/>
          </a:xfrm>
        </p:spPr>
        <p:txBody>
          <a:bodyPr/>
          <a:lstStyle/>
          <a:p>
            <a:r>
              <a:rPr lang="en-US" dirty="0"/>
              <a:t>Grayed out options under Compliance Options are not available for SWH. </a:t>
            </a:r>
          </a:p>
          <a:p>
            <a:endParaRPr lang="en-US" dirty="0"/>
          </a:p>
          <a:p>
            <a:r>
              <a:rPr lang="en-US" dirty="0"/>
              <a:t>There are now three compliance approaches available for SWH:  Prescriptive, ECB, and Appendix G.  The Simplified Mechanical Approach does not require that the Mandatory Provisions be met.</a:t>
            </a:r>
          </a:p>
          <a:p>
            <a:pPr defTabSz="931723"/>
            <a:endParaRPr lang="en-US" dirty="0"/>
          </a:p>
        </p:txBody>
      </p:sp>
    </p:spTree>
    <p:extLst>
      <p:ext uri="{BB962C8B-B14F-4D97-AF65-F5344CB8AC3E}">
        <p14:creationId xmlns:p14="http://schemas.microsoft.com/office/powerpoint/2010/main" val="122881526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5B92B-6B67-D242-977C-9031446DA55A}" type="slidenum">
              <a:rPr lang="en-US" smtClean="0"/>
              <a:pPr/>
              <a:t>165</a:t>
            </a:fld>
            <a:endParaRPr lang="en-US" dirty="0"/>
          </a:p>
        </p:txBody>
      </p:sp>
    </p:spTree>
    <p:extLst>
      <p:ext uri="{BB962C8B-B14F-4D97-AF65-F5344CB8AC3E}">
        <p14:creationId xmlns:p14="http://schemas.microsoft.com/office/powerpoint/2010/main" val="146931070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u="sng" dirty="0"/>
          </a:p>
        </p:txBody>
      </p:sp>
      <p:sp>
        <p:nvSpPr>
          <p:cNvPr id="4" name="Slide Number Placeholder 3"/>
          <p:cNvSpPr>
            <a:spLocks noGrp="1"/>
          </p:cNvSpPr>
          <p:nvPr>
            <p:ph type="sldNum" sz="quarter" idx="10"/>
          </p:nvPr>
        </p:nvSpPr>
        <p:spPr/>
        <p:txBody>
          <a:bodyPr/>
          <a:lstStyle/>
          <a:p>
            <a:fld id="{A5DCB630-35EC-4D59-9C32-41D38FCDA16A}" type="slidenum">
              <a:rPr lang="en-US" smtClean="0"/>
              <a:pPr/>
              <a:t>166</a:t>
            </a:fld>
            <a:endParaRPr lang="en-US"/>
          </a:p>
        </p:txBody>
      </p:sp>
    </p:spTree>
    <p:extLst>
      <p:ext uri="{BB962C8B-B14F-4D97-AF65-F5344CB8AC3E}">
        <p14:creationId xmlns:p14="http://schemas.microsoft.com/office/powerpoint/2010/main" val="806214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BC7B61-81CD-49C2-915D-5609A77E3D2E}" type="slidenum">
              <a:rPr lang="en-US"/>
              <a:pPr/>
              <a:t>30</a:t>
            </a:fld>
            <a:endParaRPr lang="en-US"/>
          </a:p>
        </p:txBody>
      </p:sp>
      <p:sp>
        <p:nvSpPr>
          <p:cNvPr id="464898" name="Rectangle 2"/>
          <p:cNvSpPr>
            <a:spLocks noGrp="1" noRot="1" noChangeAspect="1" noChangeArrowheads="1" noTextEdit="1"/>
          </p:cNvSpPr>
          <p:nvPr>
            <p:ph type="sldImg"/>
          </p:nvPr>
        </p:nvSpPr>
        <p:spPr>
          <a:xfrm>
            <a:off x="623888" y="885825"/>
            <a:ext cx="4103687" cy="3078163"/>
          </a:xfrm>
          <a:ln/>
        </p:spPr>
      </p:sp>
      <p:sp>
        <p:nvSpPr>
          <p:cNvPr id="464899" name="Rectangle 3"/>
          <p:cNvSpPr>
            <a:spLocks noGrp="1" noChangeArrowheads="1"/>
          </p:cNvSpPr>
          <p:nvPr>
            <p:ph type="body" idx="1"/>
          </p:nvPr>
        </p:nvSpPr>
        <p:spPr>
          <a:xfrm>
            <a:off x="611789" y="4297973"/>
            <a:ext cx="5908533" cy="4380283"/>
          </a:xfrm>
        </p:spPr>
        <p:txBody>
          <a:bodyPr/>
          <a:lstStyle/>
          <a:p>
            <a:r>
              <a:rPr lang="en-US" dirty="0"/>
              <a:t>There are numerous exceptions including:</a:t>
            </a:r>
          </a:p>
          <a:p>
            <a:pPr marL="642178" lvl="1" indent="-176317">
              <a:buFontTx/>
              <a:buChar char="•"/>
            </a:pPr>
            <a:r>
              <a:rPr lang="en-US" dirty="0"/>
              <a:t>Systems with condenser heat recovery</a:t>
            </a:r>
          </a:p>
          <a:p>
            <a:pPr marL="642178" lvl="1" indent="-176317">
              <a:buFontTx/>
              <a:buChar char="•"/>
            </a:pPr>
            <a:r>
              <a:rPr lang="en-US" dirty="0"/>
              <a:t>Systems that operate less than 20 hours per week</a:t>
            </a:r>
          </a:p>
          <a:p>
            <a:pPr marL="642178" lvl="1" indent="-176317">
              <a:buFontTx/>
              <a:buChar char="•"/>
            </a:pPr>
            <a:r>
              <a:rPr lang="en-US" dirty="0"/>
              <a:t>Supermarket systems</a:t>
            </a:r>
          </a:p>
          <a:p>
            <a:pPr marL="642178" lvl="1" indent="-176317">
              <a:buFontTx/>
              <a:buChar char="•"/>
            </a:pPr>
            <a:r>
              <a:rPr lang="en-US" dirty="0"/>
              <a:t>Where equipment efficiency has been increased to a level listed in the standard. This increased efficiency is intended to offset the reduced cost of cooling by the economizer.</a:t>
            </a:r>
          </a:p>
          <a:p>
            <a:endParaRPr lang="en-US" dirty="0"/>
          </a:p>
          <a:p>
            <a:endParaRPr lang="en-US" b="1" u="sng" dirty="0"/>
          </a:p>
          <a:p>
            <a:endParaRPr lang="en-US" dirty="0"/>
          </a:p>
          <a:p>
            <a:endParaRPr lang="en-US" dirty="0"/>
          </a:p>
        </p:txBody>
      </p:sp>
    </p:spTree>
    <p:extLst>
      <p:ext uri="{BB962C8B-B14F-4D97-AF65-F5344CB8AC3E}">
        <p14:creationId xmlns:p14="http://schemas.microsoft.com/office/powerpoint/2010/main" val="310664574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BF3BE0-D512-46D2-9475-CFAFB672BE46}" type="slidenum">
              <a:rPr lang="en-US"/>
              <a:pPr/>
              <a:t>167</a:t>
            </a:fld>
            <a:endParaRPr lang="en-US"/>
          </a:p>
        </p:txBody>
      </p:sp>
      <p:sp>
        <p:nvSpPr>
          <p:cNvPr id="294914" name="Rectangle 2"/>
          <p:cNvSpPr>
            <a:spLocks noGrp="1" noRot="1" noChangeAspect="1" noChangeArrowheads="1" noTextEdit="1"/>
          </p:cNvSpPr>
          <p:nvPr>
            <p:ph type="sldImg"/>
          </p:nvPr>
        </p:nvSpPr>
        <p:spPr>
          <a:xfrm>
            <a:off x="1182688" y="696913"/>
            <a:ext cx="4648200" cy="3486150"/>
          </a:xfrm>
          <a:ln/>
        </p:spPr>
      </p:sp>
      <p:sp>
        <p:nvSpPr>
          <p:cNvPr id="294915" name="Rectangle 3"/>
          <p:cNvSpPr>
            <a:spLocks noGrp="1" noChangeArrowheads="1"/>
          </p:cNvSpPr>
          <p:nvPr>
            <p:ph type="body" idx="1"/>
          </p:nvPr>
        </p:nvSpPr>
        <p:spPr>
          <a:xfrm>
            <a:off x="936344" y="4415790"/>
            <a:ext cx="5137714" cy="4183380"/>
          </a:xfrm>
        </p:spPr>
        <p:txBody>
          <a:bodyPr/>
          <a:lstStyle/>
          <a:p>
            <a:endParaRPr lang="en-US" b="1" u="sng" dirty="0"/>
          </a:p>
        </p:txBody>
      </p:sp>
    </p:spTree>
    <p:extLst>
      <p:ext uri="{BB962C8B-B14F-4D97-AF65-F5344CB8AC3E}">
        <p14:creationId xmlns:p14="http://schemas.microsoft.com/office/powerpoint/2010/main" val="20097569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D15A7E-6477-436A-B75D-BF13E700DA18}" type="slidenum">
              <a:rPr lang="en-US"/>
              <a:pPr/>
              <a:t>168</a:t>
            </a:fld>
            <a:endParaRPr lang="en-US"/>
          </a:p>
        </p:txBody>
      </p:sp>
      <p:sp>
        <p:nvSpPr>
          <p:cNvPr id="296962" name="Rectangle 2"/>
          <p:cNvSpPr>
            <a:spLocks noGrp="1" noRot="1" noChangeAspect="1" noChangeArrowheads="1" noTextEdit="1"/>
          </p:cNvSpPr>
          <p:nvPr>
            <p:ph type="sldImg"/>
          </p:nvPr>
        </p:nvSpPr>
        <p:spPr>
          <a:xfrm>
            <a:off x="1182688" y="696913"/>
            <a:ext cx="4648200" cy="3486150"/>
          </a:xfrm>
          <a:ln/>
        </p:spPr>
      </p:sp>
      <p:sp>
        <p:nvSpPr>
          <p:cNvPr id="296963" name="Rectangle 3"/>
          <p:cNvSpPr>
            <a:spLocks noGrp="1" noChangeArrowheads="1"/>
          </p:cNvSpPr>
          <p:nvPr>
            <p:ph type="body" idx="1"/>
          </p:nvPr>
        </p:nvSpPr>
        <p:spPr>
          <a:xfrm>
            <a:off x="936344" y="4415790"/>
            <a:ext cx="5137714" cy="4183380"/>
          </a:xfrm>
        </p:spPr>
        <p:txBody>
          <a:bodyPr/>
          <a:lstStyle/>
          <a:p>
            <a:r>
              <a:rPr lang="en-US" dirty="0"/>
              <a:t>Minor alterations to SWH systems, such as extending the pipes to new fixtures or installing valves, wouldn’t trigger requirements.</a:t>
            </a:r>
          </a:p>
          <a:p>
            <a:pPr lvl="0"/>
            <a:endParaRPr lang="en-US" dirty="0">
              <a:latin typeface="Arial" charset="0"/>
            </a:endParaRPr>
          </a:p>
          <a:p>
            <a:pPr lvl="0"/>
            <a:r>
              <a:rPr lang="en-US" dirty="0"/>
              <a:t>Exception:</a:t>
            </a:r>
          </a:p>
          <a:p>
            <a:pPr lvl="0"/>
            <a:r>
              <a:rPr lang="en-US" dirty="0"/>
              <a:t>Compliance isn’t required where there is insufficient space or access to meet these requirements.</a:t>
            </a:r>
          </a:p>
          <a:p>
            <a:endParaRPr lang="en-US" dirty="0"/>
          </a:p>
        </p:txBody>
      </p:sp>
    </p:spTree>
    <p:extLst>
      <p:ext uri="{BB962C8B-B14F-4D97-AF65-F5344CB8AC3E}">
        <p14:creationId xmlns:p14="http://schemas.microsoft.com/office/powerpoint/2010/main" val="188104226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D15A7E-6477-436A-B75D-BF13E700DA18}" type="slidenum">
              <a:rPr lang="en-US"/>
              <a:pPr/>
              <a:t>169</a:t>
            </a:fld>
            <a:endParaRPr lang="en-US"/>
          </a:p>
        </p:txBody>
      </p:sp>
      <p:sp>
        <p:nvSpPr>
          <p:cNvPr id="296962" name="Rectangle 2"/>
          <p:cNvSpPr>
            <a:spLocks noGrp="1" noRot="1" noChangeAspect="1" noChangeArrowheads="1" noTextEdit="1"/>
          </p:cNvSpPr>
          <p:nvPr>
            <p:ph type="sldImg"/>
          </p:nvPr>
        </p:nvSpPr>
        <p:spPr>
          <a:xfrm>
            <a:off x="1182688" y="696913"/>
            <a:ext cx="4648200" cy="3486150"/>
          </a:xfrm>
          <a:ln/>
        </p:spPr>
      </p:sp>
      <p:sp>
        <p:nvSpPr>
          <p:cNvPr id="296963" name="Rectangle 3"/>
          <p:cNvSpPr>
            <a:spLocks noGrp="1" noChangeArrowheads="1"/>
          </p:cNvSpPr>
          <p:nvPr>
            <p:ph type="body" idx="1"/>
          </p:nvPr>
        </p:nvSpPr>
        <p:spPr>
          <a:xfrm>
            <a:off x="936344" y="4415790"/>
            <a:ext cx="5137714" cy="4183380"/>
          </a:xfrm>
        </p:spPr>
        <p:txBody>
          <a:bodyPr/>
          <a:lstStyle/>
          <a:p>
            <a:r>
              <a:rPr lang="en-US" dirty="0"/>
              <a:t>Minor alterations to SWH systems, such as extending the pipes to new fixtures or installing valves, wouldn’t trigger requirements.</a:t>
            </a:r>
          </a:p>
          <a:p>
            <a:pPr lvl="0"/>
            <a:endParaRPr lang="en-US" dirty="0">
              <a:latin typeface="Arial" charset="0"/>
            </a:endParaRPr>
          </a:p>
          <a:p>
            <a:pPr lvl="0"/>
            <a:r>
              <a:rPr lang="en-US" dirty="0"/>
              <a:t>Exception:</a:t>
            </a:r>
          </a:p>
          <a:p>
            <a:pPr lvl="0"/>
            <a:r>
              <a:rPr lang="en-US" dirty="0"/>
              <a:t>Compliance isn’t required where there is insufficient space or access to meet these requirements.</a:t>
            </a:r>
          </a:p>
          <a:p>
            <a:endParaRPr lang="en-US" dirty="0"/>
          </a:p>
        </p:txBody>
      </p:sp>
    </p:spTree>
    <p:extLst>
      <p:ext uri="{BB962C8B-B14F-4D97-AF65-F5344CB8AC3E}">
        <p14:creationId xmlns:p14="http://schemas.microsoft.com/office/powerpoint/2010/main" val="216866323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FE269B-59B3-4084-A8B8-1828CA33425C}" type="slidenum">
              <a:rPr lang="en-US"/>
              <a:pPr/>
              <a:t>170</a:t>
            </a:fld>
            <a:endParaRPr lang="en-US"/>
          </a:p>
        </p:txBody>
      </p:sp>
      <p:sp>
        <p:nvSpPr>
          <p:cNvPr id="300034" name="Rectangle 2"/>
          <p:cNvSpPr>
            <a:spLocks noGrp="1" noRot="1" noChangeAspect="1" noChangeArrowheads="1" noTextEdit="1"/>
          </p:cNvSpPr>
          <p:nvPr>
            <p:ph type="sldImg"/>
          </p:nvPr>
        </p:nvSpPr>
        <p:spPr>
          <a:xfrm>
            <a:off x="1182688" y="696913"/>
            <a:ext cx="4648200" cy="3486150"/>
          </a:xfrm>
          <a:ln/>
        </p:spPr>
      </p:sp>
      <p:sp>
        <p:nvSpPr>
          <p:cNvPr id="300035" name="Rectangle 3"/>
          <p:cNvSpPr>
            <a:spLocks noGrp="1" noChangeArrowheads="1"/>
          </p:cNvSpPr>
          <p:nvPr>
            <p:ph type="body" idx="1"/>
          </p:nvPr>
        </p:nvSpPr>
        <p:spPr>
          <a:xfrm>
            <a:off x="936344" y="4415790"/>
            <a:ext cx="5137714" cy="4183380"/>
          </a:xfrm>
        </p:spPr>
        <p:txBody>
          <a:bodyPr/>
          <a:lstStyle/>
          <a:p>
            <a:pPr defTabSz="914350" fontAlgn="base">
              <a:spcBef>
                <a:spcPct val="30000"/>
              </a:spcBef>
              <a:spcAft>
                <a:spcPct val="0"/>
              </a:spcAft>
              <a:defRPr/>
            </a:pPr>
            <a:r>
              <a:rPr lang="en-US" b="0" dirty="0">
                <a:latin typeface="Arial" charset="0"/>
              </a:rPr>
              <a:t>The</a:t>
            </a:r>
            <a:r>
              <a:rPr lang="en-US" b="0" baseline="0" dirty="0">
                <a:latin typeface="Arial" charset="0"/>
              </a:rPr>
              <a:t> appropriate method depends on the type of application (food service, laundry, etc.) and the type of system (instantaneous or storage).</a:t>
            </a:r>
            <a:endParaRPr lang="en-US" b="0" dirty="0">
              <a:latin typeface="Arial" charset="0"/>
            </a:endParaRPr>
          </a:p>
          <a:p>
            <a:endParaRPr lang="en-US" dirty="0"/>
          </a:p>
          <a:p>
            <a:endParaRPr lang="en-US" dirty="0"/>
          </a:p>
          <a:p>
            <a:endParaRPr lang="en-US" dirty="0"/>
          </a:p>
        </p:txBody>
      </p:sp>
    </p:spTree>
    <p:extLst>
      <p:ext uri="{BB962C8B-B14F-4D97-AF65-F5344CB8AC3E}">
        <p14:creationId xmlns:p14="http://schemas.microsoft.com/office/powerpoint/2010/main" val="242614446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591862-A807-4948-BF3F-EFE3D5F9C7EC}" type="slidenum">
              <a:rPr lang="en-US"/>
              <a:pPr/>
              <a:t>171</a:t>
            </a:fld>
            <a:endParaRPr lang="en-US"/>
          </a:p>
        </p:txBody>
      </p:sp>
      <p:sp>
        <p:nvSpPr>
          <p:cNvPr id="302082"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64658482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7024" indent="-291163" eaLnBrk="0" hangingPunct="0">
              <a:defRPr sz="2400">
                <a:solidFill>
                  <a:schemeClr val="tx1"/>
                </a:solidFill>
                <a:latin typeface="Arial" pitchFamily="34" charset="0"/>
                <a:ea typeface="ＭＳ Ｐゴシック" pitchFamily="34" charset="-128"/>
              </a:defRPr>
            </a:lvl2pPr>
            <a:lvl3pPr marL="1164653" indent="-232930" eaLnBrk="0" hangingPunct="0">
              <a:defRPr sz="2400">
                <a:solidFill>
                  <a:schemeClr val="tx1"/>
                </a:solidFill>
                <a:latin typeface="Arial" pitchFamily="34" charset="0"/>
                <a:ea typeface="ＭＳ Ｐゴシック" pitchFamily="34" charset="-128"/>
              </a:defRPr>
            </a:lvl3pPr>
            <a:lvl4pPr marL="1630514" indent="-232930" eaLnBrk="0" hangingPunct="0">
              <a:defRPr sz="2400">
                <a:solidFill>
                  <a:schemeClr val="tx1"/>
                </a:solidFill>
                <a:latin typeface="Arial" pitchFamily="34" charset="0"/>
                <a:ea typeface="ＭＳ Ｐゴシック" pitchFamily="34" charset="-128"/>
              </a:defRPr>
            </a:lvl4pPr>
            <a:lvl5pPr marL="2096375" indent="-232930" eaLnBrk="0" hangingPunct="0">
              <a:defRPr sz="2400">
                <a:solidFill>
                  <a:schemeClr val="tx1"/>
                </a:solidFill>
                <a:latin typeface="Arial" pitchFamily="34" charset="0"/>
                <a:ea typeface="ＭＳ Ｐゴシック" pitchFamily="34" charset="-128"/>
              </a:defRPr>
            </a:lvl5pPr>
            <a:lvl6pPr marL="2562236" indent="-232930" defTabSz="46586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096" indent="-232930" defTabSz="46586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3957" indent="-232930" defTabSz="46586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59819" indent="-232930" defTabSz="46586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27570E3F-D34C-41BE-BE21-7034A5DC2700}" type="slidenum">
              <a:rPr lang="en-US" sz="1200">
                <a:latin typeface="Calibri" pitchFamily="34" charset="0"/>
              </a:rPr>
              <a:pPr eaLnBrk="1" hangingPunct="1"/>
              <a:t>172</a:t>
            </a:fld>
            <a:endParaRPr lang="en-US" sz="1200">
              <a:latin typeface="Calibri" pitchFamily="34" charset="0"/>
            </a:endParaRPr>
          </a:p>
        </p:txBody>
      </p:sp>
      <p:sp>
        <p:nvSpPr>
          <p:cNvPr id="87042" name="Rectangle 2"/>
          <p:cNvSpPr>
            <a:spLocks noGrp="1" noRot="1" noChangeAspect="1" noChangeArrowheads="1" noTextEdit="1"/>
          </p:cNvSpPr>
          <p:nvPr>
            <p:ph type="sldImg"/>
          </p:nvPr>
        </p:nvSpPr>
        <p:spPr bwMode="auto">
          <a:xfrm>
            <a:off x="1182688"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Rectangle 3"/>
          <p:cNvSpPr>
            <a:spLocks noGrp="1" noChangeArrowheads="1"/>
          </p:cNvSpPr>
          <p:nvPr>
            <p:ph type="body" idx="1"/>
          </p:nvPr>
        </p:nvSpPr>
        <p:spPr bwMode="auto">
          <a:xfrm>
            <a:off x="936344" y="4415790"/>
            <a:ext cx="5137714"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eaLnBrk="1" hangingPunct="1">
              <a:spcBef>
                <a:spcPct val="0"/>
              </a:spcBef>
              <a:buFont typeface="Calibri" pitchFamily="34" charset="0"/>
              <a:buNone/>
            </a:pPr>
            <a:endParaRPr lang="en-US" dirty="0">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55947040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A7329A-0A14-4AC6-B01D-637FB0400A22}" type="slidenum">
              <a:rPr lang="en-US"/>
              <a:pPr/>
              <a:t>173</a:t>
            </a:fld>
            <a:endParaRPr lang="en-US"/>
          </a:p>
        </p:txBody>
      </p:sp>
      <p:sp>
        <p:nvSpPr>
          <p:cNvPr id="304130" name="Rectangle 2"/>
          <p:cNvSpPr>
            <a:spLocks noGrp="1" noRot="1" noChangeAspect="1" noChangeArrowheads="1" noTextEdit="1"/>
          </p:cNvSpPr>
          <p:nvPr>
            <p:ph type="sldImg"/>
          </p:nvPr>
        </p:nvSpPr>
        <p:spPr>
          <a:xfrm>
            <a:off x="1182688" y="696913"/>
            <a:ext cx="4648200" cy="3486150"/>
          </a:xfrm>
          <a:ln/>
        </p:spPr>
      </p:sp>
      <p:sp>
        <p:nvSpPr>
          <p:cNvPr id="304131" name="Rectangle 3"/>
          <p:cNvSpPr>
            <a:spLocks noGrp="1" noChangeArrowheads="1"/>
          </p:cNvSpPr>
          <p:nvPr>
            <p:ph type="body" idx="1"/>
          </p:nvPr>
        </p:nvSpPr>
        <p:spPr>
          <a:xfrm>
            <a:off x="936344" y="4415790"/>
            <a:ext cx="5137714" cy="4183380"/>
          </a:xfrm>
        </p:spPr>
        <p:txBody>
          <a:bodyPr/>
          <a:lstStyle/>
          <a:p>
            <a:r>
              <a:rPr lang="en-US" dirty="0"/>
              <a:t>Previously, branch piping connected to a recirculation or heat-trace</a:t>
            </a:r>
            <a:r>
              <a:rPr lang="en-US" baseline="0" dirty="0"/>
              <a:t> pipe where temperature was maintained could be uninsulated.</a:t>
            </a:r>
          </a:p>
          <a:p>
            <a:endParaRPr lang="en-US" baseline="0" dirty="0"/>
          </a:p>
          <a:p>
            <a:r>
              <a:rPr lang="en-US" baseline="0" dirty="0"/>
              <a:t>Uninsulated piping loses heat quickly, meaning, that the water would be cold and likely dumped by the user until hot water was available at the fixture.</a:t>
            </a:r>
          </a:p>
          <a:p>
            <a:endParaRPr lang="en-US" dirty="0"/>
          </a:p>
          <a:p>
            <a:r>
              <a:rPr lang="en-US" dirty="0"/>
              <a:t>Insulating the run-out branch piping slows the heat loss and means that when the next user shows up at the fixture several</a:t>
            </a:r>
            <a:r>
              <a:rPr lang="en-US" baseline="0" dirty="0"/>
              <a:t> minutes later, the water is more likely to be at an acceptable temperature and not dumped.</a:t>
            </a:r>
            <a:endParaRPr lang="en-US" dirty="0"/>
          </a:p>
          <a:p>
            <a:endParaRPr lang="en-US" b="1" u="sng" dirty="0"/>
          </a:p>
        </p:txBody>
      </p:sp>
    </p:spTree>
    <p:extLst>
      <p:ext uri="{BB962C8B-B14F-4D97-AF65-F5344CB8AC3E}">
        <p14:creationId xmlns:p14="http://schemas.microsoft.com/office/powerpoint/2010/main" val="339093794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A2D10F-9DFD-4ED2-A962-3CC53B120A2F}" type="slidenum">
              <a:rPr lang="en-US"/>
              <a:pPr/>
              <a:t>174</a:t>
            </a:fld>
            <a:endParaRPr lang="en-US"/>
          </a:p>
        </p:txBody>
      </p:sp>
      <p:sp>
        <p:nvSpPr>
          <p:cNvPr id="131074" name="Rectangle 2"/>
          <p:cNvSpPr>
            <a:spLocks noGrp="1" noRot="1" noChangeAspect="1" noChangeArrowheads="1" noTextEdit="1"/>
          </p:cNvSpPr>
          <p:nvPr>
            <p:ph type="sldImg"/>
          </p:nvPr>
        </p:nvSpPr>
        <p:spPr>
          <a:xfrm>
            <a:off x="1182688" y="696913"/>
            <a:ext cx="4648200" cy="3486150"/>
          </a:xfrm>
          <a:ln/>
        </p:spPr>
      </p:sp>
      <p:sp>
        <p:nvSpPr>
          <p:cNvPr id="131075"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16858746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9C69D4-46E3-4F7A-9EB5-8128F6B6C897}" type="slidenum">
              <a:rPr lang="en-US"/>
              <a:pPr/>
              <a:t>175</a:t>
            </a:fld>
            <a:endParaRPr lang="en-US"/>
          </a:p>
        </p:txBody>
      </p:sp>
      <p:sp>
        <p:nvSpPr>
          <p:cNvPr id="306178" name="Rectangle 2"/>
          <p:cNvSpPr>
            <a:spLocks noGrp="1" noRot="1" noChangeAspect="1" noChangeArrowheads="1" noTextEdit="1"/>
          </p:cNvSpPr>
          <p:nvPr>
            <p:ph type="sldImg"/>
          </p:nvPr>
        </p:nvSpPr>
        <p:spPr>
          <a:xfrm>
            <a:off x="1182688" y="696913"/>
            <a:ext cx="4648200" cy="3486150"/>
          </a:xfrm>
          <a:ln/>
        </p:spPr>
      </p:sp>
      <p:sp>
        <p:nvSpPr>
          <p:cNvPr id="306179" name="Rectangle 3"/>
          <p:cNvSpPr>
            <a:spLocks noGrp="1" noChangeArrowheads="1"/>
          </p:cNvSpPr>
          <p:nvPr>
            <p:ph type="body" idx="1"/>
          </p:nvPr>
        </p:nvSpPr>
        <p:spPr>
          <a:xfrm>
            <a:off x="936344" y="4415790"/>
            <a:ext cx="5137714" cy="4183380"/>
          </a:xfrm>
        </p:spPr>
        <p:txBody>
          <a:bodyPr/>
          <a:lstStyle/>
          <a:p>
            <a:r>
              <a:rPr lang="en-US" dirty="0"/>
              <a:t>Each discussed in subsequent slides.</a:t>
            </a:r>
          </a:p>
        </p:txBody>
      </p:sp>
    </p:spTree>
    <p:extLst>
      <p:ext uri="{BB962C8B-B14F-4D97-AF65-F5344CB8AC3E}">
        <p14:creationId xmlns:p14="http://schemas.microsoft.com/office/powerpoint/2010/main" val="258518333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76BEF1-FE20-4982-A13C-C8540E813E39}" type="slidenum">
              <a:rPr lang="en-US"/>
              <a:pPr/>
              <a:t>176</a:t>
            </a:fld>
            <a:endParaRPr lang="en-US"/>
          </a:p>
        </p:txBody>
      </p:sp>
      <p:sp>
        <p:nvSpPr>
          <p:cNvPr id="308226" name="Rectangle 2"/>
          <p:cNvSpPr>
            <a:spLocks noGrp="1" noRot="1" noChangeAspect="1" noChangeArrowheads="1" noTextEdit="1"/>
          </p:cNvSpPr>
          <p:nvPr>
            <p:ph type="sldImg"/>
          </p:nvPr>
        </p:nvSpPr>
        <p:spPr>
          <a:xfrm>
            <a:off x="1182688" y="696913"/>
            <a:ext cx="4648200" cy="3486150"/>
          </a:xfrm>
          <a:ln/>
        </p:spPr>
      </p:sp>
      <p:sp>
        <p:nvSpPr>
          <p:cNvPr id="308227" name="Rectangle 3"/>
          <p:cNvSpPr>
            <a:spLocks noGrp="1" noChangeArrowheads="1"/>
          </p:cNvSpPr>
          <p:nvPr>
            <p:ph type="body" idx="1"/>
          </p:nvPr>
        </p:nvSpPr>
        <p:spPr>
          <a:xfrm>
            <a:off x="936344" y="4415790"/>
            <a:ext cx="5137714" cy="4183380"/>
          </a:xfrm>
        </p:spPr>
        <p:txBody>
          <a:bodyPr/>
          <a:lstStyle/>
          <a:p>
            <a:r>
              <a:rPr lang="en-US" dirty="0"/>
              <a:t>In addition to the potential energy savings, maintaining water temperature as low as possible reduces corrosion and scaling of water heaters and components.</a:t>
            </a:r>
          </a:p>
          <a:p>
            <a:r>
              <a:rPr lang="en-US" dirty="0"/>
              <a:t>Another important benefit is improved safety with respect to scalding.</a:t>
            </a:r>
          </a:p>
          <a:p>
            <a:endParaRPr lang="en-US" dirty="0"/>
          </a:p>
        </p:txBody>
      </p:sp>
    </p:spTree>
    <p:extLst>
      <p:ext uri="{BB962C8B-B14F-4D97-AF65-F5344CB8AC3E}">
        <p14:creationId xmlns:p14="http://schemas.microsoft.com/office/powerpoint/2010/main" val="4036660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EB2E9C-F2F9-4A4E-B923-4B22AB2BB979}" type="slidenum">
              <a:rPr lang="en-US"/>
              <a:pPr/>
              <a:t>31</a:t>
            </a:fld>
            <a:endParaRPr lang="en-US"/>
          </a:p>
        </p:txBody>
      </p:sp>
      <p:sp>
        <p:nvSpPr>
          <p:cNvPr id="264194" name="Rectangle 2"/>
          <p:cNvSpPr>
            <a:spLocks noGrp="1" noRot="1" noChangeAspect="1" noChangeArrowheads="1" noTextEdit="1"/>
          </p:cNvSpPr>
          <p:nvPr>
            <p:ph type="sldImg"/>
          </p:nvPr>
        </p:nvSpPr>
        <p:spPr>
          <a:xfrm>
            <a:off x="1182688" y="696913"/>
            <a:ext cx="4648200" cy="3486150"/>
          </a:xfrm>
          <a:ln/>
        </p:spPr>
      </p:sp>
      <p:sp>
        <p:nvSpPr>
          <p:cNvPr id="264195"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294741635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96E59E-1E3C-4E5C-B5FA-BB3DDDCB02D7}" type="slidenum">
              <a:rPr lang="en-US"/>
              <a:pPr/>
              <a:t>177</a:t>
            </a:fld>
            <a:endParaRPr lang="en-US"/>
          </a:p>
        </p:txBody>
      </p:sp>
      <p:sp>
        <p:nvSpPr>
          <p:cNvPr id="310274" name="Rectangle 2"/>
          <p:cNvSpPr>
            <a:spLocks noGrp="1" noRot="1" noChangeAspect="1" noChangeArrowheads="1" noTextEdit="1"/>
          </p:cNvSpPr>
          <p:nvPr>
            <p:ph type="sldImg"/>
          </p:nvPr>
        </p:nvSpPr>
        <p:spPr>
          <a:xfrm>
            <a:off x="1182688" y="696913"/>
            <a:ext cx="4648200" cy="3486150"/>
          </a:xfrm>
          <a:ln/>
        </p:spPr>
      </p:sp>
      <p:sp>
        <p:nvSpPr>
          <p:cNvPr id="310275" name="Rectangle 3"/>
          <p:cNvSpPr>
            <a:spLocks noGrp="1" noChangeArrowheads="1"/>
          </p:cNvSpPr>
          <p:nvPr>
            <p:ph type="body" idx="1"/>
          </p:nvPr>
        </p:nvSpPr>
        <p:spPr>
          <a:xfrm>
            <a:off x="936344" y="4415790"/>
            <a:ext cx="5137714" cy="4183380"/>
          </a:xfrm>
        </p:spPr>
        <p:txBody>
          <a:bodyPr/>
          <a:lstStyle/>
          <a:p>
            <a:pPr defTabSz="914350" fontAlgn="base">
              <a:spcBef>
                <a:spcPct val="30000"/>
              </a:spcBef>
              <a:spcAft>
                <a:spcPct val="0"/>
              </a:spcAft>
              <a:defRPr/>
            </a:pPr>
            <a:r>
              <a:rPr lang="en-US" dirty="0">
                <a:latin typeface="Arial" charset="0"/>
              </a:rPr>
              <a:t>Applies to systems designed to maintain usage temperatures in hot-water pipes, such as recirculating hot-water systems or heat trace.</a:t>
            </a:r>
            <a:endParaRPr lang="en-US" b="1" u="sng" dirty="0"/>
          </a:p>
        </p:txBody>
      </p:sp>
    </p:spTree>
    <p:extLst>
      <p:ext uri="{BB962C8B-B14F-4D97-AF65-F5344CB8AC3E}">
        <p14:creationId xmlns:p14="http://schemas.microsoft.com/office/powerpoint/2010/main" val="200653605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103848-8171-4941-832A-DE5C5BB4C98F}" type="slidenum">
              <a:rPr lang="en-US"/>
              <a:pPr/>
              <a:t>178</a:t>
            </a:fld>
            <a:endParaRPr lang="en-US"/>
          </a:p>
        </p:txBody>
      </p:sp>
      <p:sp>
        <p:nvSpPr>
          <p:cNvPr id="312322" name="Rectangle 2"/>
          <p:cNvSpPr>
            <a:spLocks noGrp="1" noRot="1" noChangeAspect="1" noChangeArrowheads="1" noTextEdit="1"/>
          </p:cNvSpPr>
          <p:nvPr>
            <p:ph type="sldImg"/>
          </p:nvPr>
        </p:nvSpPr>
        <p:spPr>
          <a:xfrm>
            <a:off x="1182688" y="696913"/>
            <a:ext cx="4648200" cy="3486150"/>
          </a:xfrm>
          <a:ln/>
        </p:spPr>
      </p:sp>
      <p:sp>
        <p:nvSpPr>
          <p:cNvPr id="312323" name="Rectangle 3"/>
          <p:cNvSpPr>
            <a:spLocks noGrp="1" noChangeArrowheads="1"/>
          </p:cNvSpPr>
          <p:nvPr>
            <p:ph type="body" idx="1"/>
          </p:nvPr>
        </p:nvSpPr>
        <p:spPr>
          <a:xfrm>
            <a:off x="936344" y="4415790"/>
            <a:ext cx="5137714" cy="4183380"/>
          </a:xfrm>
        </p:spPr>
        <p:txBody>
          <a:bodyPr/>
          <a:lstStyle/>
          <a:p>
            <a:endParaRPr lang="en-US" b="1" i="1" dirty="0"/>
          </a:p>
        </p:txBody>
      </p:sp>
    </p:spTree>
    <p:extLst>
      <p:ext uri="{BB962C8B-B14F-4D97-AF65-F5344CB8AC3E}">
        <p14:creationId xmlns:p14="http://schemas.microsoft.com/office/powerpoint/2010/main" val="70706987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C6D32B-2604-4152-8B43-6A2F27E83CB6}" type="slidenum">
              <a:rPr lang="en-US"/>
              <a:pPr/>
              <a:t>179</a:t>
            </a:fld>
            <a:endParaRPr lang="en-US"/>
          </a:p>
        </p:txBody>
      </p:sp>
      <p:sp>
        <p:nvSpPr>
          <p:cNvPr id="314370" name="Rectangle 2"/>
          <p:cNvSpPr>
            <a:spLocks noGrp="1" noRot="1" noChangeAspect="1" noChangeArrowheads="1" noTextEdit="1"/>
          </p:cNvSpPr>
          <p:nvPr>
            <p:ph type="sldImg"/>
          </p:nvPr>
        </p:nvSpPr>
        <p:spPr>
          <a:xfrm>
            <a:off x="1182688" y="696913"/>
            <a:ext cx="4648200" cy="3486150"/>
          </a:xfrm>
          <a:ln/>
        </p:spPr>
      </p:sp>
      <p:sp>
        <p:nvSpPr>
          <p:cNvPr id="314371" name="Rectangle 3"/>
          <p:cNvSpPr>
            <a:spLocks noGrp="1" noChangeArrowheads="1"/>
          </p:cNvSpPr>
          <p:nvPr>
            <p:ph type="body" idx="1"/>
          </p:nvPr>
        </p:nvSpPr>
        <p:spPr>
          <a:xfrm>
            <a:off x="936344" y="4415790"/>
            <a:ext cx="5137714" cy="4183380"/>
          </a:xfrm>
        </p:spPr>
        <p:txBody>
          <a:bodyPr/>
          <a:lstStyle/>
          <a:p>
            <a:endParaRPr lang="en-US" b="1" u="sng" dirty="0"/>
          </a:p>
        </p:txBody>
      </p:sp>
    </p:spTree>
    <p:extLst>
      <p:ext uri="{BB962C8B-B14F-4D97-AF65-F5344CB8AC3E}">
        <p14:creationId xmlns:p14="http://schemas.microsoft.com/office/powerpoint/2010/main" val="136143346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092311-24B4-4224-8FBC-1B22AB2ACF54}" type="slidenum">
              <a:rPr lang="en-US"/>
              <a:pPr/>
              <a:t>180</a:t>
            </a:fld>
            <a:endParaRPr lang="en-US"/>
          </a:p>
        </p:txBody>
      </p:sp>
      <p:sp>
        <p:nvSpPr>
          <p:cNvPr id="316418" name="Rectangle 2"/>
          <p:cNvSpPr>
            <a:spLocks noGrp="1" noRot="1" noChangeAspect="1" noChangeArrowheads="1" noTextEdit="1"/>
          </p:cNvSpPr>
          <p:nvPr>
            <p:ph type="sldImg"/>
          </p:nvPr>
        </p:nvSpPr>
        <p:spPr>
          <a:xfrm>
            <a:off x="1182688" y="696913"/>
            <a:ext cx="4648200" cy="3486150"/>
          </a:xfrm>
          <a:ln/>
        </p:spPr>
      </p:sp>
      <p:sp>
        <p:nvSpPr>
          <p:cNvPr id="316419" name="Rectangle 3"/>
          <p:cNvSpPr>
            <a:spLocks noGrp="1" noChangeArrowheads="1"/>
          </p:cNvSpPr>
          <p:nvPr>
            <p:ph type="body" idx="1"/>
          </p:nvPr>
        </p:nvSpPr>
        <p:spPr>
          <a:xfrm>
            <a:off x="936344" y="4415790"/>
            <a:ext cx="5137714" cy="4183380"/>
          </a:xfrm>
        </p:spPr>
        <p:txBody>
          <a:bodyPr/>
          <a:lstStyle/>
          <a:p>
            <a:r>
              <a:rPr lang="en-US" dirty="0">
                <a:cs typeface="Times New Roman" pitchFamily="18" charset="0"/>
                <a:sym typeface="WP MathA" pitchFamily="2" charset="2"/>
              </a:rPr>
              <a:t>Pools heated to &gt; 90°F to have pool cover with a minimum insulation value of R-12</a:t>
            </a:r>
          </a:p>
          <a:p>
            <a:r>
              <a:rPr lang="en-US" dirty="0">
                <a:cs typeface="Times New Roman" pitchFamily="18" charset="0"/>
                <a:sym typeface="WP MathA" pitchFamily="2" charset="2"/>
              </a:rPr>
              <a:t>Exception from covers</a:t>
            </a:r>
          </a:p>
          <a:p>
            <a:pPr lvl="1"/>
            <a:r>
              <a:rPr lang="en-US" dirty="0">
                <a:cs typeface="Times New Roman" pitchFamily="18" charset="0"/>
                <a:sym typeface="WP MathA" pitchFamily="2" charset="2"/>
              </a:rPr>
              <a:t>Pools deriving &gt; 60% of energy for heating from site-recovered energy or solar energy source</a:t>
            </a:r>
          </a:p>
          <a:p>
            <a:pPr lvl="1"/>
            <a:endParaRPr lang="en-US" dirty="0">
              <a:cs typeface="Times New Roman" pitchFamily="18" charset="0"/>
              <a:sym typeface="WP MathA" pitchFamily="2" charset="2"/>
            </a:endParaRPr>
          </a:p>
          <a:p>
            <a:pPr lvl="0"/>
            <a:r>
              <a:rPr lang="en-US" dirty="0">
                <a:cs typeface="Times New Roman" pitchFamily="18" charset="0"/>
                <a:sym typeface="WP MathA" pitchFamily="2" charset="2"/>
              </a:rPr>
              <a:t>Time Switch Exceptions</a:t>
            </a:r>
          </a:p>
          <a:p>
            <a:pPr lvl="1"/>
            <a:r>
              <a:rPr lang="en-US" dirty="0">
                <a:cs typeface="Times New Roman" pitchFamily="18" charset="0"/>
                <a:sym typeface="WP MathA" pitchFamily="2" charset="2"/>
              </a:rPr>
              <a:t>Where public health standards require 24-hr pump operation</a:t>
            </a:r>
          </a:p>
          <a:p>
            <a:pPr lvl="1"/>
            <a:r>
              <a:rPr lang="en-US" dirty="0">
                <a:cs typeface="Times New Roman" pitchFamily="18" charset="0"/>
                <a:sym typeface="WP MathA" pitchFamily="2" charset="2"/>
              </a:rPr>
              <a:t>Where pumps are required to operate solar and waste heat recovery pool heating systems</a:t>
            </a:r>
          </a:p>
          <a:p>
            <a:pPr lvl="1"/>
            <a:endParaRPr lang="en-US" dirty="0">
              <a:cs typeface="Times New Roman" pitchFamily="18" charset="0"/>
              <a:sym typeface="WP MathA" pitchFamily="2" charset="2"/>
            </a:endParaRPr>
          </a:p>
          <a:p>
            <a:pPr lvl="1"/>
            <a:endParaRPr lang="en-US" dirty="0">
              <a:cs typeface="Times New Roman" pitchFamily="18" charset="0"/>
              <a:sym typeface="WP MathA" pitchFamily="2" charset="2"/>
            </a:endParaRPr>
          </a:p>
          <a:p>
            <a:pPr lvl="1"/>
            <a:endParaRPr lang="en-US" dirty="0">
              <a:cs typeface="Times New Roman" pitchFamily="18" charset="0"/>
              <a:sym typeface="WP MathA" pitchFamily="2" charset="2"/>
            </a:endParaRPr>
          </a:p>
          <a:p>
            <a:pPr lvl="1"/>
            <a:endParaRPr lang="en-US" dirty="0">
              <a:cs typeface="Times New Roman" pitchFamily="18" charset="0"/>
              <a:sym typeface="WP MathA" pitchFamily="2" charset="2"/>
            </a:endParaRPr>
          </a:p>
        </p:txBody>
      </p:sp>
    </p:spTree>
    <p:extLst>
      <p:ext uri="{BB962C8B-B14F-4D97-AF65-F5344CB8AC3E}">
        <p14:creationId xmlns:p14="http://schemas.microsoft.com/office/powerpoint/2010/main" val="236630459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B9787C-48AF-4F65-81E8-3EBAC840028E}" type="slidenum">
              <a:rPr lang="en-US"/>
              <a:pPr/>
              <a:t>181</a:t>
            </a:fld>
            <a:endParaRPr lang="en-US"/>
          </a:p>
        </p:txBody>
      </p:sp>
      <p:sp>
        <p:nvSpPr>
          <p:cNvPr id="318466" name="Rectangle 2"/>
          <p:cNvSpPr>
            <a:spLocks noGrp="1" noRot="1" noChangeAspect="1" noChangeArrowheads="1" noTextEdit="1"/>
          </p:cNvSpPr>
          <p:nvPr>
            <p:ph type="sldImg"/>
          </p:nvPr>
        </p:nvSpPr>
        <p:spPr>
          <a:xfrm>
            <a:off x="1182688" y="696913"/>
            <a:ext cx="4648200" cy="3486150"/>
          </a:xfrm>
          <a:ln/>
        </p:spPr>
      </p:sp>
      <p:sp>
        <p:nvSpPr>
          <p:cNvPr id="318467" name="Rectangle 3"/>
          <p:cNvSpPr>
            <a:spLocks noGrp="1" noChangeArrowheads="1"/>
          </p:cNvSpPr>
          <p:nvPr>
            <p:ph type="body" idx="1"/>
          </p:nvPr>
        </p:nvSpPr>
        <p:spPr>
          <a:xfrm>
            <a:off x="936344" y="4415790"/>
            <a:ext cx="5137714" cy="4183380"/>
          </a:xfrm>
        </p:spPr>
        <p:txBody>
          <a:bodyPr/>
          <a:lstStyle/>
          <a:p>
            <a:r>
              <a:rPr lang="en-US" dirty="0"/>
              <a:t>Storage heaters with integral heat traps on both inlet and outlet piping satisfy this requirement.</a:t>
            </a:r>
          </a:p>
          <a:p>
            <a:endParaRPr lang="en-US" dirty="0"/>
          </a:p>
          <a:p>
            <a:pPr defTabSz="914350" fontAlgn="base">
              <a:spcBef>
                <a:spcPct val="30000"/>
              </a:spcBef>
              <a:spcAft>
                <a:spcPct val="0"/>
              </a:spcAft>
              <a:defRPr/>
            </a:pPr>
            <a:r>
              <a:rPr lang="en-US" dirty="0">
                <a:latin typeface="Arial" charset="0"/>
              </a:rPr>
              <a:t>A heat trap is a means to counteract the natural convection of heated water in a vertical pipe run. </a:t>
            </a:r>
          </a:p>
          <a:p>
            <a:pPr defTabSz="914350" fontAlgn="base">
              <a:spcBef>
                <a:spcPct val="30000"/>
              </a:spcBef>
              <a:spcAft>
                <a:spcPct val="0"/>
              </a:spcAft>
              <a:defRPr/>
            </a:pPr>
            <a:endParaRPr lang="en-US" dirty="0">
              <a:latin typeface="Arial" charset="0"/>
            </a:endParaRPr>
          </a:p>
          <a:p>
            <a:pPr defTabSz="914350" fontAlgn="base">
              <a:spcBef>
                <a:spcPct val="30000"/>
              </a:spcBef>
              <a:spcAft>
                <a:spcPct val="0"/>
              </a:spcAft>
              <a:defRPr/>
            </a:pPr>
            <a:endParaRPr lang="en-US" dirty="0">
              <a:latin typeface="Arial" charset="0"/>
            </a:endParaRPr>
          </a:p>
        </p:txBody>
      </p:sp>
    </p:spTree>
    <p:extLst>
      <p:ext uri="{BB962C8B-B14F-4D97-AF65-F5344CB8AC3E}">
        <p14:creationId xmlns:p14="http://schemas.microsoft.com/office/powerpoint/2010/main" val="99009933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3EB7AE-108B-4E00-92A6-9C263DA7C518}" type="slidenum">
              <a:rPr lang="en-US"/>
              <a:pPr/>
              <a:t>182</a:t>
            </a:fld>
            <a:endParaRPr lang="en-US"/>
          </a:p>
        </p:txBody>
      </p:sp>
      <p:sp>
        <p:nvSpPr>
          <p:cNvPr id="320514"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11880337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EFA459-7EAA-4FB0-9809-D20780308384}" type="slidenum">
              <a:rPr lang="en-US"/>
              <a:pPr/>
              <a:t>183</a:t>
            </a:fld>
            <a:endParaRPr lang="en-US"/>
          </a:p>
        </p:txBody>
      </p:sp>
      <p:sp>
        <p:nvSpPr>
          <p:cNvPr id="322562" name="Rectangle 2"/>
          <p:cNvSpPr>
            <a:spLocks noGrp="1" noRot="1" noChangeAspect="1" noChangeArrowheads="1" noTextEdit="1"/>
          </p:cNvSpPr>
          <p:nvPr>
            <p:ph type="sldImg"/>
          </p:nvPr>
        </p:nvSpPr>
        <p:spPr>
          <a:xfrm>
            <a:off x="1182688" y="696913"/>
            <a:ext cx="4648200" cy="3486150"/>
          </a:xfrm>
          <a:ln/>
        </p:spPr>
      </p:sp>
      <p:sp>
        <p:nvSpPr>
          <p:cNvPr id="322563" name="Rectangle 3"/>
          <p:cNvSpPr>
            <a:spLocks noGrp="1" noChangeArrowheads="1"/>
          </p:cNvSpPr>
          <p:nvPr>
            <p:ph type="body" idx="1"/>
          </p:nvPr>
        </p:nvSpPr>
        <p:spPr>
          <a:xfrm>
            <a:off x="936344" y="4415790"/>
            <a:ext cx="5137714" cy="4183380"/>
          </a:xfrm>
        </p:spPr>
        <p:txBody>
          <a:bodyPr/>
          <a:lstStyle/>
          <a:p>
            <a:pPr lvl="0"/>
            <a:endParaRPr lang="en-US" dirty="0">
              <a:latin typeface="Arial" charset="0"/>
            </a:endParaRPr>
          </a:p>
        </p:txBody>
      </p:sp>
    </p:spTree>
    <p:extLst>
      <p:ext uri="{BB962C8B-B14F-4D97-AF65-F5344CB8AC3E}">
        <p14:creationId xmlns:p14="http://schemas.microsoft.com/office/powerpoint/2010/main" val="312970623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EFA459-7EAA-4FB0-9809-D20780308384}" type="slidenum">
              <a:rPr lang="en-US"/>
              <a:pPr/>
              <a:t>184</a:t>
            </a:fld>
            <a:endParaRPr lang="en-US"/>
          </a:p>
        </p:txBody>
      </p:sp>
      <p:sp>
        <p:nvSpPr>
          <p:cNvPr id="322562" name="Rectangle 2"/>
          <p:cNvSpPr>
            <a:spLocks noGrp="1" noRot="1" noChangeAspect="1" noChangeArrowheads="1" noTextEdit="1"/>
          </p:cNvSpPr>
          <p:nvPr>
            <p:ph type="sldImg"/>
          </p:nvPr>
        </p:nvSpPr>
        <p:spPr>
          <a:xfrm>
            <a:off x="1182688" y="696913"/>
            <a:ext cx="4648200" cy="3486150"/>
          </a:xfrm>
          <a:ln/>
        </p:spPr>
      </p:sp>
      <p:sp>
        <p:nvSpPr>
          <p:cNvPr id="322563" name="Rectangle 3"/>
          <p:cNvSpPr>
            <a:spLocks noGrp="1" noChangeArrowheads="1"/>
          </p:cNvSpPr>
          <p:nvPr>
            <p:ph type="body" idx="1"/>
          </p:nvPr>
        </p:nvSpPr>
        <p:spPr>
          <a:xfrm>
            <a:off x="936344" y="4415790"/>
            <a:ext cx="5137714" cy="4183380"/>
          </a:xfrm>
        </p:spPr>
        <p:txBody>
          <a:bodyPr/>
          <a:lstStyle/>
          <a:p>
            <a:pPr lvl="0"/>
            <a:endParaRPr lang="en-US" dirty="0">
              <a:latin typeface="Arial" charset="0"/>
            </a:endParaRPr>
          </a:p>
        </p:txBody>
      </p:sp>
    </p:spTree>
    <p:extLst>
      <p:ext uri="{BB962C8B-B14F-4D97-AF65-F5344CB8AC3E}">
        <p14:creationId xmlns:p14="http://schemas.microsoft.com/office/powerpoint/2010/main" val="32054405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B924B3-7F40-4AE6-82C9-061F765819EE}" type="slidenum">
              <a:rPr lang="en-US"/>
              <a:pPr/>
              <a:t>185</a:t>
            </a:fld>
            <a:endParaRPr lang="en-US"/>
          </a:p>
        </p:txBody>
      </p:sp>
      <p:sp>
        <p:nvSpPr>
          <p:cNvPr id="36866" name="Rectangle 2"/>
          <p:cNvSpPr>
            <a:spLocks noGrp="1" noRot="1" noChangeAspect="1" noChangeArrowheads="1" noTextEdit="1"/>
          </p:cNvSpPr>
          <p:nvPr>
            <p:ph type="sldImg"/>
          </p:nvPr>
        </p:nvSpPr>
        <p:spPr>
          <a:xfrm>
            <a:off x="1182688" y="696913"/>
            <a:ext cx="4648200" cy="3486150"/>
          </a:xfrm>
          <a:ln/>
        </p:spPr>
      </p:sp>
      <p:sp>
        <p:nvSpPr>
          <p:cNvPr id="36867" name="Rectangle 3"/>
          <p:cNvSpPr>
            <a:spLocks noGrp="1" noChangeArrowheads="1"/>
          </p:cNvSpPr>
          <p:nvPr>
            <p:ph type="body" idx="1"/>
          </p:nvPr>
        </p:nvSpPr>
        <p:spPr>
          <a:xfrm>
            <a:off x="936344" y="4415790"/>
            <a:ext cx="5137714" cy="4183380"/>
          </a:xfrm>
        </p:spPr>
        <p:txBody>
          <a:bodyPr/>
          <a:lstStyle/>
          <a:p>
            <a:pPr defTabSz="931723"/>
            <a:endParaRPr lang="en-US" dirty="0"/>
          </a:p>
        </p:txBody>
      </p:sp>
    </p:spTree>
    <p:extLst>
      <p:ext uri="{BB962C8B-B14F-4D97-AF65-F5344CB8AC3E}">
        <p14:creationId xmlns:p14="http://schemas.microsoft.com/office/powerpoint/2010/main" val="81773414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DB7AA8-4B80-4365-A52F-91812704767A}" type="slidenum">
              <a:rPr lang="en-US"/>
              <a:pPr/>
              <a:t>186</a:t>
            </a:fld>
            <a:endParaRPr lang="en-US"/>
          </a:p>
        </p:txBody>
      </p:sp>
      <p:sp>
        <p:nvSpPr>
          <p:cNvPr id="324610" name="Rectangle 2"/>
          <p:cNvSpPr>
            <a:spLocks noGrp="1" noRot="1" noChangeAspect="1" noChangeArrowheads="1" noTextEdit="1"/>
          </p:cNvSpPr>
          <p:nvPr>
            <p:ph type="sldImg"/>
          </p:nvPr>
        </p:nvSpPr>
        <p:spPr>
          <a:xfrm>
            <a:off x="1182688" y="696913"/>
            <a:ext cx="4648200" cy="3486150"/>
          </a:xfrm>
          <a:ln/>
        </p:spPr>
      </p:sp>
      <p:sp>
        <p:nvSpPr>
          <p:cNvPr id="324611" name="Rectangle 3"/>
          <p:cNvSpPr>
            <a:spLocks noGrp="1" noChangeArrowheads="1"/>
          </p:cNvSpPr>
          <p:nvPr>
            <p:ph type="body" idx="1"/>
          </p:nvPr>
        </p:nvSpPr>
        <p:spPr>
          <a:xfrm>
            <a:off x="936344" y="4415790"/>
            <a:ext cx="5137714" cy="4183380"/>
          </a:xfrm>
        </p:spPr>
        <p:txBody>
          <a:bodyPr/>
          <a:lstStyle/>
          <a:p>
            <a:endParaRPr lang="en-US" b="1" i="1" dirty="0"/>
          </a:p>
        </p:txBody>
      </p:sp>
    </p:spTree>
    <p:extLst>
      <p:ext uri="{BB962C8B-B14F-4D97-AF65-F5344CB8AC3E}">
        <p14:creationId xmlns:p14="http://schemas.microsoft.com/office/powerpoint/2010/main" val="2265631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EB2E9C-F2F9-4A4E-B923-4B22AB2BB979}" type="slidenum">
              <a:rPr lang="en-US"/>
              <a:pPr/>
              <a:t>32</a:t>
            </a:fld>
            <a:endParaRPr lang="en-US"/>
          </a:p>
        </p:txBody>
      </p:sp>
      <p:sp>
        <p:nvSpPr>
          <p:cNvPr id="264194" name="Rectangle 2"/>
          <p:cNvSpPr>
            <a:spLocks noGrp="1" noRot="1" noChangeAspect="1" noChangeArrowheads="1" noTextEdit="1"/>
          </p:cNvSpPr>
          <p:nvPr>
            <p:ph type="sldImg"/>
          </p:nvPr>
        </p:nvSpPr>
        <p:spPr>
          <a:xfrm>
            <a:off x="1182688" y="696913"/>
            <a:ext cx="4648200" cy="3486150"/>
          </a:xfrm>
          <a:ln/>
        </p:spPr>
      </p:sp>
      <p:sp>
        <p:nvSpPr>
          <p:cNvPr id="264195" name="Rectangle 3"/>
          <p:cNvSpPr>
            <a:spLocks noGrp="1" noChangeArrowheads="1"/>
          </p:cNvSpPr>
          <p:nvPr>
            <p:ph type="body" idx="1"/>
          </p:nvPr>
        </p:nvSpPr>
        <p:spPr>
          <a:xfrm>
            <a:off x="936344" y="4415790"/>
            <a:ext cx="5137714" cy="4183380"/>
          </a:xfrm>
        </p:spPr>
        <p:txBody>
          <a:bodyPr/>
          <a:lstStyle/>
          <a:p>
            <a:r>
              <a:rPr lang="en-US" dirty="0"/>
              <a:t>Heat recovery with 50% effectiveness (enthalpy change) is required on the airside when individual fan systems have capacities of 5,000 </a:t>
            </a:r>
            <a:r>
              <a:rPr lang="en-US" dirty="0" err="1"/>
              <a:t>cfm</a:t>
            </a:r>
            <a:r>
              <a:rPr lang="en-US" dirty="0"/>
              <a:t>, of which 70% or more is outdoor air.  Must be able to bypass or control air as required by 6.5.1.1 for systems with air economizer</a:t>
            </a:r>
          </a:p>
          <a:p>
            <a:endParaRPr lang="en-US" dirty="0"/>
          </a:p>
          <a:p>
            <a:r>
              <a:rPr lang="en-US" dirty="0"/>
              <a:t>This effectiveness can be calculated at either heating or cooling design. For cooling design, it must represent total energy transfer—not just sensible. For heating design, effectiveness can be based on sensible heat.</a:t>
            </a:r>
          </a:p>
          <a:p>
            <a:r>
              <a:rPr lang="en-US" dirty="0"/>
              <a:t>There are several exceptions, including the fact that if there are many small exhaust air ducts, it isn’t cost-effective to recover the heat.</a:t>
            </a:r>
          </a:p>
          <a:p>
            <a:endParaRPr lang="en-US" dirty="0"/>
          </a:p>
        </p:txBody>
      </p:sp>
    </p:spTree>
    <p:extLst>
      <p:ext uri="{BB962C8B-B14F-4D97-AF65-F5344CB8AC3E}">
        <p14:creationId xmlns:p14="http://schemas.microsoft.com/office/powerpoint/2010/main" val="327763457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B924B3-7F40-4AE6-82C9-061F765819EE}" type="slidenum">
              <a:rPr lang="en-US"/>
              <a:pPr/>
              <a:t>187</a:t>
            </a:fld>
            <a:endParaRPr lang="en-US"/>
          </a:p>
        </p:txBody>
      </p:sp>
      <p:sp>
        <p:nvSpPr>
          <p:cNvPr id="36866" name="Rectangle 2"/>
          <p:cNvSpPr>
            <a:spLocks noGrp="1" noRot="1" noChangeAspect="1" noChangeArrowheads="1" noTextEdit="1"/>
          </p:cNvSpPr>
          <p:nvPr>
            <p:ph type="sldImg"/>
          </p:nvPr>
        </p:nvSpPr>
        <p:spPr>
          <a:xfrm>
            <a:off x="1182688" y="696913"/>
            <a:ext cx="4648200" cy="3486150"/>
          </a:xfrm>
          <a:ln/>
        </p:spPr>
      </p:sp>
      <p:sp>
        <p:nvSpPr>
          <p:cNvPr id="36867" name="Rectangle 3"/>
          <p:cNvSpPr>
            <a:spLocks noGrp="1" noChangeArrowheads="1"/>
          </p:cNvSpPr>
          <p:nvPr>
            <p:ph type="body" idx="1"/>
          </p:nvPr>
        </p:nvSpPr>
        <p:spPr>
          <a:xfrm>
            <a:off x="936344" y="4415790"/>
            <a:ext cx="5137714" cy="4183380"/>
          </a:xfrm>
        </p:spPr>
        <p:txBody>
          <a:bodyPr/>
          <a:lstStyle/>
          <a:p>
            <a:pPr defTabSz="931723"/>
            <a:endParaRPr lang="en-US" dirty="0"/>
          </a:p>
        </p:txBody>
      </p:sp>
    </p:spTree>
    <p:extLst>
      <p:ext uri="{BB962C8B-B14F-4D97-AF65-F5344CB8AC3E}">
        <p14:creationId xmlns:p14="http://schemas.microsoft.com/office/powerpoint/2010/main" val="18444067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DB7AA8-4B80-4365-A52F-91812704767A}" type="slidenum">
              <a:rPr lang="en-US"/>
              <a:pPr/>
              <a:t>188</a:t>
            </a:fld>
            <a:endParaRPr lang="en-US"/>
          </a:p>
        </p:txBody>
      </p:sp>
      <p:sp>
        <p:nvSpPr>
          <p:cNvPr id="324610" name="Rectangle 2"/>
          <p:cNvSpPr>
            <a:spLocks noGrp="1" noRot="1" noChangeAspect="1" noChangeArrowheads="1" noTextEdit="1"/>
          </p:cNvSpPr>
          <p:nvPr>
            <p:ph type="sldImg"/>
          </p:nvPr>
        </p:nvSpPr>
        <p:spPr>
          <a:xfrm>
            <a:off x="1182688" y="696913"/>
            <a:ext cx="4648200" cy="3486150"/>
          </a:xfrm>
          <a:ln/>
        </p:spPr>
      </p:sp>
      <p:sp>
        <p:nvSpPr>
          <p:cNvPr id="324611" name="Rectangle 3"/>
          <p:cNvSpPr>
            <a:spLocks noGrp="1" noChangeArrowheads="1"/>
          </p:cNvSpPr>
          <p:nvPr>
            <p:ph type="body" idx="1"/>
          </p:nvPr>
        </p:nvSpPr>
        <p:spPr>
          <a:xfrm>
            <a:off x="936344" y="4415790"/>
            <a:ext cx="5137714" cy="4183380"/>
          </a:xfrm>
        </p:spPr>
        <p:txBody>
          <a:bodyPr/>
          <a:lstStyle/>
          <a:p>
            <a:endParaRPr lang="en-US" b="1" i="1" dirty="0"/>
          </a:p>
        </p:txBody>
      </p:sp>
    </p:spTree>
    <p:extLst>
      <p:ext uri="{BB962C8B-B14F-4D97-AF65-F5344CB8AC3E}">
        <p14:creationId xmlns:p14="http://schemas.microsoft.com/office/powerpoint/2010/main" val="278201241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DB7AA8-4B80-4365-A52F-91812704767A}" type="slidenum">
              <a:rPr lang="en-US"/>
              <a:pPr/>
              <a:t>190</a:t>
            </a:fld>
            <a:endParaRPr lang="en-US"/>
          </a:p>
        </p:txBody>
      </p:sp>
      <p:sp>
        <p:nvSpPr>
          <p:cNvPr id="324610" name="Rectangle 2"/>
          <p:cNvSpPr>
            <a:spLocks noGrp="1" noRot="1" noChangeAspect="1" noChangeArrowheads="1" noTextEdit="1"/>
          </p:cNvSpPr>
          <p:nvPr>
            <p:ph type="sldImg"/>
          </p:nvPr>
        </p:nvSpPr>
        <p:spPr>
          <a:xfrm>
            <a:off x="1182688" y="696913"/>
            <a:ext cx="4648200" cy="3486150"/>
          </a:xfrm>
          <a:ln/>
        </p:spPr>
      </p:sp>
      <p:sp>
        <p:nvSpPr>
          <p:cNvPr id="324611" name="Rectangle 3"/>
          <p:cNvSpPr>
            <a:spLocks noGrp="1" noChangeArrowheads="1"/>
          </p:cNvSpPr>
          <p:nvPr>
            <p:ph type="body" idx="1"/>
          </p:nvPr>
        </p:nvSpPr>
        <p:spPr>
          <a:xfrm>
            <a:off x="936344" y="4415790"/>
            <a:ext cx="5137714" cy="4183380"/>
          </a:xfrm>
        </p:spPr>
        <p:txBody>
          <a:bodyPr/>
          <a:lstStyle/>
          <a:p>
            <a:endParaRPr lang="en-US" b="1" i="1" dirty="0"/>
          </a:p>
        </p:txBody>
      </p:sp>
    </p:spTree>
    <p:extLst>
      <p:ext uri="{BB962C8B-B14F-4D97-AF65-F5344CB8AC3E}">
        <p14:creationId xmlns:p14="http://schemas.microsoft.com/office/powerpoint/2010/main" val="137443075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D43362-EA37-45C9-9116-BCE0A113F800}" type="slidenum">
              <a:rPr lang="en-US" smtClean="0"/>
              <a:t>191</a:t>
            </a:fld>
            <a:endParaRPr lang="en-US"/>
          </a:p>
        </p:txBody>
      </p:sp>
    </p:spTree>
    <p:extLst>
      <p:ext uri="{BB962C8B-B14F-4D97-AF65-F5344CB8AC3E}">
        <p14:creationId xmlns:p14="http://schemas.microsoft.com/office/powerpoint/2010/main" val="3009874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F1D589-28A4-4859-8122-3ABA54024928}" type="slidenum">
              <a:rPr lang="en-US"/>
              <a:pPr/>
              <a:t>34</a:t>
            </a:fld>
            <a:endParaRPr lang="en-US"/>
          </a:p>
        </p:txBody>
      </p:sp>
      <p:sp>
        <p:nvSpPr>
          <p:cNvPr id="266242" name="Rectangle 2"/>
          <p:cNvSpPr>
            <a:spLocks noGrp="1" noRot="1" noChangeAspect="1" noChangeArrowheads="1" noTextEdit="1"/>
          </p:cNvSpPr>
          <p:nvPr>
            <p:ph type="sldImg"/>
          </p:nvPr>
        </p:nvSpPr>
        <p:spPr>
          <a:xfrm>
            <a:off x="1182688" y="696913"/>
            <a:ext cx="4648200" cy="3486150"/>
          </a:xfrm>
          <a:ln/>
        </p:spPr>
      </p:sp>
      <p:sp>
        <p:nvSpPr>
          <p:cNvPr id="266243"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2716490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A2D10F-9DFD-4ED2-A962-3CC53B120A2F}" type="slidenum">
              <a:rPr lang="en-US"/>
              <a:pPr/>
              <a:t>35</a:t>
            </a:fld>
            <a:endParaRPr lang="en-US"/>
          </a:p>
        </p:txBody>
      </p:sp>
      <p:sp>
        <p:nvSpPr>
          <p:cNvPr id="131074" name="Rectangle 2"/>
          <p:cNvSpPr>
            <a:spLocks noGrp="1" noRot="1" noChangeAspect="1" noChangeArrowheads="1" noTextEdit="1"/>
          </p:cNvSpPr>
          <p:nvPr>
            <p:ph type="sldImg"/>
          </p:nvPr>
        </p:nvSpPr>
        <p:spPr>
          <a:xfrm>
            <a:off x="1182688" y="696913"/>
            <a:ext cx="4648200" cy="3486150"/>
          </a:xfrm>
          <a:ln/>
        </p:spPr>
      </p:sp>
      <p:sp>
        <p:nvSpPr>
          <p:cNvPr id="131075" name="Rectangle 3"/>
          <p:cNvSpPr>
            <a:spLocks noGrp="1" noChangeArrowheads="1"/>
          </p:cNvSpPr>
          <p:nvPr>
            <p:ph type="body" idx="1"/>
          </p:nvPr>
        </p:nvSpPr>
        <p:spPr>
          <a:xfrm>
            <a:off x="936344" y="4415790"/>
            <a:ext cx="5137714" cy="4183380"/>
          </a:xfrm>
        </p:spPr>
        <p:txBody>
          <a:bodyPr>
            <a:normAutofit/>
          </a:bodyPr>
          <a:lstStyle/>
          <a:p>
            <a:r>
              <a:rPr lang="en-US" dirty="0"/>
              <a:t>It is important to remember that the simplified approach has the same stringency as the rest of the standard; they have just been put on two pages for single-zone air- or </a:t>
            </a:r>
            <a:r>
              <a:rPr lang="en-US" dirty="0" err="1"/>
              <a:t>evaporatively</a:t>
            </a:r>
            <a:r>
              <a:rPr lang="en-US" dirty="0"/>
              <a:t>-cooled systems. In doing this the committee had to balance simplicity (fewer pages) with which requirements to include. Therefore some systems, such as those requiring heat recovery or water cooled systems are not included in the simplified approach.</a:t>
            </a:r>
          </a:p>
          <a:p>
            <a:endParaRPr lang="en-US" dirty="0"/>
          </a:p>
          <a:p>
            <a:pPr marL="232930" indent="-232930">
              <a:buFont typeface="+mj-lt"/>
              <a:buAutoNum type="alphaLcParenR"/>
            </a:pPr>
            <a:r>
              <a:rPr lang="en-US" i="1" dirty="0"/>
              <a:t>Systems</a:t>
            </a:r>
            <a:r>
              <a:rPr lang="en-US" dirty="0"/>
              <a:t> serving spaces other than hotel/motel guest rooms, and other than those requiring continuous operation, which have both a cooling or heating capacity greater than 15,000 Btu/h and a supply fan motor power greater than 3/4 </a:t>
            </a:r>
            <a:r>
              <a:rPr lang="en-US" dirty="0" err="1"/>
              <a:t>hp</a:t>
            </a:r>
            <a:r>
              <a:rPr lang="en-US" dirty="0"/>
              <a:t>, shall be provided with a time clock that (1) can start and stop the system under different schedules for seven different day-types per week, (2) is capable of retaining programming and time setting during a loss of power for a period of at least ten hours, (3) includes an accessible manual override that allows temporary operation of the system for up to two hours, (4) is capable of temperature setback down to 55°F during off hours, and (5) is capable of temperature setup to 90°F during off hours.</a:t>
            </a:r>
          </a:p>
          <a:p>
            <a:pPr marL="232930" indent="-232930">
              <a:buFont typeface="+mj-lt"/>
              <a:buAutoNum type="alphaLcParenR"/>
            </a:pPr>
            <a:endParaRPr lang="en-US" dirty="0"/>
          </a:p>
          <a:p>
            <a:r>
              <a:rPr lang="en-US" i="1" dirty="0"/>
              <a:t>Need to be able to control the system – 24/7 schedule</a:t>
            </a:r>
          </a:p>
          <a:p>
            <a:pPr marL="232930" indent="-232930">
              <a:buFont typeface="+mj-lt"/>
              <a:buAutoNum type="alphaLcParenR"/>
            </a:pPr>
            <a:endParaRPr lang="en-US" dirty="0"/>
          </a:p>
          <a:p>
            <a:endParaRPr lang="en-US" dirty="0"/>
          </a:p>
        </p:txBody>
      </p:sp>
    </p:spTree>
    <p:extLst>
      <p:ext uri="{BB962C8B-B14F-4D97-AF65-F5344CB8AC3E}">
        <p14:creationId xmlns:p14="http://schemas.microsoft.com/office/powerpoint/2010/main" val="612048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“wire-to-air” - the total energy needed to produce the required flow and pressure in any particular application</a:t>
            </a:r>
          </a:p>
        </p:txBody>
      </p:sp>
      <p:sp>
        <p:nvSpPr>
          <p:cNvPr id="4" name="Slide Number Placeholder 3"/>
          <p:cNvSpPr>
            <a:spLocks noGrp="1"/>
          </p:cNvSpPr>
          <p:nvPr>
            <p:ph type="sldNum" sz="quarter" idx="5"/>
          </p:nvPr>
        </p:nvSpPr>
        <p:spPr/>
        <p:txBody>
          <a:bodyPr/>
          <a:lstStyle/>
          <a:p>
            <a:fld id="{4FF5B92B-6B67-D242-977C-9031446DA55A}" type="slidenum">
              <a:rPr lang="en-US" smtClean="0"/>
              <a:pPr/>
              <a:t>6</a:t>
            </a:fld>
            <a:endParaRPr lang="en-US" dirty="0"/>
          </a:p>
        </p:txBody>
      </p:sp>
    </p:spTree>
    <p:extLst>
      <p:ext uri="{BB962C8B-B14F-4D97-AF65-F5344CB8AC3E}">
        <p14:creationId xmlns:p14="http://schemas.microsoft.com/office/powerpoint/2010/main" val="2787790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7585F0-3800-4E33-91DB-39EBAF74001B}" type="slidenum">
              <a:rPr lang="en-US"/>
              <a:pPr/>
              <a:t>36</a:t>
            </a:fld>
            <a:endParaRPr lang="en-US"/>
          </a:p>
        </p:txBody>
      </p:sp>
      <p:sp>
        <p:nvSpPr>
          <p:cNvPr id="133122" name="Rectangle 2"/>
          <p:cNvSpPr>
            <a:spLocks noGrp="1" noRot="1" noChangeAspect="1" noChangeArrowheads="1" noTextEdit="1"/>
          </p:cNvSpPr>
          <p:nvPr>
            <p:ph type="sldImg"/>
          </p:nvPr>
        </p:nvSpPr>
        <p:spPr>
          <a:xfrm>
            <a:off x="1182688" y="696913"/>
            <a:ext cx="4648200" cy="3486150"/>
          </a:xfrm>
          <a:ln/>
        </p:spPr>
      </p:sp>
      <p:sp>
        <p:nvSpPr>
          <p:cNvPr id="133123" name="Rectangle 3"/>
          <p:cNvSpPr>
            <a:spLocks noGrp="1" noChangeArrowheads="1"/>
          </p:cNvSpPr>
          <p:nvPr>
            <p:ph type="body" idx="1"/>
          </p:nvPr>
        </p:nvSpPr>
        <p:spPr>
          <a:xfrm>
            <a:off x="936344" y="4415790"/>
            <a:ext cx="5137714" cy="4183380"/>
          </a:xfrm>
        </p:spPr>
        <p:txBody>
          <a:bodyPr/>
          <a:lstStyle/>
          <a:p>
            <a:endParaRPr lang="en-US" b="1" u="sng" dirty="0"/>
          </a:p>
        </p:txBody>
      </p:sp>
    </p:spTree>
    <p:extLst>
      <p:ext uri="{BB962C8B-B14F-4D97-AF65-F5344CB8AC3E}">
        <p14:creationId xmlns:p14="http://schemas.microsoft.com/office/powerpoint/2010/main" val="3552538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A2D10F-9DFD-4ED2-A962-3CC53B120A2F}" type="slidenum">
              <a:rPr lang="en-US"/>
              <a:pPr/>
              <a:t>37</a:t>
            </a:fld>
            <a:endParaRPr lang="en-US"/>
          </a:p>
        </p:txBody>
      </p:sp>
      <p:sp>
        <p:nvSpPr>
          <p:cNvPr id="131074" name="Rectangle 2"/>
          <p:cNvSpPr>
            <a:spLocks noGrp="1" noRot="1" noChangeAspect="1" noChangeArrowheads="1" noTextEdit="1"/>
          </p:cNvSpPr>
          <p:nvPr>
            <p:ph type="sldImg"/>
          </p:nvPr>
        </p:nvSpPr>
        <p:spPr>
          <a:xfrm>
            <a:off x="1182688" y="696913"/>
            <a:ext cx="4648200" cy="3486150"/>
          </a:xfrm>
          <a:ln/>
        </p:spPr>
      </p:sp>
      <p:sp>
        <p:nvSpPr>
          <p:cNvPr id="131075" name="Rectangle 3"/>
          <p:cNvSpPr>
            <a:spLocks noGrp="1" noChangeArrowheads="1"/>
          </p:cNvSpPr>
          <p:nvPr>
            <p:ph type="body" idx="1"/>
          </p:nvPr>
        </p:nvSpPr>
        <p:spPr>
          <a:xfrm>
            <a:off x="936344" y="4415790"/>
            <a:ext cx="5137714" cy="4183380"/>
          </a:xfrm>
        </p:spPr>
        <p:txBody>
          <a:bodyPr>
            <a:normAutofit/>
          </a:bodyPr>
          <a:lstStyle/>
          <a:p>
            <a:pPr marL="232930" indent="-232930">
              <a:buFont typeface="+mj-lt"/>
              <a:buAutoNum type="alphaLcParenR"/>
            </a:pPr>
            <a:r>
              <a:rPr lang="en-US" dirty="0"/>
              <a:t>Except for piping within </a:t>
            </a:r>
            <a:r>
              <a:rPr lang="en-US" i="1" dirty="0"/>
              <a:t>manufacturers’ </a:t>
            </a:r>
            <a:r>
              <a:rPr lang="en-US" dirty="0"/>
              <a:t>units, HVAC piping shall be insulated in accordance with Table 6.8.3-1/3-2. Insulation exposed to weather shall be suitable for outdoor service, e.g., protected by aluminum, sheet metal, painted canvas, or plastic cover. Cellular foam insulation shall be protected as above or painted with a coating that is water retardant and provides shielding from solar radiation.</a:t>
            </a:r>
          </a:p>
          <a:p>
            <a:pPr marL="232930" indent="-232930">
              <a:buFont typeface="+mj-lt"/>
              <a:buAutoNum type="alphaLcParenR"/>
            </a:pPr>
            <a:r>
              <a:rPr lang="en-US" dirty="0"/>
              <a:t>Ductwork and plenums shall be insulated in accordance with Tables 6.8.2-1 and 6.8.2-2 and shall be sealed in accordance with 6.4.4.2.</a:t>
            </a:r>
          </a:p>
          <a:p>
            <a:endParaRPr lang="en-US" sz="1400" dirty="0"/>
          </a:p>
        </p:txBody>
      </p:sp>
    </p:spTree>
    <p:extLst>
      <p:ext uri="{BB962C8B-B14F-4D97-AF65-F5344CB8AC3E}">
        <p14:creationId xmlns:p14="http://schemas.microsoft.com/office/powerpoint/2010/main" val="10695649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0F18F8-7886-4C9D-AD0C-7F760D4AB356}" type="slidenum">
              <a:rPr lang="en-US"/>
              <a:pPr/>
              <a:t>38</a:t>
            </a:fld>
            <a:endParaRPr lang="en-US"/>
          </a:p>
        </p:txBody>
      </p:sp>
      <p:sp>
        <p:nvSpPr>
          <p:cNvPr id="186370" name="Rectangle 2"/>
          <p:cNvSpPr>
            <a:spLocks noGrp="1" noRot="1" noChangeAspect="1" noChangeArrowheads="1" noTextEdit="1"/>
          </p:cNvSpPr>
          <p:nvPr>
            <p:ph type="sldImg"/>
          </p:nvPr>
        </p:nvSpPr>
        <p:spPr>
          <a:xfrm>
            <a:off x="1182688" y="696913"/>
            <a:ext cx="4648200" cy="3486150"/>
          </a:xfrm>
          <a:ln/>
        </p:spPr>
      </p:sp>
      <p:sp>
        <p:nvSpPr>
          <p:cNvPr id="186371" name="Rectangle 3"/>
          <p:cNvSpPr>
            <a:spLocks noGrp="1" noChangeArrowheads="1"/>
          </p:cNvSpPr>
          <p:nvPr>
            <p:ph type="body" idx="1"/>
          </p:nvPr>
        </p:nvSpPr>
        <p:spPr>
          <a:xfrm>
            <a:off x="936344" y="4415790"/>
            <a:ext cx="5137714" cy="4183380"/>
          </a:xfrm>
        </p:spPr>
        <p:txBody>
          <a:bodyPr/>
          <a:lstStyle/>
          <a:p>
            <a:r>
              <a:rPr lang="en-US" dirty="0"/>
              <a:t>The values in the table are minimum thicknesses of insulation having a conductivity falling in the range listed, when tested at the mean rating temperature listed, for each fluid design temperature range category.</a:t>
            </a:r>
          </a:p>
          <a:p>
            <a:endParaRPr lang="en-US" dirty="0"/>
          </a:p>
          <a:p>
            <a:endParaRPr lang="en-US" dirty="0"/>
          </a:p>
        </p:txBody>
      </p:sp>
    </p:spTree>
    <p:extLst>
      <p:ext uri="{BB962C8B-B14F-4D97-AF65-F5344CB8AC3E}">
        <p14:creationId xmlns:p14="http://schemas.microsoft.com/office/powerpoint/2010/main" val="3852019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18C6A2-1EFF-4687-B08E-B7D2B5D0BECD}" type="slidenum">
              <a:rPr lang="en-US"/>
              <a:pPr/>
              <a:t>39</a:t>
            </a:fld>
            <a:endParaRPr lang="en-US"/>
          </a:p>
        </p:txBody>
      </p:sp>
      <p:sp>
        <p:nvSpPr>
          <p:cNvPr id="178178" name="Rectangle 2"/>
          <p:cNvSpPr>
            <a:spLocks noGrp="1" noRot="1" noChangeAspect="1" noChangeArrowheads="1" noTextEdit="1"/>
          </p:cNvSpPr>
          <p:nvPr>
            <p:ph type="sldImg"/>
          </p:nvPr>
        </p:nvSpPr>
        <p:spPr>
          <a:xfrm>
            <a:off x="1182688" y="696913"/>
            <a:ext cx="4648200" cy="3486150"/>
          </a:xfrm>
          <a:ln/>
        </p:spPr>
      </p:sp>
      <p:sp>
        <p:nvSpPr>
          <p:cNvPr id="178179" name="Rectangle 3"/>
          <p:cNvSpPr>
            <a:spLocks noGrp="1" noChangeArrowheads="1"/>
          </p:cNvSpPr>
          <p:nvPr>
            <p:ph type="body" idx="1"/>
          </p:nvPr>
        </p:nvSpPr>
        <p:spPr>
          <a:xfrm>
            <a:off x="936344" y="4415790"/>
            <a:ext cx="5137714" cy="4183380"/>
          </a:xfrm>
        </p:spPr>
        <p:txBody>
          <a:bodyPr/>
          <a:lstStyle/>
          <a:p>
            <a:r>
              <a:rPr lang="en-US" dirty="0"/>
              <a:t>Typically applies to assembly spaces such as theaters, meeting rooms, ballrooms, school auditoriums, cafeterias, and other high occupancy areas.</a:t>
            </a:r>
          </a:p>
          <a:p>
            <a:r>
              <a:rPr lang="en-US" dirty="0"/>
              <a:t>In 2013 extended to classrooms,</a:t>
            </a:r>
            <a:r>
              <a:rPr lang="en-US" baseline="0" dirty="0"/>
              <a:t> break rooms, and conference rooms.</a:t>
            </a:r>
            <a:endParaRPr lang="en-US" dirty="0"/>
          </a:p>
          <a:p>
            <a:endParaRPr lang="en-US" dirty="0"/>
          </a:p>
        </p:txBody>
      </p:sp>
    </p:spTree>
    <p:extLst>
      <p:ext uri="{BB962C8B-B14F-4D97-AF65-F5344CB8AC3E}">
        <p14:creationId xmlns:p14="http://schemas.microsoft.com/office/powerpoint/2010/main" val="10402291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18C6A2-1EFF-4687-B08E-B7D2B5D0BECD}" type="slidenum">
              <a:rPr lang="en-US"/>
              <a:pPr/>
              <a:t>40</a:t>
            </a:fld>
            <a:endParaRPr lang="en-US"/>
          </a:p>
        </p:txBody>
      </p:sp>
      <p:sp>
        <p:nvSpPr>
          <p:cNvPr id="178178" name="Rectangle 2"/>
          <p:cNvSpPr>
            <a:spLocks noGrp="1" noRot="1" noChangeAspect="1" noChangeArrowheads="1" noTextEdit="1"/>
          </p:cNvSpPr>
          <p:nvPr>
            <p:ph type="sldImg"/>
          </p:nvPr>
        </p:nvSpPr>
        <p:spPr>
          <a:xfrm>
            <a:off x="1182688" y="696913"/>
            <a:ext cx="4648200" cy="3486150"/>
          </a:xfrm>
          <a:ln/>
        </p:spPr>
      </p:sp>
      <p:sp>
        <p:nvSpPr>
          <p:cNvPr id="178179" name="Rectangle 3"/>
          <p:cNvSpPr>
            <a:spLocks noGrp="1" noChangeArrowheads="1"/>
          </p:cNvSpPr>
          <p:nvPr>
            <p:ph type="body" idx="1"/>
          </p:nvPr>
        </p:nvSpPr>
        <p:spPr>
          <a:xfrm>
            <a:off x="936344" y="4415790"/>
            <a:ext cx="5137714" cy="4183380"/>
          </a:xfrm>
        </p:spPr>
        <p:txBody>
          <a:bodyPr/>
          <a:lstStyle/>
          <a:p>
            <a:r>
              <a:rPr lang="en-US" dirty="0"/>
              <a:t>Typically applies to assembly spaces such as theaters, meeting rooms, ballrooms, school auditoriums, cafeterias, and other high occupancy areas.</a:t>
            </a:r>
          </a:p>
          <a:p>
            <a:endParaRPr lang="en-US" dirty="0"/>
          </a:p>
        </p:txBody>
      </p:sp>
    </p:spTree>
    <p:extLst>
      <p:ext uri="{BB962C8B-B14F-4D97-AF65-F5344CB8AC3E}">
        <p14:creationId xmlns:p14="http://schemas.microsoft.com/office/powerpoint/2010/main" val="12066474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B924B3-7F40-4AE6-82C9-061F765819EE}" type="slidenum">
              <a:rPr lang="en-US"/>
              <a:pPr/>
              <a:t>41</a:t>
            </a:fld>
            <a:endParaRPr lang="en-US"/>
          </a:p>
        </p:txBody>
      </p:sp>
      <p:sp>
        <p:nvSpPr>
          <p:cNvPr id="36866" name="Rectangle 2"/>
          <p:cNvSpPr>
            <a:spLocks noGrp="1" noRot="1" noChangeAspect="1" noChangeArrowheads="1" noTextEdit="1"/>
          </p:cNvSpPr>
          <p:nvPr>
            <p:ph type="sldImg"/>
          </p:nvPr>
        </p:nvSpPr>
        <p:spPr>
          <a:xfrm>
            <a:off x="1182688" y="696913"/>
            <a:ext cx="4648200" cy="3486150"/>
          </a:xfrm>
          <a:ln/>
        </p:spPr>
      </p:sp>
      <p:sp>
        <p:nvSpPr>
          <p:cNvPr id="36867" name="Rectangle 3"/>
          <p:cNvSpPr>
            <a:spLocks noGrp="1" noChangeArrowheads="1"/>
          </p:cNvSpPr>
          <p:nvPr>
            <p:ph type="body" idx="1"/>
          </p:nvPr>
        </p:nvSpPr>
        <p:spPr>
          <a:xfrm>
            <a:off x="936344" y="4415790"/>
            <a:ext cx="5137714" cy="4183380"/>
          </a:xfrm>
        </p:spPr>
        <p:txBody>
          <a:bodyPr/>
          <a:lstStyle/>
          <a:p>
            <a:r>
              <a:rPr lang="en-US" dirty="0"/>
              <a:t>There are three compliance options for HVAC:  Simplified, Prescriptive Path, and ECB.  When the simplified approach is used, the Mandatory Provisions do not apply.  Grayed out option under Compliance Options is not available for HVAC.  </a:t>
            </a:r>
          </a:p>
          <a:p>
            <a:endParaRPr lang="en-US" dirty="0"/>
          </a:p>
          <a:p>
            <a:r>
              <a:rPr lang="en-US" dirty="0"/>
              <a:t>Pick IECC OR ASHRAE for entire code application</a:t>
            </a:r>
          </a:p>
          <a:p>
            <a:pPr defTabSz="931723"/>
            <a:endParaRPr lang="en-US" dirty="0"/>
          </a:p>
        </p:txBody>
      </p:sp>
    </p:spTree>
    <p:extLst>
      <p:ext uri="{BB962C8B-B14F-4D97-AF65-F5344CB8AC3E}">
        <p14:creationId xmlns:p14="http://schemas.microsoft.com/office/powerpoint/2010/main" val="3226233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C0FB59-53AE-4173-9A04-1341BD16895D}" type="slidenum">
              <a:rPr lang="en-US"/>
              <a:pPr/>
              <a:t>42</a:t>
            </a:fld>
            <a:endParaRPr lang="en-US"/>
          </a:p>
        </p:txBody>
      </p:sp>
      <p:sp>
        <p:nvSpPr>
          <p:cNvPr id="135170" name="Rectangle 2"/>
          <p:cNvSpPr>
            <a:spLocks noGrp="1" noRot="1" noChangeAspect="1" noChangeArrowheads="1" noTextEdit="1"/>
          </p:cNvSpPr>
          <p:nvPr>
            <p:ph type="sldImg"/>
          </p:nvPr>
        </p:nvSpPr>
        <p:spPr>
          <a:xfrm>
            <a:off x="1182688" y="696913"/>
            <a:ext cx="4648200" cy="3486150"/>
          </a:xfrm>
          <a:ln/>
        </p:spPr>
      </p:sp>
      <p:sp>
        <p:nvSpPr>
          <p:cNvPr id="135171" name="Rectangle 3"/>
          <p:cNvSpPr>
            <a:spLocks noGrp="1" noChangeArrowheads="1"/>
          </p:cNvSpPr>
          <p:nvPr>
            <p:ph type="body" idx="1"/>
          </p:nvPr>
        </p:nvSpPr>
        <p:spPr>
          <a:xfrm>
            <a:off x="936344" y="4415790"/>
            <a:ext cx="5137714" cy="4183380"/>
          </a:xfrm>
        </p:spPr>
        <p:txBody>
          <a:bodyPr/>
          <a:lstStyle/>
          <a:p>
            <a:r>
              <a:rPr lang="en-US" dirty="0"/>
              <a:t>All mandatory provisions must be met regardless of whether the Prescriptive or ECB compliance path is used.  </a:t>
            </a:r>
          </a:p>
          <a:p>
            <a:endParaRPr lang="en-US" dirty="0"/>
          </a:p>
          <a:p>
            <a:r>
              <a:rPr lang="en-US" dirty="0"/>
              <a:t>The mandatory requirements</a:t>
            </a:r>
            <a:r>
              <a:rPr lang="en-US" baseline="0" dirty="0"/>
              <a:t> that apply to the Simplified Approach were previously discussed in the presentation.  </a:t>
            </a:r>
          </a:p>
          <a:p>
            <a:endParaRPr lang="en-US" baseline="0" dirty="0"/>
          </a:p>
          <a:p>
            <a:r>
              <a:rPr lang="en-US" baseline="0" dirty="0"/>
              <a:t>The remaining requirements discussed in this section more likely apply to complex systems.</a:t>
            </a:r>
            <a:endParaRPr lang="en-US" dirty="0"/>
          </a:p>
          <a:p>
            <a:endParaRPr lang="en-US" dirty="0"/>
          </a:p>
          <a:p>
            <a:pPr marL="232930" indent="-232930" defTabSz="931723">
              <a:buFont typeface="+mj-lt"/>
              <a:buAutoNum type="alphaLcParenR"/>
            </a:pPr>
            <a:endParaRPr lang="en-US" dirty="0"/>
          </a:p>
          <a:p>
            <a:pPr marL="232930" indent="-232930">
              <a:buFont typeface="+mj-lt"/>
              <a:buAutoNum type="alphaLcParenR"/>
            </a:pPr>
            <a:endParaRPr lang="en-US" dirty="0"/>
          </a:p>
          <a:p>
            <a:endParaRPr lang="en-US" dirty="0"/>
          </a:p>
        </p:txBody>
      </p:sp>
    </p:spTree>
    <p:extLst>
      <p:ext uri="{BB962C8B-B14F-4D97-AF65-F5344CB8AC3E}">
        <p14:creationId xmlns:p14="http://schemas.microsoft.com/office/powerpoint/2010/main" val="27535682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5DCB630-35EC-4D59-9C32-41D38FCDA16A}" type="slidenum">
              <a:rPr lang="en-US" smtClean="0"/>
              <a:pPr/>
              <a:t>43</a:t>
            </a:fld>
            <a:endParaRPr lang="en-US"/>
          </a:p>
        </p:txBody>
      </p:sp>
      <p:sp>
        <p:nvSpPr>
          <p:cNvPr id="5" name="Notes Placeholder 4"/>
          <p:cNvSpPr>
            <a:spLocks noGrp="1"/>
          </p:cNvSpPr>
          <p:nvPr>
            <p:ph type="body" idx="1"/>
          </p:nvPr>
        </p:nvSpPr>
        <p:spPr/>
        <p:txBody>
          <a:bodyPr>
            <a:normAutofit/>
          </a:bodyPr>
          <a:lstStyle/>
          <a:p>
            <a:r>
              <a:rPr lang="en-US" dirty="0"/>
              <a:t>Tables 6.8.1A – 6.8.1P</a:t>
            </a:r>
          </a:p>
        </p:txBody>
      </p:sp>
    </p:spTree>
    <p:extLst>
      <p:ext uri="{BB962C8B-B14F-4D97-AF65-F5344CB8AC3E}">
        <p14:creationId xmlns:p14="http://schemas.microsoft.com/office/powerpoint/2010/main" val="291568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E44F09-6726-42A5-B018-F2086670C4AC}" type="slidenum">
              <a:rPr lang="en-US"/>
              <a:pPr/>
              <a:t>44</a:t>
            </a:fld>
            <a:endParaRPr lang="en-US"/>
          </a:p>
        </p:txBody>
      </p:sp>
      <p:sp>
        <p:nvSpPr>
          <p:cNvPr id="523266" name="Rectangle 2"/>
          <p:cNvSpPr>
            <a:spLocks noGrp="1" noRot="1" noChangeAspect="1" noChangeArrowheads="1" noTextEdit="1"/>
          </p:cNvSpPr>
          <p:nvPr>
            <p:ph type="sldImg"/>
          </p:nvPr>
        </p:nvSpPr>
        <p:spPr>
          <a:xfrm>
            <a:off x="1182688" y="696913"/>
            <a:ext cx="4648200" cy="3486150"/>
          </a:xfrm>
          <a:ln/>
        </p:spPr>
      </p:sp>
      <p:sp>
        <p:nvSpPr>
          <p:cNvPr id="523267" name="Rectangle 3"/>
          <p:cNvSpPr>
            <a:spLocks noGrp="1" noChangeArrowheads="1"/>
          </p:cNvSpPr>
          <p:nvPr>
            <p:ph type="body" idx="1"/>
          </p:nvPr>
        </p:nvSpPr>
        <p:spPr>
          <a:xfrm>
            <a:off x="936344" y="4415790"/>
            <a:ext cx="5137714" cy="4183380"/>
          </a:xfrm>
        </p:spPr>
        <p:txBody>
          <a:bodyPr/>
          <a:lstStyle/>
          <a:p>
            <a:endParaRPr lang="en-US" b="1" u="sng" dirty="0"/>
          </a:p>
        </p:txBody>
      </p:sp>
    </p:spTree>
    <p:extLst>
      <p:ext uri="{BB962C8B-B14F-4D97-AF65-F5344CB8AC3E}">
        <p14:creationId xmlns:p14="http://schemas.microsoft.com/office/powerpoint/2010/main" val="13080812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16F4D4-6284-4273-A849-EBA7BA9C61AC}" type="slidenum">
              <a:rPr lang="en-US"/>
              <a:pPr/>
              <a:t>45</a:t>
            </a:fld>
            <a:endParaRPr lang="en-US"/>
          </a:p>
        </p:txBody>
      </p:sp>
      <p:sp>
        <p:nvSpPr>
          <p:cNvPr id="525314" name="Rectangle 2"/>
          <p:cNvSpPr>
            <a:spLocks noGrp="1" noRot="1" noChangeAspect="1" noChangeArrowheads="1" noTextEdit="1"/>
          </p:cNvSpPr>
          <p:nvPr>
            <p:ph type="sldImg"/>
          </p:nvPr>
        </p:nvSpPr>
        <p:spPr>
          <a:xfrm>
            <a:off x="1182688" y="696913"/>
            <a:ext cx="4648200" cy="3486150"/>
          </a:xfrm>
          <a:ln/>
        </p:spPr>
      </p:sp>
      <p:sp>
        <p:nvSpPr>
          <p:cNvPr id="525315" name="Rectangle 3"/>
          <p:cNvSpPr>
            <a:spLocks noGrp="1" noChangeArrowheads="1"/>
          </p:cNvSpPr>
          <p:nvPr>
            <p:ph type="body" idx="1"/>
          </p:nvPr>
        </p:nvSpPr>
        <p:spPr>
          <a:xfrm>
            <a:off x="936344" y="4415790"/>
            <a:ext cx="5137714" cy="4183380"/>
          </a:xfrm>
        </p:spPr>
        <p:txBody>
          <a:bodyPr/>
          <a:lstStyle/>
          <a:p>
            <a:endParaRPr lang="en-US" b="1" u="sng" dirty="0"/>
          </a:p>
        </p:txBody>
      </p:sp>
    </p:spTree>
    <p:extLst>
      <p:ext uri="{BB962C8B-B14F-4D97-AF65-F5344CB8AC3E}">
        <p14:creationId xmlns:p14="http://schemas.microsoft.com/office/powerpoint/2010/main" val="315343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B924B3-7F40-4AE6-82C9-061F765819EE}" type="slidenum">
              <a:rPr lang="en-US"/>
              <a:pPr/>
              <a:t>17</a:t>
            </a:fld>
            <a:endParaRPr lang="en-US"/>
          </a:p>
        </p:txBody>
      </p:sp>
      <p:sp>
        <p:nvSpPr>
          <p:cNvPr id="36866" name="Rectangle 2"/>
          <p:cNvSpPr>
            <a:spLocks noGrp="1" noRot="1" noChangeAspect="1" noChangeArrowheads="1" noTextEdit="1"/>
          </p:cNvSpPr>
          <p:nvPr>
            <p:ph type="sldImg"/>
          </p:nvPr>
        </p:nvSpPr>
        <p:spPr>
          <a:xfrm>
            <a:off x="1182688" y="696913"/>
            <a:ext cx="4648200" cy="3486150"/>
          </a:xfrm>
          <a:ln/>
        </p:spPr>
      </p:sp>
      <p:sp>
        <p:nvSpPr>
          <p:cNvPr id="36867" name="Rectangle 3"/>
          <p:cNvSpPr>
            <a:spLocks noGrp="1" noChangeArrowheads="1"/>
          </p:cNvSpPr>
          <p:nvPr>
            <p:ph type="body" idx="1"/>
          </p:nvPr>
        </p:nvSpPr>
        <p:spPr>
          <a:xfrm>
            <a:off x="936344" y="4415790"/>
            <a:ext cx="5137714" cy="4183380"/>
          </a:xfrm>
        </p:spPr>
        <p:txBody>
          <a:bodyPr/>
          <a:lstStyle/>
          <a:p>
            <a:r>
              <a:rPr lang="en-US" dirty="0"/>
              <a:t>There are four compliance options for HVAC:  Simplified, Prescriptive Path, ECB, and Appendix G..  When the simplified approach is used, the Mandatory Provisions do not apply.  Grayed out option under Compliance Options is not available for HVAC.  </a:t>
            </a:r>
          </a:p>
          <a:p>
            <a:endParaRPr lang="en-US" dirty="0"/>
          </a:p>
          <a:p>
            <a:r>
              <a:rPr lang="en-US" dirty="0"/>
              <a:t>Pick IECC OR ASHRAE for entire code application</a:t>
            </a:r>
          </a:p>
          <a:p>
            <a:endParaRPr lang="en-US" dirty="0"/>
          </a:p>
          <a:p>
            <a:r>
              <a:rPr lang="en-US" baseline="0" dirty="0"/>
              <a:t>ECB = trade offs can be made between envelope, lighting, and/or mechanical (building as a whole)</a:t>
            </a:r>
          </a:p>
          <a:p>
            <a:r>
              <a:rPr lang="en-US" baseline="0" dirty="0"/>
              <a:t>Performance Rating Method = Appendix G</a:t>
            </a:r>
            <a:endParaRPr lang="en-US" dirty="0"/>
          </a:p>
          <a:p>
            <a:pPr defTabSz="931723"/>
            <a:endParaRPr lang="en-US" dirty="0"/>
          </a:p>
        </p:txBody>
      </p:sp>
    </p:spTree>
    <p:extLst>
      <p:ext uri="{BB962C8B-B14F-4D97-AF65-F5344CB8AC3E}">
        <p14:creationId xmlns:p14="http://schemas.microsoft.com/office/powerpoint/2010/main" val="29258853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A0073A-A018-4CC3-BC6E-1ED8B89C8A8E}" type="slidenum">
              <a:rPr lang="en-US"/>
              <a:pPr/>
              <a:t>46</a:t>
            </a:fld>
            <a:endParaRPr lang="en-US"/>
          </a:p>
        </p:txBody>
      </p:sp>
      <p:sp>
        <p:nvSpPr>
          <p:cNvPr id="141314" name="Rectangle 2"/>
          <p:cNvSpPr>
            <a:spLocks noGrp="1" noRot="1" noChangeAspect="1" noChangeArrowheads="1" noTextEdit="1"/>
          </p:cNvSpPr>
          <p:nvPr>
            <p:ph type="sldImg"/>
          </p:nvPr>
        </p:nvSpPr>
        <p:spPr>
          <a:xfrm>
            <a:off x="1182688" y="696913"/>
            <a:ext cx="4648200" cy="3486150"/>
          </a:xfrm>
          <a:ln/>
        </p:spPr>
      </p:sp>
      <p:sp>
        <p:nvSpPr>
          <p:cNvPr id="141315" name="Rectangle 3"/>
          <p:cNvSpPr>
            <a:spLocks noGrp="1" noChangeArrowheads="1"/>
          </p:cNvSpPr>
          <p:nvPr>
            <p:ph type="body" idx="1"/>
          </p:nvPr>
        </p:nvSpPr>
        <p:spPr>
          <a:xfrm>
            <a:off x="936344" y="4415790"/>
            <a:ext cx="5137714" cy="4183380"/>
          </a:xfrm>
        </p:spPr>
        <p:txBody>
          <a:bodyPr/>
          <a:lstStyle/>
          <a:p>
            <a:r>
              <a:rPr lang="en-US" dirty="0"/>
              <a:t>Load calculations required, but there’s no corresponding requirement to use the calculations for equipment sizing.</a:t>
            </a:r>
          </a:p>
          <a:p>
            <a:endParaRPr lang="en-US" dirty="0"/>
          </a:p>
          <a:p>
            <a:r>
              <a:rPr lang="en-US" dirty="0"/>
              <a:t>Enforcement agencies should request a summary of the load calculations (don’t need to require the entire detailed calculation package). </a:t>
            </a:r>
          </a:p>
          <a:p>
            <a:endParaRPr lang="en-US" dirty="0"/>
          </a:p>
          <a:p>
            <a:r>
              <a:rPr lang="en-US" b="0" u="none" dirty="0"/>
              <a:t>ASHRAE/ACCA Standard 183-2007 </a:t>
            </a:r>
            <a:r>
              <a:rPr lang="en-US" b="0" i="1" u="none" dirty="0"/>
              <a:t>Peak Cooling and Heating Load Calculations in Buildings Except</a:t>
            </a:r>
            <a:r>
              <a:rPr lang="en-US" b="0" i="1" u="none" baseline="0" dirty="0"/>
              <a:t> Low-Rise Residential Buildings</a:t>
            </a:r>
            <a:endParaRPr lang="en-US" b="0" i="1" u="none" dirty="0"/>
          </a:p>
          <a:p>
            <a:pPr>
              <a:buFont typeface="Arial" pitchFamily="34" charset="0"/>
              <a:buChar char="•"/>
            </a:pPr>
            <a:endParaRPr lang="en-US" b="0" u="none" dirty="0"/>
          </a:p>
          <a:p>
            <a:pPr defTabSz="931723"/>
            <a:endParaRPr lang="en-US" dirty="0"/>
          </a:p>
          <a:p>
            <a:pPr defTabSz="931723"/>
            <a:endParaRPr lang="en-US" dirty="0"/>
          </a:p>
          <a:p>
            <a:pPr>
              <a:buFont typeface="Arial" pitchFamily="34" charset="0"/>
              <a:buChar char="•"/>
            </a:pPr>
            <a:endParaRPr lang="en-US" b="0" u="none" dirty="0"/>
          </a:p>
        </p:txBody>
      </p:sp>
    </p:spTree>
    <p:extLst>
      <p:ext uri="{BB962C8B-B14F-4D97-AF65-F5344CB8AC3E}">
        <p14:creationId xmlns:p14="http://schemas.microsoft.com/office/powerpoint/2010/main" val="2673313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A0073A-A018-4CC3-BC6E-1ED8B89C8A8E}" type="slidenum">
              <a:rPr lang="en-US"/>
              <a:pPr/>
              <a:t>47</a:t>
            </a:fld>
            <a:endParaRPr lang="en-US"/>
          </a:p>
        </p:txBody>
      </p:sp>
      <p:sp>
        <p:nvSpPr>
          <p:cNvPr id="141314" name="Rectangle 2"/>
          <p:cNvSpPr>
            <a:spLocks noGrp="1" noRot="1" noChangeAspect="1" noChangeArrowheads="1" noTextEdit="1"/>
          </p:cNvSpPr>
          <p:nvPr>
            <p:ph type="sldImg"/>
          </p:nvPr>
        </p:nvSpPr>
        <p:spPr>
          <a:xfrm>
            <a:off x="1182688" y="696913"/>
            <a:ext cx="4648200" cy="3486150"/>
          </a:xfrm>
          <a:ln/>
        </p:spPr>
      </p:sp>
      <p:sp>
        <p:nvSpPr>
          <p:cNvPr id="141315" name="Rectangle 3"/>
          <p:cNvSpPr>
            <a:spLocks noGrp="1" noChangeArrowheads="1"/>
          </p:cNvSpPr>
          <p:nvPr>
            <p:ph type="body" idx="1"/>
          </p:nvPr>
        </p:nvSpPr>
        <p:spPr>
          <a:xfrm>
            <a:off x="936344" y="4415790"/>
            <a:ext cx="5137714" cy="4183380"/>
          </a:xfrm>
        </p:spPr>
        <p:txBody>
          <a:bodyPr/>
          <a:lstStyle/>
          <a:p>
            <a:pPr>
              <a:buFont typeface="Arial" pitchFamily="34" charset="0"/>
              <a:buChar char="•"/>
            </a:pPr>
            <a:endParaRPr lang="en-US" b="0" u="none" dirty="0"/>
          </a:p>
        </p:txBody>
      </p:sp>
    </p:spTree>
    <p:extLst>
      <p:ext uri="{BB962C8B-B14F-4D97-AF65-F5344CB8AC3E}">
        <p14:creationId xmlns:p14="http://schemas.microsoft.com/office/powerpoint/2010/main" val="26265847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586914-3B3B-42E9-BD64-BE15CC930F13}" type="slidenum">
              <a:rPr lang="en-US"/>
              <a:pPr/>
              <a:t>48</a:t>
            </a:fld>
            <a:endParaRPr lang="en-US"/>
          </a:p>
        </p:txBody>
      </p:sp>
      <p:sp>
        <p:nvSpPr>
          <p:cNvPr id="143362" name="Rectangle 2"/>
          <p:cNvSpPr>
            <a:spLocks noGrp="1" noRot="1" noChangeAspect="1" noChangeArrowheads="1" noTextEdit="1"/>
          </p:cNvSpPr>
          <p:nvPr>
            <p:ph type="sldImg"/>
          </p:nvPr>
        </p:nvSpPr>
        <p:spPr>
          <a:xfrm>
            <a:off x="1182688" y="696913"/>
            <a:ext cx="4648200" cy="3486150"/>
          </a:xfrm>
          <a:ln/>
        </p:spPr>
      </p:sp>
      <p:sp>
        <p:nvSpPr>
          <p:cNvPr id="143363" name="Rectangle 3"/>
          <p:cNvSpPr>
            <a:spLocks noGrp="1" noChangeArrowheads="1"/>
          </p:cNvSpPr>
          <p:nvPr>
            <p:ph type="body" idx="1"/>
          </p:nvPr>
        </p:nvSpPr>
        <p:spPr>
          <a:xfrm>
            <a:off x="936344" y="4415790"/>
            <a:ext cx="5137714" cy="4183380"/>
          </a:xfrm>
        </p:spPr>
        <p:txBody>
          <a:bodyPr>
            <a:normAutofit/>
          </a:bodyPr>
          <a:lstStyle/>
          <a:p>
            <a:r>
              <a:rPr lang="en-US" sz="1100" dirty="0">
                <a:latin typeface="Arial" pitchFamily="34" charset="0"/>
                <a:cs typeface="Arial" pitchFamily="34" charset="0"/>
              </a:rPr>
              <a:t>A dwelling unit can be considered a single zone</a:t>
            </a:r>
          </a:p>
          <a:p>
            <a:r>
              <a:rPr lang="en-US" sz="1100" dirty="0">
                <a:latin typeface="Arial" pitchFamily="34" charset="0"/>
                <a:cs typeface="Arial" pitchFamily="34" charset="0"/>
              </a:rPr>
              <a:t>Whole idea is to maintain control of energy use; keep thermal control; shut off stuff when it’s not needed.  </a:t>
            </a:r>
          </a:p>
          <a:p>
            <a:pPr algn="just">
              <a:lnSpc>
                <a:spcPts val="1223"/>
              </a:lnSpc>
              <a:spcBef>
                <a:spcPts val="204"/>
              </a:spcBef>
              <a:tabLst>
                <a:tab pos="1863444" algn="l"/>
              </a:tabLst>
            </a:pPr>
            <a:endParaRPr lang="en-US" sz="1100" dirty="0">
              <a:latin typeface="Arial" pitchFamily="34" charset="0"/>
              <a:cs typeface="Arial" pitchFamily="34" charset="0"/>
            </a:endParaRPr>
          </a:p>
          <a:p>
            <a:pPr algn="just">
              <a:lnSpc>
                <a:spcPts val="1223"/>
              </a:lnSpc>
              <a:spcBef>
                <a:spcPts val="306"/>
              </a:spcBef>
              <a:tabLst>
                <a:tab pos="672911" algn="l"/>
                <a:tab pos="931723" algn="l"/>
                <a:tab pos="1164653" algn="l"/>
                <a:tab pos="1397583" algn="l"/>
                <a:tab pos="1630514" algn="l"/>
                <a:tab pos="1863444" algn="l"/>
                <a:tab pos="2096375" algn="l"/>
                <a:tab pos="2329306" algn="l"/>
                <a:tab pos="2562236" algn="l"/>
                <a:tab pos="2795166" algn="l"/>
                <a:tab pos="3028096" algn="l"/>
                <a:tab pos="3261027" algn="l"/>
                <a:tab pos="3726888" algn="l"/>
                <a:tab pos="4192749" algn="l"/>
                <a:tab pos="4658610" algn="l"/>
                <a:tab pos="5124472" algn="l"/>
                <a:tab pos="5590333" algn="l"/>
              </a:tabLst>
            </a:pPr>
            <a:r>
              <a:rPr lang="en-US" sz="1100" dirty="0">
                <a:solidFill>
                  <a:srgbClr val="000000"/>
                </a:solidFill>
                <a:latin typeface="Arial" pitchFamily="34" charset="0"/>
                <a:ea typeface="Times New Roman"/>
                <a:cs typeface="Arial" pitchFamily="34" charset="0"/>
              </a:rPr>
              <a:t>Exception: Independent perimeter systems that are designed to offset only </a:t>
            </a:r>
            <a:r>
              <a:rPr lang="en-US" sz="1100" i="1" dirty="0">
                <a:solidFill>
                  <a:srgbClr val="000000"/>
                </a:solidFill>
                <a:latin typeface="Arial" pitchFamily="34" charset="0"/>
                <a:ea typeface="Times New Roman"/>
                <a:cs typeface="Arial" pitchFamily="34" charset="0"/>
              </a:rPr>
              <a:t>building envelope </a:t>
            </a:r>
            <a:r>
              <a:rPr lang="en-US" sz="1100" dirty="0">
                <a:solidFill>
                  <a:srgbClr val="000000"/>
                </a:solidFill>
                <a:latin typeface="Arial" pitchFamily="34" charset="0"/>
                <a:ea typeface="Times New Roman"/>
                <a:cs typeface="Arial" pitchFamily="34" charset="0"/>
              </a:rPr>
              <a:t>loads shall be permitted to serve one or more </a:t>
            </a:r>
            <a:r>
              <a:rPr lang="en-US" sz="1100" i="1" dirty="0">
                <a:solidFill>
                  <a:srgbClr val="000000"/>
                </a:solidFill>
                <a:latin typeface="Arial" pitchFamily="34" charset="0"/>
                <a:ea typeface="Times New Roman"/>
                <a:cs typeface="Arial" pitchFamily="34" charset="0"/>
              </a:rPr>
              <a:t>zones </a:t>
            </a:r>
            <a:r>
              <a:rPr lang="en-US" sz="1100" dirty="0">
                <a:solidFill>
                  <a:srgbClr val="000000"/>
                </a:solidFill>
                <a:latin typeface="Arial" pitchFamily="34" charset="0"/>
                <a:ea typeface="Times New Roman"/>
                <a:cs typeface="Arial" pitchFamily="34" charset="0"/>
              </a:rPr>
              <a:t>also served by an interior system provided</a:t>
            </a:r>
          </a:p>
          <a:p>
            <a:pPr marL="349396" indent="-349396" algn="just">
              <a:lnSpc>
                <a:spcPts val="1223"/>
              </a:lnSpc>
              <a:spcBef>
                <a:spcPts val="1019"/>
              </a:spcBef>
              <a:buFont typeface="+mj-lt"/>
              <a:buAutoNum type="alphaLcParenR"/>
              <a:tabLst>
                <a:tab pos="465861" algn="l"/>
              </a:tabLst>
            </a:pPr>
            <a:r>
              <a:rPr lang="en-US" sz="1100" spc="-10" dirty="0">
                <a:solidFill>
                  <a:srgbClr val="000000"/>
                </a:solidFill>
                <a:latin typeface="Arial" pitchFamily="34" charset="0"/>
                <a:ea typeface="Times New Roman"/>
                <a:cs typeface="Arial" pitchFamily="34" charset="0"/>
              </a:rPr>
              <a:t>the perimeter system includes at least one thermostatic control zone for each building exposure having exterior walls facing only one </a:t>
            </a:r>
            <a:r>
              <a:rPr lang="en-US" sz="1100" i="1" spc="-10" dirty="0">
                <a:solidFill>
                  <a:srgbClr val="000000"/>
                </a:solidFill>
                <a:latin typeface="Arial" pitchFamily="34" charset="0"/>
                <a:ea typeface="Times New Roman"/>
                <a:cs typeface="Arial" pitchFamily="34" charset="0"/>
              </a:rPr>
              <a:t>orientation</a:t>
            </a:r>
            <a:r>
              <a:rPr lang="en-US" sz="1100" spc="-10" dirty="0">
                <a:solidFill>
                  <a:srgbClr val="000000"/>
                </a:solidFill>
                <a:latin typeface="Arial" pitchFamily="34" charset="0"/>
                <a:ea typeface="Times New Roman"/>
                <a:cs typeface="Arial" pitchFamily="34" charset="0"/>
              </a:rPr>
              <a:t> for 50 contiguous feet or more</a:t>
            </a:r>
            <a:r>
              <a:rPr lang="en-US" sz="1100" i="1" spc="-10" dirty="0">
                <a:solidFill>
                  <a:srgbClr val="000000"/>
                </a:solidFill>
                <a:latin typeface="Arial" pitchFamily="34" charset="0"/>
                <a:ea typeface="Times New Roman"/>
                <a:cs typeface="Arial" pitchFamily="34" charset="0"/>
              </a:rPr>
              <a:t>,</a:t>
            </a:r>
            <a:r>
              <a:rPr lang="en-US" sz="1100" spc="-10" dirty="0">
                <a:solidFill>
                  <a:srgbClr val="000000"/>
                </a:solidFill>
                <a:latin typeface="Arial" pitchFamily="34" charset="0"/>
                <a:ea typeface="Times New Roman"/>
                <a:cs typeface="Arial" pitchFamily="34" charset="0"/>
              </a:rPr>
              <a:t> and</a:t>
            </a:r>
            <a:endParaRPr lang="en-US" sz="1100" dirty="0">
              <a:solidFill>
                <a:srgbClr val="000000"/>
              </a:solidFill>
              <a:latin typeface="Arial" pitchFamily="34" charset="0"/>
              <a:ea typeface="Times New Roman"/>
              <a:cs typeface="Arial" pitchFamily="34" charset="0"/>
            </a:endParaRPr>
          </a:p>
          <a:p>
            <a:pPr marL="349396" indent="-349396" algn="just">
              <a:lnSpc>
                <a:spcPts val="1223"/>
              </a:lnSpc>
              <a:spcAft>
                <a:spcPts val="1019"/>
              </a:spcAft>
              <a:buFont typeface="+mj-lt"/>
              <a:buAutoNum type="alphaLcParenR"/>
              <a:tabLst>
                <a:tab pos="465861" algn="l"/>
              </a:tabLst>
            </a:pPr>
            <a:r>
              <a:rPr lang="en-US" sz="1100" spc="-10" dirty="0">
                <a:solidFill>
                  <a:srgbClr val="000000"/>
                </a:solidFill>
                <a:latin typeface="Arial" pitchFamily="34" charset="0"/>
                <a:ea typeface="Times New Roman"/>
                <a:cs typeface="Arial" pitchFamily="34" charset="0"/>
              </a:rPr>
              <a:t>the perimeter system heating and cooling supply is controlled by a thermostatic control(s) located within the zones(s) served by the system.</a:t>
            </a:r>
          </a:p>
          <a:p>
            <a:pPr algn="just">
              <a:lnSpc>
                <a:spcPts val="1223"/>
              </a:lnSpc>
              <a:spcAft>
                <a:spcPts val="1019"/>
              </a:spcAft>
              <a:tabLst>
                <a:tab pos="465861" algn="l"/>
              </a:tabLst>
            </a:pPr>
            <a:r>
              <a:rPr lang="en-US" sz="1100" dirty="0">
                <a:latin typeface="Arial" pitchFamily="34" charset="0"/>
                <a:ea typeface="Times New Roman"/>
                <a:cs typeface="Arial" pitchFamily="34" charset="0"/>
              </a:rPr>
              <a:t>Exterior walls are considered to have different </a:t>
            </a:r>
            <a:r>
              <a:rPr lang="en-US" sz="1100" i="1" dirty="0">
                <a:latin typeface="Arial" pitchFamily="34" charset="0"/>
                <a:ea typeface="Times New Roman"/>
                <a:cs typeface="Arial" pitchFamily="34" charset="0"/>
              </a:rPr>
              <a:t>orientations</a:t>
            </a:r>
            <a:r>
              <a:rPr lang="en-US" sz="1100" dirty="0">
                <a:latin typeface="Arial" pitchFamily="34" charset="0"/>
                <a:ea typeface="Times New Roman"/>
                <a:cs typeface="Arial" pitchFamily="34" charset="0"/>
              </a:rPr>
              <a:t> if the directions they face differ by more than 45 degrees.</a:t>
            </a:r>
          </a:p>
          <a:p>
            <a:pPr indent="232930" algn="just"/>
            <a:endParaRPr lang="en-US" sz="1100" dirty="0">
              <a:latin typeface="Arial" pitchFamily="34" charset="0"/>
              <a:ea typeface="Times New Roman"/>
              <a:cs typeface="Arial" pitchFamily="34" charset="0"/>
            </a:endParaRPr>
          </a:p>
          <a:p>
            <a:endParaRPr lang="en-US" sz="1100" dirty="0">
              <a:latin typeface="Arial" pitchFamily="34" charset="0"/>
              <a:cs typeface="Arial" pitchFamily="34" charset="0"/>
            </a:endParaRPr>
          </a:p>
        </p:txBody>
      </p:sp>
    </p:spTree>
    <p:extLst>
      <p:ext uri="{BB962C8B-B14F-4D97-AF65-F5344CB8AC3E}">
        <p14:creationId xmlns:p14="http://schemas.microsoft.com/office/powerpoint/2010/main" val="42745200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115537-24C5-42FA-ADCC-35F5738EDA60}" type="slidenum">
              <a:rPr lang="en-US"/>
              <a:pPr/>
              <a:t>49</a:t>
            </a:fld>
            <a:endParaRPr lang="en-US"/>
          </a:p>
        </p:txBody>
      </p:sp>
      <p:sp>
        <p:nvSpPr>
          <p:cNvPr id="145410" name="Rectangle 2"/>
          <p:cNvSpPr>
            <a:spLocks noGrp="1" noRot="1" noChangeAspect="1" noChangeArrowheads="1" noTextEdit="1"/>
          </p:cNvSpPr>
          <p:nvPr>
            <p:ph type="sldImg"/>
          </p:nvPr>
        </p:nvSpPr>
        <p:spPr>
          <a:xfrm>
            <a:off x="1182688" y="696913"/>
            <a:ext cx="4648200" cy="3486150"/>
          </a:xfrm>
          <a:ln/>
        </p:spPr>
      </p:sp>
      <p:sp>
        <p:nvSpPr>
          <p:cNvPr id="145411" name="Rectangle 3"/>
          <p:cNvSpPr>
            <a:spLocks noGrp="1" noChangeArrowheads="1"/>
          </p:cNvSpPr>
          <p:nvPr>
            <p:ph type="body" idx="1"/>
          </p:nvPr>
        </p:nvSpPr>
        <p:spPr>
          <a:xfrm>
            <a:off x="936344" y="4415790"/>
            <a:ext cx="5137714" cy="4183380"/>
          </a:xfrm>
        </p:spPr>
        <p:txBody>
          <a:bodyPr/>
          <a:lstStyle/>
          <a:p>
            <a:r>
              <a:rPr lang="en-US" dirty="0"/>
              <a:t>Requirement because one control zone could fight with the others if their </a:t>
            </a:r>
            <a:r>
              <a:rPr lang="en-US" dirty="0" err="1"/>
              <a:t>setpoints</a:t>
            </a:r>
            <a:r>
              <a:rPr lang="en-US" dirty="0"/>
              <a:t> are close to each other.</a:t>
            </a:r>
          </a:p>
          <a:p>
            <a:endParaRPr lang="en-US" dirty="0"/>
          </a:p>
          <a:p>
            <a:endParaRPr lang="en-US" dirty="0"/>
          </a:p>
          <a:p>
            <a:endParaRPr lang="en-US" dirty="0"/>
          </a:p>
        </p:txBody>
      </p:sp>
    </p:spTree>
    <p:extLst>
      <p:ext uri="{BB962C8B-B14F-4D97-AF65-F5344CB8AC3E}">
        <p14:creationId xmlns:p14="http://schemas.microsoft.com/office/powerpoint/2010/main" val="40048618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D77232-2BB6-417A-81DC-9C02ED3C08E7}" type="slidenum">
              <a:rPr lang="en-US"/>
              <a:pPr/>
              <a:t>50</a:t>
            </a:fld>
            <a:endParaRPr lang="en-US"/>
          </a:p>
        </p:txBody>
      </p:sp>
      <p:sp>
        <p:nvSpPr>
          <p:cNvPr id="147458" name="Rectangle 2"/>
          <p:cNvSpPr>
            <a:spLocks noGrp="1" noRot="1" noChangeAspect="1" noChangeArrowheads="1" noTextEdit="1"/>
          </p:cNvSpPr>
          <p:nvPr>
            <p:ph type="sldImg"/>
          </p:nvPr>
        </p:nvSpPr>
        <p:spPr>
          <a:xfrm>
            <a:off x="1182688" y="696913"/>
            <a:ext cx="4648200" cy="3486150"/>
          </a:xfrm>
          <a:ln/>
        </p:spPr>
      </p:sp>
      <p:sp>
        <p:nvSpPr>
          <p:cNvPr id="147459" name="Rectangle 3"/>
          <p:cNvSpPr>
            <a:spLocks noGrp="1" noChangeArrowheads="1"/>
          </p:cNvSpPr>
          <p:nvPr>
            <p:ph type="body" idx="1"/>
          </p:nvPr>
        </p:nvSpPr>
        <p:spPr>
          <a:xfrm>
            <a:off x="936344" y="4415790"/>
            <a:ext cx="5137714" cy="4183380"/>
          </a:xfrm>
        </p:spPr>
        <p:txBody>
          <a:bodyPr/>
          <a:lstStyle/>
          <a:p>
            <a:r>
              <a:rPr lang="en-US" dirty="0"/>
              <a:t>Whole idea is to maintain control of energy use; keep thermal control; shut off stuff when it’s not needed.  These only cover presence of controls – nothing in the Standard says how you use them.</a:t>
            </a:r>
          </a:p>
          <a:p>
            <a:endParaRPr lang="en-US" dirty="0"/>
          </a:p>
          <a:p>
            <a:endParaRPr lang="en-US" dirty="0"/>
          </a:p>
        </p:txBody>
      </p:sp>
    </p:spTree>
    <p:extLst>
      <p:ext uri="{BB962C8B-B14F-4D97-AF65-F5344CB8AC3E}">
        <p14:creationId xmlns:p14="http://schemas.microsoft.com/office/powerpoint/2010/main" val="7762740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0E3C63-3BCF-45D0-AE86-97803B6D73E2}" type="slidenum">
              <a:rPr lang="en-US"/>
              <a:pPr/>
              <a:t>51</a:t>
            </a:fld>
            <a:endParaRPr lang="en-US"/>
          </a:p>
        </p:txBody>
      </p:sp>
      <p:sp>
        <p:nvSpPr>
          <p:cNvPr id="149506" name="Rectangle 2"/>
          <p:cNvSpPr>
            <a:spLocks noGrp="1" noRot="1" noChangeAspect="1" noChangeArrowheads="1" noTextEdit="1"/>
          </p:cNvSpPr>
          <p:nvPr>
            <p:ph type="sldImg"/>
          </p:nvPr>
        </p:nvSpPr>
        <p:spPr>
          <a:xfrm>
            <a:off x="1182688" y="696913"/>
            <a:ext cx="4648200" cy="3486150"/>
          </a:xfrm>
          <a:ln/>
        </p:spPr>
      </p:sp>
      <p:sp>
        <p:nvSpPr>
          <p:cNvPr id="149507" name="Rectangle 3"/>
          <p:cNvSpPr>
            <a:spLocks noGrp="1" noChangeArrowheads="1"/>
          </p:cNvSpPr>
          <p:nvPr>
            <p:ph type="body" idx="1"/>
          </p:nvPr>
        </p:nvSpPr>
        <p:spPr>
          <a:xfrm>
            <a:off x="936344" y="4415790"/>
            <a:ext cx="5137714" cy="4183380"/>
          </a:xfrm>
        </p:spPr>
        <p:txBody>
          <a:bodyPr>
            <a:normAutofit/>
          </a:bodyPr>
          <a:lstStyle/>
          <a:p>
            <a:r>
              <a:rPr lang="en-US" sz="1100" dirty="0">
                <a:sym typeface="WP MathA" pitchFamily="2" charset="2"/>
              </a:rPr>
              <a:t>Occupancy sensor to shut off system if no occupancy for up to 30 minutes</a:t>
            </a:r>
          </a:p>
          <a:p>
            <a:endParaRPr lang="en-US" sz="1100" dirty="0">
              <a:sym typeface="WP MathA" pitchFamily="2" charset="2"/>
            </a:endParaRPr>
          </a:p>
          <a:p>
            <a:r>
              <a:rPr lang="en-US" sz="1100" dirty="0">
                <a:sym typeface="WP MathA" pitchFamily="2" charset="2"/>
              </a:rPr>
              <a:t>Interlock to security system that shuts off system when security system is activated</a:t>
            </a:r>
          </a:p>
          <a:p>
            <a:endParaRPr lang="en-US" sz="1100" dirty="0">
              <a:sym typeface="WP MathA" pitchFamily="2" charset="2"/>
            </a:endParaRPr>
          </a:p>
          <a:p>
            <a:r>
              <a:rPr lang="en-US" sz="1100" dirty="0">
                <a:sym typeface="WP MathA" pitchFamily="2" charset="2"/>
              </a:rPr>
              <a:t>Controls to keep the information because people likely wouldn’t reprogram them if they didn’t and programmed settings were lost</a:t>
            </a:r>
          </a:p>
          <a:p>
            <a:endParaRPr lang="en-US" sz="1100" dirty="0">
              <a:sym typeface="WP MathA" pitchFamily="2" charset="2"/>
            </a:endParaRPr>
          </a:p>
          <a:p>
            <a:endParaRPr lang="en-US" sz="1100" dirty="0">
              <a:sym typeface="WP MathA" pitchFamily="2" charset="2"/>
            </a:endParaRPr>
          </a:p>
        </p:txBody>
      </p:sp>
    </p:spTree>
    <p:extLst>
      <p:ext uri="{BB962C8B-B14F-4D97-AF65-F5344CB8AC3E}">
        <p14:creationId xmlns:p14="http://schemas.microsoft.com/office/powerpoint/2010/main" val="40558405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9D92CA-02BD-4345-ACB6-1D23ADE9B599}" type="slidenum">
              <a:rPr lang="en-US"/>
              <a:pPr/>
              <a:t>52</a:t>
            </a:fld>
            <a:endParaRPr lang="en-US"/>
          </a:p>
        </p:txBody>
      </p:sp>
      <p:sp>
        <p:nvSpPr>
          <p:cNvPr id="151554" name="Rectangle 2"/>
          <p:cNvSpPr>
            <a:spLocks noGrp="1" noRot="1" noChangeAspect="1" noChangeArrowheads="1" noTextEdit="1"/>
          </p:cNvSpPr>
          <p:nvPr>
            <p:ph type="sldImg"/>
          </p:nvPr>
        </p:nvSpPr>
        <p:spPr>
          <a:xfrm>
            <a:off x="1182688" y="696913"/>
            <a:ext cx="4648200" cy="3486150"/>
          </a:xfrm>
          <a:ln/>
        </p:spPr>
      </p:sp>
      <p:sp>
        <p:nvSpPr>
          <p:cNvPr id="151555" name="Rectangle 3"/>
          <p:cNvSpPr>
            <a:spLocks noGrp="1" noChangeArrowheads="1"/>
          </p:cNvSpPr>
          <p:nvPr>
            <p:ph type="body" idx="1"/>
          </p:nvPr>
        </p:nvSpPr>
        <p:spPr>
          <a:xfrm>
            <a:off x="936344" y="4415790"/>
            <a:ext cx="5137714" cy="4183380"/>
          </a:xfrm>
        </p:spPr>
        <p:txBody>
          <a:bodyPr/>
          <a:lstStyle/>
          <a:p>
            <a:r>
              <a:rPr lang="en-US" dirty="0"/>
              <a:t>Note that these are capabilities, not settings</a:t>
            </a:r>
          </a:p>
          <a:p>
            <a:endParaRPr lang="en-US" dirty="0"/>
          </a:p>
          <a:p>
            <a:r>
              <a:rPr lang="en-US" dirty="0"/>
              <a:t>Setback controls prevent spaces from becoming so cold or so hot during off-hours that the HVAC system can’t bring them back up to a comfortable range in a reasonable period of time.</a:t>
            </a:r>
          </a:p>
          <a:p>
            <a:pPr lvl="0"/>
            <a:endParaRPr lang="en-US" dirty="0"/>
          </a:p>
          <a:p>
            <a:pPr lvl="0"/>
            <a:r>
              <a:rPr lang="en-US" dirty="0"/>
              <a:t>Exception:</a:t>
            </a:r>
          </a:p>
          <a:p>
            <a:pPr lvl="0"/>
            <a:r>
              <a:rPr lang="en-US" dirty="0"/>
              <a:t>Radiant floor and ceiling heating </a:t>
            </a:r>
            <a:r>
              <a:rPr lang="en-US" i="1" dirty="0"/>
              <a:t>systems.</a:t>
            </a:r>
          </a:p>
          <a:p>
            <a:pPr lvl="0"/>
            <a:endParaRPr lang="en-US" i="1" dirty="0"/>
          </a:p>
          <a:p>
            <a:pPr lvl="0"/>
            <a:endParaRPr lang="en-US" i="1" dirty="0"/>
          </a:p>
          <a:p>
            <a:endParaRPr lang="en-US" dirty="0"/>
          </a:p>
        </p:txBody>
      </p:sp>
    </p:spTree>
    <p:extLst>
      <p:ext uri="{BB962C8B-B14F-4D97-AF65-F5344CB8AC3E}">
        <p14:creationId xmlns:p14="http://schemas.microsoft.com/office/powerpoint/2010/main" val="32322542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B8604D-72D4-4478-8987-24D4242F507B}" type="slidenum">
              <a:rPr lang="en-US"/>
              <a:pPr/>
              <a:t>53</a:t>
            </a:fld>
            <a:endParaRPr lang="en-US"/>
          </a:p>
        </p:txBody>
      </p:sp>
      <p:sp>
        <p:nvSpPr>
          <p:cNvPr id="153602" name="Rectangle 2"/>
          <p:cNvSpPr>
            <a:spLocks noGrp="1" noRot="1" noChangeAspect="1" noChangeArrowheads="1" noTextEdit="1"/>
          </p:cNvSpPr>
          <p:nvPr>
            <p:ph type="sldImg"/>
          </p:nvPr>
        </p:nvSpPr>
        <p:spPr>
          <a:xfrm>
            <a:off x="1182688" y="696913"/>
            <a:ext cx="4648200" cy="3486150"/>
          </a:xfrm>
          <a:ln/>
        </p:spPr>
      </p:sp>
      <p:sp>
        <p:nvSpPr>
          <p:cNvPr id="153603" name="Rectangle 3"/>
          <p:cNvSpPr>
            <a:spLocks noGrp="1" noChangeArrowheads="1"/>
          </p:cNvSpPr>
          <p:nvPr>
            <p:ph type="body" idx="1"/>
          </p:nvPr>
        </p:nvSpPr>
        <p:spPr>
          <a:xfrm>
            <a:off x="936344" y="4415790"/>
            <a:ext cx="5137714" cy="4183380"/>
          </a:xfrm>
        </p:spPr>
        <p:txBody>
          <a:bodyPr/>
          <a:lstStyle/>
          <a:p>
            <a:r>
              <a:rPr lang="en-US" dirty="0"/>
              <a:t>Ideally, optimum start controls will start the system to provide just enough warm-up or cool-down time to bring the spaces served by the system to occupied </a:t>
            </a:r>
            <a:r>
              <a:rPr lang="en-US" dirty="0" err="1"/>
              <a:t>setpoint</a:t>
            </a:r>
            <a:r>
              <a:rPr lang="en-US" dirty="0"/>
              <a:t> temperatures at exactly the occupied hour, no sooner and no later.</a:t>
            </a:r>
          </a:p>
          <a:p>
            <a:endParaRPr lang="en-US" dirty="0"/>
          </a:p>
          <a:p>
            <a:r>
              <a:rPr lang="en-US" dirty="0"/>
              <a:t>Adding the outside air</a:t>
            </a:r>
            <a:r>
              <a:rPr lang="en-US" baseline="0" dirty="0"/>
              <a:t> input will start early enough in extreme conditions so that temperature is adequate when the space becomes occupied, avoiding disabling the optimum start feature.</a:t>
            </a:r>
            <a:endParaRPr lang="en-US" dirty="0"/>
          </a:p>
          <a:p>
            <a:endParaRPr lang="en-US" dirty="0"/>
          </a:p>
          <a:p>
            <a:r>
              <a:rPr lang="en-US" dirty="0"/>
              <a:t>Regulates the mechanical systems in the morning (starting later for energy savings)</a:t>
            </a:r>
          </a:p>
          <a:p>
            <a:endParaRPr lang="en-US" dirty="0"/>
          </a:p>
          <a:p>
            <a:endParaRPr lang="en-US" dirty="0"/>
          </a:p>
          <a:p>
            <a:endParaRPr lang="en-US" dirty="0"/>
          </a:p>
        </p:txBody>
      </p:sp>
    </p:spTree>
    <p:extLst>
      <p:ext uri="{BB962C8B-B14F-4D97-AF65-F5344CB8AC3E}">
        <p14:creationId xmlns:p14="http://schemas.microsoft.com/office/powerpoint/2010/main" val="26316552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E2FF61-E93E-4573-A0B6-EB06F8AC4C3D}" type="slidenum">
              <a:rPr lang="en-US"/>
              <a:pPr/>
              <a:t>54</a:t>
            </a:fld>
            <a:endParaRPr lang="en-US"/>
          </a:p>
        </p:txBody>
      </p:sp>
      <p:sp>
        <p:nvSpPr>
          <p:cNvPr id="155650" name="Rectangle 2"/>
          <p:cNvSpPr>
            <a:spLocks noGrp="1" noRot="1" noChangeAspect="1" noChangeArrowheads="1" noTextEdit="1"/>
          </p:cNvSpPr>
          <p:nvPr>
            <p:ph type="sldImg"/>
          </p:nvPr>
        </p:nvSpPr>
        <p:spPr>
          <a:xfrm>
            <a:off x="1182688" y="696913"/>
            <a:ext cx="4648200" cy="3486150"/>
          </a:xfrm>
          <a:ln/>
        </p:spPr>
      </p:sp>
      <p:sp>
        <p:nvSpPr>
          <p:cNvPr id="155651" name="Rectangle 3"/>
          <p:cNvSpPr>
            <a:spLocks noGrp="1" noChangeArrowheads="1"/>
          </p:cNvSpPr>
          <p:nvPr>
            <p:ph type="body" idx="1"/>
          </p:nvPr>
        </p:nvSpPr>
        <p:spPr>
          <a:xfrm>
            <a:off x="936344" y="4415790"/>
            <a:ext cx="5137714" cy="4183380"/>
          </a:xfrm>
        </p:spPr>
        <p:txBody>
          <a:bodyPr>
            <a:normAutofit/>
          </a:bodyPr>
          <a:lstStyle/>
          <a:p>
            <a:r>
              <a:rPr lang="en-US" sz="1100" dirty="0">
                <a:sym typeface="WP MathA" pitchFamily="2" charset="2"/>
              </a:rPr>
              <a:t>HVAC systems serving zones intended to operate or be occupied </a:t>
            </a:r>
            <a:r>
              <a:rPr lang="en-US" sz="1100" dirty="0" err="1">
                <a:sym typeface="WP MathA" pitchFamily="2" charset="2"/>
              </a:rPr>
              <a:t>nonsimultaneously</a:t>
            </a:r>
            <a:r>
              <a:rPr lang="en-US" sz="1100" dirty="0">
                <a:sym typeface="WP MathA" pitchFamily="2" charset="2"/>
              </a:rPr>
              <a:t> to be divided into isolation areas</a:t>
            </a:r>
          </a:p>
          <a:p>
            <a:endParaRPr lang="en-US" sz="1100" dirty="0"/>
          </a:p>
          <a:p>
            <a:pPr lvl="0"/>
            <a:r>
              <a:rPr lang="en-US" sz="1100" dirty="0"/>
              <a:t>Zones can be grouped into a single isolation area provided it does not exceed 25,000 ft</a:t>
            </a:r>
            <a:r>
              <a:rPr lang="en-US" sz="1100" baseline="30000" dirty="0"/>
              <a:t>2</a:t>
            </a:r>
            <a:r>
              <a:rPr lang="en-US" sz="1100" dirty="0"/>
              <a:t> of conditioned floor area nor include more than one floor. </a:t>
            </a:r>
          </a:p>
          <a:p>
            <a:pPr lvl="0"/>
            <a:endParaRPr lang="en-US" sz="1100" dirty="0"/>
          </a:p>
          <a:p>
            <a:pPr lvl="0"/>
            <a:r>
              <a:rPr lang="en-US" sz="1100" dirty="0"/>
              <a:t>Each isolation area to be equipped with </a:t>
            </a:r>
            <a:r>
              <a:rPr lang="en-US" sz="1100" i="1" dirty="0"/>
              <a:t>isolation devices</a:t>
            </a:r>
            <a:r>
              <a:rPr lang="en-US" sz="1100" dirty="0"/>
              <a:t> capable of automatically shutting off the supply of conditioned air and </a:t>
            </a:r>
            <a:r>
              <a:rPr lang="en-US" sz="1100" i="1" dirty="0"/>
              <a:t>outdoor air </a:t>
            </a:r>
            <a:r>
              <a:rPr lang="en-US" sz="1100" dirty="0"/>
              <a:t>to and exhaust air from the area. </a:t>
            </a:r>
          </a:p>
          <a:p>
            <a:pPr lvl="0"/>
            <a:endParaRPr lang="en-US" sz="1100" dirty="0"/>
          </a:p>
          <a:p>
            <a:pPr lvl="0"/>
            <a:r>
              <a:rPr lang="en-US" sz="1100" dirty="0"/>
              <a:t>For central systems and plants, controls and devices to be provided to allow stable system and equipment operation for any length of time while serving only the smallest isolation area served by the system or plant.</a:t>
            </a:r>
          </a:p>
          <a:p>
            <a:pPr lvl="0"/>
            <a:endParaRPr lang="en-US" sz="1100" dirty="0"/>
          </a:p>
          <a:p>
            <a:pPr lvl="0"/>
            <a:r>
              <a:rPr lang="en-US" sz="1100" dirty="0"/>
              <a:t>Exceptions:</a:t>
            </a:r>
          </a:p>
          <a:p>
            <a:pPr lvl="0"/>
            <a:r>
              <a:rPr lang="en-US" sz="1100" dirty="0"/>
              <a:t>Isolation devices and controls are not required for the following:</a:t>
            </a:r>
          </a:p>
          <a:p>
            <a:pPr marL="232930" indent="-232930">
              <a:buFont typeface="+mj-lt"/>
              <a:buAutoNum type="alphaLcParenR"/>
            </a:pPr>
            <a:r>
              <a:rPr lang="en-US" sz="1100" dirty="0"/>
              <a:t>Exhaust air and </a:t>
            </a:r>
            <a:r>
              <a:rPr lang="en-US" sz="1100" i="1" dirty="0"/>
              <a:t>outdoor air</a:t>
            </a:r>
            <a:r>
              <a:rPr lang="en-US" sz="1100" dirty="0"/>
              <a:t> connections to isolation </a:t>
            </a:r>
            <a:r>
              <a:rPr lang="en-US" sz="1100" i="1" dirty="0"/>
              <a:t>zones</a:t>
            </a:r>
            <a:r>
              <a:rPr lang="en-US" sz="1100" dirty="0"/>
              <a:t> when the fan system to which they connect is 5000 </a:t>
            </a:r>
            <a:r>
              <a:rPr lang="en-US" sz="1100" dirty="0" err="1"/>
              <a:t>cfm</a:t>
            </a:r>
            <a:r>
              <a:rPr lang="en-US" sz="1100" dirty="0"/>
              <a:t> and smaller.</a:t>
            </a:r>
          </a:p>
          <a:p>
            <a:pPr marL="232930" indent="-232930">
              <a:buFont typeface="+mj-lt"/>
              <a:buAutoNum type="alphaLcParenR"/>
            </a:pPr>
            <a:r>
              <a:rPr lang="en-US" sz="1100" dirty="0"/>
              <a:t>Exhaust airflow from a single isolation </a:t>
            </a:r>
            <a:r>
              <a:rPr lang="en-US" sz="1100" i="1" dirty="0"/>
              <a:t>zone </a:t>
            </a:r>
            <a:r>
              <a:rPr lang="en-US" sz="1100" dirty="0"/>
              <a:t>of less than 10% of the design airflow of the exhaust system to which it connects.</a:t>
            </a:r>
          </a:p>
          <a:p>
            <a:pPr marL="232930" indent="-232930">
              <a:buFont typeface="+mj-lt"/>
              <a:buAutoNum type="alphaLcParenR"/>
            </a:pPr>
            <a:r>
              <a:rPr lang="en-US" sz="1100" i="1" dirty="0"/>
              <a:t>Zones</a:t>
            </a:r>
            <a:r>
              <a:rPr lang="en-US" sz="1100" dirty="0"/>
              <a:t> intended to operate continuously or intended to be inoperative only when all other </a:t>
            </a:r>
            <a:r>
              <a:rPr lang="en-US" sz="1100" i="1" dirty="0"/>
              <a:t>zones</a:t>
            </a:r>
            <a:r>
              <a:rPr lang="en-US" sz="1100" dirty="0"/>
              <a:t> are inoperative.</a:t>
            </a:r>
          </a:p>
          <a:p>
            <a:endParaRPr lang="en-US" sz="1100" dirty="0"/>
          </a:p>
        </p:txBody>
      </p:sp>
    </p:spTree>
    <p:extLst>
      <p:ext uri="{BB962C8B-B14F-4D97-AF65-F5344CB8AC3E}">
        <p14:creationId xmlns:p14="http://schemas.microsoft.com/office/powerpoint/2010/main" val="42045767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FF5B92B-6B67-D242-977C-9031446DA55A}" type="slidenum">
              <a:rPr lang="en-US" smtClean="0"/>
              <a:pPr/>
              <a:t>55</a:t>
            </a:fld>
            <a:endParaRPr lang="en-US" dirty="0"/>
          </a:p>
        </p:txBody>
      </p:sp>
    </p:spTree>
    <p:extLst>
      <p:ext uri="{BB962C8B-B14F-4D97-AF65-F5344CB8AC3E}">
        <p14:creationId xmlns:p14="http://schemas.microsoft.com/office/powerpoint/2010/main" val="1081733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395976-B6C9-4BCB-9842-CB9A2093847A}" type="slidenum">
              <a:rPr lang="en-US"/>
              <a:pPr/>
              <a:t>18</a:t>
            </a:fld>
            <a:endParaRPr lang="en-US" dirty="0"/>
          </a:p>
        </p:txBody>
      </p:sp>
      <p:sp>
        <p:nvSpPr>
          <p:cNvPr id="121858" name="Rectangle 2"/>
          <p:cNvSpPr>
            <a:spLocks noGrp="1" noRot="1" noChangeAspect="1" noChangeArrowheads="1" noTextEdit="1"/>
          </p:cNvSpPr>
          <p:nvPr>
            <p:ph type="sldImg"/>
          </p:nvPr>
        </p:nvSpPr>
        <p:spPr>
          <a:xfrm>
            <a:off x="1182688" y="696913"/>
            <a:ext cx="4648200" cy="3486150"/>
          </a:xfrm>
          <a:ln/>
        </p:spPr>
      </p:sp>
      <p:sp>
        <p:nvSpPr>
          <p:cNvPr id="121859" name="Rectangle 3"/>
          <p:cNvSpPr>
            <a:spLocks noGrp="1" noChangeArrowheads="1"/>
          </p:cNvSpPr>
          <p:nvPr>
            <p:ph type="body" idx="1"/>
          </p:nvPr>
        </p:nvSpPr>
        <p:spPr>
          <a:xfrm>
            <a:off x="936344" y="4415790"/>
            <a:ext cx="5137714" cy="4183380"/>
          </a:xfrm>
        </p:spPr>
        <p:txBody>
          <a:bodyPr/>
          <a:lstStyle/>
          <a:p>
            <a:pPr lvl="0"/>
            <a:r>
              <a:rPr lang="en-US" dirty="0"/>
              <a:t>Exceptions: When HVAC to an </a:t>
            </a:r>
            <a:r>
              <a:rPr lang="en-US" i="1" dirty="0"/>
              <a:t>addition</a:t>
            </a:r>
            <a:r>
              <a:rPr lang="en-US" dirty="0"/>
              <a:t> is provided by existing </a:t>
            </a:r>
            <a:r>
              <a:rPr lang="en-US" i="1" dirty="0"/>
              <a:t>HVAC</a:t>
            </a:r>
            <a:r>
              <a:rPr lang="en-US" dirty="0"/>
              <a:t> </a:t>
            </a:r>
            <a:r>
              <a:rPr lang="en-US" i="1" dirty="0"/>
              <a:t>systems</a:t>
            </a:r>
            <a:r>
              <a:rPr lang="en-US" dirty="0"/>
              <a:t> and equipment, existing </a:t>
            </a:r>
            <a:r>
              <a:rPr lang="en-US" i="1" dirty="0"/>
              <a:t>systems </a:t>
            </a:r>
            <a:r>
              <a:rPr lang="en-US" dirty="0"/>
              <a:t>and </a:t>
            </a:r>
            <a:r>
              <a:rPr lang="en-US" i="1" dirty="0"/>
              <a:t>equipment</a:t>
            </a:r>
            <a:r>
              <a:rPr lang="en-US" dirty="0"/>
              <a:t> aren’t required to comply. However, any new </a:t>
            </a:r>
            <a:r>
              <a:rPr lang="en-US" i="1" dirty="0"/>
              <a:t>systems</a:t>
            </a:r>
            <a:r>
              <a:rPr lang="en-US" dirty="0"/>
              <a:t> or </a:t>
            </a:r>
            <a:r>
              <a:rPr lang="en-US" i="1" dirty="0"/>
              <a:t>equipment</a:t>
            </a:r>
            <a:r>
              <a:rPr lang="en-US" dirty="0"/>
              <a:t> installed must comply with specific requirements applicable to those </a:t>
            </a:r>
            <a:r>
              <a:rPr lang="en-US" i="1" dirty="0"/>
              <a:t>systems</a:t>
            </a:r>
            <a:r>
              <a:rPr lang="en-US" dirty="0"/>
              <a:t> and </a:t>
            </a:r>
            <a:r>
              <a:rPr lang="en-US" i="1" dirty="0"/>
              <a:t>equipment</a:t>
            </a:r>
            <a:r>
              <a:rPr lang="en-US" dirty="0"/>
              <a:t>.</a:t>
            </a:r>
          </a:p>
          <a:p>
            <a:pPr lvl="0"/>
            <a:endParaRPr lang="en-US" dirty="0"/>
          </a:p>
          <a:p>
            <a:endParaRPr lang="en-US" dirty="0"/>
          </a:p>
        </p:txBody>
      </p:sp>
    </p:spTree>
    <p:extLst>
      <p:ext uri="{BB962C8B-B14F-4D97-AF65-F5344CB8AC3E}">
        <p14:creationId xmlns:p14="http://schemas.microsoft.com/office/powerpoint/2010/main" val="10706890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B38CF7-5BEE-4D5D-AD4C-9732A8D4879D}" type="slidenum">
              <a:rPr lang="en-US"/>
              <a:pPr/>
              <a:t>56</a:t>
            </a:fld>
            <a:endParaRPr lang="en-US"/>
          </a:p>
        </p:txBody>
      </p:sp>
      <p:sp>
        <p:nvSpPr>
          <p:cNvPr id="157698" name="Rectangle 2"/>
          <p:cNvSpPr>
            <a:spLocks noGrp="1" noRot="1" noChangeAspect="1" noChangeArrowheads="1" noTextEdit="1"/>
          </p:cNvSpPr>
          <p:nvPr>
            <p:ph type="sldImg"/>
          </p:nvPr>
        </p:nvSpPr>
        <p:spPr>
          <a:xfrm>
            <a:off x="1182688" y="696913"/>
            <a:ext cx="4648200" cy="3486150"/>
          </a:xfrm>
          <a:ln/>
        </p:spPr>
      </p:sp>
      <p:sp>
        <p:nvSpPr>
          <p:cNvPr id="157699" name="Rectangle 3"/>
          <p:cNvSpPr>
            <a:spLocks noGrp="1" noChangeArrowheads="1"/>
          </p:cNvSpPr>
          <p:nvPr>
            <p:ph type="body" idx="1"/>
          </p:nvPr>
        </p:nvSpPr>
        <p:spPr>
          <a:xfrm>
            <a:off x="936344" y="4415790"/>
            <a:ext cx="5137714" cy="4183380"/>
          </a:xfrm>
        </p:spPr>
        <p:txBody>
          <a:bodyPr/>
          <a:lstStyle/>
          <a:p>
            <a:r>
              <a:rPr lang="en-US" dirty="0"/>
              <a:t>Shut off air leakage to outdoors; don’t use heat you don’t need; don’t waste energy you don’t need to.</a:t>
            </a:r>
          </a:p>
          <a:p>
            <a:endParaRPr lang="en-US" dirty="0"/>
          </a:p>
          <a:p>
            <a:endParaRPr lang="en-US" dirty="0"/>
          </a:p>
        </p:txBody>
      </p:sp>
    </p:spTree>
    <p:extLst>
      <p:ext uri="{BB962C8B-B14F-4D97-AF65-F5344CB8AC3E}">
        <p14:creationId xmlns:p14="http://schemas.microsoft.com/office/powerpoint/2010/main" val="4301823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BDE2EE-5EE5-4889-B9BB-583C99FA48D9}" type="slidenum">
              <a:rPr lang="en-US"/>
              <a:pPr/>
              <a:t>57</a:t>
            </a:fld>
            <a:endParaRPr lang="en-US"/>
          </a:p>
        </p:txBody>
      </p:sp>
      <p:sp>
        <p:nvSpPr>
          <p:cNvPr id="163842" name="Rectangle 2"/>
          <p:cNvSpPr>
            <a:spLocks noGrp="1" noRot="1" noChangeAspect="1" noChangeArrowheads="1" noTextEdit="1"/>
          </p:cNvSpPr>
          <p:nvPr>
            <p:ph type="sldImg"/>
          </p:nvPr>
        </p:nvSpPr>
        <p:spPr>
          <a:xfrm>
            <a:off x="1182688" y="696913"/>
            <a:ext cx="4648200" cy="3486150"/>
          </a:xfrm>
          <a:ln/>
        </p:spPr>
      </p:sp>
      <p:sp>
        <p:nvSpPr>
          <p:cNvPr id="163843" name="Rectangle 3"/>
          <p:cNvSpPr>
            <a:spLocks noGrp="1" noChangeArrowheads="1"/>
          </p:cNvSpPr>
          <p:nvPr>
            <p:ph type="body" idx="1"/>
          </p:nvPr>
        </p:nvSpPr>
        <p:spPr>
          <a:xfrm>
            <a:off x="936344" y="4415790"/>
            <a:ext cx="5137714" cy="4183380"/>
          </a:xfrm>
        </p:spPr>
        <p:txBody>
          <a:bodyPr/>
          <a:lstStyle/>
          <a:p>
            <a:r>
              <a:rPr lang="en-US" dirty="0">
                <a:sym typeface="WP MathA" pitchFamily="2" charset="2"/>
              </a:rPr>
              <a:t>Motorized dampers for outdoor air supply and exhaust systems to automatically shut when systems aren’t in use</a:t>
            </a:r>
          </a:p>
          <a:p>
            <a:endParaRPr lang="en-US" sz="1000" dirty="0">
              <a:sym typeface="WP MathA" pitchFamily="2" charset="2"/>
            </a:endParaRPr>
          </a:p>
        </p:txBody>
      </p:sp>
    </p:spTree>
    <p:extLst>
      <p:ext uri="{BB962C8B-B14F-4D97-AF65-F5344CB8AC3E}">
        <p14:creationId xmlns:p14="http://schemas.microsoft.com/office/powerpoint/2010/main" val="38234117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826C5F-60F4-4994-AF5E-E0CBB8210A08}" type="slidenum">
              <a:rPr lang="en-US"/>
              <a:pPr/>
              <a:t>58</a:t>
            </a:fld>
            <a:endParaRPr lang="en-US"/>
          </a:p>
        </p:txBody>
      </p:sp>
      <p:sp>
        <p:nvSpPr>
          <p:cNvPr id="165890" name="Rectangle 2"/>
          <p:cNvSpPr>
            <a:spLocks noGrp="1" noRot="1" noChangeAspect="1" noChangeArrowheads="1" noTextEdit="1"/>
          </p:cNvSpPr>
          <p:nvPr>
            <p:ph type="sldImg"/>
          </p:nvPr>
        </p:nvSpPr>
        <p:spPr>
          <a:xfrm>
            <a:off x="1182688" y="696913"/>
            <a:ext cx="4648200" cy="3486150"/>
          </a:xfrm>
          <a:ln/>
        </p:spPr>
      </p:sp>
      <p:sp>
        <p:nvSpPr>
          <p:cNvPr id="165891" name="Rectangle 3"/>
          <p:cNvSpPr>
            <a:spLocks noGrp="1" noChangeArrowheads="1"/>
          </p:cNvSpPr>
          <p:nvPr>
            <p:ph type="body" idx="1"/>
          </p:nvPr>
        </p:nvSpPr>
        <p:spPr>
          <a:xfrm>
            <a:off x="936344" y="4415790"/>
            <a:ext cx="5137714" cy="4183380"/>
          </a:xfrm>
        </p:spPr>
        <p:txBody>
          <a:bodyPr/>
          <a:lstStyle/>
          <a:p>
            <a:endParaRPr lang="en-US" b="1" u="sng" dirty="0"/>
          </a:p>
        </p:txBody>
      </p:sp>
    </p:spTree>
    <p:extLst>
      <p:ext uri="{BB962C8B-B14F-4D97-AF65-F5344CB8AC3E}">
        <p14:creationId xmlns:p14="http://schemas.microsoft.com/office/powerpoint/2010/main" val="5557670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u="sng" dirty="0"/>
          </a:p>
        </p:txBody>
      </p:sp>
      <p:sp>
        <p:nvSpPr>
          <p:cNvPr id="4" name="Slide Number Placeholder 3"/>
          <p:cNvSpPr>
            <a:spLocks noGrp="1"/>
          </p:cNvSpPr>
          <p:nvPr>
            <p:ph type="sldNum" sz="quarter" idx="10"/>
          </p:nvPr>
        </p:nvSpPr>
        <p:spPr/>
        <p:txBody>
          <a:bodyPr/>
          <a:lstStyle/>
          <a:p>
            <a:fld id="{A5DCB630-35EC-4D59-9C32-41D38FCDA16A}" type="slidenum">
              <a:rPr lang="en-US" smtClean="0"/>
              <a:pPr/>
              <a:t>59</a:t>
            </a:fld>
            <a:endParaRPr lang="en-US"/>
          </a:p>
        </p:txBody>
      </p:sp>
    </p:spTree>
    <p:extLst>
      <p:ext uri="{BB962C8B-B14F-4D97-AF65-F5344CB8AC3E}">
        <p14:creationId xmlns:p14="http://schemas.microsoft.com/office/powerpoint/2010/main" val="8951663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u="sng" dirty="0"/>
          </a:p>
        </p:txBody>
      </p:sp>
      <p:sp>
        <p:nvSpPr>
          <p:cNvPr id="4" name="Slide Number Placeholder 3"/>
          <p:cNvSpPr>
            <a:spLocks noGrp="1"/>
          </p:cNvSpPr>
          <p:nvPr>
            <p:ph type="sldNum" sz="quarter" idx="10"/>
          </p:nvPr>
        </p:nvSpPr>
        <p:spPr/>
        <p:txBody>
          <a:bodyPr/>
          <a:lstStyle/>
          <a:p>
            <a:fld id="{A5DCB630-35EC-4D59-9C32-41D38FCDA16A}" type="slidenum">
              <a:rPr lang="en-US" smtClean="0"/>
              <a:pPr/>
              <a:t>60</a:t>
            </a:fld>
            <a:endParaRPr lang="en-US"/>
          </a:p>
        </p:txBody>
      </p:sp>
    </p:spTree>
    <p:extLst>
      <p:ext uri="{BB962C8B-B14F-4D97-AF65-F5344CB8AC3E}">
        <p14:creationId xmlns:p14="http://schemas.microsoft.com/office/powerpoint/2010/main" val="6849735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D98C7B-08D6-4FAB-9459-69551DB2BD7E}" type="slidenum">
              <a:rPr lang="en-US"/>
              <a:pPr/>
              <a:t>61</a:t>
            </a:fld>
            <a:endParaRPr lang="en-US"/>
          </a:p>
        </p:txBody>
      </p:sp>
      <p:sp>
        <p:nvSpPr>
          <p:cNvPr id="167938" name="Rectangle 2"/>
          <p:cNvSpPr>
            <a:spLocks noGrp="1" noRot="1" noChangeAspect="1" noChangeArrowheads="1" noTextEdit="1"/>
          </p:cNvSpPr>
          <p:nvPr>
            <p:ph type="sldImg"/>
          </p:nvPr>
        </p:nvSpPr>
        <p:spPr>
          <a:xfrm>
            <a:off x="1182688" y="696913"/>
            <a:ext cx="4648200" cy="3486150"/>
          </a:xfrm>
          <a:ln/>
        </p:spPr>
      </p:sp>
      <p:sp>
        <p:nvSpPr>
          <p:cNvPr id="167939" name="Rectangle 3"/>
          <p:cNvSpPr>
            <a:spLocks noGrp="1" noChangeArrowheads="1"/>
          </p:cNvSpPr>
          <p:nvPr>
            <p:ph type="body" idx="1"/>
          </p:nvPr>
        </p:nvSpPr>
        <p:spPr>
          <a:xfrm>
            <a:off x="936344" y="4415790"/>
            <a:ext cx="5137714" cy="4183380"/>
          </a:xfrm>
        </p:spPr>
        <p:txBody>
          <a:bodyPr/>
          <a:lstStyle/>
          <a:p>
            <a:pPr algn="just">
              <a:lnSpc>
                <a:spcPts val="1223"/>
              </a:lnSpc>
              <a:spcBef>
                <a:spcPts val="204"/>
              </a:spcBef>
              <a:tabLst>
                <a:tab pos="1863444" algn="l"/>
              </a:tabLst>
            </a:pPr>
            <a:r>
              <a:rPr lang="en-US" b="1" dirty="0">
                <a:solidFill>
                  <a:srgbClr val="000000"/>
                </a:solidFill>
                <a:ea typeface="Times New Roman"/>
                <a:cs typeface="Times New Roman PS MT"/>
              </a:rPr>
              <a:t>Heat Pump Auxiliary Heat Control.</a:t>
            </a:r>
            <a:r>
              <a:rPr lang="en-US" dirty="0">
                <a:solidFill>
                  <a:srgbClr val="000000"/>
                </a:solidFill>
                <a:ea typeface="Times New Roman"/>
                <a:cs typeface="Times New Roman PS MT"/>
              </a:rPr>
              <a:t> Heat pumps equipped with internal electric resistance heaters shall have controls that prevent supplemental heater operation when the heating load can be met by the heat pump alone during both steady-state operation and setback recovery. Supplemental heater operation is permitted during outdoor coil defrost cycles.</a:t>
            </a:r>
          </a:p>
          <a:p>
            <a:endParaRPr lang="en-US" dirty="0"/>
          </a:p>
        </p:txBody>
      </p:sp>
    </p:spTree>
    <p:extLst>
      <p:ext uri="{BB962C8B-B14F-4D97-AF65-F5344CB8AC3E}">
        <p14:creationId xmlns:p14="http://schemas.microsoft.com/office/powerpoint/2010/main" val="32771073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9FAA82-2505-4746-8411-00DA756B1C18}" type="slidenum">
              <a:rPr lang="en-US"/>
              <a:pPr/>
              <a:t>62</a:t>
            </a:fld>
            <a:endParaRPr lang="en-US"/>
          </a:p>
        </p:txBody>
      </p:sp>
      <p:sp>
        <p:nvSpPr>
          <p:cNvPr id="174082" name="Rectangle 2"/>
          <p:cNvSpPr>
            <a:spLocks noGrp="1" noRot="1" noChangeAspect="1" noChangeArrowheads="1" noTextEdit="1"/>
          </p:cNvSpPr>
          <p:nvPr>
            <p:ph type="sldImg"/>
          </p:nvPr>
        </p:nvSpPr>
        <p:spPr>
          <a:xfrm>
            <a:off x="1182688" y="696913"/>
            <a:ext cx="4648200" cy="3486150"/>
          </a:xfrm>
          <a:ln/>
        </p:spPr>
      </p:sp>
      <p:sp>
        <p:nvSpPr>
          <p:cNvPr id="174083" name="Rectangle 3"/>
          <p:cNvSpPr>
            <a:spLocks noGrp="1" noChangeArrowheads="1"/>
          </p:cNvSpPr>
          <p:nvPr>
            <p:ph type="body" idx="1"/>
          </p:nvPr>
        </p:nvSpPr>
        <p:spPr>
          <a:xfrm>
            <a:off x="936344" y="4415790"/>
            <a:ext cx="5137714" cy="4183380"/>
          </a:xfrm>
        </p:spPr>
        <p:txBody>
          <a:bodyPr/>
          <a:lstStyle/>
          <a:p>
            <a:r>
              <a:rPr lang="en-US" dirty="0"/>
              <a:t>Exception 1 – provided because technically, this process both dehumidifies and humidifies the air</a:t>
            </a:r>
          </a:p>
          <a:p>
            <a:endParaRPr lang="en-US" dirty="0"/>
          </a:p>
          <a:p>
            <a:r>
              <a:rPr lang="en-US" dirty="0"/>
              <a:t>Warmest/coldest zone latitude needed to allow for multi-zone systems</a:t>
            </a:r>
          </a:p>
          <a:p>
            <a:endParaRPr lang="en-US" dirty="0"/>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a:t>In very special cases (process or high value archival storage) </a:t>
            </a:r>
            <a:r>
              <a:rPr lang="en-US" dirty="0">
                <a:solidFill>
                  <a:srgbClr val="FF0000"/>
                </a:solidFill>
                <a:sym typeface="WP MathA" pitchFamily="2" charset="2"/>
              </a:rPr>
              <a:t>± 5% RH needs to be maintained, and a deadband is typically not possible for that tight of control.</a:t>
            </a:r>
          </a:p>
          <a:p>
            <a:endParaRPr lang="en-US" dirty="0"/>
          </a:p>
          <a:p>
            <a:endParaRPr lang="en-US" dirty="0"/>
          </a:p>
          <a:p>
            <a:endParaRPr lang="en-US" dirty="0"/>
          </a:p>
          <a:p>
            <a:pPr lvl="0"/>
            <a:r>
              <a:rPr lang="en-US" dirty="0"/>
              <a:t> </a:t>
            </a:r>
          </a:p>
          <a:p>
            <a:endParaRPr lang="en-US" dirty="0"/>
          </a:p>
        </p:txBody>
      </p:sp>
    </p:spTree>
    <p:extLst>
      <p:ext uri="{BB962C8B-B14F-4D97-AF65-F5344CB8AC3E}">
        <p14:creationId xmlns:p14="http://schemas.microsoft.com/office/powerpoint/2010/main" val="41003796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087177-CB5A-4E0C-9158-385981A12DCD}" type="slidenum">
              <a:rPr lang="en-US"/>
              <a:pPr/>
              <a:t>63</a:t>
            </a:fld>
            <a:endParaRPr lang="en-US"/>
          </a:p>
        </p:txBody>
      </p:sp>
      <p:sp>
        <p:nvSpPr>
          <p:cNvPr id="176130" name="Rectangle 2"/>
          <p:cNvSpPr>
            <a:spLocks noGrp="1" noRot="1" noChangeAspect="1" noChangeArrowheads="1" noTextEdit="1"/>
          </p:cNvSpPr>
          <p:nvPr>
            <p:ph type="sldImg"/>
          </p:nvPr>
        </p:nvSpPr>
        <p:spPr>
          <a:xfrm>
            <a:off x="1182688" y="696913"/>
            <a:ext cx="4648200" cy="3486150"/>
          </a:xfrm>
          <a:ln/>
        </p:spPr>
      </p:sp>
      <p:sp>
        <p:nvSpPr>
          <p:cNvPr id="176131" name="Rectangle 3"/>
          <p:cNvSpPr>
            <a:spLocks noGrp="1" noChangeArrowheads="1"/>
          </p:cNvSpPr>
          <p:nvPr>
            <p:ph type="body" idx="1"/>
          </p:nvPr>
        </p:nvSpPr>
        <p:spPr>
          <a:xfrm>
            <a:off x="936344" y="4415790"/>
            <a:ext cx="5137714" cy="4183380"/>
          </a:xfrm>
        </p:spPr>
        <p:txBody>
          <a:bodyPr/>
          <a:lstStyle/>
          <a:p>
            <a:endParaRPr lang="en-US" b="1" i="1" dirty="0"/>
          </a:p>
        </p:txBody>
      </p:sp>
    </p:spTree>
    <p:extLst>
      <p:ext uri="{BB962C8B-B14F-4D97-AF65-F5344CB8AC3E}">
        <p14:creationId xmlns:p14="http://schemas.microsoft.com/office/powerpoint/2010/main" val="3724633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087177-CB5A-4E0C-9158-385981A12DCD}" type="slidenum">
              <a:rPr lang="en-US"/>
              <a:pPr/>
              <a:t>64</a:t>
            </a:fld>
            <a:endParaRPr lang="en-US"/>
          </a:p>
        </p:txBody>
      </p:sp>
      <p:sp>
        <p:nvSpPr>
          <p:cNvPr id="176130" name="Rectangle 2"/>
          <p:cNvSpPr>
            <a:spLocks noGrp="1" noRot="1" noChangeAspect="1" noChangeArrowheads="1" noTextEdit="1"/>
          </p:cNvSpPr>
          <p:nvPr>
            <p:ph type="sldImg"/>
          </p:nvPr>
        </p:nvSpPr>
        <p:spPr>
          <a:xfrm>
            <a:off x="1182688" y="696913"/>
            <a:ext cx="4648200" cy="3486150"/>
          </a:xfrm>
          <a:ln/>
        </p:spPr>
      </p:sp>
      <p:sp>
        <p:nvSpPr>
          <p:cNvPr id="176131" name="Rectangle 3"/>
          <p:cNvSpPr>
            <a:spLocks noGrp="1" noChangeArrowheads="1"/>
          </p:cNvSpPr>
          <p:nvPr>
            <p:ph type="body" idx="1"/>
          </p:nvPr>
        </p:nvSpPr>
        <p:spPr>
          <a:xfrm>
            <a:off x="936344" y="4415790"/>
            <a:ext cx="5137714" cy="4183380"/>
          </a:xfrm>
        </p:spPr>
        <p:txBody>
          <a:bodyPr/>
          <a:lstStyle/>
          <a:p>
            <a:r>
              <a:rPr lang="en-US" b="0" i="0" dirty="0"/>
              <a:t>Note:  requirements of 6.4.3.8</a:t>
            </a:r>
            <a:r>
              <a:rPr lang="en-US" b="0" i="0" baseline="0" dirty="0"/>
              <a:t> Ventilation Controls for High-Occupancy Areas are described in slides 25-26</a:t>
            </a:r>
            <a:endParaRPr lang="en-US" b="0" i="0" dirty="0"/>
          </a:p>
        </p:txBody>
      </p:sp>
    </p:spTree>
    <p:extLst>
      <p:ext uri="{BB962C8B-B14F-4D97-AF65-F5344CB8AC3E}">
        <p14:creationId xmlns:p14="http://schemas.microsoft.com/office/powerpoint/2010/main" val="7047316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087177-CB5A-4E0C-9158-385981A12DCD}" type="slidenum">
              <a:rPr lang="en-US"/>
              <a:pPr/>
              <a:t>65</a:t>
            </a:fld>
            <a:endParaRPr lang="en-US"/>
          </a:p>
        </p:txBody>
      </p:sp>
      <p:sp>
        <p:nvSpPr>
          <p:cNvPr id="176130" name="Rectangle 2"/>
          <p:cNvSpPr>
            <a:spLocks noGrp="1" noRot="1" noChangeAspect="1" noChangeArrowheads="1" noTextEdit="1"/>
          </p:cNvSpPr>
          <p:nvPr>
            <p:ph type="sldImg"/>
          </p:nvPr>
        </p:nvSpPr>
        <p:spPr>
          <a:xfrm>
            <a:off x="1182688" y="696913"/>
            <a:ext cx="4648200" cy="3486150"/>
          </a:xfrm>
          <a:ln/>
        </p:spPr>
      </p:sp>
      <p:sp>
        <p:nvSpPr>
          <p:cNvPr id="176131" name="Rectangle 3"/>
          <p:cNvSpPr>
            <a:spLocks noGrp="1" noChangeArrowheads="1"/>
          </p:cNvSpPr>
          <p:nvPr>
            <p:ph type="body" idx="1"/>
          </p:nvPr>
        </p:nvSpPr>
        <p:spPr>
          <a:xfrm>
            <a:off x="936344" y="4415790"/>
            <a:ext cx="5137714" cy="4183380"/>
          </a:xfrm>
        </p:spPr>
        <p:txBody>
          <a:bodyPr/>
          <a:lstStyle/>
          <a:p>
            <a:r>
              <a:rPr lang="en-US" b="0" i="0" dirty="0"/>
              <a:t>Part of the table is shown for illustrative</a:t>
            </a:r>
            <a:r>
              <a:rPr lang="en-US" b="0" i="0" baseline="0" dirty="0"/>
              <a:t> purposes</a:t>
            </a:r>
            <a:endParaRPr lang="en-US" b="0" i="0" dirty="0"/>
          </a:p>
        </p:txBody>
      </p:sp>
    </p:spTree>
    <p:extLst>
      <p:ext uri="{BB962C8B-B14F-4D97-AF65-F5344CB8AC3E}">
        <p14:creationId xmlns:p14="http://schemas.microsoft.com/office/powerpoint/2010/main" val="2938870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395976-B6C9-4BCB-9842-CB9A2093847A}" type="slidenum">
              <a:rPr lang="en-US"/>
              <a:pPr/>
              <a:t>19</a:t>
            </a:fld>
            <a:endParaRPr lang="en-US"/>
          </a:p>
        </p:txBody>
      </p:sp>
      <p:sp>
        <p:nvSpPr>
          <p:cNvPr id="121858" name="Rectangle 2"/>
          <p:cNvSpPr>
            <a:spLocks noGrp="1" noRot="1" noChangeAspect="1" noChangeArrowheads="1" noTextEdit="1"/>
          </p:cNvSpPr>
          <p:nvPr>
            <p:ph type="sldImg"/>
          </p:nvPr>
        </p:nvSpPr>
        <p:spPr>
          <a:xfrm>
            <a:off x="1182688" y="696913"/>
            <a:ext cx="4648200" cy="3486150"/>
          </a:xfrm>
          <a:ln/>
        </p:spPr>
      </p:sp>
      <p:sp>
        <p:nvSpPr>
          <p:cNvPr id="121859" name="Rectangle 3"/>
          <p:cNvSpPr>
            <a:spLocks noGrp="1" noChangeArrowheads="1"/>
          </p:cNvSpPr>
          <p:nvPr>
            <p:ph type="body" idx="1"/>
          </p:nvPr>
        </p:nvSpPr>
        <p:spPr>
          <a:xfrm>
            <a:off x="936344" y="4415790"/>
            <a:ext cx="5137714" cy="4183380"/>
          </a:xfrm>
        </p:spPr>
        <p:txBody>
          <a:bodyPr/>
          <a:lstStyle/>
          <a:p>
            <a:pPr lvl="0"/>
            <a:r>
              <a:rPr lang="en-US" dirty="0"/>
              <a:t>New HVAC equipment as a direct replacement of existing HVAC equipment must comply with the specific minimum </a:t>
            </a:r>
            <a:r>
              <a:rPr lang="en-US" i="1" dirty="0"/>
              <a:t>efficiency</a:t>
            </a:r>
            <a:r>
              <a:rPr lang="en-US" dirty="0"/>
              <a:t> requirements applicable to that equipment.</a:t>
            </a:r>
          </a:p>
          <a:p>
            <a:pPr lvl="0"/>
            <a:endParaRPr lang="en-US" dirty="0"/>
          </a:p>
          <a:p>
            <a:pPr lvl="0"/>
            <a:r>
              <a:rPr lang="en-US" dirty="0"/>
              <a:t>New cooling systems installed to serve previously uncooled spaces must comply with this section as described in Section 6.2.</a:t>
            </a:r>
          </a:p>
          <a:p>
            <a:pPr lvl="0"/>
            <a:endParaRPr lang="en-US" i="1" dirty="0"/>
          </a:p>
          <a:p>
            <a:pPr lvl="0"/>
            <a:r>
              <a:rPr lang="en-US" i="1" dirty="0"/>
              <a:t>Alterations</a:t>
            </a:r>
            <a:r>
              <a:rPr lang="en-US" dirty="0"/>
              <a:t> to existing cooling systems must not decrease economizer capability unless the system complies with Section 6.5.1.</a:t>
            </a:r>
          </a:p>
          <a:p>
            <a:pPr lvl="0"/>
            <a:endParaRPr lang="en-US" dirty="0"/>
          </a:p>
          <a:p>
            <a:pPr lvl="0"/>
            <a:r>
              <a:rPr lang="en-US" dirty="0"/>
              <a:t>New and replacement ductwork must comply with Sections 6.4.4.1 and 6.4.4.2.</a:t>
            </a:r>
          </a:p>
          <a:p>
            <a:pPr lvl="0"/>
            <a:endParaRPr lang="en-US" dirty="0"/>
          </a:p>
          <a:p>
            <a:pPr lvl="0"/>
            <a:r>
              <a:rPr lang="en-US" dirty="0"/>
              <a:t>New and replacement piping must comply with Section 6.4.4.1.</a:t>
            </a:r>
          </a:p>
          <a:p>
            <a:pPr lvl="0"/>
            <a:endParaRPr lang="en-US" dirty="0"/>
          </a:p>
          <a:p>
            <a:endParaRPr lang="en-US" dirty="0"/>
          </a:p>
        </p:txBody>
      </p:sp>
    </p:spTree>
    <p:extLst>
      <p:ext uri="{BB962C8B-B14F-4D97-AF65-F5344CB8AC3E}">
        <p14:creationId xmlns:p14="http://schemas.microsoft.com/office/powerpoint/2010/main" val="8461594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087177-CB5A-4E0C-9158-385981A12DCD}" type="slidenum">
              <a:rPr lang="en-US"/>
              <a:pPr/>
              <a:t>66</a:t>
            </a:fld>
            <a:endParaRPr lang="en-US"/>
          </a:p>
        </p:txBody>
      </p:sp>
      <p:sp>
        <p:nvSpPr>
          <p:cNvPr id="176130" name="Rectangle 2"/>
          <p:cNvSpPr>
            <a:spLocks noGrp="1" noRot="1" noChangeAspect="1" noChangeArrowheads="1" noTextEdit="1"/>
          </p:cNvSpPr>
          <p:nvPr>
            <p:ph type="sldImg"/>
          </p:nvPr>
        </p:nvSpPr>
        <p:spPr>
          <a:xfrm>
            <a:off x="1182688" y="696913"/>
            <a:ext cx="4648200" cy="3486150"/>
          </a:xfrm>
          <a:ln/>
        </p:spPr>
      </p:sp>
      <p:sp>
        <p:nvSpPr>
          <p:cNvPr id="176131" name="Rectangle 3"/>
          <p:cNvSpPr>
            <a:spLocks noGrp="1" noChangeArrowheads="1"/>
          </p:cNvSpPr>
          <p:nvPr>
            <p:ph type="body" idx="1"/>
          </p:nvPr>
        </p:nvSpPr>
        <p:spPr>
          <a:xfrm>
            <a:off x="936344" y="4415790"/>
            <a:ext cx="5137714" cy="4183380"/>
          </a:xfrm>
        </p:spPr>
        <p:txBody>
          <a:bodyPr/>
          <a:lstStyle/>
          <a:p>
            <a:endParaRPr lang="en-US" b="0" i="0" dirty="0"/>
          </a:p>
        </p:txBody>
      </p:sp>
    </p:spTree>
    <p:extLst>
      <p:ext uri="{BB962C8B-B14F-4D97-AF65-F5344CB8AC3E}">
        <p14:creationId xmlns:p14="http://schemas.microsoft.com/office/powerpoint/2010/main" val="19650952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087177-CB5A-4E0C-9158-385981A12DCD}" type="slidenum">
              <a:rPr lang="en-US"/>
              <a:pPr/>
              <a:t>67</a:t>
            </a:fld>
            <a:endParaRPr lang="en-US"/>
          </a:p>
        </p:txBody>
      </p:sp>
      <p:sp>
        <p:nvSpPr>
          <p:cNvPr id="176130" name="Rectangle 2"/>
          <p:cNvSpPr>
            <a:spLocks noGrp="1" noRot="1" noChangeAspect="1" noChangeArrowheads="1" noTextEdit="1"/>
          </p:cNvSpPr>
          <p:nvPr>
            <p:ph type="sldImg"/>
          </p:nvPr>
        </p:nvSpPr>
        <p:spPr>
          <a:xfrm>
            <a:off x="1182688" y="696913"/>
            <a:ext cx="4648200" cy="3486150"/>
          </a:xfrm>
          <a:ln/>
        </p:spPr>
      </p:sp>
      <p:sp>
        <p:nvSpPr>
          <p:cNvPr id="176131" name="Rectangle 3"/>
          <p:cNvSpPr>
            <a:spLocks noGrp="1" noChangeArrowheads="1"/>
          </p:cNvSpPr>
          <p:nvPr>
            <p:ph type="body" idx="1"/>
          </p:nvPr>
        </p:nvSpPr>
        <p:spPr>
          <a:xfrm>
            <a:off x="936344" y="4415790"/>
            <a:ext cx="5137714" cy="4183380"/>
          </a:xfrm>
        </p:spPr>
        <p:txBody>
          <a:bodyPr/>
          <a:lstStyle/>
          <a:p>
            <a:endParaRPr lang="en-US" b="0" i="0" dirty="0"/>
          </a:p>
        </p:txBody>
      </p:sp>
    </p:spTree>
    <p:extLst>
      <p:ext uri="{BB962C8B-B14F-4D97-AF65-F5344CB8AC3E}">
        <p14:creationId xmlns:p14="http://schemas.microsoft.com/office/powerpoint/2010/main" val="24090009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96202E-4EB9-4860-86C3-FE7015E533AE}" type="slidenum">
              <a:rPr lang="en-US"/>
              <a:pPr/>
              <a:t>68</a:t>
            </a:fld>
            <a:endParaRPr lang="en-US"/>
          </a:p>
        </p:txBody>
      </p:sp>
      <p:sp>
        <p:nvSpPr>
          <p:cNvPr id="180226" name="Rectangle 2"/>
          <p:cNvSpPr>
            <a:spLocks noGrp="1" noRot="1" noChangeAspect="1" noChangeArrowheads="1" noTextEdit="1"/>
          </p:cNvSpPr>
          <p:nvPr>
            <p:ph type="sldImg"/>
          </p:nvPr>
        </p:nvSpPr>
        <p:spPr>
          <a:xfrm>
            <a:off x="1182688" y="696913"/>
            <a:ext cx="4648200" cy="3486150"/>
          </a:xfrm>
          <a:ln/>
        </p:spPr>
      </p:sp>
      <p:sp>
        <p:nvSpPr>
          <p:cNvPr id="180227" name="Rectangle 3"/>
          <p:cNvSpPr>
            <a:spLocks noGrp="1" noChangeArrowheads="1"/>
          </p:cNvSpPr>
          <p:nvPr>
            <p:ph type="body" idx="1"/>
          </p:nvPr>
        </p:nvSpPr>
        <p:spPr>
          <a:xfrm>
            <a:off x="936344" y="4415790"/>
            <a:ext cx="5137714" cy="4183380"/>
          </a:xfrm>
        </p:spPr>
        <p:txBody>
          <a:bodyPr/>
          <a:lstStyle/>
          <a:p>
            <a:pPr lvl="0"/>
            <a:r>
              <a:rPr lang="en-US" dirty="0"/>
              <a:t>Each of these is discussed in subsequent slides.</a:t>
            </a:r>
          </a:p>
          <a:p>
            <a:pPr lvl="0"/>
            <a:endParaRPr lang="en-US" dirty="0"/>
          </a:p>
          <a:p>
            <a:pPr lvl="0"/>
            <a:r>
              <a:rPr lang="en-US" dirty="0"/>
              <a:t>3</a:t>
            </a:r>
            <a:r>
              <a:rPr lang="en-US" baseline="30000" dirty="0"/>
              <a:t>rd</a:t>
            </a:r>
            <a:r>
              <a:rPr lang="en-US" dirty="0"/>
              <a:t> bullet – already discussed in ASHRAE simple system</a:t>
            </a:r>
          </a:p>
          <a:p>
            <a:endParaRPr lang="en-US" b="1" u="sng" dirty="0"/>
          </a:p>
        </p:txBody>
      </p:sp>
    </p:spTree>
    <p:extLst>
      <p:ext uri="{BB962C8B-B14F-4D97-AF65-F5344CB8AC3E}">
        <p14:creationId xmlns:p14="http://schemas.microsoft.com/office/powerpoint/2010/main" val="10220589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655D31-8ED1-48EA-B0B9-BA9455FB8DA1}" type="slidenum">
              <a:rPr lang="en-US"/>
              <a:pPr/>
              <a:t>69</a:t>
            </a:fld>
            <a:endParaRPr lang="en-US"/>
          </a:p>
        </p:txBody>
      </p:sp>
      <p:sp>
        <p:nvSpPr>
          <p:cNvPr id="182274" name="Rectangle 2"/>
          <p:cNvSpPr>
            <a:spLocks noGrp="1" noRot="1" noChangeAspect="1" noChangeArrowheads="1" noTextEdit="1"/>
          </p:cNvSpPr>
          <p:nvPr>
            <p:ph type="sldImg"/>
          </p:nvPr>
        </p:nvSpPr>
        <p:spPr>
          <a:xfrm>
            <a:off x="1182688" y="696913"/>
            <a:ext cx="4648200" cy="3486150"/>
          </a:xfrm>
          <a:ln/>
        </p:spPr>
      </p:sp>
      <p:sp>
        <p:nvSpPr>
          <p:cNvPr id="182275" name="Rectangle 3"/>
          <p:cNvSpPr>
            <a:spLocks noGrp="1" noChangeArrowheads="1"/>
          </p:cNvSpPr>
          <p:nvPr>
            <p:ph type="body" idx="1"/>
          </p:nvPr>
        </p:nvSpPr>
        <p:spPr>
          <a:xfrm>
            <a:off x="936344" y="4415790"/>
            <a:ext cx="5137714" cy="4183380"/>
          </a:xfrm>
        </p:spPr>
        <p:txBody>
          <a:bodyPr/>
          <a:lstStyle/>
          <a:p>
            <a:r>
              <a:rPr lang="en-US" dirty="0"/>
              <a:t>An example – insulation that may be damaged by workers maintaining equipment (if it has to be walked on or over to access equipment) must be protected from damage, such as by enclosing it in plastic or metal jacket (piping) or canvas wrap (ductwork).</a:t>
            </a:r>
          </a:p>
          <a:p>
            <a:endParaRPr lang="en-US" dirty="0"/>
          </a:p>
          <a:p>
            <a:endParaRPr lang="en-US" dirty="0"/>
          </a:p>
        </p:txBody>
      </p:sp>
    </p:spTree>
    <p:extLst>
      <p:ext uri="{BB962C8B-B14F-4D97-AF65-F5344CB8AC3E}">
        <p14:creationId xmlns:p14="http://schemas.microsoft.com/office/powerpoint/2010/main" val="8396985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4E827D-55F3-4D20-BE64-57B20AF738EC}" type="slidenum">
              <a:rPr lang="en-US"/>
              <a:pPr/>
              <a:t>70</a:t>
            </a:fld>
            <a:endParaRPr lang="en-US"/>
          </a:p>
        </p:txBody>
      </p:sp>
      <p:sp>
        <p:nvSpPr>
          <p:cNvPr id="184322" name="Rectangle 2"/>
          <p:cNvSpPr>
            <a:spLocks noGrp="1" noRot="1" noChangeAspect="1" noChangeArrowheads="1" noTextEdit="1"/>
          </p:cNvSpPr>
          <p:nvPr>
            <p:ph type="sldImg"/>
          </p:nvPr>
        </p:nvSpPr>
        <p:spPr>
          <a:xfrm>
            <a:off x="1182688" y="696913"/>
            <a:ext cx="4648200" cy="3486150"/>
          </a:xfrm>
          <a:ln/>
        </p:spPr>
      </p:sp>
      <p:sp>
        <p:nvSpPr>
          <p:cNvPr id="184323" name="Rectangle 3"/>
          <p:cNvSpPr>
            <a:spLocks noGrp="1" noChangeArrowheads="1"/>
          </p:cNvSpPr>
          <p:nvPr>
            <p:ph type="body" idx="1"/>
          </p:nvPr>
        </p:nvSpPr>
        <p:spPr>
          <a:xfrm>
            <a:off x="936344" y="4415790"/>
            <a:ext cx="5137714" cy="4183380"/>
          </a:xfrm>
        </p:spPr>
        <p:txBody>
          <a:bodyPr/>
          <a:lstStyle/>
          <a:p>
            <a:r>
              <a:rPr lang="en-US" dirty="0"/>
              <a:t>Tables list duct insulation requirements as a function of the duct application (e.g., cooling-only supply duct); climate; and duct or plenum location (e.g., ventilated attic).</a:t>
            </a:r>
          </a:p>
          <a:p>
            <a:endParaRPr lang="en-US" dirty="0"/>
          </a:p>
          <a:p>
            <a:endParaRPr lang="en-US" dirty="0"/>
          </a:p>
          <a:p>
            <a:r>
              <a:rPr lang="en-US" dirty="0"/>
              <a:t>Last bullet – IECC does not have</a:t>
            </a:r>
          </a:p>
          <a:p>
            <a:endParaRPr lang="en-US" dirty="0"/>
          </a:p>
        </p:txBody>
      </p:sp>
    </p:spTree>
    <p:extLst>
      <p:ext uri="{BB962C8B-B14F-4D97-AF65-F5344CB8AC3E}">
        <p14:creationId xmlns:p14="http://schemas.microsoft.com/office/powerpoint/2010/main" val="28232963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9CF16C-ABCF-4C76-BAA1-D559D52EE54A}" type="slidenum">
              <a:rPr lang="en-US"/>
              <a:pPr/>
              <a:t>71</a:t>
            </a:fld>
            <a:endParaRPr lang="en-US"/>
          </a:p>
        </p:txBody>
      </p:sp>
      <p:sp>
        <p:nvSpPr>
          <p:cNvPr id="190466" name="Rectangle 2"/>
          <p:cNvSpPr>
            <a:spLocks noGrp="1" noRot="1" noChangeAspect="1" noChangeArrowheads="1" noTextEdit="1"/>
          </p:cNvSpPr>
          <p:nvPr>
            <p:ph type="sldImg"/>
          </p:nvPr>
        </p:nvSpPr>
        <p:spPr>
          <a:xfrm>
            <a:off x="1182688" y="696913"/>
            <a:ext cx="4648200" cy="3486150"/>
          </a:xfrm>
          <a:ln/>
        </p:spPr>
      </p:sp>
      <p:sp>
        <p:nvSpPr>
          <p:cNvPr id="190467" name="Rectangle 3"/>
          <p:cNvSpPr>
            <a:spLocks noGrp="1" noChangeArrowheads="1"/>
          </p:cNvSpPr>
          <p:nvPr>
            <p:ph type="body" idx="1"/>
          </p:nvPr>
        </p:nvSpPr>
        <p:spPr>
          <a:xfrm>
            <a:off x="936344" y="4415790"/>
            <a:ext cx="5137714" cy="4183380"/>
          </a:xfrm>
        </p:spPr>
        <p:txBody>
          <a:bodyPr/>
          <a:lstStyle/>
          <a:p>
            <a:r>
              <a:rPr lang="en-US" dirty="0"/>
              <a:t>Goes beyond SMACNA standards.</a:t>
            </a:r>
          </a:p>
          <a:p>
            <a:endParaRPr lang="en-US" dirty="0"/>
          </a:p>
          <a:p>
            <a:r>
              <a:rPr lang="en-US" dirty="0"/>
              <a:t>Testing is only required for duct sections of high pressure systems with a design duct pressure class rating in excess of 3 in. </a:t>
            </a:r>
            <a:r>
              <a:rPr lang="en-US" dirty="0" err="1"/>
              <a:t>w.c</a:t>
            </a:r>
            <a:r>
              <a:rPr lang="en-US" dirty="0"/>
              <a:t>.</a:t>
            </a:r>
          </a:p>
          <a:p>
            <a:endParaRPr lang="en-US" dirty="0"/>
          </a:p>
          <a:p>
            <a:r>
              <a:rPr lang="en-US" dirty="0"/>
              <a:t>Sections to be selected by building owner or representative.  Positive pressure leakage testing is</a:t>
            </a:r>
            <a:r>
              <a:rPr lang="en-US" baseline="0" dirty="0"/>
              <a:t> acceptable for negative pressure ductwork.</a:t>
            </a:r>
            <a:endParaRPr lang="en-US" dirty="0"/>
          </a:p>
          <a:p>
            <a:endParaRPr lang="en-US" dirty="0"/>
          </a:p>
        </p:txBody>
      </p:sp>
    </p:spTree>
    <p:extLst>
      <p:ext uri="{BB962C8B-B14F-4D97-AF65-F5344CB8AC3E}">
        <p14:creationId xmlns:p14="http://schemas.microsoft.com/office/powerpoint/2010/main" val="13474756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9CF16C-ABCF-4C76-BAA1-D559D52EE54A}" type="slidenum">
              <a:rPr lang="en-US"/>
              <a:pPr/>
              <a:t>72</a:t>
            </a:fld>
            <a:endParaRPr lang="en-US"/>
          </a:p>
        </p:txBody>
      </p:sp>
      <p:sp>
        <p:nvSpPr>
          <p:cNvPr id="190466" name="Rectangle 2"/>
          <p:cNvSpPr>
            <a:spLocks noGrp="1" noRot="1" noChangeAspect="1" noChangeArrowheads="1" noTextEdit="1"/>
          </p:cNvSpPr>
          <p:nvPr>
            <p:ph type="sldImg"/>
          </p:nvPr>
        </p:nvSpPr>
        <p:spPr>
          <a:xfrm>
            <a:off x="1182688" y="696913"/>
            <a:ext cx="4648200" cy="3486150"/>
          </a:xfrm>
          <a:ln/>
        </p:spPr>
      </p:sp>
      <p:sp>
        <p:nvSpPr>
          <p:cNvPr id="190467"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28347297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9CF16C-ABCF-4C76-BAA1-D559D52EE54A}" type="slidenum">
              <a:rPr lang="en-US"/>
              <a:pPr/>
              <a:t>73</a:t>
            </a:fld>
            <a:endParaRPr lang="en-US"/>
          </a:p>
        </p:txBody>
      </p:sp>
      <p:sp>
        <p:nvSpPr>
          <p:cNvPr id="190466" name="Rectangle 2"/>
          <p:cNvSpPr>
            <a:spLocks noGrp="1" noRot="1" noChangeAspect="1" noChangeArrowheads="1" noTextEdit="1"/>
          </p:cNvSpPr>
          <p:nvPr>
            <p:ph type="sldImg"/>
          </p:nvPr>
        </p:nvSpPr>
        <p:spPr>
          <a:xfrm>
            <a:off x="1182688" y="696913"/>
            <a:ext cx="4648200" cy="3486150"/>
          </a:xfrm>
          <a:ln/>
        </p:spPr>
      </p:sp>
      <p:sp>
        <p:nvSpPr>
          <p:cNvPr id="190467"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15637261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9CF16C-ABCF-4C76-BAA1-D559D52EE54A}" type="slidenum">
              <a:rPr lang="en-US"/>
              <a:pPr/>
              <a:t>74</a:t>
            </a:fld>
            <a:endParaRPr lang="en-US"/>
          </a:p>
        </p:txBody>
      </p:sp>
      <p:sp>
        <p:nvSpPr>
          <p:cNvPr id="190466" name="Rectangle 2"/>
          <p:cNvSpPr>
            <a:spLocks noGrp="1" noRot="1" noChangeAspect="1" noChangeArrowheads="1" noTextEdit="1"/>
          </p:cNvSpPr>
          <p:nvPr>
            <p:ph type="sldImg"/>
          </p:nvPr>
        </p:nvSpPr>
        <p:spPr>
          <a:xfrm>
            <a:off x="1182688" y="696913"/>
            <a:ext cx="4648200" cy="3486150"/>
          </a:xfrm>
          <a:ln/>
        </p:spPr>
      </p:sp>
      <p:sp>
        <p:nvSpPr>
          <p:cNvPr id="190467"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27330272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9CF16C-ABCF-4C76-BAA1-D559D52EE54A}" type="slidenum">
              <a:rPr lang="en-US"/>
              <a:pPr/>
              <a:t>75</a:t>
            </a:fld>
            <a:endParaRPr lang="en-US"/>
          </a:p>
        </p:txBody>
      </p:sp>
      <p:sp>
        <p:nvSpPr>
          <p:cNvPr id="190466" name="Rectangle 2"/>
          <p:cNvSpPr>
            <a:spLocks noGrp="1" noRot="1" noChangeAspect="1" noChangeArrowheads="1" noTextEdit="1"/>
          </p:cNvSpPr>
          <p:nvPr>
            <p:ph type="sldImg"/>
          </p:nvPr>
        </p:nvSpPr>
        <p:spPr>
          <a:xfrm>
            <a:off x="1182688" y="696913"/>
            <a:ext cx="4648200" cy="3486150"/>
          </a:xfrm>
          <a:ln/>
        </p:spPr>
      </p:sp>
      <p:sp>
        <p:nvSpPr>
          <p:cNvPr id="190467"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1900974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9D330B-B20C-4CB8-8B38-18487D08DC65}" type="slidenum">
              <a:rPr lang="en-US"/>
              <a:pPr/>
              <a:t>20</a:t>
            </a:fld>
            <a:endParaRPr lang="en-US"/>
          </a:p>
        </p:txBody>
      </p:sp>
      <p:sp>
        <p:nvSpPr>
          <p:cNvPr id="123906" name="Rectangle 2"/>
          <p:cNvSpPr>
            <a:spLocks noGrp="1" noRot="1" noChangeAspect="1" noChangeArrowheads="1" noTextEdit="1"/>
          </p:cNvSpPr>
          <p:nvPr>
            <p:ph type="sldImg"/>
          </p:nvPr>
        </p:nvSpPr>
        <p:spPr>
          <a:xfrm>
            <a:off x="1182688" y="696913"/>
            <a:ext cx="4648200" cy="3486150"/>
          </a:xfrm>
          <a:ln/>
        </p:spPr>
      </p:sp>
      <p:sp>
        <p:nvSpPr>
          <p:cNvPr id="123907" name="Rectangle 3"/>
          <p:cNvSpPr>
            <a:spLocks noGrp="1" noChangeArrowheads="1"/>
          </p:cNvSpPr>
          <p:nvPr>
            <p:ph type="body" idx="1"/>
          </p:nvPr>
        </p:nvSpPr>
        <p:spPr>
          <a:xfrm>
            <a:off x="936344" y="4415790"/>
            <a:ext cx="5137714" cy="4183380"/>
          </a:xfrm>
        </p:spPr>
        <p:txBody>
          <a:bodyPr/>
          <a:lstStyle/>
          <a:p>
            <a:pPr lvl="0"/>
            <a:endParaRPr lang="en-US" dirty="0"/>
          </a:p>
        </p:txBody>
      </p:sp>
      <p:sp>
        <p:nvSpPr>
          <p:cNvPr id="2" name="TextBox 1"/>
          <p:cNvSpPr txBox="1"/>
          <p:nvPr/>
        </p:nvSpPr>
        <p:spPr>
          <a:xfrm>
            <a:off x="1182688" y="472108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304828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B924B3-7F40-4AE6-82C9-061F765819EE}" type="slidenum">
              <a:rPr lang="en-US"/>
              <a:pPr/>
              <a:t>76</a:t>
            </a:fld>
            <a:endParaRPr lang="en-US"/>
          </a:p>
        </p:txBody>
      </p:sp>
      <p:sp>
        <p:nvSpPr>
          <p:cNvPr id="36866" name="Rectangle 2"/>
          <p:cNvSpPr>
            <a:spLocks noGrp="1" noRot="1" noChangeAspect="1" noChangeArrowheads="1" noTextEdit="1"/>
          </p:cNvSpPr>
          <p:nvPr>
            <p:ph type="sldImg"/>
          </p:nvPr>
        </p:nvSpPr>
        <p:spPr>
          <a:xfrm>
            <a:off x="1182688" y="696913"/>
            <a:ext cx="4648200" cy="3486150"/>
          </a:xfrm>
          <a:ln/>
        </p:spPr>
      </p:sp>
      <p:sp>
        <p:nvSpPr>
          <p:cNvPr id="36867" name="Rectangle 3"/>
          <p:cNvSpPr>
            <a:spLocks noGrp="1" noChangeArrowheads="1"/>
          </p:cNvSpPr>
          <p:nvPr>
            <p:ph type="body" idx="1"/>
          </p:nvPr>
        </p:nvSpPr>
        <p:spPr>
          <a:xfrm>
            <a:off x="936344" y="4415790"/>
            <a:ext cx="5137714" cy="4183380"/>
          </a:xfrm>
        </p:spPr>
        <p:txBody>
          <a:bodyPr/>
          <a:lstStyle/>
          <a:p>
            <a:r>
              <a:rPr lang="en-US" dirty="0"/>
              <a:t>There are four compliance options for HVAC:  Simplified, Prescriptive Path, ECB, and Appendix G.  When the simplified approach is used, the Mandatory Provisions do not apply.  Grayed out option under Compliance Options is not available for HVAC.  </a:t>
            </a:r>
          </a:p>
          <a:p>
            <a:endParaRPr lang="en-US" dirty="0"/>
          </a:p>
          <a:p>
            <a:r>
              <a:rPr lang="en-US" dirty="0"/>
              <a:t>Pick IECC OR ASHRAE for entire code application</a:t>
            </a:r>
          </a:p>
          <a:p>
            <a:pPr defTabSz="931723"/>
            <a:endParaRPr lang="en-US" dirty="0"/>
          </a:p>
        </p:txBody>
      </p:sp>
    </p:spTree>
    <p:extLst>
      <p:ext uri="{BB962C8B-B14F-4D97-AF65-F5344CB8AC3E}">
        <p14:creationId xmlns:p14="http://schemas.microsoft.com/office/powerpoint/2010/main" val="27514771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section will be discussed in subsequent sections.</a:t>
            </a:r>
          </a:p>
        </p:txBody>
      </p:sp>
      <p:sp>
        <p:nvSpPr>
          <p:cNvPr id="4" name="Slide Number Placeholder 3"/>
          <p:cNvSpPr>
            <a:spLocks noGrp="1"/>
          </p:cNvSpPr>
          <p:nvPr>
            <p:ph type="sldNum" sz="quarter" idx="10"/>
          </p:nvPr>
        </p:nvSpPr>
        <p:spPr/>
        <p:txBody>
          <a:bodyPr/>
          <a:lstStyle/>
          <a:p>
            <a:fld id="{A5DCB630-35EC-4D59-9C32-41D38FCDA16A}" type="slidenum">
              <a:rPr lang="en-US" smtClean="0"/>
              <a:pPr/>
              <a:t>77</a:t>
            </a:fld>
            <a:endParaRPr lang="en-US"/>
          </a:p>
        </p:txBody>
      </p:sp>
    </p:spTree>
    <p:extLst>
      <p:ext uri="{BB962C8B-B14F-4D97-AF65-F5344CB8AC3E}">
        <p14:creationId xmlns:p14="http://schemas.microsoft.com/office/powerpoint/2010/main" val="40753564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E7909B-8678-4DE3-AA2E-6FFE9A48019C}" type="slidenum">
              <a:rPr lang="en-US"/>
              <a:pPr/>
              <a:t>78</a:t>
            </a:fld>
            <a:endParaRPr lang="en-US"/>
          </a:p>
        </p:txBody>
      </p:sp>
      <p:sp>
        <p:nvSpPr>
          <p:cNvPr id="199682" name="Rectangle 2"/>
          <p:cNvSpPr>
            <a:spLocks noGrp="1" noRot="1" noChangeAspect="1" noChangeArrowheads="1" noTextEdit="1"/>
          </p:cNvSpPr>
          <p:nvPr>
            <p:ph type="sldImg"/>
          </p:nvPr>
        </p:nvSpPr>
        <p:spPr>
          <a:xfrm>
            <a:off x="1182688" y="696913"/>
            <a:ext cx="4648200" cy="3486150"/>
          </a:xfrm>
          <a:ln/>
        </p:spPr>
      </p:sp>
      <p:sp>
        <p:nvSpPr>
          <p:cNvPr id="199683" name="Rectangle 3"/>
          <p:cNvSpPr>
            <a:spLocks noGrp="1" noChangeArrowheads="1"/>
          </p:cNvSpPr>
          <p:nvPr>
            <p:ph type="body" idx="1"/>
          </p:nvPr>
        </p:nvSpPr>
        <p:spPr>
          <a:xfrm>
            <a:off x="936344" y="4415790"/>
            <a:ext cx="5137714" cy="4183380"/>
          </a:xfrm>
        </p:spPr>
        <p:txBody>
          <a:bodyPr/>
          <a:lstStyle/>
          <a:p>
            <a:endParaRPr lang="en-US" b="0" i="1" dirty="0"/>
          </a:p>
          <a:p>
            <a:r>
              <a:rPr lang="en-US" b="0" dirty="0"/>
              <a:t>Not an IECC requirement</a:t>
            </a:r>
          </a:p>
        </p:txBody>
      </p:sp>
    </p:spTree>
    <p:extLst>
      <p:ext uri="{BB962C8B-B14F-4D97-AF65-F5344CB8AC3E}">
        <p14:creationId xmlns:p14="http://schemas.microsoft.com/office/powerpoint/2010/main" val="4480099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07FFF2-747A-4B27-9C9B-FB7CF4FF9EBD}" type="slidenum">
              <a:rPr lang="en-US"/>
              <a:pPr/>
              <a:t>79</a:t>
            </a:fld>
            <a:endParaRPr lang="en-US"/>
          </a:p>
        </p:txBody>
      </p:sp>
      <p:sp>
        <p:nvSpPr>
          <p:cNvPr id="201730" name="Rectangle 2"/>
          <p:cNvSpPr>
            <a:spLocks noGrp="1" noRot="1" noChangeAspect="1" noChangeArrowheads="1" noTextEdit="1"/>
          </p:cNvSpPr>
          <p:nvPr>
            <p:ph type="sldImg"/>
          </p:nvPr>
        </p:nvSpPr>
        <p:spPr>
          <a:xfrm>
            <a:off x="1182688" y="696913"/>
            <a:ext cx="4648200" cy="3486150"/>
          </a:xfrm>
          <a:ln/>
        </p:spPr>
      </p:sp>
      <p:sp>
        <p:nvSpPr>
          <p:cNvPr id="201731" name="Rectangle 3"/>
          <p:cNvSpPr>
            <a:spLocks noGrp="1" noChangeArrowheads="1"/>
          </p:cNvSpPr>
          <p:nvPr>
            <p:ph type="body" idx="1"/>
          </p:nvPr>
        </p:nvSpPr>
        <p:spPr>
          <a:xfrm>
            <a:off x="936344" y="4415790"/>
            <a:ext cx="5137714" cy="4183380"/>
          </a:xfrm>
        </p:spPr>
        <p:txBody>
          <a:bodyPr/>
          <a:lstStyle/>
          <a:p>
            <a:r>
              <a:rPr lang="en-US" dirty="0"/>
              <a:t>There are several common high limit controllers:</a:t>
            </a:r>
          </a:p>
          <a:p>
            <a:pPr>
              <a:buFontTx/>
              <a:buChar char="-"/>
            </a:pPr>
            <a:r>
              <a:rPr lang="en-US" dirty="0"/>
              <a:t>Fixed Dry-Bulb Temperature High Limit</a:t>
            </a:r>
          </a:p>
          <a:p>
            <a:pPr>
              <a:buFontTx/>
              <a:buChar char="-"/>
            </a:pPr>
            <a:r>
              <a:rPr lang="en-US" dirty="0"/>
              <a:t>Differential Dry-Bulb Temperature High Limit</a:t>
            </a:r>
          </a:p>
          <a:p>
            <a:pPr>
              <a:buFontTx/>
              <a:buChar char="-"/>
            </a:pPr>
            <a:r>
              <a:rPr lang="en-US" dirty="0"/>
              <a:t>Fixed Enthalpy High Limit now requires dry-bulb in combination</a:t>
            </a:r>
          </a:p>
          <a:p>
            <a:pPr marL="0" marR="0" indent="0" algn="l" defTabSz="457200" rtl="0" eaLnBrk="1" fontAlgn="auto" latinLnBrk="0" hangingPunct="1">
              <a:lnSpc>
                <a:spcPct val="100000"/>
              </a:lnSpc>
              <a:spcBef>
                <a:spcPts val="0"/>
              </a:spcBef>
              <a:spcAft>
                <a:spcPts val="0"/>
              </a:spcAft>
              <a:buClrTx/>
              <a:buSzTx/>
              <a:buFontTx/>
              <a:buChar char="-"/>
              <a:tabLst/>
              <a:defRPr/>
            </a:pPr>
            <a:r>
              <a:rPr lang="en-US" dirty="0"/>
              <a:t>Differential Enthalpy High Limit now requires dry-bulb in combination</a:t>
            </a:r>
          </a:p>
          <a:p>
            <a:pPr>
              <a:buFontTx/>
              <a:buNone/>
            </a:pPr>
            <a:endParaRPr lang="en-US" dirty="0"/>
          </a:p>
          <a:p>
            <a:pPr>
              <a:buFontTx/>
              <a:buNone/>
            </a:pPr>
            <a:r>
              <a:rPr lang="en-US" dirty="0"/>
              <a:t>No longer allowed</a:t>
            </a:r>
          </a:p>
          <a:p>
            <a:pPr>
              <a:buFontTx/>
              <a:buChar char="-"/>
            </a:pPr>
            <a:r>
              <a:rPr lang="en-US" dirty="0"/>
              <a:t>Electronic Hybrid Enthalpy/Temperature Controllers</a:t>
            </a:r>
          </a:p>
          <a:p>
            <a:pPr>
              <a:buFontTx/>
              <a:buChar char="-"/>
            </a:pPr>
            <a:r>
              <a:rPr lang="en-US" dirty="0"/>
              <a:t>Dew Point and Dry-Bulb Temperature High Limit</a:t>
            </a:r>
          </a:p>
          <a:p>
            <a:pPr>
              <a:buFontTx/>
              <a:buChar char="-"/>
            </a:pPr>
            <a:endParaRPr lang="en-US" dirty="0"/>
          </a:p>
          <a:p>
            <a:pPr>
              <a:buFontTx/>
              <a:buChar char="-"/>
            </a:pPr>
            <a:endParaRPr lang="en-US" dirty="0"/>
          </a:p>
          <a:p>
            <a:r>
              <a:rPr lang="en-US" dirty="0"/>
              <a:t>Bring in 100% air – need to exhaust 100% of the air</a:t>
            </a:r>
          </a:p>
          <a:p>
            <a:pPr>
              <a:buFontTx/>
              <a:buChar char="-"/>
            </a:pPr>
            <a:endParaRPr lang="en-US" dirty="0"/>
          </a:p>
          <a:p>
            <a:pPr>
              <a:buFontTx/>
              <a:buChar char="-"/>
            </a:pPr>
            <a:endParaRPr lang="en-US" dirty="0"/>
          </a:p>
          <a:p>
            <a:pPr>
              <a:buFontTx/>
              <a:buChar char="-"/>
            </a:pPr>
            <a:endParaRPr lang="en-US" dirty="0"/>
          </a:p>
        </p:txBody>
      </p:sp>
    </p:spTree>
    <p:extLst>
      <p:ext uri="{BB962C8B-B14F-4D97-AF65-F5344CB8AC3E}">
        <p14:creationId xmlns:p14="http://schemas.microsoft.com/office/powerpoint/2010/main" val="9759238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869433-345E-4E09-A9CC-2E0131EA5C2E}" type="slidenum">
              <a:rPr lang="en-US"/>
              <a:pPr/>
              <a:t>80</a:t>
            </a:fld>
            <a:endParaRPr lang="en-US"/>
          </a:p>
        </p:txBody>
      </p:sp>
      <p:sp>
        <p:nvSpPr>
          <p:cNvPr id="129026" name="Rectangle 2"/>
          <p:cNvSpPr>
            <a:spLocks noGrp="1" noRot="1" noChangeAspect="1" noChangeArrowheads="1" noTextEdit="1"/>
          </p:cNvSpPr>
          <p:nvPr>
            <p:ph type="sldImg"/>
          </p:nvPr>
        </p:nvSpPr>
        <p:spPr>
          <a:xfrm>
            <a:off x="1182688" y="696913"/>
            <a:ext cx="4648200" cy="3486150"/>
          </a:xfrm>
          <a:ln/>
        </p:spPr>
      </p:sp>
      <p:sp>
        <p:nvSpPr>
          <p:cNvPr id="129027"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33291556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64704B-439E-4B3D-BDD8-C8EC8857FBD0}" type="slidenum">
              <a:rPr lang="en-US"/>
              <a:pPr/>
              <a:t>81</a:t>
            </a:fld>
            <a:endParaRPr lang="en-US"/>
          </a:p>
        </p:txBody>
      </p:sp>
      <p:sp>
        <p:nvSpPr>
          <p:cNvPr id="203778" name="Rectangle 2"/>
          <p:cNvSpPr>
            <a:spLocks noGrp="1" noRot="1" noChangeAspect="1" noChangeArrowheads="1" noTextEdit="1"/>
          </p:cNvSpPr>
          <p:nvPr>
            <p:ph type="sldImg"/>
          </p:nvPr>
        </p:nvSpPr>
        <p:spPr>
          <a:xfrm>
            <a:off x="1182688" y="696913"/>
            <a:ext cx="4648200" cy="3486150"/>
          </a:xfrm>
          <a:ln/>
        </p:spPr>
      </p:sp>
      <p:sp>
        <p:nvSpPr>
          <p:cNvPr id="203779" name="Rectangle 3"/>
          <p:cNvSpPr>
            <a:spLocks noGrp="1" noChangeArrowheads="1"/>
          </p:cNvSpPr>
          <p:nvPr>
            <p:ph type="body" idx="1"/>
          </p:nvPr>
        </p:nvSpPr>
        <p:spPr>
          <a:xfrm>
            <a:off x="936344" y="4415790"/>
            <a:ext cx="5137714" cy="4183380"/>
          </a:xfrm>
        </p:spPr>
        <p:txBody>
          <a:bodyPr/>
          <a:lstStyle/>
          <a:p>
            <a:r>
              <a:rPr lang="en-US" dirty="0"/>
              <a:t>Section 6.5.1.1.4 references the requirements in 6.4.3.3.4, making this section both mandatory and prescriptive!</a:t>
            </a:r>
          </a:p>
          <a:p>
            <a:endParaRPr lang="en-US" dirty="0"/>
          </a:p>
          <a:p>
            <a:r>
              <a:rPr lang="en-US" dirty="0"/>
              <a:t>When the system is in the 100% OA mode, leakage through the return damper will increase supply air temperatures, forcing the mechanical cooling system to operate at colder OA temperatures and increases the cooling load once the mechanical cooling is on.</a:t>
            </a:r>
          </a:p>
          <a:p>
            <a:endParaRPr lang="en-US" dirty="0"/>
          </a:p>
        </p:txBody>
      </p:sp>
    </p:spTree>
    <p:extLst>
      <p:ext uri="{BB962C8B-B14F-4D97-AF65-F5344CB8AC3E}">
        <p14:creationId xmlns:p14="http://schemas.microsoft.com/office/powerpoint/2010/main" val="15584785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583D82-4E52-4783-BED3-872AC649C862}" type="slidenum">
              <a:rPr lang="en-US"/>
              <a:pPr/>
              <a:t>82</a:t>
            </a:fld>
            <a:endParaRPr lang="en-US"/>
          </a:p>
        </p:txBody>
      </p:sp>
      <p:sp>
        <p:nvSpPr>
          <p:cNvPr id="205826" name="Rectangle 2"/>
          <p:cNvSpPr>
            <a:spLocks noGrp="1" noRot="1" noChangeAspect="1" noChangeArrowheads="1" noTextEdit="1"/>
          </p:cNvSpPr>
          <p:nvPr>
            <p:ph type="sldImg"/>
          </p:nvPr>
        </p:nvSpPr>
        <p:spPr>
          <a:xfrm>
            <a:off x="1182688" y="696913"/>
            <a:ext cx="4648200" cy="3486150"/>
          </a:xfrm>
          <a:ln/>
        </p:spPr>
      </p:sp>
      <p:sp>
        <p:nvSpPr>
          <p:cNvPr id="205827" name="Rectangle 3"/>
          <p:cNvSpPr>
            <a:spLocks noGrp="1" noChangeArrowheads="1"/>
          </p:cNvSpPr>
          <p:nvPr>
            <p:ph type="body" idx="1"/>
          </p:nvPr>
        </p:nvSpPr>
        <p:spPr>
          <a:xfrm>
            <a:off x="936344" y="4415790"/>
            <a:ext cx="5137714" cy="4183380"/>
          </a:xfrm>
        </p:spPr>
        <p:txBody>
          <a:bodyPr/>
          <a:lstStyle/>
          <a:p>
            <a:r>
              <a:rPr lang="en-US" dirty="0"/>
              <a:t>With economizer systems, without the relief, the building can become </a:t>
            </a:r>
            <a:r>
              <a:rPr lang="en-US" dirty="0" err="1"/>
              <a:t>overpressurized</a:t>
            </a:r>
            <a:r>
              <a:rPr lang="en-US" dirty="0"/>
              <a:t>, causing exterior doors to stand open and causing whistling at elevator and stair doors.  When these problems occur, operators are apt to disable the economizer.</a:t>
            </a:r>
          </a:p>
          <a:p>
            <a:endParaRPr lang="en-US" dirty="0"/>
          </a:p>
          <a:p>
            <a:endParaRPr lang="en-US" dirty="0"/>
          </a:p>
          <a:p>
            <a:endParaRPr lang="en-US" b="1" u="sng" dirty="0"/>
          </a:p>
        </p:txBody>
      </p:sp>
    </p:spTree>
    <p:extLst>
      <p:ext uri="{BB962C8B-B14F-4D97-AF65-F5344CB8AC3E}">
        <p14:creationId xmlns:p14="http://schemas.microsoft.com/office/powerpoint/2010/main" val="25317013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583D82-4E52-4783-BED3-872AC649C862}" type="slidenum">
              <a:rPr lang="en-US"/>
              <a:pPr/>
              <a:t>83</a:t>
            </a:fld>
            <a:endParaRPr lang="en-US"/>
          </a:p>
        </p:txBody>
      </p:sp>
      <p:sp>
        <p:nvSpPr>
          <p:cNvPr id="205826" name="Rectangle 2"/>
          <p:cNvSpPr>
            <a:spLocks noGrp="1" noRot="1" noChangeAspect="1" noChangeArrowheads="1" noTextEdit="1"/>
          </p:cNvSpPr>
          <p:nvPr>
            <p:ph type="sldImg"/>
          </p:nvPr>
        </p:nvSpPr>
        <p:spPr>
          <a:xfrm>
            <a:off x="1182688" y="696913"/>
            <a:ext cx="4648200" cy="3486150"/>
          </a:xfrm>
          <a:ln/>
        </p:spPr>
      </p:sp>
      <p:sp>
        <p:nvSpPr>
          <p:cNvPr id="205827" name="Rectangle 3"/>
          <p:cNvSpPr>
            <a:spLocks noGrp="1" noChangeArrowheads="1"/>
          </p:cNvSpPr>
          <p:nvPr>
            <p:ph type="body" idx="1"/>
          </p:nvPr>
        </p:nvSpPr>
        <p:spPr>
          <a:xfrm>
            <a:off x="936344" y="4415790"/>
            <a:ext cx="5137714" cy="4183380"/>
          </a:xfrm>
        </p:spPr>
        <p:txBody>
          <a:bodyPr/>
          <a:lstStyle/>
          <a:p>
            <a:endParaRPr lang="en-US" dirty="0"/>
          </a:p>
          <a:p>
            <a:endParaRPr lang="en-US" dirty="0"/>
          </a:p>
          <a:p>
            <a:endParaRPr lang="en-US" b="1" u="sng" dirty="0"/>
          </a:p>
        </p:txBody>
      </p:sp>
    </p:spTree>
    <p:extLst>
      <p:ext uri="{BB962C8B-B14F-4D97-AF65-F5344CB8AC3E}">
        <p14:creationId xmlns:p14="http://schemas.microsoft.com/office/powerpoint/2010/main" val="24565206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25D82C-15E2-4BF7-9C3A-577E9AD149D6}" type="slidenum">
              <a:rPr lang="en-US"/>
              <a:pPr/>
              <a:t>84</a:t>
            </a:fld>
            <a:endParaRPr lang="en-US"/>
          </a:p>
        </p:txBody>
      </p:sp>
      <p:sp>
        <p:nvSpPr>
          <p:cNvPr id="207874" name="Rectangle 2"/>
          <p:cNvSpPr>
            <a:spLocks noGrp="1" noRot="1" noChangeAspect="1" noChangeArrowheads="1" noTextEdit="1"/>
          </p:cNvSpPr>
          <p:nvPr>
            <p:ph type="sldImg"/>
          </p:nvPr>
        </p:nvSpPr>
        <p:spPr>
          <a:xfrm>
            <a:off x="1182688" y="696913"/>
            <a:ext cx="4648200" cy="3486150"/>
          </a:xfrm>
          <a:ln/>
        </p:spPr>
      </p:sp>
      <p:sp>
        <p:nvSpPr>
          <p:cNvPr id="207875" name="Rectangle 3"/>
          <p:cNvSpPr>
            <a:spLocks noGrp="1" noChangeArrowheads="1"/>
          </p:cNvSpPr>
          <p:nvPr>
            <p:ph type="body" idx="1"/>
          </p:nvPr>
        </p:nvSpPr>
        <p:spPr>
          <a:xfrm>
            <a:off x="936344" y="4415790"/>
            <a:ext cx="5137714" cy="4183380"/>
          </a:xfrm>
        </p:spPr>
        <p:txBody>
          <a:bodyPr/>
          <a:lstStyle/>
          <a:p>
            <a:endParaRPr lang="en-US" dirty="0">
              <a:cs typeface="Times New Roman" pitchFamily="18" charset="0"/>
              <a:sym typeface="WP MathA" pitchFamily="2" charset="2"/>
            </a:endParaRPr>
          </a:p>
        </p:txBody>
      </p:sp>
    </p:spTree>
    <p:extLst>
      <p:ext uri="{BB962C8B-B14F-4D97-AF65-F5344CB8AC3E}">
        <p14:creationId xmlns:p14="http://schemas.microsoft.com/office/powerpoint/2010/main" val="3645001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8B8A4A-E13C-437A-9BA2-C792DBB9BCEB}" type="slidenum">
              <a:rPr lang="en-US"/>
              <a:pPr/>
              <a:t>85</a:t>
            </a:fld>
            <a:endParaRPr lang="en-US"/>
          </a:p>
        </p:txBody>
      </p:sp>
      <p:sp>
        <p:nvSpPr>
          <p:cNvPr id="209922" name="Rectangle 2"/>
          <p:cNvSpPr>
            <a:spLocks noGrp="1" noRot="1" noChangeAspect="1" noChangeArrowheads="1" noTextEdit="1"/>
          </p:cNvSpPr>
          <p:nvPr>
            <p:ph type="sldImg"/>
          </p:nvPr>
        </p:nvSpPr>
        <p:spPr>
          <a:xfrm>
            <a:off x="1182688" y="696913"/>
            <a:ext cx="4648200" cy="3486150"/>
          </a:xfrm>
          <a:ln/>
        </p:spPr>
      </p:sp>
      <p:sp>
        <p:nvSpPr>
          <p:cNvPr id="209923" name="Rectangle 3"/>
          <p:cNvSpPr>
            <a:spLocks noGrp="1" noChangeArrowheads="1"/>
          </p:cNvSpPr>
          <p:nvPr>
            <p:ph type="body" idx="1"/>
          </p:nvPr>
        </p:nvSpPr>
        <p:spPr>
          <a:xfrm>
            <a:off x="936344" y="4415790"/>
            <a:ext cx="5137714" cy="4183380"/>
          </a:xfrm>
        </p:spPr>
        <p:txBody>
          <a:bodyPr/>
          <a:lstStyle/>
          <a:p>
            <a:r>
              <a:rPr lang="en-US" dirty="0"/>
              <a:t>Unlike airside economizers, water economizers have parasitic energy losses that reduce the cooling energy savings.  One of these losses comes from possible increases in pumping energy.  This requirement attempts to limit those losses.</a:t>
            </a:r>
          </a:p>
          <a:p>
            <a:endParaRPr lang="en-US" dirty="0"/>
          </a:p>
          <a:p>
            <a:r>
              <a:rPr lang="en-US" dirty="0"/>
              <a:t>Save pumping energy</a:t>
            </a:r>
          </a:p>
          <a:p>
            <a:endParaRPr lang="en-US" dirty="0"/>
          </a:p>
          <a:p>
            <a:endParaRPr lang="en-US" dirty="0"/>
          </a:p>
        </p:txBody>
      </p:sp>
    </p:spTree>
    <p:extLst>
      <p:ext uri="{BB962C8B-B14F-4D97-AF65-F5344CB8AC3E}">
        <p14:creationId xmlns:p14="http://schemas.microsoft.com/office/powerpoint/2010/main" val="3642266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Section 11 - simulation</a:t>
            </a:r>
          </a:p>
        </p:txBody>
      </p:sp>
      <p:sp>
        <p:nvSpPr>
          <p:cNvPr id="4" name="Slide Number Placeholder 3"/>
          <p:cNvSpPr>
            <a:spLocks noGrp="1"/>
          </p:cNvSpPr>
          <p:nvPr>
            <p:ph type="sldNum" sz="quarter" idx="10"/>
          </p:nvPr>
        </p:nvSpPr>
        <p:spPr/>
        <p:txBody>
          <a:bodyPr/>
          <a:lstStyle/>
          <a:p>
            <a:fld id="{A5DCB630-35EC-4D59-9C32-41D38FCDA16A}" type="slidenum">
              <a:rPr lang="en-US" smtClean="0"/>
              <a:pPr/>
              <a:t>22</a:t>
            </a:fld>
            <a:endParaRPr lang="en-US"/>
          </a:p>
        </p:txBody>
      </p:sp>
    </p:spTree>
    <p:extLst>
      <p:ext uri="{BB962C8B-B14F-4D97-AF65-F5344CB8AC3E}">
        <p14:creationId xmlns:p14="http://schemas.microsoft.com/office/powerpoint/2010/main" val="23788590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E0983A-4745-42D9-BCD1-7B7EE7091D9C}" type="slidenum">
              <a:rPr lang="en-US"/>
              <a:pPr/>
              <a:t>86</a:t>
            </a:fld>
            <a:endParaRPr lang="en-US"/>
          </a:p>
        </p:txBody>
      </p:sp>
      <p:sp>
        <p:nvSpPr>
          <p:cNvPr id="211970" name="Rectangle 2"/>
          <p:cNvSpPr>
            <a:spLocks noGrp="1" noRot="1" noChangeAspect="1" noChangeArrowheads="1" noTextEdit="1"/>
          </p:cNvSpPr>
          <p:nvPr>
            <p:ph type="sldImg"/>
          </p:nvPr>
        </p:nvSpPr>
        <p:spPr>
          <a:xfrm>
            <a:off x="1182688" y="696913"/>
            <a:ext cx="4648200" cy="3486150"/>
          </a:xfrm>
          <a:ln/>
        </p:spPr>
      </p:sp>
      <p:sp>
        <p:nvSpPr>
          <p:cNvPr id="211971"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28838766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E0983A-4745-42D9-BCD1-7B7EE7091D9C}" type="slidenum">
              <a:rPr lang="en-US"/>
              <a:pPr/>
              <a:t>87</a:t>
            </a:fld>
            <a:endParaRPr lang="en-US"/>
          </a:p>
        </p:txBody>
      </p:sp>
      <p:sp>
        <p:nvSpPr>
          <p:cNvPr id="211970" name="Rectangle 2"/>
          <p:cNvSpPr>
            <a:spLocks noGrp="1" noRot="1" noChangeAspect="1" noChangeArrowheads="1" noTextEdit="1"/>
          </p:cNvSpPr>
          <p:nvPr>
            <p:ph type="sldImg"/>
          </p:nvPr>
        </p:nvSpPr>
        <p:spPr>
          <a:xfrm>
            <a:off x="1182688" y="696913"/>
            <a:ext cx="4648200" cy="3486150"/>
          </a:xfrm>
          <a:ln/>
        </p:spPr>
      </p:sp>
      <p:sp>
        <p:nvSpPr>
          <p:cNvPr id="211971"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4506749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E0983A-4745-42D9-BCD1-7B7EE7091D9C}" type="slidenum">
              <a:rPr lang="en-US"/>
              <a:pPr/>
              <a:t>88</a:t>
            </a:fld>
            <a:endParaRPr lang="en-US"/>
          </a:p>
        </p:txBody>
      </p:sp>
      <p:sp>
        <p:nvSpPr>
          <p:cNvPr id="211970" name="Rectangle 2"/>
          <p:cNvSpPr>
            <a:spLocks noGrp="1" noRot="1" noChangeAspect="1" noChangeArrowheads="1" noTextEdit="1"/>
          </p:cNvSpPr>
          <p:nvPr>
            <p:ph type="sldImg"/>
          </p:nvPr>
        </p:nvSpPr>
        <p:spPr>
          <a:xfrm>
            <a:off x="1182688" y="696913"/>
            <a:ext cx="4648200" cy="3486150"/>
          </a:xfrm>
          <a:ln/>
        </p:spPr>
      </p:sp>
      <p:sp>
        <p:nvSpPr>
          <p:cNvPr id="211971"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34889354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CC0A4B-5AD1-49CD-ADC2-88CFCEF8D7ED}" type="slidenum">
              <a:rPr lang="en-US"/>
              <a:pPr/>
              <a:t>89</a:t>
            </a:fld>
            <a:endParaRPr lang="en-US"/>
          </a:p>
        </p:txBody>
      </p:sp>
      <p:sp>
        <p:nvSpPr>
          <p:cNvPr id="214018" name="Rectangle 2"/>
          <p:cNvSpPr>
            <a:spLocks noGrp="1" noRot="1" noChangeAspect="1" noChangeArrowheads="1" noTextEdit="1"/>
          </p:cNvSpPr>
          <p:nvPr>
            <p:ph type="sldImg"/>
          </p:nvPr>
        </p:nvSpPr>
        <p:spPr>
          <a:xfrm>
            <a:off x="1182688" y="696913"/>
            <a:ext cx="4648200" cy="3486150"/>
          </a:xfrm>
          <a:ln/>
        </p:spPr>
      </p:sp>
      <p:sp>
        <p:nvSpPr>
          <p:cNvPr id="214019" name="Rectangle 3"/>
          <p:cNvSpPr>
            <a:spLocks noGrp="1" noChangeArrowheads="1"/>
          </p:cNvSpPr>
          <p:nvPr>
            <p:ph type="body" idx="1"/>
          </p:nvPr>
        </p:nvSpPr>
        <p:spPr>
          <a:xfrm>
            <a:off x="936344" y="4415790"/>
            <a:ext cx="5137714" cy="4183380"/>
          </a:xfrm>
        </p:spPr>
        <p:txBody>
          <a:bodyPr/>
          <a:lstStyle/>
          <a:p>
            <a:r>
              <a:rPr lang="en-US" dirty="0"/>
              <a:t>This simply requires that heating and economizer controls be coordinated so they</a:t>
            </a:r>
            <a:r>
              <a:rPr lang="en-US" baseline="0" dirty="0"/>
              <a:t> are mutually exclusive</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23632319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E0983A-4745-42D9-BCD1-7B7EE7091D9C}" type="slidenum">
              <a:rPr lang="en-US"/>
              <a:pPr/>
              <a:t>90</a:t>
            </a:fld>
            <a:endParaRPr lang="en-US"/>
          </a:p>
        </p:txBody>
      </p:sp>
      <p:sp>
        <p:nvSpPr>
          <p:cNvPr id="211970" name="Rectangle 2"/>
          <p:cNvSpPr>
            <a:spLocks noGrp="1" noRot="1" noChangeAspect="1" noChangeArrowheads="1" noTextEdit="1"/>
          </p:cNvSpPr>
          <p:nvPr>
            <p:ph type="sldImg"/>
          </p:nvPr>
        </p:nvSpPr>
        <p:spPr>
          <a:xfrm>
            <a:off x="1182688" y="696913"/>
            <a:ext cx="4648200" cy="3486150"/>
          </a:xfrm>
          <a:ln/>
        </p:spPr>
      </p:sp>
      <p:sp>
        <p:nvSpPr>
          <p:cNvPr id="211971"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20624621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0194EA-DB79-455B-9AF5-3B4E016D61FB}" type="slidenum">
              <a:rPr lang="en-US"/>
              <a:pPr/>
              <a:t>91</a:t>
            </a:fld>
            <a:endParaRPr lang="en-US"/>
          </a:p>
        </p:txBody>
      </p:sp>
      <p:sp>
        <p:nvSpPr>
          <p:cNvPr id="220162" name="Rectangle 2"/>
          <p:cNvSpPr>
            <a:spLocks noGrp="1" noRot="1" noChangeAspect="1" noChangeArrowheads="1" noTextEdit="1"/>
          </p:cNvSpPr>
          <p:nvPr>
            <p:ph type="sldImg"/>
          </p:nvPr>
        </p:nvSpPr>
        <p:spPr>
          <a:xfrm>
            <a:off x="1182688" y="696913"/>
            <a:ext cx="4648200" cy="3486150"/>
          </a:xfrm>
          <a:ln/>
        </p:spPr>
      </p:sp>
      <p:sp>
        <p:nvSpPr>
          <p:cNvPr id="220163" name="Rectangle 3"/>
          <p:cNvSpPr>
            <a:spLocks noGrp="1" noChangeArrowheads="1"/>
          </p:cNvSpPr>
          <p:nvPr>
            <p:ph type="body" idx="1"/>
          </p:nvPr>
        </p:nvSpPr>
        <p:spPr>
          <a:xfrm>
            <a:off x="936344" y="4415790"/>
            <a:ext cx="5137714" cy="4183380"/>
          </a:xfrm>
        </p:spPr>
        <p:txBody>
          <a:bodyPr/>
          <a:lstStyle/>
          <a:p>
            <a:r>
              <a:rPr lang="en-US" dirty="0"/>
              <a:t>Single-zone systems will inherently meet these requirements, provided their controls are capable of sequencing typical heating and cooling.</a:t>
            </a:r>
          </a:p>
          <a:p>
            <a:endParaRPr lang="en-US" dirty="0"/>
          </a:p>
          <a:p>
            <a:r>
              <a:rPr lang="en-US" dirty="0"/>
              <a:t>Discourages cooling air then reheating</a:t>
            </a:r>
          </a:p>
          <a:p>
            <a:endParaRPr lang="en-US" dirty="0"/>
          </a:p>
          <a:p>
            <a:pPr lvl="0"/>
            <a:r>
              <a:rPr lang="en-US" dirty="0"/>
              <a:t> </a:t>
            </a:r>
          </a:p>
        </p:txBody>
      </p:sp>
    </p:spTree>
    <p:extLst>
      <p:ext uri="{BB962C8B-B14F-4D97-AF65-F5344CB8AC3E}">
        <p14:creationId xmlns:p14="http://schemas.microsoft.com/office/powerpoint/2010/main" val="163068989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F38404-09E8-4537-8FCB-F635274AE4DD}" type="slidenum">
              <a:rPr lang="en-US"/>
              <a:pPr/>
              <a:t>92</a:t>
            </a:fld>
            <a:endParaRPr lang="en-US"/>
          </a:p>
        </p:txBody>
      </p:sp>
      <p:sp>
        <p:nvSpPr>
          <p:cNvPr id="222210" name="Rectangle 2"/>
          <p:cNvSpPr>
            <a:spLocks noGrp="1" noRot="1" noChangeAspect="1" noChangeArrowheads="1" noTextEdit="1"/>
          </p:cNvSpPr>
          <p:nvPr>
            <p:ph type="sldImg"/>
          </p:nvPr>
        </p:nvSpPr>
        <p:spPr>
          <a:xfrm>
            <a:off x="1182688" y="696913"/>
            <a:ext cx="4648200" cy="3486150"/>
          </a:xfrm>
          <a:ln/>
        </p:spPr>
      </p:sp>
      <p:sp>
        <p:nvSpPr>
          <p:cNvPr id="222211"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37412937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0194EA-DB79-455B-9AF5-3B4E016D61FB}" type="slidenum">
              <a:rPr lang="en-US"/>
              <a:pPr/>
              <a:t>93</a:t>
            </a:fld>
            <a:endParaRPr lang="en-US"/>
          </a:p>
        </p:txBody>
      </p:sp>
      <p:sp>
        <p:nvSpPr>
          <p:cNvPr id="220162" name="Rectangle 2"/>
          <p:cNvSpPr>
            <a:spLocks noGrp="1" noRot="1" noChangeAspect="1" noChangeArrowheads="1" noTextEdit="1"/>
          </p:cNvSpPr>
          <p:nvPr>
            <p:ph type="sldImg"/>
          </p:nvPr>
        </p:nvSpPr>
        <p:spPr>
          <a:xfrm>
            <a:off x="1182688" y="696913"/>
            <a:ext cx="4648200" cy="3486150"/>
          </a:xfrm>
          <a:ln/>
        </p:spPr>
      </p:sp>
      <p:sp>
        <p:nvSpPr>
          <p:cNvPr id="220163" name="Rectangle 3"/>
          <p:cNvSpPr>
            <a:spLocks noGrp="1" noChangeArrowheads="1"/>
          </p:cNvSpPr>
          <p:nvPr>
            <p:ph type="body" idx="1"/>
          </p:nvPr>
        </p:nvSpPr>
        <p:spPr>
          <a:xfrm>
            <a:off x="936344" y="4415790"/>
            <a:ext cx="5137714" cy="4183380"/>
          </a:xfrm>
        </p:spPr>
        <p:txBody>
          <a:bodyPr/>
          <a:lstStyle/>
          <a:p>
            <a:r>
              <a:rPr lang="en-US" dirty="0"/>
              <a:t>Single-zone systems will inherently meet these requirements, provided their controls are capable of sequencing typical heating and cooling.</a:t>
            </a:r>
          </a:p>
          <a:p>
            <a:endParaRPr lang="en-US" dirty="0"/>
          </a:p>
          <a:p>
            <a:r>
              <a:rPr lang="en-US" dirty="0"/>
              <a:t>Discourages cooling air then reheating</a:t>
            </a:r>
          </a:p>
          <a:p>
            <a:endParaRPr lang="en-US" dirty="0"/>
          </a:p>
          <a:p>
            <a:pPr lvl="0"/>
            <a:r>
              <a:rPr lang="en-US" dirty="0"/>
              <a:t> </a:t>
            </a:r>
          </a:p>
        </p:txBody>
      </p:sp>
    </p:spTree>
    <p:extLst>
      <p:ext uri="{BB962C8B-B14F-4D97-AF65-F5344CB8AC3E}">
        <p14:creationId xmlns:p14="http://schemas.microsoft.com/office/powerpoint/2010/main" val="41194561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ADB1F4-02D8-4CBF-9E22-75A85FC7F019}" type="slidenum">
              <a:rPr lang="en-US"/>
              <a:pPr/>
              <a:t>94</a:t>
            </a:fld>
            <a:endParaRPr lang="en-US"/>
          </a:p>
        </p:txBody>
      </p:sp>
      <p:sp>
        <p:nvSpPr>
          <p:cNvPr id="224258" name="Rectangle 2"/>
          <p:cNvSpPr>
            <a:spLocks noGrp="1" noRot="1" noChangeAspect="1" noChangeArrowheads="1" noTextEdit="1"/>
          </p:cNvSpPr>
          <p:nvPr>
            <p:ph type="sldImg"/>
          </p:nvPr>
        </p:nvSpPr>
        <p:spPr>
          <a:xfrm>
            <a:off x="1182688" y="696913"/>
            <a:ext cx="4648200" cy="3486150"/>
          </a:xfrm>
          <a:ln/>
        </p:spPr>
      </p:sp>
      <p:sp>
        <p:nvSpPr>
          <p:cNvPr id="224259"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16056897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47CC63-367F-4001-8787-F291598E369F}" type="slidenum">
              <a:rPr lang="en-US"/>
              <a:pPr/>
              <a:t>95</a:t>
            </a:fld>
            <a:endParaRPr lang="en-US"/>
          </a:p>
        </p:txBody>
      </p:sp>
      <p:sp>
        <p:nvSpPr>
          <p:cNvPr id="226306" name="Rectangle 2"/>
          <p:cNvSpPr>
            <a:spLocks noGrp="1" noRot="1" noChangeAspect="1" noChangeArrowheads="1" noTextEdit="1"/>
          </p:cNvSpPr>
          <p:nvPr>
            <p:ph type="sldImg"/>
          </p:nvPr>
        </p:nvSpPr>
        <p:spPr>
          <a:xfrm>
            <a:off x="1182688" y="696913"/>
            <a:ext cx="4648200" cy="3486150"/>
          </a:xfrm>
          <a:ln/>
        </p:spPr>
      </p:sp>
      <p:sp>
        <p:nvSpPr>
          <p:cNvPr id="226307" name="Rectangle 3"/>
          <p:cNvSpPr>
            <a:spLocks noGrp="1" noChangeArrowheads="1"/>
          </p:cNvSpPr>
          <p:nvPr>
            <p:ph type="body" idx="1"/>
          </p:nvPr>
        </p:nvSpPr>
        <p:spPr>
          <a:xfrm>
            <a:off x="936344" y="4415790"/>
            <a:ext cx="5137714" cy="4183380"/>
          </a:xfrm>
        </p:spPr>
        <p:txBody>
          <a:bodyPr/>
          <a:lstStyle/>
          <a:p>
            <a:r>
              <a:rPr lang="en-US" dirty="0"/>
              <a:t>Three-pipe systems use a common return for both hot water and chilled water and cause heated water and cooled water to be mixed with each other, increasing both heating and cooling energy usage.</a:t>
            </a:r>
          </a:p>
          <a:p>
            <a:endParaRPr lang="en-US" dirty="0"/>
          </a:p>
          <a:p>
            <a:endParaRPr lang="en-US" dirty="0"/>
          </a:p>
          <a:p>
            <a:endParaRPr lang="en-US" b="1" i="1" dirty="0"/>
          </a:p>
        </p:txBody>
      </p:sp>
    </p:spTree>
    <p:extLst>
      <p:ext uri="{BB962C8B-B14F-4D97-AF65-F5344CB8AC3E}">
        <p14:creationId xmlns:p14="http://schemas.microsoft.com/office/powerpoint/2010/main" val="2674882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159913-075E-47FF-821F-411D153DE9D6}" type="slidenum">
              <a:rPr lang="en-US"/>
              <a:pPr/>
              <a:t>23</a:t>
            </a:fld>
            <a:endParaRPr lang="en-US"/>
          </a:p>
        </p:txBody>
      </p:sp>
      <p:sp>
        <p:nvSpPr>
          <p:cNvPr id="126978" name="Rectangle 2"/>
          <p:cNvSpPr>
            <a:spLocks noGrp="1" noRot="1" noChangeAspect="1" noChangeArrowheads="1" noTextEdit="1"/>
          </p:cNvSpPr>
          <p:nvPr>
            <p:ph type="sldImg"/>
          </p:nvPr>
        </p:nvSpPr>
        <p:spPr>
          <a:xfrm>
            <a:off x="1182688" y="696913"/>
            <a:ext cx="4648200" cy="3486150"/>
          </a:xfrm>
          <a:ln/>
        </p:spPr>
      </p:sp>
      <p:sp>
        <p:nvSpPr>
          <p:cNvPr id="126979" name="Rectangle 3"/>
          <p:cNvSpPr>
            <a:spLocks noGrp="1" noChangeArrowheads="1"/>
          </p:cNvSpPr>
          <p:nvPr>
            <p:ph type="body" idx="1"/>
          </p:nvPr>
        </p:nvSpPr>
        <p:spPr>
          <a:xfrm>
            <a:off x="936344" y="4415790"/>
            <a:ext cx="5137714" cy="4183380"/>
          </a:xfrm>
        </p:spPr>
        <p:txBody>
          <a:bodyPr/>
          <a:lstStyle/>
          <a:p>
            <a:r>
              <a:rPr lang="en-US" dirty="0"/>
              <a:t>Buildings must meet ALL of these requirements before the simplified approach option may be used.</a:t>
            </a:r>
          </a:p>
          <a:p>
            <a:endParaRPr lang="en-US" dirty="0"/>
          </a:p>
          <a:p>
            <a:r>
              <a:rPr lang="en-US" dirty="0"/>
              <a:t>The Simplified Approach was included so that small buildings could comply with the standard with minimal effort, but be subjected to the same stringency as is in the rest of the standard. Since the requirements fit on two pages it is ideal for a small commercial building. The committee included this simplified approach because 80 to 85% of the building stock is this type of building. </a:t>
            </a:r>
          </a:p>
          <a:p>
            <a:endParaRPr lang="en-US" dirty="0"/>
          </a:p>
          <a:p>
            <a:endParaRPr lang="en-US" dirty="0"/>
          </a:p>
        </p:txBody>
      </p:sp>
    </p:spTree>
    <p:extLst>
      <p:ext uri="{BB962C8B-B14F-4D97-AF65-F5344CB8AC3E}">
        <p14:creationId xmlns:p14="http://schemas.microsoft.com/office/powerpoint/2010/main" val="247933256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1F78EF-9DC3-4271-AAAB-1E0ED7FA93C4}" type="slidenum">
              <a:rPr lang="en-US"/>
              <a:pPr/>
              <a:t>96</a:t>
            </a:fld>
            <a:endParaRPr lang="en-US"/>
          </a:p>
        </p:txBody>
      </p:sp>
      <p:sp>
        <p:nvSpPr>
          <p:cNvPr id="228354" name="Rectangle 2"/>
          <p:cNvSpPr>
            <a:spLocks noGrp="1" noRot="1" noChangeAspect="1" noChangeArrowheads="1" noTextEdit="1"/>
          </p:cNvSpPr>
          <p:nvPr>
            <p:ph type="sldImg"/>
          </p:nvPr>
        </p:nvSpPr>
        <p:spPr>
          <a:xfrm>
            <a:off x="1182688" y="696913"/>
            <a:ext cx="4648200" cy="3486150"/>
          </a:xfrm>
          <a:ln/>
        </p:spPr>
      </p:sp>
      <p:sp>
        <p:nvSpPr>
          <p:cNvPr id="228355" name="Rectangle 3"/>
          <p:cNvSpPr>
            <a:spLocks noGrp="1" noChangeArrowheads="1"/>
          </p:cNvSpPr>
          <p:nvPr>
            <p:ph type="body" idx="1"/>
          </p:nvPr>
        </p:nvSpPr>
        <p:spPr>
          <a:xfrm>
            <a:off x="936344" y="4415790"/>
            <a:ext cx="5137714" cy="4183380"/>
          </a:xfrm>
        </p:spPr>
        <p:txBody>
          <a:bodyPr/>
          <a:lstStyle/>
          <a:p>
            <a:r>
              <a:rPr lang="en-US" dirty="0"/>
              <a:t>Two-pipe changeover systems use a common distribution system to alternately supply heated or chilled water to fan-coils and air-handlers.  One pipe in and one pipe out.  Changeover happens at specified times of the year.</a:t>
            </a:r>
          </a:p>
          <a:p>
            <a:endParaRPr lang="en-US" dirty="0"/>
          </a:p>
        </p:txBody>
      </p:sp>
    </p:spTree>
    <p:extLst>
      <p:ext uri="{BB962C8B-B14F-4D97-AF65-F5344CB8AC3E}">
        <p14:creationId xmlns:p14="http://schemas.microsoft.com/office/powerpoint/2010/main" val="37075426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D26688-7A85-44CE-9590-50B010035888}" type="slidenum">
              <a:rPr lang="en-US"/>
              <a:pPr/>
              <a:t>97</a:t>
            </a:fld>
            <a:endParaRPr lang="en-US" dirty="0"/>
          </a:p>
        </p:txBody>
      </p:sp>
      <p:sp>
        <p:nvSpPr>
          <p:cNvPr id="230402" name="Rectangle 2"/>
          <p:cNvSpPr>
            <a:spLocks noGrp="1" noRot="1" noChangeAspect="1" noChangeArrowheads="1" noTextEdit="1"/>
          </p:cNvSpPr>
          <p:nvPr>
            <p:ph type="sldImg"/>
          </p:nvPr>
        </p:nvSpPr>
        <p:spPr>
          <a:xfrm>
            <a:off x="1182688" y="696913"/>
            <a:ext cx="4648200" cy="3486150"/>
          </a:xfrm>
          <a:ln/>
        </p:spPr>
      </p:sp>
      <p:sp>
        <p:nvSpPr>
          <p:cNvPr id="230403" name="Rectangle 3"/>
          <p:cNvSpPr>
            <a:spLocks noGrp="1" noChangeArrowheads="1"/>
          </p:cNvSpPr>
          <p:nvPr>
            <p:ph type="body" idx="1"/>
          </p:nvPr>
        </p:nvSpPr>
        <p:spPr>
          <a:xfrm>
            <a:off x="936344" y="4415790"/>
            <a:ext cx="5137714" cy="4183380"/>
          </a:xfrm>
        </p:spPr>
        <p:txBody>
          <a:bodyPr/>
          <a:lstStyle/>
          <a:p>
            <a:r>
              <a:rPr lang="en-US" dirty="0">
                <a:cs typeface="Arial" pitchFamily="34" charset="0"/>
              </a:rPr>
              <a:t>Ex:  water loop through</a:t>
            </a:r>
            <a:r>
              <a:rPr lang="en-US" baseline="0" dirty="0">
                <a:cs typeface="Arial" pitchFamily="34" charset="0"/>
              </a:rPr>
              <a:t> building and heat pumps are placed around and use water loop as a heat source for heating and a heat sink for cooling.</a:t>
            </a:r>
            <a:endParaRPr lang="en-US" dirty="0">
              <a:cs typeface="Arial" pitchFamily="34" charset="0"/>
            </a:endParaRPr>
          </a:p>
          <a:p>
            <a:endParaRPr lang="en-US" dirty="0">
              <a:cs typeface="Arial" pitchFamily="34" charset="0"/>
            </a:endParaRPr>
          </a:p>
          <a:p>
            <a:r>
              <a:rPr lang="en-US" dirty="0">
                <a:cs typeface="Arial" pitchFamily="34" charset="0"/>
              </a:rPr>
              <a:t>Requirements are meant to limit the unnecessary use of the central heating and cooling sources.</a:t>
            </a:r>
          </a:p>
          <a:p>
            <a:endParaRPr lang="en-US" dirty="0">
              <a:cs typeface="Arial" pitchFamily="34" charset="0"/>
            </a:endParaRPr>
          </a:p>
          <a:p>
            <a:pPr lvl="0"/>
            <a:r>
              <a:rPr lang="en-US" dirty="0">
                <a:cs typeface="Arial" pitchFamily="34" charset="0"/>
              </a:rPr>
              <a:t>For climate zones 3 through 8, if a closed-circuit tower (fluid cooler) is used, either an automatic valve must be installed to bypass all but a minimal flow of water around the tower (for freeze protection) or low-leakage positive closure dampers shall be provided. </a:t>
            </a:r>
          </a:p>
          <a:p>
            <a:pPr lvl="0"/>
            <a:endParaRPr lang="en-US" dirty="0">
              <a:cs typeface="Arial" pitchFamily="34" charset="0"/>
            </a:endParaRPr>
          </a:p>
          <a:p>
            <a:pPr lvl="0"/>
            <a:r>
              <a:rPr lang="en-US" dirty="0">
                <a:cs typeface="Arial" pitchFamily="34" charset="0"/>
              </a:rPr>
              <a:t>If an open-circuit tower is used directly in the heat pump loop, an automatic valve must be installed to bypass all heat pump water flow around the tower. </a:t>
            </a:r>
          </a:p>
          <a:p>
            <a:pPr lvl="0"/>
            <a:endParaRPr lang="en-US" dirty="0">
              <a:cs typeface="Arial" pitchFamily="34" charset="0"/>
            </a:endParaRPr>
          </a:p>
          <a:p>
            <a:pPr lvl="0"/>
            <a:r>
              <a:rPr lang="en-US" dirty="0">
                <a:cs typeface="Arial" pitchFamily="34" charset="0"/>
              </a:rPr>
              <a:t>If an open-circuit tower is used in conjunction with a separate heat exchanger to isolate the tower from the heat pump loop, then heat loss must be controlled by shutting down the circulation pump on the cooling tower loop.</a:t>
            </a:r>
          </a:p>
          <a:p>
            <a:pPr lvl="0"/>
            <a:endParaRPr lang="en-US" dirty="0">
              <a:latin typeface="Arial" pitchFamily="34" charset="0"/>
              <a:cs typeface="Arial" pitchFamily="34" charset="0"/>
            </a:endParaRPr>
          </a:p>
          <a:p>
            <a:pPr lvl="0"/>
            <a:endParaRPr lang="en-US" dirty="0">
              <a:latin typeface="Arial" pitchFamily="34" charset="0"/>
              <a:cs typeface="Arial" pitchFamily="34" charset="0"/>
            </a:endParaRPr>
          </a:p>
        </p:txBody>
      </p:sp>
    </p:spTree>
    <p:extLst>
      <p:ext uri="{BB962C8B-B14F-4D97-AF65-F5344CB8AC3E}">
        <p14:creationId xmlns:p14="http://schemas.microsoft.com/office/powerpoint/2010/main" val="264845152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06C6E7-ABBE-49B6-8BB7-56A5F4E58E0A}" type="slidenum">
              <a:rPr lang="en-US"/>
              <a:pPr/>
              <a:t>98</a:t>
            </a:fld>
            <a:endParaRPr lang="en-US"/>
          </a:p>
        </p:txBody>
      </p:sp>
      <p:sp>
        <p:nvSpPr>
          <p:cNvPr id="232450" name="Rectangle 2"/>
          <p:cNvSpPr>
            <a:spLocks noGrp="1" noRot="1" noChangeAspect="1" noChangeArrowheads="1" noTextEdit="1"/>
          </p:cNvSpPr>
          <p:nvPr>
            <p:ph type="sldImg"/>
          </p:nvPr>
        </p:nvSpPr>
        <p:spPr>
          <a:xfrm>
            <a:off x="1182688" y="696913"/>
            <a:ext cx="4648200" cy="3486150"/>
          </a:xfrm>
          <a:ln/>
        </p:spPr>
      </p:sp>
      <p:sp>
        <p:nvSpPr>
          <p:cNvPr id="232451" name="Rectangle 3"/>
          <p:cNvSpPr>
            <a:spLocks noGrp="1" noChangeArrowheads="1"/>
          </p:cNvSpPr>
          <p:nvPr>
            <p:ph type="body" idx="1"/>
          </p:nvPr>
        </p:nvSpPr>
        <p:spPr>
          <a:xfrm>
            <a:off x="936344" y="4415790"/>
            <a:ext cx="5137714" cy="4183380"/>
          </a:xfrm>
        </p:spPr>
        <p:txBody>
          <a:bodyPr/>
          <a:lstStyle/>
          <a:p>
            <a:pPr lvl="0"/>
            <a:r>
              <a:rPr lang="en-US" dirty="0">
                <a:latin typeface="Arial" charset="0"/>
              </a:rPr>
              <a:t> </a:t>
            </a:r>
          </a:p>
        </p:txBody>
      </p:sp>
    </p:spTree>
    <p:extLst>
      <p:ext uri="{BB962C8B-B14F-4D97-AF65-F5344CB8AC3E}">
        <p14:creationId xmlns:p14="http://schemas.microsoft.com/office/powerpoint/2010/main" val="319876504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587" indent="-228587">
              <a:buFont typeface="+mj-lt"/>
              <a:buAutoNum type="alphaLcParenR"/>
            </a:pPr>
            <a:endParaRPr lang="en-US" b="1" u="sng" dirty="0"/>
          </a:p>
          <a:p>
            <a:endParaRPr lang="en-US" dirty="0"/>
          </a:p>
        </p:txBody>
      </p:sp>
      <p:sp>
        <p:nvSpPr>
          <p:cNvPr id="4" name="Slide Number Placeholder 3"/>
          <p:cNvSpPr>
            <a:spLocks noGrp="1"/>
          </p:cNvSpPr>
          <p:nvPr>
            <p:ph type="sldNum" sz="quarter" idx="10"/>
          </p:nvPr>
        </p:nvSpPr>
        <p:spPr/>
        <p:txBody>
          <a:bodyPr/>
          <a:lstStyle/>
          <a:p>
            <a:fld id="{A5DCB630-35EC-4D59-9C32-41D38FCDA16A}" type="slidenum">
              <a:rPr lang="en-US" smtClean="0"/>
              <a:pPr/>
              <a:t>99</a:t>
            </a:fld>
            <a:endParaRPr lang="en-US"/>
          </a:p>
        </p:txBody>
      </p:sp>
    </p:spTree>
    <p:extLst>
      <p:ext uri="{BB962C8B-B14F-4D97-AF65-F5344CB8AC3E}">
        <p14:creationId xmlns:p14="http://schemas.microsoft.com/office/powerpoint/2010/main" val="30619061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4A7620-3994-4D6D-8062-BCECD3639EBF}" type="slidenum">
              <a:rPr lang="en-US"/>
              <a:pPr/>
              <a:t>100</a:t>
            </a:fld>
            <a:endParaRPr lang="en-US"/>
          </a:p>
        </p:txBody>
      </p:sp>
      <p:sp>
        <p:nvSpPr>
          <p:cNvPr id="235522" name="Rectangle 2"/>
          <p:cNvSpPr>
            <a:spLocks noGrp="1" noRot="1" noChangeAspect="1" noChangeArrowheads="1" noTextEdit="1"/>
          </p:cNvSpPr>
          <p:nvPr>
            <p:ph type="sldImg"/>
          </p:nvPr>
        </p:nvSpPr>
        <p:spPr>
          <a:xfrm>
            <a:off x="1182688" y="696913"/>
            <a:ext cx="4648200" cy="3486150"/>
          </a:xfrm>
          <a:ln/>
        </p:spPr>
      </p:sp>
      <p:sp>
        <p:nvSpPr>
          <p:cNvPr id="235523"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3464079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4A7620-3994-4D6D-8062-BCECD3639EBF}" type="slidenum">
              <a:rPr lang="en-US"/>
              <a:pPr/>
              <a:t>101</a:t>
            </a:fld>
            <a:endParaRPr lang="en-US"/>
          </a:p>
        </p:txBody>
      </p:sp>
      <p:sp>
        <p:nvSpPr>
          <p:cNvPr id="235522" name="Rectangle 2"/>
          <p:cNvSpPr>
            <a:spLocks noGrp="1" noRot="1" noChangeAspect="1" noChangeArrowheads="1" noTextEdit="1"/>
          </p:cNvSpPr>
          <p:nvPr>
            <p:ph type="sldImg"/>
          </p:nvPr>
        </p:nvSpPr>
        <p:spPr>
          <a:xfrm>
            <a:off x="1182688" y="696913"/>
            <a:ext cx="4648200" cy="3486150"/>
          </a:xfrm>
          <a:ln/>
        </p:spPr>
      </p:sp>
      <p:sp>
        <p:nvSpPr>
          <p:cNvPr id="235523" name="Rectangle 3"/>
          <p:cNvSpPr>
            <a:spLocks noGrp="1" noChangeArrowheads="1"/>
          </p:cNvSpPr>
          <p:nvPr>
            <p:ph type="body" idx="1"/>
          </p:nvPr>
        </p:nvSpPr>
        <p:spPr>
          <a:xfrm>
            <a:off x="936344" y="4415790"/>
            <a:ext cx="5137714" cy="4183380"/>
          </a:xfrm>
        </p:spPr>
        <p:txBody>
          <a:bodyPr/>
          <a:lstStyle/>
          <a:p>
            <a:r>
              <a:rPr lang="en-US" dirty="0"/>
              <a:t>A DOAS unit separates the ventilation air from systems or air used for heating or cooling.</a:t>
            </a:r>
          </a:p>
          <a:p>
            <a:r>
              <a:rPr lang="en-US" dirty="0"/>
              <a:t>Generally this improves energy efficiency, as it reduces techniques like reheat.</a:t>
            </a:r>
          </a:p>
          <a:p>
            <a:r>
              <a:rPr lang="en-US" dirty="0"/>
              <a:t>However, some control strategies will preheat</a:t>
            </a:r>
            <a:r>
              <a:rPr lang="en-US" baseline="0" dirty="0"/>
              <a:t> the air delivered by the DOAS to the space temperature setpoint (usually 70 to 75 degrees F).</a:t>
            </a:r>
          </a:p>
          <a:p>
            <a:r>
              <a:rPr lang="en-US" baseline="0" dirty="0"/>
              <a:t>This “neutral temperature” control strategy results in heating air that would provide beneficial cooling inside the building.</a:t>
            </a:r>
          </a:p>
          <a:p>
            <a:r>
              <a:rPr lang="en-US" baseline="0" dirty="0"/>
              <a:t>So this restriction maintains less preheating of separately processed ventilation air</a:t>
            </a:r>
          </a:p>
          <a:p>
            <a:r>
              <a:rPr lang="en-US" baseline="0" dirty="0"/>
              <a:t>That saves both heating the air at the ventilation unit and </a:t>
            </a:r>
            <a:r>
              <a:rPr lang="en-US" baseline="0" dirty="0" err="1"/>
              <a:t>recooling</a:t>
            </a:r>
            <a:r>
              <a:rPr lang="en-US" baseline="0" dirty="0"/>
              <a:t> the air in the space with mechanical cooling.</a:t>
            </a:r>
            <a:endParaRPr lang="en-US" dirty="0"/>
          </a:p>
          <a:p>
            <a:endParaRPr lang="en-US" dirty="0"/>
          </a:p>
        </p:txBody>
      </p:sp>
    </p:spTree>
    <p:extLst>
      <p:ext uri="{BB962C8B-B14F-4D97-AF65-F5344CB8AC3E}">
        <p14:creationId xmlns:p14="http://schemas.microsoft.com/office/powerpoint/2010/main" val="174657297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C209EB-33C8-480D-AA63-E6748201A0CF}" type="slidenum">
              <a:rPr lang="en-US"/>
              <a:pPr/>
              <a:t>102</a:t>
            </a:fld>
            <a:endParaRPr lang="en-US"/>
          </a:p>
        </p:txBody>
      </p:sp>
      <p:sp>
        <p:nvSpPr>
          <p:cNvPr id="237570" name="Rectangle 2"/>
          <p:cNvSpPr>
            <a:spLocks noGrp="1" noRot="1" noChangeAspect="1" noChangeArrowheads="1" noTextEdit="1"/>
          </p:cNvSpPr>
          <p:nvPr>
            <p:ph type="sldImg"/>
          </p:nvPr>
        </p:nvSpPr>
        <p:spPr>
          <a:xfrm>
            <a:off x="1182688" y="696913"/>
            <a:ext cx="4648200" cy="3486150"/>
          </a:xfrm>
          <a:ln/>
        </p:spPr>
      </p:sp>
      <p:sp>
        <p:nvSpPr>
          <p:cNvPr id="237571" name="Rectangle 3"/>
          <p:cNvSpPr>
            <a:spLocks noGrp="1" noChangeArrowheads="1"/>
          </p:cNvSpPr>
          <p:nvPr>
            <p:ph type="body" idx="1"/>
          </p:nvPr>
        </p:nvSpPr>
        <p:spPr>
          <a:xfrm>
            <a:off x="936344" y="4415790"/>
            <a:ext cx="5137714" cy="4183380"/>
          </a:xfrm>
        </p:spPr>
        <p:txBody>
          <a:bodyPr/>
          <a:lstStyle/>
          <a:p>
            <a:r>
              <a:rPr lang="en-US" dirty="0"/>
              <a:t>Fan system power is the sum of the nominal power demand (nameplate </a:t>
            </a:r>
            <a:r>
              <a:rPr lang="en-US" dirty="0" err="1"/>
              <a:t>hp</a:t>
            </a:r>
            <a:r>
              <a:rPr lang="en-US" dirty="0"/>
              <a:t>) of all fans in a system that are required to operate at design conditions to supply air from the heating or cooling source (such as coils) to the conditioned spaces and return it back to the source or exhaust it to the outdoors.</a:t>
            </a:r>
          </a:p>
          <a:p>
            <a:endParaRPr lang="en-US" dirty="0"/>
          </a:p>
          <a:p>
            <a:r>
              <a:rPr lang="en-US" dirty="0"/>
              <a:t>Subsequent slides discuss each of these.</a:t>
            </a:r>
          </a:p>
          <a:p>
            <a:endParaRPr lang="en-US" dirty="0"/>
          </a:p>
          <a:p>
            <a:endParaRPr lang="en-US" dirty="0"/>
          </a:p>
          <a:p>
            <a:endParaRPr lang="en-US" dirty="0"/>
          </a:p>
        </p:txBody>
      </p:sp>
    </p:spTree>
    <p:extLst>
      <p:ext uri="{BB962C8B-B14F-4D97-AF65-F5344CB8AC3E}">
        <p14:creationId xmlns:p14="http://schemas.microsoft.com/office/powerpoint/2010/main" val="311632303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0A0828-C00D-4415-89C5-7D88178A803C}" type="slidenum">
              <a:rPr lang="en-US"/>
              <a:pPr/>
              <a:t>103</a:t>
            </a:fld>
            <a:endParaRPr lang="en-US"/>
          </a:p>
        </p:txBody>
      </p:sp>
      <p:sp>
        <p:nvSpPr>
          <p:cNvPr id="239618" name="Rectangle 2"/>
          <p:cNvSpPr>
            <a:spLocks noGrp="1" noRot="1" noChangeAspect="1" noChangeArrowheads="1" noTextEdit="1"/>
          </p:cNvSpPr>
          <p:nvPr>
            <p:ph type="sldImg"/>
          </p:nvPr>
        </p:nvSpPr>
        <p:spPr>
          <a:xfrm>
            <a:off x="1182688" y="696913"/>
            <a:ext cx="4648200" cy="3486150"/>
          </a:xfrm>
          <a:ln/>
        </p:spPr>
      </p:sp>
      <p:sp>
        <p:nvSpPr>
          <p:cNvPr id="239619" name="Rectangle 3"/>
          <p:cNvSpPr>
            <a:spLocks noGrp="1" noChangeArrowheads="1"/>
          </p:cNvSpPr>
          <p:nvPr>
            <p:ph type="body" idx="1"/>
          </p:nvPr>
        </p:nvSpPr>
        <p:spPr>
          <a:xfrm>
            <a:off x="936344" y="4415790"/>
            <a:ext cx="5137714" cy="4183380"/>
          </a:xfrm>
        </p:spPr>
        <p:txBody>
          <a:bodyPr>
            <a:normAutofit/>
          </a:bodyPr>
          <a:lstStyle/>
          <a:p>
            <a:pPr marL="228587" indent="-228587">
              <a:buFont typeface="+mj-lt"/>
              <a:buNone/>
            </a:pPr>
            <a:endParaRPr lang="en-US" dirty="0"/>
          </a:p>
        </p:txBody>
      </p:sp>
    </p:spTree>
    <p:extLst>
      <p:ext uri="{BB962C8B-B14F-4D97-AF65-F5344CB8AC3E}">
        <p14:creationId xmlns:p14="http://schemas.microsoft.com/office/powerpoint/2010/main" val="405602819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0A0828-C00D-4415-89C5-7D88178A803C}" type="slidenum">
              <a:rPr lang="en-US"/>
              <a:pPr/>
              <a:t>104</a:t>
            </a:fld>
            <a:endParaRPr lang="en-US"/>
          </a:p>
        </p:txBody>
      </p:sp>
      <p:sp>
        <p:nvSpPr>
          <p:cNvPr id="239618" name="Rectangle 2"/>
          <p:cNvSpPr>
            <a:spLocks noGrp="1" noRot="1" noChangeAspect="1" noChangeArrowheads="1" noTextEdit="1"/>
          </p:cNvSpPr>
          <p:nvPr>
            <p:ph type="sldImg"/>
          </p:nvPr>
        </p:nvSpPr>
        <p:spPr>
          <a:xfrm>
            <a:off x="1182688" y="696913"/>
            <a:ext cx="4648200" cy="3486150"/>
          </a:xfrm>
          <a:ln/>
        </p:spPr>
      </p:sp>
      <p:sp>
        <p:nvSpPr>
          <p:cNvPr id="239619" name="Rectangle 3"/>
          <p:cNvSpPr>
            <a:spLocks noGrp="1" noChangeArrowheads="1"/>
          </p:cNvSpPr>
          <p:nvPr>
            <p:ph type="body" idx="1"/>
          </p:nvPr>
        </p:nvSpPr>
        <p:spPr>
          <a:xfrm>
            <a:off x="936344" y="4415790"/>
            <a:ext cx="5137714" cy="4183380"/>
          </a:xfrm>
        </p:spPr>
        <p:txBody>
          <a:bodyPr/>
          <a:lstStyle/>
          <a:p>
            <a:pPr marL="228587" indent="-228587">
              <a:buFont typeface="+mj-lt"/>
              <a:buNone/>
            </a:pPr>
            <a:endParaRPr lang="en-US" dirty="0"/>
          </a:p>
        </p:txBody>
      </p:sp>
    </p:spTree>
    <p:extLst>
      <p:ext uri="{BB962C8B-B14F-4D97-AF65-F5344CB8AC3E}">
        <p14:creationId xmlns:p14="http://schemas.microsoft.com/office/powerpoint/2010/main" val="28080170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0A0828-C00D-4415-89C5-7D88178A803C}" type="slidenum">
              <a:rPr lang="en-US"/>
              <a:pPr/>
              <a:t>105</a:t>
            </a:fld>
            <a:endParaRPr lang="en-US"/>
          </a:p>
        </p:txBody>
      </p:sp>
      <p:sp>
        <p:nvSpPr>
          <p:cNvPr id="239618" name="Rectangle 2"/>
          <p:cNvSpPr>
            <a:spLocks noGrp="1" noRot="1" noChangeAspect="1" noChangeArrowheads="1" noTextEdit="1"/>
          </p:cNvSpPr>
          <p:nvPr>
            <p:ph type="sldImg"/>
          </p:nvPr>
        </p:nvSpPr>
        <p:spPr>
          <a:xfrm>
            <a:off x="1182688" y="696913"/>
            <a:ext cx="4648200" cy="3486150"/>
          </a:xfrm>
          <a:ln/>
        </p:spPr>
      </p:sp>
      <p:sp>
        <p:nvSpPr>
          <p:cNvPr id="239619" name="Rectangle 3"/>
          <p:cNvSpPr>
            <a:spLocks noGrp="1" noChangeArrowheads="1"/>
          </p:cNvSpPr>
          <p:nvPr>
            <p:ph type="body" idx="1"/>
          </p:nvPr>
        </p:nvSpPr>
        <p:spPr>
          <a:xfrm>
            <a:off x="936344" y="4415790"/>
            <a:ext cx="5137714" cy="4183380"/>
          </a:xfrm>
        </p:spPr>
        <p:txBody>
          <a:bodyPr/>
          <a:lstStyle/>
          <a:p>
            <a:pPr marL="228587" indent="-228587">
              <a:buFont typeface="+mj-lt"/>
              <a:buNone/>
            </a:pPr>
            <a:r>
              <a:rPr lang="en-US" dirty="0"/>
              <a:t>The fully ducted return credit increases the allowable</a:t>
            </a:r>
            <a:r>
              <a:rPr lang="en-US" baseline="0" dirty="0"/>
              <a:t> fan size.</a:t>
            </a:r>
          </a:p>
          <a:p>
            <a:pPr marL="228587" indent="-228587">
              <a:buFont typeface="+mj-lt"/>
              <a:buNone/>
            </a:pPr>
            <a:r>
              <a:rPr lang="en-US" baseline="0" dirty="0"/>
              <a:t>A larger fan would use more energy.</a:t>
            </a:r>
          </a:p>
          <a:p>
            <a:pPr marL="228587" indent="-228587">
              <a:buFont typeface="+mj-lt"/>
              <a:buNone/>
            </a:pPr>
            <a:r>
              <a:rPr lang="en-US" baseline="0" dirty="0"/>
              <a:t>This change only allows the credit where those return ducts are required by other codes or accreditation standards.</a:t>
            </a:r>
          </a:p>
          <a:p>
            <a:pPr marL="228587" indent="-228587">
              <a:buFont typeface="+mj-lt"/>
              <a:buNone/>
            </a:pPr>
            <a:r>
              <a:rPr lang="en-US" baseline="0" dirty="0"/>
              <a:t>You could still use fully ducted air return in other situations, but you would need to have a more efficient fan system.</a:t>
            </a:r>
          </a:p>
          <a:p>
            <a:pPr marL="228587" indent="-228587">
              <a:buFont typeface="+mj-lt"/>
              <a:buNone/>
            </a:pPr>
            <a:r>
              <a:rPr lang="en-US" baseline="0" dirty="0"/>
              <a:t>That can be achieved with larger ducts or a more efficient fan or fan motor.</a:t>
            </a:r>
            <a:endParaRPr lang="en-US" dirty="0"/>
          </a:p>
        </p:txBody>
      </p:sp>
    </p:spTree>
    <p:extLst>
      <p:ext uri="{BB962C8B-B14F-4D97-AF65-F5344CB8AC3E}">
        <p14:creationId xmlns:p14="http://schemas.microsoft.com/office/powerpoint/2010/main" val="3904080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Item r is new in 90.1-2013</a:t>
            </a:r>
          </a:p>
          <a:p>
            <a:endParaRPr lang="en-US" dirty="0"/>
          </a:p>
          <a:p>
            <a:r>
              <a:rPr lang="en-US" dirty="0"/>
              <a:t>Note:  the section numbers following the items refer to the sections where the detailed requirements exist.  For ease of presentation, the</a:t>
            </a:r>
            <a:r>
              <a:rPr lang="en-US" baseline="0" dirty="0"/>
              <a:t> slides representing those detailed requirements have been moved into this Simplified Approach section and may not appear later in the presentation.</a:t>
            </a:r>
            <a:endParaRPr lang="en-US" dirty="0"/>
          </a:p>
        </p:txBody>
      </p:sp>
      <p:sp>
        <p:nvSpPr>
          <p:cNvPr id="4" name="Slide Number Placeholder 3"/>
          <p:cNvSpPr>
            <a:spLocks noGrp="1"/>
          </p:cNvSpPr>
          <p:nvPr>
            <p:ph type="sldNum" sz="quarter" idx="10"/>
          </p:nvPr>
        </p:nvSpPr>
        <p:spPr/>
        <p:txBody>
          <a:bodyPr/>
          <a:lstStyle/>
          <a:p>
            <a:fld id="{4FF5B92B-6B67-D242-977C-9031446DA55A}" type="slidenum">
              <a:rPr lang="en-US" smtClean="0"/>
              <a:pPr/>
              <a:t>24</a:t>
            </a:fld>
            <a:endParaRPr lang="en-US" dirty="0"/>
          </a:p>
        </p:txBody>
      </p:sp>
    </p:spTree>
    <p:extLst>
      <p:ext uri="{BB962C8B-B14F-4D97-AF65-F5344CB8AC3E}">
        <p14:creationId xmlns:p14="http://schemas.microsoft.com/office/powerpoint/2010/main" val="393089463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u="sng" dirty="0"/>
          </a:p>
        </p:txBody>
      </p:sp>
      <p:sp>
        <p:nvSpPr>
          <p:cNvPr id="4" name="Slide Number Placeholder 3"/>
          <p:cNvSpPr>
            <a:spLocks noGrp="1"/>
          </p:cNvSpPr>
          <p:nvPr>
            <p:ph type="sldNum" sz="quarter" idx="10"/>
          </p:nvPr>
        </p:nvSpPr>
        <p:spPr/>
        <p:txBody>
          <a:bodyPr/>
          <a:lstStyle/>
          <a:p>
            <a:fld id="{A5DCB630-35EC-4D59-9C32-41D38FCDA16A}" type="slidenum">
              <a:rPr lang="en-US" smtClean="0"/>
              <a:pPr/>
              <a:t>106</a:t>
            </a:fld>
            <a:endParaRPr lang="en-US"/>
          </a:p>
        </p:txBody>
      </p:sp>
    </p:spTree>
    <p:extLst>
      <p:ext uri="{BB962C8B-B14F-4D97-AF65-F5344CB8AC3E}">
        <p14:creationId xmlns:p14="http://schemas.microsoft.com/office/powerpoint/2010/main" val="112928353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C209EB-33C8-480D-AA63-E6748201A0CF}" type="slidenum">
              <a:rPr lang="en-US"/>
              <a:pPr/>
              <a:t>107</a:t>
            </a:fld>
            <a:endParaRPr lang="en-US"/>
          </a:p>
        </p:txBody>
      </p:sp>
      <p:sp>
        <p:nvSpPr>
          <p:cNvPr id="237570" name="Rectangle 2"/>
          <p:cNvSpPr>
            <a:spLocks noGrp="1" noRot="1" noChangeAspect="1" noChangeArrowheads="1" noTextEdit="1"/>
          </p:cNvSpPr>
          <p:nvPr>
            <p:ph type="sldImg"/>
          </p:nvPr>
        </p:nvSpPr>
        <p:spPr>
          <a:xfrm>
            <a:off x="1182688" y="696913"/>
            <a:ext cx="4648200" cy="3486150"/>
          </a:xfrm>
          <a:ln/>
        </p:spPr>
      </p:sp>
      <p:sp>
        <p:nvSpPr>
          <p:cNvPr id="237571" name="Rectangle 3"/>
          <p:cNvSpPr>
            <a:spLocks noGrp="1" noChangeArrowheads="1"/>
          </p:cNvSpPr>
          <p:nvPr>
            <p:ph type="body" idx="1"/>
          </p:nvPr>
        </p:nvSpPr>
        <p:spPr>
          <a:xfrm>
            <a:off x="936344" y="4415790"/>
            <a:ext cx="5137714" cy="4183380"/>
          </a:xfrm>
        </p:spPr>
        <p:txBody>
          <a:bodyPr/>
          <a:lstStyle/>
          <a:p>
            <a:endParaRPr lang="en-US" dirty="0"/>
          </a:p>
          <a:p>
            <a:endParaRPr lang="en-US" dirty="0"/>
          </a:p>
          <a:p>
            <a:endParaRPr lang="en-US" dirty="0"/>
          </a:p>
        </p:txBody>
      </p:sp>
    </p:spTree>
    <p:extLst>
      <p:ext uri="{BB962C8B-B14F-4D97-AF65-F5344CB8AC3E}">
        <p14:creationId xmlns:p14="http://schemas.microsoft.com/office/powerpoint/2010/main" val="30598849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0CA2C4-1F25-4E61-B3B7-FAA07DF17FA6}" type="slidenum">
              <a:rPr lang="en-US"/>
              <a:pPr/>
              <a:t>108</a:t>
            </a:fld>
            <a:endParaRPr lang="en-US"/>
          </a:p>
        </p:txBody>
      </p:sp>
      <p:sp>
        <p:nvSpPr>
          <p:cNvPr id="241666" name="Rectangle 2"/>
          <p:cNvSpPr>
            <a:spLocks noGrp="1" noRot="1" noChangeAspect="1" noChangeArrowheads="1" noTextEdit="1"/>
          </p:cNvSpPr>
          <p:nvPr>
            <p:ph type="sldImg"/>
          </p:nvPr>
        </p:nvSpPr>
        <p:spPr>
          <a:xfrm>
            <a:off x="1182688" y="696913"/>
            <a:ext cx="4648200" cy="3486150"/>
          </a:xfrm>
          <a:ln/>
        </p:spPr>
      </p:sp>
      <p:sp>
        <p:nvSpPr>
          <p:cNvPr id="241667" name="Rectangle 3"/>
          <p:cNvSpPr>
            <a:spLocks noGrp="1" noChangeArrowheads="1"/>
          </p:cNvSpPr>
          <p:nvPr>
            <p:ph type="body" idx="1"/>
          </p:nvPr>
        </p:nvSpPr>
        <p:spPr>
          <a:xfrm>
            <a:off x="936344" y="4415790"/>
            <a:ext cx="5137714" cy="4183380"/>
          </a:xfrm>
        </p:spPr>
        <p:txBody>
          <a:bodyPr/>
          <a:lstStyle/>
          <a:p>
            <a:endParaRPr lang="en-US" dirty="0"/>
          </a:p>
        </p:txBody>
      </p:sp>
    </p:spTree>
    <p:extLst>
      <p:ext uri="{BB962C8B-B14F-4D97-AF65-F5344CB8AC3E}">
        <p14:creationId xmlns:p14="http://schemas.microsoft.com/office/powerpoint/2010/main" val="318729979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55A715-ABC0-4875-ACC0-1F6841FDE0D7}" type="slidenum">
              <a:rPr lang="en-US"/>
              <a:pPr/>
              <a:t>109</a:t>
            </a:fld>
            <a:endParaRPr lang="en-US"/>
          </a:p>
        </p:txBody>
      </p:sp>
      <p:sp>
        <p:nvSpPr>
          <p:cNvPr id="243714" name="Rectangle 2"/>
          <p:cNvSpPr>
            <a:spLocks noGrp="1" noRot="1" noChangeAspect="1" noChangeArrowheads="1" noTextEdit="1"/>
          </p:cNvSpPr>
          <p:nvPr>
            <p:ph type="sldImg"/>
          </p:nvPr>
        </p:nvSpPr>
        <p:spPr>
          <a:xfrm>
            <a:off x="1182688" y="696913"/>
            <a:ext cx="4648200" cy="3486150"/>
          </a:xfrm>
          <a:ln/>
        </p:spPr>
      </p:sp>
      <p:sp>
        <p:nvSpPr>
          <p:cNvPr id="243715" name="Rectangle 3"/>
          <p:cNvSpPr>
            <a:spLocks noGrp="1" noChangeArrowheads="1"/>
          </p:cNvSpPr>
          <p:nvPr>
            <p:ph type="body" idx="1"/>
          </p:nvPr>
        </p:nvSpPr>
        <p:spPr>
          <a:xfrm>
            <a:off x="936344" y="4415790"/>
            <a:ext cx="5137714" cy="4183380"/>
          </a:xfrm>
        </p:spPr>
        <p:txBody>
          <a:bodyPr/>
          <a:lstStyle/>
          <a:p>
            <a:endParaRPr lang="en-US" b="1" u="sng" dirty="0"/>
          </a:p>
        </p:txBody>
      </p:sp>
    </p:spTree>
    <p:extLst>
      <p:ext uri="{BB962C8B-B14F-4D97-AF65-F5344CB8AC3E}">
        <p14:creationId xmlns:p14="http://schemas.microsoft.com/office/powerpoint/2010/main" val="353046367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CC1274-FD35-4D8C-A9D8-5FF81EEF64BD}" type="slidenum">
              <a:rPr lang="en-US"/>
              <a:pPr/>
              <a:t>110</a:t>
            </a:fld>
            <a:endParaRPr lang="en-US"/>
          </a:p>
        </p:txBody>
      </p:sp>
      <p:sp>
        <p:nvSpPr>
          <p:cNvPr id="245762" name="Rectangle 2"/>
          <p:cNvSpPr>
            <a:spLocks noGrp="1" noRot="1" noChangeAspect="1" noChangeArrowheads="1" noTextEdit="1"/>
          </p:cNvSpPr>
          <p:nvPr>
            <p:ph type="sldImg"/>
          </p:nvPr>
        </p:nvSpPr>
        <p:spPr>
          <a:xfrm>
            <a:off x="1182688" y="696913"/>
            <a:ext cx="4648200" cy="3486150"/>
          </a:xfrm>
          <a:ln/>
        </p:spPr>
      </p:sp>
      <p:sp>
        <p:nvSpPr>
          <p:cNvPr id="245763" name="Rectangle 3"/>
          <p:cNvSpPr>
            <a:spLocks noGrp="1" noChangeArrowheads="1"/>
          </p:cNvSpPr>
          <p:nvPr>
            <p:ph type="body" idx="1"/>
          </p:nvPr>
        </p:nvSpPr>
        <p:spPr>
          <a:xfrm>
            <a:off x="936344" y="4415790"/>
            <a:ext cx="5137714" cy="4183380"/>
          </a:xfrm>
        </p:spPr>
        <p:txBody>
          <a:bodyPr/>
          <a:lstStyle/>
          <a:p>
            <a:r>
              <a:rPr lang="en-US" dirty="0"/>
              <a:t>i.e., set point is reset lower until one zone damper is nearly wide open</a:t>
            </a:r>
          </a:p>
          <a:p>
            <a:endParaRPr lang="en-US" dirty="0"/>
          </a:p>
          <a:p>
            <a:endParaRPr lang="en-US" dirty="0"/>
          </a:p>
        </p:txBody>
      </p:sp>
    </p:spTree>
    <p:extLst>
      <p:ext uri="{BB962C8B-B14F-4D97-AF65-F5344CB8AC3E}">
        <p14:creationId xmlns:p14="http://schemas.microsoft.com/office/powerpoint/2010/main" val="25738586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An important part of effective use of an air economizer is building exhaust </a:t>
            </a:r>
            <a:br>
              <a:rPr lang="en-US" dirty="0"/>
            </a:br>
            <a:r>
              <a:rPr lang="en-US" dirty="0"/>
              <a:t>control during the economizer operation.</a:t>
            </a:r>
          </a:p>
          <a:p>
            <a:pPr marL="0" indent="0">
              <a:buNone/>
            </a:pPr>
            <a:r>
              <a:rPr lang="en-US" dirty="0"/>
              <a:t>A new requirement has been added to section 6.5.3.2 for Fan Control</a:t>
            </a:r>
          </a:p>
          <a:p>
            <a:pPr marL="0" indent="0">
              <a:buNone/>
            </a:pPr>
            <a:endParaRPr lang="en-US" dirty="0"/>
          </a:p>
          <a:p>
            <a:pPr marL="0" indent="0">
              <a:buNone/>
            </a:pPr>
            <a:r>
              <a:rPr lang="en-US" dirty="0"/>
              <a:t>This will allow the space pressurization to be</a:t>
            </a:r>
            <a:r>
              <a:rPr lang="en-US" baseline="0" dirty="0"/>
              <a:t> better controlled, resulting in more effective use of economizer air.</a:t>
            </a:r>
          </a:p>
          <a:p>
            <a:pPr marL="0" indent="0">
              <a:buNone/>
            </a:pPr>
            <a:r>
              <a:rPr lang="en-US" baseline="0" dirty="0"/>
              <a:t>If the relief fan is simply on/off it can result in pressure variations that reduce the amount of economizer air used, resulting in more cooling.</a:t>
            </a:r>
            <a:endParaRPr lang="en-US" dirty="0"/>
          </a:p>
        </p:txBody>
      </p:sp>
      <p:sp>
        <p:nvSpPr>
          <p:cNvPr id="4" name="Slide Number Placeholder 3"/>
          <p:cNvSpPr>
            <a:spLocks noGrp="1"/>
          </p:cNvSpPr>
          <p:nvPr>
            <p:ph type="sldNum" sz="quarter" idx="10"/>
          </p:nvPr>
        </p:nvSpPr>
        <p:spPr/>
        <p:txBody>
          <a:bodyPr/>
          <a:lstStyle/>
          <a:p>
            <a:fld id="{4FF5B92B-6B67-D242-977C-9031446DA55A}" type="slidenum">
              <a:rPr lang="en-US" smtClean="0"/>
              <a:pPr/>
              <a:t>111</a:t>
            </a:fld>
            <a:endParaRPr lang="en-US" dirty="0"/>
          </a:p>
        </p:txBody>
      </p:sp>
    </p:spTree>
    <p:extLst>
      <p:ext uri="{BB962C8B-B14F-4D97-AF65-F5344CB8AC3E}">
        <p14:creationId xmlns:p14="http://schemas.microsoft.com/office/powerpoint/2010/main" val="102410774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CC1274-FD35-4D8C-A9D8-5FF81EEF64BD}" type="slidenum">
              <a:rPr lang="en-US"/>
              <a:pPr/>
              <a:t>112</a:t>
            </a:fld>
            <a:endParaRPr lang="en-US"/>
          </a:p>
        </p:txBody>
      </p:sp>
      <p:sp>
        <p:nvSpPr>
          <p:cNvPr id="245762" name="Rectangle 2"/>
          <p:cNvSpPr>
            <a:spLocks noGrp="1" noRot="1" noChangeAspect="1" noChangeArrowheads="1" noTextEdit="1"/>
          </p:cNvSpPr>
          <p:nvPr>
            <p:ph type="sldImg"/>
          </p:nvPr>
        </p:nvSpPr>
        <p:spPr>
          <a:xfrm>
            <a:off x="1182688" y="696913"/>
            <a:ext cx="4648200" cy="3486150"/>
          </a:xfrm>
          <a:ln/>
        </p:spPr>
      </p:sp>
      <p:sp>
        <p:nvSpPr>
          <p:cNvPr id="245763" name="Rectangle 3"/>
          <p:cNvSpPr>
            <a:spLocks noGrp="1" noChangeArrowheads="1"/>
          </p:cNvSpPr>
          <p:nvPr>
            <p:ph type="body" idx="1"/>
          </p:nvPr>
        </p:nvSpPr>
        <p:spPr>
          <a:xfrm>
            <a:off x="936344" y="4415790"/>
            <a:ext cx="5137714" cy="4183380"/>
          </a:xfrm>
        </p:spPr>
        <p:txBody>
          <a:bodyPr/>
          <a:lstStyle/>
          <a:p>
            <a:r>
              <a:rPr lang="en-US" dirty="0"/>
              <a:t>This control sequence</a:t>
            </a:r>
            <a:r>
              <a:rPr lang="en-US" baseline="0" dirty="0"/>
              <a:t> does not require full calculation of multi-space equation in real time.</a:t>
            </a:r>
          </a:p>
          <a:p>
            <a:r>
              <a:rPr lang="en-US" baseline="0" dirty="0"/>
              <a:t>It does require that the critical zone primary ventilation requirements be re-evaluated in real time, based on the ratio of actual airflow to design minimum airflow.</a:t>
            </a:r>
          </a:p>
          <a:p>
            <a:r>
              <a:rPr lang="en-US" baseline="0" dirty="0"/>
              <a:t>There is significant savings from this strategy.</a:t>
            </a:r>
            <a:endParaRPr lang="en-US" dirty="0"/>
          </a:p>
          <a:p>
            <a:endParaRPr lang="en-US" dirty="0"/>
          </a:p>
          <a:p>
            <a:r>
              <a:rPr lang="en-US" dirty="0"/>
              <a:t>Further evaluation of the interaction of ventilation optimization and energy recovery ventilation showed that </a:t>
            </a:r>
          </a:p>
          <a:p>
            <a:r>
              <a:rPr lang="en-US" dirty="0"/>
              <a:t>both of these strategies together saved more</a:t>
            </a:r>
            <a:r>
              <a:rPr lang="en-US" baseline="0" dirty="0"/>
              <a:t> energy than either of them alone.</a:t>
            </a:r>
            <a:endParaRPr lang="en-US" dirty="0"/>
          </a:p>
          <a:p>
            <a:endParaRPr lang="en-US" dirty="0"/>
          </a:p>
        </p:txBody>
      </p:sp>
    </p:spTree>
    <p:extLst>
      <p:ext uri="{BB962C8B-B14F-4D97-AF65-F5344CB8AC3E}">
        <p14:creationId xmlns:p14="http://schemas.microsoft.com/office/powerpoint/2010/main" val="341467428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Each component provides some energy savings:</a:t>
            </a:r>
            <a:endParaRPr lang="en-US" b="1" dirty="0">
              <a:solidFill>
                <a:srgbClr val="FF0000"/>
              </a:solidFill>
            </a:endParaRPr>
          </a:p>
          <a:p>
            <a:pPr>
              <a:lnSpc>
                <a:spcPct val="125000"/>
              </a:lnSpc>
              <a:spcBef>
                <a:spcPts val="200"/>
              </a:spcBef>
              <a:buFont typeface="+mj-lt"/>
              <a:buNone/>
            </a:pPr>
            <a:r>
              <a:rPr lang="en-US" i="1" dirty="0">
                <a:solidFill>
                  <a:srgbClr val="FF0000"/>
                </a:solidFill>
              </a:rPr>
              <a:t>a. turn off the terminal fan except when space heating is required or if required for ventilation;</a:t>
            </a:r>
          </a:p>
          <a:p>
            <a:pPr>
              <a:lnSpc>
                <a:spcPct val="125000"/>
              </a:lnSpc>
              <a:spcBef>
                <a:spcPts val="200"/>
              </a:spcBef>
              <a:buFont typeface="+mj-lt"/>
              <a:buNone/>
            </a:pPr>
            <a:r>
              <a:rPr lang="en-US" b="1" dirty="0">
                <a:solidFill>
                  <a:srgbClr val="FF0000"/>
                </a:solidFill>
              </a:rPr>
              <a:t>Fan energy is saved during</a:t>
            </a:r>
            <a:r>
              <a:rPr lang="en-US" b="1" baseline="0" dirty="0">
                <a:solidFill>
                  <a:srgbClr val="FF0000"/>
                </a:solidFill>
              </a:rPr>
              <a:t> most hours when heating is not required</a:t>
            </a:r>
            <a:endParaRPr lang="en-US" dirty="0">
              <a:solidFill>
                <a:srgbClr val="FF0000"/>
              </a:solidFill>
            </a:endParaRPr>
          </a:p>
          <a:p>
            <a:pPr>
              <a:lnSpc>
                <a:spcPct val="125000"/>
              </a:lnSpc>
              <a:spcBef>
                <a:spcPts val="200"/>
              </a:spcBef>
              <a:buFont typeface="+mj-lt"/>
              <a:buNone/>
            </a:pPr>
            <a:r>
              <a:rPr lang="en-US" i="1" dirty="0">
                <a:solidFill>
                  <a:srgbClr val="FF0000"/>
                </a:solidFill>
              </a:rPr>
              <a:t>b. turn on the terminal fan as the first stage of heating before the heating coil is activated; and</a:t>
            </a:r>
          </a:p>
          <a:p>
            <a:pPr>
              <a:lnSpc>
                <a:spcPct val="125000"/>
              </a:lnSpc>
              <a:spcBef>
                <a:spcPts val="200"/>
              </a:spcBef>
              <a:buFont typeface="+mj-lt"/>
              <a:buNone/>
            </a:pPr>
            <a:r>
              <a:rPr lang="en-US" b="1" i="0" dirty="0">
                <a:solidFill>
                  <a:srgbClr val="FF0000"/>
                </a:solidFill>
              </a:rPr>
              <a:t>Turning on the terminal fan will use warmer return air, possibly avoiding, and reducing the need for heating</a:t>
            </a:r>
            <a:r>
              <a:rPr lang="en-US" b="1" i="0" baseline="0" dirty="0">
                <a:solidFill>
                  <a:srgbClr val="FF0000"/>
                </a:solidFill>
              </a:rPr>
              <a:t> in the space.</a:t>
            </a:r>
            <a:endParaRPr lang="en-US" b="1" i="0" dirty="0">
              <a:solidFill>
                <a:srgbClr val="FF0000"/>
              </a:solidFill>
            </a:endParaRPr>
          </a:p>
          <a:p>
            <a:pPr>
              <a:lnSpc>
                <a:spcPct val="125000"/>
              </a:lnSpc>
              <a:spcBef>
                <a:spcPts val="200"/>
              </a:spcBef>
              <a:buFont typeface="+mj-lt"/>
              <a:buNone/>
            </a:pPr>
            <a:r>
              <a:rPr lang="en-US" i="1" dirty="0">
                <a:solidFill>
                  <a:srgbClr val="FF0000"/>
                </a:solidFill>
              </a:rPr>
              <a:t>c. during heating for warmup or setback temperature control, either</a:t>
            </a:r>
          </a:p>
          <a:p>
            <a:pPr marL="685800" lvl="1" indent="-228600">
              <a:lnSpc>
                <a:spcPct val="125000"/>
              </a:lnSpc>
              <a:spcBef>
                <a:spcPts val="200"/>
              </a:spcBef>
              <a:buFont typeface="+mj-lt"/>
              <a:buAutoNum type="arabicPeriod"/>
            </a:pPr>
            <a:r>
              <a:rPr lang="en-US" i="1" dirty="0">
                <a:solidFill>
                  <a:srgbClr val="FF0000"/>
                </a:solidFill>
              </a:rPr>
              <a:t>operate the terminal fan and heating coil without primary air or</a:t>
            </a:r>
          </a:p>
          <a:p>
            <a:pPr marL="457200" lvl="1" indent="0">
              <a:lnSpc>
                <a:spcPct val="125000"/>
              </a:lnSpc>
              <a:spcBef>
                <a:spcPts val="200"/>
              </a:spcBef>
              <a:buFont typeface="+mj-lt"/>
              <a:buNone/>
            </a:pPr>
            <a:r>
              <a:rPr lang="en-US" b="1" i="0" dirty="0">
                <a:solidFill>
                  <a:srgbClr val="FF0000"/>
                </a:solidFill>
              </a:rPr>
              <a:t>Turning off primary air</a:t>
            </a:r>
            <a:r>
              <a:rPr lang="en-US" b="1" i="0" baseline="0" dirty="0">
                <a:solidFill>
                  <a:srgbClr val="FF0000"/>
                </a:solidFill>
              </a:rPr>
              <a:t> during when unoccupied and ventilation is not needed reduces reheat of primary air.</a:t>
            </a:r>
            <a:endParaRPr lang="en-US" b="1" i="0" dirty="0">
              <a:solidFill>
                <a:srgbClr val="FF0000"/>
              </a:solidFill>
            </a:endParaRPr>
          </a:p>
          <a:p>
            <a:pPr lvl="1">
              <a:lnSpc>
                <a:spcPct val="125000"/>
              </a:lnSpc>
              <a:spcBef>
                <a:spcPts val="200"/>
              </a:spcBef>
              <a:buFont typeface="+mj-lt"/>
              <a:buNone/>
            </a:pPr>
            <a:r>
              <a:rPr lang="en-US" i="1" dirty="0">
                <a:solidFill>
                  <a:srgbClr val="FF0000"/>
                </a:solidFill>
              </a:rPr>
              <a:t>2. reverse the terminal damper logic and provide heating from the central air handler through primary air.</a:t>
            </a:r>
          </a:p>
          <a:p>
            <a:pPr lvl="1">
              <a:lnSpc>
                <a:spcPct val="125000"/>
              </a:lnSpc>
              <a:spcBef>
                <a:spcPts val="200"/>
              </a:spcBef>
              <a:buFont typeface="+mj-lt"/>
              <a:buNone/>
            </a:pPr>
            <a:r>
              <a:rPr lang="en-US" b="1" i="0" dirty="0">
                <a:solidFill>
                  <a:srgbClr val="FF0000"/>
                </a:solidFill>
              </a:rPr>
              <a:t>With</a:t>
            </a:r>
            <a:r>
              <a:rPr lang="en-US" b="1" i="0" baseline="0" dirty="0">
                <a:solidFill>
                  <a:srgbClr val="FF0000"/>
                </a:solidFill>
              </a:rPr>
              <a:t> electric reheat systems, it may be better to use a central gas furnace for warm up, and this provision allows that.</a:t>
            </a:r>
            <a:endParaRPr lang="en-US" b="1" i="0"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4FF5B92B-6B67-D242-977C-9031446DA55A}" type="slidenum">
              <a:rPr lang="en-US" smtClean="0"/>
              <a:pPr/>
              <a:t>113</a:t>
            </a:fld>
            <a:endParaRPr lang="en-US" dirty="0"/>
          </a:p>
        </p:txBody>
      </p:sp>
    </p:spTree>
    <p:extLst>
      <p:ext uri="{BB962C8B-B14F-4D97-AF65-F5344CB8AC3E}">
        <p14:creationId xmlns:p14="http://schemas.microsoft.com/office/powerpoint/2010/main" val="201259070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CC1274-FD35-4D8C-A9D8-5FF81EEF64BD}" type="slidenum">
              <a:rPr lang="en-US"/>
              <a:pPr/>
              <a:t>114</a:t>
            </a:fld>
            <a:endParaRPr lang="en-US"/>
          </a:p>
        </p:txBody>
      </p:sp>
      <p:sp>
        <p:nvSpPr>
          <p:cNvPr id="245762" name="Rectangle 2"/>
          <p:cNvSpPr>
            <a:spLocks noGrp="1" noRot="1" noChangeAspect="1" noChangeArrowheads="1" noTextEdit="1"/>
          </p:cNvSpPr>
          <p:nvPr>
            <p:ph type="sldImg"/>
          </p:nvPr>
        </p:nvSpPr>
        <p:spPr>
          <a:xfrm>
            <a:off x="1182688" y="696913"/>
            <a:ext cx="4648200" cy="3486150"/>
          </a:xfrm>
          <a:ln/>
        </p:spPr>
      </p:sp>
      <p:sp>
        <p:nvSpPr>
          <p:cNvPr id="245763" name="Rectangle 3"/>
          <p:cNvSpPr>
            <a:spLocks noGrp="1" noChangeArrowheads="1"/>
          </p:cNvSpPr>
          <p:nvPr>
            <p:ph type="body" idx="1"/>
          </p:nvPr>
        </p:nvSpPr>
        <p:spPr>
          <a:xfrm>
            <a:off x="936344" y="4415790"/>
            <a:ext cx="5137714" cy="4183380"/>
          </a:xfrm>
        </p:spPr>
        <p:txBody>
          <a:bodyPr/>
          <a:lstStyle/>
          <a:p>
            <a:r>
              <a:rPr lang="en-US" dirty="0"/>
              <a:t>i.e., set point is reset lower until one zone damper is nearly wide open</a:t>
            </a:r>
          </a:p>
          <a:p>
            <a:endParaRPr lang="en-US" dirty="0"/>
          </a:p>
          <a:p>
            <a:r>
              <a:rPr lang="en-US" dirty="0"/>
              <a:t>New:  6.5.3.5.1 in CZs 0A, 1A, 3A, and 3A, system design shall allow supply air temperature reset while dehumidification is provided.  When dehumidification control is active, air economizers to be locked out.</a:t>
            </a:r>
          </a:p>
          <a:p>
            <a:endParaRPr lang="en-US" dirty="0"/>
          </a:p>
        </p:txBody>
      </p:sp>
    </p:spTree>
    <p:extLst>
      <p:ext uri="{BB962C8B-B14F-4D97-AF65-F5344CB8AC3E}">
        <p14:creationId xmlns:p14="http://schemas.microsoft.com/office/powerpoint/2010/main" val="426111145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CC1274-FD35-4D8C-A9D8-5FF81EEF64BD}" type="slidenum">
              <a:rPr lang="en-US"/>
              <a:pPr/>
              <a:t>115</a:t>
            </a:fld>
            <a:endParaRPr lang="en-US"/>
          </a:p>
        </p:txBody>
      </p:sp>
      <p:sp>
        <p:nvSpPr>
          <p:cNvPr id="245762" name="Rectangle 2"/>
          <p:cNvSpPr>
            <a:spLocks noGrp="1" noRot="1" noChangeAspect="1" noChangeArrowheads="1" noTextEdit="1"/>
          </p:cNvSpPr>
          <p:nvPr>
            <p:ph type="sldImg"/>
          </p:nvPr>
        </p:nvSpPr>
        <p:spPr>
          <a:xfrm>
            <a:off x="1182688" y="696913"/>
            <a:ext cx="4648200" cy="3486150"/>
          </a:xfrm>
          <a:ln/>
        </p:spPr>
      </p:sp>
      <p:sp>
        <p:nvSpPr>
          <p:cNvPr id="245763" name="Rectangle 3"/>
          <p:cNvSpPr>
            <a:spLocks noGrp="1" noChangeArrowheads="1"/>
          </p:cNvSpPr>
          <p:nvPr>
            <p:ph type="body" idx="1"/>
          </p:nvPr>
        </p:nvSpPr>
        <p:spPr>
          <a:xfrm>
            <a:off x="936344" y="4415790"/>
            <a:ext cx="5137714" cy="4183380"/>
          </a:xfrm>
        </p:spPr>
        <p:txBody>
          <a:bodyPr/>
          <a:lstStyle/>
          <a:p>
            <a:r>
              <a:rPr lang="en-US" dirty="0"/>
              <a:t>i.e., set point is reset lower until one zone damper is nearly wide open</a:t>
            </a:r>
          </a:p>
          <a:p>
            <a:endParaRPr lang="en-US" dirty="0"/>
          </a:p>
          <a:p>
            <a:r>
              <a:rPr lang="en-US" dirty="0"/>
              <a:t>New:  6.5.3.5.1 in CZs 0A, 1A, 3A, and 3A, system design shall allow supply air temperature reset while dehumidification is provided.  When dehumidification control is active, air economizers to be locked out.</a:t>
            </a:r>
          </a:p>
          <a:p>
            <a:endParaRPr lang="en-US" dirty="0"/>
          </a:p>
        </p:txBody>
      </p:sp>
    </p:spTree>
    <p:extLst>
      <p:ext uri="{BB962C8B-B14F-4D97-AF65-F5344CB8AC3E}">
        <p14:creationId xmlns:p14="http://schemas.microsoft.com/office/powerpoint/2010/main" val="9923386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_Slide">
    <p:spTree>
      <p:nvGrpSpPr>
        <p:cNvPr id="1" name=""/>
        <p:cNvGrpSpPr/>
        <p:nvPr/>
      </p:nvGrpSpPr>
      <p:grpSpPr>
        <a:xfrm>
          <a:off x="0" y="0"/>
          <a:ext cx="0" cy="0"/>
          <a:chOff x="0" y="0"/>
          <a:chExt cx="0" cy="0"/>
        </a:xfrm>
      </p:grpSpPr>
      <p:pic>
        <p:nvPicPr>
          <p:cNvPr id="45" name="Picture 44" descr="shutterstock_40645864.jpg"/>
          <p:cNvPicPr>
            <a:picLocks noChangeAspect="1"/>
          </p:cNvPicPr>
          <p:nvPr userDrawn="1"/>
        </p:nvPicPr>
        <p:blipFill>
          <a:blip r:embed="rId2"/>
          <a:srcRect l="680" t="9274" r="862" b="5491"/>
          <a:stretch>
            <a:fillRect/>
          </a:stretch>
        </p:blipFill>
        <p:spPr>
          <a:xfrm>
            <a:off x="0" y="921004"/>
            <a:ext cx="9144000" cy="5936996"/>
          </a:xfrm>
          <a:prstGeom prst="rect">
            <a:avLst/>
          </a:prstGeom>
        </p:spPr>
      </p:pic>
      <p:sp>
        <p:nvSpPr>
          <p:cNvPr id="29" name="Rectangle 28"/>
          <p:cNvSpPr/>
          <p:nvPr userDrawn="1"/>
        </p:nvSpPr>
        <p:spPr>
          <a:xfrm>
            <a:off x="-1" y="5093208"/>
            <a:ext cx="4572001" cy="1764792"/>
          </a:xfrm>
          <a:prstGeom prst="rect">
            <a:avLst/>
          </a:prstGeom>
          <a:gradFill>
            <a:gsLst>
              <a:gs pos="2000">
                <a:schemeClr val="accent1">
                  <a:tint val="100000"/>
                  <a:shade val="100000"/>
                  <a:satMod val="130000"/>
                </a:schemeClr>
              </a:gs>
              <a:gs pos="100000">
                <a:schemeClr val="accent1">
                  <a:tint val="50000"/>
                  <a:shade val="100000"/>
                  <a:satMod val="35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AC143"/>
              </a:solidFill>
            </a:endParaRPr>
          </a:p>
        </p:txBody>
      </p:sp>
      <p:sp>
        <p:nvSpPr>
          <p:cNvPr id="9" name="Rectangle 8"/>
          <p:cNvSpPr/>
          <p:nvPr userDrawn="1"/>
        </p:nvSpPr>
        <p:spPr>
          <a:xfrm flipH="1">
            <a:off x="4570747" y="5096138"/>
            <a:ext cx="1261872" cy="1764792"/>
          </a:xfrm>
          <a:prstGeom prst="rect">
            <a:avLst/>
          </a:prstGeom>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0" name="Rectangle 9"/>
          <p:cNvSpPr/>
          <p:nvPr userDrawn="1"/>
        </p:nvSpPr>
        <p:spPr>
          <a:xfrm flipH="1">
            <a:off x="5833872" y="5093208"/>
            <a:ext cx="3310128" cy="1764792"/>
          </a:xfrm>
          <a:prstGeom prst="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8" name="Text Placeholder 17"/>
          <p:cNvSpPr>
            <a:spLocks noGrp="1"/>
          </p:cNvSpPr>
          <p:nvPr>
            <p:ph type="body" sz="quarter" idx="10" hasCustomPrompt="1"/>
          </p:nvPr>
        </p:nvSpPr>
        <p:spPr>
          <a:xfrm>
            <a:off x="6054500" y="5206075"/>
            <a:ext cx="3082300"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defRPr>
            </a:lvl1p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Narrow"/>
                <a:ea typeface="+mj-ea"/>
                <a:cs typeface="Arial Narrow"/>
              </a:rPr>
              <a:t>Presenter Name(s)</a:t>
            </a:r>
            <a:endParaRPr kumimoji="0" lang="en-US" sz="1600" b="0" i="0" u="none" strike="noStrike" kern="1200" cap="none" spc="0" normalizeH="0" baseline="0" noProof="0" dirty="0">
              <a:ln>
                <a:noFill/>
              </a:ln>
              <a:solidFill>
                <a:schemeClr val="tx1"/>
              </a:solidFill>
              <a:effectLst/>
              <a:uLnTx/>
              <a:uFillTx/>
              <a:latin typeface="+mj-lt"/>
              <a:ea typeface="+mj-ea"/>
              <a:cs typeface="+mj-cs"/>
            </a:endParaRPr>
          </a:p>
        </p:txBody>
      </p:sp>
      <p:sp>
        <p:nvSpPr>
          <p:cNvPr id="24" name="Text Placeholder 22"/>
          <p:cNvSpPr>
            <a:spLocks noGrp="1"/>
          </p:cNvSpPr>
          <p:nvPr userDrawn="1">
            <p:ph type="body" sz="quarter" idx="12" hasCustomPrompt="1"/>
          </p:nvPr>
        </p:nvSpPr>
        <p:spPr>
          <a:xfrm>
            <a:off x="6054450" y="5543500"/>
            <a:ext cx="3089550" cy="7349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ln>
                  <a:noFill/>
                </a:ln>
                <a:solidFill>
                  <a:schemeClr val="bg1"/>
                </a:solidFill>
                <a:effectLst/>
                <a:uLnTx/>
                <a:uFillTx/>
                <a:latin typeface="Arial Narrow"/>
                <a:cs typeface="Arial Narrow"/>
              </a:defRPr>
            </a:lvl1p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Narrow"/>
                <a:ea typeface="+mj-ea"/>
                <a:cs typeface="Arial Narrow"/>
              </a:rPr>
              <a:t>Department of Energy</a:t>
            </a:r>
            <a:br>
              <a:rPr kumimoji="0" lang="en-US" sz="1200" b="0" i="0" u="none" strike="noStrike" kern="1200" cap="none" spc="0" normalizeH="0" baseline="0" noProof="0" dirty="0">
                <a:ln>
                  <a:noFill/>
                </a:ln>
                <a:solidFill>
                  <a:srgbClr val="FFFFFF"/>
                </a:solidFill>
                <a:effectLst/>
                <a:uLnTx/>
                <a:uFillTx/>
                <a:latin typeface="Arial Narrow"/>
                <a:ea typeface="+mj-ea"/>
                <a:cs typeface="Arial Narrow"/>
              </a:rPr>
            </a:br>
            <a:r>
              <a:rPr kumimoji="0" lang="en-US" sz="1200" b="0" i="0" u="none" strike="noStrike" kern="1200" cap="none" spc="0" normalizeH="0" baseline="0" noProof="0" dirty="0">
                <a:ln>
                  <a:noFill/>
                </a:ln>
                <a:solidFill>
                  <a:srgbClr val="FFFFFF"/>
                </a:solidFill>
                <a:effectLst/>
                <a:uLnTx/>
                <a:uFillTx/>
                <a:latin typeface="Arial Narrow"/>
                <a:ea typeface="+mj-ea"/>
                <a:cs typeface="Arial Narrow"/>
              </a:rPr>
              <a:t>Energy Efficiency &amp; Renewable Energy</a:t>
            </a:r>
            <a:br>
              <a:rPr kumimoji="0" lang="en-US" sz="1200" b="0" i="0" u="none" strike="noStrike" kern="1200" cap="none" spc="0" normalizeH="0" baseline="0" noProof="0" dirty="0">
                <a:ln>
                  <a:noFill/>
                </a:ln>
                <a:solidFill>
                  <a:srgbClr val="FFFFFF"/>
                </a:solidFill>
                <a:effectLst/>
                <a:uLnTx/>
                <a:uFillTx/>
                <a:latin typeface="Arial Narrow"/>
                <a:ea typeface="+mj-ea"/>
                <a:cs typeface="Arial Narrow"/>
              </a:rPr>
            </a:br>
            <a:r>
              <a:rPr kumimoji="0" lang="en-US" sz="1200" b="0" i="0" u="none" strike="noStrike" kern="1200" cap="none" spc="0" normalizeH="0" baseline="0" noProof="0" dirty="0">
                <a:ln>
                  <a:noFill/>
                </a:ln>
                <a:solidFill>
                  <a:srgbClr val="FFFFFF"/>
                </a:solidFill>
                <a:effectLst/>
                <a:uLnTx/>
                <a:uFillTx/>
                <a:latin typeface="Arial Narrow"/>
                <a:ea typeface="+mj-ea"/>
                <a:cs typeface="Arial Narrow"/>
              </a:rPr>
              <a:t>email.address@somewhere.gov</a:t>
            </a:r>
            <a:endParaRPr kumimoji="0" lang="en-US" sz="1600" b="0" i="0" u="none" strike="noStrike" kern="1200" cap="none" spc="0" normalizeH="0" baseline="0" noProof="0" dirty="0">
              <a:ln>
                <a:noFill/>
              </a:ln>
              <a:solidFill>
                <a:schemeClr val="tx1"/>
              </a:solidFill>
              <a:effectLst/>
              <a:uLnTx/>
              <a:uFillTx/>
              <a:latin typeface="+mj-lt"/>
              <a:ea typeface="+mj-ea"/>
              <a:cs typeface="+mj-cs"/>
            </a:endParaRPr>
          </a:p>
        </p:txBody>
      </p:sp>
      <p:sp>
        <p:nvSpPr>
          <p:cNvPr id="23" name="Rectangle 22"/>
          <p:cNvSpPr/>
          <p:nvPr userDrawn="1"/>
        </p:nvSpPr>
        <p:spPr>
          <a:xfrm flipH="1" flipV="1">
            <a:off x="0" y="912537"/>
            <a:ext cx="4572000" cy="54864"/>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userDrawn="1"/>
        </p:nvSpPr>
        <p:spPr>
          <a:xfrm flipH="1" flipV="1">
            <a:off x="4572000" y="912537"/>
            <a:ext cx="1261872" cy="54864"/>
          </a:xfrm>
          <a:prstGeom prst="rect">
            <a:avLst/>
          </a:prstGeom>
          <a:solidFill>
            <a:srgbClr val="FFD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p:cNvSpPr/>
          <p:nvPr userDrawn="1"/>
        </p:nvSpPr>
        <p:spPr>
          <a:xfrm flipH="1" flipV="1">
            <a:off x="5833872" y="912537"/>
            <a:ext cx="3310128" cy="548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a:spLocks noGrp="1"/>
          </p:cNvSpPr>
          <p:nvPr userDrawn="1">
            <p:ph type="ctrTitle"/>
          </p:nvPr>
        </p:nvSpPr>
        <p:spPr>
          <a:xfrm>
            <a:off x="168100" y="147797"/>
            <a:ext cx="5661200" cy="603505"/>
          </a:xfrm>
        </p:spPr>
        <p:txBody>
          <a:bodyPr>
            <a:normAutofit/>
          </a:bodyPr>
          <a:lstStyle/>
          <a:p>
            <a:r>
              <a:rPr lang="en-US" sz="2000">
                <a:solidFill>
                  <a:schemeClr val="bg1"/>
                </a:solidFill>
                <a:latin typeface="Arial Narrow Bold"/>
                <a:ea typeface="Arial Narrow" pitchFamily="-108" charset="0"/>
                <a:cs typeface="Arial Narrow Bold"/>
              </a:rPr>
              <a:t>Click to edit Master title style</a:t>
            </a:r>
            <a:endParaRPr lang="en-US" sz="2000" dirty="0">
              <a:latin typeface="Arial Narrow Bold"/>
              <a:cs typeface="Arial Narrow Bold"/>
            </a:endParaRPr>
          </a:p>
        </p:txBody>
      </p:sp>
      <p:sp>
        <p:nvSpPr>
          <p:cNvPr id="15" name="TextBox 14"/>
          <p:cNvSpPr txBox="1"/>
          <p:nvPr userDrawn="1"/>
        </p:nvSpPr>
        <p:spPr>
          <a:xfrm>
            <a:off x="177800" y="846667"/>
            <a:ext cx="914400" cy="91440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sz="2323" b="1" i="0" u="none" strike="noStrike" kern="1200" cap="none" spc="0" normalizeH="0" baseline="0" noProof="0" dirty="0">
              <a:ln>
                <a:noFill/>
              </a:ln>
              <a:solidFill>
                <a:srgbClr val="FFFFFF"/>
              </a:solidFill>
              <a:effectLst/>
              <a:uLnTx/>
              <a:uFillTx/>
              <a:latin typeface="Arial Narrow"/>
              <a:ea typeface="+mn-ea"/>
              <a:cs typeface="Arial Narrow"/>
            </a:endParaRPr>
          </a:p>
        </p:txBody>
      </p:sp>
      <p:sp>
        <p:nvSpPr>
          <p:cNvPr id="17" name="Rectangle 16"/>
          <p:cNvSpPr/>
          <p:nvPr userDrawn="1"/>
        </p:nvSpPr>
        <p:spPr>
          <a:xfrm>
            <a:off x="-26654" y="0"/>
            <a:ext cx="9144000" cy="880716"/>
          </a:xfrm>
          <a:prstGeom prst="rect">
            <a:avLst/>
          </a:prstGeom>
          <a:gradFill>
            <a:gsLst>
              <a:gs pos="97000">
                <a:schemeClr val="accent1">
                  <a:tint val="100000"/>
                  <a:shade val="100000"/>
                  <a:satMod val="130000"/>
                </a:schemeClr>
              </a:gs>
              <a:gs pos="47000">
                <a:schemeClr val="accent1">
                  <a:tint val="50000"/>
                  <a:shade val="100000"/>
                  <a:satMod val="350000"/>
                </a:schemeClr>
              </a:gs>
              <a:gs pos="0">
                <a:schemeClr val="accent1">
                  <a:tint val="100000"/>
                  <a:shade val="100000"/>
                  <a:satMod val="13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userDrawn="1"/>
        </p:nvSpPr>
        <p:spPr>
          <a:xfrm>
            <a:off x="168100" y="147797"/>
            <a:ext cx="5661200" cy="603505"/>
          </a:xfrm>
          <a:prstGeom prst="rect">
            <a:avLst/>
          </a:prstGeom>
          <a:ln>
            <a:noFill/>
          </a:ln>
        </p:spPr>
        <p:txBody>
          <a:bodyPr vert="horz" lIns="91440" tIns="45720" rIns="91440" bIns="45720" rtlCol="0" anchor="ctr">
            <a:normAutofit/>
          </a:bodyPr>
          <a:lstStyle/>
          <a:p>
            <a:pPr marL="0" marR="0" lvl="0" indent="0" algn="l" defTabSz="457200" rtl="0" eaLnBrk="1" fontAlgn="auto" latinLnBrk="0" hangingPunct="1">
              <a:lnSpc>
                <a:spcPts val="28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50565C"/>
                </a:solidFill>
                <a:effectLst/>
                <a:uLnTx/>
                <a:uFillTx/>
                <a:latin typeface="Arial Narrow Bold"/>
                <a:ea typeface="Arial Narrow" pitchFamily="-108" charset="0"/>
                <a:cs typeface="Arial Narrow Bold"/>
              </a:rPr>
              <a:t>BUILDING ENERGY CODES PROGRAM</a:t>
            </a:r>
            <a:endParaRPr kumimoji="0" lang="en-US" sz="2000" b="1" i="0" u="none" strike="noStrike" kern="1200" cap="none" spc="0" normalizeH="0" baseline="0" noProof="0" dirty="0">
              <a:ln>
                <a:noFill/>
              </a:ln>
              <a:solidFill>
                <a:schemeClr val="accent6"/>
              </a:solidFill>
              <a:effectLst/>
              <a:uLnTx/>
              <a:uFillTx/>
              <a:latin typeface="Arial Narrow Bold"/>
              <a:ea typeface="+mj-ea"/>
              <a:cs typeface="Arial Narrow Bold"/>
            </a:endParaRPr>
          </a:p>
        </p:txBody>
      </p:sp>
      <p:pic>
        <p:nvPicPr>
          <p:cNvPr id="28" name="Picture 27" descr="eere_logo_horiz_color.eps"/>
          <p:cNvPicPr>
            <a:picLocks noChangeAspect="1"/>
          </p:cNvPicPr>
          <p:nvPr userDrawn="1"/>
        </p:nvPicPr>
        <p:blipFill>
          <a:blip r:embed="rId3"/>
          <a:stretch>
            <a:fillRect/>
          </a:stretch>
        </p:blipFill>
        <p:spPr>
          <a:xfrm>
            <a:off x="6118225" y="266700"/>
            <a:ext cx="2808600" cy="412750"/>
          </a:xfrm>
          <a:prstGeom prst="rect">
            <a:avLst/>
          </a:prstGeom>
        </p:spPr>
      </p:pic>
      <p:sp>
        <p:nvSpPr>
          <p:cNvPr id="3" name="Subtitle 2"/>
          <p:cNvSpPr>
            <a:spLocks noGrp="1"/>
          </p:cNvSpPr>
          <p:nvPr userDrawn="1">
            <p:ph type="subTitle" idx="1" hasCustomPrompt="1"/>
          </p:nvPr>
        </p:nvSpPr>
        <p:spPr>
          <a:xfrm>
            <a:off x="163046" y="5253120"/>
            <a:ext cx="4382300" cy="1175040"/>
          </a:xfrm>
          <a:prstGeom prst="rect">
            <a:avLst/>
          </a:prstGeom>
        </p:spPr>
        <p:txBody>
          <a:bodyPr>
            <a:normAutofit/>
          </a:bodyPr>
          <a:lstStyle>
            <a:lvl1pPr marL="0" indent="0" algn="l">
              <a:buNone/>
              <a:defRPr sz="2400" b="0" i="0">
                <a:solidFill>
                  <a:srgbClr val="50565C"/>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Presentation Title</a:t>
            </a:r>
          </a:p>
        </p:txBody>
      </p:sp>
      <p:sp>
        <p:nvSpPr>
          <p:cNvPr id="19" name="Text Placeholder 18"/>
          <p:cNvSpPr>
            <a:spLocks noGrp="1"/>
          </p:cNvSpPr>
          <p:nvPr userDrawn="1">
            <p:ph type="body" sz="quarter" idx="13" hasCustomPrompt="1"/>
          </p:nvPr>
        </p:nvSpPr>
        <p:spPr>
          <a:xfrm>
            <a:off x="168100" y="5672913"/>
            <a:ext cx="1390650" cy="288687"/>
          </a:xfrm>
        </p:spPr>
        <p:txBody>
          <a:bodyPr>
            <a:normAutofit/>
          </a:bodyPr>
          <a:lstStyle>
            <a:lvl1pPr>
              <a:buNone/>
              <a:defRPr sz="1200">
                <a:solidFill>
                  <a:srgbClr val="50565C"/>
                </a:solidFill>
                <a:latin typeface="Arial Narrow" pitchFamily="34" charset="0"/>
              </a:defRPr>
            </a:lvl1pPr>
            <a:lvl5pPr>
              <a:defRPr/>
            </a:lvl5pPr>
          </a:lstStyle>
          <a:p>
            <a:pPr lvl="0"/>
            <a:r>
              <a:rPr lang="en-US" dirty="0"/>
              <a:t>Date</a:t>
            </a:r>
          </a:p>
        </p:txBody>
      </p:sp>
      <p:sp>
        <p:nvSpPr>
          <p:cNvPr id="21" name="Rectangle 20"/>
          <p:cNvSpPr/>
          <p:nvPr userDrawn="1"/>
        </p:nvSpPr>
        <p:spPr>
          <a:xfrm flipH="1">
            <a:off x="0" y="5053394"/>
            <a:ext cx="9144000" cy="491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6705600" cy="487362"/>
          </a:xfrm>
        </p:spPr>
        <p:txBody>
          <a:bodyPr/>
          <a:lstStyle>
            <a:lvl1pPr>
              <a:defRPr>
                <a:solidFill>
                  <a:srgbClr val="50565C"/>
                </a:solidFill>
              </a:defRPr>
            </a:lvl1pPr>
          </a:lstStyle>
          <a:p>
            <a:r>
              <a:rPr lang="en-US" dirty="0"/>
              <a:t>Click to edit Master title style</a:t>
            </a:r>
          </a:p>
        </p:txBody>
      </p:sp>
      <p:sp>
        <p:nvSpPr>
          <p:cNvPr id="3" name="SmartArt Placeholder 2"/>
          <p:cNvSpPr>
            <a:spLocks noGrp="1"/>
          </p:cNvSpPr>
          <p:nvPr>
            <p:ph type="dgm" idx="1"/>
          </p:nvPr>
        </p:nvSpPr>
        <p:spPr>
          <a:xfrm>
            <a:off x="457200" y="1600200"/>
            <a:ext cx="8229600" cy="4525963"/>
          </a:xfrm>
        </p:spPr>
        <p:txBody>
          <a:bodyPr/>
          <a:lstStyle/>
          <a:p>
            <a:r>
              <a:rPr lang="en-US"/>
              <a:t>Click icon to add SmartArt graphic</a:t>
            </a:r>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7010400" y="6457950"/>
            <a:ext cx="2133600" cy="476250"/>
          </a:xfrm>
          <a:prstGeom prst="rect">
            <a:avLst/>
          </a:prstGeom>
        </p:spPr>
        <p:txBody>
          <a:bodyPr/>
          <a:lstStyle>
            <a:lvl1pPr>
              <a:defRPr/>
            </a:lvl1pPr>
          </a:lstStyle>
          <a:p>
            <a:fld id="{D13DAB86-4724-42D4-B72A-C4A7A581051C}" type="slidenum">
              <a:rPr lang="en-US" smtClean="0"/>
              <a:pPr/>
              <a:t>‹#›</a:t>
            </a:fld>
            <a:endParaRPr lang="en-US"/>
          </a:p>
        </p:txBody>
      </p:sp>
    </p:spTree>
    <p:extLst>
      <p:ext uri="{BB962C8B-B14F-4D97-AF65-F5344CB8AC3E}">
        <p14:creationId xmlns:p14="http://schemas.microsoft.com/office/powerpoint/2010/main" val="158052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lvl1pPr>
              <a:defRPr>
                <a:solidFill>
                  <a:srgbClr val="50565C"/>
                </a:solidFill>
              </a:defRPr>
            </a:lvl1pPr>
          </a:lstStyle>
          <a:p>
            <a:r>
              <a:rPr lang="en-US"/>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90675"/>
            <a:ext cx="40386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590675"/>
            <a:ext cx="40386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lvl1pPr>
              <a:defRPr>
                <a:solidFill>
                  <a:srgbClr val="50565C"/>
                </a:solidFill>
              </a:defRPr>
            </a:lvl1pPr>
          </a:lstStyle>
          <a:p>
            <a:r>
              <a:rPr lang="en-US" dirty="0"/>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17097"/>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085975"/>
            <a:ext cx="4040188" cy="43815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317097"/>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085975"/>
            <a:ext cx="4041775" cy="43815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p:nvPr>
        </p:nvSpPr>
        <p:spPr/>
        <p:txBody>
          <a:bodyPr/>
          <a:lstStyle>
            <a:lvl1pPr>
              <a:defRPr>
                <a:solidFill>
                  <a:schemeClr val="tx1"/>
                </a:solidFill>
              </a:defRPr>
            </a:lvl1p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238250"/>
            <a:ext cx="5111750" cy="5286375"/>
          </a:xfrm>
          <a:prstGeom prst="rect">
            <a:avLst/>
          </a:prstGeom>
        </p:spPr>
        <p:txBody>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908000"/>
            <a:ext cx="3008313" cy="456202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Title 6"/>
          <p:cNvSpPr>
            <a:spLocks noGrp="1"/>
          </p:cNvSpPr>
          <p:nvPr>
            <p:ph type="title"/>
          </p:nvPr>
        </p:nvSpPr>
        <p:spPr/>
        <p:txBody>
          <a:bodyPr/>
          <a:lstStyle>
            <a:lvl1pPr>
              <a:defRPr>
                <a:solidFill>
                  <a:srgbClr val="50565C"/>
                </a:solidFill>
              </a:defRPr>
            </a:lvl1pPr>
          </a:lstStyle>
          <a:p>
            <a:r>
              <a:rPr lang="en-US" dirty="0"/>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0565C"/>
                </a:solidFill>
              </a:defRPr>
            </a:lvl1pPr>
          </a:lstStyle>
          <a:p>
            <a:r>
              <a:rPr lang="en-US" dirty="0"/>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5" name="Rectangle 4"/>
          <p:cNvSpPr/>
          <p:nvPr userDrawn="1"/>
        </p:nvSpPr>
        <p:spPr>
          <a:xfrm flipH="1">
            <a:off x="5833872" y="5254081"/>
            <a:ext cx="3310128" cy="13624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lvl1pPr>
              <a:defRPr>
                <a:solidFill>
                  <a:srgbClr val="50565C"/>
                </a:solidFill>
              </a:defRPr>
            </a:lvl1pPr>
          </a:lstStyle>
          <a:p>
            <a:r>
              <a:rPr lang="en-US" dirty="0"/>
              <a:t>Click to edit Master title style</a:t>
            </a:r>
          </a:p>
        </p:txBody>
      </p:sp>
      <p:sp>
        <p:nvSpPr>
          <p:cNvPr id="3" name="Rectangle 2"/>
          <p:cNvSpPr/>
          <p:nvPr userDrawn="1"/>
        </p:nvSpPr>
        <p:spPr>
          <a:xfrm flipH="1">
            <a:off x="0" y="5254081"/>
            <a:ext cx="4572000" cy="13624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userDrawn="1"/>
        </p:nvSpPr>
        <p:spPr>
          <a:xfrm flipH="1">
            <a:off x="4572000" y="5254081"/>
            <a:ext cx="1261872" cy="13624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1"/>
          <p:cNvSpPr txBox="1">
            <a:spLocks/>
          </p:cNvSpPr>
          <p:nvPr userDrawn="1"/>
        </p:nvSpPr>
        <p:spPr>
          <a:xfrm>
            <a:off x="685800" y="3081845"/>
            <a:ext cx="7772400" cy="1020763"/>
          </a:xfrm>
          <a:prstGeom prst="rect">
            <a:avLst/>
          </a:prstGeom>
        </p:spPr>
        <p:txBody>
          <a:bodyPr vert="horz" lIns="91440" tIns="45720" rIns="91440" bIns="45720" rtlCol="0" anchor="ctr">
            <a:normAutofit/>
          </a:bodyPr>
          <a:lstStyle>
            <a:lvl1pPr>
              <a:defRPr>
                <a:solidFill>
                  <a:schemeClr val="tx1"/>
                </a:solidFill>
              </a:defRPr>
            </a:lvl1pPr>
          </a:lstStyle>
          <a:p>
            <a:pPr marL="0" marR="0" lvl="0" indent="0" algn="l"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0" normalizeH="0" baseline="0" noProof="0" dirty="0">
                <a:ln>
                  <a:noFill/>
                </a:ln>
                <a:solidFill>
                  <a:schemeClr val="tx1"/>
                </a:solidFill>
                <a:effectLst/>
                <a:uLnTx/>
                <a:uFillTx/>
                <a:latin typeface="+mj-lt"/>
                <a:ea typeface="+mj-ea"/>
                <a:cs typeface="+mj-cs"/>
              </a:rPr>
              <a:t>Click to edit Master title style</a:t>
            </a:r>
          </a:p>
        </p:txBody>
      </p:sp>
      <p:sp>
        <p:nvSpPr>
          <p:cNvPr id="8" name="Subtitle 2"/>
          <p:cNvSpPr>
            <a:spLocks noGrp="1"/>
          </p:cNvSpPr>
          <p:nvPr>
            <p:ph type="subTitle" idx="1"/>
          </p:nvPr>
        </p:nvSpPr>
        <p:spPr>
          <a:xfrm>
            <a:off x="685800" y="4102608"/>
            <a:ext cx="6400800" cy="990600"/>
          </a:xfrm>
        </p:spPr>
        <p:txBody>
          <a:bodyPr>
            <a:normAutofit/>
          </a:bodyPr>
          <a:lstStyle>
            <a:lvl1pPr marL="0" indent="0" algn="l">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50565C"/>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6705600" cy="487362"/>
          </a:xfrm>
        </p:spPr>
        <p:txBody>
          <a:bodyPr/>
          <a:lstStyle>
            <a:lvl1pPr>
              <a:defRPr>
                <a:solidFill>
                  <a:srgbClr val="50565C"/>
                </a:solidFill>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7010400" y="6457950"/>
            <a:ext cx="2133600" cy="476250"/>
          </a:xfrm>
          <a:prstGeom prst="rect">
            <a:avLst/>
          </a:prstGeom>
        </p:spPr>
        <p:txBody>
          <a:bodyPr/>
          <a:lstStyle>
            <a:lvl1pPr>
              <a:defRPr/>
            </a:lvl1pPr>
          </a:lstStyle>
          <a:p>
            <a:fld id="{5C288CC2-CEF3-42EC-B2DC-BDB28B6A6BA0}" type="slidenum">
              <a:rPr lang="en-US" smtClean="0"/>
              <a:pPr/>
              <a:t>‹#›</a:t>
            </a:fld>
            <a:endParaRPr lang="en-US"/>
          </a:p>
        </p:txBody>
      </p:sp>
    </p:spTree>
    <p:extLst>
      <p:ext uri="{BB962C8B-B14F-4D97-AF65-F5344CB8AC3E}">
        <p14:creationId xmlns:p14="http://schemas.microsoft.com/office/powerpoint/2010/main" val="3181324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p:nvSpPr>
        <p:spPr>
          <a:xfrm>
            <a:off x="-26654" y="0"/>
            <a:ext cx="9144000" cy="921004"/>
          </a:xfrm>
          <a:prstGeom prst="rect">
            <a:avLst/>
          </a:prstGeom>
          <a:gradFill>
            <a:gsLst>
              <a:gs pos="97000">
                <a:schemeClr val="accent1">
                  <a:tint val="100000"/>
                  <a:shade val="100000"/>
                  <a:satMod val="130000"/>
                </a:schemeClr>
              </a:gs>
              <a:gs pos="47000">
                <a:schemeClr val="accent1">
                  <a:tint val="50000"/>
                  <a:shade val="100000"/>
                  <a:satMod val="350000"/>
                </a:schemeClr>
              </a:gs>
              <a:gs pos="0">
                <a:schemeClr val="accent1">
                  <a:tint val="100000"/>
                  <a:shade val="100000"/>
                  <a:satMod val="13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0" y="6611112"/>
            <a:ext cx="9144000" cy="246888"/>
          </a:xfrm>
          <a:prstGeom prst="rect">
            <a:avLst/>
          </a:prstGeom>
          <a:gradFill>
            <a:gsLst>
              <a:gs pos="97000">
                <a:schemeClr val="accent1">
                  <a:tint val="100000"/>
                  <a:shade val="100000"/>
                  <a:satMod val="130000"/>
                </a:schemeClr>
              </a:gs>
              <a:gs pos="0">
                <a:schemeClr val="accent1">
                  <a:tint val="100000"/>
                  <a:shade val="100000"/>
                  <a:satMod val="13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26654" y="0"/>
            <a:ext cx="9170654" cy="921004"/>
          </a:xfrm>
          <a:prstGeom prst="rect">
            <a:avLst/>
          </a:prstGeom>
          <a:gradFill>
            <a:gsLst>
              <a:gs pos="97000">
                <a:schemeClr val="accent1">
                  <a:tint val="100000"/>
                  <a:shade val="100000"/>
                  <a:satMod val="130000"/>
                </a:schemeClr>
              </a:gs>
              <a:gs pos="47000">
                <a:schemeClr val="accent1">
                  <a:tint val="50000"/>
                  <a:shade val="100000"/>
                  <a:satMod val="350000"/>
                </a:schemeClr>
              </a:gs>
              <a:gs pos="0">
                <a:schemeClr val="accent1">
                  <a:tint val="100000"/>
                  <a:shade val="100000"/>
                  <a:satMod val="13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descr="eere_logo_horiz_color.eps"/>
          <p:cNvPicPr>
            <a:picLocks noChangeAspect="1"/>
          </p:cNvPicPr>
          <p:nvPr/>
        </p:nvPicPr>
        <p:blipFill>
          <a:blip r:embed="rId12"/>
          <a:stretch>
            <a:fillRect/>
          </a:stretch>
        </p:blipFill>
        <p:spPr>
          <a:xfrm>
            <a:off x="6118225" y="266700"/>
            <a:ext cx="2808600" cy="412750"/>
          </a:xfrm>
          <a:prstGeom prst="rect">
            <a:avLst/>
          </a:prstGeom>
        </p:spPr>
      </p:pic>
      <p:sp>
        <p:nvSpPr>
          <p:cNvPr id="14" name="Title Placeholder 13"/>
          <p:cNvSpPr>
            <a:spLocks noGrp="1"/>
          </p:cNvSpPr>
          <p:nvPr>
            <p:ph type="title"/>
          </p:nvPr>
        </p:nvSpPr>
        <p:spPr>
          <a:xfrm>
            <a:off x="157163" y="0"/>
            <a:ext cx="5684837" cy="921004"/>
          </a:xfrm>
          <a:prstGeom prst="rect">
            <a:avLst/>
          </a:prstGeom>
          <a:ln>
            <a:noFill/>
          </a:ln>
        </p:spPr>
        <p:txBody>
          <a:bodyPr vert="horz" lIns="91440" tIns="45720" rIns="91440" bIns="45720" rtlCol="0" anchor="ctr">
            <a:normAutofit/>
          </a:bodyPr>
          <a:lstStyle/>
          <a:p>
            <a:r>
              <a:rPr lang="en-US" dirty="0"/>
              <a:t>Title = Arial bold 26pt</a:t>
            </a:r>
          </a:p>
        </p:txBody>
      </p:sp>
      <p:sp>
        <p:nvSpPr>
          <p:cNvPr id="15" name="Text Placeholder 14"/>
          <p:cNvSpPr>
            <a:spLocks noGrp="1"/>
          </p:cNvSpPr>
          <p:nvPr>
            <p:ph type="body" idx="1"/>
          </p:nvPr>
        </p:nvSpPr>
        <p:spPr>
          <a:xfrm>
            <a:off x="457200" y="1590675"/>
            <a:ext cx="8229600" cy="4810887"/>
          </a:xfrm>
          <a:prstGeom prst="rect">
            <a:avLst/>
          </a:prstGeom>
        </p:spPr>
        <p:txBody>
          <a:bodyPr vert="horz" lIns="91440" tIns="45720" rIns="91440" bIns="45720" rtlCol="0">
            <a:normAutofit/>
          </a:bodyPr>
          <a:lstStyle/>
          <a:p>
            <a:pPr lvl="0"/>
            <a:r>
              <a:rPr lang="en-US" dirty="0"/>
              <a:t>Arial 24pt</a:t>
            </a:r>
          </a:p>
          <a:p>
            <a:pPr lvl="1"/>
            <a:r>
              <a:rPr lang="en-US" dirty="0"/>
              <a:t>Arial 20pt</a:t>
            </a:r>
          </a:p>
          <a:p>
            <a:pPr lvl="2"/>
            <a:r>
              <a:rPr lang="en-US" dirty="0"/>
              <a:t>Arial 18pt</a:t>
            </a:r>
          </a:p>
          <a:p>
            <a:pPr lvl="3"/>
            <a:r>
              <a:rPr lang="en-US" dirty="0"/>
              <a:t>Arial 18pt</a:t>
            </a:r>
          </a:p>
          <a:p>
            <a:pPr lvl="4"/>
            <a:r>
              <a:rPr lang="en-US" dirty="0"/>
              <a:t>Arial 18pt</a:t>
            </a:r>
          </a:p>
        </p:txBody>
      </p:sp>
      <p:sp>
        <p:nvSpPr>
          <p:cNvPr id="17" name="Text Placeholder 9"/>
          <p:cNvSpPr txBox="1">
            <a:spLocks/>
          </p:cNvSpPr>
          <p:nvPr/>
        </p:nvSpPr>
        <p:spPr>
          <a:xfrm>
            <a:off x="63167" y="6616800"/>
            <a:ext cx="7286625" cy="241200"/>
          </a:xfrm>
          <a:prstGeom prst="rect">
            <a:avLst/>
          </a:prstGeom>
        </p:spPr>
        <p:txBody>
          <a:bodyPr vert="horz" lIns="91440" tIns="45720" rIns="91440" bIns="45720" rtlCol="0">
            <a:normAutofit lnSpcReduction="10000"/>
          </a:bodyPr>
          <a:lstStyle>
            <a:lvl1pPr>
              <a:buNone/>
              <a:defRPr sz="1000" baseline="0">
                <a:solidFill>
                  <a:schemeClr val="bg1"/>
                </a:solidFill>
                <a:latin typeface="Arial" pitchFamily="34" charset="0"/>
                <a:cs typeface="Arial" pitchFamily="34" charset="0"/>
              </a:defRPr>
            </a:lvl1p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b="0" i="0" dirty="0">
                <a:solidFill>
                  <a:schemeClr val="tx1"/>
                </a:solidFill>
                <a:latin typeface="HelveticaNeueLT Std Med"/>
                <a:cs typeface="HelveticaNeueLT Std Med"/>
              </a:rPr>
              <a:t>    </a:t>
            </a:r>
            <a:r>
              <a:rPr lang="en-US" b="1" i="0" dirty="0">
                <a:solidFill>
                  <a:schemeClr val="accent5"/>
                </a:solidFill>
                <a:latin typeface="HelveticaNeueLT Std Med"/>
                <a:cs typeface="HelveticaNeueLT Std Med"/>
              </a:rPr>
              <a:t>BUILDING ENERGY CODES PROGRAM</a:t>
            </a:r>
            <a:endParaRPr kumimoji="0" lang="en-US" sz="1000" b="1" i="0" u="none" strike="noStrike" kern="1200" cap="none" spc="0" normalizeH="0" baseline="0" noProof="0" dirty="0">
              <a:ln w="0" cap="flat" cmpd="sng" algn="ctr">
                <a:noFill/>
                <a:prstDash val="solid"/>
                <a:round/>
                <a:headEnd type="none" w="med" len="med"/>
                <a:tailEnd type="none" w="med" len="med"/>
              </a:ln>
              <a:solidFill>
                <a:schemeClr val="accent6"/>
              </a:solidFill>
              <a:effectLst/>
              <a:uLnTx/>
              <a:uFillTx/>
              <a:latin typeface="HelveticaNeueLT Std Med"/>
              <a:ea typeface="+mn-ea"/>
              <a:cs typeface="HelveticaNeueLT Std Med"/>
            </a:endParaRPr>
          </a:p>
        </p:txBody>
      </p:sp>
      <p:sp>
        <p:nvSpPr>
          <p:cNvPr id="23" name="Rectangle 22"/>
          <p:cNvSpPr/>
          <p:nvPr/>
        </p:nvSpPr>
        <p:spPr>
          <a:xfrm flipH="1" flipV="1">
            <a:off x="0" y="921004"/>
            <a:ext cx="4572000" cy="5486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p:nvSpPr>
        <p:spPr>
          <a:xfrm flipH="1" flipV="1">
            <a:off x="4572000" y="921004"/>
            <a:ext cx="1261872" cy="54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flipH="1" flipV="1">
            <a:off x="5833872" y="921004"/>
            <a:ext cx="3310128" cy="548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 Placeholder 9"/>
          <p:cNvSpPr txBox="1">
            <a:spLocks/>
          </p:cNvSpPr>
          <p:nvPr/>
        </p:nvSpPr>
        <p:spPr>
          <a:xfrm>
            <a:off x="5476875" y="6616800"/>
            <a:ext cx="3667125" cy="241200"/>
          </a:xfrm>
          <a:prstGeom prst="rect">
            <a:avLst/>
          </a:prstGeom>
        </p:spPr>
        <p:txBody>
          <a:bodyPr vert="horz" lIns="91440" tIns="45720" rIns="91440" bIns="45720" rtlCol="0">
            <a:normAutofit lnSpcReduction="10000"/>
          </a:bodyPr>
          <a:lstStyle>
            <a:lvl1pPr>
              <a:buNone/>
              <a:defRPr sz="1000" baseline="0">
                <a:solidFill>
                  <a:schemeClr val="bg1"/>
                </a:solidFill>
                <a:latin typeface="Arial" pitchFamily="34" charset="0"/>
                <a:cs typeface="Arial" pitchFamily="34" charset="0"/>
              </a:defRPr>
            </a:lvl1pPr>
          </a:lstStyle>
          <a:p>
            <a:pPr marL="342900" marR="0" lvl="0" indent="-342900" algn="r" defTabSz="457200" rtl="0" eaLnBrk="1" fontAlgn="auto" latinLnBrk="0" hangingPunct="1">
              <a:lnSpc>
                <a:spcPct val="100000"/>
              </a:lnSpc>
              <a:spcBef>
                <a:spcPct val="20000"/>
              </a:spcBef>
              <a:spcAft>
                <a:spcPts val="0"/>
              </a:spcAft>
              <a:buClrTx/>
              <a:buSzTx/>
              <a:buFont typeface="Arial"/>
              <a:buNone/>
              <a:tabLst/>
              <a:defRPr/>
            </a:pPr>
            <a:r>
              <a:rPr kumimoji="0" lang="en-US" sz="1000" b="1" i="0" u="none" strike="noStrike" kern="1200" cap="none" spc="0" normalizeH="0" baseline="0" noProof="0" dirty="0">
                <a:ln>
                  <a:noFill/>
                </a:ln>
                <a:solidFill>
                  <a:schemeClr val="tx1"/>
                </a:solidFill>
                <a:effectLst/>
                <a:uLnTx/>
                <a:uFillTx/>
                <a:latin typeface="Arial" pitchFamily="34" charset="0"/>
                <a:ea typeface="+mn-ea"/>
                <a:cs typeface="Arial" pitchFamily="34" charset="0"/>
              </a:rPr>
              <a:t>www.energycodes.gov</a:t>
            </a:r>
          </a:p>
        </p:txBody>
      </p:sp>
      <p:sp>
        <p:nvSpPr>
          <p:cNvPr id="18" name="TextBox 17"/>
          <p:cNvSpPr txBox="1"/>
          <p:nvPr/>
        </p:nvSpPr>
        <p:spPr>
          <a:xfrm>
            <a:off x="8485860" y="6309790"/>
            <a:ext cx="647700" cy="160386"/>
          </a:xfrm>
          <a:prstGeom prst="rect">
            <a:avLst/>
          </a:prstGeom>
        </p:spPr>
        <p:txBody>
          <a:bodyPr vert="horz" wrap="square" lIns="91440" tIns="45720" rIns="91440" bIns="45720" rtlCol="0">
            <a:noAutofit/>
          </a:bodyPr>
          <a:lstStyle/>
          <a:p>
            <a:pPr marL="0" marR="0" indent="0" algn="r" defTabSz="457200" rtl="0" eaLnBrk="1" fontAlgn="auto" latinLnBrk="0" hangingPunct="1">
              <a:lnSpc>
                <a:spcPct val="100000"/>
              </a:lnSpc>
              <a:spcBef>
                <a:spcPct val="20000"/>
              </a:spcBef>
              <a:spcAft>
                <a:spcPts val="0"/>
              </a:spcAft>
              <a:buClrTx/>
              <a:buSzTx/>
              <a:buFont typeface="Arial"/>
              <a:buNone/>
              <a:tabLst/>
            </a:pPr>
            <a:fld id="{8C3BC11C-2E2F-ED43-873A-15A9AEB936B5}" type="slidenum">
              <a:rPr kumimoji="0" lang="en-US" sz="1000" b="0" i="0" u="none" strike="noStrike" kern="1200" cap="none" spc="0" normalizeH="0" baseline="0" noProof="0" smtClean="0">
                <a:ln>
                  <a:noFill/>
                </a:ln>
                <a:solidFill>
                  <a:schemeClr val="tx2"/>
                </a:solidFill>
                <a:effectLst/>
                <a:uLnTx/>
                <a:uFillTx/>
                <a:latin typeface="Arial Narrow"/>
                <a:ea typeface="+mn-ea"/>
                <a:cs typeface="Arial Narrow"/>
              </a:rPr>
              <a:pPr marL="0" marR="0" indent="0" algn="r" defTabSz="457200" rtl="0" eaLnBrk="1" fontAlgn="auto" latinLnBrk="0" hangingPunct="1">
                <a:lnSpc>
                  <a:spcPct val="100000"/>
                </a:lnSpc>
                <a:spcBef>
                  <a:spcPct val="20000"/>
                </a:spcBef>
                <a:spcAft>
                  <a:spcPts val="0"/>
                </a:spcAft>
                <a:buClrTx/>
                <a:buSzTx/>
                <a:buFont typeface="Arial"/>
                <a:buNone/>
                <a:tabLst/>
              </a:pPr>
              <a:t>‹#›</a:t>
            </a:fld>
            <a:endParaRPr kumimoji="0" lang="en-US" sz="1000" b="0" i="0" u="none" strike="noStrike" kern="1200" cap="none" spc="0" normalizeH="0" baseline="0" noProof="0" dirty="0">
              <a:ln>
                <a:noFill/>
              </a:ln>
              <a:solidFill>
                <a:schemeClr val="tx2"/>
              </a:solidFill>
              <a:effectLst/>
              <a:uLnTx/>
              <a:uFillTx/>
              <a:latin typeface="Arial Narrow"/>
              <a:ea typeface="+mn-ea"/>
              <a:cs typeface="Arial Narrow"/>
            </a:endParaRPr>
          </a:p>
        </p:txBody>
      </p:sp>
      <p:sp>
        <p:nvSpPr>
          <p:cNvPr id="20" name="Rectangle 19"/>
          <p:cNvSpPr/>
          <p:nvPr/>
        </p:nvSpPr>
        <p:spPr>
          <a:xfrm flipH="1">
            <a:off x="0" y="6567679"/>
            <a:ext cx="9144000" cy="491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9" r:id="rId7"/>
    <p:sldLayoutId id="2147483670" r:id="rId8"/>
    <p:sldLayoutId id="2147483671" r:id="rId9"/>
    <p:sldLayoutId id="2147483672" r:id="rId10"/>
  </p:sldLayoutIdLst>
  <p:hf hdr="0" dt="0"/>
  <p:txStyles>
    <p:title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baseline="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hyperlink" Target="http://www.energycodes.gov/kitchen-exhaust-code-notes" TargetMode="External"/><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9.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9.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0.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0.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0.xml"/><Relationship Id="rId1" Type="http://schemas.openxmlformats.org/officeDocument/2006/relationships/slideLayout" Target="../slideLayouts/slideLayout9.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3.xml"/><Relationship Id="rId1" Type="http://schemas.openxmlformats.org/officeDocument/2006/relationships/slideLayout" Target="../slideLayouts/slideLayout9.xml"/></Relationships>
</file>

<file path=ppt/slides/_rels/slide18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0.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0.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images.ibsys.com/2002/0725/1577384.jpg"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6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37.png"/></Relationships>
</file>

<file path=ppt/slides/_rels/slide6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1.wmf"/><Relationship Id="rId4" Type="http://schemas.openxmlformats.org/officeDocument/2006/relationships/oleObject" Target="../embeddings/oleObject1.bin"/></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9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p:cNvSpPr>
            <a:spLocks noGrp="1"/>
          </p:cNvSpPr>
          <p:nvPr>
            <p:ph type="subTitle" idx="1"/>
          </p:nvPr>
        </p:nvSpPr>
        <p:spPr>
          <a:xfrm>
            <a:off x="168100" y="5253120"/>
            <a:ext cx="4377246" cy="1055367"/>
          </a:xfrm>
        </p:spPr>
        <p:txBody>
          <a:bodyPr>
            <a:normAutofit/>
          </a:bodyPr>
          <a:lstStyle/>
          <a:p>
            <a:r>
              <a:rPr lang="en-US" dirty="0">
                <a:latin typeface="+mj-lt"/>
              </a:rPr>
              <a:t>ANSI/ASHRAE/IES</a:t>
            </a:r>
            <a:br>
              <a:rPr lang="en-US" dirty="0">
                <a:latin typeface="+mj-lt"/>
              </a:rPr>
            </a:br>
            <a:r>
              <a:rPr lang="en-US" dirty="0">
                <a:latin typeface="+mj-lt"/>
              </a:rPr>
              <a:t>Standard 90.1-2019:  HVAC</a:t>
            </a:r>
          </a:p>
          <a:p>
            <a:endParaRPr lang="en-US" dirty="0">
              <a:latin typeface="+mj-lt"/>
            </a:endParaRPr>
          </a:p>
        </p:txBody>
      </p:sp>
      <p:sp>
        <p:nvSpPr>
          <p:cNvPr id="11" name="Text Placeholder 5"/>
          <p:cNvSpPr>
            <a:spLocks noGrp="1"/>
          </p:cNvSpPr>
          <p:nvPr>
            <p:ph type="body" sz="quarter" idx="13"/>
          </p:nvPr>
        </p:nvSpPr>
        <p:spPr>
          <a:xfrm>
            <a:off x="168100" y="6460067"/>
            <a:ext cx="2134036" cy="288687"/>
          </a:xfrm>
        </p:spPr>
        <p:txBody>
          <a:bodyPr>
            <a:normAutofit fontScale="92500"/>
          </a:bodyPr>
          <a:lstStyle/>
          <a:p>
            <a:r>
              <a:rPr lang="en-US" dirty="0">
                <a:latin typeface="+mj-lt"/>
                <a:cs typeface="Adobe Caslon Pro Bold"/>
              </a:rPr>
              <a:t>May 2020 – PNNL-SA-153210</a:t>
            </a:r>
          </a:p>
        </p:txBody>
      </p:sp>
      <p:sp>
        <p:nvSpPr>
          <p:cNvPr id="5" name="Text Placeholder 4"/>
          <p:cNvSpPr>
            <a:spLocks noGrp="1"/>
          </p:cNvSpPr>
          <p:nvPr>
            <p:ph type="body" sz="quarter" idx="10"/>
          </p:nvPr>
        </p:nvSpPr>
        <p:spPr>
          <a:xfrm>
            <a:off x="6054500" y="5206075"/>
            <a:ext cx="3082300" cy="979572"/>
          </a:xfrm>
        </p:spPr>
        <p:txBody>
          <a:bodyPr>
            <a:normAutofit lnSpcReduction="10000"/>
          </a:bodyPr>
          <a:lstStyle/>
          <a:p>
            <a:r>
              <a:rPr lang="en-US" dirty="0"/>
              <a:t>Prepared by Pacific Northwest National Laboratory for the </a:t>
            </a:r>
            <a:br>
              <a:rPr lang="en-US" dirty="0"/>
            </a:br>
            <a:r>
              <a:rPr lang="en-US" dirty="0"/>
              <a:t>U.S. Department of Energy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98BC0-9BC8-4B40-BA40-39F1DE6FFD63}"/>
              </a:ext>
            </a:extLst>
          </p:cNvPr>
          <p:cNvSpPr>
            <a:spLocks noGrp="1"/>
          </p:cNvSpPr>
          <p:nvPr>
            <p:ph type="title"/>
          </p:nvPr>
        </p:nvSpPr>
        <p:spPr>
          <a:xfrm>
            <a:off x="87571" y="184393"/>
            <a:ext cx="8765933" cy="727478"/>
          </a:xfrm>
        </p:spPr>
        <p:txBody>
          <a:bodyPr>
            <a:noAutofit/>
          </a:bodyPr>
          <a:lstStyle/>
          <a:p>
            <a:r>
              <a:rPr lang="en-US" sz="2400" b="1" dirty="0">
                <a:solidFill>
                  <a:schemeClr val="accent5"/>
                </a:solidFill>
              </a:rPr>
              <a:t>Updates to Exceptions to Exhaust Air </a:t>
            </a:r>
            <a:br>
              <a:rPr lang="en-US" sz="2400" b="1" dirty="0">
                <a:solidFill>
                  <a:schemeClr val="accent5"/>
                </a:solidFill>
              </a:rPr>
            </a:br>
            <a:r>
              <a:rPr lang="en-US" sz="2400" b="1" dirty="0">
                <a:solidFill>
                  <a:schemeClr val="accent5"/>
                </a:solidFill>
              </a:rPr>
              <a:t>Energy Recovery Requirements</a:t>
            </a:r>
          </a:p>
        </p:txBody>
      </p:sp>
      <p:sp>
        <p:nvSpPr>
          <p:cNvPr id="3" name="Content Placeholder 2">
            <a:extLst>
              <a:ext uri="{FF2B5EF4-FFF2-40B4-BE49-F238E27FC236}">
                <a16:creationId xmlns:a16="http://schemas.microsoft.com/office/drawing/2014/main" id="{05AE8E1B-1590-433C-8A8F-090DA86FBB54}"/>
              </a:ext>
            </a:extLst>
          </p:cNvPr>
          <p:cNvSpPr>
            <a:spLocks noGrp="1"/>
          </p:cNvSpPr>
          <p:nvPr>
            <p:ph idx="1"/>
          </p:nvPr>
        </p:nvSpPr>
        <p:spPr>
          <a:xfrm>
            <a:off x="268432" y="1622618"/>
            <a:ext cx="4666619" cy="4217743"/>
          </a:xfrm>
        </p:spPr>
        <p:txBody>
          <a:bodyPr>
            <a:normAutofit/>
          </a:bodyPr>
          <a:lstStyle/>
          <a:p>
            <a:r>
              <a:rPr lang="en-US" sz="2100" dirty="0">
                <a:solidFill>
                  <a:srgbClr val="FF0000"/>
                </a:solidFill>
              </a:rPr>
              <a:t>The language “energy recovery in series with the coil” was replaced with a definition of “series energy recovery.”</a:t>
            </a:r>
          </a:p>
          <a:p>
            <a:pPr lvl="1"/>
            <a:r>
              <a:rPr lang="en-US" sz="1800" dirty="0">
                <a:solidFill>
                  <a:srgbClr val="FF0000"/>
                </a:solidFill>
              </a:rPr>
              <a:t>Added a performance requirement for series energy recovery.</a:t>
            </a:r>
          </a:p>
          <a:p>
            <a:pPr lvl="1"/>
            <a:r>
              <a:rPr lang="en-US" sz="1800" dirty="0">
                <a:solidFill>
                  <a:srgbClr val="FF0000"/>
                </a:solidFill>
              </a:rPr>
              <a:t>Now limited to climate zones 0-4</a:t>
            </a:r>
          </a:p>
          <a:p>
            <a:pPr marL="0" indent="0">
              <a:buNone/>
            </a:pPr>
            <a:endParaRPr lang="en-US" sz="2000" i="1" dirty="0"/>
          </a:p>
          <a:p>
            <a:pPr marL="0" indent="0">
              <a:buNone/>
            </a:pPr>
            <a:r>
              <a:rPr lang="en-US" sz="2000" i="1" dirty="0"/>
              <a:t>Parts of the addendum were not included in the first printing of ASHRAE 90.1 (I-P). This will be corrected through the errata process.</a:t>
            </a:r>
          </a:p>
          <a:p>
            <a:pPr marL="0" indent="0">
              <a:buNone/>
            </a:pPr>
            <a:endParaRPr lang="en-US" dirty="0"/>
          </a:p>
        </p:txBody>
      </p:sp>
      <p:pic>
        <p:nvPicPr>
          <p:cNvPr id="4" name="Picture 3">
            <a:extLst>
              <a:ext uri="{FF2B5EF4-FFF2-40B4-BE49-F238E27FC236}">
                <a16:creationId xmlns:a16="http://schemas.microsoft.com/office/drawing/2014/main" id="{73E95852-7EA0-4471-BF81-DC5DA1A5393F}"/>
              </a:ext>
            </a:extLst>
          </p:cNvPr>
          <p:cNvPicPr>
            <a:picLocks noChangeAspect="1"/>
          </p:cNvPicPr>
          <p:nvPr/>
        </p:nvPicPr>
        <p:blipFill>
          <a:blip r:embed="rId2"/>
          <a:stretch>
            <a:fillRect/>
          </a:stretch>
        </p:blipFill>
        <p:spPr>
          <a:xfrm>
            <a:off x="5423417" y="1904880"/>
            <a:ext cx="2897157" cy="1505487"/>
          </a:xfrm>
          <a:prstGeom prst="rect">
            <a:avLst/>
          </a:prstGeom>
        </p:spPr>
      </p:pic>
      <p:pic>
        <p:nvPicPr>
          <p:cNvPr id="5" name="Picture 4">
            <a:extLst>
              <a:ext uri="{FF2B5EF4-FFF2-40B4-BE49-F238E27FC236}">
                <a16:creationId xmlns:a16="http://schemas.microsoft.com/office/drawing/2014/main" id="{9A6EF092-F16A-4099-8D38-2129FF07D174}"/>
              </a:ext>
            </a:extLst>
          </p:cNvPr>
          <p:cNvPicPr>
            <a:picLocks noChangeAspect="1"/>
          </p:cNvPicPr>
          <p:nvPr/>
        </p:nvPicPr>
        <p:blipFill>
          <a:blip r:embed="rId3"/>
          <a:stretch>
            <a:fillRect/>
          </a:stretch>
        </p:blipFill>
        <p:spPr>
          <a:xfrm>
            <a:off x="5444629" y="3950269"/>
            <a:ext cx="3008906" cy="1654217"/>
          </a:xfrm>
          <a:prstGeom prst="rect">
            <a:avLst/>
          </a:prstGeom>
        </p:spPr>
      </p:pic>
      <p:sp>
        <p:nvSpPr>
          <p:cNvPr id="6" name="TextBox 5">
            <a:extLst>
              <a:ext uri="{FF2B5EF4-FFF2-40B4-BE49-F238E27FC236}">
                <a16:creationId xmlns:a16="http://schemas.microsoft.com/office/drawing/2014/main" id="{383ADCD0-BD28-4FAB-936E-25D06B76E99F}"/>
              </a:ext>
            </a:extLst>
          </p:cNvPr>
          <p:cNvSpPr txBox="1"/>
          <p:nvPr/>
        </p:nvSpPr>
        <p:spPr>
          <a:xfrm>
            <a:off x="5280282" y="1622618"/>
            <a:ext cx="3573222" cy="341632"/>
          </a:xfrm>
          <a:prstGeom prst="rect">
            <a:avLst/>
          </a:prstGeom>
          <a:noFill/>
        </p:spPr>
        <p:txBody>
          <a:bodyPr wrap="none" rtlCol="0">
            <a:spAutoFit/>
          </a:bodyPr>
          <a:lstStyle/>
          <a:p>
            <a:pPr defTabSz="685800">
              <a:lnSpc>
                <a:spcPct val="90000"/>
              </a:lnSpc>
              <a:spcBef>
                <a:spcPts val="750"/>
              </a:spcBef>
            </a:pPr>
            <a:r>
              <a:rPr lang="en-US" dirty="0">
                <a:latin typeface="Gill Sans MT" panose="020B0502020104020203" pitchFamily="34" charset="0"/>
              </a:rPr>
              <a:t>Examples of Series Energy Recovery</a:t>
            </a:r>
          </a:p>
        </p:txBody>
      </p:sp>
      <p:sp>
        <p:nvSpPr>
          <p:cNvPr id="7" name="TextBox 6">
            <a:extLst>
              <a:ext uri="{FF2B5EF4-FFF2-40B4-BE49-F238E27FC236}">
                <a16:creationId xmlns:a16="http://schemas.microsoft.com/office/drawing/2014/main" id="{1F5FDA79-B297-4996-8BAA-9CEFDB034AA8}"/>
              </a:ext>
            </a:extLst>
          </p:cNvPr>
          <p:cNvSpPr txBox="1"/>
          <p:nvPr/>
        </p:nvSpPr>
        <p:spPr>
          <a:xfrm>
            <a:off x="5710801" y="3472055"/>
            <a:ext cx="2525050" cy="341632"/>
          </a:xfrm>
          <a:prstGeom prst="rect">
            <a:avLst/>
          </a:prstGeom>
          <a:noFill/>
        </p:spPr>
        <p:txBody>
          <a:bodyPr wrap="none" rtlCol="0">
            <a:spAutoFit/>
          </a:bodyPr>
          <a:lstStyle/>
          <a:p>
            <a:pPr defTabSz="685800">
              <a:lnSpc>
                <a:spcPct val="90000"/>
              </a:lnSpc>
              <a:spcBef>
                <a:spcPts val="750"/>
              </a:spcBef>
            </a:pPr>
            <a:r>
              <a:rPr lang="en-US" dirty="0">
                <a:latin typeface="Gill Sans MT" panose="020B0502020104020203" pitchFamily="34" charset="0"/>
              </a:rPr>
              <a:t>Wrap-around Heat Pipes</a:t>
            </a:r>
          </a:p>
        </p:txBody>
      </p:sp>
      <p:sp>
        <p:nvSpPr>
          <p:cNvPr id="8" name="TextBox 7">
            <a:extLst>
              <a:ext uri="{FF2B5EF4-FFF2-40B4-BE49-F238E27FC236}">
                <a16:creationId xmlns:a16="http://schemas.microsoft.com/office/drawing/2014/main" id="{139C741E-B844-41C0-9630-1EBB9E1D794D}"/>
              </a:ext>
            </a:extLst>
          </p:cNvPr>
          <p:cNvSpPr txBox="1"/>
          <p:nvPr/>
        </p:nvSpPr>
        <p:spPr>
          <a:xfrm>
            <a:off x="5898435" y="5661236"/>
            <a:ext cx="2180405" cy="341632"/>
          </a:xfrm>
          <a:prstGeom prst="rect">
            <a:avLst/>
          </a:prstGeom>
          <a:noFill/>
        </p:spPr>
        <p:txBody>
          <a:bodyPr wrap="none" rtlCol="0">
            <a:spAutoFit/>
          </a:bodyPr>
          <a:lstStyle/>
          <a:p>
            <a:pPr defTabSz="685800">
              <a:lnSpc>
                <a:spcPct val="90000"/>
              </a:lnSpc>
              <a:spcBef>
                <a:spcPts val="750"/>
              </a:spcBef>
            </a:pPr>
            <a:r>
              <a:rPr lang="en-US" dirty="0">
                <a:latin typeface="Gill Sans MT" panose="020B0502020104020203" pitchFamily="34" charset="0"/>
              </a:rPr>
              <a:t>Plate Heat Exchanger</a:t>
            </a:r>
          </a:p>
        </p:txBody>
      </p:sp>
    </p:spTree>
    <p:extLst>
      <p:ext uri="{BB962C8B-B14F-4D97-AF65-F5344CB8AC3E}">
        <p14:creationId xmlns:p14="http://schemas.microsoft.com/office/powerpoint/2010/main" val="3724564450"/>
      </p:ext>
    </p:extLst>
  </p:cSld>
  <p:clrMapOvr>
    <a:masterClrMapping/>
  </p:clrMapOvr>
  <mc:AlternateContent xmlns:mc="http://schemas.openxmlformats.org/markup-compatibility/2006" xmlns:p14="http://schemas.microsoft.com/office/powerpoint/2010/main">
    <mc:Choice Requires="p14">
      <p:transition spd="slow" p14:dur="2000" advTm="46801"/>
    </mc:Choice>
    <mc:Fallback xmlns="">
      <p:transition spd="slow" advTm="46801"/>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203201" y="0"/>
            <a:ext cx="7175500" cy="914400"/>
          </a:xfrm>
        </p:spPr>
        <p:txBody>
          <a:bodyPr>
            <a:normAutofit/>
          </a:bodyPr>
          <a:lstStyle/>
          <a:p>
            <a:pPr>
              <a:lnSpc>
                <a:spcPct val="80000"/>
              </a:lnSpc>
            </a:pPr>
            <a:r>
              <a:rPr lang="en-US" sz="2400" b="1" dirty="0">
                <a:solidFill>
                  <a:srgbClr val="00853F"/>
                </a:solidFill>
              </a:rPr>
              <a:t>Section 6 – 6.5.2.4</a:t>
            </a:r>
            <a:br>
              <a:rPr lang="en-US" sz="2000" dirty="0">
                <a:solidFill>
                  <a:srgbClr val="00853F"/>
                </a:solidFill>
              </a:rPr>
            </a:br>
            <a:r>
              <a:rPr lang="en-US" sz="2000" dirty="0">
                <a:solidFill>
                  <a:srgbClr val="00853F"/>
                </a:solidFill>
              </a:rPr>
              <a:t>Humidification</a:t>
            </a:r>
            <a:endParaRPr lang="en-US" sz="2000" i="1" dirty="0">
              <a:solidFill>
                <a:srgbClr val="00853F"/>
              </a:solidFill>
            </a:endParaRPr>
          </a:p>
        </p:txBody>
      </p:sp>
      <p:sp>
        <p:nvSpPr>
          <p:cNvPr id="234499" name="Rectangle 3"/>
          <p:cNvSpPr>
            <a:spLocks noGrp="1" noChangeArrowheads="1"/>
          </p:cNvSpPr>
          <p:nvPr>
            <p:ph type="body" sz="half" idx="1"/>
          </p:nvPr>
        </p:nvSpPr>
        <p:spPr>
          <a:xfrm>
            <a:off x="304800" y="1118530"/>
            <a:ext cx="7849496" cy="2672644"/>
          </a:xfrm>
        </p:spPr>
        <p:txBody>
          <a:bodyPr/>
          <a:lstStyle/>
          <a:p>
            <a:r>
              <a:rPr lang="en-US" dirty="0">
                <a:cs typeface="Times New Roman" pitchFamily="18" charset="0"/>
                <a:sym typeface="WP MathA" pitchFamily="2" charset="2"/>
              </a:rPr>
              <a:t>Automatic valve to shut off preheat in humidifiers with preheating jackets mounted in airstream</a:t>
            </a:r>
          </a:p>
          <a:p>
            <a:r>
              <a:rPr lang="en-US" dirty="0">
                <a:cs typeface="Times New Roman" pitchFamily="18" charset="0"/>
                <a:sym typeface="WP MathA" pitchFamily="2" charset="2"/>
              </a:rPr>
              <a:t>Insulate dispersion tube hot surfaces in airstreams of ducts or AHUs ≥ R-0.5</a:t>
            </a:r>
          </a:p>
          <a:p>
            <a:pPr lvl="1"/>
            <a:r>
              <a:rPr lang="en-US" dirty="0">
                <a:cs typeface="Times New Roman" pitchFamily="18" charset="0"/>
                <a:sym typeface="WP MathA" pitchFamily="2" charset="2"/>
              </a:rPr>
              <a:t>Except where mechanical cooling, including economizer operation, doesn’t occur simultaneously with humidification</a:t>
            </a:r>
          </a:p>
          <a:p>
            <a:pPr lvl="1"/>
            <a:endParaRPr lang="en-US" dirty="0">
              <a:cs typeface="Times New Roman" pitchFamily="18" charset="0"/>
              <a:sym typeface="WP MathA" pitchFamily="2" charset="2"/>
            </a:endParaRPr>
          </a:p>
        </p:txBody>
      </p:sp>
    </p:spTree>
    <p:extLst>
      <p:ext uri="{BB962C8B-B14F-4D97-AF65-F5344CB8AC3E}">
        <p14:creationId xmlns:p14="http://schemas.microsoft.com/office/powerpoint/2010/main" val="5836745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203201" y="0"/>
            <a:ext cx="7175500" cy="914400"/>
          </a:xfrm>
        </p:spPr>
        <p:txBody>
          <a:bodyPr>
            <a:normAutofit/>
          </a:bodyPr>
          <a:lstStyle/>
          <a:p>
            <a:pPr>
              <a:lnSpc>
                <a:spcPct val="80000"/>
              </a:lnSpc>
            </a:pPr>
            <a:r>
              <a:rPr lang="en-US" sz="2400" b="1" dirty="0">
                <a:solidFill>
                  <a:srgbClr val="00853F"/>
                </a:solidFill>
              </a:rPr>
              <a:t>Section 6 – 6.5.2.5 &amp; 6.5.2.6</a:t>
            </a:r>
            <a:br>
              <a:rPr lang="en-US" sz="2000" dirty="0">
                <a:solidFill>
                  <a:srgbClr val="FF0000"/>
                </a:solidFill>
              </a:rPr>
            </a:br>
            <a:r>
              <a:rPr lang="en-US" sz="2000" dirty="0">
                <a:solidFill>
                  <a:srgbClr val="00853F"/>
                </a:solidFill>
              </a:rPr>
              <a:t>Preheat Coils</a:t>
            </a:r>
          </a:p>
        </p:txBody>
      </p:sp>
      <p:sp>
        <p:nvSpPr>
          <p:cNvPr id="234499" name="Rectangle 3"/>
          <p:cNvSpPr>
            <a:spLocks noGrp="1" noChangeArrowheads="1"/>
          </p:cNvSpPr>
          <p:nvPr>
            <p:ph type="body" sz="half" idx="1"/>
          </p:nvPr>
        </p:nvSpPr>
        <p:spPr>
          <a:xfrm>
            <a:off x="304800" y="1118529"/>
            <a:ext cx="7849496" cy="5141594"/>
          </a:xfrm>
        </p:spPr>
        <p:txBody>
          <a:bodyPr>
            <a:normAutofit fontScale="92500" lnSpcReduction="20000"/>
          </a:bodyPr>
          <a:lstStyle/>
          <a:p>
            <a:pPr marL="0" indent="0">
              <a:buNone/>
            </a:pPr>
            <a:r>
              <a:rPr lang="en-US" dirty="0">
                <a:cs typeface="Times New Roman" pitchFamily="18" charset="0"/>
                <a:sym typeface="WP MathA" pitchFamily="2" charset="2"/>
              </a:rPr>
              <a:t>Controls to stop heat output whenever mechanical cooling, including economizer operation, is occurring</a:t>
            </a:r>
          </a:p>
          <a:p>
            <a:endParaRPr lang="en-US" dirty="0">
              <a:cs typeface="Times New Roman" pitchFamily="18" charset="0"/>
              <a:sym typeface="WP MathA" pitchFamily="2" charset="2"/>
            </a:endParaRPr>
          </a:p>
          <a:p>
            <a:pPr marL="0" indent="0">
              <a:buNone/>
            </a:pPr>
            <a:r>
              <a:rPr lang="en-US" b="1" dirty="0"/>
              <a:t>Ventilation Air (DOAS) Heating Control</a:t>
            </a:r>
          </a:p>
          <a:p>
            <a:pPr marL="0" indent="0">
              <a:buNone/>
            </a:pPr>
            <a:r>
              <a:rPr lang="en-US" dirty="0"/>
              <a:t>Units that provide </a:t>
            </a:r>
            <a:r>
              <a:rPr lang="en-US" i="1" dirty="0"/>
              <a:t>ventilation </a:t>
            </a:r>
            <a:r>
              <a:rPr lang="en-US" dirty="0"/>
              <a:t>air to multiple zones and operate in conjunction with zone heating and cooling </a:t>
            </a:r>
            <a:r>
              <a:rPr lang="en-US" i="1" dirty="0"/>
              <a:t>systems </a:t>
            </a:r>
            <a:br>
              <a:rPr lang="en-US" i="1" dirty="0"/>
            </a:br>
            <a:endParaRPr lang="en-US" i="1" dirty="0"/>
          </a:p>
          <a:p>
            <a:r>
              <a:rPr lang="en-US" dirty="0"/>
              <a:t>shall not use heating or heat recovery to warm supply air above 60°F when </a:t>
            </a:r>
          </a:p>
          <a:p>
            <a:pPr lvl="1"/>
            <a:r>
              <a:rPr lang="en-US" dirty="0"/>
              <a:t>representative </a:t>
            </a:r>
            <a:r>
              <a:rPr lang="en-US" i="1" dirty="0"/>
              <a:t>building </a:t>
            </a:r>
            <a:r>
              <a:rPr lang="en-US" dirty="0"/>
              <a:t>loads or </a:t>
            </a:r>
          </a:p>
          <a:p>
            <a:pPr lvl="1"/>
            <a:r>
              <a:rPr lang="en-US" i="1" dirty="0"/>
              <a:t>outdoor air </a:t>
            </a:r>
            <a:r>
              <a:rPr lang="en-US" dirty="0"/>
              <a:t>temperature </a:t>
            </a:r>
          </a:p>
          <a:p>
            <a:pPr lvl="1"/>
            <a:r>
              <a:rPr lang="en-US" dirty="0"/>
              <a:t>indicate that the majority of zones require cooling</a:t>
            </a:r>
          </a:p>
          <a:p>
            <a:pPr marL="0" indent="0">
              <a:buNone/>
            </a:pPr>
            <a:r>
              <a:rPr lang="en-US" dirty="0">
                <a:cs typeface="Times New Roman" pitchFamily="18" charset="0"/>
                <a:sym typeface="WP MathA" pitchFamily="2" charset="2"/>
              </a:rPr>
              <a:t>Saves energy use by taking advantage of “free cooling” </a:t>
            </a:r>
          </a:p>
          <a:p>
            <a:pPr lvl="1"/>
            <a:r>
              <a:rPr lang="en-US" dirty="0">
                <a:cs typeface="Times New Roman" pitchFamily="18" charset="0"/>
                <a:sym typeface="WP MathA" pitchFamily="2" charset="2"/>
              </a:rPr>
              <a:t>uses cool outside air when there is a benefit to many zones in the building</a:t>
            </a:r>
          </a:p>
          <a:p>
            <a:pPr lvl="1"/>
            <a:r>
              <a:rPr lang="en-US" dirty="0">
                <a:cs typeface="Times New Roman" pitchFamily="18" charset="0"/>
                <a:sym typeface="WP MathA" pitchFamily="2" charset="2"/>
              </a:rPr>
              <a:t>avoids mechanically cooling air that was preheated at the DOAS unit</a:t>
            </a:r>
          </a:p>
        </p:txBody>
      </p:sp>
    </p:spTree>
    <p:extLst>
      <p:ext uri="{BB962C8B-B14F-4D97-AF65-F5344CB8AC3E}">
        <p14:creationId xmlns:p14="http://schemas.microsoft.com/office/powerpoint/2010/main" val="14721712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7" name="Rectangle 3"/>
          <p:cNvSpPr>
            <a:spLocks noGrp="1" noChangeArrowheads="1"/>
          </p:cNvSpPr>
          <p:nvPr>
            <p:ph idx="1"/>
          </p:nvPr>
        </p:nvSpPr>
        <p:spPr>
          <a:xfrm>
            <a:off x="456228" y="1219200"/>
            <a:ext cx="8249621" cy="4441825"/>
          </a:xfrm>
        </p:spPr>
        <p:txBody>
          <a:bodyPr/>
          <a:lstStyle/>
          <a:p>
            <a:pPr marL="0" indent="0">
              <a:buNone/>
            </a:pPr>
            <a:r>
              <a:rPr lang="en-US" dirty="0">
                <a:cs typeface="Times New Roman" pitchFamily="18" charset="0"/>
                <a:sym typeface="WP MathA" pitchFamily="2" charset="2"/>
              </a:rPr>
              <a:t>Each HVAC system with total fan system power &gt; 5 hp to meet 6.5.3.1 </a:t>
            </a:r>
          </a:p>
          <a:p>
            <a:pPr lvl="1">
              <a:buFont typeface="Arial" panose="020B0604020202020204" pitchFamily="34" charset="0"/>
              <a:buChar char="•"/>
            </a:pPr>
            <a:r>
              <a:rPr lang="en-US" dirty="0">
                <a:cs typeface="Times New Roman" pitchFamily="18" charset="0"/>
                <a:sym typeface="WP MathA" pitchFamily="2" charset="2"/>
              </a:rPr>
              <a:t>Fan System Power and Efficiency</a:t>
            </a:r>
          </a:p>
          <a:p>
            <a:pPr marL="0" indent="0">
              <a:buNone/>
            </a:pPr>
            <a:r>
              <a:rPr lang="en-US" dirty="0">
                <a:cs typeface="Times New Roman" pitchFamily="18" charset="0"/>
                <a:sym typeface="WP MathA" pitchFamily="2" charset="2"/>
              </a:rPr>
              <a:t>Appropriate fan systems to meet 6.5.3.2 through 6.5.3.7</a:t>
            </a:r>
          </a:p>
          <a:p>
            <a:pPr lvl="1">
              <a:buFont typeface="Arial" panose="020B0604020202020204" pitchFamily="34" charset="0"/>
              <a:buChar char="•"/>
            </a:pPr>
            <a:r>
              <a:rPr lang="en-US" dirty="0">
                <a:cs typeface="Times New Roman" pitchFamily="18" charset="0"/>
                <a:sym typeface="WP MathA" pitchFamily="2" charset="2"/>
              </a:rPr>
              <a:t>Fan Control</a:t>
            </a:r>
          </a:p>
          <a:p>
            <a:pPr lvl="2">
              <a:buFont typeface="Arial" pitchFamily="34" charset="0"/>
              <a:buChar char="–"/>
            </a:pPr>
            <a:r>
              <a:rPr lang="en-US" dirty="0">
                <a:cs typeface="Times New Roman" pitchFamily="18" charset="0"/>
                <a:sym typeface="WP MathA" pitchFamily="2" charset="2"/>
              </a:rPr>
              <a:t>Fan Airflow Control</a:t>
            </a:r>
          </a:p>
          <a:p>
            <a:pPr lvl="2">
              <a:buFont typeface="Arial" pitchFamily="34" charset="0"/>
              <a:buChar char="–"/>
            </a:pPr>
            <a:r>
              <a:rPr lang="en-US" dirty="0">
                <a:cs typeface="Times New Roman" pitchFamily="18" charset="0"/>
                <a:sym typeface="WP MathA" pitchFamily="2" charset="2"/>
              </a:rPr>
              <a:t>VAV Static Pressure Sensor location</a:t>
            </a:r>
          </a:p>
          <a:p>
            <a:pPr lvl="2">
              <a:buFont typeface="Arial" pitchFamily="34" charset="0"/>
              <a:buChar char="–"/>
            </a:pPr>
            <a:r>
              <a:rPr lang="en-US" dirty="0">
                <a:cs typeface="Times New Roman" pitchFamily="18" charset="0"/>
                <a:sym typeface="WP MathA" pitchFamily="2" charset="2"/>
              </a:rPr>
              <a:t>VAV Set Point Reset</a:t>
            </a:r>
          </a:p>
          <a:p>
            <a:pPr lvl="2">
              <a:buFont typeface="Arial" pitchFamily="34" charset="0"/>
              <a:buChar char="–"/>
            </a:pPr>
            <a:endParaRPr lang="en-US" sz="1800" dirty="0">
              <a:cs typeface="Times New Roman" pitchFamily="18" charset="0"/>
              <a:sym typeface="WP MathA" pitchFamily="2" charset="2"/>
            </a:endParaRPr>
          </a:p>
          <a:p>
            <a:endParaRPr lang="en-US" dirty="0">
              <a:cs typeface="Times New Roman" pitchFamily="18" charset="0"/>
              <a:sym typeface="WP MathA" pitchFamily="2" charset="2"/>
            </a:endParaRPr>
          </a:p>
        </p:txBody>
      </p:sp>
      <p:sp>
        <p:nvSpPr>
          <p:cNvPr id="236546" name="Rectangle 2"/>
          <p:cNvSpPr>
            <a:spLocks noGrp="1" noChangeArrowheads="1"/>
          </p:cNvSpPr>
          <p:nvPr>
            <p:ph type="title"/>
          </p:nvPr>
        </p:nvSpPr>
        <p:spPr>
          <a:xfrm>
            <a:off x="228601" y="25400"/>
            <a:ext cx="8636000" cy="952500"/>
          </a:xfrm>
        </p:spPr>
        <p:txBody>
          <a:bodyPr>
            <a:normAutofit/>
          </a:bodyPr>
          <a:lstStyle/>
          <a:p>
            <a:pPr>
              <a:lnSpc>
                <a:spcPct val="80000"/>
              </a:lnSpc>
            </a:pPr>
            <a:r>
              <a:rPr lang="en-US" sz="2400" b="1" dirty="0">
                <a:solidFill>
                  <a:srgbClr val="00853F"/>
                </a:solidFill>
              </a:rPr>
              <a:t>Section 6 – 6.5.3</a:t>
            </a:r>
            <a:br>
              <a:rPr lang="en-US" sz="2000" dirty="0">
                <a:solidFill>
                  <a:srgbClr val="00853F"/>
                </a:solidFill>
              </a:rPr>
            </a:br>
            <a:r>
              <a:rPr lang="en-US" sz="2000" dirty="0">
                <a:solidFill>
                  <a:srgbClr val="00853F"/>
                </a:solidFill>
              </a:rPr>
              <a:t>Air System Design and Control</a:t>
            </a:r>
            <a:endParaRPr lang="en-US" sz="1400" i="1" dirty="0">
              <a:solidFill>
                <a:srgbClr val="00853F"/>
              </a:solidFill>
            </a:endParaRPr>
          </a:p>
        </p:txBody>
      </p:sp>
    </p:spTree>
    <p:extLst>
      <p:ext uri="{BB962C8B-B14F-4D97-AF65-F5344CB8AC3E}">
        <p14:creationId xmlns:p14="http://schemas.microsoft.com/office/powerpoint/2010/main" val="16058237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5" name="Rectangle 3"/>
          <p:cNvSpPr>
            <a:spLocks noGrp="1" noChangeArrowheads="1"/>
          </p:cNvSpPr>
          <p:nvPr>
            <p:ph idx="1"/>
          </p:nvPr>
        </p:nvSpPr>
        <p:spPr>
          <a:xfrm>
            <a:off x="456229" y="1371600"/>
            <a:ext cx="8230571" cy="4441825"/>
          </a:xfrm>
          <a:noFill/>
        </p:spPr>
        <p:txBody>
          <a:bodyPr>
            <a:normAutofit lnSpcReduction="10000"/>
          </a:bodyPr>
          <a:lstStyle/>
          <a:p>
            <a:pPr marL="0" indent="0">
              <a:lnSpc>
                <a:spcPct val="90000"/>
              </a:lnSpc>
              <a:buNone/>
            </a:pPr>
            <a:r>
              <a:rPr lang="en-US" dirty="0">
                <a:cs typeface="Times New Roman" pitchFamily="18" charset="0"/>
                <a:sym typeface="WP MathA" pitchFamily="2" charset="2"/>
              </a:rPr>
              <a:t>Table 6.5.3.1-1</a:t>
            </a:r>
          </a:p>
          <a:p>
            <a:pPr marL="0" indent="0">
              <a:lnSpc>
                <a:spcPct val="90000"/>
              </a:lnSpc>
              <a:buNone/>
            </a:pPr>
            <a:r>
              <a:rPr lang="en-US" dirty="0">
                <a:cs typeface="Times New Roman" pitchFamily="18" charset="0"/>
                <a:sym typeface="WP MathA" pitchFamily="2" charset="2"/>
              </a:rPr>
              <a:t>	Two options:  </a:t>
            </a:r>
          </a:p>
          <a:p>
            <a:pPr marL="0" indent="0">
              <a:lnSpc>
                <a:spcPct val="90000"/>
              </a:lnSpc>
              <a:buNone/>
            </a:pPr>
            <a:r>
              <a:rPr lang="en-US" dirty="0">
                <a:cs typeface="Times New Roman" pitchFamily="18" charset="0"/>
                <a:sym typeface="WP MathA" pitchFamily="2" charset="2"/>
              </a:rPr>
              <a:t>		nameplate hp (Option 1) </a:t>
            </a:r>
          </a:p>
          <a:p>
            <a:pPr marL="0" indent="0">
              <a:lnSpc>
                <a:spcPct val="90000"/>
              </a:lnSpc>
              <a:buNone/>
            </a:pPr>
            <a:r>
              <a:rPr lang="en-US" dirty="0">
                <a:cs typeface="Times New Roman" pitchFamily="18" charset="0"/>
                <a:sym typeface="WP MathA" pitchFamily="2" charset="2"/>
              </a:rPr>
              <a:t>		fan system </a:t>
            </a:r>
            <a:r>
              <a:rPr lang="en-US" dirty="0" err="1">
                <a:cs typeface="Times New Roman" pitchFamily="18" charset="0"/>
                <a:sym typeface="WP MathA" pitchFamily="2" charset="2"/>
              </a:rPr>
              <a:t>bhp</a:t>
            </a:r>
            <a:r>
              <a:rPr lang="en-US" dirty="0">
                <a:cs typeface="Times New Roman" pitchFamily="18" charset="0"/>
                <a:sym typeface="WP MathA" pitchFamily="2" charset="2"/>
              </a:rPr>
              <a:t> (Option 2)</a:t>
            </a:r>
          </a:p>
          <a:p>
            <a:pPr marL="0" indent="0">
              <a:lnSpc>
                <a:spcPct val="90000"/>
              </a:lnSpc>
              <a:buNone/>
            </a:pPr>
            <a:endParaRPr lang="en-US" dirty="0">
              <a:cs typeface="Times New Roman" pitchFamily="18" charset="0"/>
              <a:sym typeface="WP MathA" pitchFamily="2" charset="2"/>
            </a:endParaRPr>
          </a:p>
          <a:p>
            <a:pPr marL="0" indent="0">
              <a:lnSpc>
                <a:spcPct val="90000"/>
              </a:lnSpc>
              <a:buNone/>
            </a:pPr>
            <a:r>
              <a:rPr lang="en-US" b="1" u="sng" dirty="0">
                <a:cs typeface="Times New Roman" pitchFamily="18" charset="0"/>
                <a:sym typeface="WP MathA" pitchFamily="2" charset="2"/>
              </a:rPr>
              <a:t>Exceptions</a:t>
            </a:r>
          </a:p>
          <a:p>
            <a:pPr marL="292100" indent="-292100">
              <a:lnSpc>
                <a:spcPct val="90000"/>
              </a:lnSpc>
              <a:buFont typeface="Wingdings" pitchFamily="2" charset="2"/>
              <a:buChar char="ü"/>
            </a:pPr>
            <a:r>
              <a:rPr lang="en-US" dirty="0">
                <a:latin typeface="Arial" charset="0"/>
              </a:rPr>
              <a:t>Hospital, </a:t>
            </a:r>
            <a:r>
              <a:rPr lang="en-US" dirty="0" err="1">
                <a:latin typeface="Arial" charset="0"/>
              </a:rPr>
              <a:t>vivarium</a:t>
            </a:r>
            <a:r>
              <a:rPr lang="en-US" dirty="0">
                <a:latin typeface="Arial" charset="0"/>
              </a:rPr>
              <a:t>, and laboratory systems that utilize flow control devices on exhaust and/or return to maintain space pressure relationships necessary for occupant health and safety or environmental control may use variable-volume fan power limitation</a:t>
            </a:r>
          </a:p>
          <a:p>
            <a:pPr marL="292100" indent="-292100">
              <a:buFont typeface="Wingdings" pitchFamily="2" charset="2"/>
              <a:buChar char="ü"/>
            </a:pPr>
            <a:r>
              <a:rPr lang="en-US" dirty="0">
                <a:latin typeface="Arial" charset="0"/>
              </a:rPr>
              <a:t>Individual exhaust fans with motor nameplate hp ≤ 1 hp </a:t>
            </a:r>
          </a:p>
          <a:p>
            <a:pPr lvl="1">
              <a:lnSpc>
                <a:spcPct val="90000"/>
              </a:lnSpc>
              <a:buNone/>
            </a:pPr>
            <a:endParaRPr lang="en-US" sz="2000" dirty="0">
              <a:cs typeface="Times New Roman" pitchFamily="18" charset="0"/>
              <a:sym typeface="WP MathA" pitchFamily="2" charset="2"/>
            </a:endParaRPr>
          </a:p>
        </p:txBody>
      </p:sp>
      <p:sp>
        <p:nvSpPr>
          <p:cNvPr id="238594" name="Rectangle 2"/>
          <p:cNvSpPr>
            <a:spLocks noGrp="1" noChangeArrowheads="1"/>
          </p:cNvSpPr>
          <p:nvPr>
            <p:ph type="title"/>
          </p:nvPr>
        </p:nvSpPr>
        <p:spPr>
          <a:xfrm>
            <a:off x="228601" y="50800"/>
            <a:ext cx="8712200" cy="901700"/>
          </a:xfrm>
        </p:spPr>
        <p:txBody>
          <a:bodyPr/>
          <a:lstStyle/>
          <a:p>
            <a:pPr>
              <a:lnSpc>
                <a:spcPct val="80000"/>
              </a:lnSpc>
            </a:pPr>
            <a:r>
              <a:rPr lang="en-US" sz="2400" b="1" dirty="0">
                <a:solidFill>
                  <a:srgbClr val="00853F"/>
                </a:solidFill>
              </a:rPr>
              <a:t>Section 6 – 6.5.3.1</a:t>
            </a:r>
            <a:br>
              <a:rPr lang="en-US" dirty="0">
                <a:solidFill>
                  <a:srgbClr val="00853F"/>
                </a:solidFill>
              </a:rPr>
            </a:br>
            <a:r>
              <a:rPr lang="en-US" sz="2000" dirty="0">
                <a:solidFill>
                  <a:srgbClr val="00853F"/>
                </a:solidFill>
              </a:rPr>
              <a:t>Fan System Power and Efficiency</a:t>
            </a:r>
          </a:p>
        </p:txBody>
      </p:sp>
    </p:spTree>
    <p:extLst>
      <p:ext uri="{BB962C8B-B14F-4D97-AF65-F5344CB8AC3E}">
        <p14:creationId xmlns:p14="http://schemas.microsoft.com/office/powerpoint/2010/main" val="59320077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a:xfrm>
            <a:off x="215901" y="38100"/>
            <a:ext cx="8661400" cy="914400"/>
          </a:xfrm>
        </p:spPr>
        <p:txBody>
          <a:bodyPr/>
          <a:lstStyle/>
          <a:p>
            <a:pPr>
              <a:lnSpc>
                <a:spcPct val="80000"/>
              </a:lnSpc>
            </a:pPr>
            <a:r>
              <a:rPr lang="en-US" sz="2400" b="1" dirty="0">
                <a:solidFill>
                  <a:srgbClr val="00853F"/>
                </a:solidFill>
              </a:rPr>
              <a:t>Section 6 – 6.5.3.1</a:t>
            </a:r>
            <a:br>
              <a:rPr lang="en-US" dirty="0">
                <a:solidFill>
                  <a:srgbClr val="00853F"/>
                </a:solidFill>
              </a:rPr>
            </a:br>
            <a:r>
              <a:rPr lang="en-US" sz="2000" dirty="0">
                <a:solidFill>
                  <a:srgbClr val="00853F"/>
                </a:solidFill>
              </a:rPr>
              <a:t>Fan Power Limitation</a:t>
            </a:r>
            <a:endParaRPr lang="en-US" sz="2000" i="1" dirty="0">
              <a:solidFill>
                <a:srgbClr val="00853F"/>
              </a:solidFill>
            </a:endParaRPr>
          </a:p>
        </p:txBody>
      </p:sp>
      <p:sp>
        <p:nvSpPr>
          <p:cNvPr id="4" name="TextBox 3"/>
          <p:cNvSpPr txBox="1"/>
          <p:nvPr/>
        </p:nvSpPr>
        <p:spPr>
          <a:xfrm>
            <a:off x="1691722" y="2981195"/>
            <a:ext cx="6622473" cy="360219"/>
          </a:xfrm>
          <a:prstGeom prst="rect">
            <a:avLst/>
          </a:prstGeom>
        </p:spPr>
        <p:txBody>
          <a:bodyPr vert="horz" wrap="square" lIns="91440" tIns="45720" rIns="91440" bIns="45720" rtlCol="0">
            <a:normAutofit fontScale="85000" lnSpcReduction="2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323" b="1" i="0" u="none" strike="noStrike" kern="1200" cap="none" spc="0" normalizeH="0" baseline="0" noProof="0" dirty="0">
                <a:ln>
                  <a:noFill/>
                </a:ln>
                <a:effectLst/>
                <a:uLnTx/>
                <a:uFillTx/>
                <a:latin typeface="Arial Narrow"/>
                <a:ea typeface="+mn-ea"/>
                <a:cs typeface="Arial Narrow"/>
              </a:rPr>
              <a:t>Reference Table 6.5.3.1-1 on page </a:t>
            </a:r>
            <a:r>
              <a:rPr lang="en-US" sz="2323" b="1" dirty="0">
                <a:latin typeface="Arial Narrow"/>
                <a:cs typeface="Arial Narrow"/>
              </a:rPr>
              <a:t>106</a:t>
            </a:r>
            <a:r>
              <a:rPr kumimoji="0" lang="en-US" sz="2323" b="1" i="0" u="none" strike="noStrike" kern="1200" cap="none" spc="0" normalizeH="0" baseline="0" noProof="0" dirty="0">
                <a:ln>
                  <a:noFill/>
                </a:ln>
                <a:effectLst/>
                <a:uLnTx/>
                <a:uFillTx/>
                <a:latin typeface="Arial Narrow"/>
                <a:ea typeface="+mn-ea"/>
                <a:cs typeface="Arial Narrow"/>
              </a:rPr>
              <a:t> in 90.1-2019</a:t>
            </a:r>
          </a:p>
        </p:txBody>
      </p:sp>
    </p:spTree>
    <p:extLst>
      <p:ext uri="{BB962C8B-B14F-4D97-AF65-F5344CB8AC3E}">
        <p14:creationId xmlns:p14="http://schemas.microsoft.com/office/powerpoint/2010/main" val="19141456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a:xfrm>
            <a:off x="255587" y="25400"/>
            <a:ext cx="8520113" cy="952500"/>
          </a:xfrm>
        </p:spPr>
        <p:txBody>
          <a:bodyPr/>
          <a:lstStyle/>
          <a:p>
            <a:pPr>
              <a:lnSpc>
                <a:spcPct val="80000"/>
              </a:lnSpc>
            </a:pPr>
            <a:r>
              <a:rPr lang="en-US" sz="2400" b="1" dirty="0">
                <a:solidFill>
                  <a:srgbClr val="00853F"/>
                </a:solidFill>
              </a:rPr>
              <a:t>Section 6 – 6.5.3.1</a:t>
            </a:r>
            <a:br>
              <a:rPr lang="en-US" dirty="0">
                <a:solidFill>
                  <a:srgbClr val="00853F"/>
                </a:solidFill>
              </a:rPr>
            </a:br>
            <a:r>
              <a:rPr lang="en-US" sz="2000" dirty="0">
                <a:solidFill>
                  <a:srgbClr val="00853F"/>
                </a:solidFill>
              </a:rPr>
              <a:t>Fan Power Limitation</a:t>
            </a:r>
            <a:endParaRPr lang="en-US" i="1" dirty="0">
              <a:solidFill>
                <a:srgbClr val="00853F"/>
              </a:solidFill>
            </a:endParaRPr>
          </a:p>
        </p:txBody>
      </p:sp>
      <p:sp>
        <p:nvSpPr>
          <p:cNvPr id="6" name="TextBox 5"/>
          <p:cNvSpPr txBox="1"/>
          <p:nvPr/>
        </p:nvSpPr>
        <p:spPr>
          <a:xfrm>
            <a:off x="1353520" y="2070539"/>
            <a:ext cx="6622473" cy="3195144"/>
          </a:xfrm>
          <a:prstGeom prst="rect">
            <a:avLst/>
          </a:prstGeom>
        </p:spPr>
        <p:txBody>
          <a:bodyPr vert="horz" wrap="square" lIns="91440" tIns="45720" rIns="91440" bIns="45720" rtlCol="0">
            <a:normAutofit lnSpcReduction="1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323" b="1" i="0" u="none" strike="noStrike" kern="1200" cap="none" spc="0" normalizeH="0" baseline="0" noProof="0" dirty="0">
                <a:ln>
                  <a:noFill/>
                </a:ln>
                <a:effectLst/>
                <a:uLnTx/>
                <a:uFillTx/>
                <a:latin typeface="Arial Narrow"/>
                <a:ea typeface="+mn-ea"/>
                <a:cs typeface="Arial Narrow"/>
              </a:rPr>
              <a:t>Reference Table 6.5.3.1-2 on page </a:t>
            </a:r>
            <a:r>
              <a:rPr lang="en-US" sz="2323" b="1" dirty="0">
                <a:latin typeface="Arial Narrow"/>
                <a:cs typeface="Arial Narrow"/>
              </a:rPr>
              <a:t>106</a:t>
            </a:r>
            <a:r>
              <a:rPr kumimoji="0" lang="en-US" sz="2323" b="1" i="0" u="none" strike="noStrike" kern="1200" cap="none" spc="0" normalizeH="0" baseline="0" noProof="0" dirty="0">
                <a:ln>
                  <a:noFill/>
                </a:ln>
                <a:effectLst/>
                <a:uLnTx/>
                <a:uFillTx/>
                <a:latin typeface="Arial Narrow"/>
                <a:ea typeface="+mn-ea"/>
                <a:cs typeface="Arial Narrow"/>
              </a:rPr>
              <a:t> in 90.1-2019</a:t>
            </a:r>
          </a:p>
          <a:p>
            <a:pPr marL="0" marR="0" indent="0" algn="l" defTabSz="457200" rtl="0" eaLnBrk="1" fontAlgn="auto" latinLnBrk="0" hangingPunct="1">
              <a:lnSpc>
                <a:spcPct val="100000"/>
              </a:lnSpc>
              <a:spcBef>
                <a:spcPct val="20000"/>
              </a:spcBef>
              <a:spcAft>
                <a:spcPts val="0"/>
              </a:spcAft>
              <a:buClrTx/>
              <a:buSzTx/>
              <a:buFont typeface="Arial"/>
              <a:buNone/>
              <a:tabLst/>
            </a:pPr>
            <a:endParaRPr lang="en-US" sz="2323" b="1" dirty="0">
              <a:latin typeface="Arial Narrow"/>
              <a:cs typeface="Arial Narrow"/>
            </a:endParaRPr>
          </a:p>
          <a:p>
            <a:pPr marL="342900" marR="0"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pPr>
            <a:r>
              <a:rPr lang="en-US" sz="2323" dirty="0">
                <a:latin typeface="Arial Narrow"/>
                <a:cs typeface="Arial Narrow"/>
              </a:rPr>
              <a:t>Energy recovery credit referenced to </a:t>
            </a:r>
            <a:r>
              <a:rPr lang="en-US" sz="2300" dirty="0">
                <a:latin typeface="Arial Narrow"/>
              </a:rPr>
              <a:t>Enthalpy Recovery Ratio</a:t>
            </a:r>
          </a:p>
          <a:p>
            <a:pPr marL="342900" indent="-342900">
              <a:spcBef>
                <a:spcPct val="20000"/>
              </a:spcBef>
              <a:buFont typeface="Arial" panose="020B0604020202020204" pitchFamily="34" charset="0"/>
              <a:buChar char="•"/>
            </a:pPr>
            <a:r>
              <a:rPr lang="en-US" sz="2300" dirty="0">
                <a:latin typeface="Arial Narrow"/>
              </a:rPr>
              <a:t>Fully ducted return air credit now only allowed for return or exhaust systems required by code or accreditation standards to be fully ducted, or systems required to maintain air pressure differentials between adjacent rooms.</a:t>
            </a:r>
          </a:p>
        </p:txBody>
      </p:sp>
    </p:spTree>
    <p:extLst>
      <p:ext uri="{BB962C8B-B14F-4D97-AF65-F5344CB8AC3E}">
        <p14:creationId xmlns:p14="http://schemas.microsoft.com/office/powerpoint/2010/main" val="263063069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7" name="Rectangle 3"/>
          <p:cNvSpPr>
            <a:spLocks noGrp="1" noChangeArrowheads="1"/>
          </p:cNvSpPr>
          <p:nvPr>
            <p:ph idx="1"/>
          </p:nvPr>
        </p:nvSpPr>
        <p:spPr>
          <a:xfrm>
            <a:off x="456229" y="1295400"/>
            <a:ext cx="8230571" cy="4876800"/>
          </a:xfrm>
        </p:spPr>
        <p:txBody>
          <a:bodyPr>
            <a:normAutofit/>
          </a:bodyPr>
          <a:lstStyle/>
          <a:p>
            <a:pPr>
              <a:lnSpc>
                <a:spcPct val="90000"/>
              </a:lnSpc>
            </a:pPr>
            <a:r>
              <a:rPr lang="en-US" dirty="0">
                <a:solidFill>
                  <a:srgbClr val="FF0000"/>
                </a:solidFill>
              </a:rPr>
              <a:t>Selected fan motors &lt; 6hp to be no larger than first available motor size greater than 1.5 times bhp</a:t>
            </a:r>
          </a:p>
          <a:p>
            <a:pPr>
              <a:lnSpc>
                <a:spcPct val="90000"/>
              </a:lnSpc>
            </a:pPr>
            <a:r>
              <a:rPr lang="en-US" dirty="0">
                <a:solidFill>
                  <a:srgbClr val="FF0000"/>
                </a:solidFill>
              </a:rPr>
              <a:t>Fans ≥ 6 bhp, selected fan motor no larger than first available motor with nameplate rating &gt; 1.5 times bhp</a:t>
            </a:r>
          </a:p>
          <a:p>
            <a:pPr>
              <a:lnSpc>
                <a:spcPct val="90000"/>
              </a:lnSpc>
            </a:pPr>
            <a:endParaRPr lang="en-US" dirty="0"/>
          </a:p>
          <a:p>
            <a:pPr marL="0" indent="0">
              <a:lnSpc>
                <a:spcPct val="90000"/>
              </a:lnSpc>
              <a:buNone/>
            </a:pPr>
            <a:r>
              <a:rPr lang="en-US" dirty="0"/>
              <a:t>Fan bhp on design documents</a:t>
            </a:r>
          </a:p>
          <a:p>
            <a:pPr marL="0" indent="0">
              <a:lnSpc>
                <a:spcPct val="90000"/>
              </a:lnSpc>
              <a:buNone/>
            </a:pPr>
            <a:endParaRPr lang="en-US" u="sng" dirty="0"/>
          </a:p>
          <a:p>
            <a:pPr marL="0" indent="0">
              <a:lnSpc>
                <a:spcPct val="90000"/>
              </a:lnSpc>
              <a:buNone/>
            </a:pPr>
            <a:r>
              <a:rPr lang="en-US" b="1" u="sng" dirty="0"/>
              <a:t>Exceptions</a:t>
            </a:r>
          </a:p>
          <a:p>
            <a:pPr lvl="1">
              <a:lnSpc>
                <a:spcPct val="90000"/>
              </a:lnSpc>
              <a:buFont typeface="Arial" panose="020B0604020202020204" pitchFamily="34" charset="0"/>
              <a:buChar char="•"/>
            </a:pPr>
            <a:r>
              <a:rPr lang="en-US" dirty="0"/>
              <a:t>Motors with electronic speed control devices</a:t>
            </a:r>
          </a:p>
          <a:p>
            <a:pPr lvl="1">
              <a:lnSpc>
                <a:spcPct val="90000"/>
              </a:lnSpc>
              <a:buFont typeface="Arial" panose="020B0604020202020204" pitchFamily="34" charset="0"/>
              <a:buChar char="•"/>
            </a:pPr>
            <a:r>
              <a:rPr lang="en-US" dirty="0"/>
              <a:t>Systems complying with 6.5.3.1.1 Option 1</a:t>
            </a:r>
          </a:p>
          <a:p>
            <a:pPr lvl="1">
              <a:lnSpc>
                <a:spcPct val="90000"/>
              </a:lnSpc>
              <a:buFont typeface="Arial" panose="020B0604020202020204" pitchFamily="34" charset="0"/>
              <a:buChar char="•"/>
            </a:pPr>
            <a:r>
              <a:rPr lang="en-US" dirty="0"/>
              <a:t>Fans with motor </a:t>
            </a:r>
            <a:r>
              <a:rPr lang="en-US" i="1" dirty="0"/>
              <a:t>nameplate hp </a:t>
            </a:r>
            <a:r>
              <a:rPr lang="en-US" dirty="0"/>
              <a:t>&lt; 1hp</a:t>
            </a:r>
          </a:p>
          <a:p>
            <a:pPr lvl="1">
              <a:lnSpc>
                <a:spcPct val="90000"/>
              </a:lnSpc>
              <a:buFont typeface="Arial" panose="020B0604020202020204" pitchFamily="34" charset="0"/>
              <a:buChar char="•"/>
            </a:pPr>
            <a:r>
              <a:rPr lang="en-US" dirty="0">
                <a:solidFill>
                  <a:srgbClr val="FF0000"/>
                </a:solidFill>
              </a:rPr>
              <a:t>Fans with </a:t>
            </a:r>
            <a:r>
              <a:rPr lang="en-US" i="1" dirty="0">
                <a:solidFill>
                  <a:srgbClr val="FF0000"/>
                </a:solidFill>
              </a:rPr>
              <a:t>fan nameplate electrical input power </a:t>
            </a:r>
            <a:r>
              <a:rPr lang="en-US" dirty="0">
                <a:solidFill>
                  <a:srgbClr val="FF0000"/>
                </a:solidFill>
              </a:rPr>
              <a:t>&lt; 0.89 kW</a:t>
            </a:r>
          </a:p>
        </p:txBody>
      </p:sp>
      <p:sp>
        <p:nvSpPr>
          <p:cNvPr id="461826" name="Rectangle 2"/>
          <p:cNvSpPr>
            <a:spLocks noGrp="1" noChangeArrowheads="1"/>
          </p:cNvSpPr>
          <p:nvPr>
            <p:ph type="title"/>
          </p:nvPr>
        </p:nvSpPr>
        <p:spPr>
          <a:xfrm>
            <a:off x="203201" y="25400"/>
            <a:ext cx="6096000" cy="939800"/>
          </a:xfrm>
        </p:spPr>
        <p:txBody>
          <a:bodyPr>
            <a:normAutofit/>
          </a:bodyPr>
          <a:lstStyle/>
          <a:p>
            <a:pPr>
              <a:lnSpc>
                <a:spcPct val="80000"/>
              </a:lnSpc>
            </a:pPr>
            <a:r>
              <a:rPr lang="en-US" sz="2400" b="1" dirty="0">
                <a:solidFill>
                  <a:srgbClr val="00853F"/>
                </a:solidFill>
              </a:rPr>
              <a:t>Section 6 – 6.5.3.1.2 </a:t>
            </a:r>
            <a:br>
              <a:rPr lang="en-US" sz="2400" dirty="0">
                <a:solidFill>
                  <a:srgbClr val="00853F"/>
                </a:solidFill>
              </a:rPr>
            </a:br>
            <a:r>
              <a:rPr lang="en-US" sz="2000" dirty="0">
                <a:solidFill>
                  <a:srgbClr val="FF0000"/>
                </a:solidFill>
              </a:rPr>
              <a:t>Fan Motor Selection</a:t>
            </a:r>
          </a:p>
        </p:txBody>
      </p:sp>
    </p:spTree>
    <p:extLst>
      <p:ext uri="{BB962C8B-B14F-4D97-AF65-F5344CB8AC3E}">
        <p14:creationId xmlns:p14="http://schemas.microsoft.com/office/powerpoint/2010/main" val="22619171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7" name="Rectangle 3"/>
          <p:cNvSpPr>
            <a:spLocks noGrp="1" noChangeArrowheads="1"/>
          </p:cNvSpPr>
          <p:nvPr>
            <p:ph idx="1"/>
          </p:nvPr>
        </p:nvSpPr>
        <p:spPr>
          <a:xfrm>
            <a:off x="456228" y="1219200"/>
            <a:ext cx="8249621" cy="4944932"/>
          </a:xfrm>
        </p:spPr>
        <p:txBody>
          <a:bodyPr>
            <a:normAutofit fontScale="77500" lnSpcReduction="20000"/>
          </a:bodyPr>
          <a:lstStyle/>
          <a:p>
            <a:r>
              <a:rPr lang="en-US" dirty="0">
                <a:solidFill>
                  <a:srgbClr val="FF0000"/>
                </a:solidFill>
                <a:cs typeface="Times New Roman" pitchFamily="18" charset="0"/>
                <a:sym typeface="WP MathA" pitchFamily="2" charset="2"/>
              </a:rPr>
              <a:t>Each fan and fan array to have fan efficiency index (FEI) ≥ 1.0</a:t>
            </a:r>
          </a:p>
          <a:p>
            <a:r>
              <a:rPr lang="en-US" dirty="0">
                <a:solidFill>
                  <a:srgbClr val="FF0000"/>
                </a:solidFill>
                <a:cs typeface="Times New Roman" pitchFamily="18" charset="0"/>
                <a:sym typeface="WP MathA" pitchFamily="2" charset="2"/>
              </a:rPr>
              <a:t>Each fan and fan array in a VAV system that meets 6.5.3.2.1 to have an FEI ≥ 0.95</a:t>
            </a:r>
          </a:p>
          <a:p>
            <a:r>
              <a:rPr lang="en-US" dirty="0">
                <a:solidFill>
                  <a:srgbClr val="FF0000"/>
                </a:solidFill>
                <a:cs typeface="Times New Roman" pitchFamily="18" charset="0"/>
                <a:sym typeface="WP MathA" pitchFamily="2" charset="2"/>
              </a:rPr>
              <a:t>FEIs calculated per AMCA 208 Annex C</a:t>
            </a:r>
          </a:p>
          <a:p>
            <a:pPr marL="0" indent="0">
              <a:buNone/>
            </a:pPr>
            <a:r>
              <a:rPr lang="en-US" b="1" u="sng" dirty="0">
                <a:cs typeface="Times New Roman" pitchFamily="18" charset="0"/>
                <a:sym typeface="WP MathA" pitchFamily="2" charset="2"/>
              </a:rPr>
              <a:t>Exceptions</a:t>
            </a:r>
          </a:p>
          <a:p>
            <a:pPr lvl="1">
              <a:buFont typeface="Arial" panose="020B0604020202020204" pitchFamily="34" charset="0"/>
              <a:buChar char="•"/>
            </a:pPr>
            <a:r>
              <a:rPr lang="en-US" dirty="0">
                <a:solidFill>
                  <a:srgbClr val="FF0000"/>
                </a:solidFill>
                <a:cs typeface="Times New Roman" pitchFamily="18" charset="0"/>
                <a:sym typeface="WP MathA" pitchFamily="2" charset="2"/>
              </a:rPr>
              <a:t>Fans that are not embedded with a motor nameplate hp &lt; 1.0 hp or with a fan nameplate electrical input power &lt; 0.89 kW</a:t>
            </a:r>
          </a:p>
          <a:p>
            <a:pPr lvl="1">
              <a:buFont typeface="Arial" panose="020B0604020202020204" pitchFamily="34" charset="0"/>
              <a:buChar char="•"/>
            </a:pPr>
            <a:r>
              <a:rPr lang="en-US" dirty="0">
                <a:solidFill>
                  <a:srgbClr val="FF0000"/>
                </a:solidFill>
                <a:cs typeface="Times New Roman" pitchFamily="18" charset="0"/>
                <a:sym typeface="WP MathA" pitchFamily="2" charset="2"/>
              </a:rPr>
              <a:t>Embedded fans and fan arrays with combined motor nameplate hp ≤ 5 hp with fan system electrical input power ≤ 4.1 kW</a:t>
            </a:r>
          </a:p>
          <a:p>
            <a:pPr lvl="1">
              <a:buFont typeface="Arial" panose="020B0604020202020204" pitchFamily="34" charset="0"/>
              <a:buChar char="•"/>
            </a:pPr>
            <a:r>
              <a:rPr lang="en-US" dirty="0">
                <a:solidFill>
                  <a:srgbClr val="FF0000"/>
                </a:solidFill>
                <a:cs typeface="Times New Roman" pitchFamily="18" charset="0"/>
                <a:sym typeface="WP MathA" pitchFamily="2" charset="2"/>
              </a:rPr>
              <a:t>Ceiling fans</a:t>
            </a:r>
          </a:p>
          <a:p>
            <a:pPr lvl="1">
              <a:buFont typeface="Arial" panose="020B0604020202020204" pitchFamily="34" charset="0"/>
              <a:buChar char="•"/>
            </a:pPr>
            <a:r>
              <a:rPr lang="en-US" dirty="0">
                <a:solidFill>
                  <a:srgbClr val="FF0000"/>
                </a:solidFill>
                <a:cs typeface="Times New Roman" pitchFamily="18" charset="0"/>
                <a:sym typeface="WP MathA" pitchFamily="2" charset="2"/>
              </a:rPr>
              <a:t>Reversible fans used for tunnel ventilation</a:t>
            </a:r>
          </a:p>
          <a:p>
            <a:pPr lvl="1">
              <a:buFont typeface="Arial" panose="020B0604020202020204" pitchFamily="34" charset="0"/>
              <a:buChar char="•"/>
            </a:pPr>
            <a:r>
              <a:rPr lang="en-US" dirty="0">
                <a:cs typeface="Times New Roman" pitchFamily="18" charset="0"/>
                <a:sym typeface="WP MathA" pitchFamily="2" charset="2"/>
              </a:rPr>
              <a:t>Fans</a:t>
            </a:r>
          </a:p>
          <a:p>
            <a:pPr lvl="2">
              <a:buFont typeface="Calibri" panose="020F0502020204030204" pitchFamily="34" charset="0"/>
              <a:buChar char="–"/>
            </a:pPr>
            <a:r>
              <a:rPr lang="en-US" sz="2200" dirty="0">
                <a:cs typeface="Times New Roman" pitchFamily="18" charset="0"/>
                <a:sym typeface="WP MathA" pitchFamily="2" charset="2"/>
              </a:rPr>
              <a:t>Part of equipment listed in 6.4.1.1</a:t>
            </a:r>
          </a:p>
          <a:p>
            <a:pPr lvl="2">
              <a:buFont typeface="Calibri" panose="020F0502020204030204" pitchFamily="34" charset="0"/>
              <a:buChar char="–"/>
            </a:pPr>
            <a:r>
              <a:rPr lang="en-US" sz="2200" dirty="0">
                <a:cs typeface="Times New Roman" pitchFamily="18" charset="0"/>
                <a:sym typeface="WP MathA" pitchFamily="2" charset="2"/>
              </a:rPr>
              <a:t>Included in equipment bearing third-party certified seal for air or energy performance of equipment package</a:t>
            </a:r>
          </a:p>
          <a:p>
            <a:pPr lvl="2">
              <a:buFont typeface="Calibri" panose="020F0502020204030204" pitchFamily="34" charset="0"/>
              <a:buChar char="–"/>
            </a:pPr>
            <a:r>
              <a:rPr lang="en-US" sz="2200" dirty="0">
                <a:solidFill>
                  <a:srgbClr val="FF0000"/>
                </a:solidFill>
                <a:cs typeface="Times New Roman" pitchFamily="18" charset="0"/>
                <a:sym typeface="WP MathA" pitchFamily="2" charset="2"/>
              </a:rPr>
              <a:t>Used for moving gases above 482</a:t>
            </a:r>
            <a:r>
              <a:rPr lang="en-US" sz="2200" dirty="0">
                <a:solidFill>
                  <a:srgbClr val="FF0000"/>
                </a:solidFill>
                <a:cs typeface="Times New Roman" pitchFamily="18" charset="0"/>
              </a:rPr>
              <a:t>°F</a:t>
            </a:r>
            <a:endParaRPr lang="en-US" sz="2200" dirty="0">
              <a:solidFill>
                <a:srgbClr val="FF0000"/>
              </a:solidFill>
              <a:cs typeface="Times New Roman" pitchFamily="18" charset="0"/>
              <a:sym typeface="WP MathA" pitchFamily="2" charset="2"/>
            </a:endParaRPr>
          </a:p>
          <a:p>
            <a:pPr lvl="2">
              <a:buFont typeface="Calibri" panose="020F0502020204030204" pitchFamily="34" charset="0"/>
              <a:buChar char="–"/>
            </a:pPr>
            <a:r>
              <a:rPr lang="en-US" sz="2200" dirty="0">
                <a:solidFill>
                  <a:srgbClr val="FF0000"/>
                </a:solidFill>
                <a:cs typeface="Times New Roman" pitchFamily="18" charset="0"/>
                <a:sym typeface="WP MathA" pitchFamily="2" charset="2"/>
              </a:rPr>
              <a:t>Used for operation in explosive atmospheres</a:t>
            </a:r>
          </a:p>
          <a:p>
            <a:pPr lvl="2">
              <a:buFont typeface="Calibri" panose="020F0502020204030204" pitchFamily="34" charset="0"/>
              <a:buChar char="–"/>
            </a:pPr>
            <a:r>
              <a:rPr lang="en-US" sz="2200" dirty="0">
                <a:cs typeface="Times New Roman" pitchFamily="18" charset="0"/>
                <a:sym typeface="WP MathA" pitchFamily="2" charset="2"/>
              </a:rPr>
              <a:t>Outside scope of AMCA </a:t>
            </a:r>
            <a:r>
              <a:rPr lang="en-US" sz="2200" dirty="0">
                <a:solidFill>
                  <a:srgbClr val="FF0000"/>
                </a:solidFill>
                <a:cs typeface="Times New Roman" pitchFamily="18" charset="0"/>
                <a:sym typeface="WP MathA" pitchFamily="2" charset="2"/>
              </a:rPr>
              <a:t>208</a:t>
            </a:r>
          </a:p>
          <a:p>
            <a:pPr lvl="2">
              <a:buFont typeface="Calibri" panose="020F0502020204030204" pitchFamily="34" charset="0"/>
              <a:buChar char="–"/>
            </a:pPr>
            <a:r>
              <a:rPr lang="en-US" sz="2200" dirty="0">
                <a:cs typeface="Times New Roman" pitchFamily="18" charset="0"/>
                <a:sym typeface="WP MathA" pitchFamily="2" charset="2"/>
              </a:rPr>
              <a:t>Intended to only operate during emergency conditions</a:t>
            </a:r>
          </a:p>
        </p:txBody>
      </p:sp>
      <p:sp>
        <p:nvSpPr>
          <p:cNvPr id="236546" name="Rectangle 2"/>
          <p:cNvSpPr>
            <a:spLocks noGrp="1" noChangeArrowheads="1"/>
          </p:cNvSpPr>
          <p:nvPr>
            <p:ph type="title"/>
          </p:nvPr>
        </p:nvSpPr>
        <p:spPr>
          <a:xfrm>
            <a:off x="228601" y="25400"/>
            <a:ext cx="8636000" cy="952500"/>
          </a:xfrm>
        </p:spPr>
        <p:txBody>
          <a:bodyPr>
            <a:normAutofit/>
          </a:bodyPr>
          <a:lstStyle/>
          <a:p>
            <a:pPr>
              <a:lnSpc>
                <a:spcPct val="80000"/>
              </a:lnSpc>
            </a:pPr>
            <a:r>
              <a:rPr lang="en-US" sz="2400" b="1" dirty="0">
                <a:solidFill>
                  <a:srgbClr val="00853F"/>
                </a:solidFill>
              </a:rPr>
              <a:t>Section 6 – 6.5.3.1.3</a:t>
            </a:r>
            <a:br>
              <a:rPr lang="en-US" sz="2000" dirty="0">
                <a:solidFill>
                  <a:srgbClr val="FF0000"/>
                </a:solidFill>
              </a:rPr>
            </a:br>
            <a:r>
              <a:rPr lang="en-US" sz="2000" dirty="0">
                <a:solidFill>
                  <a:srgbClr val="00853F"/>
                </a:solidFill>
              </a:rPr>
              <a:t>Fan Efficiency</a:t>
            </a:r>
          </a:p>
        </p:txBody>
      </p:sp>
    </p:spTree>
    <p:extLst>
      <p:ext uri="{BB962C8B-B14F-4D97-AF65-F5344CB8AC3E}">
        <p14:creationId xmlns:p14="http://schemas.microsoft.com/office/powerpoint/2010/main" val="383290755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3" name="Rectangle 3"/>
          <p:cNvSpPr>
            <a:spLocks noGrp="1" noChangeArrowheads="1"/>
          </p:cNvSpPr>
          <p:nvPr>
            <p:ph idx="1"/>
          </p:nvPr>
        </p:nvSpPr>
        <p:spPr>
          <a:xfrm>
            <a:off x="456229" y="1134924"/>
            <a:ext cx="8065096" cy="4792532"/>
          </a:xfrm>
        </p:spPr>
        <p:txBody>
          <a:bodyPr>
            <a:noAutofit/>
          </a:bodyPr>
          <a:lstStyle/>
          <a:p>
            <a:pPr marL="0" indent="0">
              <a:buNone/>
            </a:pPr>
            <a:r>
              <a:rPr lang="en-US" sz="1800" dirty="0">
                <a:cs typeface="Times New Roman" pitchFamily="18" charset="0"/>
                <a:sym typeface="WP MathA" pitchFamily="2" charset="2"/>
              </a:rPr>
              <a:t>DX cooling, chilled water, and evaporative cooling systems to be designed to vary indoor fan airflow as a function of load</a:t>
            </a:r>
          </a:p>
          <a:p>
            <a:r>
              <a:rPr lang="en-US" sz="1800" dirty="0">
                <a:cs typeface="Times New Roman" pitchFamily="18" charset="0"/>
                <a:sym typeface="WP MathA" pitchFamily="2" charset="2"/>
              </a:rPr>
              <a:t>Cooling units that control capacity of mechanical cooling directly based on space temperature to have at least 2 stages of fan control</a:t>
            </a:r>
          </a:p>
          <a:p>
            <a:pPr lvl="1"/>
            <a:r>
              <a:rPr lang="en-US" sz="1600" dirty="0">
                <a:cs typeface="Times New Roman" pitchFamily="18" charset="0"/>
                <a:sym typeface="WP MathA" pitchFamily="2" charset="2"/>
              </a:rPr>
              <a:t>Low or minimum</a:t>
            </a:r>
          </a:p>
          <a:p>
            <a:pPr lvl="2"/>
            <a:r>
              <a:rPr lang="en-US" sz="1400" dirty="0">
                <a:cs typeface="Times New Roman" pitchFamily="18" charset="0"/>
                <a:sym typeface="WP MathA" pitchFamily="2" charset="2"/>
              </a:rPr>
              <a:t>Speed ≤ 66 % of full speed</a:t>
            </a:r>
          </a:p>
          <a:p>
            <a:pPr lvl="2"/>
            <a:r>
              <a:rPr lang="en-US" sz="1400" dirty="0">
                <a:cs typeface="Times New Roman" pitchFamily="18" charset="0"/>
                <a:sym typeface="WP MathA" pitchFamily="2" charset="2"/>
              </a:rPr>
              <a:t>Draw ≤ 40% of fan power at full fan speed</a:t>
            </a:r>
          </a:p>
          <a:p>
            <a:pPr lvl="2"/>
            <a:r>
              <a:rPr lang="en-US" sz="1400" dirty="0">
                <a:cs typeface="Times New Roman" pitchFamily="18" charset="0"/>
                <a:sym typeface="WP MathA" pitchFamily="2" charset="2"/>
              </a:rPr>
              <a:t>Used during periods of low cooling load and ventilation-only operation</a:t>
            </a:r>
          </a:p>
          <a:p>
            <a:r>
              <a:rPr lang="en-US" sz="1800" dirty="0">
                <a:cs typeface="Times New Roman" pitchFamily="18" charset="0"/>
                <a:sym typeface="WP MathA" pitchFamily="2" charset="2"/>
              </a:rPr>
              <a:t>All other units, including DX cooling and chilled-water units that control space temperature by modulating airflow to have modulating fan control</a:t>
            </a:r>
          </a:p>
          <a:p>
            <a:pPr lvl="1"/>
            <a:r>
              <a:rPr lang="en-US" sz="1600" dirty="0">
                <a:cs typeface="Times New Roman" pitchFamily="18" charset="0"/>
                <a:sym typeface="WP MathA" pitchFamily="2" charset="2"/>
              </a:rPr>
              <a:t>Minimum speed </a:t>
            </a:r>
          </a:p>
          <a:p>
            <a:pPr lvl="2"/>
            <a:r>
              <a:rPr lang="en-US" sz="1400" dirty="0">
                <a:cs typeface="Times New Roman" pitchFamily="18" charset="0"/>
                <a:sym typeface="WP MathA" pitchFamily="2" charset="2"/>
              </a:rPr>
              <a:t>≤ 50% of full speed</a:t>
            </a:r>
          </a:p>
          <a:p>
            <a:pPr lvl="2"/>
            <a:r>
              <a:rPr lang="en-US" sz="1400" dirty="0">
                <a:cs typeface="Times New Roman" pitchFamily="18" charset="0"/>
                <a:sym typeface="WP MathA" pitchFamily="2" charset="2"/>
              </a:rPr>
              <a:t>Draw ≤ 30% of power at full fan speed</a:t>
            </a:r>
          </a:p>
          <a:p>
            <a:pPr lvl="1"/>
            <a:r>
              <a:rPr lang="en-US" sz="1600" dirty="0">
                <a:cs typeface="Times New Roman" pitchFamily="18" charset="0"/>
                <a:sym typeface="WP MathA" pitchFamily="2" charset="2"/>
              </a:rPr>
              <a:t>Low or minimum speed</a:t>
            </a:r>
          </a:p>
          <a:p>
            <a:pPr lvl="2"/>
            <a:r>
              <a:rPr lang="en-US" sz="1400" dirty="0">
                <a:cs typeface="Times New Roman" pitchFamily="18" charset="0"/>
                <a:sym typeface="WP MathA" pitchFamily="2" charset="2"/>
              </a:rPr>
              <a:t>Used during periods of low cooling load and ventilation-only operation</a:t>
            </a:r>
          </a:p>
          <a:p>
            <a:r>
              <a:rPr lang="en-US" sz="1800" dirty="0">
                <a:cs typeface="Times New Roman" pitchFamily="18" charset="0"/>
                <a:sym typeface="WP MathA" pitchFamily="2" charset="2"/>
              </a:rPr>
              <a:t>Exceptions for cycling fans without ventilation or fans that need a higher speed to meet 62.1 ventilation requirements</a:t>
            </a:r>
          </a:p>
        </p:txBody>
      </p:sp>
      <p:sp>
        <p:nvSpPr>
          <p:cNvPr id="240642" name="Rectangle 2"/>
          <p:cNvSpPr>
            <a:spLocks noGrp="1" noChangeArrowheads="1"/>
          </p:cNvSpPr>
          <p:nvPr>
            <p:ph type="title"/>
          </p:nvPr>
        </p:nvSpPr>
        <p:spPr>
          <a:xfrm>
            <a:off x="228601" y="50800"/>
            <a:ext cx="8648700" cy="901700"/>
          </a:xfrm>
        </p:spPr>
        <p:txBody>
          <a:bodyPr>
            <a:normAutofit/>
          </a:bodyPr>
          <a:lstStyle/>
          <a:p>
            <a:pPr>
              <a:lnSpc>
                <a:spcPct val="80000"/>
              </a:lnSpc>
            </a:pPr>
            <a:r>
              <a:rPr lang="en-US" sz="2400" b="1" dirty="0">
                <a:solidFill>
                  <a:srgbClr val="00853F"/>
                </a:solidFill>
              </a:rPr>
              <a:t>Section 6 – 6.5.3.2.1 </a:t>
            </a:r>
            <a:br>
              <a:rPr lang="en-US" sz="2000" dirty="0">
                <a:solidFill>
                  <a:srgbClr val="00853F"/>
                </a:solidFill>
              </a:rPr>
            </a:br>
            <a:r>
              <a:rPr lang="en-US" sz="2000" dirty="0">
                <a:solidFill>
                  <a:srgbClr val="00853F"/>
                </a:solidFill>
              </a:rPr>
              <a:t>Fan Control</a:t>
            </a:r>
          </a:p>
        </p:txBody>
      </p:sp>
    </p:spTree>
    <p:extLst>
      <p:ext uri="{BB962C8B-B14F-4D97-AF65-F5344CB8AC3E}">
        <p14:creationId xmlns:p14="http://schemas.microsoft.com/office/powerpoint/2010/main" val="157578420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1" name="Rectangle 3"/>
          <p:cNvSpPr>
            <a:spLocks noGrp="1" noChangeArrowheads="1"/>
          </p:cNvSpPr>
          <p:nvPr>
            <p:ph idx="1"/>
          </p:nvPr>
        </p:nvSpPr>
        <p:spPr>
          <a:xfrm>
            <a:off x="456229" y="1371600"/>
            <a:ext cx="8155959" cy="4441825"/>
          </a:xfrm>
        </p:spPr>
        <p:txBody>
          <a:bodyPr/>
          <a:lstStyle/>
          <a:p>
            <a:pPr marL="0" indent="0">
              <a:buNone/>
            </a:pPr>
            <a:r>
              <a:rPr lang="en-US" dirty="0">
                <a:cs typeface="Times New Roman" pitchFamily="18" charset="0"/>
                <a:sym typeface="WP MathA" pitchFamily="2" charset="2"/>
              </a:rPr>
              <a:t>Located so controller set point is ≤ 1.2 in. </a:t>
            </a:r>
            <a:r>
              <a:rPr lang="en-US" dirty="0" err="1">
                <a:cs typeface="Times New Roman" pitchFamily="18" charset="0"/>
                <a:sym typeface="WP MathA" pitchFamily="2" charset="2"/>
              </a:rPr>
              <a:t>wc</a:t>
            </a:r>
            <a:endParaRPr lang="en-US" dirty="0">
              <a:cs typeface="Times New Roman" pitchFamily="18" charset="0"/>
              <a:sym typeface="WP MathA" pitchFamily="2" charset="2"/>
            </a:endParaRPr>
          </a:p>
          <a:p>
            <a:pPr lvl="1">
              <a:buFont typeface="Wingdings" pitchFamily="2" charset="2"/>
              <a:buChar char="ü"/>
            </a:pPr>
            <a:r>
              <a:rPr lang="en-US" dirty="0">
                <a:cs typeface="Times New Roman" pitchFamily="18" charset="0"/>
                <a:sym typeface="WP MathA" pitchFamily="2" charset="2"/>
              </a:rPr>
              <a:t>Except for systems complying with VAV setpoint reset requirements</a:t>
            </a:r>
          </a:p>
          <a:p>
            <a:pPr lvl="1"/>
            <a:endParaRPr lang="en-US" dirty="0">
              <a:cs typeface="Times New Roman" pitchFamily="18" charset="0"/>
              <a:sym typeface="WP MathA" pitchFamily="2" charset="2"/>
            </a:endParaRPr>
          </a:p>
          <a:p>
            <a:pPr marL="0" indent="0">
              <a:buNone/>
            </a:pPr>
            <a:r>
              <a:rPr lang="en-US" dirty="0">
                <a:cs typeface="Times New Roman" pitchFamily="18" charset="0"/>
                <a:sym typeface="WP MathA" pitchFamily="2" charset="2"/>
              </a:rPr>
              <a:t>Install multiple sensors in each major branch if sensor would be located downstream of a major duct split</a:t>
            </a:r>
          </a:p>
          <a:p>
            <a:pPr lvl="1"/>
            <a:endParaRPr lang="en-US" sz="2800" dirty="0">
              <a:cs typeface="Times New Roman" pitchFamily="18" charset="0"/>
              <a:sym typeface="WP MathA" pitchFamily="2" charset="2"/>
            </a:endParaRPr>
          </a:p>
        </p:txBody>
      </p:sp>
      <p:sp>
        <p:nvSpPr>
          <p:cNvPr id="242690" name="Rectangle 2"/>
          <p:cNvSpPr>
            <a:spLocks noGrp="1" noChangeArrowheads="1"/>
          </p:cNvSpPr>
          <p:nvPr>
            <p:ph type="title"/>
          </p:nvPr>
        </p:nvSpPr>
        <p:spPr>
          <a:xfrm>
            <a:off x="228601" y="50800"/>
            <a:ext cx="8648700" cy="889000"/>
          </a:xfrm>
        </p:spPr>
        <p:txBody>
          <a:bodyPr>
            <a:normAutofit/>
          </a:bodyPr>
          <a:lstStyle/>
          <a:p>
            <a:pPr>
              <a:lnSpc>
                <a:spcPct val="80000"/>
              </a:lnSpc>
            </a:pPr>
            <a:r>
              <a:rPr lang="en-US" sz="2400" b="1" dirty="0">
                <a:solidFill>
                  <a:srgbClr val="00853F"/>
                </a:solidFill>
              </a:rPr>
              <a:t>Section 6 – 6.5.3.2.2 </a:t>
            </a:r>
            <a:br>
              <a:rPr lang="en-US" sz="2000" dirty="0">
                <a:solidFill>
                  <a:srgbClr val="00853F"/>
                </a:solidFill>
              </a:rPr>
            </a:br>
            <a:r>
              <a:rPr lang="en-US" sz="2000" dirty="0">
                <a:solidFill>
                  <a:srgbClr val="00853F"/>
                </a:solidFill>
              </a:rPr>
              <a:t>VAV Static Pressure Sensor Location</a:t>
            </a:r>
            <a:endParaRPr lang="en-US" sz="2000" i="1" dirty="0">
              <a:solidFill>
                <a:srgbClr val="00853F"/>
              </a:solidFill>
            </a:endParaRPr>
          </a:p>
        </p:txBody>
      </p:sp>
    </p:spTree>
    <p:extLst>
      <p:ext uri="{BB962C8B-B14F-4D97-AF65-F5344CB8AC3E}">
        <p14:creationId xmlns:p14="http://schemas.microsoft.com/office/powerpoint/2010/main" val="757710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DC5E6-E280-46E5-A5B2-FB8B4C60541F}"/>
              </a:ext>
            </a:extLst>
          </p:cNvPr>
          <p:cNvSpPr>
            <a:spLocks noGrp="1"/>
          </p:cNvSpPr>
          <p:nvPr>
            <p:ph type="title"/>
          </p:nvPr>
        </p:nvSpPr>
        <p:spPr/>
        <p:txBody>
          <a:bodyPr>
            <a:normAutofit/>
          </a:bodyPr>
          <a:lstStyle/>
          <a:p>
            <a:r>
              <a:rPr lang="en-US" sz="2400" b="1" dirty="0">
                <a:solidFill>
                  <a:schemeClr val="accent5"/>
                </a:solidFill>
              </a:rPr>
              <a:t>Mechanical – Occupied Standby</a:t>
            </a:r>
          </a:p>
        </p:txBody>
      </p:sp>
      <p:sp>
        <p:nvSpPr>
          <p:cNvPr id="3" name="Content Placeholder 2">
            <a:extLst>
              <a:ext uri="{FF2B5EF4-FFF2-40B4-BE49-F238E27FC236}">
                <a16:creationId xmlns:a16="http://schemas.microsoft.com/office/drawing/2014/main" id="{77E97C1B-A7E3-4934-966B-BCD0B5EFFF9C}"/>
              </a:ext>
            </a:extLst>
          </p:cNvPr>
          <p:cNvSpPr>
            <a:spLocks noGrp="1"/>
          </p:cNvSpPr>
          <p:nvPr>
            <p:ph idx="1"/>
          </p:nvPr>
        </p:nvSpPr>
        <p:spPr>
          <a:xfrm>
            <a:off x="268432" y="1622618"/>
            <a:ext cx="8138450" cy="3978398"/>
          </a:xfrm>
        </p:spPr>
        <p:txBody>
          <a:bodyPr>
            <a:normAutofit/>
          </a:bodyPr>
          <a:lstStyle/>
          <a:p>
            <a:r>
              <a:rPr lang="en-US" dirty="0">
                <a:solidFill>
                  <a:srgbClr val="FF0000"/>
                </a:solidFill>
              </a:rPr>
              <a:t>Occupied-Standby Mode (6.5.3.8)</a:t>
            </a:r>
          </a:p>
          <a:p>
            <a:pPr lvl="1"/>
            <a:r>
              <a:rPr lang="en-US" dirty="0">
                <a:solidFill>
                  <a:srgbClr val="FF0000"/>
                </a:solidFill>
              </a:rPr>
              <a:t>Definition: When a zone is scheduled to be occupied, and an occupant sensor indicates no occupants are within the zone</a:t>
            </a:r>
          </a:p>
          <a:p>
            <a:pPr lvl="1"/>
            <a:r>
              <a:rPr lang="en-US" dirty="0">
                <a:solidFill>
                  <a:srgbClr val="FF0000"/>
                </a:solidFill>
              </a:rPr>
              <a:t>Applies to both single and multiple zone systems, at the zone level, where there are lighting occupancy sensors (9.4.1.1a)</a:t>
            </a:r>
          </a:p>
          <a:p>
            <a:pPr lvl="1"/>
            <a:r>
              <a:rPr lang="en-US" dirty="0">
                <a:solidFill>
                  <a:srgbClr val="FF0000"/>
                </a:solidFill>
              </a:rPr>
              <a:t>Became important after Standard 62.1 (IAQ) allowed zero ventilation in vacant zones, even if scheduled occupied</a:t>
            </a:r>
          </a:p>
          <a:p>
            <a:pPr lvl="1"/>
            <a:r>
              <a:rPr lang="en-US" dirty="0">
                <a:solidFill>
                  <a:srgbClr val="FF0000"/>
                </a:solidFill>
              </a:rPr>
              <a:t>Only applies to space types where 62.1 allows this mode</a:t>
            </a:r>
          </a:p>
          <a:p>
            <a:pPr lvl="1"/>
            <a:r>
              <a:rPr lang="en-US" dirty="0">
                <a:solidFill>
                  <a:srgbClr val="FF0000"/>
                </a:solidFill>
              </a:rPr>
              <a:t>Allows standby period airflow only when zones are outside of their temperature limits</a:t>
            </a:r>
          </a:p>
          <a:p>
            <a:endParaRPr lang="en-US" dirty="0"/>
          </a:p>
        </p:txBody>
      </p:sp>
    </p:spTree>
    <p:extLst>
      <p:ext uri="{BB962C8B-B14F-4D97-AF65-F5344CB8AC3E}">
        <p14:creationId xmlns:p14="http://schemas.microsoft.com/office/powerpoint/2010/main" val="3176751578"/>
      </p:ext>
    </p:extLst>
  </p:cSld>
  <p:clrMapOvr>
    <a:masterClrMapping/>
  </p:clrMapOvr>
  <mc:AlternateContent xmlns:mc="http://schemas.openxmlformats.org/markup-compatibility/2006" xmlns:p14="http://schemas.microsoft.com/office/powerpoint/2010/main">
    <mc:Choice Requires="p14">
      <p:transition spd="slow" p14:dur="2000" advTm="78619"/>
    </mc:Choice>
    <mc:Fallback xmlns="">
      <p:transition spd="slow" advTm="78619"/>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9" name="Rectangle 3"/>
          <p:cNvSpPr>
            <a:spLocks noGrp="1" noChangeArrowheads="1"/>
          </p:cNvSpPr>
          <p:nvPr>
            <p:ph idx="1"/>
          </p:nvPr>
        </p:nvSpPr>
        <p:spPr>
          <a:xfrm>
            <a:off x="456229" y="1295400"/>
            <a:ext cx="7747971" cy="4441825"/>
          </a:xfrm>
        </p:spPr>
        <p:txBody>
          <a:bodyPr/>
          <a:lstStyle/>
          <a:p>
            <a:pPr marL="0" indent="0">
              <a:buNone/>
            </a:pPr>
            <a:r>
              <a:rPr lang="en-US" dirty="0">
                <a:cs typeface="Times New Roman" pitchFamily="18" charset="0"/>
                <a:sym typeface="WP MathA" pitchFamily="2" charset="2"/>
              </a:rPr>
              <a:t>For systems with direct digital control of individual zone reporting to the central control panel</a:t>
            </a:r>
          </a:p>
          <a:p>
            <a:pPr lvl="1">
              <a:buFont typeface="Arial" panose="020B0604020202020204" pitchFamily="34" charset="0"/>
              <a:buChar char="•"/>
            </a:pPr>
            <a:r>
              <a:rPr lang="en-US" dirty="0">
                <a:cs typeface="Times New Roman" pitchFamily="18" charset="0"/>
                <a:sym typeface="WP MathA" pitchFamily="2" charset="2"/>
              </a:rPr>
              <a:t>Static pressure set point reset based on zone requiring the most pressure</a:t>
            </a:r>
          </a:p>
          <a:p>
            <a:pPr lvl="1">
              <a:buFont typeface="Arial" panose="020B0604020202020204" pitchFamily="34" charset="0"/>
              <a:buChar char="•"/>
            </a:pPr>
            <a:r>
              <a:rPr lang="en-US" dirty="0">
                <a:cs typeface="Times New Roman" pitchFamily="18" charset="0"/>
                <a:sym typeface="WP MathA" pitchFamily="2" charset="2"/>
              </a:rPr>
              <a:t>Controls to:</a:t>
            </a:r>
          </a:p>
          <a:p>
            <a:pPr lvl="2">
              <a:buFont typeface="Calibri" panose="020F0502020204030204" pitchFamily="34" charset="0"/>
              <a:buChar char="–"/>
            </a:pPr>
            <a:r>
              <a:rPr lang="en-US" dirty="0">
                <a:cs typeface="Times New Roman" pitchFamily="18" charset="0"/>
                <a:sym typeface="WP MathA" pitchFamily="2" charset="2"/>
              </a:rPr>
              <a:t>Monitor zone damper positions or other indicator of need for static pressure</a:t>
            </a:r>
          </a:p>
          <a:p>
            <a:pPr lvl="2">
              <a:buFont typeface="Calibri" panose="020F0502020204030204" pitchFamily="34" charset="0"/>
              <a:buChar char="–"/>
            </a:pPr>
            <a:r>
              <a:rPr lang="en-US" dirty="0">
                <a:cs typeface="Times New Roman" pitchFamily="18" charset="0"/>
                <a:sym typeface="WP MathA" pitchFamily="2" charset="2"/>
              </a:rPr>
              <a:t>Automatically detect zones that may be excessively driving reset logic and generate alarm</a:t>
            </a:r>
          </a:p>
          <a:p>
            <a:pPr lvl="2">
              <a:buFont typeface="Calibri" panose="020F0502020204030204" pitchFamily="34" charset="0"/>
              <a:buChar char="–"/>
            </a:pPr>
            <a:r>
              <a:rPr lang="en-US" dirty="0">
                <a:cs typeface="Times New Roman" pitchFamily="18" charset="0"/>
                <a:sym typeface="WP MathA" pitchFamily="2" charset="2"/>
              </a:rPr>
              <a:t>Readily allow operator removal of zone(s) from reset algorithm</a:t>
            </a:r>
          </a:p>
          <a:p>
            <a:pPr lvl="1"/>
            <a:endParaRPr lang="en-US" dirty="0">
              <a:cs typeface="Times New Roman" pitchFamily="18" charset="0"/>
              <a:sym typeface="WP MathA" pitchFamily="2" charset="2"/>
            </a:endParaRPr>
          </a:p>
        </p:txBody>
      </p:sp>
      <p:sp>
        <p:nvSpPr>
          <p:cNvPr id="244738" name="Rectangle 2"/>
          <p:cNvSpPr>
            <a:spLocks noGrp="1" noChangeArrowheads="1"/>
          </p:cNvSpPr>
          <p:nvPr>
            <p:ph type="title"/>
          </p:nvPr>
        </p:nvSpPr>
        <p:spPr>
          <a:xfrm>
            <a:off x="215901" y="12700"/>
            <a:ext cx="8636000" cy="914400"/>
          </a:xfrm>
        </p:spPr>
        <p:txBody>
          <a:bodyPr/>
          <a:lstStyle/>
          <a:p>
            <a:pPr>
              <a:lnSpc>
                <a:spcPct val="80000"/>
              </a:lnSpc>
            </a:pPr>
            <a:r>
              <a:rPr lang="en-US" sz="2400" b="1" dirty="0">
                <a:solidFill>
                  <a:srgbClr val="00853F"/>
                </a:solidFill>
              </a:rPr>
              <a:t>Section 6 – 6.5.3.2.3</a:t>
            </a:r>
            <a:br>
              <a:rPr lang="en-US" dirty="0">
                <a:solidFill>
                  <a:srgbClr val="00853F"/>
                </a:solidFill>
              </a:rPr>
            </a:br>
            <a:r>
              <a:rPr lang="en-US" sz="2000" dirty="0">
                <a:solidFill>
                  <a:srgbClr val="00853F"/>
                </a:solidFill>
              </a:rPr>
              <a:t>VAV </a:t>
            </a:r>
            <a:r>
              <a:rPr lang="en-US" sz="2000" dirty="0" err="1">
                <a:solidFill>
                  <a:srgbClr val="00853F"/>
                </a:solidFill>
              </a:rPr>
              <a:t>Setpoint</a:t>
            </a:r>
            <a:r>
              <a:rPr lang="en-US" sz="2000" dirty="0">
                <a:solidFill>
                  <a:srgbClr val="00853F"/>
                </a:solidFill>
              </a:rPr>
              <a:t> Reset</a:t>
            </a:r>
            <a:endParaRPr lang="en-US" sz="2000" i="1" dirty="0">
              <a:solidFill>
                <a:srgbClr val="00853F"/>
              </a:solidFill>
            </a:endParaRPr>
          </a:p>
        </p:txBody>
      </p:sp>
    </p:spTree>
    <p:extLst>
      <p:ext uri="{BB962C8B-B14F-4D97-AF65-F5344CB8AC3E}">
        <p14:creationId xmlns:p14="http://schemas.microsoft.com/office/powerpoint/2010/main" val="70575997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901" y="1219200"/>
            <a:ext cx="7073810" cy="4876800"/>
          </a:xfrm>
        </p:spPr>
        <p:txBody>
          <a:bodyPr>
            <a:normAutofit fontScale="85000" lnSpcReduction="20000"/>
          </a:bodyPr>
          <a:lstStyle/>
          <a:p>
            <a:pPr marL="0" indent="0">
              <a:buNone/>
            </a:pPr>
            <a:r>
              <a:rPr lang="en-US" dirty="0"/>
              <a:t>Return and relief fans used to meet Section 6.5.1.1.5 shall comply with all of the following:</a:t>
            </a:r>
          </a:p>
          <a:p>
            <a:pPr>
              <a:buFont typeface="+mj-lt"/>
              <a:buAutoNum type="alphaLcPeriod"/>
            </a:pPr>
            <a:r>
              <a:rPr lang="en-US" dirty="0"/>
              <a:t>Relief air rate shall be controlled to maintain building pressure either directly, or indirectly through differential supply-return airflow tracking </a:t>
            </a:r>
            <a:br>
              <a:rPr lang="en-US" dirty="0"/>
            </a:br>
            <a:r>
              <a:rPr lang="en-US" dirty="0"/>
              <a:t>Systems with constant speed or multispeed supply fans shall also be  allowed to control the relief system based on outdoor air damper  position</a:t>
            </a:r>
          </a:p>
          <a:p>
            <a:pPr>
              <a:buFont typeface="+mj-lt"/>
              <a:buAutoNum type="alphaLcPeriod"/>
            </a:pPr>
            <a:r>
              <a:rPr lang="en-US" dirty="0"/>
              <a:t>Fans shall have variable-speed control or other devices that will result in total return/relief fan system demand of no more than 30% of total design power at 50% of total design fan flow</a:t>
            </a:r>
            <a:br>
              <a:rPr lang="en-US" dirty="0"/>
            </a:br>
            <a:endParaRPr lang="en-US" dirty="0"/>
          </a:p>
          <a:p>
            <a:pPr marL="0" indent="0">
              <a:buNone/>
            </a:pPr>
            <a:r>
              <a:rPr lang="en-US" b="1" dirty="0"/>
              <a:t>Exceptions </a:t>
            </a:r>
          </a:p>
          <a:p>
            <a:pPr marL="457200" indent="-457200">
              <a:buFont typeface="+mj-lt"/>
              <a:buAutoNum type="arabicPeriod"/>
            </a:pPr>
            <a:r>
              <a:rPr lang="en-US" dirty="0"/>
              <a:t>Return or relief fans with total motor size less than or equal to 0.5 hp</a:t>
            </a:r>
          </a:p>
          <a:p>
            <a:pPr marL="457200" indent="-457200">
              <a:buFont typeface="+mj-lt"/>
              <a:buAutoNum type="arabicPeriod"/>
            </a:pPr>
            <a:r>
              <a:rPr lang="en-US" dirty="0"/>
              <a:t>Staged relief fans with a minimum of four stages</a:t>
            </a:r>
          </a:p>
        </p:txBody>
      </p:sp>
      <p:pic>
        <p:nvPicPr>
          <p:cNvPr id="5" name="Picture 15" descr="Ecmzr+PE SRT.jpg"/>
          <p:cNvPicPr>
            <a:picLocks noChangeAspect="1"/>
          </p:cNvPicPr>
          <p:nvPr/>
        </p:nvPicPr>
        <p:blipFill>
          <a:blip r:embed="rId3" cstate="print"/>
          <a:srcRect/>
          <a:stretch>
            <a:fillRect/>
          </a:stretch>
        </p:blipFill>
        <p:spPr bwMode="auto">
          <a:xfrm>
            <a:off x="7211539" y="2095500"/>
            <a:ext cx="1540534" cy="952500"/>
          </a:xfrm>
          <a:prstGeom prst="rect">
            <a:avLst/>
          </a:prstGeom>
          <a:noFill/>
          <a:ln w="9525">
            <a:noFill/>
            <a:miter lim="800000"/>
            <a:headEnd/>
            <a:tailEnd/>
          </a:ln>
        </p:spPr>
      </p:pic>
      <p:pic>
        <p:nvPicPr>
          <p:cNvPr id="6" name="Picture 5" descr="_MAD0175.jpg"/>
          <p:cNvPicPr>
            <a:picLocks noChangeAspect="1"/>
          </p:cNvPicPr>
          <p:nvPr/>
        </p:nvPicPr>
        <p:blipFill>
          <a:blip r:embed="rId4" cstate="print"/>
          <a:stretch>
            <a:fillRect/>
          </a:stretch>
        </p:blipFill>
        <p:spPr>
          <a:xfrm>
            <a:off x="7289711" y="990600"/>
            <a:ext cx="1452666" cy="971834"/>
          </a:xfrm>
          <a:prstGeom prst="rect">
            <a:avLst/>
          </a:prstGeom>
          <a:ln w="3175">
            <a:solidFill>
              <a:schemeClr val="tx1">
                <a:lumMod val="95000"/>
                <a:lumOff val="5000"/>
              </a:schemeClr>
            </a:solidFill>
          </a:ln>
        </p:spPr>
      </p:pic>
      <p:pic>
        <p:nvPicPr>
          <p:cNvPr id="7" name="Picture 6" descr="_MAD0199.jpg"/>
          <p:cNvPicPr>
            <a:picLocks noChangeAspect="1"/>
          </p:cNvPicPr>
          <p:nvPr/>
        </p:nvPicPr>
        <p:blipFill>
          <a:blip r:embed="rId5" cstate="print"/>
          <a:stretch>
            <a:fillRect/>
          </a:stretch>
        </p:blipFill>
        <p:spPr>
          <a:xfrm>
            <a:off x="7253200" y="3172691"/>
            <a:ext cx="1449653" cy="969818"/>
          </a:xfrm>
          <a:prstGeom prst="rect">
            <a:avLst/>
          </a:prstGeom>
          <a:ln w="3175">
            <a:solidFill>
              <a:schemeClr val="tx1">
                <a:lumMod val="95000"/>
                <a:lumOff val="5000"/>
              </a:schemeClr>
            </a:solidFill>
          </a:ln>
        </p:spPr>
      </p:pic>
      <p:sp>
        <p:nvSpPr>
          <p:cNvPr id="8" name="Rectangle 2"/>
          <p:cNvSpPr txBox="1">
            <a:spLocks noChangeArrowheads="1"/>
          </p:cNvSpPr>
          <p:nvPr/>
        </p:nvSpPr>
        <p:spPr>
          <a:xfrm>
            <a:off x="215901" y="12700"/>
            <a:ext cx="8636000" cy="914400"/>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rPr>
              <a:t>Section 6 – 6.5.3.2.4</a:t>
            </a:r>
            <a:br>
              <a:rPr lang="en-US" dirty="0">
                <a:solidFill>
                  <a:srgbClr val="FF0000"/>
                </a:solidFill>
              </a:rPr>
            </a:br>
            <a:r>
              <a:rPr lang="en-US" sz="2000" dirty="0">
                <a:solidFill>
                  <a:srgbClr val="00853F"/>
                </a:solidFill>
              </a:rPr>
              <a:t>Return and Relief Fan Control</a:t>
            </a:r>
          </a:p>
        </p:txBody>
      </p:sp>
    </p:spTree>
    <p:extLst>
      <p:ext uri="{BB962C8B-B14F-4D97-AF65-F5344CB8AC3E}">
        <p14:creationId xmlns:p14="http://schemas.microsoft.com/office/powerpoint/2010/main" val="35544057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9" name="Rectangle 3"/>
          <p:cNvSpPr>
            <a:spLocks noGrp="1" noChangeArrowheads="1"/>
          </p:cNvSpPr>
          <p:nvPr>
            <p:ph idx="1"/>
          </p:nvPr>
        </p:nvSpPr>
        <p:spPr>
          <a:xfrm>
            <a:off x="456229" y="1295400"/>
            <a:ext cx="7747971" cy="4441825"/>
          </a:xfrm>
        </p:spPr>
        <p:txBody>
          <a:bodyPr>
            <a:normAutofit lnSpcReduction="10000"/>
          </a:bodyPr>
          <a:lstStyle/>
          <a:p>
            <a:pPr marL="0" indent="0">
              <a:buNone/>
            </a:pPr>
            <a:r>
              <a:rPr lang="en-US" dirty="0">
                <a:cs typeface="Times New Roman" pitchFamily="18" charset="0"/>
                <a:sym typeface="WP MathA" pitchFamily="2" charset="2"/>
              </a:rPr>
              <a:t>In multiple-zone VAV systems with DDC of individual zone boxes reporting to central control panel</a:t>
            </a:r>
          </a:p>
          <a:p>
            <a:pPr lvl="1">
              <a:buFont typeface="Arial" panose="020B0604020202020204" pitchFamily="34" charset="0"/>
              <a:buChar char="•"/>
            </a:pPr>
            <a:r>
              <a:rPr lang="en-US" dirty="0">
                <a:cs typeface="Times New Roman" pitchFamily="18" charset="0"/>
                <a:sym typeface="WP MathA" pitchFamily="2" charset="2"/>
              </a:rPr>
              <a:t>Include means to automatically reduce outdoor air intake flow below design rates in response to changes in system ventilation efficiency as per Standard 62.1, Appendix A</a:t>
            </a:r>
          </a:p>
          <a:p>
            <a:pPr>
              <a:buNone/>
            </a:pPr>
            <a:r>
              <a:rPr lang="en-US" b="1" u="sng" dirty="0">
                <a:cs typeface="Times New Roman" pitchFamily="18" charset="0"/>
                <a:sym typeface="WP MathA" pitchFamily="2" charset="2"/>
              </a:rPr>
              <a:t>Exceptions</a:t>
            </a:r>
          </a:p>
          <a:p>
            <a:pPr lvl="1">
              <a:buFont typeface="Arial" panose="020B0604020202020204" pitchFamily="34" charset="0"/>
              <a:buChar char="•"/>
            </a:pPr>
            <a:r>
              <a:rPr lang="en-US" sz="2100" dirty="0">
                <a:cs typeface="Times New Roman" pitchFamily="18" charset="0"/>
                <a:sym typeface="WP MathA" pitchFamily="2" charset="2"/>
              </a:rPr>
              <a:t>VAV systems with zonal transfer fans that recirculate air from other zones without directly mixing it with outdoor air, dual-duct dual-fan VAV systems, and VAV systems with fan-powered terminal units</a:t>
            </a:r>
          </a:p>
          <a:p>
            <a:pPr lvl="1">
              <a:buFont typeface="Arial" panose="020B0604020202020204" pitchFamily="34" charset="0"/>
              <a:buChar char="•"/>
            </a:pPr>
            <a:r>
              <a:rPr lang="en-US" sz="2100" dirty="0">
                <a:cs typeface="Times New Roman" pitchFamily="18" charset="0"/>
                <a:sym typeface="WP MathA" pitchFamily="2" charset="2"/>
              </a:rPr>
              <a:t>Systems where total design exhaust airflow is &gt; 70% of total outdoor air intake flow requirements</a:t>
            </a:r>
          </a:p>
          <a:p>
            <a:pPr lvl="1">
              <a:buFont typeface="Arial" panose="020B0604020202020204" pitchFamily="34" charset="0"/>
              <a:buChar char="•"/>
            </a:pPr>
            <a:r>
              <a:rPr lang="en-US" sz="2100" dirty="0">
                <a:cs typeface="Times New Roman" pitchFamily="18" charset="0"/>
                <a:sym typeface="WP MathA" pitchFamily="2" charset="2"/>
              </a:rPr>
              <a:t>Removed exception when there is ERV</a:t>
            </a:r>
          </a:p>
          <a:p>
            <a:pPr lvl="1"/>
            <a:endParaRPr lang="en-US" dirty="0">
              <a:cs typeface="Times New Roman" pitchFamily="18" charset="0"/>
              <a:sym typeface="WP MathA" pitchFamily="2" charset="2"/>
            </a:endParaRPr>
          </a:p>
        </p:txBody>
      </p:sp>
      <p:sp>
        <p:nvSpPr>
          <p:cNvPr id="244738" name="Rectangle 2"/>
          <p:cNvSpPr>
            <a:spLocks noGrp="1" noChangeArrowheads="1"/>
          </p:cNvSpPr>
          <p:nvPr>
            <p:ph type="title"/>
          </p:nvPr>
        </p:nvSpPr>
        <p:spPr>
          <a:xfrm>
            <a:off x="215901" y="12700"/>
            <a:ext cx="8636000" cy="914400"/>
          </a:xfrm>
        </p:spPr>
        <p:txBody>
          <a:bodyPr/>
          <a:lstStyle/>
          <a:p>
            <a:pPr>
              <a:lnSpc>
                <a:spcPct val="80000"/>
              </a:lnSpc>
            </a:pPr>
            <a:r>
              <a:rPr lang="en-US" sz="2400" b="1" dirty="0">
                <a:solidFill>
                  <a:srgbClr val="00853F"/>
                </a:solidFill>
              </a:rPr>
              <a:t>Section 6 – 6.5.3.3</a:t>
            </a:r>
            <a:br>
              <a:rPr lang="en-US" dirty="0">
                <a:solidFill>
                  <a:srgbClr val="00853F"/>
                </a:solidFill>
              </a:rPr>
            </a:br>
            <a:r>
              <a:rPr lang="en-US" sz="2000" dirty="0">
                <a:solidFill>
                  <a:srgbClr val="00853F"/>
                </a:solidFill>
              </a:rPr>
              <a:t>Multiple-zone VAV System Ventilation Optimization </a:t>
            </a:r>
            <a:br>
              <a:rPr lang="en-US" sz="2000" dirty="0">
                <a:solidFill>
                  <a:srgbClr val="00853F"/>
                </a:solidFill>
              </a:rPr>
            </a:br>
            <a:r>
              <a:rPr lang="en-US" sz="2000" dirty="0">
                <a:solidFill>
                  <a:srgbClr val="00853F"/>
                </a:solidFill>
              </a:rPr>
              <a:t>Control</a:t>
            </a:r>
            <a:endParaRPr lang="en-US" sz="2000" i="1" dirty="0">
              <a:solidFill>
                <a:srgbClr val="00853F"/>
              </a:solidFill>
            </a:endParaRPr>
          </a:p>
        </p:txBody>
      </p:sp>
    </p:spTree>
    <p:extLst>
      <p:ext uri="{BB962C8B-B14F-4D97-AF65-F5344CB8AC3E}">
        <p14:creationId xmlns:p14="http://schemas.microsoft.com/office/powerpoint/2010/main" val="426088432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95981" y="12700"/>
            <a:ext cx="8636000" cy="914400"/>
          </a:xfrm>
        </p:spPr>
        <p:txBody>
          <a:bodyPr/>
          <a:lstStyle/>
          <a:p>
            <a:pPr>
              <a:lnSpc>
                <a:spcPct val="80000"/>
              </a:lnSpc>
            </a:pPr>
            <a:r>
              <a:rPr lang="en-US" sz="2400" b="1" dirty="0">
                <a:solidFill>
                  <a:srgbClr val="00853F"/>
                </a:solidFill>
              </a:rPr>
              <a:t>Section 6 – 6.5.3.4</a:t>
            </a:r>
            <a:br>
              <a:rPr lang="en-US" dirty="0">
                <a:solidFill>
                  <a:srgbClr val="FF0000"/>
                </a:solidFill>
              </a:rPr>
            </a:br>
            <a:r>
              <a:rPr lang="en-US" sz="2000" dirty="0">
                <a:solidFill>
                  <a:srgbClr val="00853F"/>
                </a:solidFill>
              </a:rPr>
              <a:t>Parallel-Flow Fan-Powered VAV Air Terminal Control</a:t>
            </a:r>
          </a:p>
        </p:txBody>
      </p:sp>
      <p:sp>
        <p:nvSpPr>
          <p:cNvPr id="5" name="Content Placeholder 2"/>
          <p:cNvSpPr>
            <a:spLocks noGrp="1"/>
          </p:cNvSpPr>
          <p:nvPr>
            <p:ph idx="1"/>
          </p:nvPr>
        </p:nvSpPr>
        <p:spPr>
          <a:xfrm>
            <a:off x="457200" y="1345223"/>
            <a:ext cx="8229600" cy="5122252"/>
          </a:xfrm>
        </p:spPr>
        <p:txBody>
          <a:bodyPr>
            <a:normAutofit fontScale="85000" lnSpcReduction="10000"/>
          </a:bodyPr>
          <a:lstStyle/>
          <a:p>
            <a:pPr marL="0" indent="0">
              <a:lnSpc>
                <a:spcPct val="125000"/>
              </a:lnSpc>
              <a:spcBef>
                <a:spcPts val="200"/>
              </a:spcBef>
              <a:buNone/>
            </a:pPr>
            <a:r>
              <a:rPr lang="en-US" dirty="0"/>
              <a:t>Parallel-flow fan-powered VAV air terminals shall have automatic controls configured to:</a:t>
            </a:r>
          </a:p>
          <a:p>
            <a:pPr>
              <a:lnSpc>
                <a:spcPct val="125000"/>
              </a:lnSpc>
              <a:spcBef>
                <a:spcPts val="200"/>
              </a:spcBef>
              <a:buFont typeface="+mj-lt"/>
              <a:buAutoNum type="alphaLcPeriod"/>
            </a:pPr>
            <a:r>
              <a:rPr lang="en-US" dirty="0"/>
              <a:t>turn off the terminal fan except when space heating is required or if required for ventilation;</a:t>
            </a:r>
          </a:p>
          <a:p>
            <a:pPr>
              <a:lnSpc>
                <a:spcPct val="125000"/>
              </a:lnSpc>
              <a:spcBef>
                <a:spcPts val="200"/>
              </a:spcBef>
              <a:buFont typeface="+mj-lt"/>
              <a:buAutoNum type="alphaLcPeriod"/>
            </a:pPr>
            <a:r>
              <a:rPr lang="en-US" dirty="0"/>
              <a:t>turn on the terminal fan as the first stage of heating before the heating coil is activated; and</a:t>
            </a:r>
          </a:p>
          <a:p>
            <a:pPr>
              <a:lnSpc>
                <a:spcPct val="125000"/>
              </a:lnSpc>
              <a:spcBef>
                <a:spcPts val="200"/>
              </a:spcBef>
              <a:buFont typeface="+mj-lt"/>
              <a:buAutoNum type="alphaLcPeriod"/>
            </a:pPr>
            <a:r>
              <a:rPr lang="en-US" dirty="0"/>
              <a:t>during heating for warmup or setback temperature control, either</a:t>
            </a:r>
          </a:p>
          <a:p>
            <a:pPr lvl="1">
              <a:lnSpc>
                <a:spcPct val="125000"/>
              </a:lnSpc>
              <a:spcBef>
                <a:spcPts val="200"/>
              </a:spcBef>
              <a:buFont typeface="+mj-lt"/>
              <a:buAutoNum type="arabicPeriod"/>
            </a:pPr>
            <a:r>
              <a:rPr lang="en-US" dirty="0"/>
              <a:t>operate the terminal fan and heating coil without primary air or</a:t>
            </a:r>
          </a:p>
          <a:p>
            <a:pPr lvl="1">
              <a:lnSpc>
                <a:spcPct val="125000"/>
              </a:lnSpc>
              <a:spcBef>
                <a:spcPts val="200"/>
              </a:spcBef>
              <a:buFont typeface="+mj-lt"/>
              <a:buAutoNum type="arabicPeriod"/>
            </a:pPr>
            <a:r>
              <a:rPr lang="en-US" dirty="0"/>
              <a:t>reverse the terminal damper logic and provide heating from the central air handler through primary air</a:t>
            </a:r>
          </a:p>
          <a:p>
            <a:pPr marL="0" indent="0">
              <a:lnSpc>
                <a:spcPct val="125000"/>
              </a:lnSpc>
              <a:spcBef>
                <a:spcPts val="200"/>
              </a:spcBef>
              <a:buNone/>
            </a:pPr>
            <a:endParaRPr lang="en-US" dirty="0"/>
          </a:p>
          <a:p>
            <a:pPr marL="0" indent="0">
              <a:lnSpc>
                <a:spcPct val="125000"/>
              </a:lnSpc>
              <a:spcBef>
                <a:spcPts val="200"/>
              </a:spcBef>
              <a:buNone/>
            </a:pPr>
            <a:r>
              <a:rPr lang="en-US" dirty="0"/>
              <a:t>This control strategy reduces fan energy use while maintaining effective comfort control for the space. It will also reduce heating energy use, by recovering heat from return air.</a:t>
            </a:r>
          </a:p>
        </p:txBody>
      </p:sp>
    </p:spTree>
    <p:extLst>
      <p:ext uri="{BB962C8B-B14F-4D97-AF65-F5344CB8AC3E}">
        <p14:creationId xmlns:p14="http://schemas.microsoft.com/office/powerpoint/2010/main" val="217087788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9" name="Rectangle 3"/>
          <p:cNvSpPr>
            <a:spLocks noGrp="1" noChangeArrowheads="1"/>
          </p:cNvSpPr>
          <p:nvPr>
            <p:ph idx="1"/>
          </p:nvPr>
        </p:nvSpPr>
        <p:spPr>
          <a:xfrm>
            <a:off x="456229" y="1295400"/>
            <a:ext cx="7747971" cy="5398008"/>
          </a:xfrm>
        </p:spPr>
        <p:txBody>
          <a:bodyPr>
            <a:normAutofit fontScale="70000" lnSpcReduction="20000"/>
          </a:bodyPr>
          <a:lstStyle/>
          <a:p>
            <a:pPr marL="0" indent="0">
              <a:buNone/>
            </a:pPr>
            <a:r>
              <a:rPr lang="en-US" dirty="0">
                <a:cs typeface="Times New Roman" pitchFamily="18" charset="0"/>
                <a:sym typeface="WP MathA" pitchFamily="2" charset="2"/>
              </a:rPr>
              <a:t>Multiple zone HVAC systems to have controls </a:t>
            </a:r>
            <a:r>
              <a:rPr lang="en-US" dirty="0">
                <a:solidFill>
                  <a:srgbClr val="FF0000"/>
                </a:solidFill>
                <a:cs typeface="Times New Roman" pitchFamily="18" charset="0"/>
                <a:sym typeface="WP MathA" pitchFamily="2" charset="2"/>
              </a:rPr>
              <a:t>capable of and configured</a:t>
            </a:r>
            <a:r>
              <a:rPr lang="en-US" dirty="0">
                <a:cs typeface="Times New Roman" pitchFamily="18" charset="0"/>
                <a:sym typeface="WP MathA" pitchFamily="2" charset="2"/>
              </a:rPr>
              <a:t> to automatically reset supply-air temperature in response to building loads or outdoor air temperature</a:t>
            </a:r>
          </a:p>
          <a:p>
            <a:pPr marL="0" indent="0">
              <a:buNone/>
            </a:pPr>
            <a:endParaRPr lang="en-US" dirty="0">
              <a:cs typeface="Times New Roman" pitchFamily="18" charset="0"/>
              <a:sym typeface="WP MathA" pitchFamily="2" charset="2"/>
            </a:endParaRPr>
          </a:p>
          <a:p>
            <a:pPr marL="0" indent="0">
              <a:buNone/>
            </a:pPr>
            <a:r>
              <a:rPr lang="en-US" dirty="0">
                <a:cs typeface="Times New Roman" pitchFamily="18" charset="0"/>
                <a:sym typeface="WP MathA" pitchFamily="2" charset="2"/>
              </a:rPr>
              <a:t>Controls to reset supply air temperature at least 25% of difference between design supply-air temperature and design room air temperature</a:t>
            </a:r>
          </a:p>
          <a:p>
            <a:pPr marL="0" indent="0">
              <a:buNone/>
            </a:pPr>
            <a:endParaRPr lang="en-US" dirty="0">
              <a:cs typeface="Times New Roman" pitchFamily="18" charset="0"/>
              <a:sym typeface="WP MathA" pitchFamily="2" charset="2"/>
            </a:endParaRPr>
          </a:p>
          <a:p>
            <a:pPr marL="0" indent="0">
              <a:buNone/>
            </a:pPr>
            <a:r>
              <a:rPr lang="en-US" dirty="0">
                <a:cs typeface="Times New Roman" pitchFamily="18" charset="0"/>
                <a:sym typeface="WP MathA" pitchFamily="2" charset="2"/>
              </a:rPr>
              <a:t>Controls that adjust the reset based on zone humidity are okay in </a:t>
            </a:r>
            <a:r>
              <a:rPr lang="en-US" dirty="0">
                <a:solidFill>
                  <a:srgbClr val="92D050"/>
                </a:solidFill>
                <a:cs typeface="Times New Roman" pitchFamily="18" charset="0"/>
                <a:sym typeface="WP MathA" pitchFamily="2" charset="2"/>
              </a:rPr>
              <a:t>Climate zones 0B, 1B, 2B, 3B, 3C, and 4-8</a:t>
            </a:r>
          </a:p>
          <a:p>
            <a:pPr marL="0" indent="0">
              <a:buNone/>
            </a:pPr>
            <a:endParaRPr lang="en-US" dirty="0">
              <a:cs typeface="Times New Roman" pitchFamily="18" charset="0"/>
              <a:sym typeface="WP MathA" pitchFamily="2" charset="2"/>
            </a:endParaRPr>
          </a:p>
          <a:p>
            <a:pPr marL="0" indent="0">
              <a:buNone/>
            </a:pPr>
            <a:r>
              <a:rPr lang="en-US" dirty="0">
                <a:solidFill>
                  <a:srgbClr val="FF0000"/>
                </a:solidFill>
                <a:cs typeface="Times New Roman" pitchFamily="18" charset="0"/>
                <a:sym typeface="WP MathA" pitchFamily="2" charset="2"/>
              </a:rPr>
              <a:t>HVAC</a:t>
            </a:r>
            <a:r>
              <a:rPr lang="en-US" dirty="0">
                <a:cs typeface="Times New Roman" pitchFamily="18" charset="0"/>
                <a:sym typeface="WP MathA" pitchFamily="2" charset="2"/>
              </a:rPr>
              <a:t> zones expected to experience relatively constant loads to be designed for fully reset supply temperature</a:t>
            </a:r>
          </a:p>
          <a:p>
            <a:pPr marL="0" indent="0">
              <a:buNone/>
            </a:pPr>
            <a:endParaRPr lang="en-US" dirty="0">
              <a:cs typeface="Times New Roman" pitchFamily="18" charset="0"/>
              <a:sym typeface="WP MathA" pitchFamily="2" charset="2"/>
            </a:endParaRPr>
          </a:p>
          <a:p>
            <a:pPr marL="0" indent="0">
              <a:buNone/>
            </a:pPr>
            <a:r>
              <a:rPr lang="en-US" i="1" dirty="0">
                <a:solidFill>
                  <a:srgbClr val="FF0000"/>
                </a:solidFill>
                <a:cs typeface="Times New Roman" pitchFamily="18" charset="0"/>
                <a:sym typeface="WP MathA" pitchFamily="2" charset="2"/>
              </a:rPr>
              <a:t>Blanket SAT reset exception for climate zones 0A, 1A, 2A, and 3A removed.</a:t>
            </a:r>
            <a:endParaRPr lang="en-US" b="1" u="sng" dirty="0">
              <a:cs typeface="Times New Roman" pitchFamily="18" charset="0"/>
              <a:sym typeface="WP MathA" pitchFamily="2" charset="2"/>
            </a:endParaRPr>
          </a:p>
          <a:p>
            <a:pPr>
              <a:buNone/>
            </a:pPr>
            <a:r>
              <a:rPr lang="en-US" b="1" u="sng" dirty="0">
                <a:cs typeface="Times New Roman" pitchFamily="18" charset="0"/>
                <a:sym typeface="WP MathA" pitchFamily="2" charset="2"/>
              </a:rPr>
              <a:t>Exceptions</a:t>
            </a:r>
          </a:p>
          <a:p>
            <a:pPr lvl="1">
              <a:buFont typeface="Arial" panose="020B0604020202020204" pitchFamily="34" charset="0"/>
              <a:buChar char="•"/>
            </a:pPr>
            <a:r>
              <a:rPr lang="en-US" sz="2100" dirty="0">
                <a:solidFill>
                  <a:srgbClr val="92D050"/>
                </a:solidFill>
                <a:cs typeface="Times New Roman" pitchFamily="18" charset="0"/>
                <a:sym typeface="WP MathA" pitchFamily="2" charset="2"/>
              </a:rPr>
              <a:t>Climate zones  0A, 1A, and 3A </a:t>
            </a:r>
            <a:r>
              <a:rPr lang="en-US" sz="2100" dirty="0">
                <a:solidFill>
                  <a:srgbClr val="FF0000"/>
                </a:solidFill>
                <a:cs typeface="Times New Roman" pitchFamily="18" charset="0"/>
                <a:sym typeface="WP MathA" pitchFamily="2" charset="2"/>
              </a:rPr>
              <a:t>with &lt; 3000 cfm of design outdoor air</a:t>
            </a:r>
          </a:p>
          <a:p>
            <a:pPr lvl="1">
              <a:buFont typeface="Arial" panose="020B0604020202020204" pitchFamily="34" charset="0"/>
              <a:buChar char="•"/>
            </a:pPr>
            <a:r>
              <a:rPr lang="en-US" sz="2100" dirty="0">
                <a:solidFill>
                  <a:srgbClr val="92D050"/>
                </a:solidFill>
                <a:cs typeface="Times New Roman" pitchFamily="18" charset="0"/>
                <a:sym typeface="WP MathA" pitchFamily="2" charset="2"/>
              </a:rPr>
              <a:t>Climate zones  2A </a:t>
            </a:r>
            <a:r>
              <a:rPr lang="en-US" sz="2100" dirty="0">
                <a:solidFill>
                  <a:srgbClr val="FF0000"/>
                </a:solidFill>
                <a:cs typeface="Times New Roman" pitchFamily="18" charset="0"/>
                <a:sym typeface="WP MathA" pitchFamily="2" charset="2"/>
              </a:rPr>
              <a:t>with &lt; 10,000 cfm of design outdoor air</a:t>
            </a:r>
          </a:p>
          <a:p>
            <a:pPr lvl="1">
              <a:buFont typeface="Arial" panose="020B0604020202020204" pitchFamily="34" charset="0"/>
              <a:buChar char="•"/>
            </a:pPr>
            <a:r>
              <a:rPr lang="en-US" sz="2100" dirty="0">
                <a:solidFill>
                  <a:srgbClr val="92D050"/>
                </a:solidFill>
                <a:cs typeface="Times New Roman" pitchFamily="18" charset="0"/>
                <a:sym typeface="WP MathA" pitchFamily="2" charset="2"/>
              </a:rPr>
              <a:t>Climate zones  0A, 1A, 2A, and 3A </a:t>
            </a:r>
            <a:r>
              <a:rPr lang="en-US" sz="2100" dirty="0">
                <a:solidFill>
                  <a:srgbClr val="FF0000"/>
                </a:solidFill>
                <a:cs typeface="Times New Roman" pitchFamily="18" charset="0"/>
                <a:sym typeface="WP MathA" pitchFamily="2" charset="2"/>
              </a:rPr>
              <a:t>with ≥ 80% outdoor air and employing exhaust air energy recovery per Section 6.5.6.1</a:t>
            </a:r>
          </a:p>
          <a:p>
            <a:pPr lvl="1">
              <a:buFont typeface="Arial" panose="020B0604020202020204" pitchFamily="34" charset="0"/>
              <a:buChar char="•"/>
            </a:pPr>
            <a:r>
              <a:rPr lang="en-US" sz="2100" dirty="0">
                <a:cs typeface="Times New Roman" pitchFamily="18" charset="0"/>
                <a:sym typeface="WP MathA" pitchFamily="2" charset="2"/>
              </a:rPr>
              <a:t>Systems that prevent reheating, </a:t>
            </a:r>
            <a:r>
              <a:rPr lang="en-US" sz="2100" dirty="0" err="1">
                <a:cs typeface="Times New Roman" pitchFamily="18" charset="0"/>
                <a:sym typeface="WP MathA" pitchFamily="2" charset="2"/>
              </a:rPr>
              <a:t>recooling</a:t>
            </a:r>
            <a:r>
              <a:rPr lang="en-US" sz="2100" dirty="0">
                <a:cs typeface="Times New Roman" pitchFamily="18" charset="0"/>
                <a:sym typeface="WP MathA" pitchFamily="2" charset="2"/>
              </a:rPr>
              <a:t> or mixing of heated and cooled supply air</a:t>
            </a:r>
          </a:p>
          <a:p>
            <a:pPr lvl="1">
              <a:buFont typeface="Arial" panose="020B0604020202020204" pitchFamily="34" charset="0"/>
              <a:buChar char="•"/>
            </a:pPr>
            <a:r>
              <a:rPr lang="en-US" sz="2100" dirty="0">
                <a:cs typeface="Times New Roman" pitchFamily="18" charset="0"/>
                <a:sym typeface="WP MathA" pitchFamily="2" charset="2"/>
              </a:rPr>
              <a:t>75% of energy for reheating is from site-recovered or site solar energy sources</a:t>
            </a:r>
          </a:p>
        </p:txBody>
      </p:sp>
      <p:sp>
        <p:nvSpPr>
          <p:cNvPr id="244738" name="Rectangle 2"/>
          <p:cNvSpPr>
            <a:spLocks noGrp="1" noChangeArrowheads="1"/>
          </p:cNvSpPr>
          <p:nvPr>
            <p:ph type="title"/>
          </p:nvPr>
        </p:nvSpPr>
        <p:spPr>
          <a:xfrm>
            <a:off x="215901" y="12700"/>
            <a:ext cx="8636000" cy="914400"/>
          </a:xfrm>
        </p:spPr>
        <p:txBody>
          <a:bodyPr/>
          <a:lstStyle/>
          <a:p>
            <a:pPr>
              <a:lnSpc>
                <a:spcPct val="80000"/>
              </a:lnSpc>
            </a:pPr>
            <a:r>
              <a:rPr lang="en-US" sz="2400" b="1" dirty="0">
                <a:solidFill>
                  <a:srgbClr val="00853F"/>
                </a:solidFill>
              </a:rPr>
              <a:t>Section 6 – 6.5.3.5</a:t>
            </a:r>
            <a:br>
              <a:rPr lang="en-US" dirty="0">
                <a:solidFill>
                  <a:srgbClr val="00853F"/>
                </a:solidFill>
              </a:rPr>
            </a:br>
            <a:r>
              <a:rPr lang="en-US" sz="2000" dirty="0">
                <a:solidFill>
                  <a:srgbClr val="00853F"/>
                </a:solidFill>
              </a:rPr>
              <a:t>Supply Air Temperature Reset Controls</a:t>
            </a:r>
            <a:endParaRPr lang="en-US" sz="2000" i="1" dirty="0">
              <a:solidFill>
                <a:srgbClr val="00853F"/>
              </a:solidFill>
            </a:endParaRPr>
          </a:p>
        </p:txBody>
      </p:sp>
    </p:spTree>
    <p:extLst>
      <p:ext uri="{BB962C8B-B14F-4D97-AF65-F5344CB8AC3E}">
        <p14:creationId xmlns:p14="http://schemas.microsoft.com/office/powerpoint/2010/main" val="77402558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9" name="Rectangle 3"/>
          <p:cNvSpPr>
            <a:spLocks noGrp="1" noChangeArrowheads="1"/>
          </p:cNvSpPr>
          <p:nvPr>
            <p:ph idx="1"/>
          </p:nvPr>
        </p:nvSpPr>
        <p:spPr>
          <a:xfrm>
            <a:off x="456229" y="1295400"/>
            <a:ext cx="4179779" cy="5398008"/>
          </a:xfrm>
        </p:spPr>
        <p:txBody>
          <a:bodyPr>
            <a:normAutofit/>
          </a:bodyPr>
          <a:lstStyle/>
          <a:p>
            <a:pPr marL="0" indent="0">
              <a:buNone/>
            </a:pPr>
            <a:r>
              <a:rPr lang="en-US" sz="1800" dirty="0">
                <a:solidFill>
                  <a:srgbClr val="FF0000"/>
                </a:solidFill>
                <a:cs typeface="Times New Roman" pitchFamily="18" charset="0"/>
                <a:sym typeface="WP MathA" pitchFamily="2" charset="2"/>
              </a:rPr>
              <a:t>With the blanket SAT reset exception for </a:t>
            </a:r>
            <a:r>
              <a:rPr lang="en-US" sz="1800" dirty="0">
                <a:solidFill>
                  <a:schemeClr val="accent1">
                    <a:lumMod val="75000"/>
                  </a:schemeClr>
                </a:solidFill>
                <a:cs typeface="Times New Roman" pitchFamily="18" charset="0"/>
                <a:sym typeface="WP MathA" pitchFamily="2" charset="2"/>
              </a:rPr>
              <a:t>climate zones 0A, 1A, 2A, and 3A </a:t>
            </a:r>
            <a:r>
              <a:rPr lang="en-US" sz="1800" dirty="0">
                <a:solidFill>
                  <a:srgbClr val="FF0000"/>
                </a:solidFill>
                <a:cs typeface="Times New Roman" pitchFamily="18" charset="0"/>
                <a:sym typeface="WP MathA" pitchFamily="2" charset="2"/>
              </a:rPr>
              <a:t>removed, design must:</a:t>
            </a:r>
          </a:p>
          <a:p>
            <a:r>
              <a:rPr lang="en-US" sz="1800" u="sng" dirty="0">
                <a:solidFill>
                  <a:srgbClr val="FF0000"/>
                </a:solidFill>
                <a:cs typeface="Times New Roman" pitchFamily="18" charset="0"/>
                <a:sym typeface="WP MathA" pitchFamily="2" charset="2"/>
              </a:rPr>
              <a:t>Allow SAT reset during dehumidification</a:t>
            </a:r>
          </a:p>
          <a:p>
            <a:r>
              <a:rPr lang="en-US" sz="1800" u="sng" dirty="0">
                <a:solidFill>
                  <a:srgbClr val="FF0000"/>
                </a:solidFill>
                <a:cs typeface="Times New Roman" pitchFamily="18" charset="0"/>
                <a:sym typeface="WP MathA" pitchFamily="2" charset="2"/>
              </a:rPr>
              <a:t>Lock out economizers during dehumidification</a:t>
            </a:r>
          </a:p>
          <a:p>
            <a:endParaRPr lang="en-US" sz="1800" u="sng" dirty="0">
              <a:solidFill>
                <a:srgbClr val="FF0000"/>
              </a:solidFill>
              <a:cs typeface="Times New Roman" pitchFamily="18" charset="0"/>
              <a:sym typeface="WP MathA" pitchFamily="2" charset="2"/>
            </a:endParaRPr>
          </a:p>
          <a:p>
            <a:pPr marL="0" indent="0">
              <a:buNone/>
            </a:pPr>
            <a:r>
              <a:rPr lang="en-US" sz="1800" u="sng" dirty="0">
                <a:solidFill>
                  <a:srgbClr val="FF0000"/>
                </a:solidFill>
                <a:cs typeface="Times New Roman" pitchFamily="18" charset="0"/>
                <a:sym typeface="WP MathA" pitchFamily="2" charset="2"/>
              </a:rPr>
              <a:t>Examples allowing dehumidification with less reheat:</a:t>
            </a:r>
          </a:p>
          <a:p>
            <a:r>
              <a:rPr lang="en-US" sz="1800" u="sng" dirty="0">
                <a:solidFill>
                  <a:srgbClr val="FF0000"/>
                </a:solidFill>
                <a:cs typeface="Times New Roman" pitchFamily="18" charset="0"/>
                <a:sym typeface="WP MathA" pitchFamily="2" charset="2"/>
              </a:rPr>
              <a:t>Separate OA cooling coil so return air can heat dehumidified OA</a:t>
            </a:r>
          </a:p>
          <a:p>
            <a:r>
              <a:rPr lang="en-US" sz="1800" u="sng" dirty="0">
                <a:solidFill>
                  <a:srgbClr val="FF0000"/>
                </a:solidFill>
                <a:cs typeface="Times New Roman" pitchFamily="18" charset="0"/>
                <a:sym typeface="WP MathA" pitchFamily="2" charset="2"/>
              </a:rPr>
              <a:t>Modulating return air bypass so all air does not go through cooling coil</a:t>
            </a:r>
          </a:p>
          <a:p>
            <a:r>
              <a:rPr lang="en-US" sz="1800" u="sng" dirty="0">
                <a:solidFill>
                  <a:srgbClr val="FF0000"/>
                </a:solidFill>
                <a:cs typeface="Times New Roman" pitchFamily="18" charset="0"/>
                <a:sym typeface="WP MathA" pitchFamily="2" charset="2"/>
              </a:rPr>
              <a:t>DOAS with parallel OA supply</a:t>
            </a:r>
          </a:p>
          <a:p>
            <a:r>
              <a:rPr lang="en-US" sz="1800" u="sng" dirty="0">
                <a:solidFill>
                  <a:srgbClr val="FF0000"/>
                </a:solidFill>
                <a:cs typeface="Times New Roman" pitchFamily="18" charset="0"/>
                <a:sym typeface="WP MathA" pitchFamily="2" charset="2"/>
              </a:rPr>
              <a:t>Series energy recovery</a:t>
            </a:r>
            <a:endParaRPr lang="en-US" sz="1800" u="sng" dirty="0">
              <a:cs typeface="Times New Roman" pitchFamily="18" charset="0"/>
              <a:sym typeface="WP MathA" pitchFamily="2" charset="2"/>
            </a:endParaRPr>
          </a:p>
        </p:txBody>
      </p:sp>
      <p:sp>
        <p:nvSpPr>
          <p:cNvPr id="244738" name="Rectangle 2"/>
          <p:cNvSpPr>
            <a:spLocks noGrp="1" noChangeArrowheads="1"/>
          </p:cNvSpPr>
          <p:nvPr>
            <p:ph type="title"/>
          </p:nvPr>
        </p:nvSpPr>
        <p:spPr>
          <a:xfrm>
            <a:off x="215901" y="12700"/>
            <a:ext cx="8636000" cy="914400"/>
          </a:xfrm>
        </p:spPr>
        <p:txBody>
          <a:bodyPr/>
          <a:lstStyle/>
          <a:p>
            <a:pPr>
              <a:lnSpc>
                <a:spcPct val="80000"/>
              </a:lnSpc>
            </a:pPr>
            <a:r>
              <a:rPr lang="en-US" sz="2400" b="1" dirty="0">
                <a:solidFill>
                  <a:srgbClr val="00853F"/>
                </a:solidFill>
              </a:rPr>
              <a:t>Section 6 – 6.5.3.5.1</a:t>
            </a:r>
            <a:br>
              <a:rPr lang="en-US" dirty="0">
                <a:solidFill>
                  <a:srgbClr val="00853F"/>
                </a:solidFill>
              </a:rPr>
            </a:br>
            <a:r>
              <a:rPr lang="en-US" sz="2000" dirty="0">
                <a:solidFill>
                  <a:srgbClr val="00853F"/>
                </a:solidFill>
              </a:rPr>
              <a:t>SAT Dehumidification Interaction</a:t>
            </a:r>
            <a:endParaRPr lang="en-US" sz="2000" i="1" dirty="0">
              <a:solidFill>
                <a:srgbClr val="00853F"/>
              </a:solidFill>
            </a:endParaRPr>
          </a:p>
        </p:txBody>
      </p:sp>
      <p:pic>
        <p:nvPicPr>
          <p:cNvPr id="4" name="Picture 3">
            <a:extLst>
              <a:ext uri="{FF2B5EF4-FFF2-40B4-BE49-F238E27FC236}">
                <a16:creationId xmlns:a16="http://schemas.microsoft.com/office/drawing/2014/main" id="{49DF43D0-D914-4FE8-9C86-B05E740FB761}"/>
              </a:ext>
            </a:extLst>
          </p:cNvPr>
          <p:cNvPicPr>
            <a:picLocks noChangeAspect="1"/>
          </p:cNvPicPr>
          <p:nvPr/>
        </p:nvPicPr>
        <p:blipFill>
          <a:blip r:embed="rId3"/>
          <a:stretch>
            <a:fillRect/>
          </a:stretch>
        </p:blipFill>
        <p:spPr>
          <a:xfrm>
            <a:off x="4650774" y="1190081"/>
            <a:ext cx="4425070" cy="5219863"/>
          </a:xfrm>
          <a:prstGeom prst="rect">
            <a:avLst/>
          </a:prstGeom>
        </p:spPr>
      </p:pic>
      <p:sp>
        <p:nvSpPr>
          <p:cNvPr id="2" name="TextBox 1">
            <a:extLst>
              <a:ext uri="{FF2B5EF4-FFF2-40B4-BE49-F238E27FC236}">
                <a16:creationId xmlns:a16="http://schemas.microsoft.com/office/drawing/2014/main" id="{1A4C8318-A153-48BD-8174-1FF28C8E6370}"/>
              </a:ext>
            </a:extLst>
          </p:cNvPr>
          <p:cNvSpPr txBox="1"/>
          <p:nvPr/>
        </p:nvSpPr>
        <p:spPr>
          <a:xfrm>
            <a:off x="6342101" y="3701796"/>
            <a:ext cx="424459" cy="292608"/>
          </a:xfrm>
          <a:prstGeom prst="rect">
            <a:avLst/>
          </a:prstGeom>
          <a:solidFill>
            <a:schemeClr val="bg1"/>
          </a:solidFill>
          <a:ln>
            <a:noFill/>
          </a:ln>
        </p:spPr>
        <p:txBody>
          <a:bodyPr vert="horz" wrap="square" lIns="91440" tIns="45720" rIns="91440" bIns="45720" rtlCol="0">
            <a:normAutofit fontScale="85000" lnSpcReduction="1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1200" b="1" i="0" u="none" strike="noStrike" kern="1200" cap="none" spc="0" normalizeH="0" baseline="0" noProof="0" dirty="0">
                <a:ln>
                  <a:noFill/>
                </a:ln>
                <a:solidFill>
                  <a:schemeClr val="tx1">
                    <a:lumMod val="50000"/>
                  </a:schemeClr>
                </a:solidFill>
                <a:effectLst/>
                <a:uLnTx/>
                <a:uFillTx/>
                <a:latin typeface="Arial Narrow"/>
                <a:ea typeface="+mn-ea"/>
                <a:cs typeface="Arial Narrow"/>
              </a:rPr>
              <a:t>55°F</a:t>
            </a:r>
          </a:p>
        </p:txBody>
      </p:sp>
    </p:spTree>
    <p:extLst>
      <p:ext uri="{BB962C8B-B14F-4D97-AF65-F5344CB8AC3E}">
        <p14:creationId xmlns:p14="http://schemas.microsoft.com/office/powerpoint/2010/main" val="138196980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9" name="Rectangle 3"/>
          <p:cNvSpPr>
            <a:spLocks noGrp="1" noChangeArrowheads="1"/>
          </p:cNvSpPr>
          <p:nvPr>
            <p:ph idx="1"/>
          </p:nvPr>
        </p:nvSpPr>
        <p:spPr>
          <a:xfrm>
            <a:off x="456229" y="1295400"/>
            <a:ext cx="7747971" cy="4980140"/>
          </a:xfrm>
        </p:spPr>
        <p:txBody>
          <a:bodyPr>
            <a:normAutofit/>
          </a:bodyPr>
          <a:lstStyle/>
          <a:p>
            <a:r>
              <a:rPr lang="en-US" dirty="0">
                <a:cs typeface="Times New Roman" pitchFamily="18" charset="0"/>
                <a:sym typeface="WP MathA" pitchFamily="2" charset="2"/>
              </a:rPr>
              <a:t>Motors for fans ≥ 1/12 </a:t>
            </a:r>
            <a:r>
              <a:rPr lang="en-US" dirty="0" err="1">
                <a:cs typeface="Times New Roman" pitchFamily="18" charset="0"/>
                <a:sym typeface="WP MathA" pitchFamily="2" charset="2"/>
              </a:rPr>
              <a:t>hp</a:t>
            </a:r>
            <a:r>
              <a:rPr lang="en-US" dirty="0">
                <a:cs typeface="Times New Roman" pitchFamily="18" charset="0"/>
                <a:sym typeface="WP MathA" pitchFamily="2" charset="2"/>
              </a:rPr>
              <a:t> and &lt; 1hp:</a:t>
            </a:r>
          </a:p>
          <a:p>
            <a:pPr lvl="1"/>
            <a:r>
              <a:rPr lang="en-US" dirty="0">
                <a:cs typeface="Times New Roman" pitchFamily="18" charset="0"/>
                <a:sym typeface="WP MathA" pitchFamily="2" charset="2"/>
              </a:rPr>
              <a:t>Electronically-commutate motors or have minimum motor efficiency of 70% when rated per 10 CFR 431</a:t>
            </a:r>
          </a:p>
          <a:p>
            <a:pPr lvl="1"/>
            <a:r>
              <a:rPr lang="en-US" dirty="0">
                <a:cs typeface="Times New Roman" pitchFamily="18" charset="0"/>
                <a:sym typeface="WP MathA" pitchFamily="2" charset="2"/>
              </a:rPr>
              <a:t>Have means to adjust motor speed for either balancing or remote control</a:t>
            </a:r>
          </a:p>
          <a:p>
            <a:pPr lvl="2"/>
            <a:r>
              <a:rPr lang="en-US" dirty="0">
                <a:cs typeface="Times New Roman" pitchFamily="18" charset="0"/>
                <a:sym typeface="WP MathA" pitchFamily="2" charset="2"/>
              </a:rPr>
              <a:t>Belt-driven fans may use sheave adjustments for airflow balancing in lieu of varying motor speed</a:t>
            </a:r>
          </a:p>
          <a:p>
            <a:pPr marL="0" indent="0">
              <a:buNone/>
            </a:pPr>
            <a:r>
              <a:rPr lang="en-US" b="1" u="sng" dirty="0">
                <a:cs typeface="Times New Roman" pitchFamily="18" charset="0"/>
                <a:sym typeface="WP MathA" pitchFamily="2" charset="2"/>
              </a:rPr>
              <a:t>Exceptions</a:t>
            </a:r>
            <a:r>
              <a:rPr lang="en-US" dirty="0">
                <a:cs typeface="Times New Roman" pitchFamily="18" charset="0"/>
                <a:sym typeface="WP MathA" pitchFamily="2" charset="2"/>
              </a:rPr>
              <a:t>, motors</a:t>
            </a:r>
          </a:p>
          <a:p>
            <a:r>
              <a:rPr lang="en-US" dirty="0">
                <a:cs typeface="Times New Roman" pitchFamily="18" charset="0"/>
                <a:sym typeface="WP MathA" pitchFamily="2" charset="2"/>
              </a:rPr>
              <a:t>In airstream within fan-coils and terminal units that operate only when providing heat</a:t>
            </a:r>
          </a:p>
          <a:p>
            <a:r>
              <a:rPr lang="en-US" dirty="0">
                <a:cs typeface="Times New Roman" pitchFamily="18" charset="0"/>
                <a:sym typeface="WP MathA" pitchFamily="2" charset="2"/>
              </a:rPr>
              <a:t>Installed in space conditioning equipment certified under 6.4.1 </a:t>
            </a:r>
          </a:p>
          <a:p>
            <a:r>
              <a:rPr lang="en-US" dirty="0">
                <a:cs typeface="Times New Roman" pitchFamily="18" charset="0"/>
                <a:sym typeface="WP MathA" pitchFamily="2" charset="2"/>
              </a:rPr>
              <a:t>Covered by Table 10.8-4 or 10.8-5</a:t>
            </a:r>
          </a:p>
          <a:p>
            <a:endParaRPr lang="en-US" dirty="0">
              <a:cs typeface="Times New Roman" pitchFamily="18" charset="0"/>
              <a:sym typeface="WP MathA" pitchFamily="2" charset="2"/>
            </a:endParaRPr>
          </a:p>
        </p:txBody>
      </p:sp>
      <p:sp>
        <p:nvSpPr>
          <p:cNvPr id="244738" name="Rectangle 2"/>
          <p:cNvSpPr>
            <a:spLocks noGrp="1" noChangeArrowheads="1"/>
          </p:cNvSpPr>
          <p:nvPr>
            <p:ph type="title"/>
          </p:nvPr>
        </p:nvSpPr>
        <p:spPr>
          <a:xfrm>
            <a:off x="215901" y="12700"/>
            <a:ext cx="8636000" cy="914400"/>
          </a:xfrm>
        </p:spPr>
        <p:txBody>
          <a:bodyPr/>
          <a:lstStyle/>
          <a:p>
            <a:pPr>
              <a:lnSpc>
                <a:spcPct val="80000"/>
              </a:lnSpc>
            </a:pPr>
            <a:r>
              <a:rPr lang="en-US" sz="2400" b="1" dirty="0">
                <a:solidFill>
                  <a:srgbClr val="00853F"/>
                </a:solidFill>
              </a:rPr>
              <a:t>Section 6 – 6.5.3.6</a:t>
            </a:r>
            <a:br>
              <a:rPr lang="en-US" dirty="0">
                <a:solidFill>
                  <a:srgbClr val="FF0000"/>
                </a:solidFill>
              </a:rPr>
            </a:br>
            <a:r>
              <a:rPr lang="en-US" sz="2000" dirty="0">
                <a:solidFill>
                  <a:srgbClr val="00853F"/>
                </a:solidFill>
              </a:rPr>
              <a:t>Fractional Horsepower Fan Motors</a:t>
            </a:r>
          </a:p>
        </p:txBody>
      </p:sp>
    </p:spTree>
    <p:extLst>
      <p:ext uri="{BB962C8B-B14F-4D97-AF65-F5344CB8AC3E}">
        <p14:creationId xmlns:p14="http://schemas.microsoft.com/office/powerpoint/2010/main" val="326495971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9" name="Rectangle 3"/>
          <p:cNvSpPr>
            <a:spLocks noGrp="1" noChangeArrowheads="1"/>
          </p:cNvSpPr>
          <p:nvPr>
            <p:ph idx="1"/>
          </p:nvPr>
        </p:nvSpPr>
        <p:spPr>
          <a:xfrm>
            <a:off x="456229" y="1295400"/>
            <a:ext cx="7747971" cy="4980140"/>
          </a:xfrm>
        </p:spPr>
        <p:txBody>
          <a:bodyPr>
            <a:normAutofit fontScale="92500"/>
          </a:bodyPr>
          <a:lstStyle/>
          <a:p>
            <a:pPr marL="0" indent="0">
              <a:buNone/>
            </a:pPr>
            <a:r>
              <a:rPr lang="en-US" dirty="0"/>
              <a:t>The required minimum </a:t>
            </a:r>
            <a:r>
              <a:rPr lang="en-US" i="1" dirty="0"/>
              <a:t>outdoor air </a:t>
            </a:r>
            <a:r>
              <a:rPr lang="en-US" dirty="0"/>
              <a:t>rate is the larger of the minimum </a:t>
            </a:r>
            <a:r>
              <a:rPr lang="en-US" i="1" dirty="0"/>
              <a:t>outdoor air </a:t>
            </a:r>
            <a:r>
              <a:rPr lang="en-US" dirty="0"/>
              <a:t>rate or the minimum exhaust air rate required by Standard 62.1, Standard 170, or applicable codes or accreditation standards. </a:t>
            </a:r>
            <a:r>
              <a:rPr lang="en-US" i="1" dirty="0"/>
              <a:t>Outdoor air ventilation systems </a:t>
            </a:r>
            <a:r>
              <a:rPr lang="en-US" dirty="0"/>
              <a:t>shall comply with one of the following:</a:t>
            </a:r>
          </a:p>
          <a:p>
            <a:pPr marL="457200" indent="-457200">
              <a:buFont typeface="+mj-lt"/>
              <a:buAutoNum type="alphaLcPeriod"/>
            </a:pPr>
            <a:r>
              <a:rPr lang="en-US" dirty="0"/>
              <a:t>Design minimum </a:t>
            </a:r>
            <a:r>
              <a:rPr lang="en-US" i="1" dirty="0"/>
              <a:t>system outdoor air </a:t>
            </a:r>
            <a:r>
              <a:rPr lang="en-US" dirty="0"/>
              <a:t>provided shall not exceed 135% of the required minimum </a:t>
            </a:r>
            <a:r>
              <a:rPr lang="en-US" i="1" dirty="0"/>
              <a:t>outdoor air </a:t>
            </a:r>
            <a:r>
              <a:rPr lang="en-US" dirty="0"/>
              <a:t>rate</a:t>
            </a:r>
          </a:p>
          <a:p>
            <a:pPr marL="457200" indent="-457200">
              <a:buFont typeface="+mj-lt"/>
              <a:buAutoNum type="alphaLcPeriod"/>
            </a:pPr>
            <a:r>
              <a:rPr lang="en-US" dirty="0"/>
              <a:t>Dampers, </a:t>
            </a:r>
            <a:r>
              <a:rPr lang="en-US" i="1" dirty="0"/>
              <a:t>ductwork</a:t>
            </a:r>
            <a:r>
              <a:rPr lang="en-US" dirty="0"/>
              <a:t>, and </a:t>
            </a:r>
            <a:r>
              <a:rPr lang="en-US" i="1" dirty="0"/>
              <a:t>controls </a:t>
            </a:r>
            <a:r>
              <a:rPr lang="en-US" dirty="0"/>
              <a:t>shall be provided that allow the </a:t>
            </a:r>
            <a:r>
              <a:rPr lang="en-US" i="1" dirty="0"/>
              <a:t>system </a:t>
            </a:r>
            <a:r>
              <a:rPr lang="en-US" dirty="0"/>
              <a:t>to supply no more than the required minimum </a:t>
            </a:r>
            <a:r>
              <a:rPr lang="en-US" i="1" dirty="0"/>
              <a:t>outdoor air </a:t>
            </a:r>
            <a:r>
              <a:rPr lang="en-US" dirty="0"/>
              <a:t>rate with a single </a:t>
            </a:r>
            <a:r>
              <a:rPr lang="en-US" i="1" dirty="0"/>
              <a:t>set-point </a:t>
            </a:r>
            <a:r>
              <a:rPr lang="en-US" dirty="0"/>
              <a:t>adjustment</a:t>
            </a:r>
          </a:p>
          <a:p>
            <a:pPr marL="457200" indent="-457200">
              <a:buFont typeface="+mj-lt"/>
              <a:buAutoNum type="alphaLcPeriod"/>
            </a:pPr>
            <a:r>
              <a:rPr lang="en-US" dirty="0"/>
              <a:t>The </a:t>
            </a:r>
            <a:r>
              <a:rPr lang="en-US" i="1" dirty="0"/>
              <a:t>system </a:t>
            </a:r>
            <a:r>
              <a:rPr lang="en-US" dirty="0"/>
              <a:t>includes exhaust air </a:t>
            </a:r>
            <a:r>
              <a:rPr lang="en-US" i="1" dirty="0"/>
              <a:t>energy </a:t>
            </a:r>
            <a:r>
              <a:rPr lang="en-US" dirty="0"/>
              <a:t>recovery complying with Section 6.5.6.1</a:t>
            </a:r>
            <a:endParaRPr lang="en-US" dirty="0">
              <a:cs typeface="Times New Roman" pitchFamily="18" charset="0"/>
              <a:sym typeface="WP MathA" pitchFamily="2" charset="2"/>
            </a:endParaRPr>
          </a:p>
        </p:txBody>
      </p:sp>
      <p:sp>
        <p:nvSpPr>
          <p:cNvPr id="244738" name="Rectangle 2"/>
          <p:cNvSpPr>
            <a:spLocks noGrp="1" noChangeArrowheads="1"/>
          </p:cNvSpPr>
          <p:nvPr>
            <p:ph type="title"/>
          </p:nvPr>
        </p:nvSpPr>
        <p:spPr>
          <a:xfrm>
            <a:off x="215901" y="12700"/>
            <a:ext cx="8636000" cy="914400"/>
          </a:xfrm>
        </p:spPr>
        <p:txBody>
          <a:bodyPr/>
          <a:lstStyle/>
          <a:p>
            <a:pPr>
              <a:lnSpc>
                <a:spcPct val="80000"/>
              </a:lnSpc>
            </a:pPr>
            <a:r>
              <a:rPr lang="en-US" sz="2400" b="1" dirty="0">
                <a:solidFill>
                  <a:srgbClr val="00853F"/>
                </a:solidFill>
              </a:rPr>
              <a:t>Section 6 – 6.5.3.7</a:t>
            </a:r>
            <a:br>
              <a:rPr lang="en-US" dirty="0">
                <a:solidFill>
                  <a:srgbClr val="FF0000"/>
                </a:solidFill>
              </a:rPr>
            </a:br>
            <a:r>
              <a:rPr lang="en-US" sz="2000" dirty="0">
                <a:solidFill>
                  <a:srgbClr val="00853F"/>
                </a:solidFill>
              </a:rPr>
              <a:t>Ventilation Design</a:t>
            </a:r>
          </a:p>
        </p:txBody>
      </p:sp>
    </p:spTree>
    <p:extLst>
      <p:ext uri="{BB962C8B-B14F-4D97-AF65-F5344CB8AC3E}">
        <p14:creationId xmlns:p14="http://schemas.microsoft.com/office/powerpoint/2010/main" val="152779674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9" name="Rectangle 3"/>
          <p:cNvSpPr>
            <a:spLocks noGrp="1" noChangeArrowheads="1"/>
          </p:cNvSpPr>
          <p:nvPr>
            <p:ph idx="1"/>
          </p:nvPr>
        </p:nvSpPr>
        <p:spPr>
          <a:xfrm>
            <a:off x="456229" y="1295400"/>
            <a:ext cx="7747971" cy="4980140"/>
          </a:xfrm>
        </p:spPr>
        <p:txBody>
          <a:bodyPr>
            <a:normAutofit fontScale="85000" lnSpcReduction="20000"/>
          </a:bodyPr>
          <a:lstStyle/>
          <a:p>
            <a:pPr marL="0" indent="0">
              <a:buNone/>
            </a:pPr>
            <a:r>
              <a:rPr lang="en-US" dirty="0">
                <a:solidFill>
                  <a:srgbClr val="FF0000"/>
                </a:solidFill>
              </a:rPr>
              <a:t>Zones serving rooms required to have automatic partial OFF or automatic full OFF controls per 9.4.1.1 where Standard 62.1 occupancy category permits ventilation air to be reduced to 0 when space is in </a:t>
            </a:r>
            <a:r>
              <a:rPr lang="en-US" i="1" dirty="0">
                <a:solidFill>
                  <a:srgbClr val="FF0000"/>
                </a:solidFill>
              </a:rPr>
              <a:t>occupied-standby mode </a:t>
            </a:r>
            <a:r>
              <a:rPr lang="en-US" dirty="0">
                <a:solidFill>
                  <a:srgbClr val="FF0000"/>
                </a:solidFill>
              </a:rPr>
              <a:t>and when using Ventilation Rate Procedure, to meet the following within 5 minutes of all rooms in that zone entering </a:t>
            </a:r>
            <a:r>
              <a:rPr lang="en-US" i="1" dirty="0">
                <a:solidFill>
                  <a:srgbClr val="FF0000"/>
                </a:solidFill>
              </a:rPr>
              <a:t>occupied-standby mode</a:t>
            </a:r>
          </a:p>
          <a:p>
            <a:pPr marL="457200" indent="-457200">
              <a:buAutoNum type="alphaLcPeriod"/>
            </a:pPr>
            <a:r>
              <a:rPr lang="en-US" dirty="0">
                <a:solidFill>
                  <a:srgbClr val="FF0000"/>
                </a:solidFill>
                <a:cs typeface="Times New Roman" pitchFamily="18" charset="0"/>
                <a:sym typeface="WP MathA" pitchFamily="2" charset="2"/>
              </a:rPr>
              <a:t>Active heating set point setback at least 1 degree F</a:t>
            </a:r>
          </a:p>
          <a:p>
            <a:pPr marL="457200" indent="-457200">
              <a:buAutoNum type="alphaLcPeriod"/>
            </a:pPr>
            <a:r>
              <a:rPr lang="en-US" dirty="0">
                <a:solidFill>
                  <a:srgbClr val="FF0000"/>
                </a:solidFill>
                <a:cs typeface="Times New Roman" pitchFamily="18" charset="0"/>
                <a:sym typeface="WP MathA" pitchFamily="2" charset="2"/>
              </a:rPr>
              <a:t>Active cooling set point setup at least 1 degree F</a:t>
            </a:r>
          </a:p>
          <a:p>
            <a:pPr marL="457200" indent="-457200">
              <a:buAutoNum type="alphaLcPeriod"/>
            </a:pPr>
            <a:r>
              <a:rPr lang="en-US" dirty="0">
                <a:solidFill>
                  <a:srgbClr val="FF0000"/>
                </a:solidFill>
                <a:cs typeface="Times New Roman" pitchFamily="18" charset="0"/>
                <a:sym typeface="WP MathA" pitchFamily="2" charset="2"/>
              </a:rPr>
              <a:t>All supplied airflow to be shut off whenever space temperature is between active heating and cooling set points</a:t>
            </a:r>
          </a:p>
          <a:p>
            <a:pPr marL="0" indent="0">
              <a:buNone/>
            </a:pPr>
            <a:r>
              <a:rPr lang="en-US" b="1" u="sng" dirty="0">
                <a:solidFill>
                  <a:srgbClr val="FF0000"/>
                </a:solidFill>
                <a:cs typeface="Times New Roman" pitchFamily="18" charset="0"/>
                <a:sym typeface="WP MathA" pitchFamily="2" charset="2"/>
              </a:rPr>
              <a:t>Exception</a:t>
            </a:r>
            <a:r>
              <a:rPr lang="en-US" dirty="0">
                <a:solidFill>
                  <a:srgbClr val="FF0000"/>
                </a:solidFill>
                <a:cs typeface="Times New Roman" pitchFamily="18" charset="0"/>
                <a:sym typeface="WP MathA" pitchFamily="2" charset="2"/>
              </a:rPr>
              <a:t>:</a:t>
            </a:r>
          </a:p>
          <a:p>
            <a:pPr marL="0" indent="0">
              <a:buNone/>
            </a:pPr>
            <a:r>
              <a:rPr lang="en-US" dirty="0">
                <a:solidFill>
                  <a:srgbClr val="FF0000"/>
                </a:solidFill>
                <a:cs typeface="Times New Roman" pitchFamily="18" charset="0"/>
                <a:sym typeface="WP MathA" pitchFamily="2" charset="2"/>
              </a:rPr>
              <a:t>Multiple zone systems without automatic zone flow control dampers</a:t>
            </a:r>
          </a:p>
          <a:p>
            <a:pPr marL="0" indent="0">
              <a:buNone/>
            </a:pPr>
            <a:r>
              <a:rPr lang="en-US" dirty="0">
                <a:solidFill>
                  <a:srgbClr val="FF0000"/>
                </a:solidFill>
                <a:cs typeface="Times New Roman" pitchFamily="18" charset="0"/>
                <a:sym typeface="WP MathA" pitchFamily="2" charset="2"/>
              </a:rPr>
              <a:t>Notes: </a:t>
            </a:r>
          </a:p>
          <a:p>
            <a:pPr marL="457200" indent="-457200">
              <a:buFont typeface="+mj-lt"/>
              <a:buAutoNum type="arabicPeriod"/>
            </a:pPr>
            <a:r>
              <a:rPr lang="en-US" dirty="0">
                <a:solidFill>
                  <a:srgbClr val="FF0000"/>
                </a:solidFill>
                <a:cs typeface="Times New Roman" pitchFamily="18" charset="0"/>
                <a:sym typeface="WP MathA" pitchFamily="2" charset="2"/>
              </a:rPr>
              <a:t>O</a:t>
            </a:r>
            <a:r>
              <a:rPr lang="en-US" i="1" dirty="0">
                <a:solidFill>
                  <a:srgbClr val="FF0000"/>
                </a:solidFill>
              </a:rPr>
              <a:t>ccupied-standby mode </a:t>
            </a:r>
            <a:r>
              <a:rPr lang="en-US" dirty="0">
                <a:solidFill>
                  <a:srgbClr val="FF0000"/>
                </a:solidFill>
              </a:rPr>
              <a:t>is when a space is vacant during scheduled occupancy</a:t>
            </a:r>
          </a:p>
          <a:p>
            <a:pPr marL="457200" indent="-457200">
              <a:buFont typeface="+mj-lt"/>
              <a:buAutoNum type="arabicPeriod"/>
            </a:pPr>
            <a:r>
              <a:rPr lang="en-US" dirty="0">
                <a:solidFill>
                  <a:srgbClr val="FF0000"/>
                </a:solidFill>
                <a:cs typeface="Times New Roman" pitchFamily="18" charset="0"/>
                <a:sym typeface="WP MathA" pitchFamily="2" charset="2"/>
              </a:rPr>
              <a:t>Cooling and heating setpoint adjustments in addition to required 5°F deadband</a:t>
            </a:r>
          </a:p>
        </p:txBody>
      </p:sp>
      <p:sp>
        <p:nvSpPr>
          <p:cNvPr id="244738" name="Rectangle 2"/>
          <p:cNvSpPr>
            <a:spLocks noGrp="1" noChangeArrowheads="1"/>
          </p:cNvSpPr>
          <p:nvPr>
            <p:ph type="title"/>
          </p:nvPr>
        </p:nvSpPr>
        <p:spPr>
          <a:xfrm>
            <a:off x="215901" y="12700"/>
            <a:ext cx="8636000" cy="914400"/>
          </a:xfrm>
        </p:spPr>
        <p:txBody>
          <a:bodyPr/>
          <a:lstStyle/>
          <a:p>
            <a:pPr>
              <a:lnSpc>
                <a:spcPct val="80000"/>
              </a:lnSpc>
            </a:pPr>
            <a:r>
              <a:rPr lang="en-US" sz="2400" b="1" dirty="0">
                <a:solidFill>
                  <a:srgbClr val="00853F"/>
                </a:solidFill>
              </a:rPr>
              <a:t>Section 6 – 6.5.3.</a:t>
            </a:r>
            <a:r>
              <a:rPr lang="en-US" sz="2400" b="1" dirty="0">
                <a:solidFill>
                  <a:srgbClr val="FF0000"/>
                </a:solidFill>
              </a:rPr>
              <a:t>8</a:t>
            </a:r>
            <a:br>
              <a:rPr lang="en-US" dirty="0">
                <a:solidFill>
                  <a:srgbClr val="FF0000"/>
                </a:solidFill>
              </a:rPr>
            </a:br>
            <a:r>
              <a:rPr lang="en-US" sz="2000" dirty="0">
                <a:solidFill>
                  <a:srgbClr val="FF0000"/>
                </a:solidFill>
              </a:rPr>
              <a:t>Occupied-Standby Controls</a:t>
            </a:r>
          </a:p>
        </p:txBody>
      </p:sp>
    </p:spTree>
    <p:extLst>
      <p:ext uri="{BB962C8B-B14F-4D97-AF65-F5344CB8AC3E}">
        <p14:creationId xmlns:p14="http://schemas.microsoft.com/office/powerpoint/2010/main" val="403141405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7" name="Rectangle 3"/>
          <p:cNvSpPr>
            <a:spLocks noGrp="1" noChangeArrowheads="1"/>
          </p:cNvSpPr>
          <p:nvPr>
            <p:ph idx="1"/>
          </p:nvPr>
        </p:nvSpPr>
        <p:spPr>
          <a:xfrm>
            <a:off x="456229" y="1371600"/>
            <a:ext cx="8136115" cy="4652682"/>
          </a:xfrm>
        </p:spPr>
        <p:txBody>
          <a:bodyPr>
            <a:normAutofit fontScale="92500" lnSpcReduction="10000"/>
          </a:bodyPr>
          <a:lstStyle/>
          <a:p>
            <a:r>
              <a:rPr lang="en-US" dirty="0">
                <a:cs typeface="Times New Roman" pitchFamily="18" charset="0"/>
                <a:sym typeface="WP MathA" pitchFamily="2" charset="2"/>
              </a:rPr>
              <a:t>Boiler turndown for systems with design input of ≥ 1,000,000 Btu/h per Table 6.5.4.1; requirement can be met by using: </a:t>
            </a:r>
          </a:p>
          <a:p>
            <a:pPr lvl="1"/>
            <a:r>
              <a:rPr lang="en-US" dirty="0">
                <a:cs typeface="Times New Roman" pitchFamily="18" charset="0"/>
                <a:sym typeface="WP MathA" pitchFamily="2" charset="2"/>
              </a:rPr>
              <a:t>multiple single-input boilers, </a:t>
            </a:r>
          </a:p>
          <a:p>
            <a:pPr lvl="1"/>
            <a:r>
              <a:rPr lang="en-US" dirty="0">
                <a:cs typeface="Times New Roman" pitchFamily="18" charset="0"/>
                <a:sym typeface="WP MathA" pitchFamily="2" charset="2"/>
              </a:rPr>
              <a:t>one or more modulating boilers, or a </a:t>
            </a:r>
          </a:p>
          <a:p>
            <a:pPr lvl="1"/>
            <a:r>
              <a:rPr lang="en-US" dirty="0">
                <a:cs typeface="Times New Roman" pitchFamily="18" charset="0"/>
                <a:sym typeface="WP MathA" pitchFamily="2" charset="2"/>
              </a:rPr>
              <a:t>combination of single-input and modulating boilers</a:t>
            </a:r>
          </a:p>
          <a:p>
            <a:r>
              <a:rPr lang="en-US" dirty="0">
                <a:cs typeface="Times New Roman" pitchFamily="18" charset="0"/>
                <a:sym typeface="WP MathA" pitchFamily="2" charset="2"/>
              </a:rPr>
              <a:t>HVAC hydronic systems with three or more control valves to have variable flow control</a:t>
            </a:r>
          </a:p>
          <a:p>
            <a:r>
              <a:rPr lang="en-US" dirty="0">
                <a:cs typeface="Times New Roman" pitchFamily="18" charset="0"/>
                <a:sym typeface="WP MathA" pitchFamily="2" charset="2"/>
              </a:rPr>
              <a:t>Chiller and boiler isolation</a:t>
            </a:r>
          </a:p>
          <a:p>
            <a:r>
              <a:rPr lang="en-US" dirty="0">
                <a:cs typeface="Times New Roman" pitchFamily="18" charset="0"/>
                <a:sym typeface="WP MathA" pitchFamily="2" charset="2"/>
              </a:rPr>
              <a:t>Chilled and Hot Water Temperature Reset</a:t>
            </a:r>
          </a:p>
          <a:p>
            <a:r>
              <a:rPr lang="en-US" dirty="0">
                <a:cs typeface="Times New Roman" pitchFamily="18" charset="0"/>
                <a:sym typeface="WP MathA" pitchFamily="2" charset="2"/>
              </a:rPr>
              <a:t>Hydronic (water-loop) Heat Pumps and Water-Cooled Unitary Air-Conditioners</a:t>
            </a:r>
          </a:p>
          <a:p>
            <a:r>
              <a:rPr lang="en-US" dirty="0">
                <a:cs typeface="Times New Roman" pitchFamily="18" charset="0"/>
                <a:sym typeface="WP MathA" pitchFamily="2" charset="2"/>
              </a:rPr>
              <a:t>Pipe Sizing minimum limits</a:t>
            </a:r>
          </a:p>
          <a:p>
            <a:r>
              <a:rPr lang="en-US" dirty="0">
                <a:solidFill>
                  <a:srgbClr val="FF0000"/>
                </a:solidFill>
                <a:cs typeface="Times New Roman" pitchFamily="18" charset="0"/>
                <a:sym typeface="WP MathA" pitchFamily="2" charset="2"/>
              </a:rPr>
              <a:t>Chilled-Water Coil Selection (15°F min CHW delta-T)</a:t>
            </a:r>
          </a:p>
          <a:p>
            <a:pPr lvl="1">
              <a:buFontTx/>
              <a:buNone/>
            </a:pPr>
            <a:endParaRPr lang="en-US" dirty="0">
              <a:cs typeface="Times New Roman" pitchFamily="18" charset="0"/>
              <a:sym typeface="WP MathA" pitchFamily="2" charset="2"/>
            </a:endParaRPr>
          </a:p>
          <a:p>
            <a:pPr lvl="1"/>
            <a:endParaRPr lang="en-US" sz="2000" dirty="0">
              <a:cs typeface="Times New Roman" pitchFamily="18" charset="0"/>
              <a:sym typeface="WP MathA" pitchFamily="2" charset="2"/>
            </a:endParaRPr>
          </a:p>
        </p:txBody>
      </p:sp>
      <p:sp>
        <p:nvSpPr>
          <p:cNvPr id="246786" name="Rectangle 2"/>
          <p:cNvSpPr>
            <a:spLocks noGrp="1" noChangeArrowheads="1"/>
          </p:cNvSpPr>
          <p:nvPr>
            <p:ph type="title"/>
          </p:nvPr>
        </p:nvSpPr>
        <p:spPr>
          <a:xfrm>
            <a:off x="215901" y="12700"/>
            <a:ext cx="8699500" cy="901700"/>
          </a:xfrm>
        </p:spPr>
        <p:txBody>
          <a:bodyPr>
            <a:normAutofit/>
          </a:bodyPr>
          <a:lstStyle/>
          <a:p>
            <a:pPr>
              <a:lnSpc>
                <a:spcPct val="80000"/>
              </a:lnSpc>
            </a:pPr>
            <a:r>
              <a:rPr lang="en-US" sz="2400" b="1" dirty="0">
                <a:solidFill>
                  <a:srgbClr val="00853F"/>
                </a:solidFill>
              </a:rPr>
              <a:t>Section 6 – 6.5.4</a:t>
            </a:r>
            <a:br>
              <a:rPr lang="en-US" sz="2000" dirty="0">
                <a:solidFill>
                  <a:srgbClr val="00853F"/>
                </a:solidFill>
              </a:rPr>
            </a:br>
            <a:r>
              <a:rPr lang="en-US" sz="2000" dirty="0">
                <a:solidFill>
                  <a:srgbClr val="00853F"/>
                </a:solidFill>
              </a:rPr>
              <a:t>Hydronic System Design and Control</a:t>
            </a:r>
            <a:endParaRPr lang="en-US" sz="2000" i="1" dirty="0">
              <a:solidFill>
                <a:srgbClr val="00853F"/>
              </a:solidFill>
            </a:endParaRPr>
          </a:p>
        </p:txBody>
      </p:sp>
    </p:spTree>
    <p:extLst>
      <p:ext uri="{BB962C8B-B14F-4D97-AF65-F5344CB8AC3E}">
        <p14:creationId xmlns:p14="http://schemas.microsoft.com/office/powerpoint/2010/main" val="392384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63BCC-C9A5-434F-8AE3-8B1AB9F393A2}"/>
              </a:ext>
            </a:extLst>
          </p:cNvPr>
          <p:cNvSpPr>
            <a:spLocks noGrp="1"/>
          </p:cNvSpPr>
          <p:nvPr>
            <p:ph type="title"/>
          </p:nvPr>
        </p:nvSpPr>
        <p:spPr>
          <a:xfrm>
            <a:off x="98432" y="83640"/>
            <a:ext cx="8570767" cy="651077"/>
          </a:xfrm>
        </p:spPr>
        <p:txBody>
          <a:bodyPr>
            <a:normAutofit/>
          </a:bodyPr>
          <a:lstStyle/>
          <a:p>
            <a:r>
              <a:rPr lang="en-US" sz="2400" b="1" dirty="0">
                <a:solidFill>
                  <a:schemeClr val="accent5"/>
                </a:solidFill>
              </a:rPr>
              <a:t>Mechanical – ER Chillers for Hospitals</a:t>
            </a:r>
          </a:p>
        </p:txBody>
      </p:sp>
      <p:sp>
        <p:nvSpPr>
          <p:cNvPr id="3" name="Content Placeholder 2">
            <a:extLst>
              <a:ext uri="{FF2B5EF4-FFF2-40B4-BE49-F238E27FC236}">
                <a16:creationId xmlns:a16="http://schemas.microsoft.com/office/drawing/2014/main" id="{5029AC97-1F9E-4D55-AA61-8068B46D008E}"/>
              </a:ext>
            </a:extLst>
          </p:cNvPr>
          <p:cNvSpPr>
            <a:spLocks noGrp="1"/>
          </p:cNvSpPr>
          <p:nvPr>
            <p:ph idx="1"/>
          </p:nvPr>
        </p:nvSpPr>
        <p:spPr>
          <a:xfrm>
            <a:off x="150344" y="1113715"/>
            <a:ext cx="3975192" cy="4081322"/>
          </a:xfrm>
        </p:spPr>
        <p:txBody>
          <a:bodyPr>
            <a:normAutofit fontScale="85000" lnSpcReduction="10000"/>
          </a:bodyPr>
          <a:lstStyle/>
          <a:p>
            <a:pPr>
              <a:spcBef>
                <a:spcPts val="0"/>
              </a:spcBef>
            </a:pPr>
            <a:r>
              <a:rPr lang="en-US" dirty="0">
                <a:solidFill>
                  <a:srgbClr val="FF0000"/>
                </a:solidFill>
              </a:rPr>
              <a:t>Energy Recovery Chillers for Hospitals</a:t>
            </a:r>
          </a:p>
          <a:p>
            <a:pPr lvl="1">
              <a:spcBef>
                <a:spcPts val="0"/>
              </a:spcBef>
            </a:pPr>
            <a:r>
              <a:rPr lang="en-US" dirty="0">
                <a:solidFill>
                  <a:srgbClr val="FF0000"/>
                </a:solidFill>
              </a:rPr>
              <a:t>Limited to:</a:t>
            </a:r>
          </a:p>
          <a:p>
            <a:pPr lvl="2">
              <a:spcBef>
                <a:spcPts val="0"/>
              </a:spcBef>
            </a:pPr>
            <a:r>
              <a:rPr lang="en-US" dirty="0">
                <a:solidFill>
                  <a:srgbClr val="FF0000"/>
                </a:solidFill>
              </a:rPr>
              <a:t>Acute Inpatient</a:t>
            </a:r>
          </a:p>
          <a:p>
            <a:pPr lvl="2">
              <a:spcBef>
                <a:spcPts val="0"/>
              </a:spcBef>
            </a:pPr>
            <a:r>
              <a:rPr lang="en-US" dirty="0">
                <a:solidFill>
                  <a:srgbClr val="FF0000"/>
                </a:solidFill>
              </a:rPr>
              <a:t>24 hr operation</a:t>
            </a:r>
          </a:p>
          <a:p>
            <a:pPr lvl="2">
              <a:spcBef>
                <a:spcPts val="0"/>
              </a:spcBef>
            </a:pPr>
            <a:r>
              <a:rPr lang="en-US" dirty="0">
                <a:solidFill>
                  <a:srgbClr val="FF0000"/>
                </a:solidFill>
              </a:rPr>
              <a:t>Chilled water capacity at design conditions &gt;300 tons</a:t>
            </a:r>
          </a:p>
          <a:p>
            <a:pPr lvl="2">
              <a:spcBef>
                <a:spcPts val="0"/>
              </a:spcBef>
            </a:pPr>
            <a:r>
              <a:rPr lang="en-US" dirty="0">
                <a:solidFill>
                  <a:srgbClr val="FF0000"/>
                </a:solidFill>
              </a:rPr>
              <a:t>Has simultaneous heat and cooling above 60F</a:t>
            </a:r>
          </a:p>
          <a:p>
            <a:pPr lvl="1">
              <a:spcBef>
                <a:spcPts val="0"/>
              </a:spcBef>
            </a:pPr>
            <a:r>
              <a:rPr lang="en-US" dirty="0">
                <a:solidFill>
                  <a:srgbClr val="FF0000"/>
                </a:solidFill>
              </a:rPr>
              <a:t>Exceptions:</a:t>
            </a:r>
          </a:p>
          <a:p>
            <a:pPr lvl="2">
              <a:spcBef>
                <a:spcPts val="0"/>
              </a:spcBef>
            </a:pPr>
            <a:r>
              <a:rPr lang="en-US" dirty="0">
                <a:solidFill>
                  <a:srgbClr val="FF0000"/>
                </a:solidFill>
              </a:rPr>
              <a:t>≥60% of reheat energy from on-site renewables or site recovered energy</a:t>
            </a:r>
          </a:p>
          <a:p>
            <a:pPr lvl="2">
              <a:spcBef>
                <a:spcPts val="0"/>
              </a:spcBef>
            </a:pPr>
            <a:r>
              <a:rPr lang="en-US" dirty="0">
                <a:solidFill>
                  <a:srgbClr val="FF0000"/>
                </a:solidFill>
              </a:rPr>
              <a:t>Climate Zones 5C, 6B, 7, &amp; 8</a:t>
            </a:r>
          </a:p>
          <a:p>
            <a:pPr lvl="1">
              <a:spcBef>
                <a:spcPts val="0"/>
              </a:spcBef>
            </a:pPr>
            <a:r>
              <a:rPr lang="en-US" dirty="0">
                <a:solidFill>
                  <a:srgbClr val="FF0000"/>
                </a:solidFill>
              </a:rPr>
              <a:t>Capacity of ≥7% of cooling capacity at design conditions (I.e. not standby chillers)</a:t>
            </a:r>
          </a:p>
          <a:p>
            <a:endParaRPr lang="en-US" dirty="0"/>
          </a:p>
        </p:txBody>
      </p:sp>
      <p:pic>
        <p:nvPicPr>
          <p:cNvPr id="6" name="Picture 5">
            <a:extLst>
              <a:ext uri="{FF2B5EF4-FFF2-40B4-BE49-F238E27FC236}">
                <a16:creationId xmlns:a16="http://schemas.microsoft.com/office/drawing/2014/main" id="{AE348CA9-0C22-4019-8FD0-581E5569247F}"/>
              </a:ext>
            </a:extLst>
          </p:cNvPr>
          <p:cNvPicPr>
            <a:picLocks noChangeAspect="1"/>
          </p:cNvPicPr>
          <p:nvPr/>
        </p:nvPicPr>
        <p:blipFill rotWithShape="1">
          <a:blip r:embed="rId2"/>
          <a:srcRect l="3740" r="4347" b="3900"/>
          <a:stretch/>
        </p:blipFill>
        <p:spPr>
          <a:xfrm>
            <a:off x="7302260" y="811783"/>
            <a:ext cx="1942779" cy="2410390"/>
          </a:xfrm>
          <a:prstGeom prst="rect">
            <a:avLst/>
          </a:prstGeom>
        </p:spPr>
      </p:pic>
      <p:sp>
        <p:nvSpPr>
          <p:cNvPr id="7" name="TextBox 6">
            <a:extLst>
              <a:ext uri="{FF2B5EF4-FFF2-40B4-BE49-F238E27FC236}">
                <a16:creationId xmlns:a16="http://schemas.microsoft.com/office/drawing/2014/main" id="{6FA33605-0E20-4C7B-B4B9-C6B75DE0B5D2}"/>
              </a:ext>
            </a:extLst>
          </p:cNvPr>
          <p:cNvSpPr txBox="1"/>
          <p:nvPr/>
        </p:nvSpPr>
        <p:spPr>
          <a:xfrm>
            <a:off x="7350563" y="3152001"/>
            <a:ext cx="1742918" cy="415498"/>
          </a:xfrm>
          <a:prstGeom prst="rect">
            <a:avLst/>
          </a:prstGeom>
          <a:noFill/>
        </p:spPr>
        <p:txBody>
          <a:bodyPr wrap="square" rtlCol="0">
            <a:spAutoFit/>
          </a:bodyPr>
          <a:lstStyle/>
          <a:p>
            <a:r>
              <a:rPr lang="en-US" sz="1050" dirty="0"/>
              <a:t>Image courtesy of Multistack</a:t>
            </a:r>
          </a:p>
        </p:txBody>
      </p:sp>
      <p:sp>
        <p:nvSpPr>
          <p:cNvPr id="8" name="TextBox 7">
            <a:extLst>
              <a:ext uri="{FF2B5EF4-FFF2-40B4-BE49-F238E27FC236}">
                <a16:creationId xmlns:a16="http://schemas.microsoft.com/office/drawing/2014/main" id="{D1368C75-8F51-4E2B-8DAF-B7F0CCFD339F}"/>
              </a:ext>
            </a:extLst>
          </p:cNvPr>
          <p:cNvSpPr txBox="1"/>
          <p:nvPr/>
        </p:nvSpPr>
        <p:spPr>
          <a:xfrm>
            <a:off x="4900377" y="3154376"/>
            <a:ext cx="1521894" cy="415498"/>
          </a:xfrm>
          <a:prstGeom prst="rect">
            <a:avLst/>
          </a:prstGeom>
          <a:noFill/>
        </p:spPr>
        <p:txBody>
          <a:bodyPr wrap="square" rtlCol="0">
            <a:spAutoFit/>
          </a:bodyPr>
          <a:lstStyle/>
          <a:p>
            <a:r>
              <a:rPr lang="en-US" sz="1050" dirty="0"/>
              <a:t>Image courtesy of Trane</a:t>
            </a:r>
          </a:p>
        </p:txBody>
      </p:sp>
      <p:pic>
        <p:nvPicPr>
          <p:cNvPr id="9" name="Picture 8">
            <a:extLst>
              <a:ext uri="{FF2B5EF4-FFF2-40B4-BE49-F238E27FC236}">
                <a16:creationId xmlns:a16="http://schemas.microsoft.com/office/drawing/2014/main" id="{B28EB7D0-8CBA-4D0E-9332-95BF3058A390}"/>
              </a:ext>
            </a:extLst>
          </p:cNvPr>
          <p:cNvPicPr>
            <a:picLocks noChangeAspect="1"/>
          </p:cNvPicPr>
          <p:nvPr/>
        </p:nvPicPr>
        <p:blipFill>
          <a:blip r:embed="rId3"/>
          <a:stretch>
            <a:fillRect/>
          </a:stretch>
        </p:blipFill>
        <p:spPr>
          <a:xfrm>
            <a:off x="4323630" y="3509576"/>
            <a:ext cx="4294730" cy="2475207"/>
          </a:xfrm>
          <a:prstGeom prst="rect">
            <a:avLst/>
          </a:prstGeom>
        </p:spPr>
      </p:pic>
      <p:sp>
        <p:nvSpPr>
          <p:cNvPr id="10" name="TextBox 9">
            <a:extLst>
              <a:ext uri="{FF2B5EF4-FFF2-40B4-BE49-F238E27FC236}">
                <a16:creationId xmlns:a16="http://schemas.microsoft.com/office/drawing/2014/main" id="{DBBFEC36-E040-4F50-8C06-E228FCC3C8A2}"/>
              </a:ext>
            </a:extLst>
          </p:cNvPr>
          <p:cNvSpPr txBox="1"/>
          <p:nvPr/>
        </p:nvSpPr>
        <p:spPr>
          <a:xfrm>
            <a:off x="3095573" y="5426170"/>
            <a:ext cx="1288243" cy="415498"/>
          </a:xfrm>
          <a:prstGeom prst="rect">
            <a:avLst/>
          </a:prstGeom>
          <a:noFill/>
        </p:spPr>
        <p:txBody>
          <a:bodyPr wrap="square" rtlCol="0">
            <a:spAutoFit/>
          </a:bodyPr>
          <a:lstStyle/>
          <a:p>
            <a:r>
              <a:rPr lang="en-US" sz="1050" dirty="0"/>
              <a:t>Images courtesy of 2050 Partners</a:t>
            </a:r>
          </a:p>
        </p:txBody>
      </p:sp>
      <p:pic>
        <p:nvPicPr>
          <p:cNvPr id="11" name="Picture 10">
            <a:extLst>
              <a:ext uri="{FF2B5EF4-FFF2-40B4-BE49-F238E27FC236}">
                <a16:creationId xmlns:a16="http://schemas.microsoft.com/office/drawing/2014/main" id="{216DAF7D-BD64-41A7-BA52-54198F2E08FF}"/>
              </a:ext>
            </a:extLst>
          </p:cNvPr>
          <p:cNvPicPr>
            <a:picLocks noChangeAspect="1"/>
          </p:cNvPicPr>
          <p:nvPr/>
        </p:nvPicPr>
        <p:blipFill>
          <a:blip r:embed="rId4"/>
          <a:stretch>
            <a:fillRect/>
          </a:stretch>
        </p:blipFill>
        <p:spPr>
          <a:xfrm>
            <a:off x="188428" y="4943339"/>
            <a:ext cx="2785898" cy="1601891"/>
          </a:xfrm>
          <a:prstGeom prst="rect">
            <a:avLst/>
          </a:prstGeom>
        </p:spPr>
      </p:pic>
      <p:pic>
        <p:nvPicPr>
          <p:cNvPr id="1026" name="x_Picture 1" descr="image001">
            <a:extLst>
              <a:ext uri="{FF2B5EF4-FFF2-40B4-BE49-F238E27FC236}">
                <a16:creationId xmlns:a16="http://schemas.microsoft.com/office/drawing/2014/main" id="{77949738-486E-474A-A8AF-CA27D065903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596" t="2419" r="6542" b="1731"/>
          <a:stretch/>
        </p:blipFill>
        <p:spPr bwMode="auto">
          <a:xfrm>
            <a:off x="4383816" y="1431829"/>
            <a:ext cx="2838091" cy="172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2794557"/>
      </p:ext>
    </p:extLst>
  </p:cSld>
  <p:clrMapOvr>
    <a:masterClrMapping/>
  </p:clrMapOvr>
  <mc:AlternateContent xmlns:mc="http://schemas.openxmlformats.org/markup-compatibility/2006" xmlns:p14="http://schemas.microsoft.com/office/powerpoint/2010/main">
    <mc:Choice Requires="p14">
      <p:transition spd="slow" p14:dur="2000" advTm="104552"/>
    </mc:Choice>
    <mc:Fallback xmlns="">
      <p:transition spd="slow" advTm="104552"/>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5" name="Rectangle 3"/>
          <p:cNvSpPr>
            <a:spLocks noGrp="1" noChangeArrowheads="1"/>
          </p:cNvSpPr>
          <p:nvPr>
            <p:ph idx="1"/>
          </p:nvPr>
        </p:nvSpPr>
        <p:spPr>
          <a:xfrm>
            <a:off x="456229" y="1082566"/>
            <a:ext cx="8155959" cy="5433848"/>
          </a:xfrm>
        </p:spPr>
        <p:txBody>
          <a:bodyPr>
            <a:normAutofit fontScale="85000" lnSpcReduction="20000"/>
          </a:bodyPr>
          <a:lstStyle/>
          <a:p>
            <a:pPr marL="0" indent="0">
              <a:buNone/>
            </a:pPr>
            <a:r>
              <a:rPr lang="en-US" dirty="0">
                <a:cs typeface="Times New Roman" pitchFamily="18" charset="0"/>
                <a:sym typeface="WP MathA" pitchFamily="2" charset="2"/>
              </a:rPr>
              <a:t>HVAC pumping systems with three or more control valves to be</a:t>
            </a:r>
          </a:p>
          <a:p>
            <a:pPr lvl="1">
              <a:buFont typeface="Arial" panose="020B0604020202020204" pitchFamily="34" charset="0"/>
              <a:buChar char="•"/>
            </a:pPr>
            <a:r>
              <a:rPr lang="en-US" sz="2000" dirty="0">
                <a:cs typeface="Times New Roman" pitchFamily="18" charset="0"/>
                <a:sym typeface="WP MathA" pitchFamily="2" charset="2"/>
              </a:rPr>
              <a:t>Designed to modulate or step open and close as a function of load</a:t>
            </a:r>
          </a:p>
          <a:p>
            <a:pPr lvl="1">
              <a:buFont typeface="Arial" panose="020B0604020202020204" pitchFamily="34" charset="0"/>
              <a:buChar char="•"/>
            </a:pPr>
            <a:r>
              <a:rPr lang="en-US" sz="2000" dirty="0">
                <a:cs typeface="Times New Roman" pitchFamily="18" charset="0"/>
                <a:sym typeface="WP MathA" pitchFamily="2" charset="2"/>
              </a:rPr>
              <a:t>Designed for variable fluid flow</a:t>
            </a:r>
          </a:p>
          <a:p>
            <a:pPr lvl="1">
              <a:buFont typeface="Arial" panose="020B0604020202020204" pitchFamily="34" charset="0"/>
              <a:buChar char="•"/>
            </a:pPr>
            <a:r>
              <a:rPr lang="en-US" sz="2000" dirty="0">
                <a:cs typeface="Times New Roman" pitchFamily="18" charset="0"/>
                <a:sym typeface="WP MathA" pitchFamily="2" charset="2"/>
              </a:rPr>
              <a:t>Capable of reducing flow rates to </a:t>
            </a:r>
            <a:r>
              <a:rPr lang="en-US" dirty="0">
                <a:cs typeface="Times New Roman" pitchFamily="18" charset="0"/>
                <a:sym typeface="WP MathA" pitchFamily="2" charset="2"/>
              </a:rPr>
              <a:t>≤ 25</a:t>
            </a:r>
            <a:r>
              <a:rPr lang="en-US" sz="2000" dirty="0">
                <a:cs typeface="Times New Roman" pitchFamily="18" charset="0"/>
                <a:sym typeface="WP MathA" pitchFamily="2" charset="2"/>
              </a:rPr>
              <a:t>% of design flow rate</a:t>
            </a:r>
          </a:p>
          <a:p>
            <a:pPr marL="0" indent="0">
              <a:buNone/>
            </a:pPr>
            <a:endParaRPr lang="en-US" dirty="0">
              <a:cs typeface="Times New Roman" pitchFamily="18" charset="0"/>
              <a:sym typeface="WP MathA" pitchFamily="2" charset="2"/>
            </a:endParaRPr>
          </a:p>
          <a:p>
            <a:pPr marL="0" indent="0">
              <a:buNone/>
            </a:pPr>
            <a:r>
              <a:rPr lang="en-US" dirty="0">
                <a:cs typeface="Times New Roman" pitchFamily="18" charset="0"/>
                <a:sym typeface="WP MathA" pitchFamily="2" charset="2"/>
              </a:rPr>
              <a:t>Individual pumps serving variable flow systems with a motor hp at least the power in Table 6.5.4.2 </a:t>
            </a:r>
          </a:p>
          <a:p>
            <a:pPr marL="0" indent="0">
              <a:buNone/>
            </a:pPr>
            <a:r>
              <a:rPr lang="en-US" dirty="0">
                <a:solidFill>
                  <a:srgbClr val="FF0000"/>
                </a:solidFill>
                <a:cs typeface="Times New Roman" pitchFamily="18" charset="0"/>
                <a:sym typeface="WP MathA" pitchFamily="2" charset="2"/>
              </a:rPr>
              <a:t>	</a:t>
            </a:r>
            <a:r>
              <a:rPr lang="en-US" i="1" dirty="0">
                <a:cs typeface="Times New Roman" pitchFamily="18" charset="0"/>
                <a:sym typeface="WP MathA" pitchFamily="2" charset="2"/>
              </a:rPr>
              <a:t>Threshold reduced in some climate zones, raised in others.</a:t>
            </a:r>
          </a:p>
          <a:p>
            <a:pPr lvl="1">
              <a:buFont typeface="Arial" panose="020B0604020202020204" pitchFamily="34" charset="0"/>
              <a:buChar char="•"/>
            </a:pPr>
            <a:r>
              <a:rPr lang="en-US" sz="2000" dirty="0">
                <a:cs typeface="Times New Roman" pitchFamily="18" charset="0"/>
                <a:sym typeface="WP MathA" pitchFamily="2" charset="2"/>
              </a:rPr>
              <a:t>Have controls and/or devices resulting in pump motor demand </a:t>
            </a:r>
            <a:br>
              <a:rPr lang="en-US" sz="2000" dirty="0">
                <a:cs typeface="Times New Roman" pitchFamily="18" charset="0"/>
                <a:sym typeface="WP MathA" pitchFamily="2" charset="2"/>
              </a:rPr>
            </a:br>
            <a:r>
              <a:rPr lang="en-US" sz="2000" dirty="0">
                <a:cs typeface="Times New Roman" pitchFamily="18" charset="0"/>
                <a:sym typeface="WP MathA" pitchFamily="2" charset="2"/>
              </a:rPr>
              <a:t>≤ 30% of design wattage at 50% of design water flow</a:t>
            </a:r>
          </a:p>
          <a:p>
            <a:pPr>
              <a:buNone/>
            </a:pPr>
            <a:endParaRPr lang="en-US" dirty="0">
              <a:cs typeface="Times New Roman" pitchFamily="18" charset="0"/>
              <a:sym typeface="WP MathA" pitchFamily="2" charset="2"/>
            </a:endParaRPr>
          </a:p>
          <a:p>
            <a:pPr>
              <a:buNone/>
            </a:pPr>
            <a:r>
              <a:rPr lang="en-US" sz="2400" dirty="0">
                <a:cs typeface="Times New Roman" pitchFamily="18" charset="0"/>
                <a:sym typeface="WP MathA" pitchFamily="2" charset="2"/>
              </a:rPr>
              <a:t>Differential pressure </a:t>
            </a:r>
            <a:r>
              <a:rPr lang="en-US" sz="2400" dirty="0" err="1">
                <a:cs typeface="Times New Roman" pitchFamily="18" charset="0"/>
                <a:sym typeface="WP MathA" pitchFamily="2" charset="2"/>
              </a:rPr>
              <a:t>setpoint</a:t>
            </a:r>
            <a:r>
              <a:rPr lang="en-US" sz="2400" dirty="0">
                <a:cs typeface="Times New Roman" pitchFamily="18" charset="0"/>
                <a:sym typeface="WP MathA" pitchFamily="2" charset="2"/>
              </a:rPr>
              <a:t> to be ≤ 110% of that required to achieve design flow through the heat exchanger</a:t>
            </a:r>
          </a:p>
          <a:p>
            <a:pPr>
              <a:buNone/>
            </a:pPr>
            <a:endParaRPr lang="en-US" dirty="0">
              <a:cs typeface="Times New Roman" pitchFamily="18" charset="0"/>
              <a:sym typeface="WP MathA" pitchFamily="2" charset="2"/>
            </a:endParaRPr>
          </a:p>
          <a:p>
            <a:pPr>
              <a:buNone/>
            </a:pPr>
            <a:r>
              <a:rPr lang="en-US" dirty="0">
                <a:cs typeface="Times New Roman" pitchFamily="18" charset="0"/>
                <a:sym typeface="WP MathA" pitchFamily="2" charset="2"/>
              </a:rPr>
              <a:t>If differential pressure control and DDC controls are used</a:t>
            </a:r>
          </a:p>
          <a:p>
            <a:pPr lvl="1">
              <a:buFont typeface="Arial" panose="020B0604020202020204" pitchFamily="34" charset="0"/>
              <a:buChar char="•"/>
            </a:pPr>
            <a:r>
              <a:rPr lang="en-US" sz="2100" dirty="0">
                <a:cs typeface="Times New Roman" pitchFamily="18" charset="0"/>
                <a:sym typeface="WP MathA" pitchFamily="2" charset="2"/>
              </a:rPr>
              <a:t>Reset setpoint downward based on valve positions until one valve is nearly wide open</a:t>
            </a:r>
          </a:p>
          <a:p>
            <a:pPr marL="0" indent="0">
              <a:buNone/>
            </a:pPr>
            <a:r>
              <a:rPr lang="en-US" dirty="0">
                <a:cs typeface="Times New Roman" pitchFamily="18" charset="0"/>
                <a:sym typeface="WP MathA" pitchFamily="2" charset="2"/>
              </a:rPr>
              <a:t>Exceptions added to clarify variable flow not required for primary pumps, preheat coils, or run around heat recovery coils</a:t>
            </a:r>
          </a:p>
          <a:p>
            <a:pPr lvl="1">
              <a:lnSpc>
                <a:spcPct val="90000"/>
              </a:lnSpc>
              <a:buFontTx/>
              <a:buNone/>
            </a:pPr>
            <a:endParaRPr lang="en-US" sz="2000" dirty="0">
              <a:cs typeface="Times New Roman" pitchFamily="18" charset="0"/>
              <a:sym typeface="WP MathA" pitchFamily="2" charset="2"/>
            </a:endParaRPr>
          </a:p>
        </p:txBody>
      </p:sp>
      <p:sp>
        <p:nvSpPr>
          <p:cNvPr id="5" name="Rectangle 2"/>
          <p:cNvSpPr>
            <a:spLocks noGrp="1" noChangeArrowheads="1"/>
          </p:cNvSpPr>
          <p:nvPr>
            <p:ph type="title"/>
          </p:nvPr>
        </p:nvSpPr>
        <p:spPr>
          <a:xfrm>
            <a:off x="241301" y="0"/>
            <a:ext cx="8674100" cy="889000"/>
          </a:xfrm>
        </p:spPr>
        <p:txBody>
          <a:bodyPr/>
          <a:lstStyle/>
          <a:p>
            <a:pPr>
              <a:lnSpc>
                <a:spcPct val="80000"/>
              </a:lnSpc>
            </a:pPr>
            <a:r>
              <a:rPr lang="en-US" sz="2400" b="1" dirty="0">
                <a:solidFill>
                  <a:srgbClr val="00853F"/>
                </a:solidFill>
              </a:rPr>
              <a:t>Section 6 – 6.5.4.2</a:t>
            </a:r>
            <a:br>
              <a:rPr lang="en-US" dirty="0">
                <a:solidFill>
                  <a:srgbClr val="00853F"/>
                </a:solidFill>
              </a:rPr>
            </a:br>
            <a:r>
              <a:rPr lang="en-US" sz="2000" dirty="0">
                <a:solidFill>
                  <a:srgbClr val="00853F"/>
                </a:solidFill>
              </a:rPr>
              <a:t>Hydronic Variable Flow</a:t>
            </a:r>
            <a:endParaRPr lang="en-US" i="1" dirty="0">
              <a:solidFill>
                <a:srgbClr val="00853F"/>
              </a:solidFill>
            </a:endParaRPr>
          </a:p>
        </p:txBody>
      </p:sp>
    </p:spTree>
    <p:extLst>
      <p:ext uri="{BB962C8B-B14F-4D97-AF65-F5344CB8AC3E}">
        <p14:creationId xmlns:p14="http://schemas.microsoft.com/office/powerpoint/2010/main" val="31580470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1" name="Rectangle 3"/>
          <p:cNvSpPr>
            <a:spLocks noGrp="1" noChangeArrowheads="1"/>
          </p:cNvSpPr>
          <p:nvPr>
            <p:ph idx="1"/>
          </p:nvPr>
        </p:nvSpPr>
        <p:spPr>
          <a:xfrm>
            <a:off x="456229" y="1295400"/>
            <a:ext cx="8306771" cy="4441825"/>
          </a:xfrm>
        </p:spPr>
        <p:txBody>
          <a:bodyPr/>
          <a:lstStyle/>
          <a:p>
            <a:pPr marL="0" indent="0">
              <a:buNone/>
            </a:pPr>
            <a:r>
              <a:rPr lang="en-US" dirty="0">
                <a:cs typeface="Times New Roman" pitchFamily="18" charset="0"/>
                <a:sym typeface="WP MathA" pitchFamily="2" charset="2"/>
              </a:rPr>
              <a:t>If chilled water plant has more than one chiller or boiler plant has more than one boiler</a:t>
            </a:r>
          </a:p>
          <a:p>
            <a:pPr lvl="1">
              <a:buFont typeface="Arial" panose="020B0604020202020204" pitchFamily="34" charset="0"/>
              <a:buChar char="•"/>
            </a:pPr>
            <a:r>
              <a:rPr lang="en-US" dirty="0">
                <a:cs typeface="Times New Roman" pitchFamily="18" charset="0"/>
                <a:sym typeface="WP MathA" pitchFamily="2" charset="2"/>
              </a:rPr>
              <a:t>Provide for all fluid to be automatically shut off when chiller or boiler is shut down</a:t>
            </a:r>
          </a:p>
          <a:p>
            <a:pPr lvl="1">
              <a:buFont typeface="Arial" panose="020B0604020202020204" pitchFamily="34" charset="0"/>
              <a:buChar char="•"/>
            </a:pPr>
            <a:r>
              <a:rPr lang="en-US" dirty="0">
                <a:cs typeface="Times New Roman" pitchFamily="18" charset="0"/>
                <a:sym typeface="WP MathA" pitchFamily="2" charset="2"/>
              </a:rPr>
              <a:t>Pumps</a:t>
            </a:r>
          </a:p>
          <a:p>
            <a:pPr lvl="2">
              <a:buFont typeface="Calibri" panose="020F0502020204030204" pitchFamily="34" charset="0"/>
              <a:buChar char="–"/>
            </a:pPr>
            <a:r>
              <a:rPr lang="en-US" dirty="0">
                <a:cs typeface="Times New Roman" pitchFamily="18" charset="0"/>
                <a:sym typeface="WP MathA" pitchFamily="2" charset="2"/>
              </a:rPr>
              <a:t>Number of pumps ≥ number of chillers or boilers</a:t>
            </a:r>
          </a:p>
          <a:p>
            <a:pPr lvl="2">
              <a:buFont typeface="Calibri" panose="020F0502020204030204" pitchFamily="34" charset="0"/>
              <a:buChar char="–"/>
            </a:pPr>
            <a:r>
              <a:rPr lang="en-US" dirty="0">
                <a:cs typeface="Times New Roman" pitchFamily="18" charset="0"/>
                <a:sym typeface="WP MathA" pitchFamily="2" charset="2"/>
              </a:rPr>
              <a:t>Staged on and off with chillers and boilers</a:t>
            </a:r>
          </a:p>
          <a:p>
            <a:pPr lvl="1"/>
            <a:endParaRPr lang="en-US" sz="2000" dirty="0">
              <a:cs typeface="Times New Roman" pitchFamily="18" charset="0"/>
              <a:sym typeface="WP MathA" pitchFamily="2" charset="2"/>
            </a:endParaRPr>
          </a:p>
        </p:txBody>
      </p:sp>
      <p:sp>
        <p:nvSpPr>
          <p:cNvPr id="252930" name="Rectangle 2"/>
          <p:cNvSpPr>
            <a:spLocks noGrp="1" noChangeArrowheads="1"/>
          </p:cNvSpPr>
          <p:nvPr>
            <p:ph type="title"/>
          </p:nvPr>
        </p:nvSpPr>
        <p:spPr>
          <a:xfrm>
            <a:off x="241300" y="12700"/>
            <a:ext cx="8724900" cy="914400"/>
          </a:xfrm>
        </p:spPr>
        <p:txBody>
          <a:bodyPr/>
          <a:lstStyle/>
          <a:p>
            <a:pPr>
              <a:lnSpc>
                <a:spcPct val="80000"/>
              </a:lnSpc>
            </a:pPr>
            <a:r>
              <a:rPr lang="en-US" sz="2400" b="1" dirty="0">
                <a:solidFill>
                  <a:srgbClr val="00853F"/>
                </a:solidFill>
              </a:rPr>
              <a:t>Section 6 – 6.5.4.3 </a:t>
            </a:r>
            <a:br>
              <a:rPr lang="en-US" dirty="0">
                <a:solidFill>
                  <a:srgbClr val="FF0000"/>
                </a:solidFill>
              </a:rPr>
            </a:br>
            <a:r>
              <a:rPr lang="en-US" sz="2000" dirty="0">
                <a:solidFill>
                  <a:srgbClr val="00853F"/>
                </a:solidFill>
              </a:rPr>
              <a:t>Chiller and Boiler Isolation</a:t>
            </a:r>
          </a:p>
        </p:txBody>
      </p:sp>
    </p:spTree>
    <p:extLst>
      <p:ext uri="{BB962C8B-B14F-4D97-AF65-F5344CB8AC3E}">
        <p14:creationId xmlns:p14="http://schemas.microsoft.com/office/powerpoint/2010/main" val="1730881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80" name="Rectangle 4"/>
          <p:cNvSpPr>
            <a:spLocks noGrp="1" noChangeArrowheads="1"/>
          </p:cNvSpPr>
          <p:nvPr>
            <p:ph idx="1"/>
          </p:nvPr>
        </p:nvSpPr>
        <p:spPr>
          <a:xfrm>
            <a:off x="456229" y="1371600"/>
            <a:ext cx="8382971" cy="4259262"/>
          </a:xfrm>
        </p:spPr>
        <p:txBody>
          <a:bodyPr>
            <a:normAutofit fontScale="92500" lnSpcReduction="20000"/>
          </a:bodyPr>
          <a:lstStyle/>
          <a:p>
            <a:pPr marL="0" indent="0">
              <a:buNone/>
            </a:pPr>
            <a:r>
              <a:rPr lang="en-US" dirty="0">
                <a:cs typeface="Times New Roman" pitchFamily="18" charset="0"/>
                <a:sym typeface="WP MathA" pitchFamily="2" charset="2"/>
              </a:rPr>
              <a:t>Affects systems with design capacity &gt; 300,000 Btu/h</a:t>
            </a:r>
          </a:p>
          <a:p>
            <a:pPr lvl="1">
              <a:buFont typeface="Arial" panose="020B0604020202020204" pitchFamily="34" charset="0"/>
              <a:buChar char="•"/>
            </a:pPr>
            <a:r>
              <a:rPr lang="en-US" dirty="0">
                <a:cs typeface="Times New Roman" pitchFamily="18" charset="0"/>
                <a:sym typeface="WP MathA" pitchFamily="2" charset="2"/>
              </a:rPr>
              <a:t>To include controls to automatically reset supply water temperatures by representative building loads (including return water temperature) or by outside air temperature</a:t>
            </a:r>
          </a:p>
          <a:p>
            <a:pPr lvl="1">
              <a:buFont typeface="Arial" panose="020B0604020202020204" pitchFamily="34" charset="0"/>
              <a:buChar char="•"/>
            </a:pPr>
            <a:r>
              <a:rPr lang="en-US" sz="2100" dirty="0">
                <a:cs typeface="Times New Roman" pitchFamily="18" charset="0"/>
              </a:rPr>
              <a:t>Where DDC is used to control valves, the set point shall be reset based on valve positions until one valve is nearly wide open or  </a:t>
            </a:r>
            <a:r>
              <a:rPr lang="en-US" sz="2100" dirty="0" err="1">
                <a:cs typeface="Times New Roman" pitchFamily="18" charset="0"/>
              </a:rPr>
              <a:t>setpoint</a:t>
            </a:r>
            <a:r>
              <a:rPr lang="en-US" sz="2100" dirty="0">
                <a:cs typeface="Times New Roman" pitchFamily="18" charset="0"/>
              </a:rPr>
              <a:t> limits of the system equipment or application have been reached</a:t>
            </a:r>
            <a:endParaRPr lang="en-US" sz="2100" dirty="0">
              <a:cs typeface="Times New Roman" pitchFamily="18" charset="0"/>
              <a:sym typeface="WP MathA" pitchFamily="2" charset="2"/>
            </a:endParaRPr>
          </a:p>
          <a:p>
            <a:pPr marL="0" indent="0">
              <a:buNone/>
            </a:pPr>
            <a:endParaRPr lang="en-US" u="sng" dirty="0">
              <a:cs typeface="Times New Roman" pitchFamily="18" charset="0"/>
              <a:sym typeface="WP MathA" pitchFamily="2" charset="2"/>
            </a:endParaRPr>
          </a:p>
          <a:p>
            <a:pPr marL="0" indent="0">
              <a:buNone/>
            </a:pPr>
            <a:r>
              <a:rPr lang="en-US" b="1" u="sng" dirty="0">
                <a:cs typeface="Times New Roman" pitchFamily="18" charset="0"/>
                <a:sym typeface="WP MathA" pitchFamily="2" charset="2"/>
              </a:rPr>
              <a:t>Exceptions</a:t>
            </a:r>
          </a:p>
          <a:p>
            <a:pPr lvl="1">
              <a:buFont typeface="Arial" panose="020B0604020202020204" pitchFamily="34" charset="0"/>
              <a:buChar char="•"/>
            </a:pPr>
            <a:r>
              <a:rPr lang="en-US" sz="2100" dirty="0">
                <a:cs typeface="Times New Roman" pitchFamily="18" charset="0"/>
                <a:sym typeface="WP MathA" pitchFamily="2" charset="2"/>
              </a:rPr>
              <a:t>Where chilled-water supply is already cold such that blending would be required to achieve the rest chilled-water supply temperature</a:t>
            </a:r>
          </a:p>
          <a:p>
            <a:pPr lvl="1">
              <a:buFont typeface="Arial" panose="020B0604020202020204" pitchFamily="34" charset="0"/>
              <a:buChar char="•"/>
            </a:pPr>
            <a:r>
              <a:rPr lang="en-US" sz="2100" dirty="0">
                <a:cs typeface="Times New Roman" pitchFamily="18" charset="0"/>
                <a:sym typeface="WP MathA" pitchFamily="2" charset="2"/>
              </a:rPr>
              <a:t>Where a specific temperature is required for a process</a:t>
            </a:r>
          </a:p>
          <a:p>
            <a:pPr lvl="1">
              <a:buFont typeface="Arial" panose="020B0604020202020204" pitchFamily="34" charset="0"/>
              <a:buChar char="•"/>
            </a:pPr>
            <a:r>
              <a:rPr lang="en-US" sz="2100" dirty="0">
                <a:cs typeface="Times New Roman" pitchFamily="18" charset="0"/>
                <a:sym typeface="WP MathA" pitchFamily="2" charset="2"/>
              </a:rPr>
              <a:t>Water temperature reset is not required where valve position is used to comply with Section 6.5.4.</a:t>
            </a:r>
            <a:r>
              <a:rPr lang="en-US" dirty="0">
                <a:solidFill>
                  <a:srgbClr val="FF0000"/>
                </a:solidFill>
                <a:cs typeface="Times New Roman" pitchFamily="18" charset="0"/>
                <a:sym typeface="WP MathA" pitchFamily="2" charset="2"/>
              </a:rPr>
              <a:t>2</a:t>
            </a:r>
          </a:p>
          <a:p>
            <a:pPr lvl="1"/>
            <a:endParaRPr lang="en-US" dirty="0">
              <a:solidFill>
                <a:srgbClr val="3E58A5"/>
              </a:solidFill>
              <a:cs typeface="Times New Roman" pitchFamily="18" charset="0"/>
              <a:sym typeface="WP MathA" pitchFamily="2" charset="2"/>
            </a:endParaRPr>
          </a:p>
        </p:txBody>
      </p:sp>
      <p:sp>
        <p:nvSpPr>
          <p:cNvPr id="254979" name="Rectangle 3"/>
          <p:cNvSpPr>
            <a:spLocks noGrp="1" noChangeArrowheads="1"/>
          </p:cNvSpPr>
          <p:nvPr>
            <p:ph type="title"/>
          </p:nvPr>
        </p:nvSpPr>
        <p:spPr>
          <a:xfrm>
            <a:off x="255588" y="12700"/>
            <a:ext cx="9117012" cy="901700"/>
          </a:xfrm>
        </p:spPr>
        <p:txBody>
          <a:bodyPr>
            <a:normAutofit/>
          </a:bodyPr>
          <a:lstStyle/>
          <a:p>
            <a:pPr>
              <a:lnSpc>
                <a:spcPct val="80000"/>
              </a:lnSpc>
            </a:pPr>
            <a:r>
              <a:rPr lang="en-US" sz="2400" b="1" dirty="0">
                <a:solidFill>
                  <a:srgbClr val="00853F"/>
                </a:solidFill>
              </a:rPr>
              <a:t>Section 6 – 6.5.4.4</a:t>
            </a:r>
            <a:br>
              <a:rPr lang="en-US" sz="2000" dirty="0">
                <a:solidFill>
                  <a:srgbClr val="00853F"/>
                </a:solidFill>
              </a:rPr>
            </a:br>
            <a:r>
              <a:rPr lang="en-US" sz="1800" dirty="0">
                <a:solidFill>
                  <a:srgbClr val="00853F"/>
                </a:solidFill>
              </a:rPr>
              <a:t>Chilled and Hot Water Temperature Reset Controls</a:t>
            </a:r>
            <a:endParaRPr lang="en-US" sz="1800" i="1" dirty="0">
              <a:solidFill>
                <a:srgbClr val="00853F"/>
              </a:solidFill>
            </a:endParaRPr>
          </a:p>
        </p:txBody>
      </p:sp>
    </p:spTree>
    <p:extLst>
      <p:ext uri="{BB962C8B-B14F-4D97-AF65-F5344CB8AC3E}">
        <p14:creationId xmlns:p14="http://schemas.microsoft.com/office/powerpoint/2010/main" val="18914218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3"/>
          <p:cNvSpPr>
            <a:spLocks noGrp="1" noChangeArrowheads="1"/>
          </p:cNvSpPr>
          <p:nvPr>
            <p:ph idx="1"/>
          </p:nvPr>
        </p:nvSpPr>
        <p:spPr>
          <a:xfrm>
            <a:off x="456229" y="1295400"/>
            <a:ext cx="8382971" cy="4441825"/>
          </a:xfrm>
        </p:spPr>
        <p:txBody>
          <a:bodyPr>
            <a:normAutofit/>
          </a:bodyPr>
          <a:lstStyle/>
          <a:p>
            <a:pPr marL="0" indent="0">
              <a:buNone/>
            </a:pPr>
            <a:r>
              <a:rPr lang="en-US" dirty="0">
                <a:cs typeface="Times New Roman" pitchFamily="18" charset="0"/>
                <a:sym typeface="WP MathA" pitchFamily="2" charset="2"/>
              </a:rPr>
              <a:t>Two-position valves at each hydronic heat pump must be provided and interlocked to shut off water flow to the heat pump when the compressor is off   </a:t>
            </a:r>
          </a:p>
          <a:p>
            <a:pPr marL="0" indent="0">
              <a:buNone/>
            </a:pPr>
            <a:r>
              <a:rPr lang="en-US" b="1" u="sng" dirty="0">
                <a:cs typeface="Times New Roman" pitchFamily="18" charset="0"/>
                <a:sym typeface="WP MathA" pitchFamily="2" charset="2"/>
              </a:rPr>
              <a:t>Exceptions</a:t>
            </a:r>
          </a:p>
          <a:p>
            <a:pPr lvl="1">
              <a:buFont typeface="Arial" panose="020B0604020202020204" pitchFamily="34" charset="0"/>
              <a:buChar char="•"/>
            </a:pPr>
            <a:r>
              <a:rPr lang="en-US" dirty="0">
                <a:cs typeface="Times New Roman" pitchFamily="18" charset="0"/>
                <a:sym typeface="WP MathA" pitchFamily="2" charset="2"/>
              </a:rPr>
              <a:t>Units using fluid economizers</a:t>
            </a:r>
          </a:p>
          <a:p>
            <a:pPr>
              <a:buNone/>
            </a:pPr>
            <a:endParaRPr lang="en-US" dirty="0">
              <a:cs typeface="Times New Roman" pitchFamily="18" charset="0"/>
              <a:sym typeface="WP MathA" pitchFamily="2" charset="2"/>
            </a:endParaRPr>
          </a:p>
          <a:p>
            <a:pPr marL="0" indent="0">
              <a:buNone/>
            </a:pPr>
            <a:r>
              <a:rPr lang="en-US" dirty="0">
                <a:cs typeface="Times New Roman" pitchFamily="18" charset="0"/>
                <a:sym typeface="WP MathA" pitchFamily="2" charset="2"/>
              </a:rPr>
              <a:t>For hydronic heat pumps and water-cooled unitary ACs with total pump power &gt; 5 hp</a:t>
            </a:r>
          </a:p>
          <a:p>
            <a:pPr lvl="1">
              <a:buFont typeface="Arial" panose="020B0604020202020204" pitchFamily="34" charset="0"/>
              <a:buChar char="•"/>
            </a:pPr>
            <a:r>
              <a:rPr lang="en-US" sz="2100" dirty="0">
                <a:cs typeface="Times New Roman" pitchFamily="18" charset="0"/>
                <a:sym typeface="WP MathA" pitchFamily="2" charset="2"/>
              </a:rPr>
              <a:t>Controls or devices must be provided to have pump motor demand ≤ 30% of design wattage at 50% of design water flow</a:t>
            </a:r>
          </a:p>
          <a:p>
            <a:pPr lvl="1">
              <a:buFont typeface="Wingdings" pitchFamily="2" charset="2"/>
              <a:buChar char="ü"/>
            </a:pPr>
            <a:endParaRPr lang="en-US" sz="2100" dirty="0">
              <a:cs typeface="Times New Roman" pitchFamily="18" charset="0"/>
              <a:sym typeface="WP MathA" pitchFamily="2" charset="2"/>
            </a:endParaRPr>
          </a:p>
        </p:txBody>
      </p:sp>
      <p:sp>
        <p:nvSpPr>
          <p:cNvPr id="257026" name="Rectangle 2"/>
          <p:cNvSpPr>
            <a:spLocks noGrp="1" noChangeArrowheads="1"/>
          </p:cNvSpPr>
          <p:nvPr>
            <p:ph type="title"/>
          </p:nvPr>
        </p:nvSpPr>
        <p:spPr>
          <a:xfrm>
            <a:off x="228601" y="0"/>
            <a:ext cx="9144000" cy="914400"/>
          </a:xfrm>
        </p:spPr>
        <p:txBody>
          <a:bodyPr/>
          <a:lstStyle/>
          <a:p>
            <a:pPr>
              <a:lnSpc>
                <a:spcPct val="80000"/>
              </a:lnSpc>
            </a:pPr>
            <a:r>
              <a:rPr lang="en-US" sz="2400" b="1" dirty="0">
                <a:solidFill>
                  <a:srgbClr val="00853F"/>
                </a:solidFill>
              </a:rPr>
              <a:t>Section 6 – 6.5.4.5</a:t>
            </a:r>
            <a:br>
              <a:rPr lang="en-US" dirty="0">
                <a:solidFill>
                  <a:srgbClr val="00853F"/>
                </a:solidFill>
              </a:rPr>
            </a:br>
            <a:r>
              <a:rPr lang="en-US" sz="2000" dirty="0">
                <a:solidFill>
                  <a:srgbClr val="00853F"/>
                </a:solidFill>
              </a:rPr>
              <a:t>Hydronic Heat Pumps and Water-Cooled Unitary </a:t>
            </a:r>
            <a:br>
              <a:rPr lang="en-US" sz="2000" dirty="0">
                <a:solidFill>
                  <a:srgbClr val="00853F"/>
                </a:solidFill>
              </a:rPr>
            </a:br>
            <a:r>
              <a:rPr lang="en-US" sz="2000" dirty="0">
                <a:solidFill>
                  <a:srgbClr val="00853F"/>
                </a:solidFill>
              </a:rPr>
              <a:t>Air-Conditioners</a:t>
            </a:r>
            <a:endParaRPr lang="en-US" sz="2000" i="1" dirty="0">
              <a:solidFill>
                <a:srgbClr val="00853F"/>
              </a:solidFill>
            </a:endParaRPr>
          </a:p>
        </p:txBody>
      </p:sp>
    </p:spTree>
    <p:extLst>
      <p:ext uri="{BB962C8B-B14F-4D97-AF65-F5344CB8AC3E}">
        <p14:creationId xmlns:p14="http://schemas.microsoft.com/office/powerpoint/2010/main" val="63753276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3"/>
          <p:cNvSpPr>
            <a:spLocks noGrp="1" noChangeArrowheads="1"/>
          </p:cNvSpPr>
          <p:nvPr>
            <p:ph idx="1"/>
          </p:nvPr>
        </p:nvSpPr>
        <p:spPr>
          <a:xfrm>
            <a:off x="456229" y="1295400"/>
            <a:ext cx="8382971" cy="4441825"/>
          </a:xfrm>
        </p:spPr>
        <p:txBody>
          <a:bodyPr>
            <a:normAutofit fontScale="92500" lnSpcReduction="10000"/>
          </a:bodyPr>
          <a:lstStyle/>
          <a:p>
            <a:pPr marL="0" indent="0">
              <a:buNone/>
            </a:pPr>
            <a:r>
              <a:rPr lang="en-US" sz="2100" dirty="0">
                <a:cs typeface="Times New Roman" pitchFamily="18" charset="0"/>
                <a:sym typeface="WP MathA" pitchFamily="2" charset="2"/>
              </a:rPr>
              <a:t>Chilled-water and condenser-water piping so design flow rate in each segment doesn’t exceed values in Table 6.5.4.6 </a:t>
            </a:r>
          </a:p>
          <a:p>
            <a:pPr marL="0" indent="0">
              <a:buNone/>
            </a:pPr>
            <a:endParaRPr lang="en-US" sz="2100" dirty="0">
              <a:solidFill>
                <a:srgbClr val="FF0000"/>
              </a:solidFill>
              <a:cs typeface="Times New Roman" pitchFamily="18" charset="0"/>
              <a:sym typeface="WP MathA" pitchFamily="2" charset="2"/>
            </a:endParaRPr>
          </a:p>
          <a:p>
            <a:pPr marL="0" indent="0">
              <a:buNone/>
            </a:pPr>
            <a:r>
              <a:rPr lang="en-US" sz="2100" dirty="0">
                <a:cs typeface="Times New Roman" pitchFamily="18" charset="0"/>
                <a:sym typeface="WP MathA" pitchFamily="2" charset="2"/>
              </a:rPr>
              <a:t>This table presents the maximum allowed flow rates per section of pipe as a function of the following three criteria:</a:t>
            </a:r>
          </a:p>
          <a:p>
            <a:pPr lvl="1"/>
            <a:r>
              <a:rPr lang="en-US" sz="1900" dirty="0">
                <a:cs typeface="Times New Roman" pitchFamily="18" charset="0"/>
                <a:sym typeface="WP MathA" pitchFamily="2" charset="2"/>
              </a:rPr>
              <a:t>Pipe size</a:t>
            </a:r>
          </a:p>
          <a:p>
            <a:pPr lvl="1"/>
            <a:r>
              <a:rPr lang="en-US" sz="1900" dirty="0">
                <a:cs typeface="Times New Roman" pitchFamily="18" charset="0"/>
                <a:sym typeface="WP MathA" pitchFamily="2" charset="2"/>
              </a:rPr>
              <a:t>Annual hours of operation</a:t>
            </a:r>
          </a:p>
          <a:p>
            <a:pPr lvl="1"/>
            <a:r>
              <a:rPr lang="en-US" sz="1900" dirty="0">
                <a:cs typeface="Times New Roman" pitchFamily="18" charset="0"/>
                <a:sym typeface="WP MathA" pitchFamily="2" charset="2"/>
              </a:rPr>
              <a:t>System flow and control</a:t>
            </a:r>
          </a:p>
          <a:p>
            <a:pPr lvl="1"/>
            <a:endParaRPr lang="en-US" sz="1700" dirty="0">
              <a:solidFill>
                <a:srgbClr val="FF0000"/>
              </a:solidFill>
              <a:cs typeface="Times New Roman" pitchFamily="18" charset="0"/>
              <a:sym typeface="WP MathA" pitchFamily="2" charset="2"/>
            </a:endParaRPr>
          </a:p>
          <a:p>
            <a:pPr marL="0" indent="0">
              <a:buNone/>
            </a:pPr>
            <a:r>
              <a:rPr lang="en-US" sz="2100" b="1" u="sng" dirty="0">
                <a:cs typeface="Times New Roman" pitchFamily="18" charset="0"/>
                <a:sym typeface="WP MathA" pitchFamily="2" charset="2"/>
              </a:rPr>
              <a:t>Exceptions</a:t>
            </a:r>
          </a:p>
          <a:p>
            <a:pPr marL="630238">
              <a:buFont typeface="Arial" panose="020B0604020202020204" pitchFamily="34" charset="0"/>
              <a:buChar char="•"/>
            </a:pPr>
            <a:r>
              <a:rPr lang="en-US" sz="2100" dirty="0">
                <a:cs typeface="Times New Roman" pitchFamily="18" charset="0"/>
                <a:sym typeface="WP MathA" pitchFamily="2" charset="2"/>
              </a:rPr>
              <a:t>Rates exceeding the Table are allowed if the specific section of pipe in question isn’t in the critical circuit &gt; 30% of operating hours</a:t>
            </a:r>
          </a:p>
          <a:p>
            <a:pPr marL="630238">
              <a:buFont typeface="Arial" panose="020B0604020202020204" pitchFamily="34" charset="0"/>
              <a:buChar char="•"/>
            </a:pPr>
            <a:r>
              <a:rPr lang="en-US" sz="2100" dirty="0">
                <a:cs typeface="Times New Roman" pitchFamily="18" charset="0"/>
                <a:sym typeface="WP MathA" pitchFamily="2" charset="2"/>
              </a:rPr>
              <a:t>Piping systems with equivalent or lower total pressure drop than the same system with standard weight steel pipe with piping and fittings sized per the Table</a:t>
            </a:r>
          </a:p>
        </p:txBody>
      </p:sp>
      <p:sp>
        <p:nvSpPr>
          <p:cNvPr id="257026" name="Rectangle 2"/>
          <p:cNvSpPr>
            <a:spLocks noGrp="1" noChangeArrowheads="1"/>
          </p:cNvSpPr>
          <p:nvPr>
            <p:ph type="title"/>
          </p:nvPr>
        </p:nvSpPr>
        <p:spPr>
          <a:xfrm>
            <a:off x="228601" y="0"/>
            <a:ext cx="9144000" cy="914400"/>
          </a:xfrm>
        </p:spPr>
        <p:txBody>
          <a:bodyPr/>
          <a:lstStyle/>
          <a:p>
            <a:pPr>
              <a:lnSpc>
                <a:spcPct val="80000"/>
              </a:lnSpc>
            </a:pPr>
            <a:r>
              <a:rPr lang="en-US" sz="2400" b="1" dirty="0">
                <a:solidFill>
                  <a:srgbClr val="00853F"/>
                </a:solidFill>
              </a:rPr>
              <a:t>Section 6 – 6.5.4.6</a:t>
            </a:r>
            <a:br>
              <a:rPr lang="en-US" dirty="0">
                <a:solidFill>
                  <a:srgbClr val="00853F"/>
                </a:solidFill>
              </a:rPr>
            </a:br>
            <a:r>
              <a:rPr lang="en-US" sz="2000" dirty="0">
                <a:solidFill>
                  <a:srgbClr val="00853F"/>
                </a:solidFill>
              </a:rPr>
              <a:t>Pipe Sizing</a:t>
            </a:r>
            <a:endParaRPr lang="en-US" sz="2000" i="1" dirty="0">
              <a:solidFill>
                <a:srgbClr val="00853F"/>
              </a:solidFill>
            </a:endParaRPr>
          </a:p>
        </p:txBody>
      </p:sp>
    </p:spTree>
    <p:extLst>
      <p:ext uri="{BB962C8B-B14F-4D97-AF65-F5344CB8AC3E}">
        <p14:creationId xmlns:p14="http://schemas.microsoft.com/office/powerpoint/2010/main" val="350859980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28601" y="0"/>
            <a:ext cx="9144000" cy="914400"/>
          </a:xfrm>
        </p:spPr>
        <p:txBody>
          <a:bodyPr/>
          <a:lstStyle/>
          <a:p>
            <a:pPr>
              <a:lnSpc>
                <a:spcPct val="80000"/>
              </a:lnSpc>
            </a:pPr>
            <a:r>
              <a:rPr lang="en-US" sz="2400" b="1" dirty="0">
                <a:solidFill>
                  <a:srgbClr val="00853F"/>
                </a:solidFill>
              </a:rPr>
              <a:t>Section 6 – 6.5.4.7</a:t>
            </a:r>
            <a:br>
              <a:rPr lang="en-US" dirty="0">
                <a:solidFill>
                  <a:srgbClr val="FF0000"/>
                </a:solidFill>
              </a:rPr>
            </a:br>
            <a:r>
              <a:rPr lang="en-US" sz="2000" dirty="0">
                <a:solidFill>
                  <a:srgbClr val="00853F"/>
                </a:solidFill>
              </a:rPr>
              <a:t>Chilled-Water Coil Selection</a:t>
            </a:r>
          </a:p>
        </p:txBody>
      </p:sp>
      <p:sp>
        <p:nvSpPr>
          <p:cNvPr id="5" name="Content Placeholder 2"/>
          <p:cNvSpPr>
            <a:spLocks noGrp="1"/>
          </p:cNvSpPr>
          <p:nvPr>
            <p:ph idx="1"/>
          </p:nvPr>
        </p:nvSpPr>
        <p:spPr>
          <a:xfrm>
            <a:off x="457200" y="1223109"/>
            <a:ext cx="8229600" cy="5195619"/>
          </a:xfrm>
        </p:spPr>
        <p:txBody>
          <a:bodyPr>
            <a:normAutofit fontScale="70000" lnSpcReduction="20000"/>
          </a:bodyPr>
          <a:lstStyle/>
          <a:p>
            <a:pPr marL="0" indent="0">
              <a:buNone/>
            </a:pPr>
            <a:r>
              <a:rPr lang="en-US" dirty="0"/>
              <a:t>Chilled-water cooling coils provide a</a:t>
            </a:r>
          </a:p>
          <a:p>
            <a:r>
              <a:rPr lang="en-US" dirty="0"/>
              <a:t>15°F or higher temperature difference between leaving and entering water temperatures and </a:t>
            </a:r>
          </a:p>
          <a:p>
            <a:r>
              <a:rPr lang="en-US" dirty="0"/>
              <a:t>minimum of 57°F leaving water temperature at design conditions</a:t>
            </a:r>
          </a:p>
          <a:p>
            <a:pPr marL="0" indent="0">
              <a:buNone/>
            </a:pPr>
            <a:endParaRPr lang="en-US" dirty="0"/>
          </a:p>
          <a:p>
            <a:pPr marL="0" indent="0">
              <a:buNone/>
            </a:pPr>
            <a:r>
              <a:rPr lang="en-US" b="1" dirty="0"/>
              <a:t>Exceptions</a:t>
            </a:r>
            <a:endParaRPr lang="en-US" dirty="0"/>
          </a:p>
          <a:p>
            <a:pPr>
              <a:buFont typeface="+mj-lt"/>
              <a:buAutoNum type="arabicPeriod"/>
            </a:pPr>
            <a:r>
              <a:rPr lang="en-US" dirty="0"/>
              <a:t>Coils with an air-side pressure drop exceeding 0.70 in. of water when rated at 500 fpm face velocity and dry conditions (no condensation).</a:t>
            </a:r>
          </a:p>
          <a:p>
            <a:pPr>
              <a:buFont typeface="+mj-lt"/>
              <a:buAutoNum type="arabicPeriod"/>
            </a:pPr>
            <a:r>
              <a:rPr lang="en-US" dirty="0"/>
              <a:t>Individual fan-cooling units with a design supply airflow rate 5000 cfm and less.</a:t>
            </a:r>
          </a:p>
          <a:p>
            <a:pPr>
              <a:buFont typeface="+mj-lt"/>
              <a:buAutoNum type="arabicPeriod"/>
            </a:pPr>
            <a:r>
              <a:rPr lang="en-US" dirty="0"/>
              <a:t>Constant-air-volume systems.</a:t>
            </a:r>
          </a:p>
          <a:p>
            <a:pPr>
              <a:buFont typeface="+mj-lt"/>
              <a:buAutoNum type="arabicPeriod"/>
            </a:pPr>
            <a:r>
              <a:rPr lang="en-US" dirty="0"/>
              <a:t>Coils selected at the maximum temperature difference allowed by the chiller.</a:t>
            </a:r>
          </a:p>
          <a:p>
            <a:pPr>
              <a:buFont typeface="+mj-lt"/>
              <a:buAutoNum type="arabicPeriod"/>
            </a:pPr>
            <a:r>
              <a:rPr lang="en-US" dirty="0"/>
              <a:t>Passive coils (no mechanically supplied airflow).</a:t>
            </a:r>
          </a:p>
          <a:p>
            <a:pPr>
              <a:buFont typeface="+mj-lt"/>
              <a:buAutoNum type="arabicPeriod"/>
            </a:pPr>
            <a:r>
              <a:rPr lang="en-US" dirty="0"/>
              <a:t>Coils with design entering chilled-water temperatures of 50°F and higher.</a:t>
            </a:r>
          </a:p>
          <a:p>
            <a:pPr>
              <a:buFont typeface="+mj-lt"/>
              <a:buAutoNum type="arabicPeriod"/>
            </a:pPr>
            <a:r>
              <a:rPr lang="en-US" dirty="0"/>
              <a:t>Coils with design entering air dry-bulb temperatures of 65°F and lower.</a:t>
            </a:r>
          </a:p>
          <a:p>
            <a:pPr marL="0" indent="0">
              <a:buNone/>
            </a:pPr>
            <a:endParaRPr lang="en-US" dirty="0">
              <a:solidFill>
                <a:srgbClr val="FF0000"/>
              </a:solidFill>
            </a:endParaRPr>
          </a:p>
          <a:p>
            <a:pPr marL="0" indent="0">
              <a:buNone/>
            </a:pPr>
            <a:r>
              <a:rPr lang="en-US" i="1" dirty="0"/>
              <a:t>Energy is saved by delivering the same cooling with less water flow. In some cases chiller efficiency may be enhanced as well. </a:t>
            </a:r>
          </a:p>
        </p:txBody>
      </p:sp>
    </p:spTree>
    <p:extLst>
      <p:ext uri="{BB962C8B-B14F-4D97-AF65-F5344CB8AC3E}">
        <p14:creationId xmlns:p14="http://schemas.microsoft.com/office/powerpoint/2010/main" val="46980696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3"/>
          <p:cNvSpPr>
            <a:spLocks noGrp="1" noChangeArrowheads="1"/>
          </p:cNvSpPr>
          <p:nvPr>
            <p:ph idx="1"/>
          </p:nvPr>
        </p:nvSpPr>
        <p:spPr>
          <a:xfrm>
            <a:off x="456229" y="1295400"/>
            <a:ext cx="8382971" cy="4441825"/>
          </a:xfrm>
        </p:spPr>
        <p:txBody>
          <a:bodyPr>
            <a:normAutofit lnSpcReduction="10000"/>
          </a:bodyPr>
          <a:lstStyle/>
          <a:p>
            <a:pPr marL="0" indent="0">
              <a:buNone/>
            </a:pPr>
            <a:r>
              <a:rPr lang="en-US" sz="2100" dirty="0">
                <a:solidFill>
                  <a:srgbClr val="FF0000"/>
                </a:solidFill>
                <a:cs typeface="Times New Roman" pitchFamily="18" charset="0"/>
                <a:sym typeface="WP MathA" pitchFamily="2" charset="2"/>
              </a:rPr>
              <a:t>New buildings with gas hot-water boiler systems for space heating with a total system input of at least 1,000,000 Btu/h but not more than 10,000,000 Btu/h to comply with 6.5.4.8.1 and 6.5.4.8.2</a:t>
            </a:r>
            <a:endParaRPr lang="en-US" sz="1900" dirty="0">
              <a:solidFill>
                <a:srgbClr val="FF0000"/>
              </a:solidFill>
              <a:cs typeface="Times New Roman" pitchFamily="18" charset="0"/>
              <a:sym typeface="WP MathA" pitchFamily="2" charset="2"/>
            </a:endParaRPr>
          </a:p>
          <a:p>
            <a:pPr lvl="1"/>
            <a:endParaRPr lang="en-US" sz="1700" dirty="0">
              <a:solidFill>
                <a:srgbClr val="FF0000"/>
              </a:solidFill>
              <a:cs typeface="Times New Roman" pitchFamily="18" charset="0"/>
              <a:sym typeface="WP MathA" pitchFamily="2" charset="2"/>
            </a:endParaRPr>
          </a:p>
          <a:p>
            <a:pPr marL="0" indent="0">
              <a:buNone/>
            </a:pPr>
            <a:r>
              <a:rPr lang="en-US" sz="2100" b="1" u="sng" dirty="0">
                <a:solidFill>
                  <a:srgbClr val="FF0000"/>
                </a:solidFill>
                <a:cs typeface="Times New Roman" pitchFamily="18" charset="0"/>
                <a:sym typeface="WP MathA" pitchFamily="2" charset="2"/>
              </a:rPr>
              <a:t>Exceptions</a:t>
            </a:r>
          </a:p>
          <a:p>
            <a:pPr marL="630238">
              <a:buFont typeface="Arial" panose="020B0604020202020204" pitchFamily="34" charset="0"/>
              <a:buChar char="•"/>
            </a:pPr>
            <a:r>
              <a:rPr lang="en-US" sz="2100" dirty="0">
                <a:solidFill>
                  <a:srgbClr val="FF0000"/>
                </a:solidFill>
                <a:cs typeface="Times New Roman" pitchFamily="18" charset="0"/>
                <a:sym typeface="WP MathA" pitchFamily="2" charset="2"/>
              </a:rPr>
              <a:t>Where 25% of annual space heating requirement is provided by on-site renewable energy, site-recovered energy, or heat recovery chillers</a:t>
            </a:r>
          </a:p>
          <a:p>
            <a:pPr marL="630238">
              <a:buFont typeface="Arial" panose="020B0604020202020204" pitchFamily="34" charset="0"/>
              <a:buChar char="•"/>
            </a:pPr>
            <a:r>
              <a:rPr lang="en-US" sz="2100" dirty="0">
                <a:solidFill>
                  <a:srgbClr val="FF0000"/>
                </a:solidFill>
                <a:cs typeface="Times New Roman" pitchFamily="18" charset="0"/>
                <a:sym typeface="WP MathA" pitchFamily="2" charset="2"/>
              </a:rPr>
              <a:t>Space heating boilers installed in individual dwelling units</a:t>
            </a:r>
          </a:p>
          <a:p>
            <a:pPr marL="630238">
              <a:buFont typeface="Arial" panose="020B0604020202020204" pitchFamily="34" charset="0"/>
              <a:buChar char="•"/>
            </a:pPr>
            <a:r>
              <a:rPr lang="en-US" sz="2100" dirty="0">
                <a:solidFill>
                  <a:srgbClr val="FF0000"/>
                </a:solidFill>
                <a:cs typeface="Times New Roman" pitchFamily="18" charset="0"/>
                <a:sym typeface="WP MathA" pitchFamily="2" charset="2"/>
              </a:rPr>
              <a:t>Where 50% or more of design heating load is served using perimeter convective heating, radiant ceiling panels, or both</a:t>
            </a:r>
          </a:p>
          <a:p>
            <a:pPr marL="630238">
              <a:buFont typeface="Arial" panose="020B0604020202020204" pitchFamily="34" charset="0"/>
              <a:buChar char="•"/>
            </a:pPr>
            <a:r>
              <a:rPr lang="en-US" sz="2100" dirty="0">
                <a:solidFill>
                  <a:srgbClr val="FF0000"/>
                </a:solidFill>
                <a:cs typeface="Times New Roman" pitchFamily="18" charset="0"/>
                <a:sym typeface="WP MathA" pitchFamily="2" charset="2"/>
              </a:rPr>
              <a:t>Individual gas boilers with input capacity less than 300,000 Btu/h shall not be included in calculations of the total system input or total system efficiency</a:t>
            </a:r>
          </a:p>
        </p:txBody>
      </p:sp>
      <p:sp>
        <p:nvSpPr>
          <p:cNvPr id="257026" name="Rectangle 2"/>
          <p:cNvSpPr>
            <a:spLocks noGrp="1" noChangeArrowheads="1"/>
          </p:cNvSpPr>
          <p:nvPr>
            <p:ph type="title"/>
          </p:nvPr>
        </p:nvSpPr>
        <p:spPr>
          <a:xfrm>
            <a:off x="228601" y="0"/>
            <a:ext cx="9144000" cy="914400"/>
          </a:xfrm>
        </p:spPr>
        <p:txBody>
          <a:bodyPr/>
          <a:lstStyle/>
          <a:p>
            <a:pPr>
              <a:lnSpc>
                <a:spcPct val="80000"/>
              </a:lnSpc>
            </a:pPr>
            <a:r>
              <a:rPr lang="en-US" sz="2400" b="1" dirty="0">
                <a:solidFill>
                  <a:srgbClr val="00853F"/>
                </a:solidFill>
              </a:rPr>
              <a:t>Section 6 – 6.5.4.</a:t>
            </a:r>
            <a:r>
              <a:rPr lang="en-US" sz="2400" b="1" dirty="0">
                <a:solidFill>
                  <a:srgbClr val="FF0000"/>
                </a:solidFill>
              </a:rPr>
              <a:t>8</a:t>
            </a:r>
            <a:br>
              <a:rPr lang="en-US" dirty="0">
                <a:solidFill>
                  <a:srgbClr val="00853F"/>
                </a:solidFill>
              </a:rPr>
            </a:br>
            <a:r>
              <a:rPr lang="en-US" sz="2000" dirty="0">
                <a:solidFill>
                  <a:srgbClr val="FF0000"/>
                </a:solidFill>
              </a:rPr>
              <a:t>Buildings with High-Capacity Space-Heating </a:t>
            </a:r>
            <a:br>
              <a:rPr lang="en-US" sz="2000" dirty="0">
                <a:solidFill>
                  <a:srgbClr val="FF0000"/>
                </a:solidFill>
              </a:rPr>
            </a:br>
            <a:r>
              <a:rPr lang="en-US" sz="2000" dirty="0">
                <a:solidFill>
                  <a:srgbClr val="FF0000"/>
                </a:solidFill>
              </a:rPr>
              <a:t>Gas Boiler Systems</a:t>
            </a:r>
            <a:endParaRPr lang="en-US" sz="2000" i="1" dirty="0">
              <a:solidFill>
                <a:srgbClr val="FF0000"/>
              </a:solidFill>
            </a:endParaRPr>
          </a:p>
        </p:txBody>
      </p:sp>
    </p:spTree>
    <p:extLst>
      <p:ext uri="{BB962C8B-B14F-4D97-AF65-F5344CB8AC3E}">
        <p14:creationId xmlns:p14="http://schemas.microsoft.com/office/powerpoint/2010/main" val="3365786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3"/>
          <p:cNvSpPr>
            <a:spLocks noGrp="1" noChangeArrowheads="1"/>
          </p:cNvSpPr>
          <p:nvPr>
            <p:ph idx="1"/>
          </p:nvPr>
        </p:nvSpPr>
        <p:spPr>
          <a:xfrm>
            <a:off x="456229" y="1295400"/>
            <a:ext cx="8382971" cy="4441825"/>
          </a:xfrm>
        </p:spPr>
        <p:txBody>
          <a:bodyPr>
            <a:normAutofit fontScale="92500" lnSpcReduction="10000"/>
          </a:bodyPr>
          <a:lstStyle/>
          <a:p>
            <a:pPr marL="0" indent="0">
              <a:buNone/>
            </a:pPr>
            <a:r>
              <a:rPr lang="en-US" sz="2200" dirty="0">
                <a:solidFill>
                  <a:srgbClr val="FF0000"/>
                </a:solidFill>
                <a:cs typeface="Times New Roman" pitchFamily="18" charset="0"/>
                <a:sym typeface="WP MathA" pitchFamily="2" charset="2"/>
              </a:rPr>
              <a:t>Boiler efficiency</a:t>
            </a:r>
          </a:p>
          <a:p>
            <a:r>
              <a:rPr lang="en-US" sz="2100" dirty="0">
                <a:solidFill>
                  <a:srgbClr val="FF0000"/>
                </a:solidFill>
                <a:cs typeface="Times New Roman" pitchFamily="18" charset="0"/>
                <a:sym typeface="WP MathA" pitchFamily="2" charset="2"/>
              </a:rPr>
              <a:t>Gas hot-water boilers to have minimal thermal efficiency of 90% when rated per Table 6.8.1-6</a:t>
            </a:r>
          </a:p>
          <a:p>
            <a:pPr lvl="1"/>
            <a:r>
              <a:rPr lang="en-US" sz="1700" dirty="0">
                <a:solidFill>
                  <a:srgbClr val="FF0000"/>
                </a:solidFill>
                <a:cs typeface="Times New Roman" pitchFamily="18" charset="0"/>
                <a:sym typeface="WP MathA" pitchFamily="2" charset="2"/>
              </a:rPr>
              <a:t>Multiple boiler systems can meet this if space-heating input provided by equipment with thermal efficiency above and below 90% provides an input capacity-weighted average thermal efficiency of at least 90%</a:t>
            </a:r>
          </a:p>
          <a:p>
            <a:pPr lvl="1"/>
            <a:r>
              <a:rPr lang="en-US" sz="1700" dirty="0">
                <a:solidFill>
                  <a:srgbClr val="FF0000"/>
                </a:solidFill>
                <a:cs typeface="Times New Roman" pitchFamily="18" charset="0"/>
                <a:sym typeface="WP MathA" pitchFamily="2" charset="2"/>
              </a:rPr>
              <a:t>For boilers rated only for combustion efficiency, the calculation for input capacity-weighted average thermal efficiency to use combustion efficiency value</a:t>
            </a:r>
          </a:p>
          <a:p>
            <a:pPr marL="0" indent="0">
              <a:buNone/>
            </a:pPr>
            <a:r>
              <a:rPr lang="en-US" sz="2200" dirty="0">
                <a:solidFill>
                  <a:srgbClr val="FF0000"/>
                </a:solidFill>
                <a:cs typeface="Times New Roman" pitchFamily="18" charset="0"/>
                <a:sym typeface="WP MathA" pitchFamily="2" charset="2"/>
              </a:rPr>
              <a:t>Hot-Water Distribution System Design</a:t>
            </a:r>
          </a:p>
          <a:p>
            <a:r>
              <a:rPr lang="en-US" sz="2100" dirty="0">
                <a:solidFill>
                  <a:srgbClr val="FF0000"/>
                </a:solidFill>
                <a:cs typeface="Times New Roman" pitchFamily="18" charset="0"/>
                <a:sym typeface="WP MathA" pitchFamily="2" charset="2"/>
              </a:rPr>
              <a:t>Coils and other heat exchanges selected so at design conditions the hot-water return temperature entering boilers is 120</a:t>
            </a:r>
            <a:r>
              <a:rPr lang="en-US" sz="2000" dirty="0">
                <a:solidFill>
                  <a:srgbClr val="FF0000"/>
                </a:solidFill>
                <a:cs typeface="Times New Roman" pitchFamily="18" charset="0"/>
              </a:rPr>
              <a:t>°F</a:t>
            </a:r>
            <a:r>
              <a:rPr lang="en-US" sz="2100" dirty="0">
                <a:solidFill>
                  <a:srgbClr val="FF0000"/>
                </a:solidFill>
                <a:cs typeface="Times New Roman" pitchFamily="18" charset="0"/>
                <a:sym typeface="WP MathA" pitchFamily="2" charset="2"/>
              </a:rPr>
              <a:t> or less</a:t>
            </a:r>
          </a:p>
          <a:p>
            <a:r>
              <a:rPr lang="en-US" sz="2100" dirty="0">
                <a:solidFill>
                  <a:srgbClr val="FF0000"/>
                </a:solidFill>
                <a:cs typeface="Times New Roman" pitchFamily="18" charset="0"/>
                <a:sym typeface="WP MathA" pitchFamily="2" charset="2"/>
              </a:rPr>
              <a:t>Under all operating conditions, water temperature enter the boiler is 120</a:t>
            </a:r>
            <a:r>
              <a:rPr lang="en-US" sz="2000" dirty="0">
                <a:solidFill>
                  <a:srgbClr val="FF0000"/>
                </a:solidFill>
                <a:cs typeface="Times New Roman" pitchFamily="18" charset="0"/>
              </a:rPr>
              <a:t>°F</a:t>
            </a:r>
            <a:r>
              <a:rPr lang="en-US" sz="2100" dirty="0">
                <a:solidFill>
                  <a:srgbClr val="FF0000"/>
                </a:solidFill>
                <a:cs typeface="Times New Roman" pitchFamily="18" charset="0"/>
                <a:sym typeface="WP MathA" pitchFamily="2" charset="2"/>
              </a:rPr>
              <a:t> or less, or the flow rate of supply hot water that recirculates directly into return systems, such as by three-way valves or minimum flow bypass controls, to be no greater than 20% of design flow of the operating boilers</a:t>
            </a:r>
          </a:p>
          <a:p>
            <a:pPr marL="0" indent="0">
              <a:buNone/>
            </a:pPr>
            <a:endParaRPr lang="en-US" sz="1900" dirty="0">
              <a:solidFill>
                <a:srgbClr val="FF0000"/>
              </a:solidFill>
              <a:cs typeface="Times New Roman" pitchFamily="18" charset="0"/>
              <a:sym typeface="WP MathA" pitchFamily="2" charset="2"/>
            </a:endParaRPr>
          </a:p>
          <a:p>
            <a:pPr lvl="1"/>
            <a:endParaRPr lang="en-US" sz="1700" dirty="0">
              <a:solidFill>
                <a:srgbClr val="FF0000"/>
              </a:solidFill>
              <a:cs typeface="Times New Roman" pitchFamily="18" charset="0"/>
              <a:sym typeface="WP MathA" pitchFamily="2" charset="2"/>
            </a:endParaRPr>
          </a:p>
        </p:txBody>
      </p:sp>
      <p:sp>
        <p:nvSpPr>
          <p:cNvPr id="257026" name="Rectangle 2"/>
          <p:cNvSpPr>
            <a:spLocks noGrp="1" noChangeArrowheads="1"/>
          </p:cNvSpPr>
          <p:nvPr>
            <p:ph type="title"/>
          </p:nvPr>
        </p:nvSpPr>
        <p:spPr>
          <a:xfrm>
            <a:off x="228601" y="0"/>
            <a:ext cx="9144000" cy="914400"/>
          </a:xfrm>
        </p:spPr>
        <p:txBody>
          <a:bodyPr/>
          <a:lstStyle/>
          <a:p>
            <a:pPr>
              <a:lnSpc>
                <a:spcPct val="80000"/>
              </a:lnSpc>
            </a:pPr>
            <a:r>
              <a:rPr lang="en-US" sz="2400" b="1" dirty="0">
                <a:solidFill>
                  <a:srgbClr val="00853F"/>
                </a:solidFill>
              </a:rPr>
              <a:t>Section 6 – 6.5.4.</a:t>
            </a:r>
            <a:r>
              <a:rPr lang="en-US" sz="2400" b="1" dirty="0">
                <a:solidFill>
                  <a:srgbClr val="FF0000"/>
                </a:solidFill>
              </a:rPr>
              <a:t>8</a:t>
            </a:r>
            <a:br>
              <a:rPr lang="en-US" dirty="0">
                <a:solidFill>
                  <a:srgbClr val="00853F"/>
                </a:solidFill>
              </a:rPr>
            </a:br>
            <a:r>
              <a:rPr lang="en-US" sz="2000" dirty="0">
                <a:solidFill>
                  <a:srgbClr val="FF0000"/>
                </a:solidFill>
              </a:rPr>
              <a:t>Buildings with High-Capacity Space-Heating </a:t>
            </a:r>
            <a:br>
              <a:rPr lang="en-US" sz="2000" dirty="0">
                <a:solidFill>
                  <a:srgbClr val="FF0000"/>
                </a:solidFill>
              </a:rPr>
            </a:br>
            <a:r>
              <a:rPr lang="en-US" sz="2000" dirty="0">
                <a:solidFill>
                  <a:srgbClr val="FF0000"/>
                </a:solidFill>
              </a:rPr>
              <a:t>Gas Boiler Systems (</a:t>
            </a:r>
            <a:r>
              <a:rPr lang="en-US" sz="2000" dirty="0" err="1">
                <a:solidFill>
                  <a:srgbClr val="FF0000"/>
                </a:solidFill>
              </a:rPr>
              <a:t>con’t</a:t>
            </a:r>
            <a:r>
              <a:rPr lang="en-US" sz="2000" dirty="0">
                <a:solidFill>
                  <a:srgbClr val="FF0000"/>
                </a:solidFill>
              </a:rPr>
              <a:t>)</a:t>
            </a:r>
            <a:endParaRPr lang="en-US" sz="2000" i="1" dirty="0">
              <a:solidFill>
                <a:srgbClr val="FF0000"/>
              </a:solidFill>
            </a:endParaRPr>
          </a:p>
        </p:txBody>
      </p:sp>
    </p:spTree>
    <p:extLst>
      <p:ext uri="{BB962C8B-B14F-4D97-AF65-F5344CB8AC3E}">
        <p14:creationId xmlns:p14="http://schemas.microsoft.com/office/powerpoint/2010/main" val="382867843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5" name="Rectangle 3"/>
          <p:cNvSpPr>
            <a:spLocks noGrp="1" noChangeArrowheads="1"/>
          </p:cNvSpPr>
          <p:nvPr>
            <p:ph idx="1"/>
          </p:nvPr>
        </p:nvSpPr>
        <p:spPr>
          <a:xfrm>
            <a:off x="496888" y="1295400"/>
            <a:ext cx="8115300" cy="4441825"/>
          </a:xfrm>
        </p:spPr>
        <p:txBody>
          <a:bodyPr>
            <a:normAutofit lnSpcReduction="10000"/>
          </a:bodyPr>
          <a:lstStyle/>
          <a:p>
            <a:pPr marL="0" indent="0">
              <a:buNone/>
            </a:pPr>
            <a:r>
              <a:rPr lang="en-US" dirty="0">
                <a:cs typeface="Times New Roman" pitchFamily="18" charset="0"/>
                <a:sym typeface="WP MathA" pitchFamily="2" charset="2"/>
              </a:rPr>
              <a:t>Applies to heat rejection equipment used in comfort cooling systems such as</a:t>
            </a:r>
          </a:p>
          <a:p>
            <a:pPr lvl="1">
              <a:buFont typeface="Arial" panose="020B0604020202020204" pitchFamily="34" charset="0"/>
              <a:buChar char="•"/>
            </a:pPr>
            <a:r>
              <a:rPr lang="en-US" dirty="0">
                <a:cs typeface="Times New Roman" pitchFamily="18" charset="0"/>
                <a:sym typeface="WP MathA" pitchFamily="2" charset="2"/>
              </a:rPr>
              <a:t>Air-cooled condensers</a:t>
            </a:r>
          </a:p>
          <a:p>
            <a:pPr lvl="1">
              <a:buFont typeface="Arial" panose="020B0604020202020204" pitchFamily="34" charset="0"/>
              <a:buChar char="•"/>
            </a:pPr>
            <a:r>
              <a:rPr lang="en-US" dirty="0">
                <a:cs typeface="Times New Roman" pitchFamily="18" charset="0"/>
                <a:sym typeface="WP MathA" pitchFamily="2" charset="2"/>
              </a:rPr>
              <a:t>Dry coolers</a:t>
            </a:r>
          </a:p>
          <a:p>
            <a:pPr lvl="1">
              <a:buFont typeface="Arial" panose="020B0604020202020204" pitchFamily="34" charset="0"/>
              <a:buChar char="•"/>
            </a:pPr>
            <a:r>
              <a:rPr lang="en-US" dirty="0">
                <a:cs typeface="Times New Roman" pitchFamily="18" charset="0"/>
                <a:sym typeface="WP MathA" pitchFamily="2" charset="2"/>
              </a:rPr>
              <a:t>Open-circuit cooling towers</a:t>
            </a:r>
          </a:p>
          <a:p>
            <a:pPr lvl="1">
              <a:buFont typeface="Arial" panose="020B0604020202020204" pitchFamily="34" charset="0"/>
              <a:buChar char="•"/>
            </a:pPr>
            <a:r>
              <a:rPr lang="en-US" dirty="0">
                <a:cs typeface="Times New Roman" pitchFamily="18" charset="0"/>
                <a:sym typeface="WP MathA" pitchFamily="2" charset="2"/>
              </a:rPr>
              <a:t>Closed-circuit cooling towers</a:t>
            </a:r>
          </a:p>
          <a:p>
            <a:pPr lvl="1">
              <a:buFont typeface="Arial" panose="020B0604020202020204" pitchFamily="34" charset="0"/>
              <a:buChar char="•"/>
            </a:pPr>
            <a:r>
              <a:rPr lang="en-US" dirty="0">
                <a:cs typeface="Times New Roman" pitchFamily="18" charset="0"/>
                <a:sym typeface="WP MathA" pitchFamily="2" charset="2"/>
              </a:rPr>
              <a:t>Evaporative condensers</a:t>
            </a:r>
          </a:p>
          <a:p>
            <a:pPr marL="0" indent="0">
              <a:buNone/>
            </a:pPr>
            <a:endParaRPr lang="en-US" u="sng" dirty="0">
              <a:cs typeface="Times New Roman" pitchFamily="18" charset="0"/>
              <a:sym typeface="WP MathA" pitchFamily="2" charset="2"/>
            </a:endParaRPr>
          </a:p>
          <a:p>
            <a:pPr marL="0" indent="0">
              <a:buNone/>
            </a:pPr>
            <a:r>
              <a:rPr lang="en-US" b="1" u="sng" dirty="0">
                <a:cs typeface="Times New Roman" pitchFamily="18" charset="0"/>
                <a:sym typeface="WP MathA" pitchFamily="2" charset="2"/>
              </a:rPr>
              <a:t>Exceptions</a:t>
            </a:r>
          </a:p>
          <a:p>
            <a:pPr lvl="1">
              <a:buFont typeface="Arial" panose="020B0604020202020204" pitchFamily="34" charset="0"/>
              <a:buChar char="•"/>
            </a:pPr>
            <a:r>
              <a:rPr lang="en-US" dirty="0">
                <a:cs typeface="Times New Roman" pitchFamily="18" charset="0"/>
                <a:sym typeface="WP MathA" pitchFamily="2" charset="2"/>
              </a:rPr>
              <a:t>Heat rejection devices included as an integral part of equipment listed devices whose energy usage is included in Tables 6.8.1-1 through 6.8.1-4, </a:t>
            </a:r>
            <a:r>
              <a:rPr lang="en-US" dirty="0">
                <a:solidFill>
                  <a:srgbClr val="FF0000"/>
                </a:solidFill>
                <a:cs typeface="Times New Roman" pitchFamily="18" charset="0"/>
                <a:sym typeface="WP MathA" pitchFamily="2" charset="2"/>
              </a:rPr>
              <a:t>Tables 6.8.1-8 through 6.8.1-14, and Tables 6.8.1-16, 6.8.9-17, and 6.8.1-20</a:t>
            </a:r>
          </a:p>
        </p:txBody>
      </p:sp>
      <p:sp>
        <p:nvSpPr>
          <p:cNvPr id="259074" name="Rectangle 2"/>
          <p:cNvSpPr>
            <a:spLocks noGrp="1" noChangeArrowheads="1"/>
          </p:cNvSpPr>
          <p:nvPr>
            <p:ph type="title"/>
          </p:nvPr>
        </p:nvSpPr>
        <p:spPr>
          <a:xfrm>
            <a:off x="228600" y="12700"/>
            <a:ext cx="8420099" cy="889000"/>
          </a:xfrm>
        </p:spPr>
        <p:txBody>
          <a:bodyPr/>
          <a:lstStyle/>
          <a:p>
            <a:pPr>
              <a:lnSpc>
                <a:spcPct val="80000"/>
              </a:lnSpc>
            </a:pPr>
            <a:r>
              <a:rPr lang="en-US" sz="2400" b="1" dirty="0">
                <a:solidFill>
                  <a:srgbClr val="00853F"/>
                </a:solidFill>
              </a:rPr>
              <a:t>Section 6 – 6.5.5</a:t>
            </a:r>
            <a:br>
              <a:rPr lang="en-US" dirty="0">
                <a:solidFill>
                  <a:srgbClr val="00853F"/>
                </a:solidFill>
              </a:rPr>
            </a:br>
            <a:r>
              <a:rPr lang="en-US" sz="2000" dirty="0">
                <a:solidFill>
                  <a:srgbClr val="00853F"/>
                </a:solidFill>
              </a:rPr>
              <a:t>Heat Rejection Equipment</a:t>
            </a:r>
            <a:endParaRPr lang="en-US" sz="2000" i="1" dirty="0">
              <a:solidFill>
                <a:srgbClr val="00853F"/>
              </a:solidFill>
            </a:endParaRPr>
          </a:p>
        </p:txBody>
      </p:sp>
    </p:spTree>
    <p:extLst>
      <p:ext uri="{BB962C8B-B14F-4D97-AF65-F5344CB8AC3E}">
        <p14:creationId xmlns:p14="http://schemas.microsoft.com/office/powerpoint/2010/main" val="238511456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3" name="Rectangle 3"/>
          <p:cNvSpPr>
            <a:spLocks noGrp="1" noChangeArrowheads="1"/>
          </p:cNvSpPr>
          <p:nvPr>
            <p:ph idx="1"/>
          </p:nvPr>
        </p:nvSpPr>
        <p:spPr>
          <a:xfrm>
            <a:off x="456229" y="1295400"/>
            <a:ext cx="8382971" cy="4306888"/>
          </a:xfrm>
        </p:spPr>
        <p:txBody>
          <a:bodyPr>
            <a:normAutofit fontScale="85000" lnSpcReduction="20000"/>
          </a:bodyPr>
          <a:lstStyle/>
          <a:p>
            <a:pPr>
              <a:buNone/>
            </a:pPr>
            <a:r>
              <a:rPr lang="en-US" sz="2400" dirty="0">
                <a:cs typeface="Times New Roman" pitchFamily="18" charset="0"/>
                <a:sym typeface="WP MathA" pitchFamily="2" charset="2"/>
              </a:rPr>
              <a:t>Fan Speed Control</a:t>
            </a:r>
          </a:p>
          <a:p>
            <a:pPr marL="693738">
              <a:buFont typeface="Arial" panose="020B0604020202020204" pitchFamily="34" charset="0"/>
              <a:buChar char="•"/>
            </a:pPr>
            <a:r>
              <a:rPr lang="en-US" sz="2000" dirty="0">
                <a:cs typeface="Times New Roman" pitchFamily="18" charset="0"/>
                <a:sym typeface="WP MathA" pitchFamily="2" charset="2"/>
              </a:rPr>
              <a:t>Each fan powered by a motor ≥ 5 hp, including the motor service factor</a:t>
            </a:r>
          </a:p>
          <a:p>
            <a:pPr marL="1025525" lvl="1"/>
            <a:r>
              <a:rPr lang="en-US" sz="1800" dirty="0">
                <a:cs typeface="Times New Roman" pitchFamily="18" charset="0"/>
                <a:sym typeface="WP MathA" pitchFamily="2" charset="2"/>
              </a:rPr>
              <a:t>Result in fan motor demand of no more than 30% of design wattage at 50% of design airflow</a:t>
            </a:r>
          </a:p>
          <a:p>
            <a:pPr marL="1025525" lvl="1"/>
            <a:r>
              <a:rPr lang="en-US" sz="1800" dirty="0">
                <a:cs typeface="Times New Roman" pitchFamily="18" charset="0"/>
                <a:sym typeface="WP MathA" pitchFamily="2" charset="2"/>
              </a:rPr>
              <a:t>Have controls to automatically change the fan speed to control the leaving fluid temperature or condensing temperature/pressure of the heat rejection device</a:t>
            </a:r>
          </a:p>
          <a:p>
            <a:pPr marL="0" indent="0">
              <a:buNone/>
            </a:pPr>
            <a:r>
              <a:rPr lang="en-US" sz="2000" b="1" u="sng" dirty="0">
                <a:cs typeface="Times New Roman" pitchFamily="18" charset="0"/>
                <a:sym typeface="WP MathA" pitchFamily="2" charset="2"/>
              </a:rPr>
              <a:t>Exceptions</a:t>
            </a:r>
          </a:p>
          <a:p>
            <a:pPr marL="1025525" lvl="1"/>
            <a:r>
              <a:rPr lang="en-US" sz="1800" dirty="0">
                <a:cs typeface="Times New Roman" pitchFamily="18" charset="0"/>
                <a:sym typeface="WP MathA" pitchFamily="2" charset="2"/>
              </a:rPr>
              <a:t>Condenser fans serving multiple refrigerant circuits or fluid cooling circuits</a:t>
            </a:r>
          </a:p>
          <a:p>
            <a:pPr marL="1025525" lvl="1"/>
            <a:r>
              <a:rPr lang="en-US" sz="1800" dirty="0">
                <a:cs typeface="Times New Roman" pitchFamily="18" charset="0"/>
                <a:sym typeface="WP MathA" pitchFamily="2" charset="2"/>
              </a:rPr>
              <a:t>Condenser fans serving flooded condensers</a:t>
            </a:r>
            <a:br>
              <a:rPr lang="en-US" sz="1800" dirty="0">
                <a:cs typeface="Times New Roman" pitchFamily="18" charset="0"/>
                <a:sym typeface="WP MathA" pitchFamily="2" charset="2"/>
              </a:rPr>
            </a:br>
            <a:endParaRPr lang="en-US" sz="1800" dirty="0">
              <a:cs typeface="Times New Roman" pitchFamily="18" charset="0"/>
              <a:sym typeface="WP MathA" pitchFamily="2" charset="2"/>
            </a:endParaRPr>
          </a:p>
          <a:p>
            <a:pPr marL="0" indent="0">
              <a:buNone/>
            </a:pPr>
            <a:r>
              <a:rPr lang="en-US" dirty="0" err="1">
                <a:cs typeface="Times New Roman" pitchFamily="18" charset="0"/>
                <a:sym typeface="WP MathA" pitchFamily="2" charset="2"/>
              </a:rPr>
              <a:t>Multicell</a:t>
            </a:r>
            <a:r>
              <a:rPr lang="en-US" dirty="0">
                <a:cs typeface="Times New Roman" pitchFamily="18" charset="0"/>
                <a:sym typeface="WP MathA" pitchFamily="2" charset="2"/>
              </a:rPr>
              <a:t> heat rejection equipment with variable-speed fan drives</a:t>
            </a:r>
          </a:p>
          <a:p>
            <a:pPr lvl="1">
              <a:buFont typeface="Arial" panose="020B0604020202020204" pitchFamily="34" charset="0"/>
              <a:buChar char="•"/>
            </a:pPr>
            <a:r>
              <a:rPr lang="en-US" dirty="0">
                <a:cs typeface="Times New Roman" pitchFamily="18" charset="0"/>
                <a:sym typeface="WP MathA" pitchFamily="2" charset="2"/>
              </a:rPr>
              <a:t>Operate maximum number of fans allowed that comply with manufacturer’s requirements for all fan system components</a:t>
            </a:r>
          </a:p>
          <a:p>
            <a:pPr lvl="1">
              <a:buFont typeface="Arial" panose="020B0604020202020204" pitchFamily="34" charset="0"/>
              <a:buChar char="•"/>
            </a:pPr>
            <a:r>
              <a:rPr lang="en-US" dirty="0">
                <a:cs typeface="Times New Roman" pitchFamily="18" charset="0"/>
                <a:sym typeface="WP MathA" pitchFamily="2" charset="2"/>
              </a:rPr>
              <a:t>Control all fans to same fan speed required for instantaneous cooling duty, as opposed to staged (on/off) operation, minimum fan speed to comply with minimum allowable fan drive system speed per manufacturer’s recommendations</a:t>
            </a:r>
          </a:p>
          <a:p>
            <a:pPr lvl="1">
              <a:lnSpc>
                <a:spcPct val="90000"/>
              </a:lnSpc>
            </a:pPr>
            <a:endParaRPr lang="en-US" sz="1400" dirty="0">
              <a:cs typeface="Times New Roman" pitchFamily="18" charset="0"/>
              <a:sym typeface="WP MathA" pitchFamily="2" charset="2"/>
            </a:endParaRPr>
          </a:p>
        </p:txBody>
      </p:sp>
      <p:sp>
        <p:nvSpPr>
          <p:cNvPr id="261122" name="Rectangle 2"/>
          <p:cNvSpPr>
            <a:spLocks noGrp="1" noChangeArrowheads="1"/>
          </p:cNvSpPr>
          <p:nvPr>
            <p:ph type="title"/>
          </p:nvPr>
        </p:nvSpPr>
        <p:spPr>
          <a:xfrm>
            <a:off x="254001" y="12700"/>
            <a:ext cx="8699500" cy="914400"/>
          </a:xfrm>
        </p:spPr>
        <p:txBody>
          <a:bodyPr/>
          <a:lstStyle/>
          <a:p>
            <a:pPr>
              <a:lnSpc>
                <a:spcPct val="80000"/>
              </a:lnSpc>
            </a:pPr>
            <a:r>
              <a:rPr lang="en-US" sz="2400" b="1" dirty="0">
                <a:solidFill>
                  <a:srgbClr val="00853F"/>
                </a:solidFill>
              </a:rPr>
              <a:t>Section 6 – 6.5.5.2</a:t>
            </a:r>
            <a:br>
              <a:rPr lang="en-US" dirty="0">
                <a:solidFill>
                  <a:srgbClr val="00853F"/>
                </a:solidFill>
              </a:rPr>
            </a:br>
            <a:r>
              <a:rPr lang="en-US" sz="2000" dirty="0">
                <a:solidFill>
                  <a:srgbClr val="00853F"/>
                </a:solidFill>
              </a:rPr>
              <a:t>Fan Speed Control</a:t>
            </a:r>
            <a:endParaRPr lang="en-US" sz="2000" i="1" dirty="0">
              <a:solidFill>
                <a:srgbClr val="00853F"/>
              </a:solidFill>
            </a:endParaRPr>
          </a:p>
        </p:txBody>
      </p:sp>
    </p:spTree>
    <p:extLst>
      <p:ext uri="{BB962C8B-B14F-4D97-AF65-F5344CB8AC3E}">
        <p14:creationId xmlns:p14="http://schemas.microsoft.com/office/powerpoint/2010/main" val="2325241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FC525-9CB0-4456-9C91-3F3F6EF07E53}"/>
              </a:ext>
            </a:extLst>
          </p:cNvPr>
          <p:cNvSpPr>
            <a:spLocks noGrp="1"/>
          </p:cNvSpPr>
          <p:nvPr>
            <p:ph type="title"/>
          </p:nvPr>
        </p:nvSpPr>
        <p:spPr/>
        <p:txBody>
          <a:bodyPr>
            <a:normAutofit/>
          </a:bodyPr>
          <a:lstStyle/>
          <a:p>
            <a:r>
              <a:rPr lang="en-US" sz="2400" b="1" dirty="0">
                <a:solidFill>
                  <a:schemeClr val="accent5"/>
                </a:solidFill>
              </a:rPr>
              <a:t>Updated Many Tables to Match Latest DOE Efficiencies</a:t>
            </a:r>
          </a:p>
        </p:txBody>
      </p:sp>
      <p:sp>
        <p:nvSpPr>
          <p:cNvPr id="3" name="Content Placeholder 2">
            <a:extLst>
              <a:ext uri="{FF2B5EF4-FFF2-40B4-BE49-F238E27FC236}">
                <a16:creationId xmlns:a16="http://schemas.microsoft.com/office/drawing/2014/main" id="{0912B229-F77D-4078-890E-5D1060E3F03B}"/>
              </a:ext>
            </a:extLst>
          </p:cNvPr>
          <p:cNvSpPr>
            <a:spLocks noGrp="1"/>
          </p:cNvSpPr>
          <p:nvPr>
            <p:ph idx="1"/>
          </p:nvPr>
        </p:nvSpPr>
        <p:spPr>
          <a:xfrm>
            <a:off x="157163" y="1088515"/>
            <a:ext cx="8229600" cy="4876800"/>
          </a:xfrm>
        </p:spPr>
        <p:txBody>
          <a:bodyPr/>
          <a:lstStyle/>
          <a:p>
            <a:r>
              <a:rPr lang="en-US" dirty="0">
                <a:solidFill>
                  <a:srgbClr val="FF0000"/>
                </a:solidFill>
              </a:rPr>
              <a:t>New equipment efficiency requirement tables </a:t>
            </a:r>
            <a:r>
              <a:rPr lang="en-US" dirty="0"/>
              <a:t>and changes to efficiency requirements in existing tables to match DOE requirements</a:t>
            </a:r>
          </a:p>
          <a:p>
            <a:endParaRPr lang="en-US" dirty="0"/>
          </a:p>
        </p:txBody>
      </p:sp>
      <p:pic>
        <p:nvPicPr>
          <p:cNvPr id="4" name="Picture 3">
            <a:extLst>
              <a:ext uri="{FF2B5EF4-FFF2-40B4-BE49-F238E27FC236}">
                <a16:creationId xmlns:a16="http://schemas.microsoft.com/office/drawing/2014/main" id="{DCAEEC03-7378-4223-9DF4-67C0AAE9D413}"/>
              </a:ext>
            </a:extLst>
          </p:cNvPr>
          <p:cNvPicPr>
            <a:picLocks noChangeAspect="1"/>
          </p:cNvPicPr>
          <p:nvPr/>
        </p:nvPicPr>
        <p:blipFill>
          <a:blip r:embed="rId2"/>
          <a:stretch>
            <a:fillRect/>
          </a:stretch>
        </p:blipFill>
        <p:spPr>
          <a:xfrm>
            <a:off x="4646916" y="1934597"/>
            <a:ext cx="3822647" cy="4493216"/>
          </a:xfrm>
          <a:prstGeom prst="rect">
            <a:avLst/>
          </a:prstGeom>
        </p:spPr>
      </p:pic>
      <p:pic>
        <p:nvPicPr>
          <p:cNvPr id="5" name="Picture 4">
            <a:extLst>
              <a:ext uri="{FF2B5EF4-FFF2-40B4-BE49-F238E27FC236}">
                <a16:creationId xmlns:a16="http://schemas.microsoft.com/office/drawing/2014/main" id="{53D97126-2B28-48C1-B0F7-6648F686BA4A}"/>
              </a:ext>
            </a:extLst>
          </p:cNvPr>
          <p:cNvPicPr>
            <a:picLocks noChangeAspect="1"/>
          </p:cNvPicPr>
          <p:nvPr/>
        </p:nvPicPr>
        <p:blipFill>
          <a:blip r:embed="rId3"/>
          <a:stretch>
            <a:fillRect/>
          </a:stretch>
        </p:blipFill>
        <p:spPr>
          <a:xfrm>
            <a:off x="429128" y="2674418"/>
            <a:ext cx="3530325" cy="3277095"/>
          </a:xfrm>
          <a:prstGeom prst="rect">
            <a:avLst/>
          </a:prstGeom>
        </p:spPr>
      </p:pic>
    </p:spTree>
    <p:extLst>
      <p:ext uri="{BB962C8B-B14F-4D97-AF65-F5344CB8AC3E}">
        <p14:creationId xmlns:p14="http://schemas.microsoft.com/office/powerpoint/2010/main" val="890607464"/>
      </p:ext>
    </p:extLst>
  </p:cSld>
  <p:clrMapOvr>
    <a:masterClrMapping/>
  </p:clrMapOvr>
  <mc:AlternateContent xmlns:mc="http://schemas.openxmlformats.org/markup-compatibility/2006" xmlns:p14="http://schemas.microsoft.com/office/powerpoint/2010/main">
    <mc:Choice Requires="p14">
      <p:transition spd="slow" p14:dur="2000" advTm="19855"/>
    </mc:Choice>
    <mc:Fallback xmlns="">
      <p:transition spd="slow" advTm="19855"/>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a:t>If towers have a combined rated capacity ≥ 1100 </a:t>
            </a:r>
            <a:r>
              <a:rPr lang="en-US" dirty="0" err="1"/>
              <a:t>gpm</a:t>
            </a:r>
            <a:r>
              <a:rPr lang="en-US" dirty="0"/>
              <a:t> at 95°F condenser water return, 85°F condenser water supply, and 75°F outdoor air wet-bulb temperature </a:t>
            </a:r>
          </a:p>
          <a:p>
            <a:pPr lvl="1"/>
            <a:r>
              <a:rPr lang="en-US" dirty="0"/>
              <a:t>Must meet requirement for axial fan open-circuit cooling towers in Table 6.8.1-7</a:t>
            </a:r>
          </a:p>
          <a:p>
            <a:pPr>
              <a:buNone/>
            </a:pPr>
            <a:r>
              <a:rPr lang="en-US" b="1" u="sng" dirty="0"/>
              <a:t>Exceptions</a:t>
            </a:r>
          </a:p>
          <a:p>
            <a:pPr lvl="1"/>
            <a:r>
              <a:rPr lang="en-US" dirty="0"/>
              <a:t>Ducted (inlet or discharge)</a:t>
            </a:r>
          </a:p>
          <a:p>
            <a:pPr lvl="1"/>
            <a:r>
              <a:rPr lang="en-US" dirty="0"/>
              <a:t>Require external sound attenuation</a:t>
            </a:r>
          </a:p>
        </p:txBody>
      </p:sp>
      <p:sp>
        <p:nvSpPr>
          <p:cNvPr id="267266" name="Rectangle 2"/>
          <p:cNvSpPr>
            <a:spLocks noGrp="1" noChangeArrowheads="1"/>
          </p:cNvSpPr>
          <p:nvPr>
            <p:ph type="title"/>
          </p:nvPr>
        </p:nvSpPr>
        <p:spPr>
          <a:xfrm>
            <a:off x="241300" y="0"/>
            <a:ext cx="8483600" cy="939800"/>
          </a:xfrm>
        </p:spPr>
        <p:txBody>
          <a:bodyPr>
            <a:normAutofit/>
          </a:bodyPr>
          <a:lstStyle/>
          <a:p>
            <a:pPr>
              <a:lnSpc>
                <a:spcPct val="80000"/>
              </a:lnSpc>
            </a:pPr>
            <a:r>
              <a:rPr lang="en-US" sz="2400" b="1" dirty="0">
                <a:solidFill>
                  <a:srgbClr val="00853F"/>
                </a:solidFill>
              </a:rPr>
              <a:t>Section 6 – 6.5.5.3</a:t>
            </a:r>
            <a:br>
              <a:rPr lang="en-US" dirty="0">
                <a:solidFill>
                  <a:srgbClr val="00853F"/>
                </a:solidFill>
              </a:rPr>
            </a:br>
            <a:r>
              <a:rPr lang="en-US" sz="2000" dirty="0">
                <a:solidFill>
                  <a:srgbClr val="00853F"/>
                </a:solidFill>
              </a:rPr>
              <a:t>Limitation on Centrifugal Fan Open-Circuit </a:t>
            </a:r>
            <a:br>
              <a:rPr lang="en-US" sz="2000" dirty="0">
                <a:solidFill>
                  <a:srgbClr val="00853F"/>
                </a:solidFill>
              </a:rPr>
            </a:br>
            <a:r>
              <a:rPr lang="en-US" sz="2000" dirty="0">
                <a:solidFill>
                  <a:srgbClr val="00853F"/>
                </a:solidFill>
              </a:rPr>
              <a:t>Cooling Towers</a:t>
            </a:r>
            <a:endParaRPr lang="en-US" sz="2000" i="1" dirty="0">
              <a:solidFill>
                <a:srgbClr val="00853F"/>
              </a:solidFill>
            </a:endParaRPr>
          </a:p>
        </p:txBody>
      </p:sp>
    </p:spTree>
    <p:extLst>
      <p:ext uri="{BB962C8B-B14F-4D97-AF65-F5344CB8AC3E}">
        <p14:creationId xmlns:p14="http://schemas.microsoft.com/office/powerpoint/2010/main" val="70625200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a:t>Open-circuit cooling towers used on water-cooled chiller systems configured with multiple- or variable-speed condenser water pumps designed so all open-circuit cooling tower cells can be run in parallel with larger of</a:t>
            </a:r>
          </a:p>
          <a:p>
            <a:pPr lvl="1"/>
            <a:r>
              <a:rPr lang="en-US" dirty="0"/>
              <a:t>Flow produced by smallest pump at its maximum expected flow rate or</a:t>
            </a:r>
          </a:p>
          <a:p>
            <a:pPr lvl="1"/>
            <a:r>
              <a:rPr lang="en-US" dirty="0"/>
              <a:t>50% of design flow for the cell</a:t>
            </a:r>
          </a:p>
        </p:txBody>
      </p:sp>
      <p:sp>
        <p:nvSpPr>
          <p:cNvPr id="267266" name="Rectangle 2"/>
          <p:cNvSpPr>
            <a:spLocks noGrp="1" noChangeArrowheads="1"/>
          </p:cNvSpPr>
          <p:nvPr>
            <p:ph type="title"/>
          </p:nvPr>
        </p:nvSpPr>
        <p:spPr>
          <a:xfrm>
            <a:off x="241300" y="0"/>
            <a:ext cx="8483600" cy="939800"/>
          </a:xfrm>
        </p:spPr>
        <p:txBody>
          <a:bodyPr>
            <a:normAutofit/>
          </a:bodyPr>
          <a:lstStyle/>
          <a:p>
            <a:pPr>
              <a:lnSpc>
                <a:spcPct val="80000"/>
              </a:lnSpc>
            </a:pPr>
            <a:r>
              <a:rPr lang="en-US" sz="2400" b="1" dirty="0">
                <a:solidFill>
                  <a:srgbClr val="00853F"/>
                </a:solidFill>
              </a:rPr>
              <a:t>Section 6 – 6.5.5.4</a:t>
            </a:r>
            <a:br>
              <a:rPr lang="en-US" dirty="0">
                <a:solidFill>
                  <a:srgbClr val="FF0000"/>
                </a:solidFill>
              </a:rPr>
            </a:br>
            <a:r>
              <a:rPr lang="en-US" sz="2000" dirty="0">
                <a:solidFill>
                  <a:srgbClr val="00853F"/>
                </a:solidFill>
              </a:rPr>
              <a:t>Tower Flow Turndown</a:t>
            </a:r>
          </a:p>
        </p:txBody>
      </p:sp>
    </p:spTree>
    <p:extLst>
      <p:ext uri="{BB962C8B-B14F-4D97-AF65-F5344CB8AC3E}">
        <p14:creationId xmlns:p14="http://schemas.microsoft.com/office/powerpoint/2010/main" val="17272608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7" name="Rectangle 3"/>
          <p:cNvSpPr>
            <a:spLocks noGrp="1" noChangeArrowheads="1"/>
          </p:cNvSpPr>
          <p:nvPr>
            <p:ph idx="1"/>
          </p:nvPr>
        </p:nvSpPr>
        <p:spPr>
          <a:xfrm>
            <a:off x="456229" y="1295400"/>
            <a:ext cx="7671771" cy="4441825"/>
          </a:xfrm>
        </p:spPr>
        <p:txBody>
          <a:bodyPr>
            <a:normAutofit fontScale="77500" lnSpcReduction="20000"/>
          </a:bodyPr>
          <a:lstStyle/>
          <a:p>
            <a:pPr marL="0" indent="0">
              <a:buNone/>
            </a:pPr>
            <a:r>
              <a:rPr lang="en-US" sz="2600" dirty="0">
                <a:cs typeface="Times New Roman" pitchFamily="18" charset="0"/>
                <a:sym typeface="WP MathA" pitchFamily="2" charset="2"/>
              </a:rPr>
              <a:t>Condenser heat recovery for SWH required if</a:t>
            </a:r>
          </a:p>
          <a:p>
            <a:pPr lvl="1">
              <a:buFont typeface="Arial" panose="020B0604020202020204" pitchFamily="34" charset="0"/>
              <a:buChar char="•"/>
            </a:pPr>
            <a:r>
              <a:rPr lang="en-US" sz="2300" dirty="0">
                <a:cs typeface="Times New Roman" pitchFamily="18" charset="0"/>
                <a:sym typeface="WP MathA" pitchFamily="2" charset="2"/>
              </a:rPr>
              <a:t>Facility operates 24 </a:t>
            </a:r>
            <a:r>
              <a:rPr lang="en-US" sz="2300" dirty="0" err="1">
                <a:cs typeface="Times New Roman" pitchFamily="18" charset="0"/>
                <a:sym typeface="WP MathA" pitchFamily="2" charset="2"/>
              </a:rPr>
              <a:t>hrs</a:t>
            </a:r>
            <a:r>
              <a:rPr lang="en-US" sz="2300" dirty="0">
                <a:cs typeface="Times New Roman" pitchFamily="18" charset="0"/>
                <a:sym typeface="WP MathA" pitchFamily="2" charset="2"/>
              </a:rPr>
              <a:t> per day </a:t>
            </a:r>
            <a:r>
              <a:rPr lang="en-US" sz="2300" b="1" u="sng" dirty="0">
                <a:cs typeface="Times New Roman" pitchFamily="18" charset="0"/>
                <a:sym typeface="WP MathA" pitchFamily="2" charset="2"/>
              </a:rPr>
              <a:t>and</a:t>
            </a:r>
          </a:p>
          <a:p>
            <a:pPr lvl="1">
              <a:buFont typeface="Arial" panose="020B0604020202020204" pitchFamily="34" charset="0"/>
              <a:buChar char="•"/>
            </a:pPr>
            <a:r>
              <a:rPr lang="en-US" sz="2300" dirty="0">
                <a:cs typeface="Times New Roman" pitchFamily="18" charset="0"/>
                <a:sym typeface="WP MathA" pitchFamily="2" charset="2"/>
              </a:rPr>
              <a:t>Heat rejection &gt; 6,000,000 Btu/h </a:t>
            </a:r>
            <a:r>
              <a:rPr lang="en-US" sz="2300" b="1" u="sng" dirty="0">
                <a:cs typeface="Times New Roman" pitchFamily="18" charset="0"/>
                <a:sym typeface="WP MathA" pitchFamily="2" charset="2"/>
              </a:rPr>
              <a:t>and</a:t>
            </a:r>
          </a:p>
          <a:p>
            <a:pPr lvl="1">
              <a:buFont typeface="Arial" panose="020B0604020202020204" pitchFamily="34" charset="0"/>
              <a:buChar char="•"/>
            </a:pPr>
            <a:r>
              <a:rPr lang="en-US" sz="2300" dirty="0">
                <a:cs typeface="Times New Roman" pitchFamily="18" charset="0"/>
                <a:sym typeface="WP MathA" pitchFamily="2" charset="2"/>
              </a:rPr>
              <a:t>SWH load &gt; 1,000,000 Btu/h</a:t>
            </a:r>
          </a:p>
          <a:p>
            <a:pPr marL="0" lvl="0" indent="0">
              <a:buNone/>
            </a:pPr>
            <a:endParaRPr lang="en-US" sz="2600" dirty="0"/>
          </a:p>
          <a:p>
            <a:pPr marL="0" lvl="0" indent="0">
              <a:buNone/>
            </a:pPr>
            <a:r>
              <a:rPr lang="en-US" sz="2600" dirty="0"/>
              <a:t>The required heat recovery system shall have the capacity to provide the smaller of</a:t>
            </a:r>
          </a:p>
          <a:p>
            <a:pPr lvl="1" indent="-342900">
              <a:buFont typeface="Arial" panose="020B0604020202020204" pitchFamily="34" charset="0"/>
              <a:buChar char="•"/>
            </a:pPr>
            <a:r>
              <a:rPr lang="en-US" sz="2300" dirty="0"/>
              <a:t>60% of the peak heat rejection load at design conditions or</a:t>
            </a:r>
          </a:p>
          <a:p>
            <a:pPr lvl="1" indent="-342900">
              <a:buFont typeface="Arial" panose="020B0604020202020204" pitchFamily="34" charset="0"/>
              <a:buChar char="•"/>
            </a:pPr>
            <a:r>
              <a:rPr lang="en-US" sz="2300" dirty="0"/>
              <a:t>preheat of the peak service hot water draw to 85°F</a:t>
            </a:r>
          </a:p>
          <a:p>
            <a:pPr marL="0" indent="0">
              <a:buNone/>
            </a:pPr>
            <a:endParaRPr lang="en-US" sz="2600" dirty="0">
              <a:cs typeface="Times New Roman" pitchFamily="18" charset="0"/>
              <a:sym typeface="WP MathA" pitchFamily="2" charset="2"/>
            </a:endParaRPr>
          </a:p>
          <a:p>
            <a:pPr marL="0" indent="0">
              <a:buNone/>
            </a:pPr>
            <a:r>
              <a:rPr lang="en-US" sz="2600" b="1" u="sng" dirty="0">
                <a:cs typeface="Times New Roman" pitchFamily="18" charset="0"/>
                <a:sym typeface="WP MathA" pitchFamily="2" charset="2"/>
              </a:rPr>
              <a:t>Exceptions</a:t>
            </a:r>
          </a:p>
          <a:p>
            <a:pPr>
              <a:buFont typeface="Arial" panose="020B0604020202020204" pitchFamily="34" charset="0"/>
              <a:buChar char="•"/>
            </a:pPr>
            <a:r>
              <a:rPr lang="en-US" sz="2300" dirty="0">
                <a:sym typeface="WP MathA" pitchFamily="2" charset="2"/>
              </a:rPr>
              <a:t>If condenser heat recovery is used for space heating with a heat recovery design &gt; 30% of peak water-cooled condenser load at design conditions</a:t>
            </a:r>
          </a:p>
          <a:p>
            <a:pPr>
              <a:buFont typeface="Arial" panose="020B0604020202020204" pitchFamily="34" charset="0"/>
              <a:buChar char="•"/>
            </a:pPr>
            <a:r>
              <a:rPr lang="en-US" sz="2300" dirty="0">
                <a:sym typeface="WP MathA" pitchFamily="2" charset="2"/>
              </a:rPr>
              <a:t>If 60% of service water heating is provided from site-solar or site-recovered energy or other sources</a:t>
            </a:r>
          </a:p>
          <a:p>
            <a:pPr lvl="2">
              <a:buFontTx/>
              <a:buNone/>
            </a:pPr>
            <a:endParaRPr lang="en-US" sz="2400" dirty="0">
              <a:cs typeface="Times New Roman" pitchFamily="18" charset="0"/>
              <a:sym typeface="WP MathA" pitchFamily="2" charset="2"/>
            </a:endParaRPr>
          </a:p>
        </p:txBody>
      </p:sp>
      <p:sp>
        <p:nvSpPr>
          <p:cNvPr id="267266" name="Rectangle 2"/>
          <p:cNvSpPr>
            <a:spLocks noGrp="1" noChangeArrowheads="1"/>
          </p:cNvSpPr>
          <p:nvPr>
            <p:ph type="title"/>
          </p:nvPr>
        </p:nvSpPr>
        <p:spPr>
          <a:xfrm>
            <a:off x="241300" y="0"/>
            <a:ext cx="8483600" cy="939800"/>
          </a:xfrm>
        </p:spPr>
        <p:txBody>
          <a:bodyPr>
            <a:normAutofit/>
          </a:bodyPr>
          <a:lstStyle/>
          <a:p>
            <a:pPr>
              <a:lnSpc>
                <a:spcPct val="80000"/>
              </a:lnSpc>
            </a:pPr>
            <a:r>
              <a:rPr lang="en-US" sz="2400" b="1" dirty="0">
                <a:solidFill>
                  <a:srgbClr val="00853F"/>
                </a:solidFill>
              </a:rPr>
              <a:t>Section 6 – 6.5.6.2</a:t>
            </a:r>
            <a:br>
              <a:rPr lang="en-US" dirty="0">
                <a:solidFill>
                  <a:srgbClr val="00853F"/>
                </a:solidFill>
              </a:rPr>
            </a:br>
            <a:r>
              <a:rPr lang="en-US" sz="2000" dirty="0">
                <a:solidFill>
                  <a:srgbClr val="00853F"/>
                </a:solidFill>
              </a:rPr>
              <a:t>Heat Recovery for Service Water Heating</a:t>
            </a:r>
            <a:endParaRPr lang="en-US" sz="2000" i="1" dirty="0">
              <a:solidFill>
                <a:srgbClr val="00853F"/>
              </a:solidFill>
            </a:endParaRPr>
          </a:p>
        </p:txBody>
      </p:sp>
    </p:spTree>
    <p:extLst>
      <p:ext uri="{BB962C8B-B14F-4D97-AF65-F5344CB8AC3E}">
        <p14:creationId xmlns:p14="http://schemas.microsoft.com/office/powerpoint/2010/main" val="41892132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7" name="Rectangle 3"/>
          <p:cNvSpPr>
            <a:spLocks noGrp="1" noChangeArrowheads="1"/>
          </p:cNvSpPr>
          <p:nvPr>
            <p:ph idx="1"/>
          </p:nvPr>
        </p:nvSpPr>
        <p:spPr>
          <a:xfrm>
            <a:off x="456229" y="1295400"/>
            <a:ext cx="7671771" cy="5133392"/>
          </a:xfrm>
        </p:spPr>
        <p:txBody>
          <a:bodyPr>
            <a:normAutofit fontScale="77500" lnSpcReduction="20000"/>
          </a:bodyPr>
          <a:lstStyle/>
          <a:p>
            <a:pPr marL="0" indent="0">
              <a:buNone/>
            </a:pPr>
            <a:r>
              <a:rPr lang="en-US" sz="2600" i="1" dirty="0">
                <a:solidFill>
                  <a:srgbClr val="FF0000"/>
                </a:solidFill>
                <a:cs typeface="Times New Roman" pitchFamily="18" charset="0"/>
                <a:sym typeface="WP MathA" pitchFamily="2" charset="2"/>
              </a:rPr>
              <a:t>This new requirement is only for hospitals:</a:t>
            </a:r>
          </a:p>
          <a:p>
            <a:pPr marL="0" indent="0">
              <a:buNone/>
            </a:pPr>
            <a:r>
              <a:rPr lang="en-US" sz="2600" dirty="0">
                <a:solidFill>
                  <a:srgbClr val="FF0000"/>
                </a:solidFill>
                <a:cs typeface="Times New Roman" pitchFamily="18" charset="0"/>
                <a:sym typeface="WP MathA" pitchFamily="2" charset="2"/>
              </a:rPr>
              <a:t>Where heating water is used for space heating, a condenser heat recovery system to be installed, provided all of these are true:</a:t>
            </a:r>
          </a:p>
          <a:p>
            <a:pPr marL="457200" indent="-457200">
              <a:buAutoNum type="alphaLcPeriod"/>
            </a:pPr>
            <a:r>
              <a:rPr lang="en-US" sz="2300" dirty="0">
                <a:solidFill>
                  <a:srgbClr val="FF0000"/>
                </a:solidFill>
              </a:rPr>
              <a:t>Building is an </a:t>
            </a:r>
            <a:r>
              <a:rPr lang="en-US" sz="2300" u="sng" dirty="0">
                <a:solidFill>
                  <a:srgbClr val="FF0000"/>
                </a:solidFill>
              </a:rPr>
              <a:t>acute inpatient hospital</a:t>
            </a:r>
            <a:r>
              <a:rPr lang="en-US" sz="2300" dirty="0">
                <a:solidFill>
                  <a:srgbClr val="FF0000"/>
                </a:solidFill>
              </a:rPr>
              <a:t>, where building or portion of building is used on a 24-hour basis for inpatient medical, obstetric, or surgical care for patients</a:t>
            </a:r>
          </a:p>
          <a:p>
            <a:pPr marL="457200" indent="-457200">
              <a:buAutoNum type="alphaLcPeriod"/>
            </a:pPr>
            <a:r>
              <a:rPr lang="en-US" sz="2300" dirty="0">
                <a:solidFill>
                  <a:srgbClr val="FF0000"/>
                </a:solidFill>
              </a:rPr>
              <a:t>Total design chilled-water capacity for acute inpatient hospital, either air cooled or water cooled, required at cooling design conditions &gt; 3,600,000 Btu/h of cooling</a:t>
            </a:r>
          </a:p>
          <a:p>
            <a:pPr marL="457200" indent="-457200">
              <a:buAutoNum type="alphaLcPeriod"/>
            </a:pPr>
            <a:r>
              <a:rPr lang="en-US" sz="2300" dirty="0">
                <a:solidFill>
                  <a:srgbClr val="FF0000"/>
                </a:solidFill>
              </a:rPr>
              <a:t>Simultaneous heating and cooling occurs above 60°F outdoor air temperature</a:t>
            </a:r>
          </a:p>
          <a:p>
            <a:pPr marL="457200" indent="-457200">
              <a:buAutoNum type="alphaLcPeriod"/>
            </a:pPr>
            <a:endParaRPr lang="en-US" sz="2300" dirty="0">
              <a:solidFill>
                <a:srgbClr val="FF0000"/>
              </a:solidFill>
            </a:endParaRPr>
          </a:p>
          <a:p>
            <a:r>
              <a:rPr lang="en-US" sz="2600" dirty="0">
                <a:solidFill>
                  <a:srgbClr val="FF0000"/>
                </a:solidFill>
                <a:cs typeface="Times New Roman" pitchFamily="18" charset="0"/>
                <a:sym typeface="WP MathA" pitchFamily="2" charset="2"/>
              </a:rPr>
              <a:t>Total heat recovery system to have cooling capacity at least 7% of total design chilled-water capacity of acute inpatient hospital at peak design conditions</a:t>
            </a:r>
          </a:p>
          <a:p>
            <a:pPr marL="0" indent="0">
              <a:buNone/>
            </a:pPr>
            <a:r>
              <a:rPr lang="en-US" sz="2600" b="1" u="sng" dirty="0">
                <a:solidFill>
                  <a:srgbClr val="FF0000"/>
                </a:solidFill>
                <a:cs typeface="Times New Roman" pitchFamily="18" charset="0"/>
                <a:sym typeface="WP MathA" pitchFamily="2" charset="2"/>
              </a:rPr>
              <a:t>Exceptions</a:t>
            </a:r>
          </a:p>
          <a:p>
            <a:pPr>
              <a:buFont typeface="Arial" panose="020B0604020202020204" pitchFamily="34" charset="0"/>
              <a:buChar char="•"/>
            </a:pPr>
            <a:r>
              <a:rPr lang="en-US" sz="2300" dirty="0">
                <a:solidFill>
                  <a:srgbClr val="FF0000"/>
                </a:solidFill>
                <a:sym typeface="WP MathA" pitchFamily="2" charset="2"/>
              </a:rPr>
              <a:t>Buildings that provide ≥ 60% of reheat energy from on-site renewable energy or site-recovered energy</a:t>
            </a:r>
          </a:p>
          <a:p>
            <a:pPr>
              <a:buFont typeface="Arial" panose="020B0604020202020204" pitchFamily="34" charset="0"/>
              <a:buChar char="•"/>
            </a:pPr>
            <a:r>
              <a:rPr lang="en-US" sz="2300" dirty="0">
                <a:solidFill>
                  <a:srgbClr val="FF0000"/>
                </a:solidFill>
                <a:sym typeface="WP MathA" pitchFamily="2" charset="2"/>
              </a:rPr>
              <a:t>Buildings in </a:t>
            </a:r>
            <a:r>
              <a:rPr lang="en-US" sz="2300" dirty="0">
                <a:solidFill>
                  <a:schemeClr val="accent1">
                    <a:lumMod val="75000"/>
                  </a:schemeClr>
                </a:solidFill>
                <a:sym typeface="WP MathA" pitchFamily="2" charset="2"/>
              </a:rPr>
              <a:t>climate zones 5C, 6B, 7, and 8</a:t>
            </a:r>
          </a:p>
          <a:p>
            <a:pPr lvl="2">
              <a:buFontTx/>
              <a:buNone/>
            </a:pPr>
            <a:endParaRPr lang="en-US" sz="2400" dirty="0">
              <a:cs typeface="Times New Roman" pitchFamily="18" charset="0"/>
              <a:sym typeface="WP MathA" pitchFamily="2" charset="2"/>
            </a:endParaRPr>
          </a:p>
        </p:txBody>
      </p:sp>
      <p:sp>
        <p:nvSpPr>
          <p:cNvPr id="267266" name="Rectangle 2"/>
          <p:cNvSpPr>
            <a:spLocks noGrp="1" noChangeArrowheads="1"/>
          </p:cNvSpPr>
          <p:nvPr>
            <p:ph type="title"/>
          </p:nvPr>
        </p:nvSpPr>
        <p:spPr>
          <a:xfrm>
            <a:off x="241300" y="0"/>
            <a:ext cx="8483600" cy="939800"/>
          </a:xfrm>
        </p:spPr>
        <p:txBody>
          <a:bodyPr>
            <a:normAutofit/>
          </a:bodyPr>
          <a:lstStyle/>
          <a:p>
            <a:pPr>
              <a:lnSpc>
                <a:spcPct val="80000"/>
              </a:lnSpc>
            </a:pPr>
            <a:r>
              <a:rPr lang="en-US" sz="2400" b="1" dirty="0">
                <a:solidFill>
                  <a:srgbClr val="00853F"/>
                </a:solidFill>
              </a:rPr>
              <a:t>Section 6 – 6.5.6.</a:t>
            </a:r>
            <a:r>
              <a:rPr lang="en-US" sz="2400" b="1" dirty="0">
                <a:solidFill>
                  <a:srgbClr val="FF0000"/>
                </a:solidFill>
              </a:rPr>
              <a:t>3</a:t>
            </a:r>
            <a:br>
              <a:rPr lang="en-US" dirty="0">
                <a:solidFill>
                  <a:srgbClr val="00853F"/>
                </a:solidFill>
              </a:rPr>
            </a:br>
            <a:r>
              <a:rPr lang="en-US" sz="2000" dirty="0">
                <a:solidFill>
                  <a:srgbClr val="FF0000"/>
                </a:solidFill>
              </a:rPr>
              <a:t>Heat Recovery for Space Conditioning</a:t>
            </a:r>
            <a:endParaRPr lang="en-US" sz="2000" i="1" dirty="0">
              <a:solidFill>
                <a:srgbClr val="FF0000"/>
              </a:solidFill>
            </a:endParaRPr>
          </a:p>
        </p:txBody>
      </p:sp>
    </p:spTree>
    <p:extLst>
      <p:ext uri="{BB962C8B-B14F-4D97-AF65-F5344CB8AC3E}">
        <p14:creationId xmlns:p14="http://schemas.microsoft.com/office/powerpoint/2010/main" val="381670526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7" name="Rectangle 3"/>
          <p:cNvSpPr>
            <a:spLocks noGrp="1" noChangeArrowheads="1"/>
          </p:cNvSpPr>
          <p:nvPr>
            <p:ph idx="1"/>
          </p:nvPr>
        </p:nvSpPr>
        <p:spPr>
          <a:xfrm>
            <a:off x="456229" y="1295400"/>
            <a:ext cx="7671771" cy="5133392"/>
          </a:xfrm>
        </p:spPr>
        <p:txBody>
          <a:bodyPr>
            <a:normAutofit fontScale="92500" lnSpcReduction="20000"/>
          </a:bodyPr>
          <a:lstStyle/>
          <a:p>
            <a:pPr marL="0" indent="0">
              <a:buNone/>
            </a:pPr>
            <a:r>
              <a:rPr lang="en-US" sz="2600" dirty="0">
                <a:solidFill>
                  <a:srgbClr val="FF0000"/>
                </a:solidFill>
                <a:cs typeface="Times New Roman" pitchFamily="18" charset="0"/>
                <a:sym typeface="WP MathA" pitchFamily="2" charset="2"/>
              </a:rPr>
              <a:t>Indoor pool dehumidifier serving a natatorium with heated indoor pool &gt; 500 sf to include one of the following</a:t>
            </a:r>
          </a:p>
          <a:p>
            <a:r>
              <a:rPr lang="en-US" sz="2600" dirty="0">
                <a:solidFill>
                  <a:srgbClr val="FF0000"/>
                </a:solidFill>
                <a:cs typeface="Times New Roman" pitchFamily="18" charset="0"/>
                <a:sym typeface="WP MathA" pitchFamily="2" charset="2"/>
              </a:rPr>
              <a:t>Exhaust air sensible energy recovery system with sensible energy recovery ration of at least 50%</a:t>
            </a:r>
          </a:p>
          <a:p>
            <a:r>
              <a:rPr lang="en-US" sz="2600" dirty="0">
                <a:solidFill>
                  <a:srgbClr val="FF0000"/>
                </a:solidFill>
                <a:cs typeface="Times New Roman" pitchFamily="18" charset="0"/>
                <a:sym typeface="WP MathA" pitchFamily="2" charset="2"/>
              </a:rPr>
              <a:t>Condenser heat recovery system capable of and configured to use 100% of heat generated through dehumidification to heat the pool water when there is a pool water heating load</a:t>
            </a:r>
          </a:p>
          <a:p>
            <a:r>
              <a:rPr lang="en-US" sz="2600" dirty="0">
                <a:solidFill>
                  <a:srgbClr val="FF0000"/>
                </a:solidFill>
                <a:cs typeface="Times New Roman" pitchFamily="18" charset="0"/>
                <a:sym typeface="WP MathA" pitchFamily="2" charset="2"/>
              </a:rPr>
              <a:t>Exhaust air energy recovery system that results in an enthalpy recovery ration of at least 50%</a:t>
            </a:r>
          </a:p>
          <a:p>
            <a:pPr marL="0" indent="0">
              <a:buNone/>
            </a:pPr>
            <a:r>
              <a:rPr lang="en-US" sz="2600" b="1" u="sng" dirty="0">
                <a:solidFill>
                  <a:srgbClr val="FF0000"/>
                </a:solidFill>
                <a:cs typeface="Times New Roman" pitchFamily="18" charset="0"/>
                <a:sym typeface="WP MathA" pitchFamily="2" charset="2"/>
              </a:rPr>
              <a:t>Exception</a:t>
            </a:r>
          </a:p>
          <a:p>
            <a:pPr>
              <a:buFont typeface="Arial" panose="020B0604020202020204" pitchFamily="34" charset="0"/>
              <a:buChar char="•"/>
            </a:pPr>
            <a:r>
              <a:rPr lang="en-US" sz="2300" dirty="0">
                <a:solidFill>
                  <a:srgbClr val="FF0000"/>
                </a:solidFill>
                <a:sym typeface="WP MathA" pitchFamily="2" charset="2"/>
              </a:rPr>
              <a:t>Natatoriums heated by on-site renewable or site recovered energy capable of and configured to provide at least 60% of annual heating energy required</a:t>
            </a:r>
          </a:p>
          <a:p>
            <a:pPr lvl="2">
              <a:buFontTx/>
              <a:buNone/>
            </a:pPr>
            <a:endParaRPr lang="en-US" sz="2400" dirty="0">
              <a:cs typeface="Times New Roman" pitchFamily="18" charset="0"/>
              <a:sym typeface="WP MathA" pitchFamily="2" charset="2"/>
            </a:endParaRPr>
          </a:p>
        </p:txBody>
      </p:sp>
      <p:sp>
        <p:nvSpPr>
          <p:cNvPr id="267266" name="Rectangle 2"/>
          <p:cNvSpPr>
            <a:spLocks noGrp="1" noChangeArrowheads="1"/>
          </p:cNvSpPr>
          <p:nvPr>
            <p:ph type="title"/>
          </p:nvPr>
        </p:nvSpPr>
        <p:spPr>
          <a:xfrm>
            <a:off x="241300" y="0"/>
            <a:ext cx="8483600" cy="939800"/>
          </a:xfrm>
        </p:spPr>
        <p:txBody>
          <a:bodyPr>
            <a:normAutofit/>
          </a:bodyPr>
          <a:lstStyle/>
          <a:p>
            <a:pPr>
              <a:lnSpc>
                <a:spcPct val="80000"/>
              </a:lnSpc>
            </a:pPr>
            <a:r>
              <a:rPr lang="en-US" sz="2400" b="1" dirty="0">
                <a:solidFill>
                  <a:srgbClr val="00853F"/>
                </a:solidFill>
              </a:rPr>
              <a:t>Section 6 – 6.5.6.</a:t>
            </a:r>
            <a:r>
              <a:rPr lang="en-US" sz="2400" b="1" dirty="0">
                <a:solidFill>
                  <a:srgbClr val="FF0000"/>
                </a:solidFill>
              </a:rPr>
              <a:t>4</a:t>
            </a:r>
            <a:br>
              <a:rPr lang="en-US" dirty="0">
                <a:solidFill>
                  <a:srgbClr val="00853F"/>
                </a:solidFill>
              </a:rPr>
            </a:br>
            <a:r>
              <a:rPr lang="en-US" sz="2000" dirty="0">
                <a:solidFill>
                  <a:srgbClr val="FF0000"/>
                </a:solidFill>
              </a:rPr>
              <a:t>Indoor Pool Dehumidifier Energy Recovery</a:t>
            </a:r>
            <a:endParaRPr lang="en-US" sz="2000" i="1" dirty="0">
              <a:solidFill>
                <a:srgbClr val="FF0000"/>
              </a:solidFill>
            </a:endParaRPr>
          </a:p>
        </p:txBody>
      </p:sp>
    </p:spTree>
    <p:extLst>
      <p:ext uri="{BB962C8B-B14F-4D97-AF65-F5344CB8AC3E}">
        <p14:creationId xmlns:p14="http://schemas.microsoft.com/office/powerpoint/2010/main" val="324396136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41301" y="0"/>
            <a:ext cx="8763000" cy="889000"/>
          </a:xfrm>
        </p:spPr>
        <p:txBody>
          <a:bodyPr/>
          <a:lstStyle/>
          <a:p>
            <a:pPr>
              <a:lnSpc>
                <a:spcPct val="80000"/>
              </a:lnSpc>
            </a:pPr>
            <a:r>
              <a:rPr lang="en-US" sz="2400" b="1" dirty="0">
                <a:solidFill>
                  <a:srgbClr val="00853F"/>
                </a:solidFill>
              </a:rPr>
              <a:t>Section 6 – 6.5.7.1 </a:t>
            </a:r>
            <a:br>
              <a:rPr lang="en-US" sz="2400" b="1" dirty="0">
                <a:solidFill>
                  <a:srgbClr val="00853F"/>
                </a:solidFill>
              </a:rPr>
            </a:br>
            <a:r>
              <a:rPr lang="en-US" sz="2000" dirty="0">
                <a:solidFill>
                  <a:srgbClr val="00853F"/>
                </a:solidFill>
              </a:rPr>
              <a:t>Transfer Air</a:t>
            </a:r>
          </a:p>
        </p:txBody>
      </p:sp>
      <p:sp>
        <p:nvSpPr>
          <p:cNvPr id="5" name="Content Placeholder 2"/>
          <p:cNvSpPr>
            <a:spLocks noGrp="1"/>
          </p:cNvSpPr>
          <p:nvPr>
            <p:ph idx="1"/>
          </p:nvPr>
        </p:nvSpPr>
        <p:spPr>
          <a:xfrm>
            <a:off x="228600" y="1116110"/>
            <a:ext cx="8763000" cy="5257800"/>
          </a:xfrm>
        </p:spPr>
        <p:txBody>
          <a:bodyPr>
            <a:normAutofit/>
          </a:bodyPr>
          <a:lstStyle/>
          <a:p>
            <a:pPr marL="0" indent="0">
              <a:buNone/>
            </a:pPr>
            <a:r>
              <a:rPr lang="en-US" sz="1800" dirty="0"/>
              <a:t>Conditioned supply air delivered to any space with mechanical exhaust to not exceed the greater of</a:t>
            </a:r>
          </a:p>
          <a:p>
            <a:pPr>
              <a:buFont typeface="+mj-lt"/>
              <a:buAutoNum type="alphaLcPeriod"/>
            </a:pPr>
            <a:r>
              <a:rPr lang="en-US" sz="1800" dirty="0"/>
              <a:t>supply flow required to meet the space heating or cooling load;</a:t>
            </a:r>
          </a:p>
          <a:p>
            <a:pPr>
              <a:buFont typeface="+mj-lt"/>
              <a:buAutoNum type="alphaLcPeriod"/>
            </a:pPr>
            <a:r>
              <a:rPr lang="en-US" sz="1800" dirty="0"/>
              <a:t>ventilation rate required by the AHJ, the facility Environmental Health and Safety department, or ASHRAE Standard 62.1; or</a:t>
            </a:r>
          </a:p>
          <a:p>
            <a:pPr>
              <a:buFont typeface="+mj-lt"/>
              <a:buAutoNum type="alphaLcPeriod"/>
            </a:pPr>
            <a:r>
              <a:rPr lang="en-US" sz="1800" dirty="0"/>
              <a:t>mechanical exhaust flow minus the available transfer air from conditioned spaces or return air plenums on the same floor, not in different smoke or fire compartments, and that at their closest point are within 15 ft. of each other. </a:t>
            </a:r>
          </a:p>
          <a:p>
            <a:pPr marL="0" indent="0">
              <a:buNone/>
            </a:pPr>
            <a:r>
              <a:rPr lang="en-US" sz="1800" dirty="0"/>
              <a:t>	</a:t>
            </a:r>
          </a:p>
          <a:p>
            <a:pPr marL="0" indent="0">
              <a:buNone/>
            </a:pPr>
            <a:r>
              <a:rPr lang="en-US" sz="1800" dirty="0"/>
              <a:t>	Available transfer air is that portion of outdoor ventilation air that </a:t>
            </a:r>
          </a:p>
          <a:p>
            <a:pPr lvl="1">
              <a:buFont typeface="+mj-lt"/>
              <a:buAutoNum type="arabicPeriod"/>
            </a:pPr>
            <a:r>
              <a:rPr lang="en-US" sz="1800" dirty="0"/>
              <a:t>is not required to satisfy other exhaust needs,</a:t>
            </a:r>
          </a:p>
          <a:p>
            <a:pPr lvl="1">
              <a:buFont typeface="+mj-lt"/>
              <a:buAutoNum type="arabicPeriod"/>
            </a:pPr>
            <a:r>
              <a:rPr lang="en-US" sz="1800" dirty="0"/>
              <a:t>is not required to maintain pressurization of other spaces, and</a:t>
            </a:r>
          </a:p>
          <a:p>
            <a:pPr lvl="1">
              <a:buFont typeface="+mj-lt"/>
              <a:buAutoNum type="arabicPeriod"/>
            </a:pPr>
            <a:r>
              <a:rPr lang="en-US" sz="1800" dirty="0"/>
              <a:t>is transferable according to applicable codes and standards and to the class of air recirculation limitations in ASHRAE Standard 62.1.</a:t>
            </a:r>
          </a:p>
          <a:p>
            <a:pPr marL="57150" indent="0">
              <a:buNone/>
            </a:pPr>
            <a:r>
              <a:rPr lang="en-US" sz="2200" i="1" dirty="0"/>
              <a:t>When transfer air is used instead of supply air, it means less fan energy and less heating and cooling of supply air.</a:t>
            </a:r>
          </a:p>
        </p:txBody>
      </p:sp>
    </p:spTree>
    <p:extLst>
      <p:ext uri="{BB962C8B-B14F-4D97-AF65-F5344CB8AC3E}">
        <p14:creationId xmlns:p14="http://schemas.microsoft.com/office/powerpoint/2010/main" val="365403257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41301" y="0"/>
            <a:ext cx="8763000" cy="889000"/>
          </a:xfrm>
        </p:spPr>
        <p:txBody>
          <a:bodyPr/>
          <a:lstStyle/>
          <a:p>
            <a:pPr>
              <a:lnSpc>
                <a:spcPct val="80000"/>
              </a:lnSpc>
            </a:pPr>
            <a:r>
              <a:rPr lang="en-US" sz="2400" b="1" dirty="0">
                <a:solidFill>
                  <a:srgbClr val="00853F"/>
                </a:solidFill>
              </a:rPr>
              <a:t>Section 6 – 6.5.7.1 </a:t>
            </a:r>
            <a:br>
              <a:rPr lang="en-US" sz="2400" b="1" dirty="0">
                <a:solidFill>
                  <a:srgbClr val="00853F"/>
                </a:solidFill>
              </a:rPr>
            </a:br>
            <a:r>
              <a:rPr lang="en-US" sz="2000" dirty="0">
                <a:solidFill>
                  <a:srgbClr val="00853F"/>
                </a:solidFill>
              </a:rPr>
              <a:t>Transfer Air – Exceptions </a:t>
            </a:r>
          </a:p>
        </p:txBody>
      </p:sp>
      <p:sp>
        <p:nvSpPr>
          <p:cNvPr id="5" name="Content Placeholder 2"/>
          <p:cNvSpPr>
            <a:spLocks noGrp="1"/>
          </p:cNvSpPr>
          <p:nvPr>
            <p:ph idx="1"/>
          </p:nvPr>
        </p:nvSpPr>
        <p:spPr>
          <a:xfrm>
            <a:off x="228600" y="1214725"/>
            <a:ext cx="8763000" cy="5257800"/>
          </a:xfrm>
        </p:spPr>
        <p:txBody>
          <a:bodyPr>
            <a:normAutofit/>
          </a:bodyPr>
          <a:lstStyle/>
          <a:p>
            <a:pPr marL="0" indent="0">
              <a:buNone/>
            </a:pPr>
            <a:r>
              <a:rPr lang="en-US" sz="1800" b="1" u="sng" dirty="0"/>
              <a:t>Exceptions</a:t>
            </a:r>
            <a:r>
              <a:rPr lang="en-US" sz="1800" b="1" dirty="0"/>
              <a:t>: </a:t>
            </a:r>
          </a:p>
          <a:p>
            <a:pPr>
              <a:buFont typeface="+mj-lt"/>
              <a:buAutoNum type="arabicPeriod"/>
            </a:pPr>
            <a:r>
              <a:rPr lang="en-US" sz="1800" dirty="0"/>
              <a:t>Biosafety level classified laboratories 3 or higher.</a:t>
            </a:r>
          </a:p>
          <a:p>
            <a:pPr>
              <a:buFont typeface="+mj-lt"/>
              <a:buAutoNum type="arabicPeriod"/>
            </a:pPr>
            <a:r>
              <a:rPr lang="en-US" sz="1800" dirty="0"/>
              <a:t>Vivarium spaces.</a:t>
            </a:r>
          </a:p>
          <a:p>
            <a:pPr>
              <a:buFont typeface="+mj-lt"/>
              <a:buAutoNum type="arabicPeriod"/>
            </a:pPr>
            <a:r>
              <a:rPr lang="en-US" sz="1800" dirty="0"/>
              <a:t>Spaces required by applicable codes and standards to be maintained at positive pressure relative to adjacent spaces. </a:t>
            </a:r>
          </a:p>
          <a:p>
            <a:pPr>
              <a:buFont typeface="+mj-lt"/>
              <a:buAutoNum type="arabicPeriod"/>
            </a:pPr>
            <a:r>
              <a:rPr lang="en-US" sz="1800" dirty="0"/>
              <a:t>Spaces where demand for transfer air may exceed the available transfer airflow rate and where the spaces have a required negative pressure relationship. </a:t>
            </a:r>
          </a:p>
          <a:p>
            <a:pPr lvl="1"/>
            <a:endParaRPr lang="en-US" sz="1400" dirty="0"/>
          </a:p>
          <a:p>
            <a:pPr marL="57150" indent="0">
              <a:buNone/>
            </a:pPr>
            <a:r>
              <a:rPr lang="en-US" sz="1800" b="1" dirty="0"/>
              <a:t>NOTE</a:t>
            </a:r>
            <a:r>
              <a:rPr lang="en-US" sz="1800" dirty="0"/>
              <a:t>:  if exception 3 or 4 is used:  any transferable air not directly transferred to be made available to the associated AHU and be used whenever economizer or other options do not save more energy.</a:t>
            </a:r>
          </a:p>
          <a:p>
            <a:pPr marL="457200" lvl="1" indent="0">
              <a:buNone/>
            </a:pPr>
            <a:endParaRPr lang="en-US" sz="1400" dirty="0">
              <a:solidFill>
                <a:srgbClr val="FF0000"/>
              </a:solidFill>
            </a:endParaRPr>
          </a:p>
        </p:txBody>
      </p:sp>
    </p:spTree>
    <p:extLst>
      <p:ext uri="{BB962C8B-B14F-4D97-AF65-F5344CB8AC3E}">
        <p14:creationId xmlns:p14="http://schemas.microsoft.com/office/powerpoint/2010/main" val="217729914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251037"/>
            <a:ext cx="8229600" cy="4876800"/>
          </a:xfrm>
        </p:spPr>
        <p:txBody>
          <a:bodyPr>
            <a:normAutofit/>
          </a:bodyPr>
          <a:lstStyle/>
          <a:p>
            <a:r>
              <a:rPr lang="en-US" dirty="0"/>
              <a:t>Replacement air introduced directly into hood cavity to be ≤ 10% of hood exhaust airflow rate</a:t>
            </a:r>
          </a:p>
          <a:p>
            <a:r>
              <a:rPr lang="en-US" dirty="0"/>
              <a:t>If kitchen/dining facility has total kitchen hood exhaust airflow rate &gt; 5,000 cfm, each hood’s exhaust rate must not exceed the rate shown in Table 6.5.7.2.2</a:t>
            </a:r>
          </a:p>
          <a:p>
            <a:pPr lvl="1"/>
            <a:r>
              <a:rPr lang="en-US" dirty="0"/>
              <a:t>If a single hood or hood section is over appliances with different duty ratings, then the max. airflow rate for that can’t exceed the Table values for highest appliance duty rating under that hood or hood section</a:t>
            </a:r>
          </a:p>
          <a:p>
            <a:pPr>
              <a:buNone/>
            </a:pPr>
            <a:r>
              <a:rPr lang="en-US" b="1" u="sng" dirty="0"/>
              <a:t>Exception</a:t>
            </a:r>
          </a:p>
          <a:p>
            <a:r>
              <a:rPr lang="en-US" dirty="0"/>
              <a:t>If at least 75% of all replacement air is transfer air that would otherwise be exhausted</a:t>
            </a:r>
          </a:p>
        </p:txBody>
      </p:sp>
      <p:sp>
        <p:nvSpPr>
          <p:cNvPr id="269314" name="Rectangle 2"/>
          <p:cNvSpPr>
            <a:spLocks noGrp="1" noChangeArrowheads="1"/>
          </p:cNvSpPr>
          <p:nvPr>
            <p:ph type="title"/>
          </p:nvPr>
        </p:nvSpPr>
        <p:spPr>
          <a:xfrm>
            <a:off x="241301" y="0"/>
            <a:ext cx="8763000" cy="889000"/>
          </a:xfrm>
        </p:spPr>
        <p:txBody>
          <a:bodyPr/>
          <a:lstStyle/>
          <a:p>
            <a:pPr>
              <a:lnSpc>
                <a:spcPct val="80000"/>
              </a:lnSpc>
            </a:pPr>
            <a:r>
              <a:rPr lang="en-US" sz="2400" b="1" dirty="0">
                <a:solidFill>
                  <a:srgbClr val="00853F"/>
                </a:solidFill>
              </a:rPr>
              <a:t>Section 6 – 6.5.7.2 </a:t>
            </a:r>
            <a:br>
              <a:rPr lang="en-US" dirty="0">
                <a:solidFill>
                  <a:srgbClr val="00853F"/>
                </a:solidFill>
              </a:rPr>
            </a:br>
            <a:r>
              <a:rPr lang="en-US" sz="2000" dirty="0">
                <a:solidFill>
                  <a:srgbClr val="00853F"/>
                </a:solidFill>
              </a:rPr>
              <a:t>Kitchen Exhaust Systems</a:t>
            </a:r>
            <a:endParaRPr lang="en-US" sz="2000" i="1" dirty="0"/>
          </a:p>
        </p:txBody>
      </p:sp>
    </p:spTree>
    <p:extLst>
      <p:ext uri="{BB962C8B-B14F-4D97-AF65-F5344CB8AC3E}">
        <p14:creationId xmlns:p14="http://schemas.microsoft.com/office/powerpoint/2010/main" val="130945805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251037"/>
            <a:ext cx="8229600" cy="4876800"/>
          </a:xfrm>
        </p:spPr>
        <p:txBody>
          <a:bodyPr>
            <a:normAutofit/>
          </a:bodyPr>
          <a:lstStyle/>
          <a:p>
            <a:pPr>
              <a:buFont typeface="Arial" panose="020B0604020202020204" pitchFamily="34" charset="0"/>
              <a:buChar char="•"/>
            </a:pPr>
            <a:r>
              <a:rPr lang="en-US" dirty="0"/>
              <a:t>Kitchens/dining facilities with total kitchen hood exhaust airflow rate &gt; 5,000 </a:t>
            </a:r>
            <a:r>
              <a:rPr lang="en-US" dirty="0" err="1"/>
              <a:t>cfm</a:t>
            </a:r>
            <a:r>
              <a:rPr lang="en-US" dirty="0"/>
              <a:t> must have one of these:</a:t>
            </a:r>
          </a:p>
          <a:p>
            <a:pPr lvl="1"/>
            <a:r>
              <a:rPr lang="en-US" dirty="0"/>
              <a:t>At least 50% of all replacement air is transfer air that would otherwise be exhausted</a:t>
            </a:r>
          </a:p>
          <a:p>
            <a:pPr lvl="1"/>
            <a:r>
              <a:rPr lang="en-US" dirty="0"/>
              <a:t>Demand ventilation systems on at least 75% of exhaust air (capable of at least 50% reduction in exhaust and replacement air system airflow rates)</a:t>
            </a:r>
          </a:p>
          <a:p>
            <a:pPr lvl="1"/>
            <a:r>
              <a:rPr lang="en-US" dirty="0"/>
              <a:t>Listed energy recovery devices with sensible heat recovery effectiveness of not less than 40% on at least 50% of the total exhaust airflow</a:t>
            </a:r>
          </a:p>
        </p:txBody>
      </p:sp>
      <p:sp>
        <p:nvSpPr>
          <p:cNvPr id="269314" name="Rectangle 2"/>
          <p:cNvSpPr>
            <a:spLocks noGrp="1" noChangeArrowheads="1"/>
          </p:cNvSpPr>
          <p:nvPr>
            <p:ph type="title"/>
          </p:nvPr>
        </p:nvSpPr>
        <p:spPr>
          <a:xfrm>
            <a:off x="241301" y="0"/>
            <a:ext cx="8763000" cy="889000"/>
          </a:xfrm>
        </p:spPr>
        <p:txBody>
          <a:bodyPr/>
          <a:lstStyle/>
          <a:p>
            <a:pPr>
              <a:lnSpc>
                <a:spcPct val="80000"/>
              </a:lnSpc>
            </a:pPr>
            <a:r>
              <a:rPr lang="en-US" sz="2400" b="1" dirty="0">
                <a:solidFill>
                  <a:srgbClr val="00853F"/>
                </a:solidFill>
              </a:rPr>
              <a:t>Section 6 – 6.5.7.2 </a:t>
            </a:r>
            <a:br>
              <a:rPr lang="en-US" dirty="0">
                <a:solidFill>
                  <a:srgbClr val="00853F"/>
                </a:solidFill>
              </a:rPr>
            </a:br>
            <a:r>
              <a:rPr lang="en-US" sz="2000" dirty="0">
                <a:solidFill>
                  <a:srgbClr val="00853F"/>
                </a:solidFill>
              </a:rPr>
              <a:t>Kitchen Exhaust Systems </a:t>
            </a:r>
            <a:r>
              <a:rPr lang="en-US" sz="1400" i="1" dirty="0">
                <a:solidFill>
                  <a:srgbClr val="00853F"/>
                </a:solidFill>
              </a:rPr>
              <a:t>(cont’d)</a:t>
            </a:r>
            <a:endParaRPr lang="en-US" sz="2000" i="1" dirty="0"/>
          </a:p>
        </p:txBody>
      </p:sp>
    </p:spTree>
    <p:extLst>
      <p:ext uri="{BB962C8B-B14F-4D97-AF65-F5344CB8AC3E}">
        <p14:creationId xmlns:p14="http://schemas.microsoft.com/office/powerpoint/2010/main" val="109832721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251037"/>
            <a:ext cx="8229600" cy="4876800"/>
          </a:xfrm>
        </p:spPr>
        <p:txBody>
          <a:bodyPr>
            <a:normAutofit/>
          </a:bodyPr>
          <a:lstStyle/>
          <a:p>
            <a:pPr>
              <a:buFont typeface="Arial" panose="020B0604020202020204" pitchFamily="34" charset="0"/>
              <a:buChar char="•"/>
            </a:pPr>
            <a:r>
              <a:rPr lang="en-US" dirty="0"/>
              <a:t>Performance testing of design airflow rates and proper capture and containment must be done using an approved field test method</a:t>
            </a:r>
          </a:p>
          <a:p>
            <a:pPr lvl="1">
              <a:buFont typeface="Calibri" panose="020F0502020204030204" pitchFamily="34" charset="0"/>
              <a:buChar char="–"/>
            </a:pPr>
            <a:r>
              <a:rPr lang="en-US" dirty="0"/>
              <a:t>If demand control ventilation systems are used, additional testing is required at minimum airflows</a:t>
            </a:r>
          </a:p>
          <a:p>
            <a:pPr lvl="1">
              <a:buFont typeface="Calibri" panose="020F0502020204030204" pitchFamily="34" charset="0"/>
              <a:buChar char="–"/>
            </a:pPr>
            <a:endParaRPr lang="en-US" dirty="0"/>
          </a:p>
          <a:p>
            <a:pPr marL="457200" lvl="1" indent="0">
              <a:buNone/>
            </a:pPr>
            <a:r>
              <a:rPr lang="en-US" dirty="0"/>
              <a:t>Note: see  </a:t>
            </a:r>
            <a:r>
              <a:rPr lang="en-US" i="1" dirty="0"/>
              <a:t>Kitchen Exhaust Code Notes </a:t>
            </a:r>
            <a:r>
              <a:rPr lang="en-US" dirty="0"/>
              <a:t>at</a:t>
            </a:r>
          </a:p>
          <a:p>
            <a:pPr marL="457200" lvl="1" indent="0">
              <a:buNone/>
            </a:pPr>
            <a:r>
              <a:rPr lang="en-US" dirty="0">
                <a:hlinkClick r:id="rId3"/>
              </a:rPr>
              <a:t>http://www.energycodes.gov/kitchen-exhaust-code-notes</a:t>
            </a:r>
            <a:endParaRPr lang="en-US" dirty="0"/>
          </a:p>
          <a:p>
            <a:pPr marL="457200" lvl="1" indent="0">
              <a:buNone/>
            </a:pPr>
            <a:endParaRPr lang="en-US" dirty="0"/>
          </a:p>
        </p:txBody>
      </p:sp>
      <p:sp>
        <p:nvSpPr>
          <p:cNvPr id="269314" name="Rectangle 2"/>
          <p:cNvSpPr>
            <a:spLocks noGrp="1" noChangeArrowheads="1"/>
          </p:cNvSpPr>
          <p:nvPr>
            <p:ph type="title"/>
          </p:nvPr>
        </p:nvSpPr>
        <p:spPr>
          <a:xfrm>
            <a:off x="241301" y="0"/>
            <a:ext cx="8763000" cy="889000"/>
          </a:xfrm>
        </p:spPr>
        <p:txBody>
          <a:bodyPr/>
          <a:lstStyle/>
          <a:p>
            <a:pPr>
              <a:lnSpc>
                <a:spcPct val="80000"/>
              </a:lnSpc>
            </a:pPr>
            <a:r>
              <a:rPr lang="en-US" sz="2400" b="1" dirty="0">
                <a:solidFill>
                  <a:srgbClr val="00853F"/>
                </a:solidFill>
              </a:rPr>
              <a:t>Section 6 – 6.5.7.2 </a:t>
            </a:r>
            <a:br>
              <a:rPr lang="en-US" dirty="0">
                <a:solidFill>
                  <a:srgbClr val="00853F"/>
                </a:solidFill>
              </a:rPr>
            </a:br>
            <a:r>
              <a:rPr lang="en-US" sz="2000" dirty="0">
                <a:solidFill>
                  <a:srgbClr val="00853F"/>
                </a:solidFill>
              </a:rPr>
              <a:t>Kitchen Exhaust Systems </a:t>
            </a:r>
            <a:r>
              <a:rPr lang="en-US" sz="1600" i="1" dirty="0">
                <a:solidFill>
                  <a:srgbClr val="00853F"/>
                </a:solidFill>
              </a:rPr>
              <a:t>(cont’d)</a:t>
            </a:r>
            <a:endParaRPr lang="en-US" sz="1600" i="1" dirty="0"/>
          </a:p>
        </p:txBody>
      </p:sp>
    </p:spTree>
    <p:extLst>
      <p:ext uri="{BB962C8B-B14F-4D97-AF65-F5344CB8AC3E}">
        <p14:creationId xmlns:p14="http://schemas.microsoft.com/office/powerpoint/2010/main" val="2082916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6FC48-1F50-46CC-AEA7-E988E82A4C91}"/>
              </a:ext>
            </a:extLst>
          </p:cNvPr>
          <p:cNvSpPr>
            <a:spLocks noGrp="1"/>
          </p:cNvSpPr>
          <p:nvPr>
            <p:ph type="title"/>
          </p:nvPr>
        </p:nvSpPr>
        <p:spPr/>
        <p:txBody>
          <a:bodyPr>
            <a:normAutofit/>
          </a:bodyPr>
          <a:lstStyle/>
          <a:p>
            <a:r>
              <a:rPr lang="en-US" sz="2400" b="1" dirty="0">
                <a:solidFill>
                  <a:schemeClr val="accent5"/>
                </a:solidFill>
              </a:rPr>
              <a:t>Miscellaneous</a:t>
            </a:r>
          </a:p>
        </p:txBody>
      </p:sp>
      <p:sp>
        <p:nvSpPr>
          <p:cNvPr id="3" name="Content Placeholder 2">
            <a:extLst>
              <a:ext uri="{FF2B5EF4-FFF2-40B4-BE49-F238E27FC236}">
                <a16:creationId xmlns:a16="http://schemas.microsoft.com/office/drawing/2014/main" id="{83A51FA3-FF95-41C5-9C04-D0A45D34CC54}"/>
              </a:ext>
            </a:extLst>
          </p:cNvPr>
          <p:cNvSpPr>
            <a:spLocks noGrp="1"/>
          </p:cNvSpPr>
          <p:nvPr>
            <p:ph idx="1"/>
          </p:nvPr>
        </p:nvSpPr>
        <p:spPr>
          <a:xfrm>
            <a:off x="268431" y="1622618"/>
            <a:ext cx="8493013" cy="4250927"/>
          </a:xfrm>
        </p:spPr>
        <p:txBody>
          <a:bodyPr>
            <a:normAutofit/>
          </a:bodyPr>
          <a:lstStyle/>
          <a:p>
            <a:r>
              <a:rPr lang="en-US" sz="2100" dirty="0"/>
              <a:t>Removed 10 unused definitions</a:t>
            </a:r>
          </a:p>
          <a:p>
            <a:r>
              <a:rPr lang="en-US" sz="2100" dirty="0">
                <a:solidFill>
                  <a:srgbClr val="FF0000"/>
                </a:solidFill>
              </a:rPr>
              <a:t>Revised test conditions for pool dehumidifiers (AHRI 910) for moisture removal efficiency (MRE)</a:t>
            </a:r>
          </a:p>
          <a:p>
            <a:r>
              <a:rPr lang="en-US" sz="2100" dirty="0">
                <a:solidFill>
                  <a:srgbClr val="FF0000"/>
                </a:solidFill>
              </a:rPr>
              <a:t>Air barrier and leakage testing</a:t>
            </a:r>
          </a:p>
          <a:p>
            <a:pPr lvl="1"/>
            <a:r>
              <a:rPr lang="en-US" sz="1800" b="1" i="1" dirty="0">
                <a:solidFill>
                  <a:srgbClr val="FF0000"/>
                </a:solidFill>
              </a:rPr>
              <a:t>Not mechanical </a:t>
            </a:r>
            <a:r>
              <a:rPr lang="en-US" sz="1800" dirty="0"/>
              <a:t>– but very important to HVAC engineers!</a:t>
            </a:r>
          </a:p>
          <a:p>
            <a:pPr lvl="1"/>
            <a:r>
              <a:rPr lang="en-US" sz="1800" dirty="0"/>
              <a:t>Two major guesses in HVAC load calcs:</a:t>
            </a:r>
          </a:p>
          <a:p>
            <a:pPr lvl="2"/>
            <a:r>
              <a:rPr lang="en-US" sz="1500" dirty="0"/>
              <a:t>Infiltration</a:t>
            </a:r>
          </a:p>
          <a:p>
            <a:pPr lvl="2"/>
            <a:r>
              <a:rPr lang="en-US" sz="1500" dirty="0"/>
              <a:t>Internal Heat Gains (RP-1742 = 0.34-1.53 W/SF)</a:t>
            </a:r>
          </a:p>
          <a:p>
            <a:r>
              <a:rPr lang="en-US" sz="2100" dirty="0"/>
              <a:t>Clarified much wording, e.g. humidification &amp; dehumidification</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310022743"/>
      </p:ext>
    </p:extLst>
  </p:cSld>
  <p:clrMapOvr>
    <a:masterClrMapping/>
  </p:clrMapOvr>
  <mc:AlternateContent xmlns:mc="http://schemas.openxmlformats.org/markup-compatibility/2006" xmlns:p14="http://schemas.microsoft.com/office/powerpoint/2010/main">
    <mc:Choice Requires="p14">
      <p:transition spd="slow" p14:dur="2000" advTm="188362"/>
    </mc:Choice>
    <mc:Fallback xmlns="">
      <p:transition spd="slow" advTm="188362"/>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251037"/>
            <a:ext cx="8229600" cy="4876800"/>
          </a:xfrm>
        </p:spPr>
        <p:txBody>
          <a:bodyPr>
            <a:normAutofit fontScale="92500" lnSpcReduction="20000"/>
          </a:bodyPr>
          <a:lstStyle/>
          <a:p>
            <a:pPr>
              <a:buFont typeface="Arial" panose="020B0604020202020204" pitchFamily="34" charset="0"/>
              <a:buChar char="•"/>
            </a:pPr>
            <a:r>
              <a:rPr lang="en-US" dirty="0"/>
              <a:t>Laboratory exhaust systems with total exhaust rate &gt; 5,000 </a:t>
            </a:r>
            <a:r>
              <a:rPr lang="en-US" dirty="0" err="1"/>
              <a:t>cfm</a:t>
            </a:r>
            <a:r>
              <a:rPr lang="en-US" dirty="0"/>
              <a:t> to have one of the following</a:t>
            </a:r>
          </a:p>
          <a:p>
            <a:pPr lvl="1">
              <a:buFont typeface="Calibri" panose="020F0502020204030204" pitchFamily="34" charset="0"/>
              <a:buChar char="–"/>
            </a:pPr>
            <a:r>
              <a:rPr lang="en-US" dirty="0"/>
              <a:t>VAV lab exhaust and room supply system capable of reducing exhaust and makeup air flow rates and/or incorporate a heat recovery system</a:t>
            </a:r>
          </a:p>
          <a:p>
            <a:pPr lvl="1">
              <a:buFont typeface="Calibri" panose="020F0502020204030204" pitchFamily="34" charset="0"/>
              <a:buChar char="–"/>
            </a:pPr>
            <a:r>
              <a:rPr lang="en-US" dirty="0"/>
              <a:t>VAV lab exhaust and room supply systems required to have minimum circulation rates to comply with code to be capable of reducing zone exhaust and makeup air flow rates to the regulated minimum circulation values or minimum required to maintain pressurization relationship requirements</a:t>
            </a:r>
          </a:p>
          <a:p>
            <a:pPr lvl="2">
              <a:buFont typeface="Arial" panose="020B0604020202020204" pitchFamily="34" charset="0"/>
              <a:buChar char="•"/>
            </a:pPr>
            <a:r>
              <a:rPr lang="en-US" dirty="0"/>
              <a:t>Non-regulated zones capable of reducing exhaust and makeup air flow rates to 50% of zone design values or minimum required to maintain pressurization relationship requirements</a:t>
            </a:r>
          </a:p>
          <a:p>
            <a:pPr lvl="1">
              <a:buFont typeface="Calibri" panose="020F0502020204030204" pitchFamily="34" charset="0"/>
              <a:buChar char="–"/>
            </a:pPr>
            <a:r>
              <a:rPr lang="en-US" dirty="0"/>
              <a:t>Direct makeup air supply to equal at least 75% of exhaust air flow rate, heated no warmer than 2°F below room </a:t>
            </a:r>
            <a:r>
              <a:rPr lang="en-US" dirty="0" err="1"/>
              <a:t>setpoint</a:t>
            </a:r>
            <a:r>
              <a:rPr lang="en-US" dirty="0"/>
              <a:t>, cooled to no cooler than 3°F above room </a:t>
            </a:r>
            <a:r>
              <a:rPr lang="en-US" dirty="0" err="1"/>
              <a:t>setpoint</a:t>
            </a:r>
            <a:r>
              <a:rPr lang="en-US" dirty="0"/>
              <a:t>, no humidification added, and no simultaneous heating and cooling used for dehumidification control</a:t>
            </a:r>
          </a:p>
        </p:txBody>
      </p:sp>
      <p:sp>
        <p:nvSpPr>
          <p:cNvPr id="269314" name="Rectangle 2"/>
          <p:cNvSpPr>
            <a:spLocks noGrp="1" noChangeArrowheads="1"/>
          </p:cNvSpPr>
          <p:nvPr>
            <p:ph type="title"/>
          </p:nvPr>
        </p:nvSpPr>
        <p:spPr>
          <a:xfrm>
            <a:off x="241301" y="0"/>
            <a:ext cx="8763000" cy="889000"/>
          </a:xfrm>
        </p:spPr>
        <p:txBody>
          <a:bodyPr/>
          <a:lstStyle/>
          <a:p>
            <a:pPr>
              <a:lnSpc>
                <a:spcPct val="80000"/>
              </a:lnSpc>
            </a:pPr>
            <a:r>
              <a:rPr lang="en-US" sz="2400" b="1" dirty="0">
                <a:solidFill>
                  <a:srgbClr val="00853F"/>
                </a:solidFill>
              </a:rPr>
              <a:t>Section 6 – 6.5.7.3 </a:t>
            </a:r>
            <a:br>
              <a:rPr lang="en-US" dirty="0">
                <a:solidFill>
                  <a:srgbClr val="00853F"/>
                </a:solidFill>
              </a:rPr>
            </a:br>
            <a:r>
              <a:rPr lang="en-US" sz="2000" dirty="0">
                <a:solidFill>
                  <a:srgbClr val="00853F"/>
                </a:solidFill>
              </a:rPr>
              <a:t>Laboratory Exhaust Systems</a:t>
            </a:r>
            <a:endParaRPr lang="en-US" sz="2000" i="1" dirty="0"/>
          </a:p>
        </p:txBody>
      </p:sp>
    </p:spTree>
    <p:extLst>
      <p:ext uri="{BB962C8B-B14F-4D97-AF65-F5344CB8AC3E}">
        <p14:creationId xmlns:p14="http://schemas.microsoft.com/office/powerpoint/2010/main" val="390498856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1" name="Rectangle 3"/>
          <p:cNvSpPr>
            <a:spLocks noGrp="1" noChangeArrowheads="1"/>
          </p:cNvSpPr>
          <p:nvPr>
            <p:ph idx="1"/>
          </p:nvPr>
        </p:nvSpPr>
        <p:spPr>
          <a:xfrm>
            <a:off x="533400" y="1295400"/>
            <a:ext cx="5030190" cy="4876800"/>
          </a:xfrm>
        </p:spPr>
        <p:txBody>
          <a:bodyPr>
            <a:normAutofit fontScale="85000" lnSpcReduction="10000"/>
          </a:bodyPr>
          <a:lstStyle/>
          <a:p>
            <a:pPr marL="0" indent="0">
              <a:buNone/>
            </a:pPr>
            <a:r>
              <a:rPr lang="en-US" dirty="0">
                <a:cs typeface="Times New Roman" pitchFamily="18" charset="0"/>
                <a:sym typeface="WP MathA" pitchFamily="2" charset="2"/>
              </a:rPr>
              <a:t>Required for unenclosed spaces exception: loading docks with air curtains</a:t>
            </a:r>
          </a:p>
          <a:p>
            <a:pPr marL="0" indent="0">
              <a:buNone/>
            </a:pPr>
            <a:endParaRPr lang="en-US" dirty="0">
              <a:cs typeface="Times New Roman" pitchFamily="18" charset="0"/>
              <a:sym typeface="WP MathA" pitchFamily="2" charset="2"/>
            </a:endParaRPr>
          </a:p>
          <a:p>
            <a:pPr marL="0" indent="0">
              <a:buNone/>
            </a:pPr>
            <a:r>
              <a:rPr lang="en-US" dirty="0">
                <a:cs typeface="Times New Roman" pitchFamily="18" charset="0"/>
                <a:sym typeface="WP MathA" pitchFamily="2" charset="2"/>
              </a:rPr>
              <a:t>Radiant heating systems that are used as primary or supplemental enclosed space heating must be in  conformance with the governing provisions of the standard</a:t>
            </a:r>
          </a:p>
          <a:p>
            <a:pPr>
              <a:buFont typeface="Arial" panose="020B0604020202020204" pitchFamily="34" charset="0"/>
              <a:buChar char="•"/>
            </a:pPr>
            <a:r>
              <a:rPr lang="en-US" sz="2400" dirty="0">
                <a:cs typeface="Times New Roman" pitchFamily="18" charset="0"/>
                <a:sym typeface="WP MathA" pitchFamily="2" charset="2"/>
              </a:rPr>
              <a:t>Radiant hydronic ceiling or floor panels</a:t>
            </a:r>
          </a:p>
          <a:p>
            <a:pPr>
              <a:buFont typeface="Arial" panose="020B0604020202020204" pitchFamily="34" charset="0"/>
              <a:buChar char="•"/>
            </a:pPr>
            <a:r>
              <a:rPr lang="en-US" dirty="0">
                <a:cs typeface="Times New Roman" pitchFamily="18" charset="0"/>
                <a:sym typeface="WP MathA" pitchFamily="2" charset="2"/>
              </a:rPr>
              <a:t>Combination or hybrid systems with radiant heating (or cooling) panels</a:t>
            </a:r>
          </a:p>
          <a:p>
            <a:pPr>
              <a:buFont typeface="Arial" panose="020B0604020202020204" pitchFamily="34" charset="0"/>
              <a:buChar char="•"/>
            </a:pPr>
            <a:r>
              <a:rPr lang="en-US" sz="2400" dirty="0">
                <a:cs typeface="Times New Roman" pitchFamily="18" charset="0"/>
                <a:sym typeface="WP MathA" pitchFamily="2" charset="2"/>
              </a:rPr>
              <a:t>Radiant heating (or cooling) panels used in conjunction with other systems such as VAV or thermal storage systems	</a:t>
            </a:r>
          </a:p>
          <a:p>
            <a:pPr lvl="1"/>
            <a:endParaRPr lang="en-US" sz="2000" dirty="0">
              <a:cs typeface="Times New Roman" pitchFamily="18" charset="0"/>
              <a:sym typeface="WP MathA" pitchFamily="2" charset="2"/>
            </a:endParaRPr>
          </a:p>
        </p:txBody>
      </p:sp>
      <p:sp>
        <p:nvSpPr>
          <p:cNvPr id="273410" name="Rectangle 2"/>
          <p:cNvSpPr>
            <a:spLocks noGrp="1" noChangeArrowheads="1"/>
          </p:cNvSpPr>
          <p:nvPr>
            <p:ph type="title"/>
          </p:nvPr>
        </p:nvSpPr>
        <p:spPr>
          <a:xfrm>
            <a:off x="254001" y="0"/>
            <a:ext cx="8661400" cy="876300"/>
          </a:xfrm>
        </p:spPr>
        <p:txBody>
          <a:bodyPr/>
          <a:lstStyle/>
          <a:p>
            <a:pPr>
              <a:lnSpc>
                <a:spcPct val="80000"/>
              </a:lnSpc>
            </a:pPr>
            <a:r>
              <a:rPr lang="en-US" sz="2400" b="1" dirty="0">
                <a:solidFill>
                  <a:srgbClr val="00853F"/>
                </a:solidFill>
              </a:rPr>
              <a:t>Section 6 – 6.5.8</a:t>
            </a:r>
            <a:br>
              <a:rPr lang="en-US" dirty="0">
                <a:solidFill>
                  <a:srgbClr val="00853F"/>
                </a:solidFill>
              </a:rPr>
            </a:br>
            <a:r>
              <a:rPr lang="en-US" sz="2000" dirty="0">
                <a:solidFill>
                  <a:srgbClr val="00853F"/>
                </a:solidFill>
              </a:rPr>
              <a:t>Radiant Heating Systems</a:t>
            </a:r>
            <a:endParaRPr lang="en-US" sz="2000" i="1" dirty="0">
              <a:solidFill>
                <a:srgbClr val="00853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0923" y="2319779"/>
            <a:ext cx="2033016" cy="3048000"/>
          </a:xfrm>
          <a:prstGeom prst="rect">
            <a:avLst/>
          </a:prstGeom>
        </p:spPr>
      </p:pic>
    </p:spTree>
    <p:extLst>
      <p:ext uri="{BB962C8B-B14F-4D97-AF65-F5344CB8AC3E}">
        <p14:creationId xmlns:p14="http://schemas.microsoft.com/office/powerpoint/2010/main" val="107386530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9" name="Rectangle 3"/>
          <p:cNvSpPr>
            <a:spLocks noGrp="1" noChangeArrowheads="1"/>
          </p:cNvSpPr>
          <p:nvPr>
            <p:ph idx="1"/>
          </p:nvPr>
        </p:nvSpPr>
        <p:spPr>
          <a:xfrm>
            <a:off x="838200" y="1501775"/>
            <a:ext cx="8040687" cy="4441825"/>
          </a:xfrm>
        </p:spPr>
        <p:txBody>
          <a:bodyPr/>
          <a:lstStyle/>
          <a:p>
            <a:pPr>
              <a:spcBef>
                <a:spcPct val="35000"/>
              </a:spcBef>
              <a:buFont typeface="Wingdings" pitchFamily="2" charset="2"/>
              <a:buChar char="§"/>
            </a:pPr>
            <a:endParaRPr lang="en-US" dirty="0"/>
          </a:p>
          <a:p>
            <a:pPr>
              <a:spcBef>
                <a:spcPct val="35000"/>
              </a:spcBef>
              <a:buFont typeface="Wingdings" pitchFamily="2" charset="2"/>
              <a:buChar char="§"/>
            </a:pPr>
            <a:endParaRPr lang="en-US" dirty="0"/>
          </a:p>
          <a:p>
            <a:pPr>
              <a:spcBef>
                <a:spcPct val="35000"/>
              </a:spcBef>
              <a:buFont typeface="Wingdings" pitchFamily="2" charset="2"/>
              <a:buChar char="§"/>
            </a:pPr>
            <a:endParaRPr lang="en-US" dirty="0"/>
          </a:p>
          <a:p>
            <a:pPr>
              <a:spcBef>
                <a:spcPct val="35000"/>
              </a:spcBef>
              <a:buFont typeface="Wingdings" pitchFamily="2" charset="2"/>
              <a:buChar char="§"/>
            </a:pPr>
            <a:endParaRPr lang="en-US" dirty="0"/>
          </a:p>
          <a:p>
            <a:pPr lvl="1">
              <a:spcBef>
                <a:spcPct val="35000"/>
              </a:spcBef>
            </a:pPr>
            <a:endParaRPr lang="en-US" dirty="0"/>
          </a:p>
          <a:p>
            <a:pPr lvl="1">
              <a:spcBef>
                <a:spcPct val="35000"/>
              </a:spcBef>
              <a:buFont typeface="Arial" panose="020B0604020202020204" pitchFamily="34" charset="0"/>
              <a:buChar char="•"/>
            </a:pPr>
            <a:r>
              <a:rPr lang="en-US" dirty="0"/>
              <a:t>Applied in systems with stepped or continuous unloading</a:t>
            </a:r>
          </a:p>
          <a:p>
            <a:pPr lvl="1">
              <a:spcBef>
                <a:spcPct val="35000"/>
              </a:spcBef>
              <a:buFont typeface="Arial" panose="020B0604020202020204" pitchFamily="34" charset="0"/>
              <a:buChar char="•"/>
            </a:pPr>
            <a:r>
              <a:rPr lang="en-US" dirty="0"/>
              <a:t>Limitation also pertains to chillers</a:t>
            </a:r>
          </a:p>
          <a:p>
            <a:pPr lvl="1">
              <a:spcBef>
                <a:spcPct val="35000"/>
              </a:spcBef>
              <a:buFont typeface="Arial" panose="020B0604020202020204" pitchFamily="34" charset="0"/>
              <a:buChar char="•"/>
            </a:pPr>
            <a:r>
              <a:rPr lang="en-US" dirty="0"/>
              <a:t>Hot gas bypass not to be used on constant-volume units</a:t>
            </a:r>
          </a:p>
          <a:p>
            <a:pPr lvl="1"/>
            <a:endParaRPr lang="en-US" dirty="0">
              <a:cs typeface="Times New Roman" pitchFamily="18" charset="0"/>
              <a:sym typeface="WP MathA" pitchFamily="2" charset="2"/>
            </a:endParaRPr>
          </a:p>
        </p:txBody>
      </p:sp>
      <p:sp>
        <p:nvSpPr>
          <p:cNvPr id="275458" name="Rectangle 2"/>
          <p:cNvSpPr>
            <a:spLocks noGrp="1" noChangeArrowheads="1"/>
          </p:cNvSpPr>
          <p:nvPr>
            <p:ph type="title"/>
          </p:nvPr>
        </p:nvSpPr>
        <p:spPr>
          <a:xfrm>
            <a:off x="268289" y="12700"/>
            <a:ext cx="8558212" cy="863600"/>
          </a:xfrm>
        </p:spPr>
        <p:txBody>
          <a:bodyPr>
            <a:normAutofit/>
          </a:bodyPr>
          <a:lstStyle/>
          <a:p>
            <a:pPr>
              <a:lnSpc>
                <a:spcPct val="80000"/>
              </a:lnSpc>
            </a:pPr>
            <a:r>
              <a:rPr lang="en-US" sz="2400" b="1" dirty="0">
                <a:solidFill>
                  <a:srgbClr val="00853F"/>
                </a:solidFill>
              </a:rPr>
              <a:t>Section 6 – 6.5.9</a:t>
            </a:r>
            <a:br>
              <a:rPr lang="en-US" sz="2400" dirty="0">
                <a:solidFill>
                  <a:srgbClr val="00853F"/>
                </a:solidFill>
              </a:rPr>
            </a:br>
            <a:r>
              <a:rPr lang="en-US" sz="2000" dirty="0">
                <a:solidFill>
                  <a:srgbClr val="00853F"/>
                </a:solidFill>
              </a:rPr>
              <a:t>Hot Gas Bypass Limitation</a:t>
            </a:r>
            <a:endParaRPr lang="en-US" sz="2000" i="1" dirty="0">
              <a:solidFill>
                <a:srgbClr val="00853F"/>
              </a:solidFill>
            </a:endParaRPr>
          </a:p>
        </p:txBody>
      </p:sp>
      <p:grpSp>
        <p:nvGrpSpPr>
          <p:cNvPr id="2" name="Group 2"/>
          <p:cNvGrpSpPr>
            <a:grpSpLocks/>
          </p:cNvGrpSpPr>
          <p:nvPr/>
        </p:nvGrpSpPr>
        <p:grpSpPr bwMode="auto">
          <a:xfrm>
            <a:off x="914400" y="1463675"/>
            <a:ext cx="6856412" cy="1970087"/>
            <a:chOff x="471" y="2660"/>
            <a:chExt cx="4319" cy="1241"/>
          </a:xfrm>
        </p:grpSpPr>
        <p:sp>
          <p:nvSpPr>
            <p:cNvPr id="8" name="Text Box 3"/>
            <p:cNvSpPr txBox="1">
              <a:spLocks noChangeArrowheads="1"/>
            </p:cNvSpPr>
            <p:nvPr/>
          </p:nvSpPr>
          <p:spPr bwMode="auto">
            <a:xfrm>
              <a:off x="2599" y="2708"/>
              <a:ext cx="1380" cy="349"/>
            </a:xfrm>
            <a:prstGeom prst="rect">
              <a:avLst/>
            </a:prstGeom>
            <a:noFill/>
            <a:ln w="12700">
              <a:noFill/>
              <a:miter lim="800000"/>
              <a:headEnd/>
              <a:tailEnd/>
            </a:ln>
            <a:effectLst/>
          </p:spPr>
          <p:txBody>
            <a:bodyPr wrap="none" lIns="0" tIns="0" rIns="0" bIns="0">
              <a:spAutoFit/>
            </a:bodyPr>
            <a:lstStyle/>
            <a:p>
              <a:pPr eaLnBrk="0" hangingPunct="0"/>
              <a:r>
                <a:rPr lang="en-US" dirty="0">
                  <a:latin typeface="Verdana" pitchFamily="34" charset="0"/>
                </a:rPr>
                <a:t>Maximum HGBP,</a:t>
              </a:r>
              <a:br>
                <a:rPr lang="en-US" dirty="0">
                  <a:latin typeface="Verdana" pitchFamily="34" charset="0"/>
                </a:rPr>
              </a:br>
              <a:r>
                <a:rPr lang="en-US" dirty="0">
                  <a:latin typeface="Verdana" pitchFamily="34" charset="0"/>
                </a:rPr>
                <a:t>% of total capacity</a:t>
              </a:r>
            </a:p>
          </p:txBody>
        </p:sp>
        <p:sp>
          <p:nvSpPr>
            <p:cNvPr id="9" name="Text Box 4"/>
            <p:cNvSpPr txBox="1">
              <a:spLocks noChangeArrowheads="1"/>
            </p:cNvSpPr>
            <p:nvPr/>
          </p:nvSpPr>
          <p:spPr bwMode="auto">
            <a:xfrm>
              <a:off x="483" y="2708"/>
              <a:ext cx="1181" cy="384"/>
            </a:xfrm>
            <a:prstGeom prst="rect">
              <a:avLst/>
            </a:prstGeom>
            <a:noFill/>
            <a:ln w="12700">
              <a:noFill/>
              <a:miter lim="800000"/>
              <a:headEnd/>
              <a:tailEnd/>
            </a:ln>
            <a:effectLst/>
          </p:spPr>
          <p:txBody>
            <a:bodyPr wrap="none" lIns="0" tIns="0" rIns="0" bIns="0">
              <a:spAutoFit/>
            </a:bodyPr>
            <a:lstStyle/>
            <a:p>
              <a:pPr eaLnBrk="0" hangingPunct="0"/>
              <a:r>
                <a:rPr lang="en-US" dirty="0">
                  <a:latin typeface="Verdana" pitchFamily="34" charset="0"/>
                </a:rPr>
                <a:t>Rated capacity</a:t>
              </a:r>
              <a:br>
                <a:rPr lang="en-US" dirty="0">
                  <a:latin typeface="Verdana" pitchFamily="34" charset="0"/>
                </a:rPr>
              </a:br>
              <a:r>
                <a:rPr lang="en-US" dirty="0">
                  <a:latin typeface="Verdana" pitchFamily="34" charset="0"/>
                </a:rPr>
                <a:t>of system</a:t>
              </a:r>
            </a:p>
          </p:txBody>
        </p:sp>
        <p:sp>
          <p:nvSpPr>
            <p:cNvPr id="10" name="Text Box 5"/>
            <p:cNvSpPr txBox="1">
              <a:spLocks noChangeArrowheads="1"/>
            </p:cNvSpPr>
            <p:nvPr/>
          </p:nvSpPr>
          <p:spPr bwMode="auto">
            <a:xfrm>
              <a:off x="483" y="3261"/>
              <a:ext cx="2536" cy="174"/>
            </a:xfrm>
            <a:prstGeom prst="rect">
              <a:avLst/>
            </a:prstGeom>
            <a:noFill/>
            <a:ln w="12700">
              <a:noFill/>
              <a:miter lim="800000"/>
              <a:headEnd/>
              <a:tailEnd/>
            </a:ln>
            <a:effectLst/>
          </p:spPr>
          <p:txBody>
            <a:bodyPr wrap="none" lIns="0" tIns="0" rIns="0" bIns="0">
              <a:spAutoFit/>
            </a:bodyPr>
            <a:lstStyle/>
            <a:p>
              <a:pPr eaLnBrk="0" hangingPunct="0">
                <a:tabLst>
                  <a:tab pos="3371850" algn="l"/>
                </a:tabLst>
              </a:pPr>
              <a:r>
                <a:rPr lang="en-US" b="1" dirty="0">
                  <a:latin typeface="Verdana" pitchFamily="34" charset="0"/>
                </a:rPr>
                <a:t>≤ 240,000 Btu/h	15%</a:t>
              </a:r>
            </a:p>
          </p:txBody>
        </p:sp>
        <p:sp>
          <p:nvSpPr>
            <p:cNvPr id="11" name="Line 6"/>
            <p:cNvSpPr>
              <a:spLocks noChangeShapeType="1"/>
            </p:cNvSpPr>
            <p:nvPr/>
          </p:nvSpPr>
          <p:spPr bwMode="auto">
            <a:xfrm>
              <a:off x="471" y="3176"/>
              <a:ext cx="4319" cy="0"/>
            </a:xfrm>
            <a:prstGeom prst="line">
              <a:avLst/>
            </a:prstGeom>
            <a:noFill/>
            <a:ln w="28575">
              <a:solidFill>
                <a:srgbClr val="A1B6D3"/>
              </a:solidFill>
              <a:round/>
              <a:headEnd/>
              <a:tailEnd/>
            </a:ln>
            <a:effectLst/>
          </p:spPr>
          <p:txBody>
            <a:bodyPr lIns="0" tIns="0" rIns="0" bIns="0"/>
            <a:lstStyle/>
            <a:p>
              <a:endParaRPr lang="en-US"/>
            </a:p>
          </p:txBody>
        </p:sp>
        <p:sp>
          <p:nvSpPr>
            <p:cNvPr id="12" name="Line 7"/>
            <p:cNvSpPr>
              <a:spLocks noChangeShapeType="1"/>
            </p:cNvSpPr>
            <p:nvPr/>
          </p:nvSpPr>
          <p:spPr bwMode="auto">
            <a:xfrm>
              <a:off x="471" y="2660"/>
              <a:ext cx="4319" cy="0"/>
            </a:xfrm>
            <a:prstGeom prst="line">
              <a:avLst/>
            </a:prstGeom>
            <a:noFill/>
            <a:ln w="28575">
              <a:solidFill>
                <a:srgbClr val="A1B6D3"/>
              </a:solidFill>
              <a:round/>
              <a:headEnd/>
              <a:tailEnd/>
            </a:ln>
            <a:effectLst/>
          </p:spPr>
          <p:txBody>
            <a:bodyPr lIns="0" tIns="0" rIns="0" bIns="0"/>
            <a:lstStyle/>
            <a:p>
              <a:endParaRPr lang="en-US"/>
            </a:p>
          </p:txBody>
        </p:sp>
        <p:sp>
          <p:nvSpPr>
            <p:cNvPr id="13" name="Line 8"/>
            <p:cNvSpPr>
              <a:spLocks noChangeShapeType="1"/>
            </p:cNvSpPr>
            <p:nvPr/>
          </p:nvSpPr>
          <p:spPr bwMode="auto">
            <a:xfrm>
              <a:off x="471" y="3901"/>
              <a:ext cx="4319" cy="0"/>
            </a:xfrm>
            <a:prstGeom prst="line">
              <a:avLst/>
            </a:prstGeom>
            <a:noFill/>
            <a:ln w="28575">
              <a:solidFill>
                <a:srgbClr val="A1B6D3"/>
              </a:solidFill>
              <a:round/>
              <a:headEnd/>
              <a:tailEnd/>
            </a:ln>
            <a:effectLst/>
          </p:spPr>
          <p:txBody>
            <a:bodyPr lIns="0" tIns="0" rIns="0" bIns="0"/>
            <a:lstStyle/>
            <a:p>
              <a:endParaRPr lang="en-US"/>
            </a:p>
          </p:txBody>
        </p:sp>
        <p:sp>
          <p:nvSpPr>
            <p:cNvPr id="14" name="Text Box 9"/>
            <p:cNvSpPr txBox="1">
              <a:spLocks noChangeArrowheads="1"/>
            </p:cNvSpPr>
            <p:nvPr/>
          </p:nvSpPr>
          <p:spPr bwMode="auto">
            <a:xfrm>
              <a:off x="483" y="3623"/>
              <a:ext cx="2536" cy="174"/>
            </a:xfrm>
            <a:prstGeom prst="rect">
              <a:avLst/>
            </a:prstGeom>
            <a:noFill/>
            <a:ln w="12700">
              <a:noFill/>
              <a:miter lim="800000"/>
              <a:headEnd/>
              <a:tailEnd/>
            </a:ln>
            <a:effectLst/>
          </p:spPr>
          <p:txBody>
            <a:bodyPr wrap="none" lIns="0" tIns="0" rIns="0" bIns="0">
              <a:spAutoFit/>
            </a:bodyPr>
            <a:lstStyle/>
            <a:p>
              <a:pPr eaLnBrk="0" hangingPunct="0">
                <a:tabLst>
                  <a:tab pos="3371850" algn="l"/>
                </a:tabLst>
              </a:pPr>
              <a:r>
                <a:rPr lang="en-US" b="1" dirty="0">
                  <a:latin typeface="Verdana" pitchFamily="34" charset="0"/>
                </a:rPr>
                <a:t>&gt; 240,000 Btu/h	10%</a:t>
              </a:r>
            </a:p>
          </p:txBody>
        </p:sp>
        <p:sp>
          <p:nvSpPr>
            <p:cNvPr id="15" name="Line 10"/>
            <p:cNvSpPr>
              <a:spLocks noChangeShapeType="1"/>
            </p:cNvSpPr>
            <p:nvPr/>
          </p:nvSpPr>
          <p:spPr bwMode="auto">
            <a:xfrm>
              <a:off x="471" y="3538"/>
              <a:ext cx="4319" cy="0"/>
            </a:xfrm>
            <a:prstGeom prst="line">
              <a:avLst/>
            </a:prstGeom>
            <a:noFill/>
            <a:ln w="28575">
              <a:solidFill>
                <a:srgbClr val="A1B6D3"/>
              </a:solidFill>
              <a:round/>
              <a:headEnd/>
              <a:tailEnd/>
            </a:ln>
            <a:effectLst/>
          </p:spPr>
          <p:txBody>
            <a:bodyPr lIns="0" tIns="0" rIns="0" bIns="0"/>
            <a:lstStyle/>
            <a:p>
              <a:endParaRPr lang="en-US"/>
            </a:p>
          </p:txBody>
        </p:sp>
      </p:grpSp>
    </p:spTree>
    <p:extLst>
      <p:ext uri="{BB962C8B-B14F-4D97-AF65-F5344CB8AC3E}">
        <p14:creationId xmlns:p14="http://schemas.microsoft.com/office/powerpoint/2010/main" val="426005927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9" name="Rectangle 3"/>
          <p:cNvSpPr>
            <a:spLocks noGrp="1" noChangeArrowheads="1"/>
          </p:cNvSpPr>
          <p:nvPr>
            <p:ph idx="1"/>
          </p:nvPr>
        </p:nvSpPr>
        <p:spPr>
          <a:xfrm>
            <a:off x="785814" y="1093510"/>
            <a:ext cx="8040687" cy="5250730"/>
          </a:xfrm>
        </p:spPr>
        <p:txBody>
          <a:bodyPr/>
          <a:lstStyle/>
          <a:p>
            <a:pPr marL="0" indent="0">
              <a:spcBef>
                <a:spcPct val="35000"/>
              </a:spcBef>
              <a:buNone/>
            </a:pPr>
            <a:r>
              <a:rPr lang="en-US" dirty="0"/>
              <a:t>Doors that open to the outdoors from a conditioned space must have controls to do the following when the doors are open:</a:t>
            </a:r>
          </a:p>
          <a:p>
            <a:pPr lvl="1">
              <a:spcBef>
                <a:spcPct val="35000"/>
              </a:spcBef>
              <a:buFont typeface="Arial" panose="020B0604020202020204" pitchFamily="34" charset="0"/>
              <a:buChar char="•"/>
            </a:pPr>
            <a:r>
              <a:rPr lang="en-US" dirty="0"/>
              <a:t>Disable mechanical heating or reset heating </a:t>
            </a:r>
            <a:r>
              <a:rPr lang="en-US" dirty="0" err="1"/>
              <a:t>setpoint</a:t>
            </a:r>
            <a:r>
              <a:rPr lang="en-US" dirty="0"/>
              <a:t> to ≤ 55°F within 5 minutes of door opening</a:t>
            </a:r>
          </a:p>
          <a:p>
            <a:pPr lvl="1">
              <a:spcBef>
                <a:spcPct val="35000"/>
              </a:spcBef>
              <a:buFont typeface="Arial" panose="020B0604020202020204" pitchFamily="34" charset="0"/>
              <a:buChar char="•"/>
            </a:pPr>
            <a:r>
              <a:rPr lang="en-US" dirty="0"/>
              <a:t>Disable mechanical cooling or reset cooling </a:t>
            </a:r>
            <a:r>
              <a:rPr lang="en-US" dirty="0" err="1"/>
              <a:t>setpoint</a:t>
            </a:r>
            <a:r>
              <a:rPr lang="en-US" dirty="0"/>
              <a:t> to ≥ 90°F within 5 minutes of door opening</a:t>
            </a:r>
          </a:p>
          <a:p>
            <a:pPr lvl="2">
              <a:spcBef>
                <a:spcPct val="35000"/>
              </a:spcBef>
              <a:buFont typeface="Calibri" panose="020F0502020204030204" pitchFamily="34" charset="0"/>
              <a:buChar char="–"/>
            </a:pPr>
            <a:r>
              <a:rPr lang="en-US" dirty="0"/>
              <a:t>Mechanical cooling can remain if outdoor air temperature is &lt; space temperature</a:t>
            </a:r>
            <a:endParaRPr lang="en-US" dirty="0">
              <a:cs typeface="Times New Roman" pitchFamily="18" charset="0"/>
              <a:sym typeface="WP MathA" pitchFamily="2" charset="2"/>
            </a:endParaRPr>
          </a:p>
          <a:p>
            <a:pPr marL="0" lvl="2" indent="0">
              <a:spcBef>
                <a:spcPct val="35000"/>
              </a:spcBef>
              <a:buNone/>
            </a:pPr>
            <a:r>
              <a:rPr lang="en-US" sz="2400" b="1" u="sng" dirty="0">
                <a:sym typeface="WP MathA" pitchFamily="2" charset="2"/>
              </a:rPr>
              <a:t>Exceptions</a:t>
            </a:r>
          </a:p>
          <a:p>
            <a:pPr marL="742950" lvl="3" indent="-285750">
              <a:spcBef>
                <a:spcPct val="35000"/>
              </a:spcBef>
              <a:buFont typeface="Arial" panose="020B0604020202020204" pitchFamily="34" charset="0"/>
              <a:buChar char="•"/>
            </a:pPr>
            <a:r>
              <a:rPr lang="en-US" dirty="0">
                <a:cs typeface="Times New Roman" pitchFamily="18" charset="0"/>
                <a:sym typeface="WP MathA" pitchFamily="2" charset="2"/>
              </a:rPr>
              <a:t>Building entries with automatic closing devices</a:t>
            </a:r>
          </a:p>
          <a:p>
            <a:pPr marL="742950" lvl="3" indent="-285750">
              <a:spcBef>
                <a:spcPct val="35000"/>
              </a:spcBef>
              <a:buFont typeface="Arial" panose="020B0604020202020204" pitchFamily="34" charset="0"/>
              <a:buChar char="•"/>
            </a:pPr>
            <a:r>
              <a:rPr lang="en-US" dirty="0">
                <a:cs typeface="Times New Roman" pitchFamily="18" charset="0"/>
                <a:sym typeface="WP MathA" pitchFamily="2" charset="2"/>
              </a:rPr>
              <a:t>Spaces without thermostats</a:t>
            </a:r>
          </a:p>
          <a:p>
            <a:pPr marL="742950" lvl="3" indent="-285750">
              <a:spcBef>
                <a:spcPct val="35000"/>
              </a:spcBef>
              <a:buFont typeface="Arial" panose="020B0604020202020204" pitchFamily="34" charset="0"/>
              <a:buChar char="•"/>
            </a:pPr>
            <a:r>
              <a:rPr lang="en-US" dirty="0">
                <a:cs typeface="Times New Roman" pitchFamily="18" charset="0"/>
                <a:sym typeface="WP MathA" pitchFamily="2" charset="2"/>
              </a:rPr>
              <a:t>Alterations to existing buildings</a:t>
            </a:r>
          </a:p>
          <a:p>
            <a:pPr marL="742950" lvl="3" indent="-285750">
              <a:spcBef>
                <a:spcPct val="35000"/>
              </a:spcBef>
              <a:buFont typeface="Arial" panose="020B0604020202020204" pitchFamily="34" charset="0"/>
              <a:buChar char="•"/>
            </a:pPr>
            <a:r>
              <a:rPr lang="en-US" dirty="0">
                <a:cs typeface="Times New Roman" pitchFamily="18" charset="0"/>
                <a:sym typeface="WP MathA" pitchFamily="2" charset="2"/>
              </a:rPr>
              <a:t>Loading docks</a:t>
            </a:r>
            <a:endParaRPr lang="en-US" dirty="0"/>
          </a:p>
        </p:txBody>
      </p:sp>
      <p:sp>
        <p:nvSpPr>
          <p:cNvPr id="275458" name="Rectangle 2"/>
          <p:cNvSpPr>
            <a:spLocks noGrp="1" noChangeArrowheads="1"/>
          </p:cNvSpPr>
          <p:nvPr>
            <p:ph type="title"/>
          </p:nvPr>
        </p:nvSpPr>
        <p:spPr>
          <a:xfrm>
            <a:off x="268289" y="12700"/>
            <a:ext cx="8558212" cy="863600"/>
          </a:xfrm>
        </p:spPr>
        <p:txBody>
          <a:bodyPr>
            <a:normAutofit/>
          </a:bodyPr>
          <a:lstStyle/>
          <a:p>
            <a:pPr>
              <a:lnSpc>
                <a:spcPct val="80000"/>
              </a:lnSpc>
            </a:pPr>
            <a:r>
              <a:rPr lang="en-US" sz="2400" b="1" dirty="0">
                <a:solidFill>
                  <a:srgbClr val="00853F"/>
                </a:solidFill>
              </a:rPr>
              <a:t>Section 6 – 6.5.10</a:t>
            </a:r>
            <a:br>
              <a:rPr lang="en-US" sz="2400" dirty="0">
                <a:solidFill>
                  <a:srgbClr val="FF0000"/>
                </a:solidFill>
              </a:rPr>
            </a:br>
            <a:r>
              <a:rPr lang="en-US" sz="2000" dirty="0">
                <a:solidFill>
                  <a:srgbClr val="00853F"/>
                </a:solidFill>
              </a:rPr>
              <a:t>Door Switches</a:t>
            </a:r>
          </a:p>
        </p:txBody>
      </p:sp>
    </p:spTree>
    <p:extLst>
      <p:ext uri="{BB962C8B-B14F-4D97-AF65-F5344CB8AC3E}">
        <p14:creationId xmlns:p14="http://schemas.microsoft.com/office/powerpoint/2010/main" val="66956291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9" name="Rectangle 3"/>
          <p:cNvSpPr>
            <a:spLocks noGrp="1" noChangeArrowheads="1"/>
          </p:cNvSpPr>
          <p:nvPr>
            <p:ph idx="1"/>
          </p:nvPr>
        </p:nvSpPr>
        <p:spPr>
          <a:xfrm>
            <a:off x="785814" y="1093510"/>
            <a:ext cx="8040687" cy="5250730"/>
          </a:xfrm>
        </p:spPr>
        <p:txBody>
          <a:bodyPr/>
          <a:lstStyle/>
          <a:p>
            <a:pPr marL="0" indent="0">
              <a:spcBef>
                <a:spcPct val="35000"/>
              </a:spcBef>
              <a:buNone/>
            </a:pPr>
            <a:r>
              <a:rPr lang="en-US" dirty="0"/>
              <a:t>When connected to remote compressors, condensers, or condensing units, these systems must meet 6.5.11.1 and 6.5.11.2</a:t>
            </a:r>
          </a:p>
          <a:p>
            <a:pPr lvl="1">
              <a:spcBef>
                <a:spcPct val="35000"/>
              </a:spcBef>
              <a:buFont typeface="Arial" panose="020B0604020202020204" pitchFamily="34" charset="0"/>
              <a:buChar char="•"/>
            </a:pPr>
            <a:r>
              <a:rPr lang="en-US" dirty="0"/>
              <a:t>Refrigerated display cases</a:t>
            </a:r>
          </a:p>
          <a:p>
            <a:pPr lvl="1">
              <a:spcBef>
                <a:spcPct val="35000"/>
              </a:spcBef>
              <a:buFont typeface="Arial" panose="020B0604020202020204" pitchFamily="34" charset="0"/>
              <a:buChar char="•"/>
            </a:pPr>
            <a:r>
              <a:rPr lang="en-US" dirty="0"/>
              <a:t>Walk-in coolers</a:t>
            </a:r>
          </a:p>
          <a:p>
            <a:pPr lvl="1">
              <a:spcBef>
                <a:spcPct val="35000"/>
              </a:spcBef>
              <a:buFont typeface="Arial" panose="020B0604020202020204" pitchFamily="34" charset="0"/>
              <a:buChar char="•"/>
            </a:pPr>
            <a:r>
              <a:rPr lang="en-US" dirty="0"/>
              <a:t>Walk-in freezers</a:t>
            </a:r>
          </a:p>
          <a:p>
            <a:pPr marL="0" indent="0">
              <a:spcBef>
                <a:spcPct val="35000"/>
              </a:spcBef>
              <a:buNone/>
            </a:pPr>
            <a:r>
              <a:rPr lang="en-US" b="1" u="sng" dirty="0"/>
              <a:t>Exception</a:t>
            </a:r>
          </a:p>
          <a:p>
            <a:pPr lvl="1">
              <a:spcBef>
                <a:spcPct val="35000"/>
              </a:spcBef>
              <a:buFont typeface="Arial" panose="020B0604020202020204" pitchFamily="34" charset="0"/>
              <a:buChar char="•"/>
            </a:pPr>
            <a:r>
              <a:rPr lang="en-US" dirty="0"/>
              <a:t>systems with </a:t>
            </a:r>
            <a:r>
              <a:rPr lang="en-US" dirty="0" err="1"/>
              <a:t>transcritical</a:t>
            </a:r>
            <a:r>
              <a:rPr lang="en-US" dirty="0"/>
              <a:t> refrigeration cycle or ammonia refrigerant</a:t>
            </a:r>
          </a:p>
        </p:txBody>
      </p:sp>
      <p:sp>
        <p:nvSpPr>
          <p:cNvPr id="275458" name="Rectangle 2"/>
          <p:cNvSpPr>
            <a:spLocks noGrp="1" noChangeArrowheads="1"/>
          </p:cNvSpPr>
          <p:nvPr>
            <p:ph type="title"/>
          </p:nvPr>
        </p:nvSpPr>
        <p:spPr>
          <a:xfrm>
            <a:off x="268289" y="12700"/>
            <a:ext cx="8558212" cy="863600"/>
          </a:xfrm>
        </p:spPr>
        <p:txBody>
          <a:bodyPr>
            <a:normAutofit/>
          </a:bodyPr>
          <a:lstStyle/>
          <a:p>
            <a:pPr>
              <a:lnSpc>
                <a:spcPct val="80000"/>
              </a:lnSpc>
            </a:pPr>
            <a:r>
              <a:rPr lang="en-US" sz="2400" b="1" dirty="0">
                <a:solidFill>
                  <a:srgbClr val="00853F"/>
                </a:solidFill>
              </a:rPr>
              <a:t>Section 6 – 6.5.11</a:t>
            </a:r>
            <a:br>
              <a:rPr lang="en-US" sz="2400" dirty="0">
                <a:solidFill>
                  <a:srgbClr val="FF0000"/>
                </a:solidFill>
              </a:rPr>
            </a:br>
            <a:r>
              <a:rPr lang="en-US" sz="2000" dirty="0">
                <a:solidFill>
                  <a:srgbClr val="00853F"/>
                </a:solidFill>
              </a:rPr>
              <a:t>Refrigeration Systems</a:t>
            </a:r>
          </a:p>
        </p:txBody>
      </p:sp>
    </p:spTree>
    <p:extLst>
      <p:ext uri="{BB962C8B-B14F-4D97-AF65-F5344CB8AC3E}">
        <p14:creationId xmlns:p14="http://schemas.microsoft.com/office/powerpoint/2010/main" val="5000709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9" name="Rectangle 3"/>
          <p:cNvSpPr>
            <a:spLocks noGrp="1" noChangeArrowheads="1"/>
          </p:cNvSpPr>
          <p:nvPr>
            <p:ph idx="1"/>
          </p:nvPr>
        </p:nvSpPr>
        <p:spPr>
          <a:xfrm>
            <a:off x="785814" y="1093510"/>
            <a:ext cx="8040687" cy="5250730"/>
          </a:xfrm>
        </p:spPr>
        <p:txBody>
          <a:bodyPr>
            <a:normAutofit/>
          </a:bodyPr>
          <a:lstStyle/>
          <a:p>
            <a:pPr marL="0" indent="0">
              <a:spcBef>
                <a:spcPct val="35000"/>
              </a:spcBef>
              <a:buNone/>
            </a:pPr>
            <a:r>
              <a:rPr lang="en-US" dirty="0"/>
              <a:t>Fan-powered condensers</a:t>
            </a:r>
          </a:p>
          <a:p>
            <a:pPr>
              <a:spcBef>
                <a:spcPct val="35000"/>
              </a:spcBef>
            </a:pPr>
            <a:r>
              <a:rPr lang="en-US" dirty="0"/>
              <a:t>Design saturated condensing temperatures for air-cooled condensers ≤ design dry bulb temperature</a:t>
            </a:r>
          </a:p>
          <a:p>
            <a:pPr lvl="1">
              <a:spcBef>
                <a:spcPct val="35000"/>
              </a:spcBef>
            </a:pPr>
            <a:r>
              <a:rPr lang="en-US" dirty="0"/>
              <a:t>+ 10°F for low-temperature systems</a:t>
            </a:r>
          </a:p>
          <a:p>
            <a:pPr lvl="1">
              <a:spcBef>
                <a:spcPct val="35000"/>
              </a:spcBef>
            </a:pPr>
            <a:r>
              <a:rPr lang="en-US" dirty="0"/>
              <a:t>+ 15°F for medium-temperature systems</a:t>
            </a:r>
          </a:p>
          <a:p>
            <a:pPr marL="400050" lvl="1" indent="0">
              <a:spcBef>
                <a:spcPct val="35000"/>
              </a:spcBef>
              <a:buNone/>
            </a:pPr>
            <a:r>
              <a:rPr lang="en-US" dirty="0"/>
              <a:t>Saturated condensing temperature for blend refrigerants TBD using average of liquid and vapor temperatures as converted from condenser drain pressure</a:t>
            </a:r>
          </a:p>
          <a:p>
            <a:pPr>
              <a:spcBef>
                <a:spcPct val="35000"/>
              </a:spcBef>
            </a:pPr>
            <a:r>
              <a:rPr lang="en-US" dirty="0"/>
              <a:t>Condenser fan motors &lt; 1 </a:t>
            </a:r>
            <a:r>
              <a:rPr lang="en-US" dirty="0" err="1"/>
              <a:t>hp</a:t>
            </a:r>
            <a:r>
              <a:rPr lang="en-US" dirty="0"/>
              <a:t> to use</a:t>
            </a:r>
          </a:p>
          <a:p>
            <a:pPr lvl="1" indent="-342900">
              <a:spcBef>
                <a:spcPct val="35000"/>
              </a:spcBef>
            </a:pPr>
            <a:r>
              <a:rPr lang="en-US" dirty="0"/>
              <a:t>Electronically commutated motors</a:t>
            </a:r>
          </a:p>
          <a:p>
            <a:pPr lvl="1" indent="-342900">
              <a:spcBef>
                <a:spcPct val="35000"/>
              </a:spcBef>
            </a:pPr>
            <a:r>
              <a:rPr lang="en-US" dirty="0"/>
              <a:t>Permanent split capacitor-type motors, or</a:t>
            </a:r>
          </a:p>
          <a:p>
            <a:pPr lvl="1" indent="-342900">
              <a:spcBef>
                <a:spcPct val="35000"/>
              </a:spcBef>
            </a:pPr>
            <a:r>
              <a:rPr lang="en-US" dirty="0"/>
              <a:t>Three-phase motors</a:t>
            </a:r>
          </a:p>
          <a:p>
            <a:pPr marL="0" indent="0">
              <a:spcBef>
                <a:spcPct val="35000"/>
              </a:spcBef>
              <a:buNone/>
            </a:pPr>
            <a:endParaRPr lang="en-US" dirty="0">
              <a:solidFill>
                <a:srgbClr val="FF0000"/>
              </a:solidFill>
            </a:endParaRPr>
          </a:p>
        </p:txBody>
      </p:sp>
      <p:sp>
        <p:nvSpPr>
          <p:cNvPr id="275458" name="Rectangle 2"/>
          <p:cNvSpPr>
            <a:spLocks noGrp="1" noChangeArrowheads="1"/>
          </p:cNvSpPr>
          <p:nvPr>
            <p:ph type="title"/>
          </p:nvPr>
        </p:nvSpPr>
        <p:spPr>
          <a:xfrm>
            <a:off x="268289" y="12700"/>
            <a:ext cx="8558212" cy="863600"/>
          </a:xfrm>
        </p:spPr>
        <p:txBody>
          <a:bodyPr>
            <a:normAutofit/>
          </a:bodyPr>
          <a:lstStyle/>
          <a:p>
            <a:pPr>
              <a:lnSpc>
                <a:spcPct val="80000"/>
              </a:lnSpc>
            </a:pPr>
            <a:r>
              <a:rPr lang="en-US" sz="2400" b="1" dirty="0">
                <a:solidFill>
                  <a:srgbClr val="00853F"/>
                </a:solidFill>
              </a:rPr>
              <a:t>Section 6 – 6.5.11.1</a:t>
            </a:r>
            <a:br>
              <a:rPr lang="en-US" sz="2400" dirty="0">
                <a:solidFill>
                  <a:srgbClr val="FF0000"/>
                </a:solidFill>
              </a:rPr>
            </a:br>
            <a:r>
              <a:rPr lang="en-US" sz="2000" dirty="0">
                <a:solidFill>
                  <a:srgbClr val="00853F"/>
                </a:solidFill>
              </a:rPr>
              <a:t>Condensers Serving Refrigeration Systems</a:t>
            </a:r>
          </a:p>
        </p:txBody>
      </p:sp>
    </p:spTree>
    <p:extLst>
      <p:ext uri="{BB962C8B-B14F-4D97-AF65-F5344CB8AC3E}">
        <p14:creationId xmlns:p14="http://schemas.microsoft.com/office/powerpoint/2010/main" val="160203156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9" name="Rectangle 3"/>
          <p:cNvSpPr>
            <a:spLocks noGrp="1" noChangeArrowheads="1"/>
          </p:cNvSpPr>
          <p:nvPr>
            <p:ph idx="1"/>
          </p:nvPr>
        </p:nvSpPr>
        <p:spPr>
          <a:xfrm>
            <a:off x="785814" y="1093510"/>
            <a:ext cx="8040687" cy="5250730"/>
          </a:xfrm>
        </p:spPr>
        <p:txBody>
          <a:bodyPr>
            <a:normAutofit/>
          </a:bodyPr>
          <a:lstStyle/>
          <a:p>
            <a:pPr>
              <a:spcBef>
                <a:spcPct val="35000"/>
              </a:spcBef>
            </a:pPr>
            <a:r>
              <a:rPr lang="en-US" dirty="0"/>
              <a:t>Condenser fans for air-cooled, </a:t>
            </a:r>
            <a:r>
              <a:rPr lang="en-US" dirty="0" err="1"/>
              <a:t>evaporatively</a:t>
            </a:r>
            <a:r>
              <a:rPr lang="en-US" dirty="0"/>
              <a:t> cooled and air- or water-cooled fluid coolers or cooling towers</a:t>
            </a:r>
          </a:p>
          <a:p>
            <a:pPr lvl="1">
              <a:spcBef>
                <a:spcPct val="35000"/>
              </a:spcBef>
            </a:pPr>
            <a:r>
              <a:rPr lang="en-US" dirty="0"/>
              <a:t>Reduce fan motor demand to ≤ 30% of design wattage at 50% of design air volume, and</a:t>
            </a:r>
          </a:p>
          <a:p>
            <a:pPr lvl="1">
              <a:spcBef>
                <a:spcPct val="35000"/>
              </a:spcBef>
            </a:pPr>
            <a:r>
              <a:rPr lang="en-US" dirty="0"/>
              <a:t>Use either continuous variable-speed fan-control approach:</a:t>
            </a:r>
          </a:p>
          <a:p>
            <a:pPr lvl="2">
              <a:spcBef>
                <a:spcPct val="35000"/>
              </a:spcBef>
            </a:pPr>
            <a:r>
              <a:rPr lang="en-US" u="sng" dirty="0"/>
              <a:t>Air-cooled condensers</a:t>
            </a:r>
            <a:r>
              <a:rPr lang="en-US" dirty="0"/>
              <a:t> – use variable setpoint control logic to reset condensing temperature setpoint in response to ambient dry-bulb temperature</a:t>
            </a:r>
          </a:p>
          <a:p>
            <a:pPr lvl="2">
              <a:spcBef>
                <a:spcPct val="35000"/>
              </a:spcBef>
            </a:pPr>
            <a:r>
              <a:rPr lang="en-US" u="sng" dirty="0" err="1"/>
              <a:t>Evaporatively</a:t>
            </a:r>
            <a:r>
              <a:rPr lang="en-US" u="sng" dirty="0"/>
              <a:t>-cooled condensers</a:t>
            </a:r>
            <a:r>
              <a:rPr lang="en-US" dirty="0"/>
              <a:t> – use variable </a:t>
            </a:r>
            <a:r>
              <a:rPr lang="en-US" dirty="0" err="1"/>
              <a:t>setpoint</a:t>
            </a:r>
            <a:r>
              <a:rPr lang="en-US" dirty="0"/>
              <a:t> control logic to reset condensing temperature </a:t>
            </a:r>
            <a:r>
              <a:rPr lang="en-US" dirty="0" err="1"/>
              <a:t>setpoint</a:t>
            </a:r>
            <a:r>
              <a:rPr lang="en-US" dirty="0"/>
              <a:t> in response to ambient wet-bulb temperature</a:t>
            </a:r>
          </a:p>
          <a:p>
            <a:pPr>
              <a:spcBef>
                <a:spcPct val="35000"/>
              </a:spcBef>
            </a:pPr>
            <a:r>
              <a:rPr lang="en-US" dirty="0"/>
              <a:t>Control multiple fan condensers in unison</a:t>
            </a:r>
          </a:p>
          <a:p>
            <a:pPr>
              <a:spcBef>
                <a:spcPct val="35000"/>
              </a:spcBef>
            </a:pPr>
            <a:r>
              <a:rPr lang="en-US" dirty="0"/>
              <a:t>Minimum condensing temperature </a:t>
            </a:r>
            <a:r>
              <a:rPr lang="en-US" dirty="0" err="1"/>
              <a:t>setpoint</a:t>
            </a:r>
            <a:r>
              <a:rPr lang="en-US" dirty="0"/>
              <a:t> to be ≤ 70°F</a:t>
            </a:r>
          </a:p>
        </p:txBody>
      </p:sp>
      <p:sp>
        <p:nvSpPr>
          <p:cNvPr id="275458" name="Rectangle 2"/>
          <p:cNvSpPr>
            <a:spLocks noGrp="1" noChangeArrowheads="1"/>
          </p:cNvSpPr>
          <p:nvPr>
            <p:ph type="title"/>
          </p:nvPr>
        </p:nvSpPr>
        <p:spPr>
          <a:xfrm>
            <a:off x="215124" y="12700"/>
            <a:ext cx="8558212" cy="863600"/>
          </a:xfrm>
        </p:spPr>
        <p:txBody>
          <a:bodyPr>
            <a:normAutofit/>
          </a:bodyPr>
          <a:lstStyle/>
          <a:p>
            <a:pPr>
              <a:lnSpc>
                <a:spcPct val="80000"/>
              </a:lnSpc>
            </a:pPr>
            <a:r>
              <a:rPr lang="en-US" sz="2400" b="1" dirty="0">
                <a:solidFill>
                  <a:srgbClr val="00853F"/>
                </a:solidFill>
              </a:rPr>
              <a:t>Section 6 – 6.5.11.1</a:t>
            </a:r>
            <a:br>
              <a:rPr lang="en-US" sz="2400" dirty="0">
                <a:solidFill>
                  <a:srgbClr val="FF0000"/>
                </a:solidFill>
              </a:rPr>
            </a:br>
            <a:r>
              <a:rPr lang="en-US" sz="2000" dirty="0">
                <a:solidFill>
                  <a:srgbClr val="00853F"/>
                </a:solidFill>
              </a:rPr>
              <a:t>Condensers Serving Refrigeration Systems </a:t>
            </a:r>
            <a:r>
              <a:rPr lang="en-US" sz="1200" i="1" dirty="0">
                <a:solidFill>
                  <a:schemeClr val="tx1"/>
                </a:solidFill>
              </a:rPr>
              <a:t>(cont’d)</a:t>
            </a:r>
            <a:endParaRPr lang="en-US" sz="2000" i="1" dirty="0">
              <a:solidFill>
                <a:schemeClr val="tx1"/>
              </a:solidFill>
            </a:endParaRPr>
          </a:p>
        </p:txBody>
      </p:sp>
    </p:spTree>
    <p:extLst>
      <p:ext uri="{BB962C8B-B14F-4D97-AF65-F5344CB8AC3E}">
        <p14:creationId xmlns:p14="http://schemas.microsoft.com/office/powerpoint/2010/main" val="142292870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9" name="Rectangle 3"/>
          <p:cNvSpPr>
            <a:spLocks noGrp="1" noChangeArrowheads="1"/>
          </p:cNvSpPr>
          <p:nvPr>
            <p:ph idx="1"/>
          </p:nvPr>
        </p:nvSpPr>
        <p:spPr>
          <a:xfrm>
            <a:off x="785814" y="1093510"/>
            <a:ext cx="8040687" cy="5250730"/>
          </a:xfrm>
        </p:spPr>
        <p:txBody>
          <a:bodyPr>
            <a:normAutofit/>
          </a:bodyPr>
          <a:lstStyle/>
          <a:p>
            <a:pPr>
              <a:spcBef>
                <a:spcPct val="35000"/>
              </a:spcBef>
            </a:pPr>
            <a:r>
              <a:rPr lang="en-US" dirty="0"/>
              <a:t>Compressors and multiple-compressor systems suction groups</a:t>
            </a:r>
          </a:p>
          <a:p>
            <a:pPr lvl="1">
              <a:spcBef>
                <a:spcPct val="35000"/>
              </a:spcBef>
            </a:pPr>
            <a:r>
              <a:rPr lang="en-US" dirty="0"/>
              <a:t>Include control systems using floating suction pressure control logic to reset target suction pressure temperature based on temperature requirements of attached refrigeration display cases or walk-ins</a:t>
            </a:r>
          </a:p>
          <a:p>
            <a:pPr marL="400050" lvl="1" indent="0">
              <a:spcBef>
                <a:spcPct val="35000"/>
              </a:spcBef>
              <a:buNone/>
            </a:pPr>
            <a:r>
              <a:rPr lang="en-US" b="1" u="sng" dirty="0"/>
              <a:t>Exceptions</a:t>
            </a:r>
          </a:p>
          <a:p>
            <a:pPr lvl="1">
              <a:spcBef>
                <a:spcPct val="35000"/>
              </a:spcBef>
            </a:pPr>
            <a:r>
              <a:rPr lang="en-US" dirty="0"/>
              <a:t>Single-compressor systems without variable capacity capability</a:t>
            </a:r>
          </a:p>
          <a:p>
            <a:pPr lvl="1">
              <a:spcBef>
                <a:spcPct val="35000"/>
              </a:spcBef>
            </a:pPr>
            <a:r>
              <a:rPr lang="en-US" dirty="0"/>
              <a:t>Systems serving suction groups</a:t>
            </a:r>
          </a:p>
          <a:p>
            <a:pPr lvl="2">
              <a:spcBef>
                <a:spcPct val="35000"/>
              </a:spcBef>
            </a:pPr>
            <a:r>
              <a:rPr lang="en-US" dirty="0"/>
              <a:t>With design saturated suction temperature ≥ 30°F</a:t>
            </a:r>
          </a:p>
          <a:p>
            <a:pPr lvl="2">
              <a:spcBef>
                <a:spcPct val="35000"/>
              </a:spcBef>
            </a:pPr>
            <a:r>
              <a:rPr lang="en-US" dirty="0"/>
              <a:t>Comprise the high stage of a two-stage or cascade system, or </a:t>
            </a:r>
          </a:p>
          <a:p>
            <a:pPr lvl="2">
              <a:spcBef>
                <a:spcPct val="35000"/>
              </a:spcBef>
            </a:pPr>
            <a:r>
              <a:rPr lang="en-US" dirty="0"/>
              <a:t>Primarily serve chillers for secondary cooling fluids</a:t>
            </a:r>
          </a:p>
          <a:p>
            <a:pPr marL="0" indent="0">
              <a:spcBef>
                <a:spcPct val="35000"/>
              </a:spcBef>
              <a:buNone/>
            </a:pPr>
            <a:endParaRPr lang="en-US" dirty="0">
              <a:solidFill>
                <a:srgbClr val="FF0000"/>
              </a:solidFill>
            </a:endParaRPr>
          </a:p>
        </p:txBody>
      </p:sp>
      <p:sp>
        <p:nvSpPr>
          <p:cNvPr id="275458" name="Rectangle 2"/>
          <p:cNvSpPr>
            <a:spLocks noGrp="1" noChangeArrowheads="1"/>
          </p:cNvSpPr>
          <p:nvPr>
            <p:ph type="title"/>
          </p:nvPr>
        </p:nvSpPr>
        <p:spPr>
          <a:xfrm>
            <a:off x="268289" y="12700"/>
            <a:ext cx="8558212" cy="863600"/>
          </a:xfrm>
        </p:spPr>
        <p:txBody>
          <a:bodyPr>
            <a:normAutofit/>
          </a:bodyPr>
          <a:lstStyle/>
          <a:p>
            <a:pPr>
              <a:lnSpc>
                <a:spcPct val="80000"/>
              </a:lnSpc>
            </a:pPr>
            <a:r>
              <a:rPr lang="en-US" sz="2400" b="1" dirty="0">
                <a:solidFill>
                  <a:srgbClr val="00853F"/>
                </a:solidFill>
              </a:rPr>
              <a:t>Section 6 – 6.5.11.2</a:t>
            </a:r>
            <a:br>
              <a:rPr lang="en-US" sz="2400" dirty="0">
                <a:solidFill>
                  <a:srgbClr val="FF0000"/>
                </a:solidFill>
              </a:rPr>
            </a:br>
            <a:r>
              <a:rPr lang="en-US" sz="2000" dirty="0">
                <a:solidFill>
                  <a:srgbClr val="00853F"/>
                </a:solidFill>
              </a:rPr>
              <a:t>Compressor Systems</a:t>
            </a:r>
          </a:p>
        </p:txBody>
      </p:sp>
    </p:spTree>
    <p:extLst>
      <p:ext uri="{BB962C8B-B14F-4D97-AF65-F5344CB8AC3E}">
        <p14:creationId xmlns:p14="http://schemas.microsoft.com/office/powerpoint/2010/main" val="356636156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9" name="Rectangle 3"/>
          <p:cNvSpPr>
            <a:spLocks noGrp="1" noChangeArrowheads="1"/>
          </p:cNvSpPr>
          <p:nvPr>
            <p:ph idx="1"/>
          </p:nvPr>
        </p:nvSpPr>
        <p:spPr>
          <a:xfrm>
            <a:off x="785814" y="1093510"/>
            <a:ext cx="8040687" cy="5250730"/>
          </a:xfrm>
        </p:spPr>
        <p:txBody>
          <a:bodyPr>
            <a:normAutofit lnSpcReduction="10000"/>
          </a:bodyPr>
          <a:lstStyle/>
          <a:p>
            <a:pPr>
              <a:spcBef>
                <a:spcPct val="35000"/>
              </a:spcBef>
            </a:pPr>
            <a:r>
              <a:rPr lang="en-US" dirty="0"/>
              <a:t>Liquid </a:t>
            </a:r>
            <a:r>
              <a:rPr lang="en-US" dirty="0" err="1"/>
              <a:t>subcooling</a:t>
            </a:r>
            <a:r>
              <a:rPr lang="en-US" dirty="0"/>
              <a:t> provided for all low-temperature compressor systems with design cooling capacity ≥ 100,000 Btu/h with design saturated suction temperature ≤ -10°F</a:t>
            </a:r>
          </a:p>
          <a:p>
            <a:pPr>
              <a:spcBef>
                <a:spcPct val="35000"/>
              </a:spcBef>
            </a:pPr>
            <a:r>
              <a:rPr lang="en-US" dirty="0" err="1"/>
              <a:t>Subcooled</a:t>
            </a:r>
            <a:r>
              <a:rPr lang="en-US" dirty="0"/>
              <a:t> liquid temperature controlled at maximum temperature setpoint of 50°F at exit of </a:t>
            </a:r>
            <a:r>
              <a:rPr lang="en-US" dirty="0" err="1"/>
              <a:t>subcooler</a:t>
            </a:r>
            <a:r>
              <a:rPr lang="en-US" dirty="0"/>
              <a:t> using either compressor economizer (inter stage) or as a separate compressor suction group operating at a saturated suction temperature ≥ 18°F</a:t>
            </a:r>
          </a:p>
          <a:p>
            <a:pPr lvl="1">
              <a:spcBef>
                <a:spcPct val="35000"/>
              </a:spcBef>
            </a:pPr>
            <a:r>
              <a:rPr lang="en-US" dirty="0"/>
              <a:t>Subcooled liquid lines subject to insulation requirements in Table 6.8.3-2</a:t>
            </a:r>
          </a:p>
          <a:p>
            <a:pPr>
              <a:spcBef>
                <a:spcPct val="35000"/>
              </a:spcBef>
            </a:pPr>
            <a:r>
              <a:rPr lang="en-US" dirty="0"/>
              <a:t>If internal or external crankcase heaters, provide a means to cycle the heaters off during compressor operation</a:t>
            </a:r>
          </a:p>
          <a:p>
            <a:pPr marL="0" indent="0">
              <a:spcBef>
                <a:spcPct val="35000"/>
              </a:spcBef>
              <a:buNone/>
            </a:pPr>
            <a:endParaRPr lang="en-US" dirty="0">
              <a:solidFill>
                <a:srgbClr val="FF0000"/>
              </a:solidFill>
            </a:endParaRPr>
          </a:p>
        </p:txBody>
      </p:sp>
      <p:sp>
        <p:nvSpPr>
          <p:cNvPr id="275458" name="Rectangle 2"/>
          <p:cNvSpPr>
            <a:spLocks noGrp="1" noChangeArrowheads="1"/>
          </p:cNvSpPr>
          <p:nvPr>
            <p:ph type="title"/>
          </p:nvPr>
        </p:nvSpPr>
        <p:spPr>
          <a:xfrm>
            <a:off x="268289" y="12700"/>
            <a:ext cx="8558212" cy="863600"/>
          </a:xfrm>
        </p:spPr>
        <p:txBody>
          <a:bodyPr>
            <a:normAutofit/>
          </a:bodyPr>
          <a:lstStyle/>
          <a:p>
            <a:pPr>
              <a:lnSpc>
                <a:spcPct val="80000"/>
              </a:lnSpc>
            </a:pPr>
            <a:r>
              <a:rPr lang="en-US" sz="2400" b="1" dirty="0">
                <a:solidFill>
                  <a:srgbClr val="00853F"/>
                </a:solidFill>
              </a:rPr>
              <a:t>Section 6 – 6.5.11.2</a:t>
            </a:r>
            <a:br>
              <a:rPr lang="en-US" sz="2400" dirty="0">
                <a:solidFill>
                  <a:srgbClr val="FF0000"/>
                </a:solidFill>
              </a:rPr>
            </a:br>
            <a:r>
              <a:rPr lang="en-US" sz="2000" dirty="0">
                <a:solidFill>
                  <a:srgbClr val="00853F"/>
                </a:solidFill>
              </a:rPr>
              <a:t>Compressor Systems </a:t>
            </a:r>
            <a:r>
              <a:rPr lang="en-US" sz="1800" i="1" dirty="0">
                <a:solidFill>
                  <a:srgbClr val="00853F"/>
                </a:solidFill>
              </a:rPr>
              <a:t>(cont’d)</a:t>
            </a:r>
            <a:endParaRPr lang="en-US" sz="2000" i="1" dirty="0">
              <a:solidFill>
                <a:srgbClr val="00853F"/>
              </a:solidFill>
            </a:endParaRPr>
          </a:p>
        </p:txBody>
      </p:sp>
    </p:spTree>
    <p:extLst>
      <p:ext uri="{BB962C8B-B14F-4D97-AF65-F5344CB8AC3E}">
        <p14:creationId xmlns:p14="http://schemas.microsoft.com/office/powerpoint/2010/main" val="331636391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9" name="Rectangle 3"/>
          <p:cNvSpPr>
            <a:spLocks noGrp="1" noChangeArrowheads="1"/>
          </p:cNvSpPr>
          <p:nvPr>
            <p:ph idx="1"/>
          </p:nvPr>
        </p:nvSpPr>
        <p:spPr>
          <a:xfrm>
            <a:off x="785814" y="1093510"/>
            <a:ext cx="8040687" cy="5250730"/>
          </a:xfrm>
        </p:spPr>
        <p:txBody>
          <a:bodyPr>
            <a:normAutofit/>
          </a:bodyPr>
          <a:lstStyle/>
          <a:p>
            <a:pPr marL="0" indent="0">
              <a:buNone/>
            </a:pPr>
            <a:r>
              <a:rPr lang="en-US" dirty="0"/>
              <a:t>HVAC systems serving the heating, cooling, or ventilating needs of a computer room </a:t>
            </a:r>
            <a:r>
              <a:rPr lang="en-US" dirty="0">
                <a:solidFill>
                  <a:srgbClr val="FF0000"/>
                </a:solidFill>
              </a:rPr>
              <a:t>with IT equipment load greater than 10 kW shall comply with ASHRAE Standard 90.4</a:t>
            </a:r>
          </a:p>
        </p:txBody>
      </p:sp>
      <p:sp>
        <p:nvSpPr>
          <p:cNvPr id="275458" name="Rectangle 2"/>
          <p:cNvSpPr>
            <a:spLocks noGrp="1" noChangeArrowheads="1"/>
          </p:cNvSpPr>
          <p:nvPr>
            <p:ph type="title"/>
          </p:nvPr>
        </p:nvSpPr>
        <p:spPr>
          <a:xfrm>
            <a:off x="268289" y="12700"/>
            <a:ext cx="8558212" cy="863600"/>
          </a:xfrm>
        </p:spPr>
        <p:txBody>
          <a:bodyPr>
            <a:normAutofit fontScale="90000"/>
          </a:bodyPr>
          <a:lstStyle/>
          <a:p>
            <a:pPr>
              <a:lnSpc>
                <a:spcPct val="80000"/>
              </a:lnSpc>
            </a:pPr>
            <a:r>
              <a:rPr lang="en-US" sz="2700" b="1" dirty="0">
                <a:solidFill>
                  <a:srgbClr val="00853F"/>
                </a:solidFill>
              </a:rPr>
              <a:t>Section 6 – 6.6.1</a:t>
            </a:r>
            <a:br>
              <a:rPr lang="en-US" sz="2400" dirty="0">
                <a:solidFill>
                  <a:srgbClr val="FF0000"/>
                </a:solidFill>
              </a:rPr>
            </a:br>
            <a:r>
              <a:rPr lang="en-US" sz="2200" dirty="0">
                <a:solidFill>
                  <a:srgbClr val="00853F"/>
                </a:solidFill>
              </a:rPr>
              <a:t>Alternative Compliance Path – Computer </a:t>
            </a:r>
            <a:br>
              <a:rPr lang="en-US" sz="2200" dirty="0">
                <a:solidFill>
                  <a:srgbClr val="00853F"/>
                </a:solidFill>
              </a:rPr>
            </a:br>
            <a:r>
              <a:rPr lang="en-US" sz="2200" dirty="0">
                <a:solidFill>
                  <a:srgbClr val="00853F"/>
                </a:solidFill>
              </a:rPr>
              <a:t>Rooms Systems</a:t>
            </a:r>
          </a:p>
        </p:txBody>
      </p:sp>
    </p:spTree>
    <p:extLst>
      <p:ext uri="{BB962C8B-B14F-4D97-AF65-F5344CB8AC3E}">
        <p14:creationId xmlns:p14="http://schemas.microsoft.com/office/powerpoint/2010/main" val="729405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40B7D-AB9D-4677-A048-EE4B14AC8133}"/>
              </a:ext>
            </a:extLst>
          </p:cNvPr>
          <p:cNvSpPr>
            <a:spLocks noGrp="1"/>
          </p:cNvSpPr>
          <p:nvPr>
            <p:ph type="title"/>
          </p:nvPr>
        </p:nvSpPr>
        <p:spPr/>
        <p:txBody>
          <a:bodyPr>
            <a:normAutofit/>
          </a:bodyPr>
          <a:lstStyle/>
          <a:p>
            <a:r>
              <a:rPr lang="en-US" sz="2400" b="1" dirty="0">
                <a:solidFill>
                  <a:schemeClr val="accent5"/>
                </a:solidFill>
              </a:rPr>
              <a:t>Miscellaneous 2</a:t>
            </a:r>
          </a:p>
        </p:txBody>
      </p:sp>
      <p:sp>
        <p:nvSpPr>
          <p:cNvPr id="3" name="Content Placeholder 2">
            <a:extLst>
              <a:ext uri="{FF2B5EF4-FFF2-40B4-BE49-F238E27FC236}">
                <a16:creationId xmlns:a16="http://schemas.microsoft.com/office/drawing/2014/main" id="{AEF1D1C9-C98F-4734-80BE-90006344774C}"/>
              </a:ext>
            </a:extLst>
          </p:cNvPr>
          <p:cNvSpPr>
            <a:spLocks noGrp="1"/>
          </p:cNvSpPr>
          <p:nvPr>
            <p:ph idx="1"/>
          </p:nvPr>
        </p:nvSpPr>
        <p:spPr>
          <a:xfrm>
            <a:off x="268433" y="1622618"/>
            <a:ext cx="3975192" cy="4284111"/>
          </a:xfrm>
        </p:spPr>
        <p:txBody>
          <a:bodyPr>
            <a:normAutofit lnSpcReduction="10000"/>
          </a:bodyPr>
          <a:lstStyle/>
          <a:p>
            <a:r>
              <a:rPr lang="en-US" sz="2100" dirty="0">
                <a:solidFill>
                  <a:srgbClr val="FF0000"/>
                </a:solidFill>
              </a:rPr>
              <a:t>Added indoor pool dehumidifier energy recovery:</a:t>
            </a:r>
          </a:p>
          <a:p>
            <a:pPr lvl="1"/>
            <a:r>
              <a:rPr lang="en-US" sz="1800" dirty="0">
                <a:solidFill>
                  <a:srgbClr val="FF0000"/>
                </a:solidFill>
              </a:rPr>
              <a:t>50% EA sensible recovery, or</a:t>
            </a:r>
          </a:p>
          <a:p>
            <a:pPr lvl="1"/>
            <a:r>
              <a:rPr lang="en-US" sz="1800" dirty="0">
                <a:solidFill>
                  <a:srgbClr val="FF0000"/>
                </a:solidFill>
              </a:rPr>
              <a:t>Condenser pool heating, or</a:t>
            </a:r>
          </a:p>
          <a:p>
            <a:pPr lvl="1"/>
            <a:r>
              <a:rPr lang="en-US" sz="1800" dirty="0">
                <a:solidFill>
                  <a:srgbClr val="FF0000"/>
                </a:solidFill>
              </a:rPr>
              <a:t>50% EA enthalpy recovery</a:t>
            </a:r>
          </a:p>
          <a:p>
            <a:r>
              <a:rPr lang="en-US" sz="2100" dirty="0">
                <a:solidFill>
                  <a:srgbClr val="FF0000"/>
                </a:solidFill>
              </a:rPr>
              <a:t>Air Curtains</a:t>
            </a:r>
          </a:p>
          <a:p>
            <a:pPr lvl="1"/>
            <a:r>
              <a:rPr lang="en-US" sz="1800" b="1" i="1" dirty="0">
                <a:solidFill>
                  <a:srgbClr val="FF0000"/>
                </a:solidFill>
              </a:rPr>
              <a:t>NOT MECHANICAL </a:t>
            </a:r>
            <a:r>
              <a:rPr lang="en-US" sz="1800" dirty="0">
                <a:solidFill>
                  <a:srgbClr val="FF0000"/>
                </a:solidFill>
              </a:rPr>
              <a:t>– but affects MEs</a:t>
            </a:r>
          </a:p>
          <a:p>
            <a:r>
              <a:rPr lang="en-US" dirty="0">
                <a:solidFill>
                  <a:srgbClr val="FF0000"/>
                </a:solidFill>
              </a:rPr>
              <a:t>Motor selection</a:t>
            </a:r>
          </a:p>
          <a:p>
            <a:pPr lvl="1"/>
            <a:r>
              <a:rPr lang="en-US" dirty="0">
                <a:solidFill>
                  <a:srgbClr val="FF0000"/>
                </a:solidFill>
              </a:rPr>
              <a:t>Simplified</a:t>
            </a:r>
          </a:p>
          <a:p>
            <a:pPr lvl="1"/>
            <a:r>
              <a:rPr lang="en-US" dirty="0">
                <a:solidFill>
                  <a:srgbClr val="FF0000"/>
                </a:solidFill>
              </a:rPr>
              <a:t>Made more tolerant of motors not rated in BHP</a:t>
            </a:r>
          </a:p>
          <a:p>
            <a:pPr lvl="1"/>
            <a:endParaRPr lang="en-US" dirty="0"/>
          </a:p>
        </p:txBody>
      </p:sp>
      <p:pic>
        <p:nvPicPr>
          <p:cNvPr id="4" name="Image 3">
            <a:extLst>
              <a:ext uri="{FF2B5EF4-FFF2-40B4-BE49-F238E27FC236}">
                <a16:creationId xmlns:a16="http://schemas.microsoft.com/office/drawing/2014/main" id="{1766E231-BA19-4546-B6A8-129A6897F93E}"/>
              </a:ext>
            </a:extLst>
          </p:cNvPr>
          <p:cNvPicPr>
            <a:picLocks noChangeAspect="1"/>
          </p:cNvPicPr>
          <p:nvPr/>
        </p:nvPicPr>
        <p:blipFill rotWithShape="1">
          <a:blip r:embed="rId2"/>
          <a:srcRect l="3414" t="9081" r="4571" b="5793"/>
          <a:stretch/>
        </p:blipFill>
        <p:spPr>
          <a:xfrm>
            <a:off x="4243625" y="2279726"/>
            <a:ext cx="4854278" cy="2298548"/>
          </a:xfrm>
          <a:prstGeom prst="rect">
            <a:avLst/>
          </a:prstGeom>
        </p:spPr>
      </p:pic>
    </p:spTree>
    <p:extLst>
      <p:ext uri="{BB962C8B-B14F-4D97-AF65-F5344CB8AC3E}">
        <p14:creationId xmlns:p14="http://schemas.microsoft.com/office/powerpoint/2010/main" val="138571908"/>
      </p:ext>
    </p:extLst>
  </p:cSld>
  <p:clrMapOvr>
    <a:masterClrMapping/>
  </p:clrMapOvr>
  <mc:AlternateContent xmlns:mc="http://schemas.openxmlformats.org/markup-compatibility/2006" xmlns:p14="http://schemas.microsoft.com/office/powerpoint/2010/main">
    <mc:Choice Requires="p14">
      <p:transition spd="slow" p14:dur="2000" advTm="145614"/>
    </mc:Choice>
    <mc:Fallback xmlns="">
      <p:transition spd="slow" advTm="145614"/>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7343776" y="1066800"/>
            <a:ext cx="1800224" cy="5486400"/>
          </a:xfrm>
          <a:prstGeom prst="rect">
            <a:avLst/>
          </a:prstGeom>
          <a:gradFill rotWithShape="1">
            <a:gsLst>
              <a:gs pos="0">
                <a:schemeClr val="bg1">
                  <a:alpha val="58000"/>
                </a:schemeClr>
              </a:gs>
              <a:gs pos="100000">
                <a:srgbClr val="C0C0C0"/>
              </a:gs>
            </a:gsLst>
            <a:lin ang="5400000" scaled="1"/>
          </a:gradFill>
          <a:ln w="28575" algn="ctr">
            <a:noFill/>
            <a:miter lim="800000"/>
            <a:headEnd/>
            <a:tailEnd/>
          </a:ln>
          <a:effectLst/>
        </p:spPr>
        <p:txBody>
          <a:bodyPr wrap="none" anchor="ctr"/>
          <a:lstStyle/>
          <a:p>
            <a:endParaRPr lang="en-US"/>
          </a:p>
        </p:txBody>
      </p:sp>
      <p:sp>
        <p:nvSpPr>
          <p:cNvPr id="35844" name="Rectangle 4"/>
          <p:cNvSpPr>
            <a:spLocks noChangeArrowheads="1"/>
          </p:cNvSpPr>
          <p:nvPr/>
        </p:nvSpPr>
        <p:spPr bwMode="auto">
          <a:xfrm>
            <a:off x="4130040" y="990600"/>
            <a:ext cx="3048000" cy="5791200"/>
          </a:xfrm>
          <a:prstGeom prst="rect">
            <a:avLst/>
          </a:prstGeom>
          <a:noFill/>
          <a:ln w="28575" algn="ctr">
            <a:noFill/>
            <a:miter lim="800000"/>
            <a:headEnd/>
            <a:tailEnd/>
          </a:ln>
          <a:effectLst/>
        </p:spPr>
        <p:txBody>
          <a:bodyPr wrap="none" anchor="ctr"/>
          <a:lstStyle/>
          <a:p>
            <a:endParaRPr lang="en-US"/>
          </a:p>
        </p:txBody>
      </p:sp>
      <p:sp>
        <p:nvSpPr>
          <p:cNvPr id="35845" name="Rectangle 5"/>
          <p:cNvSpPr>
            <a:spLocks noChangeArrowheads="1"/>
          </p:cNvSpPr>
          <p:nvPr/>
        </p:nvSpPr>
        <p:spPr bwMode="auto">
          <a:xfrm>
            <a:off x="1" y="990600"/>
            <a:ext cx="1859284" cy="5562600"/>
          </a:xfrm>
          <a:prstGeom prst="rect">
            <a:avLst/>
          </a:prstGeom>
          <a:gradFill rotWithShape="1">
            <a:gsLst>
              <a:gs pos="0">
                <a:schemeClr val="bg1">
                  <a:alpha val="58000"/>
                </a:schemeClr>
              </a:gs>
              <a:gs pos="100000">
                <a:srgbClr val="C0C0C0"/>
              </a:gs>
            </a:gsLst>
            <a:lin ang="5400000" scaled="1"/>
          </a:gradFill>
          <a:ln w="28575" algn="ctr">
            <a:noFill/>
            <a:miter lim="800000"/>
            <a:headEnd/>
            <a:tailEnd/>
          </a:ln>
          <a:effectLst/>
        </p:spPr>
        <p:txBody>
          <a:bodyPr wrap="none" anchor="ctr"/>
          <a:lstStyle/>
          <a:p>
            <a:endParaRPr lang="en-US"/>
          </a:p>
        </p:txBody>
      </p:sp>
      <p:sp>
        <p:nvSpPr>
          <p:cNvPr id="35846" name="Oval 6"/>
          <p:cNvSpPr>
            <a:spLocks noChangeArrowheads="1"/>
          </p:cNvSpPr>
          <p:nvPr/>
        </p:nvSpPr>
        <p:spPr bwMode="auto">
          <a:xfrm>
            <a:off x="2362200" y="5334000"/>
            <a:ext cx="4572000" cy="1219200"/>
          </a:xfrm>
          <a:prstGeom prst="ellipse">
            <a:avLst/>
          </a:prstGeom>
          <a:noFill/>
          <a:ln w="9525" algn="ctr">
            <a:noFill/>
            <a:round/>
            <a:headEnd/>
            <a:tailEnd/>
          </a:ln>
          <a:effectLst/>
        </p:spPr>
        <p:txBody>
          <a:bodyPr wrap="none" anchor="ctr">
            <a:spAutoFit/>
          </a:bodyPr>
          <a:lstStyle/>
          <a:p>
            <a:endParaRPr lang="en-US"/>
          </a:p>
        </p:txBody>
      </p:sp>
      <p:sp>
        <p:nvSpPr>
          <p:cNvPr id="35848" name="Text Box 8"/>
          <p:cNvSpPr txBox="1">
            <a:spLocks noChangeArrowheads="1"/>
          </p:cNvSpPr>
          <p:nvPr/>
        </p:nvSpPr>
        <p:spPr bwMode="auto">
          <a:xfrm>
            <a:off x="1990730" y="3174881"/>
            <a:ext cx="1424939" cy="1095494"/>
          </a:xfrm>
          <a:prstGeom prst="rect">
            <a:avLst/>
          </a:prstGeom>
          <a:solidFill>
            <a:schemeClr val="accent1">
              <a:lumMod val="40000"/>
              <a:lumOff val="60000"/>
            </a:schemeClr>
          </a:solidFill>
          <a:ln w="22225">
            <a:solidFill>
              <a:schemeClr val="tx2"/>
            </a:solidFill>
            <a:miter lim="800000"/>
            <a:headEnd/>
            <a:tailEnd/>
          </a:ln>
          <a:effectLst/>
        </p:spPr>
        <p:txBody>
          <a:bodyPr/>
          <a:lstStyle/>
          <a:p>
            <a:pPr algn="ctr">
              <a:spcBef>
                <a:spcPts val="600"/>
              </a:spcBef>
            </a:pPr>
            <a:r>
              <a:rPr lang="en-US" sz="1600" dirty="0">
                <a:solidFill>
                  <a:schemeClr val="bg1"/>
                </a:solidFill>
                <a:effectLst>
                  <a:outerShdw blurRad="38100" dist="38100" dir="2700000" algn="tl">
                    <a:srgbClr val="000000"/>
                  </a:outerShdw>
                </a:effectLst>
                <a:latin typeface="Arial Black" pitchFamily="34" charset="0"/>
              </a:rPr>
              <a:t>Mandatory </a:t>
            </a:r>
          </a:p>
          <a:p>
            <a:pPr algn="ctr"/>
            <a:r>
              <a:rPr lang="en-US" sz="1600" dirty="0">
                <a:solidFill>
                  <a:schemeClr val="bg1"/>
                </a:solidFill>
                <a:effectLst>
                  <a:outerShdw blurRad="38100" dist="38100" dir="2700000" algn="tl">
                    <a:srgbClr val="000000"/>
                  </a:outerShdw>
                </a:effectLst>
                <a:latin typeface="Arial Black" pitchFamily="34" charset="0"/>
              </a:rPr>
              <a:t>Provisions</a:t>
            </a:r>
          </a:p>
          <a:p>
            <a:pPr algn="ctr">
              <a:lnSpc>
                <a:spcPct val="110000"/>
              </a:lnSpc>
              <a:spcBef>
                <a:spcPct val="30000"/>
              </a:spcBef>
            </a:pPr>
            <a:r>
              <a:rPr lang="en-US" sz="1200" dirty="0"/>
              <a:t>(required for each compliance path)</a:t>
            </a:r>
          </a:p>
        </p:txBody>
      </p:sp>
      <p:sp>
        <p:nvSpPr>
          <p:cNvPr id="35849" name="Text Box 9"/>
          <p:cNvSpPr txBox="1">
            <a:spLocks noChangeArrowheads="1"/>
          </p:cNvSpPr>
          <p:nvPr/>
        </p:nvSpPr>
        <p:spPr bwMode="auto">
          <a:xfrm>
            <a:off x="0" y="1211263"/>
            <a:ext cx="1859284" cy="707886"/>
          </a:xfrm>
          <a:prstGeom prst="rect">
            <a:avLst/>
          </a:prstGeom>
          <a:noFill/>
          <a:ln w="28575" algn="ctr">
            <a:noFill/>
            <a:miter lim="800000"/>
            <a:headEnd/>
            <a:tailEnd/>
          </a:ln>
          <a:effectLst/>
        </p:spPr>
        <p:txBody>
          <a:bodyPr wrap="square">
            <a:spAutoFit/>
          </a:bodyPr>
          <a:lstStyle/>
          <a:p>
            <a:pPr algn="ctr">
              <a:spcBef>
                <a:spcPct val="50000"/>
              </a:spcBef>
            </a:pPr>
            <a:r>
              <a:rPr lang="en-US" sz="2000" b="1" dirty="0">
                <a:solidFill>
                  <a:schemeClr val="accent6"/>
                </a:solidFill>
                <a:effectLst>
                  <a:outerShdw blurRad="38100" dist="38100" dir="2700000" algn="tl">
                    <a:srgbClr val="C0C0C0"/>
                  </a:outerShdw>
                </a:effectLst>
              </a:rPr>
              <a:t>Building System</a:t>
            </a:r>
          </a:p>
        </p:txBody>
      </p:sp>
      <p:sp>
        <p:nvSpPr>
          <p:cNvPr id="35850" name="Text Box 10"/>
          <p:cNvSpPr txBox="1">
            <a:spLocks noChangeArrowheads="1"/>
          </p:cNvSpPr>
          <p:nvPr/>
        </p:nvSpPr>
        <p:spPr bwMode="auto">
          <a:xfrm>
            <a:off x="2573660" y="1214373"/>
            <a:ext cx="3840480" cy="400110"/>
          </a:xfrm>
          <a:prstGeom prst="rect">
            <a:avLst/>
          </a:prstGeom>
          <a:noFill/>
          <a:ln w="28575" algn="ctr">
            <a:noFill/>
            <a:miter lim="800000"/>
            <a:headEnd/>
            <a:tailEnd/>
          </a:ln>
          <a:effectLst/>
        </p:spPr>
        <p:txBody>
          <a:bodyPr wrap="square">
            <a:spAutoFit/>
          </a:bodyPr>
          <a:lstStyle/>
          <a:p>
            <a:pPr algn="ctr">
              <a:spcBef>
                <a:spcPct val="50000"/>
              </a:spcBef>
            </a:pPr>
            <a:r>
              <a:rPr lang="en-US" sz="2000" b="1" dirty="0">
                <a:solidFill>
                  <a:schemeClr val="accent6"/>
                </a:solidFill>
                <a:effectLst>
                  <a:outerShdw blurRad="38100" dist="38100" dir="2700000" algn="tl">
                    <a:srgbClr val="C0C0C0"/>
                  </a:outerShdw>
                </a:effectLst>
              </a:rPr>
              <a:t>Compliance Requirements</a:t>
            </a:r>
          </a:p>
        </p:txBody>
      </p:sp>
      <p:sp>
        <p:nvSpPr>
          <p:cNvPr id="35851" name="Text Box 11"/>
          <p:cNvSpPr txBox="1">
            <a:spLocks noChangeArrowheads="1"/>
          </p:cNvSpPr>
          <p:nvPr/>
        </p:nvSpPr>
        <p:spPr bwMode="auto">
          <a:xfrm>
            <a:off x="7267575" y="2828835"/>
            <a:ext cx="1952625" cy="1200329"/>
          </a:xfrm>
          <a:prstGeom prst="rect">
            <a:avLst/>
          </a:prstGeom>
          <a:noFill/>
          <a:ln w="28575" algn="ctr">
            <a:noFill/>
            <a:miter lim="800000"/>
            <a:headEnd/>
            <a:tailEnd/>
          </a:ln>
          <a:effectLst/>
        </p:spPr>
        <p:txBody>
          <a:bodyPr wrap="square">
            <a:spAutoFit/>
          </a:bodyPr>
          <a:lstStyle/>
          <a:p>
            <a:pPr algn="ctr">
              <a:spcBef>
                <a:spcPct val="50000"/>
              </a:spcBef>
            </a:pPr>
            <a:r>
              <a:rPr lang="en-US" sz="2400" b="1" dirty="0">
                <a:solidFill>
                  <a:schemeClr val="accent6"/>
                </a:solidFill>
                <a:effectLst>
                  <a:outerShdw blurRad="38100" dist="38100" dir="2700000" algn="tl">
                    <a:srgbClr val="C0C0C0"/>
                  </a:outerShdw>
                </a:effectLst>
              </a:rPr>
              <a:t>Energy Code Compliance</a:t>
            </a:r>
          </a:p>
        </p:txBody>
      </p:sp>
      <p:sp>
        <p:nvSpPr>
          <p:cNvPr id="35856" name="Text Box 16"/>
          <p:cNvSpPr txBox="1">
            <a:spLocks noChangeArrowheads="1"/>
          </p:cNvSpPr>
          <p:nvPr/>
        </p:nvSpPr>
        <p:spPr bwMode="auto">
          <a:xfrm>
            <a:off x="142875" y="2057400"/>
            <a:ext cx="1508760" cy="338554"/>
          </a:xfrm>
          <a:prstGeom prst="rect">
            <a:avLst/>
          </a:prstGeom>
          <a:solidFill>
            <a:srgbClr val="EAEAEA"/>
          </a:solidFill>
          <a:ln w="22225">
            <a:solidFill>
              <a:srgbClr val="808080"/>
            </a:solidFill>
            <a:miter lim="800000"/>
            <a:headEnd/>
            <a:tailEnd/>
          </a:ln>
          <a:effectLst/>
        </p:spPr>
        <p:txBody>
          <a:bodyPr wrap="square">
            <a:spAutoFit/>
          </a:bodyPr>
          <a:lstStyle>
            <a:defPPr>
              <a:defRPr lang="en-US"/>
            </a:defPPr>
            <a:lvl1pPr algn="ctr">
              <a:spcBef>
                <a:spcPct val="50000"/>
              </a:spcBef>
              <a:defRPr b="1"/>
            </a:lvl1pPr>
          </a:lstStyle>
          <a:p>
            <a:r>
              <a:rPr lang="en-US" dirty="0"/>
              <a:t>Envelope</a:t>
            </a:r>
          </a:p>
        </p:txBody>
      </p:sp>
      <p:sp>
        <p:nvSpPr>
          <p:cNvPr id="35857" name="Text Box 17"/>
          <p:cNvSpPr txBox="1">
            <a:spLocks noChangeArrowheads="1"/>
          </p:cNvSpPr>
          <p:nvPr/>
        </p:nvSpPr>
        <p:spPr bwMode="auto">
          <a:xfrm>
            <a:off x="142875" y="2727960"/>
            <a:ext cx="1508760" cy="369332"/>
          </a:xfrm>
          <a:prstGeom prst="rect">
            <a:avLst/>
          </a:prstGeom>
          <a:solidFill>
            <a:srgbClr val="92D050"/>
          </a:solidFill>
          <a:ln w="22225">
            <a:solidFill>
              <a:srgbClr val="808080"/>
            </a:solidFill>
            <a:miter lim="800000"/>
            <a:headEnd/>
            <a:tailEnd/>
          </a:ln>
          <a:effectLst/>
        </p:spPr>
        <p:txBody>
          <a:bodyPr wrap="square">
            <a:spAutoFit/>
          </a:bodyPr>
          <a:lstStyle>
            <a:defPPr>
              <a:defRPr lang="en-US"/>
            </a:defPPr>
            <a:lvl1pPr algn="ctr">
              <a:spcBef>
                <a:spcPts val="600"/>
              </a:spcBef>
              <a:defRPr sz="1600">
                <a:solidFill>
                  <a:schemeClr val="bg1"/>
                </a:solidFill>
                <a:effectLst>
                  <a:outerShdw blurRad="38100" dist="38100" dir="2700000" algn="tl">
                    <a:srgbClr val="000000"/>
                  </a:outerShdw>
                </a:effectLst>
                <a:latin typeface="Arial Black" pitchFamily="34" charset="0"/>
              </a:defRPr>
            </a:lvl1pPr>
          </a:lstStyle>
          <a:p>
            <a:r>
              <a:rPr lang="en-US" sz="1800" dirty="0"/>
              <a:t>HVAC</a:t>
            </a:r>
            <a:endParaRPr lang="en-US" dirty="0"/>
          </a:p>
        </p:txBody>
      </p:sp>
      <p:sp>
        <p:nvSpPr>
          <p:cNvPr id="35858" name="Text Box 18"/>
          <p:cNvSpPr txBox="1">
            <a:spLocks noChangeArrowheads="1"/>
          </p:cNvSpPr>
          <p:nvPr/>
        </p:nvSpPr>
        <p:spPr bwMode="auto">
          <a:xfrm>
            <a:off x="142875" y="473964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Lighting</a:t>
            </a:r>
          </a:p>
        </p:txBody>
      </p:sp>
      <p:sp>
        <p:nvSpPr>
          <p:cNvPr id="35859" name="Text Box 19"/>
          <p:cNvSpPr txBox="1">
            <a:spLocks noChangeArrowheads="1"/>
          </p:cNvSpPr>
          <p:nvPr/>
        </p:nvSpPr>
        <p:spPr bwMode="auto">
          <a:xfrm>
            <a:off x="142875" y="339852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dirty="0"/>
              <a:t>SWH</a:t>
            </a:r>
          </a:p>
        </p:txBody>
      </p:sp>
      <p:sp>
        <p:nvSpPr>
          <p:cNvPr id="35860" name="Text Box 20"/>
          <p:cNvSpPr txBox="1">
            <a:spLocks noChangeArrowheads="1"/>
          </p:cNvSpPr>
          <p:nvPr/>
        </p:nvSpPr>
        <p:spPr bwMode="auto">
          <a:xfrm>
            <a:off x="142875" y="406908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Power</a:t>
            </a:r>
          </a:p>
        </p:txBody>
      </p:sp>
      <p:sp>
        <p:nvSpPr>
          <p:cNvPr id="35861" name="Text Box 21"/>
          <p:cNvSpPr txBox="1">
            <a:spLocks noChangeArrowheads="1"/>
          </p:cNvSpPr>
          <p:nvPr/>
        </p:nvSpPr>
        <p:spPr bwMode="auto">
          <a:xfrm>
            <a:off x="142875" y="541020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Other</a:t>
            </a:r>
          </a:p>
        </p:txBody>
      </p:sp>
      <p:sp>
        <p:nvSpPr>
          <p:cNvPr id="25" name="Rectangle 4"/>
          <p:cNvSpPr txBox="1">
            <a:spLocks noChangeArrowheads="1"/>
          </p:cNvSpPr>
          <p:nvPr/>
        </p:nvSpPr>
        <p:spPr>
          <a:xfrm>
            <a:off x="141288" y="0"/>
            <a:ext cx="5823479" cy="820396"/>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rPr>
              <a:t>HVAC Compliance</a:t>
            </a:r>
            <a:endParaRPr lang="en-US" dirty="0">
              <a:solidFill>
                <a:schemeClr val="tx1">
                  <a:lumMod val="50000"/>
                </a:schemeClr>
              </a:solidFill>
            </a:endParaRPr>
          </a:p>
        </p:txBody>
      </p:sp>
      <p:sp>
        <p:nvSpPr>
          <p:cNvPr id="21" name="Text Box 14">
            <a:extLst>
              <a:ext uri="{FF2B5EF4-FFF2-40B4-BE49-F238E27FC236}">
                <a16:creationId xmlns:a16="http://schemas.microsoft.com/office/drawing/2014/main" id="{7A242D6A-FCCD-4526-BC6B-7C0229A1E65F}"/>
              </a:ext>
            </a:extLst>
          </p:cNvPr>
          <p:cNvSpPr txBox="1">
            <a:spLocks noChangeArrowheads="1"/>
          </p:cNvSpPr>
          <p:nvPr/>
        </p:nvSpPr>
        <p:spPr bwMode="auto">
          <a:xfrm>
            <a:off x="5515192" y="2367257"/>
            <a:ext cx="1708571" cy="523220"/>
          </a:xfrm>
          <a:prstGeom prst="rect">
            <a:avLst/>
          </a:prstGeom>
          <a:solidFill>
            <a:srgbClr val="92D050"/>
          </a:solidFill>
          <a:ln w="22225">
            <a:solidFill>
              <a:srgbClr val="808080"/>
            </a:solidFill>
            <a:miter lim="800000"/>
            <a:headEnd/>
            <a:tailEnd/>
          </a:ln>
          <a:effectLst/>
        </p:spPr>
        <p:txBody>
          <a:bodyPr wrap="square">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sz="1400" dirty="0"/>
              <a:t>Submittal Requirements</a:t>
            </a:r>
          </a:p>
        </p:txBody>
      </p:sp>
      <p:sp>
        <p:nvSpPr>
          <p:cNvPr id="22" name="Text Box 14">
            <a:extLst>
              <a:ext uri="{FF2B5EF4-FFF2-40B4-BE49-F238E27FC236}">
                <a16:creationId xmlns:a16="http://schemas.microsoft.com/office/drawing/2014/main" id="{3DEF5D4A-BB7B-425D-A213-0FDD15838D50}"/>
              </a:ext>
            </a:extLst>
          </p:cNvPr>
          <p:cNvSpPr txBox="1">
            <a:spLocks noChangeArrowheads="1"/>
          </p:cNvSpPr>
          <p:nvPr/>
        </p:nvSpPr>
        <p:spPr bwMode="auto">
          <a:xfrm>
            <a:off x="5515192" y="3274454"/>
            <a:ext cx="1708571" cy="738664"/>
          </a:xfrm>
          <a:prstGeom prst="rect">
            <a:avLst/>
          </a:prstGeom>
          <a:solidFill>
            <a:srgbClr val="969696"/>
          </a:solidFill>
          <a:ln w="22225">
            <a:solidFill>
              <a:srgbClr val="808080"/>
            </a:solidFill>
            <a:miter lim="800000"/>
            <a:headEnd/>
            <a:tailEnd/>
          </a:ln>
          <a:effectLst/>
        </p:spPr>
        <p:txBody>
          <a:bodyPr>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sz="1400" dirty="0"/>
              <a:t>Information and Installation Requirements</a:t>
            </a:r>
          </a:p>
        </p:txBody>
      </p:sp>
      <p:sp>
        <p:nvSpPr>
          <p:cNvPr id="23" name="Text Box 14">
            <a:extLst>
              <a:ext uri="{FF2B5EF4-FFF2-40B4-BE49-F238E27FC236}">
                <a16:creationId xmlns:a16="http://schemas.microsoft.com/office/drawing/2014/main" id="{F1B03B98-DF1F-43B7-BBE3-F1300AAA1A75}"/>
              </a:ext>
            </a:extLst>
          </p:cNvPr>
          <p:cNvSpPr txBox="1">
            <a:spLocks noChangeArrowheads="1"/>
          </p:cNvSpPr>
          <p:nvPr/>
        </p:nvSpPr>
        <p:spPr bwMode="auto">
          <a:xfrm>
            <a:off x="5515192" y="4409541"/>
            <a:ext cx="1708571" cy="954107"/>
          </a:xfrm>
          <a:prstGeom prst="rect">
            <a:avLst/>
          </a:prstGeom>
          <a:solidFill>
            <a:srgbClr val="969696"/>
          </a:solidFill>
          <a:ln w="22225">
            <a:solidFill>
              <a:srgbClr val="808080"/>
            </a:solidFill>
            <a:miter lim="800000"/>
            <a:headEnd/>
            <a:tailEnd/>
          </a:ln>
          <a:effectLst/>
        </p:spPr>
        <p:txBody>
          <a:bodyPr>
            <a:spAutoFit/>
          </a:bodyPr>
          <a:lstStyle>
            <a:defPPr>
              <a:defRPr lang="en-US"/>
            </a:defPPr>
            <a:lvl1pPr algn="ctr">
              <a:spcBef>
                <a:spcPct val="50000"/>
              </a:spcBef>
              <a:defRPr sz="1400">
                <a:solidFill>
                  <a:schemeClr val="bg1"/>
                </a:solidFill>
                <a:effectLst>
                  <a:outerShdw blurRad="38100" dist="38100" dir="2700000" algn="tl">
                    <a:srgbClr val="000000"/>
                  </a:outerShdw>
                </a:effectLst>
                <a:latin typeface="Arial Black" pitchFamily="34" charset="0"/>
              </a:defRPr>
            </a:lvl1pPr>
          </a:lstStyle>
          <a:p>
            <a:r>
              <a:rPr lang="en-US" dirty="0"/>
              <a:t>Verification, Testing, Inspection &amp; Commissioning</a:t>
            </a:r>
          </a:p>
        </p:txBody>
      </p:sp>
      <p:sp>
        <p:nvSpPr>
          <p:cNvPr id="26" name="Text Box 12">
            <a:extLst>
              <a:ext uri="{FF2B5EF4-FFF2-40B4-BE49-F238E27FC236}">
                <a16:creationId xmlns:a16="http://schemas.microsoft.com/office/drawing/2014/main" id="{CAC7457E-4020-4971-9EA8-B31A7C02068F}"/>
              </a:ext>
            </a:extLst>
          </p:cNvPr>
          <p:cNvSpPr txBox="1">
            <a:spLocks noChangeArrowheads="1"/>
          </p:cNvSpPr>
          <p:nvPr/>
        </p:nvSpPr>
        <p:spPr bwMode="auto">
          <a:xfrm>
            <a:off x="3655912" y="1984375"/>
            <a:ext cx="1615440" cy="603250"/>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Prescriptive Path</a:t>
            </a:r>
            <a:endParaRPr lang="en-US" sz="1600" dirty="0">
              <a:solidFill>
                <a:schemeClr val="bg1"/>
              </a:solidFill>
              <a:latin typeface="Arial Black" pitchFamily="34" charset="0"/>
            </a:endParaRPr>
          </a:p>
        </p:txBody>
      </p:sp>
      <p:sp>
        <p:nvSpPr>
          <p:cNvPr id="27" name="Text Box 13">
            <a:extLst>
              <a:ext uri="{FF2B5EF4-FFF2-40B4-BE49-F238E27FC236}">
                <a16:creationId xmlns:a16="http://schemas.microsoft.com/office/drawing/2014/main" id="{8624AEF2-ED10-4BD9-B7B0-98AFE43D156B}"/>
              </a:ext>
            </a:extLst>
          </p:cNvPr>
          <p:cNvSpPr txBox="1">
            <a:spLocks noChangeArrowheads="1"/>
          </p:cNvSpPr>
          <p:nvPr/>
        </p:nvSpPr>
        <p:spPr bwMode="auto">
          <a:xfrm>
            <a:off x="3662688" y="4671274"/>
            <a:ext cx="1615440" cy="603250"/>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Energy Cost Budget</a:t>
            </a:r>
          </a:p>
        </p:txBody>
      </p:sp>
      <p:sp>
        <p:nvSpPr>
          <p:cNvPr id="28" name="Text Box 14">
            <a:extLst>
              <a:ext uri="{FF2B5EF4-FFF2-40B4-BE49-F238E27FC236}">
                <a16:creationId xmlns:a16="http://schemas.microsoft.com/office/drawing/2014/main" id="{62E5FE43-49E1-443A-9D7B-3165A5A3DDA7}"/>
              </a:ext>
            </a:extLst>
          </p:cNvPr>
          <p:cNvSpPr txBox="1">
            <a:spLocks noChangeArrowheads="1"/>
          </p:cNvSpPr>
          <p:nvPr/>
        </p:nvSpPr>
        <p:spPr bwMode="auto">
          <a:xfrm>
            <a:off x="3655912" y="3677875"/>
            <a:ext cx="1615439" cy="584775"/>
          </a:xfrm>
          <a:prstGeom prst="rect">
            <a:avLst/>
          </a:prstGeom>
          <a:solidFill>
            <a:srgbClr val="969696"/>
          </a:solidFill>
          <a:ln w="22225">
            <a:solidFill>
              <a:srgbClr val="808080"/>
            </a:solidFill>
            <a:miter lim="800000"/>
            <a:headEnd/>
            <a:tailEnd/>
          </a:ln>
          <a:effectLst/>
        </p:spPr>
        <p:txBody>
          <a:bodyPr>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dirty="0"/>
              <a:t>Trade Off Option </a:t>
            </a:r>
          </a:p>
        </p:txBody>
      </p:sp>
      <p:sp>
        <p:nvSpPr>
          <p:cNvPr id="29" name="Text Box 15">
            <a:extLst>
              <a:ext uri="{FF2B5EF4-FFF2-40B4-BE49-F238E27FC236}">
                <a16:creationId xmlns:a16="http://schemas.microsoft.com/office/drawing/2014/main" id="{E61D3FB0-44BC-4B9C-9A94-D6515A1DCE09}"/>
              </a:ext>
            </a:extLst>
          </p:cNvPr>
          <p:cNvSpPr txBox="1">
            <a:spLocks noChangeArrowheads="1"/>
          </p:cNvSpPr>
          <p:nvPr/>
        </p:nvSpPr>
        <p:spPr bwMode="auto">
          <a:xfrm>
            <a:off x="3686180" y="5636017"/>
            <a:ext cx="1615440" cy="830997"/>
          </a:xfrm>
          <a:prstGeom prst="rect">
            <a:avLst/>
          </a:prstGeom>
          <a:solidFill>
            <a:srgbClr val="92D050"/>
          </a:solidFill>
          <a:ln w="22225">
            <a:solidFill>
              <a:srgbClr val="808080"/>
            </a:solidFill>
            <a:miter lim="800000"/>
            <a:headEnd/>
            <a:tailEnd/>
          </a:ln>
          <a:effectLst/>
        </p:spPr>
        <p:txBody>
          <a:bodyPr wrap="square">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dirty="0"/>
              <a:t>Performance Rating Method</a:t>
            </a:r>
          </a:p>
        </p:txBody>
      </p:sp>
      <p:sp>
        <p:nvSpPr>
          <p:cNvPr id="30" name="Text Box 13">
            <a:extLst>
              <a:ext uri="{FF2B5EF4-FFF2-40B4-BE49-F238E27FC236}">
                <a16:creationId xmlns:a16="http://schemas.microsoft.com/office/drawing/2014/main" id="{E820E1F5-39DB-4011-8CD4-23691F4857F8}"/>
              </a:ext>
            </a:extLst>
          </p:cNvPr>
          <p:cNvSpPr txBox="1">
            <a:spLocks noChangeArrowheads="1"/>
          </p:cNvSpPr>
          <p:nvPr/>
        </p:nvSpPr>
        <p:spPr bwMode="auto">
          <a:xfrm>
            <a:off x="3655912" y="2935900"/>
            <a:ext cx="1615440" cy="338554"/>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Simplified</a:t>
            </a:r>
          </a:p>
        </p:txBody>
      </p:sp>
    </p:spTree>
    <p:extLst>
      <p:ext uri="{BB962C8B-B14F-4D97-AF65-F5344CB8AC3E}">
        <p14:creationId xmlns:p14="http://schemas.microsoft.com/office/powerpoint/2010/main" val="256481417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266701" y="0"/>
            <a:ext cx="7150100" cy="901700"/>
          </a:xfrm>
        </p:spPr>
        <p:txBody>
          <a:bodyPr>
            <a:normAutofit/>
          </a:bodyPr>
          <a:lstStyle/>
          <a:p>
            <a:pPr>
              <a:lnSpc>
                <a:spcPct val="80000"/>
              </a:lnSpc>
            </a:pPr>
            <a:r>
              <a:rPr lang="en-US" sz="2400" b="1" dirty="0">
                <a:solidFill>
                  <a:srgbClr val="00853F"/>
                </a:solidFill>
              </a:rPr>
              <a:t>Section 6 – 6.7 </a:t>
            </a:r>
            <a:br>
              <a:rPr lang="en-US" dirty="0">
                <a:solidFill>
                  <a:srgbClr val="00853F"/>
                </a:solidFill>
              </a:rPr>
            </a:br>
            <a:r>
              <a:rPr lang="en-US" sz="2000" dirty="0">
                <a:solidFill>
                  <a:srgbClr val="00853F"/>
                </a:solidFill>
              </a:rPr>
              <a:t>Submittals</a:t>
            </a:r>
            <a:r>
              <a:rPr lang="en-US" sz="2800" dirty="0">
                <a:solidFill>
                  <a:srgbClr val="00853F"/>
                </a:solidFill>
              </a:rPr>
              <a:t> </a:t>
            </a:r>
            <a:endParaRPr lang="en-US" sz="2000" i="1" dirty="0">
              <a:solidFill>
                <a:srgbClr val="00853F"/>
              </a:solidFill>
            </a:endParaRPr>
          </a:p>
        </p:txBody>
      </p:sp>
      <p:sp>
        <p:nvSpPr>
          <p:cNvPr id="277507" name="Rectangle 3"/>
          <p:cNvSpPr>
            <a:spLocks noGrp="1" noChangeArrowheads="1"/>
          </p:cNvSpPr>
          <p:nvPr>
            <p:ph type="body" sz="half" idx="1"/>
          </p:nvPr>
        </p:nvSpPr>
        <p:spPr>
          <a:xfrm>
            <a:off x="456229" y="1295400"/>
            <a:ext cx="6517659" cy="4525963"/>
          </a:xfrm>
        </p:spPr>
        <p:txBody>
          <a:bodyPr>
            <a:normAutofit/>
          </a:bodyPr>
          <a:lstStyle/>
          <a:p>
            <a:pPr>
              <a:buFont typeface="Wingdings" pitchFamily="2" charset="2"/>
              <a:buChar char="ü"/>
            </a:pPr>
            <a:r>
              <a:rPr lang="en-US" sz="2400" dirty="0">
                <a:sym typeface="WP MathA" pitchFamily="2" charset="2"/>
              </a:rPr>
              <a:t>Record documents</a:t>
            </a:r>
          </a:p>
          <a:p>
            <a:pPr>
              <a:buFont typeface="Wingdings" pitchFamily="2" charset="2"/>
              <a:buChar char="ü"/>
            </a:pPr>
            <a:r>
              <a:rPr lang="en-US" sz="2400" dirty="0">
                <a:sym typeface="WP MathA" pitchFamily="2" charset="2"/>
              </a:rPr>
              <a:t>Manuals</a:t>
            </a:r>
          </a:p>
          <a:p>
            <a:pPr>
              <a:buFont typeface="Wingdings" pitchFamily="2" charset="2"/>
              <a:buChar char="ü"/>
            </a:pPr>
            <a:r>
              <a:rPr lang="en-US" sz="2400" dirty="0">
                <a:sym typeface="WP MathA" pitchFamily="2" charset="2"/>
              </a:rPr>
              <a:t>System balancing </a:t>
            </a:r>
          </a:p>
        </p:txBody>
      </p:sp>
    </p:spTree>
    <p:extLst>
      <p:ext uri="{BB962C8B-B14F-4D97-AF65-F5344CB8AC3E}">
        <p14:creationId xmlns:p14="http://schemas.microsoft.com/office/powerpoint/2010/main" val="25908680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5" name="Rectangle 3"/>
          <p:cNvSpPr>
            <a:spLocks noGrp="1" noChangeArrowheads="1"/>
          </p:cNvSpPr>
          <p:nvPr>
            <p:ph type="title"/>
          </p:nvPr>
        </p:nvSpPr>
        <p:spPr>
          <a:xfrm>
            <a:off x="266701" y="-25400"/>
            <a:ext cx="8699500" cy="952500"/>
          </a:xfrm>
        </p:spPr>
        <p:txBody>
          <a:bodyPr/>
          <a:lstStyle/>
          <a:p>
            <a:pPr>
              <a:lnSpc>
                <a:spcPct val="80000"/>
              </a:lnSpc>
            </a:pPr>
            <a:r>
              <a:rPr lang="en-US" sz="2400" b="1" dirty="0">
                <a:solidFill>
                  <a:srgbClr val="00853F"/>
                </a:solidFill>
              </a:rPr>
              <a:t>Section 6 – 6.7.</a:t>
            </a:r>
            <a:r>
              <a:rPr lang="en-US" sz="2400" b="1" dirty="0">
                <a:solidFill>
                  <a:srgbClr val="FF0000"/>
                </a:solidFill>
              </a:rPr>
              <a:t>3</a:t>
            </a:r>
            <a:r>
              <a:rPr lang="en-US" sz="2400" b="1" dirty="0">
                <a:solidFill>
                  <a:srgbClr val="00853F"/>
                </a:solidFill>
              </a:rPr>
              <a:t>.1</a:t>
            </a:r>
            <a:br>
              <a:rPr lang="en-US" dirty="0">
                <a:solidFill>
                  <a:srgbClr val="00853F"/>
                </a:solidFill>
              </a:rPr>
            </a:br>
            <a:r>
              <a:rPr lang="en-US" sz="2000" dirty="0">
                <a:solidFill>
                  <a:srgbClr val="FF0000"/>
                </a:solidFill>
              </a:rPr>
              <a:t>Record Documents</a:t>
            </a:r>
            <a:endParaRPr lang="en-US" sz="2000" i="1" dirty="0">
              <a:solidFill>
                <a:srgbClr val="FF0000"/>
              </a:solidFill>
            </a:endParaRPr>
          </a:p>
        </p:txBody>
      </p:sp>
      <p:sp>
        <p:nvSpPr>
          <p:cNvPr id="279556" name="Rectangle 4"/>
          <p:cNvSpPr>
            <a:spLocks noGrp="1" noChangeArrowheads="1"/>
          </p:cNvSpPr>
          <p:nvPr>
            <p:ph type="body" sz="half" idx="1"/>
          </p:nvPr>
        </p:nvSpPr>
        <p:spPr>
          <a:xfrm>
            <a:off x="456228" y="1295400"/>
            <a:ext cx="8230571" cy="4525963"/>
          </a:xfrm>
        </p:spPr>
        <p:txBody>
          <a:bodyPr>
            <a:normAutofit/>
          </a:bodyPr>
          <a:lstStyle/>
          <a:p>
            <a:pPr marL="0" indent="0">
              <a:buNone/>
            </a:pPr>
            <a:r>
              <a:rPr lang="en-US" sz="2400" dirty="0">
                <a:sym typeface="WP MathA" pitchFamily="2" charset="2"/>
              </a:rPr>
              <a:t>Record </a:t>
            </a:r>
            <a:r>
              <a:rPr lang="en-US" sz="2400" dirty="0">
                <a:solidFill>
                  <a:srgbClr val="FF0000"/>
                </a:solidFill>
                <a:sym typeface="WP MathA" pitchFamily="2" charset="2"/>
              </a:rPr>
              <a:t>documents</a:t>
            </a:r>
            <a:r>
              <a:rPr lang="en-US" sz="2400" dirty="0">
                <a:sym typeface="WP MathA" pitchFamily="2" charset="2"/>
              </a:rPr>
              <a:t> of actual installation to building owner within 90 days of system acceptance and include, as a minimum</a:t>
            </a:r>
          </a:p>
          <a:p>
            <a:pPr lvl="1">
              <a:buFont typeface="Arial" panose="020B0604020202020204" pitchFamily="34" charset="0"/>
              <a:buChar char="•"/>
            </a:pPr>
            <a:r>
              <a:rPr lang="en-US" sz="2000" dirty="0">
                <a:cs typeface="Times New Roman" pitchFamily="18" charset="0"/>
                <a:sym typeface="WP MathA" pitchFamily="2" charset="2"/>
              </a:rPr>
              <a:t>Location and performance data on each piece of equipment</a:t>
            </a:r>
          </a:p>
          <a:p>
            <a:pPr lvl="1">
              <a:buFont typeface="Arial" panose="020B0604020202020204" pitchFamily="34" charset="0"/>
              <a:buChar char="•"/>
            </a:pPr>
            <a:r>
              <a:rPr lang="en-US" sz="2000" dirty="0">
                <a:cs typeface="Times New Roman" pitchFamily="18" charset="0"/>
                <a:sym typeface="WP MathA" pitchFamily="2" charset="2"/>
              </a:rPr>
              <a:t>General configuration of duct and pipe distribution system including sizes</a:t>
            </a:r>
          </a:p>
          <a:p>
            <a:pPr lvl="1">
              <a:buFont typeface="Arial" panose="020B0604020202020204" pitchFamily="34" charset="0"/>
              <a:buChar char="•"/>
            </a:pPr>
            <a:r>
              <a:rPr lang="en-US" sz="2000" dirty="0">
                <a:cs typeface="Times New Roman" pitchFamily="18" charset="0"/>
                <a:sym typeface="WP MathA" pitchFamily="2" charset="2"/>
              </a:rPr>
              <a:t>Terminal air or water design flow rates</a:t>
            </a:r>
          </a:p>
        </p:txBody>
      </p:sp>
    </p:spTree>
    <p:extLst>
      <p:ext uri="{BB962C8B-B14F-4D97-AF65-F5344CB8AC3E}">
        <p14:creationId xmlns:p14="http://schemas.microsoft.com/office/powerpoint/2010/main" val="201245728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3" name="Rectangle 3"/>
          <p:cNvSpPr>
            <a:spLocks noGrp="1" noChangeArrowheads="1"/>
          </p:cNvSpPr>
          <p:nvPr>
            <p:ph idx="1"/>
          </p:nvPr>
        </p:nvSpPr>
        <p:spPr>
          <a:xfrm>
            <a:off x="457200" y="1371600"/>
            <a:ext cx="8423275" cy="4191000"/>
          </a:xfrm>
        </p:spPr>
        <p:txBody>
          <a:bodyPr>
            <a:normAutofit/>
          </a:bodyPr>
          <a:lstStyle/>
          <a:p>
            <a:pPr marL="0" indent="0">
              <a:buNone/>
            </a:pPr>
            <a:r>
              <a:rPr lang="en-US" dirty="0">
                <a:sym typeface="WP MathA" pitchFamily="2" charset="2"/>
              </a:rPr>
              <a:t>Operating and maintenance manuals to building owner within 90 days of system acceptance and include several items</a:t>
            </a:r>
          </a:p>
          <a:p>
            <a:pPr>
              <a:buFontTx/>
              <a:buNone/>
            </a:pPr>
            <a:endParaRPr lang="en-US" sz="2000" dirty="0">
              <a:cs typeface="Times New Roman" pitchFamily="18" charset="0"/>
              <a:sym typeface="WP MathA" pitchFamily="2" charset="2"/>
            </a:endParaRPr>
          </a:p>
        </p:txBody>
      </p:sp>
      <p:sp>
        <p:nvSpPr>
          <p:cNvPr id="281602" name="Rectangle 2"/>
          <p:cNvSpPr>
            <a:spLocks noGrp="1" noChangeArrowheads="1"/>
          </p:cNvSpPr>
          <p:nvPr>
            <p:ph type="title"/>
          </p:nvPr>
        </p:nvSpPr>
        <p:spPr>
          <a:xfrm>
            <a:off x="266700" y="0"/>
            <a:ext cx="8610600" cy="939800"/>
          </a:xfrm>
        </p:spPr>
        <p:txBody>
          <a:bodyPr/>
          <a:lstStyle/>
          <a:p>
            <a:pPr>
              <a:lnSpc>
                <a:spcPct val="80000"/>
              </a:lnSpc>
            </a:pPr>
            <a:r>
              <a:rPr lang="en-US" sz="2400" b="1" dirty="0">
                <a:solidFill>
                  <a:srgbClr val="00853F"/>
                </a:solidFill>
              </a:rPr>
              <a:t>Section 6 – 6.7.</a:t>
            </a:r>
            <a:r>
              <a:rPr lang="en-US" sz="2400" b="1" dirty="0">
                <a:solidFill>
                  <a:srgbClr val="FF0000"/>
                </a:solidFill>
              </a:rPr>
              <a:t>3</a:t>
            </a:r>
            <a:r>
              <a:rPr lang="en-US" sz="2400" b="1" dirty="0">
                <a:solidFill>
                  <a:srgbClr val="00853F"/>
                </a:solidFill>
              </a:rPr>
              <a:t>.2</a:t>
            </a:r>
            <a:br>
              <a:rPr lang="en-US" dirty="0">
                <a:solidFill>
                  <a:srgbClr val="00853F"/>
                </a:solidFill>
              </a:rPr>
            </a:br>
            <a:r>
              <a:rPr lang="en-US" sz="2000" dirty="0">
                <a:solidFill>
                  <a:srgbClr val="00853F"/>
                </a:solidFill>
              </a:rPr>
              <a:t>Manuals</a:t>
            </a:r>
            <a:endParaRPr lang="en-US" sz="2000" i="1" dirty="0">
              <a:solidFill>
                <a:srgbClr val="00853F"/>
              </a:solidFill>
            </a:endParaRPr>
          </a:p>
        </p:txBody>
      </p:sp>
    </p:spTree>
    <p:extLst>
      <p:ext uri="{BB962C8B-B14F-4D97-AF65-F5344CB8AC3E}">
        <p14:creationId xmlns:p14="http://schemas.microsoft.com/office/powerpoint/2010/main" val="382668356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1" name="Rectangle 3"/>
          <p:cNvSpPr>
            <a:spLocks noGrp="1" noChangeArrowheads="1"/>
          </p:cNvSpPr>
          <p:nvPr>
            <p:ph idx="1"/>
          </p:nvPr>
        </p:nvSpPr>
        <p:spPr>
          <a:xfrm>
            <a:off x="456229" y="1295400"/>
            <a:ext cx="8535371" cy="4191000"/>
          </a:xfrm>
        </p:spPr>
        <p:txBody>
          <a:bodyPr/>
          <a:lstStyle/>
          <a:p>
            <a:pPr>
              <a:buFont typeface="Arial" panose="020B0604020202020204" pitchFamily="34" charset="0"/>
              <a:buChar char="•"/>
            </a:pPr>
            <a:r>
              <a:rPr lang="en-US" dirty="0">
                <a:sym typeface="WP MathA" pitchFamily="2" charset="2"/>
              </a:rPr>
              <a:t>Systems shall be balanced in accordance with accepted engineering standards</a:t>
            </a:r>
            <a:endParaRPr lang="en-US" dirty="0">
              <a:cs typeface="Times New Roman" pitchFamily="18" charset="0"/>
              <a:sym typeface="WP MathA" pitchFamily="2" charset="2"/>
            </a:endParaRPr>
          </a:p>
          <a:p>
            <a:pPr>
              <a:buFont typeface="Arial" panose="020B0604020202020204" pitchFamily="34" charset="0"/>
              <a:buChar char="•"/>
            </a:pPr>
            <a:r>
              <a:rPr lang="en-US" dirty="0">
                <a:cs typeface="Times New Roman" pitchFamily="18" charset="0"/>
                <a:sym typeface="WP MathA" pitchFamily="2" charset="2"/>
              </a:rPr>
              <a:t>Written report for conditioned spaces &gt; 5000 ft</a:t>
            </a:r>
            <a:r>
              <a:rPr lang="en-US" baseline="30000" dirty="0">
                <a:cs typeface="Times New Roman" pitchFamily="18" charset="0"/>
                <a:sym typeface="WP MathA" pitchFamily="2" charset="2"/>
              </a:rPr>
              <a:t>2</a:t>
            </a:r>
          </a:p>
          <a:p>
            <a:pPr>
              <a:buFont typeface="Arial" panose="020B0604020202020204" pitchFamily="34" charset="0"/>
              <a:buChar char="•"/>
            </a:pPr>
            <a:r>
              <a:rPr lang="en-US" dirty="0">
                <a:sym typeface="WP MathA" pitchFamily="2" charset="2"/>
              </a:rPr>
              <a:t>Minimize throttling losses</a:t>
            </a:r>
          </a:p>
          <a:p>
            <a:pPr>
              <a:buFont typeface="Arial" panose="020B0604020202020204" pitchFamily="34" charset="0"/>
              <a:buChar char="•"/>
            </a:pPr>
            <a:r>
              <a:rPr lang="en-US" dirty="0">
                <a:sym typeface="WP MathA" pitchFamily="2" charset="2"/>
              </a:rPr>
              <a:t>For fans with system power &gt; 1 </a:t>
            </a:r>
            <a:r>
              <a:rPr lang="en-US" dirty="0" err="1">
                <a:sym typeface="WP MathA" pitchFamily="2" charset="2"/>
              </a:rPr>
              <a:t>hp</a:t>
            </a:r>
            <a:endParaRPr lang="en-US" dirty="0">
              <a:sym typeface="WP MathA" pitchFamily="2" charset="2"/>
            </a:endParaRPr>
          </a:p>
          <a:p>
            <a:pPr lvl="1"/>
            <a:r>
              <a:rPr lang="en-US" dirty="0">
                <a:cs typeface="Times New Roman" pitchFamily="18" charset="0"/>
                <a:sym typeface="WP MathA" pitchFamily="2" charset="2"/>
              </a:rPr>
              <a:t>Adjust fan speed to meet design flow conditions</a:t>
            </a:r>
          </a:p>
          <a:p>
            <a:endParaRPr lang="en-US" baseline="30000" dirty="0">
              <a:cs typeface="Times New Roman" pitchFamily="18" charset="0"/>
              <a:sym typeface="WP MathA" pitchFamily="2" charset="2"/>
            </a:endParaRPr>
          </a:p>
        </p:txBody>
      </p:sp>
      <p:sp>
        <p:nvSpPr>
          <p:cNvPr id="283650" name="Rectangle 2"/>
          <p:cNvSpPr>
            <a:spLocks noGrp="1" noChangeArrowheads="1"/>
          </p:cNvSpPr>
          <p:nvPr>
            <p:ph type="title"/>
          </p:nvPr>
        </p:nvSpPr>
        <p:spPr>
          <a:xfrm>
            <a:off x="254001" y="0"/>
            <a:ext cx="8585200" cy="914400"/>
          </a:xfrm>
        </p:spPr>
        <p:txBody>
          <a:bodyPr/>
          <a:lstStyle/>
          <a:p>
            <a:pPr>
              <a:lnSpc>
                <a:spcPct val="80000"/>
              </a:lnSpc>
            </a:pPr>
            <a:r>
              <a:rPr lang="en-US" sz="2400" b="1" dirty="0">
                <a:solidFill>
                  <a:srgbClr val="00853F"/>
                </a:solidFill>
              </a:rPr>
              <a:t>Section 6 - 6.7.</a:t>
            </a:r>
            <a:r>
              <a:rPr lang="en-US" sz="2400" b="1" dirty="0">
                <a:solidFill>
                  <a:srgbClr val="FF0000"/>
                </a:solidFill>
              </a:rPr>
              <a:t>3</a:t>
            </a:r>
            <a:r>
              <a:rPr lang="en-US" sz="2400" b="1" dirty="0">
                <a:solidFill>
                  <a:srgbClr val="00853F"/>
                </a:solidFill>
              </a:rPr>
              <a:t>.3 </a:t>
            </a:r>
            <a:br>
              <a:rPr lang="en-US" dirty="0">
                <a:solidFill>
                  <a:srgbClr val="00853F"/>
                </a:solidFill>
              </a:rPr>
            </a:br>
            <a:r>
              <a:rPr lang="en-US" sz="2000" dirty="0">
                <a:solidFill>
                  <a:srgbClr val="00853F"/>
                </a:solidFill>
              </a:rPr>
              <a:t>System Balancing</a:t>
            </a:r>
            <a:endParaRPr lang="en-US" sz="2000" i="1" dirty="0">
              <a:solidFill>
                <a:srgbClr val="00853F"/>
              </a:solidFill>
            </a:endParaRPr>
          </a:p>
        </p:txBody>
      </p:sp>
    </p:spTree>
    <p:extLst>
      <p:ext uri="{BB962C8B-B14F-4D97-AF65-F5344CB8AC3E}">
        <p14:creationId xmlns:p14="http://schemas.microsoft.com/office/powerpoint/2010/main" val="381287655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9" name="Rectangle 3"/>
          <p:cNvSpPr>
            <a:spLocks noGrp="1" noChangeArrowheads="1"/>
          </p:cNvSpPr>
          <p:nvPr>
            <p:ph idx="1"/>
          </p:nvPr>
        </p:nvSpPr>
        <p:spPr>
          <a:xfrm>
            <a:off x="456229" y="1219200"/>
            <a:ext cx="8040382" cy="4014788"/>
          </a:xfrm>
        </p:spPr>
        <p:txBody>
          <a:bodyPr>
            <a:noAutofit/>
          </a:bodyPr>
          <a:lstStyle/>
          <a:p>
            <a:pPr marL="0" indent="0">
              <a:lnSpc>
                <a:spcPct val="120000"/>
              </a:lnSpc>
              <a:buNone/>
            </a:pPr>
            <a:r>
              <a:rPr lang="en-US" sz="2000" dirty="0">
                <a:sym typeface="WP MathA" pitchFamily="2" charset="2"/>
              </a:rPr>
              <a:t>Proportionately balanced to minimize throttling losses</a:t>
            </a:r>
          </a:p>
          <a:p>
            <a:pPr marL="0" indent="0">
              <a:lnSpc>
                <a:spcPct val="120000"/>
              </a:lnSpc>
              <a:buNone/>
            </a:pPr>
            <a:r>
              <a:rPr lang="en-US" sz="2000" dirty="0">
                <a:sym typeface="WP MathA" pitchFamily="2" charset="2"/>
              </a:rPr>
              <a:t>Pump impeller trimmed or pump speed adjusted to meet design flow conditions</a:t>
            </a:r>
          </a:p>
          <a:p>
            <a:pPr marL="0" indent="0">
              <a:lnSpc>
                <a:spcPct val="120000"/>
              </a:lnSpc>
              <a:buNone/>
            </a:pPr>
            <a:r>
              <a:rPr lang="en-US" sz="2000" dirty="0">
                <a:sym typeface="WP MathA" pitchFamily="2" charset="2"/>
              </a:rPr>
              <a:t>Each system to have either the ability to measure differential pressure increase across the pump or have test ports at each side of the pump</a:t>
            </a:r>
          </a:p>
          <a:p>
            <a:pPr marL="0" indent="0">
              <a:lnSpc>
                <a:spcPct val="120000"/>
              </a:lnSpc>
              <a:buNone/>
            </a:pPr>
            <a:endParaRPr lang="en-US" sz="2000" u="sng" dirty="0">
              <a:sym typeface="WP MathA" pitchFamily="2" charset="2"/>
            </a:endParaRPr>
          </a:p>
          <a:p>
            <a:pPr marL="0" indent="0">
              <a:lnSpc>
                <a:spcPct val="120000"/>
              </a:lnSpc>
              <a:buNone/>
            </a:pPr>
            <a:r>
              <a:rPr lang="en-US" sz="2000" b="1" u="sng" dirty="0">
                <a:sym typeface="WP MathA" pitchFamily="2" charset="2"/>
              </a:rPr>
              <a:t>Exceptions</a:t>
            </a:r>
          </a:p>
          <a:p>
            <a:pPr lvl="1">
              <a:lnSpc>
                <a:spcPct val="120000"/>
              </a:lnSpc>
              <a:buFont typeface="Arial" panose="020B0604020202020204" pitchFamily="34" charset="0"/>
              <a:buChar char="•"/>
            </a:pPr>
            <a:r>
              <a:rPr lang="en-US" sz="1800" dirty="0">
                <a:cs typeface="Times New Roman" pitchFamily="18" charset="0"/>
                <a:sym typeface="WP MathA" pitchFamily="2" charset="2"/>
              </a:rPr>
              <a:t>Pumps with pump motors ≤ 10 </a:t>
            </a:r>
            <a:r>
              <a:rPr lang="en-US" sz="1800" dirty="0" err="1">
                <a:cs typeface="Times New Roman" pitchFamily="18" charset="0"/>
                <a:sym typeface="WP MathA" pitchFamily="2" charset="2"/>
              </a:rPr>
              <a:t>hp</a:t>
            </a:r>
            <a:endParaRPr lang="en-US" sz="1800" dirty="0">
              <a:cs typeface="Times New Roman" pitchFamily="18" charset="0"/>
              <a:sym typeface="WP MathA" pitchFamily="2" charset="2"/>
            </a:endParaRPr>
          </a:p>
          <a:p>
            <a:pPr lvl="1">
              <a:lnSpc>
                <a:spcPct val="120000"/>
              </a:lnSpc>
              <a:buFont typeface="Arial" panose="020B0604020202020204" pitchFamily="34" charset="0"/>
              <a:buChar char="•"/>
            </a:pPr>
            <a:r>
              <a:rPr lang="en-US" sz="1800" dirty="0">
                <a:cs typeface="Times New Roman" pitchFamily="18" charset="0"/>
                <a:sym typeface="WP MathA" pitchFamily="2" charset="2"/>
              </a:rPr>
              <a:t>When throttling results in &lt; 5% of the nameplate </a:t>
            </a:r>
            <a:r>
              <a:rPr lang="en-US" sz="1800" dirty="0" err="1">
                <a:cs typeface="Times New Roman" pitchFamily="18" charset="0"/>
                <a:sym typeface="WP MathA" pitchFamily="2" charset="2"/>
              </a:rPr>
              <a:t>hp</a:t>
            </a:r>
            <a:r>
              <a:rPr lang="en-US" sz="1800" dirty="0">
                <a:cs typeface="Times New Roman" pitchFamily="18" charset="0"/>
                <a:sym typeface="WP MathA" pitchFamily="2" charset="2"/>
              </a:rPr>
              <a:t> draw, or 3 </a:t>
            </a:r>
            <a:r>
              <a:rPr lang="en-US" sz="1800" dirty="0" err="1">
                <a:cs typeface="Times New Roman" pitchFamily="18" charset="0"/>
                <a:sym typeface="WP MathA" pitchFamily="2" charset="2"/>
              </a:rPr>
              <a:t>hp</a:t>
            </a:r>
            <a:r>
              <a:rPr lang="en-US" sz="1800" dirty="0">
                <a:cs typeface="Times New Roman" pitchFamily="18" charset="0"/>
                <a:sym typeface="WP MathA" pitchFamily="2" charset="2"/>
              </a:rPr>
              <a:t>, whichever is greater, above that required if the impeller was trimmed</a:t>
            </a:r>
          </a:p>
        </p:txBody>
      </p:sp>
      <p:sp>
        <p:nvSpPr>
          <p:cNvPr id="285698" name="Rectangle 2"/>
          <p:cNvSpPr>
            <a:spLocks noGrp="1" noChangeArrowheads="1"/>
          </p:cNvSpPr>
          <p:nvPr>
            <p:ph type="title"/>
          </p:nvPr>
        </p:nvSpPr>
        <p:spPr>
          <a:xfrm>
            <a:off x="266701" y="0"/>
            <a:ext cx="8610600" cy="965200"/>
          </a:xfrm>
        </p:spPr>
        <p:txBody>
          <a:bodyPr>
            <a:normAutofit/>
          </a:bodyPr>
          <a:lstStyle/>
          <a:p>
            <a:pPr>
              <a:lnSpc>
                <a:spcPct val="80000"/>
              </a:lnSpc>
            </a:pPr>
            <a:r>
              <a:rPr lang="en-US" sz="2400" b="1" dirty="0">
                <a:solidFill>
                  <a:srgbClr val="00853F"/>
                </a:solidFill>
              </a:rPr>
              <a:t>Section 6 – 6.7.</a:t>
            </a:r>
            <a:r>
              <a:rPr lang="en-US" sz="2400" b="1" dirty="0">
                <a:solidFill>
                  <a:srgbClr val="FF0000"/>
                </a:solidFill>
              </a:rPr>
              <a:t>3</a:t>
            </a:r>
            <a:r>
              <a:rPr lang="en-US" sz="2400" b="1" dirty="0">
                <a:solidFill>
                  <a:srgbClr val="00853F"/>
                </a:solidFill>
              </a:rPr>
              <a:t>.3.3</a:t>
            </a:r>
            <a:br>
              <a:rPr lang="en-US" sz="2400" dirty="0">
                <a:solidFill>
                  <a:srgbClr val="00853F"/>
                </a:solidFill>
              </a:rPr>
            </a:br>
            <a:r>
              <a:rPr lang="en-US" sz="2000" dirty="0">
                <a:solidFill>
                  <a:srgbClr val="00853F"/>
                </a:solidFill>
              </a:rPr>
              <a:t>Hydronic System Balancing</a:t>
            </a:r>
            <a:endParaRPr lang="en-US" sz="2000" i="1" dirty="0">
              <a:solidFill>
                <a:srgbClr val="00853F"/>
              </a:solidFill>
            </a:endParaRPr>
          </a:p>
        </p:txBody>
      </p:sp>
    </p:spTree>
    <p:extLst>
      <p:ext uri="{BB962C8B-B14F-4D97-AF65-F5344CB8AC3E}">
        <p14:creationId xmlns:p14="http://schemas.microsoft.com/office/powerpoint/2010/main" val="268792859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266701" y="38100"/>
            <a:ext cx="8597900" cy="927100"/>
          </a:xfrm>
        </p:spPr>
        <p:txBody>
          <a:bodyPr/>
          <a:lstStyle/>
          <a:p>
            <a:pPr>
              <a:lnSpc>
                <a:spcPct val="80000"/>
              </a:lnSpc>
            </a:pPr>
            <a:r>
              <a:rPr lang="en-US" sz="2400" b="1" dirty="0">
                <a:solidFill>
                  <a:srgbClr val="00853F"/>
                </a:solidFill>
              </a:rPr>
              <a:t>Section 6 – 6.8.1</a:t>
            </a:r>
            <a:br>
              <a:rPr lang="en-US" dirty="0">
                <a:solidFill>
                  <a:srgbClr val="00853F"/>
                </a:solidFill>
              </a:rPr>
            </a:br>
            <a:r>
              <a:rPr lang="en-US" sz="2000" dirty="0">
                <a:solidFill>
                  <a:srgbClr val="00853F"/>
                </a:solidFill>
              </a:rPr>
              <a:t>Minimum Efficiency Requirement Listed </a:t>
            </a:r>
            <a:br>
              <a:rPr lang="en-US" sz="2000" dirty="0">
                <a:solidFill>
                  <a:srgbClr val="00853F"/>
                </a:solidFill>
              </a:rPr>
            </a:br>
            <a:r>
              <a:rPr lang="en-US" sz="2000" dirty="0">
                <a:solidFill>
                  <a:srgbClr val="00853F"/>
                </a:solidFill>
              </a:rPr>
              <a:t>Equipment – Standard Rating and Operating Conditions</a:t>
            </a:r>
            <a:endParaRPr lang="en-US" i="1" dirty="0">
              <a:solidFill>
                <a:srgbClr val="00853F"/>
              </a:solidFill>
            </a:endParaRPr>
          </a:p>
        </p:txBody>
      </p:sp>
      <p:sp>
        <p:nvSpPr>
          <p:cNvPr id="5" name="Content Placeholder 2"/>
          <p:cNvSpPr>
            <a:spLocks noGrp="1"/>
          </p:cNvSpPr>
          <p:nvPr>
            <p:ph idx="1"/>
          </p:nvPr>
        </p:nvSpPr>
        <p:spPr>
          <a:xfrm>
            <a:off x="228600" y="1066800"/>
            <a:ext cx="8610600" cy="5257800"/>
          </a:xfrm>
        </p:spPr>
        <p:txBody>
          <a:bodyPr>
            <a:normAutofit/>
          </a:bodyPr>
          <a:lstStyle/>
          <a:p>
            <a:pPr marL="0" indent="0">
              <a:buNone/>
            </a:pPr>
            <a:r>
              <a:rPr lang="en-US" sz="2000" dirty="0">
                <a:solidFill>
                  <a:srgbClr val="FF0000"/>
                </a:solidFill>
              </a:rPr>
              <a:t>Several changes were made to the equipment efficiency requirements defined in section 6.4.1.1 and in Tables 6.8.1-1 to 6.8.1-20</a:t>
            </a:r>
          </a:p>
        </p:txBody>
      </p:sp>
      <p:graphicFrame>
        <p:nvGraphicFramePr>
          <p:cNvPr id="6" name="Table 5"/>
          <p:cNvGraphicFramePr>
            <a:graphicFrameLocks noGrp="1"/>
          </p:cNvGraphicFramePr>
          <p:nvPr>
            <p:extLst>
              <p:ext uri="{D42A27DB-BD31-4B8C-83A1-F6EECF244321}">
                <p14:modId xmlns:p14="http://schemas.microsoft.com/office/powerpoint/2010/main" val="176974384"/>
              </p:ext>
            </p:extLst>
          </p:nvPr>
        </p:nvGraphicFramePr>
        <p:xfrm>
          <a:off x="304800" y="1755648"/>
          <a:ext cx="8305800" cy="4409129"/>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tblGrid>
              <a:tr h="322393">
                <a:tc>
                  <a:txBody>
                    <a:bodyPr/>
                    <a:lstStyle/>
                    <a:p>
                      <a:r>
                        <a:rPr lang="en-US" sz="1400" dirty="0"/>
                        <a:t>Table</a:t>
                      </a:r>
                    </a:p>
                  </a:txBody>
                  <a:tcPr/>
                </a:tc>
                <a:tc>
                  <a:txBody>
                    <a:bodyPr/>
                    <a:lstStyle/>
                    <a:p>
                      <a:r>
                        <a:rPr lang="en-US" sz="1400" dirty="0"/>
                        <a:t>Name</a:t>
                      </a:r>
                    </a:p>
                  </a:txBody>
                  <a:tcPr/>
                </a:tc>
                <a:tc>
                  <a:txBody>
                    <a:bodyPr/>
                    <a:lstStyle/>
                    <a:p>
                      <a:r>
                        <a:rPr lang="en-US" sz="1400" dirty="0"/>
                        <a:t>Change</a:t>
                      </a:r>
                    </a:p>
                  </a:txBody>
                  <a:tcPr/>
                </a:tc>
                <a:extLst>
                  <a:ext uri="{0D108BD9-81ED-4DB2-BD59-A6C34878D82A}">
                    <a16:rowId xmlns:a16="http://schemas.microsoft.com/office/drawing/2014/main" val="10000"/>
                  </a:ext>
                </a:extLst>
              </a:tr>
              <a:tr h="548067">
                <a:tc>
                  <a:txBody>
                    <a:bodyPr/>
                    <a:lstStyle/>
                    <a:p>
                      <a:r>
                        <a:rPr lang="en-US" sz="1400" dirty="0"/>
                        <a:t>6.8.1-1</a:t>
                      </a:r>
                    </a:p>
                  </a:txBody>
                  <a:tcPr/>
                </a:tc>
                <a:tc>
                  <a:txBody>
                    <a:bodyPr/>
                    <a:lstStyle/>
                    <a:p>
                      <a:r>
                        <a:rPr lang="en-US" sz="1400" dirty="0"/>
                        <a:t>Electrically Operated Unitary Air Conditioners and Condensing Units</a:t>
                      </a:r>
                    </a:p>
                  </a:txBody>
                  <a:tcPr/>
                </a:tc>
                <a:tc>
                  <a:txBody>
                    <a:bodyPr/>
                    <a:lstStyle/>
                    <a:p>
                      <a:r>
                        <a:rPr lang="en-US" sz="1400" b="0" dirty="0">
                          <a:solidFill>
                            <a:srgbClr val="FF0000"/>
                          </a:solidFill>
                        </a:rPr>
                        <a:t>Values or metrics change 1/1/2023</a:t>
                      </a:r>
                    </a:p>
                  </a:txBody>
                  <a:tcPr/>
                </a:tc>
                <a:extLst>
                  <a:ext uri="{0D108BD9-81ED-4DB2-BD59-A6C34878D82A}">
                    <a16:rowId xmlns:a16="http://schemas.microsoft.com/office/drawing/2014/main" val="10001"/>
                  </a:ext>
                </a:extLst>
              </a:tr>
              <a:tr h="322393">
                <a:tc>
                  <a:txBody>
                    <a:bodyPr/>
                    <a:lstStyle/>
                    <a:p>
                      <a:r>
                        <a:rPr lang="en-US" sz="1400" dirty="0"/>
                        <a:t>6.8.1-2</a:t>
                      </a:r>
                    </a:p>
                  </a:txBody>
                  <a:tcPr/>
                </a:tc>
                <a:tc>
                  <a:txBody>
                    <a:bodyPr/>
                    <a:lstStyle/>
                    <a:p>
                      <a:r>
                        <a:rPr lang="en-US" sz="1400" dirty="0"/>
                        <a:t>Electrically Operated </a:t>
                      </a:r>
                      <a:r>
                        <a:rPr lang="en-US" sz="1400" dirty="0">
                          <a:solidFill>
                            <a:srgbClr val="FF0000"/>
                          </a:solidFill>
                        </a:rPr>
                        <a:t>Air-Cooled</a:t>
                      </a:r>
                      <a:r>
                        <a:rPr lang="en-US" sz="1400" dirty="0"/>
                        <a:t> Unitary Heat Pumps</a:t>
                      </a:r>
                    </a:p>
                  </a:txBody>
                  <a:tcPr/>
                </a:tc>
                <a:tc>
                  <a:txBody>
                    <a:bodyPr/>
                    <a:lstStyle/>
                    <a:p>
                      <a:r>
                        <a:rPr lang="en-US" sz="1400" b="0" dirty="0">
                          <a:solidFill>
                            <a:srgbClr val="FF0000"/>
                          </a:solidFill>
                        </a:rPr>
                        <a:t>New Values 1/1/2023</a:t>
                      </a:r>
                    </a:p>
                  </a:txBody>
                  <a:tcPr/>
                </a:tc>
                <a:extLst>
                  <a:ext uri="{0D108BD9-81ED-4DB2-BD59-A6C34878D82A}">
                    <a16:rowId xmlns:a16="http://schemas.microsoft.com/office/drawing/2014/main" val="10002"/>
                  </a:ext>
                </a:extLst>
              </a:tr>
              <a:tr h="322393">
                <a:tc>
                  <a:txBody>
                    <a:bodyPr/>
                    <a:lstStyle/>
                    <a:p>
                      <a:r>
                        <a:rPr lang="en-US" sz="1400" dirty="0"/>
                        <a:t>6.8.1-3</a:t>
                      </a:r>
                    </a:p>
                  </a:txBody>
                  <a:tcPr/>
                </a:tc>
                <a:tc>
                  <a:txBody>
                    <a:bodyPr/>
                    <a:lstStyle/>
                    <a:p>
                      <a:r>
                        <a:rPr lang="en-US" sz="1400" dirty="0"/>
                        <a:t>Water-Chilling Packages—Minimum Efficiency Requirements</a:t>
                      </a:r>
                    </a:p>
                  </a:txBody>
                  <a:tcPr/>
                </a:tc>
                <a:tc>
                  <a:txBody>
                    <a:bodyPr/>
                    <a:lstStyle/>
                    <a:p>
                      <a:r>
                        <a:rPr lang="en-US" sz="1400" dirty="0"/>
                        <a:t>No change</a:t>
                      </a:r>
                    </a:p>
                  </a:txBody>
                  <a:tcPr/>
                </a:tc>
                <a:extLst>
                  <a:ext uri="{0D108BD9-81ED-4DB2-BD59-A6C34878D82A}">
                    <a16:rowId xmlns:a16="http://schemas.microsoft.com/office/drawing/2014/main" val="10003"/>
                  </a:ext>
                </a:extLst>
              </a:tr>
              <a:tr h="999417">
                <a:tc>
                  <a:txBody>
                    <a:bodyPr/>
                    <a:lstStyle/>
                    <a:p>
                      <a:r>
                        <a:rPr lang="en-US" sz="1400" dirty="0"/>
                        <a:t>6.8.1-4</a:t>
                      </a:r>
                    </a:p>
                  </a:txBody>
                  <a:tcPr/>
                </a:tc>
                <a:tc>
                  <a:txBody>
                    <a:bodyPr/>
                    <a:lstStyle/>
                    <a:p>
                      <a:r>
                        <a:rPr lang="en-US" sz="1400" dirty="0"/>
                        <a:t>Electrically Operated Packaged Terminal Air Conditioners, Packaged Terminal Heat Pumps, Single-Package Vertical Air Conditioners, Single-Package Vertical Heat Pumps, Room Air Conditioners, and Room Air Conditioner Heat Pumps</a:t>
                      </a:r>
                    </a:p>
                  </a:txBody>
                  <a:tcPr/>
                </a:tc>
                <a:tc>
                  <a:txBody>
                    <a:bodyPr/>
                    <a:lstStyle/>
                    <a:p>
                      <a:r>
                        <a:rPr lang="en-US" sz="1400" dirty="0"/>
                        <a:t>Format change for PTAC &amp; PTHP, same requirements; </a:t>
                      </a:r>
                      <a:r>
                        <a:rPr lang="en-US" sz="1400" dirty="0">
                          <a:solidFill>
                            <a:srgbClr val="FF0000"/>
                          </a:solidFill>
                        </a:rPr>
                        <a:t>some others have change</a:t>
                      </a:r>
                    </a:p>
                  </a:txBody>
                  <a:tcPr/>
                </a:tc>
                <a:extLst>
                  <a:ext uri="{0D108BD9-81ED-4DB2-BD59-A6C34878D82A}">
                    <a16:rowId xmlns:a16="http://schemas.microsoft.com/office/drawing/2014/main" val="10004"/>
                  </a:ext>
                </a:extLst>
              </a:tr>
              <a:tr h="548067">
                <a:tc>
                  <a:txBody>
                    <a:bodyPr/>
                    <a:lstStyle/>
                    <a:p>
                      <a:r>
                        <a:rPr lang="en-US" sz="1400" dirty="0"/>
                        <a:t>6.8.1-5</a:t>
                      </a:r>
                    </a:p>
                  </a:txBody>
                  <a:tcPr/>
                </a:tc>
                <a:tc>
                  <a:txBody>
                    <a:bodyPr/>
                    <a:lstStyle/>
                    <a:p>
                      <a:r>
                        <a:rPr lang="en-US" sz="1400" dirty="0"/>
                        <a:t>Warm-Air Furnaces and Combination Warm-Air Furnaces/Air-Conditioning Units, Warm-Air Duct Furnaces, and Unit Heaters</a:t>
                      </a:r>
                    </a:p>
                  </a:txBody>
                  <a:tcPr/>
                </a:tc>
                <a:tc>
                  <a:txBody>
                    <a:bodyPr/>
                    <a:lstStyle/>
                    <a:p>
                      <a:r>
                        <a:rPr lang="en-US" sz="1400" b="0" dirty="0">
                          <a:solidFill>
                            <a:srgbClr val="FF0000"/>
                          </a:solidFill>
                        </a:rPr>
                        <a:t>Some values change now or 1/1/2023; add electric furnace</a:t>
                      </a:r>
                    </a:p>
                  </a:txBody>
                  <a:tcPr/>
                </a:tc>
                <a:extLst>
                  <a:ext uri="{0D108BD9-81ED-4DB2-BD59-A6C34878D82A}">
                    <a16:rowId xmlns:a16="http://schemas.microsoft.com/office/drawing/2014/main" val="10005"/>
                  </a:ext>
                </a:extLst>
              </a:tr>
              <a:tr h="3223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6.8.1-6</a:t>
                      </a:r>
                    </a:p>
                  </a:txBody>
                  <a:tcPr/>
                </a:tc>
                <a:tc>
                  <a:txBody>
                    <a:bodyPr/>
                    <a:lstStyle/>
                    <a:p>
                      <a:r>
                        <a:rPr lang="en-US" sz="1400" dirty="0"/>
                        <a:t>Gas- and Oil-Fired Boilers</a:t>
                      </a:r>
                    </a:p>
                  </a:txBody>
                  <a:tcPr/>
                </a:tc>
                <a:tc>
                  <a:txBody>
                    <a:bodyPr/>
                    <a:lstStyle/>
                    <a:p>
                      <a:r>
                        <a:rPr lang="en-US" sz="1400" b="0" dirty="0">
                          <a:solidFill>
                            <a:srgbClr val="FF0000"/>
                          </a:solidFill>
                        </a:rPr>
                        <a:t>Some new values 3/2/2022</a:t>
                      </a:r>
                    </a:p>
                  </a:txBody>
                  <a:tcPr/>
                </a:tc>
                <a:extLst>
                  <a:ext uri="{0D108BD9-81ED-4DB2-BD59-A6C34878D82A}">
                    <a16:rowId xmlns:a16="http://schemas.microsoft.com/office/drawing/2014/main" val="10006"/>
                  </a:ext>
                </a:extLst>
              </a:tr>
              <a:tr h="3223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6.8.1-7</a:t>
                      </a:r>
                    </a:p>
                  </a:txBody>
                  <a:tcPr/>
                </a:tc>
                <a:tc>
                  <a:txBody>
                    <a:bodyPr/>
                    <a:lstStyle/>
                    <a:p>
                      <a:r>
                        <a:rPr lang="en-US" sz="1400" dirty="0"/>
                        <a:t>Performance Requirements for Heat Rejection Equipment</a:t>
                      </a:r>
                    </a:p>
                  </a:txBody>
                  <a:tcPr/>
                </a:tc>
                <a:tc>
                  <a:txBody>
                    <a:bodyPr/>
                    <a:lstStyle/>
                    <a:p>
                      <a:r>
                        <a:rPr lang="en-US" sz="1400" b="0" dirty="0">
                          <a:solidFill>
                            <a:srgbClr val="FF0000"/>
                          </a:solidFill>
                        </a:rPr>
                        <a:t>Some new values </a:t>
                      </a:r>
                      <a:endParaRPr lang="en-US" sz="1400" b="1" dirty="0"/>
                    </a:p>
                  </a:txBody>
                  <a:tcPr/>
                </a:tc>
                <a:extLst>
                  <a:ext uri="{0D108BD9-81ED-4DB2-BD59-A6C34878D82A}">
                    <a16:rowId xmlns:a16="http://schemas.microsoft.com/office/drawing/2014/main" val="10007"/>
                  </a:ext>
                </a:extLst>
              </a:tr>
              <a:tr h="3223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(6.8.1-8)</a:t>
                      </a:r>
                    </a:p>
                  </a:txBody>
                  <a:tcPr/>
                </a:tc>
                <a:tc>
                  <a:txBody>
                    <a:bodyPr/>
                    <a:lstStyle/>
                    <a:p>
                      <a:r>
                        <a:rPr lang="en-US" sz="1400" dirty="0"/>
                        <a:t>Heat Transfer Equipment</a:t>
                      </a:r>
                    </a:p>
                  </a:txBody>
                  <a:tcPr/>
                </a:tc>
                <a:tc>
                  <a:txBody>
                    <a:bodyPr/>
                    <a:lstStyle/>
                    <a:p>
                      <a:r>
                        <a:rPr lang="en-US" sz="1400" dirty="0">
                          <a:solidFill>
                            <a:srgbClr val="FF0000"/>
                          </a:solidFill>
                        </a:rPr>
                        <a:t>Table removed</a:t>
                      </a: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50070308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266701" y="38100"/>
            <a:ext cx="8597900" cy="927100"/>
          </a:xfrm>
        </p:spPr>
        <p:txBody>
          <a:bodyPr/>
          <a:lstStyle/>
          <a:p>
            <a:pPr>
              <a:lnSpc>
                <a:spcPct val="80000"/>
              </a:lnSpc>
            </a:pPr>
            <a:r>
              <a:rPr lang="en-US" sz="2400" b="1" dirty="0">
                <a:solidFill>
                  <a:srgbClr val="00853F"/>
                </a:solidFill>
              </a:rPr>
              <a:t>Section 6 – 6.8.1</a:t>
            </a:r>
            <a:br>
              <a:rPr lang="en-US" dirty="0">
                <a:solidFill>
                  <a:srgbClr val="00853F"/>
                </a:solidFill>
              </a:rPr>
            </a:br>
            <a:r>
              <a:rPr lang="en-US" sz="2000" dirty="0">
                <a:solidFill>
                  <a:srgbClr val="00853F"/>
                </a:solidFill>
              </a:rPr>
              <a:t>Minimum Efficiency Requirement Listed </a:t>
            </a:r>
            <a:br>
              <a:rPr lang="en-US" sz="2000" dirty="0">
                <a:solidFill>
                  <a:srgbClr val="00853F"/>
                </a:solidFill>
              </a:rPr>
            </a:br>
            <a:r>
              <a:rPr lang="en-US" sz="2000" dirty="0">
                <a:solidFill>
                  <a:srgbClr val="00853F"/>
                </a:solidFill>
              </a:rPr>
              <a:t>Equipment – Standard Rating and Operating Conditions</a:t>
            </a:r>
            <a:endParaRPr lang="en-US" i="1" dirty="0">
              <a:solidFill>
                <a:srgbClr val="00853F"/>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556614684"/>
              </p:ext>
            </p:extLst>
          </p:nvPr>
        </p:nvGraphicFramePr>
        <p:xfrm>
          <a:off x="412751" y="1219200"/>
          <a:ext cx="8305800" cy="5120640"/>
        </p:xfrm>
        <a:graphic>
          <a:graphicData uri="http://schemas.openxmlformats.org/drawingml/2006/table">
            <a:tbl>
              <a:tblPr firstRow="1" bandRow="1">
                <a:tableStyleId>{5C22544A-7EE6-4342-B048-85BDC9FD1C3A}</a:tableStyleId>
              </a:tblPr>
              <a:tblGrid>
                <a:gridCol w="838200">
                  <a:extLst>
                    <a:ext uri="{9D8B030D-6E8A-4147-A177-3AD203B41FA5}">
                      <a16:colId xmlns:a16="http://schemas.microsoft.com/office/drawing/2014/main" val="20000"/>
                    </a:ext>
                  </a:extLst>
                </a:gridCol>
                <a:gridCol w="55626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tblGrid>
              <a:tr h="286512">
                <a:tc>
                  <a:txBody>
                    <a:bodyPr/>
                    <a:lstStyle/>
                    <a:p>
                      <a:r>
                        <a:rPr lang="en-US" sz="1400" dirty="0"/>
                        <a:t>Table</a:t>
                      </a:r>
                    </a:p>
                  </a:txBody>
                  <a:tcPr/>
                </a:tc>
                <a:tc>
                  <a:txBody>
                    <a:bodyPr/>
                    <a:lstStyle/>
                    <a:p>
                      <a:r>
                        <a:rPr lang="en-US" sz="1400" dirty="0"/>
                        <a:t>Name</a:t>
                      </a:r>
                    </a:p>
                  </a:txBody>
                  <a:tcPr/>
                </a:tc>
                <a:tc>
                  <a:txBody>
                    <a:bodyPr/>
                    <a:lstStyle/>
                    <a:p>
                      <a:r>
                        <a:rPr lang="en-US" sz="1400" dirty="0"/>
                        <a:t>Change</a:t>
                      </a:r>
                    </a:p>
                  </a:txBody>
                  <a:tcPr/>
                </a:tc>
                <a:extLst>
                  <a:ext uri="{0D108BD9-81ED-4DB2-BD59-A6C34878D82A}">
                    <a16:rowId xmlns:a16="http://schemas.microsoft.com/office/drawing/2014/main" val="10000"/>
                  </a:ext>
                </a:extLst>
              </a:tr>
              <a:tr h="286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6.8.1-</a:t>
                      </a:r>
                      <a:r>
                        <a:rPr lang="en-US" sz="1400" dirty="0">
                          <a:solidFill>
                            <a:srgbClr val="FF0000"/>
                          </a:solidFill>
                        </a:rPr>
                        <a:t>8</a:t>
                      </a:r>
                    </a:p>
                  </a:txBody>
                  <a:tcPr/>
                </a:tc>
                <a:tc>
                  <a:txBody>
                    <a:bodyPr/>
                    <a:lstStyle/>
                    <a:p>
                      <a:r>
                        <a:rPr lang="en-US" sz="1400" dirty="0"/>
                        <a:t>Electrically Operated Variable-Refrigerant-Flow Air Conditioners</a:t>
                      </a:r>
                    </a:p>
                  </a:txBody>
                  <a:tcPr/>
                </a:tc>
                <a:tc>
                  <a:txBody>
                    <a:bodyPr/>
                    <a:lstStyle/>
                    <a:p>
                      <a:r>
                        <a:rPr lang="en-US" sz="1400" dirty="0"/>
                        <a:t>No change</a:t>
                      </a:r>
                    </a:p>
                  </a:txBody>
                  <a:tcPr/>
                </a:tc>
                <a:extLst>
                  <a:ext uri="{0D108BD9-81ED-4DB2-BD59-A6C34878D82A}">
                    <a16:rowId xmlns:a16="http://schemas.microsoft.com/office/drawing/2014/main" val="10001"/>
                  </a:ext>
                </a:extLst>
              </a:tr>
              <a:tr h="286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6.8.1-</a:t>
                      </a:r>
                      <a:r>
                        <a:rPr lang="en-US" sz="1400" dirty="0">
                          <a:solidFill>
                            <a:srgbClr val="FF0000"/>
                          </a:solidFill>
                        </a:rPr>
                        <a:t>9</a:t>
                      </a:r>
                    </a:p>
                  </a:txBody>
                  <a:tcPr/>
                </a:tc>
                <a:tc>
                  <a:txBody>
                    <a:bodyPr/>
                    <a:lstStyle/>
                    <a:p>
                      <a:r>
                        <a:rPr lang="en-US" sz="1400" dirty="0"/>
                        <a:t>Electrically Operated Variable-Refrigerant-Flow and Applied Heat Pumps</a:t>
                      </a:r>
                    </a:p>
                  </a:txBody>
                  <a:tcPr/>
                </a:tc>
                <a:tc>
                  <a:txBody>
                    <a:bodyPr/>
                    <a:lstStyle/>
                    <a:p>
                      <a:r>
                        <a:rPr lang="en-US" sz="1400" dirty="0"/>
                        <a:t>No change</a:t>
                      </a:r>
                    </a:p>
                  </a:txBody>
                  <a:tcPr/>
                </a:tc>
                <a:extLst>
                  <a:ext uri="{0D108BD9-81ED-4DB2-BD59-A6C34878D82A}">
                    <a16:rowId xmlns:a16="http://schemas.microsoft.com/office/drawing/2014/main" val="10002"/>
                  </a:ext>
                </a:extLst>
              </a:tr>
              <a:tr h="286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6.8.1-</a:t>
                      </a:r>
                      <a:r>
                        <a:rPr lang="en-US" sz="1400" dirty="0">
                          <a:solidFill>
                            <a:srgbClr val="FF0000"/>
                          </a:solidFill>
                        </a:rPr>
                        <a:t>10</a:t>
                      </a:r>
                    </a:p>
                  </a:txBody>
                  <a:tcPr/>
                </a:tc>
                <a:tc>
                  <a:txBody>
                    <a:bodyPr/>
                    <a:lstStyle/>
                    <a:p>
                      <a:r>
                        <a:rPr lang="en-US" sz="1400" dirty="0"/>
                        <a:t>Air Conditioners and Condensing Units Serving Computer Rooms</a:t>
                      </a:r>
                    </a:p>
                  </a:txBody>
                  <a:tcPr/>
                </a:tc>
                <a:tc>
                  <a:txBody>
                    <a:bodyPr/>
                    <a:lstStyle/>
                    <a:p>
                      <a:r>
                        <a:rPr lang="en-US" sz="1400" b="0" dirty="0">
                          <a:solidFill>
                            <a:srgbClr val="FF0000"/>
                          </a:solidFill>
                        </a:rPr>
                        <a:t>Revised size ranges and some values</a:t>
                      </a:r>
                    </a:p>
                  </a:txBody>
                  <a:tcPr/>
                </a:tc>
                <a:extLst>
                  <a:ext uri="{0D108BD9-81ED-4DB2-BD59-A6C34878D82A}">
                    <a16:rowId xmlns:a16="http://schemas.microsoft.com/office/drawing/2014/main" val="10003"/>
                  </a:ext>
                </a:extLst>
              </a:tr>
              <a:tr h="286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6.8.1-</a:t>
                      </a:r>
                      <a:r>
                        <a:rPr lang="en-US" sz="1400" dirty="0">
                          <a:solidFill>
                            <a:srgbClr val="FF0000"/>
                          </a:solidFill>
                        </a:rPr>
                        <a:t>11</a:t>
                      </a:r>
                    </a:p>
                  </a:txBody>
                  <a:tcPr/>
                </a:tc>
                <a:tc>
                  <a:txBody>
                    <a:bodyPr/>
                    <a:lstStyle/>
                    <a:p>
                      <a:r>
                        <a:rPr lang="en-US" sz="1400" dirty="0"/>
                        <a:t>Commercial Refrigerator and Freezers </a:t>
                      </a:r>
                      <a:r>
                        <a:rPr lang="en-US" sz="1400" dirty="0">
                          <a:solidFill>
                            <a:srgbClr val="FF0000"/>
                          </a:solidFill>
                        </a:rPr>
                        <a:t>and Refrigeration</a:t>
                      </a:r>
                    </a:p>
                  </a:txBody>
                  <a:tcPr/>
                </a:tc>
                <a:tc>
                  <a:txBody>
                    <a:bodyPr/>
                    <a:lstStyle/>
                    <a:p>
                      <a:r>
                        <a:rPr lang="en-US" sz="1400" b="0" dirty="0">
                          <a:solidFill>
                            <a:srgbClr val="FF0000"/>
                          </a:solidFill>
                        </a:rPr>
                        <a:t>Values change </a:t>
                      </a:r>
                      <a:endParaRPr lang="en-US" sz="1400" dirty="0"/>
                    </a:p>
                  </a:txBody>
                  <a:tcPr/>
                </a:tc>
                <a:extLst>
                  <a:ext uri="{0D108BD9-81ED-4DB2-BD59-A6C34878D82A}">
                    <a16:rowId xmlns:a16="http://schemas.microsoft.com/office/drawing/2014/main" val="10004"/>
                  </a:ext>
                </a:extLst>
              </a:tr>
              <a:tr h="286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6.8.1-</a:t>
                      </a:r>
                      <a:r>
                        <a:rPr lang="en-US" sz="1400" dirty="0">
                          <a:solidFill>
                            <a:srgbClr val="FF0000"/>
                          </a:solidFill>
                        </a:rPr>
                        <a:t>12</a:t>
                      </a:r>
                    </a:p>
                  </a:txBody>
                  <a:tcPr/>
                </a:tc>
                <a:tc>
                  <a:txBody>
                    <a:bodyPr/>
                    <a:lstStyle/>
                    <a:p>
                      <a:r>
                        <a:rPr lang="en-US" sz="1400" dirty="0"/>
                        <a:t>Vapor Compression Based Indoor Pool Dehumidifiers</a:t>
                      </a:r>
                    </a:p>
                  </a:txBody>
                  <a:tcPr/>
                </a:tc>
                <a:tc>
                  <a:txBody>
                    <a:bodyPr/>
                    <a:lstStyle/>
                    <a:p>
                      <a:r>
                        <a:rPr lang="en-US" sz="1400" dirty="0"/>
                        <a:t>No change</a:t>
                      </a:r>
                    </a:p>
                  </a:txBody>
                  <a:tcPr/>
                </a:tc>
                <a:extLst>
                  <a:ext uri="{0D108BD9-81ED-4DB2-BD59-A6C34878D82A}">
                    <a16:rowId xmlns:a16="http://schemas.microsoft.com/office/drawing/2014/main" val="10005"/>
                  </a:ext>
                </a:extLst>
              </a:tr>
              <a:tr h="286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6.8.1-</a:t>
                      </a:r>
                      <a:r>
                        <a:rPr lang="en-US" sz="1400" dirty="0">
                          <a:solidFill>
                            <a:srgbClr val="FF0000"/>
                          </a:solidFill>
                        </a:rPr>
                        <a:t>13</a:t>
                      </a:r>
                    </a:p>
                  </a:txBody>
                  <a:tcPr/>
                </a:tc>
                <a:tc>
                  <a:txBody>
                    <a:bodyPr/>
                    <a:lstStyle/>
                    <a:p>
                      <a:r>
                        <a:rPr lang="en-US" sz="1400" dirty="0"/>
                        <a:t>Electrically Operated DX-DOAS Units, Single-Package and Remote Condenser, without Energy Recovery</a:t>
                      </a:r>
                    </a:p>
                  </a:txBody>
                  <a:tcPr/>
                </a:tc>
                <a:tc>
                  <a:txBody>
                    <a:bodyPr/>
                    <a:lstStyle/>
                    <a:p>
                      <a:r>
                        <a:rPr lang="en-US" sz="1400" dirty="0"/>
                        <a:t>No change</a:t>
                      </a:r>
                    </a:p>
                  </a:txBody>
                  <a:tcPr/>
                </a:tc>
                <a:extLst>
                  <a:ext uri="{0D108BD9-81ED-4DB2-BD59-A6C34878D82A}">
                    <a16:rowId xmlns:a16="http://schemas.microsoft.com/office/drawing/2014/main" val="10006"/>
                  </a:ext>
                </a:extLst>
              </a:tr>
              <a:tr h="286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6.8.1-</a:t>
                      </a:r>
                      <a:r>
                        <a:rPr lang="en-US" sz="1400" dirty="0">
                          <a:solidFill>
                            <a:srgbClr val="FF0000"/>
                          </a:solidFill>
                        </a:rPr>
                        <a:t>14</a:t>
                      </a:r>
                    </a:p>
                  </a:txBody>
                  <a:tcPr/>
                </a:tc>
                <a:tc>
                  <a:txBody>
                    <a:bodyPr/>
                    <a:lstStyle/>
                    <a:p>
                      <a:r>
                        <a:rPr lang="en-US" sz="1400" dirty="0"/>
                        <a:t>Electrically Operated DX-DOAS Units, Single-Package and Remote Condenser, with Energy Recovery</a:t>
                      </a:r>
                    </a:p>
                  </a:txBody>
                  <a:tcPr/>
                </a:tc>
                <a:tc>
                  <a:txBody>
                    <a:bodyPr/>
                    <a:lstStyle/>
                    <a:p>
                      <a:r>
                        <a:rPr lang="en-US" sz="1400" dirty="0"/>
                        <a:t>No change</a:t>
                      </a:r>
                    </a:p>
                  </a:txBody>
                  <a:tcPr/>
                </a:tc>
                <a:extLst>
                  <a:ext uri="{0D108BD9-81ED-4DB2-BD59-A6C34878D82A}">
                    <a16:rowId xmlns:a16="http://schemas.microsoft.com/office/drawing/2014/main" val="960955111"/>
                  </a:ext>
                </a:extLst>
              </a:tr>
              <a:tr h="286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rPr>
                        <a:t>6.8.1-15</a:t>
                      </a:r>
                    </a:p>
                  </a:txBody>
                  <a:tcPr/>
                </a:tc>
                <a:tc>
                  <a:txBody>
                    <a:bodyPr/>
                    <a:lstStyle/>
                    <a:p>
                      <a:r>
                        <a:rPr lang="en-US" sz="1400" dirty="0">
                          <a:solidFill>
                            <a:srgbClr val="FF0000"/>
                          </a:solidFill>
                        </a:rPr>
                        <a:t>Electrically Operated Water-Source Heat Pumps</a:t>
                      </a:r>
                    </a:p>
                  </a:txBody>
                  <a:tcPr/>
                </a:tc>
                <a:tc>
                  <a:txBody>
                    <a:bodyPr/>
                    <a:lstStyle/>
                    <a:p>
                      <a:r>
                        <a:rPr lang="en-US" sz="1400" b="0" dirty="0">
                          <a:solidFill>
                            <a:srgbClr val="FF0000"/>
                          </a:solidFill>
                        </a:rPr>
                        <a:t>New Table</a:t>
                      </a:r>
                    </a:p>
                  </a:txBody>
                  <a:tcPr/>
                </a:tc>
                <a:extLst>
                  <a:ext uri="{0D108BD9-81ED-4DB2-BD59-A6C34878D82A}">
                    <a16:rowId xmlns:a16="http://schemas.microsoft.com/office/drawing/2014/main" val="397698989"/>
                  </a:ext>
                </a:extLst>
              </a:tr>
              <a:tr h="286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rPr>
                        <a:t>6.8.1-16</a:t>
                      </a:r>
                    </a:p>
                  </a:txBody>
                  <a:tcPr/>
                </a:tc>
                <a:tc>
                  <a:txBody>
                    <a:bodyPr/>
                    <a:lstStyle/>
                    <a:p>
                      <a:r>
                        <a:rPr lang="en-US" sz="1400" dirty="0">
                          <a:solidFill>
                            <a:srgbClr val="FF0000"/>
                          </a:solidFill>
                        </a:rPr>
                        <a:t>Heat Pump and Heat Recovery Chiller Packages</a:t>
                      </a:r>
                    </a:p>
                  </a:txBody>
                  <a:tcPr/>
                </a:tc>
                <a:tc>
                  <a:txBody>
                    <a:bodyPr/>
                    <a:lstStyle/>
                    <a:p>
                      <a:r>
                        <a:rPr lang="en-US" sz="1400" b="0" dirty="0">
                          <a:solidFill>
                            <a:srgbClr val="FF0000"/>
                          </a:solidFill>
                        </a:rPr>
                        <a:t>New Table </a:t>
                      </a:r>
                    </a:p>
                  </a:txBody>
                  <a:tcPr/>
                </a:tc>
                <a:extLst>
                  <a:ext uri="{0D108BD9-81ED-4DB2-BD59-A6C34878D82A}">
                    <a16:rowId xmlns:a16="http://schemas.microsoft.com/office/drawing/2014/main" val="4241069574"/>
                  </a:ext>
                </a:extLst>
              </a:tr>
              <a:tr h="2865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rPr>
                        <a:t>6.8.1-17</a:t>
                      </a:r>
                    </a:p>
                  </a:txBody>
                  <a:tcPr/>
                </a:tc>
                <a:tc>
                  <a:txBody>
                    <a:bodyPr/>
                    <a:lstStyle/>
                    <a:p>
                      <a:r>
                        <a:rPr lang="en-US" sz="1400" dirty="0">
                          <a:solidFill>
                            <a:srgbClr val="FF0000"/>
                          </a:solidFill>
                        </a:rPr>
                        <a:t>Ceiling-Mounted Computer-Room Air Conditioners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rgbClr val="FF0000"/>
                          </a:solidFill>
                        </a:rPr>
                        <a:t>New Table </a:t>
                      </a:r>
                    </a:p>
                  </a:txBody>
                  <a:tcPr/>
                </a:tc>
                <a:extLst>
                  <a:ext uri="{0D108BD9-81ED-4DB2-BD59-A6C34878D82A}">
                    <a16:rowId xmlns:a16="http://schemas.microsoft.com/office/drawing/2014/main" val="2118689446"/>
                  </a:ext>
                </a:extLst>
              </a:tr>
              <a:tr h="2865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rPr>
                        <a:t>6.8.1-18</a:t>
                      </a:r>
                    </a:p>
                  </a:txBody>
                  <a:tcPr/>
                </a:tc>
                <a:tc>
                  <a:txBody>
                    <a:bodyPr/>
                    <a:lstStyle/>
                    <a:p>
                      <a:r>
                        <a:rPr lang="en-US" sz="1400" dirty="0">
                          <a:solidFill>
                            <a:srgbClr val="FF0000"/>
                          </a:solidFill>
                        </a:rPr>
                        <a:t>Walk-In Cooler and Freezer Display Door</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rgbClr val="FF0000"/>
                          </a:solidFill>
                        </a:rPr>
                        <a:t>New Table </a:t>
                      </a:r>
                    </a:p>
                  </a:txBody>
                  <a:tcPr/>
                </a:tc>
                <a:extLst>
                  <a:ext uri="{0D108BD9-81ED-4DB2-BD59-A6C34878D82A}">
                    <a16:rowId xmlns:a16="http://schemas.microsoft.com/office/drawing/2014/main" val="3981269338"/>
                  </a:ext>
                </a:extLst>
              </a:tr>
              <a:tr h="2865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rPr>
                        <a:t>6.8.1-19</a:t>
                      </a:r>
                    </a:p>
                  </a:txBody>
                  <a:tcPr/>
                </a:tc>
                <a:tc>
                  <a:txBody>
                    <a:bodyPr/>
                    <a:lstStyle/>
                    <a:p>
                      <a:r>
                        <a:rPr lang="en-US" sz="1400" dirty="0">
                          <a:solidFill>
                            <a:srgbClr val="FF0000"/>
                          </a:solidFill>
                        </a:rPr>
                        <a:t>Walk-In Cooler and Freezer </a:t>
                      </a:r>
                      <a:r>
                        <a:rPr lang="en-US" sz="1400" dirty="0" err="1">
                          <a:solidFill>
                            <a:srgbClr val="FF0000"/>
                          </a:solidFill>
                        </a:rPr>
                        <a:t>Nondisplay</a:t>
                      </a:r>
                      <a:r>
                        <a:rPr lang="en-US" sz="1400" dirty="0">
                          <a:solidFill>
                            <a:srgbClr val="FF0000"/>
                          </a:solidFill>
                        </a:rPr>
                        <a:t> Door</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rgbClr val="FF0000"/>
                          </a:solidFill>
                        </a:rPr>
                        <a:t>New Table </a:t>
                      </a:r>
                    </a:p>
                  </a:txBody>
                  <a:tcPr/>
                </a:tc>
                <a:extLst>
                  <a:ext uri="{0D108BD9-81ED-4DB2-BD59-A6C34878D82A}">
                    <a16:rowId xmlns:a16="http://schemas.microsoft.com/office/drawing/2014/main" val="1652558612"/>
                  </a:ext>
                </a:extLst>
              </a:tr>
              <a:tr h="286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rPr>
                        <a:t>6.8.1-20</a:t>
                      </a:r>
                    </a:p>
                  </a:txBody>
                  <a:tcPr/>
                </a:tc>
                <a:tc>
                  <a:txBody>
                    <a:bodyPr/>
                    <a:lstStyle/>
                    <a:p>
                      <a:r>
                        <a:rPr lang="en-US" sz="1400" dirty="0">
                          <a:solidFill>
                            <a:srgbClr val="FF0000"/>
                          </a:solidFill>
                        </a:rPr>
                        <a:t>Walk-In Cooler and Freezer Refrigeration System</a:t>
                      </a:r>
                    </a:p>
                  </a:txBody>
                  <a:tcPr/>
                </a:tc>
                <a:tc>
                  <a:txBody>
                    <a:bodyPr/>
                    <a:lstStyle/>
                    <a:p>
                      <a:r>
                        <a:rPr lang="en-US" sz="1400" b="0" dirty="0">
                          <a:solidFill>
                            <a:srgbClr val="FF0000"/>
                          </a:solidFill>
                        </a:rPr>
                        <a:t>New Table </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30947449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7343776" y="1066800"/>
            <a:ext cx="1800224" cy="5486400"/>
          </a:xfrm>
          <a:prstGeom prst="rect">
            <a:avLst/>
          </a:prstGeom>
          <a:gradFill rotWithShape="1">
            <a:gsLst>
              <a:gs pos="0">
                <a:schemeClr val="bg1">
                  <a:alpha val="58000"/>
                </a:schemeClr>
              </a:gs>
              <a:gs pos="100000">
                <a:srgbClr val="C0C0C0"/>
              </a:gs>
            </a:gsLst>
            <a:lin ang="5400000" scaled="1"/>
          </a:gradFill>
          <a:ln w="28575" algn="ctr">
            <a:noFill/>
            <a:miter lim="800000"/>
            <a:headEnd/>
            <a:tailEnd/>
          </a:ln>
          <a:effectLst/>
        </p:spPr>
        <p:txBody>
          <a:bodyPr wrap="none" anchor="ctr"/>
          <a:lstStyle/>
          <a:p>
            <a:endParaRPr lang="en-US"/>
          </a:p>
        </p:txBody>
      </p:sp>
      <p:sp>
        <p:nvSpPr>
          <p:cNvPr id="35844" name="Rectangle 4"/>
          <p:cNvSpPr>
            <a:spLocks noChangeArrowheads="1"/>
          </p:cNvSpPr>
          <p:nvPr/>
        </p:nvSpPr>
        <p:spPr bwMode="auto">
          <a:xfrm>
            <a:off x="4130040" y="990600"/>
            <a:ext cx="3048000" cy="5791200"/>
          </a:xfrm>
          <a:prstGeom prst="rect">
            <a:avLst/>
          </a:prstGeom>
          <a:noFill/>
          <a:ln w="28575" algn="ctr">
            <a:noFill/>
            <a:miter lim="800000"/>
            <a:headEnd/>
            <a:tailEnd/>
          </a:ln>
          <a:effectLst/>
        </p:spPr>
        <p:txBody>
          <a:bodyPr wrap="none" anchor="ctr"/>
          <a:lstStyle/>
          <a:p>
            <a:endParaRPr lang="en-US"/>
          </a:p>
        </p:txBody>
      </p:sp>
      <p:sp>
        <p:nvSpPr>
          <p:cNvPr id="35845" name="Rectangle 5"/>
          <p:cNvSpPr>
            <a:spLocks noChangeArrowheads="1"/>
          </p:cNvSpPr>
          <p:nvPr/>
        </p:nvSpPr>
        <p:spPr bwMode="auto">
          <a:xfrm>
            <a:off x="1" y="990600"/>
            <a:ext cx="1859284" cy="5562600"/>
          </a:xfrm>
          <a:prstGeom prst="rect">
            <a:avLst/>
          </a:prstGeom>
          <a:gradFill rotWithShape="1">
            <a:gsLst>
              <a:gs pos="0">
                <a:schemeClr val="bg1">
                  <a:alpha val="58000"/>
                </a:schemeClr>
              </a:gs>
              <a:gs pos="100000">
                <a:srgbClr val="C0C0C0"/>
              </a:gs>
            </a:gsLst>
            <a:lin ang="5400000" scaled="1"/>
          </a:gradFill>
          <a:ln w="28575" algn="ctr">
            <a:noFill/>
            <a:miter lim="800000"/>
            <a:headEnd/>
            <a:tailEnd/>
          </a:ln>
          <a:effectLst/>
        </p:spPr>
        <p:txBody>
          <a:bodyPr wrap="none" anchor="ctr"/>
          <a:lstStyle/>
          <a:p>
            <a:endParaRPr lang="en-US"/>
          </a:p>
        </p:txBody>
      </p:sp>
      <p:sp>
        <p:nvSpPr>
          <p:cNvPr id="35846" name="Oval 6"/>
          <p:cNvSpPr>
            <a:spLocks noChangeArrowheads="1"/>
          </p:cNvSpPr>
          <p:nvPr/>
        </p:nvSpPr>
        <p:spPr bwMode="auto">
          <a:xfrm>
            <a:off x="2362200" y="5334000"/>
            <a:ext cx="4572000" cy="1219200"/>
          </a:xfrm>
          <a:prstGeom prst="ellipse">
            <a:avLst/>
          </a:prstGeom>
          <a:noFill/>
          <a:ln w="9525" algn="ctr">
            <a:noFill/>
            <a:round/>
            <a:headEnd/>
            <a:tailEnd/>
          </a:ln>
          <a:effectLst/>
        </p:spPr>
        <p:txBody>
          <a:bodyPr wrap="none" anchor="ctr">
            <a:spAutoFit/>
          </a:bodyPr>
          <a:lstStyle/>
          <a:p>
            <a:endParaRPr lang="en-US"/>
          </a:p>
        </p:txBody>
      </p:sp>
      <p:sp>
        <p:nvSpPr>
          <p:cNvPr id="35848" name="Text Box 8"/>
          <p:cNvSpPr txBox="1">
            <a:spLocks noChangeArrowheads="1"/>
          </p:cNvSpPr>
          <p:nvPr/>
        </p:nvSpPr>
        <p:spPr bwMode="auto">
          <a:xfrm>
            <a:off x="1990730" y="3174881"/>
            <a:ext cx="1424939" cy="1095494"/>
          </a:xfrm>
          <a:prstGeom prst="rect">
            <a:avLst/>
          </a:prstGeom>
          <a:solidFill>
            <a:schemeClr val="accent1">
              <a:lumMod val="40000"/>
              <a:lumOff val="60000"/>
            </a:schemeClr>
          </a:solidFill>
          <a:ln w="22225">
            <a:solidFill>
              <a:schemeClr val="tx2"/>
            </a:solidFill>
            <a:miter lim="800000"/>
            <a:headEnd/>
            <a:tailEnd/>
          </a:ln>
          <a:effectLst/>
        </p:spPr>
        <p:txBody>
          <a:bodyPr/>
          <a:lstStyle/>
          <a:p>
            <a:pPr algn="ctr">
              <a:spcBef>
                <a:spcPts val="600"/>
              </a:spcBef>
            </a:pPr>
            <a:r>
              <a:rPr lang="en-US" sz="1600" dirty="0">
                <a:solidFill>
                  <a:schemeClr val="bg1"/>
                </a:solidFill>
                <a:effectLst>
                  <a:outerShdw blurRad="38100" dist="38100" dir="2700000" algn="tl">
                    <a:srgbClr val="000000"/>
                  </a:outerShdw>
                </a:effectLst>
                <a:latin typeface="Arial Black" pitchFamily="34" charset="0"/>
              </a:rPr>
              <a:t>Mandatory </a:t>
            </a:r>
          </a:p>
          <a:p>
            <a:pPr algn="ctr"/>
            <a:r>
              <a:rPr lang="en-US" sz="1600" dirty="0">
                <a:solidFill>
                  <a:schemeClr val="bg1"/>
                </a:solidFill>
                <a:effectLst>
                  <a:outerShdw blurRad="38100" dist="38100" dir="2700000" algn="tl">
                    <a:srgbClr val="000000"/>
                  </a:outerShdw>
                </a:effectLst>
                <a:latin typeface="Arial Black" pitchFamily="34" charset="0"/>
              </a:rPr>
              <a:t>Provisions</a:t>
            </a:r>
          </a:p>
          <a:p>
            <a:pPr algn="ctr">
              <a:lnSpc>
                <a:spcPct val="110000"/>
              </a:lnSpc>
              <a:spcBef>
                <a:spcPct val="30000"/>
              </a:spcBef>
            </a:pPr>
            <a:r>
              <a:rPr lang="en-US" sz="1200" dirty="0"/>
              <a:t>(required for each compliance path)</a:t>
            </a:r>
          </a:p>
        </p:txBody>
      </p:sp>
      <p:sp>
        <p:nvSpPr>
          <p:cNvPr id="35849" name="Text Box 9"/>
          <p:cNvSpPr txBox="1">
            <a:spLocks noChangeArrowheads="1"/>
          </p:cNvSpPr>
          <p:nvPr/>
        </p:nvSpPr>
        <p:spPr bwMode="auto">
          <a:xfrm>
            <a:off x="0" y="1211263"/>
            <a:ext cx="1859284" cy="707886"/>
          </a:xfrm>
          <a:prstGeom prst="rect">
            <a:avLst/>
          </a:prstGeom>
          <a:noFill/>
          <a:ln w="28575" algn="ctr">
            <a:noFill/>
            <a:miter lim="800000"/>
            <a:headEnd/>
            <a:tailEnd/>
          </a:ln>
          <a:effectLst/>
        </p:spPr>
        <p:txBody>
          <a:bodyPr wrap="square">
            <a:spAutoFit/>
          </a:bodyPr>
          <a:lstStyle/>
          <a:p>
            <a:pPr algn="ctr">
              <a:spcBef>
                <a:spcPct val="50000"/>
              </a:spcBef>
            </a:pPr>
            <a:r>
              <a:rPr lang="en-US" sz="2000" b="1" dirty="0">
                <a:solidFill>
                  <a:schemeClr val="accent6"/>
                </a:solidFill>
                <a:effectLst>
                  <a:outerShdw blurRad="38100" dist="38100" dir="2700000" algn="tl">
                    <a:srgbClr val="C0C0C0"/>
                  </a:outerShdw>
                </a:effectLst>
              </a:rPr>
              <a:t>Building System</a:t>
            </a:r>
          </a:p>
        </p:txBody>
      </p:sp>
      <p:sp>
        <p:nvSpPr>
          <p:cNvPr id="35850" name="Text Box 10"/>
          <p:cNvSpPr txBox="1">
            <a:spLocks noChangeArrowheads="1"/>
          </p:cNvSpPr>
          <p:nvPr/>
        </p:nvSpPr>
        <p:spPr bwMode="auto">
          <a:xfrm>
            <a:off x="2573660" y="1214373"/>
            <a:ext cx="3840480" cy="400110"/>
          </a:xfrm>
          <a:prstGeom prst="rect">
            <a:avLst/>
          </a:prstGeom>
          <a:noFill/>
          <a:ln w="28575" algn="ctr">
            <a:noFill/>
            <a:miter lim="800000"/>
            <a:headEnd/>
            <a:tailEnd/>
          </a:ln>
          <a:effectLst/>
        </p:spPr>
        <p:txBody>
          <a:bodyPr wrap="square">
            <a:spAutoFit/>
          </a:bodyPr>
          <a:lstStyle/>
          <a:p>
            <a:pPr algn="ctr">
              <a:spcBef>
                <a:spcPct val="50000"/>
              </a:spcBef>
            </a:pPr>
            <a:r>
              <a:rPr lang="en-US" sz="2000" b="1" dirty="0">
                <a:solidFill>
                  <a:schemeClr val="accent6"/>
                </a:solidFill>
                <a:effectLst>
                  <a:outerShdw blurRad="38100" dist="38100" dir="2700000" algn="tl">
                    <a:srgbClr val="C0C0C0"/>
                  </a:outerShdw>
                </a:effectLst>
              </a:rPr>
              <a:t>Compliance Requirements</a:t>
            </a:r>
          </a:p>
        </p:txBody>
      </p:sp>
      <p:sp>
        <p:nvSpPr>
          <p:cNvPr id="35851" name="Text Box 11"/>
          <p:cNvSpPr txBox="1">
            <a:spLocks noChangeArrowheads="1"/>
          </p:cNvSpPr>
          <p:nvPr/>
        </p:nvSpPr>
        <p:spPr bwMode="auto">
          <a:xfrm>
            <a:off x="7267575" y="2828835"/>
            <a:ext cx="1952625" cy="1200329"/>
          </a:xfrm>
          <a:prstGeom prst="rect">
            <a:avLst/>
          </a:prstGeom>
          <a:noFill/>
          <a:ln w="28575" algn="ctr">
            <a:noFill/>
            <a:miter lim="800000"/>
            <a:headEnd/>
            <a:tailEnd/>
          </a:ln>
          <a:effectLst/>
        </p:spPr>
        <p:txBody>
          <a:bodyPr wrap="square">
            <a:spAutoFit/>
          </a:bodyPr>
          <a:lstStyle/>
          <a:p>
            <a:pPr algn="ctr">
              <a:spcBef>
                <a:spcPct val="50000"/>
              </a:spcBef>
            </a:pPr>
            <a:r>
              <a:rPr lang="en-US" sz="2400" b="1" dirty="0">
                <a:solidFill>
                  <a:schemeClr val="accent6"/>
                </a:solidFill>
                <a:effectLst>
                  <a:outerShdw blurRad="38100" dist="38100" dir="2700000" algn="tl">
                    <a:srgbClr val="C0C0C0"/>
                  </a:outerShdw>
                </a:effectLst>
              </a:rPr>
              <a:t>Energy Code Compliance</a:t>
            </a:r>
          </a:p>
        </p:txBody>
      </p:sp>
      <p:sp>
        <p:nvSpPr>
          <p:cNvPr id="35856" name="Text Box 16"/>
          <p:cNvSpPr txBox="1">
            <a:spLocks noChangeArrowheads="1"/>
          </p:cNvSpPr>
          <p:nvPr/>
        </p:nvSpPr>
        <p:spPr bwMode="auto">
          <a:xfrm>
            <a:off x="142875" y="2057400"/>
            <a:ext cx="1508760" cy="338554"/>
          </a:xfrm>
          <a:prstGeom prst="rect">
            <a:avLst/>
          </a:prstGeom>
          <a:solidFill>
            <a:srgbClr val="EAEAEA"/>
          </a:solidFill>
          <a:ln w="22225">
            <a:solidFill>
              <a:srgbClr val="808080"/>
            </a:solidFill>
            <a:miter lim="800000"/>
            <a:headEnd/>
            <a:tailEnd/>
          </a:ln>
          <a:effectLst/>
        </p:spPr>
        <p:txBody>
          <a:bodyPr wrap="square">
            <a:spAutoFit/>
          </a:bodyPr>
          <a:lstStyle>
            <a:defPPr>
              <a:defRPr lang="en-US"/>
            </a:defPPr>
            <a:lvl1pPr algn="ctr">
              <a:spcBef>
                <a:spcPct val="50000"/>
              </a:spcBef>
              <a:defRPr b="1"/>
            </a:lvl1pPr>
          </a:lstStyle>
          <a:p>
            <a:r>
              <a:rPr lang="en-US" dirty="0"/>
              <a:t>Envelope</a:t>
            </a:r>
          </a:p>
        </p:txBody>
      </p:sp>
      <p:sp>
        <p:nvSpPr>
          <p:cNvPr id="35857" name="Text Box 17"/>
          <p:cNvSpPr txBox="1">
            <a:spLocks noChangeArrowheads="1"/>
          </p:cNvSpPr>
          <p:nvPr/>
        </p:nvSpPr>
        <p:spPr bwMode="auto">
          <a:xfrm>
            <a:off x="142875" y="2727960"/>
            <a:ext cx="1508760" cy="369332"/>
          </a:xfrm>
          <a:prstGeom prst="rect">
            <a:avLst/>
          </a:prstGeom>
          <a:solidFill>
            <a:srgbClr val="92D050"/>
          </a:solidFill>
          <a:ln w="22225">
            <a:solidFill>
              <a:srgbClr val="808080"/>
            </a:solidFill>
            <a:miter lim="800000"/>
            <a:headEnd/>
            <a:tailEnd/>
          </a:ln>
          <a:effectLst/>
        </p:spPr>
        <p:txBody>
          <a:bodyPr wrap="square">
            <a:spAutoFit/>
          </a:bodyPr>
          <a:lstStyle>
            <a:defPPr>
              <a:defRPr lang="en-US"/>
            </a:defPPr>
            <a:lvl1pPr algn="ctr">
              <a:spcBef>
                <a:spcPts val="600"/>
              </a:spcBef>
              <a:defRPr sz="1600">
                <a:solidFill>
                  <a:schemeClr val="bg1"/>
                </a:solidFill>
                <a:effectLst>
                  <a:outerShdw blurRad="38100" dist="38100" dir="2700000" algn="tl">
                    <a:srgbClr val="000000"/>
                  </a:outerShdw>
                </a:effectLst>
                <a:latin typeface="Arial Black" pitchFamily="34" charset="0"/>
              </a:defRPr>
            </a:lvl1pPr>
          </a:lstStyle>
          <a:p>
            <a:r>
              <a:rPr lang="en-US" sz="1800" dirty="0"/>
              <a:t>HVAC</a:t>
            </a:r>
            <a:endParaRPr lang="en-US" dirty="0"/>
          </a:p>
        </p:txBody>
      </p:sp>
      <p:sp>
        <p:nvSpPr>
          <p:cNvPr id="35858" name="Text Box 18"/>
          <p:cNvSpPr txBox="1">
            <a:spLocks noChangeArrowheads="1"/>
          </p:cNvSpPr>
          <p:nvPr/>
        </p:nvSpPr>
        <p:spPr bwMode="auto">
          <a:xfrm>
            <a:off x="142875" y="473964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Lighting</a:t>
            </a:r>
          </a:p>
        </p:txBody>
      </p:sp>
      <p:sp>
        <p:nvSpPr>
          <p:cNvPr id="35859" name="Text Box 19"/>
          <p:cNvSpPr txBox="1">
            <a:spLocks noChangeArrowheads="1"/>
          </p:cNvSpPr>
          <p:nvPr/>
        </p:nvSpPr>
        <p:spPr bwMode="auto">
          <a:xfrm>
            <a:off x="142875" y="339852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dirty="0"/>
              <a:t>SWH</a:t>
            </a:r>
          </a:p>
        </p:txBody>
      </p:sp>
      <p:sp>
        <p:nvSpPr>
          <p:cNvPr id="35860" name="Text Box 20"/>
          <p:cNvSpPr txBox="1">
            <a:spLocks noChangeArrowheads="1"/>
          </p:cNvSpPr>
          <p:nvPr/>
        </p:nvSpPr>
        <p:spPr bwMode="auto">
          <a:xfrm>
            <a:off x="142875" y="406908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Power</a:t>
            </a:r>
          </a:p>
        </p:txBody>
      </p:sp>
      <p:sp>
        <p:nvSpPr>
          <p:cNvPr id="35861" name="Text Box 21"/>
          <p:cNvSpPr txBox="1">
            <a:spLocks noChangeArrowheads="1"/>
          </p:cNvSpPr>
          <p:nvPr/>
        </p:nvSpPr>
        <p:spPr bwMode="auto">
          <a:xfrm>
            <a:off x="142875" y="541020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Other</a:t>
            </a:r>
          </a:p>
        </p:txBody>
      </p:sp>
      <p:sp>
        <p:nvSpPr>
          <p:cNvPr id="25" name="Rectangle 4"/>
          <p:cNvSpPr txBox="1">
            <a:spLocks noChangeArrowheads="1"/>
          </p:cNvSpPr>
          <p:nvPr/>
        </p:nvSpPr>
        <p:spPr>
          <a:xfrm>
            <a:off x="141288" y="0"/>
            <a:ext cx="5823479" cy="820396"/>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rPr>
              <a:t>HVAC Compliance</a:t>
            </a:r>
            <a:endParaRPr lang="en-US" dirty="0">
              <a:solidFill>
                <a:schemeClr val="tx1">
                  <a:lumMod val="50000"/>
                </a:schemeClr>
              </a:solidFill>
            </a:endParaRPr>
          </a:p>
        </p:txBody>
      </p:sp>
      <p:sp>
        <p:nvSpPr>
          <p:cNvPr id="21" name="Text Box 14">
            <a:extLst>
              <a:ext uri="{FF2B5EF4-FFF2-40B4-BE49-F238E27FC236}">
                <a16:creationId xmlns:a16="http://schemas.microsoft.com/office/drawing/2014/main" id="{7A242D6A-FCCD-4526-BC6B-7C0229A1E65F}"/>
              </a:ext>
            </a:extLst>
          </p:cNvPr>
          <p:cNvSpPr txBox="1">
            <a:spLocks noChangeArrowheads="1"/>
          </p:cNvSpPr>
          <p:nvPr/>
        </p:nvSpPr>
        <p:spPr bwMode="auto">
          <a:xfrm>
            <a:off x="5515192" y="2367257"/>
            <a:ext cx="1708571" cy="584775"/>
          </a:xfrm>
          <a:prstGeom prst="rect">
            <a:avLst/>
          </a:prstGeom>
          <a:solidFill>
            <a:schemeClr val="accent1">
              <a:lumMod val="40000"/>
              <a:lumOff val="60000"/>
            </a:schemeClr>
          </a:solidFill>
          <a:ln w="22225">
            <a:solidFill>
              <a:schemeClr val="tx2"/>
            </a:solidFill>
            <a:miter lim="800000"/>
            <a:headEnd/>
            <a:tailEnd/>
          </a:ln>
          <a:effectLst/>
        </p:spPr>
        <p:txBody>
          <a:bodyPr/>
          <a:lstStyle>
            <a:defPPr>
              <a:defRPr lang="en-US"/>
            </a:defPPr>
            <a:lvl1pPr algn="ctr">
              <a:spcBef>
                <a:spcPts val="600"/>
              </a:spcBef>
              <a:defRPr sz="1600">
                <a:solidFill>
                  <a:schemeClr val="bg1"/>
                </a:solidFill>
                <a:effectLst>
                  <a:outerShdw blurRad="38100" dist="38100" dir="2700000" algn="tl">
                    <a:srgbClr val="000000"/>
                  </a:outerShdw>
                </a:effectLst>
                <a:latin typeface="Arial Black" pitchFamily="34" charset="0"/>
              </a:defRPr>
            </a:lvl1pPr>
          </a:lstStyle>
          <a:p>
            <a:r>
              <a:rPr lang="en-US" sz="1400" dirty="0"/>
              <a:t>Submittal Requirements</a:t>
            </a:r>
          </a:p>
        </p:txBody>
      </p:sp>
      <p:sp>
        <p:nvSpPr>
          <p:cNvPr id="22" name="Text Box 14">
            <a:extLst>
              <a:ext uri="{FF2B5EF4-FFF2-40B4-BE49-F238E27FC236}">
                <a16:creationId xmlns:a16="http://schemas.microsoft.com/office/drawing/2014/main" id="{3DEF5D4A-BB7B-425D-A213-0FDD15838D50}"/>
              </a:ext>
            </a:extLst>
          </p:cNvPr>
          <p:cNvSpPr txBox="1">
            <a:spLocks noChangeArrowheads="1"/>
          </p:cNvSpPr>
          <p:nvPr/>
        </p:nvSpPr>
        <p:spPr bwMode="auto">
          <a:xfrm>
            <a:off x="5515192" y="3274454"/>
            <a:ext cx="1708571" cy="738664"/>
          </a:xfrm>
          <a:prstGeom prst="rect">
            <a:avLst/>
          </a:prstGeom>
          <a:solidFill>
            <a:srgbClr val="969696"/>
          </a:solidFill>
          <a:ln w="22225">
            <a:solidFill>
              <a:srgbClr val="808080"/>
            </a:solidFill>
            <a:miter lim="800000"/>
            <a:headEnd/>
            <a:tailEnd/>
          </a:ln>
          <a:effectLst/>
        </p:spPr>
        <p:txBody>
          <a:bodyPr>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sz="1400" dirty="0"/>
              <a:t>Information and Installation Requirements</a:t>
            </a:r>
          </a:p>
        </p:txBody>
      </p:sp>
      <p:sp>
        <p:nvSpPr>
          <p:cNvPr id="23" name="Text Box 14">
            <a:extLst>
              <a:ext uri="{FF2B5EF4-FFF2-40B4-BE49-F238E27FC236}">
                <a16:creationId xmlns:a16="http://schemas.microsoft.com/office/drawing/2014/main" id="{F1B03B98-DF1F-43B7-BBE3-F1300AAA1A75}"/>
              </a:ext>
            </a:extLst>
          </p:cNvPr>
          <p:cNvSpPr txBox="1">
            <a:spLocks noChangeArrowheads="1"/>
          </p:cNvSpPr>
          <p:nvPr/>
        </p:nvSpPr>
        <p:spPr bwMode="auto">
          <a:xfrm>
            <a:off x="5515192" y="4409541"/>
            <a:ext cx="1708571" cy="954107"/>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400" dirty="0">
                <a:solidFill>
                  <a:schemeClr val="bg1"/>
                </a:solidFill>
                <a:effectLst>
                  <a:outerShdw blurRad="38100" dist="38100" dir="2700000" algn="tl">
                    <a:srgbClr val="000000"/>
                  </a:outerShdw>
                </a:effectLst>
                <a:latin typeface="Arial Black" pitchFamily="34" charset="0"/>
              </a:rPr>
              <a:t>Verification, Testing, Inspection &amp; Commissioning</a:t>
            </a:r>
          </a:p>
        </p:txBody>
      </p:sp>
      <p:sp>
        <p:nvSpPr>
          <p:cNvPr id="26" name="Text Box 12">
            <a:extLst>
              <a:ext uri="{FF2B5EF4-FFF2-40B4-BE49-F238E27FC236}">
                <a16:creationId xmlns:a16="http://schemas.microsoft.com/office/drawing/2014/main" id="{CAC7457E-4020-4971-9EA8-B31A7C02068F}"/>
              </a:ext>
            </a:extLst>
          </p:cNvPr>
          <p:cNvSpPr txBox="1">
            <a:spLocks noChangeArrowheads="1"/>
          </p:cNvSpPr>
          <p:nvPr/>
        </p:nvSpPr>
        <p:spPr bwMode="auto">
          <a:xfrm>
            <a:off x="3655912" y="1984375"/>
            <a:ext cx="1615440" cy="603250"/>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Prescriptive Path</a:t>
            </a:r>
            <a:endParaRPr lang="en-US" sz="1600" dirty="0">
              <a:solidFill>
                <a:schemeClr val="bg1"/>
              </a:solidFill>
              <a:latin typeface="Arial Black" pitchFamily="34" charset="0"/>
            </a:endParaRPr>
          </a:p>
        </p:txBody>
      </p:sp>
      <p:sp>
        <p:nvSpPr>
          <p:cNvPr id="27" name="Text Box 13">
            <a:extLst>
              <a:ext uri="{FF2B5EF4-FFF2-40B4-BE49-F238E27FC236}">
                <a16:creationId xmlns:a16="http://schemas.microsoft.com/office/drawing/2014/main" id="{8624AEF2-ED10-4BD9-B7B0-98AFE43D156B}"/>
              </a:ext>
            </a:extLst>
          </p:cNvPr>
          <p:cNvSpPr txBox="1">
            <a:spLocks noChangeArrowheads="1"/>
          </p:cNvSpPr>
          <p:nvPr/>
        </p:nvSpPr>
        <p:spPr bwMode="auto">
          <a:xfrm>
            <a:off x="3662688" y="4671274"/>
            <a:ext cx="1615440" cy="603250"/>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Energy Cost Budget</a:t>
            </a:r>
          </a:p>
        </p:txBody>
      </p:sp>
      <p:sp>
        <p:nvSpPr>
          <p:cNvPr id="28" name="Text Box 14">
            <a:extLst>
              <a:ext uri="{FF2B5EF4-FFF2-40B4-BE49-F238E27FC236}">
                <a16:creationId xmlns:a16="http://schemas.microsoft.com/office/drawing/2014/main" id="{62E5FE43-49E1-443A-9D7B-3165A5A3DDA7}"/>
              </a:ext>
            </a:extLst>
          </p:cNvPr>
          <p:cNvSpPr txBox="1">
            <a:spLocks noChangeArrowheads="1"/>
          </p:cNvSpPr>
          <p:nvPr/>
        </p:nvSpPr>
        <p:spPr bwMode="auto">
          <a:xfrm>
            <a:off x="3655912" y="3677875"/>
            <a:ext cx="1615439" cy="584775"/>
          </a:xfrm>
          <a:prstGeom prst="rect">
            <a:avLst/>
          </a:prstGeom>
          <a:solidFill>
            <a:srgbClr val="969696"/>
          </a:solidFill>
          <a:ln w="22225">
            <a:solidFill>
              <a:srgbClr val="808080"/>
            </a:solidFill>
            <a:miter lim="800000"/>
            <a:headEnd/>
            <a:tailEnd/>
          </a:ln>
          <a:effectLst/>
        </p:spPr>
        <p:txBody>
          <a:bodyPr>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dirty="0"/>
              <a:t>Trade Off Option </a:t>
            </a:r>
          </a:p>
        </p:txBody>
      </p:sp>
      <p:sp>
        <p:nvSpPr>
          <p:cNvPr id="29" name="Text Box 15">
            <a:extLst>
              <a:ext uri="{FF2B5EF4-FFF2-40B4-BE49-F238E27FC236}">
                <a16:creationId xmlns:a16="http://schemas.microsoft.com/office/drawing/2014/main" id="{E61D3FB0-44BC-4B9C-9A94-D6515A1DCE09}"/>
              </a:ext>
            </a:extLst>
          </p:cNvPr>
          <p:cNvSpPr txBox="1">
            <a:spLocks noChangeArrowheads="1"/>
          </p:cNvSpPr>
          <p:nvPr/>
        </p:nvSpPr>
        <p:spPr bwMode="auto">
          <a:xfrm>
            <a:off x="3686180" y="5636017"/>
            <a:ext cx="1615440" cy="830997"/>
          </a:xfrm>
          <a:prstGeom prst="rect">
            <a:avLst/>
          </a:prstGeom>
          <a:solidFill>
            <a:srgbClr val="92D050"/>
          </a:solidFill>
          <a:ln w="22225">
            <a:solidFill>
              <a:srgbClr val="808080"/>
            </a:solidFill>
            <a:miter lim="800000"/>
            <a:headEnd/>
            <a:tailEnd/>
          </a:ln>
          <a:effectLst/>
        </p:spPr>
        <p:txBody>
          <a:bodyPr wrap="square">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dirty="0"/>
              <a:t>Performance Rating Method</a:t>
            </a:r>
          </a:p>
        </p:txBody>
      </p:sp>
      <p:sp>
        <p:nvSpPr>
          <p:cNvPr id="30" name="Text Box 13">
            <a:extLst>
              <a:ext uri="{FF2B5EF4-FFF2-40B4-BE49-F238E27FC236}">
                <a16:creationId xmlns:a16="http://schemas.microsoft.com/office/drawing/2014/main" id="{E820E1F5-39DB-4011-8CD4-23691F4857F8}"/>
              </a:ext>
            </a:extLst>
          </p:cNvPr>
          <p:cNvSpPr txBox="1">
            <a:spLocks noChangeArrowheads="1"/>
          </p:cNvSpPr>
          <p:nvPr/>
        </p:nvSpPr>
        <p:spPr bwMode="auto">
          <a:xfrm>
            <a:off x="3655912" y="2935900"/>
            <a:ext cx="1615440" cy="338554"/>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Simplified</a:t>
            </a:r>
          </a:p>
        </p:txBody>
      </p:sp>
    </p:spTree>
    <p:extLst>
      <p:ext uri="{BB962C8B-B14F-4D97-AF65-F5344CB8AC3E}">
        <p14:creationId xmlns:p14="http://schemas.microsoft.com/office/powerpoint/2010/main" val="256649906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7" name="Rectangle 3"/>
          <p:cNvSpPr>
            <a:spLocks noGrp="1" noChangeArrowheads="1"/>
          </p:cNvSpPr>
          <p:nvPr>
            <p:ph idx="1"/>
          </p:nvPr>
        </p:nvSpPr>
        <p:spPr>
          <a:xfrm>
            <a:off x="456230" y="1447800"/>
            <a:ext cx="8081346" cy="4441825"/>
          </a:xfrm>
        </p:spPr>
        <p:txBody>
          <a:bodyPr>
            <a:normAutofit lnSpcReduction="10000"/>
          </a:bodyPr>
          <a:lstStyle/>
          <a:p>
            <a:pPr marL="0" indent="0">
              <a:buNone/>
            </a:pPr>
            <a:r>
              <a:rPr lang="en-US" dirty="0">
                <a:solidFill>
                  <a:schemeClr val="tx1">
                    <a:lumMod val="50000"/>
                  </a:schemeClr>
                </a:solidFill>
                <a:cs typeface="Times New Roman" pitchFamily="18" charset="0"/>
                <a:sym typeface="WP MathA" pitchFamily="2" charset="2"/>
              </a:rPr>
              <a:t>HVAC controls verified and tested per </a:t>
            </a:r>
            <a:r>
              <a:rPr lang="en-US" dirty="0">
                <a:solidFill>
                  <a:srgbClr val="FF0000"/>
                </a:solidFill>
                <a:cs typeface="Times New Roman" pitchFamily="18" charset="0"/>
                <a:sym typeface="WP MathA" pitchFamily="2" charset="2"/>
              </a:rPr>
              <a:t>6.9.1 and provisions of 4.2.5.1</a:t>
            </a:r>
          </a:p>
          <a:p>
            <a:pPr marL="0" indent="0">
              <a:buNone/>
            </a:pPr>
            <a:r>
              <a:rPr lang="en-US" dirty="0">
                <a:solidFill>
                  <a:schemeClr val="tx1">
                    <a:lumMod val="50000"/>
                  </a:schemeClr>
                </a:solidFill>
                <a:cs typeface="Times New Roman" pitchFamily="18" charset="0"/>
                <a:sym typeface="WP MathA" pitchFamily="2" charset="2"/>
              </a:rPr>
              <a:t>Testing to verify systems and controls are configured and operating </a:t>
            </a:r>
            <a:r>
              <a:rPr lang="en-US" dirty="0">
                <a:solidFill>
                  <a:srgbClr val="FF0000"/>
                </a:solidFill>
                <a:cs typeface="Times New Roman" pitchFamily="18" charset="0"/>
                <a:sym typeface="WP MathA" pitchFamily="2" charset="2"/>
              </a:rPr>
              <a:t>in accordance with applicable requirements of</a:t>
            </a:r>
          </a:p>
          <a:p>
            <a:pPr marL="0" indent="0">
              <a:buNone/>
            </a:pPr>
            <a:r>
              <a:rPr lang="en-US" dirty="0">
                <a:solidFill>
                  <a:srgbClr val="FF0000"/>
                </a:solidFill>
                <a:cs typeface="Times New Roman" pitchFamily="18" charset="0"/>
                <a:sym typeface="WP MathA" pitchFamily="2" charset="2"/>
              </a:rPr>
              <a:t>6.3, 6.4, and 6.5.</a:t>
            </a:r>
          </a:p>
          <a:p>
            <a:pPr marL="0" indent="0">
              <a:buNone/>
            </a:pPr>
            <a:r>
              <a:rPr lang="en-US" dirty="0">
                <a:solidFill>
                  <a:srgbClr val="FF0000"/>
                </a:solidFill>
                <a:cs typeface="Times New Roman" pitchFamily="18" charset="0"/>
                <a:sym typeface="WP MathA" pitchFamily="2" charset="2"/>
              </a:rPr>
              <a:t>Verification and FTP documentation to comply with 4.2.5.1.2</a:t>
            </a:r>
          </a:p>
          <a:p>
            <a:pPr marL="0" indent="0">
              <a:buNone/>
            </a:pPr>
            <a:r>
              <a:rPr lang="en-US" dirty="0">
                <a:solidFill>
                  <a:srgbClr val="FF0000"/>
                </a:solidFill>
                <a:cs typeface="Times New Roman" pitchFamily="18" charset="0"/>
                <a:sym typeface="WP MathA" pitchFamily="2" charset="2"/>
              </a:rPr>
              <a:t>Energy performance commissioned per 4.2.5.2, </a:t>
            </a:r>
          </a:p>
          <a:p>
            <a:pPr marL="0" indent="0">
              <a:buNone/>
            </a:pPr>
            <a:r>
              <a:rPr lang="en-US" dirty="0"/>
              <a:t>Detailed instructions for </a:t>
            </a:r>
            <a:r>
              <a:rPr lang="en-US" i="1" dirty="0"/>
              <a:t>commissioning HVAC systems </a:t>
            </a:r>
            <a:r>
              <a:rPr lang="en-US" dirty="0"/>
              <a:t>shall be provided in the </a:t>
            </a:r>
            <a:r>
              <a:rPr lang="en-US" i="1" dirty="0"/>
              <a:t>construction documents, </a:t>
            </a:r>
            <a:r>
              <a:rPr lang="en-US" dirty="0">
                <a:solidFill>
                  <a:srgbClr val="FF0000"/>
                </a:solidFill>
                <a:cs typeface="Times New Roman" pitchFamily="18" charset="0"/>
                <a:sym typeface="WP MathA" pitchFamily="2" charset="2"/>
              </a:rPr>
              <a:t>and reporting to comply with 4.2.5.2.2</a:t>
            </a:r>
          </a:p>
        </p:txBody>
      </p:sp>
      <p:sp>
        <p:nvSpPr>
          <p:cNvPr id="323586" name="Rectangle 2"/>
          <p:cNvSpPr>
            <a:spLocks noGrp="1" noChangeArrowheads="1"/>
          </p:cNvSpPr>
          <p:nvPr>
            <p:ph type="title"/>
          </p:nvPr>
        </p:nvSpPr>
        <p:spPr>
          <a:xfrm>
            <a:off x="266700" y="50800"/>
            <a:ext cx="8648700" cy="914400"/>
          </a:xfrm>
        </p:spPr>
        <p:txBody>
          <a:bodyPr>
            <a:normAutofit/>
          </a:bodyPr>
          <a:lstStyle/>
          <a:p>
            <a:pPr>
              <a:lnSpc>
                <a:spcPct val="80000"/>
              </a:lnSpc>
            </a:pPr>
            <a:r>
              <a:rPr lang="en-US" sz="2400" b="1" dirty="0">
                <a:solidFill>
                  <a:srgbClr val="00853F"/>
                </a:solidFill>
              </a:rPr>
              <a:t>Section 6 – 6.</a:t>
            </a:r>
            <a:r>
              <a:rPr lang="en-US" sz="2400" b="1" dirty="0">
                <a:solidFill>
                  <a:srgbClr val="FF0000"/>
                </a:solidFill>
              </a:rPr>
              <a:t>9</a:t>
            </a:r>
            <a:br>
              <a:rPr lang="en-US" sz="2000" dirty="0">
                <a:solidFill>
                  <a:srgbClr val="00853F"/>
                </a:solidFill>
              </a:rPr>
            </a:br>
            <a:r>
              <a:rPr lang="en-US" sz="2000" dirty="0">
                <a:solidFill>
                  <a:srgbClr val="FF0000"/>
                </a:solidFill>
              </a:rPr>
              <a:t>Verification, Testing, and Commissioning</a:t>
            </a:r>
            <a:endParaRPr lang="en-US" sz="1050" i="1" dirty="0">
              <a:solidFill>
                <a:srgbClr val="FF0000"/>
              </a:solidFill>
            </a:endParaRPr>
          </a:p>
        </p:txBody>
      </p:sp>
    </p:spTree>
    <p:extLst>
      <p:ext uri="{BB962C8B-B14F-4D97-AF65-F5344CB8AC3E}">
        <p14:creationId xmlns:p14="http://schemas.microsoft.com/office/powerpoint/2010/main" val="1944373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7E3BF-760E-49DE-90BD-F11123090BEF}"/>
              </a:ext>
            </a:extLst>
          </p:cNvPr>
          <p:cNvSpPr>
            <a:spLocks noGrp="1"/>
          </p:cNvSpPr>
          <p:nvPr>
            <p:ph type="title"/>
          </p:nvPr>
        </p:nvSpPr>
        <p:spPr/>
        <p:txBody>
          <a:bodyPr>
            <a:normAutofit/>
          </a:bodyPr>
          <a:lstStyle/>
          <a:p>
            <a:r>
              <a:rPr lang="en-US" sz="2400" b="1" dirty="0">
                <a:solidFill>
                  <a:schemeClr val="accent5"/>
                </a:solidFill>
              </a:rPr>
              <a:t>Miscellaneous 3</a:t>
            </a:r>
          </a:p>
        </p:txBody>
      </p:sp>
      <p:sp>
        <p:nvSpPr>
          <p:cNvPr id="3" name="Content Placeholder 2">
            <a:extLst>
              <a:ext uri="{FF2B5EF4-FFF2-40B4-BE49-F238E27FC236}">
                <a16:creationId xmlns:a16="http://schemas.microsoft.com/office/drawing/2014/main" id="{20B0A7CA-1C2A-4634-A356-45B6AA38E860}"/>
              </a:ext>
            </a:extLst>
          </p:cNvPr>
          <p:cNvSpPr>
            <a:spLocks noGrp="1"/>
          </p:cNvSpPr>
          <p:nvPr>
            <p:ph idx="1"/>
          </p:nvPr>
        </p:nvSpPr>
        <p:spPr/>
        <p:txBody>
          <a:bodyPr/>
          <a:lstStyle/>
          <a:p>
            <a:r>
              <a:rPr lang="en-US" dirty="0"/>
              <a:t>Starting to incorporate Guideline 36 recommendations, especially in reheat limitations and fan speed vs. SAT reset sequences</a:t>
            </a:r>
          </a:p>
          <a:p>
            <a:endParaRPr lang="en-US" dirty="0"/>
          </a:p>
          <a:p>
            <a:pPr marL="0" indent="0">
              <a:buNone/>
            </a:pPr>
            <a:endParaRPr lang="en-US" dirty="0"/>
          </a:p>
        </p:txBody>
      </p:sp>
    </p:spTree>
    <p:extLst>
      <p:ext uri="{BB962C8B-B14F-4D97-AF65-F5344CB8AC3E}">
        <p14:creationId xmlns:p14="http://schemas.microsoft.com/office/powerpoint/2010/main" val="2390443492"/>
      </p:ext>
    </p:extLst>
  </p:cSld>
  <p:clrMapOvr>
    <a:masterClrMapping/>
  </p:clrMapOvr>
  <mc:AlternateContent xmlns:mc="http://schemas.openxmlformats.org/markup-compatibility/2006" xmlns:p14="http://schemas.microsoft.com/office/powerpoint/2010/main">
    <mc:Choice Requires="p14">
      <p:transition spd="slow" p14:dur="2000" advTm="42488"/>
    </mc:Choice>
    <mc:Fallback xmlns="">
      <p:transition spd="slow" advTm="42488"/>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A5AEE34-3C12-4783-BBC1-E21133D01C7A}"/>
              </a:ext>
            </a:extLst>
          </p:cNvPr>
          <p:cNvSpPr>
            <a:spLocks noGrp="1"/>
          </p:cNvSpPr>
          <p:nvPr>
            <p:ph type="title"/>
          </p:nvPr>
        </p:nvSpPr>
        <p:spPr/>
        <p:txBody>
          <a:bodyPr>
            <a:normAutofit/>
          </a:bodyPr>
          <a:lstStyle/>
          <a:p>
            <a:r>
              <a:rPr lang="en-US" sz="2800" b="1" dirty="0">
                <a:solidFill>
                  <a:srgbClr val="00853F"/>
                </a:solidFill>
              </a:rPr>
              <a:t>Section 4 – </a:t>
            </a:r>
            <a:r>
              <a:rPr lang="en-US" sz="2800" b="1" dirty="0">
                <a:solidFill>
                  <a:srgbClr val="FF0000"/>
                </a:solidFill>
              </a:rPr>
              <a:t>4.2.5</a:t>
            </a:r>
            <a:br>
              <a:rPr lang="en-US" sz="2400" dirty="0">
                <a:solidFill>
                  <a:srgbClr val="00853F"/>
                </a:solidFill>
              </a:rPr>
            </a:br>
            <a:r>
              <a:rPr lang="en-US" sz="2400" dirty="0">
                <a:solidFill>
                  <a:srgbClr val="FF0000"/>
                </a:solidFill>
              </a:rPr>
              <a:t>Verification, Testing, and Commissioning</a:t>
            </a:r>
            <a:endParaRPr lang="en-US" sz="2400" dirty="0"/>
          </a:p>
        </p:txBody>
      </p:sp>
      <p:pic>
        <p:nvPicPr>
          <p:cNvPr id="12" name="Content Placeholder 11">
            <a:extLst>
              <a:ext uri="{FF2B5EF4-FFF2-40B4-BE49-F238E27FC236}">
                <a16:creationId xmlns:a16="http://schemas.microsoft.com/office/drawing/2014/main" id="{9435737E-909E-4303-892E-EDBE91E3155C}"/>
              </a:ext>
            </a:extLst>
          </p:cNvPr>
          <p:cNvPicPr>
            <a:picLocks noGrp="1" noChangeAspect="1"/>
          </p:cNvPicPr>
          <p:nvPr>
            <p:ph idx="1"/>
          </p:nvPr>
        </p:nvPicPr>
        <p:blipFill>
          <a:blip r:embed="rId2"/>
          <a:stretch>
            <a:fillRect/>
          </a:stretch>
        </p:blipFill>
        <p:spPr>
          <a:xfrm>
            <a:off x="497305" y="1851422"/>
            <a:ext cx="8112481" cy="3638550"/>
          </a:xfrm>
          <a:prstGeom prst="rect">
            <a:avLst/>
          </a:prstGeom>
        </p:spPr>
      </p:pic>
      <p:sp>
        <p:nvSpPr>
          <p:cNvPr id="2" name="Rectangle 1">
            <a:extLst>
              <a:ext uri="{FF2B5EF4-FFF2-40B4-BE49-F238E27FC236}">
                <a16:creationId xmlns:a16="http://schemas.microsoft.com/office/drawing/2014/main" id="{0BF27ABB-02CC-4624-B79C-04FFA401F2E6}"/>
              </a:ext>
            </a:extLst>
          </p:cNvPr>
          <p:cNvSpPr/>
          <p:nvPr/>
        </p:nvSpPr>
        <p:spPr>
          <a:xfrm>
            <a:off x="420624" y="1205091"/>
            <a:ext cx="7260336" cy="646331"/>
          </a:xfrm>
          <a:prstGeom prst="rect">
            <a:avLst/>
          </a:prstGeom>
        </p:spPr>
        <p:txBody>
          <a:bodyPr wrap="square">
            <a:spAutoFit/>
          </a:bodyPr>
          <a:lstStyle/>
          <a:p>
            <a:r>
              <a:rPr lang="en-US" i="1" dirty="0">
                <a:solidFill>
                  <a:srgbClr val="FF0000"/>
                </a:solidFill>
                <a:cs typeface="Times New Roman" pitchFamily="18" charset="0"/>
                <a:sym typeface="WP MathA" pitchFamily="2" charset="2"/>
              </a:rPr>
              <a:t>Referenced 6.9 testing and commissioning refers to 4.2.5</a:t>
            </a:r>
          </a:p>
          <a:p>
            <a:r>
              <a:rPr lang="en-US" i="1" dirty="0">
                <a:solidFill>
                  <a:srgbClr val="FF0000"/>
                </a:solidFill>
                <a:cs typeface="Times New Roman" pitchFamily="18" charset="0"/>
                <a:sym typeface="WP MathA" pitchFamily="2" charset="2"/>
              </a:rPr>
              <a:t>New in 2019: Central FPT &amp; Commissioning requirements</a:t>
            </a:r>
          </a:p>
        </p:txBody>
      </p:sp>
    </p:spTree>
    <p:extLst>
      <p:ext uri="{BB962C8B-B14F-4D97-AF65-F5344CB8AC3E}">
        <p14:creationId xmlns:p14="http://schemas.microsoft.com/office/powerpoint/2010/main" val="112513970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7" name="Rectangle 3"/>
          <p:cNvSpPr>
            <a:spLocks noGrp="1" noChangeArrowheads="1"/>
          </p:cNvSpPr>
          <p:nvPr>
            <p:ph idx="1"/>
          </p:nvPr>
        </p:nvSpPr>
        <p:spPr>
          <a:xfrm>
            <a:off x="456230" y="1243584"/>
            <a:ext cx="8303722" cy="4946904"/>
          </a:xfrm>
        </p:spPr>
        <p:txBody>
          <a:bodyPr>
            <a:normAutofit/>
          </a:bodyPr>
          <a:lstStyle/>
          <a:p>
            <a:pPr marL="0" indent="0">
              <a:buNone/>
            </a:pPr>
            <a:r>
              <a:rPr lang="en-US" i="1" dirty="0">
                <a:solidFill>
                  <a:srgbClr val="FF0000"/>
                </a:solidFill>
                <a:cs typeface="Times New Roman" pitchFamily="18" charset="0"/>
                <a:sym typeface="WP MathA" pitchFamily="2" charset="2"/>
              </a:rPr>
              <a:t>Referenced 6.9 testing and commissioning refers to 4.2.5</a:t>
            </a:r>
          </a:p>
          <a:p>
            <a:pPr marL="0" indent="0">
              <a:buNone/>
            </a:pPr>
            <a:endParaRPr lang="en-US" dirty="0">
              <a:solidFill>
                <a:srgbClr val="FF0000"/>
              </a:solidFill>
              <a:cs typeface="Times New Roman" pitchFamily="18" charset="0"/>
              <a:sym typeface="WP MathA" pitchFamily="2" charset="2"/>
            </a:endParaRPr>
          </a:p>
          <a:p>
            <a:pPr marL="0" indent="0">
              <a:buNone/>
            </a:pPr>
            <a:r>
              <a:rPr lang="en-US" dirty="0">
                <a:solidFill>
                  <a:srgbClr val="FF0000"/>
                </a:solidFill>
                <a:cs typeface="Times New Roman" pitchFamily="18" charset="0"/>
                <a:sym typeface="WP MathA" pitchFamily="2" charset="2"/>
              </a:rPr>
              <a:t>4.2.5 Verification, Testing, and Commissioning</a:t>
            </a:r>
          </a:p>
          <a:p>
            <a:pPr marL="0" indent="0">
              <a:buNone/>
            </a:pPr>
            <a:r>
              <a:rPr lang="en-US" dirty="0">
                <a:solidFill>
                  <a:srgbClr val="FF0000"/>
                </a:solidFill>
                <a:cs typeface="Times New Roman" pitchFamily="18" charset="0"/>
                <a:sym typeface="WP MathA" pitchFamily="2" charset="2"/>
              </a:rPr>
              <a:t> 4.2.5.1 Verification and Testing (V&amp;T)</a:t>
            </a:r>
          </a:p>
          <a:p>
            <a:pPr lvl="1"/>
            <a:r>
              <a:rPr lang="en-US" dirty="0">
                <a:solidFill>
                  <a:srgbClr val="FF0000"/>
                </a:solidFill>
                <a:cs typeface="Times New Roman" pitchFamily="18" charset="0"/>
                <a:sym typeface="WP MathA" pitchFamily="2" charset="2"/>
              </a:rPr>
              <a:t>V&amp;T provider qualifications</a:t>
            </a:r>
          </a:p>
          <a:p>
            <a:pPr lvl="1"/>
            <a:r>
              <a:rPr lang="en-US" dirty="0">
                <a:solidFill>
                  <a:srgbClr val="FF0000"/>
                </a:solidFill>
                <a:cs typeface="Times New Roman" pitchFamily="18" charset="0"/>
                <a:sym typeface="WP MathA" pitchFamily="2" charset="2"/>
              </a:rPr>
              <a:t>V&amp;T requirements in construction documents</a:t>
            </a:r>
          </a:p>
          <a:p>
            <a:pPr lvl="1"/>
            <a:r>
              <a:rPr lang="en-US" dirty="0">
                <a:solidFill>
                  <a:srgbClr val="FF0000"/>
                </a:solidFill>
                <a:cs typeface="Times New Roman" pitchFamily="18" charset="0"/>
                <a:sym typeface="WP MathA" pitchFamily="2" charset="2"/>
              </a:rPr>
              <a:t>Functional Performance Testing (FPT) &amp; Verification Documentation</a:t>
            </a:r>
          </a:p>
          <a:p>
            <a:pPr marL="0" indent="0">
              <a:buNone/>
            </a:pPr>
            <a:r>
              <a:rPr lang="en-US" dirty="0">
                <a:solidFill>
                  <a:srgbClr val="FF0000"/>
                </a:solidFill>
                <a:cs typeface="Times New Roman" pitchFamily="18" charset="0"/>
                <a:sym typeface="WP MathA" pitchFamily="2" charset="2"/>
              </a:rPr>
              <a:t>4.2.5.2 Commissioning (Cx) (unless Excepted)</a:t>
            </a:r>
          </a:p>
          <a:p>
            <a:pPr lvl="1"/>
            <a:r>
              <a:rPr lang="en-US" dirty="0">
                <a:solidFill>
                  <a:srgbClr val="FF0000"/>
                </a:solidFill>
                <a:cs typeface="Times New Roman" pitchFamily="18" charset="0"/>
                <a:sym typeface="WP MathA" pitchFamily="2" charset="2"/>
              </a:rPr>
              <a:t>Cx provider qualifications</a:t>
            </a:r>
          </a:p>
          <a:p>
            <a:pPr lvl="1"/>
            <a:r>
              <a:rPr lang="en-US" dirty="0">
                <a:solidFill>
                  <a:srgbClr val="FF0000"/>
                </a:solidFill>
                <a:cs typeface="Times New Roman" pitchFamily="18" charset="0"/>
                <a:sym typeface="WP MathA" pitchFamily="2" charset="2"/>
              </a:rPr>
              <a:t>Cx plan, design review, requirements in construction documents</a:t>
            </a:r>
          </a:p>
          <a:p>
            <a:pPr lvl="1"/>
            <a:r>
              <a:rPr lang="en-US" dirty="0">
                <a:solidFill>
                  <a:srgbClr val="FF0000"/>
                </a:solidFill>
                <a:cs typeface="Times New Roman" pitchFamily="18" charset="0"/>
                <a:sym typeface="WP MathA" pitchFamily="2" charset="2"/>
              </a:rPr>
              <a:t>Preliminary and Final Cx report includes FPT &amp; verification</a:t>
            </a:r>
          </a:p>
          <a:p>
            <a:pPr lvl="1"/>
            <a:endParaRPr lang="en-US" dirty="0">
              <a:solidFill>
                <a:srgbClr val="FF0000"/>
              </a:solidFill>
              <a:cs typeface="Times New Roman" pitchFamily="18" charset="0"/>
              <a:sym typeface="WP MathA" pitchFamily="2" charset="2"/>
            </a:endParaRPr>
          </a:p>
        </p:txBody>
      </p:sp>
      <p:sp>
        <p:nvSpPr>
          <p:cNvPr id="323586" name="Rectangle 2"/>
          <p:cNvSpPr>
            <a:spLocks noGrp="1" noChangeArrowheads="1"/>
          </p:cNvSpPr>
          <p:nvPr>
            <p:ph type="title"/>
          </p:nvPr>
        </p:nvSpPr>
        <p:spPr>
          <a:xfrm>
            <a:off x="266700" y="50800"/>
            <a:ext cx="8648700" cy="914400"/>
          </a:xfrm>
        </p:spPr>
        <p:txBody>
          <a:bodyPr>
            <a:normAutofit/>
          </a:bodyPr>
          <a:lstStyle/>
          <a:p>
            <a:pPr>
              <a:lnSpc>
                <a:spcPct val="80000"/>
              </a:lnSpc>
            </a:pPr>
            <a:r>
              <a:rPr lang="en-US" sz="2400" b="1" dirty="0">
                <a:solidFill>
                  <a:srgbClr val="00853F"/>
                </a:solidFill>
              </a:rPr>
              <a:t>Section 4 – </a:t>
            </a:r>
            <a:r>
              <a:rPr lang="en-US" sz="2400" b="1" dirty="0">
                <a:solidFill>
                  <a:srgbClr val="FF0000"/>
                </a:solidFill>
              </a:rPr>
              <a:t>4.2.5</a:t>
            </a:r>
            <a:br>
              <a:rPr lang="en-US" sz="2000" dirty="0">
                <a:solidFill>
                  <a:srgbClr val="00853F"/>
                </a:solidFill>
              </a:rPr>
            </a:br>
            <a:r>
              <a:rPr lang="en-US" sz="2000" dirty="0">
                <a:solidFill>
                  <a:srgbClr val="FF0000"/>
                </a:solidFill>
              </a:rPr>
              <a:t>Verification, Testing, and Commissioning</a:t>
            </a:r>
            <a:endParaRPr lang="en-US" sz="1050" i="1" dirty="0">
              <a:solidFill>
                <a:srgbClr val="FF0000"/>
              </a:solidFill>
            </a:endParaRPr>
          </a:p>
        </p:txBody>
      </p:sp>
    </p:spTree>
    <p:extLst>
      <p:ext uri="{BB962C8B-B14F-4D97-AF65-F5344CB8AC3E}">
        <p14:creationId xmlns:p14="http://schemas.microsoft.com/office/powerpoint/2010/main" val="427789223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rgbClr val="00853F"/>
                </a:solidFill>
              </a:rPr>
              <a:t>Section 4 – </a:t>
            </a:r>
            <a:r>
              <a:rPr lang="en-US" sz="2800" b="1" dirty="0">
                <a:solidFill>
                  <a:srgbClr val="FF0000"/>
                </a:solidFill>
              </a:rPr>
              <a:t>4.2.5.2</a:t>
            </a:r>
            <a:br>
              <a:rPr lang="en-US" sz="2400" dirty="0">
                <a:solidFill>
                  <a:srgbClr val="00853F"/>
                </a:solidFill>
              </a:rPr>
            </a:br>
            <a:r>
              <a:rPr lang="en-US" sz="2400" dirty="0">
                <a:solidFill>
                  <a:srgbClr val="FF0000"/>
                </a:solidFill>
              </a:rPr>
              <a:t>Exceptions to Commissioning</a:t>
            </a:r>
            <a:endParaRPr lang="en-US" sz="2400" dirty="0"/>
          </a:p>
        </p:txBody>
      </p:sp>
      <p:sp>
        <p:nvSpPr>
          <p:cNvPr id="3" name="Content Placeholder 2"/>
          <p:cNvSpPr>
            <a:spLocks noGrp="1"/>
          </p:cNvSpPr>
          <p:nvPr>
            <p:ph sz="half" idx="1"/>
          </p:nvPr>
        </p:nvSpPr>
        <p:spPr>
          <a:xfrm>
            <a:off x="1009860" y="3811671"/>
            <a:ext cx="7618598" cy="2570787"/>
          </a:xfrm>
        </p:spPr>
        <p:txBody>
          <a:bodyPr>
            <a:noAutofit/>
          </a:bodyPr>
          <a:lstStyle/>
          <a:p>
            <a:r>
              <a:rPr lang="en-US" sz="1800" dirty="0">
                <a:solidFill>
                  <a:srgbClr val="FF0000"/>
                </a:solidFill>
              </a:rPr>
              <a:t>80% of US buildings are exempt from commissioning requirements</a:t>
            </a:r>
          </a:p>
          <a:p>
            <a:r>
              <a:rPr lang="en-US" sz="1800" dirty="0">
                <a:solidFill>
                  <a:srgbClr val="FF0000"/>
                </a:solidFill>
              </a:rPr>
              <a:t>Verification and functional performance testing (FPT) required throughout</a:t>
            </a:r>
          </a:p>
          <a:p>
            <a:r>
              <a:rPr lang="en-US" sz="1800" dirty="0">
                <a:solidFill>
                  <a:srgbClr val="FF0000"/>
                </a:solidFill>
              </a:rPr>
              <a:t>Pre &amp; design phase Cx saves energy and cost by catching issues early</a:t>
            </a:r>
          </a:p>
          <a:p>
            <a:r>
              <a:rPr lang="en-US" sz="1800" dirty="0">
                <a:solidFill>
                  <a:srgbClr val="FF0000"/>
                </a:solidFill>
              </a:rPr>
              <a:t>90.1 Cx requirements only apply to 90.1 standard requirements</a:t>
            </a:r>
          </a:p>
          <a:p>
            <a:r>
              <a:rPr lang="en-US" sz="1800" dirty="0">
                <a:solidFill>
                  <a:srgbClr val="FF0000"/>
                </a:solidFill>
              </a:rPr>
              <a:t>Verification that the design substantially meets 90.1 included</a:t>
            </a:r>
          </a:p>
        </p:txBody>
      </p:sp>
      <p:graphicFrame>
        <p:nvGraphicFramePr>
          <p:cNvPr id="8" name="Content Placeholder 7"/>
          <p:cNvGraphicFramePr>
            <a:graphicFrameLocks noGrp="1"/>
          </p:cNvGraphicFramePr>
          <p:nvPr>
            <p:ph sz="half" idx="2"/>
            <p:extLst>
              <p:ext uri="{D42A27DB-BD31-4B8C-83A1-F6EECF244321}">
                <p14:modId xmlns:p14="http://schemas.microsoft.com/office/powerpoint/2010/main" val="1489454218"/>
              </p:ext>
            </p:extLst>
          </p:nvPr>
        </p:nvGraphicFramePr>
        <p:xfrm>
          <a:off x="821453" y="1534480"/>
          <a:ext cx="7508731" cy="2229228"/>
        </p:xfrm>
        <a:graphic>
          <a:graphicData uri="http://schemas.openxmlformats.org/drawingml/2006/table">
            <a:tbl>
              <a:tblPr firstRow="1" firstCol="1" bandRow="1">
                <a:tableStyleId>{5C22544A-7EE6-4342-B048-85BDC9FD1C3A}</a:tableStyleId>
              </a:tblPr>
              <a:tblGrid>
                <a:gridCol w="2634979">
                  <a:extLst>
                    <a:ext uri="{9D8B030D-6E8A-4147-A177-3AD203B41FA5}">
                      <a16:colId xmlns:a16="http://schemas.microsoft.com/office/drawing/2014/main" val="20000"/>
                    </a:ext>
                  </a:extLst>
                </a:gridCol>
                <a:gridCol w="1847088">
                  <a:extLst>
                    <a:ext uri="{9D8B030D-6E8A-4147-A177-3AD203B41FA5}">
                      <a16:colId xmlns:a16="http://schemas.microsoft.com/office/drawing/2014/main" val="20001"/>
                    </a:ext>
                  </a:extLst>
                </a:gridCol>
                <a:gridCol w="1527048">
                  <a:extLst>
                    <a:ext uri="{9D8B030D-6E8A-4147-A177-3AD203B41FA5}">
                      <a16:colId xmlns:a16="http://schemas.microsoft.com/office/drawing/2014/main" val="20002"/>
                    </a:ext>
                  </a:extLst>
                </a:gridCol>
                <a:gridCol w="1499616">
                  <a:extLst>
                    <a:ext uri="{9D8B030D-6E8A-4147-A177-3AD203B41FA5}">
                      <a16:colId xmlns:a16="http://schemas.microsoft.com/office/drawing/2014/main" val="20003"/>
                    </a:ext>
                  </a:extLst>
                </a:gridCol>
              </a:tblGrid>
              <a:tr h="797195">
                <a:tc>
                  <a:txBody>
                    <a:bodyPr/>
                    <a:lstStyle/>
                    <a:p>
                      <a:pPr marL="0" marR="259080">
                        <a:lnSpc>
                          <a:spcPct val="105000"/>
                        </a:lnSpc>
                        <a:spcBef>
                          <a:spcPts val="350"/>
                        </a:spcBef>
                        <a:spcAft>
                          <a:spcPts val="0"/>
                        </a:spcAft>
                      </a:pPr>
                      <a:r>
                        <a:rPr lang="en-US" sz="1600" dirty="0">
                          <a:effectLst/>
                        </a:rPr>
                        <a:t> </a:t>
                      </a:r>
                      <a:endParaRPr lang="en-US" sz="1800" b="1" dirty="0">
                        <a:effectLst/>
                        <a:latin typeface="Calibri" panose="020F0502020204030204" pitchFamily="34" charset="0"/>
                        <a:ea typeface="Times New Roman" panose="02020603050405020304" pitchFamily="18" charset="0"/>
                      </a:endParaRPr>
                    </a:p>
                  </a:txBody>
                  <a:tcPr marL="36869" marR="36869" marT="0" marB="0" anchor="ctr"/>
                </a:tc>
                <a:tc>
                  <a:txBody>
                    <a:bodyPr/>
                    <a:lstStyle/>
                    <a:p>
                      <a:pPr marL="0" marR="259080" algn="ctr">
                        <a:lnSpc>
                          <a:spcPct val="105000"/>
                        </a:lnSpc>
                        <a:spcBef>
                          <a:spcPts val="350"/>
                        </a:spcBef>
                        <a:spcAft>
                          <a:spcPts val="0"/>
                        </a:spcAft>
                      </a:pPr>
                      <a:r>
                        <a:rPr lang="en-US" sz="1600" dirty="0">
                          <a:effectLst/>
                        </a:rPr>
                        <a:t>Simple Buildings </a:t>
                      </a:r>
                    </a:p>
                    <a:p>
                      <a:pPr marL="0" marR="259080" algn="ctr">
                        <a:lnSpc>
                          <a:spcPct val="105000"/>
                        </a:lnSpc>
                        <a:spcBef>
                          <a:spcPts val="350"/>
                        </a:spcBef>
                        <a:spcAft>
                          <a:spcPts val="0"/>
                        </a:spcAft>
                      </a:pPr>
                      <a:r>
                        <a:rPr lang="en-US" sz="1400" dirty="0">
                          <a:effectLst/>
                        </a:rPr>
                        <a:t>(&lt;10k conditioned ft</a:t>
                      </a:r>
                      <a:r>
                        <a:rPr lang="en-US" sz="1400" baseline="30000" dirty="0">
                          <a:effectLst/>
                        </a:rPr>
                        <a:t>2</a:t>
                      </a:r>
                      <a:r>
                        <a:rPr lang="en-US" sz="1400" dirty="0">
                          <a:effectLst/>
                        </a:rPr>
                        <a:t>, warehouse, or Simple HVAC path &lt; 25k ft</a:t>
                      </a:r>
                      <a:r>
                        <a:rPr lang="en-US" sz="1400" baseline="30000" dirty="0">
                          <a:effectLst/>
                        </a:rPr>
                        <a:t>2</a:t>
                      </a:r>
                      <a:r>
                        <a:rPr lang="en-US" sz="1400" dirty="0">
                          <a:effectLst/>
                        </a:rPr>
                        <a:t>)</a:t>
                      </a:r>
                      <a:endParaRPr lang="en-US" sz="1600" b="1" dirty="0">
                        <a:effectLst/>
                        <a:latin typeface="Calibri" panose="020F0502020204030204" pitchFamily="34" charset="0"/>
                        <a:ea typeface="Times New Roman" panose="02020603050405020304" pitchFamily="18" charset="0"/>
                      </a:endParaRPr>
                    </a:p>
                  </a:txBody>
                  <a:tcPr marL="36869" marR="36869" marT="0" marB="0"/>
                </a:tc>
                <a:tc>
                  <a:txBody>
                    <a:bodyPr/>
                    <a:lstStyle/>
                    <a:p>
                      <a:pPr marL="0" marR="259080" algn="ctr">
                        <a:lnSpc>
                          <a:spcPct val="105000"/>
                        </a:lnSpc>
                        <a:spcBef>
                          <a:spcPts val="350"/>
                        </a:spcBef>
                        <a:spcAft>
                          <a:spcPts val="0"/>
                        </a:spcAft>
                      </a:pPr>
                      <a:r>
                        <a:rPr lang="en-US" sz="1600" dirty="0">
                          <a:effectLst/>
                        </a:rPr>
                        <a:t>Complex Buildings </a:t>
                      </a:r>
                    </a:p>
                    <a:p>
                      <a:pPr marL="0" marR="259080" algn="ctr">
                        <a:lnSpc>
                          <a:spcPct val="105000"/>
                        </a:lnSpc>
                        <a:spcBef>
                          <a:spcPts val="350"/>
                        </a:spcBef>
                        <a:spcAft>
                          <a:spcPts val="0"/>
                        </a:spcAft>
                      </a:pPr>
                      <a:r>
                        <a:rPr lang="en-US" sz="1600" dirty="0">
                          <a:effectLst/>
                        </a:rPr>
                        <a:t>&lt; 25,000 ft</a:t>
                      </a:r>
                      <a:r>
                        <a:rPr lang="en-US" sz="1600" baseline="30000" dirty="0">
                          <a:effectLst/>
                        </a:rPr>
                        <a:t>2</a:t>
                      </a:r>
                      <a:endParaRPr lang="en-US" sz="1800" b="1" dirty="0">
                        <a:effectLst/>
                        <a:latin typeface="Calibri" panose="020F0502020204030204" pitchFamily="34" charset="0"/>
                        <a:ea typeface="Times New Roman" panose="02020603050405020304" pitchFamily="18" charset="0"/>
                      </a:endParaRPr>
                    </a:p>
                  </a:txBody>
                  <a:tcPr marL="36869" marR="36869" marT="0" marB="0"/>
                </a:tc>
                <a:tc>
                  <a:txBody>
                    <a:bodyPr/>
                    <a:lstStyle/>
                    <a:p>
                      <a:pPr marL="94615" marR="259080" algn="ctr">
                        <a:lnSpc>
                          <a:spcPct val="105000"/>
                        </a:lnSpc>
                        <a:spcBef>
                          <a:spcPts val="350"/>
                        </a:spcBef>
                        <a:spcAft>
                          <a:spcPts val="0"/>
                        </a:spcAft>
                      </a:pPr>
                      <a:r>
                        <a:rPr lang="en-US" sz="1600" dirty="0">
                          <a:effectLst/>
                        </a:rPr>
                        <a:t>All Buildings </a:t>
                      </a:r>
                    </a:p>
                    <a:p>
                      <a:pPr marL="94615" marR="259080" algn="ctr">
                        <a:lnSpc>
                          <a:spcPct val="105000"/>
                        </a:lnSpc>
                        <a:spcBef>
                          <a:spcPts val="350"/>
                        </a:spcBef>
                        <a:spcAft>
                          <a:spcPts val="0"/>
                        </a:spcAft>
                      </a:pPr>
                      <a:r>
                        <a:rPr lang="en-US" sz="1600" dirty="0">
                          <a:effectLst/>
                        </a:rPr>
                        <a:t>≥ 50,000 ft</a:t>
                      </a:r>
                      <a:r>
                        <a:rPr lang="en-US" sz="1600" baseline="30000" dirty="0">
                          <a:effectLst/>
                        </a:rPr>
                        <a:t>2</a:t>
                      </a:r>
                    </a:p>
                    <a:p>
                      <a:pPr marL="94615" marR="259080" algn="ctr">
                        <a:lnSpc>
                          <a:spcPct val="105000"/>
                        </a:lnSpc>
                        <a:spcBef>
                          <a:spcPts val="350"/>
                        </a:spcBef>
                        <a:spcAft>
                          <a:spcPts val="0"/>
                        </a:spcAft>
                      </a:pPr>
                      <a:r>
                        <a:rPr lang="en-US" sz="1600" b="1" baseline="0" dirty="0">
                          <a:effectLst/>
                          <a:latin typeface="Calibri" panose="020F0502020204030204" pitchFamily="34" charset="0"/>
                          <a:ea typeface="Times New Roman" panose="02020603050405020304" pitchFamily="18" charset="0"/>
                        </a:rPr>
                        <a:t>Except Warehouse</a:t>
                      </a:r>
                      <a:endParaRPr lang="en-US" sz="1800" b="1" baseline="0" dirty="0">
                        <a:effectLst/>
                        <a:latin typeface="Calibri" panose="020F0502020204030204" pitchFamily="34" charset="0"/>
                        <a:ea typeface="Times New Roman" panose="02020603050405020304" pitchFamily="18" charset="0"/>
                      </a:endParaRPr>
                    </a:p>
                  </a:txBody>
                  <a:tcPr marL="36869" marR="36869" marT="0" marB="0"/>
                </a:tc>
                <a:extLst>
                  <a:ext uri="{0D108BD9-81ED-4DB2-BD59-A6C34878D82A}">
                    <a16:rowId xmlns:a16="http://schemas.microsoft.com/office/drawing/2014/main" val="10000"/>
                  </a:ext>
                </a:extLst>
              </a:tr>
              <a:tr h="260243">
                <a:tc>
                  <a:txBody>
                    <a:bodyPr/>
                    <a:lstStyle/>
                    <a:p>
                      <a:pPr marL="0" marR="259080">
                        <a:lnSpc>
                          <a:spcPct val="105000"/>
                        </a:lnSpc>
                        <a:spcBef>
                          <a:spcPts val="350"/>
                        </a:spcBef>
                        <a:spcAft>
                          <a:spcPts val="0"/>
                        </a:spcAft>
                      </a:pPr>
                      <a:r>
                        <a:rPr lang="en-US" sz="1600">
                          <a:effectLst/>
                        </a:rPr>
                        <a:t>Verification, FPT</a:t>
                      </a:r>
                      <a:endParaRPr lang="en-US" sz="1800" b="1">
                        <a:effectLst/>
                        <a:latin typeface="Calibri" panose="020F0502020204030204" pitchFamily="34" charset="0"/>
                        <a:ea typeface="Times New Roman" panose="02020603050405020304" pitchFamily="18" charset="0"/>
                      </a:endParaRPr>
                    </a:p>
                  </a:txBody>
                  <a:tcPr marL="36869" marR="36869" marT="0" marB="0" anchor="ctr"/>
                </a:tc>
                <a:tc>
                  <a:txBody>
                    <a:bodyPr/>
                    <a:lstStyle/>
                    <a:p>
                      <a:pPr marL="0" marR="259080" algn="ctr">
                        <a:lnSpc>
                          <a:spcPct val="105000"/>
                        </a:lnSpc>
                        <a:spcBef>
                          <a:spcPts val="350"/>
                        </a:spcBef>
                        <a:spcAft>
                          <a:spcPts val="0"/>
                        </a:spcAft>
                      </a:pPr>
                      <a:r>
                        <a:rPr lang="en-US" sz="1600">
                          <a:effectLst/>
                        </a:rPr>
                        <a:t>Required</a:t>
                      </a:r>
                      <a:endParaRPr lang="en-US" sz="1800" b="1">
                        <a:effectLst/>
                        <a:latin typeface="Calibri" panose="020F0502020204030204" pitchFamily="34" charset="0"/>
                        <a:ea typeface="Times New Roman" panose="02020603050405020304" pitchFamily="18" charset="0"/>
                      </a:endParaRPr>
                    </a:p>
                  </a:txBody>
                  <a:tcPr marL="36869" marR="36869" marT="0" marB="0" anchor="ctr"/>
                </a:tc>
                <a:tc>
                  <a:txBody>
                    <a:bodyPr/>
                    <a:lstStyle/>
                    <a:p>
                      <a:pPr marL="0" marR="259080" algn="ctr">
                        <a:lnSpc>
                          <a:spcPct val="105000"/>
                        </a:lnSpc>
                        <a:spcBef>
                          <a:spcPts val="350"/>
                        </a:spcBef>
                        <a:spcAft>
                          <a:spcPts val="0"/>
                        </a:spcAft>
                      </a:pPr>
                      <a:r>
                        <a:rPr lang="en-US" sz="1600">
                          <a:effectLst/>
                        </a:rPr>
                        <a:t>Required</a:t>
                      </a:r>
                      <a:endParaRPr lang="en-US" sz="1800" b="1">
                        <a:effectLst/>
                        <a:latin typeface="Calibri" panose="020F0502020204030204" pitchFamily="34" charset="0"/>
                        <a:ea typeface="Times New Roman" panose="02020603050405020304" pitchFamily="18" charset="0"/>
                      </a:endParaRPr>
                    </a:p>
                  </a:txBody>
                  <a:tcPr marL="36869" marR="36869" marT="0" marB="0" anchor="ctr"/>
                </a:tc>
                <a:tc>
                  <a:txBody>
                    <a:bodyPr/>
                    <a:lstStyle/>
                    <a:p>
                      <a:pPr marL="0" marR="259080" algn="ctr">
                        <a:lnSpc>
                          <a:spcPct val="105000"/>
                        </a:lnSpc>
                        <a:spcBef>
                          <a:spcPts val="350"/>
                        </a:spcBef>
                        <a:spcAft>
                          <a:spcPts val="0"/>
                        </a:spcAft>
                      </a:pPr>
                      <a:r>
                        <a:rPr lang="en-US" sz="1600" dirty="0">
                          <a:effectLst/>
                        </a:rPr>
                        <a:t>Required</a:t>
                      </a:r>
                      <a:endParaRPr lang="en-US" sz="1800" b="1" dirty="0">
                        <a:effectLst/>
                        <a:latin typeface="Calibri" panose="020F0502020204030204" pitchFamily="34" charset="0"/>
                        <a:ea typeface="Times New Roman" panose="02020603050405020304" pitchFamily="18" charset="0"/>
                      </a:endParaRPr>
                    </a:p>
                  </a:txBody>
                  <a:tcPr marL="36869" marR="36869" marT="0" marB="0" anchor="ctr"/>
                </a:tc>
                <a:extLst>
                  <a:ext uri="{0D108BD9-81ED-4DB2-BD59-A6C34878D82A}">
                    <a16:rowId xmlns:a16="http://schemas.microsoft.com/office/drawing/2014/main" val="10003"/>
                  </a:ext>
                </a:extLst>
              </a:tr>
              <a:tr h="260243">
                <a:tc>
                  <a:txBody>
                    <a:bodyPr/>
                    <a:lstStyle/>
                    <a:p>
                      <a:pPr marL="0" marR="259080">
                        <a:lnSpc>
                          <a:spcPct val="105000"/>
                        </a:lnSpc>
                        <a:spcBef>
                          <a:spcPts val="350"/>
                        </a:spcBef>
                        <a:spcAft>
                          <a:spcPts val="0"/>
                        </a:spcAft>
                      </a:pPr>
                      <a:r>
                        <a:rPr lang="en-US" sz="1600">
                          <a:effectLst/>
                        </a:rPr>
                        <a:t>Pre- &amp; Design phase Cx</a:t>
                      </a:r>
                      <a:endParaRPr lang="en-US" sz="1800" b="1">
                        <a:effectLst/>
                        <a:latin typeface="Calibri" panose="020F0502020204030204" pitchFamily="34" charset="0"/>
                        <a:ea typeface="Times New Roman" panose="02020603050405020304" pitchFamily="18" charset="0"/>
                      </a:endParaRPr>
                    </a:p>
                  </a:txBody>
                  <a:tcPr marL="36869" marR="36869" marT="0" marB="0" anchor="ctr"/>
                </a:tc>
                <a:tc>
                  <a:txBody>
                    <a:bodyPr/>
                    <a:lstStyle/>
                    <a:p>
                      <a:pPr marL="0" marR="259080" algn="ctr">
                        <a:lnSpc>
                          <a:spcPct val="105000"/>
                        </a:lnSpc>
                        <a:spcBef>
                          <a:spcPts val="350"/>
                        </a:spcBef>
                        <a:spcAft>
                          <a:spcPts val="0"/>
                        </a:spcAft>
                      </a:pPr>
                      <a:r>
                        <a:rPr lang="en-US" sz="1600" dirty="0">
                          <a:effectLst/>
                        </a:rPr>
                        <a:t>NR</a:t>
                      </a:r>
                      <a:endParaRPr lang="en-US" sz="1800" b="1" dirty="0">
                        <a:effectLst/>
                        <a:latin typeface="Calibri" panose="020F0502020204030204" pitchFamily="34" charset="0"/>
                        <a:ea typeface="Times New Roman" panose="02020603050405020304" pitchFamily="18" charset="0"/>
                      </a:endParaRPr>
                    </a:p>
                  </a:txBody>
                  <a:tcPr marL="36869" marR="36869" marT="0" marB="0" anchor="ctr"/>
                </a:tc>
                <a:tc>
                  <a:txBody>
                    <a:bodyPr/>
                    <a:lstStyle/>
                    <a:p>
                      <a:pPr marL="0" marR="259080" algn="ctr">
                        <a:lnSpc>
                          <a:spcPct val="105000"/>
                        </a:lnSpc>
                        <a:spcBef>
                          <a:spcPts val="350"/>
                        </a:spcBef>
                        <a:spcAft>
                          <a:spcPts val="0"/>
                        </a:spcAft>
                      </a:pPr>
                      <a:r>
                        <a:rPr lang="en-US" sz="1600">
                          <a:effectLst/>
                        </a:rPr>
                        <a:t>Required</a:t>
                      </a:r>
                      <a:endParaRPr lang="en-US" sz="1800" b="1">
                        <a:effectLst/>
                        <a:latin typeface="Calibri" panose="020F0502020204030204" pitchFamily="34" charset="0"/>
                        <a:ea typeface="Times New Roman" panose="02020603050405020304" pitchFamily="18" charset="0"/>
                      </a:endParaRPr>
                    </a:p>
                  </a:txBody>
                  <a:tcPr marL="36869" marR="36869" marT="0" marB="0" anchor="ctr"/>
                </a:tc>
                <a:tc>
                  <a:txBody>
                    <a:bodyPr/>
                    <a:lstStyle/>
                    <a:p>
                      <a:pPr marL="0" marR="259080" algn="ctr">
                        <a:lnSpc>
                          <a:spcPct val="105000"/>
                        </a:lnSpc>
                        <a:spcBef>
                          <a:spcPts val="350"/>
                        </a:spcBef>
                        <a:spcAft>
                          <a:spcPts val="0"/>
                        </a:spcAft>
                      </a:pPr>
                      <a:r>
                        <a:rPr lang="en-US" sz="1600">
                          <a:effectLst/>
                        </a:rPr>
                        <a:t>Required</a:t>
                      </a:r>
                      <a:endParaRPr lang="en-US" sz="1800" b="1">
                        <a:effectLst/>
                        <a:latin typeface="Calibri" panose="020F0502020204030204" pitchFamily="34" charset="0"/>
                        <a:ea typeface="Times New Roman" panose="02020603050405020304" pitchFamily="18" charset="0"/>
                      </a:endParaRPr>
                    </a:p>
                  </a:txBody>
                  <a:tcPr marL="36869" marR="36869" marT="0" marB="0" anchor="ctr"/>
                </a:tc>
                <a:extLst>
                  <a:ext uri="{0D108BD9-81ED-4DB2-BD59-A6C34878D82A}">
                    <a16:rowId xmlns:a16="http://schemas.microsoft.com/office/drawing/2014/main" val="10004"/>
                  </a:ext>
                </a:extLst>
              </a:tr>
              <a:tr h="260243">
                <a:tc>
                  <a:txBody>
                    <a:bodyPr/>
                    <a:lstStyle/>
                    <a:p>
                      <a:pPr marL="0" marR="259080">
                        <a:lnSpc>
                          <a:spcPct val="105000"/>
                        </a:lnSpc>
                        <a:spcBef>
                          <a:spcPts val="350"/>
                        </a:spcBef>
                        <a:spcAft>
                          <a:spcPts val="0"/>
                        </a:spcAft>
                      </a:pPr>
                      <a:r>
                        <a:rPr lang="en-US" sz="1600" dirty="0">
                          <a:effectLst/>
                        </a:rPr>
                        <a:t>Construction Phase Cx</a:t>
                      </a:r>
                      <a:endParaRPr lang="en-US" sz="1800" b="1" dirty="0">
                        <a:effectLst/>
                        <a:latin typeface="Calibri" panose="020F0502020204030204" pitchFamily="34" charset="0"/>
                        <a:ea typeface="Times New Roman" panose="02020603050405020304" pitchFamily="18" charset="0"/>
                      </a:endParaRPr>
                    </a:p>
                  </a:txBody>
                  <a:tcPr marL="36869" marR="36869" marT="0" marB="0" anchor="ctr"/>
                </a:tc>
                <a:tc>
                  <a:txBody>
                    <a:bodyPr/>
                    <a:lstStyle/>
                    <a:p>
                      <a:pPr marL="0" marR="259080" algn="ctr">
                        <a:lnSpc>
                          <a:spcPct val="105000"/>
                        </a:lnSpc>
                        <a:spcBef>
                          <a:spcPts val="350"/>
                        </a:spcBef>
                        <a:spcAft>
                          <a:spcPts val="0"/>
                        </a:spcAft>
                      </a:pPr>
                      <a:r>
                        <a:rPr lang="en-US" sz="1600" dirty="0">
                          <a:effectLst/>
                        </a:rPr>
                        <a:t>NR</a:t>
                      </a:r>
                      <a:endParaRPr lang="en-US" sz="1800" b="1" dirty="0">
                        <a:effectLst/>
                        <a:latin typeface="Calibri" panose="020F0502020204030204" pitchFamily="34" charset="0"/>
                        <a:ea typeface="Times New Roman" panose="02020603050405020304" pitchFamily="18" charset="0"/>
                      </a:endParaRPr>
                    </a:p>
                  </a:txBody>
                  <a:tcPr marL="36869" marR="36869" marT="0" marB="0" anchor="ctr"/>
                </a:tc>
                <a:tc>
                  <a:txBody>
                    <a:bodyPr/>
                    <a:lstStyle/>
                    <a:p>
                      <a:pPr marL="0" marR="259080" algn="ctr">
                        <a:lnSpc>
                          <a:spcPct val="105000"/>
                        </a:lnSpc>
                        <a:spcBef>
                          <a:spcPts val="350"/>
                        </a:spcBef>
                        <a:spcAft>
                          <a:spcPts val="0"/>
                        </a:spcAft>
                      </a:pPr>
                      <a:r>
                        <a:rPr lang="en-US" sz="1600">
                          <a:effectLst/>
                        </a:rPr>
                        <a:t>Required</a:t>
                      </a:r>
                      <a:endParaRPr lang="en-US" sz="1800" b="1">
                        <a:effectLst/>
                        <a:latin typeface="Calibri" panose="020F0502020204030204" pitchFamily="34" charset="0"/>
                        <a:ea typeface="Times New Roman" panose="02020603050405020304" pitchFamily="18" charset="0"/>
                      </a:endParaRPr>
                    </a:p>
                  </a:txBody>
                  <a:tcPr marL="36869" marR="36869" marT="0" marB="0" anchor="ctr"/>
                </a:tc>
                <a:tc>
                  <a:txBody>
                    <a:bodyPr/>
                    <a:lstStyle/>
                    <a:p>
                      <a:pPr marL="0" marR="259080" algn="ctr">
                        <a:lnSpc>
                          <a:spcPct val="105000"/>
                        </a:lnSpc>
                        <a:spcBef>
                          <a:spcPts val="350"/>
                        </a:spcBef>
                        <a:spcAft>
                          <a:spcPts val="0"/>
                        </a:spcAft>
                      </a:pPr>
                      <a:r>
                        <a:rPr lang="en-US" sz="1600" dirty="0">
                          <a:effectLst/>
                        </a:rPr>
                        <a:t>Required</a:t>
                      </a:r>
                      <a:endParaRPr lang="en-US" sz="1800" b="1" dirty="0">
                        <a:effectLst/>
                        <a:latin typeface="Calibri" panose="020F0502020204030204" pitchFamily="34" charset="0"/>
                        <a:ea typeface="Times New Roman" panose="02020603050405020304" pitchFamily="18" charset="0"/>
                      </a:endParaRPr>
                    </a:p>
                  </a:txBody>
                  <a:tcPr marL="36869" marR="36869" marT="0" marB="0" anchor="ctr"/>
                </a:tc>
                <a:extLst>
                  <a:ext uri="{0D108BD9-81ED-4DB2-BD59-A6C34878D82A}">
                    <a16:rowId xmlns:a16="http://schemas.microsoft.com/office/drawing/2014/main" val="10005"/>
                  </a:ext>
                </a:extLst>
              </a:tr>
            </a:tbl>
          </a:graphicData>
        </a:graphic>
      </p:graphicFrame>
      <p:sp>
        <p:nvSpPr>
          <p:cNvPr id="9" name="Rectangle 8">
            <a:extLst>
              <a:ext uri="{FF2B5EF4-FFF2-40B4-BE49-F238E27FC236}">
                <a16:creationId xmlns:a16="http://schemas.microsoft.com/office/drawing/2014/main" id="{7AFB24B7-3598-41DE-9449-E33411E55C55}"/>
              </a:ext>
            </a:extLst>
          </p:cNvPr>
          <p:cNvSpPr/>
          <p:nvPr/>
        </p:nvSpPr>
        <p:spPr>
          <a:xfrm>
            <a:off x="493776" y="1068802"/>
            <a:ext cx="7260336" cy="369332"/>
          </a:xfrm>
          <a:prstGeom prst="rect">
            <a:avLst/>
          </a:prstGeom>
        </p:spPr>
        <p:txBody>
          <a:bodyPr wrap="square">
            <a:spAutoFit/>
          </a:bodyPr>
          <a:lstStyle/>
          <a:p>
            <a:r>
              <a:rPr lang="en-US" i="1" dirty="0">
                <a:solidFill>
                  <a:srgbClr val="FF0000"/>
                </a:solidFill>
                <a:cs typeface="Times New Roman" pitchFamily="18" charset="0"/>
                <a:sym typeface="WP MathA" pitchFamily="2" charset="2"/>
              </a:rPr>
              <a:t>Where to FPT &amp; Cx requirements apply</a:t>
            </a:r>
          </a:p>
        </p:txBody>
      </p:sp>
    </p:spTree>
    <p:extLst>
      <p:ext uri="{BB962C8B-B14F-4D97-AF65-F5344CB8AC3E}">
        <p14:creationId xmlns:p14="http://schemas.microsoft.com/office/powerpoint/2010/main" val="148905580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610600" cy="609600"/>
          </a:xfrm>
        </p:spPr>
        <p:txBody>
          <a:bodyPr>
            <a:normAutofit/>
          </a:bodyPr>
          <a:lstStyle/>
          <a:p>
            <a:r>
              <a:rPr lang="en-US" sz="2400" b="1" dirty="0">
                <a:solidFill>
                  <a:srgbClr val="00853F"/>
                </a:solidFill>
              </a:rPr>
              <a:t>Section 7 Compliance Flowchart</a:t>
            </a:r>
          </a:p>
        </p:txBody>
      </p:sp>
      <p:sp>
        <p:nvSpPr>
          <p:cNvPr id="3" name="Content Placeholder 2"/>
          <p:cNvSpPr>
            <a:spLocks noGrp="1"/>
          </p:cNvSpPr>
          <p:nvPr>
            <p:ph idx="1"/>
          </p:nvPr>
        </p:nvSpPr>
        <p:spPr>
          <a:xfrm>
            <a:off x="228600" y="1066800"/>
            <a:ext cx="8610600" cy="5257800"/>
          </a:xfrm>
        </p:spPr>
        <p:txBody>
          <a:bodyPr/>
          <a:lstStyle/>
          <a:p>
            <a:pPr marL="0" indent="0">
              <a:buNone/>
            </a:pPr>
            <a:r>
              <a:rPr lang="en-US" dirty="0"/>
              <a:t>Flowchart revised to clarify the compliance paths for service water heating</a:t>
            </a:r>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831547"/>
            <a:ext cx="6810375" cy="4860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712294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7343776" y="1066800"/>
            <a:ext cx="1800224" cy="5486400"/>
          </a:xfrm>
          <a:prstGeom prst="rect">
            <a:avLst/>
          </a:prstGeom>
          <a:gradFill rotWithShape="1">
            <a:gsLst>
              <a:gs pos="0">
                <a:schemeClr val="bg1">
                  <a:alpha val="58000"/>
                </a:schemeClr>
              </a:gs>
              <a:gs pos="100000">
                <a:srgbClr val="C0C0C0"/>
              </a:gs>
            </a:gsLst>
            <a:lin ang="5400000" scaled="1"/>
          </a:gradFill>
          <a:ln w="28575" algn="ctr">
            <a:noFill/>
            <a:miter lim="800000"/>
            <a:headEnd/>
            <a:tailEnd/>
          </a:ln>
          <a:effectLst/>
        </p:spPr>
        <p:txBody>
          <a:bodyPr wrap="none" anchor="ctr"/>
          <a:lstStyle/>
          <a:p>
            <a:endParaRPr lang="en-US"/>
          </a:p>
        </p:txBody>
      </p:sp>
      <p:sp>
        <p:nvSpPr>
          <p:cNvPr id="35844" name="Rectangle 4"/>
          <p:cNvSpPr>
            <a:spLocks noChangeArrowheads="1"/>
          </p:cNvSpPr>
          <p:nvPr/>
        </p:nvSpPr>
        <p:spPr bwMode="auto">
          <a:xfrm>
            <a:off x="4130040" y="990600"/>
            <a:ext cx="3048000" cy="5791200"/>
          </a:xfrm>
          <a:prstGeom prst="rect">
            <a:avLst/>
          </a:prstGeom>
          <a:noFill/>
          <a:ln w="28575" algn="ctr">
            <a:noFill/>
            <a:miter lim="800000"/>
            <a:headEnd/>
            <a:tailEnd/>
          </a:ln>
          <a:effectLst/>
        </p:spPr>
        <p:txBody>
          <a:bodyPr wrap="none" anchor="ctr"/>
          <a:lstStyle/>
          <a:p>
            <a:endParaRPr lang="en-US"/>
          </a:p>
        </p:txBody>
      </p:sp>
      <p:sp>
        <p:nvSpPr>
          <p:cNvPr id="35845" name="Rectangle 5"/>
          <p:cNvSpPr>
            <a:spLocks noChangeArrowheads="1"/>
          </p:cNvSpPr>
          <p:nvPr/>
        </p:nvSpPr>
        <p:spPr bwMode="auto">
          <a:xfrm>
            <a:off x="1" y="990600"/>
            <a:ext cx="1859284" cy="5562600"/>
          </a:xfrm>
          <a:prstGeom prst="rect">
            <a:avLst/>
          </a:prstGeom>
          <a:gradFill rotWithShape="1">
            <a:gsLst>
              <a:gs pos="0">
                <a:schemeClr val="bg1">
                  <a:alpha val="58000"/>
                </a:schemeClr>
              </a:gs>
              <a:gs pos="100000">
                <a:srgbClr val="C0C0C0"/>
              </a:gs>
            </a:gsLst>
            <a:lin ang="5400000" scaled="1"/>
          </a:gradFill>
          <a:ln w="28575" algn="ctr">
            <a:noFill/>
            <a:miter lim="800000"/>
            <a:headEnd/>
            <a:tailEnd/>
          </a:ln>
          <a:effectLst/>
        </p:spPr>
        <p:txBody>
          <a:bodyPr wrap="none" anchor="ctr"/>
          <a:lstStyle/>
          <a:p>
            <a:endParaRPr lang="en-US"/>
          </a:p>
        </p:txBody>
      </p:sp>
      <p:sp>
        <p:nvSpPr>
          <p:cNvPr id="35846" name="Oval 6"/>
          <p:cNvSpPr>
            <a:spLocks noChangeArrowheads="1"/>
          </p:cNvSpPr>
          <p:nvPr/>
        </p:nvSpPr>
        <p:spPr bwMode="auto">
          <a:xfrm>
            <a:off x="2362200" y="5334000"/>
            <a:ext cx="4572000" cy="1219200"/>
          </a:xfrm>
          <a:prstGeom prst="ellipse">
            <a:avLst/>
          </a:prstGeom>
          <a:noFill/>
          <a:ln w="9525" algn="ctr">
            <a:noFill/>
            <a:round/>
            <a:headEnd/>
            <a:tailEnd/>
          </a:ln>
          <a:effectLst/>
        </p:spPr>
        <p:txBody>
          <a:bodyPr wrap="none" anchor="ctr">
            <a:spAutoFit/>
          </a:bodyPr>
          <a:lstStyle/>
          <a:p>
            <a:endParaRPr lang="en-US"/>
          </a:p>
        </p:txBody>
      </p:sp>
      <p:sp>
        <p:nvSpPr>
          <p:cNvPr id="35848" name="Text Box 8"/>
          <p:cNvSpPr txBox="1">
            <a:spLocks noChangeArrowheads="1"/>
          </p:cNvSpPr>
          <p:nvPr/>
        </p:nvSpPr>
        <p:spPr bwMode="auto">
          <a:xfrm>
            <a:off x="1990730" y="3174881"/>
            <a:ext cx="1424939" cy="1095494"/>
          </a:xfrm>
          <a:prstGeom prst="rect">
            <a:avLst/>
          </a:prstGeom>
          <a:solidFill>
            <a:srgbClr val="92D050"/>
          </a:solidFill>
          <a:ln w="22225">
            <a:solidFill>
              <a:schemeClr val="tx2"/>
            </a:solidFill>
            <a:miter lim="800000"/>
            <a:headEnd/>
            <a:tailEnd/>
          </a:ln>
          <a:effectLst/>
        </p:spPr>
        <p:txBody>
          <a:bodyPr/>
          <a:lstStyle/>
          <a:p>
            <a:pPr algn="ctr">
              <a:spcBef>
                <a:spcPts val="600"/>
              </a:spcBef>
            </a:pPr>
            <a:r>
              <a:rPr lang="en-US" sz="1600" dirty="0">
                <a:solidFill>
                  <a:schemeClr val="bg1"/>
                </a:solidFill>
                <a:effectLst>
                  <a:outerShdw blurRad="38100" dist="38100" dir="2700000" algn="tl">
                    <a:srgbClr val="000000"/>
                  </a:outerShdw>
                </a:effectLst>
                <a:latin typeface="Arial Black" pitchFamily="34" charset="0"/>
              </a:rPr>
              <a:t>Mandatory </a:t>
            </a:r>
          </a:p>
          <a:p>
            <a:pPr algn="ctr"/>
            <a:r>
              <a:rPr lang="en-US" sz="1600" dirty="0">
                <a:solidFill>
                  <a:schemeClr val="bg1"/>
                </a:solidFill>
                <a:effectLst>
                  <a:outerShdw blurRad="38100" dist="38100" dir="2700000" algn="tl">
                    <a:srgbClr val="000000"/>
                  </a:outerShdw>
                </a:effectLst>
                <a:latin typeface="Arial Black" pitchFamily="34" charset="0"/>
              </a:rPr>
              <a:t>Provisions</a:t>
            </a:r>
          </a:p>
          <a:p>
            <a:pPr algn="ctr">
              <a:lnSpc>
                <a:spcPct val="110000"/>
              </a:lnSpc>
              <a:spcBef>
                <a:spcPct val="30000"/>
              </a:spcBef>
            </a:pPr>
            <a:r>
              <a:rPr lang="en-US" sz="1200" dirty="0"/>
              <a:t>(required for each compliance path)</a:t>
            </a:r>
          </a:p>
        </p:txBody>
      </p:sp>
      <p:sp>
        <p:nvSpPr>
          <p:cNvPr id="35849" name="Text Box 9"/>
          <p:cNvSpPr txBox="1">
            <a:spLocks noChangeArrowheads="1"/>
          </p:cNvSpPr>
          <p:nvPr/>
        </p:nvSpPr>
        <p:spPr bwMode="auto">
          <a:xfrm>
            <a:off x="0" y="1211263"/>
            <a:ext cx="1859284" cy="707886"/>
          </a:xfrm>
          <a:prstGeom prst="rect">
            <a:avLst/>
          </a:prstGeom>
          <a:noFill/>
          <a:ln w="28575" algn="ctr">
            <a:noFill/>
            <a:miter lim="800000"/>
            <a:headEnd/>
            <a:tailEnd/>
          </a:ln>
          <a:effectLst/>
        </p:spPr>
        <p:txBody>
          <a:bodyPr wrap="square">
            <a:spAutoFit/>
          </a:bodyPr>
          <a:lstStyle/>
          <a:p>
            <a:pPr algn="ctr">
              <a:spcBef>
                <a:spcPct val="50000"/>
              </a:spcBef>
            </a:pPr>
            <a:r>
              <a:rPr lang="en-US" sz="2000" b="1" dirty="0">
                <a:solidFill>
                  <a:schemeClr val="accent6"/>
                </a:solidFill>
                <a:effectLst>
                  <a:outerShdw blurRad="38100" dist="38100" dir="2700000" algn="tl">
                    <a:srgbClr val="C0C0C0"/>
                  </a:outerShdw>
                </a:effectLst>
              </a:rPr>
              <a:t>Building System</a:t>
            </a:r>
          </a:p>
        </p:txBody>
      </p:sp>
      <p:sp>
        <p:nvSpPr>
          <p:cNvPr id="35850" name="Text Box 10"/>
          <p:cNvSpPr txBox="1">
            <a:spLocks noChangeArrowheads="1"/>
          </p:cNvSpPr>
          <p:nvPr/>
        </p:nvSpPr>
        <p:spPr bwMode="auto">
          <a:xfrm>
            <a:off x="2573660" y="1214373"/>
            <a:ext cx="3840480" cy="400110"/>
          </a:xfrm>
          <a:prstGeom prst="rect">
            <a:avLst/>
          </a:prstGeom>
          <a:noFill/>
          <a:ln w="28575" algn="ctr">
            <a:noFill/>
            <a:miter lim="800000"/>
            <a:headEnd/>
            <a:tailEnd/>
          </a:ln>
          <a:effectLst/>
        </p:spPr>
        <p:txBody>
          <a:bodyPr wrap="square">
            <a:spAutoFit/>
          </a:bodyPr>
          <a:lstStyle/>
          <a:p>
            <a:pPr algn="ctr">
              <a:spcBef>
                <a:spcPct val="50000"/>
              </a:spcBef>
            </a:pPr>
            <a:r>
              <a:rPr lang="en-US" sz="2000" b="1" dirty="0">
                <a:solidFill>
                  <a:schemeClr val="accent6"/>
                </a:solidFill>
                <a:effectLst>
                  <a:outerShdw blurRad="38100" dist="38100" dir="2700000" algn="tl">
                    <a:srgbClr val="C0C0C0"/>
                  </a:outerShdw>
                </a:effectLst>
              </a:rPr>
              <a:t>Compliance Requirements</a:t>
            </a:r>
          </a:p>
        </p:txBody>
      </p:sp>
      <p:sp>
        <p:nvSpPr>
          <p:cNvPr id="35851" name="Text Box 11"/>
          <p:cNvSpPr txBox="1">
            <a:spLocks noChangeArrowheads="1"/>
          </p:cNvSpPr>
          <p:nvPr/>
        </p:nvSpPr>
        <p:spPr bwMode="auto">
          <a:xfrm>
            <a:off x="7267575" y="2828835"/>
            <a:ext cx="1952625" cy="1200329"/>
          </a:xfrm>
          <a:prstGeom prst="rect">
            <a:avLst/>
          </a:prstGeom>
          <a:noFill/>
          <a:ln w="28575" algn="ctr">
            <a:noFill/>
            <a:miter lim="800000"/>
            <a:headEnd/>
            <a:tailEnd/>
          </a:ln>
          <a:effectLst/>
        </p:spPr>
        <p:txBody>
          <a:bodyPr wrap="square">
            <a:spAutoFit/>
          </a:bodyPr>
          <a:lstStyle/>
          <a:p>
            <a:pPr algn="ctr">
              <a:spcBef>
                <a:spcPct val="50000"/>
              </a:spcBef>
            </a:pPr>
            <a:r>
              <a:rPr lang="en-US" sz="2400" b="1" dirty="0">
                <a:solidFill>
                  <a:schemeClr val="accent6"/>
                </a:solidFill>
                <a:effectLst>
                  <a:outerShdw blurRad="38100" dist="38100" dir="2700000" algn="tl">
                    <a:srgbClr val="C0C0C0"/>
                  </a:outerShdw>
                </a:effectLst>
              </a:rPr>
              <a:t>Energy Code Compliance</a:t>
            </a:r>
          </a:p>
        </p:txBody>
      </p:sp>
      <p:sp>
        <p:nvSpPr>
          <p:cNvPr id="35856" name="Text Box 16"/>
          <p:cNvSpPr txBox="1">
            <a:spLocks noChangeArrowheads="1"/>
          </p:cNvSpPr>
          <p:nvPr/>
        </p:nvSpPr>
        <p:spPr bwMode="auto">
          <a:xfrm>
            <a:off x="142875" y="2057400"/>
            <a:ext cx="1508760" cy="338554"/>
          </a:xfrm>
          <a:prstGeom prst="rect">
            <a:avLst/>
          </a:prstGeom>
          <a:solidFill>
            <a:srgbClr val="EAEAEA"/>
          </a:solidFill>
          <a:ln w="22225">
            <a:solidFill>
              <a:srgbClr val="808080"/>
            </a:solidFill>
            <a:miter lim="800000"/>
            <a:headEnd/>
            <a:tailEnd/>
          </a:ln>
          <a:effectLst/>
        </p:spPr>
        <p:txBody>
          <a:bodyPr wrap="square">
            <a:spAutoFit/>
          </a:bodyPr>
          <a:lstStyle>
            <a:defPPr>
              <a:defRPr lang="en-US"/>
            </a:defPPr>
            <a:lvl1pPr algn="ctr">
              <a:spcBef>
                <a:spcPct val="50000"/>
              </a:spcBef>
              <a:defRPr b="1"/>
            </a:lvl1pPr>
          </a:lstStyle>
          <a:p>
            <a:r>
              <a:rPr lang="en-US" dirty="0"/>
              <a:t>Envelope</a:t>
            </a:r>
          </a:p>
        </p:txBody>
      </p:sp>
      <p:sp>
        <p:nvSpPr>
          <p:cNvPr id="35857" name="Text Box 17"/>
          <p:cNvSpPr txBox="1">
            <a:spLocks noChangeArrowheads="1"/>
          </p:cNvSpPr>
          <p:nvPr/>
        </p:nvSpPr>
        <p:spPr bwMode="auto">
          <a:xfrm>
            <a:off x="142875" y="2727960"/>
            <a:ext cx="1508760" cy="338554"/>
          </a:xfrm>
          <a:prstGeom prst="rect">
            <a:avLst/>
          </a:prstGeom>
          <a:solidFill>
            <a:srgbClr val="EAEAEA"/>
          </a:solidFill>
          <a:ln w="22225">
            <a:solidFill>
              <a:srgbClr val="808080"/>
            </a:solidFill>
            <a:miter lim="800000"/>
            <a:headEnd/>
            <a:tailEnd/>
          </a:ln>
          <a:effectLst/>
        </p:spPr>
        <p:txBody>
          <a:bodyPr wrap="square">
            <a:spAutoFit/>
          </a:bodyPr>
          <a:lstStyle>
            <a:defPPr>
              <a:defRPr lang="en-US"/>
            </a:defPPr>
            <a:lvl1pPr algn="ctr">
              <a:spcBef>
                <a:spcPct val="50000"/>
              </a:spcBef>
              <a:defRPr b="1"/>
            </a:lvl1pPr>
          </a:lstStyle>
          <a:p>
            <a:r>
              <a:rPr lang="en-US"/>
              <a:t>HVAC</a:t>
            </a:r>
          </a:p>
        </p:txBody>
      </p:sp>
      <p:sp>
        <p:nvSpPr>
          <p:cNvPr id="35858" name="Text Box 18"/>
          <p:cNvSpPr txBox="1">
            <a:spLocks noChangeArrowheads="1"/>
          </p:cNvSpPr>
          <p:nvPr/>
        </p:nvSpPr>
        <p:spPr bwMode="auto">
          <a:xfrm>
            <a:off x="142875" y="473964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Lighting</a:t>
            </a:r>
          </a:p>
        </p:txBody>
      </p:sp>
      <p:sp>
        <p:nvSpPr>
          <p:cNvPr id="35859" name="Text Box 19"/>
          <p:cNvSpPr txBox="1">
            <a:spLocks noChangeArrowheads="1"/>
          </p:cNvSpPr>
          <p:nvPr/>
        </p:nvSpPr>
        <p:spPr bwMode="auto">
          <a:xfrm>
            <a:off x="142875" y="3398520"/>
            <a:ext cx="1508760" cy="369332"/>
          </a:xfrm>
          <a:prstGeom prst="rect">
            <a:avLst/>
          </a:prstGeom>
          <a:solidFill>
            <a:srgbClr val="92D050"/>
          </a:solidFill>
          <a:ln w="22225">
            <a:solidFill>
              <a:srgbClr val="808080"/>
            </a:solidFill>
            <a:miter lim="800000"/>
            <a:headEnd/>
            <a:tailEnd/>
          </a:ln>
          <a:effectLst/>
        </p:spPr>
        <p:txBody>
          <a:bodyPr wrap="square">
            <a:spAutoFit/>
          </a:bodyPr>
          <a:lstStyle>
            <a:defPPr>
              <a:defRPr lang="en-US"/>
            </a:defPPr>
            <a:lvl1pPr algn="ctr">
              <a:spcBef>
                <a:spcPts val="600"/>
              </a:spcBef>
              <a:defRPr sz="1600">
                <a:solidFill>
                  <a:schemeClr val="bg1"/>
                </a:solidFill>
                <a:effectLst>
                  <a:outerShdw blurRad="38100" dist="38100" dir="2700000" algn="tl">
                    <a:srgbClr val="000000"/>
                  </a:outerShdw>
                </a:effectLst>
                <a:latin typeface="Arial Black" pitchFamily="34" charset="0"/>
              </a:defRPr>
            </a:lvl1pPr>
          </a:lstStyle>
          <a:p>
            <a:r>
              <a:rPr lang="en-US" sz="1800" dirty="0"/>
              <a:t>SWH</a:t>
            </a:r>
          </a:p>
        </p:txBody>
      </p:sp>
      <p:sp>
        <p:nvSpPr>
          <p:cNvPr id="35860" name="Text Box 20"/>
          <p:cNvSpPr txBox="1">
            <a:spLocks noChangeArrowheads="1"/>
          </p:cNvSpPr>
          <p:nvPr/>
        </p:nvSpPr>
        <p:spPr bwMode="auto">
          <a:xfrm>
            <a:off x="142875" y="406908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Power</a:t>
            </a:r>
          </a:p>
        </p:txBody>
      </p:sp>
      <p:sp>
        <p:nvSpPr>
          <p:cNvPr id="35861" name="Text Box 21"/>
          <p:cNvSpPr txBox="1">
            <a:spLocks noChangeArrowheads="1"/>
          </p:cNvSpPr>
          <p:nvPr/>
        </p:nvSpPr>
        <p:spPr bwMode="auto">
          <a:xfrm>
            <a:off x="142875" y="541020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Other</a:t>
            </a:r>
          </a:p>
        </p:txBody>
      </p:sp>
      <p:sp>
        <p:nvSpPr>
          <p:cNvPr id="25" name="Rectangle 4"/>
          <p:cNvSpPr txBox="1">
            <a:spLocks noChangeArrowheads="1"/>
          </p:cNvSpPr>
          <p:nvPr/>
        </p:nvSpPr>
        <p:spPr>
          <a:xfrm>
            <a:off x="141288" y="0"/>
            <a:ext cx="5823479" cy="820396"/>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rPr>
              <a:t>SWH Compliance</a:t>
            </a:r>
            <a:endParaRPr lang="en-US" dirty="0">
              <a:solidFill>
                <a:schemeClr val="tx1">
                  <a:lumMod val="50000"/>
                </a:schemeClr>
              </a:solidFill>
            </a:endParaRPr>
          </a:p>
        </p:txBody>
      </p:sp>
      <p:sp>
        <p:nvSpPr>
          <p:cNvPr id="21" name="Text Box 14">
            <a:extLst>
              <a:ext uri="{FF2B5EF4-FFF2-40B4-BE49-F238E27FC236}">
                <a16:creationId xmlns:a16="http://schemas.microsoft.com/office/drawing/2014/main" id="{7A242D6A-FCCD-4526-BC6B-7C0229A1E65F}"/>
              </a:ext>
            </a:extLst>
          </p:cNvPr>
          <p:cNvSpPr txBox="1">
            <a:spLocks noChangeArrowheads="1"/>
          </p:cNvSpPr>
          <p:nvPr/>
        </p:nvSpPr>
        <p:spPr bwMode="auto">
          <a:xfrm>
            <a:off x="5515192" y="2367257"/>
            <a:ext cx="1708571" cy="523220"/>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400" dirty="0">
                <a:solidFill>
                  <a:schemeClr val="bg1"/>
                </a:solidFill>
                <a:effectLst>
                  <a:outerShdw blurRad="38100" dist="38100" dir="2700000" algn="tl">
                    <a:srgbClr val="000000"/>
                  </a:outerShdw>
                </a:effectLst>
                <a:latin typeface="Arial Black" pitchFamily="34" charset="0"/>
              </a:rPr>
              <a:t>Submittal Requirements</a:t>
            </a:r>
          </a:p>
        </p:txBody>
      </p:sp>
      <p:sp>
        <p:nvSpPr>
          <p:cNvPr id="22" name="Text Box 14">
            <a:extLst>
              <a:ext uri="{FF2B5EF4-FFF2-40B4-BE49-F238E27FC236}">
                <a16:creationId xmlns:a16="http://schemas.microsoft.com/office/drawing/2014/main" id="{3DEF5D4A-BB7B-425D-A213-0FDD15838D50}"/>
              </a:ext>
            </a:extLst>
          </p:cNvPr>
          <p:cNvSpPr txBox="1">
            <a:spLocks noChangeArrowheads="1"/>
          </p:cNvSpPr>
          <p:nvPr/>
        </p:nvSpPr>
        <p:spPr bwMode="auto">
          <a:xfrm>
            <a:off x="5515192" y="3274454"/>
            <a:ext cx="1708571" cy="738664"/>
          </a:xfrm>
          <a:prstGeom prst="rect">
            <a:avLst/>
          </a:prstGeom>
          <a:solidFill>
            <a:srgbClr val="969696"/>
          </a:solidFill>
          <a:ln w="22225">
            <a:solidFill>
              <a:srgbClr val="808080"/>
            </a:solidFill>
            <a:miter lim="800000"/>
            <a:headEnd/>
            <a:tailEnd/>
          </a:ln>
          <a:effectLst/>
        </p:spPr>
        <p:txBody>
          <a:bodyPr>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sz="1400" dirty="0"/>
              <a:t>Information and Installation Requirements</a:t>
            </a:r>
          </a:p>
        </p:txBody>
      </p:sp>
      <p:sp>
        <p:nvSpPr>
          <p:cNvPr id="23" name="Text Box 14">
            <a:extLst>
              <a:ext uri="{FF2B5EF4-FFF2-40B4-BE49-F238E27FC236}">
                <a16:creationId xmlns:a16="http://schemas.microsoft.com/office/drawing/2014/main" id="{F1B03B98-DF1F-43B7-BBE3-F1300AAA1A75}"/>
              </a:ext>
            </a:extLst>
          </p:cNvPr>
          <p:cNvSpPr txBox="1">
            <a:spLocks noChangeArrowheads="1"/>
          </p:cNvSpPr>
          <p:nvPr/>
        </p:nvSpPr>
        <p:spPr bwMode="auto">
          <a:xfrm>
            <a:off x="5515192" y="4409541"/>
            <a:ext cx="1708571" cy="954107"/>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400" dirty="0">
                <a:solidFill>
                  <a:schemeClr val="bg1"/>
                </a:solidFill>
                <a:effectLst>
                  <a:outerShdw blurRad="38100" dist="38100" dir="2700000" algn="tl">
                    <a:srgbClr val="000000"/>
                  </a:outerShdw>
                </a:effectLst>
                <a:latin typeface="Arial Black" pitchFamily="34" charset="0"/>
              </a:rPr>
              <a:t>Verification, Testing, Inspection &amp; Commissioning</a:t>
            </a:r>
          </a:p>
        </p:txBody>
      </p:sp>
      <p:sp>
        <p:nvSpPr>
          <p:cNvPr id="26" name="Text Box 12">
            <a:extLst>
              <a:ext uri="{FF2B5EF4-FFF2-40B4-BE49-F238E27FC236}">
                <a16:creationId xmlns:a16="http://schemas.microsoft.com/office/drawing/2014/main" id="{804E32A0-4B80-4839-BDA7-19163E752D38}"/>
              </a:ext>
            </a:extLst>
          </p:cNvPr>
          <p:cNvSpPr txBox="1">
            <a:spLocks noChangeArrowheads="1"/>
          </p:cNvSpPr>
          <p:nvPr/>
        </p:nvSpPr>
        <p:spPr bwMode="auto">
          <a:xfrm>
            <a:off x="3655912" y="1984375"/>
            <a:ext cx="1615440" cy="603250"/>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Prescriptive Path</a:t>
            </a:r>
            <a:endParaRPr lang="en-US" sz="1600" dirty="0">
              <a:solidFill>
                <a:schemeClr val="bg1"/>
              </a:solidFill>
              <a:latin typeface="Arial Black" pitchFamily="34" charset="0"/>
            </a:endParaRPr>
          </a:p>
        </p:txBody>
      </p:sp>
      <p:sp>
        <p:nvSpPr>
          <p:cNvPr id="27" name="Text Box 13">
            <a:extLst>
              <a:ext uri="{FF2B5EF4-FFF2-40B4-BE49-F238E27FC236}">
                <a16:creationId xmlns:a16="http://schemas.microsoft.com/office/drawing/2014/main" id="{C57C2405-0921-4444-9199-3C63DD766EB7}"/>
              </a:ext>
            </a:extLst>
          </p:cNvPr>
          <p:cNvSpPr txBox="1">
            <a:spLocks noChangeArrowheads="1"/>
          </p:cNvSpPr>
          <p:nvPr/>
        </p:nvSpPr>
        <p:spPr bwMode="auto">
          <a:xfrm>
            <a:off x="3662688" y="4671274"/>
            <a:ext cx="1615440" cy="603250"/>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Energy Cost Budget</a:t>
            </a:r>
          </a:p>
        </p:txBody>
      </p:sp>
      <p:sp>
        <p:nvSpPr>
          <p:cNvPr id="28" name="Text Box 14">
            <a:extLst>
              <a:ext uri="{FF2B5EF4-FFF2-40B4-BE49-F238E27FC236}">
                <a16:creationId xmlns:a16="http://schemas.microsoft.com/office/drawing/2014/main" id="{83CF1F22-5825-46E6-A98A-10FEBCD1EAEA}"/>
              </a:ext>
            </a:extLst>
          </p:cNvPr>
          <p:cNvSpPr txBox="1">
            <a:spLocks noChangeArrowheads="1"/>
          </p:cNvSpPr>
          <p:nvPr/>
        </p:nvSpPr>
        <p:spPr bwMode="auto">
          <a:xfrm>
            <a:off x="3655912" y="3677875"/>
            <a:ext cx="1615439" cy="584775"/>
          </a:xfrm>
          <a:prstGeom prst="rect">
            <a:avLst/>
          </a:prstGeom>
          <a:solidFill>
            <a:srgbClr val="969696"/>
          </a:solidFill>
          <a:ln w="22225">
            <a:solidFill>
              <a:srgbClr val="808080"/>
            </a:solidFill>
            <a:miter lim="800000"/>
            <a:headEnd/>
            <a:tailEnd/>
          </a:ln>
          <a:effectLst/>
        </p:spPr>
        <p:txBody>
          <a:bodyPr>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dirty="0"/>
              <a:t>Trade Off Option </a:t>
            </a:r>
          </a:p>
        </p:txBody>
      </p:sp>
      <p:sp>
        <p:nvSpPr>
          <p:cNvPr id="29" name="Text Box 15">
            <a:extLst>
              <a:ext uri="{FF2B5EF4-FFF2-40B4-BE49-F238E27FC236}">
                <a16:creationId xmlns:a16="http://schemas.microsoft.com/office/drawing/2014/main" id="{7183F2E3-58D9-492C-8B08-82FCEB71E532}"/>
              </a:ext>
            </a:extLst>
          </p:cNvPr>
          <p:cNvSpPr txBox="1">
            <a:spLocks noChangeArrowheads="1"/>
          </p:cNvSpPr>
          <p:nvPr/>
        </p:nvSpPr>
        <p:spPr bwMode="auto">
          <a:xfrm>
            <a:off x="3686180" y="5636017"/>
            <a:ext cx="1615440" cy="830997"/>
          </a:xfrm>
          <a:prstGeom prst="rect">
            <a:avLst/>
          </a:prstGeom>
          <a:solidFill>
            <a:srgbClr val="92D050"/>
          </a:solidFill>
          <a:ln w="22225">
            <a:solidFill>
              <a:srgbClr val="808080"/>
            </a:solidFill>
            <a:miter lim="800000"/>
            <a:headEnd/>
            <a:tailEnd/>
          </a:ln>
          <a:effectLst/>
        </p:spPr>
        <p:txBody>
          <a:bodyPr wrap="square">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dirty="0"/>
              <a:t>Performance Rating Method</a:t>
            </a:r>
          </a:p>
        </p:txBody>
      </p:sp>
      <p:sp>
        <p:nvSpPr>
          <p:cNvPr id="30" name="Text Box 13">
            <a:extLst>
              <a:ext uri="{FF2B5EF4-FFF2-40B4-BE49-F238E27FC236}">
                <a16:creationId xmlns:a16="http://schemas.microsoft.com/office/drawing/2014/main" id="{6B84AD53-CF66-48E4-8450-711525EF8E23}"/>
              </a:ext>
            </a:extLst>
          </p:cNvPr>
          <p:cNvSpPr txBox="1">
            <a:spLocks noChangeArrowheads="1"/>
          </p:cNvSpPr>
          <p:nvPr/>
        </p:nvSpPr>
        <p:spPr bwMode="auto">
          <a:xfrm>
            <a:off x="3655912" y="2935900"/>
            <a:ext cx="1615440" cy="338554"/>
          </a:xfrm>
          <a:prstGeom prst="rect">
            <a:avLst/>
          </a:prstGeom>
          <a:solidFill>
            <a:srgbClr val="969696"/>
          </a:solidFill>
          <a:ln w="22225">
            <a:solidFill>
              <a:srgbClr val="808080"/>
            </a:solidFill>
            <a:miter lim="800000"/>
            <a:headEnd/>
            <a:tailEnd/>
          </a:ln>
          <a:effectLst/>
        </p:spPr>
        <p:txBody>
          <a:bodyPr>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dirty="0"/>
              <a:t>Simplified</a:t>
            </a:r>
          </a:p>
        </p:txBody>
      </p:sp>
    </p:spTree>
    <p:extLst>
      <p:ext uri="{BB962C8B-B14F-4D97-AF65-F5344CB8AC3E}">
        <p14:creationId xmlns:p14="http://schemas.microsoft.com/office/powerpoint/2010/main" val="347600181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solidFill>
                  <a:srgbClr val="00853F"/>
                </a:solidFill>
              </a:rPr>
              <a:t>Service Water Heating Changes</a:t>
            </a:r>
          </a:p>
        </p:txBody>
      </p:sp>
      <p:sp>
        <p:nvSpPr>
          <p:cNvPr id="3" name="Content Placeholder 2"/>
          <p:cNvSpPr>
            <a:spLocks noGrp="1"/>
          </p:cNvSpPr>
          <p:nvPr>
            <p:ph idx="1"/>
          </p:nvPr>
        </p:nvSpPr>
        <p:spPr>
          <a:xfrm>
            <a:off x="228600" y="1143000"/>
            <a:ext cx="8763000" cy="5257800"/>
          </a:xfrm>
        </p:spPr>
        <p:txBody>
          <a:bodyPr>
            <a:normAutofit fontScale="85000" lnSpcReduction="10000"/>
          </a:bodyPr>
          <a:lstStyle/>
          <a:p>
            <a:r>
              <a:rPr lang="en-US" dirty="0"/>
              <a:t>Section 7.4.3 - Service hot water piping insulation</a:t>
            </a:r>
          </a:p>
          <a:p>
            <a:pPr lvl="1"/>
            <a:r>
              <a:rPr lang="en-US" dirty="0">
                <a:solidFill>
                  <a:srgbClr val="FF0000"/>
                </a:solidFill>
              </a:rPr>
              <a:t>new requirement added to require t</a:t>
            </a:r>
            <a:r>
              <a:rPr lang="en-US" dirty="0">
                <a:solidFill>
                  <a:srgbClr val="FF0000"/>
                </a:solidFill>
                <a:latin typeface="TimesNewRomanPSMT"/>
              </a:rPr>
              <a:t>he first 8 ft. of </a:t>
            </a:r>
            <a:r>
              <a:rPr lang="en-US" b="1" dirty="0">
                <a:solidFill>
                  <a:srgbClr val="FF0000"/>
                </a:solidFill>
                <a:latin typeface="TimesNewRomanPSMT"/>
              </a:rPr>
              <a:t>branch</a:t>
            </a:r>
            <a:r>
              <a:rPr lang="en-US" dirty="0">
                <a:solidFill>
                  <a:srgbClr val="FF0000"/>
                </a:solidFill>
                <a:latin typeface="TimesNewRomanPSMT"/>
              </a:rPr>
              <a:t> </a:t>
            </a:r>
            <a:r>
              <a:rPr lang="en-US" i="1" dirty="0">
                <a:solidFill>
                  <a:srgbClr val="FF0000"/>
                </a:solidFill>
                <a:latin typeface="TimesNewRomanPS-ItalicMT"/>
              </a:rPr>
              <a:t>piping </a:t>
            </a:r>
            <a:r>
              <a:rPr lang="en-US" dirty="0">
                <a:solidFill>
                  <a:srgbClr val="FF0000"/>
                </a:solidFill>
                <a:latin typeface="TimesNewRomanPSMT"/>
              </a:rPr>
              <a:t>connecting to recirculated, heat-traced, or impedance heated </a:t>
            </a:r>
            <a:r>
              <a:rPr lang="en-US" i="1" dirty="0">
                <a:solidFill>
                  <a:srgbClr val="FF0000"/>
                </a:solidFill>
                <a:latin typeface="TimesNewRomanPS-ItalicMT"/>
              </a:rPr>
              <a:t>piping to be insulated</a:t>
            </a:r>
            <a:br>
              <a:rPr lang="en-US" i="1" dirty="0">
                <a:latin typeface="TimesNewRomanPS-ItalicMT"/>
              </a:rPr>
            </a:br>
            <a:endParaRPr lang="en-US" i="1" dirty="0">
              <a:latin typeface="TimesNewRomanPS-ItalicMT"/>
            </a:endParaRPr>
          </a:p>
          <a:p>
            <a:r>
              <a:rPr lang="en-US" dirty="0"/>
              <a:t>Table 7.8 which defines the minimum efficiency for water heating equipment the requirements for the following products was moved to an Informative Appendix and referenced to the federal requirements and applicable test procedures found in the Code of Federal Regulations 10 CFR Part 430</a:t>
            </a:r>
            <a:br>
              <a:rPr lang="en-US" dirty="0">
                <a:latin typeface="TimesNewRomanPS-ItalicMT"/>
              </a:rPr>
            </a:br>
            <a:endParaRPr lang="en-US" dirty="0">
              <a:latin typeface="TimesNewRomanPS-ItalicMT"/>
            </a:endParaRPr>
          </a:p>
          <a:p>
            <a:pPr lvl="1"/>
            <a:r>
              <a:rPr lang="en-US" dirty="0">
                <a:latin typeface="Arial" panose="020B0604020202020204" pitchFamily="34" charset="0"/>
                <a:cs typeface="Arial" panose="020B0604020202020204" pitchFamily="34" charset="0"/>
              </a:rPr>
              <a:t>Electric table top water heaters with a storage capacity ≥  20 gal</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Electric water heaters &lt; 12 kW and with a storage capacity ≥  20 gal</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Heat pump water heaters with ≤ 24 amps power and ≤ 250 volts power supply</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Gas storage water heaters &lt; 75,000 Btu/h and &gt; 20 gallons</a:t>
            </a:r>
          </a:p>
          <a:p>
            <a:pPr lvl="1"/>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Oil storage water heaters &lt; 105,000 Btu/h and &gt; 20 gallons </a:t>
            </a:r>
          </a:p>
          <a:p>
            <a:endParaRPr lang="en-US" dirty="0"/>
          </a:p>
        </p:txBody>
      </p:sp>
    </p:spTree>
    <p:extLst>
      <p:ext uri="{BB962C8B-B14F-4D97-AF65-F5344CB8AC3E}">
        <p14:creationId xmlns:p14="http://schemas.microsoft.com/office/powerpoint/2010/main" val="210036447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7" name="Rectangle 3"/>
          <p:cNvSpPr>
            <a:spLocks noGrp="1" noChangeArrowheads="1"/>
          </p:cNvSpPr>
          <p:nvPr>
            <p:ph idx="1"/>
          </p:nvPr>
        </p:nvSpPr>
        <p:spPr>
          <a:xfrm>
            <a:off x="456229" y="1219200"/>
            <a:ext cx="8230571" cy="4876800"/>
          </a:xfrm>
        </p:spPr>
        <p:txBody>
          <a:bodyPr/>
          <a:lstStyle/>
          <a:p>
            <a:pPr>
              <a:lnSpc>
                <a:spcPct val="90000"/>
              </a:lnSpc>
              <a:buFont typeface="Wingdings" pitchFamily="2" charset="2"/>
              <a:buChar char="ü"/>
            </a:pPr>
            <a:r>
              <a:rPr lang="en-US" dirty="0"/>
              <a:t>Section 7.2</a:t>
            </a:r>
          </a:p>
          <a:p>
            <a:pPr>
              <a:lnSpc>
                <a:spcPct val="90000"/>
              </a:lnSpc>
              <a:buFont typeface="Wingdings" pitchFamily="2" charset="2"/>
              <a:buChar char="ü"/>
            </a:pPr>
            <a:r>
              <a:rPr lang="en-US" dirty="0">
                <a:solidFill>
                  <a:srgbClr val="FF0000"/>
                </a:solidFill>
              </a:rPr>
              <a:t>All compliance paths to follow Sections </a:t>
            </a:r>
          </a:p>
          <a:p>
            <a:pPr lvl="1">
              <a:lnSpc>
                <a:spcPct val="90000"/>
              </a:lnSpc>
            </a:pPr>
            <a:r>
              <a:rPr lang="en-US" dirty="0">
                <a:solidFill>
                  <a:srgbClr val="FF0000"/>
                </a:solidFill>
              </a:rPr>
              <a:t>7.1, </a:t>
            </a:r>
          </a:p>
          <a:p>
            <a:pPr lvl="1">
              <a:lnSpc>
                <a:spcPct val="90000"/>
              </a:lnSpc>
            </a:pPr>
            <a:r>
              <a:rPr lang="en-US" dirty="0">
                <a:solidFill>
                  <a:srgbClr val="FF0000"/>
                </a:solidFill>
              </a:rPr>
              <a:t>7.4, </a:t>
            </a:r>
          </a:p>
          <a:p>
            <a:pPr lvl="1">
              <a:lnSpc>
                <a:spcPct val="90000"/>
              </a:lnSpc>
            </a:pPr>
            <a:r>
              <a:rPr lang="en-US" dirty="0">
                <a:solidFill>
                  <a:srgbClr val="FF0000"/>
                </a:solidFill>
              </a:rPr>
              <a:t>7.7, and </a:t>
            </a:r>
          </a:p>
          <a:p>
            <a:pPr lvl="1">
              <a:lnSpc>
                <a:spcPct val="90000"/>
              </a:lnSpc>
            </a:pPr>
            <a:r>
              <a:rPr lang="en-US" dirty="0">
                <a:solidFill>
                  <a:srgbClr val="FF0000"/>
                </a:solidFill>
              </a:rPr>
              <a:t>7.8</a:t>
            </a:r>
          </a:p>
          <a:p>
            <a:pPr>
              <a:lnSpc>
                <a:spcPct val="90000"/>
              </a:lnSpc>
              <a:buFont typeface="Wingdings" pitchFamily="2" charset="2"/>
              <a:buChar char="ü"/>
            </a:pPr>
            <a:r>
              <a:rPr lang="en-US" dirty="0">
                <a:solidFill>
                  <a:srgbClr val="FF0000"/>
                </a:solidFill>
              </a:rPr>
              <a:t>Additional requirements to comply with Section 7 = 7.5</a:t>
            </a:r>
          </a:p>
        </p:txBody>
      </p:sp>
      <p:sp>
        <p:nvSpPr>
          <p:cNvPr id="297986" name="Rectangle 2"/>
          <p:cNvSpPr>
            <a:spLocks noGrp="1" noChangeArrowheads="1"/>
          </p:cNvSpPr>
          <p:nvPr>
            <p:ph type="title"/>
          </p:nvPr>
        </p:nvSpPr>
        <p:spPr>
          <a:xfrm>
            <a:off x="254001" y="50800"/>
            <a:ext cx="5892800" cy="889000"/>
          </a:xfrm>
        </p:spPr>
        <p:txBody>
          <a:bodyPr/>
          <a:lstStyle/>
          <a:p>
            <a:pPr>
              <a:lnSpc>
                <a:spcPct val="80000"/>
              </a:lnSpc>
            </a:pPr>
            <a:r>
              <a:rPr lang="en-US" sz="2400" b="1" dirty="0">
                <a:solidFill>
                  <a:srgbClr val="00853F"/>
                </a:solidFill>
              </a:rPr>
              <a:t>Section 7 </a:t>
            </a:r>
            <a:br>
              <a:rPr lang="en-US" dirty="0">
                <a:solidFill>
                  <a:srgbClr val="00853F"/>
                </a:solidFill>
              </a:rPr>
            </a:br>
            <a:r>
              <a:rPr lang="en-US" sz="2000" dirty="0">
                <a:solidFill>
                  <a:srgbClr val="00853F"/>
                </a:solidFill>
              </a:rPr>
              <a:t>SWH Compliance Pat</a:t>
            </a:r>
            <a:r>
              <a:rPr lang="en-US" sz="2000" dirty="0"/>
              <a:t>hs</a:t>
            </a:r>
          </a:p>
        </p:txBody>
      </p:sp>
    </p:spTree>
    <p:extLst>
      <p:ext uri="{BB962C8B-B14F-4D97-AF65-F5344CB8AC3E}">
        <p14:creationId xmlns:p14="http://schemas.microsoft.com/office/powerpoint/2010/main" val="351463182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266701" y="38100"/>
            <a:ext cx="8674100" cy="939800"/>
          </a:xfrm>
        </p:spPr>
        <p:txBody>
          <a:bodyPr/>
          <a:lstStyle/>
          <a:p>
            <a:pPr>
              <a:lnSpc>
                <a:spcPct val="80000"/>
              </a:lnSpc>
            </a:pPr>
            <a:r>
              <a:rPr lang="en-US" sz="2400" b="1" dirty="0">
                <a:solidFill>
                  <a:srgbClr val="00853F"/>
                </a:solidFill>
              </a:rPr>
              <a:t>Section 7 </a:t>
            </a:r>
            <a:br>
              <a:rPr lang="en-US" dirty="0">
                <a:solidFill>
                  <a:srgbClr val="00853F"/>
                </a:solidFill>
              </a:rPr>
            </a:br>
            <a:r>
              <a:rPr lang="en-US" sz="2000" dirty="0">
                <a:solidFill>
                  <a:srgbClr val="00853F"/>
                </a:solidFill>
              </a:rPr>
              <a:t>Service Water Heating</a:t>
            </a:r>
            <a:endParaRPr lang="en-US" sz="1050" i="1" dirty="0">
              <a:solidFill>
                <a:srgbClr val="00853F"/>
              </a:solidFill>
            </a:endParaRPr>
          </a:p>
        </p:txBody>
      </p:sp>
      <p:sp>
        <p:nvSpPr>
          <p:cNvPr id="293891" name="Rectangle 3"/>
          <p:cNvSpPr>
            <a:spLocks noGrp="1" noChangeArrowheads="1"/>
          </p:cNvSpPr>
          <p:nvPr>
            <p:ph type="body" sz="half" idx="1"/>
          </p:nvPr>
        </p:nvSpPr>
        <p:spPr>
          <a:xfrm>
            <a:off x="456230" y="1143000"/>
            <a:ext cx="6741496" cy="4356100"/>
          </a:xfrm>
        </p:spPr>
        <p:txBody>
          <a:bodyPr>
            <a:normAutofit fontScale="92500" lnSpcReduction="20000"/>
          </a:bodyPr>
          <a:lstStyle/>
          <a:p>
            <a:pPr>
              <a:lnSpc>
                <a:spcPct val="90000"/>
              </a:lnSpc>
              <a:buFont typeface="Wingdings" pitchFamily="2" charset="2"/>
              <a:buChar char="ü"/>
            </a:pPr>
            <a:r>
              <a:rPr lang="en-US" sz="2000" dirty="0">
                <a:cs typeface="Times New Roman" pitchFamily="18" charset="0"/>
                <a:sym typeface="WP MathA" pitchFamily="2" charset="2"/>
              </a:rPr>
              <a:t>General </a:t>
            </a:r>
            <a:r>
              <a:rPr lang="en-US" sz="1800" i="1" dirty="0">
                <a:cs typeface="Times New Roman" pitchFamily="18" charset="0"/>
                <a:sym typeface="WP MathA" pitchFamily="2" charset="2"/>
              </a:rPr>
              <a:t>(Section 7.1)</a:t>
            </a:r>
          </a:p>
          <a:p>
            <a:pPr>
              <a:lnSpc>
                <a:spcPct val="90000"/>
              </a:lnSpc>
              <a:buFont typeface="Wingdings" pitchFamily="2" charset="2"/>
              <a:buChar char="ü"/>
            </a:pPr>
            <a:r>
              <a:rPr lang="en-US" sz="2000" dirty="0">
                <a:cs typeface="Times New Roman" pitchFamily="18" charset="0"/>
                <a:sym typeface="WP MathA" pitchFamily="2" charset="2"/>
              </a:rPr>
              <a:t>Compliance Path(s) </a:t>
            </a:r>
            <a:r>
              <a:rPr lang="en-US" sz="1800" i="1" dirty="0">
                <a:cs typeface="Times New Roman" pitchFamily="18" charset="0"/>
                <a:sym typeface="WP MathA" pitchFamily="2" charset="2"/>
              </a:rPr>
              <a:t>(Section 7.2)</a:t>
            </a:r>
          </a:p>
          <a:p>
            <a:pPr>
              <a:lnSpc>
                <a:spcPct val="90000"/>
              </a:lnSpc>
              <a:buFont typeface="Wingdings" pitchFamily="2" charset="2"/>
              <a:buChar char="ü"/>
            </a:pPr>
            <a:r>
              <a:rPr lang="en-US" sz="2000" dirty="0">
                <a:cs typeface="Times New Roman" pitchFamily="18" charset="0"/>
                <a:sym typeface="WP MathA" pitchFamily="2" charset="2"/>
              </a:rPr>
              <a:t>Mandatory Provisions </a:t>
            </a:r>
            <a:r>
              <a:rPr lang="en-US" sz="1800" i="1" dirty="0">
                <a:cs typeface="Times New Roman" pitchFamily="18" charset="0"/>
                <a:sym typeface="WP MathA" pitchFamily="2" charset="2"/>
              </a:rPr>
              <a:t>(Section 7.4)</a:t>
            </a:r>
          </a:p>
          <a:p>
            <a:pPr lvl="1">
              <a:lnSpc>
                <a:spcPct val="90000"/>
              </a:lnSpc>
            </a:pPr>
            <a:r>
              <a:rPr lang="en-US" sz="1800" dirty="0">
                <a:cs typeface="Times New Roman" pitchFamily="18" charset="0"/>
                <a:sym typeface="WP MathA" pitchFamily="2" charset="2"/>
              </a:rPr>
              <a:t>Load calculations</a:t>
            </a:r>
          </a:p>
          <a:p>
            <a:pPr lvl="1">
              <a:lnSpc>
                <a:spcPct val="90000"/>
              </a:lnSpc>
            </a:pPr>
            <a:r>
              <a:rPr lang="en-US" sz="1800" dirty="0">
                <a:cs typeface="Times New Roman" pitchFamily="18" charset="0"/>
                <a:sym typeface="WP MathA" pitchFamily="2" charset="2"/>
              </a:rPr>
              <a:t>Equipment efficiency</a:t>
            </a:r>
          </a:p>
          <a:p>
            <a:pPr lvl="1">
              <a:lnSpc>
                <a:spcPct val="90000"/>
              </a:lnSpc>
            </a:pPr>
            <a:r>
              <a:rPr lang="en-US" sz="1800" dirty="0">
                <a:cs typeface="Times New Roman" pitchFamily="18" charset="0"/>
                <a:sym typeface="WP MathA" pitchFamily="2" charset="2"/>
              </a:rPr>
              <a:t>Service hot water piping insulation</a:t>
            </a:r>
          </a:p>
          <a:p>
            <a:pPr lvl="1">
              <a:lnSpc>
                <a:spcPct val="90000"/>
              </a:lnSpc>
            </a:pPr>
            <a:r>
              <a:rPr lang="en-US" sz="1800" dirty="0">
                <a:cs typeface="Times New Roman" pitchFamily="18" charset="0"/>
                <a:sym typeface="WP MathA" pitchFamily="2" charset="2"/>
              </a:rPr>
              <a:t>Service water-heating system controls</a:t>
            </a:r>
          </a:p>
          <a:p>
            <a:pPr lvl="1">
              <a:lnSpc>
                <a:spcPct val="90000"/>
              </a:lnSpc>
            </a:pPr>
            <a:r>
              <a:rPr lang="en-US" sz="1800" dirty="0">
                <a:cs typeface="Times New Roman" pitchFamily="18" charset="0"/>
                <a:sym typeface="WP MathA" pitchFamily="2" charset="2"/>
              </a:rPr>
              <a:t>Pools	</a:t>
            </a:r>
          </a:p>
          <a:p>
            <a:pPr lvl="1">
              <a:lnSpc>
                <a:spcPct val="90000"/>
              </a:lnSpc>
            </a:pPr>
            <a:r>
              <a:rPr lang="en-US" sz="1800" dirty="0">
                <a:cs typeface="Times New Roman" pitchFamily="18" charset="0"/>
                <a:sym typeface="WP MathA" pitchFamily="2" charset="2"/>
              </a:rPr>
              <a:t>Heat traps</a:t>
            </a:r>
          </a:p>
          <a:p>
            <a:pPr>
              <a:lnSpc>
                <a:spcPct val="90000"/>
              </a:lnSpc>
              <a:buFont typeface="Wingdings" pitchFamily="2" charset="2"/>
              <a:buChar char="ü"/>
            </a:pPr>
            <a:r>
              <a:rPr lang="en-US" sz="2000" dirty="0">
                <a:cs typeface="Times New Roman" pitchFamily="18" charset="0"/>
                <a:sym typeface="WP MathA" pitchFamily="2" charset="2"/>
              </a:rPr>
              <a:t>Prescriptive Path </a:t>
            </a:r>
            <a:r>
              <a:rPr lang="en-US" sz="1800" i="1" dirty="0">
                <a:cs typeface="Times New Roman" pitchFamily="18" charset="0"/>
                <a:sym typeface="WP MathA" pitchFamily="2" charset="2"/>
              </a:rPr>
              <a:t>(Section 7.5)</a:t>
            </a:r>
          </a:p>
          <a:p>
            <a:pPr lvl="1">
              <a:lnSpc>
                <a:spcPct val="90000"/>
              </a:lnSpc>
            </a:pPr>
            <a:r>
              <a:rPr lang="en-US" sz="1800" dirty="0">
                <a:cs typeface="Times New Roman" pitchFamily="18" charset="0"/>
                <a:sym typeface="WP MathA" pitchFamily="2" charset="2"/>
              </a:rPr>
              <a:t>Space heating and water heating</a:t>
            </a:r>
          </a:p>
          <a:p>
            <a:pPr lvl="1">
              <a:lnSpc>
                <a:spcPct val="90000"/>
              </a:lnSpc>
            </a:pPr>
            <a:r>
              <a:rPr lang="en-US" sz="1800" dirty="0">
                <a:cs typeface="Times New Roman" pitchFamily="18" charset="0"/>
                <a:sym typeface="WP MathA" pitchFamily="2" charset="2"/>
              </a:rPr>
              <a:t>Service water-heating equipment</a:t>
            </a:r>
          </a:p>
          <a:p>
            <a:pPr lvl="1">
              <a:lnSpc>
                <a:spcPct val="90000"/>
              </a:lnSpc>
            </a:pPr>
            <a:r>
              <a:rPr lang="en-US" sz="1800" dirty="0">
                <a:cs typeface="Times New Roman" pitchFamily="18" charset="0"/>
                <a:sym typeface="WP MathA" pitchFamily="2" charset="2"/>
              </a:rPr>
              <a:t>Buildings with high-capacity service water-heating systems</a:t>
            </a:r>
          </a:p>
          <a:p>
            <a:pPr>
              <a:lnSpc>
                <a:spcPct val="90000"/>
              </a:lnSpc>
              <a:buFont typeface="Wingdings" pitchFamily="2" charset="2"/>
              <a:buChar char="ü"/>
            </a:pPr>
            <a:r>
              <a:rPr lang="en-US" sz="2000" dirty="0">
                <a:cs typeface="Times New Roman" pitchFamily="18" charset="0"/>
                <a:sym typeface="WP MathA" pitchFamily="2" charset="2"/>
              </a:rPr>
              <a:t>Submittals</a:t>
            </a:r>
            <a:r>
              <a:rPr lang="en-US" sz="2000" i="1" dirty="0">
                <a:cs typeface="Times New Roman" pitchFamily="18" charset="0"/>
                <a:sym typeface="WP MathA" pitchFamily="2" charset="2"/>
              </a:rPr>
              <a:t> </a:t>
            </a:r>
            <a:r>
              <a:rPr lang="en-US" sz="1800" i="1" dirty="0">
                <a:cs typeface="Times New Roman" pitchFamily="18" charset="0"/>
                <a:sym typeface="WP MathA" pitchFamily="2" charset="2"/>
              </a:rPr>
              <a:t>(Section 7.7)</a:t>
            </a:r>
          </a:p>
          <a:p>
            <a:pPr>
              <a:lnSpc>
                <a:spcPct val="90000"/>
              </a:lnSpc>
              <a:buFont typeface="Wingdings" pitchFamily="2" charset="2"/>
              <a:buChar char="ü"/>
            </a:pPr>
            <a:r>
              <a:rPr lang="en-US" sz="2000" dirty="0">
                <a:cs typeface="Times New Roman" pitchFamily="18" charset="0"/>
                <a:sym typeface="WP MathA" pitchFamily="2" charset="2"/>
              </a:rPr>
              <a:t>Product Information </a:t>
            </a:r>
            <a:r>
              <a:rPr lang="en-US" sz="1800" i="1" dirty="0">
                <a:cs typeface="Times New Roman" pitchFamily="18" charset="0"/>
                <a:sym typeface="WP MathA" pitchFamily="2" charset="2"/>
              </a:rPr>
              <a:t>(Section 7.8)</a:t>
            </a:r>
          </a:p>
          <a:p>
            <a:pPr>
              <a:lnSpc>
                <a:spcPct val="90000"/>
              </a:lnSpc>
              <a:buFont typeface="Wingdings" pitchFamily="2" charset="2"/>
              <a:buChar char="ü"/>
            </a:pPr>
            <a:r>
              <a:rPr lang="en-US" sz="2100" dirty="0">
                <a:solidFill>
                  <a:srgbClr val="FF0000"/>
                </a:solidFill>
                <a:cs typeface="Times New Roman" pitchFamily="18" charset="0"/>
                <a:sym typeface="WP MathA" pitchFamily="2" charset="2"/>
              </a:rPr>
              <a:t>Verification, Testing, and Commissioning </a:t>
            </a:r>
            <a:r>
              <a:rPr lang="en-US" sz="1800" i="1" dirty="0">
                <a:solidFill>
                  <a:srgbClr val="FF0000"/>
                </a:solidFill>
                <a:cs typeface="Times New Roman" pitchFamily="18" charset="0"/>
                <a:sym typeface="WP MathA" pitchFamily="2" charset="2"/>
              </a:rPr>
              <a:t>(Section 7.9)</a:t>
            </a:r>
          </a:p>
        </p:txBody>
      </p:sp>
      <p:pic>
        <p:nvPicPr>
          <p:cNvPr id="293892" name="Picture 4" descr="Water Heater copy"/>
          <p:cNvPicPr>
            <a:picLocks noGrp="1" noChangeAspect="1" noChangeArrowheads="1"/>
          </p:cNvPicPr>
          <p:nvPr>
            <p:ph sz="half" idx="2"/>
          </p:nvPr>
        </p:nvPicPr>
        <p:blipFill>
          <a:blip r:embed="rId3" cstate="screen">
            <a:lum bright="30000" contrast="-36000"/>
            <a:grayscl/>
          </a:blip>
          <a:srcRect/>
          <a:stretch>
            <a:fillRect/>
          </a:stretch>
        </p:blipFill>
        <p:spPr>
          <a:xfrm>
            <a:off x="7078760" y="1165429"/>
            <a:ext cx="1760538" cy="4546600"/>
          </a:xfrm>
          <a:noFill/>
          <a:ln/>
        </p:spPr>
      </p:pic>
    </p:spTree>
    <p:extLst>
      <p:ext uri="{BB962C8B-B14F-4D97-AF65-F5344CB8AC3E}">
        <p14:creationId xmlns:p14="http://schemas.microsoft.com/office/powerpoint/2010/main" val="27371947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40" name="Rectangle 4"/>
          <p:cNvSpPr>
            <a:spLocks noGrp="1" noChangeArrowheads="1"/>
          </p:cNvSpPr>
          <p:nvPr>
            <p:ph idx="1"/>
          </p:nvPr>
        </p:nvSpPr>
        <p:spPr>
          <a:xfrm>
            <a:off x="531813" y="1295400"/>
            <a:ext cx="8080375" cy="4087813"/>
          </a:xfrm>
        </p:spPr>
        <p:txBody>
          <a:bodyPr/>
          <a:lstStyle/>
          <a:p>
            <a:pPr>
              <a:lnSpc>
                <a:spcPct val="75000"/>
              </a:lnSpc>
              <a:buFont typeface="Arial" panose="020B0604020202020204" pitchFamily="34" charset="0"/>
              <a:buChar char="•"/>
            </a:pPr>
            <a:r>
              <a:rPr lang="en-US" dirty="0"/>
              <a:t>New buildings</a:t>
            </a:r>
          </a:p>
          <a:p>
            <a:pPr>
              <a:lnSpc>
                <a:spcPct val="75000"/>
              </a:lnSpc>
              <a:buFont typeface="Arial" panose="020B0604020202020204" pitchFamily="34" charset="0"/>
              <a:buChar char="•"/>
            </a:pPr>
            <a:r>
              <a:rPr lang="en-US" dirty="0"/>
              <a:t>Additions to existing buildings</a:t>
            </a:r>
          </a:p>
          <a:p>
            <a:pPr>
              <a:lnSpc>
                <a:spcPct val="75000"/>
              </a:lnSpc>
              <a:buFont typeface="Arial" panose="020B0604020202020204" pitchFamily="34" charset="0"/>
              <a:buChar char="•"/>
            </a:pPr>
            <a:r>
              <a:rPr lang="en-US" dirty="0"/>
              <a:t>Alterations to existing buildings</a:t>
            </a:r>
          </a:p>
        </p:txBody>
      </p:sp>
      <p:sp>
        <p:nvSpPr>
          <p:cNvPr id="295939" name="Rectangle 3"/>
          <p:cNvSpPr>
            <a:spLocks noGrp="1" noChangeArrowheads="1"/>
          </p:cNvSpPr>
          <p:nvPr>
            <p:ph type="title"/>
          </p:nvPr>
        </p:nvSpPr>
        <p:spPr>
          <a:xfrm>
            <a:off x="279401" y="19246"/>
            <a:ext cx="8509000" cy="952500"/>
          </a:xfrm>
        </p:spPr>
        <p:txBody>
          <a:bodyPr>
            <a:normAutofit/>
          </a:bodyPr>
          <a:lstStyle/>
          <a:p>
            <a:pPr>
              <a:lnSpc>
                <a:spcPct val="80000"/>
              </a:lnSpc>
            </a:pPr>
            <a:r>
              <a:rPr lang="en-US" sz="2400" b="1" dirty="0">
                <a:solidFill>
                  <a:srgbClr val="00853F"/>
                </a:solidFill>
              </a:rPr>
              <a:t>Section 7 – 7.1.1</a:t>
            </a:r>
            <a:br>
              <a:rPr lang="en-US" sz="2800" dirty="0">
                <a:solidFill>
                  <a:srgbClr val="00853F"/>
                </a:solidFill>
              </a:rPr>
            </a:br>
            <a:r>
              <a:rPr lang="en-US" sz="2000" dirty="0">
                <a:solidFill>
                  <a:srgbClr val="00853F"/>
                </a:solidFill>
              </a:rPr>
              <a:t>SWH Scope</a:t>
            </a:r>
            <a:endParaRPr lang="en-US" sz="1400" i="1" dirty="0">
              <a:solidFill>
                <a:srgbClr val="00853F"/>
              </a:solidFill>
            </a:endParaRPr>
          </a:p>
        </p:txBody>
      </p:sp>
    </p:spTree>
    <p:extLst>
      <p:ext uri="{BB962C8B-B14F-4D97-AF65-F5344CB8AC3E}">
        <p14:creationId xmlns:p14="http://schemas.microsoft.com/office/powerpoint/2010/main" val="396420695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40" name="Rectangle 4"/>
          <p:cNvSpPr>
            <a:spLocks noGrp="1" noChangeArrowheads="1"/>
          </p:cNvSpPr>
          <p:nvPr>
            <p:ph idx="1"/>
          </p:nvPr>
        </p:nvSpPr>
        <p:spPr>
          <a:xfrm>
            <a:off x="531813" y="1295400"/>
            <a:ext cx="8080375" cy="4087813"/>
          </a:xfrm>
        </p:spPr>
        <p:txBody>
          <a:bodyPr/>
          <a:lstStyle/>
          <a:p>
            <a:pPr marL="0" indent="0">
              <a:lnSpc>
                <a:spcPct val="75000"/>
              </a:lnSpc>
              <a:buNone/>
            </a:pPr>
            <a:r>
              <a:rPr lang="en-US" dirty="0"/>
              <a:t>SWH equipment installed as a direct replacement shall meet these requirements</a:t>
            </a:r>
          </a:p>
          <a:p>
            <a:pPr marL="0" indent="0">
              <a:lnSpc>
                <a:spcPct val="75000"/>
              </a:lnSpc>
              <a:buNone/>
            </a:pPr>
            <a:endParaRPr lang="en-US" dirty="0"/>
          </a:p>
          <a:p>
            <a:pPr marL="0" indent="0">
              <a:lnSpc>
                <a:spcPct val="75000"/>
              </a:lnSpc>
              <a:buNone/>
            </a:pPr>
            <a:r>
              <a:rPr lang="en-US" b="1" u="sng" dirty="0"/>
              <a:t>Exception</a:t>
            </a:r>
          </a:p>
          <a:p>
            <a:pPr marL="693738">
              <a:lnSpc>
                <a:spcPct val="75000"/>
              </a:lnSpc>
              <a:buFont typeface="Arial" panose="020B0604020202020204" pitchFamily="34" charset="0"/>
              <a:buChar char="•"/>
            </a:pPr>
            <a:r>
              <a:rPr lang="en-US" dirty="0"/>
              <a:t>Not sufficient space or access to meet requirements</a:t>
            </a:r>
          </a:p>
        </p:txBody>
      </p:sp>
      <p:sp>
        <p:nvSpPr>
          <p:cNvPr id="295939" name="Rectangle 3"/>
          <p:cNvSpPr>
            <a:spLocks noGrp="1" noChangeArrowheads="1"/>
          </p:cNvSpPr>
          <p:nvPr>
            <p:ph type="title"/>
          </p:nvPr>
        </p:nvSpPr>
        <p:spPr>
          <a:xfrm>
            <a:off x="279401" y="19246"/>
            <a:ext cx="8509000" cy="952500"/>
          </a:xfrm>
        </p:spPr>
        <p:txBody>
          <a:bodyPr>
            <a:normAutofit/>
          </a:bodyPr>
          <a:lstStyle/>
          <a:p>
            <a:pPr>
              <a:lnSpc>
                <a:spcPct val="80000"/>
              </a:lnSpc>
            </a:pPr>
            <a:r>
              <a:rPr lang="en-US" sz="2400" b="1" dirty="0">
                <a:solidFill>
                  <a:srgbClr val="00853F"/>
                </a:solidFill>
              </a:rPr>
              <a:t>Section 7 – 7.1.1.3</a:t>
            </a:r>
            <a:br>
              <a:rPr lang="en-US" sz="2800" dirty="0">
                <a:solidFill>
                  <a:srgbClr val="00853F"/>
                </a:solidFill>
              </a:rPr>
            </a:br>
            <a:r>
              <a:rPr lang="en-US" sz="2000" dirty="0">
                <a:solidFill>
                  <a:srgbClr val="00853F"/>
                </a:solidFill>
              </a:rPr>
              <a:t>SWH Alterations</a:t>
            </a:r>
            <a:endParaRPr lang="en-US" sz="1400" i="1" dirty="0">
              <a:solidFill>
                <a:srgbClr val="00853F"/>
              </a:solidFill>
            </a:endParaRPr>
          </a:p>
        </p:txBody>
      </p:sp>
    </p:spTree>
    <p:extLst>
      <p:ext uri="{BB962C8B-B14F-4D97-AF65-F5344CB8AC3E}">
        <p14:creationId xmlns:p14="http://schemas.microsoft.com/office/powerpoint/2010/main" val="2936316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7343776" y="1066800"/>
            <a:ext cx="1800224" cy="5486400"/>
          </a:xfrm>
          <a:prstGeom prst="rect">
            <a:avLst/>
          </a:prstGeom>
          <a:gradFill rotWithShape="1">
            <a:gsLst>
              <a:gs pos="0">
                <a:schemeClr val="bg1">
                  <a:alpha val="58000"/>
                </a:schemeClr>
              </a:gs>
              <a:gs pos="100000">
                <a:srgbClr val="C0C0C0"/>
              </a:gs>
            </a:gsLst>
            <a:lin ang="5400000" scaled="1"/>
          </a:gradFill>
          <a:ln w="28575" algn="ctr">
            <a:noFill/>
            <a:miter lim="800000"/>
            <a:headEnd/>
            <a:tailEnd/>
          </a:ln>
          <a:effectLst/>
        </p:spPr>
        <p:txBody>
          <a:bodyPr wrap="none" anchor="ctr"/>
          <a:lstStyle/>
          <a:p>
            <a:endParaRPr lang="en-US"/>
          </a:p>
        </p:txBody>
      </p:sp>
      <p:sp>
        <p:nvSpPr>
          <p:cNvPr id="35844" name="Rectangle 4"/>
          <p:cNvSpPr>
            <a:spLocks noChangeArrowheads="1"/>
          </p:cNvSpPr>
          <p:nvPr/>
        </p:nvSpPr>
        <p:spPr bwMode="auto">
          <a:xfrm>
            <a:off x="4130040" y="990600"/>
            <a:ext cx="3048000" cy="5791200"/>
          </a:xfrm>
          <a:prstGeom prst="rect">
            <a:avLst/>
          </a:prstGeom>
          <a:noFill/>
          <a:ln w="28575" algn="ctr">
            <a:noFill/>
            <a:miter lim="800000"/>
            <a:headEnd/>
            <a:tailEnd/>
          </a:ln>
          <a:effectLst/>
        </p:spPr>
        <p:txBody>
          <a:bodyPr wrap="none" anchor="ctr"/>
          <a:lstStyle/>
          <a:p>
            <a:endParaRPr lang="en-US"/>
          </a:p>
        </p:txBody>
      </p:sp>
      <p:sp>
        <p:nvSpPr>
          <p:cNvPr id="35845" name="Rectangle 5"/>
          <p:cNvSpPr>
            <a:spLocks noChangeArrowheads="1"/>
          </p:cNvSpPr>
          <p:nvPr/>
        </p:nvSpPr>
        <p:spPr bwMode="auto">
          <a:xfrm>
            <a:off x="1" y="990600"/>
            <a:ext cx="1859284" cy="5562600"/>
          </a:xfrm>
          <a:prstGeom prst="rect">
            <a:avLst/>
          </a:prstGeom>
          <a:gradFill rotWithShape="1">
            <a:gsLst>
              <a:gs pos="0">
                <a:schemeClr val="bg1">
                  <a:alpha val="58000"/>
                </a:schemeClr>
              </a:gs>
              <a:gs pos="100000">
                <a:srgbClr val="C0C0C0"/>
              </a:gs>
            </a:gsLst>
            <a:lin ang="5400000" scaled="1"/>
          </a:gradFill>
          <a:ln w="28575" algn="ctr">
            <a:noFill/>
            <a:miter lim="800000"/>
            <a:headEnd/>
            <a:tailEnd/>
          </a:ln>
          <a:effectLst/>
        </p:spPr>
        <p:txBody>
          <a:bodyPr wrap="none" anchor="ctr"/>
          <a:lstStyle/>
          <a:p>
            <a:endParaRPr lang="en-US"/>
          </a:p>
        </p:txBody>
      </p:sp>
      <p:sp>
        <p:nvSpPr>
          <p:cNvPr id="35846" name="Oval 6"/>
          <p:cNvSpPr>
            <a:spLocks noChangeArrowheads="1"/>
          </p:cNvSpPr>
          <p:nvPr/>
        </p:nvSpPr>
        <p:spPr bwMode="auto">
          <a:xfrm>
            <a:off x="2362200" y="5334000"/>
            <a:ext cx="4572000" cy="1219200"/>
          </a:xfrm>
          <a:prstGeom prst="ellipse">
            <a:avLst/>
          </a:prstGeom>
          <a:noFill/>
          <a:ln w="9525" algn="ctr">
            <a:noFill/>
            <a:round/>
            <a:headEnd/>
            <a:tailEnd/>
          </a:ln>
          <a:effectLst/>
        </p:spPr>
        <p:txBody>
          <a:bodyPr wrap="none" anchor="ctr">
            <a:spAutoFit/>
          </a:bodyPr>
          <a:lstStyle/>
          <a:p>
            <a:endParaRPr lang="en-US"/>
          </a:p>
        </p:txBody>
      </p:sp>
      <p:sp>
        <p:nvSpPr>
          <p:cNvPr id="35848" name="Text Box 8"/>
          <p:cNvSpPr txBox="1">
            <a:spLocks noChangeArrowheads="1"/>
          </p:cNvSpPr>
          <p:nvPr/>
        </p:nvSpPr>
        <p:spPr bwMode="auto">
          <a:xfrm>
            <a:off x="1990730" y="3174881"/>
            <a:ext cx="1424939" cy="1095494"/>
          </a:xfrm>
          <a:prstGeom prst="rect">
            <a:avLst/>
          </a:prstGeom>
          <a:solidFill>
            <a:srgbClr val="92D050"/>
          </a:solidFill>
          <a:ln w="22225">
            <a:solidFill>
              <a:schemeClr val="tx2"/>
            </a:solidFill>
            <a:miter lim="800000"/>
            <a:headEnd/>
            <a:tailEnd/>
          </a:ln>
          <a:effectLst/>
        </p:spPr>
        <p:txBody>
          <a:bodyPr/>
          <a:lstStyle/>
          <a:p>
            <a:pPr algn="ctr">
              <a:spcBef>
                <a:spcPts val="600"/>
              </a:spcBef>
            </a:pPr>
            <a:r>
              <a:rPr lang="en-US" sz="1600" dirty="0">
                <a:solidFill>
                  <a:schemeClr val="bg1"/>
                </a:solidFill>
                <a:effectLst>
                  <a:outerShdw blurRad="38100" dist="38100" dir="2700000" algn="tl">
                    <a:srgbClr val="000000"/>
                  </a:outerShdw>
                </a:effectLst>
                <a:latin typeface="Arial Black" pitchFamily="34" charset="0"/>
              </a:rPr>
              <a:t>Mandatory </a:t>
            </a:r>
          </a:p>
          <a:p>
            <a:pPr algn="ctr"/>
            <a:r>
              <a:rPr lang="en-US" sz="1600" dirty="0">
                <a:solidFill>
                  <a:schemeClr val="bg1"/>
                </a:solidFill>
                <a:effectLst>
                  <a:outerShdw blurRad="38100" dist="38100" dir="2700000" algn="tl">
                    <a:srgbClr val="000000"/>
                  </a:outerShdw>
                </a:effectLst>
                <a:latin typeface="Arial Black" pitchFamily="34" charset="0"/>
              </a:rPr>
              <a:t>Provisions</a:t>
            </a:r>
          </a:p>
          <a:p>
            <a:pPr algn="ctr">
              <a:lnSpc>
                <a:spcPct val="110000"/>
              </a:lnSpc>
              <a:spcBef>
                <a:spcPct val="30000"/>
              </a:spcBef>
            </a:pPr>
            <a:r>
              <a:rPr lang="en-US" sz="1200" dirty="0"/>
              <a:t>(required for each compliance path)</a:t>
            </a:r>
          </a:p>
        </p:txBody>
      </p:sp>
      <p:sp>
        <p:nvSpPr>
          <p:cNvPr id="35849" name="Text Box 9"/>
          <p:cNvSpPr txBox="1">
            <a:spLocks noChangeArrowheads="1"/>
          </p:cNvSpPr>
          <p:nvPr/>
        </p:nvSpPr>
        <p:spPr bwMode="auto">
          <a:xfrm>
            <a:off x="0" y="1211263"/>
            <a:ext cx="1859284" cy="707886"/>
          </a:xfrm>
          <a:prstGeom prst="rect">
            <a:avLst/>
          </a:prstGeom>
          <a:noFill/>
          <a:ln w="28575" algn="ctr">
            <a:noFill/>
            <a:miter lim="800000"/>
            <a:headEnd/>
            <a:tailEnd/>
          </a:ln>
          <a:effectLst/>
        </p:spPr>
        <p:txBody>
          <a:bodyPr wrap="square">
            <a:spAutoFit/>
          </a:bodyPr>
          <a:lstStyle/>
          <a:p>
            <a:pPr algn="ctr">
              <a:spcBef>
                <a:spcPct val="50000"/>
              </a:spcBef>
            </a:pPr>
            <a:r>
              <a:rPr lang="en-US" sz="2000" b="1" dirty="0">
                <a:solidFill>
                  <a:schemeClr val="accent6"/>
                </a:solidFill>
                <a:effectLst>
                  <a:outerShdw blurRad="38100" dist="38100" dir="2700000" algn="tl">
                    <a:srgbClr val="C0C0C0"/>
                  </a:outerShdw>
                </a:effectLst>
              </a:rPr>
              <a:t>Building System</a:t>
            </a:r>
          </a:p>
        </p:txBody>
      </p:sp>
      <p:sp>
        <p:nvSpPr>
          <p:cNvPr id="35850" name="Text Box 10"/>
          <p:cNvSpPr txBox="1">
            <a:spLocks noChangeArrowheads="1"/>
          </p:cNvSpPr>
          <p:nvPr/>
        </p:nvSpPr>
        <p:spPr bwMode="auto">
          <a:xfrm>
            <a:off x="2573660" y="1214373"/>
            <a:ext cx="3840480" cy="400110"/>
          </a:xfrm>
          <a:prstGeom prst="rect">
            <a:avLst/>
          </a:prstGeom>
          <a:noFill/>
          <a:ln w="28575" algn="ctr">
            <a:noFill/>
            <a:miter lim="800000"/>
            <a:headEnd/>
            <a:tailEnd/>
          </a:ln>
          <a:effectLst/>
        </p:spPr>
        <p:txBody>
          <a:bodyPr wrap="square">
            <a:spAutoFit/>
          </a:bodyPr>
          <a:lstStyle/>
          <a:p>
            <a:pPr algn="ctr">
              <a:spcBef>
                <a:spcPct val="50000"/>
              </a:spcBef>
            </a:pPr>
            <a:r>
              <a:rPr lang="en-US" sz="2000" b="1" dirty="0">
                <a:solidFill>
                  <a:schemeClr val="accent6"/>
                </a:solidFill>
                <a:effectLst>
                  <a:outerShdw blurRad="38100" dist="38100" dir="2700000" algn="tl">
                    <a:srgbClr val="C0C0C0"/>
                  </a:outerShdw>
                </a:effectLst>
              </a:rPr>
              <a:t>Compliance Requirements</a:t>
            </a:r>
          </a:p>
        </p:txBody>
      </p:sp>
      <p:sp>
        <p:nvSpPr>
          <p:cNvPr id="35851" name="Text Box 11"/>
          <p:cNvSpPr txBox="1">
            <a:spLocks noChangeArrowheads="1"/>
          </p:cNvSpPr>
          <p:nvPr/>
        </p:nvSpPr>
        <p:spPr bwMode="auto">
          <a:xfrm>
            <a:off x="7267575" y="2828835"/>
            <a:ext cx="1952625" cy="1200329"/>
          </a:xfrm>
          <a:prstGeom prst="rect">
            <a:avLst/>
          </a:prstGeom>
          <a:noFill/>
          <a:ln w="28575" algn="ctr">
            <a:noFill/>
            <a:miter lim="800000"/>
            <a:headEnd/>
            <a:tailEnd/>
          </a:ln>
          <a:effectLst/>
        </p:spPr>
        <p:txBody>
          <a:bodyPr wrap="square">
            <a:spAutoFit/>
          </a:bodyPr>
          <a:lstStyle/>
          <a:p>
            <a:pPr algn="ctr">
              <a:spcBef>
                <a:spcPct val="50000"/>
              </a:spcBef>
            </a:pPr>
            <a:r>
              <a:rPr lang="en-US" sz="2400" b="1" dirty="0">
                <a:solidFill>
                  <a:schemeClr val="accent6"/>
                </a:solidFill>
                <a:effectLst>
                  <a:outerShdw blurRad="38100" dist="38100" dir="2700000" algn="tl">
                    <a:srgbClr val="C0C0C0"/>
                  </a:outerShdw>
                </a:effectLst>
              </a:rPr>
              <a:t>Energy Code Compliance</a:t>
            </a:r>
          </a:p>
        </p:txBody>
      </p:sp>
      <p:sp>
        <p:nvSpPr>
          <p:cNvPr id="35852" name="Text Box 12"/>
          <p:cNvSpPr txBox="1">
            <a:spLocks noChangeArrowheads="1"/>
          </p:cNvSpPr>
          <p:nvPr/>
        </p:nvSpPr>
        <p:spPr bwMode="auto">
          <a:xfrm>
            <a:off x="3655912" y="1984375"/>
            <a:ext cx="1615440" cy="603250"/>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Prescriptive Path</a:t>
            </a:r>
            <a:endParaRPr lang="en-US" sz="1600" dirty="0">
              <a:solidFill>
                <a:schemeClr val="bg1"/>
              </a:solidFill>
              <a:latin typeface="Arial Black" pitchFamily="34" charset="0"/>
            </a:endParaRPr>
          </a:p>
        </p:txBody>
      </p:sp>
      <p:sp>
        <p:nvSpPr>
          <p:cNvPr id="35853" name="Text Box 13"/>
          <p:cNvSpPr txBox="1">
            <a:spLocks noChangeArrowheads="1"/>
          </p:cNvSpPr>
          <p:nvPr/>
        </p:nvSpPr>
        <p:spPr bwMode="auto">
          <a:xfrm>
            <a:off x="3662688" y="4671274"/>
            <a:ext cx="1615440" cy="603250"/>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Energy Cost Budget</a:t>
            </a:r>
          </a:p>
        </p:txBody>
      </p:sp>
      <p:sp>
        <p:nvSpPr>
          <p:cNvPr id="35854" name="Text Box 14"/>
          <p:cNvSpPr txBox="1">
            <a:spLocks noChangeArrowheads="1"/>
          </p:cNvSpPr>
          <p:nvPr/>
        </p:nvSpPr>
        <p:spPr bwMode="auto">
          <a:xfrm>
            <a:off x="3655912" y="3677875"/>
            <a:ext cx="1615439" cy="584775"/>
          </a:xfrm>
          <a:prstGeom prst="rect">
            <a:avLst/>
          </a:prstGeom>
          <a:solidFill>
            <a:srgbClr val="969696"/>
          </a:solidFill>
          <a:ln w="22225">
            <a:solidFill>
              <a:srgbClr val="808080"/>
            </a:solidFill>
            <a:miter lim="800000"/>
            <a:headEnd/>
            <a:tailEnd/>
          </a:ln>
          <a:effectLst/>
        </p:spPr>
        <p:txBody>
          <a:bodyPr>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dirty="0"/>
              <a:t>Trade Off Option </a:t>
            </a:r>
          </a:p>
        </p:txBody>
      </p:sp>
      <p:sp>
        <p:nvSpPr>
          <p:cNvPr id="35855" name="Text Box 15"/>
          <p:cNvSpPr txBox="1">
            <a:spLocks noChangeArrowheads="1"/>
          </p:cNvSpPr>
          <p:nvPr/>
        </p:nvSpPr>
        <p:spPr bwMode="auto">
          <a:xfrm>
            <a:off x="3686180" y="5636017"/>
            <a:ext cx="1615440" cy="830997"/>
          </a:xfrm>
          <a:prstGeom prst="rect">
            <a:avLst/>
          </a:prstGeom>
          <a:solidFill>
            <a:srgbClr val="92D050"/>
          </a:solidFill>
          <a:ln w="22225">
            <a:solidFill>
              <a:srgbClr val="808080"/>
            </a:solidFill>
            <a:miter lim="800000"/>
            <a:headEnd/>
            <a:tailEnd/>
          </a:ln>
          <a:effectLst/>
        </p:spPr>
        <p:txBody>
          <a:bodyPr wrap="square">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dirty="0"/>
              <a:t>Performance Rating Method</a:t>
            </a:r>
          </a:p>
        </p:txBody>
      </p:sp>
      <p:sp>
        <p:nvSpPr>
          <p:cNvPr id="35856" name="Text Box 16"/>
          <p:cNvSpPr txBox="1">
            <a:spLocks noChangeArrowheads="1"/>
          </p:cNvSpPr>
          <p:nvPr/>
        </p:nvSpPr>
        <p:spPr bwMode="auto">
          <a:xfrm>
            <a:off x="142875" y="2057400"/>
            <a:ext cx="1508760" cy="338554"/>
          </a:xfrm>
          <a:prstGeom prst="rect">
            <a:avLst/>
          </a:prstGeom>
          <a:solidFill>
            <a:srgbClr val="EAEAEA"/>
          </a:solidFill>
          <a:ln w="22225">
            <a:solidFill>
              <a:srgbClr val="808080"/>
            </a:solidFill>
            <a:miter lim="800000"/>
            <a:headEnd/>
            <a:tailEnd/>
          </a:ln>
          <a:effectLst/>
        </p:spPr>
        <p:txBody>
          <a:bodyPr wrap="square">
            <a:spAutoFit/>
          </a:bodyPr>
          <a:lstStyle>
            <a:defPPr>
              <a:defRPr lang="en-US"/>
            </a:defPPr>
            <a:lvl1pPr algn="ctr">
              <a:spcBef>
                <a:spcPct val="50000"/>
              </a:spcBef>
              <a:defRPr b="1"/>
            </a:lvl1pPr>
          </a:lstStyle>
          <a:p>
            <a:r>
              <a:rPr lang="en-US" dirty="0"/>
              <a:t>Envelope</a:t>
            </a:r>
          </a:p>
        </p:txBody>
      </p:sp>
      <p:sp>
        <p:nvSpPr>
          <p:cNvPr id="35857" name="Text Box 17"/>
          <p:cNvSpPr txBox="1">
            <a:spLocks noChangeArrowheads="1"/>
          </p:cNvSpPr>
          <p:nvPr/>
        </p:nvSpPr>
        <p:spPr bwMode="auto">
          <a:xfrm>
            <a:off x="142875" y="2727960"/>
            <a:ext cx="1508760" cy="369332"/>
          </a:xfrm>
          <a:prstGeom prst="rect">
            <a:avLst/>
          </a:prstGeom>
          <a:solidFill>
            <a:srgbClr val="92D050"/>
          </a:solidFill>
          <a:ln w="22225">
            <a:solidFill>
              <a:srgbClr val="808080"/>
            </a:solidFill>
            <a:miter lim="800000"/>
            <a:headEnd/>
            <a:tailEnd/>
          </a:ln>
          <a:effectLst/>
        </p:spPr>
        <p:txBody>
          <a:bodyPr wrap="square">
            <a:spAutoFit/>
          </a:bodyPr>
          <a:lstStyle>
            <a:defPPr>
              <a:defRPr lang="en-US"/>
            </a:defPPr>
            <a:lvl1pPr algn="ctr">
              <a:spcBef>
                <a:spcPts val="600"/>
              </a:spcBef>
              <a:defRPr sz="1600">
                <a:solidFill>
                  <a:schemeClr val="bg1"/>
                </a:solidFill>
                <a:effectLst>
                  <a:outerShdw blurRad="38100" dist="38100" dir="2700000" algn="tl">
                    <a:srgbClr val="000000"/>
                  </a:outerShdw>
                </a:effectLst>
                <a:latin typeface="Arial Black" pitchFamily="34" charset="0"/>
              </a:defRPr>
            </a:lvl1pPr>
          </a:lstStyle>
          <a:p>
            <a:r>
              <a:rPr lang="en-US" sz="1800" dirty="0"/>
              <a:t>HVAC</a:t>
            </a:r>
            <a:endParaRPr lang="en-US" dirty="0"/>
          </a:p>
        </p:txBody>
      </p:sp>
      <p:sp>
        <p:nvSpPr>
          <p:cNvPr id="35858" name="Text Box 18"/>
          <p:cNvSpPr txBox="1">
            <a:spLocks noChangeArrowheads="1"/>
          </p:cNvSpPr>
          <p:nvPr/>
        </p:nvSpPr>
        <p:spPr bwMode="auto">
          <a:xfrm>
            <a:off x="142875" y="473964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Lighting</a:t>
            </a:r>
          </a:p>
        </p:txBody>
      </p:sp>
      <p:sp>
        <p:nvSpPr>
          <p:cNvPr id="35859" name="Text Box 19"/>
          <p:cNvSpPr txBox="1">
            <a:spLocks noChangeArrowheads="1"/>
          </p:cNvSpPr>
          <p:nvPr/>
        </p:nvSpPr>
        <p:spPr bwMode="auto">
          <a:xfrm>
            <a:off x="142875" y="339852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SWH</a:t>
            </a:r>
          </a:p>
        </p:txBody>
      </p:sp>
      <p:sp>
        <p:nvSpPr>
          <p:cNvPr id="35860" name="Text Box 20"/>
          <p:cNvSpPr txBox="1">
            <a:spLocks noChangeArrowheads="1"/>
          </p:cNvSpPr>
          <p:nvPr/>
        </p:nvSpPr>
        <p:spPr bwMode="auto">
          <a:xfrm>
            <a:off x="142875" y="406908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Power</a:t>
            </a:r>
          </a:p>
        </p:txBody>
      </p:sp>
      <p:sp>
        <p:nvSpPr>
          <p:cNvPr id="35861" name="Text Box 21"/>
          <p:cNvSpPr txBox="1">
            <a:spLocks noChangeArrowheads="1"/>
          </p:cNvSpPr>
          <p:nvPr/>
        </p:nvSpPr>
        <p:spPr bwMode="auto">
          <a:xfrm>
            <a:off x="142875" y="541020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Other</a:t>
            </a:r>
          </a:p>
        </p:txBody>
      </p:sp>
      <p:sp>
        <p:nvSpPr>
          <p:cNvPr id="25" name="Rectangle 4"/>
          <p:cNvSpPr txBox="1">
            <a:spLocks noChangeArrowheads="1"/>
          </p:cNvSpPr>
          <p:nvPr/>
        </p:nvSpPr>
        <p:spPr>
          <a:xfrm>
            <a:off x="141288" y="0"/>
            <a:ext cx="5823479" cy="820396"/>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rPr>
              <a:t>HVAC Compliance</a:t>
            </a:r>
            <a:endParaRPr lang="en-US" sz="2400" dirty="0">
              <a:solidFill>
                <a:schemeClr val="tx1">
                  <a:lumMod val="50000"/>
                </a:schemeClr>
              </a:solidFill>
            </a:endParaRPr>
          </a:p>
        </p:txBody>
      </p:sp>
      <p:sp>
        <p:nvSpPr>
          <p:cNvPr id="21" name="Text Box 14">
            <a:extLst>
              <a:ext uri="{FF2B5EF4-FFF2-40B4-BE49-F238E27FC236}">
                <a16:creationId xmlns:a16="http://schemas.microsoft.com/office/drawing/2014/main" id="{7A242D6A-FCCD-4526-BC6B-7C0229A1E65F}"/>
              </a:ext>
            </a:extLst>
          </p:cNvPr>
          <p:cNvSpPr txBox="1">
            <a:spLocks noChangeArrowheads="1"/>
          </p:cNvSpPr>
          <p:nvPr/>
        </p:nvSpPr>
        <p:spPr bwMode="auto">
          <a:xfrm>
            <a:off x="5515192" y="2367257"/>
            <a:ext cx="1708571" cy="523220"/>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400" dirty="0">
                <a:solidFill>
                  <a:schemeClr val="bg1"/>
                </a:solidFill>
                <a:effectLst>
                  <a:outerShdw blurRad="38100" dist="38100" dir="2700000" algn="tl">
                    <a:srgbClr val="000000"/>
                  </a:outerShdw>
                </a:effectLst>
                <a:latin typeface="Arial Black" pitchFamily="34" charset="0"/>
              </a:rPr>
              <a:t>Submittal Requirements</a:t>
            </a:r>
          </a:p>
        </p:txBody>
      </p:sp>
      <p:sp>
        <p:nvSpPr>
          <p:cNvPr id="22" name="Text Box 14">
            <a:extLst>
              <a:ext uri="{FF2B5EF4-FFF2-40B4-BE49-F238E27FC236}">
                <a16:creationId xmlns:a16="http://schemas.microsoft.com/office/drawing/2014/main" id="{3DEF5D4A-BB7B-425D-A213-0FDD15838D50}"/>
              </a:ext>
            </a:extLst>
          </p:cNvPr>
          <p:cNvSpPr txBox="1">
            <a:spLocks noChangeArrowheads="1"/>
          </p:cNvSpPr>
          <p:nvPr/>
        </p:nvSpPr>
        <p:spPr bwMode="auto">
          <a:xfrm>
            <a:off x="5515192" y="3274454"/>
            <a:ext cx="1708571" cy="738664"/>
          </a:xfrm>
          <a:prstGeom prst="rect">
            <a:avLst/>
          </a:prstGeom>
          <a:solidFill>
            <a:srgbClr val="969696"/>
          </a:solidFill>
          <a:ln w="22225">
            <a:solidFill>
              <a:srgbClr val="808080"/>
            </a:solidFill>
            <a:miter lim="800000"/>
            <a:headEnd/>
            <a:tailEnd/>
          </a:ln>
          <a:effectLst/>
        </p:spPr>
        <p:txBody>
          <a:bodyPr>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sz="1400" dirty="0"/>
              <a:t>Information and Installation Requirements</a:t>
            </a:r>
          </a:p>
        </p:txBody>
      </p:sp>
      <p:sp>
        <p:nvSpPr>
          <p:cNvPr id="23" name="Text Box 14">
            <a:extLst>
              <a:ext uri="{FF2B5EF4-FFF2-40B4-BE49-F238E27FC236}">
                <a16:creationId xmlns:a16="http://schemas.microsoft.com/office/drawing/2014/main" id="{F1B03B98-DF1F-43B7-BBE3-F1300AAA1A75}"/>
              </a:ext>
            </a:extLst>
          </p:cNvPr>
          <p:cNvSpPr txBox="1">
            <a:spLocks noChangeArrowheads="1"/>
          </p:cNvSpPr>
          <p:nvPr/>
        </p:nvSpPr>
        <p:spPr bwMode="auto">
          <a:xfrm>
            <a:off x="5515192" y="4409541"/>
            <a:ext cx="1708571" cy="954107"/>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400" dirty="0">
                <a:solidFill>
                  <a:schemeClr val="bg1"/>
                </a:solidFill>
                <a:effectLst>
                  <a:outerShdw blurRad="38100" dist="38100" dir="2700000" algn="tl">
                    <a:srgbClr val="000000"/>
                  </a:outerShdw>
                </a:effectLst>
                <a:latin typeface="Arial Black" pitchFamily="34" charset="0"/>
              </a:rPr>
              <a:t>Verification, Testing, Inspection &amp; Commissioning</a:t>
            </a:r>
          </a:p>
        </p:txBody>
      </p:sp>
      <p:sp>
        <p:nvSpPr>
          <p:cNvPr id="26" name="Text Box 13">
            <a:extLst>
              <a:ext uri="{FF2B5EF4-FFF2-40B4-BE49-F238E27FC236}">
                <a16:creationId xmlns:a16="http://schemas.microsoft.com/office/drawing/2014/main" id="{65B2C502-A8A0-4A7D-A787-8A4304939899}"/>
              </a:ext>
            </a:extLst>
          </p:cNvPr>
          <p:cNvSpPr txBox="1">
            <a:spLocks noChangeArrowheads="1"/>
          </p:cNvSpPr>
          <p:nvPr/>
        </p:nvSpPr>
        <p:spPr bwMode="auto">
          <a:xfrm>
            <a:off x="3655912" y="2935900"/>
            <a:ext cx="1615440" cy="338554"/>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Simplified</a:t>
            </a:r>
          </a:p>
        </p:txBody>
      </p:sp>
    </p:spTree>
    <p:extLst>
      <p:ext uri="{BB962C8B-B14F-4D97-AF65-F5344CB8AC3E}">
        <p14:creationId xmlns:p14="http://schemas.microsoft.com/office/powerpoint/2010/main" val="145687131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1" name="Rectangle 3"/>
          <p:cNvSpPr>
            <a:spLocks noGrp="1" noChangeArrowheads="1"/>
          </p:cNvSpPr>
          <p:nvPr>
            <p:ph idx="1"/>
          </p:nvPr>
        </p:nvSpPr>
        <p:spPr>
          <a:xfrm>
            <a:off x="456229" y="1447800"/>
            <a:ext cx="8535371" cy="4441825"/>
          </a:xfrm>
        </p:spPr>
        <p:txBody>
          <a:bodyPr/>
          <a:lstStyle/>
          <a:p>
            <a:pPr marL="0" indent="0">
              <a:buNone/>
            </a:pPr>
            <a:r>
              <a:rPr lang="en-US" dirty="0">
                <a:cs typeface="Times New Roman" pitchFamily="18" charset="0"/>
                <a:sym typeface="WP MathA" pitchFamily="2" charset="2"/>
              </a:rPr>
              <a:t>In accordance with manufacturer’s published sizing guidelines or generally accepted engineering standards and handbooks</a:t>
            </a:r>
          </a:p>
          <a:p>
            <a:endParaRPr lang="en-US" dirty="0">
              <a:solidFill>
                <a:schemeClr val="folHlink"/>
              </a:solidFill>
              <a:cs typeface="Times New Roman" pitchFamily="18" charset="0"/>
              <a:sym typeface="WP MathA" pitchFamily="2" charset="2"/>
            </a:endParaRPr>
          </a:p>
          <a:p>
            <a:pPr lvl="2">
              <a:buFontTx/>
              <a:buNone/>
            </a:pPr>
            <a:r>
              <a:rPr lang="en-US" dirty="0">
                <a:cs typeface="Times New Roman" pitchFamily="18" charset="0"/>
                <a:sym typeface="WP MathA" pitchFamily="2" charset="2"/>
              </a:rPr>
              <a:t>	</a:t>
            </a:r>
          </a:p>
          <a:p>
            <a:pPr lvl="1">
              <a:buFontTx/>
              <a:buNone/>
            </a:pPr>
            <a:endParaRPr lang="en-US" dirty="0">
              <a:cs typeface="Times New Roman" pitchFamily="18" charset="0"/>
              <a:sym typeface="WP MathA" pitchFamily="2" charset="2"/>
            </a:endParaRPr>
          </a:p>
        </p:txBody>
      </p:sp>
      <p:sp>
        <p:nvSpPr>
          <p:cNvPr id="299010" name="Rectangle 2"/>
          <p:cNvSpPr>
            <a:spLocks noGrp="1" noChangeArrowheads="1"/>
          </p:cNvSpPr>
          <p:nvPr>
            <p:ph type="title"/>
          </p:nvPr>
        </p:nvSpPr>
        <p:spPr>
          <a:xfrm>
            <a:off x="279401" y="25792"/>
            <a:ext cx="8674100" cy="914400"/>
          </a:xfrm>
        </p:spPr>
        <p:txBody>
          <a:bodyPr/>
          <a:lstStyle/>
          <a:p>
            <a:pPr>
              <a:lnSpc>
                <a:spcPct val="80000"/>
              </a:lnSpc>
            </a:pPr>
            <a:r>
              <a:rPr lang="en-US" sz="2400" b="1" dirty="0">
                <a:solidFill>
                  <a:srgbClr val="00853F"/>
                </a:solidFill>
              </a:rPr>
              <a:t>Section 7 – 7.4.1</a:t>
            </a:r>
            <a:br>
              <a:rPr lang="en-US" dirty="0">
                <a:solidFill>
                  <a:srgbClr val="00853F"/>
                </a:solidFill>
              </a:rPr>
            </a:br>
            <a:r>
              <a:rPr lang="en-US" sz="2000" dirty="0">
                <a:solidFill>
                  <a:srgbClr val="00853F"/>
                </a:solidFill>
              </a:rPr>
              <a:t>Load Calculations</a:t>
            </a:r>
          </a:p>
        </p:txBody>
      </p:sp>
    </p:spTree>
    <p:extLst>
      <p:ext uri="{BB962C8B-B14F-4D97-AF65-F5344CB8AC3E}">
        <p14:creationId xmlns:p14="http://schemas.microsoft.com/office/powerpoint/2010/main" val="62385048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9" name="Rectangle 3"/>
          <p:cNvSpPr>
            <a:spLocks noGrp="1" noChangeArrowheads="1"/>
          </p:cNvSpPr>
          <p:nvPr>
            <p:ph idx="1"/>
          </p:nvPr>
        </p:nvSpPr>
        <p:spPr>
          <a:xfrm>
            <a:off x="456229" y="1219200"/>
            <a:ext cx="8471872" cy="4441825"/>
          </a:xfrm>
        </p:spPr>
        <p:txBody>
          <a:bodyPr>
            <a:normAutofit lnSpcReduction="10000"/>
          </a:bodyPr>
          <a:lstStyle/>
          <a:p>
            <a:pPr marL="0" indent="0">
              <a:lnSpc>
                <a:spcPct val="90000"/>
              </a:lnSpc>
              <a:buNone/>
            </a:pPr>
            <a:r>
              <a:rPr lang="en-US" sz="2400" dirty="0">
                <a:cs typeface="Times New Roman" pitchFamily="18" charset="0"/>
                <a:sym typeface="WP MathA" pitchFamily="2" charset="2"/>
              </a:rPr>
              <a:t>Section 7.4.2 refers to Table 7.8 for equipment efficiencies</a:t>
            </a:r>
          </a:p>
          <a:p>
            <a:pPr marL="0" indent="0">
              <a:lnSpc>
                <a:spcPct val="90000"/>
              </a:lnSpc>
              <a:buNone/>
            </a:pPr>
            <a:endParaRPr lang="en-US" sz="2400" dirty="0">
              <a:cs typeface="Times New Roman" pitchFamily="18" charset="0"/>
              <a:sym typeface="WP MathA" pitchFamily="2" charset="2"/>
            </a:endParaRPr>
          </a:p>
          <a:p>
            <a:pPr marL="0" indent="0">
              <a:lnSpc>
                <a:spcPct val="90000"/>
              </a:lnSpc>
              <a:buNone/>
            </a:pPr>
            <a:r>
              <a:rPr lang="en-US" sz="2400" dirty="0">
                <a:cs typeface="Times New Roman" pitchFamily="18" charset="0"/>
                <a:sym typeface="WP MathA" pitchFamily="2" charset="2"/>
              </a:rPr>
              <a:t>Equipment not listed in Table 7.8 has no minimum performance requirements, for example:</a:t>
            </a:r>
          </a:p>
          <a:p>
            <a:pPr lvl="1">
              <a:lnSpc>
                <a:spcPct val="90000"/>
              </a:lnSpc>
            </a:pPr>
            <a:r>
              <a:rPr lang="en-US" sz="2000" dirty="0">
                <a:cs typeface="Times New Roman" pitchFamily="18" charset="0"/>
                <a:sym typeface="WP MathA" pitchFamily="2" charset="2"/>
              </a:rPr>
              <a:t>Electric or oil water heaters &lt; 20 gallons</a:t>
            </a:r>
          </a:p>
          <a:p>
            <a:pPr lvl="1">
              <a:lnSpc>
                <a:spcPct val="90000"/>
              </a:lnSpc>
            </a:pPr>
            <a:r>
              <a:rPr lang="en-US" dirty="0">
                <a:cs typeface="Times New Roman" pitchFamily="18" charset="0"/>
                <a:sym typeface="WP MathA" pitchFamily="2" charset="2"/>
              </a:rPr>
              <a:t>Gas instantaneous water heaters ≤ 50,000 Btu/h</a:t>
            </a:r>
            <a:endParaRPr lang="en-US" sz="2000" dirty="0">
              <a:cs typeface="Times New Roman" pitchFamily="18" charset="0"/>
              <a:sym typeface="WP MathA" pitchFamily="2" charset="2"/>
            </a:endParaRPr>
          </a:p>
          <a:p>
            <a:pPr>
              <a:lnSpc>
                <a:spcPct val="90000"/>
              </a:lnSpc>
            </a:pPr>
            <a:endParaRPr lang="en-US" sz="2400" u="sng" dirty="0">
              <a:cs typeface="Times New Roman" pitchFamily="18" charset="0"/>
              <a:sym typeface="WP MathA" pitchFamily="2" charset="2"/>
            </a:endParaRPr>
          </a:p>
          <a:p>
            <a:pPr marL="0" indent="0">
              <a:lnSpc>
                <a:spcPct val="90000"/>
              </a:lnSpc>
              <a:buNone/>
            </a:pPr>
            <a:r>
              <a:rPr lang="en-US" sz="2400" b="1" u="sng" dirty="0">
                <a:cs typeface="Times New Roman" pitchFamily="18" charset="0"/>
                <a:sym typeface="WP MathA" pitchFamily="2" charset="2"/>
              </a:rPr>
              <a:t>Exception</a:t>
            </a:r>
          </a:p>
          <a:p>
            <a:pPr lvl="1">
              <a:lnSpc>
                <a:spcPct val="90000"/>
              </a:lnSpc>
              <a:buFont typeface="Arial" panose="020B0604020202020204" pitchFamily="34" charset="0"/>
              <a:buChar char="•"/>
            </a:pPr>
            <a:r>
              <a:rPr lang="en-US" sz="2000" dirty="0">
                <a:cs typeface="Times New Roman" pitchFamily="18" charset="0"/>
                <a:sym typeface="WP MathA" pitchFamily="2" charset="2"/>
              </a:rPr>
              <a:t>Water heaters and hot water supply boilers &gt; 140 gal storage capacity don’t have to meet </a:t>
            </a:r>
            <a:r>
              <a:rPr lang="en-US" sz="2000" u="sng" dirty="0">
                <a:cs typeface="Times New Roman" pitchFamily="18" charset="0"/>
                <a:sym typeface="WP MathA" pitchFamily="2" charset="2"/>
              </a:rPr>
              <a:t>standby loss</a:t>
            </a:r>
            <a:r>
              <a:rPr lang="en-US" sz="2000" dirty="0">
                <a:cs typeface="Times New Roman" pitchFamily="18" charset="0"/>
                <a:sym typeface="WP MathA" pitchFamily="2" charset="2"/>
              </a:rPr>
              <a:t> requirements when</a:t>
            </a:r>
          </a:p>
          <a:p>
            <a:pPr lvl="2">
              <a:lnSpc>
                <a:spcPct val="90000"/>
              </a:lnSpc>
              <a:buFont typeface="Arial" pitchFamily="34" charset="0"/>
              <a:buChar char="–"/>
            </a:pPr>
            <a:r>
              <a:rPr lang="en-US" sz="1600" dirty="0">
                <a:cs typeface="Times New Roman" pitchFamily="18" charset="0"/>
                <a:sym typeface="WP MathA" pitchFamily="2" charset="2"/>
              </a:rPr>
              <a:t>Tank surface is thermally insulated to R-12.5, </a:t>
            </a:r>
            <a:r>
              <a:rPr lang="en-US" sz="1600" b="1" u="sng" dirty="0">
                <a:cs typeface="Times New Roman" pitchFamily="18" charset="0"/>
                <a:sym typeface="WP MathA" pitchFamily="2" charset="2"/>
              </a:rPr>
              <a:t>and</a:t>
            </a:r>
          </a:p>
          <a:p>
            <a:pPr lvl="2">
              <a:lnSpc>
                <a:spcPct val="90000"/>
              </a:lnSpc>
              <a:buFont typeface="Arial" pitchFamily="34" charset="0"/>
              <a:buChar char="–"/>
            </a:pPr>
            <a:r>
              <a:rPr lang="en-US" sz="1600" dirty="0">
                <a:cs typeface="Times New Roman" pitchFamily="18" charset="0"/>
                <a:sym typeface="WP MathA" pitchFamily="2" charset="2"/>
              </a:rPr>
              <a:t>A standing pilot light isn’t installed, </a:t>
            </a:r>
            <a:r>
              <a:rPr lang="en-US" sz="1600" b="1" u="sng" dirty="0">
                <a:cs typeface="Times New Roman" pitchFamily="18" charset="0"/>
                <a:sym typeface="WP MathA" pitchFamily="2" charset="2"/>
              </a:rPr>
              <a:t>and</a:t>
            </a:r>
          </a:p>
          <a:p>
            <a:pPr lvl="2">
              <a:lnSpc>
                <a:spcPct val="90000"/>
              </a:lnSpc>
              <a:buFont typeface="Arial" pitchFamily="34" charset="0"/>
              <a:buChar char="–"/>
            </a:pPr>
            <a:r>
              <a:rPr lang="en-US" sz="1600" dirty="0">
                <a:cs typeface="Times New Roman" pitchFamily="18" charset="0"/>
                <a:sym typeface="WP MathA" pitchFamily="2" charset="2"/>
              </a:rPr>
              <a:t>Gas- or oil-fired water heaters have a flue damper or fan-assisted combustion</a:t>
            </a:r>
          </a:p>
        </p:txBody>
      </p:sp>
      <p:sp>
        <p:nvSpPr>
          <p:cNvPr id="301058" name="Rectangle 2"/>
          <p:cNvSpPr>
            <a:spLocks noGrp="1" noChangeArrowheads="1"/>
          </p:cNvSpPr>
          <p:nvPr>
            <p:ph type="title"/>
          </p:nvPr>
        </p:nvSpPr>
        <p:spPr>
          <a:xfrm>
            <a:off x="254001" y="12700"/>
            <a:ext cx="8674100" cy="914400"/>
          </a:xfrm>
        </p:spPr>
        <p:txBody>
          <a:bodyPr/>
          <a:lstStyle/>
          <a:p>
            <a:pPr>
              <a:lnSpc>
                <a:spcPct val="80000"/>
              </a:lnSpc>
            </a:pPr>
            <a:r>
              <a:rPr lang="en-US" sz="2400" b="1" dirty="0">
                <a:solidFill>
                  <a:srgbClr val="00853F"/>
                </a:solidFill>
              </a:rPr>
              <a:t>Section 7 – 7.4.2</a:t>
            </a:r>
            <a:br>
              <a:rPr lang="en-US" dirty="0">
                <a:solidFill>
                  <a:srgbClr val="00853F"/>
                </a:solidFill>
              </a:rPr>
            </a:br>
            <a:r>
              <a:rPr lang="en-US" sz="2000" dirty="0">
                <a:solidFill>
                  <a:srgbClr val="00853F"/>
                </a:solidFill>
              </a:rPr>
              <a:t>Equipment Efficiency</a:t>
            </a:r>
            <a:endParaRPr lang="en-US" sz="2000" i="1" dirty="0">
              <a:solidFill>
                <a:srgbClr val="00853F"/>
              </a:solidFill>
            </a:endParaRPr>
          </a:p>
        </p:txBody>
      </p:sp>
    </p:spTree>
    <p:extLst>
      <p:ext uri="{BB962C8B-B14F-4D97-AF65-F5344CB8AC3E}">
        <p14:creationId xmlns:p14="http://schemas.microsoft.com/office/powerpoint/2010/main" val="401184628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254001" y="38100"/>
            <a:ext cx="8674100" cy="939800"/>
          </a:xfrm>
        </p:spPr>
        <p:txBody>
          <a:bodyPr/>
          <a:lstStyle/>
          <a:p>
            <a:pPr>
              <a:lnSpc>
                <a:spcPct val="80000"/>
              </a:lnSpc>
            </a:pPr>
            <a:r>
              <a:rPr lang="en-US" sz="2400" b="1" dirty="0">
                <a:solidFill>
                  <a:srgbClr val="00853F"/>
                </a:solidFill>
              </a:rPr>
              <a:t>Section 7 – 7.8</a:t>
            </a:r>
            <a:br>
              <a:rPr lang="en-US" dirty="0">
                <a:solidFill>
                  <a:srgbClr val="00853F"/>
                </a:solidFill>
              </a:rPr>
            </a:br>
            <a:r>
              <a:rPr lang="en-US" sz="2000" dirty="0">
                <a:solidFill>
                  <a:srgbClr val="00853F"/>
                </a:solidFill>
              </a:rPr>
              <a:t>Equipment Efficiency</a:t>
            </a:r>
            <a:endParaRPr lang="en-US" sz="2000" i="1" dirty="0">
              <a:solidFill>
                <a:srgbClr val="00853F"/>
              </a:solidFill>
            </a:endParaRPr>
          </a:p>
        </p:txBody>
      </p:sp>
      <p:sp>
        <p:nvSpPr>
          <p:cNvPr id="4" name="TextBox 3"/>
          <p:cNvSpPr txBox="1"/>
          <p:nvPr/>
        </p:nvSpPr>
        <p:spPr>
          <a:xfrm>
            <a:off x="1714090" y="2993721"/>
            <a:ext cx="6622473" cy="360219"/>
          </a:xfrm>
          <a:prstGeom prst="rect">
            <a:avLst/>
          </a:prstGeom>
        </p:spPr>
        <p:txBody>
          <a:bodyPr vert="horz" wrap="square" lIns="91440" tIns="45720" rIns="91440" bIns="45720" rtlCol="0">
            <a:normAutofit fontScale="85000" lnSpcReduction="2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323" b="1" i="0" u="none" strike="noStrike" kern="1200" cap="none" spc="0" normalizeH="0" baseline="0" noProof="0" dirty="0">
                <a:ln>
                  <a:noFill/>
                </a:ln>
                <a:effectLst/>
                <a:uLnTx/>
                <a:uFillTx/>
                <a:latin typeface="Arial Narrow"/>
                <a:ea typeface="+mn-ea"/>
                <a:cs typeface="Arial Narrow"/>
              </a:rPr>
              <a:t>Reference Table 7.8 on page </a:t>
            </a:r>
            <a:r>
              <a:rPr lang="en-US" sz="2323" b="1" dirty="0">
                <a:latin typeface="Arial Narrow"/>
                <a:cs typeface="Arial Narrow"/>
              </a:rPr>
              <a:t>155</a:t>
            </a:r>
            <a:r>
              <a:rPr kumimoji="0" lang="en-US" sz="2323" b="1" i="0" u="none" strike="noStrike" kern="1200" cap="none" spc="0" normalizeH="0" baseline="0" noProof="0" dirty="0">
                <a:ln>
                  <a:noFill/>
                </a:ln>
                <a:effectLst/>
                <a:uLnTx/>
                <a:uFillTx/>
                <a:latin typeface="Arial Narrow"/>
                <a:ea typeface="+mn-ea"/>
                <a:cs typeface="Arial Narrow"/>
              </a:rPr>
              <a:t> in 90.1-2019</a:t>
            </a:r>
          </a:p>
        </p:txBody>
      </p:sp>
    </p:spTree>
    <p:extLst>
      <p:ext uri="{BB962C8B-B14F-4D97-AF65-F5344CB8AC3E}">
        <p14:creationId xmlns:p14="http://schemas.microsoft.com/office/powerpoint/2010/main" val="233727186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7" name="Rectangle 3"/>
          <p:cNvSpPr>
            <a:spLocks noGrp="1" noChangeArrowheads="1"/>
          </p:cNvSpPr>
          <p:nvPr>
            <p:ph idx="1"/>
          </p:nvPr>
        </p:nvSpPr>
        <p:spPr>
          <a:xfrm>
            <a:off x="456229" y="1295400"/>
            <a:ext cx="8230571" cy="3654425"/>
          </a:xfrm>
        </p:spPr>
        <p:txBody>
          <a:bodyPr>
            <a:normAutofit fontScale="92500" lnSpcReduction="20000"/>
          </a:bodyPr>
          <a:lstStyle/>
          <a:p>
            <a:pPr marL="0" indent="0">
              <a:buNone/>
            </a:pPr>
            <a:r>
              <a:rPr lang="en-US" sz="2400" dirty="0">
                <a:cs typeface="Times New Roman" pitchFamily="18" charset="0"/>
                <a:sym typeface="WP MathA" pitchFamily="2" charset="2"/>
              </a:rPr>
              <a:t>Insulate the following per Table </a:t>
            </a:r>
            <a:r>
              <a:rPr lang="en-US" dirty="0">
                <a:cs typeface="Times New Roman" pitchFamily="18" charset="0"/>
                <a:sym typeface="WP MathA" pitchFamily="2" charset="2"/>
              </a:rPr>
              <a:t>6.8.3-1</a:t>
            </a:r>
          </a:p>
          <a:p>
            <a:pPr>
              <a:buFont typeface="Arial" panose="020B0604020202020204" pitchFamily="34" charset="0"/>
              <a:buChar char="•"/>
            </a:pPr>
            <a:r>
              <a:rPr lang="en-US" sz="2400" dirty="0">
                <a:cs typeface="Times New Roman" pitchFamily="18" charset="0"/>
                <a:sym typeface="WP MathA" pitchFamily="2" charset="2"/>
              </a:rPr>
              <a:t>Circulating water heater</a:t>
            </a:r>
          </a:p>
          <a:p>
            <a:pPr lvl="1"/>
            <a:r>
              <a:rPr lang="en-US" sz="2000" dirty="0" err="1">
                <a:cs typeface="Times New Roman" pitchFamily="18" charset="0"/>
                <a:sym typeface="WP MathA" pitchFamily="2" charset="2"/>
              </a:rPr>
              <a:t>Recirculating</a:t>
            </a:r>
            <a:r>
              <a:rPr lang="en-US" sz="2000" dirty="0">
                <a:cs typeface="Times New Roman" pitchFamily="18" charset="0"/>
                <a:sym typeface="WP MathA" pitchFamily="2" charset="2"/>
              </a:rPr>
              <a:t> system piping, </a:t>
            </a:r>
            <a:br>
              <a:rPr lang="en-US" sz="2000" dirty="0">
                <a:cs typeface="Times New Roman" pitchFamily="18" charset="0"/>
                <a:sym typeface="WP MathA" pitchFamily="2" charset="2"/>
              </a:rPr>
            </a:br>
            <a:r>
              <a:rPr lang="en-US" sz="2000" dirty="0">
                <a:cs typeface="Times New Roman" pitchFamily="18" charset="0"/>
                <a:sym typeface="WP MathA" pitchFamily="2" charset="2"/>
              </a:rPr>
              <a:t>including supply and return piping</a:t>
            </a:r>
          </a:p>
          <a:p>
            <a:pPr>
              <a:buFont typeface="Arial" panose="020B0604020202020204" pitchFamily="34" charset="0"/>
              <a:buChar char="•"/>
            </a:pPr>
            <a:r>
              <a:rPr lang="en-US" sz="2400" dirty="0" err="1">
                <a:cs typeface="Times New Roman" pitchFamily="18" charset="0"/>
                <a:sym typeface="WP MathA" pitchFamily="2" charset="2"/>
              </a:rPr>
              <a:t>Nonrecirculating</a:t>
            </a:r>
            <a:r>
              <a:rPr lang="en-US" sz="2400" dirty="0">
                <a:cs typeface="Times New Roman" pitchFamily="18" charset="0"/>
                <a:sym typeface="WP MathA" pitchFamily="2" charset="2"/>
              </a:rPr>
              <a:t> storage system</a:t>
            </a:r>
          </a:p>
          <a:p>
            <a:pPr lvl="1"/>
            <a:r>
              <a:rPr lang="en-US" sz="2000" dirty="0">
                <a:cs typeface="Times New Roman" pitchFamily="18" charset="0"/>
                <a:sym typeface="WP MathA" pitchFamily="2" charset="2"/>
              </a:rPr>
              <a:t>First 8 ft of outlet piping</a:t>
            </a:r>
          </a:p>
          <a:p>
            <a:pPr lvl="1"/>
            <a:r>
              <a:rPr lang="en-US" sz="2100" dirty="0">
                <a:cs typeface="Times New Roman" pitchFamily="18" charset="0"/>
                <a:sym typeface="WP MathA" pitchFamily="2" charset="2"/>
              </a:rPr>
              <a:t>First 8 </a:t>
            </a:r>
            <a:r>
              <a:rPr lang="en-US" sz="2100" dirty="0" err="1">
                <a:cs typeface="Times New Roman" pitchFamily="18" charset="0"/>
                <a:sym typeface="WP MathA" pitchFamily="2" charset="2"/>
              </a:rPr>
              <a:t>ft</a:t>
            </a:r>
            <a:r>
              <a:rPr lang="en-US" sz="2100" dirty="0">
                <a:cs typeface="Times New Roman" pitchFamily="18" charset="0"/>
                <a:sym typeface="WP MathA" pitchFamily="2" charset="2"/>
              </a:rPr>
              <a:t> of branch piping connecting to </a:t>
            </a:r>
            <a:br>
              <a:rPr lang="en-US" sz="2100" dirty="0">
                <a:cs typeface="Times New Roman" pitchFamily="18" charset="0"/>
                <a:sym typeface="WP MathA" pitchFamily="2" charset="2"/>
              </a:rPr>
            </a:br>
            <a:r>
              <a:rPr lang="en-US" sz="2100" dirty="0">
                <a:cs typeface="Times New Roman" pitchFamily="18" charset="0"/>
                <a:sym typeface="WP MathA" pitchFamily="2" charset="2"/>
              </a:rPr>
              <a:t>recirculated, heat-traced, or impedance </a:t>
            </a:r>
            <a:br>
              <a:rPr lang="en-US" sz="2100" dirty="0">
                <a:cs typeface="Times New Roman" pitchFamily="18" charset="0"/>
                <a:sym typeface="WP MathA" pitchFamily="2" charset="2"/>
              </a:rPr>
            </a:br>
            <a:r>
              <a:rPr lang="en-US" sz="2100" dirty="0">
                <a:cs typeface="Times New Roman" pitchFamily="18" charset="0"/>
                <a:sym typeface="WP MathA" pitchFamily="2" charset="2"/>
              </a:rPr>
              <a:t>heated piping</a:t>
            </a:r>
          </a:p>
          <a:p>
            <a:pPr lvl="1"/>
            <a:r>
              <a:rPr lang="en-US" sz="2000" dirty="0">
                <a:cs typeface="Times New Roman" pitchFamily="18" charset="0"/>
                <a:sym typeface="WP MathA" pitchFamily="2" charset="2"/>
              </a:rPr>
              <a:t>Inlet pipe between storage tank and </a:t>
            </a:r>
            <a:br>
              <a:rPr lang="en-US" sz="2000" dirty="0">
                <a:cs typeface="Times New Roman" pitchFamily="18" charset="0"/>
                <a:sym typeface="WP MathA" pitchFamily="2" charset="2"/>
              </a:rPr>
            </a:br>
            <a:r>
              <a:rPr lang="en-US" sz="2000" dirty="0">
                <a:cs typeface="Times New Roman" pitchFamily="18" charset="0"/>
                <a:sym typeface="WP MathA" pitchFamily="2" charset="2"/>
              </a:rPr>
              <a:t>heat trap</a:t>
            </a:r>
          </a:p>
          <a:p>
            <a:pPr>
              <a:buFont typeface="Arial" panose="020B0604020202020204" pitchFamily="34" charset="0"/>
              <a:buChar char="•"/>
            </a:pPr>
            <a:r>
              <a:rPr lang="en-US" sz="2400" dirty="0">
                <a:cs typeface="Times New Roman" pitchFamily="18" charset="0"/>
                <a:sym typeface="WP MathA" pitchFamily="2" charset="2"/>
              </a:rPr>
              <a:t>Externally-heated pipes </a:t>
            </a:r>
            <a:r>
              <a:rPr lang="en-US" sz="2000" i="1" dirty="0">
                <a:cs typeface="Times New Roman" pitchFamily="18" charset="0"/>
                <a:sym typeface="WP MathA" pitchFamily="2" charset="2"/>
              </a:rPr>
              <a:t>(heat trace or impedance heating)</a:t>
            </a:r>
            <a:endParaRPr lang="en-US" sz="2400" i="1" dirty="0">
              <a:cs typeface="Times New Roman" pitchFamily="18" charset="0"/>
              <a:sym typeface="WP MathA" pitchFamily="2" charset="2"/>
            </a:endParaRPr>
          </a:p>
          <a:p>
            <a:pPr lvl="1">
              <a:lnSpc>
                <a:spcPct val="90000"/>
              </a:lnSpc>
            </a:pPr>
            <a:endParaRPr lang="en-US" sz="1800" dirty="0">
              <a:cs typeface="Times New Roman" pitchFamily="18" charset="0"/>
              <a:sym typeface="WP MathA" pitchFamily="2" charset="2"/>
            </a:endParaRPr>
          </a:p>
        </p:txBody>
      </p:sp>
      <p:sp>
        <p:nvSpPr>
          <p:cNvPr id="303106" name="Rectangle 2"/>
          <p:cNvSpPr>
            <a:spLocks noGrp="1" noChangeArrowheads="1"/>
          </p:cNvSpPr>
          <p:nvPr>
            <p:ph type="title"/>
          </p:nvPr>
        </p:nvSpPr>
        <p:spPr>
          <a:xfrm>
            <a:off x="266700" y="50800"/>
            <a:ext cx="8521700" cy="927100"/>
          </a:xfrm>
        </p:spPr>
        <p:txBody>
          <a:bodyPr>
            <a:normAutofit/>
          </a:bodyPr>
          <a:lstStyle/>
          <a:p>
            <a:pPr>
              <a:lnSpc>
                <a:spcPct val="80000"/>
              </a:lnSpc>
            </a:pPr>
            <a:r>
              <a:rPr lang="en-US" sz="2400" b="1" dirty="0">
                <a:solidFill>
                  <a:srgbClr val="00853F"/>
                </a:solidFill>
              </a:rPr>
              <a:t>Section 7 – 7.4.3</a:t>
            </a:r>
            <a:br>
              <a:rPr lang="en-US" sz="2000" dirty="0">
                <a:solidFill>
                  <a:srgbClr val="00853F"/>
                </a:solidFill>
              </a:rPr>
            </a:br>
            <a:r>
              <a:rPr lang="en-US" sz="2000" dirty="0">
                <a:solidFill>
                  <a:srgbClr val="00853F"/>
                </a:solidFill>
              </a:rPr>
              <a:t>Service Hot Water Piping Insulation</a:t>
            </a:r>
            <a:endParaRPr lang="en-US" sz="2000" i="1" dirty="0">
              <a:solidFill>
                <a:srgbClr val="00853F"/>
              </a:solidFill>
            </a:endParaRPr>
          </a:p>
        </p:txBody>
      </p:sp>
      <p:pic>
        <p:nvPicPr>
          <p:cNvPr id="303132" name="Picture 28" descr="DHW Pipe Insulation 1"/>
          <p:cNvPicPr>
            <a:picLocks noChangeAspect="1" noChangeArrowheads="1"/>
          </p:cNvPicPr>
          <p:nvPr/>
        </p:nvPicPr>
        <p:blipFill>
          <a:blip r:embed="rId3" cstate="screen">
            <a:lum bright="6000"/>
          </a:blip>
          <a:srcRect/>
          <a:stretch>
            <a:fillRect/>
          </a:stretch>
        </p:blipFill>
        <p:spPr bwMode="auto">
          <a:xfrm>
            <a:off x="5705122" y="1648177"/>
            <a:ext cx="3162300" cy="20939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287655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280988" y="50800"/>
            <a:ext cx="8459171" cy="914400"/>
          </a:xfrm>
        </p:spPr>
        <p:txBody>
          <a:bodyPr>
            <a:normAutofit/>
          </a:bodyPr>
          <a:lstStyle/>
          <a:p>
            <a:pPr>
              <a:lnSpc>
                <a:spcPct val="80000"/>
              </a:lnSpc>
            </a:pPr>
            <a:r>
              <a:rPr lang="en-US" sz="2400" b="1" dirty="0">
                <a:solidFill>
                  <a:srgbClr val="00853F"/>
                </a:solidFill>
              </a:rPr>
              <a:t>Section 7 – Table 6.8.3-1</a:t>
            </a:r>
            <a:br>
              <a:rPr lang="en-US" sz="1400" i="1" dirty="0">
                <a:solidFill>
                  <a:srgbClr val="00853F"/>
                </a:solidFill>
              </a:rPr>
            </a:br>
            <a:r>
              <a:rPr lang="en-US" sz="2000" dirty="0">
                <a:solidFill>
                  <a:srgbClr val="00853F"/>
                </a:solidFill>
              </a:rPr>
              <a:t>Piping Insulation</a:t>
            </a:r>
          </a:p>
        </p:txBody>
      </p:sp>
      <p:sp>
        <p:nvSpPr>
          <p:cNvPr id="4" name="Rectangle 1"/>
          <p:cNvSpPr>
            <a:spLocks noChangeArrowheads="1"/>
          </p:cNvSpPr>
          <p:nvPr/>
        </p:nvSpPr>
        <p:spPr bwMode="auto">
          <a:xfrm>
            <a:off x="1384300" y="29591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685800" algn="l"/>
                <a:tab pos="914400" algn="l"/>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5" name="TextBox 4"/>
          <p:cNvSpPr txBox="1"/>
          <p:nvPr/>
        </p:nvSpPr>
        <p:spPr>
          <a:xfrm>
            <a:off x="1833267" y="3056081"/>
            <a:ext cx="6622473" cy="360219"/>
          </a:xfrm>
          <a:prstGeom prst="rect">
            <a:avLst/>
          </a:prstGeom>
        </p:spPr>
        <p:txBody>
          <a:bodyPr vert="horz" wrap="square" lIns="91440" tIns="45720" rIns="91440" bIns="45720" rtlCol="0">
            <a:normAutofit fontScale="85000" lnSpcReduction="2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323" b="1" i="0" u="none" strike="noStrike" kern="1200" cap="none" spc="0" normalizeH="0" baseline="0" noProof="0" dirty="0">
                <a:ln>
                  <a:noFill/>
                </a:ln>
                <a:effectLst/>
                <a:uLnTx/>
                <a:uFillTx/>
                <a:latin typeface="Arial Narrow"/>
                <a:ea typeface="+mn-ea"/>
                <a:cs typeface="Arial Narrow"/>
              </a:rPr>
              <a:t>Reference Table 6.8.3-1 on page </a:t>
            </a:r>
            <a:r>
              <a:rPr lang="en-US" sz="2323" b="1" dirty="0">
                <a:latin typeface="Arial Narrow"/>
                <a:cs typeface="Arial Narrow"/>
              </a:rPr>
              <a:t>150</a:t>
            </a:r>
            <a:r>
              <a:rPr kumimoji="0" lang="en-US" sz="2323" b="1" i="0" u="none" strike="noStrike" kern="1200" cap="none" spc="0" normalizeH="0" baseline="0" noProof="0" dirty="0">
                <a:ln>
                  <a:noFill/>
                </a:ln>
                <a:effectLst/>
                <a:uLnTx/>
                <a:uFillTx/>
                <a:latin typeface="Arial Narrow"/>
                <a:ea typeface="+mn-ea"/>
                <a:cs typeface="Arial Narrow"/>
              </a:rPr>
              <a:t> in 90.1-2019</a:t>
            </a:r>
          </a:p>
        </p:txBody>
      </p:sp>
    </p:spTree>
    <p:extLst>
      <p:ext uri="{BB962C8B-B14F-4D97-AF65-F5344CB8AC3E}">
        <p14:creationId xmlns:p14="http://schemas.microsoft.com/office/powerpoint/2010/main" val="341966618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5" name="Rectangle 3"/>
          <p:cNvSpPr>
            <a:spLocks noGrp="1" noChangeArrowheads="1"/>
          </p:cNvSpPr>
          <p:nvPr>
            <p:ph idx="1"/>
          </p:nvPr>
        </p:nvSpPr>
        <p:spPr>
          <a:xfrm>
            <a:off x="456229" y="1371600"/>
            <a:ext cx="8230571" cy="4441825"/>
          </a:xfrm>
        </p:spPr>
        <p:txBody>
          <a:bodyPr/>
          <a:lstStyle/>
          <a:p>
            <a:pPr>
              <a:buFont typeface="Wingdings" pitchFamily="2" charset="2"/>
              <a:buChar char="ü"/>
            </a:pPr>
            <a:r>
              <a:rPr lang="en-US" dirty="0">
                <a:cs typeface="Times New Roman" pitchFamily="18" charset="0"/>
                <a:sym typeface="WP MathA" pitchFamily="2" charset="2"/>
              </a:rPr>
              <a:t>Temperature Controls</a:t>
            </a:r>
          </a:p>
          <a:p>
            <a:pPr>
              <a:buFont typeface="Wingdings" pitchFamily="2" charset="2"/>
              <a:buChar char="ü"/>
            </a:pPr>
            <a:r>
              <a:rPr lang="en-US" dirty="0">
                <a:cs typeface="Times New Roman" pitchFamily="18" charset="0"/>
                <a:sym typeface="WP MathA" pitchFamily="2" charset="2"/>
              </a:rPr>
              <a:t>Temperature Maintenance Controls</a:t>
            </a:r>
          </a:p>
          <a:p>
            <a:pPr>
              <a:buFont typeface="Wingdings" pitchFamily="2" charset="2"/>
              <a:buChar char="ü"/>
            </a:pPr>
            <a:r>
              <a:rPr lang="en-US" dirty="0">
                <a:cs typeface="Times New Roman" pitchFamily="18" charset="0"/>
                <a:sym typeface="WP MathA" pitchFamily="2" charset="2"/>
              </a:rPr>
              <a:t>Outlet Temperature Controls</a:t>
            </a:r>
          </a:p>
          <a:p>
            <a:pPr>
              <a:buFont typeface="Wingdings" pitchFamily="2" charset="2"/>
              <a:buChar char="ü"/>
            </a:pPr>
            <a:r>
              <a:rPr lang="en-US" dirty="0">
                <a:cs typeface="Times New Roman" pitchFamily="18" charset="0"/>
                <a:sym typeface="WP MathA" pitchFamily="2" charset="2"/>
              </a:rPr>
              <a:t>Circulating Pump Controls</a:t>
            </a:r>
          </a:p>
        </p:txBody>
      </p:sp>
      <p:sp>
        <p:nvSpPr>
          <p:cNvPr id="305154" name="Rectangle 2"/>
          <p:cNvSpPr>
            <a:spLocks noGrp="1" noChangeArrowheads="1"/>
          </p:cNvSpPr>
          <p:nvPr>
            <p:ph type="title"/>
          </p:nvPr>
        </p:nvSpPr>
        <p:spPr>
          <a:xfrm>
            <a:off x="254001" y="38100"/>
            <a:ext cx="8623300" cy="914400"/>
          </a:xfrm>
        </p:spPr>
        <p:txBody>
          <a:bodyPr>
            <a:normAutofit/>
          </a:bodyPr>
          <a:lstStyle/>
          <a:p>
            <a:pPr>
              <a:lnSpc>
                <a:spcPct val="80000"/>
              </a:lnSpc>
            </a:pPr>
            <a:r>
              <a:rPr lang="en-US" sz="2400" b="1" dirty="0">
                <a:solidFill>
                  <a:srgbClr val="00853F"/>
                </a:solidFill>
              </a:rPr>
              <a:t>Section 7 – 7.4.4</a:t>
            </a:r>
            <a:br>
              <a:rPr lang="en-US" sz="2000" dirty="0">
                <a:solidFill>
                  <a:srgbClr val="00853F"/>
                </a:solidFill>
              </a:rPr>
            </a:br>
            <a:r>
              <a:rPr lang="en-US" sz="2000" dirty="0">
                <a:solidFill>
                  <a:srgbClr val="00853F"/>
                </a:solidFill>
              </a:rPr>
              <a:t>Service Water Heating System Controls</a:t>
            </a:r>
            <a:endParaRPr lang="en-US" sz="2000" i="1" dirty="0">
              <a:solidFill>
                <a:srgbClr val="00853F"/>
              </a:solidFill>
            </a:endParaRPr>
          </a:p>
        </p:txBody>
      </p:sp>
      <p:pic>
        <p:nvPicPr>
          <p:cNvPr id="305180" name="Picture 28" descr="Circulation Loop Pump 1"/>
          <p:cNvPicPr>
            <a:picLocks noChangeAspect="1" noChangeArrowheads="1"/>
          </p:cNvPicPr>
          <p:nvPr/>
        </p:nvPicPr>
        <p:blipFill rotWithShape="1">
          <a:blip r:embed="rId3" cstate="screen"/>
          <a:srcRect l="-1" r="22314"/>
          <a:stretch/>
        </p:blipFill>
        <p:spPr bwMode="auto">
          <a:xfrm>
            <a:off x="5731295" y="1409701"/>
            <a:ext cx="3222205" cy="2743200"/>
          </a:xfrm>
          <a:prstGeom prst="rect">
            <a:avLst/>
          </a:prstGeom>
          <a:noFill/>
          <a:ln w="38100">
            <a:noFill/>
            <a:miter lim="800000"/>
            <a:headEnd/>
            <a:tailEnd/>
          </a:ln>
          <a:effectLst/>
        </p:spPr>
      </p:pic>
    </p:spTree>
    <p:extLst>
      <p:ext uri="{BB962C8B-B14F-4D97-AF65-F5344CB8AC3E}">
        <p14:creationId xmlns:p14="http://schemas.microsoft.com/office/powerpoint/2010/main" val="106104692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3" name="Rectangle 3"/>
          <p:cNvSpPr>
            <a:spLocks noGrp="1" noChangeArrowheads="1"/>
          </p:cNvSpPr>
          <p:nvPr>
            <p:ph idx="1"/>
          </p:nvPr>
        </p:nvSpPr>
        <p:spPr>
          <a:xfrm>
            <a:off x="456228" y="1371600"/>
            <a:ext cx="8303950" cy="4441825"/>
          </a:xfrm>
        </p:spPr>
        <p:txBody>
          <a:bodyPr/>
          <a:lstStyle/>
          <a:p>
            <a:pPr marL="0" indent="0">
              <a:buNone/>
            </a:pPr>
            <a:r>
              <a:rPr lang="en-US" dirty="0">
                <a:cs typeface="Times New Roman" pitchFamily="18" charset="0"/>
                <a:sym typeface="WP MathA" pitchFamily="2" charset="2"/>
              </a:rPr>
              <a:t>To allow for storage temperature adjustment from 120°F or lower to a maximum temperature compatible with the intended use</a:t>
            </a:r>
          </a:p>
          <a:p>
            <a:pPr marL="0" indent="0">
              <a:buNone/>
            </a:pPr>
            <a:endParaRPr lang="en-US" dirty="0">
              <a:cs typeface="Times New Roman" pitchFamily="18" charset="0"/>
              <a:sym typeface="WP MathA" pitchFamily="2" charset="2"/>
            </a:endParaRPr>
          </a:p>
          <a:p>
            <a:pPr marL="0" indent="0">
              <a:buNone/>
            </a:pPr>
            <a:r>
              <a:rPr lang="en-US" b="1" u="sng" dirty="0">
                <a:cs typeface="Times New Roman" pitchFamily="18" charset="0"/>
                <a:sym typeface="WP MathA" pitchFamily="2" charset="2"/>
              </a:rPr>
              <a:t>Exception</a:t>
            </a:r>
          </a:p>
          <a:p>
            <a:pPr lvl="1">
              <a:buFont typeface="Arial" panose="020B0604020202020204" pitchFamily="34" charset="0"/>
              <a:buChar char="•"/>
            </a:pPr>
            <a:r>
              <a:rPr lang="en-US" dirty="0">
                <a:cs typeface="Times New Roman" pitchFamily="18" charset="0"/>
                <a:sym typeface="WP MathA" pitchFamily="2" charset="2"/>
              </a:rPr>
              <a:t>If manufacturer’s installation instructions specify a higher minimum thermostat setting to minimize condensation and resulting corrosion</a:t>
            </a:r>
          </a:p>
          <a:p>
            <a:pPr lvl="1"/>
            <a:endParaRPr lang="en-US" dirty="0">
              <a:cs typeface="Times New Roman" pitchFamily="18" charset="0"/>
              <a:sym typeface="WP MathA" pitchFamily="2" charset="2"/>
            </a:endParaRPr>
          </a:p>
        </p:txBody>
      </p:sp>
      <p:sp>
        <p:nvSpPr>
          <p:cNvPr id="307202" name="Rectangle 2"/>
          <p:cNvSpPr>
            <a:spLocks noGrp="1" noChangeArrowheads="1"/>
          </p:cNvSpPr>
          <p:nvPr>
            <p:ph type="title"/>
          </p:nvPr>
        </p:nvSpPr>
        <p:spPr>
          <a:xfrm>
            <a:off x="279401" y="63500"/>
            <a:ext cx="8699500" cy="889000"/>
          </a:xfrm>
        </p:spPr>
        <p:txBody>
          <a:bodyPr/>
          <a:lstStyle/>
          <a:p>
            <a:pPr>
              <a:lnSpc>
                <a:spcPct val="80000"/>
              </a:lnSpc>
            </a:pPr>
            <a:r>
              <a:rPr lang="en-US" sz="2400" b="1" dirty="0">
                <a:solidFill>
                  <a:srgbClr val="00853F"/>
                </a:solidFill>
              </a:rPr>
              <a:t>Section 7 – 7.4.4.1</a:t>
            </a:r>
            <a:br>
              <a:rPr lang="en-US" dirty="0">
                <a:solidFill>
                  <a:srgbClr val="00853F"/>
                </a:solidFill>
              </a:rPr>
            </a:br>
            <a:r>
              <a:rPr lang="en-US" sz="2000" dirty="0">
                <a:solidFill>
                  <a:srgbClr val="00853F"/>
                </a:solidFill>
              </a:rPr>
              <a:t>Temperature Controls</a:t>
            </a:r>
            <a:endParaRPr lang="en-US" sz="1050" i="1" dirty="0">
              <a:solidFill>
                <a:srgbClr val="00853F"/>
              </a:solidFill>
            </a:endParaRPr>
          </a:p>
        </p:txBody>
      </p:sp>
    </p:spTree>
    <p:extLst>
      <p:ext uri="{BB962C8B-B14F-4D97-AF65-F5344CB8AC3E}">
        <p14:creationId xmlns:p14="http://schemas.microsoft.com/office/powerpoint/2010/main" val="345141763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1" name="Rectangle 3"/>
          <p:cNvSpPr>
            <a:spLocks noGrp="1" noChangeArrowheads="1"/>
          </p:cNvSpPr>
          <p:nvPr>
            <p:ph idx="1"/>
          </p:nvPr>
        </p:nvSpPr>
        <p:spPr>
          <a:xfrm>
            <a:off x="456229" y="1219200"/>
            <a:ext cx="8078171" cy="4441825"/>
          </a:xfrm>
        </p:spPr>
        <p:txBody>
          <a:bodyPr/>
          <a:lstStyle/>
          <a:p>
            <a:pPr marL="0" indent="0">
              <a:buNone/>
            </a:pPr>
            <a:r>
              <a:rPr lang="en-US" dirty="0">
                <a:cs typeface="Times New Roman" pitchFamily="18" charset="0"/>
                <a:sym typeface="WP MathA" pitchFamily="2" charset="2"/>
              </a:rPr>
              <a:t>Automatic time switches or other controls</a:t>
            </a:r>
          </a:p>
          <a:p>
            <a:pPr lvl="1">
              <a:buFont typeface="Arial" panose="020B0604020202020204" pitchFamily="34" charset="0"/>
              <a:buChar char="•"/>
            </a:pPr>
            <a:r>
              <a:rPr lang="en-US" dirty="0">
                <a:cs typeface="Times New Roman" pitchFamily="18" charset="0"/>
                <a:sym typeface="WP MathA" pitchFamily="2" charset="2"/>
              </a:rPr>
              <a:t>Set to switch off usage temperature maintenance system during extended periods when hot water is not required</a:t>
            </a:r>
          </a:p>
          <a:p>
            <a:pPr lvl="1"/>
            <a:endParaRPr lang="en-US" dirty="0">
              <a:cs typeface="Times New Roman" pitchFamily="18" charset="0"/>
              <a:sym typeface="WP MathA" pitchFamily="2" charset="2"/>
            </a:endParaRPr>
          </a:p>
        </p:txBody>
      </p:sp>
      <p:sp>
        <p:nvSpPr>
          <p:cNvPr id="309250" name="Rectangle 2"/>
          <p:cNvSpPr>
            <a:spLocks noGrp="1" noChangeArrowheads="1"/>
          </p:cNvSpPr>
          <p:nvPr>
            <p:ph type="title"/>
          </p:nvPr>
        </p:nvSpPr>
        <p:spPr>
          <a:xfrm>
            <a:off x="279401" y="38100"/>
            <a:ext cx="8674100" cy="927100"/>
          </a:xfrm>
        </p:spPr>
        <p:txBody>
          <a:bodyPr>
            <a:normAutofit/>
          </a:bodyPr>
          <a:lstStyle/>
          <a:p>
            <a:pPr>
              <a:lnSpc>
                <a:spcPct val="80000"/>
              </a:lnSpc>
            </a:pPr>
            <a:r>
              <a:rPr lang="en-US" sz="2400" b="1" dirty="0">
                <a:solidFill>
                  <a:srgbClr val="00853F"/>
                </a:solidFill>
              </a:rPr>
              <a:t>Section 7 – 7.4.4.2</a:t>
            </a:r>
            <a:br>
              <a:rPr lang="en-US" sz="2000" dirty="0">
                <a:solidFill>
                  <a:srgbClr val="00853F"/>
                </a:solidFill>
              </a:rPr>
            </a:br>
            <a:r>
              <a:rPr lang="en-US" sz="2000" dirty="0">
                <a:solidFill>
                  <a:srgbClr val="00853F"/>
                </a:solidFill>
              </a:rPr>
              <a:t>Temperature Maintenance Controls</a:t>
            </a:r>
            <a:endParaRPr lang="en-US" sz="2000" i="1" dirty="0">
              <a:solidFill>
                <a:srgbClr val="00853F"/>
              </a:solidFill>
            </a:endParaRPr>
          </a:p>
        </p:txBody>
      </p:sp>
    </p:spTree>
    <p:extLst>
      <p:ext uri="{BB962C8B-B14F-4D97-AF65-F5344CB8AC3E}">
        <p14:creationId xmlns:p14="http://schemas.microsoft.com/office/powerpoint/2010/main" val="175239675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9" name="Rectangle 3"/>
          <p:cNvSpPr>
            <a:spLocks noGrp="1" noChangeArrowheads="1"/>
          </p:cNvSpPr>
          <p:nvPr>
            <p:ph idx="1"/>
          </p:nvPr>
        </p:nvSpPr>
        <p:spPr>
          <a:xfrm>
            <a:off x="456229" y="1295400"/>
            <a:ext cx="8230571" cy="4441825"/>
          </a:xfrm>
        </p:spPr>
        <p:txBody>
          <a:bodyPr/>
          <a:lstStyle/>
          <a:p>
            <a:pPr marL="0" indent="0">
              <a:buNone/>
            </a:pPr>
            <a:r>
              <a:rPr lang="en-US" dirty="0">
                <a:cs typeface="Times New Roman" pitchFamily="18" charset="0"/>
                <a:sym typeface="WP MathA" pitchFamily="2" charset="2"/>
              </a:rPr>
              <a:t>Controls provided </a:t>
            </a:r>
          </a:p>
          <a:p>
            <a:pPr lvl="1">
              <a:buFont typeface="Arial" panose="020B0604020202020204" pitchFamily="34" charset="0"/>
              <a:buChar char="•"/>
            </a:pPr>
            <a:r>
              <a:rPr lang="en-US" dirty="0">
                <a:cs typeface="Times New Roman" pitchFamily="18" charset="0"/>
                <a:sym typeface="WP MathA" pitchFamily="2" charset="2"/>
              </a:rPr>
              <a:t>To limit maximum temperature of water delivered from lavatory faucets in public facility restrooms to 110°F</a:t>
            </a:r>
          </a:p>
          <a:p>
            <a:pPr lvl="1"/>
            <a:endParaRPr lang="en-US" dirty="0">
              <a:cs typeface="Times New Roman" pitchFamily="18" charset="0"/>
              <a:sym typeface="WP MathA" pitchFamily="2" charset="2"/>
            </a:endParaRPr>
          </a:p>
        </p:txBody>
      </p:sp>
      <p:sp>
        <p:nvSpPr>
          <p:cNvPr id="311298" name="Rectangle 2"/>
          <p:cNvSpPr>
            <a:spLocks noGrp="1" noChangeArrowheads="1"/>
          </p:cNvSpPr>
          <p:nvPr>
            <p:ph type="title"/>
          </p:nvPr>
        </p:nvSpPr>
        <p:spPr>
          <a:xfrm>
            <a:off x="292100" y="25400"/>
            <a:ext cx="8788400" cy="939800"/>
          </a:xfrm>
        </p:spPr>
        <p:txBody>
          <a:bodyPr>
            <a:normAutofit/>
          </a:bodyPr>
          <a:lstStyle/>
          <a:p>
            <a:pPr>
              <a:lnSpc>
                <a:spcPct val="80000"/>
              </a:lnSpc>
            </a:pPr>
            <a:r>
              <a:rPr lang="en-US" sz="2400" b="1" dirty="0">
                <a:solidFill>
                  <a:srgbClr val="00853F"/>
                </a:solidFill>
              </a:rPr>
              <a:t>Section 7 – 7.4.4.3</a:t>
            </a:r>
            <a:br>
              <a:rPr lang="en-US" sz="2400" dirty="0">
                <a:solidFill>
                  <a:srgbClr val="00853F"/>
                </a:solidFill>
              </a:rPr>
            </a:br>
            <a:r>
              <a:rPr lang="en-US" sz="2000" dirty="0">
                <a:solidFill>
                  <a:srgbClr val="00853F"/>
                </a:solidFill>
              </a:rPr>
              <a:t>Outlet Temperature Controls</a:t>
            </a:r>
            <a:endParaRPr lang="en-US" sz="2000" i="1" dirty="0">
              <a:solidFill>
                <a:srgbClr val="00853F"/>
              </a:solidFill>
            </a:endParaRPr>
          </a:p>
        </p:txBody>
      </p:sp>
    </p:spTree>
    <p:extLst>
      <p:ext uri="{BB962C8B-B14F-4D97-AF65-F5344CB8AC3E}">
        <p14:creationId xmlns:p14="http://schemas.microsoft.com/office/powerpoint/2010/main" val="360299106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7" name="Rectangle 3"/>
          <p:cNvSpPr>
            <a:spLocks noGrp="1" noChangeArrowheads="1"/>
          </p:cNvSpPr>
          <p:nvPr>
            <p:ph idx="1"/>
          </p:nvPr>
        </p:nvSpPr>
        <p:spPr>
          <a:xfrm>
            <a:off x="456229" y="1447800"/>
            <a:ext cx="8269156" cy="4441825"/>
          </a:xfrm>
        </p:spPr>
        <p:txBody>
          <a:bodyPr/>
          <a:lstStyle/>
          <a:p>
            <a:pPr marL="0" indent="0">
              <a:buNone/>
            </a:pPr>
            <a:r>
              <a:rPr lang="en-US" dirty="0">
                <a:cs typeface="Times New Roman" pitchFamily="18" charset="0"/>
                <a:sym typeface="WP MathA" pitchFamily="2" charset="2"/>
              </a:rPr>
              <a:t>To limit operation to a period from the start of the heating cycle to a maximum of five minutes after the end of the heating cycle</a:t>
            </a:r>
          </a:p>
          <a:p>
            <a:pPr lvl="1" algn="ctr"/>
            <a:endParaRPr lang="en-US" dirty="0">
              <a:cs typeface="Times New Roman" pitchFamily="18" charset="0"/>
              <a:sym typeface="WP MathA" pitchFamily="2" charset="2"/>
            </a:endParaRPr>
          </a:p>
        </p:txBody>
      </p:sp>
      <p:sp>
        <p:nvSpPr>
          <p:cNvPr id="313346" name="Rectangle 2"/>
          <p:cNvSpPr>
            <a:spLocks noGrp="1" noChangeArrowheads="1"/>
          </p:cNvSpPr>
          <p:nvPr>
            <p:ph type="title"/>
          </p:nvPr>
        </p:nvSpPr>
        <p:spPr>
          <a:xfrm>
            <a:off x="291129" y="50800"/>
            <a:ext cx="8459171" cy="914400"/>
          </a:xfrm>
        </p:spPr>
        <p:txBody>
          <a:bodyPr>
            <a:normAutofit/>
          </a:bodyPr>
          <a:lstStyle/>
          <a:p>
            <a:pPr>
              <a:lnSpc>
                <a:spcPct val="80000"/>
              </a:lnSpc>
            </a:pPr>
            <a:r>
              <a:rPr lang="en-US" sz="2400" b="1" dirty="0">
                <a:solidFill>
                  <a:srgbClr val="00853F"/>
                </a:solidFill>
              </a:rPr>
              <a:t>Section 7 – 7.4.4.4</a:t>
            </a:r>
            <a:br>
              <a:rPr lang="en-US" sz="2400" dirty="0">
                <a:solidFill>
                  <a:srgbClr val="00853F"/>
                </a:solidFill>
              </a:rPr>
            </a:br>
            <a:r>
              <a:rPr lang="en-US" sz="2000" dirty="0">
                <a:solidFill>
                  <a:srgbClr val="00853F"/>
                </a:solidFill>
              </a:rPr>
              <a:t>Circulating Pump Controls</a:t>
            </a:r>
            <a:endParaRPr lang="en-US" sz="2000" i="1" dirty="0">
              <a:solidFill>
                <a:srgbClr val="00853F"/>
              </a:solidFill>
            </a:endParaRPr>
          </a:p>
        </p:txBody>
      </p:sp>
    </p:spTree>
    <p:extLst>
      <p:ext uri="{BB962C8B-B14F-4D97-AF65-F5344CB8AC3E}">
        <p14:creationId xmlns:p14="http://schemas.microsoft.com/office/powerpoint/2010/main" val="2115188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Rectangle 4"/>
          <p:cNvSpPr>
            <a:spLocks noGrp="1" noChangeArrowheads="1"/>
          </p:cNvSpPr>
          <p:nvPr>
            <p:ph idx="1"/>
          </p:nvPr>
        </p:nvSpPr>
        <p:spPr>
          <a:xfrm>
            <a:off x="456230" y="1371600"/>
            <a:ext cx="8155958" cy="4087813"/>
          </a:xfrm>
        </p:spPr>
        <p:txBody>
          <a:bodyPr/>
          <a:lstStyle/>
          <a:p>
            <a:pPr>
              <a:lnSpc>
                <a:spcPct val="75000"/>
              </a:lnSpc>
              <a:buFont typeface="Wingdings" pitchFamily="2" charset="2"/>
              <a:buChar char="ü"/>
            </a:pPr>
            <a:r>
              <a:rPr lang="en-US" dirty="0">
                <a:solidFill>
                  <a:schemeClr val="accent1"/>
                </a:solidFill>
              </a:rPr>
              <a:t>New Buildings</a:t>
            </a:r>
            <a:endParaRPr lang="en-US" dirty="0"/>
          </a:p>
          <a:p>
            <a:pPr>
              <a:lnSpc>
                <a:spcPct val="75000"/>
              </a:lnSpc>
              <a:buFont typeface="Wingdings" pitchFamily="2" charset="2"/>
              <a:buChar char="ü"/>
            </a:pPr>
            <a:r>
              <a:rPr lang="en-US" dirty="0">
                <a:solidFill>
                  <a:schemeClr val="accent1"/>
                </a:solidFill>
              </a:rPr>
              <a:t>Additions to Existing Buildings</a:t>
            </a:r>
          </a:p>
          <a:p>
            <a:pPr>
              <a:lnSpc>
                <a:spcPct val="75000"/>
              </a:lnSpc>
              <a:buFont typeface="Wingdings" pitchFamily="2" charset="2"/>
              <a:buChar char="ü"/>
            </a:pPr>
            <a:r>
              <a:rPr lang="en-US" dirty="0">
                <a:solidFill>
                  <a:schemeClr val="accent1"/>
                </a:solidFill>
              </a:rPr>
              <a:t>Alterations in Existing Buildings</a:t>
            </a:r>
          </a:p>
        </p:txBody>
      </p:sp>
      <p:sp>
        <p:nvSpPr>
          <p:cNvPr id="120835" name="Rectangle 3"/>
          <p:cNvSpPr>
            <a:spLocks noGrp="1" noChangeArrowheads="1"/>
          </p:cNvSpPr>
          <p:nvPr>
            <p:ph type="title"/>
          </p:nvPr>
        </p:nvSpPr>
        <p:spPr>
          <a:xfrm>
            <a:off x="242888" y="0"/>
            <a:ext cx="8382971" cy="914400"/>
          </a:xfrm>
        </p:spPr>
        <p:txBody>
          <a:bodyPr/>
          <a:lstStyle/>
          <a:p>
            <a:pPr>
              <a:lnSpc>
                <a:spcPct val="80000"/>
              </a:lnSpc>
            </a:pPr>
            <a:r>
              <a:rPr lang="en-US" sz="2400" b="1" dirty="0">
                <a:solidFill>
                  <a:schemeClr val="accent5"/>
                </a:solidFill>
              </a:rPr>
              <a:t>Section 6 – 6.1.1</a:t>
            </a:r>
            <a:br>
              <a:rPr lang="en-US" dirty="0">
                <a:solidFill>
                  <a:schemeClr val="accent5"/>
                </a:solidFill>
              </a:rPr>
            </a:br>
            <a:r>
              <a:rPr lang="en-US" sz="2000" dirty="0">
                <a:solidFill>
                  <a:schemeClr val="accent5"/>
                </a:solidFill>
              </a:rPr>
              <a:t>HVAC Scope</a:t>
            </a:r>
            <a:endParaRPr lang="en-US" sz="1600" i="1" dirty="0">
              <a:solidFill>
                <a:schemeClr val="accent5"/>
              </a:solidFill>
            </a:endParaRPr>
          </a:p>
        </p:txBody>
      </p:sp>
    </p:spTree>
    <p:extLst>
      <p:ext uri="{BB962C8B-B14F-4D97-AF65-F5344CB8AC3E}">
        <p14:creationId xmlns:p14="http://schemas.microsoft.com/office/powerpoint/2010/main" val="160281909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a:xfrm>
            <a:off x="282576" y="50800"/>
            <a:ext cx="8535371" cy="914400"/>
          </a:xfrm>
        </p:spPr>
        <p:txBody>
          <a:bodyPr/>
          <a:lstStyle/>
          <a:p>
            <a:pPr>
              <a:lnSpc>
                <a:spcPct val="80000"/>
              </a:lnSpc>
            </a:pPr>
            <a:r>
              <a:rPr lang="en-US" sz="2400" b="1" dirty="0">
                <a:solidFill>
                  <a:srgbClr val="00853F"/>
                </a:solidFill>
              </a:rPr>
              <a:t>Section 7 – 7.4.5</a:t>
            </a:r>
            <a:br>
              <a:rPr lang="en-US" dirty="0">
                <a:solidFill>
                  <a:srgbClr val="00853F"/>
                </a:solidFill>
              </a:rPr>
            </a:br>
            <a:r>
              <a:rPr lang="en-US" sz="2000" dirty="0">
                <a:solidFill>
                  <a:srgbClr val="00853F"/>
                </a:solidFill>
              </a:rPr>
              <a:t>Pools</a:t>
            </a:r>
            <a:endParaRPr lang="en-US" sz="2000" i="1" dirty="0">
              <a:solidFill>
                <a:srgbClr val="00853F"/>
              </a:solidFill>
            </a:endParaRPr>
          </a:p>
        </p:txBody>
      </p:sp>
      <p:sp>
        <p:nvSpPr>
          <p:cNvPr id="315395" name="Rectangle 3"/>
          <p:cNvSpPr>
            <a:spLocks noGrp="1" noChangeArrowheads="1"/>
          </p:cNvSpPr>
          <p:nvPr>
            <p:ph type="body" sz="half" idx="1"/>
          </p:nvPr>
        </p:nvSpPr>
        <p:spPr>
          <a:xfrm>
            <a:off x="456229" y="1295400"/>
            <a:ext cx="8089459" cy="4525963"/>
          </a:xfrm>
        </p:spPr>
        <p:txBody>
          <a:bodyPr/>
          <a:lstStyle/>
          <a:p>
            <a:pPr>
              <a:buFont typeface="Arial" panose="020B0604020202020204" pitchFamily="34" charset="0"/>
              <a:buChar char="•"/>
            </a:pPr>
            <a:r>
              <a:rPr lang="en-US" sz="2400" dirty="0">
                <a:cs typeface="Times New Roman" pitchFamily="18" charset="0"/>
                <a:sym typeface="WP MathA" pitchFamily="2" charset="2"/>
              </a:rPr>
              <a:t>Pool heaters to have readily accessible on-off switch</a:t>
            </a:r>
          </a:p>
          <a:p>
            <a:pPr>
              <a:buFont typeface="Arial" panose="020B0604020202020204" pitchFamily="34" charset="0"/>
              <a:buChar char="•"/>
            </a:pPr>
            <a:r>
              <a:rPr lang="en-US" sz="2400" dirty="0">
                <a:cs typeface="Times New Roman" pitchFamily="18" charset="0"/>
                <a:sym typeface="WP MathA" pitchFamily="2" charset="2"/>
              </a:rPr>
              <a:t>Pool heaters fired by natural gas can NOT have continuously burning pilot lights</a:t>
            </a:r>
          </a:p>
          <a:p>
            <a:pPr>
              <a:buFont typeface="Arial" panose="020B0604020202020204" pitchFamily="34" charset="0"/>
              <a:buChar char="•"/>
            </a:pPr>
            <a:r>
              <a:rPr lang="en-US" sz="2400" dirty="0">
                <a:cs typeface="Times New Roman" pitchFamily="18" charset="0"/>
                <a:sym typeface="WP MathA" pitchFamily="2" charset="2"/>
              </a:rPr>
              <a:t>Vapor retardant pool covers required (unless recovered or solar heat)</a:t>
            </a:r>
          </a:p>
          <a:p>
            <a:pPr>
              <a:buFont typeface="Arial" panose="020B0604020202020204" pitchFamily="34" charset="0"/>
              <a:buChar char="•"/>
            </a:pPr>
            <a:r>
              <a:rPr lang="en-US" sz="2400" dirty="0">
                <a:cs typeface="Times New Roman" pitchFamily="18" charset="0"/>
                <a:sym typeface="WP MathA" pitchFamily="2" charset="2"/>
              </a:rPr>
              <a:t>Time switches required</a:t>
            </a:r>
          </a:p>
          <a:p>
            <a:pPr marL="0" indent="0">
              <a:buNone/>
            </a:pPr>
            <a:r>
              <a:rPr lang="en-US" sz="2400" dirty="0">
                <a:cs typeface="Times New Roman" pitchFamily="18" charset="0"/>
                <a:sym typeface="WP MathA" pitchFamily="2" charset="2"/>
              </a:rPr>
              <a:t>     for both heaters and pumps</a:t>
            </a:r>
          </a:p>
        </p:txBody>
      </p:sp>
      <p:pic>
        <p:nvPicPr>
          <p:cNvPr id="6" name="Picture 4" descr="outdoorpool"/>
          <p:cNvPicPr>
            <a:picLocks noChangeAspect="1" noChangeArrowheads="1"/>
          </p:cNvPicPr>
          <p:nvPr/>
        </p:nvPicPr>
        <p:blipFill>
          <a:blip r:embed="rId3">
            <a:extLst>
              <a:ext uri="{28A0092B-C50C-407E-A947-70E740481C1C}">
                <a14:useLocalDpi xmlns:a14="http://schemas.microsoft.com/office/drawing/2010/main" val="0"/>
              </a:ext>
            </a:extLst>
          </a:blip>
          <a:srcRect b="22974"/>
          <a:stretch>
            <a:fillRect/>
          </a:stretch>
        </p:blipFill>
        <p:spPr bwMode="auto">
          <a:xfrm>
            <a:off x="5054161" y="3652980"/>
            <a:ext cx="3763786" cy="23405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032695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3" name="Rectangle 3"/>
          <p:cNvSpPr>
            <a:spLocks noGrp="1" noChangeArrowheads="1"/>
          </p:cNvSpPr>
          <p:nvPr>
            <p:ph idx="1"/>
          </p:nvPr>
        </p:nvSpPr>
        <p:spPr>
          <a:xfrm>
            <a:off x="456230" y="1295400"/>
            <a:ext cx="7784484" cy="1522413"/>
          </a:xfrm>
        </p:spPr>
        <p:txBody>
          <a:bodyPr/>
          <a:lstStyle/>
          <a:p>
            <a:pPr marL="0" indent="0">
              <a:buNone/>
            </a:pPr>
            <a:r>
              <a:rPr lang="en-US" dirty="0" err="1">
                <a:cs typeface="Times New Roman" pitchFamily="18" charset="0"/>
                <a:sym typeface="WP MathA" pitchFamily="2" charset="2"/>
              </a:rPr>
              <a:t>Noncirculating</a:t>
            </a:r>
            <a:r>
              <a:rPr lang="en-US" dirty="0">
                <a:cs typeface="Times New Roman" pitchFamily="18" charset="0"/>
                <a:sym typeface="WP MathA" pitchFamily="2" charset="2"/>
              </a:rPr>
              <a:t> systems to have heat traps on both the inlet and outlet piping as close as practical to storage tank (if no integral heat traps)</a:t>
            </a:r>
          </a:p>
        </p:txBody>
      </p:sp>
      <p:sp>
        <p:nvSpPr>
          <p:cNvPr id="317442" name="Rectangle 2"/>
          <p:cNvSpPr>
            <a:spLocks noGrp="1" noChangeArrowheads="1"/>
          </p:cNvSpPr>
          <p:nvPr>
            <p:ph type="title"/>
          </p:nvPr>
        </p:nvSpPr>
        <p:spPr>
          <a:xfrm>
            <a:off x="292101" y="76200"/>
            <a:ext cx="8699500" cy="876300"/>
          </a:xfrm>
        </p:spPr>
        <p:txBody>
          <a:bodyPr/>
          <a:lstStyle/>
          <a:p>
            <a:pPr>
              <a:lnSpc>
                <a:spcPct val="80000"/>
              </a:lnSpc>
            </a:pPr>
            <a:r>
              <a:rPr lang="en-US" sz="2400" b="1" dirty="0">
                <a:solidFill>
                  <a:srgbClr val="00853F"/>
                </a:solidFill>
              </a:rPr>
              <a:t>Section 7 – 7.4.6</a:t>
            </a:r>
            <a:br>
              <a:rPr lang="en-US" dirty="0">
                <a:solidFill>
                  <a:srgbClr val="00853F"/>
                </a:solidFill>
              </a:rPr>
            </a:br>
            <a:r>
              <a:rPr lang="en-US" sz="2000" dirty="0">
                <a:solidFill>
                  <a:srgbClr val="00853F"/>
                </a:solidFill>
              </a:rPr>
              <a:t>Heat Traps</a:t>
            </a:r>
            <a:endParaRPr lang="en-US" sz="2000" i="1" dirty="0">
              <a:solidFill>
                <a:srgbClr val="00853F"/>
              </a:solidFill>
            </a:endParaRPr>
          </a:p>
        </p:txBody>
      </p:sp>
      <p:pic>
        <p:nvPicPr>
          <p:cNvPr id="317468" name="Picture 28"/>
          <p:cNvPicPr>
            <a:picLocks noChangeAspect="1" noChangeArrowheads="1"/>
          </p:cNvPicPr>
          <p:nvPr/>
        </p:nvPicPr>
        <p:blipFill>
          <a:blip r:embed="rId3" cstate="screen"/>
          <a:srcRect/>
          <a:stretch>
            <a:fillRect/>
          </a:stretch>
        </p:blipFill>
        <p:spPr bwMode="auto">
          <a:xfrm>
            <a:off x="5410200" y="2667000"/>
            <a:ext cx="3376613" cy="2247900"/>
          </a:xfrm>
          <a:prstGeom prst="rect">
            <a:avLst/>
          </a:prstGeom>
          <a:noFill/>
          <a:ln w="38100">
            <a:noFill/>
            <a:miter lim="800000"/>
            <a:headEnd/>
            <a:tailEnd/>
          </a:ln>
          <a:effectLst/>
        </p:spPr>
      </p:pic>
      <p:sp>
        <p:nvSpPr>
          <p:cNvPr id="317469" name="Rectangle 29"/>
          <p:cNvSpPr>
            <a:spLocks noChangeArrowheads="1"/>
          </p:cNvSpPr>
          <p:nvPr/>
        </p:nvSpPr>
        <p:spPr bwMode="auto">
          <a:xfrm>
            <a:off x="478990" y="2493169"/>
            <a:ext cx="4800600" cy="3399631"/>
          </a:xfrm>
          <a:prstGeom prst="rect">
            <a:avLst/>
          </a:prstGeom>
          <a:noFill/>
          <a:ln w="9525">
            <a:noFill/>
            <a:miter lim="800000"/>
            <a:headEnd/>
            <a:tailEnd/>
          </a:ln>
          <a:effectLst/>
        </p:spPr>
        <p:txBody>
          <a:bodyPr lIns="0" tIns="0" rIns="0" bIns="0"/>
          <a:lstStyle/>
          <a:p>
            <a:pPr marL="800100" lvl="1" indent="-342900">
              <a:spcBef>
                <a:spcPct val="40000"/>
              </a:spcBef>
              <a:buFont typeface="Arial" panose="020B0604020202020204" pitchFamily="34" charset="0"/>
              <a:buChar char="•"/>
            </a:pPr>
            <a:r>
              <a:rPr lang="en-US" sz="2000" dirty="0">
                <a:latin typeface="+mn-lt"/>
                <a:cs typeface="Times New Roman" pitchFamily="18" charset="0"/>
                <a:sym typeface="WP MathA" pitchFamily="2" charset="2"/>
              </a:rPr>
              <a:t>Either a device specifically designed for this purpose or</a:t>
            </a:r>
          </a:p>
          <a:p>
            <a:pPr marL="800100" lvl="1" indent="-342900">
              <a:spcBef>
                <a:spcPct val="40000"/>
              </a:spcBef>
              <a:buFont typeface="Arial" panose="020B0604020202020204" pitchFamily="34" charset="0"/>
              <a:buChar char="•"/>
            </a:pPr>
            <a:r>
              <a:rPr lang="en-US" sz="2000" dirty="0">
                <a:latin typeface="+mn-lt"/>
                <a:cs typeface="Times New Roman" pitchFamily="18" charset="0"/>
                <a:sym typeface="WP MathA" pitchFamily="2" charset="2"/>
              </a:rPr>
              <a:t>Arrangement of tubing that forms a loop of 360° or piping that from the point of connection to the water heater includes a length of piping directed downward before connection to the vertical piping of the supply water or hot water distribution system, as applicable</a:t>
            </a:r>
          </a:p>
          <a:p>
            <a:pPr marL="742950" lvl="1" indent="-285750">
              <a:spcBef>
                <a:spcPct val="40000"/>
              </a:spcBef>
              <a:buFontTx/>
              <a:buChar char="–"/>
            </a:pPr>
            <a:endParaRPr lang="en-US" sz="2000" dirty="0">
              <a:latin typeface="+mn-lt"/>
              <a:cs typeface="Times New Roman" pitchFamily="18" charset="0"/>
              <a:sym typeface="WP MathA" pitchFamily="2" charset="2"/>
            </a:endParaRPr>
          </a:p>
        </p:txBody>
      </p:sp>
    </p:spTree>
    <p:extLst>
      <p:ext uri="{BB962C8B-B14F-4D97-AF65-F5344CB8AC3E}">
        <p14:creationId xmlns:p14="http://schemas.microsoft.com/office/powerpoint/2010/main" val="104867654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1" name="Rectangle 3"/>
          <p:cNvSpPr>
            <a:spLocks noGrp="1" noChangeArrowheads="1"/>
          </p:cNvSpPr>
          <p:nvPr>
            <p:ph idx="1"/>
          </p:nvPr>
        </p:nvSpPr>
        <p:spPr>
          <a:xfrm>
            <a:off x="609600" y="1295400"/>
            <a:ext cx="8229600" cy="4416629"/>
          </a:xfrm>
        </p:spPr>
        <p:txBody>
          <a:bodyPr>
            <a:normAutofit fontScale="85000" lnSpcReduction="10000"/>
          </a:bodyPr>
          <a:lstStyle/>
          <a:p>
            <a:pPr marL="0" indent="0">
              <a:lnSpc>
                <a:spcPct val="110000"/>
              </a:lnSpc>
              <a:buNone/>
            </a:pPr>
            <a:r>
              <a:rPr lang="en-US" sz="2400" dirty="0">
                <a:cs typeface="Times New Roman" pitchFamily="18" charset="0"/>
                <a:sym typeface="WP MathA" pitchFamily="2" charset="2"/>
              </a:rPr>
              <a:t>Gas- or oil-fired space heating boiler system (complying with Section 6) is allowed to provide total space heating and water heating when ONE of the following conditions is met:</a:t>
            </a:r>
          </a:p>
          <a:p>
            <a:pPr lvl="1">
              <a:lnSpc>
                <a:spcPct val="110000"/>
              </a:lnSpc>
              <a:buFont typeface="Arial" panose="020B0604020202020204" pitchFamily="34" charset="0"/>
              <a:buChar char="•"/>
            </a:pPr>
            <a:r>
              <a:rPr lang="en-US" sz="2000" dirty="0">
                <a:cs typeface="Times New Roman" pitchFamily="18" charset="0"/>
                <a:sym typeface="WP MathA" pitchFamily="2" charset="2"/>
              </a:rPr>
              <a:t>Single boiler or component that is heating the service water has a standby loss in Btu/h not exceeding</a:t>
            </a:r>
          </a:p>
          <a:p>
            <a:pPr marL="914400" lvl="2" indent="0">
              <a:lnSpc>
                <a:spcPct val="110000"/>
              </a:lnSpc>
              <a:buNone/>
            </a:pPr>
            <a:r>
              <a:rPr lang="en-US" sz="1800" dirty="0">
                <a:cs typeface="Times New Roman" pitchFamily="18" charset="0"/>
                <a:sym typeface="WP MathA" pitchFamily="2" charset="2"/>
              </a:rPr>
              <a:t>(13.3 x </a:t>
            </a:r>
            <a:r>
              <a:rPr lang="en-US" sz="1800" i="1" dirty="0" err="1">
                <a:cs typeface="Times New Roman" pitchFamily="18" charset="0"/>
                <a:sym typeface="WP MathA" pitchFamily="2" charset="2"/>
              </a:rPr>
              <a:t>pmd</a:t>
            </a:r>
            <a:r>
              <a:rPr lang="en-US" sz="1800" dirty="0">
                <a:cs typeface="Times New Roman" pitchFamily="18" charset="0"/>
                <a:sym typeface="WP MathA" pitchFamily="2" charset="2"/>
              </a:rPr>
              <a:t> + 400) / </a:t>
            </a:r>
            <a:r>
              <a:rPr lang="en-US" sz="1800" i="1" dirty="0">
                <a:cs typeface="Times New Roman" pitchFamily="18" charset="0"/>
                <a:sym typeface="WP MathA" pitchFamily="2" charset="2"/>
              </a:rPr>
              <a:t>n</a:t>
            </a:r>
            <a:r>
              <a:rPr lang="en-US" sz="1800" dirty="0">
                <a:cs typeface="Times New Roman" pitchFamily="18" charset="0"/>
                <a:sym typeface="WP MathA" pitchFamily="2" charset="2"/>
              </a:rPr>
              <a:t>; where</a:t>
            </a:r>
            <a:r>
              <a:rPr lang="en-US" sz="1800" i="1" dirty="0">
                <a:cs typeface="Times New Roman" pitchFamily="18" charset="0"/>
                <a:sym typeface="WP MathA" pitchFamily="2" charset="2"/>
              </a:rPr>
              <a:t> </a:t>
            </a:r>
            <a:r>
              <a:rPr lang="en-US" sz="1800" i="1" dirty="0" err="1">
                <a:cs typeface="Times New Roman" pitchFamily="18" charset="0"/>
                <a:sym typeface="WP MathA" pitchFamily="2" charset="2"/>
              </a:rPr>
              <a:t>pmd</a:t>
            </a:r>
            <a:r>
              <a:rPr lang="en-US" sz="1800" i="1" dirty="0">
                <a:cs typeface="Times New Roman" pitchFamily="18" charset="0"/>
                <a:sym typeface="WP MathA" pitchFamily="2" charset="2"/>
              </a:rPr>
              <a:t> </a:t>
            </a:r>
            <a:r>
              <a:rPr lang="en-US" sz="1800" dirty="0">
                <a:cs typeface="Times New Roman" pitchFamily="18" charset="0"/>
                <a:sym typeface="WP MathA" pitchFamily="2" charset="2"/>
              </a:rPr>
              <a:t>is probable maximum demand in gal/h and</a:t>
            </a:r>
            <a:r>
              <a:rPr lang="en-US" sz="1800" i="1" dirty="0">
                <a:cs typeface="Times New Roman" pitchFamily="18" charset="0"/>
                <a:sym typeface="WP MathA" pitchFamily="2" charset="2"/>
              </a:rPr>
              <a:t> n </a:t>
            </a:r>
            <a:r>
              <a:rPr lang="en-US" sz="1800" dirty="0">
                <a:cs typeface="Times New Roman" pitchFamily="18" charset="0"/>
                <a:sym typeface="WP MathA" pitchFamily="2" charset="2"/>
              </a:rPr>
              <a:t>is the fraction of the year when outdoor daily mean temperature is &gt; 64.9°F</a:t>
            </a:r>
          </a:p>
          <a:p>
            <a:pPr lvl="1">
              <a:lnSpc>
                <a:spcPct val="110000"/>
              </a:lnSpc>
              <a:buFont typeface="Arial" panose="020B0604020202020204" pitchFamily="34" charset="0"/>
              <a:buChar char="•"/>
            </a:pPr>
            <a:r>
              <a:rPr lang="en-US" sz="2000" dirty="0">
                <a:cs typeface="Times New Roman" pitchFamily="18" charset="0"/>
                <a:sym typeface="WP MathA" pitchFamily="2" charset="2"/>
              </a:rPr>
              <a:t>Jurisdiction agrees use of a single heat source will consume less energy than separate units</a:t>
            </a:r>
          </a:p>
          <a:p>
            <a:pPr lvl="1">
              <a:lnSpc>
                <a:spcPct val="110000"/>
              </a:lnSpc>
              <a:buFont typeface="Arial" panose="020B0604020202020204" pitchFamily="34" charset="0"/>
              <a:buChar char="•"/>
            </a:pPr>
            <a:r>
              <a:rPr lang="en-US" sz="2000" dirty="0">
                <a:cs typeface="Times New Roman" pitchFamily="18" charset="0"/>
                <a:sym typeface="WP MathA" pitchFamily="2" charset="2"/>
              </a:rPr>
              <a:t>Energy input of the combined boiler and water heater system is </a:t>
            </a:r>
            <a:br>
              <a:rPr lang="en-US" sz="2000" dirty="0">
                <a:cs typeface="Times New Roman" pitchFamily="18" charset="0"/>
                <a:sym typeface="WP MathA" pitchFamily="2" charset="2"/>
              </a:rPr>
            </a:br>
            <a:r>
              <a:rPr lang="en-US" sz="2000" dirty="0">
                <a:cs typeface="Times New Roman" pitchFamily="18" charset="0"/>
                <a:sym typeface="WP MathA" pitchFamily="2" charset="2"/>
              </a:rPr>
              <a:t>&lt; 150,000 Btu/h</a:t>
            </a:r>
          </a:p>
          <a:p>
            <a:pPr marL="0" indent="0">
              <a:lnSpc>
                <a:spcPct val="110000"/>
              </a:lnSpc>
              <a:buNone/>
            </a:pPr>
            <a:endParaRPr lang="en-US" sz="2400" dirty="0">
              <a:cs typeface="Times New Roman" pitchFamily="18" charset="0"/>
              <a:sym typeface="WP MathA" pitchFamily="2" charset="2"/>
            </a:endParaRPr>
          </a:p>
          <a:p>
            <a:pPr marL="0" indent="0">
              <a:lnSpc>
                <a:spcPct val="110000"/>
              </a:lnSpc>
              <a:buNone/>
            </a:pPr>
            <a:r>
              <a:rPr lang="en-US" sz="2400" dirty="0">
                <a:cs typeface="Times New Roman" pitchFamily="18" charset="0"/>
                <a:sym typeface="WP MathA" pitchFamily="2" charset="2"/>
              </a:rPr>
              <a:t>Instructions for determining standby loss are included in this Section</a:t>
            </a:r>
          </a:p>
          <a:p>
            <a:pPr lvl="1">
              <a:lnSpc>
                <a:spcPct val="110000"/>
              </a:lnSpc>
            </a:pPr>
            <a:endParaRPr lang="en-US" sz="2000" dirty="0">
              <a:cs typeface="Times New Roman" pitchFamily="18" charset="0"/>
              <a:sym typeface="WP MathA" pitchFamily="2" charset="2"/>
            </a:endParaRPr>
          </a:p>
        </p:txBody>
      </p:sp>
      <p:sp>
        <p:nvSpPr>
          <p:cNvPr id="319490" name="Rectangle 2"/>
          <p:cNvSpPr>
            <a:spLocks noGrp="1" noChangeArrowheads="1"/>
          </p:cNvSpPr>
          <p:nvPr>
            <p:ph type="title"/>
          </p:nvPr>
        </p:nvSpPr>
        <p:spPr>
          <a:xfrm>
            <a:off x="266700" y="50800"/>
            <a:ext cx="8382000" cy="914400"/>
          </a:xfrm>
        </p:spPr>
        <p:txBody>
          <a:bodyPr>
            <a:normAutofit/>
          </a:bodyPr>
          <a:lstStyle/>
          <a:p>
            <a:pPr>
              <a:lnSpc>
                <a:spcPct val="80000"/>
              </a:lnSpc>
            </a:pPr>
            <a:r>
              <a:rPr lang="en-US" sz="2400" b="1" dirty="0">
                <a:solidFill>
                  <a:srgbClr val="00853F"/>
                </a:solidFill>
              </a:rPr>
              <a:t>Section 7 – 7.5.1</a:t>
            </a:r>
            <a:br>
              <a:rPr lang="en-US" sz="2000" dirty="0">
                <a:solidFill>
                  <a:srgbClr val="00853F"/>
                </a:solidFill>
              </a:rPr>
            </a:br>
            <a:r>
              <a:rPr lang="en-US" sz="2000" dirty="0">
                <a:solidFill>
                  <a:srgbClr val="00853F"/>
                </a:solidFill>
              </a:rPr>
              <a:t>Space Heating and Water Heating </a:t>
            </a:r>
            <a:endParaRPr lang="en-US" sz="1050" i="1" dirty="0">
              <a:solidFill>
                <a:srgbClr val="00853F"/>
              </a:solidFill>
            </a:endParaRPr>
          </a:p>
        </p:txBody>
      </p:sp>
    </p:spTree>
    <p:extLst>
      <p:ext uri="{BB962C8B-B14F-4D97-AF65-F5344CB8AC3E}">
        <p14:creationId xmlns:p14="http://schemas.microsoft.com/office/powerpoint/2010/main" val="256492348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9" name="Rectangle 3"/>
          <p:cNvSpPr>
            <a:spLocks noGrp="1" noChangeArrowheads="1"/>
          </p:cNvSpPr>
          <p:nvPr>
            <p:ph idx="1"/>
          </p:nvPr>
        </p:nvSpPr>
        <p:spPr>
          <a:xfrm>
            <a:off x="456230" y="1219200"/>
            <a:ext cx="8230570" cy="4441825"/>
          </a:xfrm>
        </p:spPr>
        <p:txBody>
          <a:bodyPr/>
          <a:lstStyle/>
          <a:p>
            <a:pPr marL="0" indent="0">
              <a:buNone/>
            </a:pPr>
            <a:r>
              <a:rPr lang="en-US" dirty="0">
                <a:cs typeface="Times New Roman" pitchFamily="18" charset="0"/>
                <a:sym typeface="WP MathA" pitchFamily="2" charset="2"/>
              </a:rPr>
              <a:t>Equipment used to provide the additional function of space heating as part of a combination (integrated) system shall satisfy all requirements for service water heating equipment</a:t>
            </a:r>
          </a:p>
          <a:p>
            <a:pPr marL="457200" lvl="1" indent="0">
              <a:buNone/>
            </a:pPr>
            <a:endParaRPr lang="en-US" sz="2800" dirty="0">
              <a:cs typeface="Times New Roman" pitchFamily="18" charset="0"/>
              <a:sym typeface="WP MathA" pitchFamily="2" charset="2"/>
            </a:endParaRPr>
          </a:p>
        </p:txBody>
      </p:sp>
      <p:sp>
        <p:nvSpPr>
          <p:cNvPr id="321538" name="Rectangle 2"/>
          <p:cNvSpPr>
            <a:spLocks noGrp="1" noChangeArrowheads="1"/>
          </p:cNvSpPr>
          <p:nvPr>
            <p:ph type="title"/>
          </p:nvPr>
        </p:nvSpPr>
        <p:spPr>
          <a:xfrm>
            <a:off x="265729" y="38100"/>
            <a:ext cx="8382971" cy="914400"/>
          </a:xfrm>
        </p:spPr>
        <p:txBody>
          <a:bodyPr>
            <a:normAutofit/>
          </a:bodyPr>
          <a:lstStyle/>
          <a:p>
            <a:pPr>
              <a:lnSpc>
                <a:spcPct val="80000"/>
              </a:lnSpc>
            </a:pPr>
            <a:r>
              <a:rPr lang="en-US" sz="2400" b="1" dirty="0">
                <a:solidFill>
                  <a:srgbClr val="00853F"/>
                </a:solidFill>
              </a:rPr>
              <a:t>Section 7 – 7.5.2</a:t>
            </a:r>
            <a:br>
              <a:rPr lang="en-US" sz="2000" dirty="0">
                <a:solidFill>
                  <a:srgbClr val="00853F"/>
                </a:solidFill>
              </a:rPr>
            </a:br>
            <a:r>
              <a:rPr lang="en-US" sz="2000" dirty="0">
                <a:solidFill>
                  <a:srgbClr val="00853F"/>
                </a:solidFill>
              </a:rPr>
              <a:t>Service Water Heating Equipment </a:t>
            </a:r>
            <a:endParaRPr lang="en-US" sz="1050" i="1" dirty="0">
              <a:solidFill>
                <a:srgbClr val="00853F"/>
              </a:solidFill>
            </a:endParaRPr>
          </a:p>
        </p:txBody>
      </p:sp>
    </p:spTree>
    <p:extLst>
      <p:ext uri="{BB962C8B-B14F-4D97-AF65-F5344CB8AC3E}">
        <p14:creationId xmlns:p14="http://schemas.microsoft.com/office/powerpoint/2010/main" val="10429756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9" name="Rectangle 3"/>
          <p:cNvSpPr>
            <a:spLocks noGrp="1" noChangeArrowheads="1"/>
          </p:cNvSpPr>
          <p:nvPr>
            <p:ph idx="1"/>
          </p:nvPr>
        </p:nvSpPr>
        <p:spPr>
          <a:xfrm>
            <a:off x="456230" y="1219200"/>
            <a:ext cx="8230570" cy="4934174"/>
          </a:xfrm>
        </p:spPr>
        <p:txBody>
          <a:bodyPr>
            <a:normAutofit/>
          </a:bodyPr>
          <a:lstStyle/>
          <a:p>
            <a:pPr marL="0" indent="0">
              <a:buNone/>
            </a:pPr>
            <a:r>
              <a:rPr lang="en-US" dirty="0">
                <a:cs typeface="Times New Roman" pitchFamily="18" charset="0"/>
                <a:sym typeface="WP MathA" pitchFamily="2" charset="2"/>
              </a:rPr>
              <a:t>New buildings with total installed gas water heating input capacity ≥ 1,000,000 Btu/h</a:t>
            </a:r>
          </a:p>
          <a:p>
            <a:pPr lvl="1"/>
            <a:r>
              <a:rPr lang="en-US" dirty="0">
                <a:cs typeface="Times New Roman" pitchFamily="18" charset="0"/>
                <a:sym typeface="WP MathA" pitchFamily="2" charset="2"/>
              </a:rPr>
              <a:t>Minimal thermal efficiency of 90%</a:t>
            </a:r>
          </a:p>
          <a:p>
            <a:pPr marL="800100" lvl="2" indent="0">
              <a:buNone/>
            </a:pPr>
            <a:r>
              <a:rPr lang="en-US" dirty="0">
                <a:cs typeface="Times New Roman" pitchFamily="18" charset="0"/>
                <a:sym typeface="WP MathA" pitchFamily="2" charset="2"/>
              </a:rPr>
              <a:t>Multiple units are allowed to meet this requirement if water-heating input with thermal efficiency above and below 90% provides an input capacity-weighted average thermal efficiency of ≥ 90%</a:t>
            </a:r>
          </a:p>
          <a:p>
            <a:pPr marL="0" indent="0">
              <a:buNone/>
            </a:pPr>
            <a:r>
              <a:rPr lang="en-US" b="1" dirty="0">
                <a:cs typeface="Times New Roman" pitchFamily="18" charset="0"/>
                <a:sym typeface="WP MathA" pitchFamily="2" charset="2"/>
              </a:rPr>
              <a:t>Exceptions</a:t>
            </a:r>
          </a:p>
          <a:p>
            <a:pPr lvl="1"/>
            <a:r>
              <a:rPr lang="en-US" dirty="0">
                <a:cs typeface="Times New Roman" pitchFamily="18" charset="0"/>
                <a:sym typeface="WP MathA" pitchFamily="2" charset="2"/>
              </a:rPr>
              <a:t>Where 25% of annual SWH requirement is provided by site-solar or site-recovered energy</a:t>
            </a:r>
          </a:p>
          <a:p>
            <a:pPr lvl="1"/>
            <a:r>
              <a:rPr lang="en-US" dirty="0">
                <a:cs typeface="Times New Roman" pitchFamily="18" charset="0"/>
                <a:sym typeface="WP MathA" pitchFamily="2" charset="2"/>
              </a:rPr>
              <a:t>Water heaters in individual dwelling units</a:t>
            </a:r>
          </a:p>
          <a:p>
            <a:pPr lvl="1"/>
            <a:r>
              <a:rPr lang="en-US" dirty="0">
                <a:cs typeface="Times New Roman" pitchFamily="18" charset="0"/>
                <a:sym typeface="WP MathA" pitchFamily="2" charset="2"/>
              </a:rPr>
              <a:t>Individual gas water heaters with input capacity ≤ </a:t>
            </a:r>
            <a:r>
              <a:rPr lang="en-US" u="sng" dirty="0">
                <a:cs typeface="Times New Roman" pitchFamily="18" charset="0"/>
                <a:sym typeface="WP MathA" pitchFamily="2" charset="2"/>
              </a:rPr>
              <a:t>100,000</a:t>
            </a:r>
            <a:r>
              <a:rPr lang="en-US" dirty="0">
                <a:cs typeface="Times New Roman" pitchFamily="18" charset="0"/>
                <a:sym typeface="WP MathA" pitchFamily="2" charset="2"/>
              </a:rPr>
              <a:t> Btu/h</a:t>
            </a:r>
          </a:p>
          <a:p>
            <a:pPr marL="457200" lvl="1" indent="0">
              <a:buNone/>
            </a:pPr>
            <a:endParaRPr lang="en-US" sz="2800" dirty="0">
              <a:cs typeface="Times New Roman" pitchFamily="18" charset="0"/>
              <a:sym typeface="WP MathA" pitchFamily="2" charset="2"/>
            </a:endParaRPr>
          </a:p>
        </p:txBody>
      </p:sp>
      <p:sp>
        <p:nvSpPr>
          <p:cNvPr id="321538" name="Rectangle 2"/>
          <p:cNvSpPr>
            <a:spLocks noGrp="1" noChangeArrowheads="1"/>
          </p:cNvSpPr>
          <p:nvPr>
            <p:ph type="title"/>
          </p:nvPr>
        </p:nvSpPr>
        <p:spPr>
          <a:xfrm>
            <a:off x="265729" y="38100"/>
            <a:ext cx="8382971" cy="914400"/>
          </a:xfrm>
        </p:spPr>
        <p:txBody>
          <a:bodyPr>
            <a:normAutofit/>
          </a:bodyPr>
          <a:lstStyle/>
          <a:p>
            <a:pPr>
              <a:lnSpc>
                <a:spcPct val="80000"/>
              </a:lnSpc>
            </a:pPr>
            <a:r>
              <a:rPr lang="en-US" sz="2400" b="1" dirty="0">
                <a:solidFill>
                  <a:srgbClr val="00853F"/>
                </a:solidFill>
              </a:rPr>
              <a:t>Section 7 – 7.5.3</a:t>
            </a:r>
            <a:br>
              <a:rPr lang="en-US" sz="2000" dirty="0">
                <a:solidFill>
                  <a:srgbClr val="FF0000"/>
                </a:solidFill>
              </a:rPr>
            </a:br>
            <a:r>
              <a:rPr lang="en-US" sz="2000" dirty="0">
                <a:solidFill>
                  <a:srgbClr val="00853F"/>
                </a:solidFill>
              </a:rPr>
              <a:t>Buildings with High-Capacity Service Water </a:t>
            </a:r>
            <a:br>
              <a:rPr lang="en-US" sz="2000" dirty="0">
                <a:solidFill>
                  <a:srgbClr val="00853F"/>
                </a:solidFill>
              </a:rPr>
            </a:br>
            <a:r>
              <a:rPr lang="en-US" sz="2000" dirty="0">
                <a:solidFill>
                  <a:srgbClr val="00853F"/>
                </a:solidFill>
              </a:rPr>
              <a:t>Heating Systems</a:t>
            </a:r>
          </a:p>
        </p:txBody>
      </p:sp>
    </p:spTree>
    <p:extLst>
      <p:ext uri="{BB962C8B-B14F-4D97-AF65-F5344CB8AC3E}">
        <p14:creationId xmlns:p14="http://schemas.microsoft.com/office/powerpoint/2010/main" val="73609328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7343776" y="1066800"/>
            <a:ext cx="1800224" cy="5486400"/>
          </a:xfrm>
          <a:prstGeom prst="rect">
            <a:avLst/>
          </a:prstGeom>
          <a:gradFill rotWithShape="1">
            <a:gsLst>
              <a:gs pos="0">
                <a:schemeClr val="bg1">
                  <a:alpha val="58000"/>
                </a:schemeClr>
              </a:gs>
              <a:gs pos="100000">
                <a:srgbClr val="C0C0C0"/>
              </a:gs>
            </a:gsLst>
            <a:lin ang="5400000" scaled="1"/>
          </a:gradFill>
          <a:ln w="28575" algn="ctr">
            <a:noFill/>
            <a:miter lim="800000"/>
            <a:headEnd/>
            <a:tailEnd/>
          </a:ln>
          <a:effectLst/>
        </p:spPr>
        <p:txBody>
          <a:bodyPr wrap="none" anchor="ctr"/>
          <a:lstStyle/>
          <a:p>
            <a:endParaRPr lang="en-US"/>
          </a:p>
        </p:txBody>
      </p:sp>
      <p:sp>
        <p:nvSpPr>
          <p:cNvPr id="35844" name="Rectangle 4"/>
          <p:cNvSpPr>
            <a:spLocks noChangeArrowheads="1"/>
          </p:cNvSpPr>
          <p:nvPr/>
        </p:nvSpPr>
        <p:spPr bwMode="auto">
          <a:xfrm>
            <a:off x="4130040" y="990600"/>
            <a:ext cx="3048000" cy="5791200"/>
          </a:xfrm>
          <a:prstGeom prst="rect">
            <a:avLst/>
          </a:prstGeom>
          <a:noFill/>
          <a:ln w="28575" algn="ctr">
            <a:noFill/>
            <a:miter lim="800000"/>
            <a:headEnd/>
            <a:tailEnd/>
          </a:ln>
          <a:effectLst/>
        </p:spPr>
        <p:txBody>
          <a:bodyPr wrap="none" anchor="ctr"/>
          <a:lstStyle/>
          <a:p>
            <a:endParaRPr lang="en-US"/>
          </a:p>
        </p:txBody>
      </p:sp>
      <p:sp>
        <p:nvSpPr>
          <p:cNvPr id="35845" name="Rectangle 5"/>
          <p:cNvSpPr>
            <a:spLocks noChangeArrowheads="1"/>
          </p:cNvSpPr>
          <p:nvPr/>
        </p:nvSpPr>
        <p:spPr bwMode="auto">
          <a:xfrm>
            <a:off x="1" y="990600"/>
            <a:ext cx="1859284" cy="5562600"/>
          </a:xfrm>
          <a:prstGeom prst="rect">
            <a:avLst/>
          </a:prstGeom>
          <a:gradFill rotWithShape="1">
            <a:gsLst>
              <a:gs pos="0">
                <a:schemeClr val="bg1">
                  <a:alpha val="58000"/>
                </a:schemeClr>
              </a:gs>
              <a:gs pos="100000">
                <a:srgbClr val="C0C0C0"/>
              </a:gs>
            </a:gsLst>
            <a:lin ang="5400000" scaled="1"/>
          </a:gradFill>
          <a:ln w="28575" algn="ctr">
            <a:noFill/>
            <a:miter lim="800000"/>
            <a:headEnd/>
            <a:tailEnd/>
          </a:ln>
          <a:effectLst/>
        </p:spPr>
        <p:txBody>
          <a:bodyPr wrap="none" anchor="ctr"/>
          <a:lstStyle/>
          <a:p>
            <a:endParaRPr lang="en-US"/>
          </a:p>
        </p:txBody>
      </p:sp>
      <p:sp>
        <p:nvSpPr>
          <p:cNvPr id="35846" name="Oval 6"/>
          <p:cNvSpPr>
            <a:spLocks noChangeArrowheads="1"/>
          </p:cNvSpPr>
          <p:nvPr/>
        </p:nvSpPr>
        <p:spPr bwMode="auto">
          <a:xfrm>
            <a:off x="2362200" y="5334000"/>
            <a:ext cx="4572000" cy="1219200"/>
          </a:xfrm>
          <a:prstGeom prst="ellipse">
            <a:avLst/>
          </a:prstGeom>
          <a:noFill/>
          <a:ln w="9525" algn="ctr">
            <a:noFill/>
            <a:round/>
            <a:headEnd/>
            <a:tailEnd/>
          </a:ln>
          <a:effectLst/>
        </p:spPr>
        <p:txBody>
          <a:bodyPr wrap="none" anchor="ctr">
            <a:spAutoFit/>
          </a:bodyPr>
          <a:lstStyle/>
          <a:p>
            <a:endParaRPr lang="en-US"/>
          </a:p>
        </p:txBody>
      </p:sp>
      <p:sp>
        <p:nvSpPr>
          <p:cNvPr id="35848" name="Text Box 8"/>
          <p:cNvSpPr txBox="1">
            <a:spLocks noChangeArrowheads="1"/>
          </p:cNvSpPr>
          <p:nvPr/>
        </p:nvSpPr>
        <p:spPr bwMode="auto">
          <a:xfrm>
            <a:off x="1990730" y="3174881"/>
            <a:ext cx="1424939" cy="1095494"/>
          </a:xfrm>
          <a:prstGeom prst="rect">
            <a:avLst/>
          </a:prstGeom>
          <a:solidFill>
            <a:schemeClr val="accent1">
              <a:lumMod val="40000"/>
              <a:lumOff val="60000"/>
            </a:schemeClr>
          </a:solidFill>
          <a:ln w="22225">
            <a:solidFill>
              <a:schemeClr val="tx2"/>
            </a:solidFill>
            <a:miter lim="800000"/>
            <a:headEnd/>
            <a:tailEnd/>
          </a:ln>
          <a:effectLst/>
        </p:spPr>
        <p:txBody>
          <a:bodyPr/>
          <a:lstStyle/>
          <a:p>
            <a:pPr algn="ctr">
              <a:spcBef>
                <a:spcPts val="600"/>
              </a:spcBef>
            </a:pPr>
            <a:r>
              <a:rPr lang="en-US" sz="1600" dirty="0">
                <a:solidFill>
                  <a:schemeClr val="bg1"/>
                </a:solidFill>
                <a:effectLst>
                  <a:outerShdw blurRad="38100" dist="38100" dir="2700000" algn="tl">
                    <a:srgbClr val="000000"/>
                  </a:outerShdw>
                </a:effectLst>
                <a:latin typeface="Arial Black" pitchFamily="34" charset="0"/>
              </a:rPr>
              <a:t>Mandatory </a:t>
            </a:r>
          </a:p>
          <a:p>
            <a:pPr algn="ctr"/>
            <a:r>
              <a:rPr lang="en-US" sz="1600" dirty="0">
                <a:solidFill>
                  <a:schemeClr val="bg1"/>
                </a:solidFill>
                <a:effectLst>
                  <a:outerShdw blurRad="38100" dist="38100" dir="2700000" algn="tl">
                    <a:srgbClr val="000000"/>
                  </a:outerShdw>
                </a:effectLst>
                <a:latin typeface="Arial Black" pitchFamily="34" charset="0"/>
              </a:rPr>
              <a:t>Provisions</a:t>
            </a:r>
          </a:p>
          <a:p>
            <a:pPr algn="ctr">
              <a:lnSpc>
                <a:spcPct val="110000"/>
              </a:lnSpc>
              <a:spcBef>
                <a:spcPct val="30000"/>
              </a:spcBef>
            </a:pPr>
            <a:r>
              <a:rPr lang="en-US" sz="1200" dirty="0"/>
              <a:t>(required for each compliance path)</a:t>
            </a:r>
          </a:p>
        </p:txBody>
      </p:sp>
      <p:sp>
        <p:nvSpPr>
          <p:cNvPr id="35849" name="Text Box 9"/>
          <p:cNvSpPr txBox="1">
            <a:spLocks noChangeArrowheads="1"/>
          </p:cNvSpPr>
          <p:nvPr/>
        </p:nvSpPr>
        <p:spPr bwMode="auto">
          <a:xfrm>
            <a:off x="0" y="1211263"/>
            <a:ext cx="1859284" cy="707886"/>
          </a:xfrm>
          <a:prstGeom prst="rect">
            <a:avLst/>
          </a:prstGeom>
          <a:noFill/>
          <a:ln w="28575" algn="ctr">
            <a:noFill/>
            <a:miter lim="800000"/>
            <a:headEnd/>
            <a:tailEnd/>
          </a:ln>
          <a:effectLst/>
        </p:spPr>
        <p:txBody>
          <a:bodyPr wrap="square">
            <a:spAutoFit/>
          </a:bodyPr>
          <a:lstStyle/>
          <a:p>
            <a:pPr algn="ctr">
              <a:spcBef>
                <a:spcPct val="50000"/>
              </a:spcBef>
            </a:pPr>
            <a:r>
              <a:rPr lang="en-US" sz="2000" b="1" dirty="0">
                <a:solidFill>
                  <a:schemeClr val="accent6"/>
                </a:solidFill>
                <a:effectLst>
                  <a:outerShdw blurRad="38100" dist="38100" dir="2700000" algn="tl">
                    <a:srgbClr val="C0C0C0"/>
                  </a:outerShdw>
                </a:effectLst>
              </a:rPr>
              <a:t>Building System</a:t>
            </a:r>
          </a:p>
        </p:txBody>
      </p:sp>
      <p:sp>
        <p:nvSpPr>
          <p:cNvPr id="35850" name="Text Box 10"/>
          <p:cNvSpPr txBox="1">
            <a:spLocks noChangeArrowheads="1"/>
          </p:cNvSpPr>
          <p:nvPr/>
        </p:nvSpPr>
        <p:spPr bwMode="auto">
          <a:xfrm>
            <a:off x="2573660" y="1214373"/>
            <a:ext cx="3840480" cy="400110"/>
          </a:xfrm>
          <a:prstGeom prst="rect">
            <a:avLst/>
          </a:prstGeom>
          <a:noFill/>
          <a:ln w="28575" algn="ctr">
            <a:noFill/>
            <a:miter lim="800000"/>
            <a:headEnd/>
            <a:tailEnd/>
          </a:ln>
          <a:effectLst/>
        </p:spPr>
        <p:txBody>
          <a:bodyPr wrap="square">
            <a:spAutoFit/>
          </a:bodyPr>
          <a:lstStyle/>
          <a:p>
            <a:pPr algn="ctr">
              <a:spcBef>
                <a:spcPct val="50000"/>
              </a:spcBef>
            </a:pPr>
            <a:r>
              <a:rPr lang="en-US" sz="2000" b="1" dirty="0">
                <a:solidFill>
                  <a:schemeClr val="accent6"/>
                </a:solidFill>
                <a:effectLst>
                  <a:outerShdw blurRad="38100" dist="38100" dir="2700000" algn="tl">
                    <a:srgbClr val="C0C0C0"/>
                  </a:outerShdw>
                </a:effectLst>
              </a:rPr>
              <a:t>Compliance Requirements</a:t>
            </a:r>
          </a:p>
        </p:txBody>
      </p:sp>
      <p:sp>
        <p:nvSpPr>
          <p:cNvPr id="35851" name="Text Box 11"/>
          <p:cNvSpPr txBox="1">
            <a:spLocks noChangeArrowheads="1"/>
          </p:cNvSpPr>
          <p:nvPr/>
        </p:nvSpPr>
        <p:spPr bwMode="auto">
          <a:xfrm>
            <a:off x="7267575" y="2828835"/>
            <a:ext cx="1952625" cy="1200329"/>
          </a:xfrm>
          <a:prstGeom prst="rect">
            <a:avLst/>
          </a:prstGeom>
          <a:noFill/>
          <a:ln w="28575" algn="ctr">
            <a:noFill/>
            <a:miter lim="800000"/>
            <a:headEnd/>
            <a:tailEnd/>
          </a:ln>
          <a:effectLst/>
        </p:spPr>
        <p:txBody>
          <a:bodyPr wrap="square">
            <a:spAutoFit/>
          </a:bodyPr>
          <a:lstStyle/>
          <a:p>
            <a:pPr algn="ctr">
              <a:spcBef>
                <a:spcPct val="50000"/>
              </a:spcBef>
            </a:pPr>
            <a:r>
              <a:rPr lang="en-US" sz="2400" b="1" dirty="0">
                <a:solidFill>
                  <a:schemeClr val="accent6"/>
                </a:solidFill>
                <a:effectLst>
                  <a:outerShdw blurRad="38100" dist="38100" dir="2700000" algn="tl">
                    <a:srgbClr val="C0C0C0"/>
                  </a:outerShdw>
                </a:effectLst>
              </a:rPr>
              <a:t>Energy Code Compliance</a:t>
            </a:r>
          </a:p>
        </p:txBody>
      </p:sp>
      <p:sp>
        <p:nvSpPr>
          <p:cNvPr id="35856" name="Text Box 16"/>
          <p:cNvSpPr txBox="1">
            <a:spLocks noChangeArrowheads="1"/>
          </p:cNvSpPr>
          <p:nvPr/>
        </p:nvSpPr>
        <p:spPr bwMode="auto">
          <a:xfrm>
            <a:off x="142875" y="2057400"/>
            <a:ext cx="1508760" cy="338554"/>
          </a:xfrm>
          <a:prstGeom prst="rect">
            <a:avLst/>
          </a:prstGeom>
          <a:solidFill>
            <a:srgbClr val="EAEAEA"/>
          </a:solidFill>
          <a:ln w="22225">
            <a:solidFill>
              <a:srgbClr val="808080"/>
            </a:solidFill>
            <a:miter lim="800000"/>
            <a:headEnd/>
            <a:tailEnd/>
          </a:ln>
          <a:effectLst/>
        </p:spPr>
        <p:txBody>
          <a:bodyPr wrap="square">
            <a:spAutoFit/>
          </a:bodyPr>
          <a:lstStyle>
            <a:defPPr>
              <a:defRPr lang="en-US"/>
            </a:defPPr>
            <a:lvl1pPr algn="ctr">
              <a:spcBef>
                <a:spcPct val="50000"/>
              </a:spcBef>
              <a:defRPr b="1"/>
            </a:lvl1pPr>
          </a:lstStyle>
          <a:p>
            <a:r>
              <a:rPr lang="en-US" dirty="0"/>
              <a:t>Envelope</a:t>
            </a:r>
          </a:p>
        </p:txBody>
      </p:sp>
      <p:sp>
        <p:nvSpPr>
          <p:cNvPr id="35857" name="Text Box 17"/>
          <p:cNvSpPr txBox="1">
            <a:spLocks noChangeArrowheads="1"/>
          </p:cNvSpPr>
          <p:nvPr/>
        </p:nvSpPr>
        <p:spPr bwMode="auto">
          <a:xfrm>
            <a:off x="142875" y="2727960"/>
            <a:ext cx="1508760" cy="369332"/>
          </a:xfrm>
          <a:prstGeom prst="rect">
            <a:avLst/>
          </a:prstGeom>
          <a:solidFill>
            <a:srgbClr val="EAEAEA"/>
          </a:solidFill>
          <a:ln w="22225">
            <a:solidFill>
              <a:srgbClr val="808080"/>
            </a:solidFill>
            <a:miter lim="800000"/>
            <a:headEnd/>
            <a:tailEnd/>
          </a:ln>
          <a:effectLst/>
        </p:spPr>
        <p:txBody>
          <a:bodyPr wrap="square">
            <a:spAutoFit/>
          </a:bodyPr>
          <a:lstStyle>
            <a:defPPr>
              <a:defRPr lang="en-US"/>
            </a:defPPr>
            <a:lvl1pPr algn="ctr">
              <a:spcBef>
                <a:spcPct val="50000"/>
              </a:spcBef>
              <a:defRPr b="1"/>
            </a:lvl1pPr>
          </a:lstStyle>
          <a:p>
            <a:r>
              <a:rPr lang="en-US" dirty="0"/>
              <a:t>HVAC</a:t>
            </a:r>
          </a:p>
        </p:txBody>
      </p:sp>
      <p:sp>
        <p:nvSpPr>
          <p:cNvPr id="35858" name="Text Box 18"/>
          <p:cNvSpPr txBox="1">
            <a:spLocks noChangeArrowheads="1"/>
          </p:cNvSpPr>
          <p:nvPr/>
        </p:nvSpPr>
        <p:spPr bwMode="auto">
          <a:xfrm>
            <a:off x="142875" y="473964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Lighting</a:t>
            </a:r>
          </a:p>
        </p:txBody>
      </p:sp>
      <p:sp>
        <p:nvSpPr>
          <p:cNvPr id="35859" name="Text Box 19"/>
          <p:cNvSpPr txBox="1">
            <a:spLocks noChangeArrowheads="1"/>
          </p:cNvSpPr>
          <p:nvPr/>
        </p:nvSpPr>
        <p:spPr bwMode="auto">
          <a:xfrm>
            <a:off x="142875" y="3398520"/>
            <a:ext cx="1508760" cy="369332"/>
          </a:xfrm>
          <a:prstGeom prst="rect">
            <a:avLst/>
          </a:prstGeom>
          <a:solidFill>
            <a:srgbClr val="92D050"/>
          </a:solidFill>
          <a:ln w="22225">
            <a:solidFill>
              <a:srgbClr val="808080"/>
            </a:solidFill>
            <a:miter lim="800000"/>
            <a:headEnd/>
            <a:tailEnd/>
          </a:ln>
          <a:effectLst/>
        </p:spPr>
        <p:txBody>
          <a:bodyPr wrap="square">
            <a:spAutoFit/>
          </a:bodyPr>
          <a:lstStyle>
            <a:defPPr>
              <a:defRPr lang="en-US"/>
            </a:defPPr>
            <a:lvl1pPr algn="ctr">
              <a:spcBef>
                <a:spcPts val="600"/>
              </a:spcBef>
              <a:defRPr>
                <a:solidFill>
                  <a:schemeClr val="bg1"/>
                </a:solidFill>
                <a:effectLst>
                  <a:outerShdw blurRad="38100" dist="38100" dir="2700000" algn="tl">
                    <a:srgbClr val="000000"/>
                  </a:outerShdw>
                </a:effectLst>
                <a:latin typeface="Arial Black" pitchFamily="34" charset="0"/>
              </a:defRPr>
            </a:lvl1pPr>
          </a:lstStyle>
          <a:p>
            <a:r>
              <a:rPr lang="en-US" dirty="0"/>
              <a:t>SWH</a:t>
            </a:r>
          </a:p>
        </p:txBody>
      </p:sp>
      <p:sp>
        <p:nvSpPr>
          <p:cNvPr id="35860" name="Text Box 20"/>
          <p:cNvSpPr txBox="1">
            <a:spLocks noChangeArrowheads="1"/>
          </p:cNvSpPr>
          <p:nvPr/>
        </p:nvSpPr>
        <p:spPr bwMode="auto">
          <a:xfrm>
            <a:off x="142875" y="406908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Power</a:t>
            </a:r>
          </a:p>
        </p:txBody>
      </p:sp>
      <p:sp>
        <p:nvSpPr>
          <p:cNvPr id="35861" name="Text Box 21"/>
          <p:cNvSpPr txBox="1">
            <a:spLocks noChangeArrowheads="1"/>
          </p:cNvSpPr>
          <p:nvPr/>
        </p:nvSpPr>
        <p:spPr bwMode="auto">
          <a:xfrm>
            <a:off x="142875" y="541020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Other</a:t>
            </a:r>
          </a:p>
        </p:txBody>
      </p:sp>
      <p:sp>
        <p:nvSpPr>
          <p:cNvPr id="25" name="Rectangle 4"/>
          <p:cNvSpPr txBox="1">
            <a:spLocks noChangeArrowheads="1"/>
          </p:cNvSpPr>
          <p:nvPr/>
        </p:nvSpPr>
        <p:spPr>
          <a:xfrm>
            <a:off x="141288" y="0"/>
            <a:ext cx="5823479" cy="820396"/>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rPr>
              <a:t>SWH Compliance</a:t>
            </a:r>
            <a:endParaRPr lang="en-US" dirty="0">
              <a:solidFill>
                <a:schemeClr val="tx1">
                  <a:lumMod val="50000"/>
                </a:schemeClr>
              </a:solidFill>
            </a:endParaRPr>
          </a:p>
        </p:txBody>
      </p:sp>
      <p:sp>
        <p:nvSpPr>
          <p:cNvPr id="21" name="Text Box 14">
            <a:extLst>
              <a:ext uri="{FF2B5EF4-FFF2-40B4-BE49-F238E27FC236}">
                <a16:creationId xmlns:a16="http://schemas.microsoft.com/office/drawing/2014/main" id="{7A242D6A-FCCD-4526-BC6B-7C0229A1E65F}"/>
              </a:ext>
            </a:extLst>
          </p:cNvPr>
          <p:cNvSpPr txBox="1">
            <a:spLocks noChangeArrowheads="1"/>
          </p:cNvSpPr>
          <p:nvPr/>
        </p:nvSpPr>
        <p:spPr bwMode="auto">
          <a:xfrm>
            <a:off x="5515192" y="2367257"/>
            <a:ext cx="1708571" cy="584775"/>
          </a:xfrm>
          <a:prstGeom prst="rect">
            <a:avLst/>
          </a:prstGeom>
          <a:solidFill>
            <a:srgbClr val="92D050"/>
          </a:solidFill>
          <a:ln w="22225">
            <a:solidFill>
              <a:srgbClr val="808080"/>
            </a:solidFill>
            <a:miter lim="800000"/>
            <a:headEnd/>
            <a:tailEnd/>
          </a:ln>
          <a:effectLst/>
        </p:spPr>
        <p:txBody>
          <a:bodyPr wrap="square">
            <a:spAutoFit/>
          </a:bodyPr>
          <a:lstStyle>
            <a:defPPr>
              <a:defRPr lang="en-US"/>
            </a:defPPr>
            <a:lvl1pPr algn="ctr">
              <a:spcBef>
                <a:spcPct val="50000"/>
              </a:spcBef>
              <a:defRPr sz="1400">
                <a:solidFill>
                  <a:schemeClr val="bg1"/>
                </a:solidFill>
                <a:effectLst>
                  <a:outerShdw blurRad="38100" dist="38100" dir="2700000" algn="tl">
                    <a:srgbClr val="000000"/>
                  </a:outerShdw>
                </a:effectLst>
                <a:latin typeface="Arial Black" pitchFamily="34" charset="0"/>
              </a:defRPr>
            </a:lvl1pPr>
          </a:lstStyle>
          <a:p>
            <a:r>
              <a:rPr lang="en-US" dirty="0"/>
              <a:t>Submittal Requirements</a:t>
            </a:r>
          </a:p>
        </p:txBody>
      </p:sp>
      <p:sp>
        <p:nvSpPr>
          <p:cNvPr id="22" name="Text Box 14">
            <a:extLst>
              <a:ext uri="{FF2B5EF4-FFF2-40B4-BE49-F238E27FC236}">
                <a16:creationId xmlns:a16="http://schemas.microsoft.com/office/drawing/2014/main" id="{3DEF5D4A-BB7B-425D-A213-0FDD15838D50}"/>
              </a:ext>
            </a:extLst>
          </p:cNvPr>
          <p:cNvSpPr txBox="1">
            <a:spLocks noChangeArrowheads="1"/>
          </p:cNvSpPr>
          <p:nvPr/>
        </p:nvSpPr>
        <p:spPr bwMode="auto">
          <a:xfrm>
            <a:off x="5515192" y="3274454"/>
            <a:ext cx="1708571" cy="738664"/>
          </a:xfrm>
          <a:prstGeom prst="rect">
            <a:avLst/>
          </a:prstGeom>
          <a:solidFill>
            <a:srgbClr val="969696"/>
          </a:solidFill>
          <a:ln w="22225">
            <a:solidFill>
              <a:srgbClr val="808080"/>
            </a:solidFill>
            <a:miter lim="800000"/>
            <a:headEnd/>
            <a:tailEnd/>
          </a:ln>
          <a:effectLst/>
        </p:spPr>
        <p:txBody>
          <a:bodyPr>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sz="1400" dirty="0"/>
              <a:t>Information and Installation Requirements</a:t>
            </a:r>
          </a:p>
        </p:txBody>
      </p:sp>
      <p:sp>
        <p:nvSpPr>
          <p:cNvPr id="23" name="Text Box 14">
            <a:extLst>
              <a:ext uri="{FF2B5EF4-FFF2-40B4-BE49-F238E27FC236}">
                <a16:creationId xmlns:a16="http://schemas.microsoft.com/office/drawing/2014/main" id="{F1B03B98-DF1F-43B7-BBE3-F1300AAA1A75}"/>
              </a:ext>
            </a:extLst>
          </p:cNvPr>
          <p:cNvSpPr txBox="1">
            <a:spLocks noChangeArrowheads="1"/>
          </p:cNvSpPr>
          <p:nvPr/>
        </p:nvSpPr>
        <p:spPr bwMode="auto">
          <a:xfrm>
            <a:off x="5515192" y="4409541"/>
            <a:ext cx="1708571" cy="954107"/>
          </a:xfrm>
          <a:prstGeom prst="rect">
            <a:avLst/>
          </a:prstGeom>
          <a:solidFill>
            <a:schemeClr val="accent1">
              <a:lumMod val="40000"/>
              <a:lumOff val="60000"/>
            </a:schemeClr>
          </a:solidFill>
          <a:ln w="22225">
            <a:solidFill>
              <a:schemeClr val="tx2"/>
            </a:solidFill>
            <a:miter lim="800000"/>
            <a:headEnd/>
            <a:tailEnd/>
          </a:ln>
          <a:effectLst/>
        </p:spPr>
        <p:txBody>
          <a:bodyPr/>
          <a:lstStyle>
            <a:defPPr>
              <a:defRPr lang="en-US"/>
            </a:defPPr>
            <a:lvl1pPr algn="ctr">
              <a:spcBef>
                <a:spcPts val="600"/>
              </a:spcBef>
              <a:defRPr sz="1400">
                <a:solidFill>
                  <a:schemeClr val="bg1"/>
                </a:solidFill>
                <a:effectLst>
                  <a:outerShdw blurRad="38100" dist="38100" dir="2700000" algn="tl">
                    <a:srgbClr val="000000"/>
                  </a:outerShdw>
                </a:effectLst>
                <a:latin typeface="Arial Black" pitchFamily="34" charset="0"/>
              </a:defRPr>
            </a:lvl1pPr>
          </a:lstStyle>
          <a:p>
            <a:r>
              <a:rPr lang="en-US" dirty="0"/>
              <a:t>Verification, Testing, Inspection &amp; Commissioning</a:t>
            </a:r>
          </a:p>
        </p:txBody>
      </p:sp>
      <p:sp>
        <p:nvSpPr>
          <p:cNvPr id="26" name="Text Box 12">
            <a:extLst>
              <a:ext uri="{FF2B5EF4-FFF2-40B4-BE49-F238E27FC236}">
                <a16:creationId xmlns:a16="http://schemas.microsoft.com/office/drawing/2014/main" id="{913E283C-96E4-49D1-B27D-A0940A1D40B7}"/>
              </a:ext>
            </a:extLst>
          </p:cNvPr>
          <p:cNvSpPr txBox="1">
            <a:spLocks noChangeArrowheads="1"/>
          </p:cNvSpPr>
          <p:nvPr/>
        </p:nvSpPr>
        <p:spPr bwMode="auto">
          <a:xfrm>
            <a:off x="3655912" y="1984375"/>
            <a:ext cx="1615440" cy="603250"/>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Prescriptive Path</a:t>
            </a:r>
            <a:endParaRPr lang="en-US" sz="1600" dirty="0">
              <a:solidFill>
                <a:schemeClr val="bg1"/>
              </a:solidFill>
              <a:latin typeface="Arial Black" pitchFamily="34" charset="0"/>
            </a:endParaRPr>
          </a:p>
        </p:txBody>
      </p:sp>
      <p:sp>
        <p:nvSpPr>
          <p:cNvPr id="27" name="Text Box 13">
            <a:extLst>
              <a:ext uri="{FF2B5EF4-FFF2-40B4-BE49-F238E27FC236}">
                <a16:creationId xmlns:a16="http://schemas.microsoft.com/office/drawing/2014/main" id="{72093309-60F9-4AE5-B81B-62F96F019AD2}"/>
              </a:ext>
            </a:extLst>
          </p:cNvPr>
          <p:cNvSpPr txBox="1">
            <a:spLocks noChangeArrowheads="1"/>
          </p:cNvSpPr>
          <p:nvPr/>
        </p:nvSpPr>
        <p:spPr bwMode="auto">
          <a:xfrm>
            <a:off x="3662688" y="4671274"/>
            <a:ext cx="1615440" cy="603250"/>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Energy Cost Budget</a:t>
            </a:r>
          </a:p>
        </p:txBody>
      </p:sp>
      <p:sp>
        <p:nvSpPr>
          <p:cNvPr id="28" name="Text Box 14">
            <a:extLst>
              <a:ext uri="{FF2B5EF4-FFF2-40B4-BE49-F238E27FC236}">
                <a16:creationId xmlns:a16="http://schemas.microsoft.com/office/drawing/2014/main" id="{2634CE56-EE49-4D79-AD11-360932FBF97D}"/>
              </a:ext>
            </a:extLst>
          </p:cNvPr>
          <p:cNvSpPr txBox="1">
            <a:spLocks noChangeArrowheads="1"/>
          </p:cNvSpPr>
          <p:nvPr/>
        </p:nvSpPr>
        <p:spPr bwMode="auto">
          <a:xfrm>
            <a:off x="3655912" y="3677875"/>
            <a:ext cx="1615439" cy="584775"/>
          </a:xfrm>
          <a:prstGeom prst="rect">
            <a:avLst/>
          </a:prstGeom>
          <a:solidFill>
            <a:srgbClr val="969696"/>
          </a:solidFill>
          <a:ln w="22225">
            <a:solidFill>
              <a:srgbClr val="808080"/>
            </a:solidFill>
            <a:miter lim="800000"/>
            <a:headEnd/>
            <a:tailEnd/>
          </a:ln>
          <a:effectLst/>
        </p:spPr>
        <p:txBody>
          <a:bodyPr>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dirty="0"/>
              <a:t>Trade Off Option </a:t>
            </a:r>
          </a:p>
        </p:txBody>
      </p:sp>
      <p:sp>
        <p:nvSpPr>
          <p:cNvPr id="29" name="Text Box 15">
            <a:extLst>
              <a:ext uri="{FF2B5EF4-FFF2-40B4-BE49-F238E27FC236}">
                <a16:creationId xmlns:a16="http://schemas.microsoft.com/office/drawing/2014/main" id="{1407393C-E7F7-4C78-B8FC-0C32448A8A45}"/>
              </a:ext>
            </a:extLst>
          </p:cNvPr>
          <p:cNvSpPr txBox="1">
            <a:spLocks noChangeArrowheads="1"/>
          </p:cNvSpPr>
          <p:nvPr/>
        </p:nvSpPr>
        <p:spPr bwMode="auto">
          <a:xfrm>
            <a:off x="3686180" y="5636017"/>
            <a:ext cx="1615440" cy="830997"/>
          </a:xfrm>
          <a:prstGeom prst="rect">
            <a:avLst/>
          </a:prstGeom>
          <a:solidFill>
            <a:srgbClr val="92D050"/>
          </a:solidFill>
          <a:ln w="22225">
            <a:solidFill>
              <a:srgbClr val="808080"/>
            </a:solidFill>
            <a:miter lim="800000"/>
            <a:headEnd/>
            <a:tailEnd/>
          </a:ln>
          <a:effectLst/>
        </p:spPr>
        <p:txBody>
          <a:bodyPr wrap="square">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dirty="0"/>
              <a:t>Performance Rating Method</a:t>
            </a:r>
          </a:p>
        </p:txBody>
      </p:sp>
      <p:sp>
        <p:nvSpPr>
          <p:cNvPr id="30" name="Text Box 13">
            <a:extLst>
              <a:ext uri="{FF2B5EF4-FFF2-40B4-BE49-F238E27FC236}">
                <a16:creationId xmlns:a16="http://schemas.microsoft.com/office/drawing/2014/main" id="{0F27BDD5-D1AC-4F65-95D4-EE2FA83CEFE2}"/>
              </a:ext>
            </a:extLst>
          </p:cNvPr>
          <p:cNvSpPr txBox="1">
            <a:spLocks noChangeArrowheads="1"/>
          </p:cNvSpPr>
          <p:nvPr/>
        </p:nvSpPr>
        <p:spPr bwMode="auto">
          <a:xfrm>
            <a:off x="3655912" y="2935900"/>
            <a:ext cx="1615440" cy="338554"/>
          </a:xfrm>
          <a:prstGeom prst="rect">
            <a:avLst/>
          </a:prstGeom>
          <a:solidFill>
            <a:srgbClr val="969696"/>
          </a:solidFill>
          <a:ln w="22225">
            <a:solidFill>
              <a:srgbClr val="808080"/>
            </a:solidFill>
            <a:miter lim="800000"/>
            <a:headEnd/>
            <a:tailEnd/>
          </a:ln>
          <a:effectLst/>
        </p:spPr>
        <p:txBody>
          <a:bodyPr>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dirty="0"/>
              <a:t>Simplified</a:t>
            </a:r>
          </a:p>
        </p:txBody>
      </p:sp>
    </p:spTree>
    <p:extLst>
      <p:ext uri="{BB962C8B-B14F-4D97-AF65-F5344CB8AC3E}">
        <p14:creationId xmlns:p14="http://schemas.microsoft.com/office/powerpoint/2010/main" val="77905734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7" name="Rectangle 3"/>
          <p:cNvSpPr>
            <a:spLocks noGrp="1" noChangeArrowheads="1"/>
          </p:cNvSpPr>
          <p:nvPr>
            <p:ph idx="1"/>
          </p:nvPr>
        </p:nvSpPr>
        <p:spPr>
          <a:xfrm>
            <a:off x="456230" y="1447800"/>
            <a:ext cx="8081346" cy="4441825"/>
          </a:xfrm>
        </p:spPr>
        <p:txBody>
          <a:bodyPr>
            <a:normAutofit/>
          </a:bodyPr>
          <a:lstStyle/>
          <a:p>
            <a:pPr marL="0" indent="0">
              <a:buNone/>
            </a:pPr>
            <a:r>
              <a:rPr lang="en-US" dirty="0">
                <a:cs typeface="Times New Roman" pitchFamily="18" charset="0"/>
                <a:sym typeface="WP MathA" pitchFamily="2" charset="2"/>
              </a:rPr>
              <a:t>AHJ may require submittal of compliance documentation and supplemental information in accordance with Section 4.2.2</a:t>
            </a:r>
          </a:p>
        </p:txBody>
      </p:sp>
      <p:sp>
        <p:nvSpPr>
          <p:cNvPr id="323586" name="Rectangle 2"/>
          <p:cNvSpPr>
            <a:spLocks noGrp="1" noChangeArrowheads="1"/>
          </p:cNvSpPr>
          <p:nvPr>
            <p:ph type="title"/>
          </p:nvPr>
        </p:nvSpPr>
        <p:spPr>
          <a:xfrm>
            <a:off x="266700" y="50800"/>
            <a:ext cx="8648700" cy="914400"/>
          </a:xfrm>
        </p:spPr>
        <p:txBody>
          <a:bodyPr>
            <a:normAutofit/>
          </a:bodyPr>
          <a:lstStyle/>
          <a:p>
            <a:pPr>
              <a:lnSpc>
                <a:spcPct val="80000"/>
              </a:lnSpc>
            </a:pPr>
            <a:r>
              <a:rPr lang="en-US" sz="2400" b="1" dirty="0">
                <a:solidFill>
                  <a:srgbClr val="00853F"/>
                </a:solidFill>
              </a:rPr>
              <a:t>Section 7 – 7.7</a:t>
            </a:r>
            <a:br>
              <a:rPr lang="en-US" sz="2000" dirty="0">
                <a:solidFill>
                  <a:srgbClr val="00853F"/>
                </a:solidFill>
              </a:rPr>
            </a:br>
            <a:r>
              <a:rPr lang="en-US" sz="2000" dirty="0">
                <a:solidFill>
                  <a:srgbClr val="00853F"/>
                </a:solidFill>
              </a:rPr>
              <a:t>Service Water Heating Submittals </a:t>
            </a:r>
            <a:endParaRPr lang="en-US" sz="1050" i="1" dirty="0">
              <a:solidFill>
                <a:srgbClr val="00853F"/>
              </a:solidFill>
            </a:endParaRPr>
          </a:p>
        </p:txBody>
      </p:sp>
    </p:spTree>
    <p:extLst>
      <p:ext uri="{BB962C8B-B14F-4D97-AF65-F5344CB8AC3E}">
        <p14:creationId xmlns:p14="http://schemas.microsoft.com/office/powerpoint/2010/main" val="321958947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7343776" y="1066800"/>
            <a:ext cx="1800224" cy="5486400"/>
          </a:xfrm>
          <a:prstGeom prst="rect">
            <a:avLst/>
          </a:prstGeom>
          <a:gradFill rotWithShape="1">
            <a:gsLst>
              <a:gs pos="0">
                <a:schemeClr val="bg1">
                  <a:alpha val="58000"/>
                </a:schemeClr>
              </a:gs>
              <a:gs pos="100000">
                <a:srgbClr val="C0C0C0"/>
              </a:gs>
            </a:gsLst>
            <a:lin ang="5400000" scaled="1"/>
          </a:gradFill>
          <a:ln w="28575" algn="ctr">
            <a:noFill/>
            <a:miter lim="800000"/>
            <a:headEnd/>
            <a:tailEnd/>
          </a:ln>
          <a:effectLst/>
        </p:spPr>
        <p:txBody>
          <a:bodyPr wrap="none" anchor="ctr"/>
          <a:lstStyle/>
          <a:p>
            <a:endParaRPr lang="en-US"/>
          </a:p>
        </p:txBody>
      </p:sp>
      <p:sp>
        <p:nvSpPr>
          <p:cNvPr id="35844" name="Rectangle 4"/>
          <p:cNvSpPr>
            <a:spLocks noChangeArrowheads="1"/>
          </p:cNvSpPr>
          <p:nvPr/>
        </p:nvSpPr>
        <p:spPr bwMode="auto">
          <a:xfrm>
            <a:off x="4130040" y="990600"/>
            <a:ext cx="3048000" cy="5791200"/>
          </a:xfrm>
          <a:prstGeom prst="rect">
            <a:avLst/>
          </a:prstGeom>
          <a:noFill/>
          <a:ln w="28575" algn="ctr">
            <a:noFill/>
            <a:miter lim="800000"/>
            <a:headEnd/>
            <a:tailEnd/>
          </a:ln>
          <a:effectLst/>
        </p:spPr>
        <p:txBody>
          <a:bodyPr wrap="none" anchor="ctr"/>
          <a:lstStyle/>
          <a:p>
            <a:endParaRPr lang="en-US"/>
          </a:p>
        </p:txBody>
      </p:sp>
      <p:sp>
        <p:nvSpPr>
          <p:cNvPr id="35845" name="Rectangle 5"/>
          <p:cNvSpPr>
            <a:spLocks noChangeArrowheads="1"/>
          </p:cNvSpPr>
          <p:nvPr/>
        </p:nvSpPr>
        <p:spPr bwMode="auto">
          <a:xfrm>
            <a:off x="1" y="990600"/>
            <a:ext cx="1859284" cy="5562600"/>
          </a:xfrm>
          <a:prstGeom prst="rect">
            <a:avLst/>
          </a:prstGeom>
          <a:gradFill rotWithShape="1">
            <a:gsLst>
              <a:gs pos="0">
                <a:schemeClr val="bg1">
                  <a:alpha val="58000"/>
                </a:schemeClr>
              </a:gs>
              <a:gs pos="100000">
                <a:srgbClr val="C0C0C0"/>
              </a:gs>
            </a:gsLst>
            <a:lin ang="5400000" scaled="1"/>
          </a:gradFill>
          <a:ln w="28575" algn="ctr">
            <a:noFill/>
            <a:miter lim="800000"/>
            <a:headEnd/>
            <a:tailEnd/>
          </a:ln>
          <a:effectLst/>
        </p:spPr>
        <p:txBody>
          <a:bodyPr wrap="none" anchor="ctr"/>
          <a:lstStyle/>
          <a:p>
            <a:endParaRPr lang="en-US"/>
          </a:p>
        </p:txBody>
      </p:sp>
      <p:sp>
        <p:nvSpPr>
          <p:cNvPr id="35846" name="Oval 6"/>
          <p:cNvSpPr>
            <a:spLocks noChangeArrowheads="1"/>
          </p:cNvSpPr>
          <p:nvPr/>
        </p:nvSpPr>
        <p:spPr bwMode="auto">
          <a:xfrm>
            <a:off x="2362200" y="5334000"/>
            <a:ext cx="4572000" cy="1219200"/>
          </a:xfrm>
          <a:prstGeom prst="ellipse">
            <a:avLst/>
          </a:prstGeom>
          <a:noFill/>
          <a:ln w="9525" algn="ctr">
            <a:noFill/>
            <a:round/>
            <a:headEnd/>
            <a:tailEnd/>
          </a:ln>
          <a:effectLst/>
        </p:spPr>
        <p:txBody>
          <a:bodyPr wrap="none" anchor="ctr">
            <a:spAutoFit/>
          </a:bodyPr>
          <a:lstStyle/>
          <a:p>
            <a:endParaRPr lang="en-US"/>
          </a:p>
        </p:txBody>
      </p:sp>
      <p:sp>
        <p:nvSpPr>
          <p:cNvPr id="35848" name="Text Box 8"/>
          <p:cNvSpPr txBox="1">
            <a:spLocks noChangeArrowheads="1"/>
          </p:cNvSpPr>
          <p:nvPr/>
        </p:nvSpPr>
        <p:spPr bwMode="auto">
          <a:xfrm>
            <a:off x="1990730" y="3174881"/>
            <a:ext cx="1424939" cy="1095494"/>
          </a:xfrm>
          <a:prstGeom prst="rect">
            <a:avLst/>
          </a:prstGeom>
          <a:solidFill>
            <a:schemeClr val="accent1">
              <a:lumMod val="40000"/>
              <a:lumOff val="60000"/>
            </a:schemeClr>
          </a:solidFill>
          <a:ln w="22225">
            <a:solidFill>
              <a:schemeClr val="tx2"/>
            </a:solidFill>
            <a:miter lim="800000"/>
            <a:headEnd/>
            <a:tailEnd/>
          </a:ln>
          <a:effectLst/>
        </p:spPr>
        <p:txBody>
          <a:bodyPr/>
          <a:lstStyle/>
          <a:p>
            <a:pPr algn="ctr">
              <a:spcBef>
                <a:spcPts val="600"/>
              </a:spcBef>
            </a:pPr>
            <a:r>
              <a:rPr lang="en-US" sz="1600" dirty="0">
                <a:solidFill>
                  <a:schemeClr val="bg1"/>
                </a:solidFill>
                <a:effectLst>
                  <a:outerShdw blurRad="38100" dist="38100" dir="2700000" algn="tl">
                    <a:srgbClr val="000000"/>
                  </a:outerShdw>
                </a:effectLst>
                <a:latin typeface="Arial Black" pitchFamily="34" charset="0"/>
              </a:rPr>
              <a:t>Mandatory </a:t>
            </a:r>
          </a:p>
          <a:p>
            <a:pPr algn="ctr"/>
            <a:r>
              <a:rPr lang="en-US" sz="1600" dirty="0">
                <a:solidFill>
                  <a:schemeClr val="bg1"/>
                </a:solidFill>
                <a:effectLst>
                  <a:outerShdw blurRad="38100" dist="38100" dir="2700000" algn="tl">
                    <a:srgbClr val="000000"/>
                  </a:outerShdw>
                </a:effectLst>
                <a:latin typeface="Arial Black" pitchFamily="34" charset="0"/>
              </a:rPr>
              <a:t>Provisions</a:t>
            </a:r>
          </a:p>
          <a:p>
            <a:pPr algn="ctr">
              <a:lnSpc>
                <a:spcPct val="110000"/>
              </a:lnSpc>
              <a:spcBef>
                <a:spcPct val="30000"/>
              </a:spcBef>
            </a:pPr>
            <a:r>
              <a:rPr lang="en-US" sz="1200" dirty="0"/>
              <a:t>(required for each compliance path)</a:t>
            </a:r>
          </a:p>
        </p:txBody>
      </p:sp>
      <p:sp>
        <p:nvSpPr>
          <p:cNvPr id="35849" name="Text Box 9"/>
          <p:cNvSpPr txBox="1">
            <a:spLocks noChangeArrowheads="1"/>
          </p:cNvSpPr>
          <p:nvPr/>
        </p:nvSpPr>
        <p:spPr bwMode="auto">
          <a:xfrm>
            <a:off x="0" y="1211263"/>
            <a:ext cx="1859284" cy="707886"/>
          </a:xfrm>
          <a:prstGeom prst="rect">
            <a:avLst/>
          </a:prstGeom>
          <a:noFill/>
          <a:ln w="28575" algn="ctr">
            <a:noFill/>
            <a:miter lim="800000"/>
            <a:headEnd/>
            <a:tailEnd/>
          </a:ln>
          <a:effectLst/>
        </p:spPr>
        <p:txBody>
          <a:bodyPr wrap="square">
            <a:spAutoFit/>
          </a:bodyPr>
          <a:lstStyle/>
          <a:p>
            <a:pPr algn="ctr">
              <a:spcBef>
                <a:spcPct val="50000"/>
              </a:spcBef>
            </a:pPr>
            <a:r>
              <a:rPr lang="en-US" sz="2000" b="1" dirty="0">
                <a:solidFill>
                  <a:schemeClr val="accent6"/>
                </a:solidFill>
                <a:effectLst>
                  <a:outerShdw blurRad="38100" dist="38100" dir="2700000" algn="tl">
                    <a:srgbClr val="C0C0C0"/>
                  </a:outerShdw>
                </a:effectLst>
              </a:rPr>
              <a:t>Building System</a:t>
            </a:r>
          </a:p>
        </p:txBody>
      </p:sp>
      <p:sp>
        <p:nvSpPr>
          <p:cNvPr id="35850" name="Text Box 10"/>
          <p:cNvSpPr txBox="1">
            <a:spLocks noChangeArrowheads="1"/>
          </p:cNvSpPr>
          <p:nvPr/>
        </p:nvSpPr>
        <p:spPr bwMode="auto">
          <a:xfrm>
            <a:off x="2573660" y="1214373"/>
            <a:ext cx="3840480" cy="400110"/>
          </a:xfrm>
          <a:prstGeom prst="rect">
            <a:avLst/>
          </a:prstGeom>
          <a:noFill/>
          <a:ln w="28575" algn="ctr">
            <a:noFill/>
            <a:miter lim="800000"/>
            <a:headEnd/>
            <a:tailEnd/>
          </a:ln>
          <a:effectLst/>
        </p:spPr>
        <p:txBody>
          <a:bodyPr wrap="square">
            <a:spAutoFit/>
          </a:bodyPr>
          <a:lstStyle/>
          <a:p>
            <a:pPr algn="ctr">
              <a:spcBef>
                <a:spcPct val="50000"/>
              </a:spcBef>
            </a:pPr>
            <a:r>
              <a:rPr lang="en-US" sz="2000" b="1" dirty="0">
                <a:solidFill>
                  <a:schemeClr val="accent6"/>
                </a:solidFill>
                <a:effectLst>
                  <a:outerShdw blurRad="38100" dist="38100" dir="2700000" algn="tl">
                    <a:srgbClr val="C0C0C0"/>
                  </a:outerShdw>
                </a:effectLst>
              </a:rPr>
              <a:t>Compliance Requirements</a:t>
            </a:r>
          </a:p>
        </p:txBody>
      </p:sp>
      <p:sp>
        <p:nvSpPr>
          <p:cNvPr id="35851" name="Text Box 11"/>
          <p:cNvSpPr txBox="1">
            <a:spLocks noChangeArrowheads="1"/>
          </p:cNvSpPr>
          <p:nvPr/>
        </p:nvSpPr>
        <p:spPr bwMode="auto">
          <a:xfrm>
            <a:off x="7267575" y="2828835"/>
            <a:ext cx="1952625" cy="1200329"/>
          </a:xfrm>
          <a:prstGeom prst="rect">
            <a:avLst/>
          </a:prstGeom>
          <a:noFill/>
          <a:ln w="28575" algn="ctr">
            <a:noFill/>
            <a:miter lim="800000"/>
            <a:headEnd/>
            <a:tailEnd/>
          </a:ln>
          <a:effectLst/>
        </p:spPr>
        <p:txBody>
          <a:bodyPr wrap="square">
            <a:spAutoFit/>
          </a:bodyPr>
          <a:lstStyle/>
          <a:p>
            <a:pPr algn="ctr">
              <a:spcBef>
                <a:spcPct val="50000"/>
              </a:spcBef>
            </a:pPr>
            <a:r>
              <a:rPr lang="en-US" sz="2400" b="1" dirty="0">
                <a:solidFill>
                  <a:schemeClr val="accent6"/>
                </a:solidFill>
                <a:effectLst>
                  <a:outerShdw blurRad="38100" dist="38100" dir="2700000" algn="tl">
                    <a:srgbClr val="C0C0C0"/>
                  </a:outerShdw>
                </a:effectLst>
              </a:rPr>
              <a:t>Energy Code Compliance</a:t>
            </a:r>
          </a:p>
        </p:txBody>
      </p:sp>
      <p:sp>
        <p:nvSpPr>
          <p:cNvPr id="35856" name="Text Box 16"/>
          <p:cNvSpPr txBox="1">
            <a:spLocks noChangeArrowheads="1"/>
          </p:cNvSpPr>
          <p:nvPr/>
        </p:nvSpPr>
        <p:spPr bwMode="auto">
          <a:xfrm>
            <a:off x="142875" y="2057400"/>
            <a:ext cx="1508760" cy="338554"/>
          </a:xfrm>
          <a:prstGeom prst="rect">
            <a:avLst/>
          </a:prstGeom>
          <a:solidFill>
            <a:srgbClr val="EAEAEA"/>
          </a:solidFill>
          <a:ln w="22225">
            <a:solidFill>
              <a:srgbClr val="808080"/>
            </a:solidFill>
            <a:miter lim="800000"/>
            <a:headEnd/>
            <a:tailEnd/>
          </a:ln>
          <a:effectLst/>
        </p:spPr>
        <p:txBody>
          <a:bodyPr wrap="square">
            <a:spAutoFit/>
          </a:bodyPr>
          <a:lstStyle>
            <a:defPPr>
              <a:defRPr lang="en-US"/>
            </a:defPPr>
            <a:lvl1pPr algn="ctr">
              <a:spcBef>
                <a:spcPct val="50000"/>
              </a:spcBef>
              <a:defRPr b="1"/>
            </a:lvl1pPr>
          </a:lstStyle>
          <a:p>
            <a:r>
              <a:rPr lang="en-US" dirty="0"/>
              <a:t>Envelope</a:t>
            </a:r>
          </a:p>
        </p:txBody>
      </p:sp>
      <p:sp>
        <p:nvSpPr>
          <p:cNvPr id="35857" name="Text Box 17"/>
          <p:cNvSpPr txBox="1">
            <a:spLocks noChangeArrowheads="1"/>
          </p:cNvSpPr>
          <p:nvPr/>
        </p:nvSpPr>
        <p:spPr bwMode="auto">
          <a:xfrm>
            <a:off x="142875" y="2727960"/>
            <a:ext cx="1508760" cy="369332"/>
          </a:xfrm>
          <a:prstGeom prst="rect">
            <a:avLst/>
          </a:prstGeom>
          <a:solidFill>
            <a:srgbClr val="EAEAEA"/>
          </a:solidFill>
          <a:ln w="22225">
            <a:solidFill>
              <a:srgbClr val="808080"/>
            </a:solidFill>
            <a:miter lim="800000"/>
            <a:headEnd/>
            <a:tailEnd/>
          </a:ln>
          <a:effectLst/>
        </p:spPr>
        <p:txBody>
          <a:bodyPr wrap="square">
            <a:spAutoFit/>
          </a:bodyPr>
          <a:lstStyle>
            <a:defPPr>
              <a:defRPr lang="en-US"/>
            </a:defPPr>
            <a:lvl1pPr algn="ctr">
              <a:spcBef>
                <a:spcPct val="50000"/>
              </a:spcBef>
              <a:defRPr b="1"/>
            </a:lvl1pPr>
          </a:lstStyle>
          <a:p>
            <a:r>
              <a:rPr lang="en-US" dirty="0"/>
              <a:t>HVAC</a:t>
            </a:r>
          </a:p>
        </p:txBody>
      </p:sp>
      <p:sp>
        <p:nvSpPr>
          <p:cNvPr id="35858" name="Text Box 18"/>
          <p:cNvSpPr txBox="1">
            <a:spLocks noChangeArrowheads="1"/>
          </p:cNvSpPr>
          <p:nvPr/>
        </p:nvSpPr>
        <p:spPr bwMode="auto">
          <a:xfrm>
            <a:off x="142875" y="473964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Lighting</a:t>
            </a:r>
          </a:p>
        </p:txBody>
      </p:sp>
      <p:sp>
        <p:nvSpPr>
          <p:cNvPr id="35859" name="Text Box 19"/>
          <p:cNvSpPr txBox="1">
            <a:spLocks noChangeArrowheads="1"/>
          </p:cNvSpPr>
          <p:nvPr/>
        </p:nvSpPr>
        <p:spPr bwMode="auto">
          <a:xfrm>
            <a:off x="142875" y="3398520"/>
            <a:ext cx="1508760" cy="369332"/>
          </a:xfrm>
          <a:prstGeom prst="rect">
            <a:avLst/>
          </a:prstGeom>
          <a:solidFill>
            <a:srgbClr val="92D050"/>
          </a:solidFill>
          <a:ln w="22225">
            <a:solidFill>
              <a:srgbClr val="808080"/>
            </a:solidFill>
            <a:miter lim="800000"/>
            <a:headEnd/>
            <a:tailEnd/>
          </a:ln>
          <a:effectLst/>
        </p:spPr>
        <p:txBody>
          <a:bodyPr wrap="square">
            <a:spAutoFit/>
          </a:bodyPr>
          <a:lstStyle>
            <a:defPPr>
              <a:defRPr lang="en-US"/>
            </a:defPPr>
            <a:lvl1pPr algn="ctr">
              <a:spcBef>
                <a:spcPts val="600"/>
              </a:spcBef>
              <a:defRPr>
                <a:solidFill>
                  <a:schemeClr val="bg1"/>
                </a:solidFill>
                <a:effectLst>
                  <a:outerShdw blurRad="38100" dist="38100" dir="2700000" algn="tl">
                    <a:srgbClr val="000000"/>
                  </a:outerShdw>
                </a:effectLst>
                <a:latin typeface="Arial Black" pitchFamily="34" charset="0"/>
              </a:defRPr>
            </a:lvl1pPr>
          </a:lstStyle>
          <a:p>
            <a:r>
              <a:rPr lang="en-US" dirty="0"/>
              <a:t>SWH</a:t>
            </a:r>
          </a:p>
        </p:txBody>
      </p:sp>
      <p:sp>
        <p:nvSpPr>
          <p:cNvPr id="35860" name="Text Box 20"/>
          <p:cNvSpPr txBox="1">
            <a:spLocks noChangeArrowheads="1"/>
          </p:cNvSpPr>
          <p:nvPr/>
        </p:nvSpPr>
        <p:spPr bwMode="auto">
          <a:xfrm>
            <a:off x="142875" y="406908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Power</a:t>
            </a:r>
          </a:p>
        </p:txBody>
      </p:sp>
      <p:sp>
        <p:nvSpPr>
          <p:cNvPr id="35861" name="Text Box 21"/>
          <p:cNvSpPr txBox="1">
            <a:spLocks noChangeArrowheads="1"/>
          </p:cNvSpPr>
          <p:nvPr/>
        </p:nvSpPr>
        <p:spPr bwMode="auto">
          <a:xfrm>
            <a:off x="142875" y="541020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Other</a:t>
            </a:r>
          </a:p>
        </p:txBody>
      </p:sp>
      <p:sp>
        <p:nvSpPr>
          <p:cNvPr id="25" name="Rectangle 4"/>
          <p:cNvSpPr txBox="1">
            <a:spLocks noChangeArrowheads="1"/>
          </p:cNvSpPr>
          <p:nvPr/>
        </p:nvSpPr>
        <p:spPr>
          <a:xfrm>
            <a:off x="141288" y="0"/>
            <a:ext cx="5823479" cy="820396"/>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rPr>
              <a:t>SWH Compliance</a:t>
            </a:r>
            <a:endParaRPr lang="en-US" dirty="0">
              <a:solidFill>
                <a:schemeClr val="tx1">
                  <a:lumMod val="50000"/>
                </a:schemeClr>
              </a:solidFill>
            </a:endParaRPr>
          </a:p>
        </p:txBody>
      </p:sp>
      <p:sp>
        <p:nvSpPr>
          <p:cNvPr id="21" name="Text Box 14">
            <a:extLst>
              <a:ext uri="{FF2B5EF4-FFF2-40B4-BE49-F238E27FC236}">
                <a16:creationId xmlns:a16="http://schemas.microsoft.com/office/drawing/2014/main" id="{7A242D6A-FCCD-4526-BC6B-7C0229A1E65F}"/>
              </a:ext>
            </a:extLst>
          </p:cNvPr>
          <p:cNvSpPr txBox="1">
            <a:spLocks noChangeArrowheads="1"/>
          </p:cNvSpPr>
          <p:nvPr/>
        </p:nvSpPr>
        <p:spPr bwMode="auto">
          <a:xfrm>
            <a:off x="5515192" y="2367257"/>
            <a:ext cx="1708571" cy="584775"/>
          </a:xfrm>
          <a:prstGeom prst="rect">
            <a:avLst/>
          </a:prstGeom>
          <a:solidFill>
            <a:schemeClr val="accent1">
              <a:lumMod val="40000"/>
              <a:lumOff val="60000"/>
            </a:schemeClr>
          </a:solidFill>
          <a:ln w="22225">
            <a:solidFill>
              <a:schemeClr val="tx2"/>
            </a:solidFill>
            <a:miter lim="800000"/>
            <a:headEnd/>
            <a:tailEnd/>
          </a:ln>
          <a:effectLst/>
        </p:spPr>
        <p:txBody>
          <a:bodyPr/>
          <a:lstStyle>
            <a:defPPr>
              <a:defRPr lang="en-US"/>
            </a:defPPr>
            <a:lvl1pPr algn="ctr">
              <a:spcBef>
                <a:spcPts val="600"/>
              </a:spcBef>
              <a:defRPr sz="1600">
                <a:solidFill>
                  <a:schemeClr val="bg1"/>
                </a:solidFill>
                <a:effectLst>
                  <a:outerShdw blurRad="38100" dist="38100" dir="2700000" algn="tl">
                    <a:srgbClr val="000000"/>
                  </a:outerShdw>
                </a:effectLst>
                <a:latin typeface="Arial Black" pitchFamily="34" charset="0"/>
              </a:defRPr>
            </a:lvl1pPr>
          </a:lstStyle>
          <a:p>
            <a:r>
              <a:rPr lang="en-US" sz="1400" dirty="0"/>
              <a:t>Submittal Requirements</a:t>
            </a:r>
          </a:p>
        </p:txBody>
      </p:sp>
      <p:sp>
        <p:nvSpPr>
          <p:cNvPr id="22" name="Text Box 14">
            <a:extLst>
              <a:ext uri="{FF2B5EF4-FFF2-40B4-BE49-F238E27FC236}">
                <a16:creationId xmlns:a16="http://schemas.microsoft.com/office/drawing/2014/main" id="{3DEF5D4A-BB7B-425D-A213-0FDD15838D50}"/>
              </a:ext>
            </a:extLst>
          </p:cNvPr>
          <p:cNvSpPr txBox="1">
            <a:spLocks noChangeArrowheads="1"/>
          </p:cNvSpPr>
          <p:nvPr/>
        </p:nvSpPr>
        <p:spPr bwMode="auto">
          <a:xfrm>
            <a:off x="5515192" y="3274454"/>
            <a:ext cx="1708571" cy="738664"/>
          </a:xfrm>
          <a:prstGeom prst="rect">
            <a:avLst/>
          </a:prstGeom>
          <a:solidFill>
            <a:srgbClr val="969696"/>
          </a:solidFill>
          <a:ln w="22225">
            <a:solidFill>
              <a:srgbClr val="808080"/>
            </a:solidFill>
            <a:miter lim="800000"/>
            <a:headEnd/>
            <a:tailEnd/>
          </a:ln>
          <a:effectLst/>
        </p:spPr>
        <p:txBody>
          <a:bodyPr>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sz="1400" dirty="0"/>
              <a:t>Information and Installation Requirements</a:t>
            </a:r>
          </a:p>
        </p:txBody>
      </p:sp>
      <p:sp>
        <p:nvSpPr>
          <p:cNvPr id="23" name="Text Box 14">
            <a:extLst>
              <a:ext uri="{FF2B5EF4-FFF2-40B4-BE49-F238E27FC236}">
                <a16:creationId xmlns:a16="http://schemas.microsoft.com/office/drawing/2014/main" id="{F1B03B98-DF1F-43B7-BBE3-F1300AAA1A75}"/>
              </a:ext>
            </a:extLst>
          </p:cNvPr>
          <p:cNvSpPr txBox="1">
            <a:spLocks noChangeArrowheads="1"/>
          </p:cNvSpPr>
          <p:nvPr/>
        </p:nvSpPr>
        <p:spPr bwMode="auto">
          <a:xfrm>
            <a:off x="5515192" y="4409541"/>
            <a:ext cx="1708571" cy="954107"/>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400" dirty="0">
                <a:solidFill>
                  <a:schemeClr val="bg1"/>
                </a:solidFill>
                <a:effectLst>
                  <a:outerShdw blurRad="38100" dist="38100" dir="2700000" algn="tl">
                    <a:srgbClr val="000000"/>
                  </a:outerShdw>
                </a:effectLst>
                <a:latin typeface="Arial Black" pitchFamily="34" charset="0"/>
              </a:rPr>
              <a:t>Verification, Testing, Inspection &amp; Commissioning</a:t>
            </a:r>
          </a:p>
        </p:txBody>
      </p:sp>
      <p:sp>
        <p:nvSpPr>
          <p:cNvPr id="26" name="Text Box 12">
            <a:extLst>
              <a:ext uri="{FF2B5EF4-FFF2-40B4-BE49-F238E27FC236}">
                <a16:creationId xmlns:a16="http://schemas.microsoft.com/office/drawing/2014/main" id="{6A758FBE-4B95-4EE6-90CC-C137608BFDAD}"/>
              </a:ext>
            </a:extLst>
          </p:cNvPr>
          <p:cNvSpPr txBox="1">
            <a:spLocks noChangeArrowheads="1"/>
          </p:cNvSpPr>
          <p:nvPr/>
        </p:nvSpPr>
        <p:spPr bwMode="auto">
          <a:xfrm>
            <a:off x="3655912" y="1984375"/>
            <a:ext cx="1615440" cy="603250"/>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Prescriptive Path</a:t>
            </a:r>
            <a:endParaRPr lang="en-US" sz="1600" dirty="0">
              <a:solidFill>
                <a:schemeClr val="bg1"/>
              </a:solidFill>
              <a:latin typeface="Arial Black" pitchFamily="34" charset="0"/>
            </a:endParaRPr>
          </a:p>
        </p:txBody>
      </p:sp>
      <p:sp>
        <p:nvSpPr>
          <p:cNvPr id="27" name="Text Box 13">
            <a:extLst>
              <a:ext uri="{FF2B5EF4-FFF2-40B4-BE49-F238E27FC236}">
                <a16:creationId xmlns:a16="http://schemas.microsoft.com/office/drawing/2014/main" id="{83DF8959-EFA9-4595-8A00-C6B9AA63CE01}"/>
              </a:ext>
            </a:extLst>
          </p:cNvPr>
          <p:cNvSpPr txBox="1">
            <a:spLocks noChangeArrowheads="1"/>
          </p:cNvSpPr>
          <p:nvPr/>
        </p:nvSpPr>
        <p:spPr bwMode="auto">
          <a:xfrm>
            <a:off x="3662688" y="4671274"/>
            <a:ext cx="1615440" cy="603250"/>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Energy Cost Budget</a:t>
            </a:r>
          </a:p>
        </p:txBody>
      </p:sp>
      <p:sp>
        <p:nvSpPr>
          <p:cNvPr id="28" name="Text Box 14">
            <a:extLst>
              <a:ext uri="{FF2B5EF4-FFF2-40B4-BE49-F238E27FC236}">
                <a16:creationId xmlns:a16="http://schemas.microsoft.com/office/drawing/2014/main" id="{F8B3609B-F077-4B31-A40B-B09A65C3F9FC}"/>
              </a:ext>
            </a:extLst>
          </p:cNvPr>
          <p:cNvSpPr txBox="1">
            <a:spLocks noChangeArrowheads="1"/>
          </p:cNvSpPr>
          <p:nvPr/>
        </p:nvSpPr>
        <p:spPr bwMode="auto">
          <a:xfrm>
            <a:off x="3655912" y="3677875"/>
            <a:ext cx="1615439" cy="584775"/>
          </a:xfrm>
          <a:prstGeom prst="rect">
            <a:avLst/>
          </a:prstGeom>
          <a:solidFill>
            <a:srgbClr val="969696"/>
          </a:solidFill>
          <a:ln w="22225">
            <a:solidFill>
              <a:srgbClr val="808080"/>
            </a:solidFill>
            <a:miter lim="800000"/>
            <a:headEnd/>
            <a:tailEnd/>
          </a:ln>
          <a:effectLst/>
        </p:spPr>
        <p:txBody>
          <a:bodyPr>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dirty="0"/>
              <a:t>Trade Off Option </a:t>
            </a:r>
          </a:p>
        </p:txBody>
      </p:sp>
      <p:sp>
        <p:nvSpPr>
          <p:cNvPr id="29" name="Text Box 15">
            <a:extLst>
              <a:ext uri="{FF2B5EF4-FFF2-40B4-BE49-F238E27FC236}">
                <a16:creationId xmlns:a16="http://schemas.microsoft.com/office/drawing/2014/main" id="{85EBF04F-8C19-40C9-B1A1-89C5F69A97DA}"/>
              </a:ext>
            </a:extLst>
          </p:cNvPr>
          <p:cNvSpPr txBox="1">
            <a:spLocks noChangeArrowheads="1"/>
          </p:cNvSpPr>
          <p:nvPr/>
        </p:nvSpPr>
        <p:spPr bwMode="auto">
          <a:xfrm>
            <a:off x="3686180" y="5636017"/>
            <a:ext cx="1615440" cy="830997"/>
          </a:xfrm>
          <a:prstGeom prst="rect">
            <a:avLst/>
          </a:prstGeom>
          <a:solidFill>
            <a:srgbClr val="92D050"/>
          </a:solidFill>
          <a:ln w="22225">
            <a:solidFill>
              <a:srgbClr val="808080"/>
            </a:solidFill>
            <a:miter lim="800000"/>
            <a:headEnd/>
            <a:tailEnd/>
          </a:ln>
          <a:effectLst/>
        </p:spPr>
        <p:txBody>
          <a:bodyPr wrap="square">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dirty="0"/>
              <a:t>Performance Rating Method</a:t>
            </a:r>
          </a:p>
        </p:txBody>
      </p:sp>
      <p:sp>
        <p:nvSpPr>
          <p:cNvPr id="30" name="Text Box 13">
            <a:extLst>
              <a:ext uri="{FF2B5EF4-FFF2-40B4-BE49-F238E27FC236}">
                <a16:creationId xmlns:a16="http://schemas.microsoft.com/office/drawing/2014/main" id="{1587ED59-E655-4103-B986-D2DA38176D5A}"/>
              </a:ext>
            </a:extLst>
          </p:cNvPr>
          <p:cNvSpPr txBox="1">
            <a:spLocks noChangeArrowheads="1"/>
          </p:cNvSpPr>
          <p:nvPr/>
        </p:nvSpPr>
        <p:spPr bwMode="auto">
          <a:xfrm>
            <a:off x="3655912" y="2935900"/>
            <a:ext cx="1615440" cy="338554"/>
          </a:xfrm>
          <a:prstGeom prst="rect">
            <a:avLst/>
          </a:prstGeom>
          <a:solidFill>
            <a:srgbClr val="969696"/>
          </a:solidFill>
          <a:ln w="22225">
            <a:solidFill>
              <a:srgbClr val="808080"/>
            </a:solidFill>
            <a:miter lim="800000"/>
            <a:headEnd/>
            <a:tailEnd/>
          </a:ln>
          <a:effectLst/>
        </p:spPr>
        <p:txBody>
          <a:bodyPr>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dirty="0"/>
              <a:t>Simplified</a:t>
            </a:r>
          </a:p>
        </p:txBody>
      </p:sp>
    </p:spTree>
    <p:extLst>
      <p:ext uri="{BB962C8B-B14F-4D97-AF65-F5344CB8AC3E}">
        <p14:creationId xmlns:p14="http://schemas.microsoft.com/office/powerpoint/2010/main" val="231375464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7" name="Rectangle 3"/>
          <p:cNvSpPr>
            <a:spLocks noGrp="1" noChangeArrowheads="1"/>
          </p:cNvSpPr>
          <p:nvPr>
            <p:ph idx="1"/>
          </p:nvPr>
        </p:nvSpPr>
        <p:spPr>
          <a:xfrm>
            <a:off x="456230" y="1447800"/>
            <a:ext cx="8081346" cy="4441825"/>
          </a:xfrm>
        </p:spPr>
        <p:txBody>
          <a:bodyPr>
            <a:normAutofit fontScale="92500"/>
          </a:bodyPr>
          <a:lstStyle/>
          <a:p>
            <a:pPr marL="0" indent="0">
              <a:buNone/>
            </a:pPr>
            <a:r>
              <a:rPr lang="en-US" dirty="0">
                <a:solidFill>
                  <a:srgbClr val="FF0000"/>
                </a:solidFill>
                <a:cs typeface="Times New Roman" pitchFamily="18" charset="0"/>
                <a:sym typeface="WP MathA" pitchFamily="2" charset="2"/>
              </a:rPr>
              <a:t>SHW controls verified and tested per 7.9.1 and provisions of 4.2.5.1</a:t>
            </a:r>
          </a:p>
          <a:p>
            <a:pPr marL="0" indent="0">
              <a:buNone/>
            </a:pPr>
            <a:r>
              <a:rPr lang="en-US" dirty="0">
                <a:solidFill>
                  <a:srgbClr val="FF0000"/>
                </a:solidFill>
                <a:cs typeface="Times New Roman" pitchFamily="18" charset="0"/>
                <a:sym typeface="WP MathA" pitchFamily="2" charset="2"/>
              </a:rPr>
              <a:t>Testing to verify systems and controls are configured and operating in accordance with applicable requirements of</a:t>
            </a:r>
          </a:p>
          <a:p>
            <a:pPr marL="457200" indent="-457200">
              <a:buAutoNum type="alphaLcPeriod"/>
            </a:pPr>
            <a:r>
              <a:rPr lang="en-US" dirty="0">
                <a:solidFill>
                  <a:srgbClr val="FF0000"/>
                </a:solidFill>
                <a:cs typeface="Times New Roman" pitchFamily="18" charset="0"/>
                <a:sym typeface="WP MathA" pitchFamily="2" charset="2"/>
              </a:rPr>
              <a:t>SWH system temperature controls (7.4.4.1 and 7.4.4.3)</a:t>
            </a:r>
          </a:p>
          <a:p>
            <a:pPr marL="457200" indent="-457200">
              <a:buAutoNum type="alphaLcPeriod"/>
            </a:pPr>
            <a:r>
              <a:rPr lang="en-US" dirty="0">
                <a:solidFill>
                  <a:srgbClr val="FF0000"/>
                </a:solidFill>
                <a:cs typeface="Times New Roman" pitchFamily="18" charset="0"/>
                <a:sym typeface="WP MathA" pitchFamily="2" charset="2"/>
              </a:rPr>
              <a:t>Recirculation pump or heat trace controls (7.4.4.2) OR</a:t>
            </a:r>
          </a:p>
          <a:p>
            <a:pPr marL="457200" indent="-457200">
              <a:buAutoNum type="alphaLcPeriod"/>
            </a:pPr>
            <a:r>
              <a:rPr lang="en-US" dirty="0">
                <a:solidFill>
                  <a:srgbClr val="FF0000"/>
                </a:solidFill>
                <a:cs typeface="Times New Roman" pitchFamily="18" charset="0"/>
                <a:sym typeface="WP MathA" pitchFamily="2" charset="2"/>
              </a:rPr>
              <a:t>Pool time switch controls (7.4.5.3)</a:t>
            </a:r>
          </a:p>
          <a:p>
            <a:pPr marL="0" indent="0">
              <a:buNone/>
            </a:pPr>
            <a:r>
              <a:rPr lang="en-US" dirty="0">
                <a:solidFill>
                  <a:srgbClr val="FF0000"/>
                </a:solidFill>
                <a:cs typeface="Times New Roman" pitchFamily="18" charset="0"/>
                <a:sym typeface="WP MathA" pitchFamily="2" charset="2"/>
              </a:rPr>
              <a:t>Verification and FTP documentation to comply with 4.2.5.1.2</a:t>
            </a:r>
          </a:p>
          <a:p>
            <a:pPr marL="0" indent="0">
              <a:buNone/>
            </a:pPr>
            <a:r>
              <a:rPr lang="en-US" dirty="0">
                <a:solidFill>
                  <a:srgbClr val="FF0000"/>
                </a:solidFill>
                <a:cs typeface="Times New Roman" pitchFamily="18" charset="0"/>
                <a:sym typeface="WP MathA" pitchFamily="2" charset="2"/>
              </a:rPr>
              <a:t>Energy performance commissioned per 4.2.5.2, and reporting to comply with 4.2.5.2.2</a:t>
            </a:r>
          </a:p>
        </p:txBody>
      </p:sp>
      <p:sp>
        <p:nvSpPr>
          <p:cNvPr id="323586" name="Rectangle 2"/>
          <p:cNvSpPr>
            <a:spLocks noGrp="1" noChangeArrowheads="1"/>
          </p:cNvSpPr>
          <p:nvPr>
            <p:ph type="title"/>
          </p:nvPr>
        </p:nvSpPr>
        <p:spPr>
          <a:xfrm>
            <a:off x="266700" y="50800"/>
            <a:ext cx="8648700" cy="914400"/>
          </a:xfrm>
        </p:spPr>
        <p:txBody>
          <a:bodyPr>
            <a:normAutofit/>
          </a:bodyPr>
          <a:lstStyle/>
          <a:p>
            <a:pPr>
              <a:lnSpc>
                <a:spcPct val="80000"/>
              </a:lnSpc>
            </a:pPr>
            <a:r>
              <a:rPr lang="en-US" sz="2400" b="1" dirty="0">
                <a:solidFill>
                  <a:srgbClr val="00853F"/>
                </a:solidFill>
              </a:rPr>
              <a:t>Section 7 – 7.</a:t>
            </a:r>
            <a:r>
              <a:rPr lang="en-US" sz="2400" b="1" dirty="0">
                <a:solidFill>
                  <a:srgbClr val="FF0000"/>
                </a:solidFill>
              </a:rPr>
              <a:t>9</a:t>
            </a:r>
            <a:br>
              <a:rPr lang="en-US" sz="2000" dirty="0">
                <a:solidFill>
                  <a:srgbClr val="00853F"/>
                </a:solidFill>
              </a:rPr>
            </a:br>
            <a:r>
              <a:rPr lang="en-US" sz="2000" dirty="0">
                <a:solidFill>
                  <a:srgbClr val="FF0000"/>
                </a:solidFill>
              </a:rPr>
              <a:t>Verification, Testing, and Commissioning</a:t>
            </a:r>
            <a:endParaRPr lang="en-US" sz="1050" i="1" dirty="0">
              <a:solidFill>
                <a:srgbClr val="FF0000"/>
              </a:solidFill>
            </a:endParaRPr>
          </a:p>
        </p:txBody>
      </p:sp>
    </p:spTree>
    <p:extLst>
      <p:ext uri="{BB962C8B-B14F-4D97-AF65-F5344CB8AC3E}">
        <p14:creationId xmlns:p14="http://schemas.microsoft.com/office/powerpoint/2010/main" val="99155163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A5AEE34-3C12-4783-BBC1-E21133D01C7A}"/>
              </a:ext>
            </a:extLst>
          </p:cNvPr>
          <p:cNvSpPr>
            <a:spLocks noGrp="1"/>
          </p:cNvSpPr>
          <p:nvPr>
            <p:ph type="title"/>
          </p:nvPr>
        </p:nvSpPr>
        <p:spPr/>
        <p:txBody>
          <a:bodyPr>
            <a:normAutofit/>
          </a:bodyPr>
          <a:lstStyle/>
          <a:p>
            <a:r>
              <a:rPr lang="en-US" sz="2800" b="1" dirty="0">
                <a:solidFill>
                  <a:srgbClr val="00853F"/>
                </a:solidFill>
              </a:rPr>
              <a:t>Section 4 – </a:t>
            </a:r>
            <a:r>
              <a:rPr lang="en-US" sz="2800" b="1" dirty="0">
                <a:solidFill>
                  <a:srgbClr val="FF0000"/>
                </a:solidFill>
              </a:rPr>
              <a:t>4.2.5</a:t>
            </a:r>
            <a:br>
              <a:rPr lang="en-US" sz="2400" dirty="0">
                <a:solidFill>
                  <a:srgbClr val="00853F"/>
                </a:solidFill>
              </a:rPr>
            </a:br>
            <a:r>
              <a:rPr lang="en-US" sz="2400" dirty="0">
                <a:solidFill>
                  <a:srgbClr val="FF0000"/>
                </a:solidFill>
              </a:rPr>
              <a:t>Verification, Testing, and Commissioning</a:t>
            </a:r>
            <a:endParaRPr lang="en-US" sz="2400" dirty="0"/>
          </a:p>
        </p:txBody>
      </p:sp>
      <p:pic>
        <p:nvPicPr>
          <p:cNvPr id="12" name="Content Placeholder 11">
            <a:extLst>
              <a:ext uri="{FF2B5EF4-FFF2-40B4-BE49-F238E27FC236}">
                <a16:creationId xmlns:a16="http://schemas.microsoft.com/office/drawing/2014/main" id="{9435737E-909E-4303-892E-EDBE91E3155C}"/>
              </a:ext>
            </a:extLst>
          </p:cNvPr>
          <p:cNvPicPr>
            <a:picLocks noGrp="1" noChangeAspect="1"/>
          </p:cNvPicPr>
          <p:nvPr>
            <p:ph idx="1"/>
          </p:nvPr>
        </p:nvPicPr>
        <p:blipFill>
          <a:blip r:embed="rId2"/>
          <a:stretch>
            <a:fillRect/>
          </a:stretch>
        </p:blipFill>
        <p:spPr>
          <a:xfrm>
            <a:off x="497305" y="1851422"/>
            <a:ext cx="8112481" cy="3638550"/>
          </a:xfrm>
          <a:prstGeom prst="rect">
            <a:avLst/>
          </a:prstGeom>
        </p:spPr>
      </p:pic>
      <p:sp>
        <p:nvSpPr>
          <p:cNvPr id="2" name="Rectangle 1">
            <a:extLst>
              <a:ext uri="{FF2B5EF4-FFF2-40B4-BE49-F238E27FC236}">
                <a16:creationId xmlns:a16="http://schemas.microsoft.com/office/drawing/2014/main" id="{0BF27ABB-02CC-4624-B79C-04FFA401F2E6}"/>
              </a:ext>
            </a:extLst>
          </p:cNvPr>
          <p:cNvSpPr/>
          <p:nvPr/>
        </p:nvSpPr>
        <p:spPr>
          <a:xfrm>
            <a:off x="420624" y="1205091"/>
            <a:ext cx="7260336" cy="646331"/>
          </a:xfrm>
          <a:prstGeom prst="rect">
            <a:avLst/>
          </a:prstGeom>
        </p:spPr>
        <p:txBody>
          <a:bodyPr wrap="square">
            <a:spAutoFit/>
          </a:bodyPr>
          <a:lstStyle/>
          <a:p>
            <a:r>
              <a:rPr lang="en-US" i="1" dirty="0">
                <a:solidFill>
                  <a:srgbClr val="FF0000"/>
                </a:solidFill>
                <a:cs typeface="Times New Roman" pitchFamily="18" charset="0"/>
                <a:sym typeface="WP MathA" pitchFamily="2" charset="2"/>
              </a:rPr>
              <a:t>Referenced 7.9 testing and commissioning refers to 4.2.5</a:t>
            </a:r>
          </a:p>
          <a:p>
            <a:r>
              <a:rPr lang="en-US" i="1" dirty="0">
                <a:solidFill>
                  <a:srgbClr val="FF0000"/>
                </a:solidFill>
                <a:cs typeface="Times New Roman" pitchFamily="18" charset="0"/>
                <a:sym typeface="WP MathA" pitchFamily="2" charset="2"/>
              </a:rPr>
              <a:t>New in 2019: Central FPT &amp; Commissioning requirements</a:t>
            </a:r>
          </a:p>
        </p:txBody>
      </p:sp>
    </p:spTree>
    <p:extLst>
      <p:ext uri="{BB962C8B-B14F-4D97-AF65-F5344CB8AC3E}">
        <p14:creationId xmlns:p14="http://schemas.microsoft.com/office/powerpoint/2010/main" val="1203413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Rectangle 4"/>
          <p:cNvSpPr>
            <a:spLocks noGrp="1" noChangeArrowheads="1"/>
          </p:cNvSpPr>
          <p:nvPr>
            <p:ph idx="1"/>
          </p:nvPr>
        </p:nvSpPr>
        <p:spPr>
          <a:xfrm>
            <a:off x="456229" y="1173162"/>
            <a:ext cx="8155959" cy="4465638"/>
          </a:xfrm>
        </p:spPr>
        <p:txBody>
          <a:bodyPr/>
          <a:lstStyle/>
          <a:p>
            <a:pPr>
              <a:buFont typeface="Arial" panose="020B0604020202020204" pitchFamily="34" charset="0"/>
              <a:buChar char="•"/>
            </a:pPr>
            <a:r>
              <a:rPr lang="en-US" sz="2000" dirty="0">
                <a:solidFill>
                  <a:schemeClr val="accent1"/>
                </a:solidFill>
              </a:rPr>
              <a:t>Equipment</a:t>
            </a:r>
          </a:p>
          <a:p>
            <a:pPr lvl="1"/>
            <a:r>
              <a:rPr lang="en-US" sz="1800" dirty="0"/>
              <a:t>New equipment shall meet the minimum efficiency requirements</a:t>
            </a:r>
          </a:p>
          <a:p>
            <a:pPr>
              <a:buFont typeface="Arial" panose="020B0604020202020204" pitchFamily="34" charset="0"/>
              <a:buChar char="•"/>
            </a:pPr>
            <a:r>
              <a:rPr lang="en-US" sz="2000" dirty="0">
                <a:solidFill>
                  <a:schemeClr val="accent1"/>
                </a:solidFill>
              </a:rPr>
              <a:t>Cooling systems  </a:t>
            </a:r>
          </a:p>
          <a:p>
            <a:pPr lvl="1"/>
            <a:r>
              <a:rPr lang="en-US" sz="1800" dirty="0"/>
              <a:t>New cooling systems installed to serve previously </a:t>
            </a:r>
            <a:r>
              <a:rPr lang="en-US" sz="1800" dirty="0" err="1"/>
              <a:t>uncooled</a:t>
            </a:r>
            <a:r>
              <a:rPr lang="en-US" sz="1800" dirty="0"/>
              <a:t> spaces shall comply with this section</a:t>
            </a:r>
          </a:p>
          <a:p>
            <a:pPr lvl="1"/>
            <a:r>
              <a:rPr lang="en-US" sz="1800" dirty="0"/>
              <a:t>Alterations to existing cooling systems shall not decrease economizer capacity (unless economizer tradeoff is used)</a:t>
            </a:r>
          </a:p>
          <a:p>
            <a:pPr>
              <a:buFont typeface="Arial" panose="020B0604020202020204" pitchFamily="34" charset="0"/>
              <a:buChar char="•"/>
            </a:pPr>
            <a:r>
              <a:rPr lang="en-US" sz="2000" dirty="0">
                <a:solidFill>
                  <a:schemeClr val="accent1"/>
                </a:solidFill>
              </a:rPr>
              <a:t>Ductwork</a:t>
            </a:r>
          </a:p>
          <a:p>
            <a:pPr lvl="1"/>
            <a:r>
              <a:rPr lang="en-US" sz="1800" dirty="0"/>
              <a:t>New and replacement ductwork shall comply with applicable requirements</a:t>
            </a:r>
          </a:p>
          <a:p>
            <a:pPr>
              <a:buFont typeface="Arial" panose="020B0604020202020204" pitchFamily="34" charset="0"/>
              <a:buChar char="•"/>
            </a:pPr>
            <a:r>
              <a:rPr lang="en-US" sz="2000" dirty="0">
                <a:solidFill>
                  <a:schemeClr val="accent1"/>
                </a:solidFill>
              </a:rPr>
              <a:t>Piping</a:t>
            </a:r>
            <a:endParaRPr lang="en-US" sz="2000" dirty="0"/>
          </a:p>
          <a:p>
            <a:pPr lvl="1"/>
            <a:r>
              <a:rPr lang="en-US" sz="1800" dirty="0"/>
              <a:t>New and replacement piping shall comply with applicable requirements</a:t>
            </a:r>
          </a:p>
        </p:txBody>
      </p:sp>
      <p:sp>
        <p:nvSpPr>
          <p:cNvPr id="120835" name="Rectangle 3"/>
          <p:cNvSpPr>
            <a:spLocks noGrp="1" noChangeArrowheads="1"/>
          </p:cNvSpPr>
          <p:nvPr>
            <p:ph type="title"/>
          </p:nvPr>
        </p:nvSpPr>
        <p:spPr>
          <a:xfrm>
            <a:off x="166688" y="12700"/>
            <a:ext cx="8382971" cy="914400"/>
          </a:xfrm>
        </p:spPr>
        <p:txBody>
          <a:bodyPr/>
          <a:lstStyle/>
          <a:p>
            <a:pPr>
              <a:lnSpc>
                <a:spcPct val="80000"/>
              </a:lnSpc>
            </a:pPr>
            <a:r>
              <a:rPr lang="en-US" sz="2400" b="1" dirty="0">
                <a:solidFill>
                  <a:srgbClr val="00853F"/>
                </a:solidFill>
              </a:rPr>
              <a:t>Section 6 – 6.1.1.3</a:t>
            </a:r>
            <a:br>
              <a:rPr lang="en-US" dirty="0">
                <a:solidFill>
                  <a:srgbClr val="00853F"/>
                </a:solidFill>
              </a:rPr>
            </a:br>
            <a:r>
              <a:rPr lang="en-US" sz="2000" dirty="0">
                <a:solidFill>
                  <a:srgbClr val="00853F"/>
                </a:solidFill>
              </a:rPr>
              <a:t>HVAC Alterations Scope</a:t>
            </a:r>
            <a:endParaRPr lang="en-US" sz="1600" i="1" dirty="0">
              <a:solidFill>
                <a:srgbClr val="00853F"/>
              </a:solidFill>
            </a:endParaRPr>
          </a:p>
        </p:txBody>
      </p:sp>
    </p:spTree>
    <p:extLst>
      <p:ext uri="{BB962C8B-B14F-4D97-AF65-F5344CB8AC3E}">
        <p14:creationId xmlns:p14="http://schemas.microsoft.com/office/powerpoint/2010/main" val="52934177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7" name="Rectangle 3"/>
          <p:cNvSpPr>
            <a:spLocks noGrp="1" noChangeArrowheads="1"/>
          </p:cNvSpPr>
          <p:nvPr>
            <p:ph idx="1"/>
          </p:nvPr>
        </p:nvSpPr>
        <p:spPr>
          <a:xfrm>
            <a:off x="456230" y="1243584"/>
            <a:ext cx="8303722" cy="4946904"/>
          </a:xfrm>
        </p:spPr>
        <p:txBody>
          <a:bodyPr>
            <a:normAutofit/>
          </a:bodyPr>
          <a:lstStyle/>
          <a:p>
            <a:pPr marL="0" indent="0">
              <a:buNone/>
            </a:pPr>
            <a:r>
              <a:rPr lang="en-US" i="1" dirty="0">
                <a:solidFill>
                  <a:srgbClr val="FF0000"/>
                </a:solidFill>
                <a:cs typeface="Times New Roman" pitchFamily="18" charset="0"/>
                <a:sym typeface="WP MathA" pitchFamily="2" charset="2"/>
              </a:rPr>
              <a:t>Referenced 7.9 testing and commissioning refers to 4.2.5</a:t>
            </a:r>
          </a:p>
          <a:p>
            <a:pPr marL="0" indent="0">
              <a:buNone/>
            </a:pPr>
            <a:endParaRPr lang="en-US" dirty="0">
              <a:solidFill>
                <a:srgbClr val="FF0000"/>
              </a:solidFill>
              <a:cs typeface="Times New Roman" pitchFamily="18" charset="0"/>
              <a:sym typeface="WP MathA" pitchFamily="2" charset="2"/>
            </a:endParaRPr>
          </a:p>
          <a:p>
            <a:pPr marL="0" indent="0">
              <a:buNone/>
            </a:pPr>
            <a:r>
              <a:rPr lang="en-US" dirty="0">
                <a:solidFill>
                  <a:srgbClr val="FF0000"/>
                </a:solidFill>
                <a:cs typeface="Times New Roman" pitchFamily="18" charset="0"/>
                <a:sym typeface="WP MathA" pitchFamily="2" charset="2"/>
              </a:rPr>
              <a:t>4.2.5 Verification, Testing, and Commissioning</a:t>
            </a:r>
          </a:p>
          <a:p>
            <a:pPr marL="0" indent="0">
              <a:buNone/>
            </a:pPr>
            <a:r>
              <a:rPr lang="en-US" dirty="0">
                <a:solidFill>
                  <a:srgbClr val="FF0000"/>
                </a:solidFill>
                <a:cs typeface="Times New Roman" pitchFamily="18" charset="0"/>
                <a:sym typeface="WP MathA" pitchFamily="2" charset="2"/>
              </a:rPr>
              <a:t> 4.2.5.1 Verification and Testing (V&amp;T)</a:t>
            </a:r>
          </a:p>
          <a:p>
            <a:pPr lvl="1"/>
            <a:r>
              <a:rPr lang="en-US" dirty="0">
                <a:solidFill>
                  <a:srgbClr val="FF0000"/>
                </a:solidFill>
                <a:cs typeface="Times New Roman" pitchFamily="18" charset="0"/>
                <a:sym typeface="WP MathA" pitchFamily="2" charset="2"/>
              </a:rPr>
              <a:t>V&amp;T provider qualifications</a:t>
            </a:r>
          </a:p>
          <a:p>
            <a:pPr lvl="1"/>
            <a:r>
              <a:rPr lang="en-US" dirty="0">
                <a:solidFill>
                  <a:srgbClr val="FF0000"/>
                </a:solidFill>
                <a:cs typeface="Times New Roman" pitchFamily="18" charset="0"/>
                <a:sym typeface="WP MathA" pitchFamily="2" charset="2"/>
              </a:rPr>
              <a:t>V&amp;T requirements in construction documents</a:t>
            </a:r>
          </a:p>
          <a:p>
            <a:pPr lvl="1"/>
            <a:r>
              <a:rPr lang="en-US" dirty="0">
                <a:solidFill>
                  <a:srgbClr val="FF0000"/>
                </a:solidFill>
                <a:cs typeface="Times New Roman" pitchFamily="18" charset="0"/>
                <a:sym typeface="WP MathA" pitchFamily="2" charset="2"/>
              </a:rPr>
              <a:t>Functional Performance Testing (FPT) &amp; Verification Documentation</a:t>
            </a:r>
          </a:p>
          <a:p>
            <a:pPr marL="0" indent="0">
              <a:buNone/>
            </a:pPr>
            <a:r>
              <a:rPr lang="en-US" dirty="0">
                <a:solidFill>
                  <a:srgbClr val="FF0000"/>
                </a:solidFill>
                <a:cs typeface="Times New Roman" pitchFamily="18" charset="0"/>
                <a:sym typeface="WP MathA" pitchFamily="2" charset="2"/>
              </a:rPr>
              <a:t>4.2.5.2 Commissioning (Cx) (unless Excepted)</a:t>
            </a:r>
          </a:p>
          <a:p>
            <a:pPr lvl="1"/>
            <a:r>
              <a:rPr lang="en-US" dirty="0">
                <a:solidFill>
                  <a:srgbClr val="FF0000"/>
                </a:solidFill>
                <a:cs typeface="Times New Roman" pitchFamily="18" charset="0"/>
                <a:sym typeface="WP MathA" pitchFamily="2" charset="2"/>
              </a:rPr>
              <a:t>Cx provider qualifications</a:t>
            </a:r>
          </a:p>
          <a:p>
            <a:pPr lvl="1"/>
            <a:r>
              <a:rPr lang="en-US" dirty="0">
                <a:solidFill>
                  <a:srgbClr val="FF0000"/>
                </a:solidFill>
                <a:cs typeface="Times New Roman" pitchFamily="18" charset="0"/>
                <a:sym typeface="WP MathA" pitchFamily="2" charset="2"/>
              </a:rPr>
              <a:t>Cx plan, design review, requirements in construction documents</a:t>
            </a:r>
          </a:p>
          <a:p>
            <a:pPr lvl="1"/>
            <a:r>
              <a:rPr lang="en-US" dirty="0">
                <a:solidFill>
                  <a:srgbClr val="FF0000"/>
                </a:solidFill>
                <a:cs typeface="Times New Roman" pitchFamily="18" charset="0"/>
                <a:sym typeface="WP MathA" pitchFamily="2" charset="2"/>
              </a:rPr>
              <a:t>Preliminary and Final Cx report includes FPT &amp; verification</a:t>
            </a:r>
          </a:p>
          <a:p>
            <a:pPr lvl="1"/>
            <a:endParaRPr lang="en-US" dirty="0">
              <a:solidFill>
                <a:srgbClr val="FF0000"/>
              </a:solidFill>
              <a:cs typeface="Times New Roman" pitchFamily="18" charset="0"/>
              <a:sym typeface="WP MathA" pitchFamily="2" charset="2"/>
            </a:endParaRPr>
          </a:p>
        </p:txBody>
      </p:sp>
      <p:sp>
        <p:nvSpPr>
          <p:cNvPr id="323586" name="Rectangle 2"/>
          <p:cNvSpPr>
            <a:spLocks noGrp="1" noChangeArrowheads="1"/>
          </p:cNvSpPr>
          <p:nvPr>
            <p:ph type="title"/>
          </p:nvPr>
        </p:nvSpPr>
        <p:spPr>
          <a:xfrm>
            <a:off x="266700" y="50800"/>
            <a:ext cx="8648700" cy="914400"/>
          </a:xfrm>
        </p:spPr>
        <p:txBody>
          <a:bodyPr>
            <a:normAutofit/>
          </a:bodyPr>
          <a:lstStyle/>
          <a:p>
            <a:pPr>
              <a:lnSpc>
                <a:spcPct val="80000"/>
              </a:lnSpc>
            </a:pPr>
            <a:r>
              <a:rPr lang="en-US" sz="2400" b="1" dirty="0">
                <a:solidFill>
                  <a:srgbClr val="00853F"/>
                </a:solidFill>
              </a:rPr>
              <a:t>Section 4 – </a:t>
            </a:r>
            <a:r>
              <a:rPr lang="en-US" sz="2400" b="1" dirty="0">
                <a:solidFill>
                  <a:srgbClr val="FF0000"/>
                </a:solidFill>
              </a:rPr>
              <a:t>4.2.5</a:t>
            </a:r>
            <a:br>
              <a:rPr lang="en-US" sz="2000" dirty="0">
                <a:solidFill>
                  <a:srgbClr val="00853F"/>
                </a:solidFill>
              </a:rPr>
            </a:br>
            <a:r>
              <a:rPr lang="en-US" sz="2000" dirty="0">
                <a:solidFill>
                  <a:srgbClr val="FF0000"/>
                </a:solidFill>
              </a:rPr>
              <a:t>Verification, Testing, and Commissioning</a:t>
            </a:r>
            <a:endParaRPr lang="en-US" sz="1050" i="1" dirty="0">
              <a:solidFill>
                <a:srgbClr val="FF0000"/>
              </a:solidFill>
            </a:endParaRPr>
          </a:p>
        </p:txBody>
      </p:sp>
    </p:spTree>
    <p:extLst>
      <p:ext uri="{BB962C8B-B14F-4D97-AF65-F5344CB8AC3E}">
        <p14:creationId xmlns:p14="http://schemas.microsoft.com/office/powerpoint/2010/main" val="118935256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rgbClr val="00853F"/>
                </a:solidFill>
              </a:rPr>
              <a:t>Section 4 – </a:t>
            </a:r>
            <a:r>
              <a:rPr lang="en-US" sz="2800" b="1" dirty="0">
                <a:solidFill>
                  <a:srgbClr val="FF0000"/>
                </a:solidFill>
              </a:rPr>
              <a:t>4.2.5.2</a:t>
            </a:r>
            <a:br>
              <a:rPr lang="en-US" sz="2400" dirty="0">
                <a:solidFill>
                  <a:srgbClr val="00853F"/>
                </a:solidFill>
              </a:rPr>
            </a:br>
            <a:r>
              <a:rPr lang="en-US" sz="2400" dirty="0">
                <a:solidFill>
                  <a:srgbClr val="FF0000"/>
                </a:solidFill>
              </a:rPr>
              <a:t>Exceptions to Commissioning</a:t>
            </a:r>
            <a:endParaRPr lang="en-US" sz="2400" dirty="0"/>
          </a:p>
        </p:txBody>
      </p:sp>
      <p:sp>
        <p:nvSpPr>
          <p:cNvPr id="3" name="Content Placeholder 2"/>
          <p:cNvSpPr>
            <a:spLocks noGrp="1"/>
          </p:cNvSpPr>
          <p:nvPr>
            <p:ph sz="half" idx="1"/>
          </p:nvPr>
        </p:nvSpPr>
        <p:spPr>
          <a:xfrm>
            <a:off x="1009860" y="3811671"/>
            <a:ext cx="7618598" cy="2570787"/>
          </a:xfrm>
        </p:spPr>
        <p:txBody>
          <a:bodyPr>
            <a:noAutofit/>
          </a:bodyPr>
          <a:lstStyle/>
          <a:p>
            <a:r>
              <a:rPr lang="en-US" sz="1800" dirty="0">
                <a:solidFill>
                  <a:srgbClr val="FF0000"/>
                </a:solidFill>
              </a:rPr>
              <a:t>80% of US buildings are exempt from commissioning requirements</a:t>
            </a:r>
          </a:p>
          <a:p>
            <a:r>
              <a:rPr lang="en-US" sz="1800" dirty="0">
                <a:solidFill>
                  <a:srgbClr val="FF0000"/>
                </a:solidFill>
              </a:rPr>
              <a:t>Verification and functional performance testing (FPT) required throughout</a:t>
            </a:r>
          </a:p>
          <a:p>
            <a:r>
              <a:rPr lang="en-US" sz="1800" dirty="0">
                <a:solidFill>
                  <a:srgbClr val="FF0000"/>
                </a:solidFill>
              </a:rPr>
              <a:t>Pre- &amp; design-phase Cx saves energy and cost by catching issues early</a:t>
            </a:r>
          </a:p>
          <a:p>
            <a:r>
              <a:rPr lang="en-US" sz="1800" dirty="0">
                <a:solidFill>
                  <a:srgbClr val="FF0000"/>
                </a:solidFill>
              </a:rPr>
              <a:t>90.1 Cx requirements only apply to 90.1 standard requirements</a:t>
            </a:r>
          </a:p>
          <a:p>
            <a:r>
              <a:rPr lang="en-US" sz="1800" dirty="0">
                <a:solidFill>
                  <a:srgbClr val="FF0000"/>
                </a:solidFill>
              </a:rPr>
              <a:t>Verification that the design substantially meets 90.1 included</a:t>
            </a:r>
          </a:p>
        </p:txBody>
      </p:sp>
      <p:graphicFrame>
        <p:nvGraphicFramePr>
          <p:cNvPr id="8" name="Content Placeholder 7"/>
          <p:cNvGraphicFramePr>
            <a:graphicFrameLocks noGrp="1"/>
          </p:cNvGraphicFramePr>
          <p:nvPr>
            <p:ph sz="half" idx="2"/>
            <p:extLst>
              <p:ext uri="{D42A27DB-BD31-4B8C-83A1-F6EECF244321}">
                <p14:modId xmlns:p14="http://schemas.microsoft.com/office/powerpoint/2010/main" val="1742925095"/>
              </p:ext>
            </p:extLst>
          </p:nvPr>
        </p:nvGraphicFramePr>
        <p:xfrm>
          <a:off x="821453" y="1534480"/>
          <a:ext cx="7508731" cy="2229228"/>
        </p:xfrm>
        <a:graphic>
          <a:graphicData uri="http://schemas.openxmlformats.org/drawingml/2006/table">
            <a:tbl>
              <a:tblPr firstRow="1" firstCol="1" bandRow="1">
                <a:tableStyleId>{5C22544A-7EE6-4342-B048-85BDC9FD1C3A}</a:tableStyleId>
              </a:tblPr>
              <a:tblGrid>
                <a:gridCol w="2634979">
                  <a:extLst>
                    <a:ext uri="{9D8B030D-6E8A-4147-A177-3AD203B41FA5}">
                      <a16:colId xmlns:a16="http://schemas.microsoft.com/office/drawing/2014/main" val="20000"/>
                    </a:ext>
                  </a:extLst>
                </a:gridCol>
                <a:gridCol w="1847088">
                  <a:extLst>
                    <a:ext uri="{9D8B030D-6E8A-4147-A177-3AD203B41FA5}">
                      <a16:colId xmlns:a16="http://schemas.microsoft.com/office/drawing/2014/main" val="20001"/>
                    </a:ext>
                  </a:extLst>
                </a:gridCol>
                <a:gridCol w="1527048">
                  <a:extLst>
                    <a:ext uri="{9D8B030D-6E8A-4147-A177-3AD203B41FA5}">
                      <a16:colId xmlns:a16="http://schemas.microsoft.com/office/drawing/2014/main" val="20002"/>
                    </a:ext>
                  </a:extLst>
                </a:gridCol>
                <a:gridCol w="1499616">
                  <a:extLst>
                    <a:ext uri="{9D8B030D-6E8A-4147-A177-3AD203B41FA5}">
                      <a16:colId xmlns:a16="http://schemas.microsoft.com/office/drawing/2014/main" val="20003"/>
                    </a:ext>
                  </a:extLst>
                </a:gridCol>
              </a:tblGrid>
              <a:tr h="797195">
                <a:tc>
                  <a:txBody>
                    <a:bodyPr/>
                    <a:lstStyle/>
                    <a:p>
                      <a:pPr marL="0" marR="259080">
                        <a:lnSpc>
                          <a:spcPct val="105000"/>
                        </a:lnSpc>
                        <a:spcBef>
                          <a:spcPts val="350"/>
                        </a:spcBef>
                        <a:spcAft>
                          <a:spcPts val="0"/>
                        </a:spcAft>
                      </a:pPr>
                      <a:r>
                        <a:rPr lang="en-US" sz="1600" dirty="0">
                          <a:effectLst/>
                        </a:rPr>
                        <a:t> </a:t>
                      </a:r>
                      <a:endParaRPr lang="en-US" sz="1800" b="1" dirty="0">
                        <a:effectLst/>
                        <a:latin typeface="Calibri" panose="020F0502020204030204" pitchFamily="34" charset="0"/>
                        <a:ea typeface="Times New Roman" panose="02020603050405020304" pitchFamily="18" charset="0"/>
                      </a:endParaRPr>
                    </a:p>
                  </a:txBody>
                  <a:tcPr marL="36869" marR="36869" marT="0" marB="0" anchor="ctr"/>
                </a:tc>
                <a:tc>
                  <a:txBody>
                    <a:bodyPr/>
                    <a:lstStyle/>
                    <a:p>
                      <a:pPr marL="0" marR="259080" algn="ctr">
                        <a:lnSpc>
                          <a:spcPct val="105000"/>
                        </a:lnSpc>
                        <a:spcBef>
                          <a:spcPts val="350"/>
                        </a:spcBef>
                        <a:spcAft>
                          <a:spcPts val="0"/>
                        </a:spcAft>
                      </a:pPr>
                      <a:r>
                        <a:rPr lang="en-US" sz="1600" dirty="0">
                          <a:effectLst/>
                        </a:rPr>
                        <a:t>Simple buildings </a:t>
                      </a:r>
                    </a:p>
                    <a:p>
                      <a:pPr marL="0" marR="259080" algn="ctr">
                        <a:lnSpc>
                          <a:spcPct val="105000"/>
                        </a:lnSpc>
                        <a:spcBef>
                          <a:spcPts val="350"/>
                        </a:spcBef>
                        <a:spcAft>
                          <a:spcPts val="0"/>
                        </a:spcAft>
                      </a:pPr>
                      <a:r>
                        <a:rPr lang="en-US" sz="1400" dirty="0">
                          <a:effectLst/>
                        </a:rPr>
                        <a:t>(&lt;10k conditioned ft</a:t>
                      </a:r>
                      <a:r>
                        <a:rPr lang="en-US" sz="1400" baseline="30000" dirty="0">
                          <a:effectLst/>
                        </a:rPr>
                        <a:t>2</a:t>
                      </a:r>
                      <a:r>
                        <a:rPr lang="en-US" sz="1400" dirty="0">
                          <a:effectLst/>
                        </a:rPr>
                        <a:t>, warehouse, or Simple HVAC path &lt; 25k ft</a:t>
                      </a:r>
                      <a:r>
                        <a:rPr lang="en-US" sz="1400" baseline="30000" dirty="0">
                          <a:effectLst/>
                        </a:rPr>
                        <a:t>2</a:t>
                      </a:r>
                      <a:r>
                        <a:rPr lang="en-US" sz="1400" dirty="0">
                          <a:effectLst/>
                        </a:rPr>
                        <a:t>)</a:t>
                      </a:r>
                      <a:endParaRPr lang="en-US" sz="1600" b="1" dirty="0">
                        <a:effectLst/>
                        <a:latin typeface="Calibri" panose="020F0502020204030204" pitchFamily="34" charset="0"/>
                        <a:ea typeface="Times New Roman" panose="02020603050405020304" pitchFamily="18" charset="0"/>
                      </a:endParaRPr>
                    </a:p>
                  </a:txBody>
                  <a:tcPr marL="36869" marR="36869" marT="0" marB="0"/>
                </a:tc>
                <a:tc>
                  <a:txBody>
                    <a:bodyPr/>
                    <a:lstStyle/>
                    <a:p>
                      <a:pPr marL="0" marR="259080" algn="ctr">
                        <a:lnSpc>
                          <a:spcPct val="105000"/>
                        </a:lnSpc>
                        <a:spcBef>
                          <a:spcPts val="350"/>
                        </a:spcBef>
                        <a:spcAft>
                          <a:spcPts val="0"/>
                        </a:spcAft>
                      </a:pPr>
                      <a:r>
                        <a:rPr lang="en-US" sz="1600" dirty="0">
                          <a:effectLst/>
                        </a:rPr>
                        <a:t>Complex Buildings </a:t>
                      </a:r>
                    </a:p>
                    <a:p>
                      <a:pPr marL="0" marR="259080" algn="ctr">
                        <a:lnSpc>
                          <a:spcPct val="105000"/>
                        </a:lnSpc>
                        <a:spcBef>
                          <a:spcPts val="350"/>
                        </a:spcBef>
                        <a:spcAft>
                          <a:spcPts val="0"/>
                        </a:spcAft>
                      </a:pPr>
                      <a:r>
                        <a:rPr lang="en-US" sz="1600" dirty="0">
                          <a:effectLst/>
                        </a:rPr>
                        <a:t>&lt; 25,000 ft</a:t>
                      </a:r>
                      <a:r>
                        <a:rPr lang="en-US" sz="1600" baseline="30000" dirty="0">
                          <a:effectLst/>
                        </a:rPr>
                        <a:t>2</a:t>
                      </a:r>
                      <a:endParaRPr lang="en-US" sz="1800" b="1" dirty="0">
                        <a:effectLst/>
                        <a:latin typeface="Calibri" panose="020F0502020204030204" pitchFamily="34" charset="0"/>
                        <a:ea typeface="Times New Roman" panose="02020603050405020304" pitchFamily="18" charset="0"/>
                      </a:endParaRPr>
                    </a:p>
                  </a:txBody>
                  <a:tcPr marL="36869" marR="36869" marT="0" marB="0"/>
                </a:tc>
                <a:tc>
                  <a:txBody>
                    <a:bodyPr/>
                    <a:lstStyle/>
                    <a:p>
                      <a:pPr marL="94615" marR="259080" algn="ctr">
                        <a:lnSpc>
                          <a:spcPct val="105000"/>
                        </a:lnSpc>
                        <a:spcBef>
                          <a:spcPts val="350"/>
                        </a:spcBef>
                        <a:spcAft>
                          <a:spcPts val="0"/>
                        </a:spcAft>
                      </a:pPr>
                      <a:r>
                        <a:rPr lang="en-US" sz="1600" dirty="0">
                          <a:effectLst/>
                        </a:rPr>
                        <a:t>All Buildings </a:t>
                      </a:r>
                    </a:p>
                    <a:p>
                      <a:pPr marL="94615" marR="259080" algn="ctr">
                        <a:lnSpc>
                          <a:spcPct val="105000"/>
                        </a:lnSpc>
                        <a:spcBef>
                          <a:spcPts val="350"/>
                        </a:spcBef>
                        <a:spcAft>
                          <a:spcPts val="0"/>
                        </a:spcAft>
                      </a:pPr>
                      <a:r>
                        <a:rPr lang="en-US" sz="1600" dirty="0">
                          <a:effectLst/>
                        </a:rPr>
                        <a:t>≥ 50,000 ft</a:t>
                      </a:r>
                      <a:r>
                        <a:rPr lang="en-US" sz="1600" baseline="30000" dirty="0">
                          <a:effectLst/>
                        </a:rPr>
                        <a:t>2</a:t>
                      </a:r>
                    </a:p>
                    <a:p>
                      <a:pPr marL="94615" marR="259080" algn="ctr">
                        <a:lnSpc>
                          <a:spcPct val="105000"/>
                        </a:lnSpc>
                        <a:spcBef>
                          <a:spcPts val="350"/>
                        </a:spcBef>
                        <a:spcAft>
                          <a:spcPts val="0"/>
                        </a:spcAft>
                      </a:pPr>
                      <a:r>
                        <a:rPr lang="en-US" sz="1600" b="1" baseline="0" dirty="0">
                          <a:effectLst/>
                          <a:latin typeface="Calibri" panose="020F0502020204030204" pitchFamily="34" charset="0"/>
                          <a:ea typeface="Times New Roman" panose="02020603050405020304" pitchFamily="18" charset="0"/>
                        </a:rPr>
                        <a:t>Except Warehouse</a:t>
                      </a:r>
                      <a:endParaRPr lang="en-US" sz="1800" b="1" baseline="0" dirty="0">
                        <a:effectLst/>
                        <a:latin typeface="Calibri" panose="020F0502020204030204" pitchFamily="34" charset="0"/>
                        <a:ea typeface="Times New Roman" panose="02020603050405020304" pitchFamily="18" charset="0"/>
                      </a:endParaRPr>
                    </a:p>
                  </a:txBody>
                  <a:tcPr marL="36869" marR="36869" marT="0" marB="0"/>
                </a:tc>
                <a:extLst>
                  <a:ext uri="{0D108BD9-81ED-4DB2-BD59-A6C34878D82A}">
                    <a16:rowId xmlns:a16="http://schemas.microsoft.com/office/drawing/2014/main" val="10000"/>
                  </a:ext>
                </a:extLst>
              </a:tr>
              <a:tr h="260243">
                <a:tc>
                  <a:txBody>
                    <a:bodyPr/>
                    <a:lstStyle/>
                    <a:p>
                      <a:pPr marL="0" marR="259080">
                        <a:lnSpc>
                          <a:spcPct val="105000"/>
                        </a:lnSpc>
                        <a:spcBef>
                          <a:spcPts val="350"/>
                        </a:spcBef>
                        <a:spcAft>
                          <a:spcPts val="0"/>
                        </a:spcAft>
                      </a:pPr>
                      <a:r>
                        <a:rPr lang="en-US" sz="1600">
                          <a:effectLst/>
                        </a:rPr>
                        <a:t>Verification, FPT</a:t>
                      </a:r>
                      <a:endParaRPr lang="en-US" sz="1800" b="1">
                        <a:effectLst/>
                        <a:latin typeface="Calibri" panose="020F0502020204030204" pitchFamily="34" charset="0"/>
                        <a:ea typeface="Times New Roman" panose="02020603050405020304" pitchFamily="18" charset="0"/>
                      </a:endParaRPr>
                    </a:p>
                  </a:txBody>
                  <a:tcPr marL="36869" marR="36869" marT="0" marB="0" anchor="ctr"/>
                </a:tc>
                <a:tc>
                  <a:txBody>
                    <a:bodyPr/>
                    <a:lstStyle/>
                    <a:p>
                      <a:pPr marL="0" marR="259080" algn="ctr">
                        <a:lnSpc>
                          <a:spcPct val="105000"/>
                        </a:lnSpc>
                        <a:spcBef>
                          <a:spcPts val="350"/>
                        </a:spcBef>
                        <a:spcAft>
                          <a:spcPts val="0"/>
                        </a:spcAft>
                      </a:pPr>
                      <a:r>
                        <a:rPr lang="en-US" sz="1600">
                          <a:effectLst/>
                        </a:rPr>
                        <a:t>Required</a:t>
                      </a:r>
                      <a:endParaRPr lang="en-US" sz="1800" b="1">
                        <a:effectLst/>
                        <a:latin typeface="Calibri" panose="020F0502020204030204" pitchFamily="34" charset="0"/>
                        <a:ea typeface="Times New Roman" panose="02020603050405020304" pitchFamily="18" charset="0"/>
                      </a:endParaRPr>
                    </a:p>
                  </a:txBody>
                  <a:tcPr marL="36869" marR="36869" marT="0" marB="0" anchor="ctr"/>
                </a:tc>
                <a:tc>
                  <a:txBody>
                    <a:bodyPr/>
                    <a:lstStyle/>
                    <a:p>
                      <a:pPr marL="0" marR="259080" algn="ctr">
                        <a:lnSpc>
                          <a:spcPct val="105000"/>
                        </a:lnSpc>
                        <a:spcBef>
                          <a:spcPts val="350"/>
                        </a:spcBef>
                        <a:spcAft>
                          <a:spcPts val="0"/>
                        </a:spcAft>
                      </a:pPr>
                      <a:r>
                        <a:rPr lang="en-US" sz="1600">
                          <a:effectLst/>
                        </a:rPr>
                        <a:t>Required</a:t>
                      </a:r>
                      <a:endParaRPr lang="en-US" sz="1800" b="1">
                        <a:effectLst/>
                        <a:latin typeface="Calibri" panose="020F0502020204030204" pitchFamily="34" charset="0"/>
                        <a:ea typeface="Times New Roman" panose="02020603050405020304" pitchFamily="18" charset="0"/>
                      </a:endParaRPr>
                    </a:p>
                  </a:txBody>
                  <a:tcPr marL="36869" marR="36869" marT="0" marB="0" anchor="ctr"/>
                </a:tc>
                <a:tc>
                  <a:txBody>
                    <a:bodyPr/>
                    <a:lstStyle/>
                    <a:p>
                      <a:pPr marL="0" marR="259080" algn="ctr">
                        <a:lnSpc>
                          <a:spcPct val="105000"/>
                        </a:lnSpc>
                        <a:spcBef>
                          <a:spcPts val="350"/>
                        </a:spcBef>
                        <a:spcAft>
                          <a:spcPts val="0"/>
                        </a:spcAft>
                      </a:pPr>
                      <a:r>
                        <a:rPr lang="en-US" sz="1600" dirty="0">
                          <a:effectLst/>
                        </a:rPr>
                        <a:t>Required</a:t>
                      </a:r>
                      <a:endParaRPr lang="en-US" sz="1800" b="1" dirty="0">
                        <a:effectLst/>
                        <a:latin typeface="Calibri" panose="020F0502020204030204" pitchFamily="34" charset="0"/>
                        <a:ea typeface="Times New Roman" panose="02020603050405020304" pitchFamily="18" charset="0"/>
                      </a:endParaRPr>
                    </a:p>
                  </a:txBody>
                  <a:tcPr marL="36869" marR="36869" marT="0" marB="0" anchor="ctr"/>
                </a:tc>
                <a:extLst>
                  <a:ext uri="{0D108BD9-81ED-4DB2-BD59-A6C34878D82A}">
                    <a16:rowId xmlns:a16="http://schemas.microsoft.com/office/drawing/2014/main" val="10003"/>
                  </a:ext>
                </a:extLst>
              </a:tr>
              <a:tr h="260243">
                <a:tc>
                  <a:txBody>
                    <a:bodyPr/>
                    <a:lstStyle/>
                    <a:p>
                      <a:pPr marL="0" marR="259080">
                        <a:lnSpc>
                          <a:spcPct val="105000"/>
                        </a:lnSpc>
                        <a:spcBef>
                          <a:spcPts val="350"/>
                        </a:spcBef>
                        <a:spcAft>
                          <a:spcPts val="0"/>
                        </a:spcAft>
                      </a:pPr>
                      <a:r>
                        <a:rPr lang="en-US" sz="1600">
                          <a:effectLst/>
                        </a:rPr>
                        <a:t>Pre- &amp; Design phase Cx</a:t>
                      </a:r>
                      <a:endParaRPr lang="en-US" sz="1800" b="1">
                        <a:effectLst/>
                        <a:latin typeface="Calibri" panose="020F0502020204030204" pitchFamily="34" charset="0"/>
                        <a:ea typeface="Times New Roman" panose="02020603050405020304" pitchFamily="18" charset="0"/>
                      </a:endParaRPr>
                    </a:p>
                  </a:txBody>
                  <a:tcPr marL="36869" marR="36869" marT="0" marB="0" anchor="ctr"/>
                </a:tc>
                <a:tc>
                  <a:txBody>
                    <a:bodyPr/>
                    <a:lstStyle/>
                    <a:p>
                      <a:pPr marL="0" marR="259080" algn="ctr">
                        <a:lnSpc>
                          <a:spcPct val="105000"/>
                        </a:lnSpc>
                        <a:spcBef>
                          <a:spcPts val="350"/>
                        </a:spcBef>
                        <a:spcAft>
                          <a:spcPts val="0"/>
                        </a:spcAft>
                      </a:pPr>
                      <a:r>
                        <a:rPr lang="en-US" sz="1600" dirty="0">
                          <a:effectLst/>
                        </a:rPr>
                        <a:t>NR</a:t>
                      </a:r>
                      <a:endParaRPr lang="en-US" sz="1800" b="1" dirty="0">
                        <a:effectLst/>
                        <a:latin typeface="Calibri" panose="020F0502020204030204" pitchFamily="34" charset="0"/>
                        <a:ea typeface="Times New Roman" panose="02020603050405020304" pitchFamily="18" charset="0"/>
                      </a:endParaRPr>
                    </a:p>
                  </a:txBody>
                  <a:tcPr marL="36869" marR="36869" marT="0" marB="0" anchor="ctr"/>
                </a:tc>
                <a:tc>
                  <a:txBody>
                    <a:bodyPr/>
                    <a:lstStyle/>
                    <a:p>
                      <a:pPr marL="0" marR="259080" algn="ctr">
                        <a:lnSpc>
                          <a:spcPct val="105000"/>
                        </a:lnSpc>
                        <a:spcBef>
                          <a:spcPts val="350"/>
                        </a:spcBef>
                        <a:spcAft>
                          <a:spcPts val="0"/>
                        </a:spcAft>
                      </a:pPr>
                      <a:r>
                        <a:rPr lang="en-US" sz="1600">
                          <a:effectLst/>
                        </a:rPr>
                        <a:t>Required</a:t>
                      </a:r>
                      <a:endParaRPr lang="en-US" sz="1800" b="1">
                        <a:effectLst/>
                        <a:latin typeface="Calibri" panose="020F0502020204030204" pitchFamily="34" charset="0"/>
                        <a:ea typeface="Times New Roman" panose="02020603050405020304" pitchFamily="18" charset="0"/>
                      </a:endParaRPr>
                    </a:p>
                  </a:txBody>
                  <a:tcPr marL="36869" marR="36869" marT="0" marB="0" anchor="ctr"/>
                </a:tc>
                <a:tc>
                  <a:txBody>
                    <a:bodyPr/>
                    <a:lstStyle/>
                    <a:p>
                      <a:pPr marL="0" marR="259080" algn="ctr">
                        <a:lnSpc>
                          <a:spcPct val="105000"/>
                        </a:lnSpc>
                        <a:spcBef>
                          <a:spcPts val="350"/>
                        </a:spcBef>
                        <a:spcAft>
                          <a:spcPts val="0"/>
                        </a:spcAft>
                      </a:pPr>
                      <a:r>
                        <a:rPr lang="en-US" sz="1600">
                          <a:effectLst/>
                        </a:rPr>
                        <a:t>Required</a:t>
                      </a:r>
                      <a:endParaRPr lang="en-US" sz="1800" b="1">
                        <a:effectLst/>
                        <a:latin typeface="Calibri" panose="020F0502020204030204" pitchFamily="34" charset="0"/>
                        <a:ea typeface="Times New Roman" panose="02020603050405020304" pitchFamily="18" charset="0"/>
                      </a:endParaRPr>
                    </a:p>
                  </a:txBody>
                  <a:tcPr marL="36869" marR="36869" marT="0" marB="0" anchor="ctr"/>
                </a:tc>
                <a:extLst>
                  <a:ext uri="{0D108BD9-81ED-4DB2-BD59-A6C34878D82A}">
                    <a16:rowId xmlns:a16="http://schemas.microsoft.com/office/drawing/2014/main" val="10004"/>
                  </a:ext>
                </a:extLst>
              </a:tr>
              <a:tr h="260243">
                <a:tc>
                  <a:txBody>
                    <a:bodyPr/>
                    <a:lstStyle/>
                    <a:p>
                      <a:pPr marL="0" marR="259080">
                        <a:lnSpc>
                          <a:spcPct val="105000"/>
                        </a:lnSpc>
                        <a:spcBef>
                          <a:spcPts val="350"/>
                        </a:spcBef>
                        <a:spcAft>
                          <a:spcPts val="0"/>
                        </a:spcAft>
                      </a:pPr>
                      <a:r>
                        <a:rPr lang="en-US" sz="1600" dirty="0">
                          <a:effectLst/>
                        </a:rPr>
                        <a:t>Construction Phase Cx</a:t>
                      </a:r>
                      <a:endParaRPr lang="en-US" sz="1800" b="1" dirty="0">
                        <a:effectLst/>
                        <a:latin typeface="Calibri" panose="020F0502020204030204" pitchFamily="34" charset="0"/>
                        <a:ea typeface="Times New Roman" panose="02020603050405020304" pitchFamily="18" charset="0"/>
                      </a:endParaRPr>
                    </a:p>
                  </a:txBody>
                  <a:tcPr marL="36869" marR="36869" marT="0" marB="0" anchor="ctr"/>
                </a:tc>
                <a:tc>
                  <a:txBody>
                    <a:bodyPr/>
                    <a:lstStyle/>
                    <a:p>
                      <a:pPr marL="0" marR="259080" algn="ctr">
                        <a:lnSpc>
                          <a:spcPct val="105000"/>
                        </a:lnSpc>
                        <a:spcBef>
                          <a:spcPts val="350"/>
                        </a:spcBef>
                        <a:spcAft>
                          <a:spcPts val="0"/>
                        </a:spcAft>
                      </a:pPr>
                      <a:r>
                        <a:rPr lang="en-US" sz="1600" dirty="0">
                          <a:effectLst/>
                        </a:rPr>
                        <a:t>NR</a:t>
                      </a:r>
                      <a:endParaRPr lang="en-US" sz="1800" b="1" dirty="0">
                        <a:effectLst/>
                        <a:latin typeface="Calibri" panose="020F0502020204030204" pitchFamily="34" charset="0"/>
                        <a:ea typeface="Times New Roman" panose="02020603050405020304" pitchFamily="18" charset="0"/>
                      </a:endParaRPr>
                    </a:p>
                  </a:txBody>
                  <a:tcPr marL="36869" marR="36869" marT="0" marB="0" anchor="ctr"/>
                </a:tc>
                <a:tc>
                  <a:txBody>
                    <a:bodyPr/>
                    <a:lstStyle/>
                    <a:p>
                      <a:pPr marL="0" marR="259080" algn="ctr">
                        <a:lnSpc>
                          <a:spcPct val="105000"/>
                        </a:lnSpc>
                        <a:spcBef>
                          <a:spcPts val="350"/>
                        </a:spcBef>
                        <a:spcAft>
                          <a:spcPts val="0"/>
                        </a:spcAft>
                      </a:pPr>
                      <a:r>
                        <a:rPr lang="en-US" sz="1600">
                          <a:effectLst/>
                        </a:rPr>
                        <a:t>Required</a:t>
                      </a:r>
                      <a:endParaRPr lang="en-US" sz="1800" b="1">
                        <a:effectLst/>
                        <a:latin typeface="Calibri" panose="020F0502020204030204" pitchFamily="34" charset="0"/>
                        <a:ea typeface="Times New Roman" panose="02020603050405020304" pitchFamily="18" charset="0"/>
                      </a:endParaRPr>
                    </a:p>
                  </a:txBody>
                  <a:tcPr marL="36869" marR="36869" marT="0" marB="0" anchor="ctr"/>
                </a:tc>
                <a:tc>
                  <a:txBody>
                    <a:bodyPr/>
                    <a:lstStyle/>
                    <a:p>
                      <a:pPr marL="0" marR="259080" algn="ctr">
                        <a:lnSpc>
                          <a:spcPct val="105000"/>
                        </a:lnSpc>
                        <a:spcBef>
                          <a:spcPts val="350"/>
                        </a:spcBef>
                        <a:spcAft>
                          <a:spcPts val="0"/>
                        </a:spcAft>
                      </a:pPr>
                      <a:r>
                        <a:rPr lang="en-US" sz="1600" dirty="0">
                          <a:effectLst/>
                        </a:rPr>
                        <a:t>Required</a:t>
                      </a:r>
                      <a:endParaRPr lang="en-US" sz="1800" b="1" dirty="0">
                        <a:effectLst/>
                        <a:latin typeface="Calibri" panose="020F0502020204030204" pitchFamily="34" charset="0"/>
                        <a:ea typeface="Times New Roman" panose="02020603050405020304" pitchFamily="18" charset="0"/>
                      </a:endParaRPr>
                    </a:p>
                  </a:txBody>
                  <a:tcPr marL="36869" marR="36869" marT="0" marB="0" anchor="ctr"/>
                </a:tc>
                <a:extLst>
                  <a:ext uri="{0D108BD9-81ED-4DB2-BD59-A6C34878D82A}">
                    <a16:rowId xmlns:a16="http://schemas.microsoft.com/office/drawing/2014/main" val="10005"/>
                  </a:ext>
                </a:extLst>
              </a:tr>
            </a:tbl>
          </a:graphicData>
        </a:graphic>
      </p:graphicFrame>
      <p:sp>
        <p:nvSpPr>
          <p:cNvPr id="9" name="Rectangle 8">
            <a:extLst>
              <a:ext uri="{FF2B5EF4-FFF2-40B4-BE49-F238E27FC236}">
                <a16:creationId xmlns:a16="http://schemas.microsoft.com/office/drawing/2014/main" id="{7AFB24B7-3598-41DE-9449-E33411E55C55}"/>
              </a:ext>
            </a:extLst>
          </p:cNvPr>
          <p:cNvSpPr/>
          <p:nvPr/>
        </p:nvSpPr>
        <p:spPr>
          <a:xfrm>
            <a:off x="493776" y="1068802"/>
            <a:ext cx="7260336" cy="369332"/>
          </a:xfrm>
          <a:prstGeom prst="rect">
            <a:avLst/>
          </a:prstGeom>
        </p:spPr>
        <p:txBody>
          <a:bodyPr wrap="square">
            <a:spAutoFit/>
          </a:bodyPr>
          <a:lstStyle/>
          <a:p>
            <a:r>
              <a:rPr lang="en-US" i="1" dirty="0">
                <a:solidFill>
                  <a:srgbClr val="FF0000"/>
                </a:solidFill>
                <a:cs typeface="Times New Roman" pitchFamily="18" charset="0"/>
                <a:sym typeface="WP MathA" pitchFamily="2" charset="2"/>
              </a:rPr>
              <a:t>Where to FPT &amp; Cx requirements apply</a:t>
            </a:r>
          </a:p>
        </p:txBody>
      </p:sp>
    </p:spTree>
    <p:extLst>
      <p:ext uri="{BB962C8B-B14F-4D97-AF65-F5344CB8AC3E}">
        <p14:creationId xmlns:p14="http://schemas.microsoft.com/office/powerpoint/2010/main" val="2455769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31058" y="1266210"/>
            <a:ext cx="8229600" cy="4876800"/>
          </a:xfrm>
        </p:spPr>
        <p:txBody>
          <a:bodyPr>
            <a:normAutofit/>
          </a:bodyPr>
          <a:lstStyle/>
          <a:p>
            <a:pPr marL="0" indent="0">
              <a:buNone/>
            </a:pPr>
            <a:r>
              <a:rPr lang="en-US" i="1" dirty="0">
                <a:solidFill>
                  <a:schemeClr val="tx1">
                    <a:lumMod val="50000"/>
                  </a:schemeClr>
                </a:solidFill>
              </a:rPr>
              <a:t>PNNL and DOE would like to thank ASHRAE Standing Standard Project Committee 90.1 for their contributions to the development of this presentation and their technical review of the content.</a:t>
            </a:r>
          </a:p>
        </p:txBody>
      </p:sp>
      <p:sp>
        <p:nvSpPr>
          <p:cNvPr id="7" name="Rectangle 25"/>
          <p:cNvSpPr>
            <a:spLocks noGrp="1" noChangeArrowheads="1"/>
          </p:cNvSpPr>
          <p:nvPr>
            <p:ph type="title"/>
          </p:nvPr>
        </p:nvSpPr>
        <p:spPr/>
        <p:txBody>
          <a:bodyPr>
            <a:normAutofit/>
          </a:bodyPr>
          <a:lstStyle/>
          <a:p>
            <a:pPr eaLnBrk="1" hangingPunct="1"/>
            <a:r>
              <a:rPr lang="en-US" altLang="en-US" sz="2800" b="1" dirty="0">
                <a:solidFill>
                  <a:schemeClr val="tx1">
                    <a:lumMod val="50000"/>
                  </a:schemeClr>
                </a:solidFill>
                <a:latin typeface="Arial"/>
                <a:cs typeface="Arial"/>
              </a:rPr>
              <a:t>Acknowledgements</a:t>
            </a:r>
          </a:p>
        </p:txBody>
      </p:sp>
    </p:spTree>
    <p:extLst>
      <p:ext uri="{BB962C8B-B14F-4D97-AF65-F5344CB8AC3E}">
        <p14:creationId xmlns:p14="http://schemas.microsoft.com/office/powerpoint/2010/main" val="1857923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4" name="Rectangle 4"/>
          <p:cNvSpPr>
            <a:spLocks noGrp="1" noChangeArrowheads="1"/>
          </p:cNvSpPr>
          <p:nvPr>
            <p:ph idx="1"/>
          </p:nvPr>
        </p:nvSpPr>
        <p:spPr>
          <a:xfrm>
            <a:off x="456229" y="1295400"/>
            <a:ext cx="8155959" cy="4371753"/>
          </a:xfrm>
        </p:spPr>
        <p:txBody>
          <a:bodyPr>
            <a:normAutofit/>
          </a:bodyPr>
          <a:lstStyle/>
          <a:p>
            <a:pPr marL="0" indent="0">
              <a:buNone/>
            </a:pPr>
            <a:r>
              <a:rPr lang="en-US" dirty="0"/>
              <a:t>Alterations to the building HVACR system shall comply with the requirements of Section 6</a:t>
            </a:r>
          </a:p>
          <a:p>
            <a:pPr lvl="1">
              <a:buFont typeface="Arial" panose="020B0604020202020204" pitchFamily="34" charset="0"/>
              <a:buChar char="•"/>
            </a:pPr>
            <a:r>
              <a:rPr lang="en-US" b="1" u="sng" dirty="0"/>
              <a:t>Exceptions</a:t>
            </a:r>
            <a:r>
              <a:rPr lang="en-US" dirty="0"/>
              <a:t> that are allowed:</a:t>
            </a:r>
          </a:p>
          <a:p>
            <a:pPr lvl="2">
              <a:buFont typeface="Arial" pitchFamily="34" charset="0"/>
              <a:buChar char="–"/>
            </a:pPr>
            <a:r>
              <a:rPr lang="en-US" dirty="0"/>
              <a:t>Equipment being </a:t>
            </a:r>
            <a:r>
              <a:rPr lang="en-US" u="sng" dirty="0">
                <a:solidFill>
                  <a:schemeClr val="accent1"/>
                </a:solidFill>
              </a:rPr>
              <a:t>modified or repaired</a:t>
            </a:r>
            <a:r>
              <a:rPr lang="en-US" dirty="0">
                <a:solidFill>
                  <a:schemeClr val="accent1"/>
                </a:solidFill>
              </a:rPr>
              <a:t> </a:t>
            </a:r>
            <a:r>
              <a:rPr lang="en-US" dirty="0"/>
              <a:t>(not replaced)</a:t>
            </a:r>
          </a:p>
          <a:p>
            <a:pPr lvl="3">
              <a:buFont typeface="Arial" pitchFamily="34" charset="0"/>
              <a:buChar char="•"/>
            </a:pPr>
            <a:r>
              <a:rPr lang="en-US" dirty="0"/>
              <a:t>provided such modifications will not result in an increase in the annual energy consumption </a:t>
            </a:r>
          </a:p>
          <a:p>
            <a:pPr lvl="2">
              <a:buFont typeface="Arial" pitchFamily="34" charset="0"/>
              <a:buChar char="–"/>
            </a:pPr>
            <a:r>
              <a:rPr lang="en-US" dirty="0"/>
              <a:t>Equipment being </a:t>
            </a:r>
            <a:r>
              <a:rPr lang="en-US" u="sng" dirty="0">
                <a:solidFill>
                  <a:schemeClr val="accent1"/>
                </a:solidFill>
              </a:rPr>
              <a:t>replaced or altered</a:t>
            </a:r>
            <a:r>
              <a:rPr lang="en-US" dirty="0">
                <a:solidFill>
                  <a:schemeClr val="accent1"/>
                </a:solidFill>
              </a:rPr>
              <a:t> </a:t>
            </a:r>
            <a:r>
              <a:rPr lang="en-US" dirty="0"/>
              <a:t>which requires extensive revisions to other systems and such replaced or altered equipment is a like-for-like replacement</a:t>
            </a:r>
          </a:p>
          <a:p>
            <a:pPr lvl="2">
              <a:buFont typeface="Arial" pitchFamily="34" charset="0"/>
              <a:buChar char="–"/>
            </a:pPr>
            <a:r>
              <a:rPr lang="en-US" u="sng" dirty="0">
                <a:solidFill>
                  <a:schemeClr val="accent1"/>
                </a:solidFill>
              </a:rPr>
              <a:t>Refrigerant</a:t>
            </a:r>
            <a:r>
              <a:rPr lang="en-US" dirty="0"/>
              <a:t> change of existing equipment</a:t>
            </a:r>
          </a:p>
          <a:p>
            <a:pPr lvl="2">
              <a:buFont typeface="Arial" pitchFamily="34" charset="0"/>
              <a:buChar char="–"/>
            </a:pPr>
            <a:r>
              <a:rPr lang="en-US" u="sng" dirty="0">
                <a:solidFill>
                  <a:schemeClr val="accent1"/>
                </a:solidFill>
              </a:rPr>
              <a:t>Relocation</a:t>
            </a:r>
            <a:r>
              <a:rPr lang="en-US" dirty="0"/>
              <a:t> of existing equipment</a:t>
            </a:r>
          </a:p>
          <a:p>
            <a:pPr lvl="2">
              <a:buFont typeface="Arial" pitchFamily="34" charset="0"/>
              <a:buChar char="–"/>
            </a:pPr>
            <a:r>
              <a:rPr lang="en-US" u="sng" dirty="0">
                <a:solidFill>
                  <a:schemeClr val="accent1"/>
                </a:solidFill>
              </a:rPr>
              <a:t>Ducts and pipes</a:t>
            </a:r>
            <a:r>
              <a:rPr lang="en-US" dirty="0">
                <a:solidFill>
                  <a:schemeClr val="accent1"/>
                </a:solidFill>
              </a:rPr>
              <a:t> </a:t>
            </a:r>
            <a:r>
              <a:rPr lang="en-US" dirty="0"/>
              <a:t>where there is insufficient space or access to meet these requirements</a:t>
            </a:r>
          </a:p>
        </p:txBody>
      </p:sp>
      <p:sp>
        <p:nvSpPr>
          <p:cNvPr id="122883" name="Rectangle 3"/>
          <p:cNvSpPr>
            <a:spLocks noGrp="1" noChangeArrowheads="1"/>
          </p:cNvSpPr>
          <p:nvPr>
            <p:ph type="title"/>
          </p:nvPr>
        </p:nvSpPr>
        <p:spPr>
          <a:xfrm>
            <a:off x="164129" y="0"/>
            <a:ext cx="8459171" cy="914400"/>
          </a:xfrm>
        </p:spPr>
        <p:txBody>
          <a:bodyPr/>
          <a:lstStyle/>
          <a:p>
            <a:pPr>
              <a:lnSpc>
                <a:spcPct val="80000"/>
              </a:lnSpc>
            </a:pPr>
            <a:r>
              <a:rPr lang="en-US" sz="2400" b="1" dirty="0">
                <a:solidFill>
                  <a:srgbClr val="00853F"/>
                </a:solidFill>
              </a:rPr>
              <a:t>Section 6 – 6.1.1.3</a:t>
            </a:r>
            <a:br>
              <a:rPr lang="en-US" dirty="0">
                <a:solidFill>
                  <a:srgbClr val="00853F"/>
                </a:solidFill>
              </a:rPr>
            </a:br>
            <a:r>
              <a:rPr lang="en-US" sz="2000" dirty="0">
                <a:solidFill>
                  <a:srgbClr val="00853F"/>
                </a:solidFill>
              </a:rPr>
              <a:t>HVAC Alterations</a:t>
            </a:r>
            <a:endParaRPr lang="en-US" sz="1600" i="1" dirty="0">
              <a:solidFill>
                <a:srgbClr val="00853F"/>
              </a:solidFill>
            </a:endParaRPr>
          </a:p>
        </p:txBody>
      </p:sp>
    </p:spTree>
    <p:extLst>
      <p:ext uri="{BB962C8B-B14F-4D97-AF65-F5344CB8AC3E}">
        <p14:creationId xmlns:p14="http://schemas.microsoft.com/office/powerpoint/2010/main" val="1512445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US" b="1" dirty="0">
                <a:solidFill>
                  <a:srgbClr val="00853F"/>
                </a:solidFill>
              </a:rPr>
              <a:t>Replacement Equipment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3200" y="1066800"/>
            <a:ext cx="2056606" cy="1542455"/>
          </a:xfrm>
          <a:prstGeom prst="rect">
            <a:avLst/>
          </a:prstGeom>
        </p:spPr>
      </p:pic>
      <p:sp>
        <p:nvSpPr>
          <p:cNvPr id="6" name="TextBox 5"/>
          <p:cNvSpPr txBox="1"/>
          <p:nvPr/>
        </p:nvSpPr>
        <p:spPr>
          <a:xfrm>
            <a:off x="228600" y="1185512"/>
            <a:ext cx="4419600" cy="5016758"/>
          </a:xfrm>
          <a:prstGeom prst="rect">
            <a:avLst/>
          </a:prstGeom>
          <a:noFill/>
        </p:spPr>
        <p:txBody>
          <a:bodyPr wrap="square" rtlCol="0">
            <a:spAutoFit/>
          </a:bodyPr>
          <a:lstStyle/>
          <a:p>
            <a:r>
              <a:rPr lang="en-US" sz="1600" dirty="0">
                <a:latin typeface="+mn-lt"/>
              </a:rPr>
              <a:t>6.1.1.3.1 New HVACR </a:t>
            </a:r>
            <a:r>
              <a:rPr lang="en-US" sz="1600" i="1" dirty="0">
                <a:latin typeface="+mn-lt"/>
              </a:rPr>
              <a:t>equipment </a:t>
            </a:r>
            <a:r>
              <a:rPr lang="en-US" sz="1600" dirty="0">
                <a:latin typeface="+mn-lt"/>
              </a:rPr>
              <a:t>as a direct replacement of existing HVACR </a:t>
            </a:r>
            <a:r>
              <a:rPr lang="en-US" sz="1600" i="1" dirty="0">
                <a:latin typeface="+mn-lt"/>
              </a:rPr>
              <a:t>equipment </a:t>
            </a:r>
            <a:r>
              <a:rPr lang="en-US" sz="1600" dirty="0">
                <a:latin typeface="+mn-lt"/>
              </a:rPr>
              <a:t>shall comply with the following sections as applicable for the </a:t>
            </a:r>
            <a:r>
              <a:rPr lang="en-US" sz="1600" i="1" dirty="0">
                <a:latin typeface="+mn-lt"/>
              </a:rPr>
              <a:t>equipment </a:t>
            </a:r>
            <a:r>
              <a:rPr lang="en-US" sz="1600" dirty="0">
                <a:latin typeface="+mn-lt"/>
              </a:rPr>
              <a:t>being replaced:</a:t>
            </a:r>
          </a:p>
          <a:p>
            <a:pPr marL="342900" indent="-342900">
              <a:buFont typeface="+mj-lt"/>
              <a:buAutoNum type="alphaLcPeriod"/>
            </a:pPr>
            <a:r>
              <a:rPr lang="en-US" sz="1600" dirty="0">
                <a:latin typeface="+mn-lt"/>
              </a:rPr>
              <a:t>6.3, “Simplified Approach Option for HVAC Systems”</a:t>
            </a:r>
          </a:p>
          <a:p>
            <a:pPr marL="342900" indent="-342900">
              <a:buFont typeface="+mj-lt"/>
              <a:buAutoNum type="alphaLcPeriod"/>
            </a:pPr>
            <a:r>
              <a:rPr lang="en-US" sz="1600" dirty="0">
                <a:latin typeface="+mn-lt"/>
              </a:rPr>
              <a:t>6.4.1, “Equipment Efficiencies, Verification, and Labeling Requirements”</a:t>
            </a:r>
          </a:p>
          <a:p>
            <a:pPr marL="342900" indent="-342900">
              <a:buFont typeface="+mj-lt"/>
              <a:buAutoNum type="alphaLcPeriod"/>
            </a:pPr>
            <a:r>
              <a:rPr lang="en-US" sz="1600" dirty="0">
                <a:latin typeface="+mn-lt"/>
              </a:rPr>
              <a:t>6.4.3.1, “Zone Thermostatic Controls”</a:t>
            </a:r>
          </a:p>
          <a:p>
            <a:pPr marL="342900" indent="-342900">
              <a:buFont typeface="+mj-lt"/>
              <a:buAutoNum type="alphaLcPeriod"/>
            </a:pPr>
            <a:r>
              <a:rPr lang="en-US" sz="1600" dirty="0">
                <a:latin typeface="+mn-lt"/>
              </a:rPr>
              <a:t>6.4.3.2, “Set-Point Overlap Restrictions”</a:t>
            </a:r>
          </a:p>
          <a:p>
            <a:pPr marL="342900" indent="-342900">
              <a:buFont typeface="+mj-lt"/>
              <a:buAutoNum type="alphaLcPeriod"/>
            </a:pPr>
            <a:r>
              <a:rPr lang="en-US" sz="1600" dirty="0">
                <a:latin typeface="+mn-lt"/>
              </a:rPr>
              <a:t>6.4.3.3, “Off-Hour Controls” except for Section 6.4.3.3.4, “Zone Isolation”</a:t>
            </a:r>
          </a:p>
          <a:p>
            <a:pPr marL="342900" indent="-342900">
              <a:buFont typeface="+mj-lt"/>
              <a:buAutoNum type="alphaLcPeriod"/>
            </a:pPr>
            <a:r>
              <a:rPr lang="en-US" sz="1600" dirty="0">
                <a:latin typeface="+mn-lt"/>
              </a:rPr>
              <a:t>6.4.3.4, “Ventilation System Controls”</a:t>
            </a:r>
          </a:p>
          <a:p>
            <a:pPr marL="342900" indent="-342900">
              <a:buFont typeface="+mj-lt"/>
              <a:buAutoNum type="alphaLcPeriod"/>
            </a:pPr>
            <a:r>
              <a:rPr lang="en-US" sz="1600" dirty="0">
                <a:latin typeface="+mn-lt"/>
              </a:rPr>
              <a:t>g. 6.4.3.7, “Freeze Protection and Snow/Ice Melting Systems”</a:t>
            </a:r>
          </a:p>
          <a:p>
            <a:pPr marL="342900" indent="-342900">
              <a:buFont typeface="+mj-lt"/>
              <a:buAutoNum type="alphaLcPeriod"/>
            </a:pPr>
            <a:r>
              <a:rPr lang="en-US" sz="1600" dirty="0">
                <a:latin typeface="+mn-lt"/>
              </a:rPr>
              <a:t>6.4.3.8, “Ventilation Controls for High-Occupancy Areas” only for single-zone equipment</a:t>
            </a:r>
          </a:p>
          <a:p>
            <a:pPr marL="342900" indent="-342900">
              <a:buFont typeface="+mj-lt"/>
              <a:buAutoNum type="alphaLcPeriod"/>
            </a:pPr>
            <a:endParaRPr lang="en-US" sz="1600" dirty="0">
              <a:latin typeface="+mn-lt"/>
            </a:endParaRPr>
          </a:p>
          <a:p>
            <a:endParaRPr lang="en-US" sz="1600" dirty="0">
              <a:latin typeface="+mn-lt"/>
            </a:endParaRPr>
          </a:p>
        </p:txBody>
      </p:sp>
      <p:sp>
        <p:nvSpPr>
          <p:cNvPr id="7" name="TextBox 6"/>
          <p:cNvSpPr txBox="1"/>
          <p:nvPr/>
        </p:nvSpPr>
        <p:spPr>
          <a:xfrm>
            <a:off x="4648200" y="2749927"/>
            <a:ext cx="4419600" cy="4031873"/>
          </a:xfrm>
          <a:prstGeom prst="rect">
            <a:avLst/>
          </a:prstGeom>
          <a:noFill/>
        </p:spPr>
        <p:txBody>
          <a:bodyPr wrap="square" rtlCol="0">
            <a:spAutoFit/>
          </a:bodyPr>
          <a:lstStyle/>
          <a:p>
            <a:pPr marL="400050" indent="-400050">
              <a:buFont typeface="+mj-lt"/>
              <a:buAutoNum type="alphaLcPeriod" startAt="9"/>
            </a:pPr>
            <a:r>
              <a:rPr lang="en-US" sz="1600" dirty="0">
                <a:latin typeface="+mn-lt"/>
              </a:rPr>
              <a:t>6.4.3.9, “Heated or Cooled Vestibules”</a:t>
            </a:r>
          </a:p>
          <a:p>
            <a:pPr marL="342900" indent="-342900">
              <a:buFont typeface="+mj-lt"/>
              <a:buAutoNum type="alphaLcPeriod" startAt="9"/>
            </a:pPr>
            <a:r>
              <a:rPr lang="en-US" sz="1600" dirty="0">
                <a:latin typeface="+mn-lt"/>
              </a:rPr>
              <a:t>6.4.5, “</a:t>
            </a:r>
            <a:r>
              <a:rPr lang="en-US" sz="1600" i="1" dirty="0">
                <a:latin typeface="+mn-lt"/>
              </a:rPr>
              <a:t>Walk-In Coolers </a:t>
            </a:r>
            <a:r>
              <a:rPr lang="en-US" sz="1600" dirty="0">
                <a:latin typeface="+mn-lt"/>
              </a:rPr>
              <a:t>and </a:t>
            </a:r>
            <a:r>
              <a:rPr lang="en-US" sz="1600" i="1" dirty="0">
                <a:latin typeface="+mn-lt"/>
              </a:rPr>
              <a:t>Walk-In Freezers</a:t>
            </a:r>
            <a:r>
              <a:rPr lang="en-US" sz="1600" dirty="0">
                <a:latin typeface="+mn-lt"/>
              </a:rPr>
              <a:t>”</a:t>
            </a:r>
          </a:p>
          <a:p>
            <a:pPr marL="342900" indent="-342900">
              <a:buFont typeface="+mj-lt"/>
              <a:buAutoNum type="alphaLcPeriod" startAt="9"/>
            </a:pPr>
            <a:r>
              <a:rPr lang="en-US" sz="1600" dirty="0">
                <a:latin typeface="+mn-lt"/>
              </a:rPr>
              <a:t>6.5.1.1, “</a:t>
            </a:r>
            <a:r>
              <a:rPr lang="en-US" sz="1600" i="1" dirty="0">
                <a:latin typeface="+mn-lt"/>
              </a:rPr>
              <a:t>Air Economizers</a:t>
            </a:r>
            <a:r>
              <a:rPr lang="en-US" sz="1600" dirty="0">
                <a:latin typeface="+mn-lt"/>
              </a:rPr>
              <a:t>” for units located outdoors</a:t>
            </a:r>
          </a:p>
          <a:p>
            <a:pPr marL="342900" indent="-342900">
              <a:buFont typeface="+mj-lt"/>
              <a:buAutoNum type="alphaLcPeriod" startAt="9"/>
            </a:pPr>
            <a:r>
              <a:rPr lang="en-US" sz="1600" dirty="0">
                <a:latin typeface="+mn-lt"/>
              </a:rPr>
              <a:t>6.5.1.3, “Integrated Economizer </a:t>
            </a:r>
            <a:r>
              <a:rPr lang="en-US" sz="1600" i="1" dirty="0">
                <a:latin typeface="+mn-lt"/>
              </a:rPr>
              <a:t>Control</a:t>
            </a:r>
            <a:r>
              <a:rPr lang="en-US" sz="1600" dirty="0">
                <a:latin typeface="+mn-lt"/>
              </a:rPr>
              <a:t>”</a:t>
            </a:r>
          </a:p>
          <a:p>
            <a:pPr marL="342900" indent="-342900">
              <a:buFont typeface="+mj-lt"/>
              <a:buAutoNum type="alphaLcPeriod" startAt="9"/>
            </a:pPr>
            <a:r>
              <a:rPr lang="en-US" sz="1600" dirty="0">
                <a:latin typeface="+mn-lt"/>
              </a:rPr>
              <a:t>6.5.1.4, “Economizer Heating </a:t>
            </a:r>
            <a:r>
              <a:rPr lang="en-US" sz="1600" i="1" dirty="0">
                <a:latin typeface="+mn-lt"/>
              </a:rPr>
              <a:t>System </a:t>
            </a:r>
            <a:r>
              <a:rPr lang="en-US" sz="1600" dirty="0">
                <a:latin typeface="+mn-lt"/>
              </a:rPr>
              <a:t>Impact”</a:t>
            </a:r>
          </a:p>
          <a:p>
            <a:pPr marL="342900" indent="-342900">
              <a:buFont typeface="+mj-lt"/>
              <a:buAutoNum type="alphaLcPeriod" startAt="9"/>
            </a:pPr>
            <a:r>
              <a:rPr lang="en-US" sz="1600" dirty="0">
                <a:latin typeface="+mn-lt"/>
              </a:rPr>
              <a:t>6.5.3.1.3, “Fan </a:t>
            </a:r>
            <a:r>
              <a:rPr lang="en-US" sz="1600" i="1" dirty="0">
                <a:latin typeface="+mn-lt"/>
              </a:rPr>
              <a:t>Efficiency</a:t>
            </a:r>
            <a:r>
              <a:rPr lang="en-US" sz="1600" dirty="0">
                <a:latin typeface="+mn-lt"/>
              </a:rPr>
              <a:t>”</a:t>
            </a:r>
          </a:p>
          <a:p>
            <a:pPr marL="342900" indent="-342900">
              <a:buFont typeface="+mj-lt"/>
              <a:buAutoNum type="alphaLcPeriod" startAt="9"/>
            </a:pPr>
            <a:r>
              <a:rPr lang="en-US" sz="1600" dirty="0">
                <a:latin typeface="+mn-lt"/>
              </a:rPr>
              <a:t>6.5.3.2.1, “Supply Fan Airflow </a:t>
            </a:r>
            <a:r>
              <a:rPr lang="en-US" sz="1600" i="1" dirty="0">
                <a:latin typeface="+mn-lt"/>
              </a:rPr>
              <a:t>Control</a:t>
            </a:r>
            <a:r>
              <a:rPr lang="en-US" sz="1600" dirty="0">
                <a:latin typeface="+mn-lt"/>
              </a:rPr>
              <a:t>”</a:t>
            </a:r>
          </a:p>
          <a:p>
            <a:pPr marL="342900" indent="-342900">
              <a:buFont typeface="+mj-lt"/>
              <a:buAutoNum type="alphaLcPeriod" startAt="9"/>
            </a:pPr>
            <a:r>
              <a:rPr lang="en-US" sz="1600" dirty="0">
                <a:latin typeface="+mn-lt"/>
              </a:rPr>
              <a:t>6.5.3.6, “Fractional Horsepower Fan Motors”</a:t>
            </a:r>
          </a:p>
          <a:p>
            <a:pPr marL="342900" indent="-342900">
              <a:buFont typeface="+mj-lt"/>
              <a:buAutoNum type="alphaLcPeriod" startAt="9"/>
            </a:pPr>
            <a:r>
              <a:rPr lang="en-US" sz="1600" dirty="0">
                <a:latin typeface="+mn-lt"/>
              </a:rPr>
              <a:t>6.5.4.1, “</a:t>
            </a:r>
            <a:r>
              <a:rPr lang="en-US" sz="1600" i="1" dirty="0">
                <a:latin typeface="+mn-lt"/>
              </a:rPr>
              <a:t>Boiler </a:t>
            </a:r>
            <a:r>
              <a:rPr lang="en-US" sz="1600" dirty="0">
                <a:latin typeface="+mn-lt"/>
              </a:rPr>
              <a:t>Turndown”</a:t>
            </a:r>
          </a:p>
          <a:p>
            <a:pPr marL="342900" indent="-342900">
              <a:buFont typeface="+mj-lt"/>
              <a:buAutoNum type="alphaLcPeriod" startAt="9"/>
            </a:pPr>
            <a:r>
              <a:rPr lang="en-US" sz="1600" dirty="0">
                <a:latin typeface="+mn-lt"/>
              </a:rPr>
              <a:t>6.5.4.3, “Chiller and </a:t>
            </a:r>
            <a:r>
              <a:rPr lang="en-US" sz="1600" i="1" dirty="0">
                <a:latin typeface="+mn-lt"/>
              </a:rPr>
              <a:t>Boiler </a:t>
            </a:r>
            <a:r>
              <a:rPr lang="en-US" sz="1600" dirty="0">
                <a:latin typeface="+mn-lt"/>
              </a:rPr>
              <a:t>Isolation”</a:t>
            </a:r>
          </a:p>
          <a:p>
            <a:pPr marL="342900" indent="-342900">
              <a:buFont typeface="+mj-lt"/>
              <a:buAutoNum type="alphaLcPeriod" startAt="9"/>
            </a:pPr>
            <a:r>
              <a:rPr lang="en-US" sz="1600" dirty="0">
                <a:latin typeface="+mn-lt"/>
              </a:rPr>
              <a:t>6.5.5.2, “Fan Speed </a:t>
            </a:r>
            <a:r>
              <a:rPr lang="en-US" sz="1600" i="1" dirty="0">
                <a:latin typeface="+mn-lt"/>
              </a:rPr>
              <a:t>Control</a:t>
            </a:r>
            <a:r>
              <a:rPr lang="en-US" sz="1600" dirty="0">
                <a:latin typeface="+mn-lt"/>
              </a:rPr>
              <a:t>”</a:t>
            </a:r>
          </a:p>
          <a:p>
            <a:endParaRPr lang="en-US" sz="1600" dirty="0">
              <a:latin typeface="+mn-lt"/>
            </a:endParaRPr>
          </a:p>
        </p:txBody>
      </p:sp>
    </p:spTree>
    <p:extLst>
      <p:ext uri="{BB962C8B-B14F-4D97-AF65-F5344CB8AC3E}">
        <p14:creationId xmlns:p14="http://schemas.microsoft.com/office/powerpoint/2010/main" val="11267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noChangeArrowheads="1"/>
          </p:cNvSpPr>
          <p:nvPr>
            <p:ph idx="1"/>
          </p:nvPr>
        </p:nvSpPr>
        <p:spPr>
          <a:xfrm>
            <a:off x="456229" y="1143000"/>
            <a:ext cx="8230571" cy="4525963"/>
          </a:xfrm>
        </p:spPr>
        <p:txBody>
          <a:bodyPr>
            <a:normAutofit/>
          </a:bodyPr>
          <a:lstStyle/>
          <a:p>
            <a:pPr>
              <a:buFont typeface="Wingdings" pitchFamily="2" charset="2"/>
              <a:buChar char="ü"/>
            </a:pPr>
            <a:r>
              <a:rPr lang="en-US" sz="2400" dirty="0"/>
              <a:t>You have to follow Sections </a:t>
            </a:r>
          </a:p>
          <a:p>
            <a:pPr lvl="1"/>
            <a:r>
              <a:rPr lang="en-US" sz="2000" dirty="0"/>
              <a:t>6.1 </a:t>
            </a:r>
            <a:r>
              <a:rPr lang="en-US" sz="2000" dirty="0">
                <a:solidFill>
                  <a:schemeClr val="accent1"/>
                </a:solidFill>
              </a:rPr>
              <a:t>General</a:t>
            </a:r>
            <a:r>
              <a:rPr lang="en-US" sz="2000" dirty="0"/>
              <a:t>, </a:t>
            </a:r>
          </a:p>
          <a:p>
            <a:pPr lvl="1"/>
            <a:r>
              <a:rPr lang="en-US" dirty="0"/>
              <a:t>6.4 </a:t>
            </a:r>
            <a:r>
              <a:rPr lang="en-US" dirty="0">
                <a:solidFill>
                  <a:schemeClr val="accent1"/>
                </a:solidFill>
              </a:rPr>
              <a:t>Mandatory Provisions,</a:t>
            </a:r>
            <a:endParaRPr lang="en-US" sz="2000" dirty="0"/>
          </a:p>
          <a:p>
            <a:pPr lvl="1"/>
            <a:r>
              <a:rPr lang="en-US" sz="2000" dirty="0"/>
              <a:t>6.7 </a:t>
            </a:r>
            <a:r>
              <a:rPr lang="en-US" sz="2000" dirty="0">
                <a:solidFill>
                  <a:schemeClr val="accent1"/>
                </a:solidFill>
              </a:rPr>
              <a:t>Submittals</a:t>
            </a:r>
            <a:r>
              <a:rPr lang="en-US" sz="2000" dirty="0"/>
              <a:t>, and </a:t>
            </a:r>
          </a:p>
          <a:p>
            <a:pPr lvl="1"/>
            <a:r>
              <a:rPr lang="en-US" sz="2000" dirty="0"/>
              <a:t>6.8 </a:t>
            </a:r>
            <a:r>
              <a:rPr lang="en-US" sz="2000" dirty="0">
                <a:solidFill>
                  <a:schemeClr val="accent1"/>
                </a:solidFill>
              </a:rPr>
              <a:t>Minimum Equipment Efficiency</a:t>
            </a:r>
            <a:r>
              <a:rPr lang="en-US" sz="2000" dirty="0"/>
              <a:t> </a:t>
            </a:r>
          </a:p>
          <a:p>
            <a:pPr>
              <a:buFont typeface="Wingdings" pitchFamily="2" charset="2"/>
              <a:buChar char="ü"/>
            </a:pPr>
            <a:r>
              <a:rPr lang="en-US" sz="2400" dirty="0"/>
              <a:t>And then you can follow either </a:t>
            </a:r>
          </a:p>
          <a:p>
            <a:pPr lvl="1"/>
            <a:r>
              <a:rPr lang="en-US" sz="2000" dirty="0"/>
              <a:t>Section 6.3 </a:t>
            </a:r>
            <a:r>
              <a:rPr lang="en-US" sz="2000" dirty="0">
                <a:solidFill>
                  <a:schemeClr val="accent1"/>
                </a:solidFill>
              </a:rPr>
              <a:t>Simplified Approach </a:t>
            </a:r>
            <a:r>
              <a:rPr lang="en-US" sz="2000" dirty="0"/>
              <a:t>and 6.5 </a:t>
            </a:r>
            <a:r>
              <a:rPr lang="en-US" sz="2000" dirty="0">
                <a:solidFill>
                  <a:schemeClr val="accent1"/>
                </a:solidFill>
              </a:rPr>
              <a:t>Prescriptive Path</a:t>
            </a:r>
          </a:p>
        </p:txBody>
      </p:sp>
      <p:sp>
        <p:nvSpPr>
          <p:cNvPr id="124930" name="Rectangle 2"/>
          <p:cNvSpPr>
            <a:spLocks noGrp="1" noChangeArrowheads="1"/>
          </p:cNvSpPr>
          <p:nvPr>
            <p:ph type="title"/>
          </p:nvPr>
        </p:nvSpPr>
        <p:spPr>
          <a:xfrm>
            <a:off x="164129" y="0"/>
            <a:ext cx="6858971" cy="914400"/>
          </a:xfrm>
        </p:spPr>
        <p:txBody>
          <a:bodyPr>
            <a:normAutofit/>
          </a:bodyPr>
          <a:lstStyle/>
          <a:p>
            <a:pPr>
              <a:lnSpc>
                <a:spcPct val="80000"/>
              </a:lnSpc>
            </a:pPr>
            <a:r>
              <a:rPr lang="en-US" sz="2400" b="1" dirty="0">
                <a:solidFill>
                  <a:srgbClr val="00853F"/>
                </a:solidFill>
              </a:rPr>
              <a:t>Section 6 – 6.2 </a:t>
            </a:r>
            <a:br>
              <a:rPr lang="en-US" sz="2400" dirty="0">
                <a:solidFill>
                  <a:srgbClr val="00853F"/>
                </a:solidFill>
              </a:rPr>
            </a:br>
            <a:r>
              <a:rPr lang="en-US" sz="2000" dirty="0">
                <a:solidFill>
                  <a:srgbClr val="00853F"/>
                </a:solidFill>
              </a:rPr>
              <a:t>HVAC Compliance Paths</a:t>
            </a:r>
            <a:endParaRPr lang="en-US" sz="2200" dirty="0">
              <a:solidFill>
                <a:srgbClr val="00853F"/>
              </a:solidFill>
            </a:endParaRPr>
          </a:p>
        </p:txBody>
      </p:sp>
    </p:spTree>
    <p:extLst>
      <p:ext uri="{BB962C8B-B14F-4D97-AF65-F5344CB8AC3E}">
        <p14:creationId xmlns:p14="http://schemas.microsoft.com/office/powerpoint/2010/main" val="2719520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3"/>
          <p:cNvSpPr>
            <a:spLocks noGrp="1" noChangeArrowheads="1"/>
          </p:cNvSpPr>
          <p:nvPr>
            <p:ph idx="1"/>
          </p:nvPr>
        </p:nvSpPr>
        <p:spPr>
          <a:xfrm>
            <a:off x="456229" y="1143000"/>
            <a:ext cx="8230571" cy="4441825"/>
          </a:xfrm>
        </p:spPr>
        <p:txBody>
          <a:bodyPr/>
          <a:lstStyle/>
          <a:p>
            <a:pPr marL="0" indent="0">
              <a:buNone/>
            </a:pPr>
            <a:r>
              <a:rPr lang="en-US" dirty="0"/>
              <a:t>The simplified approach is an optional path for compliance when the following are met:</a:t>
            </a:r>
          </a:p>
          <a:p>
            <a:pPr lvl="1">
              <a:buFont typeface="Arial" panose="020B0604020202020204" pitchFamily="34" charset="0"/>
              <a:buChar char="•"/>
            </a:pPr>
            <a:r>
              <a:rPr lang="en-US" dirty="0"/>
              <a:t>Buildings with 1 or 2 stories</a:t>
            </a:r>
          </a:p>
          <a:p>
            <a:pPr lvl="1">
              <a:buFont typeface="Arial" panose="020B0604020202020204" pitchFamily="34" charset="0"/>
              <a:buChar char="•"/>
            </a:pPr>
            <a:r>
              <a:rPr lang="en-US" dirty="0"/>
              <a:t>Buildings with gross floor area &lt; 25,000 ft</a:t>
            </a:r>
            <a:r>
              <a:rPr lang="en-US" baseline="30000" dirty="0"/>
              <a:t>2</a:t>
            </a:r>
          </a:p>
          <a:p>
            <a:pPr lvl="1">
              <a:buFont typeface="Arial" panose="020B0604020202020204" pitchFamily="34" charset="0"/>
              <a:buChar char="•"/>
            </a:pPr>
            <a:r>
              <a:rPr lang="en-US" dirty="0"/>
              <a:t>System serving single HVAC zone</a:t>
            </a:r>
          </a:p>
          <a:p>
            <a:pPr lvl="1">
              <a:buFont typeface="Arial" panose="020B0604020202020204" pitchFamily="34" charset="0"/>
              <a:buChar char="•"/>
            </a:pPr>
            <a:r>
              <a:rPr lang="en-US" dirty="0"/>
              <a:t>Each system complies with 6.3.2</a:t>
            </a:r>
          </a:p>
        </p:txBody>
      </p:sp>
      <p:sp>
        <p:nvSpPr>
          <p:cNvPr id="125954" name="Rectangle 2"/>
          <p:cNvSpPr>
            <a:spLocks noGrp="1" noChangeArrowheads="1"/>
          </p:cNvSpPr>
          <p:nvPr>
            <p:ph type="title"/>
          </p:nvPr>
        </p:nvSpPr>
        <p:spPr>
          <a:xfrm>
            <a:off x="151429" y="0"/>
            <a:ext cx="6735147" cy="914400"/>
          </a:xfrm>
        </p:spPr>
        <p:txBody>
          <a:bodyPr>
            <a:normAutofit/>
          </a:bodyPr>
          <a:lstStyle/>
          <a:p>
            <a:pPr>
              <a:lnSpc>
                <a:spcPct val="80000"/>
              </a:lnSpc>
            </a:pPr>
            <a:r>
              <a:rPr lang="en-US" sz="2400" b="1" dirty="0">
                <a:solidFill>
                  <a:srgbClr val="00853F"/>
                </a:solidFill>
              </a:rPr>
              <a:t>Section 6 – 6.3</a:t>
            </a:r>
            <a:br>
              <a:rPr lang="en-US" sz="2400" dirty="0">
                <a:solidFill>
                  <a:srgbClr val="00853F"/>
                </a:solidFill>
              </a:rPr>
            </a:br>
            <a:r>
              <a:rPr lang="en-US" sz="2000" dirty="0">
                <a:solidFill>
                  <a:srgbClr val="00853F"/>
                </a:solidFill>
              </a:rPr>
              <a:t>Simplified Approach Option</a:t>
            </a:r>
            <a:endParaRPr lang="en-US" sz="2000" i="1" dirty="0">
              <a:solidFill>
                <a:srgbClr val="00853F"/>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1571" y="3770721"/>
            <a:ext cx="4063635" cy="2699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1047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72658"/>
            <a:ext cx="8229600" cy="5209287"/>
          </a:xfrm>
        </p:spPr>
        <p:txBody>
          <a:bodyPr>
            <a:normAutofit fontScale="55000" lnSpcReduction="20000"/>
          </a:bodyPr>
          <a:lstStyle/>
          <a:p>
            <a:pPr marL="457200" indent="-457200">
              <a:buFont typeface="+mj-lt"/>
              <a:buAutoNum type="alphaLcPeriod"/>
            </a:pPr>
            <a:r>
              <a:rPr lang="en-US" sz="2900" dirty="0"/>
              <a:t>Single HVAC zone</a:t>
            </a:r>
          </a:p>
          <a:p>
            <a:pPr marL="457200" indent="-457200">
              <a:buFont typeface="+mj-lt"/>
              <a:buAutoNum type="alphaLcPeriod"/>
            </a:pPr>
            <a:r>
              <a:rPr lang="en-US" sz="2900" dirty="0"/>
              <a:t>Variable flow requirements (6.5.3.2.1)</a:t>
            </a:r>
          </a:p>
          <a:p>
            <a:pPr marL="457200" indent="-457200">
              <a:buFont typeface="+mj-lt"/>
              <a:buAutoNum type="alphaLcPeriod"/>
            </a:pPr>
            <a:r>
              <a:rPr lang="en-US" sz="2900" dirty="0"/>
              <a:t>Cooling equipment efficiency (6.8.1)</a:t>
            </a:r>
          </a:p>
          <a:p>
            <a:pPr marL="457200" indent="-457200">
              <a:buFont typeface="+mj-lt"/>
              <a:buAutoNum type="alphaLcPeriod"/>
            </a:pPr>
            <a:r>
              <a:rPr lang="en-US" sz="2900" dirty="0"/>
              <a:t>Air economizers (6.5.1 and 6.4.3.12)</a:t>
            </a:r>
          </a:p>
          <a:p>
            <a:pPr marL="457200" indent="-457200">
              <a:buFont typeface="+mj-lt"/>
              <a:buAutoNum type="alphaLcPeriod"/>
            </a:pPr>
            <a:r>
              <a:rPr lang="en-US" sz="2900" dirty="0"/>
              <a:t>Heating equipment efficiency (6.8.1)</a:t>
            </a:r>
          </a:p>
          <a:p>
            <a:pPr marL="457200" indent="-457200">
              <a:buFont typeface="+mj-lt"/>
              <a:buAutoNum type="alphaLcPeriod"/>
            </a:pPr>
            <a:r>
              <a:rPr lang="en-US" sz="2900" dirty="0"/>
              <a:t>Exhaust air energy recovery (6.5.6.1)</a:t>
            </a:r>
          </a:p>
          <a:p>
            <a:pPr marL="457200" indent="-457200">
              <a:buFont typeface="+mj-lt"/>
              <a:buAutoNum type="alphaLcPeriod"/>
            </a:pPr>
            <a:r>
              <a:rPr lang="en-US" sz="2900" dirty="0"/>
              <a:t>Dual setpoint thermostat or manual changeover</a:t>
            </a:r>
          </a:p>
          <a:p>
            <a:pPr marL="457200" indent="-457200">
              <a:buFont typeface="+mj-lt"/>
              <a:buAutoNum type="alphaLcPeriod"/>
            </a:pPr>
            <a:r>
              <a:rPr lang="en-US" sz="2900" dirty="0"/>
              <a:t>Heat pump auxiliary heat control</a:t>
            </a:r>
          </a:p>
          <a:p>
            <a:pPr marL="457200" indent="-457200">
              <a:buFont typeface="+mj-lt"/>
              <a:buAutoNum type="alphaLcPeriod"/>
            </a:pPr>
            <a:r>
              <a:rPr lang="en-US" sz="2900" dirty="0"/>
              <a:t>No reheat or simultaneous cooling and heating for humidity control</a:t>
            </a:r>
          </a:p>
          <a:p>
            <a:pPr marL="457200" indent="-457200">
              <a:buFont typeface="+mj-lt"/>
              <a:buAutoNum type="alphaLcPeriod"/>
            </a:pPr>
            <a:r>
              <a:rPr lang="en-US" sz="2900" dirty="0"/>
              <a:t>Off-hour shutoff and temperature setback/setup</a:t>
            </a:r>
          </a:p>
          <a:p>
            <a:pPr marL="457200" indent="-457200">
              <a:buFont typeface="+mj-lt"/>
              <a:buAutoNum type="alphaLcPeriod"/>
            </a:pPr>
            <a:r>
              <a:rPr lang="en-US" sz="2900" dirty="0"/>
              <a:t>Systems serving hotel/motel guest rooms comply with Section 6.4.3.3.5</a:t>
            </a:r>
          </a:p>
          <a:p>
            <a:pPr marL="457200" indent="-457200">
              <a:buFont typeface="+mj-lt"/>
              <a:buAutoNum type="alphaLcPeriod"/>
            </a:pPr>
            <a:r>
              <a:rPr lang="en-US" sz="2900" dirty="0"/>
              <a:t>Piping insulation (Tables 6.8.3-1 and 6.8.3-2)</a:t>
            </a:r>
          </a:p>
          <a:p>
            <a:pPr marL="457200" indent="-457200">
              <a:buFont typeface="+mj-lt"/>
              <a:buAutoNum type="alphaLcPeriod"/>
            </a:pPr>
            <a:r>
              <a:rPr lang="en-US" sz="2900" dirty="0"/>
              <a:t>Ductwork insulation and sealing (6.4.4.2.1)</a:t>
            </a:r>
          </a:p>
          <a:p>
            <a:pPr marL="457200" indent="-457200">
              <a:buFont typeface="+mj-lt"/>
              <a:buAutoNum type="alphaLcPeriod"/>
            </a:pPr>
            <a:r>
              <a:rPr lang="en-US" sz="2900" dirty="0"/>
              <a:t>Air balancing of ducted system</a:t>
            </a:r>
          </a:p>
          <a:p>
            <a:pPr marL="457200" indent="-457200">
              <a:buFont typeface="+mj-lt"/>
              <a:buAutoNum type="alphaLcPeriod"/>
            </a:pPr>
            <a:r>
              <a:rPr lang="en-US" sz="2900" dirty="0"/>
              <a:t>Outdoor air intake and exhaust systems (6.4.3.4)</a:t>
            </a:r>
          </a:p>
          <a:p>
            <a:pPr marL="457200" indent="-457200">
              <a:buFont typeface="+mj-lt"/>
              <a:buAutoNum type="alphaLcPeriod"/>
            </a:pPr>
            <a:r>
              <a:rPr lang="en-US" sz="2900" dirty="0"/>
              <a:t>Zone thermostatic controls to prevent simultaneous heating and cooling</a:t>
            </a:r>
          </a:p>
          <a:p>
            <a:pPr marL="457200" indent="-457200">
              <a:buFont typeface="+mj-lt"/>
              <a:buAutoNum type="alphaLcPeriod"/>
            </a:pPr>
            <a:r>
              <a:rPr lang="en-US" sz="2900" dirty="0"/>
              <a:t>Optimum start controls</a:t>
            </a:r>
          </a:p>
          <a:p>
            <a:pPr marL="457200" indent="-457200">
              <a:buFont typeface="+mj-lt"/>
              <a:buAutoNum type="alphaLcPeriod"/>
            </a:pPr>
            <a:r>
              <a:rPr lang="en-US" sz="2900" dirty="0"/>
              <a:t>Demand control ventilation (6.4.3.8, </a:t>
            </a:r>
            <a:r>
              <a:rPr lang="en-US" sz="2900" dirty="0">
                <a:solidFill>
                  <a:srgbClr val="FF0000"/>
                </a:solidFill>
              </a:rPr>
              <a:t>6.5.3.8</a:t>
            </a:r>
            <a:r>
              <a:rPr lang="en-US" sz="2900" dirty="0"/>
              <a:t>, and 6.5.3.7)</a:t>
            </a:r>
          </a:p>
          <a:p>
            <a:pPr marL="457200" indent="-457200">
              <a:buFont typeface="+mj-lt"/>
              <a:buAutoNum type="alphaLcPeriod"/>
            </a:pPr>
            <a:r>
              <a:rPr lang="en-US" sz="2900" dirty="0"/>
              <a:t>Door switch requirements (6.5.10)</a:t>
            </a:r>
            <a:br>
              <a:rPr lang="en-US" sz="2900" dirty="0"/>
            </a:br>
            <a:endParaRPr lang="en-US" sz="2900" dirty="0"/>
          </a:p>
        </p:txBody>
      </p:sp>
      <p:sp>
        <p:nvSpPr>
          <p:cNvPr id="3" name="Title 2"/>
          <p:cNvSpPr>
            <a:spLocks noGrp="1"/>
          </p:cNvSpPr>
          <p:nvPr>
            <p:ph type="title"/>
          </p:nvPr>
        </p:nvSpPr>
        <p:spPr/>
        <p:txBody>
          <a:bodyPr/>
          <a:lstStyle/>
          <a:p>
            <a:r>
              <a:rPr lang="en-US" sz="2400" b="1" dirty="0">
                <a:solidFill>
                  <a:srgbClr val="00853F"/>
                </a:solidFill>
              </a:rPr>
              <a:t>Section 6 – 6.3 </a:t>
            </a:r>
            <a:br>
              <a:rPr lang="en-US" dirty="0">
                <a:solidFill>
                  <a:srgbClr val="00853F"/>
                </a:solidFill>
              </a:rPr>
            </a:br>
            <a:r>
              <a:rPr lang="en-US" sz="2000" dirty="0">
                <a:solidFill>
                  <a:srgbClr val="00853F"/>
                </a:solidFill>
              </a:rPr>
              <a:t>Simplified Approach Criteria</a:t>
            </a:r>
          </a:p>
        </p:txBody>
      </p:sp>
    </p:spTree>
    <p:extLst>
      <p:ext uri="{BB962C8B-B14F-4D97-AF65-F5344CB8AC3E}">
        <p14:creationId xmlns:p14="http://schemas.microsoft.com/office/powerpoint/2010/main" val="202432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84" name="Rectangle 32"/>
          <p:cNvSpPr>
            <a:spLocks noGrp="1" noChangeArrowheads="1"/>
          </p:cNvSpPr>
          <p:nvPr>
            <p:ph idx="1"/>
          </p:nvPr>
        </p:nvSpPr>
        <p:spPr>
          <a:xfrm>
            <a:off x="424561" y="1211030"/>
            <a:ext cx="8458425" cy="4876800"/>
          </a:xfrm>
          <a:noFill/>
          <a:ln/>
        </p:spPr>
        <p:txBody>
          <a:bodyPr lIns="0" tIns="0" rIns="0" bIns="0">
            <a:normAutofit fontScale="92500" lnSpcReduction="10000"/>
          </a:bodyPr>
          <a:lstStyle/>
          <a:p>
            <a:pPr marL="225425" indent="-225425">
              <a:lnSpc>
                <a:spcPct val="110000"/>
              </a:lnSpc>
              <a:buFont typeface="Wingdings" pitchFamily="2" charset="2"/>
              <a:buChar char="ü"/>
            </a:pPr>
            <a:r>
              <a:rPr lang="en-US" dirty="0"/>
              <a:t>Air-handling and fan coil unit supply fans controlled by two-speed motors or variable speed drives</a:t>
            </a:r>
          </a:p>
          <a:p>
            <a:pPr lvl="1" indent="-342900">
              <a:lnSpc>
                <a:spcPct val="110000"/>
              </a:lnSpc>
            </a:pPr>
            <a:r>
              <a:rPr lang="en-US" dirty="0"/>
              <a:t>Chilled-water cooling coils where the supply fans have </a:t>
            </a:r>
            <a:r>
              <a:rPr lang="en-US" sz="2100" dirty="0"/>
              <a:t>motors ≥ 1/4 hp </a:t>
            </a:r>
          </a:p>
          <a:p>
            <a:pPr lvl="1" indent="-342900">
              <a:lnSpc>
                <a:spcPct val="110000"/>
              </a:lnSpc>
            </a:pPr>
            <a:r>
              <a:rPr lang="en-US" sz="2100" dirty="0"/>
              <a:t>Direct expansion units ≥ 65,000 Btu/h cooling capacity</a:t>
            </a:r>
          </a:p>
          <a:p>
            <a:pPr lvl="1" indent="-342900">
              <a:lnSpc>
                <a:spcPct val="110000"/>
              </a:lnSpc>
            </a:pPr>
            <a:r>
              <a:rPr lang="en-US" dirty="0"/>
              <a:t>Two speeds of fan control required during economizer operation</a:t>
            </a:r>
          </a:p>
          <a:p>
            <a:pPr marL="1597025" lvl="3" indent="-339725">
              <a:lnSpc>
                <a:spcPct val="110000"/>
              </a:lnSpc>
            </a:pPr>
            <a:endParaRPr lang="en-US" sz="1900" dirty="0"/>
          </a:p>
          <a:p>
            <a:pPr marL="1597025" lvl="3" indent="-339725">
              <a:lnSpc>
                <a:spcPct val="110000"/>
              </a:lnSpc>
            </a:pPr>
            <a:endParaRPr lang="en-US" sz="1900" dirty="0"/>
          </a:p>
          <a:p>
            <a:pPr marL="1597025" lvl="3" indent="-339725">
              <a:lnSpc>
                <a:spcPct val="110000"/>
              </a:lnSpc>
            </a:pPr>
            <a:endParaRPr lang="en-US" sz="1900" dirty="0"/>
          </a:p>
          <a:p>
            <a:pPr marL="1257300" lvl="3" indent="0">
              <a:lnSpc>
                <a:spcPct val="110000"/>
              </a:lnSpc>
              <a:buNone/>
            </a:pPr>
            <a:endParaRPr lang="en-US" sz="1900" dirty="0"/>
          </a:p>
          <a:p>
            <a:pPr marL="400050" lvl="1" indent="0">
              <a:lnSpc>
                <a:spcPct val="110000"/>
              </a:lnSpc>
              <a:spcBef>
                <a:spcPts val="0"/>
              </a:spcBef>
              <a:buNone/>
            </a:pPr>
            <a:endParaRPr lang="en-US" sz="2100" dirty="0"/>
          </a:p>
          <a:p>
            <a:pPr marL="400050" lvl="1" indent="0">
              <a:lnSpc>
                <a:spcPct val="110000"/>
              </a:lnSpc>
              <a:spcBef>
                <a:spcPts val="0"/>
              </a:spcBef>
              <a:buNone/>
            </a:pPr>
            <a:endParaRPr lang="en-US" sz="2100" dirty="0"/>
          </a:p>
          <a:p>
            <a:pPr marL="400050" lvl="1" indent="0">
              <a:lnSpc>
                <a:spcPct val="110000"/>
              </a:lnSpc>
              <a:spcBef>
                <a:spcPts val="0"/>
              </a:spcBef>
              <a:buNone/>
            </a:pPr>
            <a:endParaRPr lang="en-US" sz="2100" dirty="0"/>
          </a:p>
          <a:p>
            <a:pPr marL="400050" lvl="1" indent="0">
              <a:lnSpc>
                <a:spcPct val="110000"/>
              </a:lnSpc>
              <a:spcBef>
                <a:spcPts val="0"/>
              </a:spcBef>
              <a:buNone/>
            </a:pPr>
            <a:r>
              <a:rPr lang="en-US" sz="2100" dirty="0"/>
              <a:t>* or volume of outdoor air required </a:t>
            </a:r>
          </a:p>
          <a:p>
            <a:pPr marL="400050" lvl="1" indent="0">
              <a:lnSpc>
                <a:spcPct val="110000"/>
              </a:lnSpc>
              <a:spcBef>
                <a:spcPts val="0"/>
              </a:spcBef>
              <a:buNone/>
            </a:pPr>
            <a:r>
              <a:rPr lang="en-US" sz="2100" dirty="0"/>
              <a:t>  to meet Standard 62.1</a:t>
            </a:r>
          </a:p>
          <a:p>
            <a:pPr lvl="1"/>
            <a:endParaRPr lang="en-US" dirty="0"/>
          </a:p>
        </p:txBody>
      </p:sp>
      <p:sp>
        <p:nvSpPr>
          <p:cNvPr id="177154" name="Rectangle 2"/>
          <p:cNvSpPr>
            <a:spLocks noGrp="1" noChangeArrowheads="1"/>
          </p:cNvSpPr>
          <p:nvPr>
            <p:ph type="title"/>
          </p:nvPr>
        </p:nvSpPr>
        <p:spPr>
          <a:xfrm>
            <a:off x="215900" y="0"/>
            <a:ext cx="8343899" cy="952500"/>
          </a:xfrm>
        </p:spPr>
        <p:txBody>
          <a:bodyPr>
            <a:normAutofit/>
          </a:bodyPr>
          <a:lstStyle/>
          <a:p>
            <a:pPr>
              <a:lnSpc>
                <a:spcPct val="80000"/>
              </a:lnSpc>
            </a:pPr>
            <a:r>
              <a:rPr lang="en-US" sz="2400" b="1" dirty="0">
                <a:solidFill>
                  <a:srgbClr val="00853F"/>
                </a:solidFill>
                <a:sym typeface="WP MathA" pitchFamily="2" charset="2"/>
              </a:rPr>
              <a:t>Section 6 – </a:t>
            </a:r>
            <a:r>
              <a:rPr lang="en-US" sz="2400" b="1" dirty="0">
                <a:solidFill>
                  <a:srgbClr val="00853F"/>
                </a:solidFill>
              </a:rPr>
              <a:t>6.5.3.2</a:t>
            </a:r>
            <a:r>
              <a:rPr lang="en-US" sz="2400" b="1" dirty="0">
                <a:solidFill>
                  <a:srgbClr val="00853F"/>
                </a:solidFill>
                <a:sym typeface="WP MathA" pitchFamily="2" charset="2"/>
              </a:rPr>
              <a:t> (6.3.2b)</a:t>
            </a:r>
            <a:br>
              <a:rPr lang="en-US" sz="2000" dirty="0">
                <a:solidFill>
                  <a:srgbClr val="00853F"/>
                </a:solidFill>
                <a:sym typeface="WP MathA" pitchFamily="2" charset="2"/>
              </a:rPr>
            </a:br>
            <a:r>
              <a:rPr lang="en-US" sz="2000" dirty="0">
                <a:solidFill>
                  <a:srgbClr val="00853F"/>
                </a:solidFill>
              </a:rPr>
              <a:t>Fan Control</a:t>
            </a:r>
            <a:endParaRPr lang="en-US" sz="2000" dirty="0">
              <a:solidFill>
                <a:srgbClr val="00853F"/>
              </a:solidFill>
              <a:sym typeface="WP MathA" pitchFamily="2" charset="2"/>
            </a:endParaRPr>
          </a:p>
        </p:txBody>
      </p:sp>
      <p:graphicFrame>
        <p:nvGraphicFramePr>
          <p:cNvPr id="3" name="Table 2"/>
          <p:cNvGraphicFramePr>
            <a:graphicFrameLocks noGrp="1"/>
          </p:cNvGraphicFramePr>
          <p:nvPr>
            <p:extLst>
              <p:ext uri="{D42A27DB-BD31-4B8C-83A1-F6EECF244321}">
                <p14:modId xmlns:p14="http://schemas.microsoft.com/office/powerpoint/2010/main" val="1090839349"/>
              </p:ext>
            </p:extLst>
          </p:nvPr>
        </p:nvGraphicFramePr>
        <p:xfrm>
          <a:off x="628432" y="3036253"/>
          <a:ext cx="7847285" cy="1566041"/>
        </p:xfrm>
        <a:graphic>
          <a:graphicData uri="http://schemas.openxmlformats.org/drawingml/2006/table">
            <a:tbl>
              <a:tblPr firstRow="1" bandRow="1">
                <a:tableStyleId>{5C22544A-7EE6-4342-B048-85BDC9FD1C3A}</a:tableStyleId>
              </a:tblPr>
              <a:tblGrid>
                <a:gridCol w="1593630">
                  <a:extLst>
                    <a:ext uri="{9D8B030D-6E8A-4147-A177-3AD203B41FA5}">
                      <a16:colId xmlns:a16="http://schemas.microsoft.com/office/drawing/2014/main" val="20000"/>
                    </a:ext>
                  </a:extLst>
                </a:gridCol>
                <a:gridCol w="1019504">
                  <a:extLst>
                    <a:ext uri="{9D8B030D-6E8A-4147-A177-3AD203B41FA5}">
                      <a16:colId xmlns:a16="http://schemas.microsoft.com/office/drawing/2014/main" val="20001"/>
                    </a:ext>
                  </a:extLst>
                </a:gridCol>
                <a:gridCol w="1261241">
                  <a:extLst>
                    <a:ext uri="{9D8B030D-6E8A-4147-A177-3AD203B41FA5}">
                      <a16:colId xmlns:a16="http://schemas.microsoft.com/office/drawing/2014/main" val="20002"/>
                    </a:ext>
                  </a:extLst>
                </a:gridCol>
                <a:gridCol w="1629104">
                  <a:extLst>
                    <a:ext uri="{9D8B030D-6E8A-4147-A177-3AD203B41FA5}">
                      <a16:colId xmlns:a16="http://schemas.microsoft.com/office/drawing/2014/main" val="20003"/>
                    </a:ext>
                  </a:extLst>
                </a:gridCol>
                <a:gridCol w="2343806">
                  <a:extLst>
                    <a:ext uri="{9D8B030D-6E8A-4147-A177-3AD203B41FA5}">
                      <a16:colId xmlns:a16="http://schemas.microsoft.com/office/drawing/2014/main" val="20004"/>
                    </a:ext>
                  </a:extLst>
                </a:gridCol>
              </a:tblGrid>
              <a:tr h="651641">
                <a:tc>
                  <a:txBody>
                    <a:bodyPr/>
                    <a:lstStyle/>
                    <a:p>
                      <a:r>
                        <a:rPr lang="en-US" sz="1600" dirty="0"/>
                        <a:t>Temperature Control</a:t>
                      </a:r>
                    </a:p>
                  </a:txBody>
                  <a:tcPr/>
                </a:tc>
                <a:tc>
                  <a:txBody>
                    <a:bodyPr/>
                    <a:lstStyle/>
                    <a:p>
                      <a:r>
                        <a:rPr lang="en-US" sz="1600" dirty="0"/>
                        <a:t>Typical Zones</a:t>
                      </a:r>
                    </a:p>
                  </a:txBody>
                  <a:tcPr/>
                </a:tc>
                <a:tc>
                  <a:txBody>
                    <a:bodyPr/>
                    <a:lstStyle/>
                    <a:p>
                      <a:pPr algn="ctr"/>
                      <a:r>
                        <a:rPr lang="en-US" sz="1600" dirty="0"/>
                        <a:t>Minimum fan speed</a:t>
                      </a:r>
                    </a:p>
                  </a:txBody>
                  <a:tcPr/>
                </a:tc>
                <a:tc>
                  <a:txBody>
                    <a:bodyPr/>
                    <a:lstStyle/>
                    <a:p>
                      <a:pPr algn="ctr"/>
                      <a:r>
                        <a:rPr lang="en-US" sz="1600" dirty="0"/>
                        <a:t>Fan power at min speed</a:t>
                      </a:r>
                    </a:p>
                  </a:txBody>
                  <a:tcPr/>
                </a:tc>
                <a:tc>
                  <a:txBody>
                    <a:bodyPr/>
                    <a:lstStyle/>
                    <a:p>
                      <a:r>
                        <a:rPr lang="en-US" sz="1600" dirty="0"/>
                        <a:t>Fan control</a:t>
                      </a:r>
                    </a:p>
                  </a:txBody>
                  <a:tcPr/>
                </a:tc>
                <a:extLst>
                  <a:ext uri="{0D108BD9-81ED-4DB2-BD59-A6C34878D82A}">
                    <a16:rowId xmlns:a16="http://schemas.microsoft.com/office/drawing/2014/main" val="10000"/>
                  </a:ext>
                </a:extLst>
              </a:tr>
              <a:tr h="320489">
                <a:tc>
                  <a:txBody>
                    <a:bodyPr/>
                    <a:lstStyle/>
                    <a:p>
                      <a:r>
                        <a:rPr lang="en-US" sz="1600" dirty="0"/>
                        <a:t>Supply Air</a:t>
                      </a:r>
                    </a:p>
                  </a:txBody>
                  <a:tcPr anchor="ctr"/>
                </a:tc>
                <a:tc>
                  <a:txBody>
                    <a:bodyPr/>
                    <a:lstStyle/>
                    <a:p>
                      <a:r>
                        <a:rPr lang="en-US" sz="1600" dirty="0"/>
                        <a:t>Multiple</a:t>
                      </a:r>
                    </a:p>
                  </a:txBody>
                  <a:tcPr anchor="ctr"/>
                </a:tc>
                <a:tc>
                  <a:txBody>
                    <a:bodyPr/>
                    <a:lstStyle/>
                    <a:p>
                      <a:pPr algn="ctr"/>
                      <a:r>
                        <a:rPr lang="en-US" sz="1600" dirty="0"/>
                        <a:t>≤ 50% *</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 30%</a:t>
                      </a:r>
                    </a:p>
                  </a:txBody>
                  <a:tcPr anchor="ctr"/>
                </a:tc>
                <a:tc>
                  <a:txBody>
                    <a:bodyPr/>
                    <a:lstStyle/>
                    <a:p>
                      <a:r>
                        <a:rPr lang="en-US" sz="1600" dirty="0"/>
                        <a:t>Modulating</a:t>
                      </a:r>
                    </a:p>
                  </a:txBody>
                  <a:tcPr anchor="ctr"/>
                </a:tc>
                <a:extLst>
                  <a:ext uri="{0D108BD9-81ED-4DB2-BD59-A6C34878D82A}">
                    <a16:rowId xmlns:a16="http://schemas.microsoft.com/office/drawing/2014/main" val="10001"/>
                  </a:ext>
                </a:extLst>
              </a:tr>
              <a:tr h="370840">
                <a:tc>
                  <a:txBody>
                    <a:bodyPr/>
                    <a:lstStyle/>
                    <a:p>
                      <a:r>
                        <a:rPr lang="en-US" sz="1600" dirty="0"/>
                        <a:t>Room Temperature</a:t>
                      </a:r>
                    </a:p>
                  </a:txBody>
                  <a:tcPr anchor="ctr"/>
                </a:tc>
                <a:tc>
                  <a:txBody>
                    <a:bodyPr/>
                    <a:lstStyle/>
                    <a:p>
                      <a:r>
                        <a:rPr lang="en-US" sz="1600" dirty="0"/>
                        <a:t>Single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 66% *</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 40%</a:t>
                      </a:r>
                    </a:p>
                  </a:txBody>
                  <a:tcPr anchor="ctr"/>
                </a:tc>
                <a:tc>
                  <a:txBody>
                    <a:bodyPr/>
                    <a:lstStyle/>
                    <a:p>
                      <a:r>
                        <a:rPr lang="en-US" sz="1600" dirty="0"/>
                        <a:t>Two-speed, Multi-speed or Modulating</a:t>
                      </a:r>
                    </a:p>
                  </a:txBody>
                  <a:tcPr anchor="ctr"/>
                </a:tc>
                <a:extLst>
                  <a:ext uri="{0D108BD9-81ED-4DB2-BD59-A6C34878D82A}">
                    <a16:rowId xmlns:a16="http://schemas.microsoft.com/office/drawing/2014/main" val="10002"/>
                  </a:ext>
                </a:extLst>
              </a:tr>
            </a:tbl>
          </a:graphicData>
        </a:graphic>
      </p:graphicFrame>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8771" y="4602294"/>
            <a:ext cx="3762622" cy="1924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7639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a:xfrm>
            <a:off x="177800" y="0"/>
            <a:ext cx="8826500" cy="876300"/>
          </a:xfrm>
        </p:spPr>
        <p:txBody>
          <a:bodyPr/>
          <a:lstStyle/>
          <a:p>
            <a:pPr>
              <a:lnSpc>
                <a:spcPct val="80000"/>
              </a:lnSpc>
            </a:pPr>
            <a:r>
              <a:rPr lang="en-US" sz="2400" b="1" dirty="0">
                <a:solidFill>
                  <a:srgbClr val="00853F"/>
                </a:solidFill>
              </a:rPr>
              <a:t>Section 6 – 6.8.1 (6.3.2c) </a:t>
            </a:r>
            <a:br>
              <a:rPr lang="en-US" dirty="0">
                <a:solidFill>
                  <a:srgbClr val="00853F"/>
                </a:solidFill>
              </a:rPr>
            </a:br>
            <a:r>
              <a:rPr lang="en-US" sz="2000" dirty="0">
                <a:solidFill>
                  <a:srgbClr val="00853F"/>
                </a:solidFill>
              </a:rPr>
              <a:t>Equipment Efficiency</a:t>
            </a:r>
          </a:p>
        </p:txBody>
      </p:sp>
      <p:sp>
        <p:nvSpPr>
          <p:cNvPr id="4" name="TextBox 3"/>
          <p:cNvSpPr txBox="1"/>
          <p:nvPr/>
        </p:nvSpPr>
        <p:spPr>
          <a:xfrm>
            <a:off x="2429607" y="3031299"/>
            <a:ext cx="3496096" cy="1400852"/>
          </a:xfrm>
          <a:prstGeom prst="rect">
            <a:avLst/>
          </a:prstGeom>
        </p:spPr>
        <p:txBody>
          <a:bodyPr vert="horz" wrap="square" lIns="91440" tIns="45720" rIns="91440" bIns="45720" rtlCol="0">
            <a:normAutofit/>
          </a:bodyPr>
          <a:lstStyle/>
          <a:p>
            <a:pPr>
              <a:spcBef>
                <a:spcPct val="20000"/>
              </a:spcBef>
            </a:pPr>
            <a:r>
              <a:rPr kumimoji="0" lang="en-US" sz="2323" b="1" i="0" u="none" strike="noStrike" kern="1200" cap="none" spc="0" normalizeH="0" baseline="0" noProof="0" dirty="0">
                <a:ln>
                  <a:noFill/>
                </a:ln>
                <a:effectLst/>
                <a:uLnTx/>
                <a:uFillTx/>
                <a:latin typeface="Arial Narrow"/>
                <a:ea typeface="+mn-ea"/>
                <a:cs typeface="Arial Narrow"/>
              </a:rPr>
              <a:t>Reference </a:t>
            </a:r>
            <a:r>
              <a:rPr lang="en-US" sz="2323" b="1" dirty="0">
                <a:latin typeface="Arial Narrow"/>
                <a:cs typeface="Arial Narrow"/>
              </a:rPr>
              <a:t>90.1-2019 </a:t>
            </a:r>
            <a:r>
              <a:rPr kumimoji="0" lang="en-US" sz="2323" b="1" i="0" u="none" strike="noStrike" kern="1200" cap="none" spc="0" normalizeH="0" baseline="0" noProof="0" dirty="0">
                <a:ln>
                  <a:noFill/>
                </a:ln>
                <a:effectLst/>
                <a:uLnTx/>
                <a:uFillTx/>
                <a:latin typeface="Arial Narrow"/>
                <a:ea typeface="+mn-ea"/>
                <a:cs typeface="Arial Narrow"/>
              </a:rPr>
              <a:t>Tables: </a:t>
            </a:r>
          </a:p>
          <a:p>
            <a:pPr>
              <a:spcBef>
                <a:spcPct val="20000"/>
              </a:spcBef>
            </a:pPr>
            <a:r>
              <a:rPr lang="en-US" sz="2323" b="1" dirty="0">
                <a:latin typeface="Arial Narrow"/>
                <a:cs typeface="Arial Narrow"/>
              </a:rPr>
              <a:t>6.8.1-1, 6.8.1-2, 6.8.1-4</a:t>
            </a:r>
          </a:p>
        </p:txBody>
      </p:sp>
    </p:spTree>
    <p:extLst>
      <p:ext uri="{BB962C8B-B14F-4D97-AF65-F5344CB8AC3E}">
        <p14:creationId xmlns:p14="http://schemas.microsoft.com/office/powerpoint/2010/main" val="2548529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5" name="Picture 5" descr="economizer control"/>
          <p:cNvPicPr>
            <a:picLocks noGrp="1" noChangeAspect="1" noChangeArrowheads="1"/>
          </p:cNvPicPr>
          <p:nvPr>
            <p:ph idx="1"/>
          </p:nvPr>
        </p:nvPicPr>
        <p:blipFill>
          <a:blip r:embed="rId3" cstate="screen"/>
          <a:stretch>
            <a:fillRect/>
          </a:stretch>
        </p:blipFill>
        <p:spPr>
          <a:xfrm>
            <a:off x="3749899" y="3066434"/>
            <a:ext cx="3848100" cy="2828925"/>
          </a:xfrm>
          <a:prstGeom prst="rect">
            <a:avLst/>
          </a:prstGeom>
          <a:ln>
            <a:noFill/>
          </a:ln>
          <a:effectLst>
            <a:outerShdw blurRad="292100" dist="139700" dir="2700000" algn="tl" rotWithShape="0">
              <a:srgbClr val="333333">
                <a:alpha val="65000"/>
              </a:srgbClr>
            </a:outerShdw>
          </a:effectLst>
        </p:spPr>
      </p:pic>
      <p:sp>
        <p:nvSpPr>
          <p:cNvPr id="128002" name="Rectangle 2"/>
          <p:cNvSpPr>
            <a:spLocks noGrp="1" noChangeArrowheads="1"/>
          </p:cNvSpPr>
          <p:nvPr>
            <p:ph type="title"/>
          </p:nvPr>
        </p:nvSpPr>
        <p:spPr>
          <a:xfrm>
            <a:off x="166688" y="0"/>
            <a:ext cx="8459171" cy="914400"/>
          </a:xfrm>
        </p:spPr>
        <p:txBody>
          <a:bodyPr>
            <a:normAutofit/>
          </a:bodyPr>
          <a:lstStyle/>
          <a:p>
            <a:pPr>
              <a:lnSpc>
                <a:spcPct val="80000"/>
              </a:lnSpc>
            </a:pPr>
            <a:r>
              <a:rPr lang="en-US" sz="2400" b="1" dirty="0">
                <a:solidFill>
                  <a:srgbClr val="00853F"/>
                </a:solidFill>
              </a:rPr>
              <a:t>Section 6 – 6.5.1 (6.3.2.d)</a:t>
            </a:r>
            <a:br>
              <a:rPr lang="en-US" sz="2000" dirty="0">
                <a:solidFill>
                  <a:srgbClr val="00853F"/>
                </a:solidFill>
              </a:rPr>
            </a:br>
            <a:r>
              <a:rPr lang="en-US" sz="2000" dirty="0">
                <a:solidFill>
                  <a:srgbClr val="00853F"/>
                </a:solidFill>
              </a:rPr>
              <a:t>Economizers</a:t>
            </a:r>
            <a:endParaRPr lang="en-US" sz="1200" i="1" dirty="0">
              <a:solidFill>
                <a:srgbClr val="00853F"/>
              </a:solidFill>
            </a:endParaRPr>
          </a:p>
        </p:txBody>
      </p:sp>
      <p:sp>
        <p:nvSpPr>
          <p:cNvPr id="128004" name="Rectangle 4"/>
          <p:cNvSpPr>
            <a:spLocks noChangeArrowheads="1"/>
          </p:cNvSpPr>
          <p:nvPr/>
        </p:nvSpPr>
        <p:spPr bwMode="auto">
          <a:xfrm>
            <a:off x="456229" y="1334814"/>
            <a:ext cx="8459171" cy="3132083"/>
          </a:xfrm>
          <a:prstGeom prst="rect">
            <a:avLst/>
          </a:prstGeom>
          <a:noFill/>
          <a:ln w="9525">
            <a:noFill/>
            <a:miter lim="800000"/>
            <a:headEnd/>
            <a:tailEnd/>
          </a:ln>
          <a:effectLst/>
        </p:spPr>
        <p:txBody>
          <a:bodyPr lIns="0" tIns="0" rIns="0" bIns="0"/>
          <a:lstStyle/>
          <a:p>
            <a:pPr>
              <a:lnSpc>
                <a:spcPct val="95000"/>
              </a:lnSpc>
              <a:spcBef>
                <a:spcPct val="40000"/>
              </a:spcBef>
            </a:pPr>
            <a:r>
              <a:rPr lang="en-US" sz="2400" dirty="0">
                <a:latin typeface="+mn-lt"/>
              </a:rPr>
              <a:t>The system shall either have an economizer, </a:t>
            </a:r>
          </a:p>
          <a:p>
            <a:pPr>
              <a:lnSpc>
                <a:spcPct val="95000"/>
              </a:lnSpc>
              <a:spcBef>
                <a:spcPct val="40000"/>
              </a:spcBef>
            </a:pPr>
            <a:r>
              <a:rPr lang="en-US" sz="2400" dirty="0"/>
              <a:t>Or use </a:t>
            </a:r>
            <a:r>
              <a:rPr lang="en-US" sz="2400" dirty="0">
                <a:latin typeface="+mn-lt"/>
              </a:rPr>
              <a:t>the economizer Trade-off Option </a:t>
            </a:r>
          </a:p>
          <a:p>
            <a:pPr marL="800100" lvl="1" indent="-342900">
              <a:lnSpc>
                <a:spcPct val="95000"/>
              </a:lnSpc>
              <a:spcBef>
                <a:spcPct val="40000"/>
              </a:spcBef>
              <a:buFont typeface="Arial" panose="020B0604020202020204" pitchFamily="34" charset="0"/>
              <a:buChar char="•"/>
            </a:pPr>
            <a:r>
              <a:rPr lang="en-US" sz="2000" dirty="0">
                <a:latin typeface="+mn-lt"/>
              </a:rPr>
              <a:t>Limited to unitary systems</a:t>
            </a:r>
          </a:p>
          <a:p>
            <a:pPr marL="800100" lvl="1" indent="-342900">
              <a:lnSpc>
                <a:spcPct val="95000"/>
              </a:lnSpc>
              <a:spcBef>
                <a:spcPct val="40000"/>
              </a:spcBef>
              <a:buFont typeface="Arial" panose="020B0604020202020204" pitchFamily="34" charset="0"/>
              <a:buChar char="•"/>
            </a:pPr>
            <a:r>
              <a:rPr lang="en-US" sz="2000" dirty="0">
                <a:latin typeface="+mn-lt"/>
              </a:rPr>
              <a:t>Requires higher minimum cooling efficiency (EER)</a:t>
            </a:r>
          </a:p>
          <a:p>
            <a:pPr marL="800100" lvl="1" indent="-342900">
              <a:lnSpc>
                <a:spcPct val="95000"/>
              </a:lnSpc>
              <a:spcBef>
                <a:spcPct val="40000"/>
              </a:spcBef>
              <a:buFont typeface="Arial" panose="020B0604020202020204" pitchFamily="34" charset="0"/>
              <a:buChar char="•"/>
            </a:pPr>
            <a:r>
              <a:rPr lang="en-US" sz="2000" dirty="0">
                <a:latin typeface="+mn-lt"/>
              </a:rPr>
              <a:t>Trade-off EER by</a:t>
            </a:r>
          </a:p>
          <a:p>
            <a:pPr marL="1257300" lvl="2" indent="-342900">
              <a:lnSpc>
                <a:spcPct val="95000"/>
              </a:lnSpc>
              <a:spcBef>
                <a:spcPct val="40000"/>
              </a:spcBef>
              <a:buFont typeface="Arial" pitchFamily="34" charset="0"/>
              <a:buChar char="–"/>
            </a:pPr>
            <a:r>
              <a:rPr lang="en-US" dirty="0">
                <a:latin typeface="+mn-lt"/>
              </a:rPr>
              <a:t>System size</a:t>
            </a:r>
          </a:p>
          <a:p>
            <a:pPr marL="1257300" lvl="2" indent="-342900">
              <a:lnSpc>
                <a:spcPct val="95000"/>
              </a:lnSpc>
              <a:spcBef>
                <a:spcPct val="40000"/>
              </a:spcBef>
              <a:buFont typeface="Arial" pitchFamily="34" charset="0"/>
              <a:buChar char="–"/>
            </a:pPr>
            <a:r>
              <a:rPr lang="en-US" dirty="0">
                <a:latin typeface="+mn-lt"/>
              </a:rPr>
              <a:t>Climate zone</a:t>
            </a:r>
          </a:p>
        </p:txBody>
      </p:sp>
      <p:sp>
        <p:nvSpPr>
          <p:cNvPr id="2" name="TextBox 1"/>
          <p:cNvSpPr txBox="1"/>
          <p:nvPr/>
        </p:nvSpPr>
        <p:spPr>
          <a:xfrm>
            <a:off x="456229" y="4151586"/>
            <a:ext cx="153371" cy="63062"/>
          </a:xfrm>
          <a:prstGeom prst="rect">
            <a:avLst/>
          </a:prstGeom>
        </p:spPr>
        <p:txBody>
          <a:bodyPr vert="horz" wrap="square" lIns="91440" tIns="45720" rIns="91440" bIns="45720" rtlCol="0">
            <a:normAutofit fontScale="25000" lnSpcReduction="2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sz="2323" b="1" i="0" u="none" strike="noStrike" kern="1200" cap="none" spc="0" normalizeH="0" baseline="0" noProof="0" dirty="0">
              <a:ln>
                <a:noFill/>
              </a:ln>
              <a:solidFill>
                <a:srgbClr val="FFFFFF"/>
              </a:solidFill>
              <a:effectLst/>
              <a:uLnTx/>
              <a:uFillTx/>
              <a:latin typeface="Arial Narrow"/>
              <a:ea typeface="+mn-ea"/>
              <a:cs typeface="Arial Narrow"/>
            </a:endParaRPr>
          </a:p>
        </p:txBody>
      </p:sp>
      <p:sp>
        <p:nvSpPr>
          <p:cNvPr id="3" name="TextBox 2"/>
          <p:cNvSpPr txBox="1"/>
          <p:nvPr/>
        </p:nvSpPr>
        <p:spPr>
          <a:xfrm>
            <a:off x="849044" y="4208921"/>
            <a:ext cx="2900855" cy="1965435"/>
          </a:xfrm>
          <a:prstGeom prst="rect">
            <a:avLst/>
          </a:prstGeom>
        </p:spPr>
        <p:txBody>
          <a:bodyPr vert="horz" wrap="square" lIns="91440" tIns="45720" rIns="91440" bIns="45720" rtlCol="0">
            <a:normAutofit fontScale="85000" lnSpcReduction="10000"/>
          </a:bodyPr>
          <a:lstStyle/>
          <a:p>
            <a:pPr marL="342900" indent="-342900">
              <a:spcBef>
                <a:spcPct val="20000"/>
              </a:spcBef>
              <a:buFont typeface="Arial" panose="020B0604020202020204" pitchFamily="34" charset="0"/>
              <a:buChar char="•"/>
            </a:pPr>
            <a:r>
              <a:rPr lang="en-US" sz="2400" dirty="0">
                <a:solidFill>
                  <a:srgbClr val="FF0000"/>
                </a:solidFill>
              </a:rPr>
              <a:t>Eliminated separate table for computer rooms. They must follow the same thresholds as other spaces.</a:t>
            </a:r>
          </a:p>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sz="2323" b="1" i="0" u="none" strike="noStrike" kern="1200" cap="none" spc="0" normalizeH="0" baseline="0" noProof="0" dirty="0">
              <a:ln>
                <a:noFill/>
              </a:ln>
              <a:solidFill>
                <a:srgbClr val="FFFFFF"/>
              </a:solidFill>
              <a:effectLst/>
              <a:uLnTx/>
              <a:uFillTx/>
              <a:latin typeface="Arial Narrow"/>
              <a:ea typeface="+mn-ea"/>
              <a:cs typeface="Arial Narrow"/>
            </a:endParaRPr>
          </a:p>
        </p:txBody>
      </p:sp>
    </p:spTree>
    <p:extLst>
      <p:ext uri="{BB962C8B-B14F-4D97-AF65-F5344CB8AC3E}">
        <p14:creationId xmlns:p14="http://schemas.microsoft.com/office/powerpoint/2010/main" val="39252340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153988" y="0"/>
            <a:ext cx="8490839" cy="914400"/>
          </a:xfrm>
        </p:spPr>
        <p:txBody>
          <a:bodyPr>
            <a:normAutofit/>
          </a:bodyPr>
          <a:lstStyle/>
          <a:p>
            <a:pPr>
              <a:lnSpc>
                <a:spcPct val="80000"/>
              </a:lnSpc>
            </a:pPr>
            <a:r>
              <a:rPr lang="en-US" sz="2400" b="1" dirty="0">
                <a:solidFill>
                  <a:srgbClr val="00853F"/>
                </a:solidFill>
              </a:rPr>
              <a:t>Section 6 – 6.3.2</a:t>
            </a:r>
            <a:br>
              <a:rPr lang="en-US" sz="2000" dirty="0">
                <a:solidFill>
                  <a:srgbClr val="00853F"/>
                </a:solidFill>
              </a:rPr>
            </a:br>
            <a:r>
              <a:rPr lang="en-US" sz="2000" dirty="0">
                <a:solidFill>
                  <a:srgbClr val="00853F"/>
                </a:solidFill>
              </a:rPr>
              <a:t>Economizers</a:t>
            </a:r>
            <a:endParaRPr lang="en-US" sz="1200" i="1" dirty="0">
              <a:solidFill>
                <a:srgbClr val="00853F"/>
              </a:solidFill>
            </a:endParaRPr>
          </a:p>
        </p:txBody>
      </p:sp>
      <p:sp>
        <p:nvSpPr>
          <p:cNvPr id="4" name="TextBox 3"/>
          <p:cNvSpPr txBox="1"/>
          <p:nvPr/>
        </p:nvSpPr>
        <p:spPr>
          <a:xfrm>
            <a:off x="1613344" y="2868460"/>
            <a:ext cx="6622473" cy="360219"/>
          </a:xfrm>
          <a:prstGeom prst="rect">
            <a:avLst/>
          </a:prstGeom>
        </p:spPr>
        <p:txBody>
          <a:bodyPr vert="horz" wrap="square" lIns="91440" tIns="45720" rIns="91440" bIns="45720" rtlCol="0">
            <a:normAutofit fontScale="85000" lnSpcReduction="2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323" b="1" i="0" u="none" strike="noStrike" kern="1200" cap="none" spc="0" normalizeH="0" baseline="0" noProof="0" dirty="0">
                <a:ln>
                  <a:noFill/>
                </a:ln>
                <a:effectLst/>
                <a:uLnTx/>
                <a:uFillTx/>
                <a:latin typeface="Arial Narrow"/>
                <a:ea typeface="+mn-ea"/>
                <a:cs typeface="Arial Narrow"/>
              </a:rPr>
              <a:t>Reference Table 6.5.1</a:t>
            </a:r>
            <a:r>
              <a:rPr lang="en-US" sz="2400" b="1" dirty="0">
                <a:latin typeface="Arial Narrow"/>
              </a:rPr>
              <a:t>-2 </a:t>
            </a:r>
            <a:r>
              <a:rPr kumimoji="0" lang="en-US" sz="2323" b="1" i="0" u="none" strike="noStrike" kern="1200" cap="none" spc="0" normalizeH="0" baseline="0" noProof="0" dirty="0">
                <a:ln>
                  <a:noFill/>
                </a:ln>
                <a:effectLst/>
                <a:uLnTx/>
                <a:uFillTx/>
                <a:latin typeface="Arial Narrow"/>
                <a:ea typeface="+mn-ea"/>
                <a:cs typeface="Arial Narrow"/>
              </a:rPr>
              <a:t>on page 99</a:t>
            </a:r>
            <a:r>
              <a:rPr kumimoji="0" lang="en-US" sz="2323" b="1" i="0" u="none" strike="noStrike" kern="1200" cap="none" spc="0" normalizeH="0" noProof="0" dirty="0">
                <a:ln>
                  <a:noFill/>
                </a:ln>
                <a:effectLst/>
                <a:uLnTx/>
                <a:uFillTx/>
                <a:latin typeface="Arial Narrow"/>
                <a:ea typeface="+mn-ea"/>
                <a:cs typeface="Arial Narrow"/>
              </a:rPr>
              <a:t> in 90.1-2019</a:t>
            </a:r>
            <a:endParaRPr kumimoji="0" lang="en-US" sz="2323" b="1" i="0" u="none" strike="noStrike" kern="1200" cap="none" spc="0" normalizeH="0" baseline="0" noProof="0" dirty="0">
              <a:ln>
                <a:noFill/>
              </a:ln>
              <a:effectLst/>
              <a:uLnTx/>
              <a:uFillTx/>
              <a:latin typeface="Arial Narrow"/>
              <a:ea typeface="+mn-ea"/>
              <a:cs typeface="Arial Narrow"/>
            </a:endParaRPr>
          </a:p>
        </p:txBody>
      </p:sp>
    </p:spTree>
    <p:extLst>
      <p:ext uri="{BB962C8B-B14F-4D97-AF65-F5344CB8AC3E}">
        <p14:creationId xmlns:p14="http://schemas.microsoft.com/office/powerpoint/2010/main" val="24076232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5" name="Rectangle 5"/>
          <p:cNvSpPr>
            <a:spLocks noGrp="1" noChangeArrowheads="1"/>
          </p:cNvSpPr>
          <p:nvPr>
            <p:ph idx="1"/>
          </p:nvPr>
        </p:nvSpPr>
        <p:spPr>
          <a:xfrm>
            <a:off x="456229" y="1371600"/>
            <a:ext cx="8155959" cy="4014788"/>
          </a:xfrm>
        </p:spPr>
        <p:txBody>
          <a:bodyPr>
            <a:normAutofit/>
          </a:bodyPr>
          <a:lstStyle/>
          <a:p>
            <a:pPr>
              <a:lnSpc>
                <a:spcPct val="90000"/>
              </a:lnSpc>
              <a:buFont typeface="Arial" panose="020B0604020202020204" pitchFamily="34" charset="0"/>
              <a:buChar char="•"/>
            </a:pPr>
            <a:r>
              <a:rPr lang="en-US" sz="2400" dirty="0">
                <a:sym typeface="WP MathA" pitchFamily="2" charset="2"/>
              </a:rPr>
              <a:t>Climate and size dependent </a:t>
            </a:r>
            <a:r>
              <a:rPr lang="en-US" sz="2000" i="1" dirty="0">
                <a:sym typeface="WP MathA" pitchFamily="2" charset="2"/>
              </a:rPr>
              <a:t>(Tables 6.5.1-1 and -2) </a:t>
            </a:r>
          </a:p>
          <a:p>
            <a:pPr>
              <a:lnSpc>
                <a:spcPct val="90000"/>
              </a:lnSpc>
              <a:buFont typeface="Arial" panose="020B0604020202020204" pitchFamily="34" charset="0"/>
              <a:buChar char="•"/>
            </a:pPr>
            <a:r>
              <a:rPr lang="en-US" sz="2400" dirty="0">
                <a:sym typeface="WP MathA" pitchFamily="2" charset="2"/>
              </a:rPr>
              <a:t>There are LOTS of exceptions</a:t>
            </a:r>
          </a:p>
          <a:p>
            <a:pPr>
              <a:lnSpc>
                <a:spcPct val="90000"/>
              </a:lnSpc>
              <a:buFont typeface="Arial" panose="020B0604020202020204" pitchFamily="34" charset="0"/>
              <a:buChar char="•"/>
            </a:pPr>
            <a:r>
              <a:rPr lang="en-US" sz="2400" dirty="0">
                <a:sym typeface="WP MathA" pitchFamily="2" charset="2"/>
              </a:rPr>
              <a:t>Can use air economizers</a:t>
            </a:r>
          </a:p>
          <a:p>
            <a:pPr lvl="1">
              <a:lnSpc>
                <a:spcPct val="90000"/>
              </a:lnSpc>
            </a:pPr>
            <a:r>
              <a:rPr lang="en-US" sz="2000" dirty="0">
                <a:cs typeface="Times New Roman" pitchFamily="18" charset="0"/>
                <a:sym typeface="WP MathA" pitchFamily="2" charset="2"/>
              </a:rPr>
              <a:t>100% of design supply air</a:t>
            </a:r>
          </a:p>
          <a:p>
            <a:pPr lvl="1">
              <a:lnSpc>
                <a:spcPct val="90000"/>
              </a:lnSpc>
            </a:pPr>
            <a:r>
              <a:rPr lang="en-US" sz="2000" dirty="0">
                <a:cs typeface="Times New Roman" pitchFamily="18" charset="0"/>
                <a:sym typeface="WP MathA" pitchFamily="2" charset="2"/>
              </a:rPr>
              <a:t>Sequenced with mechanical cooling equipment</a:t>
            </a:r>
          </a:p>
          <a:p>
            <a:pPr lvl="1">
              <a:lnSpc>
                <a:spcPct val="90000"/>
              </a:lnSpc>
            </a:pPr>
            <a:r>
              <a:rPr lang="en-US" sz="2000" dirty="0">
                <a:cs typeface="Times New Roman" pitchFamily="18" charset="0"/>
                <a:sym typeface="WP MathA" pitchFamily="2" charset="2"/>
              </a:rPr>
              <a:t>High limit shutoff</a:t>
            </a:r>
          </a:p>
          <a:p>
            <a:pPr lvl="1">
              <a:lnSpc>
                <a:spcPct val="90000"/>
              </a:lnSpc>
            </a:pPr>
            <a:r>
              <a:rPr lang="en-US" dirty="0">
                <a:cs typeface="Times New Roman" pitchFamily="18" charset="0"/>
                <a:sym typeface="WP MathA" pitchFamily="2" charset="2"/>
              </a:rPr>
              <a:t>Dampers</a:t>
            </a:r>
          </a:p>
          <a:p>
            <a:pPr lvl="1">
              <a:lnSpc>
                <a:spcPct val="90000"/>
              </a:lnSpc>
            </a:pPr>
            <a:r>
              <a:rPr lang="en-US" dirty="0">
                <a:cs typeface="Times New Roman" pitchFamily="18" charset="0"/>
                <a:sym typeface="WP MathA" pitchFamily="2" charset="2"/>
              </a:rPr>
              <a:t>Relief of excess outdoor air</a:t>
            </a:r>
          </a:p>
          <a:p>
            <a:pPr lvl="1">
              <a:lnSpc>
                <a:spcPct val="90000"/>
              </a:lnSpc>
            </a:pPr>
            <a:r>
              <a:rPr lang="en-US" dirty="0">
                <a:cs typeface="Times New Roman" pitchFamily="18" charset="0"/>
                <a:sym typeface="WP MathA" pitchFamily="2" charset="2"/>
              </a:rPr>
              <a:t>Sensor accuracy</a:t>
            </a:r>
          </a:p>
        </p:txBody>
      </p:sp>
      <p:sp>
        <p:nvSpPr>
          <p:cNvPr id="194564" name="Rectangle 4"/>
          <p:cNvSpPr>
            <a:spLocks noGrp="1" noChangeArrowheads="1"/>
          </p:cNvSpPr>
          <p:nvPr>
            <p:ph type="title"/>
          </p:nvPr>
        </p:nvSpPr>
        <p:spPr>
          <a:xfrm>
            <a:off x="215901" y="0"/>
            <a:ext cx="8839200" cy="914400"/>
          </a:xfrm>
        </p:spPr>
        <p:txBody>
          <a:bodyPr/>
          <a:lstStyle/>
          <a:p>
            <a:pPr>
              <a:lnSpc>
                <a:spcPct val="80000"/>
              </a:lnSpc>
            </a:pPr>
            <a:r>
              <a:rPr lang="en-US" sz="2400" b="1" dirty="0">
                <a:solidFill>
                  <a:srgbClr val="00853F"/>
                </a:solidFill>
              </a:rPr>
              <a:t>Section 6 – 6.5.1 (6.3.2d)</a:t>
            </a:r>
            <a:br>
              <a:rPr lang="en-US" dirty="0">
                <a:solidFill>
                  <a:srgbClr val="00853F"/>
                </a:solidFill>
              </a:rPr>
            </a:br>
            <a:r>
              <a:rPr lang="en-US" sz="2000" dirty="0">
                <a:solidFill>
                  <a:srgbClr val="00853F"/>
                </a:solidFill>
              </a:rPr>
              <a:t>Economizers</a:t>
            </a:r>
            <a:endParaRPr lang="en-US" sz="2000" i="1" dirty="0">
              <a:solidFill>
                <a:srgbClr val="00853F"/>
              </a:solidFill>
            </a:endParaRPr>
          </a:p>
        </p:txBody>
      </p:sp>
    </p:spTree>
    <p:extLst>
      <p:ext uri="{BB962C8B-B14F-4D97-AF65-F5344CB8AC3E}">
        <p14:creationId xmlns:p14="http://schemas.microsoft.com/office/powerpoint/2010/main" val="855192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A3335C-E4E1-440F-9012-74E5F32EFBAA}"/>
              </a:ext>
            </a:extLst>
          </p:cNvPr>
          <p:cNvSpPr>
            <a:spLocks noGrp="1"/>
          </p:cNvSpPr>
          <p:nvPr>
            <p:ph idx="1"/>
          </p:nvPr>
        </p:nvSpPr>
        <p:spPr>
          <a:xfrm>
            <a:off x="457200" y="2278493"/>
            <a:ext cx="8229600" cy="1291982"/>
          </a:xfrm>
        </p:spPr>
        <p:txBody>
          <a:bodyPr>
            <a:normAutofit lnSpcReduction="10000"/>
          </a:bodyPr>
          <a:lstStyle/>
          <a:p>
            <a:pPr marL="0" indent="0" algn="ctr">
              <a:buNone/>
            </a:pPr>
            <a:r>
              <a:rPr lang="en-US" sz="4000" dirty="0"/>
              <a:t>OVERVIEW OF CHANGES TO 90.1-2019</a:t>
            </a:r>
          </a:p>
        </p:txBody>
      </p:sp>
    </p:spTree>
    <p:extLst>
      <p:ext uri="{BB962C8B-B14F-4D97-AF65-F5344CB8AC3E}">
        <p14:creationId xmlns:p14="http://schemas.microsoft.com/office/powerpoint/2010/main" val="28836288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5" name="Rectangle 3"/>
          <p:cNvSpPr>
            <a:spLocks noGrp="1" noChangeArrowheads="1"/>
          </p:cNvSpPr>
          <p:nvPr>
            <p:ph idx="1"/>
          </p:nvPr>
        </p:nvSpPr>
        <p:spPr>
          <a:xfrm>
            <a:off x="456229" y="1066800"/>
            <a:ext cx="8230571" cy="4953000"/>
          </a:xfrm>
        </p:spPr>
        <p:txBody>
          <a:bodyPr>
            <a:normAutofit fontScale="92500" lnSpcReduction="20000"/>
          </a:bodyPr>
          <a:lstStyle/>
          <a:p>
            <a:pPr marL="0" indent="0">
              <a:buNone/>
            </a:pPr>
            <a:r>
              <a:rPr lang="en-US" b="1" u="sng" dirty="0"/>
              <a:t>Exceptions</a:t>
            </a:r>
            <a:endParaRPr lang="en-US" dirty="0"/>
          </a:p>
          <a:p>
            <a:pPr lvl="1">
              <a:buFont typeface="Arial" panose="020B0604020202020204" pitchFamily="34" charset="0"/>
              <a:buChar char="•"/>
            </a:pPr>
            <a:r>
              <a:rPr lang="en-US" dirty="0">
                <a:sym typeface="WP MathA" pitchFamily="2" charset="2"/>
              </a:rPr>
              <a:t>Small individual fan units: &lt; Table 6.5.1-1</a:t>
            </a:r>
          </a:p>
          <a:p>
            <a:pPr lvl="1">
              <a:buFont typeface="Arial" panose="020B0604020202020204" pitchFamily="34" charset="0"/>
              <a:buChar char="•"/>
            </a:pPr>
            <a:r>
              <a:rPr lang="en-US" sz="2100" dirty="0">
                <a:sym typeface="WP MathA" pitchFamily="2" charset="2"/>
              </a:rPr>
              <a:t>Chilled-water cooling systems without a fan or that use induced airflow with certain capacity in certain climate zones</a:t>
            </a:r>
          </a:p>
          <a:p>
            <a:pPr lvl="1">
              <a:buFont typeface="Arial" panose="020B0604020202020204" pitchFamily="34" charset="0"/>
              <a:buChar char="•"/>
            </a:pPr>
            <a:r>
              <a:rPr lang="en-US" sz="2100" dirty="0"/>
              <a:t>Systems with </a:t>
            </a:r>
            <a:r>
              <a:rPr lang="en-US" sz="2100" dirty="0" err="1"/>
              <a:t>nonparticulate</a:t>
            </a:r>
            <a:r>
              <a:rPr lang="en-US" sz="2100" dirty="0"/>
              <a:t> air treatment per Standard 62.1</a:t>
            </a:r>
          </a:p>
          <a:p>
            <a:pPr lvl="1">
              <a:buFont typeface="Arial" panose="020B0604020202020204" pitchFamily="34" charset="0"/>
              <a:buChar char="•"/>
            </a:pPr>
            <a:r>
              <a:rPr lang="en-US" sz="2100" dirty="0"/>
              <a:t>Hospitals where &gt;75% of the air must be humidified &gt;35°Fdp</a:t>
            </a:r>
          </a:p>
          <a:p>
            <a:pPr lvl="1">
              <a:buFont typeface="Arial" panose="020B0604020202020204" pitchFamily="34" charset="0"/>
              <a:buChar char="•"/>
            </a:pPr>
            <a:r>
              <a:rPr lang="en-US" sz="2100" dirty="0"/>
              <a:t>Processes where &gt;25% of the air must be humidified &gt;35°Fdp</a:t>
            </a:r>
          </a:p>
          <a:p>
            <a:pPr lvl="1">
              <a:buFont typeface="Arial" panose="020B0604020202020204" pitchFamily="34" charset="0"/>
              <a:buChar char="•"/>
            </a:pPr>
            <a:r>
              <a:rPr lang="en-US" sz="2100" dirty="0"/>
              <a:t>Systems with condenser heat recovery per 6.5.6.2.2</a:t>
            </a:r>
          </a:p>
          <a:p>
            <a:pPr lvl="1">
              <a:buFont typeface="Arial" panose="020B0604020202020204" pitchFamily="34" charset="0"/>
              <a:buChar char="•"/>
            </a:pPr>
            <a:r>
              <a:rPr lang="en-US" sz="2100" dirty="0"/>
              <a:t>Residential systems &lt;5X limits in Table 6.5.1-1</a:t>
            </a:r>
          </a:p>
          <a:p>
            <a:pPr lvl="1">
              <a:buFont typeface="Arial" panose="020B0604020202020204" pitchFamily="34" charset="0"/>
              <a:buChar char="•"/>
            </a:pPr>
            <a:r>
              <a:rPr lang="en-US" sz="2100" dirty="0"/>
              <a:t>Systems with a balance point &lt;=60°F</a:t>
            </a:r>
          </a:p>
          <a:p>
            <a:pPr lvl="1">
              <a:buFont typeface="Arial" panose="020B0604020202020204" pitchFamily="34" charset="0"/>
              <a:buChar char="•"/>
            </a:pPr>
            <a:r>
              <a:rPr lang="en-US" sz="2100" dirty="0"/>
              <a:t>Systems expected to operate &lt; 20hrs/wk</a:t>
            </a:r>
          </a:p>
          <a:p>
            <a:pPr lvl="1">
              <a:buFont typeface="Arial" panose="020B0604020202020204" pitchFamily="34" charset="0"/>
              <a:buChar char="•"/>
            </a:pPr>
            <a:r>
              <a:rPr lang="en-US" sz="2100" dirty="0"/>
              <a:t>Systems serving zones with open refrigerated casework</a:t>
            </a:r>
          </a:p>
          <a:p>
            <a:pPr lvl="1">
              <a:buFont typeface="Arial" panose="020B0604020202020204" pitchFamily="34" charset="0"/>
              <a:buChar char="•"/>
            </a:pPr>
            <a:r>
              <a:rPr lang="en-US" sz="2100" dirty="0"/>
              <a:t>Where comfort cooling efficiency meets or exceeds Table 6.5.1-2</a:t>
            </a:r>
          </a:p>
          <a:p>
            <a:pPr lvl="1">
              <a:buFont typeface="Arial" panose="020B0604020202020204" pitchFamily="34" charset="0"/>
              <a:buChar char="•"/>
            </a:pPr>
            <a:r>
              <a:rPr lang="en-US" sz="2100" dirty="0"/>
              <a:t>Systems serving computer rooms under certain conditions</a:t>
            </a:r>
          </a:p>
          <a:p>
            <a:pPr lvl="1">
              <a:buFont typeface="Arial" panose="020B0604020202020204" pitchFamily="34" charset="0"/>
              <a:buChar char="•"/>
            </a:pPr>
            <a:r>
              <a:rPr lang="en-US" sz="2100" dirty="0"/>
              <a:t>Dedicated systems for computer rooms where a minimum of 75% of the design load serves various conditions</a:t>
            </a:r>
          </a:p>
        </p:txBody>
      </p:sp>
      <p:sp>
        <p:nvSpPr>
          <p:cNvPr id="463874" name="Rectangle 2"/>
          <p:cNvSpPr>
            <a:spLocks noGrp="1" noChangeArrowheads="1"/>
          </p:cNvSpPr>
          <p:nvPr>
            <p:ph type="title"/>
          </p:nvPr>
        </p:nvSpPr>
        <p:spPr>
          <a:xfrm>
            <a:off x="215901" y="-25400"/>
            <a:ext cx="7124700" cy="990600"/>
          </a:xfrm>
        </p:spPr>
        <p:txBody>
          <a:bodyPr>
            <a:normAutofit/>
          </a:bodyPr>
          <a:lstStyle/>
          <a:p>
            <a:pPr>
              <a:lnSpc>
                <a:spcPct val="80000"/>
              </a:lnSpc>
            </a:pPr>
            <a:r>
              <a:rPr lang="en-US" sz="2400" b="1" dirty="0">
                <a:solidFill>
                  <a:srgbClr val="00853F"/>
                </a:solidFill>
              </a:rPr>
              <a:t>Section 6 – 6.5.1</a:t>
            </a:r>
            <a:br>
              <a:rPr lang="en-US" dirty="0">
                <a:solidFill>
                  <a:srgbClr val="00853F"/>
                </a:solidFill>
              </a:rPr>
            </a:br>
            <a:r>
              <a:rPr lang="en-US" sz="2000" dirty="0">
                <a:solidFill>
                  <a:srgbClr val="00853F"/>
                </a:solidFill>
              </a:rPr>
              <a:t>Economizer Exceptions</a:t>
            </a:r>
          </a:p>
        </p:txBody>
      </p:sp>
    </p:spTree>
    <p:extLst>
      <p:ext uri="{BB962C8B-B14F-4D97-AF65-F5344CB8AC3E}">
        <p14:creationId xmlns:p14="http://schemas.microsoft.com/office/powerpoint/2010/main" val="646558413"/>
      </p:ext>
    </p:extLst>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1" name="Rectangle 3"/>
          <p:cNvSpPr>
            <a:spLocks noGrp="1" noChangeArrowheads="1"/>
          </p:cNvSpPr>
          <p:nvPr>
            <p:ph idx="1"/>
          </p:nvPr>
        </p:nvSpPr>
        <p:spPr>
          <a:xfrm>
            <a:off x="456229" y="1143000"/>
            <a:ext cx="8370270" cy="5410200"/>
          </a:xfrm>
        </p:spPr>
        <p:txBody>
          <a:bodyPr>
            <a:normAutofit/>
          </a:bodyPr>
          <a:lstStyle/>
          <a:p>
            <a:pPr marL="0" indent="0">
              <a:buNone/>
            </a:pPr>
            <a:r>
              <a:rPr lang="en-US" dirty="0" err="1">
                <a:solidFill>
                  <a:srgbClr val="FF0000"/>
                </a:solidFill>
              </a:rPr>
              <a:t>Nontransient</a:t>
            </a:r>
            <a:r>
              <a:rPr lang="en-US" dirty="0">
                <a:solidFill>
                  <a:srgbClr val="FF0000"/>
                </a:solidFill>
              </a:rPr>
              <a:t> Dwelling Units</a:t>
            </a:r>
          </a:p>
          <a:p>
            <a:r>
              <a:rPr lang="en-US" dirty="0">
                <a:solidFill>
                  <a:srgbClr val="FF0000"/>
                </a:solidFill>
              </a:rPr>
              <a:t>Provided with outdoor air energy recovery ventilation systems</a:t>
            </a:r>
          </a:p>
          <a:p>
            <a:pPr lvl="1"/>
            <a:r>
              <a:rPr lang="en-US" dirty="0">
                <a:solidFill>
                  <a:srgbClr val="FF0000"/>
                </a:solidFill>
              </a:rPr>
              <a:t>result in enthalpy recovery ratio of ≥ 50% cooling and ≥ 60% heating</a:t>
            </a:r>
          </a:p>
          <a:p>
            <a:pPr lvl="1"/>
            <a:r>
              <a:rPr lang="en-US" dirty="0">
                <a:solidFill>
                  <a:srgbClr val="FF0000"/>
                </a:solidFill>
              </a:rPr>
              <a:t>provide required enthalpy recovery ratio at both heating and cooling design conditions, unless one mode isn’t required for climate zone by exception:</a:t>
            </a:r>
          </a:p>
          <a:p>
            <a:pPr marL="400050" lvl="1" indent="0">
              <a:buNone/>
            </a:pPr>
            <a:r>
              <a:rPr lang="en-US" b="1" u="sng" dirty="0">
                <a:solidFill>
                  <a:srgbClr val="FF0000"/>
                </a:solidFill>
              </a:rPr>
              <a:t>Exceptions</a:t>
            </a:r>
          </a:p>
          <a:p>
            <a:pPr lvl="1"/>
            <a:r>
              <a:rPr lang="en-US" dirty="0">
                <a:solidFill>
                  <a:srgbClr val="FF0000"/>
                </a:solidFill>
              </a:rPr>
              <a:t>Climate zone 3C</a:t>
            </a:r>
          </a:p>
          <a:p>
            <a:pPr lvl="1"/>
            <a:r>
              <a:rPr lang="en-US" dirty="0">
                <a:solidFill>
                  <a:srgbClr val="FF0000"/>
                </a:solidFill>
              </a:rPr>
              <a:t>Units with ≤ 500 ft</a:t>
            </a:r>
            <a:r>
              <a:rPr lang="en-US" baseline="30000" dirty="0">
                <a:solidFill>
                  <a:srgbClr val="FF0000"/>
                </a:solidFill>
              </a:rPr>
              <a:t>2</a:t>
            </a:r>
            <a:r>
              <a:rPr lang="en-US" dirty="0">
                <a:solidFill>
                  <a:srgbClr val="FF0000"/>
                </a:solidFill>
              </a:rPr>
              <a:t> conditioned floor area in climate zones 0, 1, 2, 3, 4C, and 5C</a:t>
            </a:r>
          </a:p>
          <a:p>
            <a:pPr lvl="1"/>
            <a:r>
              <a:rPr lang="en-US" dirty="0">
                <a:solidFill>
                  <a:srgbClr val="FF0000"/>
                </a:solidFill>
              </a:rPr>
              <a:t>Enthalpy recovery ratio requirements at </a:t>
            </a:r>
          </a:p>
          <a:p>
            <a:pPr lvl="2"/>
            <a:r>
              <a:rPr lang="en-US" dirty="0">
                <a:solidFill>
                  <a:srgbClr val="FF0000"/>
                </a:solidFill>
              </a:rPr>
              <a:t>heating design condition in climate zones 0, 1, and 2</a:t>
            </a:r>
          </a:p>
          <a:p>
            <a:pPr lvl="2"/>
            <a:r>
              <a:rPr lang="en-US" dirty="0">
                <a:solidFill>
                  <a:srgbClr val="FF0000"/>
                </a:solidFill>
              </a:rPr>
              <a:t>Cooling design condition in climate zones 4, 5, 6, 7, 8</a:t>
            </a:r>
          </a:p>
          <a:p>
            <a:pPr marL="0" indent="0">
              <a:buNone/>
            </a:pPr>
            <a:endParaRPr lang="en-US" dirty="0"/>
          </a:p>
        </p:txBody>
      </p:sp>
      <p:sp>
        <p:nvSpPr>
          <p:cNvPr id="263170" name="Rectangle 2"/>
          <p:cNvSpPr>
            <a:spLocks noGrp="1" noChangeArrowheads="1"/>
          </p:cNvSpPr>
          <p:nvPr>
            <p:ph type="title"/>
          </p:nvPr>
        </p:nvSpPr>
        <p:spPr>
          <a:xfrm>
            <a:off x="241300" y="12700"/>
            <a:ext cx="8585199" cy="889000"/>
          </a:xfrm>
        </p:spPr>
        <p:txBody>
          <a:bodyPr>
            <a:normAutofit/>
          </a:bodyPr>
          <a:lstStyle/>
          <a:p>
            <a:pPr>
              <a:lnSpc>
                <a:spcPct val="80000"/>
              </a:lnSpc>
            </a:pPr>
            <a:r>
              <a:rPr lang="en-US" sz="2400" b="1" dirty="0">
                <a:solidFill>
                  <a:srgbClr val="00853F"/>
                </a:solidFill>
              </a:rPr>
              <a:t>Section 6 – 6.5.6.1 (6.3.2f)</a:t>
            </a:r>
            <a:br>
              <a:rPr lang="en-US" sz="2400" dirty="0">
                <a:solidFill>
                  <a:srgbClr val="00853F"/>
                </a:solidFill>
              </a:rPr>
            </a:br>
            <a:r>
              <a:rPr lang="en-US" sz="2000" dirty="0">
                <a:solidFill>
                  <a:srgbClr val="00853F"/>
                </a:solidFill>
              </a:rPr>
              <a:t>Exhaust Air Energy Recovery</a:t>
            </a:r>
            <a:endParaRPr lang="en-US" sz="2000" i="1" dirty="0">
              <a:solidFill>
                <a:srgbClr val="00853F"/>
              </a:solidFill>
            </a:endParaRPr>
          </a:p>
        </p:txBody>
      </p:sp>
    </p:spTree>
    <p:extLst>
      <p:ext uri="{BB962C8B-B14F-4D97-AF65-F5344CB8AC3E}">
        <p14:creationId xmlns:p14="http://schemas.microsoft.com/office/powerpoint/2010/main" val="1784217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1" name="Rectangle 3"/>
          <p:cNvSpPr>
            <a:spLocks noGrp="1" noChangeArrowheads="1"/>
          </p:cNvSpPr>
          <p:nvPr>
            <p:ph idx="1"/>
          </p:nvPr>
        </p:nvSpPr>
        <p:spPr>
          <a:xfrm>
            <a:off x="456229" y="1143000"/>
            <a:ext cx="8370270" cy="5410200"/>
          </a:xfrm>
        </p:spPr>
        <p:txBody>
          <a:bodyPr>
            <a:normAutofit/>
          </a:bodyPr>
          <a:lstStyle/>
          <a:p>
            <a:pPr marL="0" indent="0">
              <a:buNone/>
            </a:pPr>
            <a:r>
              <a:rPr lang="en-US" dirty="0">
                <a:solidFill>
                  <a:srgbClr val="FF0000"/>
                </a:solidFill>
              </a:rPr>
              <a:t>Spaces Other than </a:t>
            </a:r>
            <a:r>
              <a:rPr lang="en-US" dirty="0" err="1">
                <a:solidFill>
                  <a:srgbClr val="FF0000"/>
                </a:solidFill>
              </a:rPr>
              <a:t>Nontransient</a:t>
            </a:r>
            <a:r>
              <a:rPr lang="en-US" dirty="0">
                <a:solidFill>
                  <a:srgbClr val="FF0000"/>
                </a:solidFill>
              </a:rPr>
              <a:t> Dwelling Units</a:t>
            </a:r>
          </a:p>
          <a:p>
            <a:pPr marL="0" indent="0">
              <a:buNone/>
            </a:pPr>
            <a:r>
              <a:rPr lang="en-US" dirty="0"/>
              <a:t>Required if:</a:t>
            </a:r>
          </a:p>
          <a:p>
            <a:pPr lvl="1">
              <a:buFont typeface="Wingdings" pitchFamily="2" charset="2"/>
              <a:buChar char="ü"/>
            </a:pPr>
            <a:r>
              <a:rPr lang="en-US" dirty="0"/>
              <a:t>Supply air capacity ≥ value listed in Tables </a:t>
            </a:r>
            <a:r>
              <a:rPr lang="en-US" dirty="0">
                <a:solidFill>
                  <a:srgbClr val="FF0000"/>
                </a:solidFill>
              </a:rPr>
              <a:t>6.5.6.1.2-1</a:t>
            </a:r>
            <a:r>
              <a:rPr lang="en-US" dirty="0"/>
              <a:t> and </a:t>
            </a:r>
            <a:r>
              <a:rPr lang="en-US" dirty="0">
                <a:solidFill>
                  <a:srgbClr val="FF0000"/>
                </a:solidFill>
              </a:rPr>
              <a:t>6.5.6.1.2-2</a:t>
            </a:r>
          </a:p>
          <a:p>
            <a:pPr lvl="2">
              <a:buFont typeface="Arial" pitchFamily="34" charset="0"/>
              <a:buChar char="–"/>
            </a:pPr>
            <a:r>
              <a:rPr lang="en-US" dirty="0"/>
              <a:t>Values are based on climate zone and % of outdoor air flow rate at design conditions</a:t>
            </a:r>
          </a:p>
          <a:p>
            <a:pPr marL="457200" lvl="1" indent="0">
              <a:buNone/>
            </a:pPr>
            <a:r>
              <a:rPr lang="en-US" i="1" dirty="0"/>
              <a:t>Table </a:t>
            </a:r>
            <a:r>
              <a:rPr lang="en-US" i="1" dirty="0">
                <a:solidFill>
                  <a:srgbClr val="FF0000"/>
                </a:solidFill>
              </a:rPr>
              <a:t>6.5.6.1.2-1</a:t>
            </a:r>
            <a:r>
              <a:rPr lang="en-US" i="1" dirty="0"/>
              <a:t> used for all ventilation systems operating &lt; 8,000 </a:t>
            </a:r>
            <a:r>
              <a:rPr lang="en-US" i="1" dirty="0" err="1"/>
              <a:t>hrs</a:t>
            </a:r>
            <a:r>
              <a:rPr lang="en-US" i="1" dirty="0"/>
              <a:t>/</a:t>
            </a:r>
            <a:r>
              <a:rPr lang="en-US" i="1" dirty="0" err="1"/>
              <a:t>yr</a:t>
            </a:r>
            <a:endParaRPr lang="en-US" i="1" dirty="0"/>
          </a:p>
          <a:p>
            <a:pPr marL="457200" lvl="1" indent="0">
              <a:buNone/>
            </a:pPr>
            <a:r>
              <a:rPr lang="en-US" i="1" dirty="0"/>
              <a:t>Table </a:t>
            </a:r>
            <a:r>
              <a:rPr lang="en-US" i="1" dirty="0">
                <a:solidFill>
                  <a:srgbClr val="FF0000"/>
                </a:solidFill>
              </a:rPr>
              <a:t>6.5.6.1.2-2</a:t>
            </a:r>
            <a:r>
              <a:rPr lang="en-US" i="1" dirty="0"/>
              <a:t> used for all ventilation systems operating ≥ 8,000 </a:t>
            </a:r>
            <a:r>
              <a:rPr lang="en-US" i="1" dirty="0" err="1"/>
              <a:t>hrs</a:t>
            </a:r>
            <a:r>
              <a:rPr lang="en-US" i="1" dirty="0"/>
              <a:t>/</a:t>
            </a:r>
            <a:r>
              <a:rPr lang="en-US" i="1" dirty="0" err="1"/>
              <a:t>yr</a:t>
            </a:r>
            <a:endParaRPr lang="en-US" i="1" dirty="0"/>
          </a:p>
          <a:p>
            <a:pPr marL="0" indent="0">
              <a:buNone/>
            </a:pPr>
            <a:endParaRPr lang="en-US" dirty="0"/>
          </a:p>
          <a:p>
            <a:pPr marL="0" indent="0">
              <a:buNone/>
            </a:pPr>
            <a:r>
              <a:rPr lang="en-US" dirty="0"/>
              <a:t>Recovery system effectiveness ≥ 50%</a:t>
            </a:r>
          </a:p>
          <a:p>
            <a:pPr lvl="1"/>
            <a:r>
              <a:rPr lang="en-US" dirty="0"/>
              <a:t>required thresholds have changed to account for minimum size availability of small energy recovery products 	</a:t>
            </a:r>
          </a:p>
          <a:p>
            <a:pPr marL="0" indent="0">
              <a:buNone/>
            </a:pPr>
            <a:endParaRPr lang="en-US" dirty="0"/>
          </a:p>
        </p:txBody>
      </p:sp>
      <p:sp>
        <p:nvSpPr>
          <p:cNvPr id="263170" name="Rectangle 2"/>
          <p:cNvSpPr>
            <a:spLocks noGrp="1" noChangeArrowheads="1"/>
          </p:cNvSpPr>
          <p:nvPr>
            <p:ph type="title"/>
          </p:nvPr>
        </p:nvSpPr>
        <p:spPr>
          <a:xfrm>
            <a:off x="241300" y="12700"/>
            <a:ext cx="8585199" cy="889000"/>
          </a:xfrm>
        </p:spPr>
        <p:txBody>
          <a:bodyPr>
            <a:normAutofit/>
          </a:bodyPr>
          <a:lstStyle/>
          <a:p>
            <a:pPr>
              <a:lnSpc>
                <a:spcPct val="80000"/>
              </a:lnSpc>
            </a:pPr>
            <a:r>
              <a:rPr lang="en-US" sz="2400" b="1" dirty="0">
                <a:solidFill>
                  <a:srgbClr val="00853F"/>
                </a:solidFill>
              </a:rPr>
              <a:t>Section 6 – 6.5.6.1 (6.3.2f)</a:t>
            </a:r>
            <a:br>
              <a:rPr lang="en-US" sz="2400" dirty="0">
                <a:solidFill>
                  <a:srgbClr val="00853F"/>
                </a:solidFill>
              </a:rPr>
            </a:br>
            <a:r>
              <a:rPr lang="en-US" sz="2000" dirty="0">
                <a:solidFill>
                  <a:srgbClr val="00853F"/>
                </a:solidFill>
              </a:rPr>
              <a:t>Exhaust Air Energy Recovery</a:t>
            </a:r>
            <a:endParaRPr lang="en-US" sz="2000" i="1" dirty="0">
              <a:solidFill>
                <a:srgbClr val="00853F"/>
              </a:solidFill>
            </a:endParaRPr>
          </a:p>
        </p:txBody>
      </p:sp>
    </p:spTree>
    <p:extLst>
      <p:ext uri="{BB962C8B-B14F-4D97-AF65-F5344CB8AC3E}">
        <p14:creationId xmlns:p14="http://schemas.microsoft.com/office/powerpoint/2010/main" val="1572185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solidFill>
                  <a:srgbClr val="00853F"/>
                </a:solidFill>
              </a:rPr>
              <a:t>Exhaust Air Energy Recovery Tables</a:t>
            </a:r>
          </a:p>
        </p:txBody>
      </p:sp>
      <p:sp>
        <p:nvSpPr>
          <p:cNvPr id="4" name="Slide Number Placeholder 3"/>
          <p:cNvSpPr>
            <a:spLocks noGrp="1"/>
          </p:cNvSpPr>
          <p:nvPr>
            <p:ph type="sldNum" sz="quarter" idx="4294967295"/>
          </p:nvPr>
        </p:nvSpPr>
        <p:spPr>
          <a:xfrm>
            <a:off x="8626151" y="6553200"/>
            <a:ext cx="533400" cy="293914"/>
          </a:xfrm>
          <a:prstGeom prst="rect">
            <a:avLst/>
          </a:prstGeom>
        </p:spPr>
        <p:txBody>
          <a:bodyPr/>
          <a:lstStyle/>
          <a:p>
            <a:fld id="{6F15498A-9AE5-433B-B689-EFA1B6E18A39}" type="slidenum">
              <a:rPr lang="en-US" smtClean="0"/>
              <a:pPr/>
              <a:t>33</a:t>
            </a:fld>
            <a:endParaRPr lang="en-US" dirty="0"/>
          </a:p>
        </p:txBody>
      </p:sp>
      <p:pic>
        <p:nvPicPr>
          <p:cNvPr id="3" name="Picture 2">
            <a:extLst>
              <a:ext uri="{FF2B5EF4-FFF2-40B4-BE49-F238E27FC236}">
                <a16:creationId xmlns:a16="http://schemas.microsoft.com/office/drawing/2014/main" id="{5C1803EA-A01F-467E-B9D2-7B9531EED8DC}"/>
              </a:ext>
            </a:extLst>
          </p:cNvPr>
          <p:cNvPicPr>
            <a:picLocks noChangeAspect="1"/>
          </p:cNvPicPr>
          <p:nvPr/>
        </p:nvPicPr>
        <p:blipFill>
          <a:blip r:embed="rId2"/>
          <a:stretch>
            <a:fillRect/>
          </a:stretch>
        </p:blipFill>
        <p:spPr>
          <a:xfrm>
            <a:off x="1225843" y="1208648"/>
            <a:ext cx="6468378" cy="4963218"/>
          </a:xfrm>
          <a:prstGeom prst="rect">
            <a:avLst/>
          </a:prstGeom>
        </p:spPr>
      </p:pic>
    </p:spTree>
    <p:extLst>
      <p:ext uri="{BB962C8B-B14F-4D97-AF65-F5344CB8AC3E}">
        <p14:creationId xmlns:p14="http://schemas.microsoft.com/office/powerpoint/2010/main" val="32288029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9" name="Rectangle 3"/>
          <p:cNvSpPr>
            <a:spLocks noGrp="1" noChangeArrowheads="1"/>
          </p:cNvSpPr>
          <p:nvPr>
            <p:ph idx="1"/>
          </p:nvPr>
        </p:nvSpPr>
        <p:spPr>
          <a:xfrm>
            <a:off x="456228" y="1077683"/>
            <a:ext cx="8382971" cy="5444412"/>
          </a:xfrm>
        </p:spPr>
        <p:txBody>
          <a:bodyPr>
            <a:normAutofit fontScale="70000" lnSpcReduction="20000"/>
          </a:bodyPr>
          <a:lstStyle/>
          <a:p>
            <a:pPr>
              <a:lnSpc>
                <a:spcPct val="120000"/>
              </a:lnSpc>
              <a:buFont typeface="Arial" panose="020B0604020202020204" pitchFamily="34" charset="0"/>
              <a:buChar char="•"/>
            </a:pPr>
            <a:r>
              <a:rPr lang="en-US" sz="2400" dirty="0">
                <a:cs typeface="Times New Roman" pitchFamily="18" charset="0"/>
                <a:sym typeface="WP MathA" pitchFamily="2" charset="2"/>
              </a:rPr>
              <a:t>Lab systems meeting 6.5.7.</a:t>
            </a:r>
            <a:r>
              <a:rPr lang="en-US" dirty="0">
                <a:cs typeface="Times New Roman" pitchFamily="18" charset="0"/>
                <a:sym typeface="WP MathA" pitchFamily="2" charset="2"/>
              </a:rPr>
              <a:t>3</a:t>
            </a:r>
          </a:p>
          <a:p>
            <a:pPr>
              <a:lnSpc>
                <a:spcPct val="120000"/>
              </a:lnSpc>
              <a:buFont typeface="Arial" panose="020B0604020202020204" pitchFamily="34" charset="0"/>
              <a:buChar char="•"/>
            </a:pPr>
            <a:r>
              <a:rPr lang="en-US" sz="2400" dirty="0">
                <a:cs typeface="Times New Roman" pitchFamily="18" charset="0"/>
                <a:sym typeface="WP MathA" pitchFamily="2" charset="2"/>
              </a:rPr>
              <a:t>Systems serving uncooled spaces that are heated to &lt; 60°F</a:t>
            </a:r>
          </a:p>
          <a:p>
            <a:pPr>
              <a:lnSpc>
                <a:spcPct val="120000"/>
              </a:lnSpc>
              <a:buFont typeface="Arial" panose="020B0604020202020204" pitchFamily="34" charset="0"/>
              <a:buChar char="•"/>
            </a:pPr>
            <a:r>
              <a:rPr lang="en-US" sz="2400" dirty="0">
                <a:cs typeface="Times New Roman" pitchFamily="18" charset="0"/>
                <a:sym typeface="WP MathA" pitchFamily="2" charset="2"/>
              </a:rPr>
              <a:t>Heating energy recovery where &gt; 60% of outdoor </a:t>
            </a:r>
            <a:r>
              <a:rPr lang="en-US" sz="2400" dirty="0">
                <a:solidFill>
                  <a:srgbClr val="FF0000"/>
                </a:solidFill>
                <a:cs typeface="Times New Roman" pitchFamily="18" charset="0"/>
                <a:sym typeface="WP MathA" pitchFamily="2" charset="2"/>
              </a:rPr>
              <a:t>air </a:t>
            </a:r>
            <a:r>
              <a:rPr lang="en-US" sz="2400" dirty="0">
                <a:cs typeface="Times New Roman" pitchFamily="18" charset="0"/>
                <a:sym typeface="WP MathA" pitchFamily="2" charset="2"/>
              </a:rPr>
              <a:t>heating energy is provided from site-recovered or site solar energy in </a:t>
            </a:r>
            <a:r>
              <a:rPr lang="en-US" sz="2400" dirty="0">
                <a:solidFill>
                  <a:srgbClr val="FF0000"/>
                </a:solidFill>
                <a:cs typeface="Times New Roman" pitchFamily="18" charset="0"/>
                <a:sym typeface="WP MathA" pitchFamily="2" charset="2"/>
              </a:rPr>
              <a:t>climate zones 5-8</a:t>
            </a:r>
          </a:p>
          <a:p>
            <a:pPr>
              <a:lnSpc>
                <a:spcPct val="120000"/>
              </a:lnSpc>
              <a:buFont typeface="Arial" panose="020B0604020202020204" pitchFamily="34" charset="0"/>
              <a:buChar char="•"/>
            </a:pPr>
            <a:r>
              <a:rPr lang="en-US" sz="2400" dirty="0">
                <a:solidFill>
                  <a:srgbClr val="FF0000"/>
                </a:solidFill>
                <a:cs typeface="Times New Roman" pitchFamily="18" charset="0"/>
                <a:sym typeface="WP MathA" pitchFamily="2" charset="2"/>
              </a:rPr>
              <a:t>Enthalpy recovery ratio requirements at heating design condition </a:t>
            </a:r>
            <a:r>
              <a:rPr lang="en-US" sz="2400" dirty="0">
                <a:cs typeface="Times New Roman" pitchFamily="18" charset="0"/>
                <a:sym typeface="WP MathA" pitchFamily="2" charset="2"/>
              </a:rPr>
              <a:t>in climate zones 0, 1, and 2</a:t>
            </a:r>
          </a:p>
          <a:p>
            <a:pPr>
              <a:lnSpc>
                <a:spcPct val="120000"/>
              </a:lnSpc>
              <a:buFont typeface="Arial" panose="020B0604020202020204" pitchFamily="34" charset="0"/>
              <a:buChar char="•"/>
            </a:pPr>
            <a:r>
              <a:rPr lang="en-US" sz="2400" dirty="0">
                <a:solidFill>
                  <a:srgbClr val="FF0000"/>
                </a:solidFill>
                <a:cs typeface="Times New Roman" pitchFamily="18" charset="0"/>
                <a:sym typeface="WP MathA" pitchFamily="2" charset="2"/>
              </a:rPr>
              <a:t>Enthalpy recovery ratio requirements at cooling design condition </a:t>
            </a:r>
            <a:r>
              <a:rPr lang="en-US" sz="2400" dirty="0">
                <a:cs typeface="Times New Roman" pitchFamily="18" charset="0"/>
                <a:sym typeface="WP MathA" pitchFamily="2" charset="2"/>
              </a:rPr>
              <a:t>in </a:t>
            </a:r>
            <a:r>
              <a:rPr lang="en-US" sz="2400" dirty="0">
                <a:solidFill>
                  <a:schemeClr val="accent1"/>
                </a:solidFill>
                <a:cs typeface="Times New Roman" pitchFamily="18" charset="0"/>
                <a:sym typeface="WP MathA" pitchFamily="2" charset="2"/>
              </a:rPr>
              <a:t>climate zones 3C, 4C, 5B, 5D, 6B, 7, and 8 </a:t>
            </a:r>
          </a:p>
          <a:p>
            <a:pPr>
              <a:lnSpc>
                <a:spcPct val="120000"/>
              </a:lnSpc>
              <a:buFont typeface="Arial" panose="020B0604020202020204" pitchFamily="34" charset="0"/>
              <a:buChar char="•"/>
            </a:pPr>
            <a:r>
              <a:rPr lang="en-US" dirty="0">
                <a:cs typeface="Times New Roman" pitchFamily="18" charset="0"/>
                <a:sym typeface="WP MathA" pitchFamily="2" charset="2"/>
              </a:rPr>
              <a:t>Where sum of airflow rates exhausted and relieved within 20 ft </a:t>
            </a:r>
            <a:r>
              <a:rPr lang="en-US" sz="2400" dirty="0">
                <a:cs typeface="Times New Roman" pitchFamily="18" charset="0"/>
                <a:sym typeface="WP MathA" pitchFamily="2" charset="2"/>
              </a:rPr>
              <a:t>of each other is &lt; 75% of the design outdoor airflow,</a:t>
            </a:r>
            <a:r>
              <a:rPr lang="en-US" sz="2400" dirty="0">
                <a:solidFill>
                  <a:srgbClr val="FF0000"/>
                </a:solidFill>
                <a:cs typeface="Times New Roman" pitchFamily="18" charset="0"/>
                <a:sym typeface="WP MathA" pitchFamily="2" charset="2"/>
              </a:rPr>
              <a:t> including exhaust air that is</a:t>
            </a:r>
          </a:p>
          <a:p>
            <a:pPr lvl="1">
              <a:lnSpc>
                <a:spcPct val="120000"/>
              </a:lnSpc>
              <a:buFont typeface="Arial" panose="020B0604020202020204" pitchFamily="34" charset="0"/>
              <a:buChar char="•"/>
            </a:pPr>
            <a:r>
              <a:rPr lang="en-US" dirty="0">
                <a:solidFill>
                  <a:srgbClr val="FF0000"/>
                </a:solidFill>
                <a:cs typeface="Times New Roman" pitchFamily="18" charset="0"/>
                <a:sym typeface="WP MathA" pitchFamily="2" charset="2"/>
              </a:rPr>
              <a:t>Used for another energy recovery system</a:t>
            </a:r>
          </a:p>
          <a:p>
            <a:pPr lvl="1">
              <a:lnSpc>
                <a:spcPct val="120000"/>
              </a:lnSpc>
              <a:buFont typeface="Arial" panose="020B0604020202020204" pitchFamily="34" charset="0"/>
              <a:buChar char="•"/>
            </a:pPr>
            <a:r>
              <a:rPr lang="en-US" dirty="0">
                <a:solidFill>
                  <a:srgbClr val="FF0000"/>
                </a:solidFill>
                <a:cs typeface="Times New Roman" pitchFamily="18" charset="0"/>
                <a:sym typeface="WP MathA" pitchFamily="2" charset="2"/>
              </a:rPr>
              <a:t>Not allowed by ASHRAE/ASHE Standard 170 for use in energy recovery systems with leakage potential, or</a:t>
            </a:r>
          </a:p>
          <a:p>
            <a:pPr lvl="1">
              <a:lnSpc>
                <a:spcPct val="120000"/>
              </a:lnSpc>
              <a:buFont typeface="Arial" panose="020B0604020202020204" pitchFamily="34" charset="0"/>
              <a:buChar char="•"/>
            </a:pPr>
            <a:r>
              <a:rPr lang="en-US" dirty="0">
                <a:solidFill>
                  <a:srgbClr val="FF0000"/>
                </a:solidFill>
                <a:cs typeface="Times New Roman" pitchFamily="18" charset="0"/>
                <a:sym typeface="WP MathA" pitchFamily="2" charset="2"/>
              </a:rPr>
              <a:t>Of Class 4 as defined in ASHRAE Standard 62.1</a:t>
            </a:r>
          </a:p>
          <a:p>
            <a:pPr>
              <a:lnSpc>
                <a:spcPct val="120000"/>
              </a:lnSpc>
              <a:buFont typeface="Arial" panose="020B0604020202020204" pitchFamily="34" charset="0"/>
              <a:buChar char="•"/>
            </a:pPr>
            <a:r>
              <a:rPr lang="en-US" sz="2400" dirty="0">
                <a:solidFill>
                  <a:srgbClr val="FF0000"/>
                </a:solidFill>
                <a:cs typeface="Times New Roman" pitchFamily="18" charset="0"/>
                <a:sym typeface="WP MathA" pitchFamily="2" charset="2"/>
              </a:rPr>
              <a:t>Heating energy recovery for systems in climate zones 0-4 requiring dehumidification during heating mode that have energy recovery and minimum SERR of 0.40</a:t>
            </a:r>
          </a:p>
          <a:p>
            <a:pPr>
              <a:lnSpc>
                <a:spcPct val="120000"/>
              </a:lnSpc>
              <a:buFont typeface="Arial" panose="020B0604020202020204" pitchFamily="34" charset="0"/>
              <a:buChar char="•"/>
            </a:pPr>
            <a:r>
              <a:rPr lang="en-US" dirty="0">
                <a:cs typeface="Times New Roman" pitchFamily="18" charset="0"/>
                <a:sym typeface="WP MathA" pitchFamily="2" charset="2"/>
              </a:rPr>
              <a:t>Systems operating &lt; 20 hrs/week at outdoor air % in Table 6.5.6.</a:t>
            </a:r>
            <a:r>
              <a:rPr lang="en-US" dirty="0">
                <a:solidFill>
                  <a:srgbClr val="FF0000"/>
                </a:solidFill>
                <a:cs typeface="Times New Roman" pitchFamily="18" charset="0"/>
                <a:sym typeface="WP MathA" pitchFamily="2" charset="2"/>
              </a:rPr>
              <a:t>2</a:t>
            </a:r>
            <a:r>
              <a:rPr lang="en-US" dirty="0">
                <a:cs typeface="Times New Roman" pitchFamily="18" charset="0"/>
                <a:sym typeface="WP MathA" pitchFamily="2" charset="2"/>
              </a:rPr>
              <a:t>-1</a:t>
            </a:r>
          </a:p>
          <a:p>
            <a:pPr>
              <a:lnSpc>
                <a:spcPct val="120000"/>
              </a:lnSpc>
              <a:buFont typeface="Arial" panose="020B0604020202020204" pitchFamily="34" charset="0"/>
              <a:buChar char="•"/>
            </a:pPr>
            <a:r>
              <a:rPr lang="en-US" dirty="0">
                <a:solidFill>
                  <a:srgbClr val="FF0000"/>
                </a:solidFill>
                <a:cs typeface="Times New Roman" pitchFamily="18" charset="0"/>
                <a:sym typeface="WP MathA" pitchFamily="2" charset="2"/>
              </a:rPr>
              <a:t>Indoor pool dehumidifiers meeting Section 6.5.6.4</a:t>
            </a:r>
          </a:p>
        </p:txBody>
      </p:sp>
      <p:sp>
        <p:nvSpPr>
          <p:cNvPr id="265218" name="Rectangle 2"/>
          <p:cNvSpPr>
            <a:spLocks noGrp="1" noChangeArrowheads="1"/>
          </p:cNvSpPr>
          <p:nvPr>
            <p:ph type="title"/>
          </p:nvPr>
        </p:nvSpPr>
        <p:spPr>
          <a:xfrm>
            <a:off x="228600" y="38100"/>
            <a:ext cx="8572499" cy="952500"/>
          </a:xfrm>
        </p:spPr>
        <p:txBody>
          <a:bodyPr>
            <a:normAutofit/>
          </a:bodyPr>
          <a:lstStyle/>
          <a:p>
            <a:pPr>
              <a:lnSpc>
                <a:spcPct val="80000"/>
              </a:lnSpc>
            </a:pPr>
            <a:r>
              <a:rPr lang="en-US" sz="2400" b="1" dirty="0">
                <a:solidFill>
                  <a:srgbClr val="00853F"/>
                </a:solidFill>
              </a:rPr>
              <a:t>Section 6 – 6.5.6.1 (6.3.2f) </a:t>
            </a:r>
            <a:br>
              <a:rPr lang="en-US" sz="2400" dirty="0">
                <a:solidFill>
                  <a:srgbClr val="00853F"/>
                </a:solidFill>
              </a:rPr>
            </a:br>
            <a:r>
              <a:rPr lang="en-US" sz="2000" dirty="0">
                <a:solidFill>
                  <a:srgbClr val="00853F"/>
                </a:solidFill>
              </a:rPr>
              <a:t>Exhaust Air Energy Recovery Exceptions</a:t>
            </a:r>
            <a:br>
              <a:rPr lang="en-US" sz="2400" dirty="0">
                <a:solidFill>
                  <a:srgbClr val="00853F"/>
                </a:solidFill>
              </a:rPr>
            </a:br>
            <a:endParaRPr lang="en-US" sz="1100" i="1" dirty="0">
              <a:solidFill>
                <a:srgbClr val="00853F"/>
              </a:solidFill>
            </a:endParaRPr>
          </a:p>
        </p:txBody>
      </p:sp>
    </p:spTree>
    <p:extLst>
      <p:ext uri="{BB962C8B-B14F-4D97-AF65-F5344CB8AC3E}">
        <p14:creationId xmlns:p14="http://schemas.microsoft.com/office/powerpoint/2010/main" val="9267761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Rectangle 3"/>
          <p:cNvSpPr>
            <a:spLocks noGrp="1" noChangeArrowheads="1"/>
          </p:cNvSpPr>
          <p:nvPr>
            <p:ph idx="1"/>
          </p:nvPr>
        </p:nvSpPr>
        <p:spPr>
          <a:xfrm>
            <a:off x="456229" y="1219200"/>
            <a:ext cx="8173421" cy="4441825"/>
          </a:xfrm>
        </p:spPr>
        <p:txBody>
          <a:bodyPr/>
          <a:lstStyle/>
          <a:p>
            <a:pPr>
              <a:buFont typeface="Arial" panose="020B0604020202020204" pitchFamily="34" charset="0"/>
              <a:buChar char="•"/>
            </a:pPr>
            <a:r>
              <a:rPr lang="en-US" dirty="0"/>
              <a:t>Manual changeover or dual set-point thermostat</a:t>
            </a:r>
          </a:p>
          <a:p>
            <a:pPr>
              <a:buFont typeface="Arial" panose="020B0604020202020204" pitchFamily="34" charset="0"/>
              <a:buChar char="•"/>
            </a:pPr>
            <a:r>
              <a:rPr lang="en-US" dirty="0"/>
              <a:t>Heat pump supplementary heat lockout</a:t>
            </a:r>
          </a:p>
          <a:p>
            <a:pPr>
              <a:buFont typeface="Arial" panose="020B0604020202020204" pitchFamily="34" charset="0"/>
              <a:buChar char="•"/>
            </a:pPr>
            <a:r>
              <a:rPr lang="en-US" dirty="0"/>
              <a:t>No reheat or simultaneous heating and cooling for humidity control</a:t>
            </a:r>
          </a:p>
          <a:p>
            <a:pPr>
              <a:buFont typeface="Arial" panose="020B0604020202020204" pitchFamily="34" charset="0"/>
              <a:buChar char="•"/>
            </a:pPr>
            <a:r>
              <a:rPr lang="en-US" dirty="0"/>
              <a:t>Time clocks </a:t>
            </a:r>
            <a:r>
              <a:rPr lang="en-US" i="1" dirty="0"/>
              <a:t>(except hotel/motel guest rooms and systems requiring continuous operation)</a:t>
            </a:r>
          </a:p>
          <a:p>
            <a:pPr>
              <a:buFont typeface="Arial" panose="020B0604020202020204" pitchFamily="34" charset="0"/>
              <a:buChar char="•"/>
            </a:pPr>
            <a:r>
              <a:rPr lang="en-US" dirty="0"/>
              <a:t>Systems serving hotel/motel guest rooms to comply with automatic control of HVAC (Section 6.4.3.3.5)</a:t>
            </a:r>
          </a:p>
        </p:txBody>
      </p:sp>
      <p:sp>
        <p:nvSpPr>
          <p:cNvPr id="130050" name="Rectangle 2"/>
          <p:cNvSpPr>
            <a:spLocks noGrp="1" noChangeArrowheads="1"/>
          </p:cNvSpPr>
          <p:nvPr>
            <p:ph type="title"/>
          </p:nvPr>
        </p:nvSpPr>
        <p:spPr>
          <a:xfrm>
            <a:off x="165101" y="0"/>
            <a:ext cx="8915400" cy="914400"/>
          </a:xfrm>
        </p:spPr>
        <p:txBody>
          <a:bodyPr>
            <a:normAutofit/>
          </a:bodyPr>
          <a:lstStyle/>
          <a:p>
            <a:pPr>
              <a:lnSpc>
                <a:spcPct val="80000"/>
              </a:lnSpc>
            </a:pPr>
            <a:r>
              <a:rPr lang="en-US" sz="2400" b="1" dirty="0">
                <a:solidFill>
                  <a:srgbClr val="00853F"/>
                </a:solidFill>
              </a:rPr>
              <a:t>Section 6 – 6.3</a:t>
            </a:r>
            <a:br>
              <a:rPr lang="en-US" sz="2000" dirty="0">
                <a:solidFill>
                  <a:srgbClr val="00853F"/>
                </a:solidFill>
              </a:rPr>
            </a:br>
            <a:r>
              <a:rPr lang="en-US" sz="2000" dirty="0">
                <a:solidFill>
                  <a:srgbClr val="00853F"/>
                </a:solidFill>
              </a:rPr>
              <a:t>Simplified Approach Option </a:t>
            </a:r>
            <a:r>
              <a:rPr lang="en-US" sz="1200" i="1" dirty="0">
                <a:solidFill>
                  <a:srgbClr val="00853F"/>
                </a:solidFill>
              </a:rPr>
              <a:t>(cont’d)</a:t>
            </a:r>
          </a:p>
        </p:txBody>
      </p:sp>
    </p:spTree>
    <p:extLst>
      <p:ext uri="{BB962C8B-B14F-4D97-AF65-F5344CB8AC3E}">
        <p14:creationId xmlns:p14="http://schemas.microsoft.com/office/powerpoint/2010/main" val="32049011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ChangeArrowheads="1"/>
          </p:cNvSpPr>
          <p:nvPr>
            <p:ph idx="1"/>
          </p:nvPr>
        </p:nvSpPr>
        <p:spPr>
          <a:xfrm>
            <a:off x="456229" y="1295400"/>
            <a:ext cx="8268671" cy="4441825"/>
          </a:xfrm>
        </p:spPr>
        <p:txBody>
          <a:bodyPr/>
          <a:lstStyle/>
          <a:p>
            <a:pPr>
              <a:lnSpc>
                <a:spcPct val="90000"/>
              </a:lnSpc>
              <a:buFont typeface="Arial" panose="020B0604020202020204" pitchFamily="34" charset="0"/>
              <a:buChar char="•"/>
            </a:pPr>
            <a:r>
              <a:rPr lang="en-US" dirty="0"/>
              <a:t>Ductwork and plenum insulation</a:t>
            </a:r>
          </a:p>
          <a:p>
            <a:pPr>
              <a:lnSpc>
                <a:spcPct val="90000"/>
              </a:lnSpc>
              <a:buFont typeface="Arial" panose="020B0604020202020204" pitchFamily="34" charset="0"/>
              <a:buChar char="•"/>
            </a:pPr>
            <a:r>
              <a:rPr lang="en-US" dirty="0"/>
              <a:t>Air balancing of ducted systems required </a:t>
            </a:r>
          </a:p>
          <a:p>
            <a:pPr>
              <a:lnSpc>
                <a:spcPct val="90000"/>
              </a:lnSpc>
              <a:buFont typeface="Arial" panose="020B0604020202020204" pitchFamily="34" charset="0"/>
              <a:buChar char="•"/>
            </a:pPr>
            <a:r>
              <a:rPr lang="en-US" dirty="0"/>
              <a:t>Outdoor air intake and exhaust systems meet 6.4.3.4</a:t>
            </a:r>
          </a:p>
          <a:p>
            <a:pPr>
              <a:lnSpc>
                <a:spcPct val="90000"/>
              </a:lnSpc>
              <a:buFont typeface="Arial" panose="020B0604020202020204" pitchFamily="34" charset="0"/>
              <a:buChar char="•"/>
            </a:pPr>
            <a:r>
              <a:rPr lang="en-US" dirty="0"/>
              <a:t>Interlocked thermostats for separate heating and cooling </a:t>
            </a:r>
          </a:p>
          <a:p>
            <a:pPr>
              <a:lnSpc>
                <a:spcPct val="90000"/>
              </a:lnSpc>
              <a:buFont typeface="Arial" panose="020B0604020202020204" pitchFamily="34" charset="0"/>
              <a:buChar char="•"/>
            </a:pPr>
            <a:r>
              <a:rPr lang="en-US" dirty="0"/>
              <a:t>System &gt; 10,000 </a:t>
            </a:r>
            <a:r>
              <a:rPr lang="en-US" dirty="0" err="1"/>
              <a:t>cfm</a:t>
            </a:r>
            <a:r>
              <a:rPr lang="en-US" dirty="0"/>
              <a:t>:  </a:t>
            </a:r>
          </a:p>
          <a:p>
            <a:pPr lvl="1">
              <a:lnSpc>
                <a:spcPct val="90000"/>
              </a:lnSpc>
              <a:buFont typeface="Calibri" panose="020F0502020204030204" pitchFamily="34" charset="0"/>
              <a:buChar char="–"/>
            </a:pPr>
            <a:r>
              <a:rPr lang="en-US" dirty="0"/>
              <a:t>optimum start controls</a:t>
            </a:r>
          </a:p>
          <a:p>
            <a:pPr>
              <a:lnSpc>
                <a:spcPct val="90000"/>
              </a:lnSpc>
              <a:buFont typeface="Arial" panose="020B0604020202020204" pitchFamily="34" charset="0"/>
              <a:buChar char="•"/>
            </a:pPr>
            <a:r>
              <a:rPr lang="en-US" dirty="0"/>
              <a:t>Demand control ventilation per 6.4.3.8, </a:t>
            </a:r>
            <a:r>
              <a:rPr lang="en-US" dirty="0">
                <a:solidFill>
                  <a:srgbClr val="FF0000"/>
                </a:solidFill>
              </a:rPr>
              <a:t>6.5.3.8, 6.5.3.7</a:t>
            </a:r>
          </a:p>
          <a:p>
            <a:pPr>
              <a:lnSpc>
                <a:spcPct val="90000"/>
              </a:lnSpc>
              <a:buFont typeface="Arial" panose="020B0604020202020204" pitchFamily="34" charset="0"/>
              <a:buChar char="•"/>
            </a:pPr>
            <a:r>
              <a:rPr lang="en-US" dirty="0"/>
              <a:t>Door switch requirements</a:t>
            </a:r>
          </a:p>
        </p:txBody>
      </p:sp>
      <p:sp>
        <p:nvSpPr>
          <p:cNvPr id="7" name="Rectangle 2"/>
          <p:cNvSpPr>
            <a:spLocks noGrp="1" noChangeArrowheads="1"/>
          </p:cNvSpPr>
          <p:nvPr>
            <p:ph type="title"/>
          </p:nvPr>
        </p:nvSpPr>
        <p:spPr>
          <a:xfrm>
            <a:off x="192089" y="0"/>
            <a:ext cx="8647112" cy="939800"/>
          </a:xfrm>
        </p:spPr>
        <p:txBody>
          <a:bodyPr>
            <a:normAutofit/>
          </a:bodyPr>
          <a:lstStyle/>
          <a:p>
            <a:pPr>
              <a:lnSpc>
                <a:spcPct val="80000"/>
              </a:lnSpc>
            </a:pPr>
            <a:r>
              <a:rPr lang="en-US" sz="2400" b="1" dirty="0">
                <a:solidFill>
                  <a:srgbClr val="00853F"/>
                </a:solidFill>
              </a:rPr>
              <a:t>Section 6 – 6.3</a:t>
            </a:r>
            <a:br>
              <a:rPr lang="en-US" sz="2000" dirty="0">
                <a:solidFill>
                  <a:srgbClr val="00853F"/>
                </a:solidFill>
              </a:rPr>
            </a:br>
            <a:r>
              <a:rPr lang="en-US" sz="2000" dirty="0">
                <a:solidFill>
                  <a:srgbClr val="00853F"/>
                </a:solidFill>
              </a:rPr>
              <a:t>Simplified Approach Option </a:t>
            </a:r>
            <a:r>
              <a:rPr lang="en-US" sz="1200" i="1" dirty="0">
                <a:solidFill>
                  <a:srgbClr val="00853F"/>
                </a:solidFill>
              </a:rPr>
              <a:t>(cont’d)</a:t>
            </a:r>
          </a:p>
        </p:txBody>
      </p:sp>
    </p:spTree>
    <p:extLst>
      <p:ext uri="{BB962C8B-B14F-4D97-AF65-F5344CB8AC3E}">
        <p14:creationId xmlns:p14="http://schemas.microsoft.com/office/powerpoint/2010/main" val="206741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Rectangle 3"/>
          <p:cNvSpPr>
            <a:spLocks noGrp="1" noChangeArrowheads="1"/>
          </p:cNvSpPr>
          <p:nvPr>
            <p:ph idx="1"/>
          </p:nvPr>
        </p:nvSpPr>
        <p:spPr>
          <a:xfrm>
            <a:off x="572913" y="1174370"/>
            <a:ext cx="8074378" cy="546854"/>
          </a:xfrm>
        </p:spPr>
        <p:txBody>
          <a:bodyPr/>
          <a:lstStyle/>
          <a:p>
            <a:pPr marL="0" indent="0">
              <a:buNone/>
            </a:pPr>
            <a:r>
              <a:rPr lang="en-US" dirty="0"/>
              <a:t>Piping and ductwork/plenum insulated</a:t>
            </a:r>
          </a:p>
        </p:txBody>
      </p:sp>
      <p:sp>
        <p:nvSpPr>
          <p:cNvPr id="130050" name="Rectangle 2"/>
          <p:cNvSpPr>
            <a:spLocks noGrp="1" noChangeArrowheads="1"/>
          </p:cNvSpPr>
          <p:nvPr>
            <p:ph type="title"/>
          </p:nvPr>
        </p:nvSpPr>
        <p:spPr>
          <a:xfrm>
            <a:off x="177801" y="25400"/>
            <a:ext cx="8763000" cy="863600"/>
          </a:xfrm>
        </p:spPr>
        <p:txBody>
          <a:bodyPr>
            <a:normAutofit/>
          </a:bodyPr>
          <a:lstStyle/>
          <a:p>
            <a:pPr>
              <a:lnSpc>
                <a:spcPct val="80000"/>
              </a:lnSpc>
            </a:pPr>
            <a:r>
              <a:rPr lang="en-US" sz="2400" b="1" dirty="0">
                <a:solidFill>
                  <a:srgbClr val="00853F"/>
                </a:solidFill>
              </a:rPr>
              <a:t>Section 6 – 6.3 (6.3.2.m)</a:t>
            </a:r>
            <a:br>
              <a:rPr lang="en-US" sz="2000" dirty="0">
                <a:solidFill>
                  <a:srgbClr val="00853F"/>
                </a:solidFill>
              </a:rPr>
            </a:br>
            <a:r>
              <a:rPr lang="en-US" sz="2000" dirty="0">
                <a:solidFill>
                  <a:srgbClr val="00853F"/>
                </a:solidFill>
              </a:rPr>
              <a:t>Simplified Approach Option </a:t>
            </a:r>
            <a:r>
              <a:rPr lang="en-US" sz="1200" i="1" dirty="0"/>
              <a:t>(cont’d)</a:t>
            </a:r>
          </a:p>
        </p:txBody>
      </p:sp>
      <p:pic>
        <p:nvPicPr>
          <p:cNvPr id="2" name="Picture 1" descr="shutterstock_1227049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6159" y="1841823"/>
            <a:ext cx="5616983" cy="3752145"/>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849705" y="6032642"/>
            <a:ext cx="6622473" cy="360219"/>
          </a:xfrm>
          <a:prstGeom prst="rect">
            <a:avLst/>
          </a:prstGeom>
        </p:spPr>
        <p:txBody>
          <a:bodyPr vert="horz" wrap="square" lIns="91440" tIns="45720" rIns="91440" bIns="45720" rtlCol="0">
            <a:no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b="1" i="0" u="none" strike="noStrike" kern="1200" cap="none" spc="0" normalizeH="0" baseline="0" noProof="0" dirty="0">
                <a:ln>
                  <a:noFill/>
                </a:ln>
                <a:effectLst/>
                <a:uLnTx/>
                <a:uFillTx/>
                <a:latin typeface="Arial Narrow"/>
                <a:ea typeface="+mn-ea"/>
                <a:cs typeface="Arial Narrow"/>
              </a:rPr>
              <a:t>Duct Insulation - Reference Table 6.8.2 on page 150 in 90.1-2019</a:t>
            </a:r>
          </a:p>
        </p:txBody>
      </p:sp>
      <p:sp>
        <p:nvSpPr>
          <p:cNvPr id="7" name="TextBox 6"/>
          <p:cNvSpPr txBox="1"/>
          <p:nvPr/>
        </p:nvSpPr>
        <p:spPr>
          <a:xfrm>
            <a:off x="251012" y="5672423"/>
            <a:ext cx="8803341" cy="360219"/>
          </a:xfrm>
          <a:prstGeom prst="rect">
            <a:avLst/>
          </a:prstGeom>
        </p:spPr>
        <p:txBody>
          <a:bodyPr vert="horz" wrap="square" lIns="91440" tIns="45720" rIns="91440" bIns="45720" rtlCol="0">
            <a:no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lang="en-US" b="1" dirty="0">
                <a:latin typeface="Arial Narrow"/>
                <a:cs typeface="Arial Narrow"/>
              </a:rPr>
              <a:t>Piping Insulation - Reference Tables 6.8.3-1 and 6.8.3-2 on page 150 in 90.1-2019</a:t>
            </a:r>
          </a:p>
        </p:txBody>
      </p:sp>
    </p:spTree>
    <p:extLst>
      <p:ext uri="{BB962C8B-B14F-4D97-AF65-F5344CB8AC3E}">
        <p14:creationId xmlns:p14="http://schemas.microsoft.com/office/powerpoint/2010/main" val="930139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3"/>
          <p:cNvSpPr>
            <a:spLocks noGrp="1" noChangeArrowheads="1"/>
          </p:cNvSpPr>
          <p:nvPr>
            <p:ph idx="1"/>
          </p:nvPr>
        </p:nvSpPr>
        <p:spPr>
          <a:xfrm>
            <a:off x="759442" y="1140177"/>
            <a:ext cx="8155959" cy="4899115"/>
          </a:xfrm>
        </p:spPr>
        <p:txBody>
          <a:bodyPr>
            <a:normAutofit/>
          </a:bodyPr>
          <a:lstStyle/>
          <a:p>
            <a:pPr marL="0" indent="0">
              <a:lnSpc>
                <a:spcPct val="120000"/>
              </a:lnSpc>
              <a:buNone/>
            </a:pPr>
            <a:r>
              <a:rPr lang="en-US" sz="2400" dirty="0">
                <a:sym typeface="WP MathA" pitchFamily="2" charset="2"/>
              </a:rPr>
              <a:t>Tables </a:t>
            </a:r>
            <a:r>
              <a:rPr lang="en-US" dirty="0">
                <a:sym typeface="WP MathA" pitchFamily="2" charset="2"/>
              </a:rPr>
              <a:t>6.8.3-1 and 6.8.3-2</a:t>
            </a:r>
          </a:p>
          <a:p>
            <a:pPr marL="0" indent="0">
              <a:lnSpc>
                <a:spcPct val="120000"/>
              </a:lnSpc>
              <a:buNone/>
            </a:pPr>
            <a:endParaRPr lang="en-US" sz="2400" u="sng" dirty="0">
              <a:sym typeface="WP MathA" pitchFamily="2" charset="2"/>
            </a:endParaRPr>
          </a:p>
          <a:p>
            <a:pPr marL="0" indent="0">
              <a:lnSpc>
                <a:spcPct val="120000"/>
              </a:lnSpc>
              <a:buNone/>
            </a:pPr>
            <a:r>
              <a:rPr lang="en-US" sz="2400" b="1" u="sng" dirty="0">
                <a:sym typeface="WP MathA" pitchFamily="2" charset="2"/>
              </a:rPr>
              <a:t>Exceptions</a:t>
            </a:r>
          </a:p>
          <a:p>
            <a:pPr lvl="1">
              <a:lnSpc>
                <a:spcPct val="120000"/>
              </a:lnSpc>
              <a:buFont typeface="Wingdings" pitchFamily="2" charset="2"/>
              <a:buChar char="ü"/>
            </a:pPr>
            <a:r>
              <a:rPr lang="en-US" sz="2000" dirty="0">
                <a:cs typeface="Times New Roman" pitchFamily="18" charset="0"/>
                <a:sym typeface="WP MathA" pitchFamily="2" charset="2"/>
              </a:rPr>
              <a:t>Factory-installed</a:t>
            </a:r>
          </a:p>
          <a:p>
            <a:pPr lvl="1">
              <a:lnSpc>
                <a:spcPct val="120000"/>
              </a:lnSpc>
              <a:buFont typeface="Wingdings" pitchFamily="2" charset="2"/>
              <a:buChar char="ü"/>
            </a:pPr>
            <a:r>
              <a:rPr lang="en-US" sz="2000" dirty="0">
                <a:cs typeface="Times New Roman" pitchFamily="18" charset="0"/>
                <a:sym typeface="WP MathA" pitchFamily="2" charset="2"/>
              </a:rPr>
              <a:t>Piping conveying fluids </a:t>
            </a:r>
          </a:p>
          <a:p>
            <a:pPr lvl="2">
              <a:lnSpc>
                <a:spcPct val="120000"/>
              </a:lnSpc>
              <a:buFont typeface="Arial" pitchFamily="34" charset="0"/>
              <a:buChar char="–"/>
            </a:pPr>
            <a:r>
              <a:rPr lang="en-US" sz="1800" dirty="0">
                <a:cs typeface="Times New Roman" pitchFamily="18" charset="0"/>
                <a:sym typeface="WP MathA" pitchFamily="2" charset="2"/>
              </a:rPr>
              <a:t>design operating temperature range between 60°F-105°F, inclusive</a:t>
            </a:r>
          </a:p>
          <a:p>
            <a:pPr lvl="2">
              <a:lnSpc>
                <a:spcPct val="120000"/>
              </a:lnSpc>
              <a:buFont typeface="Arial" pitchFamily="34" charset="0"/>
              <a:buChar char="–"/>
            </a:pPr>
            <a:r>
              <a:rPr lang="en-US" sz="1800" dirty="0">
                <a:cs typeface="Times New Roman" pitchFamily="18" charset="0"/>
                <a:sym typeface="WP MathA" pitchFamily="2" charset="2"/>
              </a:rPr>
              <a:t>that haven’t been heated or cooled through the use of fossil fuels or electricity</a:t>
            </a:r>
          </a:p>
          <a:p>
            <a:pPr lvl="1">
              <a:lnSpc>
                <a:spcPct val="120000"/>
              </a:lnSpc>
              <a:buFont typeface="Wingdings" pitchFamily="2" charset="2"/>
              <a:buChar char="ü"/>
            </a:pPr>
            <a:r>
              <a:rPr lang="en-US" sz="2000" dirty="0">
                <a:cs typeface="Times New Roman" pitchFamily="18" charset="0"/>
                <a:sym typeface="WP MathA" pitchFamily="2" charset="2"/>
              </a:rPr>
              <a:t>Where heat gain or loss won’t increase energy use</a:t>
            </a:r>
          </a:p>
          <a:p>
            <a:pPr lvl="1">
              <a:lnSpc>
                <a:spcPct val="120000"/>
              </a:lnSpc>
              <a:buFont typeface="Wingdings" pitchFamily="2" charset="2"/>
              <a:buChar char="ü"/>
            </a:pPr>
            <a:r>
              <a:rPr lang="en-US" sz="2000" dirty="0">
                <a:cs typeface="Times New Roman" pitchFamily="18" charset="0"/>
                <a:sym typeface="WP MathA" pitchFamily="2" charset="2"/>
              </a:rPr>
              <a:t>For piping ≤ 1 in, </a:t>
            </a:r>
            <a:r>
              <a:rPr lang="en-US" sz="1800" dirty="0">
                <a:cs typeface="Times New Roman" pitchFamily="18" charset="0"/>
                <a:sym typeface="WP MathA" pitchFamily="2" charset="2"/>
              </a:rPr>
              <a:t>No </a:t>
            </a:r>
            <a:r>
              <a:rPr lang="en-US" dirty="0">
                <a:cs typeface="Times New Roman" pitchFamily="18" charset="0"/>
                <a:sym typeface="WP MathA" pitchFamily="2" charset="2"/>
              </a:rPr>
              <a:t>insulation</a:t>
            </a:r>
            <a:r>
              <a:rPr lang="en-US" sz="1800" dirty="0">
                <a:cs typeface="Times New Roman" pitchFamily="18" charset="0"/>
                <a:sym typeface="WP MathA" pitchFamily="2" charset="2"/>
              </a:rPr>
              <a:t> required for strainers, control values, and balancing values</a:t>
            </a:r>
          </a:p>
        </p:txBody>
      </p:sp>
      <p:sp>
        <p:nvSpPr>
          <p:cNvPr id="185346" name="Rectangle 2"/>
          <p:cNvSpPr>
            <a:spLocks noGrp="1" noChangeArrowheads="1"/>
          </p:cNvSpPr>
          <p:nvPr>
            <p:ph type="title"/>
          </p:nvPr>
        </p:nvSpPr>
        <p:spPr>
          <a:xfrm>
            <a:off x="203201" y="0"/>
            <a:ext cx="8712200" cy="901700"/>
          </a:xfrm>
        </p:spPr>
        <p:txBody>
          <a:bodyPr/>
          <a:lstStyle/>
          <a:p>
            <a:pPr>
              <a:lnSpc>
                <a:spcPct val="80000"/>
              </a:lnSpc>
            </a:pPr>
            <a:r>
              <a:rPr lang="en-US" sz="2400" b="1" dirty="0">
                <a:solidFill>
                  <a:srgbClr val="00853F"/>
                </a:solidFill>
              </a:rPr>
              <a:t>Section 6 – 6.4.4.1.3 (6.3.2l)</a:t>
            </a:r>
            <a:br>
              <a:rPr lang="en-US" sz="2400" b="1" dirty="0">
                <a:solidFill>
                  <a:srgbClr val="00853F"/>
                </a:solidFill>
              </a:rPr>
            </a:br>
            <a:r>
              <a:rPr lang="en-US" sz="2400" dirty="0">
                <a:solidFill>
                  <a:srgbClr val="00853F"/>
                </a:solidFill>
              </a:rPr>
              <a:t>Piping Insulation</a:t>
            </a:r>
            <a:endParaRPr lang="en-US" sz="2400" i="1" dirty="0">
              <a:solidFill>
                <a:srgbClr val="00853F"/>
              </a:solidFill>
            </a:endParaRPr>
          </a:p>
        </p:txBody>
      </p:sp>
    </p:spTree>
    <p:extLst>
      <p:ext uri="{BB962C8B-B14F-4D97-AF65-F5344CB8AC3E}">
        <p14:creationId xmlns:p14="http://schemas.microsoft.com/office/powerpoint/2010/main" val="32360211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84" name="Rectangle 32"/>
          <p:cNvSpPr>
            <a:spLocks noGrp="1" noChangeArrowheads="1"/>
          </p:cNvSpPr>
          <p:nvPr>
            <p:ph idx="1"/>
          </p:nvPr>
        </p:nvSpPr>
        <p:spPr>
          <a:xfrm>
            <a:off x="424561" y="1211030"/>
            <a:ext cx="8458425" cy="4876800"/>
          </a:xfrm>
          <a:noFill/>
          <a:ln/>
        </p:spPr>
        <p:txBody>
          <a:bodyPr lIns="0" tIns="0" rIns="0" bIns="0"/>
          <a:lstStyle/>
          <a:p>
            <a:pPr marL="0" indent="0">
              <a:buNone/>
            </a:pPr>
            <a:r>
              <a:rPr lang="en-US" i="1" dirty="0"/>
              <a:t>DCV</a:t>
            </a:r>
            <a:r>
              <a:rPr lang="en-US" dirty="0"/>
              <a:t> must be provided for each zone with an area &gt; 500 ft² and the design occupancy &gt; 25 people/1000 ft² where the HVAC system has:</a:t>
            </a:r>
          </a:p>
          <a:p>
            <a:pPr lvl="1">
              <a:buFont typeface="Wingdings" pitchFamily="2" charset="2"/>
              <a:buChar char="ü"/>
            </a:pPr>
            <a:r>
              <a:rPr lang="en-US" dirty="0"/>
              <a:t>air-side economizer,</a:t>
            </a:r>
          </a:p>
          <a:p>
            <a:pPr lvl="1">
              <a:buFont typeface="Wingdings" pitchFamily="2" charset="2"/>
              <a:buChar char="ü"/>
            </a:pPr>
            <a:r>
              <a:rPr lang="en-US" dirty="0"/>
              <a:t>automatic modulating control of OSA dampers</a:t>
            </a:r>
          </a:p>
          <a:p>
            <a:pPr lvl="1">
              <a:buFont typeface="Wingdings" pitchFamily="2" charset="2"/>
              <a:buChar char="ü"/>
            </a:pPr>
            <a:r>
              <a:rPr lang="en-US" dirty="0"/>
              <a:t>design outdoor airflow &gt; 3,000 cfm</a:t>
            </a:r>
          </a:p>
          <a:p>
            <a:pPr lvl="1"/>
            <a:endParaRPr lang="en-US" dirty="0"/>
          </a:p>
        </p:txBody>
      </p:sp>
      <p:sp>
        <p:nvSpPr>
          <p:cNvPr id="177154" name="Rectangle 2"/>
          <p:cNvSpPr>
            <a:spLocks noGrp="1" noChangeArrowheads="1"/>
          </p:cNvSpPr>
          <p:nvPr>
            <p:ph type="title"/>
          </p:nvPr>
        </p:nvSpPr>
        <p:spPr>
          <a:xfrm>
            <a:off x="215900" y="0"/>
            <a:ext cx="8343899" cy="952500"/>
          </a:xfrm>
        </p:spPr>
        <p:txBody>
          <a:bodyPr>
            <a:normAutofit/>
          </a:bodyPr>
          <a:lstStyle/>
          <a:p>
            <a:pPr>
              <a:lnSpc>
                <a:spcPct val="80000"/>
              </a:lnSpc>
            </a:pPr>
            <a:r>
              <a:rPr lang="en-US" sz="2400" b="1" dirty="0">
                <a:solidFill>
                  <a:srgbClr val="00853F"/>
                </a:solidFill>
                <a:sym typeface="WP MathA" pitchFamily="2" charset="2"/>
              </a:rPr>
              <a:t>Section 6 – 6.4.3.8 (6.3.2q)</a:t>
            </a:r>
            <a:br>
              <a:rPr lang="en-US" sz="2000" dirty="0">
                <a:solidFill>
                  <a:srgbClr val="00853F"/>
                </a:solidFill>
                <a:sym typeface="WP MathA" pitchFamily="2" charset="2"/>
              </a:rPr>
            </a:br>
            <a:r>
              <a:rPr lang="en-US" sz="2000" dirty="0">
                <a:solidFill>
                  <a:srgbClr val="00853F"/>
                </a:solidFill>
                <a:sym typeface="WP MathA" pitchFamily="2" charset="2"/>
              </a:rPr>
              <a:t>Demand Control Ventilation</a:t>
            </a:r>
          </a:p>
        </p:txBody>
      </p:sp>
      <p:sp>
        <p:nvSpPr>
          <p:cNvPr id="177185" name="Text Box 33"/>
          <p:cNvSpPr txBox="1">
            <a:spLocks noChangeArrowheads="1"/>
          </p:cNvSpPr>
          <p:nvPr/>
        </p:nvSpPr>
        <p:spPr bwMode="auto">
          <a:xfrm>
            <a:off x="1049868" y="5338691"/>
            <a:ext cx="7450667" cy="830997"/>
          </a:xfrm>
          <a:prstGeom prst="rect">
            <a:avLst/>
          </a:prstGeom>
          <a:noFill/>
          <a:ln w="28575" algn="ctr">
            <a:noFill/>
            <a:miter lim="800000"/>
            <a:headEnd/>
            <a:tailEnd/>
          </a:ln>
          <a:effectLst/>
        </p:spPr>
        <p:txBody>
          <a:bodyPr wrap="square">
            <a:spAutoFit/>
          </a:bodyPr>
          <a:lstStyle/>
          <a:p>
            <a:pPr algn="ctr"/>
            <a:endParaRPr lang="en-US" sz="1200" i="1" dirty="0">
              <a:sym typeface="WP MathA" pitchFamily="2" charset="2"/>
            </a:endParaRPr>
          </a:p>
          <a:p>
            <a:pPr algn="ctr"/>
            <a:r>
              <a:rPr lang="en-US" sz="1200" i="1" dirty="0">
                <a:sym typeface="WP MathA" pitchFamily="2" charset="2"/>
              </a:rPr>
              <a:t>Demand control ventilation (DCV)</a:t>
            </a:r>
            <a:r>
              <a:rPr lang="en-US" sz="1200" dirty="0">
                <a:sym typeface="WP MathA" pitchFamily="2" charset="2"/>
              </a:rPr>
              <a:t>: a ventilation system capability that provides for the automatic reduction of outdoor air intake below design rates when the actual occupancy of spaces served by the system is less than design occupancy.</a:t>
            </a:r>
          </a:p>
        </p:txBody>
      </p:sp>
      <p:pic>
        <p:nvPicPr>
          <p:cNvPr id="310274" name="Picture 2" descr="C:\Users\mosl599\AppData\Local\Microsoft\Windows\Temporary Internet Files\Content.IE5\C7SRM0FX\MP90030572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0179" y="3872898"/>
            <a:ext cx="1905000" cy="1330325"/>
          </a:xfrm>
          <a:prstGeom prst="rect">
            <a:avLst/>
          </a:prstGeom>
          <a:noFill/>
          <a:extLst>
            <a:ext uri="{909E8E84-426E-40DD-AFC4-6F175D3DCCD1}">
              <a14:hiddenFill xmlns:a14="http://schemas.microsoft.com/office/drawing/2010/main">
                <a:solidFill>
                  <a:srgbClr val="FFFFFF"/>
                </a:solidFill>
              </a14:hiddenFill>
            </a:ext>
          </a:extLst>
        </p:spPr>
      </p:pic>
      <p:pic>
        <p:nvPicPr>
          <p:cNvPr id="310275" name="Picture 3" descr="C:\Users\mosl599\AppData\Local\Microsoft\Windows\Temporary Internet Files\Content.IE5\V2UR0WCR\MP90039927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5857" y="3757772"/>
            <a:ext cx="1950720" cy="156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191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201C9-51BF-44F0-904C-3F79CD5F3D93}"/>
              </a:ext>
            </a:extLst>
          </p:cNvPr>
          <p:cNvSpPr>
            <a:spLocks noGrp="1"/>
          </p:cNvSpPr>
          <p:nvPr>
            <p:ph type="title"/>
          </p:nvPr>
        </p:nvSpPr>
        <p:spPr/>
        <p:txBody>
          <a:bodyPr>
            <a:normAutofit/>
          </a:bodyPr>
          <a:lstStyle/>
          <a:p>
            <a:r>
              <a:rPr lang="en-US" sz="2400" b="1" dirty="0">
                <a:solidFill>
                  <a:schemeClr val="accent5"/>
                </a:solidFill>
              </a:rPr>
              <a:t>Mechanical – Computer Rooms &amp; Data Centers</a:t>
            </a:r>
          </a:p>
        </p:txBody>
      </p:sp>
      <p:sp>
        <p:nvSpPr>
          <p:cNvPr id="3" name="Content Placeholder 2">
            <a:extLst>
              <a:ext uri="{FF2B5EF4-FFF2-40B4-BE49-F238E27FC236}">
                <a16:creationId xmlns:a16="http://schemas.microsoft.com/office/drawing/2014/main" id="{5F1E5FD0-69D1-42DE-B9D5-FB9CDCD63EEA}"/>
              </a:ext>
            </a:extLst>
          </p:cNvPr>
          <p:cNvSpPr>
            <a:spLocks noGrp="1"/>
          </p:cNvSpPr>
          <p:nvPr>
            <p:ph idx="1"/>
          </p:nvPr>
        </p:nvSpPr>
        <p:spPr>
          <a:xfrm>
            <a:off x="268432" y="1622618"/>
            <a:ext cx="4772470" cy="4223274"/>
          </a:xfrm>
        </p:spPr>
        <p:txBody>
          <a:bodyPr>
            <a:normAutofit fontScale="92500"/>
          </a:bodyPr>
          <a:lstStyle/>
          <a:p>
            <a:r>
              <a:rPr lang="en-US" sz="2100" dirty="0">
                <a:solidFill>
                  <a:srgbClr val="FF0000"/>
                </a:solidFill>
              </a:rPr>
              <a:t>New requirements to allow the option of using ANSI/ASHRAE Standard 90.4-2019, Energy Standard for Data Centers, instead of ASHRAE Standard 90.1 in computer rooms that have an IT equipment load larger than 10 kW</a:t>
            </a:r>
          </a:p>
          <a:p>
            <a:pPr lvl="1"/>
            <a:r>
              <a:rPr lang="en-US" sz="1800" dirty="0">
                <a:solidFill>
                  <a:srgbClr val="FF0000"/>
                </a:solidFill>
              </a:rPr>
              <a:t>Took years to work out wording</a:t>
            </a:r>
          </a:p>
          <a:p>
            <a:pPr lvl="1"/>
            <a:r>
              <a:rPr lang="en-US" sz="1800" dirty="0">
                <a:solidFill>
                  <a:srgbClr val="FF0000"/>
                </a:solidFill>
              </a:rPr>
              <a:t>Definition of computer room</a:t>
            </a:r>
          </a:p>
          <a:p>
            <a:pPr lvl="1"/>
            <a:r>
              <a:rPr lang="en-US" sz="1800" dirty="0">
                <a:solidFill>
                  <a:srgbClr val="FF0000"/>
                </a:solidFill>
              </a:rPr>
              <a:t>Essentially big data centers follow 90.4</a:t>
            </a:r>
          </a:p>
          <a:p>
            <a:pPr lvl="2"/>
            <a:r>
              <a:rPr lang="en-US" sz="1500" dirty="0">
                <a:solidFill>
                  <a:srgbClr val="FF0000"/>
                </a:solidFill>
              </a:rPr>
              <a:t>90.4 has more electrical efficiency requirements</a:t>
            </a:r>
          </a:p>
          <a:p>
            <a:pPr lvl="2"/>
            <a:r>
              <a:rPr lang="en-US" sz="1500" dirty="0">
                <a:solidFill>
                  <a:srgbClr val="FF0000"/>
                </a:solidFill>
              </a:rPr>
              <a:t>Smaller data rooms in a building follow 90.1</a:t>
            </a:r>
          </a:p>
          <a:p>
            <a:pPr lvl="1"/>
            <a:r>
              <a:rPr lang="en-US" sz="1800" dirty="0">
                <a:solidFill>
                  <a:srgbClr val="FF0000"/>
                </a:solidFill>
              </a:rPr>
              <a:t>Computer Room = &gt; 20 W/sf and ≥ 10 kW of comp load and/or IT equipment </a:t>
            </a:r>
          </a:p>
        </p:txBody>
      </p:sp>
      <p:pic>
        <p:nvPicPr>
          <p:cNvPr id="2050" name="Picture 2" descr="https://upload.wikimedia.org/wikipedia/commons/thumb/9/91/Cabinet_Asile.jpg/1280px-Cabinet_Asile.jpg">
            <a:extLst>
              <a:ext uri="{FF2B5EF4-FFF2-40B4-BE49-F238E27FC236}">
                <a16:creationId xmlns:a16="http://schemas.microsoft.com/office/drawing/2014/main" id="{C76E6483-97E5-43A6-8C3F-8F162834D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8887" y="1476682"/>
            <a:ext cx="3342327" cy="4457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32125"/>
      </p:ext>
    </p:extLst>
  </p:cSld>
  <p:clrMapOvr>
    <a:masterClrMapping/>
  </p:clrMapOvr>
  <mc:AlternateContent xmlns:mc="http://schemas.openxmlformats.org/markup-compatibility/2006" xmlns:p14="http://schemas.microsoft.com/office/powerpoint/2010/main">
    <mc:Choice Requires="p14">
      <p:transition spd="slow" p14:dur="2000" advTm="88090"/>
    </mc:Choice>
    <mc:Fallback xmlns="">
      <p:transition spd="slow" advTm="8809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84" name="Rectangle 32"/>
          <p:cNvSpPr>
            <a:spLocks noGrp="1" noChangeArrowheads="1"/>
          </p:cNvSpPr>
          <p:nvPr>
            <p:ph idx="1"/>
          </p:nvPr>
        </p:nvSpPr>
        <p:spPr>
          <a:xfrm>
            <a:off x="424561" y="1211030"/>
            <a:ext cx="8458425" cy="4876800"/>
          </a:xfrm>
          <a:noFill/>
          <a:ln/>
        </p:spPr>
        <p:txBody>
          <a:bodyPr lIns="0" tIns="0" rIns="0" bIns="0">
            <a:normAutofit fontScale="92500" lnSpcReduction="20000"/>
          </a:bodyPr>
          <a:lstStyle/>
          <a:p>
            <a:pPr marL="0" indent="0">
              <a:buNone/>
            </a:pPr>
            <a:r>
              <a:rPr lang="en-US" b="1" dirty="0"/>
              <a:t>Exceptions to DCV:</a:t>
            </a:r>
          </a:p>
          <a:p>
            <a:r>
              <a:rPr lang="en-US" dirty="0"/>
              <a:t>Systems with exhaust air energy recovery meeting 6.5.6.1</a:t>
            </a:r>
          </a:p>
          <a:p>
            <a:r>
              <a:rPr lang="en-US" dirty="0"/>
              <a:t>Multiple-zone systems without DDC of individual zones communicating with central control panel</a:t>
            </a:r>
          </a:p>
          <a:p>
            <a:r>
              <a:rPr lang="en-US" dirty="0"/>
              <a:t>Systems with design outdoor air flow &lt; 750 cfm</a:t>
            </a:r>
          </a:p>
          <a:p>
            <a:r>
              <a:rPr lang="en-US" dirty="0"/>
              <a:t>Spaces where &gt; 75% of space design outdoor airflow is required for makeup air exhausted from space or transfer air exhausted from other spaces</a:t>
            </a:r>
          </a:p>
          <a:p>
            <a:r>
              <a:rPr lang="en-US" dirty="0"/>
              <a:t>Spaces with one of the following occupancy categories per ASHRAE 62.1</a:t>
            </a:r>
          </a:p>
          <a:p>
            <a:pPr lvl="1"/>
            <a:r>
              <a:rPr lang="en-US" sz="2400" dirty="0"/>
              <a:t>Correctional cells</a:t>
            </a:r>
          </a:p>
          <a:p>
            <a:pPr lvl="1"/>
            <a:r>
              <a:rPr lang="en-US" sz="2400" dirty="0"/>
              <a:t>Daycare sickrooms</a:t>
            </a:r>
          </a:p>
          <a:p>
            <a:pPr lvl="1"/>
            <a:r>
              <a:rPr lang="en-US" sz="2400" dirty="0"/>
              <a:t>Science labs</a:t>
            </a:r>
          </a:p>
          <a:p>
            <a:pPr lvl="1"/>
            <a:r>
              <a:rPr lang="en-US" sz="2400" dirty="0"/>
              <a:t>Barbers, beauty, and nail salons</a:t>
            </a:r>
          </a:p>
          <a:p>
            <a:pPr lvl="1"/>
            <a:r>
              <a:rPr lang="en-US" sz="2400" dirty="0"/>
              <a:t>Bowling alley seating</a:t>
            </a:r>
          </a:p>
          <a:p>
            <a:pPr lvl="1"/>
            <a:endParaRPr lang="en-US" dirty="0"/>
          </a:p>
        </p:txBody>
      </p:sp>
      <p:sp>
        <p:nvSpPr>
          <p:cNvPr id="177154" name="Rectangle 2"/>
          <p:cNvSpPr>
            <a:spLocks noGrp="1" noChangeArrowheads="1"/>
          </p:cNvSpPr>
          <p:nvPr>
            <p:ph type="title"/>
          </p:nvPr>
        </p:nvSpPr>
        <p:spPr>
          <a:xfrm>
            <a:off x="215900" y="0"/>
            <a:ext cx="8343899" cy="952500"/>
          </a:xfrm>
        </p:spPr>
        <p:txBody>
          <a:bodyPr>
            <a:normAutofit/>
          </a:bodyPr>
          <a:lstStyle/>
          <a:p>
            <a:pPr>
              <a:lnSpc>
                <a:spcPct val="80000"/>
              </a:lnSpc>
            </a:pPr>
            <a:r>
              <a:rPr lang="en-US" sz="2400" b="1" dirty="0">
                <a:solidFill>
                  <a:srgbClr val="00853F"/>
                </a:solidFill>
                <a:sym typeface="WP MathA" pitchFamily="2" charset="2"/>
              </a:rPr>
              <a:t>Section 6 – 6.4.3.8 (6.3.2q)</a:t>
            </a:r>
            <a:br>
              <a:rPr lang="en-US" sz="2000" dirty="0">
                <a:solidFill>
                  <a:srgbClr val="00853F"/>
                </a:solidFill>
                <a:sym typeface="WP MathA" pitchFamily="2" charset="2"/>
              </a:rPr>
            </a:br>
            <a:r>
              <a:rPr lang="en-US" sz="2000" dirty="0">
                <a:solidFill>
                  <a:srgbClr val="00853F"/>
                </a:solidFill>
                <a:sym typeface="WP MathA" pitchFamily="2" charset="2"/>
              </a:rPr>
              <a:t>Demand Control Ventilation</a:t>
            </a:r>
          </a:p>
        </p:txBody>
      </p:sp>
    </p:spTree>
    <p:extLst>
      <p:ext uri="{BB962C8B-B14F-4D97-AF65-F5344CB8AC3E}">
        <p14:creationId xmlns:p14="http://schemas.microsoft.com/office/powerpoint/2010/main" val="28109812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7343776" y="1066800"/>
            <a:ext cx="1800224" cy="5486400"/>
          </a:xfrm>
          <a:prstGeom prst="rect">
            <a:avLst/>
          </a:prstGeom>
          <a:gradFill rotWithShape="1">
            <a:gsLst>
              <a:gs pos="0">
                <a:schemeClr val="bg1">
                  <a:alpha val="58000"/>
                </a:schemeClr>
              </a:gs>
              <a:gs pos="100000">
                <a:srgbClr val="C0C0C0"/>
              </a:gs>
            </a:gsLst>
            <a:lin ang="5400000" scaled="1"/>
          </a:gradFill>
          <a:ln w="28575" algn="ctr">
            <a:noFill/>
            <a:miter lim="800000"/>
            <a:headEnd/>
            <a:tailEnd/>
          </a:ln>
          <a:effectLst/>
        </p:spPr>
        <p:txBody>
          <a:bodyPr wrap="none" anchor="ctr"/>
          <a:lstStyle/>
          <a:p>
            <a:endParaRPr lang="en-US"/>
          </a:p>
        </p:txBody>
      </p:sp>
      <p:sp>
        <p:nvSpPr>
          <p:cNvPr id="35844" name="Rectangle 4"/>
          <p:cNvSpPr>
            <a:spLocks noChangeArrowheads="1"/>
          </p:cNvSpPr>
          <p:nvPr/>
        </p:nvSpPr>
        <p:spPr bwMode="auto">
          <a:xfrm>
            <a:off x="4130040" y="990600"/>
            <a:ext cx="3048000" cy="5791200"/>
          </a:xfrm>
          <a:prstGeom prst="rect">
            <a:avLst/>
          </a:prstGeom>
          <a:noFill/>
          <a:ln w="28575" algn="ctr">
            <a:noFill/>
            <a:miter lim="800000"/>
            <a:headEnd/>
            <a:tailEnd/>
          </a:ln>
          <a:effectLst/>
        </p:spPr>
        <p:txBody>
          <a:bodyPr wrap="none" anchor="ctr"/>
          <a:lstStyle/>
          <a:p>
            <a:endParaRPr lang="en-US"/>
          </a:p>
        </p:txBody>
      </p:sp>
      <p:sp>
        <p:nvSpPr>
          <p:cNvPr id="35845" name="Rectangle 5"/>
          <p:cNvSpPr>
            <a:spLocks noChangeArrowheads="1"/>
          </p:cNvSpPr>
          <p:nvPr/>
        </p:nvSpPr>
        <p:spPr bwMode="auto">
          <a:xfrm>
            <a:off x="1" y="990600"/>
            <a:ext cx="1859284" cy="5562600"/>
          </a:xfrm>
          <a:prstGeom prst="rect">
            <a:avLst/>
          </a:prstGeom>
          <a:gradFill rotWithShape="1">
            <a:gsLst>
              <a:gs pos="0">
                <a:schemeClr val="bg1">
                  <a:alpha val="58000"/>
                </a:schemeClr>
              </a:gs>
              <a:gs pos="100000">
                <a:srgbClr val="C0C0C0"/>
              </a:gs>
            </a:gsLst>
            <a:lin ang="5400000" scaled="1"/>
          </a:gradFill>
          <a:ln w="28575" algn="ctr">
            <a:noFill/>
            <a:miter lim="800000"/>
            <a:headEnd/>
            <a:tailEnd/>
          </a:ln>
          <a:effectLst/>
        </p:spPr>
        <p:txBody>
          <a:bodyPr wrap="none" anchor="ctr"/>
          <a:lstStyle/>
          <a:p>
            <a:endParaRPr lang="en-US"/>
          </a:p>
        </p:txBody>
      </p:sp>
      <p:sp>
        <p:nvSpPr>
          <p:cNvPr id="35846" name="Oval 6"/>
          <p:cNvSpPr>
            <a:spLocks noChangeArrowheads="1"/>
          </p:cNvSpPr>
          <p:nvPr/>
        </p:nvSpPr>
        <p:spPr bwMode="auto">
          <a:xfrm>
            <a:off x="2362200" y="5334000"/>
            <a:ext cx="4572000" cy="1219200"/>
          </a:xfrm>
          <a:prstGeom prst="ellipse">
            <a:avLst/>
          </a:prstGeom>
          <a:noFill/>
          <a:ln w="9525" algn="ctr">
            <a:noFill/>
            <a:round/>
            <a:headEnd/>
            <a:tailEnd/>
          </a:ln>
          <a:effectLst/>
        </p:spPr>
        <p:txBody>
          <a:bodyPr wrap="none" anchor="ctr">
            <a:spAutoFit/>
          </a:bodyPr>
          <a:lstStyle/>
          <a:p>
            <a:endParaRPr lang="en-US"/>
          </a:p>
        </p:txBody>
      </p:sp>
      <p:sp>
        <p:nvSpPr>
          <p:cNvPr id="35848" name="Text Box 8"/>
          <p:cNvSpPr txBox="1">
            <a:spLocks noChangeArrowheads="1"/>
          </p:cNvSpPr>
          <p:nvPr/>
        </p:nvSpPr>
        <p:spPr bwMode="auto">
          <a:xfrm>
            <a:off x="1990730" y="3174881"/>
            <a:ext cx="1424939" cy="1095494"/>
          </a:xfrm>
          <a:prstGeom prst="rect">
            <a:avLst/>
          </a:prstGeom>
          <a:solidFill>
            <a:srgbClr val="92D050"/>
          </a:solidFill>
          <a:ln w="22225">
            <a:solidFill>
              <a:schemeClr val="tx2"/>
            </a:solidFill>
            <a:miter lim="800000"/>
            <a:headEnd/>
            <a:tailEnd/>
          </a:ln>
          <a:effectLst/>
        </p:spPr>
        <p:txBody>
          <a:bodyPr/>
          <a:lstStyle/>
          <a:p>
            <a:pPr algn="ctr">
              <a:spcBef>
                <a:spcPts val="600"/>
              </a:spcBef>
            </a:pPr>
            <a:r>
              <a:rPr lang="en-US" sz="1600" dirty="0">
                <a:solidFill>
                  <a:schemeClr val="bg1"/>
                </a:solidFill>
                <a:effectLst>
                  <a:outerShdw blurRad="38100" dist="38100" dir="2700000" algn="tl">
                    <a:srgbClr val="000000"/>
                  </a:outerShdw>
                </a:effectLst>
                <a:latin typeface="Arial Black" pitchFamily="34" charset="0"/>
              </a:rPr>
              <a:t>Mandatory </a:t>
            </a:r>
          </a:p>
          <a:p>
            <a:pPr algn="ctr"/>
            <a:r>
              <a:rPr lang="en-US" sz="1600" dirty="0">
                <a:solidFill>
                  <a:schemeClr val="bg1"/>
                </a:solidFill>
                <a:effectLst>
                  <a:outerShdw blurRad="38100" dist="38100" dir="2700000" algn="tl">
                    <a:srgbClr val="000000"/>
                  </a:outerShdw>
                </a:effectLst>
                <a:latin typeface="Arial Black" pitchFamily="34" charset="0"/>
              </a:rPr>
              <a:t>Provisions</a:t>
            </a:r>
          </a:p>
          <a:p>
            <a:pPr algn="ctr">
              <a:lnSpc>
                <a:spcPct val="110000"/>
              </a:lnSpc>
              <a:spcBef>
                <a:spcPct val="30000"/>
              </a:spcBef>
            </a:pPr>
            <a:r>
              <a:rPr lang="en-US" sz="1200" dirty="0"/>
              <a:t>(required for each compliance path)</a:t>
            </a:r>
          </a:p>
        </p:txBody>
      </p:sp>
      <p:sp>
        <p:nvSpPr>
          <p:cNvPr id="35849" name="Text Box 9"/>
          <p:cNvSpPr txBox="1">
            <a:spLocks noChangeArrowheads="1"/>
          </p:cNvSpPr>
          <p:nvPr/>
        </p:nvSpPr>
        <p:spPr bwMode="auto">
          <a:xfrm>
            <a:off x="0" y="1211263"/>
            <a:ext cx="1859284" cy="707886"/>
          </a:xfrm>
          <a:prstGeom prst="rect">
            <a:avLst/>
          </a:prstGeom>
          <a:noFill/>
          <a:ln w="28575" algn="ctr">
            <a:noFill/>
            <a:miter lim="800000"/>
            <a:headEnd/>
            <a:tailEnd/>
          </a:ln>
          <a:effectLst/>
        </p:spPr>
        <p:txBody>
          <a:bodyPr wrap="square">
            <a:spAutoFit/>
          </a:bodyPr>
          <a:lstStyle/>
          <a:p>
            <a:pPr algn="ctr">
              <a:spcBef>
                <a:spcPct val="50000"/>
              </a:spcBef>
            </a:pPr>
            <a:r>
              <a:rPr lang="en-US" sz="2000" b="1" dirty="0">
                <a:solidFill>
                  <a:schemeClr val="accent6"/>
                </a:solidFill>
                <a:effectLst>
                  <a:outerShdw blurRad="38100" dist="38100" dir="2700000" algn="tl">
                    <a:srgbClr val="C0C0C0"/>
                  </a:outerShdw>
                </a:effectLst>
              </a:rPr>
              <a:t>Building System</a:t>
            </a:r>
          </a:p>
        </p:txBody>
      </p:sp>
      <p:sp>
        <p:nvSpPr>
          <p:cNvPr id="35850" name="Text Box 10"/>
          <p:cNvSpPr txBox="1">
            <a:spLocks noChangeArrowheads="1"/>
          </p:cNvSpPr>
          <p:nvPr/>
        </p:nvSpPr>
        <p:spPr bwMode="auto">
          <a:xfrm>
            <a:off x="2573660" y="1214373"/>
            <a:ext cx="3840480" cy="400110"/>
          </a:xfrm>
          <a:prstGeom prst="rect">
            <a:avLst/>
          </a:prstGeom>
          <a:noFill/>
          <a:ln w="28575" algn="ctr">
            <a:noFill/>
            <a:miter lim="800000"/>
            <a:headEnd/>
            <a:tailEnd/>
          </a:ln>
          <a:effectLst/>
        </p:spPr>
        <p:txBody>
          <a:bodyPr wrap="square">
            <a:spAutoFit/>
          </a:bodyPr>
          <a:lstStyle/>
          <a:p>
            <a:pPr algn="ctr">
              <a:spcBef>
                <a:spcPct val="50000"/>
              </a:spcBef>
            </a:pPr>
            <a:r>
              <a:rPr lang="en-US" sz="2000" b="1" dirty="0">
                <a:solidFill>
                  <a:schemeClr val="accent6"/>
                </a:solidFill>
                <a:effectLst>
                  <a:outerShdw blurRad="38100" dist="38100" dir="2700000" algn="tl">
                    <a:srgbClr val="C0C0C0"/>
                  </a:outerShdw>
                </a:effectLst>
              </a:rPr>
              <a:t>Compliance Requirements</a:t>
            </a:r>
          </a:p>
        </p:txBody>
      </p:sp>
      <p:sp>
        <p:nvSpPr>
          <p:cNvPr id="35851" name="Text Box 11"/>
          <p:cNvSpPr txBox="1">
            <a:spLocks noChangeArrowheads="1"/>
          </p:cNvSpPr>
          <p:nvPr/>
        </p:nvSpPr>
        <p:spPr bwMode="auto">
          <a:xfrm>
            <a:off x="7267575" y="2828835"/>
            <a:ext cx="1952625" cy="1200329"/>
          </a:xfrm>
          <a:prstGeom prst="rect">
            <a:avLst/>
          </a:prstGeom>
          <a:noFill/>
          <a:ln w="28575" algn="ctr">
            <a:noFill/>
            <a:miter lim="800000"/>
            <a:headEnd/>
            <a:tailEnd/>
          </a:ln>
          <a:effectLst/>
        </p:spPr>
        <p:txBody>
          <a:bodyPr wrap="square">
            <a:spAutoFit/>
          </a:bodyPr>
          <a:lstStyle/>
          <a:p>
            <a:pPr algn="ctr">
              <a:spcBef>
                <a:spcPct val="50000"/>
              </a:spcBef>
            </a:pPr>
            <a:r>
              <a:rPr lang="en-US" sz="2400" b="1" dirty="0">
                <a:solidFill>
                  <a:schemeClr val="accent6"/>
                </a:solidFill>
                <a:effectLst>
                  <a:outerShdw blurRad="38100" dist="38100" dir="2700000" algn="tl">
                    <a:srgbClr val="C0C0C0"/>
                  </a:outerShdw>
                </a:effectLst>
              </a:rPr>
              <a:t>Energy Code Compliance</a:t>
            </a:r>
          </a:p>
        </p:txBody>
      </p:sp>
      <p:sp>
        <p:nvSpPr>
          <p:cNvPr id="35856" name="Text Box 16"/>
          <p:cNvSpPr txBox="1">
            <a:spLocks noChangeArrowheads="1"/>
          </p:cNvSpPr>
          <p:nvPr/>
        </p:nvSpPr>
        <p:spPr bwMode="auto">
          <a:xfrm>
            <a:off x="142875" y="2057400"/>
            <a:ext cx="1508760" cy="338554"/>
          </a:xfrm>
          <a:prstGeom prst="rect">
            <a:avLst/>
          </a:prstGeom>
          <a:solidFill>
            <a:srgbClr val="EAEAEA"/>
          </a:solidFill>
          <a:ln w="22225">
            <a:solidFill>
              <a:srgbClr val="808080"/>
            </a:solidFill>
            <a:miter lim="800000"/>
            <a:headEnd/>
            <a:tailEnd/>
          </a:ln>
          <a:effectLst/>
        </p:spPr>
        <p:txBody>
          <a:bodyPr wrap="square">
            <a:spAutoFit/>
          </a:bodyPr>
          <a:lstStyle>
            <a:defPPr>
              <a:defRPr lang="en-US"/>
            </a:defPPr>
            <a:lvl1pPr algn="ctr">
              <a:spcBef>
                <a:spcPct val="50000"/>
              </a:spcBef>
              <a:defRPr b="1"/>
            </a:lvl1pPr>
          </a:lstStyle>
          <a:p>
            <a:r>
              <a:rPr lang="en-US" dirty="0"/>
              <a:t>Envelope</a:t>
            </a:r>
          </a:p>
        </p:txBody>
      </p:sp>
      <p:sp>
        <p:nvSpPr>
          <p:cNvPr id="35857" name="Text Box 17"/>
          <p:cNvSpPr txBox="1">
            <a:spLocks noChangeArrowheads="1"/>
          </p:cNvSpPr>
          <p:nvPr/>
        </p:nvSpPr>
        <p:spPr bwMode="auto">
          <a:xfrm>
            <a:off x="142875" y="2727960"/>
            <a:ext cx="1508760" cy="369332"/>
          </a:xfrm>
          <a:prstGeom prst="rect">
            <a:avLst/>
          </a:prstGeom>
          <a:solidFill>
            <a:srgbClr val="92D050"/>
          </a:solidFill>
          <a:ln w="22225">
            <a:solidFill>
              <a:srgbClr val="808080"/>
            </a:solidFill>
            <a:miter lim="800000"/>
            <a:headEnd/>
            <a:tailEnd/>
          </a:ln>
          <a:effectLst/>
        </p:spPr>
        <p:txBody>
          <a:bodyPr wrap="square">
            <a:spAutoFit/>
          </a:bodyPr>
          <a:lstStyle>
            <a:defPPr>
              <a:defRPr lang="en-US"/>
            </a:defPPr>
            <a:lvl1pPr algn="ctr">
              <a:spcBef>
                <a:spcPts val="600"/>
              </a:spcBef>
              <a:defRPr sz="1600">
                <a:solidFill>
                  <a:schemeClr val="bg1"/>
                </a:solidFill>
                <a:effectLst>
                  <a:outerShdw blurRad="38100" dist="38100" dir="2700000" algn="tl">
                    <a:srgbClr val="000000"/>
                  </a:outerShdw>
                </a:effectLst>
                <a:latin typeface="Arial Black" pitchFamily="34" charset="0"/>
              </a:defRPr>
            </a:lvl1pPr>
          </a:lstStyle>
          <a:p>
            <a:r>
              <a:rPr lang="en-US" sz="1800" dirty="0"/>
              <a:t>HVAC</a:t>
            </a:r>
            <a:endParaRPr lang="en-US" dirty="0"/>
          </a:p>
        </p:txBody>
      </p:sp>
      <p:sp>
        <p:nvSpPr>
          <p:cNvPr id="35858" name="Text Box 18"/>
          <p:cNvSpPr txBox="1">
            <a:spLocks noChangeArrowheads="1"/>
          </p:cNvSpPr>
          <p:nvPr/>
        </p:nvSpPr>
        <p:spPr bwMode="auto">
          <a:xfrm>
            <a:off x="142875" y="473964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Lighting</a:t>
            </a:r>
          </a:p>
        </p:txBody>
      </p:sp>
      <p:sp>
        <p:nvSpPr>
          <p:cNvPr id="35859" name="Text Box 19"/>
          <p:cNvSpPr txBox="1">
            <a:spLocks noChangeArrowheads="1"/>
          </p:cNvSpPr>
          <p:nvPr/>
        </p:nvSpPr>
        <p:spPr bwMode="auto">
          <a:xfrm>
            <a:off x="142875" y="339852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SWH</a:t>
            </a:r>
          </a:p>
        </p:txBody>
      </p:sp>
      <p:sp>
        <p:nvSpPr>
          <p:cNvPr id="35860" name="Text Box 20"/>
          <p:cNvSpPr txBox="1">
            <a:spLocks noChangeArrowheads="1"/>
          </p:cNvSpPr>
          <p:nvPr/>
        </p:nvSpPr>
        <p:spPr bwMode="auto">
          <a:xfrm>
            <a:off x="142875" y="406908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Power</a:t>
            </a:r>
          </a:p>
        </p:txBody>
      </p:sp>
      <p:sp>
        <p:nvSpPr>
          <p:cNvPr id="35861" name="Text Box 21"/>
          <p:cNvSpPr txBox="1">
            <a:spLocks noChangeArrowheads="1"/>
          </p:cNvSpPr>
          <p:nvPr/>
        </p:nvSpPr>
        <p:spPr bwMode="auto">
          <a:xfrm>
            <a:off x="142875" y="541020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Other</a:t>
            </a:r>
          </a:p>
        </p:txBody>
      </p:sp>
      <p:sp>
        <p:nvSpPr>
          <p:cNvPr id="25" name="Rectangle 4"/>
          <p:cNvSpPr txBox="1">
            <a:spLocks noChangeArrowheads="1"/>
          </p:cNvSpPr>
          <p:nvPr/>
        </p:nvSpPr>
        <p:spPr>
          <a:xfrm>
            <a:off x="141288" y="0"/>
            <a:ext cx="5823479" cy="820396"/>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rPr>
              <a:t>HVAC Compliance</a:t>
            </a:r>
            <a:endParaRPr lang="en-US" dirty="0">
              <a:solidFill>
                <a:schemeClr val="tx1">
                  <a:lumMod val="50000"/>
                </a:schemeClr>
              </a:solidFill>
            </a:endParaRPr>
          </a:p>
        </p:txBody>
      </p:sp>
      <p:sp>
        <p:nvSpPr>
          <p:cNvPr id="21" name="Text Box 14">
            <a:extLst>
              <a:ext uri="{FF2B5EF4-FFF2-40B4-BE49-F238E27FC236}">
                <a16:creationId xmlns:a16="http://schemas.microsoft.com/office/drawing/2014/main" id="{7A242D6A-FCCD-4526-BC6B-7C0229A1E65F}"/>
              </a:ext>
            </a:extLst>
          </p:cNvPr>
          <p:cNvSpPr txBox="1">
            <a:spLocks noChangeArrowheads="1"/>
          </p:cNvSpPr>
          <p:nvPr/>
        </p:nvSpPr>
        <p:spPr bwMode="auto">
          <a:xfrm>
            <a:off x="5515192" y="2367257"/>
            <a:ext cx="1708571" cy="523220"/>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400" dirty="0">
                <a:solidFill>
                  <a:schemeClr val="bg1"/>
                </a:solidFill>
                <a:effectLst>
                  <a:outerShdw blurRad="38100" dist="38100" dir="2700000" algn="tl">
                    <a:srgbClr val="000000"/>
                  </a:outerShdw>
                </a:effectLst>
                <a:latin typeface="Arial Black" pitchFamily="34" charset="0"/>
              </a:rPr>
              <a:t>Submittal Requirements</a:t>
            </a:r>
          </a:p>
        </p:txBody>
      </p:sp>
      <p:sp>
        <p:nvSpPr>
          <p:cNvPr id="22" name="Text Box 14">
            <a:extLst>
              <a:ext uri="{FF2B5EF4-FFF2-40B4-BE49-F238E27FC236}">
                <a16:creationId xmlns:a16="http://schemas.microsoft.com/office/drawing/2014/main" id="{3DEF5D4A-BB7B-425D-A213-0FDD15838D50}"/>
              </a:ext>
            </a:extLst>
          </p:cNvPr>
          <p:cNvSpPr txBox="1">
            <a:spLocks noChangeArrowheads="1"/>
          </p:cNvSpPr>
          <p:nvPr/>
        </p:nvSpPr>
        <p:spPr bwMode="auto">
          <a:xfrm>
            <a:off x="5515192" y="3274454"/>
            <a:ext cx="1708571" cy="738664"/>
          </a:xfrm>
          <a:prstGeom prst="rect">
            <a:avLst/>
          </a:prstGeom>
          <a:solidFill>
            <a:srgbClr val="969696"/>
          </a:solidFill>
          <a:ln w="22225">
            <a:solidFill>
              <a:srgbClr val="808080"/>
            </a:solidFill>
            <a:miter lim="800000"/>
            <a:headEnd/>
            <a:tailEnd/>
          </a:ln>
          <a:effectLst/>
        </p:spPr>
        <p:txBody>
          <a:bodyPr>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sz="1400" dirty="0"/>
              <a:t>Information and Installation Requirements</a:t>
            </a:r>
          </a:p>
        </p:txBody>
      </p:sp>
      <p:sp>
        <p:nvSpPr>
          <p:cNvPr id="23" name="Text Box 14">
            <a:extLst>
              <a:ext uri="{FF2B5EF4-FFF2-40B4-BE49-F238E27FC236}">
                <a16:creationId xmlns:a16="http://schemas.microsoft.com/office/drawing/2014/main" id="{F1B03B98-DF1F-43B7-BBE3-F1300AAA1A75}"/>
              </a:ext>
            </a:extLst>
          </p:cNvPr>
          <p:cNvSpPr txBox="1">
            <a:spLocks noChangeArrowheads="1"/>
          </p:cNvSpPr>
          <p:nvPr/>
        </p:nvSpPr>
        <p:spPr bwMode="auto">
          <a:xfrm>
            <a:off x="5515192" y="4409541"/>
            <a:ext cx="1708571" cy="954107"/>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400" dirty="0">
                <a:solidFill>
                  <a:schemeClr val="bg1"/>
                </a:solidFill>
                <a:effectLst>
                  <a:outerShdw blurRad="38100" dist="38100" dir="2700000" algn="tl">
                    <a:srgbClr val="000000"/>
                  </a:outerShdw>
                </a:effectLst>
                <a:latin typeface="Arial Black" pitchFamily="34" charset="0"/>
              </a:rPr>
              <a:t>Verification, Testing, Inspection &amp; Commissioning</a:t>
            </a:r>
          </a:p>
        </p:txBody>
      </p:sp>
      <p:sp>
        <p:nvSpPr>
          <p:cNvPr id="26" name="Text Box 12">
            <a:extLst>
              <a:ext uri="{FF2B5EF4-FFF2-40B4-BE49-F238E27FC236}">
                <a16:creationId xmlns:a16="http://schemas.microsoft.com/office/drawing/2014/main" id="{D3B19DFA-1B55-4FEC-88CB-EB1F5A81F103}"/>
              </a:ext>
            </a:extLst>
          </p:cNvPr>
          <p:cNvSpPr txBox="1">
            <a:spLocks noChangeArrowheads="1"/>
          </p:cNvSpPr>
          <p:nvPr/>
        </p:nvSpPr>
        <p:spPr bwMode="auto">
          <a:xfrm>
            <a:off x="3655912" y="1984375"/>
            <a:ext cx="1615440" cy="603250"/>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Prescriptive Path</a:t>
            </a:r>
            <a:endParaRPr lang="en-US" sz="1600" dirty="0">
              <a:solidFill>
                <a:schemeClr val="bg1"/>
              </a:solidFill>
              <a:latin typeface="Arial Black" pitchFamily="34" charset="0"/>
            </a:endParaRPr>
          </a:p>
        </p:txBody>
      </p:sp>
      <p:sp>
        <p:nvSpPr>
          <p:cNvPr id="27" name="Text Box 13">
            <a:extLst>
              <a:ext uri="{FF2B5EF4-FFF2-40B4-BE49-F238E27FC236}">
                <a16:creationId xmlns:a16="http://schemas.microsoft.com/office/drawing/2014/main" id="{F58E3566-59B0-48C2-B359-12C3A89D30C2}"/>
              </a:ext>
            </a:extLst>
          </p:cNvPr>
          <p:cNvSpPr txBox="1">
            <a:spLocks noChangeArrowheads="1"/>
          </p:cNvSpPr>
          <p:nvPr/>
        </p:nvSpPr>
        <p:spPr bwMode="auto">
          <a:xfrm>
            <a:off x="3662688" y="4671274"/>
            <a:ext cx="1615440" cy="603250"/>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Energy Cost Budget</a:t>
            </a:r>
          </a:p>
        </p:txBody>
      </p:sp>
      <p:sp>
        <p:nvSpPr>
          <p:cNvPr id="28" name="Text Box 14">
            <a:extLst>
              <a:ext uri="{FF2B5EF4-FFF2-40B4-BE49-F238E27FC236}">
                <a16:creationId xmlns:a16="http://schemas.microsoft.com/office/drawing/2014/main" id="{EFB031EA-702D-4BFD-B83F-1E69AC1FBB43}"/>
              </a:ext>
            </a:extLst>
          </p:cNvPr>
          <p:cNvSpPr txBox="1">
            <a:spLocks noChangeArrowheads="1"/>
          </p:cNvSpPr>
          <p:nvPr/>
        </p:nvSpPr>
        <p:spPr bwMode="auto">
          <a:xfrm>
            <a:off x="3655912" y="3677875"/>
            <a:ext cx="1615439" cy="584775"/>
          </a:xfrm>
          <a:prstGeom prst="rect">
            <a:avLst/>
          </a:prstGeom>
          <a:solidFill>
            <a:srgbClr val="969696"/>
          </a:solidFill>
          <a:ln w="22225">
            <a:solidFill>
              <a:srgbClr val="808080"/>
            </a:solidFill>
            <a:miter lim="800000"/>
            <a:headEnd/>
            <a:tailEnd/>
          </a:ln>
          <a:effectLst/>
        </p:spPr>
        <p:txBody>
          <a:bodyPr>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dirty="0"/>
              <a:t>Trade Off Option </a:t>
            </a:r>
          </a:p>
        </p:txBody>
      </p:sp>
      <p:sp>
        <p:nvSpPr>
          <p:cNvPr id="29" name="Text Box 15">
            <a:extLst>
              <a:ext uri="{FF2B5EF4-FFF2-40B4-BE49-F238E27FC236}">
                <a16:creationId xmlns:a16="http://schemas.microsoft.com/office/drawing/2014/main" id="{A4C6EE19-F173-4FE9-974E-C9BF39748405}"/>
              </a:ext>
            </a:extLst>
          </p:cNvPr>
          <p:cNvSpPr txBox="1">
            <a:spLocks noChangeArrowheads="1"/>
          </p:cNvSpPr>
          <p:nvPr/>
        </p:nvSpPr>
        <p:spPr bwMode="auto">
          <a:xfrm>
            <a:off x="3686180" y="5636017"/>
            <a:ext cx="1615440" cy="830997"/>
          </a:xfrm>
          <a:prstGeom prst="rect">
            <a:avLst/>
          </a:prstGeom>
          <a:solidFill>
            <a:srgbClr val="92D050"/>
          </a:solidFill>
          <a:ln w="22225">
            <a:solidFill>
              <a:srgbClr val="808080"/>
            </a:solidFill>
            <a:miter lim="800000"/>
            <a:headEnd/>
            <a:tailEnd/>
          </a:ln>
          <a:effectLst/>
        </p:spPr>
        <p:txBody>
          <a:bodyPr wrap="square">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dirty="0"/>
              <a:t>Performance Rating Method</a:t>
            </a:r>
          </a:p>
        </p:txBody>
      </p:sp>
      <p:sp>
        <p:nvSpPr>
          <p:cNvPr id="30" name="Text Box 13">
            <a:extLst>
              <a:ext uri="{FF2B5EF4-FFF2-40B4-BE49-F238E27FC236}">
                <a16:creationId xmlns:a16="http://schemas.microsoft.com/office/drawing/2014/main" id="{CD774D06-1D21-4B56-A089-CAB70C08D9EB}"/>
              </a:ext>
            </a:extLst>
          </p:cNvPr>
          <p:cNvSpPr txBox="1">
            <a:spLocks noChangeArrowheads="1"/>
          </p:cNvSpPr>
          <p:nvPr/>
        </p:nvSpPr>
        <p:spPr bwMode="auto">
          <a:xfrm>
            <a:off x="3655912" y="2935900"/>
            <a:ext cx="1615440" cy="338554"/>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Simplified</a:t>
            </a:r>
          </a:p>
        </p:txBody>
      </p:sp>
    </p:spTree>
    <p:extLst>
      <p:ext uri="{BB962C8B-B14F-4D97-AF65-F5344CB8AC3E}">
        <p14:creationId xmlns:p14="http://schemas.microsoft.com/office/powerpoint/2010/main" val="13419071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9" name="Rectangle 5"/>
          <p:cNvSpPr>
            <a:spLocks noGrp="1" noChangeArrowheads="1"/>
          </p:cNvSpPr>
          <p:nvPr>
            <p:ph idx="1"/>
          </p:nvPr>
        </p:nvSpPr>
        <p:spPr>
          <a:xfrm>
            <a:off x="456229" y="1295400"/>
            <a:ext cx="8687771" cy="4441825"/>
          </a:xfrm>
        </p:spPr>
        <p:txBody>
          <a:bodyPr/>
          <a:lstStyle/>
          <a:p>
            <a:pPr>
              <a:buFont typeface="Wingdings" pitchFamily="2" charset="2"/>
              <a:buChar char="ü"/>
            </a:pPr>
            <a:r>
              <a:rPr lang="en-US" dirty="0"/>
              <a:t>Minimum Equipment Efficiency </a:t>
            </a:r>
            <a:r>
              <a:rPr lang="en-US" sz="2000" i="1" dirty="0"/>
              <a:t>(Section 6.4.1)</a:t>
            </a:r>
          </a:p>
          <a:p>
            <a:pPr>
              <a:buFont typeface="Wingdings" pitchFamily="2" charset="2"/>
              <a:buChar char="ü"/>
            </a:pPr>
            <a:r>
              <a:rPr lang="en-US" dirty="0"/>
              <a:t>Calculations </a:t>
            </a:r>
            <a:r>
              <a:rPr lang="en-US" sz="2000" i="1" dirty="0"/>
              <a:t>(Section 6.4.2)</a:t>
            </a:r>
          </a:p>
          <a:p>
            <a:pPr>
              <a:buFont typeface="Wingdings" pitchFamily="2" charset="2"/>
              <a:buChar char="ü"/>
            </a:pPr>
            <a:r>
              <a:rPr lang="en-US" dirty="0"/>
              <a:t>Controls and Diagnostics </a:t>
            </a:r>
            <a:r>
              <a:rPr lang="en-US" sz="2000" i="1" dirty="0"/>
              <a:t>(Section 6.4.3)</a:t>
            </a:r>
          </a:p>
          <a:p>
            <a:pPr>
              <a:buFont typeface="Wingdings" pitchFamily="2" charset="2"/>
              <a:buChar char="ü"/>
            </a:pPr>
            <a:r>
              <a:rPr lang="en-US" dirty="0"/>
              <a:t>HVAC System Construction and Insulation </a:t>
            </a:r>
            <a:r>
              <a:rPr lang="en-US" sz="2000" i="1" dirty="0"/>
              <a:t>(Section 6.4.4)</a:t>
            </a:r>
          </a:p>
          <a:p>
            <a:pPr>
              <a:buFont typeface="Wingdings" pitchFamily="2" charset="2"/>
              <a:buChar char="ü"/>
            </a:pPr>
            <a:r>
              <a:rPr lang="en-US" dirty="0"/>
              <a:t>Walk-in Coolers and Walk in Freezers </a:t>
            </a:r>
            <a:r>
              <a:rPr lang="en-US" sz="2000" i="1" dirty="0"/>
              <a:t>(Section 6.4.5)</a:t>
            </a:r>
          </a:p>
          <a:p>
            <a:pPr>
              <a:buFont typeface="Wingdings" pitchFamily="2" charset="2"/>
              <a:buChar char="ü"/>
            </a:pPr>
            <a:r>
              <a:rPr lang="en-US" dirty="0"/>
              <a:t>Refrigerated Display Case </a:t>
            </a:r>
            <a:r>
              <a:rPr lang="en-US" sz="2000" i="1" dirty="0"/>
              <a:t>(Section 6.4.6)</a:t>
            </a:r>
          </a:p>
          <a:p>
            <a:pPr>
              <a:buFont typeface="Wingdings" pitchFamily="2" charset="2"/>
              <a:buChar char="ü"/>
            </a:pPr>
            <a:r>
              <a:rPr lang="en-US" dirty="0">
                <a:solidFill>
                  <a:srgbClr val="FF0000"/>
                </a:solidFill>
              </a:rPr>
              <a:t>Liquid-to-Liquid Heat Exchangers </a:t>
            </a:r>
            <a:r>
              <a:rPr lang="en-US" sz="2000" i="1" dirty="0">
                <a:solidFill>
                  <a:srgbClr val="FF0000"/>
                </a:solidFill>
              </a:rPr>
              <a:t>(Section 6.4.7) </a:t>
            </a:r>
          </a:p>
          <a:p>
            <a:pPr lvl="1">
              <a:buFont typeface="Wingdings" pitchFamily="2" charset="2"/>
              <a:buChar char="ü"/>
            </a:pPr>
            <a:r>
              <a:rPr lang="en-US" sz="1600" i="1" dirty="0">
                <a:solidFill>
                  <a:srgbClr val="FF0000"/>
                </a:solidFill>
              </a:rPr>
              <a:t>Table was removed (No prior minimum efficiency requirement) </a:t>
            </a:r>
          </a:p>
          <a:p>
            <a:pPr lvl="1">
              <a:buFont typeface="Wingdings" pitchFamily="2" charset="2"/>
              <a:buChar char="ü"/>
            </a:pPr>
            <a:r>
              <a:rPr lang="en-US" sz="1600" i="1" dirty="0">
                <a:solidFill>
                  <a:srgbClr val="FF0000"/>
                </a:solidFill>
              </a:rPr>
              <a:t>Certified rating reporting is now required</a:t>
            </a:r>
          </a:p>
        </p:txBody>
      </p:sp>
      <p:sp>
        <p:nvSpPr>
          <p:cNvPr id="134148" name="Rectangle 4"/>
          <p:cNvSpPr>
            <a:spLocks noGrp="1" noChangeArrowheads="1"/>
          </p:cNvSpPr>
          <p:nvPr>
            <p:ph type="title"/>
          </p:nvPr>
        </p:nvSpPr>
        <p:spPr>
          <a:xfrm>
            <a:off x="179389" y="0"/>
            <a:ext cx="6999288" cy="901700"/>
          </a:xfrm>
        </p:spPr>
        <p:txBody>
          <a:bodyPr>
            <a:normAutofit/>
          </a:bodyPr>
          <a:lstStyle/>
          <a:p>
            <a:pPr>
              <a:lnSpc>
                <a:spcPct val="80000"/>
              </a:lnSpc>
            </a:pPr>
            <a:r>
              <a:rPr lang="en-US" sz="2400" b="1" dirty="0">
                <a:solidFill>
                  <a:srgbClr val="00853F"/>
                </a:solidFill>
              </a:rPr>
              <a:t>Section 6 – 6.4</a:t>
            </a:r>
            <a:br>
              <a:rPr lang="en-US" sz="2000" dirty="0">
                <a:solidFill>
                  <a:srgbClr val="00853F"/>
                </a:solidFill>
              </a:rPr>
            </a:br>
            <a:r>
              <a:rPr lang="en-US" sz="2000" dirty="0">
                <a:solidFill>
                  <a:srgbClr val="00853F"/>
                </a:solidFill>
              </a:rPr>
              <a:t>HVAC Mandatory Provisions</a:t>
            </a:r>
            <a:endParaRPr lang="en-US" sz="2000" i="1" dirty="0">
              <a:solidFill>
                <a:srgbClr val="00853F"/>
              </a:solidFill>
            </a:endParaRPr>
          </a:p>
        </p:txBody>
      </p:sp>
    </p:spTree>
    <p:extLst>
      <p:ext uri="{BB962C8B-B14F-4D97-AF65-F5344CB8AC3E}">
        <p14:creationId xmlns:p14="http://schemas.microsoft.com/office/powerpoint/2010/main" val="14501318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p:cNvSpPr>
            <a:spLocks noGrp="1" noChangeArrowheads="1"/>
          </p:cNvSpPr>
          <p:nvPr>
            <p:ph idx="1"/>
          </p:nvPr>
        </p:nvSpPr>
        <p:spPr>
          <a:xfrm>
            <a:off x="102637" y="1000138"/>
            <a:ext cx="8929395" cy="5537821"/>
          </a:xfrm>
        </p:spPr>
        <p:txBody>
          <a:bodyPr>
            <a:noAutofit/>
          </a:bodyPr>
          <a:lstStyle/>
          <a:p>
            <a:pPr marL="0" indent="0">
              <a:lnSpc>
                <a:spcPct val="95000"/>
              </a:lnSpc>
              <a:buNone/>
            </a:pPr>
            <a:r>
              <a:rPr lang="en-US" sz="1500" dirty="0"/>
              <a:t>HVAC Equipment Covered</a:t>
            </a:r>
          </a:p>
          <a:p>
            <a:pPr marL="401638" lvl="1" indent="-288925">
              <a:lnSpc>
                <a:spcPct val="95000"/>
              </a:lnSpc>
              <a:buFont typeface="Wingdings" pitchFamily="2" charset="2"/>
              <a:buChar char="ü"/>
            </a:pPr>
            <a:r>
              <a:rPr lang="en-US" sz="1400" dirty="0"/>
              <a:t>Electrically operated unitary air conditioners and condensing units</a:t>
            </a:r>
          </a:p>
          <a:p>
            <a:pPr marL="401638" lvl="1" indent="-288925">
              <a:lnSpc>
                <a:spcPct val="95000"/>
              </a:lnSpc>
              <a:buFont typeface="Wingdings" pitchFamily="2" charset="2"/>
              <a:buChar char="ü"/>
            </a:pPr>
            <a:r>
              <a:rPr lang="en-US" sz="1400" dirty="0"/>
              <a:t>Electrically operated </a:t>
            </a:r>
            <a:r>
              <a:rPr lang="en-US" sz="1400" dirty="0">
                <a:solidFill>
                  <a:srgbClr val="FF0000"/>
                </a:solidFill>
              </a:rPr>
              <a:t>air-cooled </a:t>
            </a:r>
            <a:r>
              <a:rPr lang="en-US" sz="1400" dirty="0"/>
              <a:t>unitary heat pumps </a:t>
            </a:r>
          </a:p>
          <a:p>
            <a:pPr marL="401638" lvl="1" indent="-288925">
              <a:lnSpc>
                <a:spcPct val="95000"/>
              </a:lnSpc>
              <a:buFont typeface="Wingdings" pitchFamily="2" charset="2"/>
              <a:buChar char="ü"/>
            </a:pPr>
            <a:r>
              <a:rPr lang="en-US" sz="1400" dirty="0"/>
              <a:t>Water-chilling packages (chillers)</a:t>
            </a:r>
          </a:p>
          <a:p>
            <a:pPr marL="401638" lvl="1" indent="-288925">
              <a:lnSpc>
                <a:spcPct val="95000"/>
              </a:lnSpc>
              <a:buFont typeface="Wingdings" pitchFamily="2" charset="2"/>
              <a:buChar char="ü"/>
            </a:pPr>
            <a:r>
              <a:rPr lang="en-US" sz="1400" dirty="0"/>
              <a:t>Electrically operated packaged terminal air conditioners and heat pumps, single-package vertical air conditioners, single-package heat pumps, room air conditioners, and room air conditioner heat pumps</a:t>
            </a:r>
          </a:p>
          <a:p>
            <a:pPr marL="401638" lvl="1" indent="-288925">
              <a:lnSpc>
                <a:spcPct val="95000"/>
              </a:lnSpc>
              <a:buFont typeface="Wingdings" pitchFamily="2" charset="2"/>
              <a:buChar char="ü"/>
            </a:pPr>
            <a:r>
              <a:rPr lang="en-US" sz="1400" dirty="0"/>
              <a:t>Warm-air furnaces, warm-air furnaces/AC units, warm-air duct furnaces and unit heaters</a:t>
            </a:r>
          </a:p>
          <a:p>
            <a:pPr marL="401638" lvl="1" indent="-288925">
              <a:lnSpc>
                <a:spcPct val="95000"/>
              </a:lnSpc>
              <a:buFont typeface="Wingdings" pitchFamily="2" charset="2"/>
              <a:buChar char="ü"/>
            </a:pPr>
            <a:r>
              <a:rPr lang="en-US" sz="1400" dirty="0"/>
              <a:t>Gas-and oil-fired boilers</a:t>
            </a:r>
          </a:p>
          <a:p>
            <a:pPr marL="401638" lvl="1" indent="-288925">
              <a:lnSpc>
                <a:spcPct val="95000"/>
              </a:lnSpc>
              <a:buFont typeface="Wingdings" pitchFamily="2" charset="2"/>
              <a:buChar char="ü"/>
            </a:pPr>
            <a:r>
              <a:rPr lang="en-US" sz="1400" dirty="0"/>
              <a:t>Performance requirements for heat rejection equipment (cooling towers)</a:t>
            </a:r>
          </a:p>
          <a:p>
            <a:pPr marL="401638" lvl="1" indent="-288925">
              <a:lnSpc>
                <a:spcPct val="95000"/>
              </a:lnSpc>
              <a:buFont typeface="Wingdings" pitchFamily="2" charset="2"/>
              <a:buChar char="ü"/>
            </a:pPr>
            <a:r>
              <a:rPr lang="en-US" sz="1400" dirty="0"/>
              <a:t>Electrically operated variable refrigerant flow (VRF) air conditioners</a:t>
            </a:r>
          </a:p>
          <a:p>
            <a:pPr marL="401638" lvl="1" indent="-288925">
              <a:lnSpc>
                <a:spcPct val="95000"/>
              </a:lnSpc>
              <a:buFont typeface="Wingdings" pitchFamily="2" charset="2"/>
              <a:buChar char="ü"/>
            </a:pPr>
            <a:r>
              <a:rPr lang="en-US" sz="1400" dirty="0"/>
              <a:t>Electrically operated VRF air-to-air and applied heat pumps</a:t>
            </a:r>
          </a:p>
          <a:p>
            <a:pPr marL="401638" lvl="1" indent="-288925">
              <a:lnSpc>
                <a:spcPct val="95000"/>
              </a:lnSpc>
              <a:buFont typeface="Wingdings" pitchFamily="2" charset="2"/>
              <a:buChar char="ü"/>
            </a:pPr>
            <a:r>
              <a:rPr lang="en-US" sz="1400" dirty="0">
                <a:solidFill>
                  <a:srgbClr val="FF0000"/>
                </a:solidFill>
              </a:rPr>
              <a:t>Floor-mounted</a:t>
            </a:r>
            <a:r>
              <a:rPr lang="en-US" sz="1400" dirty="0"/>
              <a:t> air conditioners and condensing units serving computer rooms</a:t>
            </a:r>
          </a:p>
          <a:p>
            <a:pPr marL="401638" lvl="1" indent="-288925">
              <a:lnSpc>
                <a:spcPct val="95000"/>
              </a:lnSpc>
              <a:buFont typeface="Wingdings" pitchFamily="2" charset="2"/>
              <a:buChar char="ü"/>
            </a:pPr>
            <a:r>
              <a:rPr lang="en-US" sz="1400" dirty="0"/>
              <a:t>Commercial refrigerators, freezers, and refrigeration</a:t>
            </a:r>
          </a:p>
          <a:p>
            <a:pPr marL="401638" lvl="1" indent="-288925">
              <a:lnSpc>
                <a:spcPct val="95000"/>
              </a:lnSpc>
              <a:buFont typeface="Wingdings" pitchFamily="2" charset="2"/>
              <a:buChar char="ü"/>
            </a:pPr>
            <a:r>
              <a:rPr lang="en-US" sz="1400" dirty="0"/>
              <a:t>Vapor-compression-based indoor pool dehumidifiers</a:t>
            </a:r>
          </a:p>
          <a:p>
            <a:pPr marL="401638" lvl="1" indent="-288925">
              <a:lnSpc>
                <a:spcPct val="95000"/>
              </a:lnSpc>
              <a:buFont typeface="Wingdings" pitchFamily="2" charset="2"/>
              <a:buChar char="ü"/>
            </a:pPr>
            <a:r>
              <a:rPr lang="en-US" sz="1400" dirty="0"/>
              <a:t>Electrically operated DX-DOAS units, single-package and remote condenser, without energy recovery</a:t>
            </a:r>
          </a:p>
          <a:p>
            <a:pPr marL="401638" lvl="1" indent="-288925">
              <a:lnSpc>
                <a:spcPct val="95000"/>
              </a:lnSpc>
              <a:buFont typeface="Wingdings" pitchFamily="2" charset="2"/>
              <a:buChar char="ü"/>
            </a:pPr>
            <a:r>
              <a:rPr lang="en-US" sz="1400" dirty="0"/>
              <a:t>Electrically operated DX-DOAS units, single-package and remote condenser with energy recovery</a:t>
            </a:r>
          </a:p>
          <a:p>
            <a:pPr marL="401638" lvl="1" indent="-288925">
              <a:lnSpc>
                <a:spcPct val="95000"/>
              </a:lnSpc>
              <a:buFont typeface="Wingdings" pitchFamily="2" charset="2"/>
              <a:buChar char="ü"/>
            </a:pPr>
            <a:r>
              <a:rPr lang="en-US" sz="1400" dirty="0">
                <a:solidFill>
                  <a:srgbClr val="FF0000"/>
                </a:solidFill>
              </a:rPr>
              <a:t>Electrically operated water-source heat pumps</a:t>
            </a:r>
          </a:p>
          <a:p>
            <a:pPr marL="401638" lvl="1" indent="-288925">
              <a:lnSpc>
                <a:spcPct val="95000"/>
              </a:lnSpc>
              <a:buFont typeface="Wingdings" pitchFamily="2" charset="2"/>
              <a:buChar char="ü"/>
            </a:pPr>
            <a:r>
              <a:rPr lang="en-US" sz="1400" dirty="0">
                <a:solidFill>
                  <a:srgbClr val="FF0000"/>
                </a:solidFill>
              </a:rPr>
              <a:t>Heat pump and heat recovery chiller packages</a:t>
            </a:r>
          </a:p>
          <a:p>
            <a:pPr marL="401638" lvl="1" indent="-288925">
              <a:lnSpc>
                <a:spcPct val="95000"/>
              </a:lnSpc>
              <a:buFont typeface="Wingdings" pitchFamily="2" charset="2"/>
              <a:buChar char="ü"/>
            </a:pPr>
            <a:r>
              <a:rPr lang="en-US" sz="1400" dirty="0">
                <a:solidFill>
                  <a:srgbClr val="FF0000"/>
                </a:solidFill>
              </a:rPr>
              <a:t>Ceiling-mounted computer-room air conditioners</a:t>
            </a:r>
          </a:p>
          <a:p>
            <a:pPr marL="401638" lvl="1" indent="-288925">
              <a:lnSpc>
                <a:spcPct val="95000"/>
              </a:lnSpc>
              <a:buFont typeface="Wingdings" pitchFamily="2" charset="2"/>
              <a:buChar char="ü"/>
            </a:pPr>
            <a:r>
              <a:rPr lang="en-US" sz="1400" dirty="0">
                <a:solidFill>
                  <a:srgbClr val="FF0000"/>
                </a:solidFill>
              </a:rPr>
              <a:t>Walk-in cooler and freezer display door</a:t>
            </a:r>
          </a:p>
          <a:p>
            <a:pPr marL="401638" lvl="1" indent="-288925">
              <a:lnSpc>
                <a:spcPct val="95000"/>
              </a:lnSpc>
              <a:buFont typeface="Wingdings" pitchFamily="2" charset="2"/>
              <a:buChar char="ü"/>
            </a:pPr>
            <a:r>
              <a:rPr lang="en-US" sz="1400" dirty="0">
                <a:solidFill>
                  <a:srgbClr val="FF0000"/>
                </a:solidFill>
              </a:rPr>
              <a:t>Walk-in cooler and freezer </a:t>
            </a:r>
            <a:r>
              <a:rPr lang="en-US" sz="1400" dirty="0" err="1">
                <a:solidFill>
                  <a:srgbClr val="FF0000"/>
                </a:solidFill>
              </a:rPr>
              <a:t>nondisplay</a:t>
            </a:r>
            <a:r>
              <a:rPr lang="en-US" sz="1400" dirty="0">
                <a:solidFill>
                  <a:srgbClr val="FF0000"/>
                </a:solidFill>
              </a:rPr>
              <a:t> door</a:t>
            </a:r>
          </a:p>
          <a:p>
            <a:pPr marL="401638" lvl="1" indent="-288925">
              <a:lnSpc>
                <a:spcPct val="95000"/>
              </a:lnSpc>
              <a:buFont typeface="Wingdings" pitchFamily="2" charset="2"/>
              <a:buChar char="ü"/>
            </a:pPr>
            <a:r>
              <a:rPr lang="en-US" sz="1400" dirty="0">
                <a:solidFill>
                  <a:srgbClr val="FF0000"/>
                </a:solidFill>
              </a:rPr>
              <a:t>Walk-in cooler and freezer refrigeration system</a:t>
            </a:r>
          </a:p>
          <a:p>
            <a:pPr>
              <a:buFontTx/>
              <a:buNone/>
            </a:pPr>
            <a:endParaRPr lang="en-US" sz="1500" dirty="0"/>
          </a:p>
        </p:txBody>
      </p:sp>
      <p:sp>
        <p:nvSpPr>
          <p:cNvPr id="136194" name="Rectangle 2"/>
          <p:cNvSpPr>
            <a:spLocks noGrp="1" noChangeArrowheads="1"/>
          </p:cNvSpPr>
          <p:nvPr>
            <p:ph type="title"/>
          </p:nvPr>
        </p:nvSpPr>
        <p:spPr>
          <a:xfrm>
            <a:off x="177801" y="0"/>
            <a:ext cx="8750300" cy="952500"/>
          </a:xfrm>
        </p:spPr>
        <p:txBody>
          <a:bodyPr/>
          <a:lstStyle/>
          <a:p>
            <a:pPr>
              <a:lnSpc>
                <a:spcPct val="80000"/>
              </a:lnSpc>
            </a:pPr>
            <a:r>
              <a:rPr lang="en-US" sz="2400" b="1" dirty="0">
                <a:solidFill>
                  <a:srgbClr val="00853F"/>
                </a:solidFill>
              </a:rPr>
              <a:t>Section 6 – 6.4.1.1</a:t>
            </a:r>
            <a:r>
              <a:rPr lang="en-US" sz="2800" b="1" dirty="0">
                <a:solidFill>
                  <a:srgbClr val="00853F"/>
                </a:solidFill>
              </a:rPr>
              <a:t> </a:t>
            </a:r>
            <a:br>
              <a:rPr lang="en-US" dirty="0">
                <a:solidFill>
                  <a:srgbClr val="00853F"/>
                </a:solidFill>
              </a:rPr>
            </a:br>
            <a:r>
              <a:rPr lang="en-US" sz="2000" dirty="0">
                <a:solidFill>
                  <a:srgbClr val="00853F"/>
                </a:solidFill>
              </a:rPr>
              <a:t>Minimum Equipment Efficiency</a:t>
            </a:r>
          </a:p>
        </p:txBody>
      </p:sp>
    </p:spTree>
    <p:extLst>
      <p:ext uri="{BB962C8B-B14F-4D97-AF65-F5344CB8AC3E}">
        <p14:creationId xmlns:p14="http://schemas.microsoft.com/office/powerpoint/2010/main" val="21868986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3" name="Rectangle 3"/>
          <p:cNvSpPr>
            <a:spLocks noGrp="1" noChangeArrowheads="1"/>
          </p:cNvSpPr>
          <p:nvPr>
            <p:ph idx="1"/>
          </p:nvPr>
        </p:nvSpPr>
        <p:spPr>
          <a:xfrm>
            <a:off x="456229" y="1219199"/>
            <a:ext cx="8001971" cy="4567825"/>
          </a:xfrm>
        </p:spPr>
        <p:txBody>
          <a:bodyPr>
            <a:normAutofit fontScale="92500" lnSpcReduction="10000"/>
          </a:bodyPr>
          <a:lstStyle/>
          <a:p>
            <a:pPr marL="0" indent="0">
              <a:spcBef>
                <a:spcPct val="50000"/>
              </a:spcBef>
              <a:buNone/>
            </a:pPr>
            <a:r>
              <a:rPr lang="en-US" dirty="0"/>
              <a:t>Equipment efficiency information from manufacturers verified by one of the following</a:t>
            </a:r>
          </a:p>
          <a:p>
            <a:pPr marL="568325">
              <a:spcBef>
                <a:spcPct val="50000"/>
              </a:spcBef>
              <a:buFont typeface="Wingdings" pitchFamily="2" charset="2"/>
              <a:buChar char="ü"/>
            </a:pPr>
            <a:r>
              <a:rPr lang="en-US" sz="2000" dirty="0"/>
              <a:t>EPACT equipment – to comply with federal certification requirements</a:t>
            </a:r>
          </a:p>
          <a:p>
            <a:pPr marL="568325">
              <a:spcBef>
                <a:spcPct val="50000"/>
              </a:spcBef>
              <a:buFont typeface="Wingdings" pitchFamily="2" charset="2"/>
              <a:buChar char="ü"/>
            </a:pPr>
            <a:r>
              <a:rPr lang="en-US" sz="2000" dirty="0"/>
              <a:t>If certification program exists for covered product and includes provisions for verification and challenge of equipment efficiency ratings, product listed in program </a:t>
            </a:r>
          </a:p>
          <a:p>
            <a:pPr marL="568325">
              <a:spcBef>
                <a:spcPct val="50000"/>
              </a:spcBef>
              <a:buFont typeface="Wingdings" pitchFamily="2" charset="2"/>
              <a:buChar char="ü"/>
            </a:pPr>
            <a:r>
              <a:rPr lang="en-US" sz="2000" dirty="0"/>
              <a:t>If product not listed in program, ratings verified by an independent laboratory test report </a:t>
            </a:r>
          </a:p>
          <a:p>
            <a:pPr marL="568325">
              <a:spcBef>
                <a:spcPct val="50000"/>
              </a:spcBef>
              <a:buFont typeface="Wingdings" pitchFamily="2" charset="2"/>
              <a:buChar char="ü"/>
            </a:pPr>
            <a:r>
              <a:rPr lang="en-US" sz="2000" dirty="0"/>
              <a:t>If no certification program exists, equipment efficiency ratings supported by data furnished by manufacturer </a:t>
            </a:r>
          </a:p>
          <a:p>
            <a:pPr marL="568325">
              <a:spcBef>
                <a:spcPct val="50000"/>
              </a:spcBef>
              <a:buFont typeface="Wingdings" pitchFamily="2" charset="2"/>
              <a:buChar char="ü"/>
            </a:pPr>
            <a:r>
              <a:rPr lang="en-US" sz="2000" dirty="0"/>
              <a:t>Where components from different manufacturers are used, system designer specifies components whose combined efficiency meets Section 6.4.1</a:t>
            </a:r>
          </a:p>
        </p:txBody>
      </p:sp>
      <p:sp>
        <p:nvSpPr>
          <p:cNvPr id="522242" name="Rectangle 2"/>
          <p:cNvSpPr>
            <a:spLocks noGrp="1" noChangeArrowheads="1"/>
          </p:cNvSpPr>
          <p:nvPr>
            <p:ph type="title"/>
          </p:nvPr>
        </p:nvSpPr>
        <p:spPr>
          <a:xfrm>
            <a:off x="165100" y="0"/>
            <a:ext cx="8572499" cy="914400"/>
          </a:xfrm>
        </p:spPr>
        <p:txBody>
          <a:bodyPr>
            <a:normAutofit/>
          </a:bodyPr>
          <a:lstStyle/>
          <a:p>
            <a:pPr>
              <a:lnSpc>
                <a:spcPct val="80000"/>
              </a:lnSpc>
            </a:pPr>
            <a:r>
              <a:rPr lang="en-US" sz="2400" b="1" dirty="0">
                <a:solidFill>
                  <a:srgbClr val="00853F"/>
                </a:solidFill>
              </a:rPr>
              <a:t>Section 6 – 6.4.1.</a:t>
            </a:r>
            <a:r>
              <a:rPr lang="en-US" sz="2400" b="1" dirty="0">
                <a:solidFill>
                  <a:srgbClr val="FF0000"/>
                </a:solidFill>
              </a:rPr>
              <a:t>5</a:t>
            </a:r>
            <a:br>
              <a:rPr lang="en-US" sz="2000" dirty="0">
                <a:solidFill>
                  <a:srgbClr val="00853F"/>
                </a:solidFill>
              </a:rPr>
            </a:br>
            <a:r>
              <a:rPr lang="en-US" sz="2000" dirty="0">
                <a:solidFill>
                  <a:srgbClr val="00853F"/>
                </a:solidFill>
              </a:rPr>
              <a:t>Verification of Equipment Efficiencies</a:t>
            </a:r>
            <a:endParaRPr lang="en-US" sz="1600" i="1" dirty="0">
              <a:solidFill>
                <a:srgbClr val="00853F"/>
              </a:solidFill>
            </a:endParaRPr>
          </a:p>
        </p:txBody>
      </p:sp>
    </p:spTree>
    <p:extLst>
      <p:ext uri="{BB962C8B-B14F-4D97-AF65-F5344CB8AC3E}">
        <p14:creationId xmlns:p14="http://schemas.microsoft.com/office/powerpoint/2010/main" val="22856332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1" name="Rectangle 3"/>
          <p:cNvSpPr>
            <a:spLocks noGrp="1" noChangeArrowheads="1"/>
          </p:cNvSpPr>
          <p:nvPr>
            <p:ph idx="1"/>
          </p:nvPr>
        </p:nvSpPr>
        <p:spPr>
          <a:xfrm>
            <a:off x="456229" y="1219200"/>
            <a:ext cx="8230571" cy="4114800"/>
          </a:xfrm>
        </p:spPr>
        <p:txBody>
          <a:bodyPr>
            <a:normAutofit lnSpcReduction="10000"/>
          </a:bodyPr>
          <a:lstStyle/>
          <a:p>
            <a:pPr marL="0" indent="0">
              <a:spcBef>
                <a:spcPct val="50000"/>
              </a:spcBef>
              <a:buNone/>
            </a:pPr>
            <a:r>
              <a:rPr lang="en-US" sz="2600" dirty="0">
                <a:sym typeface="WP MathA" pitchFamily="2" charset="2"/>
              </a:rPr>
              <a:t>Mechanical equipment </a:t>
            </a:r>
            <a:r>
              <a:rPr lang="en-US" i="1" dirty="0">
                <a:sym typeface="WP MathA" pitchFamily="2" charset="2"/>
              </a:rPr>
              <a:t>(6.4.1.</a:t>
            </a:r>
            <a:r>
              <a:rPr lang="en-US" i="1" dirty="0">
                <a:solidFill>
                  <a:srgbClr val="FF0000"/>
                </a:solidFill>
                <a:sym typeface="WP MathA" pitchFamily="2" charset="2"/>
              </a:rPr>
              <a:t>6</a:t>
            </a:r>
            <a:r>
              <a:rPr lang="en-US" i="1" dirty="0">
                <a:sym typeface="WP MathA" pitchFamily="2" charset="2"/>
              </a:rPr>
              <a:t>.1) </a:t>
            </a:r>
            <a:r>
              <a:rPr lang="en-US" sz="2600" dirty="0">
                <a:sym typeface="WP MathA" pitchFamily="2" charset="2"/>
              </a:rPr>
              <a:t>– equipment not covered by NAECA to have a permanent label stating equipment complies with 90.1</a:t>
            </a:r>
          </a:p>
          <a:p>
            <a:pPr marL="0" indent="0">
              <a:spcBef>
                <a:spcPct val="50000"/>
              </a:spcBef>
              <a:buNone/>
            </a:pPr>
            <a:r>
              <a:rPr lang="en-US" sz="2600" dirty="0">
                <a:sym typeface="WP MathA" pitchFamily="2" charset="2"/>
              </a:rPr>
              <a:t>Packaged terminal air conditioners </a:t>
            </a:r>
            <a:r>
              <a:rPr lang="en-US" i="1" dirty="0">
                <a:sym typeface="WP MathA" pitchFamily="2" charset="2"/>
              </a:rPr>
              <a:t>(6.4.1.</a:t>
            </a:r>
            <a:r>
              <a:rPr lang="en-US" i="1" dirty="0">
                <a:solidFill>
                  <a:srgbClr val="FF0000"/>
                </a:solidFill>
                <a:sym typeface="WP MathA" pitchFamily="2" charset="2"/>
              </a:rPr>
              <a:t>6</a:t>
            </a:r>
            <a:r>
              <a:rPr lang="en-US" i="1" dirty="0">
                <a:sym typeface="WP MathA" pitchFamily="2" charset="2"/>
              </a:rPr>
              <a:t>.2) </a:t>
            </a:r>
            <a:r>
              <a:rPr lang="en-US" sz="2600" dirty="0">
                <a:sym typeface="WP MathA" pitchFamily="2" charset="2"/>
              </a:rPr>
              <a:t>– packaged terminal air conditioners and heat pumps with sleeve sizes &lt; 16 in. high and 42 in. wide with a cross-sectional area &lt; 670 in</a:t>
            </a:r>
            <a:r>
              <a:rPr lang="en-US" sz="2600" baseline="30000" dirty="0">
                <a:sym typeface="WP MathA" pitchFamily="2" charset="2"/>
              </a:rPr>
              <a:t>2</a:t>
            </a:r>
            <a:r>
              <a:rPr lang="en-US" sz="2600" dirty="0">
                <a:sym typeface="WP MathA" pitchFamily="2" charset="2"/>
              </a:rPr>
              <a:t> to be factory labeled as follows:</a:t>
            </a:r>
          </a:p>
          <a:p>
            <a:pPr lvl="1">
              <a:spcBef>
                <a:spcPct val="50000"/>
              </a:spcBef>
              <a:buFont typeface="Wingdings" pitchFamily="2" charset="2"/>
              <a:buChar char="ü"/>
            </a:pPr>
            <a:r>
              <a:rPr lang="en-US" i="1" dirty="0">
                <a:sym typeface="WP MathA" pitchFamily="2" charset="2"/>
              </a:rPr>
              <a:t>Manufactured for nonstandard size applications only:  not to be installed in new construction projects</a:t>
            </a:r>
          </a:p>
        </p:txBody>
      </p:sp>
      <p:sp>
        <p:nvSpPr>
          <p:cNvPr id="524290" name="Rectangle 2"/>
          <p:cNvSpPr>
            <a:spLocks noGrp="1" noChangeArrowheads="1"/>
          </p:cNvSpPr>
          <p:nvPr>
            <p:ph type="title"/>
          </p:nvPr>
        </p:nvSpPr>
        <p:spPr>
          <a:xfrm>
            <a:off x="177801" y="0"/>
            <a:ext cx="8737600" cy="927100"/>
          </a:xfrm>
        </p:spPr>
        <p:txBody>
          <a:bodyPr/>
          <a:lstStyle/>
          <a:p>
            <a:pPr>
              <a:lnSpc>
                <a:spcPct val="80000"/>
              </a:lnSpc>
            </a:pPr>
            <a:r>
              <a:rPr lang="en-US" sz="2400" b="1" dirty="0">
                <a:solidFill>
                  <a:srgbClr val="00853F"/>
                </a:solidFill>
              </a:rPr>
              <a:t>Section 6 – 6.4.1.</a:t>
            </a:r>
            <a:r>
              <a:rPr lang="en-US" sz="2400" b="1" dirty="0">
                <a:solidFill>
                  <a:srgbClr val="FF0000"/>
                </a:solidFill>
              </a:rPr>
              <a:t>6</a:t>
            </a:r>
            <a:br>
              <a:rPr lang="en-US" dirty="0">
                <a:solidFill>
                  <a:srgbClr val="00853F"/>
                </a:solidFill>
              </a:rPr>
            </a:br>
            <a:r>
              <a:rPr lang="en-US" sz="2000" dirty="0">
                <a:solidFill>
                  <a:srgbClr val="00853F"/>
                </a:solidFill>
              </a:rPr>
              <a:t>Labeling</a:t>
            </a:r>
            <a:endParaRPr lang="en-US" sz="1600" i="1" dirty="0">
              <a:solidFill>
                <a:srgbClr val="00853F"/>
              </a:solidFill>
            </a:endParaRPr>
          </a:p>
        </p:txBody>
      </p:sp>
    </p:spTree>
    <p:extLst>
      <p:ext uri="{BB962C8B-B14F-4D97-AF65-F5344CB8AC3E}">
        <p14:creationId xmlns:p14="http://schemas.microsoft.com/office/powerpoint/2010/main" val="33585627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179389" y="0"/>
            <a:ext cx="7123112" cy="914400"/>
          </a:xfrm>
        </p:spPr>
        <p:txBody>
          <a:bodyPr>
            <a:normAutofit/>
          </a:bodyPr>
          <a:lstStyle/>
          <a:p>
            <a:pPr>
              <a:lnSpc>
                <a:spcPct val="80000"/>
              </a:lnSpc>
            </a:pPr>
            <a:r>
              <a:rPr lang="en-US" sz="2400" b="1" dirty="0">
                <a:solidFill>
                  <a:srgbClr val="00853F"/>
                </a:solidFill>
              </a:rPr>
              <a:t>Section 6 – 6.4.2.1</a:t>
            </a:r>
            <a:br>
              <a:rPr lang="en-US" sz="2400" dirty="0">
                <a:solidFill>
                  <a:srgbClr val="00853F"/>
                </a:solidFill>
              </a:rPr>
            </a:br>
            <a:r>
              <a:rPr lang="en-US" sz="2000" dirty="0">
                <a:solidFill>
                  <a:srgbClr val="00853F"/>
                </a:solidFill>
              </a:rPr>
              <a:t>Load Calculations</a:t>
            </a:r>
            <a:endParaRPr lang="en-US" sz="1800" i="1" dirty="0">
              <a:solidFill>
                <a:srgbClr val="00853F"/>
              </a:solidFill>
            </a:endParaRPr>
          </a:p>
        </p:txBody>
      </p:sp>
      <p:sp>
        <p:nvSpPr>
          <p:cNvPr id="140291" name="Rectangle 3"/>
          <p:cNvSpPr>
            <a:spLocks noGrp="1" noChangeArrowheads="1"/>
          </p:cNvSpPr>
          <p:nvPr>
            <p:ph type="body" sz="half" idx="1"/>
          </p:nvPr>
        </p:nvSpPr>
        <p:spPr>
          <a:xfrm>
            <a:off x="456229" y="2057400"/>
            <a:ext cx="4649171" cy="2971800"/>
          </a:xfrm>
        </p:spPr>
        <p:txBody>
          <a:bodyPr/>
          <a:lstStyle/>
          <a:p>
            <a:pPr marL="0" indent="0">
              <a:buNone/>
            </a:pPr>
            <a:r>
              <a:rPr lang="en-US" dirty="0">
                <a:sym typeface="WP MathA" pitchFamily="2" charset="2"/>
              </a:rPr>
              <a:t>Must calculate heating and cooling system design loads</a:t>
            </a:r>
          </a:p>
          <a:p>
            <a:pPr marL="0" indent="0">
              <a:buNone/>
            </a:pPr>
            <a:endParaRPr lang="en-US" dirty="0">
              <a:sym typeface="WP MathA" pitchFamily="2" charset="2"/>
            </a:endParaRPr>
          </a:p>
          <a:p>
            <a:pPr marL="0" indent="0">
              <a:buNone/>
            </a:pPr>
            <a:r>
              <a:rPr lang="en-US" dirty="0">
                <a:sym typeface="WP MathA" pitchFamily="2" charset="2"/>
              </a:rPr>
              <a:t>Must determine calculations with ASHRAE/ACCA Standard 183</a:t>
            </a:r>
          </a:p>
        </p:txBody>
      </p:sp>
      <p:pic>
        <p:nvPicPr>
          <p:cNvPr id="3" name="Picture 2" descr="shutterstock_329495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1744134"/>
            <a:ext cx="3922805" cy="2620434"/>
          </a:xfrm>
          <a:prstGeom prst="rect">
            <a:avLst/>
          </a:prstGeom>
          <a:effectLst>
            <a:reflection endPos="73000" dist="12700" dir="5400000" sy="-100000" algn="bl" rotWithShape="0"/>
          </a:effectLst>
        </p:spPr>
      </p:pic>
    </p:spTree>
    <p:extLst>
      <p:ext uri="{BB962C8B-B14F-4D97-AF65-F5344CB8AC3E}">
        <p14:creationId xmlns:p14="http://schemas.microsoft.com/office/powerpoint/2010/main" val="26733253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179389" y="0"/>
            <a:ext cx="7123112" cy="914400"/>
          </a:xfrm>
        </p:spPr>
        <p:txBody>
          <a:bodyPr>
            <a:normAutofit/>
          </a:bodyPr>
          <a:lstStyle/>
          <a:p>
            <a:pPr>
              <a:lnSpc>
                <a:spcPct val="80000"/>
              </a:lnSpc>
            </a:pPr>
            <a:r>
              <a:rPr lang="en-US" sz="2400" b="1" dirty="0">
                <a:solidFill>
                  <a:srgbClr val="00853F"/>
                </a:solidFill>
              </a:rPr>
              <a:t>Section 6 – 6.4.2.2</a:t>
            </a:r>
            <a:br>
              <a:rPr lang="en-US" sz="2400" dirty="0">
                <a:solidFill>
                  <a:srgbClr val="00853F"/>
                </a:solidFill>
              </a:rPr>
            </a:br>
            <a:r>
              <a:rPr lang="en-US" sz="2000" dirty="0">
                <a:solidFill>
                  <a:srgbClr val="00853F"/>
                </a:solidFill>
              </a:rPr>
              <a:t>Pump Head</a:t>
            </a:r>
          </a:p>
        </p:txBody>
      </p:sp>
      <p:sp>
        <p:nvSpPr>
          <p:cNvPr id="140291" name="Rectangle 3"/>
          <p:cNvSpPr>
            <a:spLocks noGrp="1" noChangeArrowheads="1"/>
          </p:cNvSpPr>
          <p:nvPr>
            <p:ph type="body" sz="half" idx="1"/>
          </p:nvPr>
        </p:nvSpPr>
        <p:spPr>
          <a:xfrm>
            <a:off x="456229" y="1436914"/>
            <a:ext cx="7851748" cy="4415246"/>
          </a:xfrm>
        </p:spPr>
        <p:txBody>
          <a:bodyPr>
            <a:normAutofit/>
          </a:bodyPr>
          <a:lstStyle/>
          <a:p>
            <a:pPr marL="339725" indent="-339725"/>
            <a:r>
              <a:rPr lang="en-US" sz="2400" dirty="0">
                <a:sym typeface="WP MathA" pitchFamily="2" charset="2"/>
              </a:rPr>
              <a:t>When sizing pumps, head to be determined in accordance with generally accepted engineering standards/handbooks acceptable to the authority having jurisdiction</a:t>
            </a:r>
          </a:p>
          <a:p>
            <a:pPr marL="339725" indent="-339725"/>
            <a:r>
              <a:rPr lang="en-US" sz="2400" dirty="0">
                <a:sym typeface="WP MathA" pitchFamily="2" charset="2"/>
              </a:rPr>
              <a:t>Must calculate the pressure drop through each device and pipe segment in the critical circuit at design conditions</a:t>
            </a:r>
          </a:p>
        </p:txBody>
      </p:sp>
    </p:spTree>
    <p:extLst>
      <p:ext uri="{BB962C8B-B14F-4D97-AF65-F5344CB8AC3E}">
        <p14:creationId xmlns:p14="http://schemas.microsoft.com/office/powerpoint/2010/main" val="153884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idx="1"/>
          </p:nvPr>
        </p:nvSpPr>
        <p:spPr>
          <a:xfrm>
            <a:off x="456229" y="1371599"/>
            <a:ext cx="8195646" cy="4340429"/>
          </a:xfrm>
        </p:spPr>
        <p:txBody>
          <a:bodyPr>
            <a:normAutofit/>
          </a:bodyPr>
          <a:lstStyle/>
          <a:p>
            <a:pPr marL="0" indent="0">
              <a:buNone/>
            </a:pPr>
            <a:r>
              <a:rPr lang="en-US" dirty="0">
                <a:sym typeface="WP MathA" pitchFamily="2" charset="2"/>
              </a:rPr>
              <a:t>Thermostatic controls are </a:t>
            </a:r>
          </a:p>
          <a:p>
            <a:pPr marL="0" indent="0">
              <a:buNone/>
            </a:pPr>
            <a:r>
              <a:rPr lang="en-US" dirty="0">
                <a:sym typeface="WP MathA" pitchFamily="2" charset="2"/>
              </a:rPr>
              <a:t>required for each zone</a:t>
            </a:r>
          </a:p>
          <a:p>
            <a:pPr lvl="1">
              <a:buFont typeface="Arial" panose="020B0604020202020204" pitchFamily="34" charset="0"/>
              <a:buChar char="•"/>
            </a:pPr>
            <a:r>
              <a:rPr lang="en-US" dirty="0">
                <a:sym typeface="WP MathA" pitchFamily="2" charset="2"/>
              </a:rPr>
              <a:t>Perimeter can be treated differently</a:t>
            </a:r>
          </a:p>
          <a:p>
            <a:pPr marL="0" indent="0">
              <a:buNone/>
            </a:pPr>
            <a:endParaRPr lang="en-US" dirty="0">
              <a:sym typeface="WP MathA" pitchFamily="2" charset="2"/>
            </a:endParaRPr>
          </a:p>
          <a:p>
            <a:pPr marL="0" indent="0">
              <a:buNone/>
            </a:pPr>
            <a:r>
              <a:rPr lang="en-US" dirty="0">
                <a:sym typeface="WP MathA" pitchFamily="2" charset="2"/>
              </a:rPr>
              <a:t>Dead band controls </a:t>
            </a:r>
          </a:p>
          <a:p>
            <a:pPr lvl="1">
              <a:lnSpc>
                <a:spcPct val="75000"/>
              </a:lnSpc>
              <a:buFont typeface="Arial" panose="020B0604020202020204" pitchFamily="34" charset="0"/>
              <a:buChar char="•"/>
            </a:pPr>
            <a:r>
              <a:rPr lang="en-US" dirty="0">
                <a:sym typeface="WP MathA" pitchFamily="2" charset="2"/>
              </a:rPr>
              <a:t>Thermostats must have at least a 5</a:t>
            </a:r>
            <a:r>
              <a:rPr lang="en-US" dirty="0">
                <a:cs typeface="Times New Roman" pitchFamily="18" charset="0"/>
                <a:sym typeface="WP MathA" pitchFamily="2" charset="2"/>
              </a:rPr>
              <a:t>°F dead band</a:t>
            </a:r>
          </a:p>
          <a:p>
            <a:pPr marL="457200" lvl="1" indent="0">
              <a:lnSpc>
                <a:spcPct val="75000"/>
              </a:lnSpc>
              <a:buNone/>
            </a:pPr>
            <a:r>
              <a:rPr lang="en-US" b="1" u="sng" dirty="0">
                <a:cs typeface="Times New Roman" pitchFamily="18" charset="0"/>
                <a:sym typeface="WP MathA" pitchFamily="2" charset="2"/>
              </a:rPr>
              <a:t>Exceptions</a:t>
            </a:r>
          </a:p>
          <a:p>
            <a:pPr lvl="2" indent="-285750">
              <a:buFont typeface="Arial" pitchFamily="34" charset="0"/>
              <a:buChar char="–"/>
            </a:pPr>
            <a:r>
              <a:rPr lang="en-US" dirty="0">
                <a:sym typeface="WP MathA" pitchFamily="2" charset="2"/>
              </a:rPr>
              <a:t>Thermostats that require manual changeover between heating and cooling modes</a:t>
            </a:r>
          </a:p>
          <a:p>
            <a:pPr lvl="2" indent="-285750">
              <a:buFont typeface="Arial" pitchFamily="34" charset="0"/>
              <a:buChar char="–"/>
            </a:pPr>
            <a:r>
              <a:rPr lang="en-US" dirty="0">
                <a:sym typeface="WP MathA" pitchFamily="2" charset="2"/>
              </a:rPr>
              <a:t>Special occupancy or applications where wide temperature ranges aren’t acceptable (e.g., retirement homes) and approved by AHJ</a:t>
            </a:r>
            <a:endParaRPr lang="en-US" sz="1800" dirty="0">
              <a:sym typeface="WP MathA" pitchFamily="2" charset="2"/>
            </a:endParaRPr>
          </a:p>
        </p:txBody>
      </p:sp>
      <p:sp>
        <p:nvSpPr>
          <p:cNvPr id="142338" name="Rectangle 2"/>
          <p:cNvSpPr>
            <a:spLocks noGrp="1" noChangeArrowheads="1"/>
          </p:cNvSpPr>
          <p:nvPr>
            <p:ph type="title"/>
          </p:nvPr>
        </p:nvSpPr>
        <p:spPr>
          <a:xfrm>
            <a:off x="203201" y="0"/>
            <a:ext cx="8597900" cy="914400"/>
          </a:xfrm>
        </p:spPr>
        <p:txBody>
          <a:bodyPr>
            <a:normAutofit/>
          </a:bodyPr>
          <a:lstStyle/>
          <a:p>
            <a:pPr>
              <a:lnSpc>
                <a:spcPct val="80000"/>
              </a:lnSpc>
            </a:pPr>
            <a:r>
              <a:rPr lang="en-US" sz="2400" b="1" dirty="0">
                <a:solidFill>
                  <a:srgbClr val="00853F"/>
                </a:solidFill>
              </a:rPr>
              <a:t>Section 6 – 6.4.3.1</a:t>
            </a:r>
            <a:br>
              <a:rPr lang="en-US" sz="2000" dirty="0">
                <a:solidFill>
                  <a:srgbClr val="00853F"/>
                </a:solidFill>
              </a:rPr>
            </a:br>
            <a:r>
              <a:rPr lang="en-US" sz="2000" dirty="0">
                <a:solidFill>
                  <a:srgbClr val="00853F"/>
                </a:solidFill>
              </a:rPr>
              <a:t>Controls – Zone Thermostatic &amp; Dead Band</a:t>
            </a:r>
            <a:endParaRPr lang="en-US" sz="1600" i="1" dirty="0">
              <a:solidFill>
                <a:srgbClr val="00853F"/>
              </a:solidFill>
            </a:endParaRPr>
          </a:p>
        </p:txBody>
      </p:sp>
      <p:pic>
        <p:nvPicPr>
          <p:cNvPr id="142368" name="Picture 32" descr="thermostat"/>
          <p:cNvPicPr>
            <a:picLocks noChangeAspect="1" noChangeArrowheads="1"/>
          </p:cNvPicPr>
          <p:nvPr/>
        </p:nvPicPr>
        <p:blipFill>
          <a:blip r:embed="rId3" cstate="screen"/>
          <a:srcRect/>
          <a:stretch>
            <a:fillRect/>
          </a:stretch>
        </p:blipFill>
        <p:spPr bwMode="auto">
          <a:xfrm>
            <a:off x="7010400" y="1295400"/>
            <a:ext cx="1648638" cy="20780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300390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Grp="1" noChangeArrowheads="1"/>
          </p:cNvSpPr>
          <p:nvPr>
            <p:ph idx="1"/>
          </p:nvPr>
        </p:nvSpPr>
        <p:spPr>
          <a:xfrm>
            <a:off x="456229" y="1295400"/>
            <a:ext cx="8270082" cy="4445000"/>
          </a:xfrm>
        </p:spPr>
        <p:txBody>
          <a:bodyPr/>
          <a:lstStyle/>
          <a:p>
            <a:pPr marL="0" indent="0">
              <a:buNone/>
            </a:pPr>
            <a:r>
              <a:rPr lang="en-US" dirty="0">
                <a:sym typeface="WP MathA" pitchFamily="2" charset="2"/>
              </a:rPr>
              <a:t>If heating and cooling for the same zone are controlled by separate thermostats or sensors:</a:t>
            </a:r>
          </a:p>
          <a:p>
            <a:pPr lvl="1">
              <a:buFont typeface="Arial" panose="020B0604020202020204" pitchFamily="34" charset="0"/>
              <a:buChar char="•"/>
            </a:pPr>
            <a:r>
              <a:rPr lang="en-US" dirty="0">
                <a:sym typeface="WP MathA" pitchFamily="2" charset="2"/>
              </a:rPr>
              <a:t>Means will be provided to prevent the heating setpoint from exceeding the cooling setpoint minus any applicable proportional band </a:t>
            </a:r>
          </a:p>
          <a:p>
            <a:pPr lvl="1">
              <a:buFont typeface="Arial" panose="020B0604020202020204" pitchFamily="34" charset="0"/>
              <a:buChar char="•"/>
            </a:pPr>
            <a:r>
              <a:rPr lang="en-US" dirty="0">
                <a:sym typeface="WP MathA" pitchFamily="2" charset="2"/>
              </a:rPr>
              <a:t>Means can include limit switches, mechanical stops, or software programming for DDC systems</a:t>
            </a:r>
          </a:p>
        </p:txBody>
      </p:sp>
      <p:sp>
        <p:nvSpPr>
          <p:cNvPr id="144386" name="Rectangle 2"/>
          <p:cNvSpPr>
            <a:spLocks noGrp="1" noChangeArrowheads="1"/>
          </p:cNvSpPr>
          <p:nvPr>
            <p:ph type="title"/>
          </p:nvPr>
        </p:nvSpPr>
        <p:spPr>
          <a:xfrm>
            <a:off x="203201" y="25400"/>
            <a:ext cx="8712200" cy="876300"/>
          </a:xfrm>
        </p:spPr>
        <p:txBody>
          <a:bodyPr>
            <a:normAutofit/>
          </a:bodyPr>
          <a:lstStyle/>
          <a:p>
            <a:pPr>
              <a:lnSpc>
                <a:spcPct val="80000"/>
              </a:lnSpc>
            </a:pPr>
            <a:r>
              <a:rPr lang="en-US" sz="2400" b="1" dirty="0">
                <a:solidFill>
                  <a:srgbClr val="00853F"/>
                </a:solidFill>
              </a:rPr>
              <a:t>Section 6 – 6.4.3.2</a:t>
            </a:r>
            <a:br>
              <a:rPr lang="en-US" sz="2400" dirty="0">
                <a:solidFill>
                  <a:srgbClr val="00853F"/>
                </a:solidFill>
              </a:rPr>
            </a:br>
            <a:r>
              <a:rPr lang="en-US" sz="2000" dirty="0">
                <a:solidFill>
                  <a:srgbClr val="00853F"/>
                </a:solidFill>
              </a:rPr>
              <a:t>Controls – </a:t>
            </a:r>
            <a:r>
              <a:rPr lang="en-US" sz="2000" dirty="0" err="1">
                <a:solidFill>
                  <a:srgbClr val="00853F"/>
                </a:solidFill>
              </a:rPr>
              <a:t>Setpoint</a:t>
            </a:r>
            <a:r>
              <a:rPr lang="en-US" sz="2000" dirty="0">
                <a:solidFill>
                  <a:srgbClr val="00853F"/>
                </a:solidFill>
              </a:rPr>
              <a:t> Overlap Restriction</a:t>
            </a:r>
            <a:endParaRPr lang="en-US" sz="1600" i="1" dirty="0">
              <a:solidFill>
                <a:srgbClr val="00853F"/>
              </a:solidFill>
            </a:endParaRPr>
          </a:p>
        </p:txBody>
      </p:sp>
    </p:spTree>
    <p:extLst>
      <p:ext uri="{BB962C8B-B14F-4D97-AF65-F5344CB8AC3E}">
        <p14:creationId xmlns:p14="http://schemas.microsoft.com/office/powerpoint/2010/main" val="976113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615F0-4D20-4F62-A652-957511E9841D}"/>
              </a:ext>
            </a:extLst>
          </p:cNvPr>
          <p:cNvSpPr>
            <a:spLocks noGrp="1"/>
          </p:cNvSpPr>
          <p:nvPr>
            <p:ph type="title"/>
          </p:nvPr>
        </p:nvSpPr>
        <p:spPr>
          <a:xfrm>
            <a:off x="193788" y="102459"/>
            <a:ext cx="8570767" cy="727478"/>
          </a:xfrm>
        </p:spPr>
        <p:txBody>
          <a:bodyPr>
            <a:normAutofit/>
          </a:bodyPr>
          <a:lstStyle/>
          <a:p>
            <a:r>
              <a:rPr lang="en-US" sz="2400" b="1" dirty="0">
                <a:solidFill>
                  <a:schemeClr val="accent5"/>
                </a:solidFill>
              </a:rPr>
              <a:t>Mechanical – Fan Energy Index (FEI)</a:t>
            </a:r>
          </a:p>
        </p:txBody>
      </p:sp>
      <p:sp>
        <p:nvSpPr>
          <p:cNvPr id="3" name="Content Placeholder 2">
            <a:extLst>
              <a:ext uri="{FF2B5EF4-FFF2-40B4-BE49-F238E27FC236}">
                <a16:creationId xmlns:a16="http://schemas.microsoft.com/office/drawing/2014/main" id="{2CF531A7-AF48-418C-9C05-A5DBA454EC80}"/>
              </a:ext>
            </a:extLst>
          </p:cNvPr>
          <p:cNvSpPr>
            <a:spLocks noGrp="1"/>
          </p:cNvSpPr>
          <p:nvPr>
            <p:ph idx="1"/>
          </p:nvPr>
        </p:nvSpPr>
        <p:spPr>
          <a:xfrm>
            <a:off x="268432" y="1175657"/>
            <a:ext cx="5057579" cy="5215811"/>
          </a:xfrm>
        </p:spPr>
        <p:txBody>
          <a:bodyPr>
            <a:normAutofit lnSpcReduction="10000"/>
          </a:bodyPr>
          <a:lstStyle/>
          <a:p>
            <a:r>
              <a:rPr lang="en-US" sz="1800" dirty="0">
                <a:solidFill>
                  <a:srgbClr val="FF0000"/>
                </a:solidFill>
              </a:rPr>
              <a:t>Replaced Fan Efficiency Grade (FEG) efficiency metric with Fan Energy Index (FEI)</a:t>
            </a:r>
          </a:p>
          <a:p>
            <a:r>
              <a:rPr lang="en-US" sz="1800" dirty="0">
                <a:solidFill>
                  <a:srgbClr val="FF0000"/>
                </a:solidFill>
              </a:rPr>
              <a:t>FEG mainly requires good fan peak efficiency; does not concentrate as much on good selections</a:t>
            </a:r>
          </a:p>
          <a:p>
            <a:r>
              <a:rPr lang="en-US" sz="1800" dirty="0">
                <a:solidFill>
                  <a:srgbClr val="FF0000"/>
                </a:solidFill>
              </a:rPr>
              <a:t>FEI mainly requires good fan selections</a:t>
            </a:r>
          </a:p>
          <a:p>
            <a:pPr lvl="1"/>
            <a:r>
              <a:rPr lang="en-US" sz="1600" dirty="0">
                <a:solidFill>
                  <a:srgbClr val="FF0000"/>
                </a:solidFill>
              </a:rPr>
              <a:t>kW input must be below a calculated value AT THE SCHEDULED OPERATING POINT</a:t>
            </a:r>
          </a:p>
          <a:p>
            <a:pPr lvl="1"/>
            <a:r>
              <a:rPr lang="en-US" sz="1600" dirty="0">
                <a:solidFill>
                  <a:srgbClr val="FF0000"/>
                </a:solidFill>
              </a:rPr>
              <a:t>So the fan must be fairly good too</a:t>
            </a:r>
          </a:p>
          <a:p>
            <a:pPr lvl="1"/>
            <a:r>
              <a:rPr lang="en-US" sz="1600" dirty="0">
                <a:solidFill>
                  <a:srgbClr val="FF0000"/>
                </a:solidFill>
              </a:rPr>
              <a:t>Manufacturers selection software should tell you “Compliant with FEI” or NOT or just not list non-compliant products</a:t>
            </a:r>
          </a:p>
          <a:p>
            <a:r>
              <a:rPr lang="en-US" sz="1800" dirty="0">
                <a:solidFill>
                  <a:srgbClr val="FF0000"/>
                </a:solidFill>
              </a:rPr>
              <a:t>Exceptions for embedded fans, safety fans, ceiling fans, fans outside scope of AMCA 208</a:t>
            </a:r>
          </a:p>
          <a:p>
            <a:pPr lvl="1"/>
            <a:r>
              <a:rPr lang="en-US" sz="1600" dirty="0">
                <a:solidFill>
                  <a:srgbClr val="FF0000"/>
                </a:solidFill>
              </a:rPr>
              <a:t>No exception for powered roof ventilators</a:t>
            </a:r>
          </a:p>
          <a:p>
            <a:r>
              <a:rPr lang="en-US" sz="1800" dirty="0">
                <a:solidFill>
                  <a:srgbClr val="FF0000"/>
                </a:solidFill>
              </a:rPr>
              <a:t>Power threshold lowered from 5 HP to 1 HP</a:t>
            </a:r>
          </a:p>
        </p:txBody>
      </p:sp>
      <p:pic>
        <p:nvPicPr>
          <p:cNvPr id="4" name="Picture 3">
            <a:extLst>
              <a:ext uri="{FF2B5EF4-FFF2-40B4-BE49-F238E27FC236}">
                <a16:creationId xmlns:a16="http://schemas.microsoft.com/office/drawing/2014/main" id="{02A9795D-78E1-4FDB-92AD-327DF71B8AA0}"/>
              </a:ext>
            </a:extLst>
          </p:cNvPr>
          <p:cNvPicPr>
            <a:picLocks noChangeAspect="1"/>
          </p:cNvPicPr>
          <p:nvPr/>
        </p:nvPicPr>
        <p:blipFill>
          <a:blip r:embed="rId2"/>
          <a:stretch>
            <a:fillRect/>
          </a:stretch>
        </p:blipFill>
        <p:spPr>
          <a:xfrm>
            <a:off x="5696564" y="927621"/>
            <a:ext cx="3261347" cy="2428564"/>
          </a:xfrm>
          <a:prstGeom prst="rect">
            <a:avLst/>
          </a:prstGeom>
        </p:spPr>
      </p:pic>
      <p:pic>
        <p:nvPicPr>
          <p:cNvPr id="5" name="Picture 4">
            <a:extLst>
              <a:ext uri="{FF2B5EF4-FFF2-40B4-BE49-F238E27FC236}">
                <a16:creationId xmlns:a16="http://schemas.microsoft.com/office/drawing/2014/main" id="{73ECEA4F-7ED7-4F21-BCF2-808C81DDDE4A}"/>
              </a:ext>
            </a:extLst>
          </p:cNvPr>
          <p:cNvPicPr>
            <a:picLocks noChangeAspect="1"/>
          </p:cNvPicPr>
          <p:nvPr/>
        </p:nvPicPr>
        <p:blipFill>
          <a:blip r:embed="rId3"/>
          <a:stretch>
            <a:fillRect/>
          </a:stretch>
        </p:blipFill>
        <p:spPr>
          <a:xfrm>
            <a:off x="5702120" y="3551553"/>
            <a:ext cx="3261347" cy="2342445"/>
          </a:xfrm>
          <a:prstGeom prst="rect">
            <a:avLst/>
          </a:prstGeom>
        </p:spPr>
      </p:pic>
      <p:sp>
        <p:nvSpPr>
          <p:cNvPr id="6" name="TextBox 5">
            <a:extLst>
              <a:ext uri="{FF2B5EF4-FFF2-40B4-BE49-F238E27FC236}">
                <a16:creationId xmlns:a16="http://schemas.microsoft.com/office/drawing/2014/main" id="{8EE6A2E6-04E0-4891-862B-0B0331F80EE9}"/>
              </a:ext>
            </a:extLst>
          </p:cNvPr>
          <p:cNvSpPr txBox="1"/>
          <p:nvPr/>
        </p:nvSpPr>
        <p:spPr>
          <a:xfrm>
            <a:off x="6035109" y="5961379"/>
            <a:ext cx="2064978" cy="507831"/>
          </a:xfrm>
          <a:prstGeom prst="rect">
            <a:avLst/>
          </a:prstGeom>
          <a:noFill/>
        </p:spPr>
        <p:txBody>
          <a:bodyPr wrap="square" rtlCol="0">
            <a:spAutoFit/>
          </a:bodyPr>
          <a:lstStyle/>
          <a:p>
            <a:pPr algn="r"/>
            <a:r>
              <a:rPr lang="en-US" sz="1350" dirty="0"/>
              <a:t>Images courtesy of AMCA</a:t>
            </a:r>
          </a:p>
        </p:txBody>
      </p:sp>
    </p:spTree>
    <p:extLst>
      <p:ext uri="{BB962C8B-B14F-4D97-AF65-F5344CB8AC3E}">
        <p14:creationId xmlns:p14="http://schemas.microsoft.com/office/powerpoint/2010/main" val="2323620379"/>
      </p:ext>
    </p:extLst>
  </p:cSld>
  <p:clrMapOvr>
    <a:masterClrMapping/>
  </p:clrMapOvr>
  <mc:AlternateContent xmlns:mc="http://schemas.openxmlformats.org/markup-compatibility/2006" xmlns:p14="http://schemas.microsoft.com/office/powerpoint/2010/main">
    <mc:Choice Requires="p14">
      <p:transition spd="slow" p14:dur="2000" advTm="196277"/>
    </mc:Choice>
    <mc:Fallback xmlns="">
      <p:transition spd="slow" advTm="196277"/>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3"/>
          <p:cNvSpPr>
            <a:spLocks noGrp="1" noChangeArrowheads="1"/>
          </p:cNvSpPr>
          <p:nvPr>
            <p:ph idx="1"/>
          </p:nvPr>
        </p:nvSpPr>
        <p:spPr>
          <a:xfrm>
            <a:off x="456229" y="1447800"/>
            <a:ext cx="6396127" cy="4014788"/>
          </a:xfrm>
        </p:spPr>
        <p:txBody>
          <a:bodyPr>
            <a:normAutofit fontScale="92500" lnSpcReduction="10000"/>
          </a:bodyPr>
          <a:lstStyle/>
          <a:p>
            <a:pPr marL="0" indent="0">
              <a:buNone/>
            </a:pPr>
            <a:r>
              <a:rPr lang="en-US" dirty="0">
                <a:sym typeface="WP MathA" pitchFamily="2" charset="2"/>
              </a:rPr>
              <a:t>Temperature Control off-hour requirements</a:t>
            </a:r>
          </a:p>
          <a:p>
            <a:pPr marL="693738">
              <a:buFont typeface="Arial" panose="020B0604020202020204" pitchFamily="34" charset="0"/>
              <a:buChar char="•"/>
            </a:pPr>
            <a:r>
              <a:rPr lang="en-US" dirty="0">
                <a:sym typeface="WP MathA" pitchFamily="2" charset="2"/>
              </a:rPr>
              <a:t>Automatic shutdown</a:t>
            </a:r>
          </a:p>
          <a:p>
            <a:pPr marL="693738">
              <a:buFont typeface="Arial" panose="020B0604020202020204" pitchFamily="34" charset="0"/>
              <a:buChar char="•"/>
            </a:pPr>
            <a:r>
              <a:rPr lang="en-US" dirty="0">
                <a:sym typeface="WP MathA" pitchFamily="2" charset="2"/>
              </a:rPr>
              <a:t>Setback controls</a:t>
            </a:r>
          </a:p>
          <a:p>
            <a:pPr marL="693738">
              <a:buFont typeface="Arial" panose="020B0604020202020204" pitchFamily="34" charset="0"/>
              <a:buChar char="•"/>
            </a:pPr>
            <a:r>
              <a:rPr lang="en-US" dirty="0">
                <a:sym typeface="WP MathA" pitchFamily="2" charset="2"/>
              </a:rPr>
              <a:t>Optimum start</a:t>
            </a:r>
          </a:p>
          <a:p>
            <a:pPr marL="693738">
              <a:buFont typeface="Arial" panose="020B0604020202020204" pitchFamily="34" charset="0"/>
              <a:buChar char="•"/>
            </a:pPr>
            <a:r>
              <a:rPr lang="en-US" dirty="0">
                <a:sym typeface="WP MathA" pitchFamily="2" charset="2"/>
              </a:rPr>
              <a:t>Zone isolation</a:t>
            </a:r>
          </a:p>
          <a:p>
            <a:pPr marL="693738">
              <a:buFont typeface="Arial" panose="020B0604020202020204" pitchFamily="34" charset="0"/>
              <a:buChar char="•"/>
            </a:pPr>
            <a:r>
              <a:rPr lang="en-US" dirty="0">
                <a:sym typeface="WP MathA" pitchFamily="2" charset="2"/>
              </a:rPr>
              <a:t>Automatic control of HVAC in hotel/motel guest rooms</a:t>
            </a:r>
          </a:p>
          <a:p>
            <a:pPr marL="350838" indent="0">
              <a:buNone/>
            </a:pPr>
            <a:r>
              <a:rPr lang="en-US" b="1" u="sng" dirty="0">
                <a:sym typeface="WP MathA" pitchFamily="2" charset="2"/>
              </a:rPr>
              <a:t>Exceptions</a:t>
            </a:r>
            <a:r>
              <a:rPr lang="en-US" dirty="0">
                <a:sym typeface="WP MathA" pitchFamily="2" charset="2"/>
              </a:rPr>
              <a:t>, HVAC systems</a:t>
            </a:r>
          </a:p>
          <a:p>
            <a:pPr marL="1031875" lvl="1" indent="-342900"/>
            <a:r>
              <a:rPr lang="en-US" dirty="0">
                <a:sym typeface="WP MathA" pitchFamily="2" charset="2"/>
              </a:rPr>
              <a:t>with heating and cooling capacity &lt; 15,000 Btu/h</a:t>
            </a:r>
          </a:p>
          <a:p>
            <a:pPr marL="1031875" lvl="1" indent="-342900"/>
            <a:r>
              <a:rPr lang="en-US" dirty="0">
                <a:sym typeface="WP MathA" pitchFamily="2" charset="2"/>
              </a:rPr>
              <a:t>intended to operate continuously</a:t>
            </a:r>
          </a:p>
        </p:txBody>
      </p:sp>
      <p:sp>
        <p:nvSpPr>
          <p:cNvPr id="146434" name="Rectangle 2"/>
          <p:cNvSpPr>
            <a:spLocks noGrp="1" noChangeArrowheads="1"/>
          </p:cNvSpPr>
          <p:nvPr>
            <p:ph type="title"/>
          </p:nvPr>
        </p:nvSpPr>
        <p:spPr>
          <a:xfrm>
            <a:off x="177801" y="12700"/>
            <a:ext cx="8813800" cy="876300"/>
          </a:xfrm>
        </p:spPr>
        <p:txBody>
          <a:bodyPr/>
          <a:lstStyle/>
          <a:p>
            <a:pPr>
              <a:lnSpc>
                <a:spcPct val="80000"/>
              </a:lnSpc>
            </a:pPr>
            <a:r>
              <a:rPr lang="en-US" sz="2400" b="1" dirty="0">
                <a:solidFill>
                  <a:srgbClr val="00853F"/>
                </a:solidFill>
              </a:rPr>
              <a:t>Section 6 – 6.4.3.3</a:t>
            </a:r>
            <a:br>
              <a:rPr lang="en-US" dirty="0">
                <a:solidFill>
                  <a:srgbClr val="00853F"/>
                </a:solidFill>
              </a:rPr>
            </a:br>
            <a:r>
              <a:rPr lang="en-US" sz="2000" dirty="0">
                <a:solidFill>
                  <a:srgbClr val="00853F"/>
                </a:solidFill>
              </a:rPr>
              <a:t>Controls – Off-Hour</a:t>
            </a:r>
            <a:endParaRPr lang="en-US" sz="2000" i="1" dirty="0">
              <a:solidFill>
                <a:srgbClr val="00853F"/>
              </a:solidFill>
            </a:endParaRPr>
          </a:p>
        </p:txBody>
      </p:sp>
      <p:pic>
        <p:nvPicPr>
          <p:cNvPr id="300034" name="Picture 2" descr="C:\Users\mosl599\AppData\Local\Microsoft\Windows\Temporary Internet Files\Content.IE5\V2UR0WCR\MP900403464[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303"/>
          <a:stretch/>
        </p:blipFill>
        <p:spPr bwMode="auto">
          <a:xfrm>
            <a:off x="6477000" y="1848119"/>
            <a:ext cx="2424080" cy="21864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658855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3"/>
          <p:cNvSpPr>
            <a:spLocks noGrp="1" noChangeArrowheads="1"/>
          </p:cNvSpPr>
          <p:nvPr>
            <p:ph idx="1"/>
          </p:nvPr>
        </p:nvSpPr>
        <p:spPr>
          <a:xfrm>
            <a:off x="456229" y="1219200"/>
            <a:ext cx="8230571" cy="4343400"/>
          </a:xfrm>
        </p:spPr>
        <p:txBody>
          <a:bodyPr>
            <a:normAutofit/>
          </a:bodyPr>
          <a:lstStyle/>
          <a:p>
            <a:pPr marL="0" indent="0">
              <a:buNone/>
            </a:pPr>
            <a:r>
              <a:rPr lang="en-US" sz="2400" dirty="0">
                <a:sym typeface="WP MathA" pitchFamily="2" charset="2"/>
              </a:rPr>
              <a:t>Each HVAC system needs one of the following:</a:t>
            </a:r>
          </a:p>
          <a:p>
            <a:pPr lvl="1">
              <a:buFont typeface="Arial" panose="020B0604020202020204" pitchFamily="34" charset="0"/>
              <a:buChar char="•"/>
            </a:pPr>
            <a:r>
              <a:rPr lang="en-US" sz="2000" dirty="0">
                <a:sym typeface="WP MathA" pitchFamily="2" charset="2"/>
              </a:rPr>
              <a:t>Automatic time clock or programmable thermostat with </a:t>
            </a:r>
            <a:r>
              <a:rPr lang="en-US" dirty="0">
                <a:sym typeface="WP MathA" pitchFamily="2" charset="2"/>
              </a:rPr>
              <a:t>7-day/week schedule and 10-hour </a:t>
            </a:r>
            <a:r>
              <a:rPr lang="en-US" sz="2000" dirty="0">
                <a:sym typeface="WP MathA" pitchFamily="2" charset="2"/>
              </a:rPr>
              <a:t>battery backup with two-hour </a:t>
            </a:r>
            <a:r>
              <a:rPr lang="en-US" dirty="0">
                <a:sym typeface="WP MathA" pitchFamily="2" charset="2"/>
              </a:rPr>
              <a:t>manual override, </a:t>
            </a:r>
            <a:r>
              <a:rPr lang="en-US" b="1" dirty="0">
                <a:sym typeface="WP MathA" pitchFamily="2" charset="2"/>
              </a:rPr>
              <a:t>OR</a:t>
            </a:r>
            <a:endParaRPr lang="en-US" sz="2000" dirty="0">
              <a:sym typeface="WP MathA" pitchFamily="2" charset="2"/>
            </a:endParaRPr>
          </a:p>
          <a:p>
            <a:pPr lvl="1">
              <a:buFont typeface="Arial" panose="020B0604020202020204" pitchFamily="34" charset="0"/>
              <a:buChar char="•"/>
            </a:pPr>
            <a:r>
              <a:rPr lang="en-US" sz="2000" dirty="0">
                <a:sym typeface="WP MathA" pitchFamily="2" charset="2"/>
              </a:rPr>
              <a:t>Occupant sensor, </a:t>
            </a:r>
            <a:r>
              <a:rPr lang="en-US" sz="2000" b="1" dirty="0">
                <a:sym typeface="WP MathA" pitchFamily="2" charset="2"/>
              </a:rPr>
              <a:t>OR</a:t>
            </a:r>
          </a:p>
          <a:p>
            <a:pPr lvl="1">
              <a:buFont typeface="Arial" panose="020B0604020202020204" pitchFamily="34" charset="0"/>
              <a:buChar char="•"/>
            </a:pPr>
            <a:r>
              <a:rPr lang="en-US" sz="2000" dirty="0">
                <a:sym typeface="WP MathA" pitchFamily="2" charset="2"/>
              </a:rPr>
              <a:t>Manually-operated timer with maximum two hour duration, </a:t>
            </a:r>
            <a:r>
              <a:rPr lang="en-US" sz="2000" b="1" dirty="0">
                <a:sym typeface="WP MathA" pitchFamily="2" charset="2"/>
              </a:rPr>
              <a:t>OR</a:t>
            </a:r>
          </a:p>
          <a:p>
            <a:pPr lvl="1">
              <a:buFont typeface="Arial" panose="020B0604020202020204" pitchFamily="34" charset="0"/>
              <a:buChar char="•"/>
            </a:pPr>
            <a:r>
              <a:rPr lang="en-US" sz="2000" dirty="0">
                <a:sym typeface="WP MathA" pitchFamily="2" charset="2"/>
              </a:rPr>
              <a:t>Security system interlock</a:t>
            </a:r>
          </a:p>
          <a:p>
            <a:pPr marL="0" indent="0">
              <a:buNone/>
            </a:pPr>
            <a:r>
              <a:rPr lang="en-US" sz="2400" b="1" u="sng" dirty="0">
                <a:sym typeface="WP MathA" pitchFamily="2" charset="2"/>
              </a:rPr>
              <a:t>Exception</a:t>
            </a:r>
          </a:p>
          <a:p>
            <a:pPr lvl="1">
              <a:buFont typeface="Arial" panose="020B0604020202020204" pitchFamily="34" charset="0"/>
              <a:buChar char="•"/>
            </a:pPr>
            <a:r>
              <a:rPr lang="en-US" sz="2000" dirty="0">
                <a:sym typeface="WP MathA" pitchFamily="2" charset="2"/>
              </a:rPr>
              <a:t>Residential occupancies allowed to operate with only 2 different time schedules/wk</a:t>
            </a:r>
          </a:p>
        </p:txBody>
      </p:sp>
      <p:sp>
        <p:nvSpPr>
          <p:cNvPr id="148482" name="Rectangle 2"/>
          <p:cNvSpPr>
            <a:spLocks noGrp="1" noChangeArrowheads="1"/>
          </p:cNvSpPr>
          <p:nvPr>
            <p:ph type="title"/>
          </p:nvPr>
        </p:nvSpPr>
        <p:spPr>
          <a:xfrm>
            <a:off x="190501" y="-12700"/>
            <a:ext cx="8775700" cy="952500"/>
          </a:xfrm>
        </p:spPr>
        <p:txBody>
          <a:bodyPr>
            <a:normAutofit/>
          </a:bodyPr>
          <a:lstStyle/>
          <a:p>
            <a:pPr>
              <a:lnSpc>
                <a:spcPct val="80000"/>
              </a:lnSpc>
            </a:pPr>
            <a:r>
              <a:rPr lang="en-US" sz="2400" b="1" dirty="0">
                <a:solidFill>
                  <a:srgbClr val="00853F"/>
                </a:solidFill>
              </a:rPr>
              <a:t>Section 6 – 6.4.3.3.1</a:t>
            </a:r>
            <a:br>
              <a:rPr lang="en-US" sz="2000" dirty="0">
                <a:solidFill>
                  <a:srgbClr val="00853F"/>
                </a:solidFill>
              </a:rPr>
            </a:br>
            <a:r>
              <a:rPr lang="en-US" sz="2000" dirty="0">
                <a:solidFill>
                  <a:srgbClr val="00853F"/>
                </a:solidFill>
              </a:rPr>
              <a:t>Controls – Automatic Shutdown</a:t>
            </a:r>
            <a:endParaRPr lang="en-US" sz="1600" i="1" dirty="0">
              <a:solidFill>
                <a:srgbClr val="00853F"/>
              </a:solidFill>
            </a:endParaRPr>
          </a:p>
        </p:txBody>
      </p:sp>
    </p:spTree>
    <p:extLst>
      <p:ext uri="{BB962C8B-B14F-4D97-AF65-F5344CB8AC3E}">
        <p14:creationId xmlns:p14="http://schemas.microsoft.com/office/powerpoint/2010/main" val="27667957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3"/>
          <p:cNvSpPr>
            <a:spLocks noGrp="1" noChangeArrowheads="1"/>
          </p:cNvSpPr>
          <p:nvPr>
            <p:ph idx="1"/>
          </p:nvPr>
        </p:nvSpPr>
        <p:spPr>
          <a:xfrm>
            <a:off x="456229" y="1219200"/>
            <a:ext cx="8535371" cy="4495800"/>
          </a:xfrm>
        </p:spPr>
        <p:txBody>
          <a:bodyPr/>
          <a:lstStyle/>
          <a:p>
            <a:pPr marL="0" indent="0">
              <a:buNone/>
            </a:pPr>
            <a:r>
              <a:rPr lang="en-US" dirty="0">
                <a:sym typeface="WP MathA" pitchFamily="2" charset="2"/>
              </a:rPr>
              <a:t>Heating systems </a:t>
            </a:r>
          </a:p>
          <a:p>
            <a:pPr lvl="1">
              <a:buFont typeface="Arial" panose="020B0604020202020204" pitchFamily="34" charset="0"/>
              <a:buChar char="•"/>
            </a:pPr>
            <a:r>
              <a:rPr lang="en-US" dirty="0">
                <a:cs typeface="Times New Roman" pitchFamily="18" charset="0"/>
                <a:sym typeface="WP MathA" pitchFamily="2" charset="2"/>
              </a:rPr>
              <a:t>Maintain unoccupied zone temperatures at an adjustable setpoint at least 10°F below occupied heating setpoint</a:t>
            </a:r>
          </a:p>
          <a:p>
            <a:pPr marL="57150" indent="0">
              <a:buNone/>
            </a:pPr>
            <a:r>
              <a:rPr lang="en-US" dirty="0">
                <a:cs typeface="Times New Roman" pitchFamily="18" charset="0"/>
                <a:sym typeface="WP MathA" pitchFamily="2" charset="2"/>
              </a:rPr>
              <a:t>Cooling systems</a:t>
            </a:r>
          </a:p>
          <a:p>
            <a:pPr lvl="1">
              <a:buFont typeface="Arial" panose="020B0604020202020204" pitchFamily="34" charset="0"/>
              <a:buChar char="•"/>
            </a:pPr>
            <a:r>
              <a:rPr lang="en-US" dirty="0">
                <a:cs typeface="Times New Roman" pitchFamily="18" charset="0"/>
                <a:sym typeface="WP MathA" pitchFamily="2" charset="2"/>
              </a:rPr>
              <a:t>Temporarily operate during unoccupied periods to</a:t>
            </a:r>
          </a:p>
          <a:p>
            <a:pPr lvl="2" indent="-285750">
              <a:buFont typeface="Arial" pitchFamily="34" charset="0"/>
              <a:buChar char="–"/>
            </a:pPr>
            <a:r>
              <a:rPr lang="en-US" dirty="0">
                <a:cs typeface="Times New Roman" pitchFamily="18" charset="0"/>
                <a:sym typeface="WP MathA" pitchFamily="2" charset="2"/>
              </a:rPr>
              <a:t>Maintain unoccupied zone temperatures at an adjustable setpoint at least 5°F above the occupied cooling setpoint </a:t>
            </a:r>
          </a:p>
          <a:p>
            <a:pPr lvl="2" indent="-285750">
              <a:buFont typeface="Arial" pitchFamily="34" charset="0"/>
              <a:buChar char="–"/>
            </a:pPr>
            <a:r>
              <a:rPr lang="en-US" dirty="0">
                <a:cs typeface="Times New Roman" pitchFamily="18" charset="0"/>
                <a:sym typeface="WP MathA" pitchFamily="2" charset="2"/>
              </a:rPr>
              <a:t>May operate cooling as needed to prevent high space humidity levels</a:t>
            </a:r>
          </a:p>
          <a:p>
            <a:pPr marL="0" indent="0">
              <a:buNone/>
            </a:pPr>
            <a:r>
              <a:rPr lang="en-US" b="1" u="sng" dirty="0">
                <a:cs typeface="Times New Roman" pitchFamily="18" charset="0"/>
                <a:sym typeface="WP MathA" pitchFamily="2" charset="2"/>
              </a:rPr>
              <a:t>Exception</a:t>
            </a:r>
            <a:endParaRPr lang="en-US" dirty="0">
              <a:cs typeface="Times New Roman" pitchFamily="18" charset="0"/>
              <a:sym typeface="WP MathA" pitchFamily="2" charset="2"/>
            </a:endParaRPr>
          </a:p>
          <a:p>
            <a:pPr lvl="1">
              <a:buFont typeface="Arial" pitchFamily="34" charset="0"/>
              <a:buChar char="–"/>
            </a:pPr>
            <a:r>
              <a:rPr lang="en-US" dirty="0">
                <a:cs typeface="Times New Roman" pitchFamily="18" charset="0"/>
                <a:sym typeface="WP MathA" pitchFamily="2" charset="2"/>
              </a:rPr>
              <a:t>Radiant heating systems with setback heating </a:t>
            </a:r>
            <a:r>
              <a:rPr lang="en-US" dirty="0" err="1">
                <a:cs typeface="Times New Roman" pitchFamily="18" charset="0"/>
                <a:sym typeface="WP MathA" pitchFamily="2" charset="2"/>
              </a:rPr>
              <a:t>setpoint</a:t>
            </a:r>
            <a:r>
              <a:rPr lang="en-US" dirty="0">
                <a:cs typeface="Times New Roman" pitchFamily="18" charset="0"/>
                <a:sym typeface="WP MathA" pitchFamily="2" charset="2"/>
              </a:rPr>
              <a:t> at least 4°F below occupied heating </a:t>
            </a:r>
            <a:r>
              <a:rPr lang="en-US" dirty="0" err="1">
                <a:cs typeface="Times New Roman" pitchFamily="18" charset="0"/>
                <a:sym typeface="WP MathA" pitchFamily="2" charset="2"/>
              </a:rPr>
              <a:t>setpoint</a:t>
            </a:r>
            <a:endParaRPr lang="en-US" dirty="0">
              <a:cs typeface="Times New Roman" pitchFamily="18" charset="0"/>
              <a:sym typeface="WP MathA" pitchFamily="2" charset="2"/>
            </a:endParaRPr>
          </a:p>
        </p:txBody>
      </p:sp>
      <p:sp>
        <p:nvSpPr>
          <p:cNvPr id="150530" name="Rectangle 2"/>
          <p:cNvSpPr>
            <a:spLocks noGrp="1" noChangeArrowheads="1"/>
          </p:cNvSpPr>
          <p:nvPr>
            <p:ph type="title"/>
          </p:nvPr>
        </p:nvSpPr>
        <p:spPr>
          <a:xfrm>
            <a:off x="203201" y="0"/>
            <a:ext cx="8775700" cy="876300"/>
          </a:xfrm>
        </p:spPr>
        <p:txBody>
          <a:bodyPr/>
          <a:lstStyle/>
          <a:p>
            <a:pPr>
              <a:lnSpc>
                <a:spcPct val="80000"/>
              </a:lnSpc>
            </a:pPr>
            <a:r>
              <a:rPr lang="en-US" sz="2400" b="1" dirty="0">
                <a:solidFill>
                  <a:srgbClr val="00853F"/>
                </a:solidFill>
              </a:rPr>
              <a:t>Section 6 – 6.4.3.3.2</a:t>
            </a:r>
            <a:br>
              <a:rPr lang="en-US" dirty="0">
                <a:solidFill>
                  <a:srgbClr val="00853F"/>
                </a:solidFill>
              </a:rPr>
            </a:br>
            <a:r>
              <a:rPr lang="en-US" sz="2000" dirty="0">
                <a:solidFill>
                  <a:srgbClr val="00853F"/>
                </a:solidFill>
              </a:rPr>
              <a:t>Controls – Setback</a:t>
            </a:r>
            <a:endParaRPr lang="en-US" sz="1600" i="1" dirty="0">
              <a:solidFill>
                <a:srgbClr val="00853F"/>
              </a:solidFill>
            </a:endParaRPr>
          </a:p>
        </p:txBody>
      </p:sp>
    </p:spTree>
    <p:extLst>
      <p:ext uri="{BB962C8B-B14F-4D97-AF65-F5344CB8AC3E}">
        <p14:creationId xmlns:p14="http://schemas.microsoft.com/office/powerpoint/2010/main" val="31665733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Rectangle 3"/>
          <p:cNvSpPr>
            <a:spLocks noGrp="1" noChangeArrowheads="1"/>
          </p:cNvSpPr>
          <p:nvPr>
            <p:ph idx="1"/>
          </p:nvPr>
        </p:nvSpPr>
        <p:spPr>
          <a:xfrm>
            <a:off x="456229" y="1332089"/>
            <a:ext cx="6302023" cy="4306711"/>
          </a:xfrm>
        </p:spPr>
        <p:txBody>
          <a:bodyPr>
            <a:normAutofit/>
          </a:bodyPr>
          <a:lstStyle/>
          <a:p>
            <a:pPr marL="0" indent="0">
              <a:buNone/>
            </a:pPr>
            <a:r>
              <a:rPr lang="en-US" sz="2400" dirty="0">
                <a:sym typeface="WP MathA" pitchFamily="2" charset="2"/>
              </a:rPr>
              <a:t>Individual heating and cooling air distribution systems with setback controls and DDC</a:t>
            </a:r>
          </a:p>
          <a:p>
            <a:pPr marL="0" indent="0">
              <a:buNone/>
            </a:pPr>
            <a:br>
              <a:rPr lang="en-US" sz="2400" dirty="0">
                <a:cs typeface="Times New Roman" pitchFamily="18" charset="0"/>
                <a:sym typeface="WP MathA" pitchFamily="2" charset="2"/>
              </a:rPr>
            </a:br>
            <a:r>
              <a:rPr lang="en-US" sz="2400" dirty="0">
                <a:cs typeface="Times New Roman" pitchFamily="18" charset="0"/>
                <a:sym typeface="WP MathA" pitchFamily="2" charset="2"/>
              </a:rPr>
              <a:t>Control algorithm to be at least be a function of</a:t>
            </a:r>
          </a:p>
          <a:p>
            <a:pPr lvl="1">
              <a:buFont typeface="Arial" panose="020B0604020202020204" pitchFamily="34" charset="0"/>
              <a:buChar char="•"/>
            </a:pPr>
            <a:r>
              <a:rPr lang="en-US" sz="2000" dirty="0">
                <a:cs typeface="Times New Roman" pitchFamily="18" charset="0"/>
                <a:sym typeface="WP MathA" pitchFamily="2" charset="2"/>
              </a:rPr>
              <a:t>Difference between space temperature and occupied </a:t>
            </a:r>
            <a:r>
              <a:rPr lang="en-US" sz="2000" dirty="0" err="1">
                <a:cs typeface="Times New Roman" pitchFamily="18" charset="0"/>
                <a:sym typeface="WP MathA" pitchFamily="2" charset="2"/>
              </a:rPr>
              <a:t>setpoint</a:t>
            </a:r>
            <a:r>
              <a:rPr lang="en-US" dirty="0">
                <a:cs typeface="Times New Roman" pitchFamily="18" charset="0"/>
                <a:sym typeface="WP MathA" pitchFamily="2" charset="2"/>
              </a:rPr>
              <a:t>, OA temp, </a:t>
            </a:r>
            <a:r>
              <a:rPr lang="en-US" sz="2000" dirty="0">
                <a:cs typeface="Times New Roman" pitchFamily="18" charset="0"/>
                <a:sym typeface="WP MathA" pitchFamily="2" charset="2"/>
              </a:rPr>
              <a:t>and amount of time prior to scheduled occupancy</a:t>
            </a:r>
          </a:p>
          <a:p>
            <a:pPr lvl="1">
              <a:buFont typeface="Arial" panose="020B0604020202020204" pitchFamily="34" charset="0"/>
              <a:buChar char="•"/>
            </a:pPr>
            <a:r>
              <a:rPr lang="en-US" dirty="0">
                <a:cs typeface="Times New Roman" pitchFamily="18" charset="0"/>
                <a:sym typeface="WP MathA" pitchFamily="2" charset="2"/>
              </a:rPr>
              <a:t>Mass radiant floor slab systems to incorporate floor temperature into the optimum start algorithm</a:t>
            </a:r>
            <a:endParaRPr lang="en-US" sz="2000" dirty="0">
              <a:cs typeface="Times New Roman" pitchFamily="18" charset="0"/>
              <a:sym typeface="WP MathA" pitchFamily="2" charset="2"/>
            </a:endParaRPr>
          </a:p>
        </p:txBody>
      </p:sp>
      <p:sp>
        <p:nvSpPr>
          <p:cNvPr id="152578" name="Rectangle 2"/>
          <p:cNvSpPr>
            <a:spLocks noGrp="1" noChangeArrowheads="1"/>
          </p:cNvSpPr>
          <p:nvPr>
            <p:ph type="title"/>
          </p:nvPr>
        </p:nvSpPr>
        <p:spPr>
          <a:xfrm>
            <a:off x="203201" y="12700"/>
            <a:ext cx="8712200" cy="863600"/>
          </a:xfrm>
        </p:spPr>
        <p:txBody>
          <a:bodyPr/>
          <a:lstStyle/>
          <a:p>
            <a:pPr>
              <a:lnSpc>
                <a:spcPct val="80000"/>
              </a:lnSpc>
            </a:pPr>
            <a:r>
              <a:rPr lang="en-US" sz="2400" b="1" dirty="0">
                <a:solidFill>
                  <a:srgbClr val="00853F"/>
                </a:solidFill>
              </a:rPr>
              <a:t>Section 6 – 6.4.3.3.3</a:t>
            </a:r>
            <a:br>
              <a:rPr lang="en-US" dirty="0">
                <a:solidFill>
                  <a:srgbClr val="00853F"/>
                </a:solidFill>
              </a:rPr>
            </a:br>
            <a:r>
              <a:rPr lang="en-US" sz="2000" dirty="0">
                <a:solidFill>
                  <a:srgbClr val="00853F"/>
                </a:solidFill>
              </a:rPr>
              <a:t>Controls – Optimum Start </a:t>
            </a:r>
            <a:endParaRPr lang="en-US" sz="2000" i="1" dirty="0">
              <a:solidFill>
                <a:srgbClr val="00853F"/>
              </a:solidFill>
            </a:endParaRPr>
          </a:p>
        </p:txBody>
      </p:sp>
      <p:pic>
        <p:nvPicPr>
          <p:cNvPr id="152604" name="Picture 28" descr="172"/>
          <p:cNvPicPr>
            <a:picLocks noChangeAspect="1" noChangeArrowheads="1"/>
          </p:cNvPicPr>
          <p:nvPr/>
        </p:nvPicPr>
        <p:blipFill>
          <a:blip r:embed="rId3" cstate="screen"/>
          <a:srcRect/>
          <a:stretch>
            <a:fillRect/>
          </a:stretch>
        </p:blipFill>
        <p:spPr bwMode="auto">
          <a:xfrm>
            <a:off x="6758252" y="1930400"/>
            <a:ext cx="1920082" cy="25601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136382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0358"/>
          <a:stretch/>
        </p:blipFill>
        <p:spPr>
          <a:xfrm>
            <a:off x="4690334" y="1355464"/>
            <a:ext cx="4458646" cy="2403787"/>
          </a:xfrm>
          <a:prstGeom prst="rect">
            <a:avLst/>
          </a:prstGeom>
        </p:spPr>
      </p:pic>
      <p:sp>
        <p:nvSpPr>
          <p:cNvPr id="154629" name="Rectangle 5"/>
          <p:cNvSpPr>
            <a:spLocks noGrp="1" noChangeArrowheads="1"/>
          </p:cNvSpPr>
          <p:nvPr>
            <p:ph idx="1"/>
          </p:nvPr>
        </p:nvSpPr>
        <p:spPr>
          <a:xfrm>
            <a:off x="456228" y="914400"/>
            <a:ext cx="4664411" cy="3732904"/>
          </a:xfrm>
        </p:spPr>
        <p:txBody>
          <a:bodyPr>
            <a:normAutofit fontScale="92500"/>
          </a:bodyPr>
          <a:lstStyle/>
          <a:p>
            <a:pPr marL="0" indent="0">
              <a:buNone/>
            </a:pPr>
            <a:r>
              <a:rPr lang="en-US" sz="2400" dirty="0">
                <a:sym typeface="WP MathA" pitchFamily="2" charset="2"/>
              </a:rPr>
              <a:t>Applies to</a:t>
            </a:r>
          </a:p>
          <a:p>
            <a:pPr lvl="1">
              <a:buFont typeface="Arial" panose="020B0604020202020204" pitchFamily="34" charset="0"/>
              <a:buChar char="•"/>
            </a:pPr>
            <a:r>
              <a:rPr lang="en-US" sz="2000" dirty="0">
                <a:sym typeface="WP MathA" pitchFamily="2" charset="2"/>
              </a:rPr>
              <a:t>Each floor in a multistory building</a:t>
            </a:r>
          </a:p>
          <a:p>
            <a:pPr lvl="1">
              <a:buFont typeface="Arial" panose="020B0604020202020204" pitchFamily="34" charset="0"/>
              <a:buChar char="•"/>
            </a:pPr>
            <a:r>
              <a:rPr lang="en-US" sz="2000" dirty="0">
                <a:cs typeface="Times New Roman" pitchFamily="18" charset="0"/>
                <a:sym typeface="WP MathA" pitchFamily="2" charset="2"/>
              </a:rPr>
              <a:t>Maximum 25,000 ft</a:t>
            </a:r>
            <a:r>
              <a:rPr lang="en-US" sz="2000" baseline="30000" dirty="0">
                <a:cs typeface="Times New Roman" pitchFamily="18" charset="0"/>
                <a:sym typeface="WP MathA" pitchFamily="2" charset="2"/>
              </a:rPr>
              <a:t>2</a:t>
            </a:r>
            <a:r>
              <a:rPr lang="en-US" sz="2000" dirty="0">
                <a:cs typeface="Times New Roman" pitchFamily="18" charset="0"/>
                <a:sym typeface="WP MathA" pitchFamily="2" charset="2"/>
              </a:rPr>
              <a:t> zones</a:t>
            </a:r>
          </a:p>
          <a:p>
            <a:pPr marL="57150" indent="0">
              <a:buNone/>
            </a:pPr>
            <a:r>
              <a:rPr lang="en-US" sz="2400" dirty="0">
                <a:cs typeface="Times New Roman" pitchFamily="18" charset="0"/>
                <a:sym typeface="WP MathA" pitchFamily="2" charset="2"/>
              </a:rPr>
              <a:t>Requirements</a:t>
            </a:r>
          </a:p>
          <a:p>
            <a:pPr marL="739775" lvl="1" indent="-277813">
              <a:buFont typeface="Arial" panose="020B0604020202020204" pitchFamily="34" charset="0"/>
              <a:buChar char="•"/>
            </a:pPr>
            <a:r>
              <a:rPr lang="en-US" dirty="0"/>
              <a:t>Central systems shall have devices and controls to ensure stable operation with only the smallest isolation zone being supplied</a:t>
            </a:r>
          </a:p>
          <a:p>
            <a:pPr lvl="1">
              <a:buFont typeface="Arial" panose="020B0604020202020204" pitchFamily="34" charset="0"/>
              <a:buChar char="•"/>
            </a:pPr>
            <a:r>
              <a:rPr lang="en-US" sz="2000" dirty="0"/>
              <a:t>Capable of separate time schedules for each isolation zone</a:t>
            </a:r>
          </a:p>
        </p:txBody>
      </p:sp>
      <p:sp>
        <p:nvSpPr>
          <p:cNvPr id="154628" name="Rectangle 4"/>
          <p:cNvSpPr>
            <a:spLocks noGrp="1" noChangeArrowheads="1"/>
          </p:cNvSpPr>
          <p:nvPr>
            <p:ph type="title"/>
          </p:nvPr>
        </p:nvSpPr>
        <p:spPr>
          <a:xfrm>
            <a:off x="203201" y="0"/>
            <a:ext cx="8750300" cy="914400"/>
          </a:xfrm>
        </p:spPr>
        <p:txBody>
          <a:bodyPr/>
          <a:lstStyle/>
          <a:p>
            <a:pPr>
              <a:lnSpc>
                <a:spcPct val="80000"/>
              </a:lnSpc>
            </a:pPr>
            <a:r>
              <a:rPr lang="en-US" sz="2400" b="1" dirty="0">
                <a:solidFill>
                  <a:srgbClr val="00853F"/>
                </a:solidFill>
              </a:rPr>
              <a:t>Section 6 – 6.4.3.3.4</a:t>
            </a:r>
            <a:br>
              <a:rPr lang="en-US" dirty="0">
                <a:solidFill>
                  <a:srgbClr val="00853F"/>
                </a:solidFill>
              </a:rPr>
            </a:br>
            <a:r>
              <a:rPr lang="en-US" sz="2000" dirty="0">
                <a:solidFill>
                  <a:srgbClr val="00853F"/>
                </a:solidFill>
              </a:rPr>
              <a:t>Controls – Zone Isolation</a:t>
            </a:r>
            <a:endParaRPr lang="en-US" i="1" dirty="0">
              <a:solidFill>
                <a:srgbClr val="00853F"/>
              </a:solidFill>
            </a:endParaRPr>
          </a:p>
        </p:txBody>
      </p:sp>
      <p:sp>
        <p:nvSpPr>
          <p:cNvPr id="5" name="TextBox 4"/>
          <p:cNvSpPr txBox="1"/>
          <p:nvPr/>
        </p:nvSpPr>
        <p:spPr>
          <a:xfrm>
            <a:off x="5529431" y="3862054"/>
            <a:ext cx="3505200" cy="91440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i="0" u="none" strike="noStrike" kern="1200" cap="none" spc="0" normalizeH="0" baseline="0" noProof="0" dirty="0">
                <a:ln>
                  <a:noFill/>
                </a:ln>
                <a:effectLst/>
                <a:uLnTx/>
                <a:uFillTx/>
                <a:latin typeface="+mn-lt"/>
                <a:cs typeface="Arial Narrow"/>
              </a:rPr>
              <a:t>Figure 6-E</a:t>
            </a:r>
          </a:p>
          <a:p>
            <a:pPr marL="0" marR="0" indent="0" algn="l" defTabSz="457200" rtl="0" eaLnBrk="1" fontAlgn="auto" latinLnBrk="0" hangingPunct="1">
              <a:lnSpc>
                <a:spcPct val="100000"/>
              </a:lnSpc>
              <a:spcBef>
                <a:spcPct val="20000"/>
              </a:spcBef>
              <a:spcAft>
                <a:spcPts val="0"/>
              </a:spcAft>
              <a:buClrTx/>
              <a:buSzTx/>
              <a:buFont typeface="Arial"/>
              <a:buNone/>
              <a:tabLst/>
            </a:pPr>
            <a:r>
              <a:rPr lang="en-US" sz="1300" dirty="0">
                <a:latin typeface="+mn-lt"/>
                <a:cs typeface="Arial Narrow"/>
              </a:rPr>
              <a:t>Isolation Methods for a Central VAV System</a:t>
            </a:r>
          </a:p>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1050" i="1" u="none" strike="noStrike" kern="1200" cap="none" spc="0" normalizeH="0" baseline="0" noProof="0" dirty="0">
                <a:ln>
                  <a:noFill/>
                </a:ln>
                <a:effectLst/>
                <a:uLnTx/>
                <a:uFillTx/>
                <a:latin typeface="+mn-lt"/>
                <a:cs typeface="Arial Narrow"/>
              </a:rPr>
              <a:t>(User’s Manual – 90.1.-2007)</a:t>
            </a:r>
          </a:p>
        </p:txBody>
      </p:sp>
      <p:sp>
        <p:nvSpPr>
          <p:cNvPr id="6" name="Rectangle 5"/>
          <p:cNvSpPr txBox="1">
            <a:spLocks noChangeArrowheads="1"/>
          </p:cNvSpPr>
          <p:nvPr/>
        </p:nvSpPr>
        <p:spPr>
          <a:xfrm>
            <a:off x="608627" y="4572000"/>
            <a:ext cx="8344874" cy="226089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a:cs typeface="Times New Roman" pitchFamily="18" charset="0"/>
                <a:sym typeface="WP MathA" pitchFamily="2" charset="2"/>
              </a:rPr>
              <a:t>Exceptions</a:t>
            </a:r>
          </a:p>
          <a:p>
            <a:pPr lvl="1">
              <a:buFont typeface="Arial" panose="020B0604020202020204" pitchFamily="34" charset="0"/>
              <a:buChar char="•"/>
            </a:pPr>
            <a:r>
              <a:rPr lang="en-US" dirty="0"/>
              <a:t>OSA and exhaust isolation when system supply air is &lt; 5,000 cfm</a:t>
            </a:r>
          </a:p>
          <a:p>
            <a:pPr lvl="1">
              <a:buFont typeface="Arial" panose="020B0604020202020204" pitchFamily="34" charset="0"/>
              <a:buChar char="•"/>
            </a:pPr>
            <a:r>
              <a:rPr lang="en-US" dirty="0"/>
              <a:t>Exhaust isolation  where single zone exhaust airflow less than 10% of system exhaust airflow</a:t>
            </a:r>
          </a:p>
          <a:p>
            <a:pPr lvl="1">
              <a:buFont typeface="Arial" panose="020B0604020202020204" pitchFamily="34" charset="0"/>
              <a:buChar char="•"/>
            </a:pPr>
            <a:r>
              <a:rPr lang="en-US" dirty="0"/>
              <a:t>Zones with continuous operation</a:t>
            </a:r>
          </a:p>
        </p:txBody>
      </p:sp>
    </p:spTree>
    <p:extLst>
      <p:ext uri="{BB962C8B-B14F-4D97-AF65-F5344CB8AC3E}">
        <p14:creationId xmlns:p14="http://schemas.microsoft.com/office/powerpoint/2010/main" val="31888962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610600" cy="5257800"/>
          </a:xfrm>
        </p:spPr>
        <p:txBody>
          <a:bodyPr>
            <a:normAutofit fontScale="85000" lnSpcReduction="10000"/>
          </a:bodyPr>
          <a:lstStyle/>
          <a:p>
            <a:pPr marL="0" indent="0">
              <a:buNone/>
            </a:pPr>
            <a:r>
              <a:rPr lang="en-US" dirty="0"/>
              <a:t>Hotels and motels with &gt; 50 guest rooms to have automatic HVAC controls to apply the following requirements:</a:t>
            </a:r>
          </a:p>
          <a:p>
            <a:pPr marL="0" indent="0">
              <a:buNone/>
            </a:pPr>
            <a:r>
              <a:rPr lang="en-US" b="1" dirty="0"/>
              <a:t>Guest Room HVAC Set-point Control </a:t>
            </a:r>
            <a:r>
              <a:rPr lang="en-US" i="1" dirty="0">
                <a:solidFill>
                  <a:srgbClr val="FF0000"/>
                </a:solidFill>
              </a:rPr>
              <a:t>(primarily clarification)</a:t>
            </a:r>
          </a:p>
          <a:p>
            <a:pPr marL="0" indent="0">
              <a:buNone/>
            </a:pPr>
            <a:r>
              <a:rPr lang="en-US" b="1" dirty="0">
                <a:solidFill>
                  <a:srgbClr val="FF0000"/>
                </a:solidFill>
              </a:rPr>
              <a:t>	Rented and unoccupied </a:t>
            </a:r>
            <a:r>
              <a:rPr lang="en-US" sz="1600" b="1" dirty="0"/>
              <a:t>(within 20 minutes of all occupants leaving)</a:t>
            </a:r>
          </a:p>
          <a:p>
            <a:pPr lvl="1" indent="-342900"/>
            <a:r>
              <a:rPr lang="en-US" dirty="0"/>
              <a:t>Automatically raised by ≥ 4°F from the occupant set point (cooling) </a:t>
            </a:r>
          </a:p>
          <a:p>
            <a:pPr lvl="1" indent="-342900"/>
            <a:r>
              <a:rPr lang="en-US" dirty="0"/>
              <a:t>Automatically lowered ≥ 4°F from the occupant set point (heating) </a:t>
            </a:r>
          </a:p>
          <a:p>
            <a:pPr marL="400050" lvl="1" indent="0">
              <a:buNone/>
            </a:pPr>
            <a:r>
              <a:rPr lang="en-US" sz="2400" b="1" dirty="0">
                <a:solidFill>
                  <a:srgbClr val="FF0000"/>
                </a:solidFill>
              </a:rPr>
              <a:t>Unrented and unoccupied</a:t>
            </a:r>
            <a:endParaRPr lang="en-US" sz="2400" b="1" dirty="0">
              <a:solidFill>
                <a:schemeClr val="tx1">
                  <a:lumMod val="75000"/>
                </a:schemeClr>
              </a:solidFill>
            </a:endParaRPr>
          </a:p>
          <a:p>
            <a:pPr lvl="1" indent="-342900"/>
            <a:r>
              <a:rPr lang="en-US" dirty="0">
                <a:solidFill>
                  <a:schemeClr val="tx1">
                    <a:lumMod val="75000"/>
                  </a:schemeClr>
                </a:solidFill>
              </a:rPr>
              <a:t>Automatically reset to ≥ 80°F (cooling) and lowered ≤ 60°F (heating)</a:t>
            </a:r>
          </a:p>
          <a:p>
            <a:pPr lvl="2" indent="-342900"/>
            <a:r>
              <a:rPr lang="en-US" dirty="0"/>
              <a:t>within 16 hours of being continuously unoccupied or </a:t>
            </a:r>
          </a:p>
          <a:p>
            <a:pPr lvl="2" indent="-342900"/>
            <a:r>
              <a:rPr lang="en-US" dirty="0"/>
              <a:t>within </a:t>
            </a:r>
            <a:r>
              <a:rPr lang="en-US" dirty="0">
                <a:solidFill>
                  <a:srgbClr val="FF0000"/>
                </a:solidFill>
              </a:rPr>
              <a:t>20</a:t>
            </a:r>
            <a:r>
              <a:rPr lang="en-US" dirty="0"/>
              <a:t> minutes of where a networked guest room control system indicates room is unrented</a:t>
            </a:r>
          </a:p>
          <a:p>
            <a:pPr marL="400050" lvl="1" indent="0">
              <a:buNone/>
            </a:pPr>
            <a:r>
              <a:rPr lang="en-US" sz="2400" b="1" dirty="0">
                <a:solidFill>
                  <a:srgbClr val="FF0000"/>
                </a:solidFill>
              </a:rPr>
              <a:t>Occupied</a:t>
            </a:r>
            <a:r>
              <a:rPr lang="en-US" b="1" dirty="0">
                <a:solidFill>
                  <a:srgbClr val="FF0000"/>
                </a:solidFill>
              </a:rPr>
              <a:t> – return to occupied set points when occupancy is sensed</a:t>
            </a:r>
          </a:p>
          <a:p>
            <a:pPr marL="0" indent="0">
              <a:buNone/>
            </a:pPr>
            <a:r>
              <a:rPr lang="en-US" b="1" dirty="0"/>
              <a:t>Guest Room Ventilation Control </a:t>
            </a:r>
            <a:r>
              <a:rPr lang="en-US" sz="1600" b="1" dirty="0"/>
              <a:t>(within </a:t>
            </a:r>
            <a:r>
              <a:rPr lang="en-US" sz="1600" b="1" dirty="0">
                <a:solidFill>
                  <a:srgbClr val="FF0000"/>
                </a:solidFill>
              </a:rPr>
              <a:t>20</a:t>
            </a:r>
            <a:r>
              <a:rPr lang="en-US" sz="1600" b="1" dirty="0"/>
              <a:t> minutes of all occupants leaving)</a:t>
            </a:r>
          </a:p>
          <a:p>
            <a:pPr lvl="1" indent="-342900"/>
            <a:r>
              <a:rPr lang="en-US" dirty="0"/>
              <a:t>Ventilation and exhaust fans automatically be turned off, or isolation devices serving each guest room shall automatically shut off the supply of outdoor air to the guest room and shut off exhaust air from the guest room.</a:t>
            </a:r>
          </a:p>
          <a:p>
            <a:pPr marL="0" indent="0">
              <a:buNone/>
            </a:pPr>
            <a:r>
              <a:rPr lang="en-US" dirty="0"/>
              <a:t>Captive key cards are permitted to be used for compliance</a:t>
            </a:r>
          </a:p>
          <a:p>
            <a:pPr marL="400050" lvl="1" indent="0">
              <a:buNone/>
            </a:pPr>
            <a:endParaRPr lang="en-US" dirty="0"/>
          </a:p>
        </p:txBody>
      </p:sp>
      <p:sp>
        <p:nvSpPr>
          <p:cNvPr id="6" name="TextBox 5"/>
          <p:cNvSpPr txBox="1"/>
          <p:nvPr/>
        </p:nvSpPr>
        <p:spPr>
          <a:xfrm>
            <a:off x="533400" y="6194610"/>
            <a:ext cx="7772400" cy="33855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dirty="0"/>
              <a:t>There are some exceptions so see the standard for further details</a:t>
            </a:r>
          </a:p>
        </p:txBody>
      </p:sp>
      <p:sp>
        <p:nvSpPr>
          <p:cNvPr id="5" name="Rectangle 4"/>
          <p:cNvSpPr txBox="1">
            <a:spLocks noChangeArrowheads="1"/>
          </p:cNvSpPr>
          <p:nvPr/>
        </p:nvSpPr>
        <p:spPr>
          <a:xfrm>
            <a:off x="203201" y="0"/>
            <a:ext cx="8750300" cy="914400"/>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rPr>
              <a:t>Section 6 – 6.4.3.3.5</a:t>
            </a:r>
            <a:br>
              <a:rPr lang="en-US" dirty="0">
                <a:solidFill>
                  <a:srgbClr val="FF0000"/>
                </a:solidFill>
              </a:rPr>
            </a:br>
            <a:r>
              <a:rPr lang="en-US" sz="2000" dirty="0">
                <a:solidFill>
                  <a:srgbClr val="00853F"/>
                </a:solidFill>
              </a:rPr>
              <a:t>Automatic Control of HVAC in Hotel/Motel Guest </a:t>
            </a:r>
            <a:br>
              <a:rPr lang="en-US" sz="2000" dirty="0">
                <a:solidFill>
                  <a:srgbClr val="00853F"/>
                </a:solidFill>
              </a:rPr>
            </a:br>
            <a:r>
              <a:rPr lang="en-US" sz="2000" dirty="0">
                <a:solidFill>
                  <a:srgbClr val="00853F"/>
                </a:solidFill>
              </a:rPr>
              <a:t>Rooms</a:t>
            </a:r>
          </a:p>
        </p:txBody>
      </p:sp>
    </p:spTree>
    <p:extLst>
      <p:ext uri="{BB962C8B-B14F-4D97-AF65-F5344CB8AC3E}">
        <p14:creationId xmlns:p14="http://schemas.microsoft.com/office/powerpoint/2010/main" val="42318837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3"/>
          <p:cNvSpPr>
            <a:spLocks noGrp="1" noChangeArrowheads="1"/>
          </p:cNvSpPr>
          <p:nvPr>
            <p:ph idx="1"/>
          </p:nvPr>
        </p:nvSpPr>
        <p:spPr>
          <a:xfrm>
            <a:off x="456229" y="1219199"/>
            <a:ext cx="8306771" cy="4998721"/>
          </a:xfrm>
        </p:spPr>
        <p:txBody>
          <a:bodyPr>
            <a:normAutofit fontScale="85000" lnSpcReduction="10000"/>
          </a:bodyPr>
          <a:lstStyle/>
          <a:p>
            <a:pPr marL="0" indent="0">
              <a:buNone/>
            </a:pPr>
            <a:r>
              <a:rPr lang="en-US" dirty="0">
                <a:sym typeface="WP MathA" pitchFamily="2" charset="2"/>
              </a:rPr>
              <a:t>Stair and Shaft Vent dampers (6.4.3.4.1)</a:t>
            </a:r>
          </a:p>
          <a:p>
            <a:pPr marL="693738">
              <a:buFont typeface="Arial" panose="020B0604020202020204" pitchFamily="34" charset="0"/>
              <a:buChar char="•"/>
            </a:pPr>
            <a:r>
              <a:rPr lang="en-US" sz="1800" dirty="0">
                <a:sym typeface="WP MathA" pitchFamily="2" charset="2"/>
              </a:rPr>
              <a:t>Motorized dampers automatically closed during normal building operation</a:t>
            </a:r>
          </a:p>
          <a:p>
            <a:pPr marL="693738">
              <a:buFont typeface="Arial" panose="020B0604020202020204" pitchFamily="34" charset="0"/>
              <a:buChar char="•"/>
            </a:pPr>
            <a:r>
              <a:rPr lang="en-US" sz="1800" dirty="0">
                <a:sym typeface="WP MathA" pitchFamily="2" charset="2"/>
              </a:rPr>
              <a:t>Interlocked to open as required by fire and smoke detection systems</a:t>
            </a:r>
          </a:p>
          <a:p>
            <a:pPr marL="0" indent="0">
              <a:buNone/>
            </a:pPr>
            <a:endParaRPr lang="en-US" dirty="0">
              <a:sym typeface="WP MathA" pitchFamily="2" charset="2"/>
            </a:endParaRPr>
          </a:p>
          <a:p>
            <a:pPr marL="0" indent="0">
              <a:buNone/>
            </a:pPr>
            <a:r>
              <a:rPr lang="en-US" dirty="0">
                <a:sym typeface="WP MathA" pitchFamily="2" charset="2"/>
              </a:rPr>
              <a:t>Shutoff Damper Controls (6.4.3.4.2)</a:t>
            </a:r>
          </a:p>
          <a:p>
            <a:pPr marL="688975" lvl="1" indent="-288925">
              <a:buFont typeface="Arial" panose="020B0604020202020204" pitchFamily="34" charset="0"/>
              <a:buChar char="•"/>
            </a:pPr>
            <a:r>
              <a:rPr lang="en-US" sz="1800" dirty="0">
                <a:sym typeface="WP MathA" pitchFamily="2" charset="2"/>
              </a:rPr>
              <a:t>All outdoor air intake and exhaust systems require motorized damper</a:t>
            </a:r>
          </a:p>
          <a:p>
            <a:pPr marL="688975" lvl="1" indent="-288925">
              <a:buFont typeface="Arial" panose="020B0604020202020204" pitchFamily="34" charset="0"/>
              <a:buChar char="•"/>
            </a:pPr>
            <a:r>
              <a:rPr lang="en-US" sz="1800" dirty="0">
                <a:sym typeface="WP MathA" pitchFamily="2" charset="2"/>
              </a:rPr>
              <a:t>Outdoor air and exhaust/relief dampers capable of automatically shutting off during </a:t>
            </a:r>
          </a:p>
          <a:p>
            <a:pPr marL="1089025" lvl="2" indent="-288925">
              <a:buFont typeface="Arial" pitchFamily="34" charset="0"/>
              <a:buChar char="–"/>
            </a:pPr>
            <a:r>
              <a:rPr lang="en-US" sz="1600" dirty="0">
                <a:sym typeface="WP MathA" pitchFamily="2" charset="2"/>
              </a:rPr>
              <a:t>Preoccupancy building warm-up, cool down, and setback </a:t>
            </a:r>
          </a:p>
          <a:p>
            <a:pPr marL="1089025" lvl="2" indent="-288925">
              <a:buNone/>
            </a:pPr>
            <a:r>
              <a:rPr lang="en-US" sz="1600" dirty="0">
                <a:sym typeface="WP MathA" pitchFamily="2" charset="2"/>
              </a:rPr>
              <a:t>	</a:t>
            </a:r>
            <a:r>
              <a:rPr lang="en-US" sz="1600" i="1" dirty="0">
                <a:sym typeface="WP MathA" pitchFamily="2" charset="2"/>
              </a:rPr>
              <a:t>(Except when </a:t>
            </a:r>
            <a:r>
              <a:rPr lang="en-US" sz="1600" i="1" dirty="0">
                <a:solidFill>
                  <a:srgbClr val="FF0000"/>
                </a:solidFill>
                <a:sym typeface="WP MathA" pitchFamily="2" charset="2"/>
              </a:rPr>
              <a:t>outdoor air </a:t>
            </a:r>
            <a:r>
              <a:rPr lang="en-US" sz="1600" i="1" dirty="0">
                <a:sym typeface="WP MathA" pitchFamily="2" charset="2"/>
              </a:rPr>
              <a:t>reduces energy costs or when </a:t>
            </a:r>
            <a:r>
              <a:rPr lang="en-US" sz="1600" i="1" dirty="0">
                <a:solidFill>
                  <a:srgbClr val="FF0000"/>
                </a:solidFill>
                <a:sym typeface="WP MathA" pitchFamily="2" charset="2"/>
              </a:rPr>
              <a:t>outdoor air </a:t>
            </a:r>
            <a:r>
              <a:rPr lang="en-US" sz="1600" i="1" dirty="0">
                <a:sym typeface="WP MathA" pitchFamily="2" charset="2"/>
              </a:rPr>
              <a:t>must be supplied due to code requirements)</a:t>
            </a:r>
          </a:p>
          <a:p>
            <a:pPr marL="350838" indent="0">
              <a:buNone/>
            </a:pPr>
            <a:r>
              <a:rPr lang="en-US" sz="1800" b="1" u="sng" dirty="0">
                <a:sym typeface="WP MathA" pitchFamily="2" charset="2"/>
              </a:rPr>
              <a:t>Exceptions</a:t>
            </a:r>
            <a:endParaRPr lang="en-US" sz="2000" dirty="0">
              <a:sym typeface="WP MathA" pitchFamily="2" charset="2"/>
            </a:endParaRPr>
          </a:p>
          <a:p>
            <a:pPr lvl="2">
              <a:buFont typeface="Arial" panose="020B0604020202020204" pitchFamily="34" charset="0"/>
              <a:buChar char="•"/>
            </a:pPr>
            <a:r>
              <a:rPr lang="en-US" dirty="0">
                <a:solidFill>
                  <a:srgbClr val="FF0000"/>
                </a:solidFill>
                <a:sym typeface="WP MathA" pitchFamily="2" charset="2"/>
              </a:rPr>
              <a:t>Nonmotorized (gravity backdraft)</a:t>
            </a:r>
            <a:r>
              <a:rPr lang="en-US" dirty="0">
                <a:sym typeface="WP MathA" pitchFamily="2" charset="2"/>
              </a:rPr>
              <a:t> dampers are allowed </a:t>
            </a:r>
          </a:p>
          <a:p>
            <a:pPr lvl="3"/>
            <a:r>
              <a:rPr lang="en-US" dirty="0">
                <a:sym typeface="WP MathA" pitchFamily="2" charset="2"/>
              </a:rPr>
              <a:t>For exhaust and relief in buildings &lt; 3 stories in height </a:t>
            </a:r>
            <a:r>
              <a:rPr lang="en-US" dirty="0">
                <a:solidFill>
                  <a:schemeClr val="accent1"/>
                </a:solidFill>
                <a:sym typeface="WP MathA" pitchFamily="2" charset="2"/>
              </a:rPr>
              <a:t>above grade</a:t>
            </a:r>
          </a:p>
          <a:p>
            <a:pPr lvl="3"/>
            <a:r>
              <a:rPr lang="en-US" dirty="0">
                <a:sym typeface="WP MathA" pitchFamily="2" charset="2"/>
              </a:rPr>
              <a:t>Of any height in </a:t>
            </a:r>
            <a:r>
              <a:rPr lang="en-US" dirty="0">
                <a:solidFill>
                  <a:srgbClr val="92D050"/>
                </a:solidFill>
                <a:sym typeface="WP MathA" pitchFamily="2" charset="2"/>
              </a:rPr>
              <a:t>climate zones</a:t>
            </a:r>
            <a:r>
              <a:rPr lang="en-US" dirty="0">
                <a:solidFill>
                  <a:srgbClr val="FF0000"/>
                </a:solidFill>
                <a:sym typeface="WP MathA" pitchFamily="2" charset="2"/>
              </a:rPr>
              <a:t> </a:t>
            </a:r>
            <a:r>
              <a:rPr lang="en-US" dirty="0">
                <a:solidFill>
                  <a:srgbClr val="92D050"/>
                </a:solidFill>
                <a:sym typeface="WP MathA" pitchFamily="2" charset="2"/>
              </a:rPr>
              <a:t>0</a:t>
            </a:r>
            <a:r>
              <a:rPr lang="en-US" dirty="0">
                <a:solidFill>
                  <a:srgbClr val="FF0000"/>
                </a:solidFill>
                <a:sym typeface="WP MathA" pitchFamily="2" charset="2"/>
              </a:rPr>
              <a:t> </a:t>
            </a:r>
            <a:r>
              <a:rPr lang="en-US" dirty="0">
                <a:solidFill>
                  <a:srgbClr val="92D050"/>
                </a:solidFill>
                <a:sym typeface="WP MathA" pitchFamily="2" charset="2"/>
              </a:rPr>
              <a:t>– 3</a:t>
            </a:r>
            <a:endParaRPr lang="en-US" dirty="0">
              <a:sym typeface="WP MathA" pitchFamily="2" charset="2"/>
            </a:endParaRPr>
          </a:p>
          <a:p>
            <a:pPr lvl="3"/>
            <a:r>
              <a:rPr lang="en-US" dirty="0">
                <a:sym typeface="WP MathA" pitchFamily="2" charset="2"/>
              </a:rPr>
              <a:t>Design intake or exhaust capacity of 300 cfm or less</a:t>
            </a:r>
            <a:endParaRPr lang="en-US" dirty="0">
              <a:solidFill>
                <a:srgbClr val="92D050"/>
              </a:solidFill>
              <a:sym typeface="WP MathA" pitchFamily="2" charset="2"/>
            </a:endParaRPr>
          </a:p>
          <a:p>
            <a:pPr lvl="2">
              <a:buFont typeface="Arial" panose="020B0604020202020204" pitchFamily="34" charset="0"/>
              <a:buChar char="•"/>
            </a:pPr>
            <a:r>
              <a:rPr lang="en-US" dirty="0">
                <a:sym typeface="WP MathA" pitchFamily="2" charset="2"/>
              </a:rPr>
              <a:t>Ventilation or exhaust systems serving unconditioned spaces</a:t>
            </a:r>
          </a:p>
          <a:p>
            <a:pPr lvl="2">
              <a:buFont typeface="Arial" panose="020B0604020202020204" pitchFamily="34" charset="0"/>
              <a:buChar char="•"/>
            </a:pPr>
            <a:r>
              <a:rPr lang="en-US" dirty="0">
                <a:sym typeface="WP MathA" pitchFamily="2" charset="2"/>
              </a:rPr>
              <a:t>Exhaust systems serving type 1 kitchen exhaust hoods</a:t>
            </a:r>
          </a:p>
          <a:p>
            <a:pPr lvl="2">
              <a:buFont typeface="Arial" panose="020B0604020202020204" pitchFamily="34" charset="0"/>
              <a:buChar char="•"/>
            </a:pPr>
            <a:r>
              <a:rPr lang="en-US" dirty="0">
                <a:solidFill>
                  <a:srgbClr val="FF0000"/>
                </a:solidFill>
                <a:sym typeface="WP MathA" pitchFamily="2" charset="2"/>
              </a:rPr>
              <a:t>Systems intended to operate continuously </a:t>
            </a:r>
          </a:p>
          <a:p>
            <a:pPr lvl="2">
              <a:buFont typeface="Arial Narrow" pitchFamily="34" charset="0"/>
              <a:buChar char="–"/>
            </a:pPr>
            <a:r>
              <a:rPr lang="en-US" sz="1800" dirty="0">
                <a:solidFill>
                  <a:srgbClr val="FFFFFF"/>
                </a:solidFill>
                <a:ea typeface="+mn-ea"/>
                <a:cs typeface="+mn-cs"/>
                <a:sym typeface="WP MathA" pitchFamily="2" charset="2"/>
              </a:rPr>
              <a:t> 300 CFM</a:t>
            </a:r>
            <a:endParaRPr lang="en-US" sz="1400" dirty="0">
              <a:sym typeface="WP MathA" pitchFamily="2" charset="2"/>
            </a:endParaRPr>
          </a:p>
        </p:txBody>
      </p:sp>
      <p:sp>
        <p:nvSpPr>
          <p:cNvPr id="156674" name="Rectangle 2"/>
          <p:cNvSpPr>
            <a:spLocks noGrp="1" noChangeArrowheads="1"/>
          </p:cNvSpPr>
          <p:nvPr>
            <p:ph type="title"/>
          </p:nvPr>
        </p:nvSpPr>
        <p:spPr>
          <a:xfrm>
            <a:off x="203201" y="0"/>
            <a:ext cx="8712200" cy="927100"/>
          </a:xfrm>
        </p:spPr>
        <p:txBody>
          <a:bodyPr>
            <a:normAutofit/>
          </a:bodyPr>
          <a:lstStyle/>
          <a:p>
            <a:pPr>
              <a:lnSpc>
                <a:spcPct val="80000"/>
              </a:lnSpc>
            </a:pPr>
            <a:r>
              <a:rPr lang="en-US" sz="2400" b="1" dirty="0">
                <a:solidFill>
                  <a:srgbClr val="00853F"/>
                </a:solidFill>
              </a:rPr>
              <a:t>Section 6 – 6.4.3.4</a:t>
            </a:r>
            <a:br>
              <a:rPr lang="en-US" sz="2000" dirty="0">
                <a:solidFill>
                  <a:srgbClr val="00853F"/>
                </a:solidFill>
              </a:rPr>
            </a:br>
            <a:r>
              <a:rPr lang="en-US" sz="2000" dirty="0">
                <a:solidFill>
                  <a:srgbClr val="00853F"/>
                </a:solidFill>
              </a:rPr>
              <a:t>Controls – Ventilation System</a:t>
            </a:r>
            <a:r>
              <a:rPr lang="en-US" sz="2000" dirty="0">
                <a:solidFill>
                  <a:srgbClr val="FF0000"/>
                </a:solidFill>
              </a:rPr>
              <a:t> </a:t>
            </a:r>
            <a:endParaRPr lang="en-US" sz="1200" i="1" strike="sngStrike" dirty="0">
              <a:solidFill>
                <a:srgbClr val="FF0000"/>
              </a:solidFill>
            </a:endParaRPr>
          </a:p>
        </p:txBody>
      </p:sp>
    </p:spTree>
    <p:extLst>
      <p:ext uri="{BB962C8B-B14F-4D97-AF65-F5344CB8AC3E}">
        <p14:creationId xmlns:p14="http://schemas.microsoft.com/office/powerpoint/2010/main" val="254215522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Rectangle 3"/>
          <p:cNvSpPr>
            <a:spLocks noGrp="1" noChangeArrowheads="1"/>
          </p:cNvSpPr>
          <p:nvPr>
            <p:ph idx="1"/>
          </p:nvPr>
        </p:nvSpPr>
        <p:spPr>
          <a:xfrm>
            <a:off x="456229" y="1295400"/>
            <a:ext cx="8154371" cy="4014788"/>
          </a:xfrm>
        </p:spPr>
        <p:txBody>
          <a:bodyPr>
            <a:normAutofit/>
          </a:bodyPr>
          <a:lstStyle/>
          <a:p>
            <a:pPr marL="0" indent="0">
              <a:buNone/>
            </a:pPr>
            <a:r>
              <a:rPr lang="en-US" dirty="0">
                <a:sym typeface="WP MathA" pitchFamily="2" charset="2"/>
              </a:rPr>
              <a:t>Table 6.4.3.4.3 provides maximum leakage rates for outdoor air supply and exhaust dampers</a:t>
            </a:r>
          </a:p>
          <a:p>
            <a:pPr marL="0" indent="0">
              <a:buNone/>
            </a:pPr>
            <a:r>
              <a:rPr lang="en-US" dirty="0"/>
              <a:t>Where OA supply and exhaust air dampers are required by Section 6.4.3.4.1</a:t>
            </a:r>
          </a:p>
          <a:p>
            <a:pPr lvl="1">
              <a:buFont typeface="Arial" panose="020B0604020202020204" pitchFamily="34" charset="0"/>
              <a:buChar char="•"/>
            </a:pPr>
            <a:r>
              <a:rPr lang="en-US" dirty="0"/>
              <a:t>They shall have a maximum leakage rate as indicated in Table 6.4.3.4.3</a:t>
            </a:r>
          </a:p>
          <a:p>
            <a:pPr marL="0" indent="0">
              <a:buNone/>
            </a:pPr>
            <a:endParaRPr lang="en-US" dirty="0">
              <a:sym typeface="WP MathA" pitchFamily="2" charset="2"/>
            </a:endParaRPr>
          </a:p>
          <a:p>
            <a:pPr marL="0" indent="0">
              <a:buNone/>
            </a:pPr>
            <a:endParaRPr lang="en-US" sz="1900" i="1" dirty="0">
              <a:cs typeface="Times New Roman" pitchFamily="18" charset="0"/>
              <a:sym typeface="WP MathA" pitchFamily="2" charset="2"/>
            </a:endParaRPr>
          </a:p>
        </p:txBody>
      </p:sp>
      <p:sp>
        <p:nvSpPr>
          <p:cNvPr id="162818" name="Rectangle 2"/>
          <p:cNvSpPr>
            <a:spLocks noGrp="1" noChangeArrowheads="1"/>
          </p:cNvSpPr>
          <p:nvPr>
            <p:ph type="title"/>
          </p:nvPr>
        </p:nvSpPr>
        <p:spPr>
          <a:xfrm>
            <a:off x="215901" y="0"/>
            <a:ext cx="8648700" cy="901700"/>
          </a:xfrm>
        </p:spPr>
        <p:txBody>
          <a:bodyPr>
            <a:normAutofit/>
          </a:bodyPr>
          <a:lstStyle/>
          <a:p>
            <a:pPr>
              <a:lnSpc>
                <a:spcPct val="80000"/>
              </a:lnSpc>
            </a:pPr>
            <a:r>
              <a:rPr lang="en-US" sz="2400" b="1" dirty="0">
                <a:solidFill>
                  <a:srgbClr val="00853F"/>
                </a:solidFill>
              </a:rPr>
              <a:t>Section 6 – 6.4.3.4.3</a:t>
            </a:r>
            <a:br>
              <a:rPr lang="en-US" sz="2400" dirty="0">
                <a:solidFill>
                  <a:srgbClr val="00853F"/>
                </a:solidFill>
              </a:rPr>
            </a:br>
            <a:r>
              <a:rPr lang="en-US" sz="2000" dirty="0">
                <a:solidFill>
                  <a:srgbClr val="00853F"/>
                </a:solidFill>
              </a:rPr>
              <a:t>Controls – Damper Leakage</a:t>
            </a:r>
            <a:endParaRPr lang="en-US" sz="1800" i="1" dirty="0">
              <a:solidFill>
                <a:srgbClr val="00853F"/>
              </a:solidFill>
            </a:endParaRPr>
          </a:p>
        </p:txBody>
      </p:sp>
      <p:pic>
        <p:nvPicPr>
          <p:cNvPr id="6" name="Picture 5" descr="dampers.jpg"/>
          <p:cNvPicPr>
            <a:picLocks noChangeAspect="1"/>
          </p:cNvPicPr>
          <p:nvPr/>
        </p:nvPicPr>
        <p:blipFill>
          <a:blip r:embed="rId3" cstate="screen"/>
          <a:srcRect/>
          <a:stretch>
            <a:fillRect/>
          </a:stretch>
        </p:blipFill>
        <p:spPr>
          <a:xfrm>
            <a:off x="2935112" y="4438793"/>
            <a:ext cx="3409244" cy="1864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74394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192088" y="-38100"/>
            <a:ext cx="8393111" cy="990600"/>
          </a:xfrm>
        </p:spPr>
        <p:txBody>
          <a:bodyPr/>
          <a:lstStyle/>
          <a:p>
            <a:pPr>
              <a:lnSpc>
                <a:spcPct val="80000"/>
              </a:lnSpc>
            </a:pPr>
            <a:r>
              <a:rPr lang="en-US" sz="2400" b="1" dirty="0">
                <a:solidFill>
                  <a:srgbClr val="00853F"/>
                </a:solidFill>
              </a:rPr>
              <a:t>Section 6 – 6.4.3.4.3</a:t>
            </a:r>
            <a:br>
              <a:rPr lang="en-US" dirty="0">
                <a:solidFill>
                  <a:srgbClr val="00853F"/>
                </a:solidFill>
              </a:rPr>
            </a:br>
            <a:r>
              <a:rPr lang="en-US" sz="2000" dirty="0">
                <a:solidFill>
                  <a:srgbClr val="00853F"/>
                </a:solidFill>
              </a:rPr>
              <a:t>Controls – Damper Leakage</a:t>
            </a:r>
            <a:endParaRPr lang="en-US" i="1" dirty="0">
              <a:solidFill>
                <a:srgbClr val="00853F"/>
              </a:solidFill>
            </a:endParaRPr>
          </a:p>
        </p:txBody>
      </p:sp>
      <p:sp>
        <p:nvSpPr>
          <p:cNvPr id="4" name="TextBox 3"/>
          <p:cNvSpPr txBox="1"/>
          <p:nvPr/>
        </p:nvSpPr>
        <p:spPr>
          <a:xfrm>
            <a:off x="1735744" y="3093929"/>
            <a:ext cx="6622473" cy="360219"/>
          </a:xfrm>
          <a:prstGeom prst="rect">
            <a:avLst/>
          </a:prstGeom>
        </p:spPr>
        <p:txBody>
          <a:bodyPr vert="horz" wrap="square" lIns="91440" tIns="45720" rIns="91440" bIns="45720" rtlCol="0">
            <a:normAutofit fontScale="85000" lnSpcReduction="2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323" b="1" i="0" u="none" strike="noStrike" kern="1200" cap="none" spc="0" normalizeH="0" baseline="0" noProof="0" dirty="0">
                <a:ln>
                  <a:noFill/>
                </a:ln>
                <a:effectLst/>
                <a:uLnTx/>
                <a:uFillTx/>
                <a:latin typeface="Arial Narrow"/>
                <a:ea typeface="+mn-ea"/>
                <a:cs typeface="Arial Narrow"/>
              </a:rPr>
              <a:t>Reference Table 6.4.3.4.3 on page </a:t>
            </a:r>
            <a:r>
              <a:rPr lang="en-US" sz="2323" b="1" dirty="0">
                <a:latin typeface="Arial Narrow"/>
                <a:cs typeface="Arial Narrow"/>
              </a:rPr>
              <a:t>91</a:t>
            </a:r>
            <a:r>
              <a:rPr kumimoji="0" lang="en-US" sz="2323" b="1" i="0" u="none" strike="noStrike" kern="1200" cap="none" spc="0" normalizeH="0" baseline="0" noProof="0" dirty="0">
                <a:ln>
                  <a:noFill/>
                </a:ln>
                <a:effectLst/>
                <a:uLnTx/>
                <a:uFillTx/>
                <a:latin typeface="Arial Narrow"/>
                <a:ea typeface="+mn-ea"/>
                <a:cs typeface="Arial Narrow"/>
              </a:rPr>
              <a:t> in 90.1-2019</a:t>
            </a:r>
          </a:p>
        </p:txBody>
      </p:sp>
    </p:spTree>
    <p:extLst>
      <p:ext uri="{BB962C8B-B14F-4D97-AF65-F5344CB8AC3E}">
        <p14:creationId xmlns:p14="http://schemas.microsoft.com/office/powerpoint/2010/main" val="37892990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3" name="Rectangle 3"/>
          <p:cNvSpPr>
            <a:spLocks noGrp="1" noChangeArrowheads="1"/>
          </p:cNvSpPr>
          <p:nvPr>
            <p:ph idx="1"/>
          </p:nvPr>
        </p:nvSpPr>
        <p:spPr>
          <a:xfrm>
            <a:off x="456229" y="1295400"/>
            <a:ext cx="8230571" cy="4876800"/>
          </a:xfrm>
        </p:spPr>
        <p:txBody>
          <a:bodyPr/>
          <a:lstStyle/>
          <a:p>
            <a:pPr marL="0" indent="0">
              <a:buNone/>
            </a:pPr>
            <a:r>
              <a:rPr lang="en-US" dirty="0"/>
              <a:t>Fans with motors &gt; 0.75 hp shall have automatic controls complying with Section 6.4.3.3.1 that are capable of shutting off fans when not required</a:t>
            </a:r>
          </a:p>
          <a:p>
            <a:pPr marL="0" indent="0">
              <a:buNone/>
            </a:pPr>
            <a:endParaRPr lang="en-US" dirty="0"/>
          </a:p>
          <a:p>
            <a:pPr marL="0" indent="0">
              <a:buNone/>
            </a:pPr>
            <a:r>
              <a:rPr lang="en-US" b="1" u="sng" dirty="0"/>
              <a:t>Exception</a:t>
            </a:r>
          </a:p>
          <a:p>
            <a:pPr lvl="1">
              <a:buFont typeface="Arial" panose="020B0604020202020204" pitchFamily="34" charset="0"/>
              <a:buChar char="•"/>
            </a:pPr>
            <a:r>
              <a:rPr lang="en-US" dirty="0"/>
              <a:t>HVAC systems intended to operate continuously</a:t>
            </a:r>
          </a:p>
        </p:txBody>
      </p:sp>
      <p:sp>
        <p:nvSpPr>
          <p:cNvPr id="517122" name="Rectangle 2"/>
          <p:cNvSpPr>
            <a:spLocks noGrp="1" noChangeArrowheads="1"/>
          </p:cNvSpPr>
          <p:nvPr>
            <p:ph type="title"/>
          </p:nvPr>
        </p:nvSpPr>
        <p:spPr>
          <a:xfrm>
            <a:off x="203201" y="0"/>
            <a:ext cx="5842000" cy="939800"/>
          </a:xfrm>
        </p:spPr>
        <p:txBody>
          <a:bodyPr/>
          <a:lstStyle/>
          <a:p>
            <a:pPr>
              <a:lnSpc>
                <a:spcPct val="80000"/>
              </a:lnSpc>
            </a:pPr>
            <a:r>
              <a:rPr lang="en-US" sz="2400" b="1" dirty="0">
                <a:solidFill>
                  <a:srgbClr val="00853F"/>
                </a:solidFill>
              </a:rPr>
              <a:t>Section 6 – 6.4.3.4.4</a:t>
            </a:r>
            <a:br>
              <a:rPr lang="en-US" dirty="0">
                <a:solidFill>
                  <a:srgbClr val="00853F"/>
                </a:solidFill>
              </a:rPr>
            </a:br>
            <a:r>
              <a:rPr lang="en-US" sz="2000" dirty="0">
                <a:solidFill>
                  <a:srgbClr val="00853F"/>
                </a:solidFill>
              </a:rPr>
              <a:t>Ventilation Fan Controls</a:t>
            </a:r>
          </a:p>
        </p:txBody>
      </p:sp>
    </p:spTree>
    <p:extLst>
      <p:ext uri="{BB962C8B-B14F-4D97-AF65-F5344CB8AC3E}">
        <p14:creationId xmlns:p14="http://schemas.microsoft.com/office/powerpoint/2010/main" val="1349971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16AB77-B8AA-4EC8-A4A3-112B9E2673C8}"/>
              </a:ext>
            </a:extLst>
          </p:cNvPr>
          <p:cNvPicPr>
            <a:picLocks noChangeAspect="1"/>
          </p:cNvPicPr>
          <p:nvPr/>
        </p:nvPicPr>
        <p:blipFill>
          <a:blip r:embed="rId3"/>
          <a:stretch>
            <a:fillRect/>
          </a:stretch>
        </p:blipFill>
        <p:spPr>
          <a:xfrm>
            <a:off x="3854860" y="2611284"/>
            <a:ext cx="5161820" cy="722753"/>
          </a:xfrm>
          <a:prstGeom prst="rect">
            <a:avLst/>
          </a:prstGeom>
        </p:spPr>
      </p:pic>
      <p:sp>
        <p:nvSpPr>
          <p:cNvPr id="3" name="Content Placeholder 2">
            <a:extLst>
              <a:ext uri="{FF2B5EF4-FFF2-40B4-BE49-F238E27FC236}">
                <a16:creationId xmlns:a16="http://schemas.microsoft.com/office/drawing/2014/main" id="{8BF1A2A5-57D3-429F-A225-3C3207486C59}"/>
              </a:ext>
            </a:extLst>
          </p:cNvPr>
          <p:cNvSpPr>
            <a:spLocks noGrp="1"/>
          </p:cNvSpPr>
          <p:nvPr>
            <p:ph idx="1"/>
          </p:nvPr>
        </p:nvSpPr>
        <p:spPr>
          <a:xfrm>
            <a:off x="373224" y="1252547"/>
            <a:ext cx="8229600" cy="4876800"/>
          </a:xfrm>
        </p:spPr>
        <p:txBody>
          <a:bodyPr/>
          <a:lstStyle/>
          <a:p>
            <a:r>
              <a:rPr lang="en-US" dirty="0">
                <a:solidFill>
                  <a:srgbClr val="FF0000"/>
                </a:solidFill>
              </a:rPr>
              <a:t>FEI is a true wire-to-air method</a:t>
            </a:r>
          </a:p>
          <a:p>
            <a:r>
              <a:rPr lang="en-US" dirty="0">
                <a:solidFill>
                  <a:srgbClr val="FF0000"/>
                </a:solidFill>
              </a:rPr>
              <a:t>Requirement:</a:t>
            </a:r>
          </a:p>
          <a:p>
            <a:pPr lvl="1"/>
            <a:r>
              <a:rPr lang="en-US" dirty="0">
                <a:solidFill>
                  <a:srgbClr val="FF0000"/>
                </a:solidFill>
              </a:rPr>
              <a:t>Constant speed: FEI ≥ 1.0</a:t>
            </a:r>
          </a:p>
          <a:p>
            <a:pPr lvl="1"/>
            <a:r>
              <a:rPr lang="en-US" dirty="0">
                <a:solidFill>
                  <a:srgbClr val="FF0000"/>
                </a:solidFill>
              </a:rPr>
              <a:t>VAV – FEI ≥ 0.95</a:t>
            </a:r>
          </a:p>
          <a:p>
            <a:pPr marL="342900" lvl="1" indent="0">
              <a:buNone/>
            </a:pPr>
            <a:endParaRPr lang="en-US" dirty="0"/>
          </a:p>
          <a:p>
            <a:endParaRPr lang="en-US" dirty="0"/>
          </a:p>
          <a:p>
            <a:endParaRPr lang="en-US" dirty="0"/>
          </a:p>
        </p:txBody>
      </p:sp>
      <p:sp>
        <p:nvSpPr>
          <p:cNvPr id="2" name="Title 1">
            <a:extLst>
              <a:ext uri="{FF2B5EF4-FFF2-40B4-BE49-F238E27FC236}">
                <a16:creationId xmlns:a16="http://schemas.microsoft.com/office/drawing/2014/main" id="{0C6067BF-DDB1-472B-8670-A6ED035DA89C}"/>
              </a:ext>
            </a:extLst>
          </p:cNvPr>
          <p:cNvSpPr>
            <a:spLocks noGrp="1"/>
          </p:cNvSpPr>
          <p:nvPr>
            <p:ph type="title"/>
          </p:nvPr>
        </p:nvSpPr>
        <p:spPr/>
        <p:txBody>
          <a:bodyPr>
            <a:normAutofit/>
          </a:bodyPr>
          <a:lstStyle/>
          <a:p>
            <a:r>
              <a:rPr lang="en-US" sz="2400" b="1" dirty="0">
                <a:solidFill>
                  <a:schemeClr val="accent5"/>
                </a:solidFill>
              </a:rPr>
              <a:t>Mechanical - FEI</a:t>
            </a:r>
          </a:p>
        </p:txBody>
      </p:sp>
      <p:pic>
        <p:nvPicPr>
          <p:cNvPr id="5" name="Picture 4">
            <a:extLst>
              <a:ext uri="{FF2B5EF4-FFF2-40B4-BE49-F238E27FC236}">
                <a16:creationId xmlns:a16="http://schemas.microsoft.com/office/drawing/2014/main" id="{1E1B26D5-17D7-41E1-B050-BB5073EBAE45}"/>
              </a:ext>
            </a:extLst>
          </p:cNvPr>
          <p:cNvPicPr>
            <a:picLocks noChangeAspect="1"/>
          </p:cNvPicPr>
          <p:nvPr/>
        </p:nvPicPr>
        <p:blipFill>
          <a:blip r:embed="rId4"/>
          <a:stretch>
            <a:fillRect/>
          </a:stretch>
        </p:blipFill>
        <p:spPr>
          <a:xfrm>
            <a:off x="3650740" y="3340797"/>
            <a:ext cx="5201000" cy="2814659"/>
          </a:xfrm>
          <a:prstGeom prst="rect">
            <a:avLst/>
          </a:prstGeom>
        </p:spPr>
      </p:pic>
      <p:sp>
        <p:nvSpPr>
          <p:cNvPr id="6" name="TextBox 5">
            <a:extLst>
              <a:ext uri="{FF2B5EF4-FFF2-40B4-BE49-F238E27FC236}">
                <a16:creationId xmlns:a16="http://schemas.microsoft.com/office/drawing/2014/main" id="{6346D040-2685-4281-831A-E2C70A3CB233}"/>
              </a:ext>
            </a:extLst>
          </p:cNvPr>
          <p:cNvSpPr txBox="1"/>
          <p:nvPr/>
        </p:nvSpPr>
        <p:spPr>
          <a:xfrm>
            <a:off x="6551707" y="6129347"/>
            <a:ext cx="1970252" cy="507831"/>
          </a:xfrm>
          <a:prstGeom prst="rect">
            <a:avLst/>
          </a:prstGeom>
          <a:noFill/>
        </p:spPr>
        <p:txBody>
          <a:bodyPr wrap="square" rtlCol="0">
            <a:spAutoFit/>
          </a:bodyPr>
          <a:lstStyle/>
          <a:p>
            <a:pPr algn="r"/>
            <a:r>
              <a:rPr lang="en-US" sz="1350" dirty="0"/>
              <a:t>Images courtesy of AMCA</a:t>
            </a:r>
          </a:p>
        </p:txBody>
      </p:sp>
    </p:spTree>
    <p:extLst>
      <p:ext uri="{BB962C8B-B14F-4D97-AF65-F5344CB8AC3E}">
        <p14:creationId xmlns:p14="http://schemas.microsoft.com/office/powerpoint/2010/main" val="339125724"/>
      </p:ext>
    </p:extLst>
  </p:cSld>
  <p:clrMapOvr>
    <a:masterClrMapping/>
  </p:clrMapOvr>
  <mc:AlternateContent xmlns:mc="http://schemas.openxmlformats.org/markup-compatibility/2006" xmlns:p14="http://schemas.microsoft.com/office/powerpoint/2010/main">
    <mc:Choice Requires="p14">
      <p:transition spd="slow" p14:dur="2000" advTm="40703"/>
    </mc:Choice>
    <mc:Fallback xmlns="">
      <p:transition spd="slow" advTm="40703"/>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3" name="Rectangle 3"/>
          <p:cNvSpPr>
            <a:spLocks noGrp="1" noChangeArrowheads="1"/>
          </p:cNvSpPr>
          <p:nvPr>
            <p:ph idx="1"/>
          </p:nvPr>
        </p:nvSpPr>
        <p:spPr>
          <a:xfrm>
            <a:off x="456229" y="1295400"/>
            <a:ext cx="8230571" cy="4876800"/>
          </a:xfrm>
        </p:spPr>
        <p:txBody>
          <a:bodyPr>
            <a:normAutofit fontScale="92500"/>
          </a:bodyPr>
          <a:lstStyle/>
          <a:p>
            <a:pPr marL="0" indent="0">
              <a:buNone/>
            </a:pPr>
            <a:r>
              <a:rPr lang="en-US" dirty="0"/>
              <a:t>Ventilation systems in enclosed parking garages</a:t>
            </a:r>
          </a:p>
          <a:p>
            <a:pPr marL="742950">
              <a:buFont typeface="Arial" panose="020B0604020202020204" pitchFamily="34" charset="0"/>
              <a:buChar char="•"/>
            </a:pPr>
            <a:r>
              <a:rPr lang="en-US" dirty="0"/>
              <a:t>automatically detect contaminant levels and stage fans or</a:t>
            </a:r>
          </a:p>
          <a:p>
            <a:pPr marL="742950">
              <a:buFont typeface="Arial" panose="020B0604020202020204" pitchFamily="34" charset="0"/>
              <a:buChar char="•"/>
            </a:pPr>
            <a:r>
              <a:rPr lang="en-US" dirty="0"/>
              <a:t>modulate fan airflow rates to ≤ 50%, provided acceptable contaminant levels are maintained</a:t>
            </a:r>
          </a:p>
          <a:p>
            <a:pPr marL="0" indent="0">
              <a:buNone/>
            </a:pPr>
            <a:endParaRPr lang="en-US" dirty="0"/>
          </a:p>
          <a:p>
            <a:pPr marL="0" indent="0">
              <a:buNone/>
            </a:pPr>
            <a:r>
              <a:rPr lang="en-US" b="1" u="sng" dirty="0"/>
              <a:t>Exception</a:t>
            </a:r>
          </a:p>
          <a:p>
            <a:pPr lvl="1">
              <a:buFont typeface="Arial" panose="020B0604020202020204" pitchFamily="34" charset="0"/>
              <a:buChar char="•"/>
            </a:pPr>
            <a:r>
              <a:rPr lang="en-US" sz="2400" dirty="0"/>
              <a:t>Garages &lt; 30,000 ft</a:t>
            </a:r>
            <a:r>
              <a:rPr lang="en-US" sz="2400" baseline="30000" dirty="0"/>
              <a:t>2</a:t>
            </a:r>
            <a:r>
              <a:rPr lang="en-US" sz="2400" dirty="0"/>
              <a:t> with ventilation systems that do not use mechanical cooling or heating</a:t>
            </a:r>
          </a:p>
          <a:p>
            <a:pPr lvl="1">
              <a:buFont typeface="Arial" panose="020B0604020202020204" pitchFamily="34" charset="0"/>
              <a:buChar char="•"/>
            </a:pPr>
            <a:r>
              <a:rPr lang="en-US" sz="2400" dirty="0"/>
              <a:t>Garages with a garage area to ventilation system motor nameplate hp ratio &gt; 1500 ft</a:t>
            </a:r>
            <a:r>
              <a:rPr lang="en-US" sz="2400" baseline="30000" dirty="0"/>
              <a:t>2</a:t>
            </a:r>
            <a:r>
              <a:rPr lang="en-US" sz="2400" dirty="0"/>
              <a:t>/hp and don’t use mechanical cooling or heating</a:t>
            </a:r>
          </a:p>
          <a:p>
            <a:pPr lvl="1">
              <a:buFont typeface="Arial" panose="020B0604020202020204" pitchFamily="34" charset="0"/>
              <a:buChar char="•"/>
            </a:pPr>
            <a:r>
              <a:rPr lang="en-US" sz="2400" dirty="0"/>
              <a:t>Where permitted by AHJ</a:t>
            </a:r>
          </a:p>
        </p:txBody>
      </p:sp>
      <p:sp>
        <p:nvSpPr>
          <p:cNvPr id="517122" name="Rectangle 2"/>
          <p:cNvSpPr>
            <a:spLocks noGrp="1" noChangeArrowheads="1"/>
          </p:cNvSpPr>
          <p:nvPr>
            <p:ph type="title"/>
          </p:nvPr>
        </p:nvSpPr>
        <p:spPr>
          <a:xfrm>
            <a:off x="203201" y="0"/>
            <a:ext cx="5842000" cy="939800"/>
          </a:xfrm>
        </p:spPr>
        <p:txBody>
          <a:bodyPr/>
          <a:lstStyle/>
          <a:p>
            <a:pPr>
              <a:lnSpc>
                <a:spcPct val="80000"/>
              </a:lnSpc>
            </a:pPr>
            <a:r>
              <a:rPr lang="en-US" sz="2400" b="1" dirty="0">
                <a:solidFill>
                  <a:srgbClr val="00853F"/>
                </a:solidFill>
              </a:rPr>
              <a:t>Section 6 – 6.4.3.4.5</a:t>
            </a:r>
            <a:br>
              <a:rPr lang="en-US" dirty="0">
                <a:solidFill>
                  <a:srgbClr val="00853F"/>
                </a:solidFill>
              </a:rPr>
            </a:br>
            <a:r>
              <a:rPr lang="en-US" sz="2000" dirty="0">
                <a:solidFill>
                  <a:srgbClr val="00853F"/>
                </a:solidFill>
              </a:rPr>
              <a:t>Enclosed Parking Garage Ventilation</a:t>
            </a:r>
          </a:p>
        </p:txBody>
      </p:sp>
    </p:spTree>
    <p:extLst>
      <p:ext uri="{BB962C8B-B14F-4D97-AF65-F5344CB8AC3E}">
        <p14:creationId xmlns:p14="http://schemas.microsoft.com/office/powerpoint/2010/main" val="13374584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40" name="Picture 28" descr="1577384">
            <a:hlinkClick r:id="rId3"/>
          </p:cNvPr>
          <p:cNvPicPr>
            <a:picLocks noChangeAspect="1" noChangeArrowheads="1"/>
          </p:cNvPicPr>
          <p:nvPr/>
        </p:nvPicPr>
        <p:blipFill>
          <a:blip r:embed="rId4" cstate="screen"/>
          <a:srcRect/>
          <a:stretch>
            <a:fillRect/>
          </a:stretch>
        </p:blipFill>
        <p:spPr bwMode="auto">
          <a:xfrm>
            <a:off x="6019800" y="2817161"/>
            <a:ext cx="2643115" cy="1981200"/>
          </a:xfrm>
          <a:prstGeom prst="rect">
            <a:avLst/>
          </a:prstGeom>
          <a:noFill/>
          <a:ln w="38100">
            <a:noFill/>
            <a:miter lim="800000"/>
            <a:headEnd/>
            <a:tailEnd/>
          </a:ln>
        </p:spPr>
      </p:pic>
      <p:sp>
        <p:nvSpPr>
          <p:cNvPr id="166915" name="Rectangle 3"/>
          <p:cNvSpPr>
            <a:spLocks noGrp="1" noChangeArrowheads="1"/>
          </p:cNvSpPr>
          <p:nvPr>
            <p:ph idx="1"/>
          </p:nvPr>
        </p:nvSpPr>
        <p:spPr>
          <a:xfrm>
            <a:off x="456229" y="1371599"/>
            <a:ext cx="8230571" cy="4871545"/>
          </a:xfrm>
        </p:spPr>
        <p:txBody>
          <a:bodyPr>
            <a:normAutofit/>
          </a:bodyPr>
          <a:lstStyle/>
          <a:p>
            <a:pPr marL="0" indent="0">
              <a:buNone/>
            </a:pPr>
            <a:r>
              <a:rPr lang="en-US" dirty="0">
                <a:sym typeface="WP MathA" pitchFamily="2" charset="2"/>
              </a:rPr>
              <a:t>Controls to prevent supplemental heat when heat pump can handle the load both during operation and during setback recovery. </a:t>
            </a:r>
          </a:p>
          <a:p>
            <a:pPr marL="0" indent="0">
              <a:buNone/>
            </a:pPr>
            <a:r>
              <a:rPr lang="en-US" dirty="0">
                <a:sym typeface="WP MathA" pitchFamily="2" charset="2"/>
              </a:rPr>
              <a:t>OK to operate supplemental heat during defrost.</a:t>
            </a:r>
          </a:p>
          <a:p>
            <a:pPr marL="0" indent="0">
              <a:buNone/>
            </a:pPr>
            <a:endParaRPr lang="en-US" u="sng" dirty="0">
              <a:sym typeface="WP MathA" pitchFamily="2" charset="2"/>
            </a:endParaRPr>
          </a:p>
          <a:p>
            <a:pPr marL="0" indent="0">
              <a:buNone/>
            </a:pPr>
            <a:endParaRPr lang="en-US" u="sng" dirty="0">
              <a:sym typeface="WP MathA" pitchFamily="2" charset="2"/>
            </a:endParaRPr>
          </a:p>
          <a:p>
            <a:pPr marL="0" indent="0">
              <a:buNone/>
            </a:pPr>
            <a:r>
              <a:rPr lang="en-US" b="1" u="sng" dirty="0">
                <a:sym typeface="WP MathA" pitchFamily="2" charset="2"/>
              </a:rPr>
              <a:t>Exception</a:t>
            </a:r>
          </a:p>
          <a:p>
            <a:pPr marL="693738">
              <a:buFont typeface="Wingdings" pitchFamily="2" charset="2"/>
              <a:buChar char="ü"/>
            </a:pPr>
            <a:r>
              <a:rPr lang="en-US" sz="2000" dirty="0">
                <a:sym typeface="WP MathA" pitchFamily="2" charset="2"/>
              </a:rPr>
              <a:t>Heat pumps </a:t>
            </a:r>
          </a:p>
          <a:p>
            <a:pPr lvl="2">
              <a:buFont typeface="Arial" pitchFamily="34" charset="0"/>
              <a:buChar char="–"/>
            </a:pPr>
            <a:r>
              <a:rPr lang="en-US" dirty="0">
                <a:sym typeface="WP MathA" pitchFamily="2" charset="2"/>
              </a:rPr>
              <a:t>With minimum efficiency regulated by NAECA, AND</a:t>
            </a:r>
          </a:p>
          <a:p>
            <a:pPr lvl="2">
              <a:buFont typeface="Arial" pitchFamily="34" charset="0"/>
              <a:buChar char="–"/>
            </a:pPr>
            <a:r>
              <a:rPr lang="en-US" dirty="0">
                <a:sym typeface="WP MathA" pitchFamily="2" charset="2"/>
              </a:rPr>
              <a:t>With HSPF rating meeting Table 6.8.1-2 (</a:t>
            </a:r>
            <a:r>
              <a:rPr lang="en-US" i="1" dirty="0">
                <a:sym typeface="WP MathA" pitchFamily="2" charset="2"/>
              </a:rPr>
              <a:t>and the rating Includes all usage of internal electric resistance heating)</a:t>
            </a:r>
          </a:p>
          <a:p>
            <a:pPr lvl="1">
              <a:buFontTx/>
              <a:buNone/>
            </a:pPr>
            <a:endParaRPr lang="en-US" dirty="0">
              <a:cs typeface="Times New Roman" pitchFamily="18" charset="0"/>
              <a:sym typeface="WP MathA" pitchFamily="2" charset="2"/>
            </a:endParaRPr>
          </a:p>
        </p:txBody>
      </p:sp>
      <p:sp>
        <p:nvSpPr>
          <p:cNvPr id="166914" name="Rectangle 2"/>
          <p:cNvSpPr>
            <a:spLocks noGrp="1" noChangeArrowheads="1"/>
          </p:cNvSpPr>
          <p:nvPr>
            <p:ph type="title"/>
          </p:nvPr>
        </p:nvSpPr>
        <p:spPr>
          <a:xfrm>
            <a:off x="190501" y="0"/>
            <a:ext cx="8648700" cy="889000"/>
          </a:xfrm>
        </p:spPr>
        <p:txBody>
          <a:bodyPr>
            <a:normAutofit/>
          </a:bodyPr>
          <a:lstStyle/>
          <a:p>
            <a:pPr>
              <a:lnSpc>
                <a:spcPct val="80000"/>
              </a:lnSpc>
            </a:pPr>
            <a:r>
              <a:rPr lang="en-US" sz="2400" b="1" dirty="0">
                <a:solidFill>
                  <a:srgbClr val="00853F"/>
                </a:solidFill>
              </a:rPr>
              <a:t>Section 6 – 6.4.3.5</a:t>
            </a:r>
            <a:br>
              <a:rPr lang="en-US" sz="2000" dirty="0">
                <a:solidFill>
                  <a:srgbClr val="00853F"/>
                </a:solidFill>
              </a:rPr>
            </a:br>
            <a:r>
              <a:rPr lang="en-US" sz="2000" dirty="0">
                <a:solidFill>
                  <a:srgbClr val="00853F"/>
                </a:solidFill>
              </a:rPr>
              <a:t>Heat Pump Auxiliary Heat Control</a:t>
            </a:r>
            <a:endParaRPr lang="en-US" sz="2000" i="1" dirty="0">
              <a:solidFill>
                <a:srgbClr val="00853F"/>
              </a:solidFill>
            </a:endParaRPr>
          </a:p>
        </p:txBody>
      </p:sp>
    </p:spTree>
    <p:extLst>
      <p:ext uri="{BB962C8B-B14F-4D97-AF65-F5344CB8AC3E}">
        <p14:creationId xmlns:p14="http://schemas.microsoft.com/office/powerpoint/2010/main" val="11510533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Rectangle 3"/>
          <p:cNvSpPr>
            <a:spLocks noGrp="1" noChangeArrowheads="1"/>
          </p:cNvSpPr>
          <p:nvPr>
            <p:ph idx="1"/>
          </p:nvPr>
        </p:nvSpPr>
        <p:spPr>
          <a:xfrm>
            <a:off x="456229" y="1108038"/>
            <a:ext cx="6275300" cy="5356557"/>
          </a:xfrm>
        </p:spPr>
        <p:txBody>
          <a:bodyPr>
            <a:normAutofit fontScale="70000" lnSpcReduction="20000"/>
          </a:bodyPr>
          <a:lstStyle/>
          <a:p>
            <a:pPr marL="0" indent="0">
              <a:lnSpc>
                <a:spcPct val="90000"/>
              </a:lnSpc>
              <a:buNone/>
            </a:pPr>
            <a:r>
              <a:rPr lang="en-US" dirty="0">
                <a:solidFill>
                  <a:srgbClr val="FF0000"/>
                </a:solidFill>
                <a:sym typeface="WP MathA" pitchFamily="2" charset="2"/>
              </a:rPr>
              <a:t>6.4.3.6.1 Dehumidification</a:t>
            </a:r>
          </a:p>
          <a:p>
            <a:pPr>
              <a:lnSpc>
                <a:spcPct val="90000"/>
              </a:lnSpc>
            </a:pPr>
            <a:r>
              <a:rPr lang="en-US" dirty="0">
                <a:solidFill>
                  <a:srgbClr val="FF0000"/>
                </a:solidFill>
                <a:sym typeface="WP MathA" pitchFamily="2" charset="2"/>
              </a:rPr>
              <a:t>Not use mechanical control to reduce humidity below dew point of 55</a:t>
            </a:r>
            <a:r>
              <a:rPr lang="en-US" dirty="0">
                <a:solidFill>
                  <a:srgbClr val="FF0000"/>
                </a:solidFill>
              </a:rPr>
              <a:t>°F</a:t>
            </a:r>
            <a:r>
              <a:rPr lang="en-US" dirty="0">
                <a:solidFill>
                  <a:srgbClr val="FF0000"/>
                </a:solidFill>
                <a:sym typeface="WP MathA" pitchFamily="2" charset="2"/>
              </a:rPr>
              <a:t> or RH of 60% in coldest zone</a:t>
            </a:r>
          </a:p>
          <a:p>
            <a:pPr marL="0" indent="0">
              <a:lnSpc>
                <a:spcPct val="90000"/>
              </a:lnSpc>
              <a:buNone/>
            </a:pPr>
            <a:endParaRPr lang="en-US" dirty="0">
              <a:sym typeface="WP MathA" pitchFamily="2" charset="2"/>
            </a:endParaRPr>
          </a:p>
          <a:p>
            <a:pPr marL="0" indent="0">
              <a:lnSpc>
                <a:spcPct val="90000"/>
              </a:lnSpc>
              <a:buNone/>
            </a:pPr>
            <a:r>
              <a:rPr lang="en-US" dirty="0">
                <a:solidFill>
                  <a:srgbClr val="FF0000"/>
                </a:solidFill>
                <a:sym typeface="WP MathA" pitchFamily="2" charset="2"/>
              </a:rPr>
              <a:t>6.4.3.6.2 Humidification</a:t>
            </a:r>
          </a:p>
          <a:p>
            <a:pPr>
              <a:lnSpc>
                <a:spcPct val="90000"/>
              </a:lnSpc>
            </a:pPr>
            <a:r>
              <a:rPr lang="en-US" dirty="0">
                <a:sym typeface="WP MathA" pitchFamily="2" charset="2"/>
              </a:rPr>
              <a:t>Prevent use of fossil fuel or electricity to produce RH &gt; 30% in warmest zone</a:t>
            </a:r>
          </a:p>
          <a:p>
            <a:pPr>
              <a:lnSpc>
                <a:spcPct val="90000"/>
              </a:lnSpc>
            </a:pPr>
            <a:endParaRPr lang="en-US" dirty="0">
              <a:sym typeface="WP MathA" pitchFamily="2" charset="2"/>
            </a:endParaRPr>
          </a:p>
          <a:p>
            <a:pPr marL="0" indent="0">
              <a:lnSpc>
                <a:spcPct val="90000"/>
              </a:lnSpc>
              <a:buNone/>
            </a:pPr>
            <a:r>
              <a:rPr lang="en-US" dirty="0">
                <a:solidFill>
                  <a:srgbClr val="FF0000"/>
                </a:solidFill>
                <a:sym typeface="WP MathA" pitchFamily="2" charset="2"/>
              </a:rPr>
              <a:t>6.4.3.6.3 Control Interlock</a:t>
            </a:r>
          </a:p>
          <a:p>
            <a:pPr>
              <a:lnSpc>
                <a:spcPct val="90000"/>
              </a:lnSpc>
            </a:pPr>
            <a:r>
              <a:rPr lang="en-US" dirty="0">
                <a:sym typeface="WP MathA" pitchFamily="2" charset="2"/>
              </a:rPr>
              <a:t>Provide means to prevent simultaneous operation of humidification and dehumidification equipment</a:t>
            </a:r>
          </a:p>
          <a:p>
            <a:pPr lvl="1">
              <a:lnSpc>
                <a:spcPct val="90000"/>
              </a:lnSpc>
            </a:pPr>
            <a:r>
              <a:rPr lang="en-US" dirty="0">
                <a:sym typeface="WP MathA" pitchFamily="2" charset="2"/>
              </a:rPr>
              <a:t>Limit switches, mechanical stops, or software programming (DDC systems)</a:t>
            </a:r>
          </a:p>
          <a:p>
            <a:pPr lvl="1">
              <a:lnSpc>
                <a:spcPct val="90000"/>
              </a:lnSpc>
            </a:pPr>
            <a:endParaRPr lang="en-US" dirty="0">
              <a:sym typeface="WP MathA" pitchFamily="2" charset="2"/>
            </a:endParaRPr>
          </a:p>
          <a:p>
            <a:pPr marL="0" indent="0">
              <a:lnSpc>
                <a:spcPct val="90000"/>
              </a:lnSpc>
              <a:buNone/>
            </a:pPr>
            <a:r>
              <a:rPr lang="en-US" b="1" u="sng" dirty="0">
                <a:sym typeface="WP MathA" pitchFamily="2" charset="2"/>
              </a:rPr>
              <a:t>Exceptions for 6.4.3.6.1 and 6.4.3.6.2</a:t>
            </a:r>
            <a:r>
              <a:rPr lang="en-US" u="sng" dirty="0">
                <a:solidFill>
                  <a:srgbClr val="FF0000"/>
                </a:solidFill>
                <a:sym typeface="WP MathA" pitchFamily="2" charset="2"/>
              </a:rPr>
              <a:t> (requires interlock)</a:t>
            </a:r>
            <a:r>
              <a:rPr lang="en-US" b="1" u="sng" dirty="0">
                <a:sym typeface="WP MathA" pitchFamily="2" charset="2"/>
              </a:rPr>
              <a:t>:</a:t>
            </a:r>
          </a:p>
          <a:p>
            <a:pPr lvl="1">
              <a:lnSpc>
                <a:spcPct val="90000"/>
              </a:lnSpc>
              <a:buFont typeface="Arial" panose="020B0604020202020204" pitchFamily="34" charset="0"/>
              <a:buChar char="•"/>
            </a:pPr>
            <a:r>
              <a:rPr lang="en-US" dirty="0">
                <a:sym typeface="WP MathA" pitchFamily="2" charset="2"/>
              </a:rPr>
              <a:t>Zones served by desiccant systems, used with direct evaporative cooling in series</a:t>
            </a:r>
          </a:p>
          <a:p>
            <a:pPr lvl="1">
              <a:lnSpc>
                <a:spcPct val="90000"/>
              </a:lnSpc>
              <a:buFont typeface="Arial" panose="020B0604020202020204" pitchFamily="34" charset="0"/>
              <a:buChar char="•"/>
            </a:pPr>
            <a:r>
              <a:rPr lang="en-US" dirty="0">
                <a:sym typeface="WP MathA" pitchFamily="2" charset="2"/>
              </a:rPr>
              <a:t>Systems serving zones (museums and hospitals) where </a:t>
            </a:r>
          </a:p>
          <a:p>
            <a:pPr lvl="2">
              <a:lnSpc>
                <a:spcPct val="90000"/>
              </a:lnSpc>
              <a:buFont typeface="Calibri" panose="020F0502020204030204" pitchFamily="34" charset="0"/>
              <a:buChar char="–"/>
            </a:pPr>
            <a:r>
              <a:rPr lang="en-US" dirty="0">
                <a:sym typeface="WP MathA" pitchFamily="2" charset="2"/>
              </a:rPr>
              <a:t>specific humidity levels are required by accreditation or approved by AHJ, </a:t>
            </a:r>
            <a:r>
              <a:rPr lang="en-US" b="1" dirty="0">
                <a:sym typeface="WP MathA" pitchFamily="2" charset="2"/>
              </a:rPr>
              <a:t>and </a:t>
            </a:r>
          </a:p>
          <a:p>
            <a:pPr lvl="2">
              <a:lnSpc>
                <a:spcPct val="90000"/>
              </a:lnSpc>
              <a:buFont typeface="Calibri" panose="020F0502020204030204" pitchFamily="34" charset="0"/>
              <a:buChar char="–"/>
            </a:pPr>
            <a:r>
              <a:rPr lang="en-US" dirty="0">
                <a:sym typeface="WP MathA" pitchFamily="2" charset="2"/>
              </a:rPr>
              <a:t>configured to maintain a deadband of at least 10% RH with no active humidification or dehumidification </a:t>
            </a:r>
          </a:p>
          <a:p>
            <a:pPr lvl="2">
              <a:lnSpc>
                <a:spcPct val="90000"/>
              </a:lnSpc>
              <a:buFont typeface="Calibri" panose="020F0502020204030204" pitchFamily="34" charset="0"/>
              <a:buChar char="–"/>
            </a:pPr>
            <a:endParaRPr lang="en-US" dirty="0">
              <a:sym typeface="WP MathA" pitchFamily="2" charset="2"/>
            </a:endParaRPr>
          </a:p>
          <a:p>
            <a:pPr marL="0" indent="0">
              <a:lnSpc>
                <a:spcPct val="90000"/>
              </a:lnSpc>
              <a:buNone/>
            </a:pPr>
            <a:r>
              <a:rPr lang="en-US" b="1" u="sng" dirty="0">
                <a:sym typeface="WP MathA" pitchFamily="2" charset="2"/>
              </a:rPr>
              <a:t>Exceptions for All Three Sections:</a:t>
            </a:r>
            <a:endParaRPr lang="en-US" dirty="0">
              <a:sym typeface="WP MathA" pitchFamily="2" charset="2"/>
            </a:endParaRPr>
          </a:p>
          <a:p>
            <a:pPr lvl="1">
              <a:lnSpc>
                <a:spcPct val="90000"/>
              </a:lnSpc>
              <a:buFont typeface="Arial" panose="020B0604020202020204" pitchFamily="34" charset="0"/>
              <a:buChar char="•"/>
            </a:pPr>
            <a:r>
              <a:rPr lang="en-US" dirty="0">
                <a:sym typeface="WP MathA" pitchFamily="2" charset="2"/>
              </a:rPr>
              <a:t>Humidity levels are required by accreditation or approved by AHJ to be maintained with precision of not more than ± 5% RH</a:t>
            </a:r>
          </a:p>
          <a:p>
            <a:pPr lvl="1">
              <a:lnSpc>
                <a:spcPct val="90000"/>
              </a:lnSpc>
              <a:buFontTx/>
              <a:buNone/>
            </a:pPr>
            <a:endParaRPr lang="en-US" sz="2000" dirty="0">
              <a:cs typeface="Times New Roman" pitchFamily="18" charset="0"/>
              <a:sym typeface="WP MathA" pitchFamily="2" charset="2"/>
            </a:endParaRPr>
          </a:p>
        </p:txBody>
      </p:sp>
      <p:sp>
        <p:nvSpPr>
          <p:cNvPr id="173058" name="Rectangle 2"/>
          <p:cNvSpPr>
            <a:spLocks noGrp="1" noChangeArrowheads="1"/>
          </p:cNvSpPr>
          <p:nvPr>
            <p:ph type="title"/>
          </p:nvPr>
        </p:nvSpPr>
        <p:spPr>
          <a:xfrm>
            <a:off x="230188" y="0"/>
            <a:ext cx="8393111" cy="939800"/>
          </a:xfrm>
        </p:spPr>
        <p:txBody>
          <a:bodyPr>
            <a:normAutofit/>
          </a:bodyPr>
          <a:lstStyle/>
          <a:p>
            <a:pPr>
              <a:lnSpc>
                <a:spcPct val="80000"/>
              </a:lnSpc>
            </a:pPr>
            <a:r>
              <a:rPr lang="en-US" sz="2400" b="1" dirty="0">
                <a:solidFill>
                  <a:srgbClr val="00853F"/>
                </a:solidFill>
              </a:rPr>
              <a:t>Section 6 – 6.4.3.6</a:t>
            </a:r>
            <a:br>
              <a:rPr lang="en-US" sz="2400" b="1" dirty="0">
                <a:solidFill>
                  <a:srgbClr val="00853F"/>
                </a:solidFill>
              </a:rPr>
            </a:br>
            <a:r>
              <a:rPr lang="en-US" sz="2000" dirty="0">
                <a:solidFill>
                  <a:srgbClr val="00853F"/>
                </a:solidFill>
              </a:rPr>
              <a:t>Controls - Humidification and Dehumidification</a:t>
            </a:r>
            <a:endParaRPr lang="en-US" sz="2400" i="1" dirty="0">
              <a:solidFill>
                <a:srgbClr val="00853F"/>
              </a:solidFill>
            </a:endParaRPr>
          </a:p>
        </p:txBody>
      </p:sp>
      <p:pic>
        <p:nvPicPr>
          <p:cNvPr id="308226" name="Picture 2" descr="C:\Users\mosl599\AppData\Local\Microsoft\Windows\Temporary Internet Files\Content.IE5\KO12IWF1\MP91021881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4080" y="1371600"/>
            <a:ext cx="1884970" cy="28194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8227" name="Picture 3" descr="C:\Users\mosl599\AppData\Local\Microsoft\Windows\Temporary Internet Files\Content.IE5\V2UR0WCR\MP90038603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2036" y="3401542"/>
            <a:ext cx="1447800" cy="2026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1137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9" name="Rectangle 5"/>
          <p:cNvSpPr>
            <a:spLocks noGrp="1" noChangeArrowheads="1"/>
          </p:cNvSpPr>
          <p:nvPr>
            <p:ph idx="1"/>
          </p:nvPr>
        </p:nvSpPr>
        <p:spPr>
          <a:xfrm>
            <a:off x="456229" y="1219200"/>
            <a:ext cx="8065096" cy="4014788"/>
          </a:xfrm>
        </p:spPr>
        <p:txBody>
          <a:bodyPr>
            <a:normAutofit lnSpcReduction="10000"/>
          </a:bodyPr>
          <a:lstStyle/>
          <a:p>
            <a:pPr marL="0" indent="0">
              <a:buNone/>
            </a:pPr>
            <a:r>
              <a:rPr lang="en-US" dirty="0">
                <a:sym typeface="WP MathA" pitchFamily="2" charset="2"/>
              </a:rPr>
              <a:t>Automatic controls to shut off for </a:t>
            </a:r>
          </a:p>
          <a:p>
            <a:pPr lvl="1">
              <a:buFont typeface="Wingdings" pitchFamily="2" charset="2"/>
              <a:buChar char="ü"/>
            </a:pPr>
            <a:r>
              <a:rPr lang="en-US" dirty="0">
                <a:sym typeface="WP MathA" pitchFamily="2" charset="2"/>
              </a:rPr>
              <a:t>Freeze protection systems</a:t>
            </a:r>
          </a:p>
          <a:p>
            <a:pPr lvl="2">
              <a:buFont typeface="Arial" pitchFamily="34" charset="0"/>
              <a:buChar char="–"/>
            </a:pPr>
            <a:r>
              <a:rPr lang="en-US" dirty="0">
                <a:sym typeface="WP MathA" pitchFamily="2" charset="2"/>
              </a:rPr>
              <a:t>outside air temperatures &gt; 40</a:t>
            </a:r>
            <a:r>
              <a:rPr lang="en-US" dirty="0">
                <a:cs typeface="Times New Roman" pitchFamily="18" charset="0"/>
                <a:sym typeface="WP MathA" pitchFamily="2" charset="2"/>
              </a:rPr>
              <a:t>°F or </a:t>
            </a:r>
          </a:p>
          <a:p>
            <a:pPr lvl="2">
              <a:buFont typeface="Arial" pitchFamily="34" charset="0"/>
              <a:buChar char="–"/>
            </a:pPr>
            <a:r>
              <a:rPr lang="en-US" dirty="0">
                <a:cs typeface="Times New Roman" pitchFamily="18" charset="0"/>
                <a:sym typeface="WP MathA" pitchFamily="2" charset="2"/>
              </a:rPr>
              <a:t>when conditions of protected fluid will prevent freezing; </a:t>
            </a:r>
          </a:p>
          <a:p>
            <a:pPr marL="914400" lvl="2" indent="0">
              <a:buNone/>
            </a:pPr>
            <a:r>
              <a:rPr lang="en-US" dirty="0">
                <a:cs typeface="Times New Roman" pitchFamily="18" charset="0"/>
                <a:sym typeface="WP MathA" pitchFamily="2" charset="2"/>
              </a:rPr>
              <a:t>      </a:t>
            </a:r>
            <a:r>
              <a:rPr lang="en-US" dirty="0" err="1">
                <a:cs typeface="Times New Roman" pitchFamily="18" charset="0"/>
                <a:sym typeface="WP MathA" pitchFamily="2" charset="2"/>
              </a:rPr>
              <a:t>e.g</a:t>
            </a:r>
            <a:r>
              <a:rPr lang="en-US" dirty="0">
                <a:cs typeface="Times New Roman" pitchFamily="18" charset="0"/>
                <a:sym typeface="WP MathA" pitchFamily="2" charset="2"/>
              </a:rPr>
              <a:t>, a glycol loop would have a lower shutoff setpoint </a:t>
            </a:r>
          </a:p>
          <a:p>
            <a:pPr lvl="1">
              <a:buFont typeface="Wingdings" pitchFamily="2" charset="2"/>
              <a:buChar char="ü"/>
            </a:pPr>
            <a:r>
              <a:rPr lang="en-US" dirty="0">
                <a:sym typeface="WP MathA" pitchFamily="2" charset="2"/>
              </a:rPr>
              <a:t>Snow- and ice-melting systems</a:t>
            </a:r>
            <a:endParaRPr lang="en-US" dirty="0">
              <a:cs typeface="Times New Roman" pitchFamily="18" charset="0"/>
              <a:sym typeface="WP MathA" pitchFamily="2" charset="2"/>
            </a:endParaRPr>
          </a:p>
          <a:p>
            <a:pPr lvl="2">
              <a:buFont typeface="Arial" pitchFamily="34" charset="0"/>
              <a:buChar char="–"/>
            </a:pPr>
            <a:r>
              <a:rPr lang="en-US" dirty="0">
                <a:cs typeface="Times New Roman" pitchFamily="18" charset="0"/>
                <a:sym typeface="WP MathA" pitchFamily="2" charset="2"/>
              </a:rPr>
              <a:t>pavement temperature &gt; 50°F </a:t>
            </a:r>
            <a:r>
              <a:rPr lang="en-US" b="1" dirty="0">
                <a:cs typeface="Times New Roman" pitchFamily="18" charset="0"/>
                <a:sym typeface="WP MathA" pitchFamily="2" charset="2"/>
              </a:rPr>
              <a:t>and</a:t>
            </a:r>
            <a:r>
              <a:rPr lang="en-US" dirty="0">
                <a:cs typeface="Times New Roman" pitchFamily="18" charset="0"/>
                <a:sym typeface="WP MathA" pitchFamily="2" charset="2"/>
              </a:rPr>
              <a:t> no precipitation is falling </a:t>
            </a:r>
          </a:p>
          <a:p>
            <a:pPr lvl="2">
              <a:buFont typeface="Arial" pitchFamily="34" charset="0"/>
              <a:buChar char="–"/>
            </a:pPr>
            <a:r>
              <a:rPr lang="en-US" b="1" dirty="0">
                <a:cs typeface="Times New Roman" pitchFamily="18" charset="0"/>
                <a:sym typeface="WP MathA" pitchFamily="2" charset="2"/>
              </a:rPr>
              <a:t>Also </a:t>
            </a:r>
            <a:r>
              <a:rPr lang="en-US" dirty="0">
                <a:cs typeface="Times New Roman" pitchFamily="18" charset="0"/>
                <a:sym typeface="WP MathA" pitchFamily="2" charset="2"/>
              </a:rPr>
              <a:t>shutoff if outdoor temperature &gt; 40°F </a:t>
            </a:r>
            <a:endParaRPr lang="en-US" dirty="0">
              <a:sym typeface="WP MathA" pitchFamily="2" charset="2"/>
            </a:endParaRPr>
          </a:p>
          <a:p>
            <a:pPr lvl="1">
              <a:buFontTx/>
              <a:buNone/>
            </a:pPr>
            <a:endParaRPr lang="en-US" dirty="0">
              <a:solidFill>
                <a:srgbClr val="3E58A5"/>
              </a:solidFill>
              <a:cs typeface="Times New Roman" pitchFamily="18" charset="0"/>
              <a:sym typeface="WP MathA" pitchFamily="2" charset="2"/>
            </a:endParaRPr>
          </a:p>
          <a:p>
            <a:pPr lvl="1">
              <a:buFontTx/>
              <a:buNone/>
            </a:pPr>
            <a:r>
              <a:rPr lang="en-US" i="1" dirty="0">
                <a:solidFill>
                  <a:srgbClr val="3E58A5"/>
                </a:solidFill>
                <a:cs typeface="Times New Roman" pitchFamily="18" charset="0"/>
                <a:sym typeface="WP MathA" pitchFamily="2" charset="2"/>
              </a:rPr>
              <a:t>	Note that the setpoints shown are conservative upper limits, and a freeze protection system may be set to lower settings that are more energy efficient. </a:t>
            </a:r>
          </a:p>
        </p:txBody>
      </p:sp>
      <p:sp>
        <p:nvSpPr>
          <p:cNvPr id="175108" name="Rectangle 4"/>
          <p:cNvSpPr>
            <a:spLocks noGrp="1" noChangeArrowheads="1"/>
          </p:cNvSpPr>
          <p:nvPr>
            <p:ph type="title"/>
          </p:nvPr>
        </p:nvSpPr>
        <p:spPr>
          <a:xfrm>
            <a:off x="203201" y="0"/>
            <a:ext cx="8699500" cy="927100"/>
          </a:xfrm>
        </p:spPr>
        <p:txBody>
          <a:bodyPr/>
          <a:lstStyle/>
          <a:p>
            <a:pPr>
              <a:lnSpc>
                <a:spcPct val="80000"/>
              </a:lnSpc>
            </a:pPr>
            <a:r>
              <a:rPr lang="en-US" sz="2400" b="1" dirty="0">
                <a:solidFill>
                  <a:srgbClr val="00853F"/>
                </a:solidFill>
              </a:rPr>
              <a:t>Section 6 – 6.4.3.7</a:t>
            </a:r>
            <a:br>
              <a:rPr lang="en-US" sz="2400" b="1" dirty="0">
                <a:solidFill>
                  <a:srgbClr val="00853F"/>
                </a:solidFill>
              </a:rPr>
            </a:br>
            <a:r>
              <a:rPr lang="en-US" sz="2000" dirty="0">
                <a:solidFill>
                  <a:srgbClr val="00853F"/>
                </a:solidFill>
              </a:rPr>
              <a:t>Controls – Freeze Protection and Snow/Ice</a:t>
            </a:r>
            <a:endParaRPr lang="en-US" i="1" dirty="0">
              <a:solidFill>
                <a:srgbClr val="00853F"/>
              </a:solidFill>
            </a:endParaRPr>
          </a:p>
        </p:txBody>
      </p:sp>
    </p:spTree>
    <p:extLst>
      <p:ext uri="{BB962C8B-B14F-4D97-AF65-F5344CB8AC3E}">
        <p14:creationId xmlns:p14="http://schemas.microsoft.com/office/powerpoint/2010/main" val="14084348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9" name="Rectangle 5"/>
          <p:cNvSpPr>
            <a:spLocks noGrp="1" noChangeArrowheads="1"/>
          </p:cNvSpPr>
          <p:nvPr>
            <p:ph idx="1"/>
          </p:nvPr>
        </p:nvSpPr>
        <p:spPr>
          <a:xfrm>
            <a:off x="456229" y="1219200"/>
            <a:ext cx="8065096" cy="4014788"/>
          </a:xfrm>
        </p:spPr>
        <p:txBody>
          <a:bodyPr>
            <a:normAutofit fontScale="85000" lnSpcReduction="20000"/>
          </a:bodyPr>
          <a:lstStyle/>
          <a:p>
            <a:pPr marL="0" indent="0">
              <a:buNone/>
            </a:pPr>
            <a:r>
              <a:rPr lang="en-US" dirty="0">
                <a:sym typeface="WP MathA" pitchFamily="2" charset="2"/>
              </a:rPr>
              <a:t>Include automatic controls to </a:t>
            </a:r>
          </a:p>
          <a:p>
            <a:r>
              <a:rPr lang="en-US" dirty="0">
                <a:sym typeface="WP MathA" pitchFamily="2" charset="2"/>
              </a:rPr>
              <a:t>shut off heating system when </a:t>
            </a:r>
          </a:p>
          <a:p>
            <a:pPr lvl="1"/>
            <a:r>
              <a:rPr lang="en-US" dirty="0">
                <a:sym typeface="WP MathA" pitchFamily="2" charset="2"/>
              </a:rPr>
              <a:t>OA temps are &gt; 45°F</a:t>
            </a:r>
          </a:p>
          <a:p>
            <a:pPr lvl="1"/>
            <a:r>
              <a:rPr lang="en-US" dirty="0">
                <a:sym typeface="WP MathA" pitchFamily="2" charset="2"/>
              </a:rPr>
              <a:t>Also controlled by a thermostat in the vestibule with setpoint limited to maximum of 60°F</a:t>
            </a:r>
          </a:p>
          <a:p>
            <a:pPr marL="457200" lvl="1" indent="0">
              <a:buNone/>
            </a:pPr>
            <a:r>
              <a:rPr lang="en-US" i="1" dirty="0">
                <a:sym typeface="WP MathA" pitchFamily="2" charset="2"/>
              </a:rPr>
              <a:t>Note: a single heating thermostat in the vestibule limited to 45°F w</a:t>
            </a:r>
            <a:r>
              <a:rPr lang="en-US" i="1" dirty="0">
                <a:cs typeface="Times New Roman" pitchFamily="18" charset="0"/>
                <a:sym typeface="WP MathA" pitchFamily="2" charset="2"/>
              </a:rPr>
              <a:t>ould meet the requirements</a:t>
            </a:r>
          </a:p>
          <a:p>
            <a:r>
              <a:rPr lang="en-US" dirty="0">
                <a:sym typeface="WP MathA" pitchFamily="2" charset="2"/>
              </a:rPr>
              <a:t>shut off vestibule cooling system when</a:t>
            </a:r>
          </a:p>
          <a:p>
            <a:pPr lvl="1"/>
            <a:r>
              <a:rPr lang="en-US" dirty="0">
                <a:sym typeface="WP MathA" pitchFamily="2" charset="2"/>
              </a:rPr>
              <a:t>Controlled by a thermostat in the vestibule with setpoint limited to minimum of 85°F</a:t>
            </a:r>
          </a:p>
          <a:p>
            <a:pPr marL="0" indent="0">
              <a:buNone/>
            </a:pPr>
            <a:endParaRPr lang="en-US" dirty="0">
              <a:cs typeface="Times New Roman" pitchFamily="18" charset="0"/>
              <a:sym typeface="WP MathA" pitchFamily="2" charset="2"/>
            </a:endParaRPr>
          </a:p>
          <a:p>
            <a:pPr marL="0" indent="0">
              <a:buNone/>
            </a:pPr>
            <a:r>
              <a:rPr lang="en-US" b="1" dirty="0">
                <a:cs typeface="Times New Roman" pitchFamily="18" charset="0"/>
                <a:sym typeface="WP MathA" pitchFamily="2" charset="2"/>
              </a:rPr>
              <a:t>Exceptions</a:t>
            </a:r>
            <a:r>
              <a:rPr lang="en-US" dirty="0">
                <a:cs typeface="Times New Roman" pitchFamily="18" charset="0"/>
                <a:sym typeface="WP MathA" pitchFamily="2" charset="2"/>
              </a:rPr>
              <a:t>, vestibules:</a:t>
            </a:r>
          </a:p>
          <a:p>
            <a:pPr lvl="1">
              <a:buFont typeface="Arial" panose="020B0604020202020204" pitchFamily="34" charset="0"/>
              <a:buChar char="•"/>
            </a:pPr>
            <a:r>
              <a:rPr lang="en-US" dirty="0">
                <a:cs typeface="Times New Roman" pitchFamily="18" charset="0"/>
                <a:sym typeface="WP MathA" pitchFamily="2" charset="2"/>
              </a:rPr>
              <a:t>heated or cooled by site-recovered energy</a:t>
            </a:r>
          </a:p>
          <a:p>
            <a:pPr lvl="1">
              <a:buFont typeface="Arial" panose="020B0604020202020204" pitchFamily="34" charset="0"/>
              <a:buChar char="•"/>
            </a:pPr>
            <a:r>
              <a:rPr lang="en-US" dirty="0">
                <a:cs typeface="Times New Roman" pitchFamily="18" charset="0"/>
                <a:sym typeface="WP MathA" pitchFamily="2" charset="2"/>
              </a:rPr>
              <a:t>tempered with transfer air that would otherwise be exhausted</a:t>
            </a:r>
            <a:endParaRPr lang="en-US" dirty="0">
              <a:sym typeface="WP MathA" pitchFamily="2" charset="2"/>
            </a:endParaRPr>
          </a:p>
        </p:txBody>
      </p:sp>
      <p:sp>
        <p:nvSpPr>
          <p:cNvPr id="175108" name="Rectangle 4"/>
          <p:cNvSpPr>
            <a:spLocks noGrp="1" noChangeArrowheads="1"/>
          </p:cNvSpPr>
          <p:nvPr>
            <p:ph type="title"/>
          </p:nvPr>
        </p:nvSpPr>
        <p:spPr>
          <a:xfrm>
            <a:off x="203201" y="0"/>
            <a:ext cx="8699500" cy="927100"/>
          </a:xfrm>
        </p:spPr>
        <p:txBody>
          <a:bodyPr/>
          <a:lstStyle/>
          <a:p>
            <a:pPr>
              <a:lnSpc>
                <a:spcPct val="80000"/>
              </a:lnSpc>
            </a:pPr>
            <a:r>
              <a:rPr lang="en-US" sz="2400" b="1" dirty="0">
                <a:solidFill>
                  <a:srgbClr val="00853F"/>
                </a:solidFill>
              </a:rPr>
              <a:t>Section 6 – 6.4.3.9</a:t>
            </a:r>
            <a:br>
              <a:rPr lang="en-US" dirty="0">
                <a:solidFill>
                  <a:srgbClr val="00853F"/>
                </a:solidFill>
              </a:rPr>
            </a:br>
            <a:r>
              <a:rPr lang="en-US" sz="2000" dirty="0">
                <a:solidFill>
                  <a:srgbClr val="00853F"/>
                </a:solidFill>
              </a:rPr>
              <a:t>Heating and Cooling in Vestibules</a:t>
            </a:r>
          </a:p>
        </p:txBody>
      </p:sp>
    </p:spTree>
    <p:extLst>
      <p:ext uri="{BB962C8B-B14F-4D97-AF65-F5344CB8AC3E}">
        <p14:creationId xmlns:p14="http://schemas.microsoft.com/office/powerpoint/2010/main" val="22472077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9" name="Rectangle 5"/>
          <p:cNvSpPr>
            <a:spLocks noGrp="1" noChangeArrowheads="1"/>
          </p:cNvSpPr>
          <p:nvPr>
            <p:ph idx="1"/>
          </p:nvPr>
        </p:nvSpPr>
        <p:spPr>
          <a:xfrm>
            <a:off x="456229" y="1219200"/>
            <a:ext cx="8348406" cy="943087"/>
          </a:xfrm>
        </p:spPr>
        <p:txBody>
          <a:bodyPr/>
          <a:lstStyle/>
          <a:p>
            <a:pPr marL="0" indent="0">
              <a:buNone/>
            </a:pPr>
            <a:r>
              <a:rPr lang="en-US" dirty="0">
                <a:sym typeface="WP MathA" pitchFamily="2" charset="2"/>
              </a:rPr>
              <a:t>DDC provided in applications and for qualifications listed in Table 6.4.3.10.1 </a:t>
            </a:r>
          </a:p>
        </p:txBody>
      </p:sp>
      <p:sp>
        <p:nvSpPr>
          <p:cNvPr id="175108" name="Rectangle 4"/>
          <p:cNvSpPr>
            <a:spLocks noGrp="1" noChangeArrowheads="1"/>
          </p:cNvSpPr>
          <p:nvPr>
            <p:ph type="title"/>
          </p:nvPr>
        </p:nvSpPr>
        <p:spPr>
          <a:xfrm>
            <a:off x="203201" y="0"/>
            <a:ext cx="8699500" cy="927100"/>
          </a:xfrm>
        </p:spPr>
        <p:txBody>
          <a:bodyPr/>
          <a:lstStyle/>
          <a:p>
            <a:pPr>
              <a:lnSpc>
                <a:spcPct val="80000"/>
              </a:lnSpc>
            </a:pPr>
            <a:r>
              <a:rPr lang="en-US" sz="2400" b="1" dirty="0">
                <a:solidFill>
                  <a:srgbClr val="00853F"/>
                </a:solidFill>
              </a:rPr>
              <a:t>Section 6 – 6.4.3.10</a:t>
            </a:r>
            <a:br>
              <a:rPr lang="en-US" dirty="0">
                <a:solidFill>
                  <a:srgbClr val="00853F"/>
                </a:solidFill>
              </a:rPr>
            </a:br>
            <a:r>
              <a:rPr lang="en-US" sz="2000" dirty="0">
                <a:solidFill>
                  <a:srgbClr val="00853F"/>
                </a:solidFill>
              </a:rPr>
              <a:t>DDC Requirements</a:t>
            </a:r>
          </a:p>
        </p:txBody>
      </p:sp>
      <p:sp>
        <p:nvSpPr>
          <p:cNvPr id="4" name="Rectangle 5"/>
          <p:cNvSpPr txBox="1">
            <a:spLocks noChangeArrowheads="1"/>
          </p:cNvSpPr>
          <p:nvPr/>
        </p:nvSpPr>
        <p:spPr>
          <a:xfrm>
            <a:off x="456229" y="2261264"/>
            <a:ext cx="8065096" cy="292063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dirty="0">
                <a:sym typeface="WP MathA" pitchFamily="2" charset="2"/>
              </a:rPr>
              <a:t>Where required in the table, the DDC system must be capable to provide control logic per section 6.5:</a:t>
            </a:r>
          </a:p>
          <a:p>
            <a:pPr>
              <a:buFont typeface="Arial" panose="020B0604020202020204" pitchFamily="34" charset="0"/>
              <a:buChar char="•"/>
            </a:pPr>
            <a:r>
              <a:rPr lang="en-US" sz="1800" dirty="0">
                <a:sym typeface="WP MathA" pitchFamily="2" charset="2"/>
              </a:rPr>
              <a:t>Monitoring zone and system demand for fan pressure, pump pressure, heating, and cooling</a:t>
            </a:r>
          </a:p>
          <a:p>
            <a:pPr>
              <a:buFont typeface="Arial" panose="020B0604020202020204" pitchFamily="34" charset="0"/>
              <a:buChar char="•"/>
            </a:pPr>
            <a:r>
              <a:rPr lang="en-US" sz="1800" dirty="0">
                <a:sym typeface="WP MathA" pitchFamily="2" charset="2"/>
              </a:rPr>
              <a:t>Transferring zone and system demand information from zones to air distribution system controllers and from air distribution systems to heating and cooling plant controllers</a:t>
            </a:r>
          </a:p>
          <a:p>
            <a:pPr>
              <a:buFont typeface="Arial" panose="020B0604020202020204" pitchFamily="34" charset="0"/>
              <a:buChar char="•"/>
            </a:pPr>
            <a:r>
              <a:rPr lang="en-US" sz="1800" dirty="0">
                <a:sym typeface="WP MathA" pitchFamily="2" charset="2"/>
              </a:rPr>
              <a:t>Automatically detecting those zones and systems that may be excessively driving the reset logic and generate an alarm or other indication to the system operator</a:t>
            </a:r>
          </a:p>
          <a:p>
            <a:pPr>
              <a:buFont typeface="Arial" panose="020B0604020202020204" pitchFamily="34" charset="0"/>
              <a:buChar char="•"/>
            </a:pPr>
            <a:r>
              <a:rPr lang="en-US" sz="1800" dirty="0">
                <a:sym typeface="WP MathA" pitchFamily="2" charset="2"/>
              </a:rPr>
              <a:t>Readily allowing operator removal of zone(s) from the reset algorithm</a:t>
            </a:r>
          </a:p>
          <a:p>
            <a:pPr marL="0" indent="0">
              <a:buFont typeface="Arial"/>
              <a:buNone/>
            </a:pPr>
            <a:r>
              <a:rPr lang="en-US" sz="1800" b="1" dirty="0">
                <a:sym typeface="WP MathA" pitchFamily="2" charset="2"/>
              </a:rPr>
              <a:t>DDC Display: </a:t>
            </a:r>
            <a:r>
              <a:rPr lang="en-US" sz="1800" dirty="0">
                <a:sym typeface="WP MathA" pitchFamily="2" charset="2"/>
              </a:rPr>
              <a:t>Where required in new buildings, DDC system to be capable of trending and graphically displaying input and output points</a:t>
            </a:r>
          </a:p>
        </p:txBody>
      </p:sp>
    </p:spTree>
    <p:extLst>
      <p:ext uri="{BB962C8B-B14F-4D97-AF65-F5344CB8AC3E}">
        <p14:creationId xmlns:p14="http://schemas.microsoft.com/office/powerpoint/2010/main" val="37288272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8" name="Rectangle 4"/>
          <p:cNvSpPr>
            <a:spLocks noGrp="1" noChangeArrowheads="1"/>
          </p:cNvSpPr>
          <p:nvPr>
            <p:ph type="title"/>
          </p:nvPr>
        </p:nvSpPr>
        <p:spPr>
          <a:xfrm>
            <a:off x="203201" y="0"/>
            <a:ext cx="8699500" cy="927100"/>
          </a:xfrm>
        </p:spPr>
        <p:txBody>
          <a:bodyPr/>
          <a:lstStyle/>
          <a:p>
            <a:pPr>
              <a:lnSpc>
                <a:spcPct val="80000"/>
              </a:lnSpc>
            </a:pPr>
            <a:r>
              <a:rPr lang="en-US" sz="2400" b="1" dirty="0">
                <a:solidFill>
                  <a:srgbClr val="00853F"/>
                </a:solidFill>
              </a:rPr>
              <a:t>Section 6 – 6.4.3.11</a:t>
            </a:r>
            <a:br>
              <a:rPr lang="en-US" dirty="0">
                <a:solidFill>
                  <a:srgbClr val="FF0000"/>
                </a:solidFill>
              </a:rPr>
            </a:br>
            <a:r>
              <a:rPr lang="en-US" sz="2000" dirty="0">
                <a:solidFill>
                  <a:srgbClr val="00853F"/>
                </a:solidFill>
              </a:rPr>
              <a:t>Chilled-Water Plant Monitoring</a:t>
            </a:r>
          </a:p>
        </p:txBody>
      </p:sp>
      <p:sp>
        <p:nvSpPr>
          <p:cNvPr id="6" name="Content Placeholder 2"/>
          <p:cNvSpPr>
            <a:spLocks noGrp="1"/>
          </p:cNvSpPr>
          <p:nvPr>
            <p:ph idx="1"/>
          </p:nvPr>
        </p:nvSpPr>
        <p:spPr>
          <a:xfrm>
            <a:off x="250852" y="990600"/>
            <a:ext cx="8610600" cy="5257800"/>
          </a:xfrm>
        </p:spPr>
        <p:txBody>
          <a:bodyPr>
            <a:normAutofit lnSpcReduction="10000"/>
          </a:bodyPr>
          <a:lstStyle/>
          <a:p>
            <a:r>
              <a:rPr lang="en-US" dirty="0"/>
              <a:t>For electric-motor-driven chilled-water plants in new buildings, or for new plants in existing buildings, measurement devices shall be installed and shall measure the electric energy use and efficiency of the chilled-water plant for:</a:t>
            </a:r>
            <a:br>
              <a:rPr lang="en-US" dirty="0"/>
            </a:br>
            <a:endParaRPr lang="en-US" dirty="0"/>
          </a:p>
          <a:p>
            <a:pPr marL="800100" lvl="1" indent="-342900">
              <a:buFont typeface="+mj-lt"/>
              <a:buAutoNum type="alphaLcPeriod"/>
            </a:pPr>
            <a:r>
              <a:rPr lang="en-US" dirty="0"/>
              <a:t>water-cooled chilled-water plants larger than 1500 tons peak cooling capacity for Climate Zones 5 through 8, 3C, and 4C, and larger than 1000 tons peak cooling capacity for all other zones; and</a:t>
            </a:r>
            <a:br>
              <a:rPr lang="en-US" dirty="0"/>
            </a:br>
            <a:endParaRPr lang="en-US" dirty="0"/>
          </a:p>
          <a:p>
            <a:pPr marL="800100" lvl="1" indent="-342900">
              <a:buFont typeface="+mj-lt"/>
              <a:buAutoNum type="alphaLcPeriod"/>
            </a:pPr>
            <a:r>
              <a:rPr lang="en-US" dirty="0"/>
              <a:t>air-cooled chilled-water plants larger than 860 tons peak cooling capacity for Climate Zones 5 through 8, 3C, and 4C, and larger than 570 tons peak cooling capacity for all other zones.</a:t>
            </a:r>
            <a:br>
              <a:rPr lang="en-US" dirty="0"/>
            </a:br>
            <a:endParaRPr lang="en-US" dirty="0"/>
          </a:p>
          <a:p>
            <a:r>
              <a:rPr lang="en-US" dirty="0"/>
              <a:t>The efficiency shall be calculated in kW/ton or COP of cooling operating efficiency</a:t>
            </a:r>
          </a:p>
          <a:p>
            <a:endParaRPr lang="en-US" dirty="0"/>
          </a:p>
        </p:txBody>
      </p:sp>
    </p:spTree>
    <p:extLst>
      <p:ext uri="{BB962C8B-B14F-4D97-AF65-F5344CB8AC3E}">
        <p14:creationId xmlns:p14="http://schemas.microsoft.com/office/powerpoint/2010/main" val="17875573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1229193"/>
            <a:ext cx="8610600" cy="5257800"/>
          </a:xfrm>
        </p:spPr>
        <p:txBody>
          <a:bodyPr>
            <a:normAutofit fontScale="85000" lnSpcReduction="10000"/>
          </a:bodyPr>
          <a:lstStyle/>
          <a:p>
            <a:pPr marL="0" indent="0">
              <a:spcBef>
                <a:spcPts val="0"/>
              </a:spcBef>
              <a:buNone/>
            </a:pPr>
            <a:r>
              <a:rPr lang="en-US" dirty="0"/>
              <a:t>Air-cooled direct-expansion cooling units in</a:t>
            </a:r>
            <a:br>
              <a:rPr lang="en-US" dirty="0"/>
            </a:br>
            <a:r>
              <a:rPr lang="en-US" dirty="0"/>
              <a:t>Tables 6.8.1-1 and 6.8.1-2 (if an air economizer is </a:t>
            </a:r>
            <a:br>
              <a:rPr lang="en-US" dirty="0"/>
            </a:br>
            <a:r>
              <a:rPr lang="en-US" dirty="0"/>
              <a:t>installed per Section 6.5.1) to include an FDD system </a:t>
            </a:r>
            <a:br>
              <a:rPr lang="en-US" dirty="0"/>
            </a:br>
            <a:r>
              <a:rPr lang="en-US" dirty="0"/>
              <a:t>complying with the following:</a:t>
            </a:r>
          </a:p>
          <a:p>
            <a:pPr>
              <a:spcBef>
                <a:spcPts val="0"/>
              </a:spcBef>
            </a:pPr>
            <a:r>
              <a:rPr lang="en-US" dirty="0"/>
              <a:t>Outdoor air, supply air, and return temperature </a:t>
            </a:r>
            <a:br>
              <a:rPr lang="en-US" dirty="0"/>
            </a:br>
            <a:r>
              <a:rPr lang="en-US" dirty="0"/>
              <a:t>sensors permanently installed to monitor </a:t>
            </a:r>
            <a:br>
              <a:rPr lang="en-US" dirty="0"/>
            </a:br>
            <a:r>
              <a:rPr lang="en-US" dirty="0"/>
              <a:t>system operation and the control to include a </a:t>
            </a:r>
            <a:br>
              <a:rPr lang="en-US" dirty="0"/>
            </a:br>
            <a:r>
              <a:rPr lang="en-US" dirty="0"/>
              <a:t>means to display values</a:t>
            </a:r>
          </a:p>
          <a:p>
            <a:pPr>
              <a:spcBef>
                <a:spcPts val="0"/>
              </a:spcBef>
            </a:pPr>
            <a:r>
              <a:rPr lang="en-US" dirty="0"/>
              <a:t>Economizer control to provide system status indication for:</a:t>
            </a:r>
          </a:p>
          <a:p>
            <a:pPr lvl="1">
              <a:spcBef>
                <a:spcPts val="0"/>
              </a:spcBef>
            </a:pPr>
            <a:r>
              <a:rPr lang="en-US" dirty="0"/>
              <a:t>Free cooling available</a:t>
            </a:r>
          </a:p>
          <a:p>
            <a:pPr lvl="1">
              <a:spcBef>
                <a:spcPts val="0"/>
              </a:spcBef>
            </a:pPr>
            <a:r>
              <a:rPr lang="en-US" dirty="0"/>
              <a:t>Economizer enabled</a:t>
            </a:r>
          </a:p>
          <a:p>
            <a:pPr lvl="1">
              <a:spcBef>
                <a:spcPts val="0"/>
              </a:spcBef>
            </a:pPr>
            <a:r>
              <a:rPr lang="en-US" dirty="0"/>
              <a:t>Compressor enabled</a:t>
            </a:r>
          </a:p>
          <a:p>
            <a:pPr lvl="1">
              <a:spcBef>
                <a:spcPts val="0"/>
              </a:spcBef>
            </a:pPr>
            <a:r>
              <a:rPr lang="en-US" dirty="0"/>
              <a:t>Heating enabled</a:t>
            </a:r>
          </a:p>
          <a:p>
            <a:pPr lvl="1">
              <a:spcBef>
                <a:spcPts val="0"/>
              </a:spcBef>
            </a:pPr>
            <a:r>
              <a:rPr lang="en-US" dirty="0"/>
              <a:t>Mixed-air low-limit cycle active</a:t>
            </a:r>
          </a:p>
          <a:p>
            <a:pPr>
              <a:spcBef>
                <a:spcPts val="0"/>
              </a:spcBef>
            </a:pPr>
            <a:r>
              <a:rPr lang="en-US" dirty="0"/>
              <a:t>Control system capable of and configured to display the following faults:</a:t>
            </a:r>
          </a:p>
          <a:p>
            <a:pPr lvl="1">
              <a:spcBef>
                <a:spcPts val="0"/>
              </a:spcBef>
            </a:pPr>
            <a:r>
              <a:rPr lang="en-US" dirty="0"/>
              <a:t>Air temperature sensor failure/fault</a:t>
            </a:r>
          </a:p>
          <a:p>
            <a:pPr lvl="1">
              <a:spcBef>
                <a:spcPts val="0"/>
              </a:spcBef>
            </a:pPr>
            <a:r>
              <a:rPr lang="en-US" dirty="0"/>
              <a:t>Not economizing when the unit should be economizing</a:t>
            </a:r>
          </a:p>
          <a:p>
            <a:pPr lvl="1">
              <a:spcBef>
                <a:spcPts val="0"/>
              </a:spcBef>
            </a:pPr>
            <a:r>
              <a:rPr lang="en-US" dirty="0"/>
              <a:t>Economizing when the unit should not be economizing</a:t>
            </a:r>
          </a:p>
          <a:p>
            <a:pPr lvl="1">
              <a:spcBef>
                <a:spcPts val="0"/>
              </a:spcBef>
            </a:pPr>
            <a:r>
              <a:rPr lang="en-US" dirty="0"/>
              <a:t>Damper not modulating</a:t>
            </a:r>
          </a:p>
          <a:p>
            <a:pPr lvl="1">
              <a:spcBef>
                <a:spcPts val="0"/>
              </a:spcBef>
            </a:pPr>
            <a:r>
              <a:rPr lang="en-US" dirty="0"/>
              <a:t>Excess </a:t>
            </a:r>
            <a:r>
              <a:rPr lang="en-US" i="1" dirty="0"/>
              <a:t>outdoor air</a:t>
            </a:r>
            <a:endParaRPr lang="en-US" dirty="0"/>
          </a:p>
        </p:txBody>
      </p:sp>
      <p:sp>
        <p:nvSpPr>
          <p:cNvPr id="175108" name="Rectangle 4"/>
          <p:cNvSpPr>
            <a:spLocks noGrp="1" noChangeArrowheads="1"/>
          </p:cNvSpPr>
          <p:nvPr>
            <p:ph type="title"/>
          </p:nvPr>
        </p:nvSpPr>
        <p:spPr>
          <a:xfrm>
            <a:off x="203201" y="0"/>
            <a:ext cx="8699500" cy="927100"/>
          </a:xfrm>
        </p:spPr>
        <p:txBody>
          <a:bodyPr/>
          <a:lstStyle/>
          <a:p>
            <a:pPr>
              <a:lnSpc>
                <a:spcPct val="80000"/>
              </a:lnSpc>
            </a:pPr>
            <a:r>
              <a:rPr lang="en-US" sz="2400" b="1" dirty="0">
                <a:solidFill>
                  <a:srgbClr val="00853F"/>
                </a:solidFill>
              </a:rPr>
              <a:t>Section 6 – 6.4.3.12</a:t>
            </a:r>
            <a:br>
              <a:rPr lang="en-US" dirty="0">
                <a:solidFill>
                  <a:srgbClr val="FF0000"/>
                </a:solidFill>
              </a:rPr>
            </a:br>
            <a:r>
              <a:rPr lang="en-US" sz="2000" dirty="0">
                <a:solidFill>
                  <a:srgbClr val="00853F"/>
                </a:solidFill>
              </a:rPr>
              <a:t>Economizer Fault Detection and Diagnostics (FDD)</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2468" y="1229193"/>
            <a:ext cx="2302933" cy="1716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0976255"/>
      </p:ext>
    </p:extLst>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5" name="Rectangle 5"/>
          <p:cNvSpPr>
            <a:spLocks noGrp="1" noChangeArrowheads="1"/>
          </p:cNvSpPr>
          <p:nvPr>
            <p:ph idx="1"/>
          </p:nvPr>
        </p:nvSpPr>
        <p:spPr>
          <a:xfrm>
            <a:off x="456229" y="1371600"/>
            <a:ext cx="8535371" cy="4191000"/>
          </a:xfrm>
        </p:spPr>
        <p:txBody>
          <a:bodyPr/>
          <a:lstStyle/>
          <a:p>
            <a:pPr>
              <a:buFont typeface="Wingdings" pitchFamily="2" charset="2"/>
              <a:buChar char="ü"/>
            </a:pPr>
            <a:r>
              <a:rPr lang="en-US" dirty="0">
                <a:sym typeface="WP MathA" pitchFamily="2" charset="2"/>
              </a:rPr>
              <a:t>Insulation installed in accordance with industry-accepted standards</a:t>
            </a:r>
          </a:p>
          <a:p>
            <a:pPr>
              <a:buFont typeface="Wingdings" pitchFamily="2" charset="2"/>
              <a:buChar char="ü"/>
            </a:pPr>
            <a:r>
              <a:rPr lang="en-US" dirty="0">
                <a:sym typeface="WP MathA" pitchFamily="2" charset="2"/>
              </a:rPr>
              <a:t>Insulation protection</a:t>
            </a:r>
          </a:p>
          <a:p>
            <a:pPr>
              <a:buFont typeface="Wingdings" pitchFamily="2" charset="2"/>
              <a:buChar char="ü"/>
            </a:pPr>
            <a:r>
              <a:rPr lang="en-US" dirty="0">
                <a:sym typeface="WP MathA" pitchFamily="2" charset="2"/>
              </a:rPr>
              <a:t>Duct and plenum insulation</a:t>
            </a:r>
          </a:p>
          <a:p>
            <a:pPr>
              <a:buFont typeface="Wingdings" pitchFamily="2" charset="2"/>
              <a:buChar char="ü"/>
            </a:pPr>
            <a:r>
              <a:rPr lang="en-US" dirty="0">
                <a:sym typeface="WP MathA" pitchFamily="2" charset="2"/>
              </a:rPr>
              <a:t>Piping insulation</a:t>
            </a:r>
          </a:p>
          <a:p>
            <a:pPr>
              <a:buFont typeface="Wingdings" pitchFamily="2" charset="2"/>
              <a:buChar char="ü"/>
            </a:pPr>
            <a:r>
              <a:rPr lang="en-US" dirty="0">
                <a:sym typeface="WP MathA" pitchFamily="2" charset="2"/>
              </a:rPr>
              <a:t>Sensible heating panel insulation</a:t>
            </a:r>
          </a:p>
          <a:p>
            <a:pPr>
              <a:buFont typeface="Wingdings" pitchFamily="2" charset="2"/>
              <a:buChar char="ü"/>
            </a:pPr>
            <a:r>
              <a:rPr lang="en-US" dirty="0">
                <a:sym typeface="WP MathA" pitchFamily="2" charset="2"/>
              </a:rPr>
              <a:t>Radiant floor heating</a:t>
            </a:r>
          </a:p>
          <a:p>
            <a:pPr>
              <a:buFont typeface="Wingdings" pitchFamily="2" charset="2"/>
              <a:buChar char="ü"/>
            </a:pPr>
            <a:r>
              <a:rPr lang="en-US" dirty="0">
                <a:sym typeface="WP MathA" pitchFamily="2" charset="2"/>
              </a:rPr>
              <a:t>Duct sealing</a:t>
            </a:r>
          </a:p>
          <a:p>
            <a:pPr>
              <a:buFont typeface="Wingdings" pitchFamily="2" charset="2"/>
              <a:buChar char="ü"/>
            </a:pPr>
            <a:r>
              <a:rPr lang="en-US" dirty="0">
                <a:sym typeface="WP MathA" pitchFamily="2" charset="2"/>
              </a:rPr>
              <a:t>Duct leakage tests</a:t>
            </a:r>
          </a:p>
        </p:txBody>
      </p:sp>
      <p:sp>
        <p:nvSpPr>
          <p:cNvPr id="179204" name="Rectangle 4"/>
          <p:cNvSpPr>
            <a:spLocks noGrp="1" noChangeArrowheads="1"/>
          </p:cNvSpPr>
          <p:nvPr>
            <p:ph type="title"/>
          </p:nvPr>
        </p:nvSpPr>
        <p:spPr>
          <a:xfrm>
            <a:off x="177801" y="0"/>
            <a:ext cx="8737600" cy="889000"/>
          </a:xfrm>
        </p:spPr>
        <p:txBody>
          <a:bodyPr>
            <a:normAutofit/>
          </a:bodyPr>
          <a:lstStyle/>
          <a:p>
            <a:pPr>
              <a:lnSpc>
                <a:spcPct val="80000"/>
              </a:lnSpc>
            </a:pPr>
            <a:r>
              <a:rPr lang="en-US" sz="2400" b="1" dirty="0">
                <a:solidFill>
                  <a:srgbClr val="00853F"/>
                </a:solidFill>
              </a:rPr>
              <a:t>Section 6 – 6.4.4</a:t>
            </a:r>
            <a:br>
              <a:rPr lang="en-US" sz="2400" dirty="0">
                <a:solidFill>
                  <a:srgbClr val="00853F"/>
                </a:solidFill>
              </a:rPr>
            </a:br>
            <a:r>
              <a:rPr lang="en-US" sz="2000" dirty="0">
                <a:solidFill>
                  <a:srgbClr val="00853F"/>
                </a:solidFill>
              </a:rPr>
              <a:t>HVAC System Construction and Insulation</a:t>
            </a:r>
            <a:endParaRPr lang="en-US" sz="2000" i="1" dirty="0">
              <a:solidFill>
                <a:srgbClr val="00853F"/>
              </a:solidFill>
            </a:endParaRPr>
          </a:p>
        </p:txBody>
      </p:sp>
      <p:pic>
        <p:nvPicPr>
          <p:cNvPr id="179232" name="Picture 32" descr="ductwork"/>
          <p:cNvPicPr>
            <a:picLocks noChangeAspect="1" noChangeArrowheads="1"/>
          </p:cNvPicPr>
          <p:nvPr/>
        </p:nvPicPr>
        <p:blipFill>
          <a:blip r:embed="rId3" cstate="screen">
            <a:clrChange>
              <a:clrFrom>
                <a:srgbClr val="FFFFFF"/>
              </a:clrFrom>
              <a:clrTo>
                <a:srgbClr val="FFFFFF">
                  <a:alpha val="0"/>
                </a:srgbClr>
              </a:clrTo>
            </a:clrChange>
          </a:blip>
          <a:srcRect/>
          <a:stretch>
            <a:fillRect/>
          </a:stretch>
        </p:blipFill>
        <p:spPr bwMode="auto">
          <a:xfrm>
            <a:off x="5441233" y="2743200"/>
            <a:ext cx="3583769" cy="2209800"/>
          </a:xfrm>
          <a:prstGeom prst="rect">
            <a:avLst/>
          </a:prstGeom>
          <a:noFill/>
          <a:ln w="9525">
            <a:noFill/>
            <a:miter lim="800000"/>
            <a:headEnd/>
            <a:tailEnd/>
          </a:ln>
        </p:spPr>
      </p:pic>
    </p:spTree>
    <p:extLst>
      <p:ext uri="{BB962C8B-B14F-4D97-AF65-F5344CB8AC3E}">
        <p14:creationId xmlns:p14="http://schemas.microsoft.com/office/powerpoint/2010/main" val="87621859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3" name="Rectangle 5"/>
          <p:cNvSpPr>
            <a:spLocks noGrp="1" noChangeArrowheads="1"/>
          </p:cNvSpPr>
          <p:nvPr>
            <p:ph idx="1"/>
          </p:nvPr>
        </p:nvSpPr>
        <p:spPr>
          <a:xfrm>
            <a:off x="456230" y="1295400"/>
            <a:ext cx="8230570" cy="4167188"/>
          </a:xfrm>
        </p:spPr>
        <p:txBody>
          <a:bodyPr/>
          <a:lstStyle/>
          <a:p>
            <a:pPr marL="0" indent="0">
              <a:buNone/>
            </a:pPr>
            <a:r>
              <a:rPr lang="en-US" sz="2400" dirty="0">
                <a:sym typeface="WP MathA" pitchFamily="2" charset="2"/>
              </a:rPr>
              <a:t>Insulation installed in accordance with industry-accepted standards</a:t>
            </a:r>
          </a:p>
          <a:p>
            <a:pPr marL="0" indent="0">
              <a:buNone/>
            </a:pPr>
            <a:endParaRPr lang="en-US" sz="2400" dirty="0">
              <a:sym typeface="WP MathA" pitchFamily="2" charset="2"/>
            </a:endParaRPr>
          </a:p>
          <a:p>
            <a:pPr marL="0" indent="0">
              <a:buNone/>
            </a:pPr>
            <a:r>
              <a:rPr lang="en-US" sz="2400" dirty="0">
                <a:sym typeface="WP MathA" pitchFamily="2" charset="2"/>
              </a:rPr>
              <a:t>Insulation</a:t>
            </a:r>
          </a:p>
          <a:p>
            <a:pPr lvl="1">
              <a:buFont typeface="Arial" panose="020B0604020202020204" pitchFamily="34" charset="0"/>
              <a:buChar char="•"/>
            </a:pPr>
            <a:r>
              <a:rPr lang="en-US" sz="2000" dirty="0">
                <a:sym typeface="WP MathA" pitchFamily="2" charset="2"/>
              </a:rPr>
              <a:t>Protected from damage due to sunlight, moisture, equipment maintenance, and wind</a:t>
            </a:r>
          </a:p>
          <a:p>
            <a:pPr lvl="1">
              <a:buFont typeface="Arial" panose="020B0604020202020204" pitchFamily="34" charset="0"/>
              <a:buChar char="•"/>
            </a:pPr>
            <a:r>
              <a:rPr lang="en-US" sz="2000" dirty="0">
                <a:sym typeface="WP MathA" pitchFamily="2" charset="2"/>
              </a:rPr>
              <a:t>Exposed to weather to be suitable for outdoor service</a:t>
            </a:r>
          </a:p>
          <a:p>
            <a:pPr lvl="1">
              <a:buFont typeface="Arial" panose="020B0604020202020204" pitchFamily="34" charset="0"/>
              <a:buChar char="•"/>
            </a:pPr>
            <a:r>
              <a:rPr lang="en-US" sz="2000" dirty="0">
                <a:sym typeface="WP MathA" pitchFamily="2" charset="2"/>
              </a:rPr>
              <a:t>Covering chilled water piping, refrigerant suction piping, or cooling ducts located outside the conditioned space to include a vapor retardant located outside the insulation, all penetrations and joints of which to be sealed</a:t>
            </a:r>
          </a:p>
          <a:p>
            <a:pPr lvl="1">
              <a:lnSpc>
                <a:spcPct val="90000"/>
              </a:lnSpc>
              <a:buFontTx/>
              <a:buNone/>
            </a:pPr>
            <a:endParaRPr lang="en-US" sz="2000" dirty="0">
              <a:cs typeface="Times New Roman" pitchFamily="18" charset="0"/>
              <a:sym typeface="WP MathA" pitchFamily="2" charset="2"/>
            </a:endParaRPr>
          </a:p>
        </p:txBody>
      </p:sp>
      <p:sp>
        <p:nvSpPr>
          <p:cNvPr id="181252" name="Rectangle 4"/>
          <p:cNvSpPr>
            <a:spLocks noGrp="1" noChangeArrowheads="1"/>
          </p:cNvSpPr>
          <p:nvPr>
            <p:ph type="title"/>
          </p:nvPr>
        </p:nvSpPr>
        <p:spPr>
          <a:xfrm>
            <a:off x="215901" y="0"/>
            <a:ext cx="8763000" cy="927100"/>
          </a:xfrm>
        </p:spPr>
        <p:txBody>
          <a:bodyPr/>
          <a:lstStyle/>
          <a:p>
            <a:pPr>
              <a:lnSpc>
                <a:spcPct val="80000"/>
              </a:lnSpc>
            </a:pPr>
            <a:r>
              <a:rPr lang="en-US" sz="2400" b="1" dirty="0">
                <a:solidFill>
                  <a:srgbClr val="00853F"/>
                </a:solidFill>
              </a:rPr>
              <a:t>Section 6 – 6.4.4.1.1</a:t>
            </a:r>
            <a:br>
              <a:rPr lang="en-US" dirty="0">
                <a:solidFill>
                  <a:srgbClr val="00853F"/>
                </a:solidFill>
              </a:rPr>
            </a:br>
            <a:r>
              <a:rPr lang="en-US" sz="2000" dirty="0">
                <a:solidFill>
                  <a:srgbClr val="00853F"/>
                </a:solidFill>
              </a:rPr>
              <a:t>General</a:t>
            </a:r>
            <a:endParaRPr lang="en-US" sz="2000" i="1" dirty="0">
              <a:solidFill>
                <a:srgbClr val="00853F"/>
              </a:solidFill>
            </a:endParaRPr>
          </a:p>
        </p:txBody>
      </p:sp>
    </p:spTree>
    <p:extLst>
      <p:ext uri="{BB962C8B-B14F-4D97-AF65-F5344CB8AC3E}">
        <p14:creationId xmlns:p14="http://schemas.microsoft.com/office/powerpoint/2010/main" val="1030561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98033-EE1B-4A1E-9037-15CF6CEDCF7F}"/>
              </a:ext>
            </a:extLst>
          </p:cNvPr>
          <p:cNvSpPr>
            <a:spLocks noGrp="1"/>
          </p:cNvSpPr>
          <p:nvPr>
            <p:ph type="title"/>
          </p:nvPr>
        </p:nvSpPr>
        <p:spPr>
          <a:xfrm>
            <a:off x="157163" y="0"/>
            <a:ext cx="5684837" cy="921004"/>
          </a:xfrm>
        </p:spPr>
        <p:txBody>
          <a:bodyPr>
            <a:normAutofit/>
          </a:bodyPr>
          <a:lstStyle/>
          <a:p>
            <a:r>
              <a:rPr lang="en-US" sz="2400" b="1" dirty="0">
                <a:solidFill>
                  <a:schemeClr val="accent5"/>
                </a:solidFill>
              </a:rPr>
              <a:t>Equipment Efficiency Tables</a:t>
            </a:r>
          </a:p>
        </p:txBody>
      </p:sp>
      <p:sp>
        <p:nvSpPr>
          <p:cNvPr id="3" name="Content Placeholder 2">
            <a:extLst>
              <a:ext uri="{FF2B5EF4-FFF2-40B4-BE49-F238E27FC236}">
                <a16:creationId xmlns:a16="http://schemas.microsoft.com/office/drawing/2014/main" id="{743A9D9B-7218-4667-97C1-CA2820AD61A3}"/>
              </a:ext>
            </a:extLst>
          </p:cNvPr>
          <p:cNvSpPr>
            <a:spLocks noGrp="1"/>
          </p:cNvSpPr>
          <p:nvPr>
            <p:ph idx="1"/>
          </p:nvPr>
        </p:nvSpPr>
        <p:spPr>
          <a:xfrm>
            <a:off x="268432" y="1622618"/>
            <a:ext cx="5339266" cy="3967031"/>
          </a:xfrm>
        </p:spPr>
        <p:txBody>
          <a:bodyPr>
            <a:normAutofit lnSpcReduction="10000"/>
          </a:bodyPr>
          <a:lstStyle/>
          <a:p>
            <a:r>
              <a:rPr lang="en-US" dirty="0"/>
              <a:t>MANY tables were updated</a:t>
            </a:r>
          </a:p>
          <a:p>
            <a:endParaRPr lang="en-US" dirty="0"/>
          </a:p>
          <a:p>
            <a:r>
              <a:rPr lang="en-US" dirty="0">
                <a:solidFill>
                  <a:srgbClr val="FF0000"/>
                </a:solidFill>
              </a:rPr>
              <a:t>Added pump definitions, requirements, and efficiency tables to the standard for the first time</a:t>
            </a:r>
          </a:p>
          <a:p>
            <a:pPr lvl="1"/>
            <a:r>
              <a:rPr lang="en-US" dirty="0">
                <a:solidFill>
                  <a:srgbClr val="FF0000"/>
                </a:solidFill>
              </a:rPr>
              <a:t>Match DOE Pump Energy Index (PEI)</a:t>
            </a:r>
          </a:p>
          <a:p>
            <a:pPr lvl="1"/>
            <a:r>
              <a:rPr lang="en-US" dirty="0">
                <a:solidFill>
                  <a:srgbClr val="FF0000"/>
                </a:solidFill>
              </a:rPr>
              <a:t>Requires PEI ≤ 1.0</a:t>
            </a:r>
          </a:p>
          <a:p>
            <a:r>
              <a:rPr lang="en-US" dirty="0">
                <a:solidFill>
                  <a:srgbClr val="FF0000"/>
                </a:solidFill>
              </a:rPr>
              <a:t>PEI for pumps = similar to FEG = confusing</a:t>
            </a:r>
          </a:p>
          <a:p>
            <a:pPr lvl="1"/>
            <a:r>
              <a:rPr lang="en-US" dirty="0">
                <a:solidFill>
                  <a:srgbClr val="FF0000"/>
                </a:solidFill>
              </a:rPr>
              <a:t>Also, lower numbers are better in FEI</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D2D2D886-54E1-4C7D-BB3C-6805AFEF2CB0}"/>
              </a:ext>
            </a:extLst>
          </p:cNvPr>
          <p:cNvPicPr>
            <a:picLocks noChangeAspect="1"/>
          </p:cNvPicPr>
          <p:nvPr/>
        </p:nvPicPr>
        <p:blipFill>
          <a:blip r:embed="rId2"/>
          <a:stretch>
            <a:fillRect/>
          </a:stretch>
        </p:blipFill>
        <p:spPr>
          <a:xfrm>
            <a:off x="5947513" y="2003302"/>
            <a:ext cx="2596770" cy="3261188"/>
          </a:xfrm>
          <a:prstGeom prst="rect">
            <a:avLst/>
          </a:prstGeom>
        </p:spPr>
      </p:pic>
      <p:sp>
        <p:nvSpPr>
          <p:cNvPr id="5" name="TextBox 4">
            <a:extLst>
              <a:ext uri="{FF2B5EF4-FFF2-40B4-BE49-F238E27FC236}">
                <a16:creationId xmlns:a16="http://schemas.microsoft.com/office/drawing/2014/main" id="{9EE2FA2E-CD6F-4146-9DAE-894EEDA24838}"/>
              </a:ext>
            </a:extLst>
          </p:cNvPr>
          <p:cNvSpPr txBox="1"/>
          <p:nvPr/>
        </p:nvSpPr>
        <p:spPr>
          <a:xfrm>
            <a:off x="5947513" y="5291013"/>
            <a:ext cx="1698666" cy="415498"/>
          </a:xfrm>
          <a:prstGeom prst="rect">
            <a:avLst/>
          </a:prstGeom>
          <a:noFill/>
        </p:spPr>
        <p:txBody>
          <a:bodyPr wrap="square" rtlCol="0">
            <a:spAutoFit/>
          </a:bodyPr>
          <a:lstStyle/>
          <a:p>
            <a:r>
              <a:rPr lang="en-US" sz="1050" dirty="0"/>
              <a:t>Image courtesy of Grundfos</a:t>
            </a:r>
          </a:p>
        </p:txBody>
      </p:sp>
    </p:spTree>
    <p:extLst>
      <p:ext uri="{BB962C8B-B14F-4D97-AF65-F5344CB8AC3E}">
        <p14:creationId xmlns:p14="http://schemas.microsoft.com/office/powerpoint/2010/main" val="2796409769"/>
      </p:ext>
    </p:extLst>
  </p:cSld>
  <p:clrMapOvr>
    <a:masterClrMapping/>
  </p:clrMapOvr>
  <mc:AlternateContent xmlns:mc="http://schemas.openxmlformats.org/markup-compatibility/2006" xmlns:p14="http://schemas.microsoft.com/office/powerpoint/2010/main">
    <mc:Choice Requires="p14">
      <p:transition spd="slow" p14:dur="2000" advTm="39150"/>
    </mc:Choice>
    <mc:Fallback xmlns="">
      <p:transition spd="slow" advTm="3915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9" name="Rectangle 3"/>
          <p:cNvSpPr>
            <a:spLocks noGrp="1" noChangeArrowheads="1"/>
          </p:cNvSpPr>
          <p:nvPr>
            <p:ph idx="1"/>
          </p:nvPr>
        </p:nvSpPr>
        <p:spPr>
          <a:xfrm>
            <a:off x="456229" y="1037896"/>
            <a:ext cx="8371682" cy="3643489"/>
          </a:xfrm>
        </p:spPr>
        <p:txBody>
          <a:bodyPr>
            <a:normAutofit/>
          </a:bodyPr>
          <a:lstStyle/>
          <a:p>
            <a:pPr marL="0" indent="0">
              <a:buNone/>
            </a:pPr>
            <a:r>
              <a:rPr lang="en-US" sz="2000" dirty="0">
                <a:sym typeface="WP MathA" pitchFamily="2" charset="2"/>
              </a:rPr>
              <a:t>All supply and return ducts and plenums to be insulated per Table 6.8.2</a:t>
            </a:r>
          </a:p>
          <a:p>
            <a:pPr marL="0" indent="0">
              <a:buNone/>
            </a:pPr>
            <a:r>
              <a:rPr lang="en-US" sz="2000" i="1" dirty="0">
                <a:sym typeface="WP MathA" pitchFamily="2" charset="2"/>
              </a:rPr>
              <a:t>Duct insulation requirement table was simplified with some increases.</a:t>
            </a:r>
          </a:p>
          <a:p>
            <a:pPr marL="0" indent="0">
              <a:buNone/>
            </a:pPr>
            <a:r>
              <a:rPr lang="en-US" sz="2000" b="1" u="sng" dirty="0">
                <a:sym typeface="WP MathA" pitchFamily="2" charset="2"/>
              </a:rPr>
              <a:t>Exceptions</a:t>
            </a:r>
          </a:p>
          <a:p>
            <a:pPr lvl="1">
              <a:buFont typeface="Arial" panose="020B0604020202020204" pitchFamily="34" charset="0"/>
              <a:buChar char="•"/>
            </a:pPr>
            <a:r>
              <a:rPr lang="en-US" sz="1800" dirty="0">
                <a:sym typeface="WP MathA" pitchFamily="2" charset="2"/>
              </a:rPr>
              <a:t>Factory-installed plenums, casings, or ductwork furnished as part of HVAC equipment</a:t>
            </a:r>
          </a:p>
          <a:p>
            <a:pPr lvl="1">
              <a:buFont typeface="Arial" panose="020B0604020202020204" pitchFamily="34" charset="0"/>
              <a:buChar char="•"/>
            </a:pPr>
            <a:r>
              <a:rPr lang="en-US" sz="1800" dirty="0">
                <a:sym typeface="WP MathA" pitchFamily="2" charset="2"/>
              </a:rPr>
              <a:t>Ducts located in heated, </a:t>
            </a:r>
            <a:r>
              <a:rPr lang="en-US" sz="1800" dirty="0" err="1">
                <a:sym typeface="WP MathA" pitchFamily="2" charset="2"/>
              </a:rPr>
              <a:t>semiheated</a:t>
            </a:r>
            <a:r>
              <a:rPr lang="en-US" sz="1800" dirty="0">
                <a:sym typeface="WP MathA" pitchFamily="2" charset="2"/>
              </a:rPr>
              <a:t>, or cooled spaces</a:t>
            </a:r>
          </a:p>
          <a:p>
            <a:pPr lvl="1">
              <a:buFont typeface="Arial" panose="020B0604020202020204" pitchFamily="34" charset="0"/>
              <a:buChar char="•"/>
            </a:pPr>
            <a:r>
              <a:rPr lang="en-US" sz="1800" dirty="0">
                <a:sym typeface="WP MathA" pitchFamily="2" charset="2"/>
              </a:rPr>
              <a:t>For </a:t>
            </a:r>
            <a:r>
              <a:rPr lang="en-US" sz="1800" dirty="0" err="1">
                <a:sym typeface="WP MathA" pitchFamily="2" charset="2"/>
              </a:rPr>
              <a:t>runouts</a:t>
            </a:r>
            <a:r>
              <a:rPr lang="en-US" sz="1800" dirty="0">
                <a:sym typeface="WP MathA" pitchFamily="2" charset="2"/>
              </a:rPr>
              <a:t> &lt; 10 ft in length to air terminals or air outlets, the R-value need not exceed R-3.5</a:t>
            </a:r>
          </a:p>
          <a:p>
            <a:pPr lvl="1">
              <a:buFont typeface="Arial" panose="020B0604020202020204" pitchFamily="34" charset="0"/>
              <a:buChar char="•"/>
            </a:pPr>
            <a:r>
              <a:rPr lang="en-US" sz="1800" dirty="0">
                <a:sym typeface="WP MathA" pitchFamily="2" charset="2"/>
              </a:rPr>
              <a:t>Backs of air outlets and outlet plenums exposed to unconditioned or indirectly conditioned spaces with face areas &gt; 5 ft</a:t>
            </a:r>
            <a:r>
              <a:rPr lang="en-US" sz="1800" baseline="30000" dirty="0">
                <a:sym typeface="WP MathA" pitchFamily="2" charset="2"/>
              </a:rPr>
              <a:t>2</a:t>
            </a:r>
            <a:r>
              <a:rPr lang="en-US" sz="1800" dirty="0">
                <a:sym typeface="WP MathA" pitchFamily="2" charset="2"/>
              </a:rPr>
              <a:t> need not exceed R-2; those  ≤ 5 ft</a:t>
            </a:r>
            <a:r>
              <a:rPr lang="en-US" sz="1800" baseline="30000" dirty="0">
                <a:sym typeface="WP MathA" pitchFamily="2" charset="2"/>
              </a:rPr>
              <a:t>2</a:t>
            </a:r>
            <a:r>
              <a:rPr lang="en-US" sz="1800" dirty="0">
                <a:sym typeface="WP MathA" pitchFamily="2" charset="2"/>
              </a:rPr>
              <a:t> need not be insulated</a:t>
            </a:r>
          </a:p>
          <a:p>
            <a:pPr lvl="1">
              <a:lnSpc>
                <a:spcPct val="90000"/>
              </a:lnSpc>
              <a:buFontTx/>
              <a:buNone/>
            </a:pPr>
            <a:endParaRPr lang="en-US" sz="2000" dirty="0">
              <a:cs typeface="Times New Roman" pitchFamily="18" charset="0"/>
              <a:sym typeface="WP MathA" pitchFamily="2" charset="2"/>
            </a:endParaRPr>
          </a:p>
        </p:txBody>
      </p:sp>
      <p:sp>
        <p:nvSpPr>
          <p:cNvPr id="183298" name="Rectangle 2"/>
          <p:cNvSpPr>
            <a:spLocks noGrp="1" noChangeArrowheads="1"/>
          </p:cNvSpPr>
          <p:nvPr>
            <p:ph type="title"/>
          </p:nvPr>
        </p:nvSpPr>
        <p:spPr>
          <a:xfrm>
            <a:off x="190501" y="0"/>
            <a:ext cx="8750300" cy="914400"/>
          </a:xfrm>
        </p:spPr>
        <p:txBody>
          <a:bodyPr>
            <a:normAutofit/>
          </a:bodyPr>
          <a:lstStyle/>
          <a:p>
            <a:pPr>
              <a:lnSpc>
                <a:spcPct val="80000"/>
              </a:lnSpc>
            </a:pPr>
            <a:r>
              <a:rPr lang="en-US" sz="2400" b="1" dirty="0">
                <a:solidFill>
                  <a:srgbClr val="00853F"/>
                </a:solidFill>
              </a:rPr>
              <a:t>Section 6 – 6.4.4.1.2</a:t>
            </a:r>
            <a:br>
              <a:rPr lang="en-US" sz="2400" dirty="0">
                <a:solidFill>
                  <a:srgbClr val="00853F"/>
                </a:solidFill>
              </a:rPr>
            </a:br>
            <a:r>
              <a:rPr lang="en-US" sz="2000" dirty="0">
                <a:solidFill>
                  <a:srgbClr val="00853F"/>
                </a:solidFill>
              </a:rPr>
              <a:t>Duct and Plenum Insulation</a:t>
            </a:r>
            <a:endParaRPr lang="en-US" sz="2000" i="1" dirty="0">
              <a:solidFill>
                <a:srgbClr val="00853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4186" y="4434408"/>
            <a:ext cx="7129904" cy="2080412"/>
          </a:xfrm>
          <a:prstGeom prst="rect">
            <a:avLst/>
          </a:prstGeom>
        </p:spPr>
      </p:pic>
    </p:spTree>
    <p:extLst>
      <p:ext uri="{BB962C8B-B14F-4D97-AF65-F5344CB8AC3E}">
        <p14:creationId xmlns:p14="http://schemas.microsoft.com/office/powerpoint/2010/main" val="12945499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203201" y="50800"/>
            <a:ext cx="7289800" cy="850900"/>
          </a:xfrm>
        </p:spPr>
        <p:txBody>
          <a:bodyPr>
            <a:normAutofit/>
          </a:bodyPr>
          <a:lstStyle/>
          <a:p>
            <a:pPr>
              <a:lnSpc>
                <a:spcPct val="80000"/>
              </a:lnSpc>
            </a:pPr>
            <a:r>
              <a:rPr lang="en-US" sz="2400" b="1" dirty="0">
                <a:solidFill>
                  <a:srgbClr val="00853F"/>
                </a:solidFill>
              </a:rPr>
              <a:t>Section 6 – 6.4.4.2.2 </a:t>
            </a:r>
            <a:br>
              <a:rPr lang="en-US" dirty="0">
                <a:solidFill>
                  <a:srgbClr val="00853F"/>
                </a:solidFill>
              </a:rPr>
            </a:br>
            <a:r>
              <a:rPr lang="en-US" sz="2000" dirty="0">
                <a:solidFill>
                  <a:srgbClr val="00853F"/>
                </a:solidFill>
              </a:rPr>
              <a:t>Duct Leakage Tests</a:t>
            </a:r>
            <a:endParaRPr lang="en-US" sz="2000" i="1" dirty="0">
              <a:solidFill>
                <a:srgbClr val="00853F"/>
              </a:solidFill>
            </a:endParaRPr>
          </a:p>
        </p:txBody>
      </p:sp>
      <p:sp>
        <p:nvSpPr>
          <p:cNvPr id="189443" name="Rectangle 3"/>
          <p:cNvSpPr>
            <a:spLocks noGrp="1" noChangeArrowheads="1"/>
          </p:cNvSpPr>
          <p:nvPr>
            <p:ph type="body" sz="half" idx="1"/>
          </p:nvPr>
        </p:nvSpPr>
        <p:spPr>
          <a:xfrm>
            <a:off x="456228" y="1320800"/>
            <a:ext cx="4533461" cy="4394200"/>
          </a:xfrm>
        </p:spPr>
        <p:txBody>
          <a:bodyPr>
            <a:normAutofit lnSpcReduction="10000"/>
          </a:bodyPr>
          <a:lstStyle/>
          <a:p>
            <a:pPr marL="0" indent="0">
              <a:buNone/>
            </a:pPr>
            <a:r>
              <a:rPr lang="en-US" sz="2400" dirty="0">
                <a:sym typeface="WP MathA" pitchFamily="2" charset="2"/>
              </a:rPr>
              <a:t>Designed &gt; 3 in. </a:t>
            </a:r>
            <a:r>
              <a:rPr lang="en-US" sz="2400" dirty="0" err="1">
                <a:sym typeface="WP MathA" pitchFamily="2" charset="2"/>
              </a:rPr>
              <a:t>w.c.</a:t>
            </a:r>
            <a:endParaRPr lang="en-US" sz="2400" dirty="0">
              <a:sym typeface="WP MathA" pitchFamily="2" charset="2"/>
            </a:endParaRPr>
          </a:p>
          <a:p>
            <a:pPr lvl="1">
              <a:buFont typeface="Arial" panose="020B0604020202020204" pitchFamily="34" charset="0"/>
              <a:buChar char="•"/>
            </a:pPr>
            <a:r>
              <a:rPr lang="en-US" sz="2000" dirty="0">
                <a:sym typeface="WP MathA" pitchFamily="2" charset="2"/>
              </a:rPr>
              <a:t>Leak tested</a:t>
            </a:r>
          </a:p>
          <a:p>
            <a:pPr lvl="1">
              <a:buFont typeface="Arial" panose="020B0604020202020204" pitchFamily="34" charset="0"/>
              <a:buChar char="•"/>
            </a:pPr>
            <a:r>
              <a:rPr lang="en-US" sz="2000" dirty="0">
                <a:sym typeface="WP MathA" pitchFamily="2" charset="2"/>
              </a:rPr>
              <a:t>Representative sections ≥ 25% of the total installed duct area shall be tested</a:t>
            </a:r>
          </a:p>
          <a:p>
            <a:pPr lvl="1">
              <a:buFont typeface="Arial" panose="020B0604020202020204" pitchFamily="34" charset="0"/>
              <a:buChar char="•"/>
            </a:pPr>
            <a:r>
              <a:rPr lang="en-US" sz="2000" dirty="0">
                <a:sym typeface="WP MathA" pitchFamily="2" charset="2"/>
              </a:rPr>
              <a:t>Ratings &gt; 3 in. </a:t>
            </a:r>
            <a:r>
              <a:rPr lang="en-US" sz="2000" dirty="0" err="1">
                <a:sym typeface="WP MathA" pitchFamily="2" charset="2"/>
              </a:rPr>
              <a:t>w.c.</a:t>
            </a:r>
            <a:r>
              <a:rPr lang="en-US" sz="2000" dirty="0">
                <a:sym typeface="WP MathA" pitchFamily="2" charset="2"/>
              </a:rPr>
              <a:t> to be identified on drawings</a:t>
            </a:r>
          </a:p>
          <a:p>
            <a:pPr lvl="1">
              <a:buFont typeface="Arial" panose="020B0604020202020204" pitchFamily="34" charset="0"/>
              <a:buChar char="•"/>
            </a:pPr>
            <a:r>
              <a:rPr lang="en-US" sz="2000" dirty="0">
                <a:sym typeface="WP MathA" pitchFamily="2" charset="2"/>
              </a:rPr>
              <a:t>Maximum permitted duct leakage</a:t>
            </a:r>
          </a:p>
          <a:p>
            <a:pPr lvl="2">
              <a:buFont typeface="Arial" pitchFamily="34" charset="0"/>
              <a:buChar char="–"/>
            </a:pPr>
            <a:r>
              <a:rPr lang="en-US" sz="1800" dirty="0" err="1">
                <a:sym typeface="WP MathA" pitchFamily="2" charset="2"/>
              </a:rPr>
              <a:t>L</a:t>
            </a:r>
            <a:r>
              <a:rPr lang="en-US" sz="1800" baseline="-25000" dirty="0" err="1">
                <a:sym typeface="WP MathA" pitchFamily="2" charset="2"/>
              </a:rPr>
              <a:t>max</a:t>
            </a:r>
            <a:r>
              <a:rPr lang="en-US" sz="1800" dirty="0">
                <a:sym typeface="WP MathA" pitchFamily="2" charset="2"/>
              </a:rPr>
              <a:t> = C</a:t>
            </a:r>
            <a:r>
              <a:rPr lang="en-US" sz="1800" baseline="-25000" dirty="0">
                <a:sym typeface="WP MathA" pitchFamily="2" charset="2"/>
              </a:rPr>
              <a:t>L</a:t>
            </a:r>
            <a:r>
              <a:rPr lang="en-US" sz="1800" dirty="0">
                <a:sym typeface="WP MathA" pitchFamily="2" charset="2"/>
              </a:rPr>
              <a:t>P</a:t>
            </a:r>
            <a:r>
              <a:rPr lang="en-US" sz="1800" baseline="30000" dirty="0">
                <a:sym typeface="WP MathA" pitchFamily="2" charset="2"/>
              </a:rPr>
              <a:t>0.65</a:t>
            </a:r>
          </a:p>
          <a:p>
            <a:pPr lvl="3">
              <a:buFont typeface="Arial" pitchFamily="34" charset="0"/>
              <a:buChar char="•"/>
            </a:pPr>
            <a:r>
              <a:rPr lang="en-US" i="1" dirty="0">
                <a:cs typeface="Times New Roman" pitchFamily="18" charset="0"/>
                <a:sym typeface="WP MathA" pitchFamily="2" charset="2"/>
              </a:rPr>
              <a:t>Where </a:t>
            </a:r>
            <a:r>
              <a:rPr lang="en-US" i="1" dirty="0" err="1">
                <a:sym typeface="WP MathA" pitchFamily="2" charset="2"/>
              </a:rPr>
              <a:t>L</a:t>
            </a:r>
            <a:r>
              <a:rPr lang="en-US" i="1" baseline="-25000" dirty="0" err="1">
                <a:sym typeface="WP MathA" pitchFamily="2" charset="2"/>
              </a:rPr>
              <a:t>max</a:t>
            </a:r>
            <a:r>
              <a:rPr lang="en-US" i="1" dirty="0">
                <a:cs typeface="Times New Roman" pitchFamily="18" charset="0"/>
                <a:sym typeface="WP MathA" pitchFamily="2" charset="2"/>
              </a:rPr>
              <a:t> = maximum permitted leakage in </a:t>
            </a:r>
            <a:r>
              <a:rPr lang="en-US" i="1" dirty="0" err="1">
                <a:cs typeface="Times New Roman" pitchFamily="18" charset="0"/>
                <a:sym typeface="WP MathA" pitchFamily="2" charset="2"/>
              </a:rPr>
              <a:t>cfm</a:t>
            </a:r>
            <a:r>
              <a:rPr lang="en-US" i="1" dirty="0">
                <a:cs typeface="Times New Roman" pitchFamily="18" charset="0"/>
                <a:sym typeface="WP MathA" pitchFamily="2" charset="2"/>
              </a:rPr>
              <a:t>/100 ft</a:t>
            </a:r>
            <a:r>
              <a:rPr lang="en-US" i="1" baseline="30000" dirty="0">
                <a:cs typeface="Times New Roman" pitchFamily="18" charset="0"/>
                <a:sym typeface="WP MathA" pitchFamily="2" charset="2"/>
              </a:rPr>
              <a:t>2</a:t>
            </a:r>
            <a:r>
              <a:rPr lang="en-US" i="1" dirty="0">
                <a:cs typeface="Times New Roman" pitchFamily="18" charset="0"/>
                <a:sym typeface="WP MathA" pitchFamily="2" charset="2"/>
              </a:rPr>
              <a:t> duct surface area</a:t>
            </a:r>
          </a:p>
        </p:txBody>
      </p:sp>
      <p:pic>
        <p:nvPicPr>
          <p:cNvPr id="189444" name="Picture 4" descr="ducts2"/>
          <p:cNvPicPr>
            <a:picLocks noGrp="1" noChangeAspect="1" noChangeArrowheads="1"/>
          </p:cNvPicPr>
          <p:nvPr>
            <p:ph sz="half" idx="2"/>
          </p:nvPr>
        </p:nvPicPr>
        <p:blipFill>
          <a:blip r:embed="rId3" cstate="screen">
            <a:lum bright="12000"/>
          </a:blip>
          <a:stretch>
            <a:fillRect/>
          </a:stretch>
        </p:blipFill>
        <p:spPr>
          <a:xfrm>
            <a:off x="5188233" y="1577646"/>
            <a:ext cx="3672025" cy="31523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09214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203201" y="50800"/>
            <a:ext cx="7289800" cy="850900"/>
          </a:xfrm>
        </p:spPr>
        <p:txBody>
          <a:bodyPr>
            <a:normAutofit/>
          </a:bodyPr>
          <a:lstStyle/>
          <a:p>
            <a:pPr>
              <a:lnSpc>
                <a:spcPct val="80000"/>
              </a:lnSpc>
            </a:pPr>
            <a:r>
              <a:rPr lang="en-US" sz="2400" b="1" dirty="0">
                <a:solidFill>
                  <a:srgbClr val="00853F"/>
                </a:solidFill>
              </a:rPr>
              <a:t>Section 6 – 6.4.5 </a:t>
            </a:r>
            <a:br>
              <a:rPr lang="en-US" dirty="0">
                <a:solidFill>
                  <a:srgbClr val="FF0000"/>
                </a:solidFill>
              </a:rPr>
            </a:br>
            <a:r>
              <a:rPr lang="en-US" sz="2000" dirty="0">
                <a:solidFill>
                  <a:srgbClr val="00853F"/>
                </a:solidFill>
              </a:rPr>
              <a:t>Walk-in Coolers and Freezers</a:t>
            </a:r>
          </a:p>
        </p:txBody>
      </p:sp>
      <p:sp>
        <p:nvSpPr>
          <p:cNvPr id="189443" name="Rectangle 3"/>
          <p:cNvSpPr>
            <a:spLocks noGrp="1" noChangeArrowheads="1"/>
          </p:cNvSpPr>
          <p:nvPr>
            <p:ph type="body" sz="half" idx="1"/>
          </p:nvPr>
        </p:nvSpPr>
        <p:spPr>
          <a:xfrm>
            <a:off x="456228" y="1320800"/>
            <a:ext cx="7815413" cy="4394200"/>
          </a:xfrm>
        </p:spPr>
        <p:txBody>
          <a:bodyPr>
            <a:normAutofit/>
          </a:bodyPr>
          <a:lstStyle/>
          <a:p>
            <a:pPr marL="0" indent="0">
              <a:buNone/>
            </a:pPr>
            <a:r>
              <a:rPr lang="en-US" sz="2400" dirty="0">
                <a:sym typeface="WP MathA" pitchFamily="2" charset="2"/>
              </a:rPr>
              <a:t>Site assembled or site constructed walk-ins ≤ 3000 </a:t>
            </a:r>
            <a:r>
              <a:rPr lang="en-US" sz="2400" dirty="0" err="1">
                <a:sym typeface="WP MathA" pitchFamily="2" charset="2"/>
              </a:rPr>
              <a:t>sq</a:t>
            </a:r>
            <a:r>
              <a:rPr lang="en-US" sz="2400" dirty="0">
                <a:sym typeface="WP MathA" pitchFamily="2" charset="2"/>
              </a:rPr>
              <a:t> </a:t>
            </a:r>
            <a:r>
              <a:rPr lang="en-US" sz="2400" dirty="0" err="1">
                <a:sym typeface="WP MathA" pitchFamily="2" charset="2"/>
              </a:rPr>
              <a:t>ft</a:t>
            </a:r>
            <a:r>
              <a:rPr lang="en-US" sz="2400" dirty="0">
                <a:sym typeface="WP MathA" pitchFamily="2" charset="2"/>
              </a:rPr>
              <a:t> </a:t>
            </a:r>
          </a:p>
          <a:p>
            <a:pPr lvl="1">
              <a:buFont typeface="Arial" panose="020B0604020202020204" pitchFamily="34" charset="0"/>
              <a:buChar char="•"/>
            </a:pPr>
            <a:r>
              <a:rPr lang="en-US" sz="2000" dirty="0">
                <a:sym typeface="WP MathA" pitchFamily="2" charset="2"/>
              </a:rPr>
              <a:t>Automatic door closers that close doors within 1 inch of full closure for doors ≤ 3 </a:t>
            </a:r>
            <a:r>
              <a:rPr lang="en-US" sz="2000" dirty="0" err="1">
                <a:sym typeface="WP MathA" pitchFamily="2" charset="2"/>
              </a:rPr>
              <a:t>ft</a:t>
            </a:r>
            <a:r>
              <a:rPr lang="en-US" sz="2000" dirty="0">
                <a:sym typeface="WP MathA" pitchFamily="2" charset="2"/>
              </a:rPr>
              <a:t> 9 in. wide or ≤ 7 </a:t>
            </a:r>
            <a:r>
              <a:rPr lang="en-US" sz="2000" dirty="0" err="1">
                <a:sym typeface="WP MathA" pitchFamily="2" charset="2"/>
              </a:rPr>
              <a:t>ft</a:t>
            </a:r>
            <a:r>
              <a:rPr lang="en-US" sz="2000" dirty="0">
                <a:sym typeface="WP MathA" pitchFamily="2" charset="2"/>
              </a:rPr>
              <a:t> tall</a:t>
            </a:r>
          </a:p>
          <a:p>
            <a:pPr lvl="1">
              <a:buFont typeface="Arial" panose="020B0604020202020204" pitchFamily="34" charset="0"/>
              <a:buChar char="•"/>
            </a:pPr>
            <a:r>
              <a:rPr lang="en-US" sz="2000" dirty="0">
                <a:sym typeface="WP MathA" pitchFamily="2" charset="2"/>
              </a:rPr>
              <a:t>Strip doors (curtains), spring-hinged doors, or other way to minimize infiltration when doors are open</a:t>
            </a:r>
          </a:p>
          <a:p>
            <a:pPr lvl="1">
              <a:buFont typeface="Arial" panose="020B0604020202020204" pitchFamily="34" charset="0"/>
              <a:buChar char="•"/>
            </a:pPr>
            <a:r>
              <a:rPr lang="en-US" sz="2000" dirty="0">
                <a:sym typeface="WP MathA" pitchFamily="2" charset="2"/>
              </a:rPr>
              <a:t>Wall, ceiling and door insulation</a:t>
            </a:r>
          </a:p>
          <a:p>
            <a:pPr lvl="2">
              <a:buFont typeface="Calibri" panose="020F0502020204030204" pitchFamily="34" charset="0"/>
              <a:buChar char="–"/>
            </a:pPr>
            <a:r>
              <a:rPr lang="en-US" sz="2000" dirty="0">
                <a:sym typeface="WP MathA" pitchFamily="2" charset="2"/>
              </a:rPr>
              <a:t>Walk-in coolers ≥ R-25</a:t>
            </a:r>
          </a:p>
          <a:p>
            <a:pPr lvl="2">
              <a:buFont typeface="Calibri" panose="020F0502020204030204" pitchFamily="34" charset="0"/>
              <a:buChar char="–"/>
            </a:pPr>
            <a:r>
              <a:rPr lang="en-US" sz="2000" dirty="0">
                <a:sym typeface="WP MathA" pitchFamily="2" charset="2"/>
              </a:rPr>
              <a:t>Walk-in freezers ≥ R-32</a:t>
            </a:r>
          </a:p>
          <a:p>
            <a:pPr marL="914400" lvl="2" indent="0">
              <a:buNone/>
            </a:pPr>
            <a:r>
              <a:rPr lang="en-US" sz="2000" dirty="0">
                <a:sym typeface="WP MathA" pitchFamily="2" charset="2"/>
              </a:rPr>
              <a:t>Exception:  glazed portions of doors or structural members</a:t>
            </a:r>
          </a:p>
          <a:p>
            <a:pPr lvl="1">
              <a:buFont typeface="Arial" panose="020B0604020202020204" pitchFamily="34" charset="0"/>
              <a:buChar char="•"/>
            </a:pPr>
            <a:r>
              <a:rPr lang="en-US" sz="2000" dirty="0">
                <a:sym typeface="WP MathA" pitchFamily="2" charset="2"/>
              </a:rPr>
              <a:t>Floor insulation</a:t>
            </a:r>
          </a:p>
          <a:p>
            <a:pPr lvl="2">
              <a:buFont typeface="Calibri" panose="020F0502020204030204" pitchFamily="34" charset="0"/>
              <a:buChar char="–"/>
            </a:pPr>
            <a:r>
              <a:rPr lang="en-US" sz="2000" dirty="0">
                <a:sym typeface="WP MathA" pitchFamily="2" charset="2"/>
              </a:rPr>
              <a:t>Walk-in freezers ≥ R-28</a:t>
            </a:r>
          </a:p>
        </p:txBody>
      </p:sp>
    </p:spTree>
    <p:extLst>
      <p:ext uri="{BB962C8B-B14F-4D97-AF65-F5344CB8AC3E}">
        <p14:creationId xmlns:p14="http://schemas.microsoft.com/office/powerpoint/2010/main" val="15535743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203201" y="50800"/>
            <a:ext cx="7289800" cy="850900"/>
          </a:xfrm>
        </p:spPr>
        <p:txBody>
          <a:bodyPr>
            <a:normAutofit/>
          </a:bodyPr>
          <a:lstStyle/>
          <a:p>
            <a:pPr>
              <a:lnSpc>
                <a:spcPct val="80000"/>
              </a:lnSpc>
            </a:pPr>
            <a:r>
              <a:rPr lang="en-US" sz="2400" b="1" dirty="0">
                <a:solidFill>
                  <a:srgbClr val="00853F"/>
                </a:solidFill>
              </a:rPr>
              <a:t>Section 6 – 6.4.5</a:t>
            </a:r>
            <a:br>
              <a:rPr lang="en-US" sz="2400" b="1" dirty="0">
                <a:solidFill>
                  <a:srgbClr val="00853F"/>
                </a:solidFill>
              </a:rPr>
            </a:br>
            <a:r>
              <a:rPr lang="en-US" sz="2000" dirty="0">
                <a:solidFill>
                  <a:srgbClr val="00853F"/>
                </a:solidFill>
              </a:rPr>
              <a:t>Walk-in Coolers and Freezers (cont’d)</a:t>
            </a:r>
          </a:p>
        </p:txBody>
      </p:sp>
      <p:sp>
        <p:nvSpPr>
          <p:cNvPr id="189443" name="Rectangle 3"/>
          <p:cNvSpPr>
            <a:spLocks noGrp="1" noChangeArrowheads="1"/>
          </p:cNvSpPr>
          <p:nvPr>
            <p:ph type="body" sz="half" idx="1"/>
          </p:nvPr>
        </p:nvSpPr>
        <p:spPr>
          <a:xfrm>
            <a:off x="456228" y="1052313"/>
            <a:ext cx="7439885" cy="5583940"/>
          </a:xfrm>
        </p:spPr>
        <p:txBody>
          <a:bodyPr>
            <a:normAutofit fontScale="77500" lnSpcReduction="20000"/>
          </a:bodyPr>
          <a:lstStyle/>
          <a:p>
            <a:pPr lvl="1">
              <a:buFont typeface="Arial" panose="020B0604020202020204" pitchFamily="34" charset="0"/>
              <a:buChar char="•"/>
            </a:pPr>
            <a:r>
              <a:rPr lang="en-US" sz="2000" dirty="0">
                <a:sym typeface="WP MathA" pitchFamily="2" charset="2"/>
              </a:rPr>
              <a:t>Use electronically commutated motors or three-phase motors for evaporator fan motors &lt; 1 </a:t>
            </a:r>
            <a:r>
              <a:rPr lang="en-US" sz="2000" dirty="0" err="1">
                <a:sym typeface="WP MathA" pitchFamily="2" charset="2"/>
              </a:rPr>
              <a:t>hp</a:t>
            </a:r>
            <a:r>
              <a:rPr lang="en-US" sz="2000" dirty="0">
                <a:sym typeface="WP MathA" pitchFamily="2" charset="2"/>
              </a:rPr>
              <a:t> and &lt; 460 V</a:t>
            </a:r>
          </a:p>
          <a:p>
            <a:pPr lvl="1">
              <a:buFont typeface="Arial" panose="020B0604020202020204" pitchFamily="34" charset="0"/>
              <a:buChar char="•"/>
            </a:pPr>
            <a:r>
              <a:rPr lang="en-US" sz="2000" dirty="0">
                <a:sym typeface="WP MathA" pitchFamily="2" charset="2"/>
              </a:rPr>
              <a:t>Use light sources with efficacy ≥ 40 lm/W (including any ballast losses)</a:t>
            </a:r>
          </a:p>
          <a:p>
            <a:pPr lvl="2"/>
            <a:r>
              <a:rPr lang="en-US" sz="2000" dirty="0">
                <a:sym typeface="WP MathA" pitchFamily="2" charset="2"/>
              </a:rPr>
              <a:t>May use light sources with efficacy &lt; 40 lm/W in conjunction with a timer or device to turn off the lights within 15 minutes of last occupation</a:t>
            </a:r>
          </a:p>
          <a:p>
            <a:pPr lvl="1">
              <a:buFont typeface="Arial" panose="020B0604020202020204" pitchFamily="34" charset="0"/>
              <a:buChar char="•"/>
            </a:pPr>
            <a:r>
              <a:rPr lang="en-US" sz="2000" dirty="0">
                <a:sym typeface="WP MathA" pitchFamily="2" charset="2"/>
              </a:rPr>
              <a:t>transparent reach-in doors and windows in walk-in doors either filled with inert gas or heat-reflective treated glass </a:t>
            </a:r>
            <a:r>
              <a:rPr lang="en-US" sz="2000" dirty="0">
                <a:solidFill>
                  <a:srgbClr val="FF0000"/>
                </a:solidFill>
                <a:sym typeface="WP MathA" pitchFamily="2" charset="2"/>
              </a:rPr>
              <a:t>or vacuum insulating glazing</a:t>
            </a:r>
          </a:p>
          <a:p>
            <a:pPr lvl="2">
              <a:buFont typeface="Arial" panose="020B0604020202020204" pitchFamily="34" charset="0"/>
              <a:buChar char="•"/>
            </a:pPr>
            <a:r>
              <a:rPr lang="en-US" sz="2000" dirty="0">
                <a:sym typeface="WP MathA" pitchFamily="2" charset="2"/>
              </a:rPr>
              <a:t>freezers: triple-pane glass </a:t>
            </a:r>
          </a:p>
          <a:p>
            <a:pPr lvl="2">
              <a:buFont typeface="Arial" panose="020B0604020202020204" pitchFamily="34" charset="0"/>
              <a:buChar char="•"/>
            </a:pPr>
            <a:r>
              <a:rPr lang="en-US" sz="2000" dirty="0">
                <a:sym typeface="WP MathA" pitchFamily="2" charset="2"/>
              </a:rPr>
              <a:t>coolers: double-pane glass </a:t>
            </a:r>
          </a:p>
          <a:p>
            <a:pPr lvl="1">
              <a:buFont typeface="Arial" panose="020B0604020202020204" pitchFamily="34" charset="0"/>
              <a:buChar char="•"/>
            </a:pPr>
            <a:r>
              <a:rPr lang="en-US" sz="2000" dirty="0">
                <a:sym typeface="WP MathA" pitchFamily="2" charset="2"/>
              </a:rPr>
              <a:t>for </a:t>
            </a:r>
            <a:r>
              <a:rPr lang="en-US" dirty="0">
                <a:sym typeface="WP MathA" pitchFamily="2" charset="2"/>
              </a:rPr>
              <a:t>a</a:t>
            </a:r>
            <a:r>
              <a:rPr lang="en-US" sz="2000" dirty="0">
                <a:sym typeface="WP MathA" pitchFamily="2" charset="2"/>
              </a:rPr>
              <a:t>ntisweat heaters without antisweat heater controls to have a total door rail, glass, and frame heater power draw </a:t>
            </a:r>
          </a:p>
          <a:p>
            <a:pPr lvl="2"/>
            <a:r>
              <a:rPr lang="en-US" sz="2000" dirty="0">
                <a:sym typeface="WP MathA" pitchFamily="2" charset="2"/>
              </a:rPr>
              <a:t>≤7.1 W/ft</a:t>
            </a:r>
            <a:r>
              <a:rPr lang="en-US" sz="2000" baseline="30000" dirty="0">
                <a:sym typeface="WP MathA" pitchFamily="2" charset="2"/>
              </a:rPr>
              <a:t>2</a:t>
            </a:r>
            <a:r>
              <a:rPr lang="en-US" sz="2000" dirty="0">
                <a:sym typeface="WP MathA" pitchFamily="2" charset="2"/>
              </a:rPr>
              <a:t> of door opening for walk-in freezers</a:t>
            </a:r>
          </a:p>
          <a:p>
            <a:pPr lvl="2"/>
            <a:r>
              <a:rPr lang="en-US" sz="2000" dirty="0">
                <a:sym typeface="WP MathA" pitchFamily="2" charset="2"/>
              </a:rPr>
              <a:t>≤3.0 W/ft</a:t>
            </a:r>
            <a:r>
              <a:rPr lang="en-US" sz="2000" baseline="30000" dirty="0">
                <a:sym typeface="WP MathA" pitchFamily="2" charset="2"/>
              </a:rPr>
              <a:t>2</a:t>
            </a:r>
            <a:r>
              <a:rPr lang="en-US" sz="2000" dirty="0">
                <a:sym typeface="WP MathA" pitchFamily="2" charset="2"/>
              </a:rPr>
              <a:t> of door opening for walk-in coolers</a:t>
            </a:r>
          </a:p>
          <a:p>
            <a:pPr lvl="1">
              <a:buFont typeface="Arial" panose="020B0604020202020204" pitchFamily="34" charset="0"/>
              <a:buChar char="•"/>
            </a:pPr>
            <a:r>
              <a:rPr lang="en-US" sz="2000" dirty="0" err="1">
                <a:sym typeface="WP MathA" pitchFamily="2" charset="2"/>
              </a:rPr>
              <a:t>Antisweat</a:t>
            </a:r>
            <a:r>
              <a:rPr lang="en-US" sz="2000" dirty="0">
                <a:sym typeface="WP MathA" pitchFamily="2" charset="2"/>
              </a:rPr>
              <a:t> heater controls to reduce the energy use of the </a:t>
            </a:r>
            <a:r>
              <a:rPr lang="en-US" sz="2000" dirty="0" err="1">
                <a:sym typeface="WP MathA" pitchFamily="2" charset="2"/>
              </a:rPr>
              <a:t>antisweat</a:t>
            </a:r>
            <a:r>
              <a:rPr lang="en-US" sz="2000" dirty="0">
                <a:sym typeface="WP MathA" pitchFamily="2" charset="2"/>
              </a:rPr>
              <a:t> heater as a function of the RH in the air outside the door or condensation on the inner glass plane</a:t>
            </a:r>
          </a:p>
          <a:p>
            <a:pPr lvl="1">
              <a:buFont typeface="Arial" panose="020B0604020202020204" pitchFamily="34" charset="0"/>
              <a:buChar char="•"/>
            </a:pPr>
            <a:r>
              <a:rPr lang="en-US" sz="2000" dirty="0">
                <a:sym typeface="WP MathA" pitchFamily="2" charset="2"/>
              </a:rPr>
              <a:t>Use electronically commutated motors, permanent split capacitor-type motors, or three-phase motors for condenser fan motors &lt; 1 </a:t>
            </a:r>
            <a:r>
              <a:rPr lang="en-US" sz="2000" dirty="0" err="1">
                <a:sym typeface="WP MathA" pitchFamily="2" charset="2"/>
              </a:rPr>
              <a:t>hp</a:t>
            </a:r>
            <a:endParaRPr lang="en-US" sz="2000" dirty="0">
              <a:sym typeface="WP MathA" pitchFamily="2" charset="2"/>
            </a:endParaRPr>
          </a:p>
          <a:p>
            <a:pPr lvl="1">
              <a:buFont typeface="Arial" panose="020B0604020202020204" pitchFamily="34" charset="0"/>
              <a:buChar char="•"/>
            </a:pPr>
            <a:r>
              <a:rPr lang="en-US" sz="2000" dirty="0">
                <a:sym typeface="WP MathA" pitchFamily="2" charset="2"/>
              </a:rPr>
              <a:t>Walk-in freezers to incorporate primary temperature-based defrost termination control with a secondary time limit</a:t>
            </a:r>
          </a:p>
          <a:p>
            <a:pPr lvl="1">
              <a:buFont typeface="Arial" panose="020B0604020202020204" pitchFamily="34" charset="0"/>
              <a:buChar char="•"/>
            </a:pPr>
            <a:r>
              <a:rPr lang="en-US" dirty="0">
                <a:solidFill>
                  <a:srgbClr val="FF0000"/>
                </a:solidFill>
                <a:sym typeface="WP MathA" pitchFamily="2" charset="2"/>
              </a:rPr>
              <a:t>Doors to meet Tables 6.8.1-18 and 6.8.1-19.  Refrigeration systems, except for walk-in process cooling as defined in 10 CFR 431.302, to meet Table 6.1.8-20</a:t>
            </a:r>
            <a:endParaRPr lang="en-US" sz="2000" dirty="0">
              <a:solidFill>
                <a:srgbClr val="FF0000"/>
              </a:solidFill>
              <a:sym typeface="WP MathA" pitchFamily="2" charset="2"/>
            </a:endParaRPr>
          </a:p>
        </p:txBody>
      </p:sp>
    </p:spTree>
    <p:extLst>
      <p:ext uri="{BB962C8B-B14F-4D97-AF65-F5344CB8AC3E}">
        <p14:creationId xmlns:p14="http://schemas.microsoft.com/office/powerpoint/2010/main" val="35278654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203201" y="50800"/>
            <a:ext cx="7289800" cy="850900"/>
          </a:xfrm>
        </p:spPr>
        <p:txBody>
          <a:bodyPr>
            <a:normAutofit/>
          </a:bodyPr>
          <a:lstStyle/>
          <a:p>
            <a:pPr>
              <a:lnSpc>
                <a:spcPct val="80000"/>
              </a:lnSpc>
            </a:pPr>
            <a:r>
              <a:rPr lang="en-US" sz="2400" b="1" dirty="0">
                <a:solidFill>
                  <a:srgbClr val="00853F"/>
                </a:solidFill>
              </a:rPr>
              <a:t>Section 6 – 6.4.6 </a:t>
            </a:r>
            <a:br>
              <a:rPr lang="en-US" dirty="0">
                <a:solidFill>
                  <a:srgbClr val="FF0000"/>
                </a:solidFill>
              </a:rPr>
            </a:br>
            <a:r>
              <a:rPr lang="en-US" sz="2000" dirty="0">
                <a:solidFill>
                  <a:srgbClr val="00853F"/>
                </a:solidFill>
              </a:rPr>
              <a:t>Refrigerated</a:t>
            </a:r>
            <a:r>
              <a:rPr lang="en-US" sz="2000" dirty="0">
                <a:solidFill>
                  <a:srgbClr val="FF0000"/>
                </a:solidFill>
              </a:rPr>
              <a:t> </a:t>
            </a:r>
            <a:r>
              <a:rPr lang="en-US" sz="2000" dirty="0">
                <a:solidFill>
                  <a:srgbClr val="00853F"/>
                </a:solidFill>
              </a:rPr>
              <a:t>Display Case</a:t>
            </a:r>
          </a:p>
        </p:txBody>
      </p:sp>
      <p:sp>
        <p:nvSpPr>
          <p:cNvPr id="189443" name="Rectangle 3"/>
          <p:cNvSpPr>
            <a:spLocks noGrp="1" noChangeArrowheads="1"/>
          </p:cNvSpPr>
          <p:nvPr>
            <p:ph type="body" sz="half" idx="1"/>
          </p:nvPr>
        </p:nvSpPr>
        <p:spPr>
          <a:xfrm>
            <a:off x="456228" y="1320800"/>
            <a:ext cx="7439885" cy="4394200"/>
          </a:xfrm>
        </p:spPr>
        <p:txBody>
          <a:bodyPr>
            <a:normAutofit fontScale="92500"/>
          </a:bodyPr>
          <a:lstStyle/>
          <a:p>
            <a:r>
              <a:rPr lang="en-US" sz="2400" dirty="0">
                <a:sym typeface="WP MathA" pitchFamily="2" charset="2"/>
              </a:rPr>
              <a:t>Meet equipment efficiency requirements</a:t>
            </a:r>
          </a:p>
          <a:p>
            <a:r>
              <a:rPr lang="en-US" sz="2400" dirty="0">
                <a:sym typeface="WP MathA" pitchFamily="2" charset="2"/>
              </a:rPr>
              <a:t>Lighting to be controlled by one of these:</a:t>
            </a:r>
          </a:p>
          <a:p>
            <a:pPr lvl="1"/>
            <a:r>
              <a:rPr lang="en-US" sz="2000" dirty="0">
                <a:sym typeface="WP MathA" pitchFamily="2" charset="2"/>
              </a:rPr>
              <a:t>automatic time-switch to turn off lights during non-business hours with timed overrides to turn lights on for ≤ 1 </a:t>
            </a:r>
            <a:r>
              <a:rPr lang="en-US" sz="2000" dirty="0" err="1">
                <a:sym typeface="WP MathA" pitchFamily="2" charset="2"/>
              </a:rPr>
              <a:t>hr</a:t>
            </a:r>
            <a:endParaRPr lang="en-US" sz="2000" dirty="0">
              <a:sym typeface="WP MathA" pitchFamily="2" charset="2"/>
            </a:endParaRPr>
          </a:p>
          <a:p>
            <a:pPr lvl="1"/>
            <a:r>
              <a:rPr lang="en-US" sz="2000" dirty="0">
                <a:sym typeface="WP MathA" pitchFamily="2" charset="2"/>
              </a:rPr>
              <a:t>Motion sensors that reduce lighting power by ≥ 50% within 3 minutes after sensor area is vacated</a:t>
            </a:r>
          </a:p>
          <a:p>
            <a:r>
              <a:rPr lang="en-US" sz="2400" dirty="0">
                <a:sym typeface="WP MathA" pitchFamily="2" charset="2"/>
              </a:rPr>
              <a:t>Low-temperature cases to have primary temperature-based defrost termination control with secondary time-limit termination.</a:t>
            </a:r>
          </a:p>
          <a:p>
            <a:r>
              <a:rPr lang="en-US" sz="2400" dirty="0" err="1">
                <a:sym typeface="WP MathA" pitchFamily="2" charset="2"/>
              </a:rPr>
              <a:t>Antisweat</a:t>
            </a:r>
            <a:r>
              <a:rPr lang="en-US" sz="2400" dirty="0">
                <a:sym typeface="WP MathA" pitchFamily="2" charset="2"/>
              </a:rPr>
              <a:t> heater controls to reduce energy use of </a:t>
            </a:r>
            <a:r>
              <a:rPr lang="en-US" sz="2400" dirty="0" err="1">
                <a:sym typeface="WP MathA" pitchFamily="2" charset="2"/>
              </a:rPr>
              <a:t>antisweat</a:t>
            </a:r>
            <a:r>
              <a:rPr lang="en-US" sz="2400" dirty="0">
                <a:sym typeface="WP MathA" pitchFamily="2" charset="2"/>
              </a:rPr>
              <a:t> heater as function of RH in air outside the door or to condensation on inner class pane</a:t>
            </a:r>
          </a:p>
        </p:txBody>
      </p:sp>
    </p:spTree>
    <p:extLst>
      <p:ext uri="{BB962C8B-B14F-4D97-AF65-F5344CB8AC3E}">
        <p14:creationId xmlns:p14="http://schemas.microsoft.com/office/powerpoint/2010/main" val="30063119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203201" y="50800"/>
            <a:ext cx="7289800" cy="850900"/>
          </a:xfrm>
        </p:spPr>
        <p:txBody>
          <a:bodyPr>
            <a:normAutofit/>
          </a:bodyPr>
          <a:lstStyle/>
          <a:p>
            <a:pPr>
              <a:lnSpc>
                <a:spcPct val="80000"/>
              </a:lnSpc>
            </a:pPr>
            <a:r>
              <a:rPr lang="en-US" sz="2400" b="1" dirty="0">
                <a:solidFill>
                  <a:srgbClr val="00853F"/>
                </a:solidFill>
              </a:rPr>
              <a:t>Section 6 – </a:t>
            </a:r>
            <a:r>
              <a:rPr lang="en-US" sz="2400" b="1" dirty="0">
                <a:solidFill>
                  <a:srgbClr val="FF0000"/>
                </a:solidFill>
              </a:rPr>
              <a:t>6.4.7 </a:t>
            </a:r>
            <a:br>
              <a:rPr lang="en-US" dirty="0">
                <a:solidFill>
                  <a:srgbClr val="FF0000"/>
                </a:solidFill>
              </a:rPr>
            </a:br>
            <a:r>
              <a:rPr lang="en-US" sz="2000" dirty="0">
                <a:solidFill>
                  <a:srgbClr val="FF0000"/>
                </a:solidFill>
              </a:rPr>
              <a:t>Liquid-to-Liquid Heat Exchangers</a:t>
            </a:r>
          </a:p>
        </p:txBody>
      </p:sp>
      <p:sp>
        <p:nvSpPr>
          <p:cNvPr id="189443" name="Rectangle 3"/>
          <p:cNvSpPr>
            <a:spLocks noGrp="1" noChangeArrowheads="1"/>
          </p:cNvSpPr>
          <p:nvPr>
            <p:ph type="body" sz="half" idx="1"/>
          </p:nvPr>
        </p:nvSpPr>
        <p:spPr>
          <a:xfrm>
            <a:off x="456228" y="1320800"/>
            <a:ext cx="7439885" cy="4394200"/>
          </a:xfrm>
        </p:spPr>
        <p:txBody>
          <a:bodyPr>
            <a:normAutofit/>
          </a:bodyPr>
          <a:lstStyle/>
          <a:p>
            <a:r>
              <a:rPr lang="en-US" dirty="0">
                <a:solidFill>
                  <a:srgbClr val="FF0000"/>
                </a:solidFill>
                <a:sym typeface="WP MathA" pitchFamily="2" charset="2"/>
              </a:rPr>
              <a:t>Rated per AHRI 400 (No minimum efficiency requirement)</a:t>
            </a:r>
          </a:p>
          <a:p>
            <a:r>
              <a:rPr lang="en-US" sz="2400" dirty="0">
                <a:solidFill>
                  <a:srgbClr val="FF0000"/>
                </a:solidFill>
                <a:sym typeface="WP MathA" pitchFamily="2" charset="2"/>
              </a:rPr>
              <a:t>See Section 12 for a complete specification of the test proce</a:t>
            </a:r>
            <a:r>
              <a:rPr lang="en-US" dirty="0">
                <a:solidFill>
                  <a:srgbClr val="FF0000"/>
                </a:solidFill>
                <a:sym typeface="WP MathA" pitchFamily="2" charset="2"/>
              </a:rPr>
              <a:t>dure</a:t>
            </a:r>
            <a:endParaRPr lang="en-US" sz="2400" dirty="0">
              <a:solidFill>
                <a:srgbClr val="FF0000"/>
              </a:solidFill>
              <a:sym typeface="WP MathA" pitchFamily="2" charset="2"/>
            </a:endParaRPr>
          </a:p>
        </p:txBody>
      </p:sp>
    </p:spTree>
    <p:extLst>
      <p:ext uri="{BB962C8B-B14F-4D97-AF65-F5344CB8AC3E}">
        <p14:creationId xmlns:p14="http://schemas.microsoft.com/office/powerpoint/2010/main" val="35342617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7343776" y="1066800"/>
            <a:ext cx="1800224" cy="5486400"/>
          </a:xfrm>
          <a:prstGeom prst="rect">
            <a:avLst/>
          </a:prstGeom>
          <a:gradFill rotWithShape="1">
            <a:gsLst>
              <a:gs pos="0">
                <a:schemeClr val="bg1">
                  <a:alpha val="58000"/>
                </a:schemeClr>
              </a:gs>
              <a:gs pos="100000">
                <a:srgbClr val="C0C0C0"/>
              </a:gs>
            </a:gsLst>
            <a:lin ang="5400000" scaled="1"/>
          </a:gradFill>
          <a:ln w="28575" algn="ctr">
            <a:noFill/>
            <a:miter lim="800000"/>
            <a:headEnd/>
            <a:tailEnd/>
          </a:ln>
          <a:effectLst/>
        </p:spPr>
        <p:txBody>
          <a:bodyPr wrap="none" anchor="ctr"/>
          <a:lstStyle/>
          <a:p>
            <a:endParaRPr lang="en-US"/>
          </a:p>
        </p:txBody>
      </p:sp>
      <p:sp>
        <p:nvSpPr>
          <p:cNvPr id="35844" name="Rectangle 4"/>
          <p:cNvSpPr>
            <a:spLocks noChangeArrowheads="1"/>
          </p:cNvSpPr>
          <p:nvPr/>
        </p:nvSpPr>
        <p:spPr bwMode="auto">
          <a:xfrm>
            <a:off x="4130040" y="990600"/>
            <a:ext cx="3048000" cy="5791200"/>
          </a:xfrm>
          <a:prstGeom prst="rect">
            <a:avLst/>
          </a:prstGeom>
          <a:noFill/>
          <a:ln w="28575" algn="ctr">
            <a:noFill/>
            <a:miter lim="800000"/>
            <a:headEnd/>
            <a:tailEnd/>
          </a:ln>
          <a:effectLst/>
        </p:spPr>
        <p:txBody>
          <a:bodyPr wrap="none" anchor="ctr"/>
          <a:lstStyle/>
          <a:p>
            <a:endParaRPr lang="en-US"/>
          </a:p>
        </p:txBody>
      </p:sp>
      <p:sp>
        <p:nvSpPr>
          <p:cNvPr id="35845" name="Rectangle 5"/>
          <p:cNvSpPr>
            <a:spLocks noChangeArrowheads="1"/>
          </p:cNvSpPr>
          <p:nvPr/>
        </p:nvSpPr>
        <p:spPr bwMode="auto">
          <a:xfrm>
            <a:off x="1" y="990600"/>
            <a:ext cx="1859284" cy="5562600"/>
          </a:xfrm>
          <a:prstGeom prst="rect">
            <a:avLst/>
          </a:prstGeom>
          <a:gradFill rotWithShape="1">
            <a:gsLst>
              <a:gs pos="0">
                <a:schemeClr val="bg1">
                  <a:alpha val="58000"/>
                </a:schemeClr>
              </a:gs>
              <a:gs pos="100000">
                <a:srgbClr val="C0C0C0"/>
              </a:gs>
            </a:gsLst>
            <a:lin ang="5400000" scaled="1"/>
          </a:gradFill>
          <a:ln w="28575" algn="ctr">
            <a:noFill/>
            <a:miter lim="800000"/>
            <a:headEnd/>
            <a:tailEnd/>
          </a:ln>
          <a:effectLst/>
        </p:spPr>
        <p:txBody>
          <a:bodyPr wrap="none" anchor="ctr"/>
          <a:lstStyle/>
          <a:p>
            <a:endParaRPr lang="en-US"/>
          </a:p>
        </p:txBody>
      </p:sp>
      <p:sp>
        <p:nvSpPr>
          <p:cNvPr id="35846" name="Oval 6"/>
          <p:cNvSpPr>
            <a:spLocks noChangeArrowheads="1"/>
          </p:cNvSpPr>
          <p:nvPr/>
        </p:nvSpPr>
        <p:spPr bwMode="auto">
          <a:xfrm>
            <a:off x="2362200" y="5334000"/>
            <a:ext cx="4572000" cy="1219200"/>
          </a:xfrm>
          <a:prstGeom prst="ellipse">
            <a:avLst/>
          </a:prstGeom>
          <a:noFill/>
          <a:ln w="9525" algn="ctr">
            <a:noFill/>
            <a:round/>
            <a:headEnd/>
            <a:tailEnd/>
          </a:ln>
          <a:effectLst/>
        </p:spPr>
        <p:txBody>
          <a:bodyPr wrap="none" anchor="ctr">
            <a:spAutoFit/>
          </a:bodyPr>
          <a:lstStyle/>
          <a:p>
            <a:endParaRPr lang="en-US"/>
          </a:p>
        </p:txBody>
      </p:sp>
      <p:sp>
        <p:nvSpPr>
          <p:cNvPr id="35848" name="Text Box 8"/>
          <p:cNvSpPr txBox="1">
            <a:spLocks noChangeArrowheads="1"/>
          </p:cNvSpPr>
          <p:nvPr/>
        </p:nvSpPr>
        <p:spPr bwMode="auto">
          <a:xfrm>
            <a:off x="1990730" y="3174881"/>
            <a:ext cx="1424939" cy="1095494"/>
          </a:xfrm>
          <a:prstGeom prst="rect">
            <a:avLst/>
          </a:prstGeom>
          <a:solidFill>
            <a:srgbClr val="92D050"/>
          </a:solidFill>
          <a:ln w="22225">
            <a:solidFill>
              <a:schemeClr val="tx2"/>
            </a:solidFill>
            <a:miter lim="800000"/>
            <a:headEnd/>
            <a:tailEnd/>
          </a:ln>
          <a:effectLst/>
        </p:spPr>
        <p:txBody>
          <a:bodyPr/>
          <a:lstStyle/>
          <a:p>
            <a:pPr algn="ctr">
              <a:spcBef>
                <a:spcPts val="600"/>
              </a:spcBef>
            </a:pPr>
            <a:r>
              <a:rPr lang="en-US" sz="1600" dirty="0">
                <a:solidFill>
                  <a:schemeClr val="bg1"/>
                </a:solidFill>
                <a:effectLst>
                  <a:outerShdw blurRad="38100" dist="38100" dir="2700000" algn="tl">
                    <a:srgbClr val="000000"/>
                  </a:outerShdw>
                </a:effectLst>
                <a:latin typeface="Arial Black" pitchFamily="34" charset="0"/>
              </a:rPr>
              <a:t>Mandatory </a:t>
            </a:r>
          </a:p>
          <a:p>
            <a:pPr algn="ctr"/>
            <a:r>
              <a:rPr lang="en-US" sz="1600" dirty="0">
                <a:solidFill>
                  <a:schemeClr val="bg1"/>
                </a:solidFill>
                <a:effectLst>
                  <a:outerShdw blurRad="38100" dist="38100" dir="2700000" algn="tl">
                    <a:srgbClr val="000000"/>
                  </a:outerShdw>
                </a:effectLst>
                <a:latin typeface="Arial Black" pitchFamily="34" charset="0"/>
              </a:rPr>
              <a:t>Provisions</a:t>
            </a:r>
          </a:p>
          <a:p>
            <a:pPr algn="ctr">
              <a:lnSpc>
                <a:spcPct val="110000"/>
              </a:lnSpc>
              <a:spcBef>
                <a:spcPct val="30000"/>
              </a:spcBef>
            </a:pPr>
            <a:r>
              <a:rPr lang="en-US" sz="1200" dirty="0"/>
              <a:t>(required for each compliance path)</a:t>
            </a:r>
          </a:p>
        </p:txBody>
      </p:sp>
      <p:sp>
        <p:nvSpPr>
          <p:cNvPr id="35849" name="Text Box 9"/>
          <p:cNvSpPr txBox="1">
            <a:spLocks noChangeArrowheads="1"/>
          </p:cNvSpPr>
          <p:nvPr/>
        </p:nvSpPr>
        <p:spPr bwMode="auto">
          <a:xfrm>
            <a:off x="0" y="1211263"/>
            <a:ext cx="1859284" cy="707886"/>
          </a:xfrm>
          <a:prstGeom prst="rect">
            <a:avLst/>
          </a:prstGeom>
          <a:noFill/>
          <a:ln w="28575" algn="ctr">
            <a:noFill/>
            <a:miter lim="800000"/>
            <a:headEnd/>
            <a:tailEnd/>
          </a:ln>
          <a:effectLst/>
        </p:spPr>
        <p:txBody>
          <a:bodyPr wrap="square">
            <a:spAutoFit/>
          </a:bodyPr>
          <a:lstStyle/>
          <a:p>
            <a:pPr algn="ctr">
              <a:spcBef>
                <a:spcPct val="50000"/>
              </a:spcBef>
            </a:pPr>
            <a:r>
              <a:rPr lang="en-US" sz="2000" b="1" dirty="0">
                <a:solidFill>
                  <a:schemeClr val="accent6"/>
                </a:solidFill>
                <a:effectLst>
                  <a:outerShdw blurRad="38100" dist="38100" dir="2700000" algn="tl">
                    <a:srgbClr val="C0C0C0"/>
                  </a:outerShdw>
                </a:effectLst>
              </a:rPr>
              <a:t>Building System</a:t>
            </a:r>
          </a:p>
        </p:txBody>
      </p:sp>
      <p:sp>
        <p:nvSpPr>
          <p:cNvPr id="35850" name="Text Box 10"/>
          <p:cNvSpPr txBox="1">
            <a:spLocks noChangeArrowheads="1"/>
          </p:cNvSpPr>
          <p:nvPr/>
        </p:nvSpPr>
        <p:spPr bwMode="auto">
          <a:xfrm>
            <a:off x="2573660" y="1214373"/>
            <a:ext cx="3840480" cy="400110"/>
          </a:xfrm>
          <a:prstGeom prst="rect">
            <a:avLst/>
          </a:prstGeom>
          <a:noFill/>
          <a:ln w="28575" algn="ctr">
            <a:noFill/>
            <a:miter lim="800000"/>
            <a:headEnd/>
            <a:tailEnd/>
          </a:ln>
          <a:effectLst/>
        </p:spPr>
        <p:txBody>
          <a:bodyPr wrap="square">
            <a:spAutoFit/>
          </a:bodyPr>
          <a:lstStyle/>
          <a:p>
            <a:pPr algn="ctr">
              <a:spcBef>
                <a:spcPct val="50000"/>
              </a:spcBef>
            </a:pPr>
            <a:r>
              <a:rPr lang="en-US" sz="2000" b="1" dirty="0">
                <a:solidFill>
                  <a:schemeClr val="accent6"/>
                </a:solidFill>
                <a:effectLst>
                  <a:outerShdw blurRad="38100" dist="38100" dir="2700000" algn="tl">
                    <a:srgbClr val="C0C0C0"/>
                  </a:outerShdw>
                </a:effectLst>
              </a:rPr>
              <a:t>Compliance Requirements</a:t>
            </a:r>
          </a:p>
        </p:txBody>
      </p:sp>
      <p:sp>
        <p:nvSpPr>
          <p:cNvPr id="35851" name="Text Box 11"/>
          <p:cNvSpPr txBox="1">
            <a:spLocks noChangeArrowheads="1"/>
          </p:cNvSpPr>
          <p:nvPr/>
        </p:nvSpPr>
        <p:spPr bwMode="auto">
          <a:xfrm>
            <a:off x="7267575" y="2828835"/>
            <a:ext cx="1952625" cy="1200329"/>
          </a:xfrm>
          <a:prstGeom prst="rect">
            <a:avLst/>
          </a:prstGeom>
          <a:noFill/>
          <a:ln w="28575" algn="ctr">
            <a:noFill/>
            <a:miter lim="800000"/>
            <a:headEnd/>
            <a:tailEnd/>
          </a:ln>
          <a:effectLst/>
        </p:spPr>
        <p:txBody>
          <a:bodyPr wrap="square">
            <a:spAutoFit/>
          </a:bodyPr>
          <a:lstStyle/>
          <a:p>
            <a:pPr algn="ctr">
              <a:spcBef>
                <a:spcPct val="50000"/>
              </a:spcBef>
            </a:pPr>
            <a:r>
              <a:rPr lang="en-US" sz="2400" b="1" dirty="0">
                <a:solidFill>
                  <a:schemeClr val="accent6"/>
                </a:solidFill>
                <a:effectLst>
                  <a:outerShdw blurRad="38100" dist="38100" dir="2700000" algn="tl">
                    <a:srgbClr val="C0C0C0"/>
                  </a:outerShdw>
                </a:effectLst>
              </a:rPr>
              <a:t>Energy Code Compliance</a:t>
            </a:r>
          </a:p>
        </p:txBody>
      </p:sp>
      <p:sp>
        <p:nvSpPr>
          <p:cNvPr id="35856" name="Text Box 16"/>
          <p:cNvSpPr txBox="1">
            <a:spLocks noChangeArrowheads="1"/>
          </p:cNvSpPr>
          <p:nvPr/>
        </p:nvSpPr>
        <p:spPr bwMode="auto">
          <a:xfrm>
            <a:off x="142875" y="2057400"/>
            <a:ext cx="1508760" cy="338554"/>
          </a:xfrm>
          <a:prstGeom prst="rect">
            <a:avLst/>
          </a:prstGeom>
          <a:solidFill>
            <a:srgbClr val="EAEAEA"/>
          </a:solidFill>
          <a:ln w="22225">
            <a:solidFill>
              <a:srgbClr val="808080"/>
            </a:solidFill>
            <a:miter lim="800000"/>
            <a:headEnd/>
            <a:tailEnd/>
          </a:ln>
          <a:effectLst/>
        </p:spPr>
        <p:txBody>
          <a:bodyPr wrap="square">
            <a:spAutoFit/>
          </a:bodyPr>
          <a:lstStyle>
            <a:defPPr>
              <a:defRPr lang="en-US"/>
            </a:defPPr>
            <a:lvl1pPr algn="ctr">
              <a:spcBef>
                <a:spcPct val="50000"/>
              </a:spcBef>
              <a:defRPr b="1"/>
            </a:lvl1pPr>
          </a:lstStyle>
          <a:p>
            <a:r>
              <a:rPr lang="en-US" dirty="0"/>
              <a:t>Envelope</a:t>
            </a:r>
          </a:p>
        </p:txBody>
      </p:sp>
      <p:sp>
        <p:nvSpPr>
          <p:cNvPr id="35857" name="Text Box 17"/>
          <p:cNvSpPr txBox="1">
            <a:spLocks noChangeArrowheads="1"/>
          </p:cNvSpPr>
          <p:nvPr/>
        </p:nvSpPr>
        <p:spPr bwMode="auto">
          <a:xfrm>
            <a:off x="142875" y="2727960"/>
            <a:ext cx="1508760" cy="369332"/>
          </a:xfrm>
          <a:prstGeom prst="rect">
            <a:avLst/>
          </a:prstGeom>
          <a:solidFill>
            <a:srgbClr val="92D050"/>
          </a:solidFill>
          <a:ln w="22225">
            <a:solidFill>
              <a:srgbClr val="808080"/>
            </a:solidFill>
            <a:miter lim="800000"/>
            <a:headEnd/>
            <a:tailEnd/>
          </a:ln>
          <a:effectLst/>
        </p:spPr>
        <p:txBody>
          <a:bodyPr wrap="square">
            <a:spAutoFit/>
          </a:bodyPr>
          <a:lstStyle>
            <a:defPPr>
              <a:defRPr lang="en-US"/>
            </a:defPPr>
            <a:lvl1pPr algn="ctr">
              <a:spcBef>
                <a:spcPts val="600"/>
              </a:spcBef>
              <a:defRPr sz="1600">
                <a:solidFill>
                  <a:schemeClr val="bg1"/>
                </a:solidFill>
                <a:effectLst>
                  <a:outerShdw blurRad="38100" dist="38100" dir="2700000" algn="tl">
                    <a:srgbClr val="000000"/>
                  </a:outerShdw>
                </a:effectLst>
                <a:latin typeface="Arial Black" pitchFamily="34" charset="0"/>
              </a:defRPr>
            </a:lvl1pPr>
          </a:lstStyle>
          <a:p>
            <a:r>
              <a:rPr lang="en-US" sz="1800" dirty="0"/>
              <a:t>HVAC</a:t>
            </a:r>
          </a:p>
        </p:txBody>
      </p:sp>
      <p:sp>
        <p:nvSpPr>
          <p:cNvPr id="35858" name="Text Box 18"/>
          <p:cNvSpPr txBox="1">
            <a:spLocks noChangeArrowheads="1"/>
          </p:cNvSpPr>
          <p:nvPr/>
        </p:nvSpPr>
        <p:spPr bwMode="auto">
          <a:xfrm>
            <a:off x="142875" y="473964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Lighting</a:t>
            </a:r>
          </a:p>
        </p:txBody>
      </p:sp>
      <p:sp>
        <p:nvSpPr>
          <p:cNvPr id="35859" name="Text Box 19"/>
          <p:cNvSpPr txBox="1">
            <a:spLocks noChangeArrowheads="1"/>
          </p:cNvSpPr>
          <p:nvPr/>
        </p:nvSpPr>
        <p:spPr bwMode="auto">
          <a:xfrm>
            <a:off x="142875" y="339852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SWH</a:t>
            </a:r>
          </a:p>
        </p:txBody>
      </p:sp>
      <p:sp>
        <p:nvSpPr>
          <p:cNvPr id="35860" name="Text Box 20"/>
          <p:cNvSpPr txBox="1">
            <a:spLocks noChangeArrowheads="1"/>
          </p:cNvSpPr>
          <p:nvPr/>
        </p:nvSpPr>
        <p:spPr bwMode="auto">
          <a:xfrm>
            <a:off x="142875" y="406908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Power</a:t>
            </a:r>
          </a:p>
        </p:txBody>
      </p:sp>
      <p:sp>
        <p:nvSpPr>
          <p:cNvPr id="35861" name="Text Box 21"/>
          <p:cNvSpPr txBox="1">
            <a:spLocks noChangeArrowheads="1"/>
          </p:cNvSpPr>
          <p:nvPr/>
        </p:nvSpPr>
        <p:spPr bwMode="auto">
          <a:xfrm>
            <a:off x="142875" y="5410200"/>
            <a:ext cx="1508760" cy="369332"/>
          </a:xfrm>
          <a:prstGeom prst="rect">
            <a:avLst/>
          </a:prstGeom>
          <a:solidFill>
            <a:srgbClr val="EAEAEA"/>
          </a:solidFill>
          <a:ln w="22225">
            <a:solidFill>
              <a:srgbClr val="808080"/>
            </a:solidFill>
            <a:miter lim="800000"/>
            <a:headEnd/>
            <a:tailEnd/>
          </a:ln>
          <a:effectLst/>
        </p:spPr>
        <p:txBody>
          <a:bodyPr wrap="square">
            <a:spAutoFit/>
          </a:bodyPr>
          <a:lstStyle/>
          <a:p>
            <a:pPr algn="ctr">
              <a:spcBef>
                <a:spcPct val="50000"/>
              </a:spcBef>
            </a:pPr>
            <a:r>
              <a:rPr lang="en-US" b="1"/>
              <a:t>Other</a:t>
            </a:r>
          </a:p>
        </p:txBody>
      </p:sp>
      <p:sp>
        <p:nvSpPr>
          <p:cNvPr id="25" name="Rectangle 4"/>
          <p:cNvSpPr txBox="1">
            <a:spLocks noChangeArrowheads="1"/>
          </p:cNvSpPr>
          <p:nvPr/>
        </p:nvSpPr>
        <p:spPr>
          <a:xfrm>
            <a:off x="141288" y="0"/>
            <a:ext cx="5823479" cy="820396"/>
          </a:xfrm>
          <a:prstGeom prst="rect">
            <a:avLst/>
          </a:prstGeom>
          <a:ln>
            <a:noFill/>
          </a:ln>
        </p:spPr>
        <p:txBody>
          <a:bodyPr vert="horz" lIns="91440" tIns="45720" rIns="91440" bIns="45720" rtlCol="0" anchor="ctr">
            <a:normAutofit/>
          </a:bodyPr>
          <a:lstStyle>
            <a:lvl1pPr algn="l" defTabSz="457200" rtl="0" eaLnBrk="1" latinLnBrk="0" hangingPunct="1">
              <a:lnSpc>
                <a:spcPts val="2800"/>
              </a:lnSpc>
              <a:spcBef>
                <a:spcPct val="0"/>
              </a:spcBef>
              <a:buNone/>
              <a:defRPr sz="2600" kern="1200" baseline="0">
                <a:solidFill>
                  <a:srgbClr val="50565C"/>
                </a:solidFill>
                <a:latin typeface="+mj-lt"/>
                <a:ea typeface="+mj-ea"/>
                <a:cs typeface="+mj-cs"/>
              </a:defRPr>
            </a:lvl1pPr>
          </a:lstStyle>
          <a:p>
            <a:pPr>
              <a:lnSpc>
                <a:spcPct val="80000"/>
              </a:lnSpc>
            </a:pPr>
            <a:r>
              <a:rPr lang="en-US" sz="2400" b="1" dirty="0">
                <a:solidFill>
                  <a:srgbClr val="00853F"/>
                </a:solidFill>
              </a:rPr>
              <a:t>HVAC Compliance</a:t>
            </a:r>
            <a:endParaRPr lang="en-US" dirty="0">
              <a:solidFill>
                <a:schemeClr val="tx1">
                  <a:lumMod val="50000"/>
                </a:schemeClr>
              </a:solidFill>
            </a:endParaRPr>
          </a:p>
        </p:txBody>
      </p:sp>
      <p:sp>
        <p:nvSpPr>
          <p:cNvPr id="21" name="Text Box 14">
            <a:extLst>
              <a:ext uri="{FF2B5EF4-FFF2-40B4-BE49-F238E27FC236}">
                <a16:creationId xmlns:a16="http://schemas.microsoft.com/office/drawing/2014/main" id="{7A242D6A-FCCD-4526-BC6B-7C0229A1E65F}"/>
              </a:ext>
            </a:extLst>
          </p:cNvPr>
          <p:cNvSpPr txBox="1">
            <a:spLocks noChangeArrowheads="1"/>
          </p:cNvSpPr>
          <p:nvPr/>
        </p:nvSpPr>
        <p:spPr bwMode="auto">
          <a:xfrm>
            <a:off x="5515192" y="2367257"/>
            <a:ext cx="1708571" cy="523220"/>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400" dirty="0">
                <a:solidFill>
                  <a:schemeClr val="bg1"/>
                </a:solidFill>
                <a:effectLst>
                  <a:outerShdw blurRad="38100" dist="38100" dir="2700000" algn="tl">
                    <a:srgbClr val="000000"/>
                  </a:outerShdw>
                </a:effectLst>
                <a:latin typeface="Arial Black" pitchFamily="34" charset="0"/>
              </a:rPr>
              <a:t>Submittal Requirements</a:t>
            </a:r>
          </a:p>
        </p:txBody>
      </p:sp>
      <p:sp>
        <p:nvSpPr>
          <p:cNvPr id="22" name="Text Box 14">
            <a:extLst>
              <a:ext uri="{FF2B5EF4-FFF2-40B4-BE49-F238E27FC236}">
                <a16:creationId xmlns:a16="http://schemas.microsoft.com/office/drawing/2014/main" id="{3DEF5D4A-BB7B-425D-A213-0FDD15838D50}"/>
              </a:ext>
            </a:extLst>
          </p:cNvPr>
          <p:cNvSpPr txBox="1">
            <a:spLocks noChangeArrowheads="1"/>
          </p:cNvSpPr>
          <p:nvPr/>
        </p:nvSpPr>
        <p:spPr bwMode="auto">
          <a:xfrm>
            <a:off x="5515192" y="3274454"/>
            <a:ext cx="1708571" cy="738664"/>
          </a:xfrm>
          <a:prstGeom prst="rect">
            <a:avLst/>
          </a:prstGeom>
          <a:solidFill>
            <a:srgbClr val="969696"/>
          </a:solidFill>
          <a:ln w="22225">
            <a:solidFill>
              <a:srgbClr val="808080"/>
            </a:solidFill>
            <a:miter lim="800000"/>
            <a:headEnd/>
            <a:tailEnd/>
          </a:ln>
          <a:effectLst/>
        </p:spPr>
        <p:txBody>
          <a:bodyPr>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sz="1400" dirty="0"/>
              <a:t>Information and Installation Requirements</a:t>
            </a:r>
          </a:p>
        </p:txBody>
      </p:sp>
      <p:sp>
        <p:nvSpPr>
          <p:cNvPr id="23" name="Text Box 14">
            <a:extLst>
              <a:ext uri="{FF2B5EF4-FFF2-40B4-BE49-F238E27FC236}">
                <a16:creationId xmlns:a16="http://schemas.microsoft.com/office/drawing/2014/main" id="{F1B03B98-DF1F-43B7-BBE3-F1300AAA1A75}"/>
              </a:ext>
            </a:extLst>
          </p:cNvPr>
          <p:cNvSpPr txBox="1">
            <a:spLocks noChangeArrowheads="1"/>
          </p:cNvSpPr>
          <p:nvPr/>
        </p:nvSpPr>
        <p:spPr bwMode="auto">
          <a:xfrm>
            <a:off x="5515192" y="4409541"/>
            <a:ext cx="1708571" cy="954107"/>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400" dirty="0">
                <a:solidFill>
                  <a:schemeClr val="bg1"/>
                </a:solidFill>
                <a:effectLst>
                  <a:outerShdw blurRad="38100" dist="38100" dir="2700000" algn="tl">
                    <a:srgbClr val="000000"/>
                  </a:outerShdw>
                </a:effectLst>
                <a:latin typeface="Arial Black" pitchFamily="34" charset="0"/>
              </a:rPr>
              <a:t>Verification, Testing, Inspection &amp; Commissioning</a:t>
            </a:r>
          </a:p>
        </p:txBody>
      </p:sp>
      <p:sp>
        <p:nvSpPr>
          <p:cNvPr id="26" name="Text Box 12">
            <a:extLst>
              <a:ext uri="{FF2B5EF4-FFF2-40B4-BE49-F238E27FC236}">
                <a16:creationId xmlns:a16="http://schemas.microsoft.com/office/drawing/2014/main" id="{2EDDDDDB-4AD7-4600-B389-C4434F900856}"/>
              </a:ext>
            </a:extLst>
          </p:cNvPr>
          <p:cNvSpPr txBox="1">
            <a:spLocks noChangeArrowheads="1"/>
          </p:cNvSpPr>
          <p:nvPr/>
        </p:nvSpPr>
        <p:spPr bwMode="auto">
          <a:xfrm>
            <a:off x="3655912" y="1984375"/>
            <a:ext cx="1615440" cy="603250"/>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Prescriptive Path</a:t>
            </a:r>
            <a:endParaRPr lang="en-US" sz="1600" dirty="0">
              <a:solidFill>
                <a:schemeClr val="bg1"/>
              </a:solidFill>
              <a:latin typeface="Arial Black" pitchFamily="34" charset="0"/>
            </a:endParaRPr>
          </a:p>
        </p:txBody>
      </p:sp>
      <p:sp>
        <p:nvSpPr>
          <p:cNvPr id="27" name="Text Box 13">
            <a:extLst>
              <a:ext uri="{FF2B5EF4-FFF2-40B4-BE49-F238E27FC236}">
                <a16:creationId xmlns:a16="http://schemas.microsoft.com/office/drawing/2014/main" id="{289D40CF-DA70-492E-A52F-A5731AB5DD98}"/>
              </a:ext>
            </a:extLst>
          </p:cNvPr>
          <p:cNvSpPr txBox="1">
            <a:spLocks noChangeArrowheads="1"/>
          </p:cNvSpPr>
          <p:nvPr/>
        </p:nvSpPr>
        <p:spPr bwMode="auto">
          <a:xfrm>
            <a:off x="3662688" y="4671274"/>
            <a:ext cx="1615440" cy="603250"/>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Energy Cost Budget</a:t>
            </a:r>
          </a:p>
        </p:txBody>
      </p:sp>
      <p:sp>
        <p:nvSpPr>
          <p:cNvPr id="28" name="Text Box 14">
            <a:extLst>
              <a:ext uri="{FF2B5EF4-FFF2-40B4-BE49-F238E27FC236}">
                <a16:creationId xmlns:a16="http://schemas.microsoft.com/office/drawing/2014/main" id="{D1EE44AC-924C-4526-A5FF-67063238371B}"/>
              </a:ext>
            </a:extLst>
          </p:cNvPr>
          <p:cNvSpPr txBox="1">
            <a:spLocks noChangeArrowheads="1"/>
          </p:cNvSpPr>
          <p:nvPr/>
        </p:nvSpPr>
        <p:spPr bwMode="auto">
          <a:xfrm>
            <a:off x="3655912" y="3677875"/>
            <a:ext cx="1615439" cy="584775"/>
          </a:xfrm>
          <a:prstGeom prst="rect">
            <a:avLst/>
          </a:prstGeom>
          <a:solidFill>
            <a:srgbClr val="969696"/>
          </a:solidFill>
          <a:ln w="22225">
            <a:solidFill>
              <a:srgbClr val="808080"/>
            </a:solidFill>
            <a:miter lim="800000"/>
            <a:headEnd/>
            <a:tailEnd/>
          </a:ln>
          <a:effectLst/>
        </p:spPr>
        <p:txBody>
          <a:bodyPr>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dirty="0"/>
              <a:t>Trade Off Option </a:t>
            </a:r>
          </a:p>
        </p:txBody>
      </p:sp>
      <p:sp>
        <p:nvSpPr>
          <p:cNvPr id="29" name="Text Box 15">
            <a:extLst>
              <a:ext uri="{FF2B5EF4-FFF2-40B4-BE49-F238E27FC236}">
                <a16:creationId xmlns:a16="http://schemas.microsoft.com/office/drawing/2014/main" id="{06087AED-DD0D-4D40-B205-0FA934D7F23A}"/>
              </a:ext>
            </a:extLst>
          </p:cNvPr>
          <p:cNvSpPr txBox="1">
            <a:spLocks noChangeArrowheads="1"/>
          </p:cNvSpPr>
          <p:nvPr/>
        </p:nvSpPr>
        <p:spPr bwMode="auto">
          <a:xfrm>
            <a:off x="3686180" y="5636017"/>
            <a:ext cx="1615440" cy="830997"/>
          </a:xfrm>
          <a:prstGeom prst="rect">
            <a:avLst/>
          </a:prstGeom>
          <a:solidFill>
            <a:srgbClr val="92D050"/>
          </a:solidFill>
          <a:ln w="22225">
            <a:solidFill>
              <a:srgbClr val="808080"/>
            </a:solidFill>
            <a:miter lim="800000"/>
            <a:headEnd/>
            <a:tailEnd/>
          </a:ln>
          <a:effectLst/>
        </p:spPr>
        <p:txBody>
          <a:bodyPr wrap="square">
            <a:spAutoFit/>
          </a:bodyPr>
          <a:lstStyle>
            <a:defPPr>
              <a:defRPr lang="en-US"/>
            </a:defPPr>
            <a:lvl1pPr algn="ctr">
              <a:spcBef>
                <a:spcPct val="50000"/>
              </a:spcBef>
              <a:defRPr sz="1600">
                <a:solidFill>
                  <a:schemeClr val="bg1"/>
                </a:solidFill>
                <a:effectLst>
                  <a:outerShdw blurRad="38100" dist="38100" dir="2700000" algn="tl">
                    <a:srgbClr val="000000"/>
                  </a:outerShdw>
                </a:effectLst>
                <a:latin typeface="Arial Black" pitchFamily="34" charset="0"/>
              </a:defRPr>
            </a:lvl1pPr>
          </a:lstStyle>
          <a:p>
            <a:r>
              <a:rPr lang="en-US" dirty="0"/>
              <a:t>Performance Rating Method</a:t>
            </a:r>
          </a:p>
        </p:txBody>
      </p:sp>
      <p:sp>
        <p:nvSpPr>
          <p:cNvPr id="30" name="Text Box 13">
            <a:extLst>
              <a:ext uri="{FF2B5EF4-FFF2-40B4-BE49-F238E27FC236}">
                <a16:creationId xmlns:a16="http://schemas.microsoft.com/office/drawing/2014/main" id="{E5EC2842-5B77-4143-93D9-855BE7CF4723}"/>
              </a:ext>
            </a:extLst>
          </p:cNvPr>
          <p:cNvSpPr txBox="1">
            <a:spLocks noChangeArrowheads="1"/>
          </p:cNvSpPr>
          <p:nvPr/>
        </p:nvSpPr>
        <p:spPr bwMode="auto">
          <a:xfrm>
            <a:off x="3655912" y="2935900"/>
            <a:ext cx="1615440" cy="338554"/>
          </a:xfrm>
          <a:prstGeom prst="rect">
            <a:avLst/>
          </a:prstGeom>
          <a:solidFill>
            <a:srgbClr val="92D050"/>
          </a:solidFill>
          <a:ln w="22225">
            <a:solidFill>
              <a:srgbClr val="808080"/>
            </a:solidFill>
            <a:miter lim="800000"/>
            <a:headEnd/>
            <a:tailEnd/>
          </a:ln>
          <a:effectLst/>
        </p:spPr>
        <p:txBody>
          <a:bodyPr wrap="square">
            <a:spAutoFit/>
          </a:bodyPr>
          <a:lstStyle/>
          <a:p>
            <a:pPr algn="ctr">
              <a:spcBef>
                <a:spcPct val="50000"/>
              </a:spcBef>
            </a:pPr>
            <a:r>
              <a:rPr lang="en-US" sz="1600" dirty="0">
                <a:solidFill>
                  <a:schemeClr val="bg1"/>
                </a:solidFill>
                <a:effectLst>
                  <a:outerShdw blurRad="38100" dist="38100" dir="2700000" algn="tl">
                    <a:srgbClr val="000000"/>
                  </a:outerShdw>
                </a:effectLst>
                <a:latin typeface="Arial Black" pitchFamily="34" charset="0"/>
              </a:rPr>
              <a:t>Simplified</a:t>
            </a:r>
          </a:p>
        </p:txBody>
      </p:sp>
    </p:spTree>
    <p:extLst>
      <p:ext uri="{BB962C8B-B14F-4D97-AF65-F5344CB8AC3E}">
        <p14:creationId xmlns:p14="http://schemas.microsoft.com/office/powerpoint/2010/main" val="5336211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Rectangle 3"/>
          <p:cNvSpPr>
            <a:spLocks noGrp="1" noChangeArrowheads="1"/>
          </p:cNvSpPr>
          <p:nvPr>
            <p:ph idx="1"/>
          </p:nvPr>
        </p:nvSpPr>
        <p:spPr>
          <a:xfrm>
            <a:off x="456229" y="1219200"/>
            <a:ext cx="8230571" cy="4441825"/>
          </a:xfrm>
        </p:spPr>
        <p:txBody>
          <a:bodyPr>
            <a:normAutofit lnSpcReduction="10000"/>
          </a:bodyPr>
          <a:lstStyle/>
          <a:p>
            <a:pPr>
              <a:lnSpc>
                <a:spcPct val="90000"/>
              </a:lnSpc>
              <a:buFont typeface="Wingdings" pitchFamily="2" charset="2"/>
              <a:buChar char="ü"/>
            </a:pPr>
            <a:r>
              <a:rPr lang="en-US" sz="2400" dirty="0"/>
              <a:t>Economizers </a:t>
            </a:r>
            <a:r>
              <a:rPr lang="en-US" sz="2000" i="1" dirty="0"/>
              <a:t>(Section 6.5.1)</a:t>
            </a:r>
          </a:p>
          <a:p>
            <a:pPr>
              <a:lnSpc>
                <a:spcPct val="90000"/>
              </a:lnSpc>
              <a:buFont typeface="Wingdings" pitchFamily="2" charset="2"/>
              <a:buChar char="ü"/>
            </a:pPr>
            <a:r>
              <a:rPr lang="en-US" sz="2400" dirty="0"/>
              <a:t>Simultaneous Heating and Cooling Limitation </a:t>
            </a:r>
            <a:br>
              <a:rPr lang="en-US" sz="2400" dirty="0"/>
            </a:br>
            <a:r>
              <a:rPr lang="en-US" sz="2000" i="1" dirty="0"/>
              <a:t>(Section 6.5.2)</a:t>
            </a:r>
          </a:p>
          <a:p>
            <a:pPr>
              <a:lnSpc>
                <a:spcPct val="90000"/>
              </a:lnSpc>
              <a:buFont typeface="Wingdings" pitchFamily="2" charset="2"/>
              <a:buChar char="ü"/>
            </a:pPr>
            <a:r>
              <a:rPr lang="en-US" sz="2400" dirty="0"/>
              <a:t>Air System Design and Control </a:t>
            </a:r>
            <a:r>
              <a:rPr lang="en-US" sz="2000" i="1" dirty="0"/>
              <a:t>(Section 6.5.3)</a:t>
            </a:r>
          </a:p>
          <a:p>
            <a:pPr>
              <a:lnSpc>
                <a:spcPct val="90000"/>
              </a:lnSpc>
              <a:buFont typeface="Wingdings" pitchFamily="2" charset="2"/>
              <a:buChar char="ü"/>
            </a:pPr>
            <a:r>
              <a:rPr lang="en-US" sz="2400" dirty="0"/>
              <a:t>Hydronic System Design and Control </a:t>
            </a:r>
            <a:r>
              <a:rPr lang="en-US" sz="2000" dirty="0"/>
              <a:t>(</a:t>
            </a:r>
            <a:r>
              <a:rPr lang="en-US" sz="2000" i="1" dirty="0"/>
              <a:t>Section 6.5.4)</a:t>
            </a:r>
          </a:p>
          <a:p>
            <a:pPr>
              <a:lnSpc>
                <a:spcPct val="90000"/>
              </a:lnSpc>
              <a:buFont typeface="Wingdings" pitchFamily="2" charset="2"/>
              <a:buChar char="ü"/>
            </a:pPr>
            <a:r>
              <a:rPr lang="en-US" sz="2400" dirty="0"/>
              <a:t>Heat Rejection Equipment </a:t>
            </a:r>
            <a:r>
              <a:rPr lang="en-US" sz="2000" i="1" dirty="0"/>
              <a:t>(Section 6.5.5)</a:t>
            </a:r>
            <a:endParaRPr lang="en-US" sz="2400" i="1" dirty="0"/>
          </a:p>
          <a:p>
            <a:pPr>
              <a:lnSpc>
                <a:spcPct val="90000"/>
              </a:lnSpc>
              <a:buFont typeface="Wingdings" pitchFamily="2" charset="2"/>
              <a:buChar char="ü"/>
            </a:pPr>
            <a:r>
              <a:rPr lang="en-US" sz="2400" dirty="0"/>
              <a:t>Energy Recovery </a:t>
            </a:r>
            <a:r>
              <a:rPr lang="en-US" sz="2000" i="1" dirty="0"/>
              <a:t>(Section 6.5.6)</a:t>
            </a:r>
          </a:p>
          <a:p>
            <a:pPr>
              <a:lnSpc>
                <a:spcPct val="90000"/>
              </a:lnSpc>
              <a:buFont typeface="Wingdings" pitchFamily="2" charset="2"/>
              <a:buChar char="ü"/>
            </a:pPr>
            <a:r>
              <a:rPr lang="en-US" sz="2400" dirty="0"/>
              <a:t>Exhaust Systems </a:t>
            </a:r>
            <a:r>
              <a:rPr lang="en-US" sz="2000" i="1" dirty="0"/>
              <a:t>(Section 6.5.7)</a:t>
            </a:r>
          </a:p>
          <a:p>
            <a:pPr>
              <a:lnSpc>
                <a:spcPct val="90000"/>
              </a:lnSpc>
              <a:buFont typeface="Wingdings" pitchFamily="2" charset="2"/>
              <a:buChar char="ü"/>
            </a:pPr>
            <a:r>
              <a:rPr lang="en-US" sz="2400" dirty="0"/>
              <a:t>Radiant Heating Systems </a:t>
            </a:r>
            <a:r>
              <a:rPr lang="en-US" sz="2000" i="1" dirty="0"/>
              <a:t>(Section 6.5.8)</a:t>
            </a:r>
          </a:p>
          <a:p>
            <a:pPr>
              <a:lnSpc>
                <a:spcPct val="90000"/>
              </a:lnSpc>
              <a:buFont typeface="Wingdings" pitchFamily="2" charset="2"/>
              <a:buChar char="ü"/>
            </a:pPr>
            <a:r>
              <a:rPr lang="en-US" sz="2400" dirty="0"/>
              <a:t>Hot Gas Bypass Limitation </a:t>
            </a:r>
            <a:r>
              <a:rPr lang="en-US" sz="2000" i="1" dirty="0"/>
              <a:t>(Section 6.5.9)</a:t>
            </a:r>
          </a:p>
          <a:p>
            <a:pPr>
              <a:lnSpc>
                <a:spcPct val="90000"/>
              </a:lnSpc>
              <a:buFont typeface="Wingdings" pitchFamily="2" charset="2"/>
              <a:buChar char="ü"/>
            </a:pPr>
            <a:r>
              <a:rPr lang="en-US" dirty="0"/>
              <a:t>Door Switches</a:t>
            </a:r>
            <a:r>
              <a:rPr lang="en-US" sz="2000" i="1" dirty="0"/>
              <a:t> (Section 6.5.10)</a:t>
            </a:r>
          </a:p>
          <a:p>
            <a:pPr>
              <a:lnSpc>
                <a:spcPct val="90000"/>
              </a:lnSpc>
              <a:buFont typeface="Wingdings" pitchFamily="2" charset="2"/>
              <a:buChar char="ü"/>
            </a:pPr>
            <a:r>
              <a:rPr lang="en-US" dirty="0"/>
              <a:t>Refrigeration Systems</a:t>
            </a:r>
            <a:r>
              <a:rPr lang="en-US" sz="2000" i="1" dirty="0"/>
              <a:t> (Section 6.5.11)</a:t>
            </a:r>
          </a:p>
        </p:txBody>
      </p:sp>
      <p:sp>
        <p:nvSpPr>
          <p:cNvPr id="193538" name="Rectangle 2"/>
          <p:cNvSpPr>
            <a:spLocks noGrp="1" noChangeArrowheads="1"/>
          </p:cNvSpPr>
          <p:nvPr>
            <p:ph type="title"/>
          </p:nvPr>
        </p:nvSpPr>
        <p:spPr>
          <a:xfrm>
            <a:off x="217488" y="0"/>
            <a:ext cx="8697912" cy="876300"/>
          </a:xfrm>
        </p:spPr>
        <p:txBody>
          <a:bodyPr/>
          <a:lstStyle/>
          <a:p>
            <a:pPr>
              <a:lnSpc>
                <a:spcPct val="80000"/>
              </a:lnSpc>
            </a:pPr>
            <a:r>
              <a:rPr lang="en-US" sz="2400" b="1" dirty="0">
                <a:solidFill>
                  <a:srgbClr val="00853F"/>
                </a:solidFill>
              </a:rPr>
              <a:t>Section 6 – 6.5</a:t>
            </a:r>
            <a:br>
              <a:rPr lang="en-US" dirty="0">
                <a:solidFill>
                  <a:srgbClr val="00853F"/>
                </a:solidFill>
              </a:rPr>
            </a:br>
            <a:r>
              <a:rPr lang="en-US" sz="2000" dirty="0">
                <a:solidFill>
                  <a:srgbClr val="00853F"/>
                </a:solidFill>
              </a:rPr>
              <a:t>HVAC Prescriptive Path</a:t>
            </a:r>
            <a:endParaRPr lang="en-US" sz="1600" i="1" dirty="0">
              <a:solidFill>
                <a:srgbClr val="00853F"/>
              </a:solidFill>
            </a:endParaRPr>
          </a:p>
        </p:txBody>
      </p:sp>
    </p:spTree>
    <p:extLst>
      <p:ext uri="{BB962C8B-B14F-4D97-AF65-F5344CB8AC3E}">
        <p14:creationId xmlns:p14="http://schemas.microsoft.com/office/powerpoint/2010/main" val="3214669919"/>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9" name="Rectangle 3"/>
          <p:cNvSpPr>
            <a:spLocks noGrp="1" noChangeArrowheads="1"/>
          </p:cNvSpPr>
          <p:nvPr>
            <p:ph idx="1"/>
          </p:nvPr>
        </p:nvSpPr>
        <p:spPr>
          <a:xfrm>
            <a:off x="456229" y="1295400"/>
            <a:ext cx="8155959" cy="4441825"/>
          </a:xfrm>
        </p:spPr>
        <p:txBody>
          <a:bodyPr>
            <a:normAutofit fontScale="77500" lnSpcReduction="20000"/>
          </a:bodyPr>
          <a:lstStyle/>
          <a:p>
            <a:pPr marL="0" indent="0">
              <a:buNone/>
            </a:pPr>
            <a:r>
              <a:rPr lang="en-US" dirty="0">
                <a:cs typeface="Times New Roman" pitchFamily="18" charset="0"/>
                <a:sym typeface="WP MathA" pitchFamily="2" charset="2"/>
              </a:rPr>
              <a:t>Large non-fan cooling systems require a water economizer:</a:t>
            </a:r>
          </a:p>
          <a:p>
            <a:r>
              <a:rPr lang="en-US" dirty="0"/>
              <a:t>Exception 2 to 6.5.1: Chilled-water cooling </a:t>
            </a:r>
            <a:r>
              <a:rPr lang="en-US" i="1" dirty="0"/>
              <a:t>systems </a:t>
            </a:r>
            <a:r>
              <a:rPr lang="en-US" dirty="0"/>
              <a:t>without a fan or that use induced airflow, where the total capacity of these </a:t>
            </a:r>
            <a:r>
              <a:rPr lang="en-US" i="1" dirty="0"/>
              <a:t>systems </a:t>
            </a:r>
            <a:r>
              <a:rPr lang="en-US" dirty="0"/>
              <a:t>is less than 1,000,000 Btu/h in Climate Zones 0, 1B, and 2 through 4; less than 1,400,000 Btu/h in Climate Zones 5 through 8; or any size in Climate Zone 1A.</a:t>
            </a:r>
            <a:endParaRPr lang="en-US" dirty="0">
              <a:cs typeface="Times New Roman" pitchFamily="18" charset="0"/>
              <a:sym typeface="WP MathA" pitchFamily="2" charset="2"/>
            </a:endParaRPr>
          </a:p>
          <a:p>
            <a:pPr marL="0" indent="0">
              <a:buNone/>
            </a:pPr>
            <a:endParaRPr lang="en-US" dirty="0">
              <a:cs typeface="Times New Roman" pitchFamily="18" charset="0"/>
              <a:sym typeface="WP MathA" pitchFamily="2" charset="2"/>
            </a:endParaRPr>
          </a:p>
          <a:p>
            <a:pPr marL="0" indent="0">
              <a:buNone/>
            </a:pPr>
            <a:r>
              <a:rPr lang="en-US" dirty="0">
                <a:cs typeface="Times New Roman" pitchFamily="18" charset="0"/>
                <a:sym typeface="WP MathA" pitchFamily="2" charset="2"/>
              </a:rPr>
              <a:t>Dampers capable of being sequenced with the mechanical cooling equipment and shall not be controlled by only mixed air temperature</a:t>
            </a:r>
          </a:p>
          <a:p>
            <a:pPr marL="0" indent="0">
              <a:buNone/>
            </a:pPr>
            <a:r>
              <a:rPr lang="en-US" sz="2000" i="1" dirty="0">
                <a:cs typeface="Times New Roman" pitchFamily="18" charset="0"/>
                <a:sym typeface="WP MathA" pitchFamily="2" charset="2"/>
              </a:rPr>
              <a:t>This prevents the economizer from operating when heating is required or only partial cooling is required</a:t>
            </a:r>
          </a:p>
          <a:p>
            <a:pPr marL="0" indent="0">
              <a:buNone/>
            </a:pPr>
            <a:endParaRPr lang="en-US" u="sng" dirty="0">
              <a:cs typeface="Times New Roman" pitchFamily="18" charset="0"/>
              <a:sym typeface="WP MathA" pitchFamily="2" charset="2"/>
            </a:endParaRPr>
          </a:p>
          <a:p>
            <a:pPr marL="0" indent="0">
              <a:buNone/>
            </a:pPr>
            <a:r>
              <a:rPr lang="en-US" b="1" u="sng" dirty="0">
                <a:cs typeface="Times New Roman" pitchFamily="18" charset="0"/>
                <a:sym typeface="WP MathA" pitchFamily="2" charset="2"/>
              </a:rPr>
              <a:t>Exception</a:t>
            </a:r>
          </a:p>
          <a:p>
            <a:pPr lvl="1">
              <a:buFont typeface="Arial" panose="020B0604020202020204" pitchFamily="34" charset="0"/>
              <a:buChar char="•"/>
            </a:pPr>
            <a:r>
              <a:rPr lang="en-US" dirty="0">
                <a:cs typeface="Times New Roman" pitchFamily="18" charset="0"/>
                <a:sym typeface="WP MathA" pitchFamily="2" charset="2"/>
              </a:rPr>
              <a:t>Systems controlled from space temperature </a:t>
            </a:r>
            <a:r>
              <a:rPr lang="en-US" i="1" dirty="0">
                <a:cs typeface="Times New Roman" pitchFamily="18" charset="0"/>
                <a:sym typeface="WP MathA" pitchFamily="2" charset="2"/>
              </a:rPr>
              <a:t>(such as single-zone systems)</a:t>
            </a:r>
          </a:p>
          <a:p>
            <a:pPr marL="457200" lvl="1" indent="0">
              <a:buNone/>
            </a:pPr>
            <a:endParaRPr lang="en-US" i="1" dirty="0">
              <a:cs typeface="Times New Roman" pitchFamily="18" charset="0"/>
              <a:sym typeface="WP MathA" pitchFamily="2" charset="2"/>
            </a:endParaRPr>
          </a:p>
          <a:p>
            <a:pPr marL="457200" lvl="1" indent="0">
              <a:buNone/>
            </a:pPr>
            <a:r>
              <a:rPr lang="en-US" i="1" dirty="0">
                <a:cs typeface="Times New Roman" pitchFamily="18" charset="0"/>
                <a:sym typeface="WP MathA" pitchFamily="2" charset="2"/>
              </a:rPr>
              <a:t>Single zone systems should still interlock the economizer operation with a call for cooling</a:t>
            </a:r>
          </a:p>
          <a:p>
            <a:pPr marL="457200" lvl="1" indent="0">
              <a:buNone/>
            </a:pPr>
            <a:endParaRPr lang="en-US" i="1" dirty="0">
              <a:cs typeface="Times New Roman" pitchFamily="18" charset="0"/>
              <a:sym typeface="WP MathA" pitchFamily="2" charset="2"/>
            </a:endParaRPr>
          </a:p>
        </p:txBody>
      </p:sp>
      <p:sp>
        <p:nvSpPr>
          <p:cNvPr id="198658" name="Rectangle 2"/>
          <p:cNvSpPr>
            <a:spLocks noGrp="1" noChangeArrowheads="1"/>
          </p:cNvSpPr>
          <p:nvPr>
            <p:ph type="title"/>
          </p:nvPr>
        </p:nvSpPr>
        <p:spPr>
          <a:xfrm>
            <a:off x="190501" y="0"/>
            <a:ext cx="8775700" cy="927100"/>
          </a:xfrm>
        </p:spPr>
        <p:txBody>
          <a:bodyPr/>
          <a:lstStyle/>
          <a:p>
            <a:pPr>
              <a:lnSpc>
                <a:spcPct val="80000"/>
              </a:lnSpc>
            </a:pPr>
            <a:r>
              <a:rPr lang="en-US" sz="2400" b="1" dirty="0">
                <a:solidFill>
                  <a:srgbClr val="00853F"/>
                </a:solidFill>
              </a:rPr>
              <a:t>Section 6 – 6.5.1 &amp; 6.5.1.1.2</a:t>
            </a:r>
            <a:br>
              <a:rPr lang="en-US" dirty="0">
                <a:solidFill>
                  <a:srgbClr val="00853F"/>
                </a:solidFill>
              </a:rPr>
            </a:br>
            <a:r>
              <a:rPr lang="en-US" sz="2000" dirty="0">
                <a:solidFill>
                  <a:srgbClr val="00853F"/>
                </a:solidFill>
              </a:rPr>
              <a:t>Water Economizer &amp; Control Signal</a:t>
            </a:r>
            <a:endParaRPr lang="en-US" sz="2000" i="1" dirty="0">
              <a:solidFill>
                <a:srgbClr val="00853F"/>
              </a:solidFill>
            </a:endParaRPr>
          </a:p>
        </p:txBody>
      </p:sp>
    </p:spTree>
    <p:extLst>
      <p:ext uri="{BB962C8B-B14F-4D97-AF65-F5344CB8AC3E}">
        <p14:creationId xmlns:p14="http://schemas.microsoft.com/office/powerpoint/2010/main" val="33403689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7" name="Rectangle 3"/>
          <p:cNvSpPr>
            <a:spLocks noGrp="1" noChangeArrowheads="1"/>
          </p:cNvSpPr>
          <p:nvPr>
            <p:ph idx="1"/>
          </p:nvPr>
        </p:nvSpPr>
        <p:spPr>
          <a:xfrm>
            <a:off x="456229" y="1219200"/>
            <a:ext cx="8155959" cy="4441825"/>
          </a:xfrm>
        </p:spPr>
        <p:txBody>
          <a:bodyPr>
            <a:normAutofit lnSpcReduction="10000"/>
          </a:bodyPr>
          <a:lstStyle/>
          <a:p>
            <a:pPr>
              <a:buFont typeface="Arial" panose="020B0604020202020204" pitchFamily="34" charset="0"/>
              <a:buChar char="•"/>
            </a:pPr>
            <a:r>
              <a:rPr lang="en-US" dirty="0">
                <a:cs typeface="Times New Roman" pitchFamily="18" charset="0"/>
                <a:sym typeface="WP MathA" pitchFamily="2" charset="2"/>
              </a:rPr>
              <a:t>Automatically reduce outdoor air intake to minimum outdoor air quantity when outdoor air intake will no longer reduce cooling energy usage</a:t>
            </a:r>
          </a:p>
          <a:p>
            <a:pPr>
              <a:buFont typeface="Arial" panose="020B0604020202020204" pitchFamily="34" charset="0"/>
              <a:buChar char="•"/>
            </a:pPr>
            <a:r>
              <a:rPr lang="en-US" dirty="0">
                <a:cs typeface="Times New Roman" pitchFamily="18" charset="0"/>
                <a:sym typeface="WP MathA" pitchFamily="2" charset="2"/>
              </a:rPr>
              <a:t>High limit control types for specific climate zones from Table 6.5.1.1.3</a:t>
            </a:r>
          </a:p>
          <a:p>
            <a:pPr lvl="1">
              <a:buFont typeface="Arial" panose="020B0604020202020204" pitchFamily="34" charset="0"/>
              <a:buChar char="•"/>
            </a:pPr>
            <a:r>
              <a:rPr lang="en-US" dirty="0"/>
              <a:t>Allowed:</a:t>
            </a:r>
          </a:p>
          <a:p>
            <a:pPr marL="1200150" lvl="3" indent="-342900">
              <a:buFont typeface="Arial" panose="020B0604020202020204" pitchFamily="34" charset="0"/>
              <a:buChar char="•"/>
            </a:pPr>
            <a:r>
              <a:rPr lang="en-US" dirty="0"/>
              <a:t>Fixed dry bulb temperature</a:t>
            </a:r>
          </a:p>
          <a:p>
            <a:pPr marL="1200150" lvl="3" indent="-342900">
              <a:buFont typeface="Arial" panose="020B0604020202020204" pitchFamily="34" charset="0"/>
              <a:buChar char="•"/>
            </a:pPr>
            <a:r>
              <a:rPr lang="en-US" dirty="0"/>
              <a:t>Differential dry bulb temperature</a:t>
            </a:r>
            <a:endParaRPr lang="en-US" dirty="0">
              <a:cs typeface="Times New Roman" pitchFamily="18" charset="0"/>
              <a:sym typeface="WP MathA" pitchFamily="2" charset="2"/>
            </a:endParaRPr>
          </a:p>
          <a:p>
            <a:pPr marL="1200150" lvl="3" indent="-342900">
              <a:buFont typeface="Arial" panose="020B0604020202020204" pitchFamily="34" charset="0"/>
              <a:buChar char="•"/>
            </a:pPr>
            <a:r>
              <a:rPr lang="en-US" dirty="0"/>
              <a:t>Fixed  or differential enthalpy requires dry-bulb high limit in combination</a:t>
            </a:r>
          </a:p>
          <a:p>
            <a:pPr lvl="1">
              <a:buFont typeface="Arial" panose="020B0604020202020204" pitchFamily="34" charset="0"/>
              <a:buChar char="•"/>
            </a:pPr>
            <a:r>
              <a:rPr lang="en-US" dirty="0"/>
              <a:t>Not allowed:</a:t>
            </a:r>
          </a:p>
          <a:p>
            <a:pPr lvl="2">
              <a:buFont typeface="Arial" panose="020B0604020202020204" pitchFamily="34" charset="0"/>
              <a:buChar char="•"/>
            </a:pPr>
            <a:r>
              <a:rPr lang="en-US" dirty="0"/>
              <a:t>Electronic hybrid enthalpy</a:t>
            </a:r>
          </a:p>
          <a:p>
            <a:pPr lvl="2">
              <a:buFont typeface="Arial" panose="020B0604020202020204" pitchFamily="34" charset="0"/>
              <a:buChar char="•"/>
            </a:pPr>
            <a:r>
              <a:rPr lang="en-US" dirty="0"/>
              <a:t>Dew point and dry-bulb </a:t>
            </a:r>
          </a:p>
          <a:p>
            <a:pPr lvl="1">
              <a:buFont typeface="Arial" panose="020B0604020202020204" pitchFamily="34" charset="0"/>
              <a:buChar char="•"/>
            </a:pPr>
            <a:endParaRPr lang="en-US" dirty="0">
              <a:solidFill>
                <a:srgbClr val="FF0000"/>
              </a:solidFill>
              <a:cs typeface="Times New Roman" pitchFamily="18" charset="0"/>
              <a:sym typeface="WP MathA" pitchFamily="2" charset="2"/>
            </a:endParaRPr>
          </a:p>
        </p:txBody>
      </p:sp>
      <p:sp>
        <p:nvSpPr>
          <p:cNvPr id="200706" name="Rectangle 2"/>
          <p:cNvSpPr>
            <a:spLocks noGrp="1" noChangeArrowheads="1"/>
          </p:cNvSpPr>
          <p:nvPr>
            <p:ph type="title"/>
          </p:nvPr>
        </p:nvSpPr>
        <p:spPr>
          <a:xfrm>
            <a:off x="215901" y="38100"/>
            <a:ext cx="8661400" cy="901700"/>
          </a:xfrm>
        </p:spPr>
        <p:txBody>
          <a:bodyPr/>
          <a:lstStyle/>
          <a:p>
            <a:pPr>
              <a:lnSpc>
                <a:spcPct val="80000"/>
              </a:lnSpc>
            </a:pPr>
            <a:r>
              <a:rPr lang="en-US" sz="2400" b="1" dirty="0">
                <a:solidFill>
                  <a:srgbClr val="00853F"/>
                </a:solidFill>
              </a:rPr>
              <a:t>Section 6 – 6.5.1.1.3</a:t>
            </a:r>
            <a:br>
              <a:rPr lang="en-US" dirty="0">
                <a:solidFill>
                  <a:srgbClr val="00853F"/>
                </a:solidFill>
              </a:rPr>
            </a:br>
            <a:r>
              <a:rPr lang="en-US" sz="2000" dirty="0">
                <a:solidFill>
                  <a:srgbClr val="00853F"/>
                </a:solidFill>
              </a:rPr>
              <a:t>High Limit Shutoff</a:t>
            </a:r>
            <a:endParaRPr lang="en-US" sz="2000" i="1" dirty="0">
              <a:solidFill>
                <a:srgbClr val="00853F"/>
              </a:solidFill>
            </a:endParaRPr>
          </a:p>
        </p:txBody>
      </p:sp>
    </p:spTree>
    <p:extLst>
      <p:ext uri="{BB962C8B-B14F-4D97-AF65-F5344CB8AC3E}">
        <p14:creationId xmlns:p14="http://schemas.microsoft.com/office/powerpoint/2010/main" val="3566779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50F6-2354-48FC-8077-76F304D680F0}"/>
              </a:ext>
            </a:extLst>
          </p:cNvPr>
          <p:cNvSpPr>
            <a:spLocks noGrp="1"/>
          </p:cNvSpPr>
          <p:nvPr>
            <p:ph type="title"/>
          </p:nvPr>
        </p:nvSpPr>
        <p:spPr/>
        <p:txBody>
          <a:bodyPr>
            <a:normAutofit/>
          </a:bodyPr>
          <a:lstStyle/>
          <a:p>
            <a:r>
              <a:rPr lang="en-US" sz="2400" b="1" dirty="0">
                <a:solidFill>
                  <a:schemeClr val="accent5"/>
                </a:solidFill>
              </a:rPr>
              <a:t>Mechanical – Ceiling Fans</a:t>
            </a:r>
          </a:p>
        </p:txBody>
      </p:sp>
      <p:sp>
        <p:nvSpPr>
          <p:cNvPr id="3" name="Content Placeholder 2">
            <a:extLst>
              <a:ext uri="{FF2B5EF4-FFF2-40B4-BE49-F238E27FC236}">
                <a16:creationId xmlns:a16="http://schemas.microsoft.com/office/drawing/2014/main" id="{44BFA7FA-085E-4FC0-9D5C-65ADE7B46F96}"/>
              </a:ext>
            </a:extLst>
          </p:cNvPr>
          <p:cNvSpPr>
            <a:spLocks noGrp="1"/>
          </p:cNvSpPr>
          <p:nvPr>
            <p:ph idx="1"/>
          </p:nvPr>
        </p:nvSpPr>
        <p:spPr>
          <a:xfrm>
            <a:off x="457200" y="1590675"/>
            <a:ext cx="5646126" cy="4876800"/>
          </a:xfrm>
        </p:spPr>
        <p:txBody>
          <a:bodyPr/>
          <a:lstStyle/>
          <a:p>
            <a:pPr>
              <a:spcBef>
                <a:spcPts val="0"/>
              </a:spcBef>
            </a:pPr>
            <a:r>
              <a:rPr lang="en-US" sz="2100" dirty="0">
                <a:solidFill>
                  <a:srgbClr val="FF0000"/>
                </a:solidFill>
              </a:rPr>
              <a:t>New requirements for </a:t>
            </a:r>
            <a:r>
              <a:rPr lang="en-US" sz="2100" u="sng" dirty="0">
                <a:solidFill>
                  <a:srgbClr val="FF0000"/>
                </a:solidFill>
              </a:rPr>
              <a:t>reporting</a:t>
            </a:r>
            <a:r>
              <a:rPr lang="en-US" sz="2100" dirty="0">
                <a:solidFill>
                  <a:srgbClr val="FF0000"/>
                </a:solidFill>
              </a:rPr>
              <a:t> fan power for large diameter (≥84.5”) ceiling fans</a:t>
            </a:r>
          </a:p>
          <a:p>
            <a:pPr lvl="1">
              <a:spcBef>
                <a:spcPts val="0"/>
              </a:spcBef>
            </a:pPr>
            <a:r>
              <a:rPr lang="en-US" sz="1800" dirty="0">
                <a:solidFill>
                  <a:srgbClr val="FF0000"/>
                </a:solidFill>
              </a:rPr>
              <a:t>Rated per DOE 10 CFR 430 Appendix U or AMCA 230</a:t>
            </a:r>
          </a:p>
          <a:p>
            <a:pPr lvl="1"/>
            <a:r>
              <a:rPr lang="en-US" sz="1800" dirty="0">
                <a:solidFill>
                  <a:srgbClr val="FF0000"/>
                </a:solidFill>
              </a:rPr>
              <a:t>Must report</a:t>
            </a:r>
          </a:p>
          <a:p>
            <a:pPr lvl="2"/>
            <a:r>
              <a:rPr lang="en-US" sz="2100" dirty="0">
                <a:solidFill>
                  <a:srgbClr val="FF0000"/>
                </a:solidFill>
              </a:rPr>
              <a:t>Blade tip diameter</a:t>
            </a:r>
          </a:p>
          <a:p>
            <a:pPr lvl="2"/>
            <a:r>
              <a:rPr lang="en-US" sz="2100" dirty="0">
                <a:solidFill>
                  <a:srgbClr val="FF0000"/>
                </a:solidFill>
              </a:rPr>
              <a:t>Rated airflow and power at max speed</a:t>
            </a:r>
          </a:p>
          <a:p>
            <a:pPr lvl="1"/>
            <a:r>
              <a:rPr lang="en-US" sz="1800" dirty="0">
                <a:solidFill>
                  <a:srgbClr val="FF0000"/>
                </a:solidFill>
              </a:rPr>
              <a:t>There is not a minimum efficiency requirement</a:t>
            </a:r>
          </a:p>
          <a:p>
            <a:r>
              <a:rPr lang="en-US" sz="2100" dirty="0"/>
              <a:t>Smaller ceiling fans are covered in the Energy Star program</a:t>
            </a:r>
          </a:p>
          <a:p>
            <a:endParaRPr lang="en-US" dirty="0"/>
          </a:p>
        </p:txBody>
      </p:sp>
      <p:pic>
        <p:nvPicPr>
          <p:cNvPr id="4" name="Picture 3">
            <a:extLst>
              <a:ext uri="{FF2B5EF4-FFF2-40B4-BE49-F238E27FC236}">
                <a16:creationId xmlns:a16="http://schemas.microsoft.com/office/drawing/2014/main" id="{A45E3F86-108F-42BA-8656-9CA67B7F78EA}"/>
              </a:ext>
            </a:extLst>
          </p:cNvPr>
          <p:cNvPicPr>
            <a:picLocks noChangeAspect="1"/>
          </p:cNvPicPr>
          <p:nvPr/>
        </p:nvPicPr>
        <p:blipFill rotWithShape="1">
          <a:blip r:embed="rId2"/>
          <a:srcRect l="22422" r="29422" b="2"/>
          <a:stretch/>
        </p:blipFill>
        <p:spPr>
          <a:xfrm>
            <a:off x="6245618" y="2126222"/>
            <a:ext cx="2725766" cy="3948006"/>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5" name="TextBox 4">
            <a:extLst>
              <a:ext uri="{FF2B5EF4-FFF2-40B4-BE49-F238E27FC236}">
                <a16:creationId xmlns:a16="http://schemas.microsoft.com/office/drawing/2014/main" id="{AAA9EB4D-2A39-4102-9923-3AA27160BA37}"/>
              </a:ext>
            </a:extLst>
          </p:cNvPr>
          <p:cNvSpPr txBox="1"/>
          <p:nvPr/>
        </p:nvSpPr>
        <p:spPr>
          <a:xfrm>
            <a:off x="7547433" y="6075451"/>
            <a:ext cx="1281659" cy="415498"/>
          </a:xfrm>
          <a:prstGeom prst="rect">
            <a:avLst/>
          </a:prstGeom>
          <a:noFill/>
        </p:spPr>
        <p:txBody>
          <a:bodyPr wrap="square" rtlCol="0">
            <a:spAutoFit/>
          </a:bodyPr>
          <a:lstStyle/>
          <a:p>
            <a:pPr algn="r"/>
            <a:r>
              <a:rPr lang="en-US" sz="1050" dirty="0"/>
              <a:t>Image courtesy of Big Ass Fans</a:t>
            </a:r>
          </a:p>
        </p:txBody>
      </p:sp>
    </p:spTree>
    <p:extLst>
      <p:ext uri="{BB962C8B-B14F-4D97-AF65-F5344CB8AC3E}">
        <p14:creationId xmlns:p14="http://schemas.microsoft.com/office/powerpoint/2010/main" val="1221264994"/>
      </p:ext>
    </p:extLst>
  </p:cSld>
  <p:clrMapOvr>
    <a:masterClrMapping/>
  </p:clrMapOvr>
  <mc:AlternateContent xmlns:mc="http://schemas.openxmlformats.org/markup-compatibility/2006" xmlns:p14="http://schemas.microsoft.com/office/powerpoint/2010/main">
    <mc:Choice Requires="p14">
      <p:transition spd="slow" p14:dur="2000" advTm="54970"/>
    </mc:Choice>
    <mc:Fallback xmlns="">
      <p:transition spd="slow" advTm="5497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179389" y="0"/>
            <a:ext cx="8647112" cy="914400"/>
          </a:xfrm>
        </p:spPr>
        <p:txBody>
          <a:bodyPr>
            <a:normAutofit/>
          </a:bodyPr>
          <a:lstStyle/>
          <a:p>
            <a:pPr>
              <a:lnSpc>
                <a:spcPct val="80000"/>
              </a:lnSpc>
            </a:pPr>
            <a:r>
              <a:rPr lang="en-US" sz="2400" b="1" dirty="0">
                <a:solidFill>
                  <a:srgbClr val="00853F"/>
                </a:solidFill>
              </a:rPr>
              <a:t>Section 6 – 6.5.1.1.3</a:t>
            </a:r>
            <a:br>
              <a:rPr lang="en-US" sz="2400" b="1" dirty="0">
                <a:solidFill>
                  <a:srgbClr val="00853F"/>
                </a:solidFill>
              </a:rPr>
            </a:br>
            <a:r>
              <a:rPr lang="en-US" sz="2000" dirty="0">
                <a:solidFill>
                  <a:srgbClr val="00853F"/>
                </a:solidFill>
              </a:rPr>
              <a:t>High-limit Shutoff Control Settings</a:t>
            </a:r>
          </a:p>
        </p:txBody>
      </p:sp>
      <p:sp>
        <p:nvSpPr>
          <p:cNvPr id="4" name="TextBox 3"/>
          <p:cNvSpPr txBox="1"/>
          <p:nvPr/>
        </p:nvSpPr>
        <p:spPr>
          <a:xfrm>
            <a:off x="1643756" y="3081403"/>
            <a:ext cx="6622473" cy="360219"/>
          </a:xfrm>
          <a:prstGeom prst="rect">
            <a:avLst/>
          </a:prstGeom>
        </p:spPr>
        <p:txBody>
          <a:bodyPr vert="horz" wrap="square" lIns="91440" tIns="45720" rIns="91440" bIns="45720" rtlCol="0">
            <a:normAutofit fontScale="85000" lnSpcReduction="2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323" b="1" i="0" u="none" strike="noStrike" kern="1200" cap="none" spc="0" normalizeH="0" baseline="0" noProof="0" dirty="0">
                <a:ln>
                  <a:noFill/>
                </a:ln>
                <a:effectLst/>
                <a:uLnTx/>
                <a:uFillTx/>
                <a:latin typeface="Arial Narrow"/>
                <a:ea typeface="+mn-ea"/>
                <a:cs typeface="Arial Narrow"/>
              </a:rPr>
              <a:t>Reference Table 6.5.1.1.3 on page </a:t>
            </a:r>
            <a:r>
              <a:rPr lang="en-US" sz="2323" b="1" dirty="0">
                <a:latin typeface="Arial Narrow"/>
                <a:cs typeface="Arial Narrow"/>
              </a:rPr>
              <a:t>100</a:t>
            </a:r>
            <a:r>
              <a:rPr kumimoji="0" lang="en-US" sz="2323" b="1" i="0" u="none" strike="noStrike" kern="1200" cap="none" spc="0" normalizeH="0" baseline="0" noProof="0" dirty="0">
                <a:ln>
                  <a:noFill/>
                </a:ln>
                <a:effectLst/>
                <a:uLnTx/>
                <a:uFillTx/>
                <a:latin typeface="Arial Narrow"/>
                <a:ea typeface="+mn-ea"/>
                <a:cs typeface="Arial Narrow"/>
              </a:rPr>
              <a:t> in 90.1-2019</a:t>
            </a:r>
          </a:p>
        </p:txBody>
      </p:sp>
    </p:spTree>
    <p:extLst>
      <p:ext uri="{BB962C8B-B14F-4D97-AF65-F5344CB8AC3E}">
        <p14:creationId xmlns:p14="http://schemas.microsoft.com/office/powerpoint/2010/main" val="38500727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3"/>
          <p:cNvSpPr>
            <a:spLocks noGrp="1" noChangeArrowheads="1"/>
          </p:cNvSpPr>
          <p:nvPr>
            <p:ph idx="1"/>
          </p:nvPr>
        </p:nvSpPr>
        <p:spPr>
          <a:xfrm>
            <a:off x="456229" y="1219200"/>
            <a:ext cx="8155959" cy="4441825"/>
          </a:xfrm>
        </p:spPr>
        <p:txBody>
          <a:bodyPr/>
          <a:lstStyle/>
          <a:p>
            <a:r>
              <a:rPr lang="en-US" dirty="0">
                <a:cs typeface="Times New Roman" pitchFamily="18" charset="0"/>
                <a:sym typeface="WP MathA" pitchFamily="2" charset="2"/>
              </a:rPr>
              <a:t>Exhaust/relief and outdoor air dampers to meet the requirements of Table 6.4.3.4.3</a:t>
            </a:r>
          </a:p>
          <a:p>
            <a:r>
              <a:rPr lang="en-US" dirty="0">
                <a:solidFill>
                  <a:srgbClr val="FF0000"/>
                </a:solidFill>
                <a:cs typeface="Times New Roman" pitchFamily="18" charset="0"/>
                <a:sym typeface="WP MathA" pitchFamily="2" charset="2"/>
              </a:rPr>
              <a:t>Return dampers to meet motorized exhaust/relief damper requirements in Table 6.4.3.4.3 (clarification)</a:t>
            </a:r>
          </a:p>
        </p:txBody>
      </p:sp>
      <p:sp>
        <p:nvSpPr>
          <p:cNvPr id="202754" name="Rectangle 2"/>
          <p:cNvSpPr>
            <a:spLocks noGrp="1" noChangeArrowheads="1"/>
          </p:cNvSpPr>
          <p:nvPr>
            <p:ph type="title"/>
          </p:nvPr>
        </p:nvSpPr>
        <p:spPr>
          <a:xfrm>
            <a:off x="190500" y="12700"/>
            <a:ext cx="8750300" cy="927100"/>
          </a:xfrm>
        </p:spPr>
        <p:txBody>
          <a:bodyPr/>
          <a:lstStyle/>
          <a:p>
            <a:pPr>
              <a:lnSpc>
                <a:spcPct val="80000"/>
              </a:lnSpc>
            </a:pPr>
            <a:r>
              <a:rPr lang="en-US" sz="2400" b="1" dirty="0">
                <a:solidFill>
                  <a:srgbClr val="00853F"/>
                </a:solidFill>
              </a:rPr>
              <a:t>Section 6 – 6.5.1.1.4</a:t>
            </a:r>
            <a:br>
              <a:rPr lang="en-US" dirty="0">
                <a:solidFill>
                  <a:srgbClr val="00853F"/>
                </a:solidFill>
              </a:rPr>
            </a:br>
            <a:r>
              <a:rPr lang="en-US" sz="2000" dirty="0">
                <a:solidFill>
                  <a:srgbClr val="00853F"/>
                </a:solidFill>
              </a:rPr>
              <a:t>Dampers</a:t>
            </a:r>
            <a:endParaRPr lang="en-US" sz="2000" i="1" dirty="0">
              <a:solidFill>
                <a:srgbClr val="00853F"/>
              </a:solidFill>
            </a:endParaRPr>
          </a:p>
        </p:txBody>
      </p:sp>
    </p:spTree>
    <p:extLst>
      <p:ext uri="{BB962C8B-B14F-4D97-AF65-F5344CB8AC3E}">
        <p14:creationId xmlns:p14="http://schemas.microsoft.com/office/powerpoint/2010/main" val="23136884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Rectangle 3"/>
          <p:cNvSpPr>
            <a:spLocks noGrp="1" noChangeArrowheads="1"/>
          </p:cNvSpPr>
          <p:nvPr>
            <p:ph idx="1"/>
          </p:nvPr>
        </p:nvSpPr>
        <p:spPr>
          <a:xfrm>
            <a:off x="456229" y="1219200"/>
            <a:ext cx="8230571" cy="4441825"/>
          </a:xfrm>
        </p:spPr>
        <p:txBody>
          <a:bodyPr/>
          <a:lstStyle/>
          <a:p>
            <a:pPr marL="0" indent="0">
              <a:buNone/>
            </a:pPr>
            <a:r>
              <a:rPr lang="en-US" dirty="0">
                <a:cs typeface="Times New Roman" pitchFamily="18" charset="0"/>
                <a:sym typeface="WP MathA" pitchFamily="2" charset="2"/>
              </a:rPr>
              <a:t>Means to relieve excess outdoor air during economizer operation to prevent over pressurizing the building</a:t>
            </a:r>
          </a:p>
          <a:p>
            <a:pPr marL="0" indent="0">
              <a:buNone/>
            </a:pPr>
            <a:endParaRPr lang="en-US" dirty="0">
              <a:cs typeface="Times New Roman" pitchFamily="18" charset="0"/>
              <a:sym typeface="WP MathA" pitchFamily="2" charset="2"/>
            </a:endParaRPr>
          </a:p>
          <a:p>
            <a:pPr marL="0" indent="0">
              <a:buNone/>
            </a:pPr>
            <a:r>
              <a:rPr lang="en-US" dirty="0">
                <a:cs typeface="Times New Roman" pitchFamily="18" charset="0"/>
                <a:sym typeface="WP MathA" pitchFamily="2" charset="2"/>
              </a:rPr>
              <a:t>Outlet located to avoid recirculation into the building</a:t>
            </a:r>
          </a:p>
        </p:txBody>
      </p:sp>
      <p:sp>
        <p:nvSpPr>
          <p:cNvPr id="204802" name="Rectangle 2"/>
          <p:cNvSpPr>
            <a:spLocks noGrp="1" noChangeArrowheads="1"/>
          </p:cNvSpPr>
          <p:nvPr>
            <p:ph type="title"/>
          </p:nvPr>
        </p:nvSpPr>
        <p:spPr>
          <a:xfrm>
            <a:off x="177800" y="12700"/>
            <a:ext cx="8445499" cy="901700"/>
          </a:xfrm>
        </p:spPr>
        <p:txBody>
          <a:bodyPr>
            <a:normAutofit/>
          </a:bodyPr>
          <a:lstStyle/>
          <a:p>
            <a:pPr>
              <a:lnSpc>
                <a:spcPct val="80000"/>
              </a:lnSpc>
            </a:pPr>
            <a:r>
              <a:rPr lang="en-US" sz="2400" b="1" dirty="0">
                <a:solidFill>
                  <a:srgbClr val="00853F"/>
                </a:solidFill>
              </a:rPr>
              <a:t>Section 6 – 6.5.1.1.5</a:t>
            </a:r>
            <a:br>
              <a:rPr lang="en-US" sz="2400" dirty="0">
                <a:solidFill>
                  <a:srgbClr val="00853F"/>
                </a:solidFill>
              </a:rPr>
            </a:br>
            <a:r>
              <a:rPr lang="en-US" sz="2000" dirty="0">
                <a:solidFill>
                  <a:srgbClr val="00853F"/>
                </a:solidFill>
              </a:rPr>
              <a:t>Relief of Excess Outdoor Air</a:t>
            </a:r>
            <a:endParaRPr lang="en-US" sz="2000" i="1" dirty="0">
              <a:solidFill>
                <a:srgbClr val="00853F"/>
              </a:solidFill>
            </a:endParaRPr>
          </a:p>
        </p:txBody>
      </p:sp>
    </p:spTree>
    <p:extLst>
      <p:ext uri="{BB962C8B-B14F-4D97-AF65-F5344CB8AC3E}">
        <p14:creationId xmlns:p14="http://schemas.microsoft.com/office/powerpoint/2010/main" val="33367385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Rectangle 3"/>
          <p:cNvSpPr>
            <a:spLocks noGrp="1" noChangeArrowheads="1"/>
          </p:cNvSpPr>
          <p:nvPr>
            <p:ph idx="1"/>
          </p:nvPr>
        </p:nvSpPr>
        <p:spPr>
          <a:xfrm>
            <a:off x="456229" y="1219200"/>
            <a:ext cx="8230571" cy="1481959"/>
          </a:xfrm>
        </p:spPr>
        <p:txBody>
          <a:bodyPr>
            <a:normAutofit fontScale="92500" lnSpcReduction="10000"/>
          </a:bodyPr>
          <a:lstStyle/>
          <a:p>
            <a:pPr marL="0" indent="0">
              <a:buNone/>
            </a:pPr>
            <a:r>
              <a:rPr lang="en-US" dirty="0">
                <a:cs typeface="Times New Roman" pitchFamily="18" charset="0"/>
                <a:sym typeface="WP MathA" pitchFamily="2" charset="2"/>
              </a:rPr>
              <a:t>Outdoor air, return air, mixed air, and supply sensors calibrated</a:t>
            </a:r>
          </a:p>
          <a:p>
            <a:pPr marL="0" indent="0">
              <a:buNone/>
            </a:pPr>
            <a:endParaRPr lang="en-US" i="1" dirty="0">
              <a:cs typeface="Times New Roman" pitchFamily="18" charset="0"/>
              <a:sym typeface="WP MathA" pitchFamily="2" charset="2"/>
            </a:endParaRPr>
          </a:p>
          <a:p>
            <a:pPr marL="0" indent="0">
              <a:buNone/>
            </a:pPr>
            <a:r>
              <a:rPr lang="en-US" sz="2200" i="1" dirty="0">
                <a:cs typeface="Times New Roman" pitchFamily="18" charset="0"/>
                <a:sym typeface="WP MathA" pitchFamily="2" charset="2"/>
              </a:rPr>
              <a:t>Certification of factory calibration is acceptable, field calibration is not required</a:t>
            </a:r>
          </a:p>
        </p:txBody>
      </p:sp>
      <p:sp>
        <p:nvSpPr>
          <p:cNvPr id="204802" name="Rectangle 2"/>
          <p:cNvSpPr>
            <a:spLocks noGrp="1" noChangeArrowheads="1"/>
          </p:cNvSpPr>
          <p:nvPr>
            <p:ph type="title"/>
          </p:nvPr>
        </p:nvSpPr>
        <p:spPr>
          <a:xfrm>
            <a:off x="177800" y="12700"/>
            <a:ext cx="8445499" cy="901700"/>
          </a:xfrm>
        </p:spPr>
        <p:txBody>
          <a:bodyPr>
            <a:normAutofit/>
          </a:bodyPr>
          <a:lstStyle/>
          <a:p>
            <a:pPr>
              <a:lnSpc>
                <a:spcPct val="80000"/>
              </a:lnSpc>
            </a:pPr>
            <a:r>
              <a:rPr lang="en-US" sz="2400" b="1" dirty="0">
                <a:solidFill>
                  <a:srgbClr val="00853F"/>
                </a:solidFill>
              </a:rPr>
              <a:t>Section 6 – 6.5.1.1.6</a:t>
            </a:r>
            <a:br>
              <a:rPr lang="en-US" sz="2400" dirty="0">
                <a:solidFill>
                  <a:srgbClr val="FF0000"/>
                </a:solidFill>
              </a:rPr>
            </a:br>
            <a:r>
              <a:rPr lang="en-US" sz="2000" dirty="0">
                <a:solidFill>
                  <a:srgbClr val="00853F"/>
                </a:solidFill>
              </a:rPr>
              <a:t>Sensor Accuracy</a:t>
            </a:r>
          </a:p>
        </p:txBody>
      </p:sp>
      <p:graphicFrame>
        <p:nvGraphicFramePr>
          <p:cNvPr id="2" name="Table 1"/>
          <p:cNvGraphicFramePr>
            <a:graphicFrameLocks noGrp="1"/>
          </p:cNvGraphicFramePr>
          <p:nvPr>
            <p:extLst>
              <p:ext uri="{D42A27DB-BD31-4B8C-83A1-F6EECF244321}">
                <p14:modId xmlns:p14="http://schemas.microsoft.com/office/powerpoint/2010/main" val="863873615"/>
              </p:ext>
            </p:extLst>
          </p:nvPr>
        </p:nvGraphicFramePr>
        <p:xfrm>
          <a:off x="548640" y="3394212"/>
          <a:ext cx="7573384" cy="1752600"/>
        </p:xfrm>
        <a:graphic>
          <a:graphicData uri="http://schemas.openxmlformats.org/drawingml/2006/table">
            <a:tbl>
              <a:tblPr firstRow="1" bandRow="1">
                <a:tableStyleId>{5C22544A-7EE6-4342-B048-85BDC9FD1C3A}</a:tableStyleId>
              </a:tblPr>
              <a:tblGrid>
                <a:gridCol w="4206240">
                  <a:extLst>
                    <a:ext uri="{9D8B030D-6E8A-4147-A177-3AD203B41FA5}">
                      <a16:colId xmlns:a16="http://schemas.microsoft.com/office/drawing/2014/main" val="20000"/>
                    </a:ext>
                  </a:extLst>
                </a:gridCol>
                <a:gridCol w="1761832">
                  <a:extLst>
                    <a:ext uri="{9D8B030D-6E8A-4147-A177-3AD203B41FA5}">
                      <a16:colId xmlns:a16="http://schemas.microsoft.com/office/drawing/2014/main" val="20001"/>
                    </a:ext>
                  </a:extLst>
                </a:gridCol>
                <a:gridCol w="1605312">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pPr algn="ctr"/>
                      <a:r>
                        <a:rPr lang="en-US" dirty="0"/>
                        <a:t>Accuracy</a:t>
                      </a:r>
                    </a:p>
                  </a:txBody>
                  <a:tcPr/>
                </a:tc>
                <a:tc>
                  <a:txBody>
                    <a:bodyPr/>
                    <a:lstStyle/>
                    <a:p>
                      <a:pPr algn="ctr"/>
                      <a:r>
                        <a:rPr lang="en-US" dirty="0"/>
                        <a:t>Range</a:t>
                      </a:r>
                    </a:p>
                  </a:txBody>
                  <a:tcPr/>
                </a:tc>
                <a:extLst>
                  <a:ext uri="{0D108BD9-81ED-4DB2-BD59-A6C34878D82A}">
                    <a16:rowId xmlns:a16="http://schemas.microsoft.com/office/drawing/2014/main" val="10000"/>
                  </a:ext>
                </a:extLst>
              </a:tr>
              <a:tr h="370840">
                <a:tc>
                  <a:txBody>
                    <a:bodyPr/>
                    <a:lstStyle/>
                    <a:p>
                      <a:r>
                        <a:rPr lang="en-US" dirty="0">
                          <a:solidFill>
                            <a:schemeClr val="tx1"/>
                          </a:solidFill>
                        </a:rPr>
                        <a:t>Dry-bulb and wet-bulb temperatures</a:t>
                      </a:r>
                    </a:p>
                  </a:txBody>
                  <a:tcPr/>
                </a:tc>
                <a:tc>
                  <a:txBody>
                    <a:bodyPr/>
                    <a:lstStyle/>
                    <a:p>
                      <a:pPr algn="ctr"/>
                      <a:r>
                        <a:rPr lang="en-US" dirty="0">
                          <a:solidFill>
                            <a:schemeClr val="tx1"/>
                          </a:solidFill>
                        </a:rPr>
                        <a:t>± 2°F</a:t>
                      </a:r>
                    </a:p>
                  </a:txBody>
                  <a:tcPr/>
                </a:tc>
                <a:tc>
                  <a:txBody>
                    <a:bodyPr/>
                    <a:lstStyle/>
                    <a:p>
                      <a:pPr algn="ctr"/>
                      <a:r>
                        <a:rPr lang="en-US" dirty="0">
                          <a:solidFill>
                            <a:schemeClr val="tx1"/>
                          </a:solidFill>
                        </a:rPr>
                        <a:t>40°F-80°F</a:t>
                      </a:r>
                    </a:p>
                  </a:txBody>
                  <a:tcPr/>
                </a:tc>
                <a:extLst>
                  <a:ext uri="{0D108BD9-81ED-4DB2-BD59-A6C34878D82A}">
                    <a16:rowId xmlns:a16="http://schemas.microsoft.com/office/drawing/2014/main" val="10001"/>
                  </a:ext>
                </a:extLst>
              </a:tr>
              <a:tr h="370840">
                <a:tc>
                  <a:txBody>
                    <a:bodyPr/>
                    <a:lstStyle/>
                    <a:p>
                      <a:r>
                        <a:rPr lang="en-US" dirty="0">
                          <a:solidFill>
                            <a:schemeClr val="tx1"/>
                          </a:solidFill>
                        </a:rPr>
                        <a:t>Enthalpy and value of differential enthalpy sensors</a:t>
                      </a:r>
                    </a:p>
                  </a:txBody>
                  <a:tcPr/>
                </a:tc>
                <a:tc>
                  <a:txBody>
                    <a:bodyPr/>
                    <a:lstStyle/>
                    <a:p>
                      <a:pPr algn="ctr"/>
                      <a:r>
                        <a:rPr lang="en-US" dirty="0">
                          <a:solidFill>
                            <a:schemeClr val="tx1"/>
                          </a:solidFill>
                        </a:rPr>
                        <a:t>±3 Btu/</a:t>
                      </a:r>
                      <a:r>
                        <a:rPr lang="en-US" dirty="0" err="1">
                          <a:solidFill>
                            <a:schemeClr val="tx1"/>
                          </a:solidFill>
                        </a:rPr>
                        <a:t>lb</a:t>
                      </a:r>
                      <a:endParaRPr lang="en-US" dirty="0">
                        <a:solidFill>
                          <a:schemeClr val="tx1"/>
                        </a:solidFill>
                      </a:endParaRPr>
                    </a:p>
                  </a:txBody>
                  <a:tcPr/>
                </a:tc>
                <a:tc>
                  <a:txBody>
                    <a:bodyPr/>
                    <a:lstStyle/>
                    <a:p>
                      <a:pPr algn="ctr"/>
                      <a:r>
                        <a:rPr lang="en-US" dirty="0">
                          <a:solidFill>
                            <a:schemeClr val="tx1"/>
                          </a:solidFill>
                        </a:rPr>
                        <a:t>20-30 Btu/</a:t>
                      </a:r>
                      <a:r>
                        <a:rPr lang="en-US" dirty="0" err="1">
                          <a:solidFill>
                            <a:schemeClr val="tx1"/>
                          </a:solidFill>
                        </a:rPr>
                        <a:t>lb</a:t>
                      </a:r>
                      <a:endParaRPr lang="en-US" dirty="0">
                        <a:solidFill>
                          <a:schemeClr val="tx1"/>
                        </a:solidFill>
                      </a:endParaRPr>
                    </a:p>
                  </a:txBody>
                  <a:tcPr/>
                </a:tc>
                <a:extLst>
                  <a:ext uri="{0D108BD9-81ED-4DB2-BD59-A6C34878D82A}">
                    <a16:rowId xmlns:a16="http://schemas.microsoft.com/office/drawing/2014/main" val="10002"/>
                  </a:ext>
                </a:extLst>
              </a:tr>
              <a:tr h="370840">
                <a:tc>
                  <a:txBody>
                    <a:bodyPr/>
                    <a:lstStyle/>
                    <a:p>
                      <a:r>
                        <a:rPr lang="en-US" dirty="0">
                          <a:solidFill>
                            <a:schemeClr val="tx1"/>
                          </a:solidFill>
                        </a:rPr>
                        <a:t>Relative humidity</a:t>
                      </a:r>
                    </a:p>
                  </a:txBody>
                  <a:tcPr/>
                </a:tc>
                <a:tc>
                  <a:txBody>
                    <a:bodyPr/>
                    <a:lstStyle/>
                    <a:p>
                      <a:pPr algn="ctr"/>
                      <a:r>
                        <a:rPr lang="en-US" dirty="0">
                          <a:solidFill>
                            <a:schemeClr val="tx1"/>
                          </a:solidFill>
                        </a:rPr>
                        <a:t>± 5%</a:t>
                      </a:r>
                    </a:p>
                  </a:txBody>
                  <a:tcPr/>
                </a:tc>
                <a:tc>
                  <a:txBody>
                    <a:bodyPr/>
                    <a:lstStyle/>
                    <a:p>
                      <a:pPr algn="ctr"/>
                      <a:r>
                        <a:rPr lang="en-US" dirty="0">
                          <a:solidFill>
                            <a:schemeClr val="tx1"/>
                          </a:solidFill>
                        </a:rPr>
                        <a:t>20%-80% RH</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981662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3" name="Rectangle 5"/>
          <p:cNvSpPr>
            <a:spLocks noGrp="1" noChangeArrowheads="1"/>
          </p:cNvSpPr>
          <p:nvPr>
            <p:ph idx="1"/>
          </p:nvPr>
        </p:nvSpPr>
        <p:spPr>
          <a:xfrm>
            <a:off x="456229" y="1295400"/>
            <a:ext cx="8155959" cy="4366364"/>
          </a:xfrm>
        </p:spPr>
        <p:txBody>
          <a:bodyPr>
            <a:normAutofit fontScale="92500" lnSpcReduction="10000"/>
          </a:bodyPr>
          <a:lstStyle/>
          <a:p>
            <a:pPr marL="0" indent="0">
              <a:buNone/>
            </a:pPr>
            <a:r>
              <a:rPr lang="en-US" dirty="0">
                <a:cs typeface="Times New Roman" pitchFamily="18" charset="0"/>
                <a:sym typeface="WP MathA" pitchFamily="2" charset="2"/>
              </a:rPr>
              <a:t>System capable of cooling supply air by indirect evaporation and providing up to 100% of expected system cooling load at outside air temperatures of 50°F dry bulb/45°F wet bulb and below</a:t>
            </a:r>
          </a:p>
          <a:p>
            <a:pPr marL="0" indent="0">
              <a:buNone/>
            </a:pPr>
            <a:endParaRPr lang="en-US" u="sng" dirty="0">
              <a:cs typeface="Times New Roman" pitchFamily="18" charset="0"/>
              <a:sym typeface="WP MathA" pitchFamily="2" charset="2"/>
            </a:endParaRPr>
          </a:p>
          <a:p>
            <a:pPr marL="0" indent="0">
              <a:buNone/>
            </a:pPr>
            <a:r>
              <a:rPr lang="en-US" b="1" u="sng" dirty="0">
                <a:cs typeface="Times New Roman" pitchFamily="18" charset="0"/>
                <a:sym typeface="WP MathA" pitchFamily="2" charset="2"/>
              </a:rPr>
              <a:t>Exceptions</a:t>
            </a:r>
          </a:p>
          <a:p>
            <a:pPr lvl="1">
              <a:buFont typeface="Arial" panose="020B0604020202020204" pitchFamily="34" charset="0"/>
              <a:buChar char="•"/>
            </a:pPr>
            <a:r>
              <a:rPr lang="en-US" dirty="0">
                <a:cs typeface="Times New Roman" pitchFamily="18" charset="0"/>
                <a:sym typeface="WP MathA" pitchFamily="2" charset="2"/>
              </a:rPr>
              <a:t>Systems primarily serving computer rooms</a:t>
            </a:r>
          </a:p>
          <a:p>
            <a:pPr lvl="2">
              <a:buFont typeface="Arial" pitchFamily="34" charset="0"/>
              <a:buChar char="–"/>
            </a:pPr>
            <a:r>
              <a:rPr lang="en-US" dirty="0">
                <a:cs typeface="Times New Roman" pitchFamily="18" charset="0"/>
                <a:sym typeface="WP MathA" pitchFamily="2" charset="2"/>
              </a:rPr>
              <a:t>Where 100% of expected system cooling load at dry bulb and wet bulb in Table 6.5.1.2.1 is met with evaporative water economizers</a:t>
            </a:r>
          </a:p>
          <a:p>
            <a:pPr lvl="2">
              <a:buFont typeface="Arial" pitchFamily="34" charset="0"/>
              <a:buChar char="–"/>
            </a:pPr>
            <a:r>
              <a:rPr lang="en-US" dirty="0">
                <a:cs typeface="Times New Roman" pitchFamily="18" charset="0"/>
                <a:sym typeface="WP MathA" pitchFamily="2" charset="2"/>
              </a:rPr>
              <a:t>With systems that satisfy 100% of expected system cooling load at the dry bulb in Table 6.5.1.2.1 is met with dry cooler water economizers</a:t>
            </a:r>
          </a:p>
          <a:p>
            <a:pPr lvl="1">
              <a:buFont typeface="Arial" panose="020B0604020202020204" pitchFamily="34" charset="0"/>
              <a:buChar char="•"/>
            </a:pPr>
            <a:r>
              <a:rPr lang="en-US" dirty="0">
                <a:cs typeface="Times New Roman" pitchFamily="18" charset="0"/>
                <a:sym typeface="WP MathA" pitchFamily="2" charset="2"/>
              </a:rPr>
              <a:t>If required for dehumidification, design can meet 100% of expected cooling load at 45°F dry bulb/40°F wet bulb with water-cooled </a:t>
            </a:r>
            <a:r>
              <a:rPr lang="en-US" sz="2100" dirty="0">
                <a:cs typeface="Times New Roman" pitchFamily="18" charset="0"/>
                <a:sym typeface="WP MathA" pitchFamily="2" charset="2"/>
              </a:rPr>
              <a:t>fluid</a:t>
            </a:r>
            <a:r>
              <a:rPr lang="en-US" dirty="0">
                <a:cs typeface="Times New Roman" pitchFamily="18" charset="0"/>
                <a:sym typeface="WP MathA" pitchFamily="2" charset="2"/>
              </a:rPr>
              <a:t> economizers</a:t>
            </a:r>
            <a:endParaRPr lang="en-US" sz="2000" dirty="0">
              <a:cs typeface="Times New Roman" pitchFamily="18" charset="0"/>
              <a:sym typeface="WP MathA" pitchFamily="2" charset="2"/>
            </a:endParaRPr>
          </a:p>
        </p:txBody>
      </p:sp>
      <p:sp>
        <p:nvSpPr>
          <p:cNvPr id="206852" name="Rectangle 4"/>
          <p:cNvSpPr>
            <a:spLocks noGrp="1" noChangeArrowheads="1"/>
          </p:cNvSpPr>
          <p:nvPr>
            <p:ph type="title"/>
          </p:nvPr>
        </p:nvSpPr>
        <p:spPr>
          <a:xfrm>
            <a:off x="228600" y="0"/>
            <a:ext cx="8305800" cy="914400"/>
          </a:xfrm>
        </p:spPr>
        <p:txBody>
          <a:bodyPr>
            <a:normAutofit/>
          </a:bodyPr>
          <a:lstStyle/>
          <a:p>
            <a:pPr>
              <a:lnSpc>
                <a:spcPct val="80000"/>
              </a:lnSpc>
            </a:pPr>
            <a:r>
              <a:rPr lang="en-US" sz="2400" b="1" dirty="0">
                <a:solidFill>
                  <a:srgbClr val="00853F"/>
                </a:solidFill>
              </a:rPr>
              <a:t>Section 6 – 6.5.1.2.1</a:t>
            </a:r>
            <a:br>
              <a:rPr lang="en-US" sz="2000" dirty="0">
                <a:solidFill>
                  <a:srgbClr val="00853F"/>
                </a:solidFill>
              </a:rPr>
            </a:br>
            <a:r>
              <a:rPr lang="en-US" sz="2000" dirty="0">
                <a:solidFill>
                  <a:srgbClr val="00853F"/>
                </a:solidFill>
              </a:rPr>
              <a:t>Design Capacity – Water Economizers</a:t>
            </a:r>
            <a:endParaRPr lang="en-US" sz="2000" i="1" dirty="0">
              <a:solidFill>
                <a:srgbClr val="00853F"/>
              </a:solidFill>
            </a:endParaRPr>
          </a:p>
        </p:txBody>
      </p:sp>
    </p:spTree>
    <p:extLst>
      <p:ext uri="{BB962C8B-B14F-4D97-AF65-F5344CB8AC3E}">
        <p14:creationId xmlns:p14="http://schemas.microsoft.com/office/powerpoint/2010/main" val="23385226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Rectangle 3"/>
          <p:cNvSpPr>
            <a:spLocks noGrp="1" noChangeArrowheads="1"/>
          </p:cNvSpPr>
          <p:nvPr>
            <p:ph idx="1"/>
          </p:nvPr>
        </p:nvSpPr>
        <p:spPr>
          <a:xfrm>
            <a:off x="456230" y="1416050"/>
            <a:ext cx="4240462" cy="4298950"/>
          </a:xfrm>
        </p:spPr>
        <p:txBody>
          <a:bodyPr/>
          <a:lstStyle/>
          <a:p>
            <a:pPr marL="0" indent="0">
              <a:buNone/>
            </a:pPr>
            <a:r>
              <a:rPr lang="en-US" dirty="0">
                <a:cs typeface="Times New Roman" pitchFamily="18" charset="0"/>
                <a:sym typeface="WP MathA" pitchFamily="2" charset="2"/>
              </a:rPr>
              <a:t>Precooling coils and water-to-water heat exchangers to have either</a:t>
            </a:r>
          </a:p>
          <a:p>
            <a:pPr lvl="1">
              <a:buFont typeface="Arial" panose="020B0604020202020204" pitchFamily="34" charset="0"/>
              <a:buChar char="•"/>
            </a:pPr>
            <a:r>
              <a:rPr lang="en-US" dirty="0">
                <a:cs typeface="Times New Roman" pitchFamily="18" charset="0"/>
                <a:sym typeface="WP MathA" pitchFamily="2" charset="2"/>
              </a:rPr>
              <a:t>Water-side pressure drop of &lt;15 </a:t>
            </a:r>
            <a:r>
              <a:rPr lang="en-US" dirty="0" err="1">
                <a:cs typeface="Times New Roman" pitchFamily="18" charset="0"/>
                <a:sym typeface="WP MathA" pitchFamily="2" charset="2"/>
              </a:rPr>
              <a:t>ft</a:t>
            </a:r>
            <a:r>
              <a:rPr lang="en-US" dirty="0">
                <a:cs typeface="Times New Roman" pitchFamily="18" charset="0"/>
                <a:sym typeface="WP MathA" pitchFamily="2" charset="2"/>
              </a:rPr>
              <a:t> of water </a:t>
            </a:r>
            <a:r>
              <a:rPr lang="en-US" b="1" dirty="0">
                <a:cs typeface="Times New Roman" pitchFamily="18" charset="0"/>
                <a:sym typeface="WP MathA" pitchFamily="2" charset="2"/>
              </a:rPr>
              <a:t>OR</a:t>
            </a:r>
          </a:p>
          <a:p>
            <a:pPr lvl="1">
              <a:buFont typeface="Arial" panose="020B0604020202020204" pitchFamily="34" charset="0"/>
              <a:buChar char="•"/>
            </a:pPr>
            <a:r>
              <a:rPr lang="en-US" dirty="0">
                <a:cs typeface="Times New Roman" pitchFamily="18" charset="0"/>
                <a:sym typeface="WP MathA" pitchFamily="2" charset="2"/>
              </a:rPr>
              <a:t>Bypassed when not in use</a:t>
            </a:r>
          </a:p>
        </p:txBody>
      </p:sp>
      <p:sp>
        <p:nvSpPr>
          <p:cNvPr id="208898" name="Rectangle 2"/>
          <p:cNvSpPr>
            <a:spLocks noGrp="1" noChangeArrowheads="1"/>
          </p:cNvSpPr>
          <p:nvPr>
            <p:ph type="title"/>
          </p:nvPr>
        </p:nvSpPr>
        <p:spPr>
          <a:xfrm>
            <a:off x="190501" y="0"/>
            <a:ext cx="8712200" cy="952500"/>
          </a:xfrm>
        </p:spPr>
        <p:txBody>
          <a:bodyPr/>
          <a:lstStyle/>
          <a:p>
            <a:pPr>
              <a:lnSpc>
                <a:spcPct val="80000"/>
              </a:lnSpc>
            </a:pPr>
            <a:r>
              <a:rPr lang="en-US" sz="2400" b="1" dirty="0">
                <a:solidFill>
                  <a:srgbClr val="00853F"/>
                </a:solidFill>
              </a:rPr>
              <a:t>Section 6 – 6.5.1.2.2</a:t>
            </a:r>
            <a:br>
              <a:rPr lang="en-US" dirty="0"/>
            </a:br>
            <a:r>
              <a:rPr lang="en-US" sz="2000" dirty="0">
                <a:solidFill>
                  <a:srgbClr val="00853F"/>
                </a:solidFill>
              </a:rPr>
              <a:t>Maximum Pressure Drop – Water Economizers</a:t>
            </a:r>
          </a:p>
        </p:txBody>
      </p:sp>
      <p:sp>
        <p:nvSpPr>
          <p:cNvPr id="208926" name="Rectangle 30"/>
          <p:cNvSpPr>
            <a:spLocks noChangeArrowheads="1"/>
          </p:cNvSpPr>
          <p:nvPr/>
        </p:nvSpPr>
        <p:spPr bwMode="auto">
          <a:xfrm>
            <a:off x="4724400" y="1416050"/>
            <a:ext cx="3827463" cy="4298950"/>
          </a:xfrm>
          <a:prstGeom prst="rect">
            <a:avLst/>
          </a:prstGeom>
          <a:solidFill>
            <a:schemeClr val="bg1"/>
          </a:solidFill>
          <a:ln w="3175">
            <a:solidFill>
              <a:srgbClr val="A1B6D3"/>
            </a:solidFill>
            <a:miter lim="800000"/>
            <a:headEnd/>
            <a:tailEnd/>
          </a:ln>
          <a:effectLst>
            <a:outerShdw dist="89803" dir="2700000" algn="ctr" rotWithShape="0">
              <a:srgbClr val="A1B6D3">
                <a:alpha val="50000"/>
              </a:srgbClr>
            </a:outerShdw>
          </a:effectLst>
        </p:spPr>
        <p:txBody>
          <a:bodyPr wrap="none" lIns="0" tIns="0" rIns="0" bIns="0" anchor="ctr"/>
          <a:lstStyle/>
          <a:p>
            <a:endParaRPr lang="en-US"/>
          </a:p>
        </p:txBody>
      </p:sp>
      <p:graphicFrame>
        <p:nvGraphicFramePr>
          <p:cNvPr id="208927" name="Object 31"/>
          <p:cNvGraphicFramePr>
            <a:graphicFrameLocks noChangeAspect="1"/>
          </p:cNvGraphicFramePr>
          <p:nvPr/>
        </p:nvGraphicFramePr>
        <p:xfrm>
          <a:off x="4818063" y="1603375"/>
          <a:ext cx="3638550" cy="3651250"/>
        </p:xfrm>
        <a:graphic>
          <a:graphicData uri="http://schemas.openxmlformats.org/presentationml/2006/ole">
            <mc:AlternateContent xmlns:mc="http://schemas.openxmlformats.org/markup-compatibility/2006">
              <mc:Choice xmlns:v="urn:schemas-microsoft-com:vml" Requires="v">
                <p:oleObj spid="_x0000_s5266" r:id="rId4" imgW="3256026" imgH="3267456" progId="">
                  <p:embed/>
                </p:oleObj>
              </mc:Choice>
              <mc:Fallback>
                <p:oleObj r:id="rId4" imgW="3256026" imgH="326745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8063" y="1603375"/>
                        <a:ext cx="3638550" cy="365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8928" name="Rectangle 32"/>
          <p:cNvSpPr>
            <a:spLocks noChangeArrowheads="1"/>
          </p:cNvSpPr>
          <p:nvPr/>
        </p:nvSpPr>
        <p:spPr bwMode="auto">
          <a:xfrm>
            <a:off x="4741863" y="5321300"/>
            <a:ext cx="930275" cy="304800"/>
          </a:xfrm>
          <a:prstGeom prst="rect">
            <a:avLst/>
          </a:prstGeom>
          <a:noFill/>
          <a:ln w="12700">
            <a:noFill/>
            <a:miter lim="800000"/>
            <a:headEnd/>
            <a:tailEnd/>
          </a:ln>
          <a:effectLst/>
        </p:spPr>
        <p:txBody>
          <a:bodyPr wrap="none" lIns="0" tIns="0" rIns="0" bIns="0" anchor="b">
            <a:spAutoFit/>
          </a:bodyPr>
          <a:lstStyle/>
          <a:p>
            <a:r>
              <a:rPr lang="en-US" sz="1000" b="1">
                <a:solidFill>
                  <a:srgbClr val="006699"/>
                </a:solidFill>
                <a:latin typeface="Arial Narrow" pitchFamily="34" charset="0"/>
              </a:rPr>
              <a:t>Figure 6-O from</a:t>
            </a:r>
            <a:br>
              <a:rPr lang="en-US" sz="1000" b="1">
                <a:solidFill>
                  <a:srgbClr val="006699"/>
                </a:solidFill>
                <a:latin typeface="Arial Narrow" pitchFamily="34" charset="0"/>
              </a:rPr>
            </a:br>
            <a:r>
              <a:rPr lang="en-US" sz="1000" b="1">
                <a:solidFill>
                  <a:srgbClr val="006699"/>
                </a:solidFill>
                <a:latin typeface="Arial Narrow" pitchFamily="34" charset="0"/>
              </a:rPr>
              <a:t>90.1 User’s Manual</a:t>
            </a:r>
          </a:p>
        </p:txBody>
      </p:sp>
    </p:spTree>
    <p:extLst>
      <p:ext uri="{BB962C8B-B14F-4D97-AF65-F5344CB8AC3E}">
        <p14:creationId xmlns:p14="http://schemas.microsoft.com/office/powerpoint/2010/main" val="17846998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7" name="Rectangle 3"/>
          <p:cNvSpPr>
            <a:spLocks noGrp="1" noChangeArrowheads="1"/>
          </p:cNvSpPr>
          <p:nvPr>
            <p:ph idx="1"/>
          </p:nvPr>
        </p:nvSpPr>
        <p:spPr>
          <a:xfrm>
            <a:off x="456229" y="1295400"/>
            <a:ext cx="8155959" cy="4441825"/>
          </a:xfrm>
        </p:spPr>
        <p:txBody>
          <a:bodyPr/>
          <a:lstStyle/>
          <a:p>
            <a:pPr marL="0" indent="0">
              <a:buNone/>
            </a:pPr>
            <a:r>
              <a:rPr lang="en-US" dirty="0">
                <a:cs typeface="Times New Roman" pitchFamily="18" charset="0"/>
                <a:sym typeface="WP MathA" pitchFamily="2" charset="2"/>
              </a:rPr>
              <a:t>Economizers must be integrated with mechanical cooling systems and be capable of providing partial cooling even when additional mechanical cooling is required</a:t>
            </a:r>
            <a:br>
              <a:rPr lang="en-US" dirty="0">
                <a:cs typeface="Times New Roman" pitchFamily="18" charset="0"/>
                <a:sym typeface="WP MathA" pitchFamily="2" charset="2"/>
              </a:rPr>
            </a:br>
            <a:endParaRPr lang="en-US" dirty="0">
              <a:cs typeface="Times New Roman" pitchFamily="18" charset="0"/>
              <a:sym typeface="WP MathA" pitchFamily="2" charset="2"/>
            </a:endParaRPr>
          </a:p>
          <a:p>
            <a:pPr marL="0" indent="0">
              <a:buNone/>
            </a:pPr>
            <a:r>
              <a:rPr lang="en-US" dirty="0">
                <a:cs typeface="Times New Roman" pitchFamily="18" charset="0"/>
                <a:sym typeface="WP MathA" pitchFamily="2" charset="2"/>
              </a:rPr>
              <a:t>Controls to not false load the mechanical cooling systems by limiting or disabling the economizer or any other means (e.g., hot gas bypass) except at lowest cooling stage</a:t>
            </a:r>
          </a:p>
        </p:txBody>
      </p:sp>
      <p:sp>
        <p:nvSpPr>
          <p:cNvPr id="210946" name="Rectangle 2"/>
          <p:cNvSpPr>
            <a:spLocks noGrp="1" noChangeArrowheads="1"/>
          </p:cNvSpPr>
          <p:nvPr>
            <p:ph type="title"/>
          </p:nvPr>
        </p:nvSpPr>
        <p:spPr>
          <a:xfrm>
            <a:off x="203200" y="0"/>
            <a:ext cx="8915400" cy="914400"/>
          </a:xfrm>
        </p:spPr>
        <p:txBody>
          <a:bodyPr>
            <a:normAutofit/>
          </a:bodyPr>
          <a:lstStyle/>
          <a:p>
            <a:pPr>
              <a:lnSpc>
                <a:spcPct val="80000"/>
              </a:lnSpc>
            </a:pPr>
            <a:r>
              <a:rPr lang="en-US" sz="2400" b="1" dirty="0">
                <a:solidFill>
                  <a:srgbClr val="00853F"/>
                </a:solidFill>
              </a:rPr>
              <a:t>Section 6 – 6.5.1.3</a:t>
            </a:r>
            <a:br>
              <a:rPr lang="en-US" sz="2000" dirty="0">
                <a:solidFill>
                  <a:srgbClr val="00853F"/>
                </a:solidFill>
              </a:rPr>
            </a:br>
            <a:r>
              <a:rPr lang="en-US" sz="2000" dirty="0">
                <a:solidFill>
                  <a:srgbClr val="00853F"/>
                </a:solidFill>
              </a:rPr>
              <a:t>Integrated Economizer Control</a:t>
            </a:r>
            <a:endParaRPr lang="en-US" sz="2000" i="1" dirty="0">
              <a:solidFill>
                <a:srgbClr val="00853F"/>
              </a:solidFill>
            </a:endParaRPr>
          </a:p>
        </p:txBody>
      </p:sp>
    </p:spTree>
    <p:extLst>
      <p:ext uri="{BB962C8B-B14F-4D97-AF65-F5344CB8AC3E}">
        <p14:creationId xmlns:p14="http://schemas.microsoft.com/office/powerpoint/2010/main" val="16250715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7" name="Rectangle 3"/>
          <p:cNvSpPr>
            <a:spLocks noGrp="1" noChangeArrowheads="1"/>
          </p:cNvSpPr>
          <p:nvPr>
            <p:ph idx="1"/>
          </p:nvPr>
        </p:nvSpPr>
        <p:spPr>
          <a:xfrm>
            <a:off x="456229" y="1295400"/>
            <a:ext cx="8155959" cy="4441825"/>
          </a:xfrm>
        </p:spPr>
        <p:txBody>
          <a:bodyPr>
            <a:normAutofit/>
          </a:bodyPr>
          <a:lstStyle/>
          <a:p>
            <a:pPr marL="0" indent="0">
              <a:buNone/>
            </a:pPr>
            <a:r>
              <a:rPr lang="en-US" dirty="0">
                <a:cs typeface="Times New Roman" pitchFamily="18" charset="0"/>
                <a:sym typeface="WP MathA" pitchFamily="2" charset="2"/>
              </a:rPr>
              <a:t>Units with air economizers</a:t>
            </a:r>
          </a:p>
          <a:p>
            <a:r>
              <a:rPr lang="en-US" dirty="0">
                <a:cs typeface="Times New Roman" pitchFamily="18" charset="0"/>
                <a:sym typeface="WP MathA" pitchFamily="2" charset="2"/>
              </a:rPr>
              <a:t>Unit controls</a:t>
            </a:r>
          </a:p>
          <a:p>
            <a:pPr lvl="1"/>
            <a:r>
              <a:rPr lang="en-US" dirty="0">
                <a:cs typeface="Times New Roman" pitchFamily="18" charset="0"/>
                <a:sym typeface="WP MathA" pitchFamily="2" charset="2"/>
              </a:rPr>
              <a:t>Mechanical cooling capability interlocked with air economizer controls so outdoor air damper is at 100% open when mechanical cooling is on and outdoor air damper doesn’t begin to close to prevent coil freezing due to minimum compressor run time until leaving air temperature is &lt; 45°F</a:t>
            </a:r>
          </a:p>
          <a:p>
            <a:r>
              <a:rPr lang="en-US" dirty="0">
                <a:cs typeface="Times New Roman" pitchFamily="18" charset="0"/>
                <a:sym typeface="WP MathA" pitchFamily="2" charset="2"/>
              </a:rPr>
              <a:t>DX units that control capacity of mechanical cooling based on occupied space temperature to have a minimum of 2 stages of mechanical cooling capacity if unit cooling capacity is ≥ 65,000 Btu/h </a:t>
            </a:r>
          </a:p>
        </p:txBody>
      </p:sp>
      <p:sp>
        <p:nvSpPr>
          <p:cNvPr id="210946" name="Rectangle 2"/>
          <p:cNvSpPr>
            <a:spLocks noGrp="1" noChangeArrowheads="1"/>
          </p:cNvSpPr>
          <p:nvPr>
            <p:ph type="title"/>
          </p:nvPr>
        </p:nvSpPr>
        <p:spPr>
          <a:xfrm>
            <a:off x="203200" y="0"/>
            <a:ext cx="8915400" cy="914400"/>
          </a:xfrm>
        </p:spPr>
        <p:txBody>
          <a:bodyPr>
            <a:normAutofit/>
          </a:bodyPr>
          <a:lstStyle/>
          <a:p>
            <a:pPr>
              <a:lnSpc>
                <a:spcPct val="80000"/>
              </a:lnSpc>
            </a:pPr>
            <a:r>
              <a:rPr lang="en-US" sz="2400" b="1" dirty="0">
                <a:solidFill>
                  <a:srgbClr val="00853F"/>
                </a:solidFill>
              </a:rPr>
              <a:t>Section 6 – 6.5.1.3</a:t>
            </a:r>
            <a:br>
              <a:rPr lang="en-US" sz="2000" dirty="0">
                <a:solidFill>
                  <a:srgbClr val="00853F"/>
                </a:solidFill>
              </a:rPr>
            </a:br>
            <a:r>
              <a:rPr lang="en-US" sz="2000" dirty="0">
                <a:solidFill>
                  <a:srgbClr val="00853F"/>
                </a:solidFill>
              </a:rPr>
              <a:t>Integrated Economizer Control </a:t>
            </a:r>
            <a:r>
              <a:rPr lang="en-US" sz="1200" i="1" dirty="0">
                <a:solidFill>
                  <a:srgbClr val="00853F"/>
                </a:solidFill>
              </a:rPr>
              <a:t>(cont’d)</a:t>
            </a:r>
            <a:endParaRPr lang="en-US" sz="2000" i="1" dirty="0">
              <a:solidFill>
                <a:srgbClr val="00853F"/>
              </a:solidFill>
            </a:endParaRPr>
          </a:p>
        </p:txBody>
      </p:sp>
    </p:spTree>
    <p:extLst>
      <p:ext uri="{BB962C8B-B14F-4D97-AF65-F5344CB8AC3E}">
        <p14:creationId xmlns:p14="http://schemas.microsoft.com/office/powerpoint/2010/main" val="25862185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7" name="Rectangle 3"/>
          <p:cNvSpPr>
            <a:spLocks noGrp="1" noChangeArrowheads="1"/>
          </p:cNvSpPr>
          <p:nvPr>
            <p:ph idx="1"/>
          </p:nvPr>
        </p:nvSpPr>
        <p:spPr>
          <a:xfrm>
            <a:off x="456229" y="1295401"/>
            <a:ext cx="8155959" cy="1372496"/>
          </a:xfrm>
        </p:spPr>
        <p:txBody>
          <a:bodyPr/>
          <a:lstStyle/>
          <a:p>
            <a:pPr marL="0" indent="0">
              <a:buNone/>
            </a:pPr>
            <a:r>
              <a:rPr lang="en-US" dirty="0">
                <a:cs typeface="Times New Roman" pitchFamily="18" charset="0"/>
                <a:sym typeface="WP MathA" pitchFamily="2" charset="2"/>
              </a:rPr>
              <a:t>All other DX units, including those that control space temperature by modulating air flow to the space, to comply with Table 6.5.1.3</a:t>
            </a:r>
          </a:p>
        </p:txBody>
      </p:sp>
      <p:sp>
        <p:nvSpPr>
          <p:cNvPr id="210946" name="Rectangle 2"/>
          <p:cNvSpPr>
            <a:spLocks noGrp="1" noChangeArrowheads="1"/>
          </p:cNvSpPr>
          <p:nvPr>
            <p:ph type="title"/>
          </p:nvPr>
        </p:nvSpPr>
        <p:spPr>
          <a:xfrm>
            <a:off x="203200" y="0"/>
            <a:ext cx="8915400" cy="914400"/>
          </a:xfrm>
        </p:spPr>
        <p:txBody>
          <a:bodyPr>
            <a:normAutofit/>
          </a:bodyPr>
          <a:lstStyle/>
          <a:p>
            <a:pPr>
              <a:lnSpc>
                <a:spcPct val="80000"/>
              </a:lnSpc>
            </a:pPr>
            <a:r>
              <a:rPr lang="en-US" sz="2400" b="1" dirty="0">
                <a:solidFill>
                  <a:srgbClr val="00853F"/>
                </a:solidFill>
              </a:rPr>
              <a:t>Section 6 – 6.5.1.3 cont’d</a:t>
            </a:r>
            <a:br>
              <a:rPr lang="en-US" sz="2000" dirty="0">
                <a:solidFill>
                  <a:srgbClr val="00853F"/>
                </a:solidFill>
              </a:rPr>
            </a:br>
            <a:endParaRPr lang="en-US" sz="2000" i="1" dirty="0">
              <a:solidFill>
                <a:srgbClr val="00853F"/>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887572106"/>
              </p:ext>
            </p:extLst>
          </p:nvPr>
        </p:nvGraphicFramePr>
        <p:xfrm>
          <a:off x="668378" y="2933569"/>
          <a:ext cx="7087885" cy="1656080"/>
        </p:xfrm>
        <a:graphic>
          <a:graphicData uri="http://schemas.openxmlformats.org/drawingml/2006/table">
            <a:tbl>
              <a:tblPr firstRow="1" bandRow="1">
                <a:tableStyleId>{5C22544A-7EE6-4342-B048-85BDC9FD1C3A}</a:tableStyleId>
              </a:tblPr>
              <a:tblGrid>
                <a:gridCol w="2798619">
                  <a:extLst>
                    <a:ext uri="{9D8B030D-6E8A-4147-A177-3AD203B41FA5}">
                      <a16:colId xmlns:a16="http://schemas.microsoft.com/office/drawing/2014/main" val="20000"/>
                    </a:ext>
                  </a:extLst>
                </a:gridCol>
                <a:gridCol w="1944100">
                  <a:extLst>
                    <a:ext uri="{9D8B030D-6E8A-4147-A177-3AD203B41FA5}">
                      <a16:colId xmlns:a16="http://schemas.microsoft.com/office/drawing/2014/main" val="20001"/>
                    </a:ext>
                  </a:extLst>
                </a:gridCol>
                <a:gridCol w="2345166">
                  <a:extLst>
                    <a:ext uri="{9D8B030D-6E8A-4147-A177-3AD203B41FA5}">
                      <a16:colId xmlns:a16="http://schemas.microsoft.com/office/drawing/2014/main" val="20002"/>
                    </a:ext>
                  </a:extLst>
                </a:gridCol>
              </a:tblGrid>
              <a:tr h="370840">
                <a:tc>
                  <a:txBody>
                    <a:bodyPr/>
                    <a:lstStyle/>
                    <a:p>
                      <a:pPr algn="ctr"/>
                      <a:r>
                        <a:rPr lang="en-US" dirty="0">
                          <a:solidFill>
                            <a:schemeClr val="tx1"/>
                          </a:solidFill>
                        </a:rPr>
                        <a:t>Rating Capacity, Btu/h</a:t>
                      </a:r>
                    </a:p>
                  </a:txBody>
                  <a:tcPr/>
                </a:tc>
                <a:tc>
                  <a:txBody>
                    <a:bodyPr/>
                    <a:lstStyle/>
                    <a:p>
                      <a:pPr algn="ctr"/>
                      <a:r>
                        <a:rPr lang="en-US" dirty="0">
                          <a:solidFill>
                            <a:schemeClr val="tx1"/>
                          </a:solidFill>
                        </a:rPr>
                        <a:t>Min. #</a:t>
                      </a:r>
                      <a:r>
                        <a:rPr lang="en-US" baseline="0" dirty="0">
                          <a:solidFill>
                            <a:schemeClr val="tx1"/>
                          </a:solidFill>
                        </a:rPr>
                        <a:t> of Mechanical Cooling Stages</a:t>
                      </a:r>
                      <a:endParaRPr lang="en-US" dirty="0">
                        <a:solidFill>
                          <a:schemeClr val="tx1"/>
                        </a:solidFill>
                      </a:endParaRPr>
                    </a:p>
                  </a:txBody>
                  <a:tcPr/>
                </a:tc>
                <a:tc>
                  <a:txBody>
                    <a:bodyPr/>
                    <a:lstStyle/>
                    <a:p>
                      <a:pPr algn="ctr"/>
                      <a:r>
                        <a:rPr lang="en-US" dirty="0">
                          <a:solidFill>
                            <a:schemeClr val="tx1"/>
                          </a:solidFill>
                        </a:rPr>
                        <a:t>Min. Compressor Displacement</a:t>
                      </a:r>
                    </a:p>
                  </a:txBody>
                  <a:tcPr/>
                </a:tc>
                <a:extLst>
                  <a:ext uri="{0D108BD9-81ED-4DB2-BD59-A6C34878D82A}">
                    <a16:rowId xmlns:a16="http://schemas.microsoft.com/office/drawing/2014/main" val="10000"/>
                  </a:ext>
                </a:extLst>
              </a:tr>
              <a:tr h="370840">
                <a:tc>
                  <a:txBody>
                    <a:bodyPr/>
                    <a:lstStyle/>
                    <a:p>
                      <a:pPr algn="ctr"/>
                      <a:r>
                        <a:rPr lang="en-US" dirty="0">
                          <a:solidFill>
                            <a:schemeClr val="tx1"/>
                          </a:solidFill>
                        </a:rPr>
                        <a:t>≥ 65,000 and &lt; 240,000</a:t>
                      </a:r>
                    </a:p>
                  </a:txBody>
                  <a:tcPr/>
                </a:tc>
                <a:tc>
                  <a:txBody>
                    <a:bodyPr/>
                    <a:lstStyle/>
                    <a:p>
                      <a:pPr algn="ctr"/>
                      <a:r>
                        <a:rPr lang="en-US" dirty="0">
                          <a:solidFill>
                            <a:schemeClr val="tx1"/>
                          </a:solidFill>
                        </a:rPr>
                        <a:t>3</a:t>
                      </a:r>
                    </a:p>
                  </a:txBody>
                  <a:tcPr/>
                </a:tc>
                <a:tc>
                  <a:txBody>
                    <a:bodyPr/>
                    <a:lstStyle/>
                    <a:p>
                      <a:pPr algn="ctr"/>
                      <a:r>
                        <a:rPr lang="en-US" dirty="0">
                          <a:solidFill>
                            <a:schemeClr val="tx1"/>
                          </a:solidFill>
                        </a:rPr>
                        <a:t>≤ 35% of full load</a:t>
                      </a:r>
                    </a:p>
                  </a:txBody>
                  <a:tcPr/>
                </a:tc>
                <a:extLst>
                  <a:ext uri="{0D108BD9-81ED-4DB2-BD59-A6C34878D82A}">
                    <a16:rowId xmlns:a16="http://schemas.microsoft.com/office/drawing/2014/main" val="10001"/>
                  </a:ext>
                </a:extLst>
              </a:tr>
              <a:tr h="370840">
                <a:tc>
                  <a:txBody>
                    <a:bodyPr/>
                    <a:lstStyle/>
                    <a:p>
                      <a:pPr algn="ctr"/>
                      <a:r>
                        <a:rPr lang="en-US" dirty="0">
                          <a:solidFill>
                            <a:schemeClr val="tx1"/>
                          </a:solidFill>
                        </a:rPr>
                        <a:t>≥ 240,000</a:t>
                      </a:r>
                    </a:p>
                  </a:txBody>
                  <a:tcPr/>
                </a:tc>
                <a:tc>
                  <a:txBody>
                    <a:bodyPr/>
                    <a:lstStyle/>
                    <a:p>
                      <a:pPr algn="ctr"/>
                      <a:r>
                        <a:rPr lang="en-US" dirty="0">
                          <a:solidFill>
                            <a:schemeClr val="tx1"/>
                          </a:solidFill>
                        </a:rPr>
                        <a:t>4</a:t>
                      </a:r>
                    </a:p>
                  </a:txBody>
                  <a:tcPr/>
                </a:tc>
                <a:tc>
                  <a:txBody>
                    <a:bodyPr/>
                    <a:lstStyle/>
                    <a:p>
                      <a:pPr algn="ctr"/>
                      <a:r>
                        <a:rPr lang="en-US" dirty="0">
                          <a:solidFill>
                            <a:schemeClr val="tx1"/>
                          </a:solidFill>
                        </a:rPr>
                        <a:t>≤ 25%</a:t>
                      </a:r>
                      <a:r>
                        <a:rPr lang="en-US" baseline="0" dirty="0">
                          <a:solidFill>
                            <a:schemeClr val="tx1"/>
                          </a:solidFill>
                        </a:rPr>
                        <a:t> full load</a:t>
                      </a:r>
                      <a:endParaRPr lang="en-US" dirty="0">
                        <a:solidFill>
                          <a:schemeClr val="tx1"/>
                        </a:solidFill>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205650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5" name="Rectangle 3"/>
          <p:cNvSpPr>
            <a:spLocks noGrp="1" noChangeArrowheads="1"/>
          </p:cNvSpPr>
          <p:nvPr>
            <p:ph idx="1"/>
          </p:nvPr>
        </p:nvSpPr>
        <p:spPr>
          <a:xfrm>
            <a:off x="456229" y="1295400"/>
            <a:ext cx="4877771" cy="4441825"/>
          </a:xfrm>
        </p:spPr>
        <p:txBody>
          <a:bodyPr/>
          <a:lstStyle/>
          <a:p>
            <a:pPr marL="0" indent="0">
              <a:buNone/>
            </a:pPr>
            <a:r>
              <a:rPr lang="en-US" dirty="0">
                <a:cs typeface="Times New Roman" pitchFamily="18" charset="0"/>
                <a:sym typeface="WP MathA" pitchFamily="2" charset="2"/>
              </a:rPr>
              <a:t>Designed so economizer operation doesn’t increase the building heating energy use during normal operation</a:t>
            </a:r>
          </a:p>
          <a:p>
            <a:endParaRPr lang="en-US" dirty="0">
              <a:cs typeface="Times New Roman" pitchFamily="18" charset="0"/>
              <a:sym typeface="WP MathA" pitchFamily="2" charset="2"/>
            </a:endParaRPr>
          </a:p>
          <a:p>
            <a:pPr marL="0" indent="0">
              <a:buNone/>
            </a:pPr>
            <a:r>
              <a:rPr lang="en-US" b="1" u="sng" dirty="0">
                <a:cs typeface="Times New Roman" pitchFamily="18" charset="0"/>
                <a:sym typeface="WP MathA" pitchFamily="2" charset="2"/>
              </a:rPr>
              <a:t>Exception</a:t>
            </a:r>
          </a:p>
          <a:p>
            <a:pPr lvl="1">
              <a:buFont typeface="Wingdings" pitchFamily="2" charset="2"/>
              <a:buChar char="ü"/>
            </a:pPr>
            <a:r>
              <a:rPr lang="en-US" dirty="0">
                <a:cs typeface="Times New Roman" pitchFamily="18" charset="0"/>
                <a:sym typeface="WP MathA" pitchFamily="2" charset="2"/>
              </a:rPr>
              <a:t>Economizers on VAV systems that cause zone level heating to increase due to a reduction in supply air temperature</a:t>
            </a:r>
          </a:p>
        </p:txBody>
      </p:sp>
      <p:sp>
        <p:nvSpPr>
          <p:cNvPr id="212994" name="Rectangle 2"/>
          <p:cNvSpPr>
            <a:spLocks noGrp="1" noChangeArrowheads="1"/>
          </p:cNvSpPr>
          <p:nvPr>
            <p:ph type="title"/>
          </p:nvPr>
        </p:nvSpPr>
        <p:spPr>
          <a:xfrm>
            <a:off x="203200" y="25400"/>
            <a:ext cx="8763000" cy="863600"/>
          </a:xfrm>
        </p:spPr>
        <p:txBody>
          <a:bodyPr>
            <a:normAutofit/>
          </a:bodyPr>
          <a:lstStyle/>
          <a:p>
            <a:pPr>
              <a:lnSpc>
                <a:spcPct val="80000"/>
              </a:lnSpc>
            </a:pPr>
            <a:r>
              <a:rPr lang="en-US" sz="2400" b="1" dirty="0">
                <a:solidFill>
                  <a:srgbClr val="00853F"/>
                </a:solidFill>
              </a:rPr>
              <a:t>Section 6 – 6.5.1.4</a:t>
            </a:r>
            <a:br>
              <a:rPr lang="en-US" sz="2000" dirty="0">
                <a:solidFill>
                  <a:srgbClr val="00853F"/>
                </a:solidFill>
              </a:rPr>
            </a:br>
            <a:r>
              <a:rPr lang="en-US" sz="2000" dirty="0">
                <a:solidFill>
                  <a:srgbClr val="00853F"/>
                </a:solidFill>
              </a:rPr>
              <a:t>Economizer Heating System Impact</a:t>
            </a:r>
            <a:endParaRPr lang="en-US" sz="2000" i="1" dirty="0">
              <a:solidFill>
                <a:srgbClr val="00853F"/>
              </a:solidFill>
            </a:endParaRPr>
          </a:p>
        </p:txBody>
      </p:sp>
      <p:pic>
        <p:nvPicPr>
          <p:cNvPr id="213020" name="Picture 28" descr="740"/>
          <p:cNvPicPr>
            <a:picLocks noChangeAspect="1" noChangeArrowheads="1"/>
          </p:cNvPicPr>
          <p:nvPr/>
        </p:nvPicPr>
        <p:blipFill>
          <a:blip r:embed="rId3" cstate="screen"/>
          <a:srcRect/>
          <a:stretch>
            <a:fillRect/>
          </a:stretch>
        </p:blipFill>
        <p:spPr bwMode="auto">
          <a:xfrm>
            <a:off x="5562600" y="1667934"/>
            <a:ext cx="3352800" cy="2305050"/>
          </a:xfrm>
          <a:prstGeom prst="rect">
            <a:avLst/>
          </a:prstGeom>
          <a:noFill/>
          <a:ln w="38100">
            <a:noFill/>
            <a:miter lim="800000"/>
            <a:headEnd/>
            <a:tailEnd/>
          </a:ln>
          <a:effectLst>
            <a:reflection stA="50000" endPos="75000" dist="12700" dir="5400000" sy="-100000" algn="bl" rotWithShape="0"/>
          </a:effectLst>
        </p:spPr>
      </p:pic>
    </p:spTree>
    <p:extLst>
      <p:ext uri="{BB962C8B-B14F-4D97-AF65-F5344CB8AC3E}">
        <p14:creationId xmlns:p14="http://schemas.microsoft.com/office/powerpoint/2010/main" val="1668571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116B6-1131-4A65-99B4-90F9A8E2F0EC}"/>
              </a:ext>
            </a:extLst>
          </p:cNvPr>
          <p:cNvSpPr>
            <a:spLocks noGrp="1"/>
          </p:cNvSpPr>
          <p:nvPr>
            <p:ph type="title"/>
          </p:nvPr>
        </p:nvSpPr>
        <p:spPr/>
        <p:txBody>
          <a:bodyPr/>
          <a:lstStyle/>
          <a:p>
            <a:r>
              <a:rPr lang="en-US" sz="2400" b="1" dirty="0">
                <a:solidFill>
                  <a:schemeClr val="accent5"/>
                </a:solidFill>
              </a:rPr>
              <a:t>Mechanical – ERVs for Nontransient Dwelling Units</a:t>
            </a:r>
          </a:p>
        </p:txBody>
      </p:sp>
      <p:sp>
        <p:nvSpPr>
          <p:cNvPr id="3" name="Content Placeholder 2">
            <a:extLst>
              <a:ext uri="{FF2B5EF4-FFF2-40B4-BE49-F238E27FC236}">
                <a16:creationId xmlns:a16="http://schemas.microsoft.com/office/drawing/2014/main" id="{719F181F-D047-4B83-A658-9C95B014E62D}"/>
              </a:ext>
            </a:extLst>
          </p:cNvPr>
          <p:cNvSpPr>
            <a:spLocks noGrp="1"/>
          </p:cNvSpPr>
          <p:nvPr>
            <p:ph idx="1"/>
          </p:nvPr>
        </p:nvSpPr>
        <p:spPr>
          <a:xfrm>
            <a:off x="267600" y="1218885"/>
            <a:ext cx="4239086" cy="4876800"/>
          </a:xfrm>
        </p:spPr>
        <p:txBody>
          <a:bodyPr/>
          <a:lstStyle/>
          <a:p>
            <a:r>
              <a:rPr lang="en-US" dirty="0">
                <a:solidFill>
                  <a:srgbClr val="FF0000"/>
                </a:solidFill>
              </a:rPr>
              <a:t>New energy recovery requirements for </a:t>
            </a:r>
            <a:r>
              <a:rPr lang="en-US" i="1" dirty="0">
                <a:solidFill>
                  <a:srgbClr val="FF0000"/>
                </a:solidFill>
              </a:rPr>
              <a:t>nontransient</a:t>
            </a:r>
            <a:r>
              <a:rPr lang="en-US" dirty="0">
                <a:solidFill>
                  <a:srgbClr val="FF0000"/>
                </a:solidFill>
              </a:rPr>
              <a:t> dwelling units (apartments &amp; condos)</a:t>
            </a:r>
          </a:p>
          <a:p>
            <a:pPr lvl="1"/>
            <a:r>
              <a:rPr lang="en-US" dirty="0">
                <a:solidFill>
                  <a:srgbClr val="FF0000"/>
                </a:solidFill>
              </a:rPr>
              <a:t>Enthalpy recovery ratio (ERR) at design conditions</a:t>
            </a:r>
          </a:p>
          <a:p>
            <a:pPr lvl="2"/>
            <a:r>
              <a:rPr lang="en-US" dirty="0">
                <a:solidFill>
                  <a:srgbClr val="FF0000"/>
                </a:solidFill>
              </a:rPr>
              <a:t>≥50% ERR at cooling</a:t>
            </a:r>
          </a:p>
          <a:p>
            <a:pPr lvl="2"/>
            <a:r>
              <a:rPr lang="en-US" dirty="0">
                <a:solidFill>
                  <a:srgbClr val="FF0000"/>
                </a:solidFill>
              </a:rPr>
              <a:t>≥ 60% ERR at heating</a:t>
            </a:r>
          </a:p>
          <a:p>
            <a:pPr lvl="2"/>
            <a:r>
              <a:rPr lang="en-US" dirty="0">
                <a:solidFill>
                  <a:srgbClr val="FF0000"/>
                </a:solidFill>
              </a:rPr>
              <a:t>Unless one of the modes is not required</a:t>
            </a:r>
          </a:p>
          <a:p>
            <a:pPr lvl="2"/>
            <a:r>
              <a:rPr lang="en-US" dirty="0"/>
              <a:t>ERR is different than AHRI efficiency rating</a:t>
            </a:r>
          </a:p>
          <a:p>
            <a:pPr lvl="1"/>
            <a:r>
              <a:rPr lang="en-US" dirty="0">
                <a:solidFill>
                  <a:srgbClr val="FF0000"/>
                </a:solidFill>
              </a:rPr>
              <a:t>Exceptions based on unit floor area and CZs</a:t>
            </a:r>
          </a:p>
          <a:p>
            <a:endParaRPr lang="en-US" dirty="0"/>
          </a:p>
        </p:txBody>
      </p:sp>
      <p:pic>
        <p:nvPicPr>
          <p:cNvPr id="4" name="Image 3">
            <a:extLst>
              <a:ext uri="{FF2B5EF4-FFF2-40B4-BE49-F238E27FC236}">
                <a16:creationId xmlns:a16="http://schemas.microsoft.com/office/drawing/2014/main" id="{ED3EE566-86BD-4A3B-8255-2A955115D2F7}"/>
              </a:ext>
            </a:extLst>
          </p:cNvPr>
          <p:cNvPicPr>
            <a:picLocks noChangeAspect="1"/>
          </p:cNvPicPr>
          <p:nvPr/>
        </p:nvPicPr>
        <p:blipFill rotWithShape="1">
          <a:blip r:embed="rId2"/>
          <a:srcRect l="3414" t="9081" r="4571" b="5793"/>
          <a:stretch/>
        </p:blipFill>
        <p:spPr>
          <a:xfrm>
            <a:off x="4382400" y="4266877"/>
            <a:ext cx="4491329" cy="2126689"/>
          </a:xfrm>
          <a:prstGeom prst="rect">
            <a:avLst/>
          </a:prstGeom>
        </p:spPr>
      </p:pic>
      <p:pic>
        <p:nvPicPr>
          <p:cNvPr id="5" name="Image 1">
            <a:extLst>
              <a:ext uri="{FF2B5EF4-FFF2-40B4-BE49-F238E27FC236}">
                <a16:creationId xmlns:a16="http://schemas.microsoft.com/office/drawing/2014/main" id="{E081ACB4-30DA-4B93-AE82-EA28581D8D5E}"/>
              </a:ext>
            </a:extLst>
          </p:cNvPr>
          <p:cNvPicPr>
            <a:picLocks noChangeAspect="1"/>
          </p:cNvPicPr>
          <p:nvPr/>
        </p:nvPicPr>
        <p:blipFill rotWithShape="1">
          <a:blip r:embed="rId3"/>
          <a:srcRect l="9048" t="12331" r="12245" b="19648"/>
          <a:stretch/>
        </p:blipFill>
        <p:spPr>
          <a:xfrm>
            <a:off x="4382400" y="1777966"/>
            <a:ext cx="4645679" cy="2249382"/>
          </a:xfrm>
          <a:prstGeom prst="rect">
            <a:avLst/>
          </a:prstGeom>
        </p:spPr>
      </p:pic>
      <p:sp>
        <p:nvSpPr>
          <p:cNvPr id="6" name="TextBox 5">
            <a:extLst>
              <a:ext uri="{FF2B5EF4-FFF2-40B4-BE49-F238E27FC236}">
                <a16:creationId xmlns:a16="http://schemas.microsoft.com/office/drawing/2014/main" id="{A4ACCEED-5A14-40AB-AA91-FB314502F7F1}"/>
              </a:ext>
            </a:extLst>
          </p:cNvPr>
          <p:cNvSpPr txBox="1"/>
          <p:nvPr/>
        </p:nvSpPr>
        <p:spPr>
          <a:xfrm>
            <a:off x="5699299" y="1316301"/>
            <a:ext cx="1665515" cy="461665"/>
          </a:xfrm>
          <a:prstGeom prst="rect">
            <a:avLst/>
          </a:prstGeom>
          <a:noFill/>
        </p:spPr>
        <p:txBody>
          <a:bodyPr wrap="square" rtlCol="0">
            <a:spAutoFit/>
          </a:bodyPr>
          <a:lstStyle/>
          <a:p>
            <a:r>
              <a:rPr lang="en-US" sz="1200" dirty="0"/>
              <a:t>Images courtesy of American Aldes</a:t>
            </a:r>
          </a:p>
        </p:txBody>
      </p:sp>
    </p:spTree>
    <p:extLst>
      <p:ext uri="{BB962C8B-B14F-4D97-AF65-F5344CB8AC3E}">
        <p14:creationId xmlns:p14="http://schemas.microsoft.com/office/powerpoint/2010/main" val="3162110832"/>
      </p:ext>
    </p:extLst>
  </p:cSld>
  <p:clrMapOvr>
    <a:masterClrMapping/>
  </p:clrMapOvr>
  <mc:AlternateContent xmlns:mc="http://schemas.openxmlformats.org/markup-compatibility/2006" xmlns:p14="http://schemas.microsoft.com/office/powerpoint/2010/main">
    <mc:Choice Requires="p14">
      <p:transition spd="slow" p14:dur="2000" advTm="42917"/>
    </mc:Choice>
    <mc:Fallback xmlns="">
      <p:transition spd="slow" advTm="42917"/>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7" name="Rectangle 3"/>
          <p:cNvSpPr>
            <a:spLocks noGrp="1" noChangeArrowheads="1"/>
          </p:cNvSpPr>
          <p:nvPr>
            <p:ph idx="1"/>
          </p:nvPr>
        </p:nvSpPr>
        <p:spPr>
          <a:xfrm>
            <a:off x="456229" y="1295400"/>
            <a:ext cx="8155959" cy="4441825"/>
          </a:xfrm>
        </p:spPr>
        <p:txBody>
          <a:bodyPr/>
          <a:lstStyle/>
          <a:p>
            <a:pPr marL="0" indent="0">
              <a:buNone/>
            </a:pPr>
            <a:r>
              <a:rPr lang="en-US" dirty="0">
                <a:cs typeface="Times New Roman" pitchFamily="18" charset="0"/>
                <a:sym typeface="WP MathA" pitchFamily="2" charset="2"/>
              </a:rPr>
              <a:t>Systems with hydronic cooling and dehumidification systems designed to maintain inside humidity at a </a:t>
            </a:r>
            <a:r>
              <a:rPr lang="en-US" dirty="0" err="1">
                <a:cs typeface="Times New Roman" pitchFamily="18" charset="0"/>
                <a:sym typeface="WP MathA" pitchFamily="2" charset="2"/>
              </a:rPr>
              <a:t>dewpoint</a:t>
            </a:r>
            <a:r>
              <a:rPr lang="en-US" dirty="0">
                <a:cs typeface="Times New Roman" pitchFamily="18" charset="0"/>
                <a:sym typeface="WP MathA" pitchFamily="2" charset="2"/>
              </a:rPr>
              <a:t> &gt; 35°F to use a fluid economizer (if 6.5.1 requires an economizer)</a:t>
            </a:r>
          </a:p>
        </p:txBody>
      </p:sp>
      <p:sp>
        <p:nvSpPr>
          <p:cNvPr id="210946" name="Rectangle 2"/>
          <p:cNvSpPr>
            <a:spLocks noGrp="1" noChangeArrowheads="1"/>
          </p:cNvSpPr>
          <p:nvPr>
            <p:ph type="title"/>
          </p:nvPr>
        </p:nvSpPr>
        <p:spPr>
          <a:xfrm>
            <a:off x="203200" y="0"/>
            <a:ext cx="8915400" cy="914400"/>
          </a:xfrm>
        </p:spPr>
        <p:txBody>
          <a:bodyPr>
            <a:normAutofit/>
          </a:bodyPr>
          <a:lstStyle/>
          <a:p>
            <a:pPr>
              <a:lnSpc>
                <a:spcPct val="80000"/>
              </a:lnSpc>
            </a:pPr>
            <a:r>
              <a:rPr lang="en-US" sz="2400" b="1" dirty="0">
                <a:solidFill>
                  <a:srgbClr val="00853F"/>
                </a:solidFill>
              </a:rPr>
              <a:t>Section 6 – 6.5.1.5</a:t>
            </a:r>
            <a:br>
              <a:rPr lang="en-US" sz="2000" dirty="0">
                <a:solidFill>
                  <a:srgbClr val="FF0000"/>
                </a:solidFill>
              </a:rPr>
            </a:br>
            <a:r>
              <a:rPr lang="en-US" sz="2000" dirty="0">
                <a:solidFill>
                  <a:srgbClr val="00853F"/>
                </a:solidFill>
              </a:rPr>
              <a:t>Economizer Humidification System Impact</a:t>
            </a:r>
          </a:p>
        </p:txBody>
      </p:sp>
    </p:spTree>
    <p:extLst>
      <p:ext uri="{BB962C8B-B14F-4D97-AF65-F5344CB8AC3E}">
        <p14:creationId xmlns:p14="http://schemas.microsoft.com/office/powerpoint/2010/main" val="10996036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41" name="Rectangle 5"/>
          <p:cNvSpPr>
            <a:spLocks noGrp="1" noChangeArrowheads="1"/>
          </p:cNvSpPr>
          <p:nvPr>
            <p:ph idx="1"/>
          </p:nvPr>
        </p:nvSpPr>
        <p:spPr>
          <a:xfrm>
            <a:off x="456227" y="1295400"/>
            <a:ext cx="8292661" cy="4441825"/>
          </a:xfrm>
        </p:spPr>
        <p:txBody>
          <a:bodyPr/>
          <a:lstStyle/>
          <a:p>
            <a:pPr marL="0" indent="0">
              <a:buNone/>
            </a:pPr>
            <a:r>
              <a:rPr lang="en-US" dirty="0">
                <a:cs typeface="Times New Roman" pitchFamily="18" charset="0"/>
                <a:sym typeface="WP MathA" pitchFamily="2" charset="2"/>
              </a:rPr>
              <a:t>Capable of operating in sequence the supply of heating and cooling energy to the zone</a:t>
            </a:r>
          </a:p>
          <a:p>
            <a:pPr marL="0" indent="0">
              <a:buNone/>
            </a:pPr>
            <a:endParaRPr lang="en-US" dirty="0">
              <a:cs typeface="Times New Roman" pitchFamily="18" charset="0"/>
              <a:sym typeface="WP MathA" pitchFamily="2" charset="2"/>
            </a:endParaRPr>
          </a:p>
          <a:p>
            <a:pPr marL="0" indent="0">
              <a:buNone/>
            </a:pPr>
            <a:r>
              <a:rPr lang="en-US" dirty="0">
                <a:cs typeface="Times New Roman" pitchFamily="18" charset="0"/>
                <a:sym typeface="WP MathA" pitchFamily="2" charset="2"/>
              </a:rPr>
              <a:t>Controls prevent</a:t>
            </a:r>
          </a:p>
          <a:p>
            <a:pPr lvl="1">
              <a:buFont typeface="Arial" panose="020B0604020202020204" pitchFamily="34" charset="0"/>
              <a:buChar char="•"/>
            </a:pPr>
            <a:r>
              <a:rPr lang="en-US" dirty="0">
                <a:cs typeface="Times New Roman" pitchFamily="18" charset="0"/>
                <a:sym typeface="WP MathA" pitchFamily="2" charset="2"/>
              </a:rPr>
              <a:t>Reheating</a:t>
            </a:r>
          </a:p>
          <a:p>
            <a:pPr lvl="1">
              <a:buFont typeface="Arial" panose="020B0604020202020204" pitchFamily="34" charset="0"/>
              <a:buChar char="•"/>
            </a:pPr>
            <a:r>
              <a:rPr lang="en-US" dirty="0">
                <a:cs typeface="Times New Roman" pitchFamily="18" charset="0"/>
                <a:sym typeface="WP MathA" pitchFamily="2" charset="2"/>
              </a:rPr>
              <a:t>Recooling</a:t>
            </a:r>
          </a:p>
          <a:p>
            <a:pPr lvl="1">
              <a:buFont typeface="Arial" panose="020B0604020202020204" pitchFamily="34" charset="0"/>
              <a:buChar char="•"/>
            </a:pPr>
            <a:r>
              <a:rPr lang="en-US" dirty="0">
                <a:cs typeface="Times New Roman" pitchFamily="18" charset="0"/>
                <a:sym typeface="WP MathA" pitchFamily="2" charset="2"/>
              </a:rPr>
              <a:t>Mixing or simultaneously supplying air previously heated or cooled</a:t>
            </a:r>
          </a:p>
          <a:p>
            <a:pPr lvl="1">
              <a:buFont typeface="Arial" panose="020B0604020202020204" pitchFamily="34" charset="0"/>
              <a:buChar char="•"/>
            </a:pPr>
            <a:r>
              <a:rPr lang="en-US" dirty="0">
                <a:cs typeface="Times New Roman" pitchFamily="18" charset="0"/>
                <a:sym typeface="WP MathA" pitchFamily="2" charset="2"/>
              </a:rPr>
              <a:t>Other simultaneous operation of heating and cooling systems to the same zone</a:t>
            </a:r>
          </a:p>
          <a:p>
            <a:pPr lvl="1"/>
            <a:endParaRPr lang="en-US" dirty="0">
              <a:cs typeface="Times New Roman" pitchFamily="18" charset="0"/>
              <a:sym typeface="WP MathA" pitchFamily="2" charset="2"/>
            </a:endParaRPr>
          </a:p>
        </p:txBody>
      </p:sp>
      <p:sp>
        <p:nvSpPr>
          <p:cNvPr id="219140" name="Rectangle 4"/>
          <p:cNvSpPr>
            <a:spLocks noGrp="1" noChangeArrowheads="1"/>
          </p:cNvSpPr>
          <p:nvPr>
            <p:ph type="title"/>
          </p:nvPr>
        </p:nvSpPr>
        <p:spPr>
          <a:xfrm>
            <a:off x="203200" y="0"/>
            <a:ext cx="8077200" cy="914400"/>
          </a:xfrm>
        </p:spPr>
        <p:txBody>
          <a:bodyPr>
            <a:normAutofit/>
          </a:bodyPr>
          <a:lstStyle/>
          <a:p>
            <a:pPr>
              <a:lnSpc>
                <a:spcPct val="80000"/>
              </a:lnSpc>
            </a:pPr>
            <a:r>
              <a:rPr lang="en-US" sz="2400" b="1" dirty="0">
                <a:solidFill>
                  <a:srgbClr val="00853F"/>
                </a:solidFill>
              </a:rPr>
              <a:t>Section 6 – 6.5.2.1</a:t>
            </a:r>
            <a:br>
              <a:rPr lang="en-US" sz="2400" dirty="0">
                <a:solidFill>
                  <a:srgbClr val="00853F"/>
                </a:solidFill>
              </a:rPr>
            </a:br>
            <a:r>
              <a:rPr lang="en-US" sz="2000" dirty="0">
                <a:solidFill>
                  <a:srgbClr val="00853F"/>
                </a:solidFill>
              </a:rPr>
              <a:t>Zone Thermostatic Controls</a:t>
            </a:r>
            <a:endParaRPr lang="en-US" sz="2000" i="1" dirty="0">
              <a:solidFill>
                <a:srgbClr val="00853F"/>
              </a:solidFill>
            </a:endParaRPr>
          </a:p>
        </p:txBody>
      </p:sp>
    </p:spTree>
    <p:extLst>
      <p:ext uri="{BB962C8B-B14F-4D97-AF65-F5344CB8AC3E}">
        <p14:creationId xmlns:p14="http://schemas.microsoft.com/office/powerpoint/2010/main" val="5201443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7" name="Rectangle 3"/>
          <p:cNvSpPr>
            <a:spLocks noGrp="1" noChangeArrowheads="1"/>
          </p:cNvSpPr>
          <p:nvPr>
            <p:ph idx="1"/>
          </p:nvPr>
        </p:nvSpPr>
        <p:spPr>
          <a:xfrm>
            <a:off x="456229" y="927100"/>
            <a:ext cx="8382971" cy="5398544"/>
          </a:xfrm>
        </p:spPr>
        <p:txBody>
          <a:bodyPr>
            <a:noAutofit/>
          </a:bodyPr>
          <a:lstStyle/>
          <a:p>
            <a:pPr marL="0" indent="0">
              <a:lnSpc>
                <a:spcPct val="110000"/>
              </a:lnSpc>
              <a:buNone/>
            </a:pPr>
            <a:r>
              <a:rPr lang="en-US" sz="1400" dirty="0">
                <a:cs typeface="Times New Roman" pitchFamily="18" charset="0"/>
                <a:sym typeface="WP MathA" pitchFamily="2" charset="2"/>
              </a:rPr>
              <a:t>Simultaneous heating and cooling is allowed for the following 4 cases:</a:t>
            </a:r>
          </a:p>
          <a:p>
            <a:pPr marL="0" indent="0">
              <a:lnSpc>
                <a:spcPct val="110000"/>
              </a:lnSpc>
              <a:buNone/>
            </a:pPr>
            <a:r>
              <a:rPr lang="en-US" sz="1400" dirty="0">
                <a:cs typeface="Times New Roman" pitchFamily="18" charset="0"/>
                <a:sym typeface="WP MathA" pitchFamily="2" charset="2"/>
              </a:rPr>
              <a:t>1. Zones for which volume of air that is reheated, </a:t>
            </a:r>
            <a:r>
              <a:rPr lang="en-US" sz="1400" dirty="0" err="1">
                <a:cs typeface="Times New Roman" pitchFamily="18" charset="0"/>
                <a:sym typeface="WP MathA" pitchFamily="2" charset="2"/>
              </a:rPr>
              <a:t>recooled</a:t>
            </a:r>
            <a:r>
              <a:rPr lang="en-US" sz="1400" dirty="0">
                <a:cs typeface="Times New Roman" pitchFamily="18" charset="0"/>
                <a:sym typeface="WP MathA" pitchFamily="2" charset="2"/>
              </a:rPr>
              <a:t>, or mixed is less than the larger of the following</a:t>
            </a:r>
          </a:p>
          <a:p>
            <a:pPr lvl="1">
              <a:lnSpc>
                <a:spcPct val="110000"/>
              </a:lnSpc>
              <a:buFont typeface="Arial" panose="020B0604020202020204" pitchFamily="34" charset="0"/>
              <a:buChar char="•"/>
            </a:pPr>
            <a:r>
              <a:rPr lang="en-US" sz="1200" dirty="0">
                <a:solidFill>
                  <a:srgbClr val="FF0000"/>
                </a:solidFill>
                <a:cs typeface="Times New Roman" pitchFamily="18" charset="0"/>
                <a:sym typeface="WP MathA" pitchFamily="2" charset="2"/>
              </a:rPr>
              <a:t>30% of zone design peak supply for systems without DDC</a:t>
            </a:r>
          </a:p>
          <a:p>
            <a:pPr lvl="1">
              <a:lnSpc>
                <a:spcPct val="110000"/>
              </a:lnSpc>
              <a:buFont typeface="Arial" panose="020B0604020202020204" pitchFamily="34" charset="0"/>
              <a:buChar char="•"/>
            </a:pPr>
            <a:r>
              <a:rPr lang="en-US" sz="1200" dirty="0">
                <a:solidFill>
                  <a:srgbClr val="FF0000"/>
                </a:solidFill>
                <a:cs typeface="Times New Roman" pitchFamily="18" charset="0"/>
                <a:sym typeface="WP MathA" pitchFamily="2" charset="2"/>
              </a:rPr>
              <a:t>Systems with DDC, minimum primary air flow rate meets Simplified Procedure ventilation requirements of ASHRAE Standard 62.1 for zone, permitted to be average air flow rate as allowed by 62.1</a:t>
            </a:r>
          </a:p>
          <a:p>
            <a:pPr lvl="1">
              <a:lnSpc>
                <a:spcPct val="110000"/>
              </a:lnSpc>
              <a:buFont typeface="Arial" panose="020B0604020202020204" pitchFamily="34" charset="0"/>
              <a:buChar char="•"/>
            </a:pPr>
            <a:r>
              <a:rPr lang="en-US" sz="1200" dirty="0">
                <a:cs typeface="Times New Roman" pitchFamily="18" charset="0"/>
                <a:sym typeface="WP MathA" pitchFamily="2" charset="2"/>
              </a:rPr>
              <a:t>Any higher rate that can be demonstrated to jurisdiction to reduce overall system annual energy usage</a:t>
            </a:r>
          </a:p>
          <a:p>
            <a:pPr lvl="1">
              <a:lnSpc>
                <a:spcPct val="110000"/>
              </a:lnSpc>
              <a:buFont typeface="Arial" panose="020B0604020202020204" pitchFamily="34" charset="0"/>
              <a:buChar char="•"/>
            </a:pPr>
            <a:r>
              <a:rPr lang="en-US" sz="1200" dirty="0">
                <a:cs typeface="Times New Roman" pitchFamily="18" charset="0"/>
                <a:sym typeface="WP MathA" pitchFamily="2" charset="2"/>
              </a:rPr>
              <a:t>Air flow rate required to meet applicable codes or accreditation standards (pressure relationships or minimum air change rates)</a:t>
            </a:r>
          </a:p>
          <a:p>
            <a:pPr marL="0" indent="0">
              <a:lnSpc>
                <a:spcPct val="110000"/>
              </a:lnSpc>
              <a:buNone/>
            </a:pPr>
            <a:r>
              <a:rPr lang="en-US" sz="1400" dirty="0">
                <a:cs typeface="Times New Roman" pitchFamily="18" charset="0"/>
                <a:sym typeface="WP MathA" pitchFamily="2" charset="2"/>
              </a:rPr>
              <a:t>2. Zones with DDC that comply with all of these</a:t>
            </a:r>
          </a:p>
          <a:p>
            <a:pPr lvl="1" indent="-342900">
              <a:lnSpc>
                <a:spcPct val="110000"/>
              </a:lnSpc>
              <a:buFont typeface="Arial" panose="020B0604020202020204" pitchFamily="34" charset="0"/>
              <a:buChar char="•"/>
            </a:pPr>
            <a:r>
              <a:rPr lang="en-US" sz="1200" dirty="0">
                <a:cs typeface="Times New Roman" pitchFamily="18" charset="0"/>
                <a:sym typeface="WP MathA" pitchFamily="2" charset="2"/>
              </a:rPr>
              <a:t>Air flow rate in dead band that doesn’t exceed larger of these</a:t>
            </a:r>
          </a:p>
          <a:p>
            <a:pPr marL="1085850" lvl="2" indent="-285750">
              <a:lnSpc>
                <a:spcPct val="110000"/>
              </a:lnSpc>
              <a:buFont typeface="Calibri" panose="020F0502020204030204" pitchFamily="34" charset="0"/>
              <a:buChar char="–"/>
            </a:pPr>
            <a:r>
              <a:rPr lang="en-US" sz="1100" dirty="0">
                <a:solidFill>
                  <a:srgbClr val="FF0000"/>
                </a:solidFill>
                <a:cs typeface="Times New Roman" pitchFamily="18" charset="0"/>
                <a:sym typeface="WP MathA" pitchFamily="2" charset="2"/>
              </a:rPr>
              <a:t>Minimum air flow rate to meet Simplified Procedure ventilation requirements in Standard 62.1 for zone, permitted to be average air flow rate as allowed by 62.1</a:t>
            </a:r>
          </a:p>
          <a:p>
            <a:pPr marL="1085850" lvl="2" indent="-285750">
              <a:lnSpc>
                <a:spcPct val="110000"/>
              </a:lnSpc>
              <a:buFont typeface="Calibri" panose="020F0502020204030204" pitchFamily="34" charset="0"/>
              <a:buChar char="–"/>
            </a:pPr>
            <a:r>
              <a:rPr lang="en-US" sz="1100" dirty="0">
                <a:cs typeface="Times New Roman" pitchFamily="18" charset="0"/>
                <a:sym typeface="WP MathA" pitchFamily="2" charset="2"/>
              </a:rPr>
              <a:t>Any higher rate that can be demonstrated to jurisdiction to reduce overall system annual energy usage</a:t>
            </a:r>
          </a:p>
          <a:p>
            <a:pPr marL="1085850" lvl="2" indent="-285750">
              <a:lnSpc>
                <a:spcPct val="110000"/>
              </a:lnSpc>
              <a:buFont typeface="Calibri" panose="020F0502020204030204" pitchFamily="34" charset="0"/>
              <a:buChar char="–"/>
            </a:pPr>
            <a:r>
              <a:rPr lang="en-US" sz="1100" dirty="0">
                <a:cs typeface="Times New Roman" pitchFamily="18" charset="0"/>
                <a:sym typeface="WP MathA" pitchFamily="2" charset="2"/>
              </a:rPr>
              <a:t>Air flow rate required to comply with applicable codes or accreditation standards, such as pressure relationships or minimum air change rates</a:t>
            </a:r>
          </a:p>
          <a:p>
            <a:pPr lvl="1" indent="-342900">
              <a:lnSpc>
                <a:spcPct val="110000"/>
              </a:lnSpc>
              <a:buFont typeface="Arial" panose="020B0604020202020204" pitchFamily="34" charset="0"/>
              <a:buChar char="•"/>
            </a:pPr>
            <a:r>
              <a:rPr lang="en-US" sz="1200" dirty="0">
                <a:cs typeface="Times New Roman" pitchFamily="18" charset="0"/>
                <a:sym typeface="WP MathA" pitchFamily="2" charset="2"/>
              </a:rPr>
              <a:t>Air flow rate that’s reheated, </a:t>
            </a:r>
            <a:r>
              <a:rPr lang="en-US" sz="1200" dirty="0" err="1">
                <a:cs typeface="Times New Roman" pitchFamily="18" charset="0"/>
                <a:sym typeface="WP MathA" pitchFamily="2" charset="2"/>
              </a:rPr>
              <a:t>recooled</a:t>
            </a:r>
            <a:r>
              <a:rPr lang="en-US" sz="1200" dirty="0">
                <a:cs typeface="Times New Roman" pitchFamily="18" charset="0"/>
                <a:sym typeface="WP MathA" pitchFamily="2" charset="2"/>
              </a:rPr>
              <a:t>, or mixed in peak heating demand &lt; 50% of zone design peak supply</a:t>
            </a:r>
          </a:p>
          <a:p>
            <a:pPr lvl="1" indent="-342900">
              <a:lnSpc>
                <a:spcPct val="110000"/>
              </a:lnSpc>
              <a:buFont typeface="Arial" panose="020B0604020202020204" pitchFamily="34" charset="0"/>
              <a:buChar char="•"/>
            </a:pPr>
            <a:r>
              <a:rPr lang="en-US" sz="1200" dirty="0">
                <a:cs typeface="Times New Roman" pitchFamily="18" charset="0"/>
                <a:sym typeface="WP MathA" pitchFamily="2" charset="2"/>
              </a:rPr>
              <a:t>First stage of heating consists of modulating zone supply air temperature </a:t>
            </a:r>
            <a:r>
              <a:rPr lang="en-US" sz="1200" dirty="0" err="1">
                <a:cs typeface="Times New Roman" pitchFamily="18" charset="0"/>
                <a:sym typeface="WP MathA" pitchFamily="2" charset="2"/>
              </a:rPr>
              <a:t>setpoint</a:t>
            </a:r>
            <a:r>
              <a:rPr lang="en-US" sz="1200" dirty="0">
                <a:cs typeface="Times New Roman" pitchFamily="18" charset="0"/>
                <a:sym typeface="WP MathA" pitchFamily="2" charset="2"/>
              </a:rPr>
              <a:t> up to a maximum while air flow is maintained at </a:t>
            </a:r>
            <a:r>
              <a:rPr lang="en-US" sz="1200" dirty="0" err="1">
                <a:cs typeface="Times New Roman" pitchFamily="18" charset="0"/>
                <a:sym typeface="WP MathA" pitchFamily="2" charset="2"/>
              </a:rPr>
              <a:t>deadband</a:t>
            </a:r>
            <a:r>
              <a:rPr lang="en-US" sz="1200" dirty="0">
                <a:cs typeface="Times New Roman" pitchFamily="18" charset="0"/>
                <a:sym typeface="WP MathA" pitchFamily="2" charset="2"/>
              </a:rPr>
              <a:t> flow rate</a:t>
            </a:r>
          </a:p>
          <a:p>
            <a:pPr lvl="1" indent="-342900">
              <a:lnSpc>
                <a:spcPct val="110000"/>
              </a:lnSpc>
              <a:buFont typeface="Arial" panose="020B0604020202020204" pitchFamily="34" charset="0"/>
              <a:buChar char="•"/>
            </a:pPr>
            <a:r>
              <a:rPr lang="en-US" sz="1200" dirty="0">
                <a:cs typeface="Times New Roman" pitchFamily="18" charset="0"/>
                <a:sym typeface="WP MathA" pitchFamily="2" charset="2"/>
              </a:rPr>
              <a:t>Second stage of heating consists of modulating air flow rate from deadband flow rate up to heating maximum flow rate while maintaining the maximum supply air temperature</a:t>
            </a:r>
          </a:p>
          <a:p>
            <a:pPr marL="0" indent="0">
              <a:lnSpc>
                <a:spcPct val="110000"/>
              </a:lnSpc>
              <a:buNone/>
            </a:pPr>
            <a:r>
              <a:rPr lang="en-US" sz="1400" dirty="0">
                <a:cs typeface="Times New Roman" pitchFamily="18" charset="0"/>
                <a:sym typeface="WP MathA" pitchFamily="2" charset="2"/>
              </a:rPr>
              <a:t>3. Lab exhaust systems complying with 6.5.7.3</a:t>
            </a:r>
          </a:p>
          <a:p>
            <a:pPr marL="0" indent="0">
              <a:lnSpc>
                <a:spcPct val="110000"/>
              </a:lnSpc>
              <a:buNone/>
            </a:pPr>
            <a:r>
              <a:rPr lang="en-US" sz="1400" dirty="0">
                <a:cs typeface="Times New Roman" pitchFamily="18" charset="0"/>
                <a:sym typeface="WP MathA" pitchFamily="2" charset="2"/>
              </a:rPr>
              <a:t>4. Zones where ≥ 75% of energy for reheating or providing warm air in mixing systems is from site-recovered or site-solar source</a:t>
            </a:r>
          </a:p>
        </p:txBody>
      </p:sp>
      <p:sp>
        <p:nvSpPr>
          <p:cNvPr id="221186" name="Rectangle 2"/>
          <p:cNvSpPr>
            <a:spLocks noGrp="1" noChangeArrowheads="1"/>
          </p:cNvSpPr>
          <p:nvPr>
            <p:ph type="title"/>
          </p:nvPr>
        </p:nvSpPr>
        <p:spPr>
          <a:xfrm>
            <a:off x="215900" y="0"/>
            <a:ext cx="8508999" cy="927100"/>
          </a:xfrm>
        </p:spPr>
        <p:txBody>
          <a:bodyPr>
            <a:normAutofit/>
          </a:bodyPr>
          <a:lstStyle/>
          <a:p>
            <a:pPr>
              <a:lnSpc>
                <a:spcPct val="80000"/>
              </a:lnSpc>
            </a:pPr>
            <a:r>
              <a:rPr lang="en-US" sz="2400" b="1" dirty="0">
                <a:solidFill>
                  <a:srgbClr val="00853F"/>
                </a:solidFill>
              </a:rPr>
              <a:t>Section 6 – 6.5.2.1</a:t>
            </a:r>
            <a:br>
              <a:rPr lang="en-US" sz="2400" dirty="0">
                <a:solidFill>
                  <a:srgbClr val="00853F"/>
                </a:solidFill>
              </a:rPr>
            </a:br>
            <a:r>
              <a:rPr lang="en-US" sz="2000" dirty="0">
                <a:solidFill>
                  <a:srgbClr val="00853F"/>
                </a:solidFill>
              </a:rPr>
              <a:t>Zone Thermostatic Controls – Exceptions</a:t>
            </a:r>
            <a:endParaRPr lang="en-US" sz="2000" i="1" dirty="0">
              <a:solidFill>
                <a:srgbClr val="00853F"/>
              </a:solidFill>
            </a:endParaRPr>
          </a:p>
        </p:txBody>
      </p:sp>
    </p:spTree>
    <p:extLst>
      <p:ext uri="{BB962C8B-B14F-4D97-AF65-F5344CB8AC3E}">
        <p14:creationId xmlns:p14="http://schemas.microsoft.com/office/powerpoint/2010/main" val="27839524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41" name="Rectangle 5"/>
          <p:cNvSpPr>
            <a:spLocks noGrp="1" noChangeArrowheads="1"/>
          </p:cNvSpPr>
          <p:nvPr>
            <p:ph idx="1"/>
          </p:nvPr>
        </p:nvSpPr>
        <p:spPr>
          <a:xfrm>
            <a:off x="456227" y="1295400"/>
            <a:ext cx="8292661" cy="4441825"/>
          </a:xfrm>
        </p:spPr>
        <p:txBody>
          <a:bodyPr>
            <a:normAutofit/>
          </a:bodyPr>
          <a:lstStyle/>
          <a:p>
            <a:pPr marL="0" indent="0">
              <a:buNone/>
            </a:pPr>
            <a:r>
              <a:rPr lang="en-US" dirty="0">
                <a:cs typeface="Times New Roman" pitchFamily="18" charset="0"/>
                <a:sym typeface="WP MathA" pitchFamily="2" charset="2"/>
              </a:rPr>
              <a:t>Zones with both supply and return/exhaust air openings &gt; 6 ft above floor to not supply heating air &gt; 20°F above space temperature</a:t>
            </a:r>
          </a:p>
          <a:p>
            <a:pPr lvl="1" indent="-342900">
              <a:buFont typeface="Arial" panose="020B0604020202020204" pitchFamily="34" charset="0"/>
              <a:buChar char="•"/>
            </a:pPr>
            <a:r>
              <a:rPr lang="en-US" dirty="0">
                <a:cs typeface="Times New Roman" pitchFamily="18" charset="0"/>
                <a:sym typeface="WP MathA" pitchFamily="2" charset="2"/>
              </a:rPr>
              <a:t>Applies where reheating is allowed in other parts of the Standard </a:t>
            </a:r>
          </a:p>
          <a:p>
            <a:pPr marL="0" indent="0">
              <a:buNone/>
            </a:pPr>
            <a:endParaRPr lang="en-US" dirty="0">
              <a:cs typeface="Times New Roman" pitchFamily="18" charset="0"/>
              <a:sym typeface="WP MathA" pitchFamily="2" charset="2"/>
            </a:endParaRPr>
          </a:p>
          <a:p>
            <a:pPr marL="0" indent="0">
              <a:buNone/>
            </a:pPr>
            <a:r>
              <a:rPr lang="en-US" b="1" u="sng" dirty="0">
                <a:cs typeface="Times New Roman" pitchFamily="18" charset="0"/>
                <a:sym typeface="WP MathA" pitchFamily="2" charset="2"/>
              </a:rPr>
              <a:t>Exceptions</a:t>
            </a:r>
          </a:p>
          <a:p>
            <a:pPr lvl="1" indent="-342900">
              <a:buFont typeface="Arial" panose="020B0604020202020204" pitchFamily="34" charset="0"/>
              <a:buChar char="•"/>
            </a:pPr>
            <a:r>
              <a:rPr lang="en-US" dirty="0">
                <a:cs typeface="Times New Roman" pitchFamily="18" charset="0"/>
                <a:sym typeface="WP MathA" pitchFamily="2" charset="2"/>
              </a:rPr>
              <a:t>Laboratory exhaust systems complying with 6.5.7.3</a:t>
            </a:r>
          </a:p>
          <a:p>
            <a:pPr lvl="1" indent="-342900">
              <a:buFont typeface="Arial" panose="020B0604020202020204" pitchFamily="34" charset="0"/>
              <a:buChar char="•"/>
            </a:pPr>
            <a:r>
              <a:rPr lang="en-US" dirty="0">
                <a:cs typeface="Times New Roman" pitchFamily="18" charset="0"/>
                <a:sym typeface="WP MathA" pitchFamily="2" charset="2"/>
              </a:rPr>
              <a:t>During preoccupancy building warm-up and setback</a:t>
            </a:r>
          </a:p>
          <a:p>
            <a:pPr lvl="1"/>
            <a:endParaRPr lang="en-US" dirty="0">
              <a:cs typeface="Times New Roman" pitchFamily="18" charset="0"/>
              <a:sym typeface="WP MathA" pitchFamily="2" charset="2"/>
            </a:endParaRPr>
          </a:p>
        </p:txBody>
      </p:sp>
      <p:sp>
        <p:nvSpPr>
          <p:cNvPr id="219140" name="Rectangle 4"/>
          <p:cNvSpPr>
            <a:spLocks noGrp="1" noChangeArrowheads="1"/>
          </p:cNvSpPr>
          <p:nvPr>
            <p:ph type="title"/>
          </p:nvPr>
        </p:nvSpPr>
        <p:spPr>
          <a:xfrm>
            <a:off x="203200" y="0"/>
            <a:ext cx="8077200" cy="914400"/>
          </a:xfrm>
        </p:spPr>
        <p:txBody>
          <a:bodyPr>
            <a:normAutofit/>
          </a:bodyPr>
          <a:lstStyle/>
          <a:p>
            <a:pPr>
              <a:lnSpc>
                <a:spcPct val="80000"/>
              </a:lnSpc>
            </a:pPr>
            <a:r>
              <a:rPr lang="en-US" sz="2400" b="1" dirty="0">
                <a:solidFill>
                  <a:srgbClr val="00853F"/>
                </a:solidFill>
              </a:rPr>
              <a:t>Section 6 – 6.5.2.1.1</a:t>
            </a:r>
            <a:br>
              <a:rPr lang="en-US" sz="2400" dirty="0">
                <a:solidFill>
                  <a:srgbClr val="00853F"/>
                </a:solidFill>
              </a:rPr>
            </a:br>
            <a:r>
              <a:rPr lang="en-US" sz="2000" dirty="0">
                <a:solidFill>
                  <a:srgbClr val="00853F"/>
                </a:solidFill>
              </a:rPr>
              <a:t>Supply Air Temperature Reheat Limit</a:t>
            </a:r>
            <a:endParaRPr lang="en-US" sz="2000" i="1" dirty="0">
              <a:solidFill>
                <a:srgbClr val="00853F"/>
              </a:solidFill>
            </a:endParaRPr>
          </a:p>
        </p:txBody>
      </p:sp>
    </p:spTree>
    <p:extLst>
      <p:ext uri="{BB962C8B-B14F-4D97-AF65-F5344CB8AC3E}">
        <p14:creationId xmlns:p14="http://schemas.microsoft.com/office/powerpoint/2010/main" val="38971887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5" name="Rectangle 3"/>
          <p:cNvSpPr>
            <a:spLocks noGrp="1" noChangeArrowheads="1"/>
          </p:cNvSpPr>
          <p:nvPr>
            <p:ph idx="1"/>
          </p:nvPr>
        </p:nvSpPr>
        <p:spPr>
          <a:xfrm>
            <a:off x="495481" y="1371600"/>
            <a:ext cx="8040688" cy="4441825"/>
          </a:xfrm>
        </p:spPr>
        <p:txBody>
          <a:bodyPr/>
          <a:lstStyle/>
          <a:p>
            <a:pPr marL="0" indent="0">
              <a:buNone/>
            </a:pPr>
            <a:r>
              <a:rPr lang="en-US" dirty="0">
                <a:solidFill>
                  <a:schemeClr val="tx1">
                    <a:lumMod val="75000"/>
                  </a:schemeClr>
                </a:solidFill>
                <a:cs typeface="Times New Roman" pitchFamily="18" charset="0"/>
                <a:sym typeface="WP MathA" pitchFamily="2" charset="2"/>
              </a:rPr>
              <a:t>To prevent the simultaneous heating and cooling in hydronic systems</a:t>
            </a:r>
            <a:r>
              <a:rPr lang="en-US" dirty="0">
                <a:solidFill>
                  <a:srgbClr val="FF0000"/>
                </a:solidFill>
                <a:cs typeface="Times New Roman" pitchFamily="18" charset="0"/>
                <a:sym typeface="WP MathA" pitchFamily="2" charset="2"/>
              </a:rPr>
              <a:t> </a:t>
            </a:r>
          </a:p>
          <a:p>
            <a:pPr lvl="1" algn="ctr"/>
            <a:endParaRPr lang="en-US" sz="2800" dirty="0">
              <a:cs typeface="Times New Roman" pitchFamily="18" charset="0"/>
              <a:sym typeface="WP MathA" pitchFamily="2" charset="2"/>
            </a:endParaRPr>
          </a:p>
        </p:txBody>
      </p:sp>
      <p:sp>
        <p:nvSpPr>
          <p:cNvPr id="223234" name="Rectangle 2"/>
          <p:cNvSpPr>
            <a:spLocks noGrp="1" noChangeArrowheads="1"/>
          </p:cNvSpPr>
          <p:nvPr>
            <p:ph type="title"/>
          </p:nvPr>
        </p:nvSpPr>
        <p:spPr>
          <a:xfrm>
            <a:off x="228600" y="0"/>
            <a:ext cx="8508999" cy="939800"/>
          </a:xfrm>
        </p:spPr>
        <p:txBody>
          <a:bodyPr/>
          <a:lstStyle/>
          <a:p>
            <a:pPr>
              <a:lnSpc>
                <a:spcPct val="80000"/>
              </a:lnSpc>
            </a:pPr>
            <a:r>
              <a:rPr lang="en-US" sz="2400" b="1" dirty="0">
                <a:solidFill>
                  <a:srgbClr val="00853F"/>
                </a:solidFill>
              </a:rPr>
              <a:t>Section 6 – 6.5.2.2</a:t>
            </a:r>
            <a:br>
              <a:rPr lang="en-US" dirty="0">
                <a:solidFill>
                  <a:srgbClr val="00853F"/>
                </a:solidFill>
              </a:rPr>
            </a:br>
            <a:r>
              <a:rPr lang="en-US" sz="2000" dirty="0">
                <a:solidFill>
                  <a:srgbClr val="00853F"/>
                </a:solidFill>
              </a:rPr>
              <a:t>Hydronic System Controls</a:t>
            </a:r>
            <a:endParaRPr lang="en-US" sz="2000" i="1" dirty="0">
              <a:solidFill>
                <a:srgbClr val="00853F"/>
              </a:solidFill>
            </a:endParaRPr>
          </a:p>
        </p:txBody>
      </p:sp>
    </p:spTree>
    <p:extLst>
      <p:ext uri="{BB962C8B-B14F-4D97-AF65-F5344CB8AC3E}">
        <p14:creationId xmlns:p14="http://schemas.microsoft.com/office/powerpoint/2010/main" val="10977948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3" name="Rectangle 3"/>
          <p:cNvSpPr>
            <a:spLocks noGrp="1" noChangeArrowheads="1"/>
          </p:cNvSpPr>
          <p:nvPr>
            <p:ph idx="1"/>
          </p:nvPr>
        </p:nvSpPr>
        <p:spPr>
          <a:xfrm>
            <a:off x="456229" y="1295400"/>
            <a:ext cx="8154371" cy="4441825"/>
          </a:xfrm>
        </p:spPr>
        <p:txBody>
          <a:bodyPr/>
          <a:lstStyle/>
          <a:p>
            <a:pPr marL="0" indent="0" algn="ctr">
              <a:buNone/>
            </a:pPr>
            <a:r>
              <a:rPr lang="en-US" dirty="0">
                <a:cs typeface="Times New Roman" pitchFamily="18" charset="0"/>
                <a:sym typeface="WP MathA" pitchFamily="2" charset="2"/>
              </a:rPr>
              <a:t>No common return system for both hot and chilled water</a:t>
            </a:r>
            <a:endParaRPr lang="en-US" sz="2800" dirty="0">
              <a:cs typeface="Times New Roman" pitchFamily="18" charset="0"/>
              <a:sym typeface="WP MathA" pitchFamily="2" charset="2"/>
            </a:endParaRPr>
          </a:p>
        </p:txBody>
      </p:sp>
      <p:sp>
        <p:nvSpPr>
          <p:cNvPr id="225282" name="Rectangle 2"/>
          <p:cNvSpPr>
            <a:spLocks noGrp="1" noChangeArrowheads="1"/>
          </p:cNvSpPr>
          <p:nvPr>
            <p:ph type="title"/>
          </p:nvPr>
        </p:nvSpPr>
        <p:spPr>
          <a:xfrm>
            <a:off x="204789" y="12700"/>
            <a:ext cx="8596312" cy="952500"/>
          </a:xfrm>
        </p:spPr>
        <p:txBody>
          <a:bodyPr/>
          <a:lstStyle/>
          <a:p>
            <a:pPr>
              <a:lnSpc>
                <a:spcPct val="80000"/>
              </a:lnSpc>
            </a:pPr>
            <a:r>
              <a:rPr lang="en-US" sz="2400" b="1" dirty="0">
                <a:solidFill>
                  <a:srgbClr val="00853F"/>
                </a:solidFill>
              </a:rPr>
              <a:t>Section 6 – 6.5.2.2.1</a:t>
            </a:r>
            <a:br>
              <a:rPr lang="en-US" dirty="0">
                <a:solidFill>
                  <a:srgbClr val="00853F"/>
                </a:solidFill>
              </a:rPr>
            </a:br>
            <a:r>
              <a:rPr lang="en-US" sz="2000" dirty="0">
                <a:solidFill>
                  <a:srgbClr val="00853F"/>
                </a:solidFill>
              </a:rPr>
              <a:t>Three-Pipe System</a:t>
            </a:r>
            <a:endParaRPr lang="en-US" sz="2000" i="1" dirty="0">
              <a:solidFill>
                <a:srgbClr val="00853F"/>
              </a:solidFill>
            </a:endParaRPr>
          </a:p>
        </p:txBody>
      </p:sp>
      <p:pic>
        <p:nvPicPr>
          <p:cNvPr id="4" name="Picture 3" descr="3_pipe_changeover_with_text-07.jpg"/>
          <p:cNvPicPr>
            <a:picLocks noChangeAspect="1"/>
          </p:cNvPicPr>
          <p:nvPr/>
        </p:nvPicPr>
        <p:blipFill>
          <a:blip r:embed="rId3" cstate="print"/>
          <a:srcRect l="9091" t="19967" r="7273" b="18956"/>
          <a:stretch>
            <a:fillRect/>
          </a:stretch>
        </p:blipFill>
        <p:spPr>
          <a:xfrm>
            <a:off x="1043762" y="1968795"/>
            <a:ext cx="7010400" cy="3962400"/>
          </a:xfrm>
          <a:prstGeom prst="rect">
            <a:avLst/>
          </a:prstGeom>
        </p:spPr>
      </p:pic>
      <p:pic>
        <p:nvPicPr>
          <p:cNvPr id="3" name="Picture 2">
            <a:extLst>
              <a:ext uri="{FF2B5EF4-FFF2-40B4-BE49-F238E27FC236}">
                <a16:creationId xmlns:a16="http://schemas.microsoft.com/office/drawing/2014/main" id="{8EA5C1B4-F0EE-4BA6-971D-7E64330388B1}"/>
              </a:ext>
            </a:extLst>
          </p:cNvPr>
          <p:cNvPicPr>
            <a:picLocks noChangeAspect="1"/>
          </p:cNvPicPr>
          <p:nvPr/>
        </p:nvPicPr>
        <p:blipFill>
          <a:blip r:embed="rId4"/>
          <a:stretch>
            <a:fillRect/>
          </a:stretch>
        </p:blipFill>
        <p:spPr>
          <a:xfrm>
            <a:off x="2267712" y="3707679"/>
            <a:ext cx="1463040" cy="1463040"/>
          </a:xfrm>
          <a:prstGeom prst="rect">
            <a:avLst/>
          </a:prstGeom>
        </p:spPr>
      </p:pic>
    </p:spTree>
    <p:extLst>
      <p:ext uri="{BB962C8B-B14F-4D97-AF65-F5344CB8AC3E}">
        <p14:creationId xmlns:p14="http://schemas.microsoft.com/office/powerpoint/2010/main" val="23913467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Rectangle 3"/>
          <p:cNvSpPr>
            <a:spLocks noGrp="1" noChangeArrowheads="1"/>
          </p:cNvSpPr>
          <p:nvPr>
            <p:ph idx="1"/>
          </p:nvPr>
        </p:nvSpPr>
        <p:spPr>
          <a:xfrm>
            <a:off x="456229" y="1058982"/>
            <a:ext cx="8155959" cy="4441825"/>
          </a:xfrm>
        </p:spPr>
        <p:txBody>
          <a:bodyPr/>
          <a:lstStyle/>
          <a:p>
            <a:pPr marL="0" indent="0">
              <a:buNone/>
            </a:pPr>
            <a:r>
              <a:rPr lang="en-US" sz="2000" dirty="0">
                <a:cs typeface="Times New Roman" pitchFamily="18" charset="0"/>
                <a:sym typeface="WP MathA" pitchFamily="2" charset="2"/>
              </a:rPr>
              <a:t>Two-pipe changeover system is allowed if it meets the following requirements:</a:t>
            </a:r>
          </a:p>
          <a:p>
            <a:pPr lvl="1">
              <a:buFont typeface="Arial" panose="020B0604020202020204" pitchFamily="34" charset="0"/>
              <a:buChar char="•"/>
            </a:pPr>
            <a:r>
              <a:rPr lang="en-US" dirty="0">
                <a:cs typeface="Times New Roman" pitchFamily="18" charset="0"/>
                <a:sym typeface="WP MathA" pitchFamily="2" charset="2"/>
              </a:rPr>
              <a:t>Dead band from one mode to another is ≥ 15°F outdoor air temperature</a:t>
            </a:r>
          </a:p>
          <a:p>
            <a:pPr lvl="1">
              <a:buFont typeface="Arial" panose="020B0604020202020204" pitchFamily="34" charset="0"/>
              <a:buChar char="•"/>
            </a:pPr>
            <a:r>
              <a:rPr lang="en-US" dirty="0">
                <a:cs typeface="Times New Roman" pitchFamily="18" charset="0"/>
                <a:sym typeface="WP MathA" pitchFamily="2" charset="2"/>
              </a:rPr>
              <a:t>Controls to allow operation of ≥ 4 hours in one mode before changing to another mode</a:t>
            </a:r>
          </a:p>
          <a:p>
            <a:pPr lvl="1">
              <a:buFont typeface="Arial" panose="020B0604020202020204" pitchFamily="34" charset="0"/>
              <a:buChar char="•"/>
            </a:pPr>
            <a:r>
              <a:rPr lang="en-US" dirty="0">
                <a:cs typeface="Times New Roman" pitchFamily="18" charset="0"/>
                <a:sym typeface="WP MathA" pitchFamily="2" charset="2"/>
              </a:rPr>
              <a:t>Reset controls so heating and cooling supply temperatures at changeover point no more than 30°F apart</a:t>
            </a:r>
          </a:p>
        </p:txBody>
      </p:sp>
      <p:sp>
        <p:nvSpPr>
          <p:cNvPr id="227330" name="Rectangle 2"/>
          <p:cNvSpPr>
            <a:spLocks noGrp="1" noChangeArrowheads="1"/>
          </p:cNvSpPr>
          <p:nvPr>
            <p:ph type="title"/>
          </p:nvPr>
        </p:nvSpPr>
        <p:spPr>
          <a:xfrm>
            <a:off x="215901" y="0"/>
            <a:ext cx="8661400" cy="927100"/>
          </a:xfrm>
        </p:spPr>
        <p:txBody>
          <a:bodyPr>
            <a:normAutofit/>
          </a:bodyPr>
          <a:lstStyle/>
          <a:p>
            <a:pPr>
              <a:lnSpc>
                <a:spcPct val="80000"/>
              </a:lnSpc>
            </a:pPr>
            <a:r>
              <a:rPr lang="en-US" sz="2400" b="1" dirty="0">
                <a:solidFill>
                  <a:srgbClr val="00853F"/>
                </a:solidFill>
              </a:rPr>
              <a:t>Section 6 – 6.5.2.2.2</a:t>
            </a:r>
            <a:br>
              <a:rPr lang="en-US" sz="2000" dirty="0">
                <a:solidFill>
                  <a:srgbClr val="00853F"/>
                </a:solidFill>
              </a:rPr>
            </a:br>
            <a:r>
              <a:rPr lang="en-US" sz="2000" dirty="0">
                <a:solidFill>
                  <a:srgbClr val="00853F"/>
                </a:solidFill>
              </a:rPr>
              <a:t>Two-Pipe Changeover System</a:t>
            </a:r>
            <a:endParaRPr lang="en-US" sz="2000" i="1" dirty="0">
              <a:solidFill>
                <a:srgbClr val="00853F"/>
              </a:solidFill>
            </a:endParaRPr>
          </a:p>
        </p:txBody>
      </p:sp>
      <p:pic>
        <p:nvPicPr>
          <p:cNvPr id="4" name="Picture 5" descr="2_pipe_changeover_SWING_FINAL-12-13-13.jpg"/>
          <p:cNvPicPr>
            <a:picLocks noChangeAspect="1"/>
          </p:cNvPicPr>
          <p:nvPr/>
        </p:nvPicPr>
        <p:blipFill>
          <a:blip r:embed="rId3" cstate="print">
            <a:extLst>
              <a:ext uri="{28A0092B-C50C-407E-A947-70E740481C1C}">
                <a14:useLocalDpi xmlns:a14="http://schemas.microsoft.com/office/drawing/2010/main" val="0"/>
              </a:ext>
            </a:extLst>
          </a:blip>
          <a:srcRect l="9248" t="26530" r="8748" b="26530"/>
          <a:stretch>
            <a:fillRect/>
          </a:stretch>
        </p:blipFill>
        <p:spPr bwMode="auto">
          <a:xfrm>
            <a:off x="1407658" y="3969481"/>
            <a:ext cx="5638602" cy="249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802068" y="6377406"/>
            <a:ext cx="3439237" cy="91440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1100" b="1" i="1" u="none" strike="noStrike" kern="1200" cap="none" spc="0" normalizeH="0" baseline="0" noProof="0" dirty="0">
                <a:ln>
                  <a:noFill/>
                </a:ln>
                <a:effectLst/>
                <a:uLnTx/>
                <a:uFillTx/>
                <a:latin typeface="Arial Narrow"/>
                <a:ea typeface="+mn-ea"/>
                <a:cs typeface="Arial Narrow"/>
              </a:rPr>
              <a:t>Diagram Courtesy of Ken Baker</a:t>
            </a:r>
          </a:p>
        </p:txBody>
      </p:sp>
    </p:spTree>
    <p:extLst>
      <p:ext uri="{BB962C8B-B14F-4D97-AF65-F5344CB8AC3E}">
        <p14:creationId xmlns:p14="http://schemas.microsoft.com/office/powerpoint/2010/main" val="12602142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Rectangle 3"/>
          <p:cNvSpPr>
            <a:spLocks noGrp="1" noChangeArrowheads="1"/>
          </p:cNvSpPr>
          <p:nvPr>
            <p:ph idx="1"/>
          </p:nvPr>
        </p:nvSpPr>
        <p:spPr>
          <a:xfrm>
            <a:off x="299474" y="1143000"/>
            <a:ext cx="4025100" cy="3500467"/>
          </a:xfrm>
        </p:spPr>
        <p:txBody>
          <a:bodyPr>
            <a:normAutofit fontScale="77500" lnSpcReduction="20000"/>
          </a:bodyPr>
          <a:lstStyle/>
          <a:p>
            <a:pPr marL="0" indent="0">
              <a:buNone/>
            </a:pPr>
            <a:r>
              <a:rPr lang="en-US" sz="2300" dirty="0">
                <a:cs typeface="Times New Roman" pitchFamily="18" charset="0"/>
                <a:sym typeface="WP MathA" pitchFamily="2" charset="2"/>
              </a:rPr>
              <a:t>Controls to provide heat pump water supply temperature deadband of at least 20°F between initiation of heat rejection and heat addition by central devices</a:t>
            </a:r>
          </a:p>
          <a:p>
            <a:pPr marL="0" indent="0">
              <a:buNone/>
            </a:pPr>
            <a:r>
              <a:rPr lang="en-US" sz="2300" b="1" u="sng" dirty="0">
                <a:cs typeface="Times New Roman" pitchFamily="18" charset="0"/>
                <a:sym typeface="WP MathA" pitchFamily="2" charset="2"/>
              </a:rPr>
              <a:t>Exception</a:t>
            </a:r>
          </a:p>
          <a:p>
            <a:pPr>
              <a:buFont typeface="Arial" panose="020B0604020202020204" pitchFamily="34" charset="0"/>
              <a:buChar char="•"/>
            </a:pPr>
            <a:r>
              <a:rPr lang="en-US" sz="2300" dirty="0">
                <a:cs typeface="Times New Roman" pitchFamily="18" charset="0"/>
                <a:sym typeface="WP MathA" pitchFamily="2" charset="2"/>
              </a:rPr>
              <a:t>If system loop temperature optimization controller is used,  deadband &lt; 20°F is allowed</a:t>
            </a:r>
          </a:p>
          <a:p>
            <a:pPr marL="0" indent="0">
              <a:buNone/>
            </a:pPr>
            <a:endParaRPr lang="en-US" sz="2300" dirty="0">
              <a:cs typeface="Times New Roman" pitchFamily="18" charset="0"/>
              <a:sym typeface="WP MathA" pitchFamily="2" charset="2"/>
            </a:endParaRPr>
          </a:p>
          <a:p>
            <a:pPr marL="0" indent="0">
              <a:buNone/>
            </a:pPr>
            <a:r>
              <a:rPr lang="en-US" sz="2300" dirty="0">
                <a:cs typeface="Times New Roman" pitchFamily="18" charset="0"/>
                <a:sym typeface="WP MathA" pitchFamily="2" charset="2"/>
              </a:rPr>
              <a:t>A two-position valve at each </a:t>
            </a:r>
            <a:br>
              <a:rPr lang="en-US" sz="2300" dirty="0">
                <a:cs typeface="Times New Roman" pitchFamily="18" charset="0"/>
                <a:sym typeface="WP MathA" pitchFamily="2" charset="2"/>
              </a:rPr>
            </a:br>
            <a:r>
              <a:rPr lang="en-US" sz="2300" dirty="0">
                <a:cs typeface="Times New Roman" pitchFamily="18" charset="0"/>
                <a:sym typeface="WP MathA" pitchFamily="2" charset="2"/>
              </a:rPr>
              <a:t>hydronic heat pump for hydronic </a:t>
            </a:r>
            <a:br>
              <a:rPr lang="en-US" sz="2300" dirty="0">
                <a:cs typeface="Times New Roman" pitchFamily="18" charset="0"/>
                <a:sym typeface="WP MathA" pitchFamily="2" charset="2"/>
              </a:rPr>
            </a:br>
            <a:r>
              <a:rPr lang="en-US" sz="2300" dirty="0">
                <a:cs typeface="Times New Roman" pitchFamily="18" charset="0"/>
                <a:sym typeface="WP MathA" pitchFamily="2" charset="2"/>
              </a:rPr>
              <a:t>systems having a total pump system</a:t>
            </a:r>
            <a:br>
              <a:rPr lang="en-US" sz="2300" dirty="0">
                <a:cs typeface="Times New Roman" pitchFamily="18" charset="0"/>
                <a:sym typeface="WP MathA" pitchFamily="2" charset="2"/>
              </a:rPr>
            </a:br>
            <a:r>
              <a:rPr lang="en-US" sz="2300" dirty="0">
                <a:cs typeface="Times New Roman" pitchFamily="18" charset="0"/>
                <a:sym typeface="WP MathA" pitchFamily="2" charset="2"/>
              </a:rPr>
              <a:t>power &gt; 10 hp</a:t>
            </a:r>
          </a:p>
          <a:p>
            <a:pPr marL="0" indent="0">
              <a:buNone/>
            </a:pPr>
            <a:endParaRPr lang="en-US" sz="2400" dirty="0">
              <a:cs typeface="Times New Roman" pitchFamily="18" charset="0"/>
              <a:sym typeface="WP MathA" pitchFamily="2" charset="2"/>
            </a:endParaRPr>
          </a:p>
          <a:p>
            <a:pPr marL="0" indent="0">
              <a:buNone/>
            </a:pPr>
            <a:endParaRPr lang="en-US" sz="2400" dirty="0">
              <a:cs typeface="Times New Roman" pitchFamily="18" charset="0"/>
              <a:sym typeface="WP MathA" pitchFamily="2" charset="2"/>
            </a:endParaRPr>
          </a:p>
        </p:txBody>
      </p:sp>
      <p:sp>
        <p:nvSpPr>
          <p:cNvPr id="229378" name="Rectangle 2"/>
          <p:cNvSpPr>
            <a:spLocks noGrp="1" noChangeArrowheads="1"/>
          </p:cNvSpPr>
          <p:nvPr>
            <p:ph type="title"/>
          </p:nvPr>
        </p:nvSpPr>
        <p:spPr>
          <a:xfrm>
            <a:off x="228600" y="0"/>
            <a:ext cx="8559799" cy="901700"/>
          </a:xfrm>
        </p:spPr>
        <p:txBody>
          <a:bodyPr>
            <a:normAutofit/>
          </a:bodyPr>
          <a:lstStyle/>
          <a:p>
            <a:pPr>
              <a:lnSpc>
                <a:spcPct val="80000"/>
              </a:lnSpc>
            </a:pPr>
            <a:r>
              <a:rPr lang="en-US" sz="2400" b="1" dirty="0">
                <a:solidFill>
                  <a:srgbClr val="00853F"/>
                </a:solidFill>
              </a:rPr>
              <a:t>Section 6 – 6.5.2.2.3</a:t>
            </a:r>
            <a:br>
              <a:rPr lang="en-US" sz="1800" dirty="0">
                <a:solidFill>
                  <a:srgbClr val="00853F"/>
                </a:solidFill>
              </a:rPr>
            </a:br>
            <a:r>
              <a:rPr lang="en-US" sz="2000" dirty="0">
                <a:solidFill>
                  <a:srgbClr val="00853F"/>
                </a:solidFill>
              </a:rPr>
              <a:t>Hydronic (Water Loop) Heat Pump Systems</a:t>
            </a:r>
            <a:endParaRPr lang="en-US" sz="2000" i="1" dirty="0">
              <a:solidFill>
                <a:srgbClr val="00853F"/>
              </a:solidFill>
            </a:endParaRPr>
          </a:p>
        </p:txBody>
      </p:sp>
      <p:pic>
        <p:nvPicPr>
          <p:cNvPr id="4" name="Picture 3" descr="open_loop_closed_circuit_Cooling-20.jpg"/>
          <p:cNvPicPr>
            <a:picLocks noChangeAspect="1"/>
          </p:cNvPicPr>
          <p:nvPr/>
        </p:nvPicPr>
        <p:blipFill>
          <a:blip r:embed="rId3" cstate="print">
            <a:extLst>
              <a:ext uri="{28A0092B-C50C-407E-A947-70E740481C1C}">
                <a14:useLocalDpi xmlns:a14="http://schemas.microsoft.com/office/drawing/2010/main" val="0"/>
              </a:ext>
            </a:extLst>
          </a:blip>
          <a:srcRect l="7956" t="16051" r="6702" b="8507"/>
          <a:stretch>
            <a:fillRect/>
          </a:stretch>
        </p:blipFill>
        <p:spPr bwMode="auto">
          <a:xfrm>
            <a:off x="4229982" y="992328"/>
            <a:ext cx="4914017" cy="339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879083" y="3729067"/>
            <a:ext cx="3439237" cy="91440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900" b="1" i="1" u="none" strike="noStrike" kern="1200" cap="none" spc="0" normalizeH="0" baseline="0" noProof="0" dirty="0">
                <a:ln>
                  <a:noFill/>
                </a:ln>
                <a:effectLst/>
                <a:uLnTx/>
                <a:uFillTx/>
                <a:latin typeface="Arial Narrow"/>
                <a:ea typeface="+mn-ea"/>
                <a:cs typeface="Arial Narrow"/>
              </a:rPr>
              <a:t>Diagram Courtesy of Ken Baker</a:t>
            </a:r>
          </a:p>
        </p:txBody>
      </p:sp>
      <p:sp>
        <p:nvSpPr>
          <p:cNvPr id="6" name="Rectangle 3"/>
          <p:cNvSpPr txBox="1">
            <a:spLocks noChangeArrowheads="1"/>
          </p:cNvSpPr>
          <p:nvPr/>
        </p:nvSpPr>
        <p:spPr>
          <a:xfrm>
            <a:off x="451873" y="4643467"/>
            <a:ext cx="8336526" cy="180036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dirty="0">
                <a:cs typeface="Times New Roman" pitchFamily="18" charset="0"/>
                <a:sym typeface="WP MathA" pitchFamily="2" charset="2"/>
              </a:rPr>
              <a:t>In </a:t>
            </a:r>
            <a:r>
              <a:rPr lang="en-US" sz="1800" dirty="0">
                <a:solidFill>
                  <a:srgbClr val="92D050"/>
                </a:solidFill>
                <a:cs typeface="Times New Roman" pitchFamily="18" charset="0"/>
                <a:sym typeface="WP MathA" pitchFamily="2" charset="2"/>
              </a:rPr>
              <a:t>CZ 3-8</a:t>
            </a:r>
            <a:r>
              <a:rPr lang="en-US" sz="1800" dirty="0">
                <a:cs typeface="Times New Roman" pitchFamily="18" charset="0"/>
                <a:sym typeface="WP MathA" pitchFamily="2" charset="2"/>
              </a:rPr>
              <a:t>, limit heat rejection during heating:</a:t>
            </a:r>
          </a:p>
          <a:p>
            <a:r>
              <a:rPr lang="en-US" sz="1800" dirty="0">
                <a:cs typeface="Times New Roman" pitchFamily="18" charset="0"/>
                <a:sym typeface="WP MathA" pitchFamily="2" charset="2"/>
              </a:rPr>
              <a:t>Fluid cooler: provide automatic bypass or low leakage air dampers</a:t>
            </a:r>
          </a:p>
          <a:p>
            <a:r>
              <a:rPr lang="en-US" sz="1800" dirty="0">
                <a:cs typeface="Times New Roman" pitchFamily="18" charset="0"/>
                <a:sym typeface="WP MathA" pitchFamily="2" charset="2"/>
              </a:rPr>
              <a:t>Open cooling tower: provide automatic bypass </a:t>
            </a:r>
          </a:p>
          <a:p>
            <a:r>
              <a:rPr lang="en-US" sz="1800" dirty="0">
                <a:cs typeface="Times New Roman" pitchFamily="18" charset="0"/>
                <a:sym typeface="WP MathA" pitchFamily="2" charset="2"/>
              </a:rPr>
              <a:t>Open tower with heat exchanger (shown): automatic shutdown of tower pump</a:t>
            </a:r>
          </a:p>
          <a:p>
            <a:pPr marL="0" indent="0">
              <a:buFont typeface="Arial"/>
              <a:buNone/>
            </a:pPr>
            <a:endParaRPr lang="en-US" sz="1800" u="sng" dirty="0">
              <a:cs typeface="Times New Roman" pitchFamily="18" charset="0"/>
              <a:sym typeface="WP MathA" pitchFamily="2" charset="2"/>
            </a:endParaRPr>
          </a:p>
        </p:txBody>
      </p:sp>
    </p:spTree>
    <p:extLst>
      <p:ext uri="{BB962C8B-B14F-4D97-AF65-F5344CB8AC3E}">
        <p14:creationId xmlns:p14="http://schemas.microsoft.com/office/powerpoint/2010/main" val="7521517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3"/>
          <p:cNvSpPr>
            <a:spLocks noGrp="1" noChangeArrowheads="1"/>
          </p:cNvSpPr>
          <p:nvPr>
            <p:ph idx="1"/>
          </p:nvPr>
        </p:nvSpPr>
        <p:spPr>
          <a:xfrm>
            <a:off x="456230" y="1219200"/>
            <a:ext cx="6350970" cy="4441825"/>
          </a:xfrm>
        </p:spPr>
        <p:txBody>
          <a:bodyPr/>
          <a:lstStyle/>
          <a:p>
            <a:pPr marL="0" indent="0">
              <a:buNone/>
            </a:pPr>
            <a:r>
              <a:rPr lang="en-US" dirty="0" err="1">
                <a:cs typeface="Times New Roman" pitchFamily="18" charset="0"/>
                <a:sym typeface="WP MathA" pitchFamily="2" charset="2"/>
              </a:rPr>
              <a:t>Humidistatic</a:t>
            </a:r>
            <a:r>
              <a:rPr lang="en-US" dirty="0">
                <a:cs typeface="Times New Roman" pitchFamily="18" charset="0"/>
                <a:sym typeface="WP MathA" pitchFamily="2" charset="2"/>
              </a:rPr>
              <a:t> controls to prevent</a:t>
            </a:r>
          </a:p>
          <a:p>
            <a:pPr lvl="1">
              <a:buFont typeface="Arial" panose="020B0604020202020204" pitchFamily="34" charset="0"/>
              <a:buChar char="•"/>
            </a:pPr>
            <a:r>
              <a:rPr lang="en-US" dirty="0">
                <a:cs typeface="Times New Roman" pitchFamily="18" charset="0"/>
                <a:sym typeface="WP MathA" pitchFamily="2" charset="2"/>
              </a:rPr>
              <a:t>Reheating</a:t>
            </a:r>
          </a:p>
          <a:p>
            <a:pPr lvl="1">
              <a:buFont typeface="Arial" panose="020B0604020202020204" pitchFamily="34" charset="0"/>
              <a:buChar char="•"/>
            </a:pPr>
            <a:r>
              <a:rPr lang="en-US" dirty="0">
                <a:cs typeface="Times New Roman" pitchFamily="18" charset="0"/>
                <a:sym typeface="WP MathA" pitchFamily="2" charset="2"/>
              </a:rPr>
              <a:t>Mixing of hot and cold air streams</a:t>
            </a:r>
          </a:p>
          <a:p>
            <a:pPr lvl="1">
              <a:buFont typeface="Arial" panose="020B0604020202020204" pitchFamily="34" charset="0"/>
              <a:buChar char="•"/>
            </a:pPr>
            <a:r>
              <a:rPr lang="en-US" dirty="0">
                <a:cs typeface="Times New Roman" pitchFamily="18" charset="0"/>
                <a:sym typeface="WP MathA" pitchFamily="2" charset="2"/>
              </a:rPr>
              <a:t>Heating and cooling of same air stream</a:t>
            </a:r>
          </a:p>
          <a:p>
            <a:pPr lvl="1"/>
            <a:endParaRPr lang="en-US" dirty="0">
              <a:cs typeface="Times New Roman" pitchFamily="18" charset="0"/>
              <a:sym typeface="WP MathA" pitchFamily="2" charset="2"/>
            </a:endParaRPr>
          </a:p>
        </p:txBody>
      </p:sp>
      <p:sp>
        <p:nvSpPr>
          <p:cNvPr id="231426" name="Rectangle 2"/>
          <p:cNvSpPr>
            <a:spLocks noGrp="1" noChangeArrowheads="1"/>
          </p:cNvSpPr>
          <p:nvPr>
            <p:ph type="title"/>
          </p:nvPr>
        </p:nvSpPr>
        <p:spPr>
          <a:xfrm>
            <a:off x="215901" y="12700"/>
            <a:ext cx="8737600" cy="901700"/>
          </a:xfrm>
        </p:spPr>
        <p:txBody>
          <a:bodyPr/>
          <a:lstStyle/>
          <a:p>
            <a:pPr>
              <a:lnSpc>
                <a:spcPct val="80000"/>
              </a:lnSpc>
            </a:pPr>
            <a:r>
              <a:rPr lang="en-US" sz="2400" b="1" dirty="0">
                <a:solidFill>
                  <a:srgbClr val="00853F"/>
                </a:solidFill>
              </a:rPr>
              <a:t>Section 6 – 6.5.2.3</a:t>
            </a:r>
            <a:br>
              <a:rPr lang="en-US" dirty="0">
                <a:solidFill>
                  <a:srgbClr val="00853F"/>
                </a:solidFill>
              </a:rPr>
            </a:br>
            <a:r>
              <a:rPr lang="en-US" sz="2000" dirty="0">
                <a:solidFill>
                  <a:srgbClr val="00853F"/>
                </a:solidFill>
              </a:rPr>
              <a:t>Dehumidification</a:t>
            </a:r>
            <a:endParaRPr lang="en-US" sz="2000" i="1" dirty="0">
              <a:solidFill>
                <a:srgbClr val="00853F"/>
              </a:solidFill>
            </a:endParaRPr>
          </a:p>
        </p:txBody>
      </p:sp>
    </p:spTree>
    <p:extLst>
      <p:ext uri="{BB962C8B-B14F-4D97-AF65-F5344CB8AC3E}">
        <p14:creationId xmlns:p14="http://schemas.microsoft.com/office/powerpoint/2010/main" val="21610839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5" name="Rectangle 3"/>
          <p:cNvSpPr>
            <a:spLocks noGrp="1" noChangeArrowheads="1"/>
          </p:cNvSpPr>
          <p:nvPr>
            <p:ph idx="1"/>
          </p:nvPr>
        </p:nvSpPr>
        <p:spPr>
          <a:xfrm>
            <a:off x="456229" y="1371600"/>
            <a:ext cx="8535371" cy="4609652"/>
          </a:xfrm>
        </p:spPr>
        <p:txBody>
          <a:bodyPr>
            <a:normAutofit fontScale="92500"/>
          </a:bodyPr>
          <a:lstStyle/>
          <a:p>
            <a:pPr>
              <a:lnSpc>
                <a:spcPct val="90000"/>
              </a:lnSpc>
              <a:buFont typeface="Arial" panose="020B0604020202020204" pitchFamily="34" charset="0"/>
              <a:buChar char="•"/>
            </a:pPr>
            <a:r>
              <a:rPr lang="en-US" dirty="0"/>
              <a:t>Systems reduces supply air flow to 50%, or to minimum ventilation</a:t>
            </a:r>
          </a:p>
          <a:p>
            <a:pPr>
              <a:lnSpc>
                <a:spcPct val="90000"/>
              </a:lnSpc>
              <a:buFont typeface="Arial" panose="020B0604020202020204" pitchFamily="34" charset="0"/>
              <a:buChar char="•"/>
            </a:pPr>
            <a:r>
              <a:rPr lang="en-US" dirty="0"/>
              <a:t>Systems ≤ 65,000 Btu/h that can unload at least 50%</a:t>
            </a:r>
          </a:p>
          <a:p>
            <a:pPr>
              <a:lnSpc>
                <a:spcPct val="90000"/>
              </a:lnSpc>
              <a:buFont typeface="Arial" panose="020B0604020202020204" pitchFamily="34" charset="0"/>
              <a:buChar char="•"/>
            </a:pPr>
            <a:r>
              <a:rPr lang="en-US" dirty="0"/>
              <a:t>Systems smaller than 40,000 Btu/h</a:t>
            </a:r>
          </a:p>
          <a:p>
            <a:pPr>
              <a:lnSpc>
                <a:spcPct val="90000"/>
              </a:lnSpc>
              <a:buFont typeface="Arial" panose="020B0604020202020204" pitchFamily="34" charset="0"/>
              <a:buChar char="•"/>
            </a:pPr>
            <a:r>
              <a:rPr lang="en-US" dirty="0"/>
              <a:t>Process applications where building includes site-recovered or site solar energy source that provides energy equal to ≥ 75% of annual energy for reheating or providing war air in mixing systems (exception does NOT apply to computer rooms)</a:t>
            </a:r>
          </a:p>
          <a:p>
            <a:pPr>
              <a:lnSpc>
                <a:spcPct val="90000"/>
              </a:lnSpc>
              <a:buFont typeface="Arial" panose="020B0604020202020204" pitchFamily="34" charset="0"/>
              <a:buChar char="•"/>
            </a:pPr>
            <a:r>
              <a:rPr lang="en-US" dirty="0"/>
              <a:t>90% of reheat or re-cool annual energy is recovered or solar</a:t>
            </a:r>
          </a:p>
          <a:p>
            <a:pPr>
              <a:lnSpc>
                <a:spcPct val="90000"/>
              </a:lnSpc>
              <a:buFont typeface="Arial" panose="020B0604020202020204" pitchFamily="34" charset="0"/>
              <a:buChar char="•"/>
            </a:pPr>
            <a:r>
              <a:rPr lang="en-US" dirty="0"/>
              <a:t>Systems where heat added to airstream is result of use of desiccant system and 75% of heat added by desiccant system is removed by a heat exchanger (either before or after desiccant system with energy recovery)</a:t>
            </a:r>
          </a:p>
        </p:txBody>
      </p:sp>
      <p:sp>
        <p:nvSpPr>
          <p:cNvPr id="233474" name="Rectangle 2"/>
          <p:cNvSpPr>
            <a:spLocks noGrp="1" noChangeArrowheads="1"/>
          </p:cNvSpPr>
          <p:nvPr>
            <p:ph type="title"/>
          </p:nvPr>
        </p:nvSpPr>
        <p:spPr>
          <a:xfrm>
            <a:off x="228600" y="0"/>
            <a:ext cx="8496299" cy="939800"/>
          </a:xfrm>
        </p:spPr>
        <p:txBody>
          <a:bodyPr>
            <a:normAutofit/>
          </a:bodyPr>
          <a:lstStyle/>
          <a:p>
            <a:pPr>
              <a:lnSpc>
                <a:spcPct val="80000"/>
              </a:lnSpc>
            </a:pPr>
            <a:r>
              <a:rPr lang="en-US" sz="2400" b="1" dirty="0">
                <a:solidFill>
                  <a:srgbClr val="00853F"/>
                </a:solidFill>
              </a:rPr>
              <a:t>Section 6 – 6.5.2.3</a:t>
            </a:r>
            <a:br>
              <a:rPr lang="en-US" sz="2400" dirty="0">
                <a:solidFill>
                  <a:srgbClr val="00853F"/>
                </a:solidFill>
              </a:rPr>
            </a:br>
            <a:r>
              <a:rPr lang="en-US" sz="2000" dirty="0">
                <a:solidFill>
                  <a:srgbClr val="00853F"/>
                </a:solidFill>
              </a:rPr>
              <a:t>Dehumidification Exceptions</a:t>
            </a:r>
            <a:endParaRPr lang="en-US" sz="2400" dirty="0">
              <a:solidFill>
                <a:srgbClr val="00853F"/>
              </a:solidFill>
            </a:endParaRPr>
          </a:p>
        </p:txBody>
      </p:sp>
    </p:spTree>
    <p:extLst>
      <p:ext uri="{BB962C8B-B14F-4D97-AF65-F5344CB8AC3E}">
        <p14:creationId xmlns:p14="http://schemas.microsoft.com/office/powerpoint/2010/main" val="2000264913"/>
      </p:ext>
    </p:extLst>
  </p:cSld>
  <p:clrMapOvr>
    <a:masterClrMapping/>
  </p:clrMapOvr>
</p:sld>
</file>

<file path=ppt/theme/theme1.xml><?xml version="1.0" encoding="utf-8"?>
<a:theme xmlns:a="http://schemas.openxmlformats.org/drawingml/2006/main" name="BECU_Presentation_Template">
  <a:themeElements>
    <a:clrScheme name="~~~ EERE Colors ~~~">
      <a:dk1>
        <a:srgbClr val="50565C"/>
      </a:dk1>
      <a:lt1>
        <a:sysClr val="window" lastClr="FFFFFF"/>
      </a:lt1>
      <a:dk2>
        <a:srgbClr val="6A737B"/>
      </a:dk2>
      <a:lt2>
        <a:srgbClr val="EEECE1"/>
      </a:lt2>
      <a:accent1>
        <a:srgbClr val="7AC143"/>
      </a:accent1>
      <a:accent2>
        <a:srgbClr val="FFD200"/>
      </a:accent2>
      <a:accent3>
        <a:srgbClr val="00A4E4"/>
      </a:accent3>
      <a:accent4>
        <a:srgbClr val="006892"/>
      </a:accent4>
      <a:accent5>
        <a:srgbClr val="00853F"/>
      </a:accent5>
      <a:accent6>
        <a:srgbClr val="F58025"/>
      </a:accent6>
      <a:hlink>
        <a:srgbClr val="006892"/>
      </a:hlink>
      <a:folHlink>
        <a:srgbClr val="6A73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EERE Colors ~~~">
    <a:dk1>
      <a:srgbClr val="50565C"/>
    </a:dk1>
    <a:lt1>
      <a:sysClr val="window" lastClr="FFFFFF"/>
    </a:lt1>
    <a:dk2>
      <a:srgbClr val="6A737B"/>
    </a:dk2>
    <a:lt2>
      <a:srgbClr val="EEECE1"/>
    </a:lt2>
    <a:accent1>
      <a:srgbClr val="7AC143"/>
    </a:accent1>
    <a:accent2>
      <a:srgbClr val="FFD200"/>
    </a:accent2>
    <a:accent3>
      <a:srgbClr val="00A4E4"/>
    </a:accent3>
    <a:accent4>
      <a:srgbClr val="006892"/>
    </a:accent4>
    <a:accent5>
      <a:srgbClr val="00853F"/>
    </a:accent5>
    <a:accent6>
      <a:srgbClr val="F58025"/>
    </a:accent6>
    <a:hlink>
      <a:srgbClr val="006892"/>
    </a:hlink>
    <a:folHlink>
      <a:srgbClr val="6A737B"/>
    </a:folHlink>
  </a:clrScheme>
</a:themeOverride>
</file>

<file path=docProps/app.xml><?xml version="1.0" encoding="utf-8"?>
<Properties xmlns="http://schemas.openxmlformats.org/officeDocument/2006/extended-properties" xmlns:vt="http://schemas.openxmlformats.org/officeDocument/2006/docPropsVTypes">
  <Template/>
  <TotalTime>39484</TotalTime>
  <Words>18547</Words>
  <Application>Microsoft Office PowerPoint</Application>
  <PresentationFormat>On-screen Show (4:3)</PresentationFormat>
  <Paragraphs>2284</Paragraphs>
  <Slides>191</Slides>
  <Notes>173</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0</vt:i4>
      </vt:variant>
      <vt:variant>
        <vt:lpstr>Slide Titles</vt:lpstr>
      </vt:variant>
      <vt:variant>
        <vt:i4>191</vt:i4>
      </vt:variant>
    </vt:vector>
  </HeadingPairs>
  <TitlesOfParts>
    <vt:vector size="203" baseType="lpstr">
      <vt:lpstr>Arial</vt:lpstr>
      <vt:lpstr>Arial Black</vt:lpstr>
      <vt:lpstr>Arial Narrow</vt:lpstr>
      <vt:lpstr>Arial Narrow Bold</vt:lpstr>
      <vt:lpstr>Calibri</vt:lpstr>
      <vt:lpstr>Gill Sans MT</vt:lpstr>
      <vt:lpstr>HelveticaNeueLT Std Med</vt:lpstr>
      <vt:lpstr>TimesNewRomanPS-ItalicMT</vt:lpstr>
      <vt:lpstr>TimesNewRomanPSMT</vt:lpstr>
      <vt:lpstr>Verdana</vt:lpstr>
      <vt:lpstr>Wingdings</vt:lpstr>
      <vt:lpstr>BECU_Presentation_Template</vt:lpstr>
      <vt:lpstr>PowerPoint Presentation</vt:lpstr>
      <vt:lpstr>Acknowledgements</vt:lpstr>
      <vt:lpstr>PowerPoint Presentation</vt:lpstr>
      <vt:lpstr>Mechanical – Computer Rooms &amp; Data Centers</vt:lpstr>
      <vt:lpstr>Mechanical – Fan Energy Index (FEI)</vt:lpstr>
      <vt:lpstr>Mechanical - FEI</vt:lpstr>
      <vt:lpstr>Equipment Efficiency Tables</vt:lpstr>
      <vt:lpstr>Mechanical – Ceiling Fans</vt:lpstr>
      <vt:lpstr>Mechanical – ERVs for Nontransient Dwelling Units</vt:lpstr>
      <vt:lpstr>Updates to Exceptions to Exhaust Air  Energy Recovery Requirements</vt:lpstr>
      <vt:lpstr>Mechanical – Occupied Standby</vt:lpstr>
      <vt:lpstr>Mechanical – ER Chillers for Hospitals</vt:lpstr>
      <vt:lpstr>Updated Many Tables to Match Latest DOE Efficiencies</vt:lpstr>
      <vt:lpstr>Miscellaneous</vt:lpstr>
      <vt:lpstr>Miscellaneous 2</vt:lpstr>
      <vt:lpstr>Miscellaneous 3</vt:lpstr>
      <vt:lpstr>PowerPoint Presentation</vt:lpstr>
      <vt:lpstr>Section 6 – 6.1.1 HVAC Scope</vt:lpstr>
      <vt:lpstr>Section 6 – 6.1.1.3 HVAC Alterations Scope</vt:lpstr>
      <vt:lpstr>Section 6 – 6.1.1.3 HVAC Alterations</vt:lpstr>
      <vt:lpstr>Replacement Equipment</vt:lpstr>
      <vt:lpstr>Section 6 – 6.2  HVAC Compliance Paths</vt:lpstr>
      <vt:lpstr>Section 6 – 6.3 Simplified Approach Option</vt:lpstr>
      <vt:lpstr>Section 6 – 6.3  Simplified Approach Criteria</vt:lpstr>
      <vt:lpstr>Section 6 – 6.5.3.2 (6.3.2b) Fan Control</vt:lpstr>
      <vt:lpstr>Section 6 – 6.8.1 (6.3.2c)  Equipment Efficiency</vt:lpstr>
      <vt:lpstr>Section 6 – 6.5.1 (6.3.2.d) Economizers</vt:lpstr>
      <vt:lpstr>Section 6 – 6.3.2 Economizers</vt:lpstr>
      <vt:lpstr>Section 6 – 6.5.1 (6.3.2d) Economizers</vt:lpstr>
      <vt:lpstr>Section 6 – 6.5.1 Economizer Exceptions</vt:lpstr>
      <vt:lpstr>Section 6 – 6.5.6.1 (6.3.2f) Exhaust Air Energy Recovery</vt:lpstr>
      <vt:lpstr>Section 6 – 6.5.6.1 (6.3.2f) Exhaust Air Energy Recovery</vt:lpstr>
      <vt:lpstr>Exhaust Air Energy Recovery Tables</vt:lpstr>
      <vt:lpstr>Section 6 – 6.5.6.1 (6.3.2f)  Exhaust Air Energy Recovery Exceptions </vt:lpstr>
      <vt:lpstr>Section 6 – 6.3 Simplified Approach Option (cont’d)</vt:lpstr>
      <vt:lpstr>Section 6 – 6.3 Simplified Approach Option (cont’d)</vt:lpstr>
      <vt:lpstr>Section 6 – 6.3 (6.3.2.m) Simplified Approach Option (cont’d)</vt:lpstr>
      <vt:lpstr>Section 6 – 6.4.4.1.3 (6.3.2l) Piping Insulation</vt:lpstr>
      <vt:lpstr>Section 6 – 6.4.3.8 (6.3.2q) Demand Control Ventilation</vt:lpstr>
      <vt:lpstr>Section 6 – 6.4.3.8 (6.3.2q) Demand Control Ventilation</vt:lpstr>
      <vt:lpstr>PowerPoint Presentation</vt:lpstr>
      <vt:lpstr>Section 6 – 6.4 HVAC Mandatory Provisions</vt:lpstr>
      <vt:lpstr>Section 6 – 6.4.1.1  Minimum Equipment Efficiency</vt:lpstr>
      <vt:lpstr>Section 6 – 6.4.1.5 Verification of Equipment Efficiencies</vt:lpstr>
      <vt:lpstr>Section 6 – 6.4.1.6 Labeling</vt:lpstr>
      <vt:lpstr>Section 6 – 6.4.2.1 Load Calculations</vt:lpstr>
      <vt:lpstr>Section 6 – 6.4.2.2 Pump Head</vt:lpstr>
      <vt:lpstr>Section 6 – 6.4.3.1 Controls – Zone Thermostatic &amp; Dead Band</vt:lpstr>
      <vt:lpstr>Section 6 – 6.4.3.2 Controls – Setpoint Overlap Restriction</vt:lpstr>
      <vt:lpstr>Section 6 – 6.4.3.3 Controls – Off-Hour</vt:lpstr>
      <vt:lpstr>Section 6 – 6.4.3.3.1 Controls – Automatic Shutdown</vt:lpstr>
      <vt:lpstr>Section 6 – 6.4.3.3.2 Controls – Setback</vt:lpstr>
      <vt:lpstr>Section 6 – 6.4.3.3.3 Controls – Optimum Start </vt:lpstr>
      <vt:lpstr>Section 6 – 6.4.3.3.4 Controls – Zone Isolation</vt:lpstr>
      <vt:lpstr>PowerPoint Presentation</vt:lpstr>
      <vt:lpstr>Section 6 – 6.4.3.4 Controls – Ventilation System </vt:lpstr>
      <vt:lpstr>Section 6 – 6.4.3.4.3 Controls – Damper Leakage</vt:lpstr>
      <vt:lpstr>Section 6 – 6.4.3.4.3 Controls – Damper Leakage</vt:lpstr>
      <vt:lpstr>Section 6 – 6.4.3.4.4 Ventilation Fan Controls</vt:lpstr>
      <vt:lpstr>Section 6 – 6.4.3.4.5 Enclosed Parking Garage Ventilation</vt:lpstr>
      <vt:lpstr>Section 6 – 6.4.3.5 Heat Pump Auxiliary Heat Control</vt:lpstr>
      <vt:lpstr>Section 6 – 6.4.3.6 Controls - Humidification and Dehumidification</vt:lpstr>
      <vt:lpstr>Section 6 – 6.4.3.7 Controls – Freeze Protection and Snow/Ice</vt:lpstr>
      <vt:lpstr>Section 6 – 6.4.3.9 Heating and Cooling in Vestibules</vt:lpstr>
      <vt:lpstr>Section 6 – 6.4.3.10 DDC Requirements</vt:lpstr>
      <vt:lpstr>Section 6 – 6.4.3.11 Chilled-Water Plant Monitoring</vt:lpstr>
      <vt:lpstr>Section 6 – 6.4.3.12 Economizer Fault Detection and Diagnostics (FDD)</vt:lpstr>
      <vt:lpstr>Section 6 – 6.4.4 HVAC System Construction and Insulation</vt:lpstr>
      <vt:lpstr>Section 6 – 6.4.4.1.1 General</vt:lpstr>
      <vt:lpstr>Section 6 – 6.4.4.1.2 Duct and Plenum Insulation</vt:lpstr>
      <vt:lpstr>Section 6 – 6.4.4.2.2  Duct Leakage Tests</vt:lpstr>
      <vt:lpstr>Section 6 – 6.4.5  Walk-in Coolers and Freezers</vt:lpstr>
      <vt:lpstr>Section 6 – 6.4.5 Walk-in Coolers and Freezers (cont’d)</vt:lpstr>
      <vt:lpstr>Section 6 – 6.4.6  Refrigerated Display Case</vt:lpstr>
      <vt:lpstr>Section 6 – 6.4.7  Liquid-to-Liquid Heat Exchangers</vt:lpstr>
      <vt:lpstr>PowerPoint Presentation</vt:lpstr>
      <vt:lpstr>Section 6 – 6.5 HVAC Prescriptive Path</vt:lpstr>
      <vt:lpstr>Section 6 – 6.5.1 &amp; 6.5.1.1.2 Water Economizer &amp; Control Signal</vt:lpstr>
      <vt:lpstr>Section 6 – 6.5.1.1.3 High Limit Shutoff</vt:lpstr>
      <vt:lpstr>Section 6 – 6.5.1.1.3 High-limit Shutoff Control Settings</vt:lpstr>
      <vt:lpstr>Section 6 – 6.5.1.1.4 Dampers</vt:lpstr>
      <vt:lpstr>Section 6 – 6.5.1.1.5 Relief of Excess Outdoor Air</vt:lpstr>
      <vt:lpstr>Section 6 – 6.5.1.1.6 Sensor Accuracy</vt:lpstr>
      <vt:lpstr>Section 6 – 6.5.1.2.1 Design Capacity – Water Economizers</vt:lpstr>
      <vt:lpstr>Section 6 – 6.5.1.2.2 Maximum Pressure Drop – Water Economizers</vt:lpstr>
      <vt:lpstr>Section 6 – 6.5.1.3 Integrated Economizer Control</vt:lpstr>
      <vt:lpstr>Section 6 – 6.5.1.3 Integrated Economizer Control (cont’d)</vt:lpstr>
      <vt:lpstr>Section 6 – 6.5.1.3 cont’d </vt:lpstr>
      <vt:lpstr>Section 6 – 6.5.1.4 Economizer Heating System Impact</vt:lpstr>
      <vt:lpstr>Section 6 – 6.5.1.5 Economizer Humidification System Impact</vt:lpstr>
      <vt:lpstr>Section 6 – 6.5.2.1 Zone Thermostatic Controls</vt:lpstr>
      <vt:lpstr>Section 6 – 6.5.2.1 Zone Thermostatic Controls – Exceptions</vt:lpstr>
      <vt:lpstr>Section 6 – 6.5.2.1.1 Supply Air Temperature Reheat Limit</vt:lpstr>
      <vt:lpstr>Section 6 – 6.5.2.2 Hydronic System Controls</vt:lpstr>
      <vt:lpstr>Section 6 – 6.5.2.2.1 Three-Pipe System</vt:lpstr>
      <vt:lpstr>Section 6 – 6.5.2.2.2 Two-Pipe Changeover System</vt:lpstr>
      <vt:lpstr>Section 6 – 6.5.2.2.3 Hydronic (Water Loop) Heat Pump Systems</vt:lpstr>
      <vt:lpstr>Section 6 – 6.5.2.3 Dehumidification</vt:lpstr>
      <vt:lpstr>Section 6 – 6.5.2.3 Dehumidification Exceptions</vt:lpstr>
      <vt:lpstr>Section 6 – 6.5.2.4 Humidification</vt:lpstr>
      <vt:lpstr>Section 6 – 6.5.2.5 &amp; 6.5.2.6 Preheat Coils</vt:lpstr>
      <vt:lpstr>Section 6 – 6.5.3 Air System Design and Control</vt:lpstr>
      <vt:lpstr>Section 6 – 6.5.3.1 Fan System Power and Efficiency</vt:lpstr>
      <vt:lpstr>Section 6 – 6.5.3.1 Fan Power Limitation</vt:lpstr>
      <vt:lpstr>Section 6 – 6.5.3.1 Fan Power Limitation</vt:lpstr>
      <vt:lpstr>Section 6 – 6.5.3.1.2  Fan Motor Selection</vt:lpstr>
      <vt:lpstr>Section 6 – 6.5.3.1.3 Fan Efficiency</vt:lpstr>
      <vt:lpstr>Section 6 – 6.5.3.2.1  Fan Control</vt:lpstr>
      <vt:lpstr>Section 6 – 6.5.3.2.2  VAV Static Pressure Sensor Location</vt:lpstr>
      <vt:lpstr>Section 6 – 6.5.3.2.3 VAV Setpoint Reset</vt:lpstr>
      <vt:lpstr>PowerPoint Presentation</vt:lpstr>
      <vt:lpstr>Section 6 – 6.5.3.3 Multiple-zone VAV System Ventilation Optimization  Control</vt:lpstr>
      <vt:lpstr>Section 6 – 6.5.3.4 Parallel-Flow Fan-Powered VAV Air Terminal Control</vt:lpstr>
      <vt:lpstr>Section 6 – 6.5.3.5 Supply Air Temperature Reset Controls</vt:lpstr>
      <vt:lpstr>Section 6 – 6.5.3.5.1 SAT Dehumidification Interaction</vt:lpstr>
      <vt:lpstr>Section 6 – 6.5.3.6 Fractional Horsepower Fan Motors</vt:lpstr>
      <vt:lpstr>Section 6 – 6.5.3.7 Ventilation Design</vt:lpstr>
      <vt:lpstr>Section 6 – 6.5.3.8 Occupied-Standby Controls</vt:lpstr>
      <vt:lpstr>Section 6 – 6.5.4 Hydronic System Design and Control</vt:lpstr>
      <vt:lpstr>Section 6 – 6.5.4.2 Hydronic Variable Flow</vt:lpstr>
      <vt:lpstr>Section 6 – 6.5.4.3  Chiller and Boiler Isolation</vt:lpstr>
      <vt:lpstr>Section 6 – 6.5.4.4 Chilled and Hot Water Temperature Reset Controls</vt:lpstr>
      <vt:lpstr>Section 6 – 6.5.4.5 Hydronic Heat Pumps and Water-Cooled Unitary  Air-Conditioners</vt:lpstr>
      <vt:lpstr>Section 6 – 6.5.4.6 Pipe Sizing</vt:lpstr>
      <vt:lpstr>Section 6 – 6.5.4.7 Chilled-Water Coil Selection</vt:lpstr>
      <vt:lpstr>Section 6 – 6.5.4.8 Buildings with High-Capacity Space-Heating  Gas Boiler Systems</vt:lpstr>
      <vt:lpstr>Section 6 – 6.5.4.8 Buildings with High-Capacity Space-Heating  Gas Boiler Systems (con’t)</vt:lpstr>
      <vt:lpstr>Section 6 – 6.5.5 Heat Rejection Equipment</vt:lpstr>
      <vt:lpstr>Section 6 – 6.5.5.2 Fan Speed Control</vt:lpstr>
      <vt:lpstr>Section 6 – 6.5.5.3 Limitation on Centrifugal Fan Open-Circuit  Cooling Towers</vt:lpstr>
      <vt:lpstr>Section 6 – 6.5.5.4 Tower Flow Turndown</vt:lpstr>
      <vt:lpstr>Section 6 – 6.5.6.2 Heat Recovery for Service Water Heating</vt:lpstr>
      <vt:lpstr>Section 6 – 6.5.6.3 Heat Recovery for Space Conditioning</vt:lpstr>
      <vt:lpstr>Section 6 – 6.5.6.4 Indoor Pool Dehumidifier Energy Recovery</vt:lpstr>
      <vt:lpstr>Section 6 – 6.5.7.1  Transfer Air</vt:lpstr>
      <vt:lpstr>Section 6 – 6.5.7.1  Transfer Air – Exceptions </vt:lpstr>
      <vt:lpstr>Section 6 – 6.5.7.2  Kitchen Exhaust Systems</vt:lpstr>
      <vt:lpstr>Section 6 – 6.5.7.2  Kitchen Exhaust Systems (cont’d)</vt:lpstr>
      <vt:lpstr>Section 6 – 6.5.7.2  Kitchen Exhaust Systems (cont’d)</vt:lpstr>
      <vt:lpstr>Section 6 – 6.5.7.3  Laboratory Exhaust Systems</vt:lpstr>
      <vt:lpstr>Section 6 – 6.5.8 Radiant Heating Systems</vt:lpstr>
      <vt:lpstr>Section 6 – 6.5.9 Hot Gas Bypass Limitation</vt:lpstr>
      <vt:lpstr>Section 6 – 6.5.10 Door Switches</vt:lpstr>
      <vt:lpstr>Section 6 – 6.5.11 Refrigeration Systems</vt:lpstr>
      <vt:lpstr>Section 6 – 6.5.11.1 Condensers Serving Refrigeration Systems</vt:lpstr>
      <vt:lpstr>Section 6 – 6.5.11.1 Condensers Serving Refrigeration Systems (cont’d)</vt:lpstr>
      <vt:lpstr>Section 6 – 6.5.11.2 Compressor Systems</vt:lpstr>
      <vt:lpstr>Section 6 – 6.5.11.2 Compressor Systems (cont’d)</vt:lpstr>
      <vt:lpstr>Section 6 – 6.6.1 Alternative Compliance Path – Computer  Rooms Systems</vt:lpstr>
      <vt:lpstr>PowerPoint Presentation</vt:lpstr>
      <vt:lpstr>Section 6 – 6.7  Submittals </vt:lpstr>
      <vt:lpstr>Section 6 – 6.7.3.1 Record Documents</vt:lpstr>
      <vt:lpstr>Section 6 – 6.7.3.2 Manuals</vt:lpstr>
      <vt:lpstr>Section 6 - 6.7.3.3  System Balancing</vt:lpstr>
      <vt:lpstr>Section 6 – 6.7.3.3.3 Hydronic System Balancing</vt:lpstr>
      <vt:lpstr>Section 6 – 6.8.1 Minimum Efficiency Requirement Listed  Equipment – Standard Rating and Operating Conditions</vt:lpstr>
      <vt:lpstr>Section 6 – 6.8.1 Minimum Efficiency Requirement Listed  Equipment – Standard Rating and Operating Conditions</vt:lpstr>
      <vt:lpstr>PowerPoint Presentation</vt:lpstr>
      <vt:lpstr>Section 6 – 6.9 Verification, Testing, and Commissioning</vt:lpstr>
      <vt:lpstr>Section 4 – 4.2.5 Verification, Testing, and Commissioning</vt:lpstr>
      <vt:lpstr>Section 4 – 4.2.5 Verification, Testing, and Commissioning</vt:lpstr>
      <vt:lpstr>Section 4 – 4.2.5.2 Exceptions to Commissioning</vt:lpstr>
      <vt:lpstr>Section 7 Compliance Flowchart</vt:lpstr>
      <vt:lpstr>PowerPoint Presentation</vt:lpstr>
      <vt:lpstr>Service Water Heating Changes</vt:lpstr>
      <vt:lpstr>Section 7  SWH Compliance Paths</vt:lpstr>
      <vt:lpstr>Section 7  Service Water Heating</vt:lpstr>
      <vt:lpstr>Section 7 – 7.1.1 SWH Scope</vt:lpstr>
      <vt:lpstr>Section 7 – 7.1.1.3 SWH Alterations</vt:lpstr>
      <vt:lpstr>Section 7 – 7.4.1 Load Calculations</vt:lpstr>
      <vt:lpstr>Section 7 – 7.4.2 Equipment Efficiency</vt:lpstr>
      <vt:lpstr>Section 7 – 7.8 Equipment Efficiency</vt:lpstr>
      <vt:lpstr>Section 7 – 7.4.3 Service Hot Water Piping Insulation</vt:lpstr>
      <vt:lpstr>Section 7 – Table 6.8.3-1 Piping Insulation</vt:lpstr>
      <vt:lpstr>Section 7 – 7.4.4 Service Water Heating System Controls</vt:lpstr>
      <vt:lpstr>Section 7 – 7.4.4.1 Temperature Controls</vt:lpstr>
      <vt:lpstr>Section 7 – 7.4.4.2 Temperature Maintenance Controls</vt:lpstr>
      <vt:lpstr>Section 7 – 7.4.4.3 Outlet Temperature Controls</vt:lpstr>
      <vt:lpstr>Section 7 – 7.4.4.4 Circulating Pump Controls</vt:lpstr>
      <vt:lpstr>Section 7 – 7.4.5 Pools</vt:lpstr>
      <vt:lpstr>Section 7 – 7.4.6 Heat Traps</vt:lpstr>
      <vt:lpstr>Section 7 – 7.5.1 Space Heating and Water Heating </vt:lpstr>
      <vt:lpstr>Section 7 – 7.5.2 Service Water Heating Equipment </vt:lpstr>
      <vt:lpstr>Section 7 – 7.5.3 Buildings with High-Capacity Service Water  Heating Systems</vt:lpstr>
      <vt:lpstr>PowerPoint Presentation</vt:lpstr>
      <vt:lpstr>Section 7 – 7.7 Service Water Heating Submittals </vt:lpstr>
      <vt:lpstr>PowerPoint Presentation</vt:lpstr>
      <vt:lpstr>Section 7 – 7.9 Verification, Testing, and Commissioning</vt:lpstr>
      <vt:lpstr>Section 4 – 4.2.5 Verification, Testing, and Commissioning</vt:lpstr>
      <vt:lpstr>Section 4 – 4.2.5 Verification, Testing, and Commissioning</vt:lpstr>
      <vt:lpstr>Section 4 – 4.2.5.2 Exceptions to Commissioning</vt:lpstr>
    </vt:vector>
  </TitlesOfParts>
  <Company>Pacific Northwest National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Staff Member</dc:creator>
  <cp:lastModifiedBy>Bartlett, Rosemarie</cp:lastModifiedBy>
  <cp:revision>2880</cp:revision>
  <cp:lastPrinted>2011-03-15T15:47:32Z</cp:lastPrinted>
  <dcterms:created xsi:type="dcterms:W3CDTF">2010-07-16T17:29:44Z</dcterms:created>
  <dcterms:modified xsi:type="dcterms:W3CDTF">2020-05-18T14:47:19Z</dcterms:modified>
</cp:coreProperties>
</file>