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95"/>
  </p:notesMasterIdLst>
  <p:handoutMasterIdLst>
    <p:handoutMasterId r:id="rId96"/>
  </p:handoutMasterIdLst>
  <p:sldIdLst>
    <p:sldId id="256" r:id="rId2"/>
    <p:sldId id="1050" r:id="rId3"/>
    <p:sldId id="1057" r:id="rId4"/>
    <p:sldId id="1040" r:id="rId5"/>
    <p:sldId id="1041" r:id="rId6"/>
    <p:sldId id="980" r:id="rId7"/>
    <p:sldId id="263" r:id="rId8"/>
    <p:sldId id="274" r:id="rId9"/>
    <p:sldId id="282" r:id="rId10"/>
    <p:sldId id="676" r:id="rId11"/>
    <p:sldId id="677" r:id="rId12"/>
    <p:sldId id="275" r:id="rId13"/>
    <p:sldId id="277" r:id="rId14"/>
    <p:sldId id="278" r:id="rId15"/>
    <p:sldId id="279" r:id="rId16"/>
    <p:sldId id="276" r:id="rId17"/>
    <p:sldId id="280" r:id="rId18"/>
    <p:sldId id="281" r:id="rId19"/>
    <p:sldId id="1058" r:id="rId20"/>
    <p:sldId id="891" r:id="rId21"/>
    <p:sldId id="962" r:id="rId22"/>
    <p:sldId id="963" r:id="rId23"/>
    <p:sldId id="964" r:id="rId24"/>
    <p:sldId id="965" r:id="rId25"/>
    <p:sldId id="966" r:id="rId26"/>
    <p:sldId id="967" r:id="rId27"/>
    <p:sldId id="968" r:id="rId28"/>
    <p:sldId id="969" r:id="rId29"/>
    <p:sldId id="1051" r:id="rId30"/>
    <p:sldId id="1066" r:id="rId31"/>
    <p:sldId id="970" r:id="rId32"/>
    <p:sldId id="1062" r:id="rId33"/>
    <p:sldId id="1052" r:id="rId34"/>
    <p:sldId id="1063" r:id="rId35"/>
    <p:sldId id="972" r:id="rId36"/>
    <p:sldId id="973" r:id="rId37"/>
    <p:sldId id="974" r:id="rId38"/>
    <p:sldId id="975" r:id="rId39"/>
    <p:sldId id="976" r:id="rId40"/>
    <p:sldId id="977" r:id="rId41"/>
    <p:sldId id="978" r:id="rId42"/>
    <p:sldId id="979" r:id="rId43"/>
    <p:sldId id="1054" r:id="rId44"/>
    <p:sldId id="1055" r:id="rId45"/>
    <p:sldId id="1053" r:id="rId46"/>
    <p:sldId id="981" r:id="rId47"/>
    <p:sldId id="982" r:id="rId48"/>
    <p:sldId id="983" r:id="rId49"/>
    <p:sldId id="984" r:id="rId50"/>
    <p:sldId id="988" r:id="rId51"/>
    <p:sldId id="989" r:id="rId52"/>
    <p:sldId id="990" r:id="rId53"/>
    <p:sldId id="985" r:id="rId54"/>
    <p:sldId id="986" r:id="rId55"/>
    <p:sldId id="987" r:id="rId56"/>
    <p:sldId id="991" r:id="rId57"/>
    <p:sldId id="992" r:id="rId58"/>
    <p:sldId id="993" r:id="rId59"/>
    <p:sldId id="994" r:id="rId60"/>
    <p:sldId id="995" r:id="rId61"/>
    <p:sldId id="996" r:id="rId62"/>
    <p:sldId id="997" r:id="rId63"/>
    <p:sldId id="998" r:id="rId64"/>
    <p:sldId id="999" r:id="rId65"/>
    <p:sldId id="1000" r:id="rId66"/>
    <p:sldId id="1059" r:id="rId67"/>
    <p:sldId id="1001" r:id="rId68"/>
    <p:sldId id="1037" r:id="rId69"/>
    <p:sldId id="1002" r:id="rId70"/>
    <p:sldId id="1003" r:id="rId71"/>
    <p:sldId id="1061" r:id="rId72"/>
    <p:sldId id="1004" r:id="rId73"/>
    <p:sldId id="1005" r:id="rId74"/>
    <p:sldId id="1006" r:id="rId75"/>
    <p:sldId id="1056" r:id="rId76"/>
    <p:sldId id="1007" r:id="rId77"/>
    <p:sldId id="1008" r:id="rId78"/>
    <p:sldId id="1010" r:id="rId79"/>
    <p:sldId id="1011" r:id="rId80"/>
    <p:sldId id="1012" r:id="rId81"/>
    <p:sldId id="1013" r:id="rId82"/>
    <p:sldId id="1014" r:id="rId83"/>
    <p:sldId id="1015" r:id="rId84"/>
    <p:sldId id="1016" r:id="rId85"/>
    <p:sldId id="1038" r:id="rId86"/>
    <p:sldId id="1064" r:id="rId87"/>
    <p:sldId id="1019" r:id="rId88"/>
    <p:sldId id="1065" r:id="rId89"/>
    <p:sldId id="1017" r:id="rId90"/>
    <p:sldId id="1018" r:id="rId91"/>
    <p:sldId id="562" r:id="rId92"/>
    <p:sldId id="563" r:id="rId93"/>
    <p:sldId id="564" r:id="rId9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2">
          <p15:clr>
            <a:srgbClr val="A4A3A4"/>
          </p15:clr>
        </p15:guide>
        <p15:guide id="2" pos="451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er" initials="EER" lastIdx="17" clrIdx="0"/>
  <p:cmAuthor id="1" name="Myer, Michael (PNNL)" initials="MM(" lastIdx="3" clrIdx="1">
    <p:extLst>
      <p:ext uri="{19B8F6BF-5375-455C-9EA6-DF929625EA0E}">
        <p15:presenceInfo xmlns:p15="http://schemas.microsoft.com/office/powerpoint/2012/main" userId="S::michael.myer@pnnl.gov::bc862a05-9bf7-40bd-af5b-8e44d7248a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0" autoAdjust="0"/>
    <p:restoredTop sz="87074" autoAdjust="0"/>
  </p:normalViewPr>
  <p:slideViewPr>
    <p:cSldViewPr snapToGrid="0" snapToObjects="1" showGuides="1">
      <p:cViewPr varScale="1">
        <p:scale>
          <a:sx n="109" d="100"/>
          <a:sy n="109" d="100"/>
        </p:scale>
        <p:origin x="1764" y="132"/>
      </p:cViewPr>
      <p:guideLst>
        <p:guide orient="horz" pos="852"/>
        <p:guide pos="4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122"/>
    </p:cViewPr>
  </p:sorterViewPr>
  <p:notesViewPr>
    <p:cSldViewPr snapToGrid="0" snapToObjects="1">
      <p:cViewPr varScale="1">
        <p:scale>
          <a:sx n="51" d="100"/>
          <a:sy n="51" d="100"/>
        </p:scale>
        <p:origin x="-176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B1C77E8-B125-8841-BF28-B4892FE3E40B}" type="datetimeFigureOut">
              <a:rPr lang="en-US" smtClean="0"/>
              <a:pPr/>
              <a:t>5/18/2020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45AD4D-6EE7-CF4D-AFB8-A33EB490453F}" type="slidenum">
              <a:rPr lang="en-US" smtClean="0"/>
              <a:pPr/>
              <a:t>‹#›</a:t>
            </a:fld>
            <a:endParaRPr lang="en-US" dirty="0"/>
          </a:p>
        </p:txBody>
      </p:sp>
    </p:spTree>
    <p:extLst>
      <p:ext uri="{BB962C8B-B14F-4D97-AF65-F5344CB8AC3E}">
        <p14:creationId xmlns:p14="http://schemas.microsoft.com/office/powerpoint/2010/main" val="1462341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0BCEB9-F90F-E042-A0C1-F182ED2995CF}" type="datetimeFigureOut">
              <a:rPr lang="en-US" smtClean="0"/>
              <a:pPr/>
              <a:t>5/18/2020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F5B92B-6B67-D242-977C-9031446DA55A}" type="slidenum">
              <a:rPr lang="en-US" smtClean="0"/>
              <a:pPr/>
              <a:t>‹#›</a:t>
            </a:fld>
            <a:endParaRPr lang="en-US" dirty="0"/>
          </a:p>
        </p:txBody>
      </p:sp>
    </p:spTree>
    <p:extLst>
      <p:ext uri="{BB962C8B-B14F-4D97-AF65-F5344CB8AC3E}">
        <p14:creationId xmlns:p14="http://schemas.microsoft.com/office/powerpoint/2010/main" val="42065503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1</a:t>
            </a:fld>
            <a:endParaRPr lang="en-US" dirty="0"/>
          </a:p>
        </p:txBody>
      </p:sp>
    </p:spTree>
    <p:extLst>
      <p:ext uri="{BB962C8B-B14F-4D97-AF65-F5344CB8AC3E}">
        <p14:creationId xmlns:p14="http://schemas.microsoft.com/office/powerpoint/2010/main" val="284397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try to you reduce text of the bullets?</a:t>
            </a:r>
          </a:p>
        </p:txBody>
      </p:sp>
      <p:sp>
        <p:nvSpPr>
          <p:cNvPr id="4" name="Slide Number Placeholder 3"/>
          <p:cNvSpPr>
            <a:spLocks noGrp="1"/>
          </p:cNvSpPr>
          <p:nvPr>
            <p:ph type="sldNum" sz="quarter" idx="5"/>
          </p:nvPr>
        </p:nvSpPr>
        <p:spPr/>
        <p:txBody>
          <a:bodyPr/>
          <a:lstStyle/>
          <a:p>
            <a:fld id="{A6E1229A-A6DC-40EE-A8BE-DE0699B666F3}" type="slidenum">
              <a:rPr lang="en-US" smtClean="0"/>
              <a:t>15</a:t>
            </a:fld>
            <a:endParaRPr lang="en-US"/>
          </a:p>
        </p:txBody>
      </p:sp>
    </p:spTree>
    <p:extLst>
      <p:ext uri="{BB962C8B-B14F-4D97-AF65-F5344CB8AC3E}">
        <p14:creationId xmlns:p14="http://schemas.microsoft.com/office/powerpoint/2010/main" val="71303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try to you reduce text of the bullets?</a:t>
            </a:r>
          </a:p>
          <a:p>
            <a:endParaRPr lang="en-US" dirty="0"/>
          </a:p>
        </p:txBody>
      </p:sp>
      <p:sp>
        <p:nvSpPr>
          <p:cNvPr id="4" name="Slide Number Placeholder 3"/>
          <p:cNvSpPr>
            <a:spLocks noGrp="1"/>
          </p:cNvSpPr>
          <p:nvPr>
            <p:ph type="sldNum" sz="quarter" idx="5"/>
          </p:nvPr>
        </p:nvSpPr>
        <p:spPr/>
        <p:txBody>
          <a:bodyPr/>
          <a:lstStyle/>
          <a:p>
            <a:fld id="{A6E1229A-A6DC-40EE-A8BE-DE0699B666F3}" type="slidenum">
              <a:rPr lang="en-US" smtClean="0"/>
              <a:t>16</a:t>
            </a:fld>
            <a:endParaRPr lang="en-US"/>
          </a:p>
        </p:txBody>
      </p:sp>
    </p:spTree>
    <p:extLst>
      <p:ext uri="{BB962C8B-B14F-4D97-AF65-F5344CB8AC3E}">
        <p14:creationId xmlns:p14="http://schemas.microsoft.com/office/powerpoint/2010/main" val="4481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some text edits</a:t>
            </a:r>
          </a:p>
        </p:txBody>
      </p:sp>
      <p:sp>
        <p:nvSpPr>
          <p:cNvPr id="4" name="Slide Number Placeholder 3"/>
          <p:cNvSpPr>
            <a:spLocks noGrp="1"/>
          </p:cNvSpPr>
          <p:nvPr>
            <p:ph type="sldNum" sz="quarter" idx="5"/>
          </p:nvPr>
        </p:nvSpPr>
        <p:spPr/>
        <p:txBody>
          <a:bodyPr/>
          <a:lstStyle/>
          <a:p>
            <a:fld id="{A6E1229A-A6DC-40EE-A8BE-DE0699B666F3}" type="slidenum">
              <a:rPr lang="en-US" smtClean="0"/>
              <a:t>18</a:t>
            </a:fld>
            <a:endParaRPr lang="en-US"/>
          </a:p>
        </p:txBody>
      </p:sp>
    </p:spTree>
    <p:extLst>
      <p:ext uri="{BB962C8B-B14F-4D97-AF65-F5344CB8AC3E}">
        <p14:creationId xmlns:p14="http://schemas.microsoft.com/office/powerpoint/2010/main" val="635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924B3-7F40-4AE6-82C9-061F765819EE}" type="slidenum">
              <a:rPr lang="en-US"/>
              <a:pPr/>
              <a:t>20</a:t>
            </a:fld>
            <a:endParaRPr lang="en-US"/>
          </a:p>
        </p:txBody>
      </p:sp>
      <p:sp>
        <p:nvSpPr>
          <p:cNvPr id="36866" name="Rectangle 2"/>
          <p:cNvSpPr>
            <a:spLocks noGrp="1" noRot="1" noChangeAspect="1" noChangeArrowheads="1" noTextEdit="1"/>
          </p:cNvSpPr>
          <p:nvPr>
            <p:ph type="sldImg"/>
          </p:nvPr>
        </p:nvSpPr>
        <p:spPr>
          <a:xfrm>
            <a:off x="1182688" y="696913"/>
            <a:ext cx="4648200" cy="3486150"/>
          </a:xfrm>
          <a:ln/>
        </p:spPr>
      </p:sp>
      <p:sp>
        <p:nvSpPr>
          <p:cNvPr id="36867" name="Rectangle 3"/>
          <p:cNvSpPr>
            <a:spLocks noGrp="1" noChangeArrowheads="1"/>
          </p:cNvSpPr>
          <p:nvPr>
            <p:ph type="body" idx="1"/>
          </p:nvPr>
        </p:nvSpPr>
        <p:spPr>
          <a:xfrm>
            <a:off x="936344" y="4415790"/>
            <a:ext cx="5137714" cy="4183380"/>
          </a:xfrm>
        </p:spPr>
        <p:txBody>
          <a:bodyPr/>
          <a:lstStyle/>
          <a:p>
            <a:r>
              <a:rPr lang="en-US" dirty="0"/>
              <a:t>Grayed out options under Compliance Options do not exist for this chapter.  For Power, there are only Mandatory Provisions and the option to use the Energy Cost Budget Method or Appendix G.  </a:t>
            </a:r>
          </a:p>
          <a:p>
            <a:endParaRPr lang="en-US" dirty="0"/>
          </a:p>
          <a:p>
            <a:r>
              <a:rPr lang="en-US" dirty="0"/>
              <a:t>Power section is only in 90.1, not IECC.</a:t>
            </a:r>
          </a:p>
          <a:p>
            <a:endParaRPr lang="en-US" dirty="0"/>
          </a:p>
          <a:p>
            <a:endParaRPr lang="en-US" dirty="0"/>
          </a:p>
          <a:p>
            <a:endParaRPr lang="en-US" dirty="0"/>
          </a:p>
          <a:p>
            <a:endParaRPr lang="en-US" dirty="0"/>
          </a:p>
          <a:p>
            <a:endParaRPr lang="en-US" dirty="0"/>
          </a:p>
          <a:p>
            <a:pPr defTabSz="931723"/>
            <a:endParaRPr lang="en-US" dirty="0"/>
          </a:p>
        </p:txBody>
      </p:sp>
    </p:spTree>
    <p:extLst>
      <p:ext uri="{BB962C8B-B14F-4D97-AF65-F5344CB8AC3E}">
        <p14:creationId xmlns:p14="http://schemas.microsoft.com/office/powerpoint/2010/main" val="292588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D36FE-555C-4F60-ADC1-EAD8A9F644CD}" type="slidenum">
              <a:rPr lang="en-US"/>
              <a:pPr/>
              <a:t>21</a:t>
            </a:fld>
            <a:endParaRPr lang="en-US"/>
          </a:p>
        </p:txBody>
      </p:sp>
      <p:sp>
        <p:nvSpPr>
          <p:cNvPr id="328706" name="Rectangle 2"/>
          <p:cNvSpPr>
            <a:spLocks noGrp="1" noRot="1" noChangeAspect="1" noChangeArrowheads="1" noTextEdit="1"/>
          </p:cNvSpPr>
          <p:nvPr>
            <p:ph type="sldImg"/>
          </p:nvPr>
        </p:nvSpPr>
        <p:spPr>
          <a:xfrm>
            <a:off x="1182688" y="696913"/>
            <a:ext cx="4648200" cy="3486150"/>
          </a:xfrm>
          <a:ln/>
        </p:spPr>
      </p:sp>
      <p:sp>
        <p:nvSpPr>
          <p:cNvPr id="328707" name="Rectangle 3"/>
          <p:cNvSpPr>
            <a:spLocks noGrp="1" noChangeArrowheads="1"/>
          </p:cNvSpPr>
          <p:nvPr>
            <p:ph type="body" idx="1"/>
          </p:nvPr>
        </p:nvSpPr>
        <p:spPr>
          <a:xfrm>
            <a:off x="936344" y="4415790"/>
            <a:ext cx="5137714" cy="4183380"/>
          </a:xfrm>
        </p:spPr>
        <p:txBody>
          <a:bodyPr/>
          <a:lstStyle/>
          <a:p>
            <a:r>
              <a:rPr lang="en-US" dirty="0"/>
              <a:t>Section 8 covers voltage drop and completion requirements (both of these requirements are mandatory). </a:t>
            </a:r>
          </a:p>
          <a:p>
            <a:endParaRPr lang="en-US" dirty="0"/>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D36FE-555C-4F60-ADC1-EAD8A9F644CD}" type="slidenum">
              <a:rPr lang="en-US"/>
              <a:pPr/>
              <a:t>22</a:t>
            </a:fld>
            <a:endParaRPr lang="en-US"/>
          </a:p>
        </p:txBody>
      </p:sp>
      <p:sp>
        <p:nvSpPr>
          <p:cNvPr id="328706" name="Rectangle 2"/>
          <p:cNvSpPr>
            <a:spLocks noGrp="1" noRot="1" noChangeAspect="1" noChangeArrowheads="1" noTextEdit="1"/>
          </p:cNvSpPr>
          <p:nvPr>
            <p:ph type="sldImg"/>
          </p:nvPr>
        </p:nvSpPr>
        <p:spPr>
          <a:xfrm>
            <a:off x="1182688" y="696913"/>
            <a:ext cx="4648200" cy="3486150"/>
          </a:xfrm>
          <a:ln/>
        </p:spPr>
      </p:sp>
      <p:sp>
        <p:nvSpPr>
          <p:cNvPr id="328707"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E690A-B924-4FF4-9E3A-573A9EA0C462}" type="slidenum">
              <a:rPr lang="en-US"/>
              <a:pPr/>
              <a:t>23</a:t>
            </a:fld>
            <a:endParaRPr lang="en-US"/>
          </a:p>
        </p:txBody>
      </p:sp>
      <p:sp>
        <p:nvSpPr>
          <p:cNvPr id="330754" name="Rectangle 2"/>
          <p:cNvSpPr>
            <a:spLocks noGrp="1" noRot="1" noChangeAspect="1" noChangeArrowheads="1" noTextEdit="1"/>
          </p:cNvSpPr>
          <p:nvPr>
            <p:ph type="sldImg"/>
          </p:nvPr>
        </p:nvSpPr>
        <p:spPr>
          <a:xfrm>
            <a:off x="1182688" y="696913"/>
            <a:ext cx="4648200" cy="3486150"/>
          </a:xfrm>
          <a:ln/>
        </p:spPr>
      </p:sp>
      <p:sp>
        <p:nvSpPr>
          <p:cNvPr id="330755"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E690A-B924-4FF4-9E3A-573A9EA0C462}" type="slidenum">
              <a:rPr lang="en-US"/>
              <a:pPr/>
              <a:t>24</a:t>
            </a:fld>
            <a:endParaRPr lang="en-US"/>
          </a:p>
        </p:txBody>
      </p:sp>
      <p:sp>
        <p:nvSpPr>
          <p:cNvPr id="330754" name="Rectangle 2"/>
          <p:cNvSpPr>
            <a:spLocks noGrp="1" noRot="1" noChangeAspect="1" noChangeArrowheads="1" noTextEdit="1"/>
          </p:cNvSpPr>
          <p:nvPr>
            <p:ph type="sldImg"/>
          </p:nvPr>
        </p:nvSpPr>
        <p:spPr>
          <a:xfrm>
            <a:off x="1182688" y="696913"/>
            <a:ext cx="4648200" cy="3486150"/>
          </a:xfrm>
          <a:ln/>
        </p:spPr>
      </p:sp>
      <p:sp>
        <p:nvSpPr>
          <p:cNvPr id="330755"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E690A-B924-4FF4-9E3A-573A9EA0C462}" type="slidenum">
              <a:rPr lang="en-US"/>
              <a:pPr/>
              <a:t>25</a:t>
            </a:fld>
            <a:endParaRPr lang="en-US"/>
          </a:p>
        </p:txBody>
      </p:sp>
      <p:sp>
        <p:nvSpPr>
          <p:cNvPr id="330754" name="Rectangle 2"/>
          <p:cNvSpPr>
            <a:spLocks noGrp="1" noRot="1" noChangeAspect="1" noChangeArrowheads="1" noTextEdit="1"/>
          </p:cNvSpPr>
          <p:nvPr>
            <p:ph type="sldImg"/>
          </p:nvPr>
        </p:nvSpPr>
        <p:spPr>
          <a:xfrm>
            <a:off x="1182688" y="696913"/>
            <a:ext cx="4648200" cy="3486150"/>
          </a:xfrm>
          <a:ln/>
        </p:spPr>
      </p:sp>
      <p:sp>
        <p:nvSpPr>
          <p:cNvPr id="330755"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E690A-B924-4FF4-9E3A-573A9EA0C462}" type="slidenum">
              <a:rPr lang="en-US"/>
              <a:pPr/>
              <a:t>26</a:t>
            </a:fld>
            <a:endParaRPr lang="en-US"/>
          </a:p>
        </p:txBody>
      </p:sp>
      <p:sp>
        <p:nvSpPr>
          <p:cNvPr id="330754" name="Rectangle 2"/>
          <p:cNvSpPr>
            <a:spLocks noGrp="1" noRot="1" noChangeAspect="1" noChangeArrowheads="1" noTextEdit="1"/>
          </p:cNvSpPr>
          <p:nvPr>
            <p:ph type="sldImg"/>
          </p:nvPr>
        </p:nvSpPr>
        <p:spPr>
          <a:xfrm>
            <a:off x="1182688" y="696913"/>
            <a:ext cx="4648200" cy="3486150"/>
          </a:xfrm>
          <a:ln/>
        </p:spPr>
      </p:sp>
      <p:sp>
        <p:nvSpPr>
          <p:cNvPr id="330755"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4</a:t>
            </a:fld>
            <a:endParaRPr lang="en-US" dirty="0"/>
          </a:p>
        </p:txBody>
      </p:sp>
    </p:spTree>
    <p:extLst>
      <p:ext uri="{BB962C8B-B14F-4D97-AF65-F5344CB8AC3E}">
        <p14:creationId xmlns:p14="http://schemas.microsoft.com/office/powerpoint/2010/main" val="717974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D36FE-555C-4F60-ADC1-EAD8A9F644CD}" type="slidenum">
              <a:rPr lang="en-US"/>
              <a:pPr/>
              <a:t>28</a:t>
            </a:fld>
            <a:endParaRPr lang="en-US"/>
          </a:p>
        </p:txBody>
      </p:sp>
      <p:sp>
        <p:nvSpPr>
          <p:cNvPr id="328706" name="Rectangle 2"/>
          <p:cNvSpPr>
            <a:spLocks noGrp="1" noRot="1" noChangeAspect="1" noChangeArrowheads="1" noTextEdit="1"/>
          </p:cNvSpPr>
          <p:nvPr>
            <p:ph type="sldImg"/>
          </p:nvPr>
        </p:nvSpPr>
        <p:spPr>
          <a:xfrm>
            <a:off x="1182688" y="696913"/>
            <a:ext cx="4648200" cy="3486150"/>
          </a:xfrm>
          <a:ln/>
        </p:spPr>
      </p:sp>
      <p:sp>
        <p:nvSpPr>
          <p:cNvPr id="328707" name="Rectangle 3"/>
          <p:cNvSpPr>
            <a:spLocks noGrp="1" noChangeArrowheads="1"/>
          </p:cNvSpPr>
          <p:nvPr>
            <p:ph type="body" idx="1"/>
          </p:nvPr>
        </p:nvSpPr>
        <p:spPr>
          <a:xfrm>
            <a:off x="936344" y="4415790"/>
            <a:ext cx="5137714" cy="4183380"/>
          </a:xfrm>
        </p:spPr>
        <p:txBody>
          <a:bodyPr/>
          <a:lstStyle/>
          <a:p>
            <a:r>
              <a:rPr lang="en-US" baseline="0" dirty="0"/>
              <a:t>Products that meet the exception criteria and are exempt from 8.1.2 include these types of transformers:  drive, rectifier, auto-transformer, uninterruptible power system, impedance, regulating, sealed and </a:t>
            </a:r>
            <a:r>
              <a:rPr lang="en-US" baseline="0" dirty="0" err="1"/>
              <a:t>nonventilating</a:t>
            </a:r>
            <a:r>
              <a:rPr lang="en-US" baseline="0" dirty="0"/>
              <a:t>, machine tool, welding, grounding, or testing.</a:t>
            </a:r>
            <a:endParaRPr lang="en-US" dirty="0"/>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D36FE-555C-4F60-ADC1-EAD8A9F644CD}" type="slidenum">
              <a:rPr lang="en-US"/>
              <a:pPr/>
              <a:t>29</a:t>
            </a:fld>
            <a:endParaRPr lang="en-US"/>
          </a:p>
        </p:txBody>
      </p:sp>
      <p:sp>
        <p:nvSpPr>
          <p:cNvPr id="328706" name="Rectangle 2"/>
          <p:cNvSpPr>
            <a:spLocks noGrp="1" noRot="1" noChangeAspect="1" noChangeArrowheads="1" noTextEdit="1"/>
          </p:cNvSpPr>
          <p:nvPr>
            <p:ph type="sldImg"/>
          </p:nvPr>
        </p:nvSpPr>
        <p:spPr>
          <a:xfrm>
            <a:off x="1182688" y="696913"/>
            <a:ext cx="4648200" cy="3486150"/>
          </a:xfrm>
          <a:ln/>
        </p:spPr>
      </p:sp>
      <p:sp>
        <p:nvSpPr>
          <p:cNvPr id="328707" name="Rectangle 3"/>
          <p:cNvSpPr>
            <a:spLocks noGrp="1" noChangeArrowheads="1"/>
          </p:cNvSpPr>
          <p:nvPr>
            <p:ph type="body" idx="1"/>
          </p:nvPr>
        </p:nvSpPr>
        <p:spPr>
          <a:xfrm>
            <a:off x="936344" y="4415790"/>
            <a:ext cx="5137714" cy="4183380"/>
          </a:xfrm>
        </p:spPr>
        <p:txBody>
          <a:bodyPr/>
          <a:lstStyle/>
          <a:p>
            <a:r>
              <a:rPr lang="en-US" baseline="0" dirty="0"/>
              <a:t>Products that meet the exception criteria and are exempt from 8.1.2 include these types of transformers:  drive, rectifier, auto-transformer, uninterruptible power system, impedance, regulating, sealed and </a:t>
            </a:r>
            <a:r>
              <a:rPr lang="en-US" baseline="0" dirty="0" err="1"/>
              <a:t>nonventilating</a:t>
            </a:r>
            <a:r>
              <a:rPr lang="en-US" baseline="0" dirty="0"/>
              <a:t>, machine tool, welding, grounding, or testing.</a:t>
            </a:r>
            <a:endParaRPr lang="en-US" dirty="0"/>
          </a:p>
          <a:p>
            <a:endParaRPr lang="en-US" dirty="0"/>
          </a:p>
        </p:txBody>
      </p:sp>
    </p:spTree>
    <p:extLst>
      <p:ext uri="{BB962C8B-B14F-4D97-AF65-F5344CB8AC3E}">
        <p14:creationId xmlns:p14="http://schemas.microsoft.com/office/powerpoint/2010/main" val="3193833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924B3-7F40-4AE6-82C9-061F765819EE}" type="slidenum">
              <a:rPr lang="en-US"/>
              <a:pPr/>
              <a:t>30</a:t>
            </a:fld>
            <a:endParaRPr lang="en-US"/>
          </a:p>
        </p:txBody>
      </p:sp>
      <p:sp>
        <p:nvSpPr>
          <p:cNvPr id="36866" name="Rectangle 2"/>
          <p:cNvSpPr>
            <a:spLocks noGrp="1" noRot="1" noChangeAspect="1" noChangeArrowheads="1" noTextEdit="1"/>
          </p:cNvSpPr>
          <p:nvPr>
            <p:ph type="sldImg"/>
          </p:nvPr>
        </p:nvSpPr>
        <p:spPr>
          <a:xfrm>
            <a:off x="1182688" y="696913"/>
            <a:ext cx="4648200" cy="3486150"/>
          </a:xfrm>
          <a:ln/>
        </p:spPr>
      </p:sp>
      <p:sp>
        <p:nvSpPr>
          <p:cNvPr id="36867" name="Rectangle 3"/>
          <p:cNvSpPr>
            <a:spLocks noGrp="1" noChangeArrowheads="1"/>
          </p:cNvSpPr>
          <p:nvPr>
            <p:ph type="body" idx="1"/>
          </p:nvPr>
        </p:nvSpPr>
        <p:spPr>
          <a:xfrm>
            <a:off x="936344" y="4415790"/>
            <a:ext cx="5137714" cy="4183380"/>
          </a:xfrm>
        </p:spPr>
        <p:txBody>
          <a:bodyPr/>
          <a:lstStyle/>
          <a:p>
            <a:r>
              <a:rPr lang="en-US" dirty="0"/>
              <a:t>Grayed out options under Compliance Options do not exist for this chapter.  For Power, there are only Mandatory Provisions and the option to use the Energy Cost Budget Method or Appendix G.  </a:t>
            </a:r>
          </a:p>
          <a:p>
            <a:endParaRPr lang="en-US" dirty="0"/>
          </a:p>
          <a:p>
            <a:r>
              <a:rPr lang="en-US" dirty="0"/>
              <a:t>Power section is only in 90.1, not IECC.</a:t>
            </a:r>
          </a:p>
          <a:p>
            <a:endParaRPr lang="en-US" dirty="0"/>
          </a:p>
          <a:p>
            <a:endParaRPr lang="en-US" dirty="0"/>
          </a:p>
          <a:p>
            <a:endParaRPr lang="en-US" dirty="0"/>
          </a:p>
          <a:p>
            <a:endParaRPr lang="en-US" dirty="0"/>
          </a:p>
          <a:p>
            <a:endParaRPr lang="en-US" dirty="0"/>
          </a:p>
          <a:p>
            <a:pPr defTabSz="931723"/>
            <a:endParaRPr lang="en-US" dirty="0"/>
          </a:p>
        </p:txBody>
      </p:sp>
    </p:spTree>
    <p:extLst>
      <p:ext uri="{BB962C8B-B14F-4D97-AF65-F5344CB8AC3E}">
        <p14:creationId xmlns:p14="http://schemas.microsoft.com/office/powerpoint/2010/main" val="4238098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89440-2099-4E0C-B55F-9C64A28110FC}" type="slidenum">
              <a:rPr lang="en-US"/>
              <a:pPr/>
              <a:t>31</a:t>
            </a:fld>
            <a:endParaRPr lang="en-US"/>
          </a:p>
        </p:txBody>
      </p:sp>
      <p:sp>
        <p:nvSpPr>
          <p:cNvPr id="332802" name="Rectangle 2"/>
          <p:cNvSpPr>
            <a:spLocks noGrp="1" noRot="1" noChangeAspect="1" noChangeArrowheads="1" noTextEdit="1"/>
          </p:cNvSpPr>
          <p:nvPr>
            <p:ph type="sldImg"/>
          </p:nvPr>
        </p:nvSpPr>
        <p:spPr>
          <a:xfrm>
            <a:off x="1182688" y="696913"/>
            <a:ext cx="4648200" cy="3486150"/>
          </a:xfrm>
          <a:ln/>
        </p:spPr>
      </p:sp>
      <p:sp>
        <p:nvSpPr>
          <p:cNvPr id="332803"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924B3-7F40-4AE6-82C9-061F765819EE}" type="slidenum">
              <a:rPr lang="en-US"/>
              <a:pPr/>
              <a:t>32</a:t>
            </a:fld>
            <a:endParaRPr lang="en-US"/>
          </a:p>
        </p:txBody>
      </p:sp>
      <p:sp>
        <p:nvSpPr>
          <p:cNvPr id="36866" name="Rectangle 2"/>
          <p:cNvSpPr>
            <a:spLocks noGrp="1" noRot="1" noChangeAspect="1" noChangeArrowheads="1" noTextEdit="1"/>
          </p:cNvSpPr>
          <p:nvPr>
            <p:ph type="sldImg"/>
          </p:nvPr>
        </p:nvSpPr>
        <p:spPr>
          <a:xfrm>
            <a:off x="1182688" y="696913"/>
            <a:ext cx="4648200" cy="3486150"/>
          </a:xfrm>
          <a:ln/>
        </p:spPr>
      </p:sp>
      <p:sp>
        <p:nvSpPr>
          <p:cNvPr id="36867" name="Rectangle 3"/>
          <p:cNvSpPr>
            <a:spLocks noGrp="1" noChangeArrowheads="1"/>
          </p:cNvSpPr>
          <p:nvPr>
            <p:ph type="body" idx="1"/>
          </p:nvPr>
        </p:nvSpPr>
        <p:spPr>
          <a:xfrm>
            <a:off x="936344" y="4415790"/>
            <a:ext cx="5137714" cy="4183380"/>
          </a:xfrm>
        </p:spPr>
        <p:txBody>
          <a:bodyPr/>
          <a:lstStyle/>
          <a:p>
            <a:r>
              <a:rPr lang="en-US" dirty="0"/>
              <a:t>Grayed out options under Compliance Options do not exist for this chapter.  For Power, there are only Mandatory Provisions and the option to use the Energy Cost Budget Method or Appendix G.  </a:t>
            </a:r>
          </a:p>
          <a:p>
            <a:endParaRPr lang="en-US" dirty="0"/>
          </a:p>
          <a:p>
            <a:r>
              <a:rPr lang="en-US" dirty="0"/>
              <a:t>Power section is only in 90.1, not IECC.</a:t>
            </a:r>
          </a:p>
          <a:p>
            <a:endParaRPr lang="en-US" dirty="0"/>
          </a:p>
          <a:p>
            <a:endParaRPr lang="en-US" dirty="0"/>
          </a:p>
          <a:p>
            <a:endParaRPr lang="en-US" dirty="0"/>
          </a:p>
          <a:p>
            <a:endParaRPr lang="en-US" dirty="0"/>
          </a:p>
          <a:p>
            <a:endParaRPr lang="en-US" dirty="0"/>
          </a:p>
          <a:p>
            <a:pPr defTabSz="931723"/>
            <a:endParaRPr lang="en-US" dirty="0"/>
          </a:p>
        </p:txBody>
      </p:sp>
    </p:spTree>
    <p:extLst>
      <p:ext uri="{BB962C8B-B14F-4D97-AF65-F5344CB8AC3E}">
        <p14:creationId xmlns:p14="http://schemas.microsoft.com/office/powerpoint/2010/main" val="3798101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89440-2099-4E0C-B55F-9C64A28110FC}" type="slidenum">
              <a:rPr lang="en-US"/>
              <a:pPr/>
              <a:t>33</a:t>
            </a:fld>
            <a:endParaRPr lang="en-US"/>
          </a:p>
        </p:txBody>
      </p:sp>
      <p:sp>
        <p:nvSpPr>
          <p:cNvPr id="332802" name="Rectangle 2"/>
          <p:cNvSpPr>
            <a:spLocks noGrp="1" noRot="1" noChangeAspect="1" noChangeArrowheads="1" noTextEdit="1"/>
          </p:cNvSpPr>
          <p:nvPr>
            <p:ph type="sldImg"/>
          </p:nvPr>
        </p:nvSpPr>
        <p:spPr>
          <a:xfrm>
            <a:off x="1182688" y="696913"/>
            <a:ext cx="4648200" cy="3486150"/>
          </a:xfrm>
          <a:ln/>
        </p:spPr>
      </p:sp>
      <p:sp>
        <p:nvSpPr>
          <p:cNvPr id="332803" name="Rectangle 3"/>
          <p:cNvSpPr>
            <a:spLocks noGrp="1" noChangeArrowheads="1"/>
          </p:cNvSpPr>
          <p:nvPr>
            <p:ph type="body" idx="1"/>
          </p:nvPr>
        </p:nvSpPr>
        <p:spPr>
          <a:xfrm>
            <a:off x="936344" y="4415790"/>
            <a:ext cx="5137714" cy="4183380"/>
          </a:xfrm>
        </p:spPr>
        <p:txBody>
          <a:bodyPr/>
          <a:lstStyle/>
          <a:p>
            <a:endParaRPr lang="en-US" dirty="0"/>
          </a:p>
        </p:txBody>
      </p:sp>
    </p:spTree>
    <p:extLst>
      <p:ext uri="{BB962C8B-B14F-4D97-AF65-F5344CB8AC3E}">
        <p14:creationId xmlns:p14="http://schemas.microsoft.com/office/powerpoint/2010/main" val="4185024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924B3-7F40-4AE6-82C9-061F765819EE}" type="slidenum">
              <a:rPr lang="en-US"/>
              <a:pPr/>
              <a:t>34</a:t>
            </a:fld>
            <a:endParaRPr lang="en-US"/>
          </a:p>
        </p:txBody>
      </p:sp>
      <p:sp>
        <p:nvSpPr>
          <p:cNvPr id="36866" name="Rectangle 2"/>
          <p:cNvSpPr>
            <a:spLocks noGrp="1" noRot="1" noChangeAspect="1" noChangeArrowheads="1" noTextEdit="1"/>
          </p:cNvSpPr>
          <p:nvPr>
            <p:ph type="sldImg"/>
          </p:nvPr>
        </p:nvSpPr>
        <p:spPr>
          <a:xfrm>
            <a:off x="1182688" y="696913"/>
            <a:ext cx="4648200" cy="3486150"/>
          </a:xfrm>
          <a:ln/>
        </p:spPr>
      </p:sp>
      <p:sp>
        <p:nvSpPr>
          <p:cNvPr id="36867" name="Rectangle 3"/>
          <p:cNvSpPr>
            <a:spLocks noGrp="1" noChangeArrowheads="1"/>
          </p:cNvSpPr>
          <p:nvPr>
            <p:ph type="body" idx="1"/>
          </p:nvPr>
        </p:nvSpPr>
        <p:spPr>
          <a:xfrm>
            <a:off x="936344" y="4415790"/>
            <a:ext cx="5137714" cy="4183380"/>
          </a:xfrm>
        </p:spPr>
        <p:txBody>
          <a:bodyPr/>
          <a:lstStyle/>
          <a:p>
            <a:r>
              <a:rPr lang="en-US" dirty="0"/>
              <a:t>Grayed out options under Compliance Options do not exist for this chapter.  </a:t>
            </a:r>
          </a:p>
          <a:p>
            <a:endParaRPr lang="en-US" dirty="0"/>
          </a:p>
          <a:p>
            <a:endParaRPr lang="en-US" dirty="0"/>
          </a:p>
          <a:p>
            <a:endParaRPr lang="en-US" dirty="0"/>
          </a:p>
          <a:p>
            <a:endParaRPr lang="en-US" dirty="0"/>
          </a:p>
          <a:p>
            <a:pPr defTabSz="931723"/>
            <a:endParaRPr lang="en-US" dirty="0"/>
          </a:p>
        </p:txBody>
      </p:sp>
    </p:spTree>
    <p:extLst>
      <p:ext uri="{BB962C8B-B14F-4D97-AF65-F5344CB8AC3E}">
        <p14:creationId xmlns:p14="http://schemas.microsoft.com/office/powerpoint/2010/main" val="595643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C4B7B-8542-4D3B-B3E5-4A0B55E1EF44}" type="slidenum">
              <a:rPr lang="en-US"/>
              <a:pPr/>
              <a:t>35</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a:xfrm>
            <a:off x="934720" y="4415790"/>
            <a:ext cx="5140960" cy="4183380"/>
          </a:xfrm>
        </p:spPr>
        <p:txBody>
          <a:bodyPr/>
          <a:lstStyle/>
          <a:p>
            <a:r>
              <a:rPr lang="en-US" dirty="0"/>
              <a:t>Interior lighting requirements are divided into a set of mandatory requirements, provisions that must be complied with regardless of the quantity of lighting that is installed, and two methods for determining the allowed wattage for the building.  </a:t>
            </a:r>
          </a:p>
          <a:p>
            <a:r>
              <a:rPr lang="en-US" dirty="0"/>
              <a:t>The Prescriptive approach contains a look up table to determine allowed wattage for each occupancy type and is divided into two categories.</a:t>
            </a:r>
          </a:p>
          <a:p>
            <a:endParaRPr lang="en-US" dirty="0"/>
          </a:p>
          <a:p>
            <a:r>
              <a:rPr lang="en-US" dirty="0"/>
              <a:t>The Building Area approach can be used for a single occupancy building or separate business entities within a</a:t>
            </a:r>
            <a:r>
              <a:rPr lang="en-US" baseline="0" dirty="0"/>
              <a:t> building</a:t>
            </a:r>
            <a:r>
              <a:rPr lang="en-US" dirty="0"/>
              <a:t>.</a:t>
            </a:r>
          </a:p>
          <a:p>
            <a:endParaRPr lang="en-US" dirty="0"/>
          </a:p>
          <a:p>
            <a:r>
              <a:rPr lang="en-US" dirty="0"/>
              <a:t>The Space-by-Space approach is used flexibility and for non-standard building types or space configurations.    </a:t>
            </a:r>
          </a:p>
          <a:p>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latin typeface="Arial" charset="0"/>
              </a:rPr>
              <a:t> </a:t>
            </a:r>
          </a:p>
          <a:p>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This section applies to the following: interior spaces of </a:t>
            </a:r>
            <a:r>
              <a:rPr lang="en-US" i="1" dirty="0"/>
              <a:t>buildings</a:t>
            </a:r>
            <a:endParaRPr lang="en-US" dirty="0"/>
          </a:p>
          <a:p>
            <a:pPr lvl="0"/>
            <a:r>
              <a:rPr lang="en-US" dirty="0"/>
              <a:t>exterior building features, including facades, illuminated roofs, architectural features, entrances, exits, loading docks, and illuminated canopies</a:t>
            </a:r>
          </a:p>
          <a:p>
            <a:pPr lvl="0"/>
            <a:r>
              <a:rPr lang="en-US" dirty="0"/>
              <a:t>exterior building grounds lighting provided through the </a:t>
            </a:r>
            <a:r>
              <a:rPr lang="en-US" i="1" dirty="0"/>
              <a:t>building</a:t>
            </a:r>
            <a:r>
              <a:rPr lang="en-US" dirty="0"/>
              <a:t>’</a:t>
            </a:r>
            <a:r>
              <a:rPr lang="en-US" i="1" dirty="0"/>
              <a:t>s</a:t>
            </a:r>
            <a:r>
              <a:rPr lang="en-US" dirty="0"/>
              <a:t> electrical </a:t>
            </a:r>
            <a:r>
              <a:rPr lang="en-US" i="1" dirty="0"/>
              <a:t>service</a:t>
            </a:r>
            <a:endParaRPr lang="en-US" dirty="0"/>
          </a:p>
          <a:p>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71F1F-D956-4BA6-B0C8-0A1B5A9A0BC8}" type="slidenum">
              <a:rPr lang="en-US"/>
              <a:pPr/>
              <a:t>6</a:t>
            </a:fld>
            <a:endParaRPr lang="en-US"/>
          </a:p>
        </p:txBody>
      </p:sp>
      <p:sp>
        <p:nvSpPr>
          <p:cNvPr id="429058" name="Rectangle 2"/>
          <p:cNvSpPr>
            <a:spLocks noGrp="1" noRot="1" noChangeAspect="1" noChangeArrowheads="1" noTextEdit="1"/>
          </p:cNvSpPr>
          <p:nvPr>
            <p:ph type="sldImg"/>
          </p:nvPr>
        </p:nvSpPr>
        <p:spPr>
          <a:xfrm>
            <a:off x="1182688" y="696913"/>
            <a:ext cx="4648200" cy="3486150"/>
          </a:xfrm>
          <a:ln/>
        </p:spPr>
      </p:sp>
      <p:sp>
        <p:nvSpPr>
          <p:cNvPr id="429059" name="Rectangle 3"/>
          <p:cNvSpPr>
            <a:spLocks noGrp="1" noChangeArrowheads="1"/>
          </p:cNvSpPr>
          <p:nvPr>
            <p:ph type="body" idx="1"/>
          </p:nvPr>
        </p:nvSpPr>
        <p:spPr>
          <a:xfrm>
            <a:off x="936344" y="4415790"/>
            <a:ext cx="5137714" cy="4183380"/>
          </a:xfrm>
        </p:spPr>
        <p:txBody>
          <a:bodyPr/>
          <a:lstStyle/>
          <a:p>
            <a:r>
              <a:rPr lang="en-US" dirty="0"/>
              <a:t>The building area method is the easiest to use but has limitations as discussed above.</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BE5B9-A670-4AAD-A1B2-C7BCA30F9479}" type="slidenum">
              <a:rPr lang="en-US"/>
              <a:pPr/>
              <a:t>39</a:t>
            </a:fld>
            <a:endParaRPr lang="en-US"/>
          </a:p>
        </p:txBody>
      </p:sp>
      <p:sp>
        <p:nvSpPr>
          <p:cNvPr id="422914" name="Rectangle 2"/>
          <p:cNvSpPr>
            <a:spLocks noGrp="1" noRot="1" noChangeAspect="1" noChangeArrowheads="1" noTextEdit="1"/>
          </p:cNvSpPr>
          <p:nvPr>
            <p:ph type="sldImg"/>
          </p:nvPr>
        </p:nvSpPr>
        <p:spPr>
          <a:xfrm>
            <a:off x="1182688" y="696913"/>
            <a:ext cx="4648200" cy="3486150"/>
          </a:xfrm>
          <a:ln/>
        </p:spPr>
      </p:sp>
      <p:sp>
        <p:nvSpPr>
          <p:cNvPr id="42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40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41</a:t>
            </a:fld>
            <a:endParaRPr lang="en-US"/>
          </a:p>
        </p:txBody>
      </p:sp>
    </p:spTree>
    <p:extLst>
      <p:ext uri="{BB962C8B-B14F-4D97-AF65-F5344CB8AC3E}">
        <p14:creationId xmlns:p14="http://schemas.microsoft.com/office/powerpoint/2010/main" val="3192590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6293F-F487-45AC-861D-0C76EF30252C}" type="slidenum">
              <a:rPr lang="en-US"/>
              <a:pPr/>
              <a:t>42</a:t>
            </a:fld>
            <a:endParaRPr lang="en-US"/>
          </a:p>
        </p:txBody>
      </p:sp>
      <p:sp>
        <p:nvSpPr>
          <p:cNvPr id="424962" name="Rectangle 2"/>
          <p:cNvSpPr>
            <a:spLocks noGrp="1" noRot="1" noChangeAspect="1" noChangeArrowheads="1" noTextEdit="1"/>
          </p:cNvSpPr>
          <p:nvPr>
            <p:ph type="sldImg"/>
          </p:nvPr>
        </p:nvSpPr>
        <p:spPr>
          <a:xfrm>
            <a:off x="1182688" y="696913"/>
            <a:ext cx="4648200" cy="3486150"/>
          </a:xfrm>
          <a:ln/>
        </p:spPr>
      </p:sp>
      <p:sp>
        <p:nvSpPr>
          <p:cNvPr id="424963" name="Rectangle 3"/>
          <p:cNvSpPr>
            <a:spLocks noGrp="1" noChangeArrowheads="1"/>
          </p:cNvSpPr>
          <p:nvPr>
            <p:ph type="body" idx="1"/>
          </p:nvPr>
        </p:nvSpPr>
        <p:spPr/>
        <p:txBody>
          <a:bodyPr/>
          <a:lstStyle/>
          <a:p>
            <a:r>
              <a:rPr lang="en-US" dirty="0"/>
              <a:t>Table 9.2.3.1 provides details about required controls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71F1F-D956-4BA6-B0C8-0A1B5A9A0BC8}" type="slidenum">
              <a:rPr lang="en-US"/>
              <a:pPr/>
              <a:t>43</a:t>
            </a:fld>
            <a:endParaRPr lang="en-US"/>
          </a:p>
        </p:txBody>
      </p:sp>
      <p:sp>
        <p:nvSpPr>
          <p:cNvPr id="429058" name="Rectangle 2"/>
          <p:cNvSpPr>
            <a:spLocks noGrp="1" noRot="1" noChangeAspect="1" noChangeArrowheads="1" noTextEdit="1"/>
          </p:cNvSpPr>
          <p:nvPr>
            <p:ph type="sldImg"/>
          </p:nvPr>
        </p:nvSpPr>
        <p:spPr>
          <a:xfrm>
            <a:off x="1182688" y="696913"/>
            <a:ext cx="4648200" cy="3486150"/>
          </a:xfrm>
          <a:ln/>
        </p:spPr>
      </p:sp>
      <p:sp>
        <p:nvSpPr>
          <p:cNvPr id="429059" name="Rectangle 3"/>
          <p:cNvSpPr>
            <a:spLocks noGrp="1" noChangeArrowheads="1"/>
          </p:cNvSpPr>
          <p:nvPr>
            <p:ph type="body" idx="1"/>
          </p:nvPr>
        </p:nvSpPr>
        <p:spPr>
          <a:xfrm>
            <a:off x="936344" y="4415790"/>
            <a:ext cx="5137714" cy="4183380"/>
          </a:xfrm>
        </p:spPr>
        <p:txBody>
          <a:bodyPr/>
          <a:lstStyle/>
          <a:p>
            <a:endParaRPr lang="en-US" dirty="0"/>
          </a:p>
        </p:txBody>
      </p:sp>
    </p:spTree>
    <p:extLst>
      <p:ext uri="{BB962C8B-B14F-4D97-AF65-F5344CB8AC3E}">
        <p14:creationId xmlns:p14="http://schemas.microsoft.com/office/powerpoint/2010/main" val="3421033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71F1F-D956-4BA6-B0C8-0A1B5A9A0BC8}" type="slidenum">
              <a:rPr lang="en-US"/>
              <a:pPr/>
              <a:t>44</a:t>
            </a:fld>
            <a:endParaRPr lang="en-US"/>
          </a:p>
        </p:txBody>
      </p:sp>
      <p:sp>
        <p:nvSpPr>
          <p:cNvPr id="429058" name="Rectangle 2"/>
          <p:cNvSpPr>
            <a:spLocks noGrp="1" noRot="1" noChangeAspect="1" noChangeArrowheads="1" noTextEdit="1"/>
          </p:cNvSpPr>
          <p:nvPr>
            <p:ph type="sldImg"/>
          </p:nvPr>
        </p:nvSpPr>
        <p:spPr>
          <a:xfrm>
            <a:off x="1182688" y="696913"/>
            <a:ext cx="4648200" cy="3486150"/>
          </a:xfrm>
          <a:ln/>
        </p:spPr>
      </p:sp>
      <p:sp>
        <p:nvSpPr>
          <p:cNvPr id="429059" name="Rectangle 3"/>
          <p:cNvSpPr>
            <a:spLocks noGrp="1" noChangeArrowheads="1"/>
          </p:cNvSpPr>
          <p:nvPr>
            <p:ph type="body" idx="1"/>
          </p:nvPr>
        </p:nvSpPr>
        <p:spPr>
          <a:xfrm>
            <a:off x="936344" y="4415790"/>
            <a:ext cx="5137714" cy="4183380"/>
          </a:xfrm>
        </p:spPr>
        <p:txBody>
          <a:bodyPr/>
          <a:lstStyle/>
          <a:p>
            <a:r>
              <a:rPr lang="en-US" dirty="0"/>
              <a:t>Table for School Buildings; similar tables for Retail and Office</a:t>
            </a:r>
          </a:p>
        </p:txBody>
      </p:sp>
    </p:spTree>
    <p:extLst>
      <p:ext uri="{BB962C8B-B14F-4D97-AF65-F5344CB8AC3E}">
        <p14:creationId xmlns:p14="http://schemas.microsoft.com/office/powerpoint/2010/main" val="314063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71F1F-D956-4BA6-B0C8-0A1B5A9A0BC8}" type="slidenum">
              <a:rPr lang="en-US"/>
              <a:pPr/>
              <a:t>45</a:t>
            </a:fld>
            <a:endParaRPr lang="en-US"/>
          </a:p>
        </p:txBody>
      </p:sp>
      <p:sp>
        <p:nvSpPr>
          <p:cNvPr id="429058" name="Rectangle 2"/>
          <p:cNvSpPr>
            <a:spLocks noGrp="1" noRot="1" noChangeAspect="1" noChangeArrowheads="1" noTextEdit="1"/>
          </p:cNvSpPr>
          <p:nvPr>
            <p:ph type="sldImg"/>
          </p:nvPr>
        </p:nvSpPr>
        <p:spPr>
          <a:xfrm>
            <a:off x="1182688" y="696913"/>
            <a:ext cx="4648200" cy="3486150"/>
          </a:xfrm>
          <a:ln/>
        </p:spPr>
      </p:sp>
      <p:sp>
        <p:nvSpPr>
          <p:cNvPr id="429059" name="Rectangle 3"/>
          <p:cNvSpPr>
            <a:spLocks noGrp="1" noChangeArrowheads="1"/>
          </p:cNvSpPr>
          <p:nvPr>
            <p:ph type="body" idx="1"/>
          </p:nvPr>
        </p:nvSpPr>
        <p:spPr>
          <a:xfrm>
            <a:off x="936344" y="4415790"/>
            <a:ext cx="5137714" cy="4183380"/>
          </a:xfrm>
        </p:spPr>
        <p:txBody>
          <a:bodyPr/>
          <a:lstStyle/>
          <a:p>
            <a:r>
              <a:rPr lang="en-US" dirty="0"/>
              <a:t>The building area method is the easiest to use but has limitations as discussed above.</a:t>
            </a:r>
          </a:p>
          <a:p>
            <a:endParaRPr lang="en-US" dirty="0"/>
          </a:p>
        </p:txBody>
      </p:sp>
    </p:spTree>
    <p:extLst>
      <p:ext uri="{BB962C8B-B14F-4D97-AF65-F5344CB8AC3E}">
        <p14:creationId xmlns:p14="http://schemas.microsoft.com/office/powerpoint/2010/main" val="3121045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2A1C5-183A-43E9-AB39-6A37649A90BF}" type="slidenum">
              <a:rPr lang="en-US"/>
              <a:pPr/>
              <a:t>46</a:t>
            </a:fld>
            <a:endParaRPr lang="en-US"/>
          </a:p>
        </p:txBody>
      </p:sp>
      <p:sp>
        <p:nvSpPr>
          <p:cNvPr id="433154" name="Rectangle 2"/>
          <p:cNvSpPr>
            <a:spLocks noGrp="1" noRot="1" noChangeAspect="1" noChangeArrowheads="1" noTextEdit="1"/>
          </p:cNvSpPr>
          <p:nvPr>
            <p:ph type="sldImg"/>
          </p:nvPr>
        </p:nvSpPr>
        <p:spPr>
          <a:xfrm>
            <a:off x="1182688" y="696913"/>
            <a:ext cx="4648200" cy="3486150"/>
          </a:xfrm>
          <a:ln/>
        </p:spPr>
      </p:sp>
      <p:sp>
        <p:nvSpPr>
          <p:cNvPr id="433155" name="Rectangle 3"/>
          <p:cNvSpPr>
            <a:spLocks noGrp="1" noChangeArrowheads="1"/>
          </p:cNvSpPr>
          <p:nvPr>
            <p:ph type="body" idx="1"/>
          </p:nvPr>
        </p:nvSpPr>
        <p:spPr>
          <a:xfrm>
            <a:off x="936344" y="4415790"/>
            <a:ext cx="5137714" cy="4183380"/>
          </a:xfrm>
        </p:spPr>
        <p:txBody>
          <a:bodyPr/>
          <a:lstStyle/>
          <a:p>
            <a:r>
              <a:rPr lang="en-US" dirty="0"/>
              <a:t>A partial view of the Building Area table.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310A3-AD7C-4794-A321-AD45CD3A50E1}" type="slidenum">
              <a:rPr lang="en-US"/>
              <a:pPr/>
              <a:t>47</a:t>
            </a:fld>
            <a:endParaRPr lang="en-US"/>
          </a:p>
        </p:txBody>
      </p:sp>
      <p:sp>
        <p:nvSpPr>
          <p:cNvPr id="435202" name="Rectangle 2"/>
          <p:cNvSpPr>
            <a:spLocks noGrp="1" noRot="1" noChangeAspect="1" noChangeArrowheads="1" noTextEdit="1"/>
          </p:cNvSpPr>
          <p:nvPr>
            <p:ph type="sldImg"/>
          </p:nvPr>
        </p:nvSpPr>
        <p:spPr>
          <a:xfrm>
            <a:off x="1182688" y="696913"/>
            <a:ext cx="4648200" cy="3486150"/>
          </a:xfrm>
          <a:ln/>
        </p:spPr>
      </p:sp>
      <p:sp>
        <p:nvSpPr>
          <p:cNvPr id="435203" name="Rectangle 3"/>
          <p:cNvSpPr>
            <a:spLocks noGrp="1" noChangeArrowheads="1"/>
          </p:cNvSpPr>
          <p:nvPr>
            <p:ph type="body" idx="1"/>
          </p:nvPr>
        </p:nvSpPr>
        <p:spPr>
          <a:xfrm>
            <a:off x="936344" y="4415790"/>
            <a:ext cx="5137714" cy="4183380"/>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1229A-A6DC-40EE-A8BE-DE0699B666F3}" type="slidenum">
              <a:rPr lang="en-US" smtClean="0"/>
              <a:t>7</a:t>
            </a:fld>
            <a:endParaRPr lang="en-US"/>
          </a:p>
        </p:txBody>
      </p:sp>
    </p:spTree>
    <p:extLst>
      <p:ext uri="{BB962C8B-B14F-4D97-AF65-F5344CB8AC3E}">
        <p14:creationId xmlns:p14="http://schemas.microsoft.com/office/powerpoint/2010/main" val="3870196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310A3-AD7C-4794-A321-AD45CD3A50E1}" type="slidenum">
              <a:rPr lang="en-US"/>
              <a:pPr/>
              <a:t>48</a:t>
            </a:fld>
            <a:endParaRPr lang="en-US"/>
          </a:p>
        </p:txBody>
      </p:sp>
      <p:sp>
        <p:nvSpPr>
          <p:cNvPr id="435202" name="Rectangle 2"/>
          <p:cNvSpPr>
            <a:spLocks noGrp="1" noRot="1" noChangeAspect="1" noChangeArrowheads="1" noTextEdit="1"/>
          </p:cNvSpPr>
          <p:nvPr>
            <p:ph type="sldImg"/>
          </p:nvPr>
        </p:nvSpPr>
        <p:spPr>
          <a:xfrm>
            <a:off x="1182688" y="696913"/>
            <a:ext cx="4648200" cy="3486150"/>
          </a:xfrm>
          <a:ln/>
        </p:spPr>
      </p:sp>
      <p:sp>
        <p:nvSpPr>
          <p:cNvPr id="435203" name="Rectangle 3"/>
          <p:cNvSpPr>
            <a:spLocks noGrp="1" noChangeArrowheads="1"/>
          </p:cNvSpPr>
          <p:nvPr>
            <p:ph type="body" idx="1"/>
          </p:nvPr>
        </p:nvSpPr>
        <p:spPr>
          <a:xfrm>
            <a:off x="936344" y="4415790"/>
            <a:ext cx="5137714" cy="4183380"/>
          </a:xfrm>
        </p:spPr>
        <p:txBody>
          <a:bodyPr/>
          <a:lstStyle/>
          <a:p>
            <a:r>
              <a:rPr lang="en-US">
                <a:cs typeface="Arial" pitchFamily="34" charset="0"/>
              </a:rPr>
              <a:t>Multi-occupancy building – if both space-by-space and building area methods are used, trade-offs are not permitted between the two building occupancies; each building occupancy must comply separately.</a:t>
            </a:r>
          </a:p>
          <a:p>
            <a:endParaRPr lang="en-US">
              <a:cs typeface="Arial" pitchFamily="34" charset="0"/>
            </a:endParaRPr>
          </a:p>
          <a:p>
            <a:r>
              <a:rPr lang="en-US">
                <a:cs typeface="Arial" pitchFamily="34" charset="0"/>
              </a:rPr>
              <a:t>For each space enclosed by partitions 80% or greater than ceiling height, determine the gross interior floor area by measuring to the center of the partition wall. Include the floor area of balconies or other projections. Retail spaces do not have to comply with the 80% partition height requirements.</a:t>
            </a:r>
          </a:p>
          <a:p>
            <a:endParaRPr lang="en-US">
              <a:cs typeface="Arial" pitchFamily="34" charset="0"/>
            </a:endParaRPr>
          </a:p>
          <a:p>
            <a:r>
              <a:rPr lang="en-US">
                <a:cs typeface="Arial" pitchFamily="34" charset="0"/>
              </a:rPr>
              <a:t>The </a:t>
            </a:r>
            <a:r>
              <a:rPr lang="en-US" i="1">
                <a:cs typeface="Arial" pitchFamily="34" charset="0"/>
              </a:rPr>
              <a:t>interior lighting power allowance </a:t>
            </a:r>
            <a:r>
              <a:rPr lang="en-US">
                <a:cs typeface="Arial" pitchFamily="34" charset="0"/>
              </a:rPr>
              <a:t>is the sum of </a:t>
            </a:r>
            <a:r>
              <a:rPr lang="en-US" i="1">
                <a:cs typeface="Arial" pitchFamily="34" charset="0"/>
              </a:rPr>
              <a:t>lighting power allowances</a:t>
            </a:r>
            <a:r>
              <a:rPr lang="en-US">
                <a:cs typeface="Arial" pitchFamily="34" charset="0"/>
              </a:rPr>
              <a:t> of all spaces. Trade-offs among spaces are permitted provided that the total </a:t>
            </a:r>
            <a:r>
              <a:rPr lang="en-US" i="1">
                <a:cs typeface="Arial" pitchFamily="34" charset="0"/>
              </a:rPr>
              <a:t>installed interior lighting power</a:t>
            </a:r>
            <a:r>
              <a:rPr lang="en-US">
                <a:cs typeface="Arial" pitchFamily="34" charset="0"/>
              </a:rPr>
              <a:t> does not exceed the </a:t>
            </a:r>
            <a:r>
              <a:rPr lang="en-US" i="1">
                <a:cs typeface="Arial" pitchFamily="34" charset="0"/>
              </a:rPr>
              <a:t>interior lighting power allowance</a:t>
            </a:r>
            <a:r>
              <a:rPr lang="en-US">
                <a:cs typeface="Arial" pitchFamily="34" charset="0"/>
              </a:rPr>
              <a:t>.</a:t>
            </a:r>
          </a:p>
          <a:p>
            <a:endParaRPr lang="en-US" dirty="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310A3-AD7C-4794-A321-AD45CD3A50E1}" type="slidenum">
              <a:rPr lang="en-US">
                <a:solidFill>
                  <a:prstClr val="black"/>
                </a:solidFill>
              </a:rPr>
              <a:pPr/>
              <a:t>49</a:t>
            </a:fld>
            <a:endParaRPr lang="en-US">
              <a:solidFill>
                <a:prstClr val="black"/>
              </a:solidFill>
            </a:endParaRPr>
          </a:p>
        </p:txBody>
      </p:sp>
      <p:sp>
        <p:nvSpPr>
          <p:cNvPr id="435202"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sz="quarter" idx="10"/>
          </p:nvPr>
        </p:nvSpPr>
        <p:spPr/>
        <p:txBody>
          <a:bodyPr/>
          <a:lstStyle/>
          <a:p>
            <a:r>
              <a:rPr lang="en-US" dirty="0"/>
              <a:t>Partial look</a:t>
            </a:r>
            <a:r>
              <a:rPr lang="en-US" baseline="0" dirty="0"/>
              <a:t> at Table 9.6.1.</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46AC4-5CC4-4681-833E-7EFAEAD00B5B}" type="slidenum">
              <a:rPr lang="en-US"/>
              <a:pPr/>
              <a:t>50</a:t>
            </a:fld>
            <a:endParaRPr lang="en-US"/>
          </a:p>
        </p:txBody>
      </p:sp>
      <p:sp>
        <p:nvSpPr>
          <p:cNvPr id="437250" name="Rectangle 2"/>
          <p:cNvSpPr>
            <a:spLocks noGrp="1" noRot="1" noChangeAspect="1" noChangeArrowheads="1" noTextEdit="1"/>
          </p:cNvSpPr>
          <p:nvPr>
            <p:ph type="sldImg"/>
          </p:nvPr>
        </p:nvSpPr>
        <p:spPr>
          <a:xfrm>
            <a:off x="1182688" y="696913"/>
            <a:ext cx="4648200" cy="3486150"/>
          </a:xfrm>
          <a:ln/>
        </p:spPr>
      </p:sp>
      <p:sp>
        <p:nvSpPr>
          <p:cNvPr id="437251" name="Rectangle 3"/>
          <p:cNvSpPr>
            <a:spLocks noGrp="1" noChangeArrowheads="1"/>
          </p:cNvSpPr>
          <p:nvPr>
            <p:ph type="body" idx="1"/>
          </p:nvPr>
        </p:nvSpPr>
        <p:spPr>
          <a:xfrm>
            <a:off x="936344" y="4415790"/>
            <a:ext cx="5137714" cy="4183380"/>
          </a:xfrm>
        </p:spPr>
        <p:txBody>
          <a:bodyPr/>
          <a:lstStyle/>
          <a:p>
            <a:r>
              <a:rPr lang="en-US" dirty="0"/>
              <a:t>Retail display lighting covered on the next slide.</a:t>
            </a:r>
          </a:p>
          <a:p>
            <a:endParaRPr lang="en-US" dirty="0"/>
          </a:p>
          <a:p>
            <a:pPr lvl="0"/>
            <a:r>
              <a:rPr lang="en-US" dirty="0"/>
              <a:t>Decorative lighting is use-it-or-lose-it</a:t>
            </a:r>
            <a:r>
              <a:rPr lang="en-US" baseline="0" dirty="0"/>
              <a:t> and can only be applied up to the amount of decorative lighting wattage installed.</a:t>
            </a:r>
          </a:p>
          <a:p>
            <a:pPr lvl="0"/>
            <a:endParaRPr lang="en-US" dirty="0"/>
          </a:p>
          <a:p>
            <a:pPr lvl="0"/>
            <a:r>
              <a:rPr lang="en-US" dirty="0"/>
              <a:t>Additional power is allowed only if the specified lighting is installed and automatically controlled, separately from the general lighting, to be turned off during nonbusiness hours. This additional power can be used only for the specified </a:t>
            </a:r>
            <a:r>
              <a:rPr lang="en-US" i="1" dirty="0"/>
              <a:t>luminaires </a:t>
            </a:r>
            <a:r>
              <a:rPr lang="en-US" dirty="0"/>
              <a:t>and not used for any other purpose.</a:t>
            </a:r>
          </a:p>
          <a:p>
            <a:pPr lvl="0"/>
            <a:endParaRPr lang="en-US" dirty="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C2E36-D662-46D6-88BC-577C2BE0B1B7}" type="slidenum">
              <a:rPr lang="en-US"/>
              <a:pPr/>
              <a:t>51</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dirty="0"/>
              <a:t>Retail highlighting allowance is use-it-or-lose-it.</a:t>
            </a:r>
          </a:p>
          <a:p>
            <a:endParaRPr lang="en-US" dirty="0"/>
          </a:p>
          <a:p>
            <a:r>
              <a:rPr lang="en-US" dirty="0"/>
              <a:t>This additional display lighting must be separately circuited, switched, and automatically controlled.</a:t>
            </a:r>
          </a:p>
          <a:p>
            <a:endParaRPr lang="en-US" dirty="0"/>
          </a:p>
          <a:p>
            <a:r>
              <a:rPr lang="en-US" dirty="0"/>
              <a:t>Additional allowance depends on type of retail display area.</a:t>
            </a:r>
          </a:p>
          <a:p>
            <a:endParaRPr lang="en-US" dirty="0"/>
          </a:p>
          <a:p>
            <a:r>
              <a:rPr lang="en-US" dirty="0"/>
              <a:t>Doesn’t apply to entire store – only sales</a:t>
            </a:r>
            <a:r>
              <a:rPr lang="en-US" baseline="0" dirty="0"/>
              <a:t> floor area.</a:t>
            </a:r>
            <a:endParaRPr lang="en-US" dirty="0"/>
          </a:p>
          <a:p>
            <a:endParaRPr lang="en-US" dirty="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C2E36-D662-46D6-88BC-577C2BE0B1B7}" type="slidenum">
              <a:rPr lang="en-US"/>
              <a:pPr/>
              <a:t>52</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dirty="0"/>
              <a:t>Table 9.6.3 is used; only a partial table is shown.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5E71E-6DAF-480C-9206-A05BC8448D77}" type="slidenum">
              <a:rPr lang="en-US"/>
              <a:pPr/>
              <a:t>56</a:t>
            </a:fld>
            <a:endParaRPr lang="en-US"/>
          </a:p>
        </p:txBody>
      </p:sp>
      <p:sp>
        <p:nvSpPr>
          <p:cNvPr id="482306" name="Rectangle 2"/>
          <p:cNvSpPr>
            <a:spLocks noGrp="1" noRot="1" noChangeAspect="1" noChangeArrowheads="1" noTextEdit="1"/>
          </p:cNvSpPr>
          <p:nvPr>
            <p:ph type="sldImg"/>
          </p:nvPr>
        </p:nvSpPr>
        <p:spPr>
          <a:xfrm>
            <a:off x="1182688" y="698500"/>
            <a:ext cx="4643437" cy="3481388"/>
          </a:xfrm>
          <a:ln/>
        </p:spPr>
      </p:sp>
      <p:sp>
        <p:nvSpPr>
          <p:cNvPr id="482307"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5E71E-6DAF-480C-9206-A05BC8448D77}" type="slidenum">
              <a:rPr lang="en-US"/>
              <a:pPr/>
              <a:t>57</a:t>
            </a:fld>
            <a:endParaRPr lang="en-US"/>
          </a:p>
        </p:txBody>
      </p:sp>
      <p:sp>
        <p:nvSpPr>
          <p:cNvPr id="482306" name="Rectangle 2"/>
          <p:cNvSpPr>
            <a:spLocks noGrp="1" noRot="1" noChangeAspect="1" noChangeArrowheads="1" noTextEdit="1"/>
          </p:cNvSpPr>
          <p:nvPr>
            <p:ph type="sldImg"/>
          </p:nvPr>
        </p:nvSpPr>
        <p:spPr>
          <a:xfrm>
            <a:off x="1182688" y="698500"/>
            <a:ext cx="4643437" cy="3481388"/>
          </a:xfrm>
          <a:ln/>
        </p:spPr>
      </p:sp>
      <p:sp>
        <p:nvSpPr>
          <p:cNvPr id="482307"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58</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59</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60</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1229A-A6DC-40EE-A8BE-DE0699B666F3}" type="slidenum">
              <a:rPr lang="en-US" smtClean="0"/>
              <a:t>9</a:t>
            </a:fld>
            <a:endParaRPr lang="en-US"/>
          </a:p>
        </p:txBody>
      </p:sp>
    </p:spTree>
    <p:extLst>
      <p:ext uri="{BB962C8B-B14F-4D97-AF65-F5344CB8AC3E}">
        <p14:creationId xmlns:p14="http://schemas.microsoft.com/office/powerpoint/2010/main" val="152756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61</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62</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63</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Primary sidelighted area: the total primary sidelighted area is the combined primary sidelighted area without double counting overlapping areas. The floor area for each primary sidelighted area is directly adjacent to vertical glazing below the ceiling with an area equal to the product of the primary sidelighted area width and the primary sidelighted area depth.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primary sidelighted area width is the width of the vertical fenestration plus, on each side, the smaller of:</a:t>
            </a:r>
          </a:p>
          <a:p>
            <a:r>
              <a:rPr lang="en-US" sz="1200" kern="1200" dirty="0">
                <a:solidFill>
                  <a:schemeClr val="tx1"/>
                </a:solidFill>
                <a:latin typeface="+mn-lt"/>
                <a:ea typeface="+mn-ea"/>
                <a:cs typeface="+mn-cs"/>
              </a:rPr>
              <a:t>1.  One</a:t>
            </a:r>
            <a:r>
              <a:rPr lang="en-US" sz="1200" kern="1200" baseline="0" dirty="0">
                <a:solidFill>
                  <a:schemeClr val="tx1"/>
                </a:solidFill>
                <a:latin typeface="+mn-lt"/>
                <a:ea typeface="+mn-ea"/>
                <a:cs typeface="+mn-cs"/>
              </a:rPr>
              <a:t> half of the vertical fenestration head height (where head height is the distance from the floor to the top of the glazing) or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  the distance to any 5 ft or higher opaque vertical obstruction.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primary sidelighted area depth is the horizontal distance perpendicular to the vertical fenestration which is the smaller of:</a:t>
            </a:r>
          </a:p>
          <a:p>
            <a:r>
              <a:rPr lang="en-US" sz="1200" kern="1200" dirty="0">
                <a:solidFill>
                  <a:schemeClr val="tx1"/>
                </a:solidFill>
                <a:latin typeface="+mn-lt"/>
                <a:ea typeface="+mn-ea"/>
                <a:cs typeface="+mn-cs"/>
              </a:rPr>
              <a:t>1.  one vertical fenestration head height or</a:t>
            </a:r>
          </a:p>
          <a:p>
            <a:r>
              <a:rPr lang="en-US" sz="1200" kern="1200" dirty="0">
                <a:solidFill>
                  <a:schemeClr val="tx1"/>
                </a:solidFill>
                <a:latin typeface="+mn-lt"/>
                <a:ea typeface="+mn-ea"/>
                <a:cs typeface="+mn-cs"/>
              </a:rPr>
              <a:t>2.  the distance to any 5 ft or higher opaque vertical obstruction.</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64</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Secondary sidelighted area: the total secondary sidelighted area is the combined secondary sidelighted area within a space.  Each secondary sidelighted area is directly adjacent to a primary sidelighted area.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secondary sidelighted area width is the width of the vertical fenestration plus, on each side, the smaller of:</a:t>
            </a:r>
          </a:p>
          <a:p>
            <a:r>
              <a:rPr lang="en-US" sz="1200" kern="1200" dirty="0">
                <a:solidFill>
                  <a:schemeClr val="tx1"/>
                </a:solidFill>
                <a:latin typeface="+mn-lt"/>
                <a:ea typeface="+mn-ea"/>
                <a:cs typeface="+mn-cs"/>
              </a:rPr>
              <a:t>1.  One half of the vertical fenestration head height or</a:t>
            </a:r>
          </a:p>
          <a:p>
            <a:r>
              <a:rPr lang="en-US" sz="1200" kern="1200" dirty="0">
                <a:solidFill>
                  <a:schemeClr val="tx1"/>
                </a:solidFill>
                <a:latin typeface="+mn-lt"/>
                <a:ea typeface="+mn-ea"/>
                <a:cs typeface="+mn-cs"/>
              </a:rPr>
              <a:t>2.  the distance to any 5 ft or higher vertical obstruction.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secondary sidelighted area depth is the horizontal distance perpendicular to the vertical fenestration, which begins at the edge of the primary sidelighted area depth and ends at the smaller of:</a:t>
            </a:r>
          </a:p>
          <a:p>
            <a:r>
              <a:rPr lang="en-US" sz="1200" kern="1200" dirty="0">
                <a:solidFill>
                  <a:schemeClr val="tx1"/>
                </a:solidFill>
                <a:latin typeface="+mn-lt"/>
                <a:ea typeface="+mn-ea"/>
                <a:cs typeface="+mn-cs"/>
              </a:rPr>
              <a:t>1.  one vertical fenestration head height (head height is the distance from the floor to the top of the glazing), or</a:t>
            </a:r>
          </a:p>
          <a:p>
            <a:r>
              <a:rPr lang="en-US" sz="1200" kern="1200" dirty="0">
                <a:solidFill>
                  <a:schemeClr val="tx1"/>
                </a:solidFill>
                <a:latin typeface="+mn-lt"/>
                <a:ea typeface="+mn-ea"/>
                <a:cs typeface="+mn-cs"/>
              </a:rPr>
              <a:t>2.  the distance to any 5 ft or higher opaque vertical obstruction.</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65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Secondary sidelighted area: the total secondary sidelighted area is the combined secondary sidelighted area within a space.  Each secondary sidelighted area is directly adjacent to a primary sidelighted area.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secondary sidelighted area width is the width of the vertical fenestration plus, on each side, the smaller of:</a:t>
            </a:r>
          </a:p>
          <a:p>
            <a:r>
              <a:rPr lang="en-US" sz="1200" kern="1200" dirty="0">
                <a:solidFill>
                  <a:schemeClr val="tx1"/>
                </a:solidFill>
                <a:latin typeface="+mn-lt"/>
                <a:ea typeface="+mn-ea"/>
                <a:cs typeface="+mn-cs"/>
              </a:rPr>
              <a:t>1.  One half of the vertical fenestration head height or</a:t>
            </a:r>
          </a:p>
          <a:p>
            <a:r>
              <a:rPr lang="en-US" sz="1200" kern="1200" dirty="0">
                <a:solidFill>
                  <a:schemeClr val="tx1"/>
                </a:solidFill>
                <a:latin typeface="+mn-lt"/>
                <a:ea typeface="+mn-ea"/>
                <a:cs typeface="+mn-cs"/>
              </a:rPr>
              <a:t>2.  the distance to any 5 ft or higher vertical obstruction.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secondary sidelighted area depth is the horizontal distance perpendicular to the vertical fenestration, which begins at the edge of the primary sidelighted area depth and ends at the smaller of:</a:t>
            </a:r>
          </a:p>
          <a:p>
            <a:r>
              <a:rPr lang="en-US" sz="1200" kern="1200" dirty="0">
                <a:solidFill>
                  <a:schemeClr val="tx1"/>
                </a:solidFill>
                <a:latin typeface="+mn-lt"/>
                <a:ea typeface="+mn-ea"/>
                <a:cs typeface="+mn-cs"/>
              </a:rPr>
              <a:t>1.  one vertical fenestration head height (head height is the distance from the floor to the top of the glazing), or</a:t>
            </a:r>
          </a:p>
          <a:p>
            <a:r>
              <a:rPr lang="en-US" sz="1200" kern="1200" dirty="0">
                <a:solidFill>
                  <a:schemeClr val="tx1"/>
                </a:solidFill>
                <a:latin typeface="+mn-lt"/>
                <a:ea typeface="+mn-ea"/>
                <a:cs typeface="+mn-cs"/>
              </a:rPr>
              <a:t>2.  the distance to any 5 ft or higher opaque vertical obstruction.</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66</a:t>
            </a:fld>
            <a:endParaRPr lang="en-US" dirty="0"/>
          </a:p>
        </p:txBody>
      </p:sp>
    </p:spTree>
    <p:extLst>
      <p:ext uri="{BB962C8B-B14F-4D97-AF65-F5344CB8AC3E}">
        <p14:creationId xmlns:p14="http://schemas.microsoft.com/office/powerpoint/2010/main" val="1374775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67</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daylight area under rooftop monitors is the combined daylight area under each rooftop monitor without double counting over-lapping areas. The daylight area under each rooftop monitor is the product of the width of the vertical glazing above the ceiling level and the smallest of the</a:t>
            </a:r>
          </a:p>
          <a:p>
            <a:r>
              <a:rPr lang="en-US" sz="1200" kern="1200" dirty="0">
                <a:solidFill>
                  <a:schemeClr val="tx1"/>
                </a:solidFill>
                <a:latin typeface="+mn-lt"/>
                <a:ea typeface="+mn-ea"/>
                <a:cs typeface="+mn-cs"/>
              </a:rPr>
              <a:t>following horizontal distances inward from the bottom edge of the glazing, (See Figure 3.2-1):</a:t>
            </a:r>
          </a:p>
          <a:p>
            <a:r>
              <a:rPr lang="en-US" sz="1200" kern="1200" dirty="0">
                <a:solidFill>
                  <a:schemeClr val="tx1"/>
                </a:solidFill>
                <a:latin typeface="+mn-lt"/>
                <a:ea typeface="+mn-ea"/>
                <a:cs typeface="+mn-cs"/>
              </a:rPr>
              <a:t>1.  the monitor sill height, MSH, (the vertical distance from the floor to the bottom edge of the monitor glazing), or</a:t>
            </a:r>
          </a:p>
          <a:p>
            <a:r>
              <a:rPr lang="en-US" sz="1200" kern="1200" dirty="0">
                <a:solidFill>
                  <a:schemeClr val="tx1"/>
                </a:solidFill>
                <a:latin typeface="+mn-lt"/>
                <a:ea typeface="+mn-ea"/>
                <a:cs typeface="+mn-cs"/>
              </a:rPr>
              <a:t>2.  the distance to the edge of any primary sidelighted area or</a:t>
            </a:r>
          </a:p>
          <a:p>
            <a:r>
              <a:rPr lang="en-US" sz="1200" kern="1200" dirty="0">
                <a:solidFill>
                  <a:schemeClr val="tx1"/>
                </a:solidFill>
                <a:latin typeface="+mn-lt"/>
                <a:ea typeface="+mn-ea"/>
                <a:cs typeface="+mn-cs"/>
              </a:rPr>
              <a:t>3.  the distance to the front face of any vertical obstruction where any part of the obstruction is farther away than the difference between the</a:t>
            </a:r>
          </a:p>
          <a:p>
            <a:r>
              <a:rPr lang="en-US" sz="1200" kern="1200" dirty="0">
                <a:solidFill>
                  <a:schemeClr val="tx1"/>
                </a:solidFill>
                <a:latin typeface="+mn-lt"/>
                <a:ea typeface="+mn-ea"/>
                <a:cs typeface="+mn-cs"/>
              </a:rPr>
              <a:t>height of the obstruction and the monitor sill height (MSH-OH).</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69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daylight area under skylights is the combined daylight area under each skylight without double counting overlapping areas. The daylight</a:t>
            </a:r>
          </a:p>
          <a:p>
            <a:r>
              <a:rPr lang="en-US" sz="1200" kern="1200" dirty="0">
                <a:solidFill>
                  <a:schemeClr val="tx1"/>
                </a:solidFill>
                <a:latin typeface="+mn-lt"/>
                <a:ea typeface="+mn-ea"/>
                <a:cs typeface="+mn-cs"/>
              </a:rPr>
              <a:t>area under each skylight is bounded by the opening beneath the skylight, plus horizontally in each direction, the smallest of (See Figure 3.2-2):</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   70% of the ceiling height (0.7 × CH), or</a:t>
            </a:r>
          </a:p>
          <a:p>
            <a:r>
              <a:rPr lang="en-US" sz="1200" kern="1200" dirty="0">
                <a:solidFill>
                  <a:schemeClr val="tx1"/>
                </a:solidFill>
                <a:latin typeface="+mn-lt"/>
                <a:ea typeface="+mn-ea"/>
                <a:cs typeface="+mn-cs"/>
              </a:rPr>
              <a:t>2.   the distance to the nearest face of any opaque vertical obstruction where any part of the obstruction is farther away than 70% of the distance between the</a:t>
            </a:r>
          </a:p>
          <a:p>
            <a:r>
              <a:rPr lang="en-US" sz="1200" kern="1200" dirty="0">
                <a:solidFill>
                  <a:schemeClr val="tx1"/>
                </a:solidFill>
                <a:latin typeface="+mn-lt"/>
                <a:ea typeface="+mn-ea"/>
                <a:cs typeface="+mn-cs"/>
              </a:rPr>
              <a:t>     top of the obstruction and the ceiling (0.7 × [CH–OH]), where CH = the height of the ceiling at the lowest edge of the skylight, and OH = the height to the top of the obstruction.</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70</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71</a:t>
            </a:fld>
            <a:endParaRPr lang="en-US" dirty="0"/>
          </a:p>
        </p:txBody>
      </p:sp>
    </p:spTree>
    <p:extLst>
      <p:ext uri="{BB962C8B-B14F-4D97-AF65-F5344CB8AC3E}">
        <p14:creationId xmlns:p14="http://schemas.microsoft.com/office/powerpoint/2010/main" val="307310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1229A-A6DC-40EE-A8BE-DE0699B666F3}" type="slidenum">
              <a:rPr lang="en-US" smtClean="0"/>
              <a:t>10</a:t>
            </a:fld>
            <a:endParaRPr lang="en-US"/>
          </a:p>
        </p:txBody>
      </p:sp>
    </p:spTree>
    <p:extLst>
      <p:ext uri="{BB962C8B-B14F-4D97-AF65-F5344CB8AC3E}">
        <p14:creationId xmlns:p14="http://schemas.microsoft.com/office/powerpoint/2010/main" val="13015662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Intent:</a:t>
            </a:r>
          </a:p>
          <a:p>
            <a:r>
              <a:rPr lang="en-US" dirty="0"/>
              <a:t>Eliminate after hours lighting waste</a:t>
            </a:r>
          </a:p>
          <a:p>
            <a:endParaRPr lang="en-US" dirty="0"/>
          </a:p>
          <a:p>
            <a:endParaRPr lang="en-US" dirty="0"/>
          </a:p>
          <a:p>
            <a:r>
              <a:rPr lang="en-US" dirty="0"/>
              <a:t>Casinos (exception)</a:t>
            </a:r>
          </a:p>
          <a:p>
            <a:r>
              <a:rPr lang="en-US" dirty="0"/>
              <a:t>Areas with safety – always an issue</a:t>
            </a:r>
          </a:p>
        </p:txBody>
      </p:sp>
      <p:sp>
        <p:nvSpPr>
          <p:cNvPr id="4" name="Slide Number Placeholder 3"/>
          <p:cNvSpPr>
            <a:spLocks noGrp="1"/>
          </p:cNvSpPr>
          <p:nvPr>
            <p:ph type="sldNum" sz="quarter" idx="10"/>
          </p:nvPr>
        </p:nvSpPr>
        <p:spPr/>
        <p:txBody>
          <a:bodyPr/>
          <a:lstStyle/>
          <a:p>
            <a:fld id="{A5DCB630-35EC-4D59-9C32-41D38FCDA16A}" type="slidenum">
              <a:rPr lang="en-US" smtClean="0"/>
              <a:pPr/>
              <a:t>74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75</a:t>
            </a:fld>
            <a:endParaRPr lang="en-US"/>
          </a:p>
        </p:txBody>
      </p:sp>
    </p:spTree>
    <p:extLst>
      <p:ext uri="{BB962C8B-B14F-4D97-AF65-F5344CB8AC3E}">
        <p14:creationId xmlns:p14="http://schemas.microsoft.com/office/powerpoint/2010/main" val="11366292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Graphics</a:t>
            </a:r>
            <a:r>
              <a:rPr lang="en-US" baseline="0" dirty="0"/>
              <a:t> on next two slides illustrate these requirements</a:t>
            </a:r>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76</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77</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1A35C-E07F-4DCA-9DB7-8ADF3E1DA691}" type="slidenum">
              <a:rPr lang="en-US"/>
              <a:pPr/>
              <a:t>78</a:t>
            </a:fld>
            <a:endParaRPr lang="en-US"/>
          </a:p>
        </p:txBody>
      </p:sp>
      <p:sp>
        <p:nvSpPr>
          <p:cNvPr id="479234" name="Rectangle 2"/>
          <p:cNvSpPr>
            <a:spLocks noGrp="1" noRot="1" noChangeAspect="1" noChangeArrowheads="1" noTextEdit="1"/>
          </p:cNvSpPr>
          <p:nvPr>
            <p:ph type="sldImg"/>
          </p:nvPr>
        </p:nvSpPr>
        <p:spPr>
          <a:xfrm>
            <a:off x="1182688" y="698500"/>
            <a:ext cx="4643437" cy="3481388"/>
          </a:xfrm>
          <a:ln/>
        </p:spPr>
      </p:sp>
      <p:sp>
        <p:nvSpPr>
          <p:cNvPr id="479235" name="Rectangle 3"/>
          <p:cNvSpPr>
            <a:spLocks noGrp="1" noChangeArrowheads="1"/>
          </p:cNvSpPr>
          <p:nvPr>
            <p:ph type="body" idx="1"/>
          </p:nvPr>
        </p:nvSpPr>
        <p:spPr>
          <a:xfrm>
            <a:off x="931476" y="4415790"/>
            <a:ext cx="5144206" cy="4183380"/>
          </a:xfrm>
        </p:spPr>
        <p:txBody>
          <a:bodyPr/>
          <a:lstStyle/>
          <a:p>
            <a:r>
              <a:rPr lang="en-US" dirty="0"/>
              <a:t>Intent:</a:t>
            </a:r>
          </a:p>
          <a:p>
            <a:endParaRPr lang="en-US" dirty="0"/>
          </a:p>
          <a:p>
            <a:r>
              <a:rPr lang="en-US" dirty="0"/>
              <a:t>Provide opportunity to turn</a:t>
            </a:r>
            <a:r>
              <a:rPr lang="en-US" baseline="0" dirty="0"/>
              <a:t> off special application lighting</a:t>
            </a:r>
          </a:p>
          <a:p>
            <a:endParaRPr lang="en-US" baseline="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81574-E70F-4AD1-809A-64EEA462531C}" type="slidenum">
              <a:rPr lang="en-US"/>
              <a:pPr/>
              <a:t>79</a:t>
            </a:fld>
            <a:endParaRPr lang="en-US"/>
          </a:p>
        </p:txBody>
      </p:sp>
      <p:sp>
        <p:nvSpPr>
          <p:cNvPr id="477186" name="Rectangle 2"/>
          <p:cNvSpPr>
            <a:spLocks noGrp="1" noRot="1" noChangeAspect="1" noChangeArrowheads="1" noTextEdit="1"/>
          </p:cNvSpPr>
          <p:nvPr>
            <p:ph type="sldImg"/>
          </p:nvPr>
        </p:nvSpPr>
        <p:spPr>
          <a:xfrm>
            <a:off x="1182688" y="698500"/>
            <a:ext cx="4643437" cy="3481388"/>
          </a:xfrm>
          <a:ln/>
        </p:spPr>
      </p:sp>
      <p:sp>
        <p:nvSpPr>
          <p:cNvPr id="477187" name="Rectangle 3"/>
          <p:cNvSpPr>
            <a:spLocks noGrp="1" noChangeArrowheads="1"/>
          </p:cNvSpPr>
          <p:nvPr>
            <p:ph type="body" idx="1"/>
          </p:nvPr>
        </p:nvSpPr>
        <p:spPr>
          <a:xfrm>
            <a:off x="931476" y="4415790"/>
            <a:ext cx="5144206" cy="4183380"/>
          </a:xfrm>
        </p:spPr>
        <p:txBody>
          <a:bodyPr/>
          <a:lstStyle/>
          <a:p>
            <a:endParaRPr lang="en-US" baseline="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09AF9-E12F-4E50-8E22-61B247B3D258}" type="slidenum">
              <a:rPr lang="en-US"/>
              <a:pPr/>
              <a:t>80</a:t>
            </a:fld>
            <a:endParaRPr lang="en-US"/>
          </a:p>
        </p:txBody>
      </p:sp>
      <p:sp>
        <p:nvSpPr>
          <p:cNvPr id="400386" name="Rectangle 2"/>
          <p:cNvSpPr>
            <a:spLocks noGrp="1" noRot="1" noChangeAspect="1" noChangeArrowheads="1" noTextEdit="1"/>
          </p:cNvSpPr>
          <p:nvPr>
            <p:ph type="sldImg"/>
          </p:nvPr>
        </p:nvSpPr>
        <p:spPr>
          <a:xfrm>
            <a:off x="1182688" y="696913"/>
            <a:ext cx="4648200" cy="3486150"/>
          </a:xfrm>
          <a:ln/>
        </p:spPr>
      </p:sp>
      <p:sp>
        <p:nvSpPr>
          <p:cNvPr id="400387" name="Rectangle 3"/>
          <p:cNvSpPr>
            <a:spLocks noGrp="1" noChangeArrowheads="1"/>
          </p:cNvSpPr>
          <p:nvPr>
            <p:ph type="body" idx="1"/>
          </p:nvPr>
        </p:nvSpPr>
        <p:spPr>
          <a:xfrm>
            <a:off x="936344" y="4415790"/>
            <a:ext cx="5137714" cy="4183380"/>
          </a:xfrm>
        </p:spPr>
        <p:txBody>
          <a:bodyPr/>
          <a:lstStyle/>
          <a:p>
            <a:pPr lvl="0"/>
            <a:endParaRPr lang="en-US" dirty="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22BCF-CEEE-4C16-B2D7-2308CD99286C}" type="slidenum">
              <a:rPr lang="en-US"/>
              <a:pPr/>
              <a:t>81</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dirty="0"/>
              <a:t>Building grounds lighting – unless controlled by a motion sensor or qualifies for one of the exceptions under Section 9.1.1 or 9.4.5.</a:t>
            </a:r>
          </a:p>
          <a:p>
            <a:endParaRPr lang="en-US" dirty="0"/>
          </a:p>
          <a:p>
            <a:r>
              <a:rPr lang="en-US" dirty="0"/>
              <a:t>Pedestrian walkways, gardens, other landscape areas associated</a:t>
            </a:r>
            <a:r>
              <a:rPr lang="en-US" baseline="0" dirty="0"/>
              <a:t> with a building.</a:t>
            </a:r>
            <a:endParaRPr lang="en-US" dirty="0"/>
          </a:p>
          <a:p>
            <a:endParaRPr lang="en-US" dirty="0"/>
          </a:p>
          <a:p>
            <a:r>
              <a:rPr lang="en-US" dirty="0"/>
              <a:t>Eliminates the use all incandescent</a:t>
            </a:r>
            <a:r>
              <a:rPr lang="en-US" baseline="0" dirty="0"/>
              <a:t> and mercury vapor discharge sources over 100W.</a:t>
            </a:r>
            <a:endParaRPr lang="en-US" dirty="0"/>
          </a:p>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more common applications in most building exteriors.</a:t>
            </a:r>
          </a:p>
          <a:p>
            <a:endParaRPr lang="en-US" dirty="0"/>
          </a:p>
          <a:p>
            <a:r>
              <a:rPr lang="en-US" dirty="0"/>
              <a:t>Tradable means if you don’t use all the wattage you’re allowed for a parking lot, you could apply some of that to another tradable application, like a canopy, for example.</a:t>
            </a:r>
          </a:p>
        </p:txBody>
      </p:sp>
      <p:sp>
        <p:nvSpPr>
          <p:cNvPr id="4" name="Slide Number Placeholder 3"/>
          <p:cNvSpPr>
            <a:spLocks noGrp="1"/>
          </p:cNvSpPr>
          <p:nvPr>
            <p:ph type="sldNum" sz="quarter" idx="10"/>
          </p:nvPr>
        </p:nvSpPr>
        <p:spPr/>
        <p:txBody>
          <a:bodyPr/>
          <a:lstStyle/>
          <a:p>
            <a:fld id="{A5DCB630-35EC-4D59-9C32-41D38FCDA16A}" type="slidenum">
              <a:rPr lang="en-US" smtClean="0"/>
              <a:pPr/>
              <a:t>83</a:t>
            </a:fld>
            <a:endParaRPr lang="en-US"/>
          </a:p>
        </p:txBody>
      </p:sp>
    </p:spTree>
    <p:extLst>
      <p:ext uri="{BB962C8B-B14F-4D97-AF65-F5344CB8AC3E}">
        <p14:creationId xmlns:p14="http://schemas.microsoft.com/office/powerpoint/2010/main" val="2003118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10CB0-4818-49E6-A1D1-B4246ED9040E}" type="slidenum">
              <a:rPr lang="en-US"/>
              <a:pPr/>
              <a:t>84</a:t>
            </a:fld>
            <a:endParaRPr lang="en-US"/>
          </a:p>
        </p:txBody>
      </p:sp>
      <p:sp>
        <p:nvSpPr>
          <p:cNvPr id="415746" name="Rectangle 2"/>
          <p:cNvSpPr>
            <a:spLocks noGrp="1" noRot="1" noChangeAspect="1" noChangeArrowheads="1" noTextEdit="1"/>
          </p:cNvSpPr>
          <p:nvPr>
            <p:ph type="sldImg"/>
          </p:nvPr>
        </p:nvSpPr>
        <p:spPr>
          <a:xfrm>
            <a:off x="1182688" y="696913"/>
            <a:ext cx="4648200" cy="3486150"/>
          </a:xfrm>
          <a:ln/>
        </p:spPr>
      </p:sp>
      <p:sp>
        <p:nvSpPr>
          <p:cNvPr id="415747" name="Rectangle 3"/>
          <p:cNvSpPr>
            <a:spLocks noGrp="1" noChangeArrowheads="1"/>
          </p:cNvSpPr>
          <p:nvPr>
            <p:ph type="body" idx="1"/>
          </p:nvPr>
        </p:nvSpPr>
        <p:spPr>
          <a:xfrm>
            <a:off x="936344" y="4415790"/>
            <a:ext cx="5137714" cy="4183380"/>
          </a:xfrm>
        </p:spPr>
        <p:txBody>
          <a:bodyPr/>
          <a:lstStyle/>
          <a:p>
            <a:pPr marL="228587" indent="-228587">
              <a:buFont typeface="+mj-lt"/>
              <a:buNone/>
            </a:pPr>
            <a:r>
              <a:rPr lang="en-US" dirty="0"/>
              <a:t>The key is these are exempt</a:t>
            </a:r>
            <a:r>
              <a:rPr lang="en-US" baseline="0" dirty="0"/>
              <a:t> but must have separate controls.</a:t>
            </a:r>
            <a:endParaRPr lang="en-US" dirty="0"/>
          </a:p>
          <a:p>
            <a:endParaRPr lang="en-US" b="1" u="sng"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1229A-A6DC-40EE-A8BE-DE0699B666F3}" type="slidenum">
              <a:rPr lang="en-US" smtClean="0"/>
              <a:t>11</a:t>
            </a:fld>
            <a:endParaRPr lang="en-US"/>
          </a:p>
        </p:txBody>
      </p:sp>
    </p:spTree>
    <p:extLst>
      <p:ext uri="{BB962C8B-B14F-4D97-AF65-F5344CB8AC3E}">
        <p14:creationId xmlns:p14="http://schemas.microsoft.com/office/powerpoint/2010/main" val="19653013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other provisions of Section 9 apply to dwelling units.</a:t>
            </a:r>
          </a:p>
        </p:txBody>
      </p:sp>
      <p:sp>
        <p:nvSpPr>
          <p:cNvPr id="4" name="Slide Number Placeholder 3"/>
          <p:cNvSpPr>
            <a:spLocks noGrp="1"/>
          </p:cNvSpPr>
          <p:nvPr>
            <p:ph type="sldNum" sz="quarter" idx="5"/>
          </p:nvPr>
        </p:nvSpPr>
        <p:spPr/>
        <p:txBody>
          <a:bodyPr/>
          <a:lstStyle/>
          <a:p>
            <a:fld id="{4FF5B92B-6B67-D242-977C-9031446DA55A}" type="slidenum">
              <a:rPr lang="en-US" smtClean="0"/>
              <a:pPr/>
              <a:t>85</a:t>
            </a:fld>
            <a:endParaRPr lang="en-US" dirty="0"/>
          </a:p>
        </p:txBody>
      </p:sp>
    </p:spTree>
    <p:extLst>
      <p:ext uri="{BB962C8B-B14F-4D97-AF65-F5344CB8AC3E}">
        <p14:creationId xmlns:p14="http://schemas.microsoft.com/office/powerpoint/2010/main" val="16341869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924B3-7F40-4AE6-82C9-061F765819EE}" type="slidenum">
              <a:rPr lang="en-US"/>
              <a:pPr/>
              <a:t>86</a:t>
            </a:fld>
            <a:endParaRPr lang="en-US"/>
          </a:p>
        </p:txBody>
      </p:sp>
      <p:sp>
        <p:nvSpPr>
          <p:cNvPr id="36866" name="Rectangle 2"/>
          <p:cNvSpPr>
            <a:spLocks noGrp="1" noRot="1" noChangeAspect="1" noChangeArrowheads="1" noTextEdit="1"/>
          </p:cNvSpPr>
          <p:nvPr>
            <p:ph type="sldImg"/>
          </p:nvPr>
        </p:nvSpPr>
        <p:spPr>
          <a:xfrm>
            <a:off x="1182688" y="696913"/>
            <a:ext cx="4648200" cy="3486150"/>
          </a:xfrm>
          <a:ln/>
        </p:spPr>
      </p:sp>
      <p:sp>
        <p:nvSpPr>
          <p:cNvPr id="36867" name="Rectangle 3"/>
          <p:cNvSpPr>
            <a:spLocks noGrp="1" noChangeArrowheads="1"/>
          </p:cNvSpPr>
          <p:nvPr>
            <p:ph type="body" idx="1"/>
          </p:nvPr>
        </p:nvSpPr>
        <p:spPr>
          <a:xfrm>
            <a:off x="936344" y="4415790"/>
            <a:ext cx="5137714" cy="4183380"/>
          </a:xfrm>
        </p:spPr>
        <p:txBody>
          <a:bodyPr/>
          <a:lstStyle/>
          <a:p>
            <a:r>
              <a:rPr lang="en-US" dirty="0"/>
              <a:t>Grayed out options under Compliance Options do not exist for this chapter.  </a:t>
            </a:r>
          </a:p>
          <a:p>
            <a:endParaRPr lang="en-US" dirty="0"/>
          </a:p>
          <a:p>
            <a:endParaRPr lang="en-US" dirty="0"/>
          </a:p>
          <a:p>
            <a:endParaRPr lang="en-US" dirty="0"/>
          </a:p>
          <a:p>
            <a:endParaRPr lang="en-US" dirty="0"/>
          </a:p>
          <a:p>
            <a:pPr defTabSz="931723"/>
            <a:endParaRPr lang="en-US" dirty="0"/>
          </a:p>
        </p:txBody>
      </p:sp>
    </p:spTree>
    <p:extLst>
      <p:ext uri="{BB962C8B-B14F-4D97-AF65-F5344CB8AC3E}">
        <p14:creationId xmlns:p14="http://schemas.microsoft.com/office/powerpoint/2010/main" val="898450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46AC4-5CC4-4681-833E-7EFAEAD00B5B}" type="slidenum">
              <a:rPr lang="en-US"/>
              <a:pPr/>
              <a:t>87</a:t>
            </a:fld>
            <a:endParaRPr lang="en-US"/>
          </a:p>
        </p:txBody>
      </p:sp>
      <p:sp>
        <p:nvSpPr>
          <p:cNvPr id="437250" name="Rectangle 2"/>
          <p:cNvSpPr>
            <a:spLocks noGrp="1" noRot="1" noChangeAspect="1" noChangeArrowheads="1" noTextEdit="1"/>
          </p:cNvSpPr>
          <p:nvPr>
            <p:ph type="sldImg"/>
          </p:nvPr>
        </p:nvSpPr>
        <p:spPr>
          <a:xfrm>
            <a:off x="1182688" y="696913"/>
            <a:ext cx="4648200" cy="3486150"/>
          </a:xfrm>
          <a:ln/>
        </p:spPr>
      </p:sp>
      <p:sp>
        <p:nvSpPr>
          <p:cNvPr id="437251"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924B3-7F40-4AE6-82C9-061F765819EE}" type="slidenum">
              <a:rPr lang="en-US"/>
              <a:pPr/>
              <a:t>88</a:t>
            </a:fld>
            <a:endParaRPr lang="en-US"/>
          </a:p>
        </p:txBody>
      </p:sp>
      <p:sp>
        <p:nvSpPr>
          <p:cNvPr id="36866" name="Rectangle 2"/>
          <p:cNvSpPr>
            <a:spLocks noGrp="1" noRot="1" noChangeAspect="1" noChangeArrowheads="1" noTextEdit="1"/>
          </p:cNvSpPr>
          <p:nvPr>
            <p:ph type="sldImg"/>
          </p:nvPr>
        </p:nvSpPr>
        <p:spPr>
          <a:xfrm>
            <a:off x="1182688" y="696913"/>
            <a:ext cx="4648200" cy="3486150"/>
          </a:xfrm>
          <a:ln/>
        </p:spPr>
      </p:sp>
      <p:sp>
        <p:nvSpPr>
          <p:cNvPr id="36867" name="Rectangle 3"/>
          <p:cNvSpPr>
            <a:spLocks noGrp="1" noChangeArrowheads="1"/>
          </p:cNvSpPr>
          <p:nvPr>
            <p:ph type="body" idx="1"/>
          </p:nvPr>
        </p:nvSpPr>
        <p:spPr>
          <a:xfrm>
            <a:off x="936344" y="4415790"/>
            <a:ext cx="5137714" cy="4183380"/>
          </a:xfrm>
        </p:spPr>
        <p:txBody>
          <a:bodyPr/>
          <a:lstStyle/>
          <a:p>
            <a:r>
              <a:rPr lang="en-US" dirty="0"/>
              <a:t>Grayed out options under Compliance Options do not exist for this chapter.  </a:t>
            </a:r>
          </a:p>
          <a:p>
            <a:endParaRPr lang="en-US" dirty="0"/>
          </a:p>
          <a:p>
            <a:endParaRPr lang="en-US" dirty="0"/>
          </a:p>
          <a:p>
            <a:endParaRPr lang="en-US" dirty="0"/>
          </a:p>
          <a:p>
            <a:endParaRPr lang="en-US" dirty="0"/>
          </a:p>
          <a:p>
            <a:pPr defTabSz="931723"/>
            <a:endParaRPr lang="en-US" dirty="0"/>
          </a:p>
        </p:txBody>
      </p:sp>
    </p:spTree>
    <p:extLst>
      <p:ext uri="{BB962C8B-B14F-4D97-AF65-F5344CB8AC3E}">
        <p14:creationId xmlns:p14="http://schemas.microsoft.com/office/powerpoint/2010/main" val="22738189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09AF9-E12F-4E50-8E22-61B247B3D258}" type="slidenum">
              <a:rPr lang="en-US"/>
              <a:pPr/>
              <a:t>89</a:t>
            </a:fld>
            <a:endParaRPr lang="en-US"/>
          </a:p>
        </p:txBody>
      </p:sp>
      <p:sp>
        <p:nvSpPr>
          <p:cNvPr id="400386" name="Rectangle 2"/>
          <p:cNvSpPr>
            <a:spLocks noGrp="1" noRot="1" noChangeAspect="1" noChangeArrowheads="1" noTextEdit="1"/>
          </p:cNvSpPr>
          <p:nvPr>
            <p:ph type="sldImg"/>
          </p:nvPr>
        </p:nvSpPr>
        <p:spPr>
          <a:xfrm>
            <a:off x="1182688" y="696913"/>
            <a:ext cx="4648200" cy="3486150"/>
          </a:xfrm>
          <a:ln/>
        </p:spPr>
      </p:sp>
      <p:sp>
        <p:nvSpPr>
          <p:cNvPr id="400387" name="Rectangle 3"/>
          <p:cNvSpPr>
            <a:spLocks noGrp="1" noChangeArrowheads="1"/>
          </p:cNvSpPr>
          <p:nvPr>
            <p:ph type="body" idx="1"/>
          </p:nvPr>
        </p:nvSpPr>
        <p:spPr>
          <a:xfrm>
            <a:off x="936344" y="4415790"/>
            <a:ext cx="5137714" cy="4183380"/>
          </a:xfrm>
        </p:spPr>
        <p:txBody>
          <a:bodyPr/>
          <a:lstStyle/>
          <a:p>
            <a:pPr lvl="0"/>
            <a:endParaRPr lang="en-US" dirty="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09AF9-E12F-4E50-8E22-61B247B3D258}" type="slidenum">
              <a:rPr lang="en-US"/>
              <a:pPr/>
              <a:t>90</a:t>
            </a:fld>
            <a:endParaRPr lang="en-US"/>
          </a:p>
        </p:txBody>
      </p:sp>
      <p:sp>
        <p:nvSpPr>
          <p:cNvPr id="400386" name="Rectangle 2"/>
          <p:cNvSpPr>
            <a:spLocks noGrp="1" noRot="1" noChangeAspect="1" noChangeArrowheads="1" noTextEdit="1"/>
          </p:cNvSpPr>
          <p:nvPr>
            <p:ph type="sldImg"/>
          </p:nvPr>
        </p:nvSpPr>
        <p:spPr>
          <a:xfrm>
            <a:off x="1182688" y="696913"/>
            <a:ext cx="4648200" cy="3486150"/>
          </a:xfrm>
          <a:ln/>
        </p:spPr>
      </p:sp>
      <p:sp>
        <p:nvSpPr>
          <p:cNvPr id="400387" name="Rectangle 3"/>
          <p:cNvSpPr>
            <a:spLocks noGrp="1" noChangeArrowheads="1"/>
          </p:cNvSpPr>
          <p:nvPr>
            <p:ph type="body" idx="1"/>
          </p:nvPr>
        </p:nvSpPr>
        <p:spPr>
          <a:xfrm>
            <a:off x="936344" y="4415790"/>
            <a:ext cx="5137714" cy="4183380"/>
          </a:xfrm>
        </p:spPr>
        <p:txBody>
          <a:bodyPr/>
          <a:lstStyle/>
          <a:p>
            <a:pPr lvl="0"/>
            <a:endParaRPr lang="en-US" dirty="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B7AA8-4B80-4365-A52F-91812704767A}" type="slidenum">
              <a:rPr lang="en-US"/>
              <a:pPr/>
              <a:t>92</a:t>
            </a:fld>
            <a:endParaRPr lang="en-US"/>
          </a:p>
        </p:txBody>
      </p:sp>
      <p:sp>
        <p:nvSpPr>
          <p:cNvPr id="324610" name="Rectangle 2"/>
          <p:cNvSpPr>
            <a:spLocks noGrp="1" noRot="1" noChangeAspect="1" noChangeArrowheads="1" noTextEdit="1"/>
          </p:cNvSpPr>
          <p:nvPr>
            <p:ph type="sldImg"/>
          </p:nvPr>
        </p:nvSpPr>
        <p:spPr>
          <a:xfrm>
            <a:off x="1182688" y="696913"/>
            <a:ext cx="4648200" cy="3486150"/>
          </a:xfrm>
          <a:ln/>
        </p:spPr>
      </p:sp>
      <p:sp>
        <p:nvSpPr>
          <p:cNvPr id="324611" name="Rectangle 3"/>
          <p:cNvSpPr>
            <a:spLocks noGrp="1" noChangeArrowheads="1"/>
          </p:cNvSpPr>
          <p:nvPr>
            <p:ph type="body" idx="1"/>
          </p:nvPr>
        </p:nvSpPr>
        <p:spPr>
          <a:xfrm>
            <a:off x="936344" y="4415790"/>
            <a:ext cx="5137714" cy="4183380"/>
          </a:xfrm>
        </p:spPr>
        <p:txBody>
          <a:bodyPr/>
          <a:lstStyle/>
          <a:p>
            <a:endParaRPr lang="en-US" b="1" i="1" dirty="0"/>
          </a:p>
        </p:txBody>
      </p:sp>
    </p:spTree>
    <p:extLst>
      <p:ext uri="{BB962C8B-B14F-4D97-AF65-F5344CB8AC3E}">
        <p14:creationId xmlns:p14="http://schemas.microsoft.com/office/powerpoint/2010/main" val="13744307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D43362-EA37-45C9-9116-BCE0A113F800}" type="slidenum">
              <a:rPr lang="en-US" smtClean="0"/>
              <a:t>93</a:t>
            </a:fld>
            <a:endParaRPr lang="en-US"/>
          </a:p>
        </p:txBody>
      </p:sp>
    </p:spTree>
    <p:extLst>
      <p:ext uri="{BB962C8B-B14F-4D97-AF65-F5344CB8AC3E}">
        <p14:creationId xmlns:p14="http://schemas.microsoft.com/office/powerpoint/2010/main" val="300987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1229A-A6DC-40EE-A8BE-DE0699B666F3}" type="slidenum">
              <a:rPr lang="en-US" smtClean="0"/>
              <a:t>12</a:t>
            </a:fld>
            <a:endParaRPr lang="en-US"/>
          </a:p>
        </p:txBody>
      </p:sp>
    </p:spTree>
    <p:extLst>
      <p:ext uri="{BB962C8B-B14F-4D97-AF65-F5344CB8AC3E}">
        <p14:creationId xmlns:p14="http://schemas.microsoft.com/office/powerpoint/2010/main" val="340554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1229A-A6DC-40EE-A8BE-DE0699B666F3}" type="slidenum">
              <a:rPr lang="en-US" smtClean="0"/>
              <a:t>13</a:t>
            </a:fld>
            <a:endParaRPr lang="en-US"/>
          </a:p>
        </p:txBody>
      </p:sp>
    </p:spTree>
    <p:extLst>
      <p:ext uri="{BB962C8B-B14F-4D97-AF65-F5344CB8AC3E}">
        <p14:creationId xmlns:p14="http://schemas.microsoft.com/office/powerpoint/2010/main" val="3469024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userDrawn="1"/>
        </p:nvPicPr>
        <p:blipFill>
          <a:blip r:embed="rId2"/>
          <a:srcRect l="680" t="9274" r="862" b="5491"/>
          <a:stretch>
            <a:fillRect/>
          </a:stretch>
        </p:blipFill>
        <p:spPr>
          <a:xfrm>
            <a:off x="0" y="921004"/>
            <a:ext cx="9144000" cy="5936996"/>
          </a:xfrm>
          <a:prstGeom prst="rect">
            <a:avLst/>
          </a:prstGeom>
        </p:spPr>
      </p:pic>
      <p:sp>
        <p:nvSpPr>
          <p:cNvPr id="29" name="Rectangle 28"/>
          <p:cNvSpPr/>
          <p:nvPr userDrawn="1"/>
        </p:nvSpPr>
        <p:spPr>
          <a:xfrm>
            <a:off x="-1" y="5093208"/>
            <a:ext cx="4572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9" name="Rectangle 8"/>
          <p:cNvSpPr/>
          <p:nvPr userDrawn="1"/>
        </p:nvSpPr>
        <p:spPr>
          <a:xfrm flipH="1">
            <a:off x="4570747" y="5096138"/>
            <a:ext cx="1261872"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p:cNvSpPr/>
          <p:nvPr userDrawn="1"/>
        </p:nvSpPr>
        <p:spPr>
          <a:xfrm flipH="1">
            <a:off x="5833872" y="5093208"/>
            <a:ext cx="3310128"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userDrawn="1"/>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userDrawn="1">
            <p:ph type="ctrTitle"/>
          </p:nvPr>
        </p:nvSpPr>
        <p:spPr>
          <a:xfrm>
            <a:off x="168100" y="147797"/>
            <a:ext cx="5661200" cy="603505"/>
          </a:xfrm>
        </p:spPr>
        <p:txBody>
          <a:bodyPr>
            <a:normAutofit/>
          </a:bodyPr>
          <a:lstStyle/>
          <a:p>
            <a:r>
              <a:rPr lang="en-US" sz="2000">
                <a:solidFill>
                  <a:schemeClr val="bg1"/>
                </a:solidFill>
                <a:latin typeface="Arial Narrow Bold"/>
                <a:ea typeface="Arial Narrow" pitchFamily="-108" charset="0"/>
                <a:cs typeface="Arial Narrow Bold"/>
              </a:rPr>
              <a:t>Click to edit Master title style</a:t>
            </a:r>
            <a:endParaRPr lang="en-US" sz="2000" dirty="0">
              <a:latin typeface="Arial Narrow Bold"/>
              <a:cs typeface="Arial Narrow Bold"/>
            </a:endParaRPr>
          </a:p>
        </p:txBody>
      </p:sp>
      <p:sp>
        <p:nvSpPr>
          <p:cNvPr id="15" name="TextBox 14"/>
          <p:cNvSpPr txBox="1"/>
          <p:nvPr userDrawn="1"/>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7" name="Rectangle 16"/>
          <p:cNvSpPr/>
          <p:nvPr userDrawn="1"/>
        </p:nvSpPr>
        <p:spPr>
          <a:xfrm>
            <a:off x="-26654" y="0"/>
            <a:ext cx="9144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txBox="1">
            <a:spLocks/>
          </p:cNvSpPr>
          <p:nvPr userDrawn="1"/>
        </p:nvSpPr>
        <p:spPr>
          <a:xfrm>
            <a:off x="168100" y="147797"/>
            <a:ext cx="5661200"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50565C"/>
                </a:solidFill>
                <a:effectLst/>
                <a:uLnTx/>
                <a:uFillTx/>
                <a:latin typeface="Arial Narrow Bold"/>
                <a:ea typeface="Arial Narrow" pitchFamily="-108" charset="0"/>
                <a:cs typeface="Arial Narrow Bold"/>
              </a:rPr>
              <a:t>BUILDING ENERGY CODES PROGRAM</a:t>
            </a:r>
            <a:endParaRPr kumimoji="0" lang="en-US" sz="2000" b="1"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userDrawn="1"/>
        </p:nvPicPr>
        <p:blipFill>
          <a:blip r:embed="rId3"/>
          <a:stretch>
            <a:fillRect/>
          </a:stretch>
        </p:blipFill>
        <p:spPr>
          <a:xfrm>
            <a:off x="6118225" y="266700"/>
            <a:ext cx="2808600" cy="412750"/>
          </a:xfrm>
          <a:prstGeom prst="rect">
            <a:avLst/>
          </a:prstGeom>
        </p:spPr>
      </p:pic>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a:t>Date</a:t>
            </a:r>
          </a:p>
        </p:txBody>
      </p:sp>
      <p:sp>
        <p:nvSpPr>
          <p:cNvPr id="21" name="Rectangle 20"/>
          <p:cNvSpPr/>
          <p:nvPr userDrawn="1"/>
        </p:nvSpPr>
        <p:spPr>
          <a:xfrm flipH="1">
            <a:off x="0" y="5053394"/>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lvl1pPr>
              <a:defRPr>
                <a:solidFill>
                  <a:srgbClr val="50565C"/>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a:p>
        </p:txBody>
      </p:sp>
    </p:spTree>
    <p:extLst>
      <p:ext uri="{BB962C8B-B14F-4D97-AF65-F5344CB8AC3E}">
        <p14:creationId xmlns:p14="http://schemas.microsoft.com/office/powerpoint/2010/main" val="325171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65C"/>
                </a:solidFill>
              </a:defRPr>
            </a:lvl1pPr>
          </a:lstStyle>
          <a:p>
            <a:r>
              <a:rPr lang="en-US" dirty="0"/>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FF94029A-EF89-4E3C-AE55-93C0038761E9}" type="slidenum">
              <a:rPr lang="en-US" smtClean="0"/>
              <a:pPr/>
              <a:t>‹#›</a:t>
            </a:fld>
            <a:endParaRPr lang="en-US"/>
          </a:p>
        </p:txBody>
      </p:sp>
    </p:spTree>
    <p:extLst>
      <p:ext uri="{BB962C8B-B14F-4D97-AF65-F5344CB8AC3E}">
        <p14:creationId xmlns:p14="http://schemas.microsoft.com/office/powerpoint/2010/main" val="282033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solidFill>
                  <a:srgbClr val="50565C"/>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lvl1pPr>
              <a:defRPr>
                <a:solidFill>
                  <a:schemeClr val="tx1"/>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lvl1pPr>
              <a:defRPr>
                <a:solidFill>
                  <a:srgbClr val="50565C"/>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65C"/>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Rectangle 4"/>
          <p:cNvSpPr/>
          <p:nvPr userDrawn="1"/>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rgbClr val="50565C"/>
                </a:solidFill>
              </a:defRPr>
            </a:lvl1pPr>
          </a:lstStyle>
          <a:p>
            <a:r>
              <a:rPr lang="en-US" dirty="0"/>
              <a:t>Click to edit Master title style</a:t>
            </a:r>
          </a:p>
        </p:txBody>
      </p:sp>
      <p:sp>
        <p:nvSpPr>
          <p:cNvPr id="3" name="Rectangle 2"/>
          <p:cNvSpPr/>
          <p:nvPr userDrawn="1"/>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userDrawn="1"/>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50565C"/>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lvl1pPr>
              <a:defRPr>
                <a:solidFill>
                  <a:srgbClr val="50565C"/>
                </a:solidFill>
              </a:defRPr>
            </a:lvl1pPr>
          </a:lstStyle>
          <a:p>
            <a:r>
              <a:rPr lang="en-US" dirty="0"/>
              <a:t>Click to edit Master title style</a:t>
            </a:r>
          </a:p>
        </p:txBody>
      </p:sp>
      <p:sp>
        <p:nvSpPr>
          <p:cNvPr id="3" name="SmartArt Placeholder 2"/>
          <p:cNvSpPr>
            <a:spLocks noGrp="1"/>
          </p:cNvSpPr>
          <p:nvPr>
            <p:ph type="dgm" idx="1"/>
          </p:nvPr>
        </p:nvSpPr>
        <p:spPr>
          <a:xfrm>
            <a:off x="457200" y="1600200"/>
            <a:ext cx="8229600" cy="4525963"/>
          </a:xfrm>
        </p:spPr>
        <p:txBody>
          <a:bodyPr/>
          <a:lstStyle/>
          <a:p>
            <a:r>
              <a:rPr lang="en-US"/>
              <a:t>Click icon to add SmartArt graphic</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6654" y="0"/>
            <a:ext cx="9144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0" y="6611112"/>
            <a:ext cx="9144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654" y="0"/>
            <a:ext cx="9170654"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eere_logo_horiz_color.eps"/>
          <p:cNvPicPr>
            <a:picLocks noChangeAspect="1"/>
          </p:cNvPicPr>
          <p:nvPr/>
        </p:nvPicPr>
        <p:blipFill>
          <a:blip r:embed="rId13"/>
          <a:stretch>
            <a:fillRect/>
          </a:stretch>
        </p:blipFill>
        <p:spPr>
          <a:xfrm>
            <a:off x="6118225" y="266700"/>
            <a:ext cx="2808600" cy="412750"/>
          </a:xfrm>
          <a:prstGeom prst="rect">
            <a:avLst/>
          </a:prstGeom>
        </p:spPr>
      </p:pic>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a:solidFill>
                  <a:schemeClr val="tx1"/>
                </a:solidFill>
                <a:latin typeface="HelveticaNeueLT Std Med"/>
                <a:cs typeface="HelveticaNeueLT Std Med"/>
              </a:rPr>
              <a:t>    </a:t>
            </a:r>
            <a:r>
              <a:rPr lang="en-US" b="1" i="0" dirty="0">
                <a:solidFill>
                  <a:schemeClr val="accent5"/>
                </a:solidFill>
                <a:latin typeface="HelveticaNeueLT Std Med"/>
                <a:cs typeface="HelveticaNeueLT Std Med"/>
              </a:rPr>
              <a:t>BUILDING ENERGY CODES PROGRAM</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www.energycodes.gov</a:t>
            </a:r>
          </a:p>
        </p:txBody>
      </p:sp>
      <p:sp>
        <p:nvSpPr>
          <p:cNvPr id="18" name="TextBox 17"/>
          <p:cNvSpPr txBox="1"/>
          <p:nvPr/>
        </p:nvSpPr>
        <p:spPr>
          <a:xfrm>
            <a:off x="8485860" y="6309790"/>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a:ln>
                <a:noFill/>
              </a:ln>
              <a:solidFill>
                <a:schemeClr val="tx2"/>
              </a:solidFill>
              <a:effectLst/>
              <a:uLnTx/>
              <a:uFillTx/>
              <a:latin typeface="Arial Narrow"/>
              <a:ea typeface="+mn-ea"/>
              <a:cs typeface="Arial Narrow"/>
            </a:endParaRPr>
          </a:p>
        </p:txBody>
      </p:sp>
      <p:sp>
        <p:nvSpPr>
          <p:cNvPr id="20" name="Rectangle 19"/>
          <p:cNvSpPr/>
          <p:nvPr/>
        </p:nvSpPr>
        <p:spPr>
          <a:xfrm flipH="1">
            <a:off x="0" y="6567679"/>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9" r:id="rId7"/>
    <p:sldLayoutId id="2147483670" r:id="rId8"/>
    <p:sldLayoutId id="2147483672" r:id="rId9"/>
    <p:sldLayoutId id="2147483673" r:id="rId10"/>
    <p:sldLayoutId id="2147483674" r:id="rId11"/>
  </p:sldLayoutIdLst>
  <p:hf hd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314th.org/IT_glass_display_case.jpg" TargetMode="External"/><Relationship Id="rId7" Type="http://schemas.openxmlformats.org/officeDocument/2006/relationships/image" Target="../media/image29.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pnlweb.pnl.gov/projects/BECP/Image%20Library/Image%20Library/Landscape_Lighting.jpg" TargetMode="External"/><Relationship Id="rId4" Type="http://schemas.openxmlformats.org/officeDocument/2006/relationships/image" Target="../media/image32.jpeg"/></Relationships>
</file>

<file path=ppt/slides/_rels/slide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168100" y="5253120"/>
            <a:ext cx="4377246" cy="1055367"/>
          </a:xfrm>
        </p:spPr>
        <p:txBody>
          <a:bodyPr>
            <a:normAutofit/>
          </a:bodyPr>
          <a:lstStyle/>
          <a:p>
            <a:r>
              <a:rPr lang="en-US" dirty="0">
                <a:latin typeface="+mj-lt"/>
              </a:rPr>
              <a:t>ANSI/ASHRAE/IES Standard 90.1-2019: Power and Lighting</a:t>
            </a:r>
          </a:p>
          <a:p>
            <a:endParaRPr lang="en-US" dirty="0">
              <a:latin typeface="+mj-lt"/>
            </a:endParaRPr>
          </a:p>
        </p:txBody>
      </p:sp>
      <p:sp>
        <p:nvSpPr>
          <p:cNvPr id="11" name="Text Placeholder 5"/>
          <p:cNvSpPr>
            <a:spLocks noGrp="1"/>
          </p:cNvSpPr>
          <p:nvPr>
            <p:ph type="body" sz="quarter" idx="13"/>
          </p:nvPr>
        </p:nvSpPr>
        <p:spPr>
          <a:xfrm>
            <a:off x="168100" y="6460067"/>
            <a:ext cx="2195090" cy="397933"/>
          </a:xfrm>
        </p:spPr>
        <p:txBody>
          <a:bodyPr>
            <a:normAutofit fontScale="92500"/>
          </a:bodyPr>
          <a:lstStyle/>
          <a:p>
            <a:r>
              <a:rPr lang="en-US" dirty="0">
                <a:latin typeface="+mj-lt"/>
                <a:cs typeface="Adobe Caslon Pro Bold"/>
              </a:rPr>
              <a:t>May 2020 – PNNL-SA-153216</a:t>
            </a:r>
          </a:p>
        </p:txBody>
      </p:sp>
      <p:sp>
        <p:nvSpPr>
          <p:cNvPr id="2" name="Text Placeholder 1"/>
          <p:cNvSpPr>
            <a:spLocks noGrp="1"/>
          </p:cNvSpPr>
          <p:nvPr>
            <p:ph type="body" sz="quarter" idx="10"/>
          </p:nvPr>
        </p:nvSpPr>
        <p:spPr>
          <a:xfrm>
            <a:off x="5890161" y="5206075"/>
            <a:ext cx="3246639" cy="969094"/>
          </a:xfrm>
        </p:spPr>
        <p:txBody>
          <a:bodyPr>
            <a:normAutofit/>
          </a:bodyPr>
          <a:lstStyle/>
          <a:p>
            <a:r>
              <a:rPr lang="en-US" dirty="0"/>
              <a:t>Prepared by Pacific Northwest National Laboratory for the </a:t>
            </a:r>
            <a:br>
              <a:rPr lang="en-US" dirty="0"/>
            </a:br>
            <a:r>
              <a:rPr lang="en-US" dirty="0"/>
              <a:t>U.S. Department of Energy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B7EC4C-73F3-41BC-B9F7-A344D9114985}"/>
              </a:ext>
            </a:extLst>
          </p:cNvPr>
          <p:cNvSpPr txBox="1"/>
          <p:nvPr/>
        </p:nvSpPr>
        <p:spPr>
          <a:xfrm>
            <a:off x="284402" y="6052249"/>
            <a:ext cx="7869894"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BG</a:t>
            </a:r>
          </a:p>
        </p:txBody>
      </p:sp>
      <p:pic>
        <p:nvPicPr>
          <p:cNvPr id="4" name="Picture 3">
            <a:extLst>
              <a:ext uri="{FF2B5EF4-FFF2-40B4-BE49-F238E27FC236}">
                <a16:creationId xmlns:a16="http://schemas.microsoft.com/office/drawing/2014/main" id="{147E0E72-AE83-44F7-9238-6BA993F302A9}"/>
              </a:ext>
            </a:extLst>
          </p:cNvPr>
          <p:cNvPicPr>
            <a:picLocks noChangeAspect="1"/>
          </p:cNvPicPr>
          <p:nvPr/>
        </p:nvPicPr>
        <p:blipFill rotWithShape="1">
          <a:blip r:embed="rId3"/>
          <a:srcRect l="31412" t="16303" r="27529" b="42389"/>
          <a:stretch/>
        </p:blipFill>
        <p:spPr>
          <a:xfrm>
            <a:off x="978946" y="1096332"/>
            <a:ext cx="6486861" cy="4665336"/>
          </a:xfrm>
          <a:prstGeom prst="rect">
            <a:avLst/>
          </a:prstGeom>
        </p:spPr>
      </p:pic>
      <p:sp>
        <p:nvSpPr>
          <p:cNvPr id="7" name="Title 2">
            <a:extLst>
              <a:ext uri="{FF2B5EF4-FFF2-40B4-BE49-F238E27FC236}">
                <a16:creationId xmlns:a16="http://schemas.microsoft.com/office/drawing/2014/main" id="{EC5341B4-9D87-484D-9FF6-70135A567E26}"/>
              </a:ext>
            </a:extLst>
          </p:cNvPr>
          <p:cNvSpPr>
            <a:spLocks noGrp="1"/>
          </p:cNvSpPr>
          <p:nvPr>
            <p:ph type="title"/>
          </p:nvPr>
        </p:nvSpPr>
        <p:spPr>
          <a:xfrm>
            <a:off x="157163" y="0"/>
            <a:ext cx="5684837" cy="921004"/>
          </a:xfrm>
        </p:spPr>
        <p:txBody>
          <a:bodyPr>
            <a:normAutofit/>
          </a:bodyPr>
          <a:lstStyle/>
          <a:p>
            <a:r>
              <a:rPr lang="en-US" sz="2400" b="1" dirty="0">
                <a:solidFill>
                  <a:srgbClr val="00853F"/>
                </a:solidFill>
              </a:rPr>
              <a:t>New Compliance Method for Lighting in Simple Buildings</a:t>
            </a:r>
          </a:p>
        </p:txBody>
      </p:sp>
    </p:spTree>
    <p:extLst>
      <p:ext uri="{BB962C8B-B14F-4D97-AF65-F5344CB8AC3E}">
        <p14:creationId xmlns:p14="http://schemas.microsoft.com/office/powerpoint/2010/main" val="3424512114"/>
      </p:ext>
    </p:extLst>
  </p:cSld>
  <p:clrMapOvr>
    <a:masterClrMapping/>
  </p:clrMapOvr>
  <mc:AlternateContent xmlns:mc="http://schemas.openxmlformats.org/markup-compatibility/2006" xmlns:p14="http://schemas.microsoft.com/office/powerpoint/2010/main">
    <mc:Choice Requires="p14">
      <p:transition spd="slow" p14:dur="2000" advTm="46425"/>
    </mc:Choice>
    <mc:Fallback xmlns="">
      <p:transition spd="slow" advTm="4642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B7EC4C-73F3-41BC-B9F7-A344D9114985}"/>
              </a:ext>
            </a:extLst>
          </p:cNvPr>
          <p:cNvSpPr txBox="1"/>
          <p:nvPr/>
        </p:nvSpPr>
        <p:spPr>
          <a:xfrm>
            <a:off x="284402" y="6019976"/>
            <a:ext cx="7869894"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BG</a:t>
            </a:r>
          </a:p>
        </p:txBody>
      </p:sp>
      <p:pic>
        <p:nvPicPr>
          <p:cNvPr id="11" name="Picture 10">
            <a:extLst>
              <a:ext uri="{FF2B5EF4-FFF2-40B4-BE49-F238E27FC236}">
                <a16:creationId xmlns:a16="http://schemas.microsoft.com/office/drawing/2014/main" id="{4BB92853-2C96-42A0-A146-318D6E199AF0}"/>
              </a:ext>
            </a:extLst>
          </p:cNvPr>
          <p:cNvPicPr>
            <a:picLocks noChangeAspect="1"/>
          </p:cNvPicPr>
          <p:nvPr/>
        </p:nvPicPr>
        <p:blipFill rotWithShape="1">
          <a:blip r:embed="rId3"/>
          <a:srcRect l="31036" t="50000" r="27847" b="5417"/>
          <a:stretch/>
        </p:blipFill>
        <p:spPr>
          <a:xfrm>
            <a:off x="1157363" y="1014197"/>
            <a:ext cx="6619534" cy="4336472"/>
          </a:xfrm>
          <a:prstGeom prst="rect">
            <a:avLst/>
          </a:prstGeom>
        </p:spPr>
      </p:pic>
      <p:sp>
        <p:nvSpPr>
          <p:cNvPr id="7" name="Title 2">
            <a:extLst>
              <a:ext uri="{FF2B5EF4-FFF2-40B4-BE49-F238E27FC236}">
                <a16:creationId xmlns:a16="http://schemas.microsoft.com/office/drawing/2014/main" id="{2E328BD0-C62B-4ACD-BF28-D60C8FF043A9}"/>
              </a:ext>
            </a:extLst>
          </p:cNvPr>
          <p:cNvSpPr>
            <a:spLocks noGrp="1"/>
          </p:cNvSpPr>
          <p:nvPr>
            <p:ph type="title"/>
          </p:nvPr>
        </p:nvSpPr>
        <p:spPr>
          <a:xfrm>
            <a:off x="157163" y="0"/>
            <a:ext cx="5684837" cy="921004"/>
          </a:xfrm>
        </p:spPr>
        <p:txBody>
          <a:bodyPr>
            <a:normAutofit/>
          </a:bodyPr>
          <a:lstStyle/>
          <a:p>
            <a:r>
              <a:rPr lang="en-US" sz="2400" b="1" dirty="0">
                <a:solidFill>
                  <a:srgbClr val="00853F"/>
                </a:solidFill>
              </a:rPr>
              <a:t>New Compliance Method for Lighting in Simple Buildings</a:t>
            </a:r>
          </a:p>
        </p:txBody>
      </p:sp>
    </p:spTree>
    <p:extLst>
      <p:ext uri="{BB962C8B-B14F-4D97-AF65-F5344CB8AC3E}">
        <p14:creationId xmlns:p14="http://schemas.microsoft.com/office/powerpoint/2010/main" val="3836021054"/>
      </p:ext>
    </p:extLst>
  </p:cSld>
  <p:clrMapOvr>
    <a:masterClrMapping/>
  </p:clrMapOvr>
  <mc:AlternateContent xmlns:mc="http://schemas.openxmlformats.org/markup-compatibility/2006" xmlns:p14="http://schemas.microsoft.com/office/powerpoint/2010/main">
    <mc:Choice Requires="p14">
      <p:transition spd="slow" p14:dur="2000" advTm="31445"/>
    </mc:Choice>
    <mc:Fallback xmlns="">
      <p:transition spd="slow" advTm="3144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normAutofit/>
          </a:bodyPr>
          <a:lstStyle/>
          <a:p>
            <a:r>
              <a:rPr lang="en-US" sz="2400" b="1" dirty="0">
                <a:solidFill>
                  <a:srgbClr val="00853F"/>
                </a:solidFill>
              </a:rPr>
              <a:t>Interior and Exterior Lighting Wattage</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idx="1"/>
          </p:nvPr>
        </p:nvSpPr>
        <p:spPr>
          <a:xfrm>
            <a:off x="164565" y="1076065"/>
            <a:ext cx="6285419" cy="3913909"/>
          </a:xfrm>
        </p:spPr>
        <p:txBody>
          <a:bodyPr>
            <a:normAutofit/>
          </a:bodyPr>
          <a:lstStyle/>
          <a:p>
            <a:pPr marL="133946" indent="-133946"/>
            <a:r>
              <a:rPr lang="en-US" sz="2000" dirty="0"/>
              <a:t>Replaced </a:t>
            </a:r>
            <a:r>
              <a:rPr lang="en-US" sz="2000" i="1" dirty="0"/>
              <a:t>luminaire</a:t>
            </a:r>
            <a:r>
              <a:rPr lang="en-US" sz="2000" dirty="0"/>
              <a:t> with </a:t>
            </a:r>
            <a:r>
              <a:rPr lang="en-US" sz="2000" i="1" dirty="0"/>
              <a:t>lighting equipment</a:t>
            </a:r>
            <a:endParaRPr lang="en-US" sz="2000" dirty="0"/>
          </a:p>
          <a:p>
            <a:pPr marL="133946" indent="-133946"/>
            <a:r>
              <a:rPr lang="en-US" sz="2000" dirty="0"/>
              <a:t>Changed the term </a:t>
            </a:r>
            <a:r>
              <a:rPr lang="en-US" sz="2000" i="1" dirty="0"/>
              <a:t>ballast</a:t>
            </a:r>
            <a:r>
              <a:rPr lang="en-US" sz="2000" dirty="0"/>
              <a:t> to be </a:t>
            </a:r>
            <a:r>
              <a:rPr lang="en-US" sz="2000" i="1" dirty="0"/>
              <a:t>ballast/driver</a:t>
            </a:r>
            <a:endParaRPr lang="en-US" sz="2000" dirty="0"/>
          </a:p>
          <a:p>
            <a:pPr marL="133946" indent="-133946"/>
            <a:r>
              <a:rPr lang="en-US" sz="2000" dirty="0"/>
              <a:t>Section now clearly split into 5 categories:</a:t>
            </a:r>
          </a:p>
          <a:p>
            <a:pPr marL="587452" lvl="1" indent="-342900">
              <a:buFont typeface="+mj-lt"/>
              <a:buAutoNum type="arabicPeriod"/>
            </a:pPr>
            <a:r>
              <a:rPr lang="en-US" sz="1800" dirty="0"/>
              <a:t>Line voltage lighting equipment</a:t>
            </a:r>
          </a:p>
          <a:p>
            <a:pPr marL="587452" lvl="1" indent="-342900">
              <a:buFont typeface="+mj-lt"/>
              <a:buAutoNum type="arabicPeriod"/>
            </a:pPr>
            <a:r>
              <a:rPr lang="en-US" sz="1800" dirty="0"/>
              <a:t>Line voltage lighting equipment with remote ballast/driver</a:t>
            </a:r>
          </a:p>
          <a:p>
            <a:pPr marL="587452" lvl="1" indent="-342900">
              <a:buFont typeface="+mj-lt"/>
              <a:buAutoNum type="arabicPeriod"/>
            </a:pPr>
            <a:r>
              <a:rPr lang="en-US" sz="1800" dirty="0"/>
              <a:t>Track/plug-in busway</a:t>
            </a:r>
          </a:p>
          <a:p>
            <a:pPr marL="587452" lvl="1" indent="-342900">
              <a:buFont typeface="+mj-lt"/>
              <a:buAutoNum type="arabicPeriod"/>
            </a:pPr>
            <a:r>
              <a:rPr lang="en-US" sz="1800" dirty="0"/>
              <a:t>Low-voltage track</a:t>
            </a:r>
          </a:p>
          <a:p>
            <a:pPr marL="587452" lvl="1" indent="-342900">
              <a:buFont typeface="+mj-lt"/>
              <a:buAutoNum type="arabicPeriod"/>
            </a:pPr>
            <a:r>
              <a:rPr lang="en-US" sz="1800" dirty="0">
                <a:highlight>
                  <a:srgbClr val="FFFF00"/>
                </a:highlight>
              </a:rPr>
              <a:t>DC low voltage lighting systems with flexible cabling for plug-in connection of lighting equipment and remote power supply (e.g., PoE lighting) </a:t>
            </a:r>
            <a:endParaRPr lang="en-US" sz="1800" b="1" dirty="0">
              <a:highlight>
                <a:srgbClr val="FFFF00"/>
              </a:highlight>
            </a:endParaRPr>
          </a:p>
          <a:p>
            <a:endParaRPr lang="en-US" sz="1400" dirty="0"/>
          </a:p>
        </p:txBody>
      </p:sp>
      <p:sp>
        <p:nvSpPr>
          <p:cNvPr id="5" name="TextBox 4">
            <a:extLst>
              <a:ext uri="{FF2B5EF4-FFF2-40B4-BE49-F238E27FC236}">
                <a16:creationId xmlns:a16="http://schemas.microsoft.com/office/drawing/2014/main" id="{C8DDC880-4384-451A-A714-B8811DC4A48E}"/>
              </a:ext>
            </a:extLst>
          </p:cNvPr>
          <p:cNvSpPr txBox="1"/>
          <p:nvPr/>
        </p:nvSpPr>
        <p:spPr>
          <a:xfrm>
            <a:off x="365749" y="6123414"/>
            <a:ext cx="7748499"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AH</a:t>
            </a:r>
          </a:p>
        </p:txBody>
      </p:sp>
      <p:sp>
        <p:nvSpPr>
          <p:cNvPr id="6" name="Explosion: 14 Points 5">
            <a:extLst>
              <a:ext uri="{FF2B5EF4-FFF2-40B4-BE49-F238E27FC236}">
                <a16:creationId xmlns:a16="http://schemas.microsoft.com/office/drawing/2014/main" id="{86CB6B54-09B2-4514-9F21-31F0886F1381}"/>
              </a:ext>
            </a:extLst>
          </p:cNvPr>
          <p:cNvSpPr/>
          <p:nvPr/>
        </p:nvSpPr>
        <p:spPr>
          <a:xfrm rot="496910">
            <a:off x="6349219" y="3925062"/>
            <a:ext cx="924631" cy="489228"/>
          </a:xfrm>
          <a:prstGeom prst="irregularSeal2">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844"/>
          </a:p>
        </p:txBody>
      </p:sp>
      <p:sp>
        <p:nvSpPr>
          <p:cNvPr id="7" name="TextBox 6">
            <a:extLst>
              <a:ext uri="{FF2B5EF4-FFF2-40B4-BE49-F238E27FC236}">
                <a16:creationId xmlns:a16="http://schemas.microsoft.com/office/drawing/2014/main" id="{402A36CA-9A38-416A-B490-DC40681AAD13}"/>
              </a:ext>
            </a:extLst>
          </p:cNvPr>
          <p:cNvSpPr txBox="1"/>
          <p:nvPr/>
        </p:nvSpPr>
        <p:spPr>
          <a:xfrm>
            <a:off x="6532268" y="4059651"/>
            <a:ext cx="593798" cy="253916"/>
          </a:xfrm>
          <a:prstGeom prst="rect">
            <a:avLst/>
          </a:prstGeom>
          <a:noFill/>
        </p:spPr>
        <p:txBody>
          <a:bodyPr wrap="square" rtlCol="0">
            <a:spAutoFit/>
          </a:bodyPr>
          <a:lstStyle/>
          <a:p>
            <a:r>
              <a:rPr lang="en-US" sz="1050" dirty="0"/>
              <a:t>NEW</a:t>
            </a:r>
          </a:p>
        </p:txBody>
      </p:sp>
      <p:sp>
        <p:nvSpPr>
          <p:cNvPr id="8" name="Content Placeholder 3">
            <a:extLst>
              <a:ext uri="{FF2B5EF4-FFF2-40B4-BE49-F238E27FC236}">
                <a16:creationId xmlns:a16="http://schemas.microsoft.com/office/drawing/2014/main" id="{F4AEBE57-14FC-4787-B67A-B7933523D02F}"/>
              </a:ext>
            </a:extLst>
          </p:cNvPr>
          <p:cNvSpPr txBox="1">
            <a:spLocks/>
          </p:cNvSpPr>
          <p:nvPr/>
        </p:nvSpPr>
        <p:spPr>
          <a:xfrm>
            <a:off x="279688" y="4668560"/>
            <a:ext cx="8864312" cy="184671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a:r>
              <a:rPr lang="en-US" sz="1600" dirty="0"/>
              <a:t>Wattage of a DC low voltage lighting system that employs flexible cabling for plug-in connection of the lighting equipment and a remote power supply shall be the labeled maximum wattage of the system power supply</a:t>
            </a:r>
          </a:p>
          <a:p>
            <a:pPr marL="160735" indent="-160735"/>
            <a:r>
              <a:rPr lang="en-US" sz="1600" dirty="0"/>
              <a:t>For systems that also provide power to equipment other than lighting, the wattage shall be the labeled maximum wattage of the system power supply reduced by the wattage of the non-lighting equipment connected to the system</a:t>
            </a:r>
          </a:p>
          <a:p>
            <a:endParaRPr lang="en-US" sz="1200" dirty="0"/>
          </a:p>
        </p:txBody>
      </p:sp>
    </p:spTree>
    <p:extLst>
      <p:ext uri="{BB962C8B-B14F-4D97-AF65-F5344CB8AC3E}">
        <p14:creationId xmlns:p14="http://schemas.microsoft.com/office/powerpoint/2010/main" val="1037813186"/>
      </p:ext>
    </p:extLst>
  </p:cSld>
  <p:clrMapOvr>
    <a:masterClrMapping/>
  </p:clrMapOvr>
  <mc:AlternateContent xmlns:mc="http://schemas.openxmlformats.org/markup-compatibility/2006" xmlns:p14="http://schemas.microsoft.com/office/powerpoint/2010/main">
    <mc:Choice Requires="p14">
      <p:transition spd="slow" p14:dur="2000" advTm="92681"/>
    </mc:Choice>
    <mc:Fallback xmlns="">
      <p:transition spd="slow" advTm="926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normAutofit/>
          </a:bodyPr>
          <a:lstStyle/>
          <a:p>
            <a:r>
              <a:rPr lang="en-US" sz="2400" b="1" dirty="0">
                <a:solidFill>
                  <a:srgbClr val="00853F"/>
                </a:solidFill>
              </a:rPr>
              <a:t>Parking Garage Lighting Control Requirements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idx="1"/>
          </p:nvPr>
        </p:nvSpPr>
        <p:spPr>
          <a:xfrm>
            <a:off x="261503" y="1253030"/>
            <a:ext cx="5982135" cy="2302169"/>
          </a:xfrm>
        </p:spPr>
        <p:txBody>
          <a:bodyPr>
            <a:normAutofit/>
          </a:bodyPr>
          <a:lstStyle/>
          <a:p>
            <a:pPr marL="133946" indent="-133946" defTabSz="244552">
              <a:spcBef>
                <a:spcPts val="0"/>
              </a:spcBef>
              <a:spcAft>
                <a:spcPts val="281"/>
              </a:spcAft>
            </a:pPr>
            <a:r>
              <a:rPr lang="en-US" sz="2000" dirty="0"/>
              <a:t>Increased the stringency of setback in parking garages – % reduction &amp; time period</a:t>
            </a:r>
          </a:p>
          <a:p>
            <a:pPr marL="133946" indent="-133946" defTabSz="244552">
              <a:spcBef>
                <a:spcPts val="0"/>
              </a:spcBef>
              <a:spcAft>
                <a:spcPts val="281"/>
              </a:spcAft>
            </a:pPr>
            <a:r>
              <a:rPr lang="en-US" sz="2000" dirty="0"/>
              <a:t>Updated control requirements for transition lighting </a:t>
            </a:r>
          </a:p>
          <a:p>
            <a:pPr marL="133946" indent="-133946" defTabSz="244552">
              <a:spcBef>
                <a:spcPts val="0"/>
              </a:spcBef>
              <a:spcAft>
                <a:spcPts val="281"/>
              </a:spcAft>
            </a:pPr>
            <a:r>
              <a:rPr lang="en-US" sz="2000" dirty="0"/>
              <a:t>Continuous daylight dimming down to 50% required for  luminaires within 20 ft. of wall openings</a:t>
            </a:r>
          </a:p>
        </p:txBody>
      </p:sp>
      <p:sp>
        <p:nvSpPr>
          <p:cNvPr id="5" name="TextBox 4">
            <a:extLst>
              <a:ext uri="{FF2B5EF4-FFF2-40B4-BE49-F238E27FC236}">
                <a16:creationId xmlns:a16="http://schemas.microsoft.com/office/drawing/2014/main" id="{CD5C0C46-D41F-4F00-B3FC-06796FB14E41}"/>
              </a:ext>
            </a:extLst>
          </p:cNvPr>
          <p:cNvSpPr txBox="1"/>
          <p:nvPr/>
        </p:nvSpPr>
        <p:spPr>
          <a:xfrm>
            <a:off x="432097" y="6123414"/>
            <a:ext cx="7790230"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CV</a:t>
            </a:r>
          </a:p>
        </p:txBody>
      </p:sp>
      <p:sp>
        <p:nvSpPr>
          <p:cNvPr id="6" name="Explosion: 14 Points 5">
            <a:extLst>
              <a:ext uri="{FF2B5EF4-FFF2-40B4-BE49-F238E27FC236}">
                <a16:creationId xmlns:a16="http://schemas.microsoft.com/office/drawing/2014/main" id="{259933AC-54F6-4A11-BEC8-6914D671CBD3}"/>
              </a:ext>
            </a:extLst>
          </p:cNvPr>
          <p:cNvSpPr/>
          <p:nvPr/>
        </p:nvSpPr>
        <p:spPr>
          <a:xfrm rot="496910">
            <a:off x="5657715" y="3354592"/>
            <a:ext cx="924631" cy="489228"/>
          </a:xfrm>
          <a:prstGeom prst="irregularSeal2">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844"/>
          </a:p>
        </p:txBody>
      </p:sp>
      <p:sp>
        <p:nvSpPr>
          <p:cNvPr id="7" name="TextBox 6">
            <a:extLst>
              <a:ext uri="{FF2B5EF4-FFF2-40B4-BE49-F238E27FC236}">
                <a16:creationId xmlns:a16="http://schemas.microsoft.com/office/drawing/2014/main" id="{559938A2-49FC-457B-BDC7-0C874A977C60}"/>
              </a:ext>
            </a:extLst>
          </p:cNvPr>
          <p:cNvSpPr txBox="1"/>
          <p:nvPr/>
        </p:nvSpPr>
        <p:spPr>
          <a:xfrm>
            <a:off x="5840764" y="3489181"/>
            <a:ext cx="593798" cy="253916"/>
          </a:xfrm>
          <a:prstGeom prst="rect">
            <a:avLst/>
          </a:prstGeom>
          <a:noFill/>
        </p:spPr>
        <p:txBody>
          <a:bodyPr wrap="square" rtlCol="0">
            <a:spAutoFit/>
          </a:bodyPr>
          <a:lstStyle/>
          <a:p>
            <a:r>
              <a:rPr lang="en-US" sz="1050" dirty="0"/>
              <a:t>NEW</a:t>
            </a:r>
          </a:p>
        </p:txBody>
      </p:sp>
      <p:sp>
        <p:nvSpPr>
          <p:cNvPr id="8" name="Content Placeholder 3">
            <a:extLst>
              <a:ext uri="{FF2B5EF4-FFF2-40B4-BE49-F238E27FC236}">
                <a16:creationId xmlns:a16="http://schemas.microsoft.com/office/drawing/2014/main" id="{4568A258-B479-48B9-B948-D612191DDE7B}"/>
              </a:ext>
            </a:extLst>
          </p:cNvPr>
          <p:cNvSpPr txBox="1">
            <a:spLocks/>
          </p:cNvSpPr>
          <p:nvPr/>
        </p:nvSpPr>
        <p:spPr>
          <a:xfrm>
            <a:off x="261502" y="3743048"/>
            <a:ext cx="6449296" cy="1822578"/>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946" indent="-133946" defTabSz="244552">
              <a:lnSpc>
                <a:spcPct val="100000"/>
              </a:lnSpc>
              <a:spcBef>
                <a:spcPts val="0"/>
              </a:spcBef>
              <a:spcAft>
                <a:spcPts val="281"/>
              </a:spcAft>
            </a:pPr>
            <a:r>
              <a:rPr lang="en-US" sz="2000" b="1" dirty="0">
                <a:highlight>
                  <a:srgbClr val="FFFF00"/>
                </a:highlight>
                <a:latin typeface="+mn-lt"/>
              </a:rPr>
              <a:t>NEW</a:t>
            </a:r>
            <a:r>
              <a:rPr lang="en-US" sz="2000" dirty="0">
                <a:latin typeface="+mn-lt"/>
              </a:rPr>
              <a:t> exemptions for permanent architectural screens or architectural elements that obstruct more than 50% of the opening and where the top of and existing adjacent structures or natural objects is at least twice as high above the openings as its horizontal distance from the opening.</a:t>
            </a:r>
          </a:p>
        </p:txBody>
      </p:sp>
      <p:graphicFrame>
        <p:nvGraphicFramePr>
          <p:cNvPr id="9" name="Table 8">
            <a:extLst>
              <a:ext uri="{FF2B5EF4-FFF2-40B4-BE49-F238E27FC236}">
                <a16:creationId xmlns:a16="http://schemas.microsoft.com/office/drawing/2014/main" id="{5C4E4D0C-F025-4245-ACB0-BE8FA8976C32}"/>
              </a:ext>
            </a:extLst>
          </p:cNvPr>
          <p:cNvGraphicFramePr>
            <a:graphicFrameLocks noGrp="1"/>
          </p:cNvGraphicFramePr>
          <p:nvPr>
            <p:extLst>
              <p:ext uri="{D42A27DB-BD31-4B8C-83A1-F6EECF244321}">
                <p14:modId xmlns:p14="http://schemas.microsoft.com/office/powerpoint/2010/main" val="3610518201"/>
              </p:ext>
            </p:extLst>
          </p:nvPr>
        </p:nvGraphicFramePr>
        <p:xfrm>
          <a:off x="6612760" y="1906850"/>
          <a:ext cx="2269738" cy="1443225"/>
        </p:xfrm>
        <a:graphic>
          <a:graphicData uri="http://schemas.openxmlformats.org/drawingml/2006/table">
            <a:tbl>
              <a:tblPr firstRow="1" bandRow="1">
                <a:tableStyleId>{9D7B26C5-4107-4FEC-AEDC-1716B250A1EF}</a:tableStyleId>
              </a:tblPr>
              <a:tblGrid>
                <a:gridCol w="821287">
                  <a:extLst>
                    <a:ext uri="{9D8B030D-6E8A-4147-A177-3AD203B41FA5}">
                      <a16:colId xmlns:a16="http://schemas.microsoft.com/office/drawing/2014/main" val="20000"/>
                    </a:ext>
                  </a:extLst>
                </a:gridCol>
                <a:gridCol w="642097">
                  <a:extLst>
                    <a:ext uri="{9D8B030D-6E8A-4147-A177-3AD203B41FA5}">
                      <a16:colId xmlns:a16="http://schemas.microsoft.com/office/drawing/2014/main" val="20001"/>
                    </a:ext>
                  </a:extLst>
                </a:gridCol>
                <a:gridCol w="806354">
                  <a:extLst>
                    <a:ext uri="{9D8B030D-6E8A-4147-A177-3AD203B41FA5}">
                      <a16:colId xmlns:a16="http://schemas.microsoft.com/office/drawing/2014/main" val="20002"/>
                    </a:ext>
                  </a:extLst>
                </a:gridCol>
              </a:tblGrid>
              <a:tr h="400050">
                <a:tc gridSpan="3">
                  <a:txBody>
                    <a:bodyPr/>
                    <a:lstStyle/>
                    <a:p>
                      <a:pPr algn="ctr"/>
                      <a:r>
                        <a:rPr lang="en-US" sz="1900" dirty="0"/>
                        <a:t>Parking Garages</a:t>
                      </a:r>
                      <a:endParaRPr lang="en-US" sz="1900" dirty="0">
                        <a:solidFill>
                          <a:schemeClr val="tx2"/>
                        </a:solidFill>
                      </a:endParaRPr>
                    </a:p>
                  </a:txBody>
                  <a:tcPr marL="94890" marR="94890" marT="47446" marB="47446"/>
                </a:tc>
                <a:tc hMerge="1">
                  <a:txBody>
                    <a:bodyPr/>
                    <a:lstStyle/>
                    <a:p>
                      <a:pPr algn="ctr"/>
                      <a:endParaRPr lang="en-US" sz="1900" dirty="0"/>
                    </a:p>
                  </a:txBody>
                  <a:tcPr marL="91461" marR="91461" marT="45731" marB="45731"/>
                </a:tc>
                <a:tc hMerge="1">
                  <a:txBody>
                    <a:bodyPr/>
                    <a:lstStyle/>
                    <a:p>
                      <a:pPr algn="ctr"/>
                      <a:endParaRPr lang="en-US" sz="1900" dirty="0"/>
                    </a:p>
                  </a:txBody>
                  <a:tcPr marL="91461" marR="91461" marT="45731" marB="45731"/>
                </a:tc>
                <a:extLst>
                  <a:ext uri="{0D108BD9-81ED-4DB2-BD59-A6C34878D82A}">
                    <a16:rowId xmlns:a16="http://schemas.microsoft.com/office/drawing/2014/main" val="10000"/>
                  </a:ext>
                </a:extLst>
              </a:tr>
              <a:tr h="402191">
                <a:tc>
                  <a:txBody>
                    <a:bodyPr/>
                    <a:lstStyle/>
                    <a:p>
                      <a:pPr algn="l"/>
                      <a:endParaRPr lang="en-US" sz="1100" b="1" dirty="0">
                        <a:solidFill>
                          <a:schemeClr val="tx1"/>
                        </a:solidFill>
                      </a:endParaRPr>
                    </a:p>
                  </a:txBody>
                  <a:tcPr marL="59291" marR="59291" marT="29645" marB="29645" anchor="ctr"/>
                </a:tc>
                <a:tc>
                  <a:txBody>
                    <a:bodyPr/>
                    <a:lstStyle/>
                    <a:p>
                      <a:pPr algn="ctr"/>
                      <a:r>
                        <a:rPr lang="en-US" sz="1100" dirty="0"/>
                        <a:t>90.1</a:t>
                      </a:r>
                    </a:p>
                    <a:p>
                      <a:pPr algn="ctr"/>
                      <a:r>
                        <a:rPr lang="en-US" sz="1100" dirty="0"/>
                        <a:t>2016</a:t>
                      </a:r>
                      <a:endParaRPr lang="en-US" sz="1100" b="1" dirty="0">
                        <a:solidFill>
                          <a:schemeClr val="tx1"/>
                        </a:solidFill>
                      </a:endParaRPr>
                    </a:p>
                  </a:txBody>
                  <a:tcPr marL="59291" marR="59291" marT="29645" marB="29645" anchor="ctr"/>
                </a:tc>
                <a:tc>
                  <a:txBody>
                    <a:bodyPr/>
                    <a:lstStyle/>
                    <a:p>
                      <a:pPr algn="ctr"/>
                      <a:r>
                        <a:rPr lang="en-US" sz="1100" dirty="0"/>
                        <a:t>90.1</a:t>
                      </a:r>
                    </a:p>
                    <a:p>
                      <a:pPr algn="ctr"/>
                      <a:r>
                        <a:rPr lang="en-US" sz="1100" dirty="0"/>
                        <a:t>2019</a:t>
                      </a:r>
                      <a:endParaRPr lang="en-US" sz="1100" b="1" dirty="0">
                        <a:solidFill>
                          <a:schemeClr val="tx1"/>
                        </a:solidFill>
                      </a:endParaRPr>
                    </a:p>
                  </a:txBody>
                  <a:tcPr marL="59291" marR="59291" marT="29645" marB="29645" anchor="ctr"/>
                </a:tc>
                <a:extLst>
                  <a:ext uri="{0D108BD9-81ED-4DB2-BD59-A6C34878D82A}">
                    <a16:rowId xmlns:a16="http://schemas.microsoft.com/office/drawing/2014/main" val="10001"/>
                  </a:ext>
                </a:extLst>
              </a:tr>
              <a:tr h="238793">
                <a:tc>
                  <a:txBody>
                    <a:bodyPr/>
                    <a:lstStyle/>
                    <a:p>
                      <a:pPr algn="l"/>
                      <a:r>
                        <a:rPr lang="en-US" sz="1100" b="1" dirty="0"/>
                        <a:t>Time</a:t>
                      </a:r>
                      <a:endParaRPr lang="en-US" sz="1100" b="1" dirty="0">
                        <a:solidFill>
                          <a:schemeClr val="tx1"/>
                        </a:solidFill>
                      </a:endParaRPr>
                    </a:p>
                  </a:txBody>
                  <a:tcPr marL="59291" marR="59291" marT="29645" marB="29645" anchor="ctr"/>
                </a:tc>
                <a:tc>
                  <a:txBody>
                    <a:bodyPr/>
                    <a:lstStyle/>
                    <a:p>
                      <a:pPr algn="ctr"/>
                      <a:r>
                        <a:rPr lang="en-US" sz="1100" dirty="0"/>
                        <a:t>20</a:t>
                      </a:r>
                      <a:endParaRPr lang="en-US" sz="1100" dirty="0">
                        <a:solidFill>
                          <a:schemeClr val="tx1"/>
                        </a:solidFill>
                      </a:endParaRPr>
                    </a:p>
                  </a:txBody>
                  <a:tcPr marL="59291" marR="59291" marT="29645" marB="29645" anchor="ctr"/>
                </a:tc>
                <a:tc>
                  <a:txBody>
                    <a:bodyPr/>
                    <a:lstStyle/>
                    <a:p>
                      <a:pPr algn="ctr"/>
                      <a:r>
                        <a:rPr lang="en-US" sz="1100" dirty="0"/>
                        <a:t>10</a:t>
                      </a:r>
                      <a:endParaRPr lang="en-US" sz="1100" dirty="0">
                        <a:solidFill>
                          <a:schemeClr val="tx1"/>
                        </a:solidFill>
                      </a:endParaRPr>
                    </a:p>
                  </a:txBody>
                  <a:tcPr marL="59291" marR="59291" marT="29645" marB="29645" anchor="ctr"/>
                </a:tc>
                <a:extLst>
                  <a:ext uri="{0D108BD9-81ED-4DB2-BD59-A6C34878D82A}">
                    <a16:rowId xmlns:a16="http://schemas.microsoft.com/office/drawing/2014/main" val="3519199902"/>
                  </a:ext>
                </a:extLst>
              </a:tr>
              <a:tr h="402191">
                <a:tc>
                  <a:txBody>
                    <a:bodyPr/>
                    <a:lstStyle/>
                    <a:p>
                      <a:pPr algn="l"/>
                      <a:r>
                        <a:rPr lang="en-US" sz="1100" b="1" dirty="0">
                          <a:solidFill>
                            <a:schemeClr val="tx1"/>
                          </a:solidFill>
                        </a:rPr>
                        <a:t>Reduction</a:t>
                      </a:r>
                    </a:p>
                  </a:txBody>
                  <a:tcPr marL="59291" marR="59291" marT="29645" marB="29645" anchor="ctr"/>
                </a:tc>
                <a:tc>
                  <a:txBody>
                    <a:bodyPr/>
                    <a:lstStyle/>
                    <a:p>
                      <a:pPr algn="ctr"/>
                      <a:r>
                        <a:rPr lang="en-US" sz="1100" dirty="0">
                          <a:solidFill>
                            <a:schemeClr val="tx1"/>
                          </a:solidFill>
                        </a:rPr>
                        <a:t>30%</a:t>
                      </a:r>
                    </a:p>
                  </a:txBody>
                  <a:tcPr marL="59291" marR="59291" marT="29645" marB="29645" anchor="ctr"/>
                </a:tc>
                <a:tc>
                  <a:txBody>
                    <a:bodyPr/>
                    <a:lstStyle/>
                    <a:p>
                      <a:pPr algn="ctr"/>
                      <a:r>
                        <a:rPr lang="en-US" sz="1100" dirty="0">
                          <a:solidFill>
                            <a:schemeClr val="tx1"/>
                          </a:solidFill>
                        </a:rPr>
                        <a:t>50%</a:t>
                      </a:r>
                    </a:p>
                  </a:txBody>
                  <a:tcPr marL="59291" marR="59291" marT="29645" marB="29645" anchor="ctr"/>
                </a:tc>
                <a:extLst>
                  <a:ext uri="{0D108BD9-81ED-4DB2-BD59-A6C34878D82A}">
                    <a16:rowId xmlns:a16="http://schemas.microsoft.com/office/drawing/2014/main" val="1977962315"/>
                  </a:ext>
                </a:extLst>
              </a:tr>
            </a:tbl>
          </a:graphicData>
        </a:graphic>
      </p:graphicFrame>
      <p:pic>
        <p:nvPicPr>
          <p:cNvPr id="11" name="Picture 10">
            <a:extLst>
              <a:ext uri="{FF2B5EF4-FFF2-40B4-BE49-F238E27FC236}">
                <a16:creationId xmlns:a16="http://schemas.microsoft.com/office/drawing/2014/main" id="{9C3FEABE-A610-4FD2-987E-2CD26335D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797" y="3565848"/>
            <a:ext cx="2168885" cy="1656073"/>
          </a:xfrm>
          <a:prstGeom prst="rect">
            <a:avLst/>
          </a:prstGeom>
        </p:spPr>
      </p:pic>
    </p:spTree>
    <p:extLst>
      <p:ext uri="{BB962C8B-B14F-4D97-AF65-F5344CB8AC3E}">
        <p14:creationId xmlns:p14="http://schemas.microsoft.com/office/powerpoint/2010/main" val="1504579574"/>
      </p:ext>
    </p:extLst>
  </p:cSld>
  <p:clrMapOvr>
    <a:masterClrMapping/>
  </p:clrMapOvr>
  <mc:AlternateContent xmlns:mc="http://schemas.openxmlformats.org/markup-compatibility/2006" xmlns:p14="http://schemas.microsoft.com/office/powerpoint/2010/main">
    <mc:Choice Requires="p14">
      <p:transition spd="slow" p14:dur="2000" advTm="106794"/>
    </mc:Choice>
    <mc:Fallback xmlns="">
      <p:transition spd="slow" advTm="10679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normAutofit/>
          </a:bodyPr>
          <a:lstStyle/>
          <a:p>
            <a:r>
              <a:rPr lang="en-US" sz="2400" b="1" dirty="0">
                <a:solidFill>
                  <a:srgbClr val="00853F"/>
                </a:solidFill>
              </a:rPr>
              <a:t>Special Applications Lighting and Controls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idx="1"/>
          </p:nvPr>
        </p:nvSpPr>
        <p:spPr>
          <a:xfrm>
            <a:off x="261503" y="1212351"/>
            <a:ext cx="8584624" cy="1502208"/>
          </a:xfrm>
        </p:spPr>
        <p:txBody>
          <a:bodyPr>
            <a:normAutofit fontScale="77500" lnSpcReduction="20000"/>
          </a:bodyPr>
          <a:lstStyle/>
          <a:p>
            <a:r>
              <a:rPr lang="en-US" sz="3400" dirty="0"/>
              <a:t>Clarified the lighting control requirements for lighting applications not specifically covered in Table 9.6.1 and aligned them to the mandatory control provisions in 9.4.1</a:t>
            </a:r>
          </a:p>
          <a:p>
            <a:endParaRPr lang="en-US" dirty="0"/>
          </a:p>
        </p:txBody>
      </p:sp>
      <p:sp>
        <p:nvSpPr>
          <p:cNvPr id="5" name="TextBox 4">
            <a:extLst>
              <a:ext uri="{FF2B5EF4-FFF2-40B4-BE49-F238E27FC236}">
                <a16:creationId xmlns:a16="http://schemas.microsoft.com/office/drawing/2014/main" id="{853FA113-4C61-4866-BEAF-B1982FD5FCF3}"/>
              </a:ext>
            </a:extLst>
          </p:cNvPr>
          <p:cNvSpPr txBox="1"/>
          <p:nvPr/>
        </p:nvSpPr>
        <p:spPr>
          <a:xfrm>
            <a:off x="395305" y="5940852"/>
            <a:ext cx="7820441"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AQ</a:t>
            </a:r>
          </a:p>
        </p:txBody>
      </p:sp>
      <p:graphicFrame>
        <p:nvGraphicFramePr>
          <p:cNvPr id="6" name="Table 5">
            <a:extLst>
              <a:ext uri="{FF2B5EF4-FFF2-40B4-BE49-F238E27FC236}">
                <a16:creationId xmlns:a16="http://schemas.microsoft.com/office/drawing/2014/main" id="{1FA3B338-8D8D-4D6E-812C-FB401403D5AA}"/>
              </a:ext>
            </a:extLst>
          </p:cNvPr>
          <p:cNvGraphicFramePr>
            <a:graphicFrameLocks noGrp="1"/>
          </p:cNvGraphicFramePr>
          <p:nvPr/>
        </p:nvGraphicFramePr>
        <p:xfrm>
          <a:off x="395305" y="2789378"/>
          <a:ext cx="8664785" cy="1265194"/>
        </p:xfrm>
        <a:graphic>
          <a:graphicData uri="http://schemas.openxmlformats.org/drawingml/2006/table">
            <a:tbl>
              <a:tblPr firstRow="1" firstCol="1" bandRow="1"/>
              <a:tblGrid>
                <a:gridCol w="521955">
                  <a:extLst>
                    <a:ext uri="{9D8B030D-6E8A-4147-A177-3AD203B41FA5}">
                      <a16:colId xmlns:a16="http://schemas.microsoft.com/office/drawing/2014/main" val="1443747677"/>
                    </a:ext>
                  </a:extLst>
                </a:gridCol>
                <a:gridCol w="4138252">
                  <a:extLst>
                    <a:ext uri="{9D8B030D-6E8A-4147-A177-3AD203B41FA5}">
                      <a16:colId xmlns:a16="http://schemas.microsoft.com/office/drawing/2014/main" val="3763762378"/>
                    </a:ext>
                  </a:extLst>
                </a:gridCol>
                <a:gridCol w="1620767">
                  <a:extLst>
                    <a:ext uri="{9D8B030D-6E8A-4147-A177-3AD203B41FA5}">
                      <a16:colId xmlns:a16="http://schemas.microsoft.com/office/drawing/2014/main" val="3355701176"/>
                    </a:ext>
                  </a:extLst>
                </a:gridCol>
                <a:gridCol w="2383811">
                  <a:extLst>
                    <a:ext uri="{9D8B030D-6E8A-4147-A177-3AD203B41FA5}">
                      <a16:colId xmlns:a16="http://schemas.microsoft.com/office/drawing/2014/main" val="3892373998"/>
                    </a:ext>
                  </a:extLst>
                </a:gridCol>
              </a:tblGrid>
              <a:tr h="544207">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b="1" u="sng" dirty="0">
                          <a:solidFill>
                            <a:srgbClr val="000000"/>
                          </a:solidFill>
                          <a:effectLst/>
                          <a:latin typeface="+mn-lt"/>
                          <a:ea typeface="Times New Roman" panose="02020603050405020304" pitchFamily="18" charset="0"/>
                          <a:cs typeface="Times New Roman" panose="02020603050405020304" pitchFamily="18" charset="0"/>
                        </a:rPr>
                        <a:t>Item</a:t>
                      </a:r>
                      <a:endParaRPr lang="en-US" sz="1000" dirty="0">
                        <a:solidFill>
                          <a:srgbClr val="000000"/>
                        </a:solidFill>
                        <a:effectLst/>
                        <a:latin typeface="+mn-lt"/>
                        <a:ea typeface="Times New Roman" panose="02020603050405020304" pitchFamily="18" charset="0"/>
                        <a:cs typeface="Times New Roman PS MT"/>
                      </a:endParaRPr>
                    </a:p>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b="1" u="sng" dirty="0">
                          <a:solidFill>
                            <a:srgbClr val="000000"/>
                          </a:solidFill>
                          <a:effectLst/>
                          <a:latin typeface="+mn-lt"/>
                          <a:ea typeface="Times New Roman" panose="02020603050405020304" pitchFamily="18" charset="0"/>
                          <a:cs typeface="Times New Roman" panose="02020603050405020304" pitchFamily="18" charset="0"/>
                        </a:rPr>
                        <a:t>#</a:t>
                      </a:r>
                      <a:endParaRPr lang="en-US" sz="10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b="1" u="sng" dirty="0">
                          <a:solidFill>
                            <a:srgbClr val="000000"/>
                          </a:solidFill>
                          <a:effectLst/>
                          <a:latin typeface="+mn-lt"/>
                          <a:ea typeface="Times New Roman" panose="02020603050405020304" pitchFamily="18" charset="0"/>
                          <a:cs typeface="Times New Roman" panose="02020603050405020304" pitchFamily="18" charset="0"/>
                        </a:rPr>
                        <a:t>Equipment/Application</a:t>
                      </a:r>
                      <a:endParaRPr lang="en-US" sz="10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b="1" u="sng" dirty="0">
                          <a:solidFill>
                            <a:srgbClr val="000000"/>
                          </a:solidFill>
                          <a:effectLst/>
                          <a:latin typeface="+mn-lt"/>
                          <a:ea typeface="Times New Roman" panose="02020603050405020304" pitchFamily="18" charset="0"/>
                          <a:cs typeface="Times New Roman" panose="02020603050405020304" pitchFamily="18" charset="0"/>
                        </a:rPr>
                        <a:t>In Addition to and controlled Separately from </a:t>
                      </a:r>
                      <a:r>
                        <a:rPr lang="en-US" sz="1000" b="1" i="1" u="sng" dirty="0">
                          <a:solidFill>
                            <a:srgbClr val="000000"/>
                          </a:solidFill>
                          <a:effectLst/>
                          <a:latin typeface="+mn-lt"/>
                          <a:ea typeface="Times New Roman" panose="02020603050405020304" pitchFamily="18" charset="0"/>
                          <a:cs typeface="Times New Roman" panose="02020603050405020304" pitchFamily="18" charset="0"/>
                        </a:rPr>
                        <a:t>General Lighting</a:t>
                      </a:r>
                      <a:endParaRPr lang="en-US" sz="10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b="1" u="sng" dirty="0">
                          <a:solidFill>
                            <a:srgbClr val="000000"/>
                          </a:solidFill>
                          <a:effectLst/>
                          <a:latin typeface="+mn-lt"/>
                          <a:ea typeface="Times New Roman" panose="02020603050405020304" pitchFamily="18" charset="0"/>
                          <a:cs typeface="Times New Roman" panose="02020603050405020304" pitchFamily="18" charset="0"/>
                        </a:rPr>
                        <a:t>Required Controls</a:t>
                      </a:r>
                      <a:endParaRPr lang="en-US" sz="10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198065"/>
                  </a:ext>
                </a:extLst>
              </a:tr>
              <a:tr h="385411">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u="sng" dirty="0">
                          <a:solidFill>
                            <a:srgbClr val="000000"/>
                          </a:solidFill>
                          <a:effectLst/>
                          <a:latin typeface="+mn-lt"/>
                          <a:ea typeface="Times New Roman" panose="02020603050405020304" pitchFamily="18" charset="0"/>
                          <a:cs typeface="Times New Roman" panose="02020603050405020304" pitchFamily="18" charset="0"/>
                        </a:rPr>
                        <a:t>1</a:t>
                      </a:r>
                      <a:endParaRPr lang="en-US" sz="10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none" dirty="0">
                          <a:solidFill>
                            <a:srgbClr val="000000"/>
                          </a:solidFill>
                          <a:effectLst/>
                          <a:latin typeface="+mn-lt"/>
                          <a:ea typeface="Times New Roman" panose="02020603050405020304" pitchFamily="18" charset="0"/>
                          <a:cs typeface="Times New Roman PS MT"/>
                        </a:rPr>
                        <a:t>Lighting that is integral to </a:t>
                      </a:r>
                      <a:r>
                        <a:rPr lang="en-US" sz="1100" i="1" u="none" dirty="0">
                          <a:solidFill>
                            <a:srgbClr val="000000"/>
                          </a:solidFill>
                          <a:effectLst/>
                          <a:latin typeface="+mn-lt"/>
                          <a:ea typeface="Times New Roman" panose="02020603050405020304" pitchFamily="18" charset="0"/>
                          <a:cs typeface="Times New Roman PS MT"/>
                        </a:rPr>
                        <a:t>equipment</a:t>
                      </a:r>
                      <a:r>
                        <a:rPr lang="en-US" sz="1100" u="none" dirty="0">
                          <a:solidFill>
                            <a:srgbClr val="000000"/>
                          </a:solidFill>
                          <a:effectLst/>
                          <a:latin typeface="+mn-lt"/>
                          <a:ea typeface="Times New Roman" panose="02020603050405020304" pitchFamily="18" charset="0"/>
                          <a:cs typeface="Times New Roman PS MT"/>
                        </a:rPr>
                        <a:t>, medical </a:t>
                      </a:r>
                      <a:r>
                        <a:rPr lang="en-US" sz="1100" i="1" u="none" dirty="0">
                          <a:solidFill>
                            <a:srgbClr val="000000"/>
                          </a:solidFill>
                          <a:effectLst/>
                          <a:latin typeface="+mn-lt"/>
                          <a:ea typeface="Times New Roman" panose="02020603050405020304" pitchFamily="18" charset="0"/>
                          <a:cs typeface="Times New Roman PS MT"/>
                        </a:rPr>
                        <a:t>equipment</a:t>
                      </a:r>
                      <a:r>
                        <a:rPr lang="en-US" sz="1100" u="none" dirty="0">
                          <a:solidFill>
                            <a:srgbClr val="000000"/>
                          </a:solidFill>
                          <a:effectLst/>
                          <a:latin typeface="+mn-lt"/>
                          <a:ea typeface="Times New Roman" panose="02020603050405020304" pitchFamily="18" charset="0"/>
                          <a:cs typeface="Times New Roman PS MT"/>
                        </a:rPr>
                        <a:t> or instrumentation and is installed by its </a:t>
                      </a:r>
                      <a:r>
                        <a:rPr lang="en-US" sz="1100" i="1" u="none" dirty="0">
                          <a:solidFill>
                            <a:srgbClr val="000000"/>
                          </a:solidFill>
                          <a:effectLst/>
                          <a:latin typeface="+mn-lt"/>
                          <a:ea typeface="Times New Roman" panose="02020603050405020304" pitchFamily="18" charset="0"/>
                          <a:cs typeface="Times New Roman PS MT"/>
                        </a:rPr>
                        <a:t>manufacturer.</a:t>
                      </a:r>
                      <a:endParaRPr lang="en-US" sz="1100" u="none"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sng" dirty="0">
                          <a:solidFill>
                            <a:srgbClr val="000000"/>
                          </a:solidFill>
                          <a:effectLst/>
                          <a:latin typeface="+mn-lt"/>
                          <a:ea typeface="Times New Roman" panose="02020603050405020304" pitchFamily="18" charset="0"/>
                          <a:cs typeface="Times New Roman" panose="02020603050405020304" pitchFamily="18" charset="0"/>
                        </a:rPr>
                        <a:t>YES</a:t>
                      </a:r>
                      <a:endParaRPr lang="en-US" sz="11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u="sng" dirty="0">
                          <a:solidFill>
                            <a:srgbClr val="000000"/>
                          </a:solidFill>
                          <a:effectLst/>
                          <a:latin typeface="+mn-lt"/>
                          <a:ea typeface="Times New Roman" panose="02020603050405020304" pitchFamily="18" charset="0"/>
                          <a:cs typeface="Times New Roman" panose="02020603050405020304" pitchFamily="18" charset="0"/>
                        </a:rPr>
                        <a:t>No control requirements</a:t>
                      </a:r>
                      <a:endParaRPr lang="en-US" sz="1100" dirty="0">
                        <a:effectLst/>
                        <a:latin typeface="+mn-lt"/>
                        <a:ea typeface="Times New Roman" panose="02020603050405020304" pitchFamily="18" charset="0"/>
                        <a:cs typeface="Times New Roman" panose="02020603050405020304" pitchFamily="18" charset="0"/>
                      </a:endParaRPr>
                    </a:p>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none" strike="noStrike" dirty="0">
                          <a:solidFill>
                            <a:srgbClr val="000000"/>
                          </a:solidFill>
                          <a:effectLst/>
                          <a:latin typeface="+mn-lt"/>
                          <a:ea typeface="Times New Roman" panose="02020603050405020304" pitchFamily="18" charset="0"/>
                          <a:cs typeface="Times New Roman" panose="02020603050405020304" pitchFamily="18" charset="0"/>
                        </a:rPr>
                        <a:t> </a:t>
                      </a:r>
                      <a:endParaRPr lang="en-US" sz="11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308159"/>
                  </a:ext>
                </a:extLst>
              </a:tr>
              <a:tr h="335576">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u="sng" dirty="0">
                          <a:solidFill>
                            <a:srgbClr val="000000"/>
                          </a:solidFill>
                          <a:effectLst/>
                          <a:latin typeface="+mn-lt"/>
                          <a:ea typeface="Times New Roman" panose="02020603050405020304" pitchFamily="18" charset="0"/>
                          <a:cs typeface="Times New Roman" panose="02020603050405020304" pitchFamily="18" charset="0"/>
                        </a:rPr>
                        <a:t>2</a:t>
                      </a:r>
                      <a:endParaRPr lang="en-US" sz="10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dirty="0">
                          <a:solidFill>
                            <a:srgbClr val="000000"/>
                          </a:solidFill>
                          <a:effectLst/>
                          <a:latin typeface="+mn-lt"/>
                          <a:ea typeface="Times New Roman" panose="02020603050405020304" pitchFamily="18" charset="0"/>
                          <a:cs typeface="Times New Roman PS MT"/>
                        </a:rPr>
                        <a:t>Lighting specifically designed for use only during medical or dental procedures</a:t>
                      </a: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sng" dirty="0">
                          <a:solidFill>
                            <a:srgbClr val="000000"/>
                          </a:solidFill>
                          <a:effectLst/>
                          <a:latin typeface="+mn-lt"/>
                          <a:ea typeface="Times New Roman" panose="02020603050405020304" pitchFamily="18" charset="0"/>
                          <a:cs typeface="Times New Roman" panose="02020603050405020304" pitchFamily="18" charset="0"/>
                        </a:rPr>
                        <a:t>YES</a:t>
                      </a:r>
                      <a:endParaRPr lang="en-US" sz="11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u="sng" dirty="0">
                          <a:solidFill>
                            <a:srgbClr val="000000"/>
                          </a:solidFill>
                          <a:effectLst/>
                          <a:latin typeface="+mn-lt"/>
                          <a:ea typeface="Times New Roman" panose="02020603050405020304" pitchFamily="18" charset="0"/>
                          <a:cs typeface="Times New Roman" panose="02020603050405020304" pitchFamily="18" charset="0"/>
                        </a:rPr>
                        <a:t>9.4.1.1(a) - Local control</a:t>
                      </a:r>
                      <a:endParaRPr lang="en-US" sz="1100" dirty="0">
                        <a:effectLst/>
                        <a:latin typeface="+mn-lt"/>
                        <a:ea typeface="Times New Roman" panose="02020603050405020304" pitchFamily="18" charset="0"/>
                        <a:cs typeface="Times New Roman" panose="02020603050405020304" pitchFamily="18" charset="0"/>
                      </a:endParaRPr>
                    </a:p>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none" strike="noStrike" dirty="0">
                          <a:solidFill>
                            <a:srgbClr val="000000"/>
                          </a:solidFill>
                          <a:effectLst/>
                          <a:latin typeface="+mn-lt"/>
                          <a:ea typeface="Times New Roman" panose="02020603050405020304" pitchFamily="18" charset="0"/>
                          <a:cs typeface="Times New Roman" panose="02020603050405020304" pitchFamily="18" charset="0"/>
                        </a:rPr>
                        <a:t> </a:t>
                      </a:r>
                      <a:endParaRPr lang="en-US" sz="11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298917"/>
                  </a:ext>
                </a:extLst>
              </a:tr>
            </a:tbl>
          </a:graphicData>
        </a:graphic>
      </p:graphicFrame>
      <p:graphicFrame>
        <p:nvGraphicFramePr>
          <p:cNvPr id="7" name="Table 6">
            <a:extLst>
              <a:ext uri="{FF2B5EF4-FFF2-40B4-BE49-F238E27FC236}">
                <a16:creationId xmlns:a16="http://schemas.microsoft.com/office/drawing/2014/main" id="{4BD8956A-268B-401F-A63E-32ED38045D5F}"/>
              </a:ext>
            </a:extLst>
          </p:cNvPr>
          <p:cNvGraphicFramePr>
            <a:graphicFrameLocks noGrp="1"/>
          </p:cNvGraphicFramePr>
          <p:nvPr/>
        </p:nvGraphicFramePr>
        <p:xfrm>
          <a:off x="395305" y="4099121"/>
          <a:ext cx="8664786" cy="1247107"/>
        </p:xfrm>
        <a:graphic>
          <a:graphicData uri="http://schemas.openxmlformats.org/drawingml/2006/table">
            <a:tbl>
              <a:tblPr firstRow="1" firstCol="1" bandRow="1"/>
              <a:tblGrid>
                <a:gridCol w="521957">
                  <a:extLst>
                    <a:ext uri="{9D8B030D-6E8A-4147-A177-3AD203B41FA5}">
                      <a16:colId xmlns:a16="http://schemas.microsoft.com/office/drawing/2014/main" val="3657392556"/>
                    </a:ext>
                  </a:extLst>
                </a:gridCol>
                <a:gridCol w="4138250">
                  <a:extLst>
                    <a:ext uri="{9D8B030D-6E8A-4147-A177-3AD203B41FA5}">
                      <a16:colId xmlns:a16="http://schemas.microsoft.com/office/drawing/2014/main" val="782818540"/>
                    </a:ext>
                  </a:extLst>
                </a:gridCol>
                <a:gridCol w="1640177">
                  <a:extLst>
                    <a:ext uri="{9D8B030D-6E8A-4147-A177-3AD203B41FA5}">
                      <a16:colId xmlns:a16="http://schemas.microsoft.com/office/drawing/2014/main" val="1781850334"/>
                    </a:ext>
                  </a:extLst>
                </a:gridCol>
                <a:gridCol w="2364402">
                  <a:extLst>
                    <a:ext uri="{9D8B030D-6E8A-4147-A177-3AD203B41FA5}">
                      <a16:colId xmlns:a16="http://schemas.microsoft.com/office/drawing/2014/main" val="2215116675"/>
                    </a:ext>
                  </a:extLst>
                </a:gridCol>
              </a:tblGrid>
              <a:tr h="335576">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u="sng" dirty="0">
                          <a:solidFill>
                            <a:srgbClr val="000000"/>
                          </a:solidFill>
                          <a:effectLst/>
                          <a:latin typeface="+mn-lt"/>
                          <a:ea typeface="Times New Roman" panose="02020603050405020304" pitchFamily="18" charset="0"/>
                          <a:cs typeface="Times New Roman" panose="02020603050405020304" pitchFamily="18" charset="0"/>
                        </a:rPr>
                        <a:t>8</a:t>
                      </a:r>
                      <a:endParaRPr lang="en-US" sz="10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dirty="0">
                          <a:solidFill>
                            <a:srgbClr val="000000"/>
                          </a:solidFill>
                          <a:effectLst/>
                          <a:latin typeface="+mn-lt"/>
                          <a:ea typeface="Times New Roman" panose="02020603050405020304" pitchFamily="18" charset="0"/>
                          <a:cs typeface="Times New Roman PS MT"/>
                        </a:rPr>
                        <a:t>Lighting integral to both open and glass-enclosed refrigerator and freezer cases.</a:t>
                      </a: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sng" dirty="0">
                          <a:solidFill>
                            <a:srgbClr val="000000"/>
                          </a:solidFill>
                          <a:effectLst/>
                          <a:latin typeface="+mn-lt"/>
                          <a:ea typeface="Times New Roman" panose="02020603050405020304" pitchFamily="18" charset="0"/>
                          <a:cs typeface="Times New Roman" panose="02020603050405020304" pitchFamily="18" charset="0"/>
                        </a:rPr>
                        <a:t>YES</a:t>
                      </a:r>
                      <a:endParaRPr lang="en-US" sz="11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sng" dirty="0">
                          <a:solidFill>
                            <a:srgbClr val="000000"/>
                          </a:solidFill>
                          <a:effectLst/>
                          <a:latin typeface="+mn-lt"/>
                          <a:ea typeface="Times New Roman" panose="02020603050405020304" pitchFamily="18" charset="0"/>
                          <a:cs typeface="Times New Roman" panose="02020603050405020304" pitchFamily="18" charset="0"/>
                        </a:rPr>
                        <a:t>9.4.1.1(h) - Automatic full OFF or </a:t>
                      </a:r>
                      <a:endParaRPr lang="en-US" sz="1100" dirty="0">
                        <a:solidFill>
                          <a:srgbClr val="000000"/>
                        </a:solidFill>
                        <a:effectLst/>
                        <a:latin typeface="+mn-lt"/>
                        <a:ea typeface="Times New Roman" panose="02020603050405020304" pitchFamily="18" charset="0"/>
                        <a:cs typeface="Times New Roman PS MT"/>
                      </a:endParaRPr>
                    </a:p>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sng" dirty="0">
                          <a:solidFill>
                            <a:srgbClr val="000000"/>
                          </a:solidFill>
                          <a:effectLst/>
                          <a:latin typeface="+mn-lt"/>
                          <a:ea typeface="Times New Roman" panose="02020603050405020304" pitchFamily="18" charset="0"/>
                          <a:cs typeface="Times New Roman" panose="02020603050405020304" pitchFamily="18" charset="0"/>
                        </a:rPr>
                        <a:t>9.4.1.1(i) - Scheduled shutoff</a:t>
                      </a:r>
                      <a:endParaRPr lang="en-US" sz="1100" dirty="0">
                        <a:solidFill>
                          <a:srgbClr val="000000"/>
                        </a:solidFill>
                        <a:effectLst/>
                        <a:latin typeface="+mn-lt"/>
                        <a:ea typeface="Times New Roman" panose="02020603050405020304" pitchFamily="18" charset="0"/>
                        <a:cs typeface="Times New Roman PS MT"/>
                      </a:endParaRPr>
                    </a:p>
                  </a:txBody>
                  <a:tcPr marL="88629" marR="88629" marT="44315" marB="44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709312"/>
                  </a:ext>
                </a:extLst>
              </a:tr>
              <a:tr h="302954">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u="sng" dirty="0">
                          <a:solidFill>
                            <a:srgbClr val="000000"/>
                          </a:solidFill>
                          <a:effectLst/>
                          <a:latin typeface="+mn-lt"/>
                          <a:ea typeface="Times New Roman" panose="02020603050405020304" pitchFamily="18" charset="0"/>
                          <a:cs typeface="Times New Roman" panose="02020603050405020304" pitchFamily="18" charset="0"/>
                        </a:rPr>
                        <a:t>9</a:t>
                      </a:r>
                      <a:endParaRPr lang="en-US" sz="10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dirty="0">
                          <a:solidFill>
                            <a:srgbClr val="000000"/>
                          </a:solidFill>
                          <a:effectLst/>
                          <a:latin typeface="+mn-lt"/>
                          <a:ea typeface="Times New Roman" panose="02020603050405020304" pitchFamily="18" charset="0"/>
                          <a:cs typeface="Times New Roman PS MT"/>
                        </a:rPr>
                        <a:t>Casino gaming areas.</a:t>
                      </a: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sng" dirty="0">
                          <a:solidFill>
                            <a:srgbClr val="000000"/>
                          </a:solidFill>
                          <a:effectLst/>
                          <a:latin typeface="+mn-lt"/>
                          <a:ea typeface="Times New Roman" panose="02020603050405020304" pitchFamily="18" charset="0"/>
                          <a:cs typeface="Times New Roman" panose="02020603050405020304" pitchFamily="18" charset="0"/>
                        </a:rPr>
                        <a:t>NO</a:t>
                      </a:r>
                      <a:endParaRPr lang="en-US" sz="11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834747838"/>
                  </a:ext>
                </a:extLst>
              </a:tr>
              <a:tr h="608577">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000" u="sng" dirty="0">
                          <a:solidFill>
                            <a:srgbClr val="000000"/>
                          </a:solidFill>
                          <a:effectLst/>
                          <a:latin typeface="+mn-lt"/>
                          <a:ea typeface="Times New Roman" panose="02020603050405020304" pitchFamily="18" charset="0"/>
                          <a:cs typeface="Times New Roman" panose="02020603050405020304" pitchFamily="18" charset="0"/>
                        </a:rPr>
                        <a:t>10</a:t>
                      </a:r>
                      <a:endParaRPr lang="en-US" sz="10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dirty="0">
                          <a:solidFill>
                            <a:srgbClr val="000000"/>
                          </a:solidFill>
                          <a:effectLst/>
                          <a:latin typeface="+mn-lt"/>
                          <a:ea typeface="Times New Roman" panose="02020603050405020304" pitchFamily="18" charset="0"/>
                          <a:cs typeface="Times New Roman PS MT"/>
                        </a:rPr>
                        <a:t>Lighting in retail display windows, provided the display area is enclosed by ceiling-height partitions.</a:t>
                      </a: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Lst>
                      </a:pPr>
                      <a:r>
                        <a:rPr lang="en-US" sz="1100" u="sng" dirty="0">
                          <a:solidFill>
                            <a:srgbClr val="000000"/>
                          </a:solidFill>
                          <a:effectLst/>
                          <a:latin typeface="+mn-lt"/>
                          <a:ea typeface="Times New Roman" panose="02020603050405020304" pitchFamily="18" charset="0"/>
                          <a:cs typeface="Times New Roman" panose="02020603050405020304" pitchFamily="18" charset="0"/>
                        </a:rPr>
                        <a:t>YES</a:t>
                      </a:r>
                      <a:endParaRPr lang="en-US" sz="11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457200" algn="l"/>
                        </a:tabLst>
                      </a:pPr>
                      <a:r>
                        <a:rPr lang="en-US" sz="1100" u="sng" dirty="0">
                          <a:solidFill>
                            <a:srgbClr val="000000"/>
                          </a:solidFill>
                          <a:effectLst/>
                          <a:latin typeface="+mn-lt"/>
                          <a:ea typeface="Times New Roman" panose="02020603050405020304" pitchFamily="18" charset="0"/>
                          <a:cs typeface="Times New Roman PS MT"/>
                        </a:rPr>
                        <a:t>9.4.1.1(a) - Local control and</a:t>
                      </a:r>
                      <a:endParaRPr lang="en-US" sz="1100" dirty="0">
                        <a:solidFill>
                          <a:srgbClr val="000000"/>
                        </a:solidFill>
                        <a:effectLst/>
                        <a:latin typeface="+mn-lt"/>
                        <a:ea typeface="Times New Roman" panose="02020603050405020304" pitchFamily="18" charset="0"/>
                        <a:cs typeface="Times New Roman PS MT"/>
                      </a:endParaRPr>
                    </a:p>
                    <a:p>
                      <a:pPr marL="0" marR="0" algn="l">
                        <a:lnSpc>
                          <a:spcPts val="1200"/>
                        </a:lnSpc>
                        <a:spcBef>
                          <a:spcPts val="10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457200" algn="l"/>
                        </a:tabLst>
                      </a:pPr>
                      <a:r>
                        <a:rPr lang="en-US" sz="1100" u="sng" dirty="0">
                          <a:solidFill>
                            <a:srgbClr val="000000"/>
                          </a:solidFill>
                          <a:effectLst/>
                          <a:latin typeface="+mn-lt"/>
                          <a:ea typeface="Times New Roman" panose="02020603050405020304" pitchFamily="18" charset="0"/>
                          <a:cs typeface="Times New Roman PS MT"/>
                        </a:rPr>
                        <a:t>9.4.1.1(i) - Scheduled shutoff</a:t>
                      </a:r>
                      <a:endParaRPr lang="en-US" sz="1100" dirty="0">
                        <a:solidFill>
                          <a:srgbClr val="000000"/>
                        </a:solidFill>
                        <a:effectLst/>
                        <a:latin typeface="+mn-lt"/>
                        <a:ea typeface="Times New Roman" panose="02020603050405020304" pitchFamily="18" charset="0"/>
                        <a:cs typeface="Times New Roman PS MT"/>
                      </a:endParaRPr>
                    </a:p>
                  </a:txBody>
                  <a:tcPr marL="48452" marR="48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926541"/>
                  </a:ext>
                </a:extLst>
              </a:tr>
            </a:tbl>
          </a:graphicData>
        </a:graphic>
      </p:graphicFrame>
    </p:spTree>
    <p:extLst>
      <p:ext uri="{BB962C8B-B14F-4D97-AF65-F5344CB8AC3E}">
        <p14:creationId xmlns:p14="http://schemas.microsoft.com/office/powerpoint/2010/main" val="38942449"/>
      </p:ext>
    </p:extLst>
  </p:cSld>
  <p:clrMapOvr>
    <a:masterClrMapping/>
  </p:clrMapOvr>
  <mc:AlternateContent xmlns:mc="http://schemas.openxmlformats.org/markup-compatibility/2006" xmlns:p14="http://schemas.microsoft.com/office/powerpoint/2010/main">
    <mc:Choice Requires="p14">
      <p:transition spd="slow" p14:dur="2000" advTm="58875"/>
    </mc:Choice>
    <mc:Fallback xmlns="">
      <p:transition spd="slow" advTm="588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normAutofit/>
          </a:bodyPr>
          <a:lstStyle/>
          <a:p>
            <a:r>
              <a:rPr lang="en-US" sz="2400" b="1" dirty="0">
                <a:solidFill>
                  <a:srgbClr val="00853F"/>
                </a:solidFill>
              </a:rPr>
              <a:t>Daylighting Control Requirements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idx="1"/>
          </p:nvPr>
        </p:nvSpPr>
        <p:spPr>
          <a:xfrm>
            <a:off x="261503" y="1218500"/>
            <a:ext cx="6303558" cy="4668592"/>
          </a:xfrm>
        </p:spPr>
        <p:txBody>
          <a:bodyPr>
            <a:normAutofit fontScale="77500" lnSpcReduction="20000"/>
          </a:bodyPr>
          <a:lstStyle/>
          <a:p>
            <a:pPr marL="132874" indent="-132874">
              <a:spcBef>
                <a:spcPts val="0"/>
              </a:spcBef>
              <a:spcAft>
                <a:spcPts val="422"/>
              </a:spcAft>
            </a:pPr>
            <a:r>
              <a:rPr lang="en-US" sz="2600" b="1" dirty="0">
                <a:highlight>
                  <a:srgbClr val="FFFF00"/>
                </a:highlight>
              </a:rPr>
              <a:t>NEW: </a:t>
            </a:r>
            <a:r>
              <a:rPr lang="en-US" sz="2900" dirty="0"/>
              <a:t>Continuous daylight dimming required for all spaces</a:t>
            </a:r>
          </a:p>
          <a:p>
            <a:pPr marL="475774" lvl="1" indent="-132874">
              <a:spcBef>
                <a:spcPts val="0"/>
              </a:spcBef>
              <a:spcAft>
                <a:spcPts val="422"/>
              </a:spcAft>
            </a:pPr>
            <a:r>
              <a:rPr lang="en-US" sz="2600" dirty="0"/>
              <a:t>Step dimming (control points) eliminated from requirements</a:t>
            </a:r>
          </a:p>
          <a:p>
            <a:pPr marL="342900" lvl="1" indent="0">
              <a:spcBef>
                <a:spcPts val="0"/>
              </a:spcBef>
              <a:spcAft>
                <a:spcPts val="422"/>
              </a:spcAft>
              <a:buNone/>
            </a:pPr>
            <a:endParaRPr lang="en-US" sz="1300" dirty="0"/>
          </a:p>
          <a:p>
            <a:pPr marL="132874" indent="-132874">
              <a:spcBef>
                <a:spcPts val="0"/>
              </a:spcBef>
              <a:spcAft>
                <a:spcPts val="422"/>
              </a:spcAft>
            </a:pPr>
            <a:r>
              <a:rPr lang="en-US" sz="2600" dirty="0"/>
              <a:t>Calibration for automatic daylight responsive controls for </a:t>
            </a:r>
            <a:r>
              <a:rPr lang="en-US" sz="2600" dirty="0" err="1"/>
              <a:t>sidelighting</a:t>
            </a:r>
            <a:r>
              <a:rPr lang="en-US" sz="2600" dirty="0"/>
              <a:t> no longer requires the physical presence of a person at the sensor while processing</a:t>
            </a:r>
          </a:p>
          <a:p>
            <a:pPr marL="132874" indent="-132874">
              <a:spcBef>
                <a:spcPts val="0"/>
              </a:spcBef>
              <a:spcAft>
                <a:spcPts val="422"/>
              </a:spcAft>
            </a:pPr>
            <a:r>
              <a:rPr lang="en-US" sz="2600" dirty="0"/>
              <a:t>Low setting for the photocontrol to reduce electric lighting power in response to available daylight using continuous dimming set to ‘20% or less or off’</a:t>
            </a:r>
          </a:p>
          <a:p>
            <a:pPr marL="132874" indent="-132874">
              <a:spcBef>
                <a:spcPts val="0"/>
              </a:spcBef>
              <a:spcAft>
                <a:spcPts val="281"/>
              </a:spcAft>
            </a:pPr>
            <a:r>
              <a:rPr lang="en-US" sz="2600" dirty="0"/>
              <a:t>When an </a:t>
            </a:r>
            <a:r>
              <a:rPr lang="en-US" sz="2600" i="1" dirty="0"/>
              <a:t>automatic </a:t>
            </a:r>
            <a:r>
              <a:rPr lang="en-US" sz="2600" dirty="0"/>
              <a:t>partial OFF control has reduced the lighting power to the unoccupied setpoint, the daylight responsive control shall adjust the electric light in response to available daylight, but it shall not allow the lighting power to be above the unoccupied setpoint</a:t>
            </a:r>
          </a:p>
          <a:p>
            <a:endParaRPr lang="en-US" sz="1125" dirty="0"/>
          </a:p>
        </p:txBody>
      </p:sp>
      <p:sp>
        <p:nvSpPr>
          <p:cNvPr id="5" name="TextBox 4">
            <a:extLst>
              <a:ext uri="{FF2B5EF4-FFF2-40B4-BE49-F238E27FC236}">
                <a16:creationId xmlns:a16="http://schemas.microsoft.com/office/drawing/2014/main" id="{F01D4ADA-4919-40DE-A847-1C37B7D8FD6D}"/>
              </a:ext>
            </a:extLst>
          </p:cNvPr>
          <p:cNvSpPr txBox="1"/>
          <p:nvPr/>
        </p:nvSpPr>
        <p:spPr>
          <a:xfrm>
            <a:off x="437143" y="6030936"/>
            <a:ext cx="7793323"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CW</a:t>
            </a:r>
          </a:p>
        </p:txBody>
      </p:sp>
      <p:sp>
        <p:nvSpPr>
          <p:cNvPr id="7" name="Content Placeholder 11">
            <a:extLst>
              <a:ext uri="{FF2B5EF4-FFF2-40B4-BE49-F238E27FC236}">
                <a16:creationId xmlns:a16="http://schemas.microsoft.com/office/drawing/2014/main" id="{CDEC16A0-AE72-41BF-B39A-4BCB4C6DC3AF}"/>
              </a:ext>
            </a:extLst>
          </p:cNvPr>
          <p:cNvSpPr txBox="1">
            <a:spLocks/>
          </p:cNvSpPr>
          <p:nvPr/>
        </p:nvSpPr>
        <p:spPr>
          <a:xfrm>
            <a:off x="6653766" y="2334414"/>
            <a:ext cx="2368603" cy="2783110"/>
          </a:xfrm>
          <a:prstGeom prst="rect">
            <a:avLst/>
          </a:prstGeom>
          <a:solidFill>
            <a:schemeClr val="bg1">
              <a:lumMod val="75000"/>
            </a:scheme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i="1" dirty="0"/>
              <a:t>continuous dimming</a:t>
            </a:r>
            <a:r>
              <a:rPr lang="en-US" sz="1800" dirty="0"/>
              <a:t>: a lighting control strategy that varies the light output of a </a:t>
            </a:r>
            <a:r>
              <a:rPr lang="en-US" sz="1800" i="1" dirty="0"/>
              <a:t>lighting system </a:t>
            </a:r>
            <a:r>
              <a:rPr lang="en-US" sz="1800" dirty="0"/>
              <a:t>over a continuous range from full light output to a minimum light output in imperceptible steps without flickering. </a:t>
            </a:r>
          </a:p>
        </p:txBody>
      </p:sp>
      <p:grpSp>
        <p:nvGrpSpPr>
          <p:cNvPr id="6" name="Group 5">
            <a:extLst>
              <a:ext uri="{FF2B5EF4-FFF2-40B4-BE49-F238E27FC236}">
                <a16:creationId xmlns:a16="http://schemas.microsoft.com/office/drawing/2014/main" id="{2BE8971E-55D0-4322-AA4D-7A19109988DA}"/>
              </a:ext>
            </a:extLst>
          </p:cNvPr>
          <p:cNvGrpSpPr/>
          <p:nvPr/>
        </p:nvGrpSpPr>
        <p:grpSpPr>
          <a:xfrm>
            <a:off x="6671867" y="1126755"/>
            <a:ext cx="1218685" cy="588494"/>
            <a:chOff x="8760783" y="776965"/>
            <a:chExt cx="1056592" cy="784658"/>
          </a:xfrm>
        </p:grpSpPr>
        <p:sp>
          <p:nvSpPr>
            <p:cNvPr id="8" name="Explosion: 14 Points 7">
              <a:extLst>
                <a:ext uri="{FF2B5EF4-FFF2-40B4-BE49-F238E27FC236}">
                  <a16:creationId xmlns:a16="http://schemas.microsoft.com/office/drawing/2014/main" id="{E97D0A03-86F5-4F43-9C1E-D223E613701B}"/>
                </a:ext>
              </a:extLst>
            </p:cNvPr>
            <p:cNvSpPr/>
            <p:nvPr/>
          </p:nvSpPr>
          <p:spPr>
            <a:xfrm rot="496910">
              <a:off x="8760783" y="776965"/>
              <a:ext cx="1056592" cy="676765"/>
            </a:xfrm>
            <a:prstGeom prst="irregularSeal2">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844"/>
            </a:p>
          </p:txBody>
        </p:sp>
        <p:sp>
          <p:nvSpPr>
            <p:cNvPr id="9" name="TextBox 8">
              <a:extLst>
                <a:ext uri="{FF2B5EF4-FFF2-40B4-BE49-F238E27FC236}">
                  <a16:creationId xmlns:a16="http://schemas.microsoft.com/office/drawing/2014/main" id="{71855347-E245-408A-85EC-6EB437B9A2C0}"/>
                </a:ext>
              </a:extLst>
            </p:cNvPr>
            <p:cNvSpPr txBox="1"/>
            <p:nvPr/>
          </p:nvSpPr>
          <p:spPr>
            <a:xfrm>
              <a:off x="8975280" y="946070"/>
              <a:ext cx="627597" cy="615553"/>
            </a:xfrm>
            <a:prstGeom prst="rect">
              <a:avLst/>
            </a:prstGeom>
            <a:noFill/>
          </p:spPr>
          <p:txBody>
            <a:bodyPr wrap="square" rtlCol="0">
              <a:spAutoFit/>
            </a:bodyPr>
            <a:lstStyle/>
            <a:p>
              <a:r>
                <a:rPr lang="en-US" sz="1200" dirty="0"/>
                <a:t>NEW</a:t>
              </a:r>
            </a:p>
          </p:txBody>
        </p:sp>
      </p:grpSp>
    </p:spTree>
    <p:extLst>
      <p:ext uri="{BB962C8B-B14F-4D97-AF65-F5344CB8AC3E}">
        <p14:creationId xmlns:p14="http://schemas.microsoft.com/office/powerpoint/2010/main" val="3658400658"/>
      </p:ext>
    </p:extLst>
  </p:cSld>
  <p:clrMapOvr>
    <a:masterClrMapping/>
  </p:clrMapOvr>
  <mc:AlternateContent xmlns:mc="http://schemas.openxmlformats.org/markup-compatibility/2006" xmlns:p14="http://schemas.microsoft.com/office/powerpoint/2010/main">
    <mc:Choice Requires="p14">
      <p:transition spd="slow" p14:dur="2000" advTm="66079"/>
    </mc:Choice>
    <mc:Fallback xmlns="">
      <p:transition spd="slow" advTm="6607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normAutofit/>
          </a:bodyPr>
          <a:lstStyle/>
          <a:p>
            <a:r>
              <a:rPr lang="en-US" sz="2400" b="1" dirty="0">
                <a:solidFill>
                  <a:srgbClr val="00853F"/>
                </a:solidFill>
              </a:rPr>
              <a:t>Daylighting Zones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idx="1"/>
          </p:nvPr>
        </p:nvSpPr>
        <p:spPr>
          <a:xfrm>
            <a:off x="261503" y="1340373"/>
            <a:ext cx="6035389" cy="3688828"/>
          </a:xfrm>
        </p:spPr>
        <p:txBody>
          <a:bodyPr>
            <a:normAutofit fontScale="92500" lnSpcReduction="10000"/>
          </a:bodyPr>
          <a:lstStyle/>
          <a:p>
            <a:pPr marL="133946" indent="-133946"/>
            <a:r>
              <a:rPr lang="en-US" b="1" dirty="0">
                <a:highlight>
                  <a:srgbClr val="FFFF00"/>
                </a:highlight>
              </a:rPr>
              <a:t>NEW: </a:t>
            </a:r>
            <a:r>
              <a:rPr lang="en-US" dirty="0"/>
              <a:t>Added definition for daylight area under skylights in multi-story space </a:t>
            </a:r>
          </a:p>
          <a:p>
            <a:pPr marL="133946" indent="-133946"/>
            <a:r>
              <a:rPr lang="en-US" dirty="0"/>
              <a:t>Added two figures for clarity</a:t>
            </a:r>
          </a:p>
          <a:p>
            <a:pPr marL="133946" indent="-133946">
              <a:spcAft>
                <a:spcPts val="422"/>
              </a:spcAft>
            </a:pPr>
            <a:r>
              <a:rPr lang="en-US" dirty="0"/>
              <a:t>Added an exemption for primary sidelighted areas adjacent to vertical fenestration that have external projections and no </a:t>
            </a:r>
            <a:r>
              <a:rPr lang="en-US" i="1" dirty="0"/>
              <a:t>vertical fenestration </a:t>
            </a:r>
            <a:r>
              <a:rPr lang="en-US" dirty="0"/>
              <a:t>above the external projection and </a:t>
            </a:r>
            <a:r>
              <a:rPr lang="en-US" i="1" dirty="0"/>
              <a:t>projection factor </a:t>
            </a:r>
            <a:r>
              <a:rPr lang="en-US" dirty="0"/>
              <a:t>&gt;1.0 for </a:t>
            </a:r>
            <a:r>
              <a:rPr lang="en-US" i="1" dirty="0"/>
              <a:t>north-oriented </a:t>
            </a:r>
            <a:r>
              <a:rPr lang="en-US" dirty="0"/>
              <a:t>projections or where the external projection has a </a:t>
            </a:r>
            <a:r>
              <a:rPr lang="en-US" i="1" dirty="0"/>
              <a:t>projection factor </a:t>
            </a:r>
            <a:r>
              <a:rPr lang="en-US" dirty="0"/>
              <a:t>&gt; 1.5 for all other orientations</a:t>
            </a:r>
          </a:p>
          <a:p>
            <a:endParaRPr lang="en-US" dirty="0"/>
          </a:p>
        </p:txBody>
      </p:sp>
      <p:sp>
        <p:nvSpPr>
          <p:cNvPr id="5" name="TextBox 4">
            <a:extLst>
              <a:ext uri="{FF2B5EF4-FFF2-40B4-BE49-F238E27FC236}">
                <a16:creationId xmlns:a16="http://schemas.microsoft.com/office/drawing/2014/main" id="{AA0F2B64-A92A-4FC2-A4CA-4DAF4890DF9E}"/>
              </a:ext>
            </a:extLst>
          </p:cNvPr>
          <p:cNvSpPr txBox="1"/>
          <p:nvPr/>
        </p:nvSpPr>
        <p:spPr>
          <a:xfrm>
            <a:off x="341775" y="6115134"/>
            <a:ext cx="7846477"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CH</a:t>
            </a:r>
          </a:p>
        </p:txBody>
      </p:sp>
      <p:sp>
        <p:nvSpPr>
          <p:cNvPr id="8" name="Content Placeholder 11">
            <a:extLst>
              <a:ext uri="{FF2B5EF4-FFF2-40B4-BE49-F238E27FC236}">
                <a16:creationId xmlns:a16="http://schemas.microsoft.com/office/drawing/2014/main" id="{13A7142A-BD09-4AE3-8D2C-2188167D5D54}"/>
              </a:ext>
            </a:extLst>
          </p:cNvPr>
          <p:cNvSpPr txBox="1">
            <a:spLocks/>
          </p:cNvSpPr>
          <p:nvPr/>
        </p:nvSpPr>
        <p:spPr>
          <a:xfrm>
            <a:off x="6619933" y="1845070"/>
            <a:ext cx="2226194" cy="3167861"/>
          </a:xfrm>
          <a:prstGeom prst="rect">
            <a:avLst/>
          </a:prstGeom>
          <a:solidFill>
            <a:schemeClr val="bg1">
              <a:lumMod val="85000"/>
            </a:scheme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i="1" dirty="0"/>
              <a:t>daylight area under skylights in multistory spaces: </a:t>
            </a:r>
            <a:r>
              <a:rPr lang="en-US" sz="1500" dirty="0"/>
              <a:t>the </a:t>
            </a:r>
            <a:r>
              <a:rPr lang="en-US" sz="1500" i="1" dirty="0"/>
              <a:t>daylight area under skylights in multi-story spaces </a:t>
            </a:r>
            <a:r>
              <a:rPr lang="en-US" sz="1500" dirty="0"/>
              <a:t>shall include </a:t>
            </a:r>
            <a:r>
              <a:rPr lang="en-US" sz="1500" i="1" dirty="0"/>
              <a:t>floor </a:t>
            </a:r>
            <a:r>
              <a:rPr lang="en-US" sz="1500" dirty="0"/>
              <a:t>areas directly beneath the skylight and portions of the uppermost </a:t>
            </a:r>
            <a:r>
              <a:rPr lang="en-US" sz="1500" i="1" dirty="0"/>
              <a:t>floor </a:t>
            </a:r>
            <a:r>
              <a:rPr lang="en-US" sz="1500" dirty="0"/>
              <a:t>adjacent to the multistory space that meet the criteria for a </a:t>
            </a:r>
            <a:r>
              <a:rPr lang="en-US" sz="1500" i="1" dirty="0"/>
              <a:t>daylight area under skylights, </a:t>
            </a:r>
            <a:r>
              <a:rPr lang="en-US" sz="1500" dirty="0"/>
              <a:t>where CH is the ceiling height of the uppermost </a:t>
            </a:r>
            <a:r>
              <a:rPr lang="en-US" sz="1500" i="1" dirty="0"/>
              <a:t>floor</a:t>
            </a:r>
            <a:endParaRPr lang="en-US" sz="1500" dirty="0"/>
          </a:p>
        </p:txBody>
      </p:sp>
      <p:sp>
        <p:nvSpPr>
          <p:cNvPr id="9" name="Explosion: 14 Points 8">
            <a:extLst>
              <a:ext uri="{FF2B5EF4-FFF2-40B4-BE49-F238E27FC236}">
                <a16:creationId xmlns:a16="http://schemas.microsoft.com/office/drawing/2014/main" id="{868A354C-3541-4D48-BA5D-B3519CBB1F3A}"/>
              </a:ext>
            </a:extLst>
          </p:cNvPr>
          <p:cNvSpPr/>
          <p:nvPr/>
        </p:nvSpPr>
        <p:spPr>
          <a:xfrm rot="496910">
            <a:off x="6376508" y="1113496"/>
            <a:ext cx="1353279" cy="508488"/>
          </a:xfrm>
          <a:prstGeom prst="irregularSeal2">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844"/>
          </a:p>
        </p:txBody>
      </p:sp>
      <p:sp>
        <p:nvSpPr>
          <p:cNvPr id="10" name="TextBox 9">
            <a:extLst>
              <a:ext uri="{FF2B5EF4-FFF2-40B4-BE49-F238E27FC236}">
                <a16:creationId xmlns:a16="http://schemas.microsoft.com/office/drawing/2014/main" id="{8AFFC2AE-DD2C-4BF2-9708-F7A872E3FF2A}"/>
              </a:ext>
            </a:extLst>
          </p:cNvPr>
          <p:cNvSpPr txBox="1"/>
          <p:nvPr/>
        </p:nvSpPr>
        <p:spPr>
          <a:xfrm>
            <a:off x="6749735" y="1224347"/>
            <a:ext cx="797964" cy="300082"/>
          </a:xfrm>
          <a:prstGeom prst="rect">
            <a:avLst/>
          </a:prstGeom>
          <a:noFill/>
        </p:spPr>
        <p:txBody>
          <a:bodyPr wrap="square" rtlCol="0">
            <a:spAutoFit/>
          </a:bodyPr>
          <a:lstStyle/>
          <a:p>
            <a:r>
              <a:rPr lang="en-US" sz="1350" dirty="0"/>
              <a:t>NEW</a:t>
            </a:r>
          </a:p>
        </p:txBody>
      </p:sp>
    </p:spTree>
    <p:extLst>
      <p:ext uri="{BB962C8B-B14F-4D97-AF65-F5344CB8AC3E}">
        <p14:creationId xmlns:p14="http://schemas.microsoft.com/office/powerpoint/2010/main" val="3486519178"/>
      </p:ext>
    </p:extLst>
  </p:cSld>
  <p:clrMapOvr>
    <a:masterClrMapping/>
  </p:clrMapOvr>
  <mc:AlternateContent xmlns:mc="http://schemas.openxmlformats.org/markup-compatibility/2006" xmlns:p14="http://schemas.microsoft.com/office/powerpoint/2010/main">
    <mc:Choice Requires="p14">
      <p:transition spd="slow" p14:dur="2000" advTm="63559"/>
    </mc:Choice>
    <mc:Fallback xmlns="">
      <p:transition spd="slow" advTm="6355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729E4-5C54-447C-AA51-6B8589AA2050}"/>
              </a:ext>
            </a:extLst>
          </p:cNvPr>
          <p:cNvSpPr>
            <a:spLocks noGrp="1"/>
          </p:cNvSpPr>
          <p:nvPr>
            <p:ph type="title"/>
          </p:nvPr>
        </p:nvSpPr>
        <p:spPr/>
        <p:txBody>
          <a:bodyPr>
            <a:normAutofit/>
          </a:bodyPr>
          <a:lstStyle/>
          <a:p>
            <a:r>
              <a:rPr lang="en-US" sz="2400" b="1" dirty="0">
                <a:solidFill>
                  <a:srgbClr val="00853F"/>
                </a:solidFill>
              </a:rPr>
              <a:t>Daylighting for </a:t>
            </a:r>
            <a:r>
              <a:rPr lang="en-US" sz="2400" b="1" dirty="0" err="1">
                <a:solidFill>
                  <a:srgbClr val="00853F"/>
                </a:solidFill>
              </a:rPr>
              <a:t>Sidelighting</a:t>
            </a:r>
            <a:r>
              <a:rPr lang="en-US" sz="2400" b="1" dirty="0">
                <a:solidFill>
                  <a:srgbClr val="00853F"/>
                </a:solidFill>
              </a:rPr>
              <a:t> Requirements</a:t>
            </a:r>
          </a:p>
        </p:txBody>
      </p:sp>
      <p:sp>
        <p:nvSpPr>
          <p:cNvPr id="4" name="Content Placeholder 3">
            <a:extLst>
              <a:ext uri="{FF2B5EF4-FFF2-40B4-BE49-F238E27FC236}">
                <a16:creationId xmlns:a16="http://schemas.microsoft.com/office/drawing/2014/main" id="{A415DE3E-EABF-4E66-ACA9-9441686E0BE0}"/>
              </a:ext>
            </a:extLst>
          </p:cNvPr>
          <p:cNvSpPr>
            <a:spLocks noGrp="1"/>
          </p:cNvSpPr>
          <p:nvPr>
            <p:ph idx="1"/>
          </p:nvPr>
        </p:nvSpPr>
        <p:spPr/>
        <p:txBody>
          <a:bodyPr/>
          <a:lstStyle/>
          <a:p>
            <a:pPr>
              <a:spcAft>
                <a:spcPts val="422"/>
              </a:spcAft>
            </a:pPr>
            <a:r>
              <a:rPr lang="en-US" dirty="0"/>
              <a:t>Modified the </a:t>
            </a:r>
            <a:r>
              <a:rPr lang="en-US" dirty="0" err="1"/>
              <a:t>sidelighting</a:t>
            </a:r>
            <a:r>
              <a:rPr lang="en-US" dirty="0"/>
              <a:t> requirements to clarify that the setback distance is a horizontal measurement</a:t>
            </a:r>
          </a:p>
          <a:p>
            <a:pPr>
              <a:spcAft>
                <a:spcPts val="422"/>
              </a:spcAft>
            </a:pPr>
            <a:r>
              <a:rPr lang="en-US" dirty="0"/>
              <a:t>Added natural objects as obstructions in addition to existing adjacent structures</a:t>
            </a:r>
          </a:p>
          <a:p>
            <a:pPr>
              <a:spcAft>
                <a:spcPts val="422"/>
              </a:spcAft>
            </a:pPr>
            <a:r>
              <a:rPr lang="en-US" dirty="0"/>
              <a:t>Removed an error that inadvertently set an exact measurement for an obstruction (instead of saying at least twice as high above the windows as its horizontal distance away from the windows)</a:t>
            </a:r>
          </a:p>
          <a:p>
            <a:endParaRPr lang="en-US" dirty="0"/>
          </a:p>
        </p:txBody>
      </p:sp>
      <p:sp>
        <p:nvSpPr>
          <p:cNvPr id="5" name="TextBox 4">
            <a:extLst>
              <a:ext uri="{FF2B5EF4-FFF2-40B4-BE49-F238E27FC236}">
                <a16:creationId xmlns:a16="http://schemas.microsoft.com/office/drawing/2014/main" id="{03B49E79-EA6D-4259-8B58-39909AE1F556}"/>
              </a:ext>
            </a:extLst>
          </p:cNvPr>
          <p:cNvSpPr txBox="1"/>
          <p:nvPr/>
        </p:nvSpPr>
        <p:spPr>
          <a:xfrm>
            <a:off x="297874" y="5393697"/>
            <a:ext cx="7933462"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CY</a:t>
            </a:r>
          </a:p>
        </p:txBody>
      </p:sp>
    </p:spTree>
    <p:extLst>
      <p:ext uri="{BB962C8B-B14F-4D97-AF65-F5344CB8AC3E}">
        <p14:creationId xmlns:p14="http://schemas.microsoft.com/office/powerpoint/2010/main" val="1067621986"/>
      </p:ext>
    </p:extLst>
  </p:cSld>
  <p:clrMapOvr>
    <a:masterClrMapping/>
  </p:clrMapOvr>
  <mc:AlternateContent xmlns:mc="http://schemas.openxmlformats.org/markup-compatibility/2006" xmlns:p14="http://schemas.microsoft.com/office/powerpoint/2010/main">
    <mc:Choice Requires="p14">
      <p:transition spd="slow" p14:dur="2000" advTm="63381"/>
    </mc:Choice>
    <mc:Fallback xmlns="">
      <p:transition spd="slow" advTm="6338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B0F8B6-4CC0-4B99-85C3-4527D281E8CE}"/>
              </a:ext>
            </a:extLst>
          </p:cNvPr>
          <p:cNvSpPr>
            <a:spLocks noGrp="1"/>
          </p:cNvSpPr>
          <p:nvPr>
            <p:ph type="title"/>
          </p:nvPr>
        </p:nvSpPr>
        <p:spPr>
          <a:xfrm>
            <a:off x="157163" y="0"/>
            <a:ext cx="5684837" cy="921004"/>
          </a:xfrm>
        </p:spPr>
        <p:txBody>
          <a:bodyPr>
            <a:normAutofit/>
          </a:bodyPr>
          <a:lstStyle/>
          <a:p>
            <a:r>
              <a:rPr lang="en-US" sz="2400" b="1" dirty="0">
                <a:solidFill>
                  <a:srgbClr val="00853F"/>
                </a:solidFill>
              </a:rPr>
              <a:t>Selecting LPDs for Non-Typical Exterior Areas</a:t>
            </a:r>
          </a:p>
        </p:txBody>
      </p:sp>
      <p:sp>
        <p:nvSpPr>
          <p:cNvPr id="4" name="Content Placeholder 3">
            <a:extLst>
              <a:ext uri="{FF2B5EF4-FFF2-40B4-BE49-F238E27FC236}">
                <a16:creationId xmlns:a16="http://schemas.microsoft.com/office/drawing/2014/main" id="{0FE30A9E-F2FC-47D8-AC17-ECEFAABF1E28}"/>
              </a:ext>
            </a:extLst>
          </p:cNvPr>
          <p:cNvSpPr>
            <a:spLocks noGrp="1"/>
          </p:cNvSpPr>
          <p:nvPr>
            <p:ph idx="1"/>
          </p:nvPr>
        </p:nvSpPr>
        <p:spPr>
          <a:xfrm>
            <a:off x="261503" y="1171255"/>
            <a:ext cx="8584624" cy="2543496"/>
          </a:xfrm>
        </p:spPr>
        <p:txBody>
          <a:bodyPr>
            <a:normAutofit/>
          </a:bodyPr>
          <a:lstStyle/>
          <a:p>
            <a:pPr marL="285750" indent="-285750"/>
            <a:r>
              <a:rPr lang="en-US" dirty="0"/>
              <a:t>Clarified how to select an LPD for an exterior area not </a:t>
            </a:r>
            <a:r>
              <a:rPr lang="en-US" i="1" dirty="0"/>
              <a:t>already</a:t>
            </a:r>
            <a:r>
              <a:rPr lang="en-US" dirty="0"/>
              <a:t> listed in Table 9.4.2-2 by moving the language from 9.4.2 to a new explanatory row at the end of Table 9.4.2-2</a:t>
            </a:r>
          </a:p>
          <a:p>
            <a:pPr marL="285750" indent="-285750"/>
            <a:r>
              <a:rPr lang="en-US" dirty="0"/>
              <a:t>Interior LPDs from Table 9.6.1 are referenced and an appropriate reduction is applied to recognize the reduced power and illumination needs in exterior applications</a:t>
            </a:r>
          </a:p>
          <a:p>
            <a:endParaRPr lang="en-US" dirty="0"/>
          </a:p>
        </p:txBody>
      </p:sp>
      <p:sp>
        <p:nvSpPr>
          <p:cNvPr id="5" name="TextBox 4">
            <a:extLst>
              <a:ext uri="{FF2B5EF4-FFF2-40B4-BE49-F238E27FC236}">
                <a16:creationId xmlns:a16="http://schemas.microsoft.com/office/drawing/2014/main" id="{816F2F04-23CA-4E29-B7C7-7D5B991EEE51}"/>
              </a:ext>
            </a:extLst>
          </p:cNvPr>
          <p:cNvSpPr txBox="1"/>
          <p:nvPr/>
        </p:nvSpPr>
        <p:spPr>
          <a:xfrm>
            <a:off x="529049" y="6123414"/>
            <a:ext cx="7793694"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T</a:t>
            </a:r>
          </a:p>
        </p:txBody>
      </p:sp>
      <p:sp>
        <p:nvSpPr>
          <p:cNvPr id="6" name="Arrow: Down 5">
            <a:extLst>
              <a:ext uri="{FF2B5EF4-FFF2-40B4-BE49-F238E27FC236}">
                <a16:creationId xmlns:a16="http://schemas.microsoft.com/office/drawing/2014/main" id="{5A72B7C3-304A-49BD-9020-4060C22075D8}"/>
              </a:ext>
            </a:extLst>
          </p:cNvPr>
          <p:cNvSpPr/>
          <p:nvPr/>
        </p:nvSpPr>
        <p:spPr>
          <a:xfrm>
            <a:off x="4425896" y="3804142"/>
            <a:ext cx="524723" cy="585158"/>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6" dirty="0">
              <a:solidFill>
                <a:schemeClr val="bg1"/>
              </a:solidFill>
            </a:endParaRPr>
          </a:p>
        </p:txBody>
      </p:sp>
      <p:pic>
        <p:nvPicPr>
          <p:cNvPr id="7" name="Picture 6">
            <a:extLst>
              <a:ext uri="{FF2B5EF4-FFF2-40B4-BE49-F238E27FC236}">
                <a16:creationId xmlns:a16="http://schemas.microsoft.com/office/drawing/2014/main" id="{470DAF88-74BE-477B-96B4-B09A3E1BB536}"/>
              </a:ext>
            </a:extLst>
          </p:cNvPr>
          <p:cNvPicPr>
            <a:picLocks noChangeAspect="1"/>
          </p:cNvPicPr>
          <p:nvPr/>
        </p:nvPicPr>
        <p:blipFill>
          <a:blip r:embed="rId3"/>
          <a:stretch>
            <a:fillRect/>
          </a:stretch>
        </p:blipFill>
        <p:spPr>
          <a:xfrm>
            <a:off x="377961" y="4452391"/>
            <a:ext cx="8294552" cy="1344578"/>
          </a:xfrm>
          <a:prstGeom prst="rect">
            <a:avLst/>
          </a:prstGeom>
          <a:ln w="15875">
            <a:solidFill>
              <a:schemeClr val="accent4">
                <a:lumMod val="20000"/>
                <a:lumOff val="80000"/>
              </a:schemeClr>
            </a:solidFill>
          </a:ln>
        </p:spPr>
      </p:pic>
    </p:spTree>
    <p:extLst>
      <p:ext uri="{BB962C8B-B14F-4D97-AF65-F5344CB8AC3E}">
        <p14:creationId xmlns:p14="http://schemas.microsoft.com/office/powerpoint/2010/main" val="2004209193"/>
      </p:ext>
    </p:extLst>
  </p:cSld>
  <p:clrMapOvr>
    <a:masterClrMapping/>
  </p:clrMapOvr>
  <mc:AlternateContent xmlns:mc="http://schemas.openxmlformats.org/markup-compatibility/2006" xmlns:p14="http://schemas.microsoft.com/office/powerpoint/2010/main">
    <mc:Choice Requires="p14">
      <p:transition spd="slow" p14:dur="2000" advTm="147759"/>
    </mc:Choice>
    <mc:Fallback xmlns="">
      <p:transition spd="slow" advTm="14775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A3335C-E4E1-440F-9012-74E5F32EFBAA}"/>
              </a:ext>
            </a:extLst>
          </p:cNvPr>
          <p:cNvSpPr>
            <a:spLocks noGrp="1"/>
          </p:cNvSpPr>
          <p:nvPr>
            <p:ph idx="1"/>
          </p:nvPr>
        </p:nvSpPr>
        <p:spPr>
          <a:xfrm>
            <a:off x="457200" y="2278493"/>
            <a:ext cx="8229600" cy="2325780"/>
          </a:xfrm>
        </p:spPr>
        <p:txBody>
          <a:bodyPr>
            <a:normAutofit lnSpcReduction="10000"/>
          </a:bodyPr>
          <a:lstStyle/>
          <a:p>
            <a:pPr marL="0" indent="0" algn="ctr">
              <a:buNone/>
            </a:pPr>
            <a:r>
              <a:rPr lang="en-US" sz="3200" dirty="0"/>
              <a:t>DETAILED INFORMATION</a:t>
            </a:r>
          </a:p>
          <a:p>
            <a:pPr marL="0" indent="0" algn="ctr">
              <a:buNone/>
            </a:pPr>
            <a:endParaRPr lang="en-US" sz="3200" dirty="0"/>
          </a:p>
          <a:p>
            <a:pPr marL="0" indent="0" algn="ctr">
              <a:buNone/>
            </a:pPr>
            <a:endParaRPr lang="en-US" sz="3200" dirty="0"/>
          </a:p>
          <a:p>
            <a:pPr marL="0" indent="0" algn="ctr">
              <a:buNone/>
            </a:pPr>
            <a:r>
              <a:rPr lang="en-US" sz="3200" dirty="0"/>
              <a:t>CHANGES TO 90.1-2019 SHOWN IN </a:t>
            </a:r>
            <a:r>
              <a:rPr lang="en-US" sz="3200" dirty="0">
                <a:solidFill>
                  <a:srgbClr val="FF0000"/>
                </a:solidFill>
              </a:rPr>
              <a:t>RED</a:t>
            </a:r>
          </a:p>
        </p:txBody>
      </p:sp>
    </p:spTree>
    <p:extLst>
      <p:ext uri="{BB962C8B-B14F-4D97-AF65-F5344CB8AC3E}">
        <p14:creationId xmlns:p14="http://schemas.microsoft.com/office/powerpoint/2010/main" val="389464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1058" y="1266210"/>
            <a:ext cx="8229600" cy="4876800"/>
          </a:xfrm>
        </p:spPr>
        <p:txBody>
          <a:bodyPr>
            <a:normAutofit/>
          </a:bodyPr>
          <a:lstStyle/>
          <a:p>
            <a:pPr marL="0" indent="0">
              <a:buNone/>
            </a:pPr>
            <a:r>
              <a:rPr lang="en-US" i="1" dirty="0">
                <a:solidFill>
                  <a:schemeClr val="tx1">
                    <a:lumMod val="50000"/>
                  </a:schemeClr>
                </a:solidFill>
              </a:rPr>
              <a:t>PNNL and DOE would like to thank ASHRAE Standing Standard Project Committee 90.1 for their contributions to the development of this presentation and their technical review of the content.</a:t>
            </a:r>
          </a:p>
        </p:txBody>
      </p:sp>
      <p:sp>
        <p:nvSpPr>
          <p:cNvPr id="7" name="Rectangle 25"/>
          <p:cNvSpPr>
            <a:spLocks noGrp="1" noChangeArrowheads="1"/>
          </p:cNvSpPr>
          <p:nvPr>
            <p:ph type="title"/>
          </p:nvPr>
        </p:nvSpPr>
        <p:spPr/>
        <p:txBody>
          <a:bodyPr>
            <a:normAutofit/>
          </a:bodyPr>
          <a:lstStyle/>
          <a:p>
            <a:pPr eaLnBrk="1" hangingPunct="1"/>
            <a:r>
              <a:rPr lang="en-US" altLang="en-US" sz="2400" b="1" dirty="0">
                <a:solidFill>
                  <a:srgbClr val="00853F"/>
                </a:solidFill>
              </a:rPr>
              <a:t>Acknowledgements</a:t>
            </a:r>
          </a:p>
        </p:txBody>
      </p:sp>
    </p:spTree>
    <p:extLst>
      <p:ext uri="{BB962C8B-B14F-4D97-AF65-F5344CB8AC3E}">
        <p14:creationId xmlns:p14="http://schemas.microsoft.com/office/powerpoint/2010/main" val="98360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43776" y="1066800"/>
            <a:ext cx="1800224"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4130040" y="990600"/>
            <a:ext cx="3048000" cy="5791200"/>
          </a:xfrm>
          <a:prstGeom prst="rect">
            <a:avLst/>
          </a:prstGeom>
          <a:noFill/>
          <a:ln w="28575" algn="ctr">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1" y="990600"/>
            <a:ext cx="1859284" cy="55626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6"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5848" name="Text Box 8"/>
          <p:cNvSpPr txBox="1">
            <a:spLocks noChangeArrowheads="1"/>
          </p:cNvSpPr>
          <p:nvPr/>
        </p:nvSpPr>
        <p:spPr bwMode="auto">
          <a:xfrm>
            <a:off x="1990730" y="3174881"/>
            <a:ext cx="1424939" cy="1095494"/>
          </a:xfrm>
          <a:prstGeom prst="rect">
            <a:avLst/>
          </a:prstGeom>
          <a:solidFill>
            <a:srgbClr val="92D050"/>
          </a:solidFill>
          <a:ln w="22225">
            <a:solidFill>
              <a:schemeClr val="tx2"/>
            </a:solidFill>
            <a:miter lim="800000"/>
            <a:headEnd/>
            <a:tailEnd/>
          </a:ln>
          <a:effectLst/>
        </p:spPr>
        <p:txBody>
          <a:bodyPr/>
          <a:lstStyle/>
          <a:p>
            <a:pPr algn="ctr">
              <a:spcBef>
                <a:spcPts val="600"/>
              </a:spcBef>
            </a:pPr>
            <a:r>
              <a:rPr lang="en-US" sz="1600" dirty="0">
                <a:solidFill>
                  <a:schemeClr val="bg1"/>
                </a:solidFill>
                <a:effectLst>
                  <a:outerShdw blurRad="38100" dist="38100" dir="2700000" algn="tl">
                    <a:srgbClr val="000000"/>
                  </a:outerShdw>
                </a:effectLst>
                <a:latin typeface="Arial Black" pitchFamily="34" charset="0"/>
              </a:rPr>
              <a:t>Mandatory </a:t>
            </a:r>
          </a:p>
          <a:p>
            <a:pPr algn="ctr"/>
            <a:r>
              <a:rPr lang="en-US" sz="1600" dirty="0">
                <a:solidFill>
                  <a:schemeClr val="bg1"/>
                </a:solidFill>
                <a:effectLst>
                  <a:outerShdw blurRad="38100" dist="38100" dir="2700000" algn="tl">
                    <a:srgbClr val="000000"/>
                  </a:outerShdw>
                </a:effectLst>
                <a:latin typeface="Arial Black" pitchFamily="34" charset="0"/>
              </a:rPr>
              <a:t>Provisions</a:t>
            </a:r>
          </a:p>
          <a:p>
            <a:pPr algn="ctr">
              <a:lnSpc>
                <a:spcPct val="110000"/>
              </a:lnSpc>
              <a:spcBef>
                <a:spcPct val="30000"/>
              </a:spcBef>
            </a:pPr>
            <a:r>
              <a:rPr lang="en-US" sz="1200" dirty="0"/>
              <a:t>(required for each compliance path)</a:t>
            </a:r>
          </a:p>
        </p:txBody>
      </p:sp>
      <p:sp>
        <p:nvSpPr>
          <p:cNvPr id="35849" name="Text Box 9"/>
          <p:cNvSpPr txBox="1">
            <a:spLocks noChangeArrowheads="1"/>
          </p:cNvSpPr>
          <p:nvPr/>
        </p:nvSpPr>
        <p:spPr bwMode="auto">
          <a:xfrm>
            <a:off x="0" y="1211263"/>
            <a:ext cx="1859284" cy="707886"/>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5850" name="Text Box 10"/>
          <p:cNvSpPr txBox="1">
            <a:spLocks noChangeArrowheads="1"/>
          </p:cNvSpPr>
          <p:nvPr/>
        </p:nvSpPr>
        <p:spPr bwMode="auto">
          <a:xfrm>
            <a:off x="2573660" y="1214373"/>
            <a:ext cx="3840480" cy="400110"/>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Requirements</a:t>
            </a:r>
          </a:p>
        </p:txBody>
      </p:sp>
      <p:sp>
        <p:nvSpPr>
          <p:cNvPr id="35851" name="Text Box 11"/>
          <p:cNvSpPr txBox="1">
            <a:spLocks noChangeArrowheads="1"/>
          </p:cNvSpPr>
          <p:nvPr/>
        </p:nvSpPr>
        <p:spPr bwMode="auto">
          <a:xfrm>
            <a:off x="7267575" y="2828835"/>
            <a:ext cx="1952625" cy="1200329"/>
          </a:xfrm>
          <a:prstGeom prst="rect">
            <a:avLst/>
          </a:prstGeom>
          <a:noFill/>
          <a:ln w="28575" algn="ctr">
            <a:noFill/>
            <a:miter lim="800000"/>
            <a:headEnd/>
            <a:tailEnd/>
          </a:ln>
          <a:effectLst/>
        </p:spPr>
        <p:txBody>
          <a:bodyPr wrap="square">
            <a:spAutoFit/>
          </a:bodyPr>
          <a:lstStyle/>
          <a:p>
            <a:pPr algn="ctr">
              <a:spcBef>
                <a:spcPct val="50000"/>
              </a:spcBef>
            </a:pPr>
            <a:r>
              <a:rPr lang="en-US" sz="2400" b="1" dirty="0">
                <a:solidFill>
                  <a:schemeClr val="accent6"/>
                </a:solidFill>
                <a:effectLst>
                  <a:outerShdw blurRad="38100" dist="38100" dir="2700000" algn="tl">
                    <a:srgbClr val="C0C0C0"/>
                  </a:outerShdw>
                </a:effectLst>
              </a:rPr>
              <a:t>Energy Code Compliance</a:t>
            </a:r>
          </a:p>
        </p:txBody>
      </p:sp>
      <p:sp>
        <p:nvSpPr>
          <p:cNvPr id="35852" name="Text Box 12"/>
          <p:cNvSpPr txBox="1">
            <a:spLocks noChangeArrowheads="1"/>
          </p:cNvSpPr>
          <p:nvPr/>
        </p:nvSpPr>
        <p:spPr bwMode="auto">
          <a:xfrm>
            <a:off x="3655912" y="1984375"/>
            <a:ext cx="1615440" cy="603250"/>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Prescriptive Path</a:t>
            </a:r>
          </a:p>
        </p:txBody>
      </p:sp>
      <p:sp>
        <p:nvSpPr>
          <p:cNvPr id="35853" name="Text Box 13"/>
          <p:cNvSpPr txBox="1">
            <a:spLocks noChangeArrowheads="1"/>
          </p:cNvSpPr>
          <p:nvPr/>
        </p:nvSpPr>
        <p:spPr bwMode="auto">
          <a:xfrm>
            <a:off x="3655912" y="4481998"/>
            <a:ext cx="1615440" cy="603250"/>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Energy Cost Budget</a:t>
            </a:r>
          </a:p>
        </p:txBody>
      </p:sp>
      <p:sp>
        <p:nvSpPr>
          <p:cNvPr id="35854" name="Text Box 14"/>
          <p:cNvSpPr txBox="1">
            <a:spLocks noChangeArrowheads="1"/>
          </p:cNvSpPr>
          <p:nvPr/>
        </p:nvSpPr>
        <p:spPr bwMode="auto">
          <a:xfrm>
            <a:off x="3655912" y="3582420"/>
            <a:ext cx="1615439" cy="584775"/>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Trade Off Option</a:t>
            </a:r>
          </a:p>
        </p:txBody>
      </p:sp>
      <p:sp>
        <p:nvSpPr>
          <p:cNvPr id="35855" name="Text Box 15"/>
          <p:cNvSpPr txBox="1">
            <a:spLocks noChangeArrowheads="1"/>
          </p:cNvSpPr>
          <p:nvPr/>
        </p:nvSpPr>
        <p:spPr bwMode="auto">
          <a:xfrm>
            <a:off x="3655912" y="5368926"/>
            <a:ext cx="1615440" cy="830997"/>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Performance Rating Method</a:t>
            </a:r>
          </a:p>
        </p:txBody>
      </p:sp>
      <p:sp>
        <p:nvSpPr>
          <p:cNvPr id="35856" name="Text Box 16"/>
          <p:cNvSpPr txBox="1">
            <a:spLocks noChangeArrowheads="1"/>
          </p:cNvSpPr>
          <p:nvPr/>
        </p:nvSpPr>
        <p:spPr bwMode="auto">
          <a:xfrm>
            <a:off x="142875" y="2057400"/>
            <a:ext cx="1508760" cy="369332"/>
          </a:xfrm>
          <a:prstGeom prst="rect">
            <a:avLst/>
          </a:prstGeom>
          <a:solidFill>
            <a:srgbClr val="EAEAEA"/>
          </a:solidFill>
          <a:ln w="22225">
            <a:solidFill>
              <a:srgbClr val="808080"/>
            </a:solidFill>
            <a:miter lim="800000"/>
            <a:headEnd/>
            <a:tailEnd/>
          </a:ln>
          <a:effectLst/>
        </p:spPr>
        <p:txBody>
          <a:bodyPr wrap="square">
            <a:spAutoFit/>
          </a:bodyPr>
          <a:lstStyle>
            <a:defPPr>
              <a:defRPr lang="en-US"/>
            </a:defPPr>
            <a:lvl1pPr algn="ctr">
              <a:spcBef>
                <a:spcPct val="50000"/>
              </a:spcBef>
              <a:defRPr b="1"/>
            </a:lvl1pPr>
          </a:lstStyle>
          <a:p>
            <a:r>
              <a:rPr lang="en-US" dirty="0"/>
              <a:t>Envelope</a:t>
            </a:r>
          </a:p>
        </p:txBody>
      </p:sp>
      <p:sp>
        <p:nvSpPr>
          <p:cNvPr id="35857" name="Text Box 17"/>
          <p:cNvSpPr txBox="1">
            <a:spLocks noChangeArrowheads="1"/>
          </p:cNvSpPr>
          <p:nvPr/>
        </p:nvSpPr>
        <p:spPr bwMode="auto">
          <a:xfrm>
            <a:off x="142875" y="272796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dirty="0"/>
              <a:t>HVAC</a:t>
            </a:r>
          </a:p>
        </p:txBody>
      </p:sp>
      <p:sp>
        <p:nvSpPr>
          <p:cNvPr id="35858" name="Text Box 18"/>
          <p:cNvSpPr txBox="1">
            <a:spLocks noChangeArrowheads="1"/>
          </p:cNvSpPr>
          <p:nvPr/>
        </p:nvSpPr>
        <p:spPr bwMode="auto">
          <a:xfrm>
            <a:off x="142875" y="473964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Lighting</a:t>
            </a:r>
          </a:p>
        </p:txBody>
      </p:sp>
      <p:sp>
        <p:nvSpPr>
          <p:cNvPr id="35859" name="Text Box 19"/>
          <p:cNvSpPr txBox="1">
            <a:spLocks noChangeArrowheads="1"/>
          </p:cNvSpPr>
          <p:nvPr/>
        </p:nvSpPr>
        <p:spPr bwMode="auto">
          <a:xfrm>
            <a:off x="142875" y="339852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SWH</a:t>
            </a:r>
          </a:p>
        </p:txBody>
      </p:sp>
      <p:sp>
        <p:nvSpPr>
          <p:cNvPr id="35860" name="Text Box 20"/>
          <p:cNvSpPr txBox="1">
            <a:spLocks noChangeArrowheads="1"/>
          </p:cNvSpPr>
          <p:nvPr/>
        </p:nvSpPr>
        <p:spPr bwMode="auto">
          <a:xfrm>
            <a:off x="142875" y="4069080"/>
            <a:ext cx="1508760" cy="369332"/>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ts val="600"/>
              </a:spcBef>
              <a:defRPr>
                <a:solidFill>
                  <a:schemeClr val="bg1"/>
                </a:solidFill>
                <a:effectLst>
                  <a:outerShdw blurRad="38100" dist="38100" dir="2700000" algn="tl">
                    <a:srgbClr val="000000"/>
                  </a:outerShdw>
                </a:effectLst>
                <a:latin typeface="Arial Black" pitchFamily="34" charset="0"/>
              </a:defRPr>
            </a:lvl1pPr>
          </a:lstStyle>
          <a:p>
            <a:r>
              <a:rPr lang="en-US"/>
              <a:t>Power</a:t>
            </a:r>
          </a:p>
        </p:txBody>
      </p:sp>
      <p:sp>
        <p:nvSpPr>
          <p:cNvPr id="35861" name="Text Box 21"/>
          <p:cNvSpPr txBox="1">
            <a:spLocks noChangeArrowheads="1"/>
          </p:cNvSpPr>
          <p:nvPr/>
        </p:nvSpPr>
        <p:spPr bwMode="auto">
          <a:xfrm>
            <a:off x="142875" y="541020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Other</a:t>
            </a:r>
          </a:p>
        </p:txBody>
      </p:sp>
      <p:sp>
        <p:nvSpPr>
          <p:cNvPr id="25" name="Rectangle 4"/>
          <p:cNvSpPr txBox="1">
            <a:spLocks noChangeArrowheads="1"/>
          </p:cNvSpPr>
          <p:nvPr/>
        </p:nvSpPr>
        <p:spPr>
          <a:xfrm>
            <a:off x="141288" y="0"/>
            <a:ext cx="5823479" cy="820396"/>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a:solidFill>
                  <a:srgbClr val="00853F"/>
                </a:solidFill>
              </a:rPr>
              <a:t>Compliance Paths</a:t>
            </a:r>
            <a:br>
              <a:rPr lang="en-US" dirty="0">
                <a:solidFill>
                  <a:schemeClr val="tx1">
                    <a:lumMod val="50000"/>
                  </a:schemeClr>
                </a:solidFill>
              </a:rPr>
            </a:br>
            <a:r>
              <a:rPr lang="en-US" sz="2000" dirty="0">
                <a:solidFill>
                  <a:srgbClr val="00853F"/>
                </a:solidFill>
              </a:rPr>
              <a:t>Power</a:t>
            </a:r>
          </a:p>
        </p:txBody>
      </p:sp>
      <p:sp>
        <p:nvSpPr>
          <p:cNvPr id="21" name="Text Box 14">
            <a:extLst>
              <a:ext uri="{FF2B5EF4-FFF2-40B4-BE49-F238E27FC236}">
                <a16:creationId xmlns:a16="http://schemas.microsoft.com/office/drawing/2014/main" id="{7A242D6A-FCCD-4526-BC6B-7C0229A1E65F}"/>
              </a:ext>
            </a:extLst>
          </p:cNvPr>
          <p:cNvSpPr txBox="1">
            <a:spLocks noChangeArrowheads="1"/>
          </p:cNvSpPr>
          <p:nvPr/>
        </p:nvSpPr>
        <p:spPr bwMode="auto">
          <a:xfrm>
            <a:off x="5515192" y="2367257"/>
            <a:ext cx="1708571" cy="523220"/>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400" dirty="0">
                <a:solidFill>
                  <a:schemeClr val="bg1"/>
                </a:solidFill>
                <a:effectLst>
                  <a:outerShdw blurRad="38100" dist="38100" dir="2700000" algn="tl">
                    <a:srgbClr val="000000"/>
                  </a:outerShdw>
                </a:effectLst>
                <a:latin typeface="Arial Black" pitchFamily="34" charset="0"/>
              </a:rPr>
              <a:t>Submittal Requirements</a:t>
            </a:r>
          </a:p>
        </p:txBody>
      </p:sp>
      <p:sp>
        <p:nvSpPr>
          <p:cNvPr id="22" name="Text Box 14">
            <a:extLst>
              <a:ext uri="{FF2B5EF4-FFF2-40B4-BE49-F238E27FC236}">
                <a16:creationId xmlns:a16="http://schemas.microsoft.com/office/drawing/2014/main" id="{3DEF5D4A-BB7B-425D-A213-0FDD15838D50}"/>
              </a:ext>
            </a:extLst>
          </p:cNvPr>
          <p:cNvSpPr txBox="1">
            <a:spLocks noChangeArrowheads="1"/>
          </p:cNvSpPr>
          <p:nvPr/>
        </p:nvSpPr>
        <p:spPr bwMode="auto">
          <a:xfrm>
            <a:off x="5515192" y="3274454"/>
            <a:ext cx="1708571" cy="738664"/>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sz="1400" dirty="0"/>
              <a:t>Information and Installation Requirements</a:t>
            </a:r>
          </a:p>
        </p:txBody>
      </p:sp>
      <p:sp>
        <p:nvSpPr>
          <p:cNvPr id="23" name="Text Box 14">
            <a:extLst>
              <a:ext uri="{FF2B5EF4-FFF2-40B4-BE49-F238E27FC236}">
                <a16:creationId xmlns:a16="http://schemas.microsoft.com/office/drawing/2014/main" id="{F1B03B98-DF1F-43B7-BBE3-F1300AAA1A75}"/>
              </a:ext>
            </a:extLst>
          </p:cNvPr>
          <p:cNvSpPr txBox="1">
            <a:spLocks noChangeArrowheads="1"/>
          </p:cNvSpPr>
          <p:nvPr/>
        </p:nvSpPr>
        <p:spPr bwMode="auto">
          <a:xfrm>
            <a:off x="5515192" y="4409541"/>
            <a:ext cx="1708571" cy="954107"/>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400" dirty="0">
                <a:solidFill>
                  <a:schemeClr val="bg1"/>
                </a:solidFill>
                <a:effectLst>
                  <a:outerShdw blurRad="38100" dist="38100" dir="2700000" algn="tl">
                    <a:srgbClr val="000000"/>
                  </a:outerShdw>
                </a:effectLst>
                <a:latin typeface="Arial Black" pitchFamily="34" charset="0"/>
              </a:rPr>
              <a:t>Verification, Testing, Inspection &amp; Commissioning</a:t>
            </a:r>
          </a:p>
        </p:txBody>
      </p:sp>
      <p:sp>
        <p:nvSpPr>
          <p:cNvPr id="24" name="Text Box 13">
            <a:extLst>
              <a:ext uri="{FF2B5EF4-FFF2-40B4-BE49-F238E27FC236}">
                <a16:creationId xmlns:a16="http://schemas.microsoft.com/office/drawing/2014/main" id="{AB071CDD-B8EF-4569-8F16-9A089C7C238C}"/>
              </a:ext>
            </a:extLst>
          </p:cNvPr>
          <p:cNvSpPr txBox="1">
            <a:spLocks noChangeArrowheads="1"/>
          </p:cNvSpPr>
          <p:nvPr/>
        </p:nvSpPr>
        <p:spPr bwMode="auto">
          <a:xfrm>
            <a:off x="3655912" y="2935900"/>
            <a:ext cx="1615440" cy="338554"/>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Simplified</a:t>
            </a:r>
          </a:p>
        </p:txBody>
      </p:sp>
    </p:spTree>
    <p:extLst>
      <p:ext uri="{BB962C8B-B14F-4D97-AF65-F5344CB8AC3E}">
        <p14:creationId xmlns:p14="http://schemas.microsoft.com/office/powerpoint/2010/main" val="145687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idx="1"/>
          </p:nvPr>
        </p:nvSpPr>
        <p:spPr>
          <a:xfrm>
            <a:off x="456230" y="1371600"/>
            <a:ext cx="8081346" cy="4613564"/>
          </a:xfrm>
        </p:spPr>
        <p:txBody>
          <a:bodyPr>
            <a:normAutofit/>
          </a:bodyPr>
          <a:lstStyle/>
          <a:p>
            <a:r>
              <a:rPr lang="en-US" dirty="0">
                <a:cs typeface="Times New Roman" pitchFamily="18" charset="0"/>
                <a:sym typeface="WP MathA" pitchFamily="2" charset="2"/>
              </a:rPr>
              <a:t>New Buildings</a:t>
            </a:r>
          </a:p>
          <a:p>
            <a:r>
              <a:rPr lang="en-US" dirty="0">
                <a:cs typeface="Times New Roman" pitchFamily="18" charset="0"/>
                <a:sym typeface="WP MathA" pitchFamily="2" charset="2"/>
              </a:rPr>
              <a:t>Additions</a:t>
            </a:r>
          </a:p>
          <a:p>
            <a:r>
              <a:rPr lang="en-US" dirty="0">
                <a:cs typeface="Times New Roman" pitchFamily="18" charset="0"/>
                <a:sym typeface="WP MathA" pitchFamily="2" charset="2"/>
              </a:rPr>
              <a:t>Alterations</a:t>
            </a:r>
          </a:p>
          <a:p>
            <a:r>
              <a:rPr lang="en-US" dirty="0">
                <a:cs typeface="Times New Roman" pitchFamily="18" charset="0"/>
                <a:sym typeface="WP MathA" pitchFamily="2" charset="2"/>
              </a:rPr>
              <a:t>Mandatory Provisions</a:t>
            </a:r>
          </a:p>
          <a:p>
            <a:pPr lvl="1"/>
            <a:r>
              <a:rPr lang="en-US" dirty="0">
                <a:cs typeface="Times New Roman" pitchFamily="18" charset="0"/>
                <a:sym typeface="WP MathA" pitchFamily="2" charset="2"/>
              </a:rPr>
              <a:t>Voltage drop</a:t>
            </a:r>
          </a:p>
          <a:p>
            <a:pPr lvl="1"/>
            <a:r>
              <a:rPr lang="en-US" dirty="0">
                <a:cs typeface="Times New Roman" pitchFamily="18" charset="0"/>
                <a:sym typeface="WP MathA" pitchFamily="2" charset="2"/>
              </a:rPr>
              <a:t>Automatic receptacle control</a:t>
            </a:r>
          </a:p>
          <a:p>
            <a:pPr lvl="1"/>
            <a:r>
              <a:rPr lang="en-US" dirty="0">
                <a:cs typeface="Times New Roman" pitchFamily="18" charset="0"/>
                <a:sym typeface="WP MathA" pitchFamily="2" charset="2"/>
              </a:rPr>
              <a:t>Electrical Energy Monitoring</a:t>
            </a:r>
          </a:p>
          <a:p>
            <a:pPr lvl="1"/>
            <a:r>
              <a:rPr lang="en-US" dirty="0">
                <a:cs typeface="Times New Roman" pitchFamily="18" charset="0"/>
                <a:sym typeface="WP MathA" pitchFamily="2" charset="2"/>
              </a:rPr>
              <a:t>Low-Voltage Dry Type Distribution Transformers</a:t>
            </a:r>
          </a:p>
          <a:p>
            <a:r>
              <a:rPr lang="en-US" dirty="0">
                <a:cs typeface="Times New Roman" pitchFamily="18" charset="0"/>
                <a:sym typeface="WP MathA" pitchFamily="2" charset="2"/>
              </a:rPr>
              <a:t>Submittals</a:t>
            </a:r>
          </a:p>
          <a:p>
            <a:pPr lvl="2">
              <a:buFontTx/>
              <a:buNone/>
            </a:pPr>
            <a:r>
              <a:rPr lang="en-US" dirty="0">
                <a:cs typeface="Times New Roman" pitchFamily="18" charset="0"/>
                <a:sym typeface="WP MathA" pitchFamily="2" charset="2"/>
              </a:rPr>
              <a:t>	</a:t>
            </a:r>
          </a:p>
        </p:txBody>
      </p:sp>
      <p:sp>
        <p:nvSpPr>
          <p:cNvPr id="327683" name="Rectangle 3"/>
          <p:cNvSpPr>
            <a:spLocks noGrp="1" noChangeArrowheads="1"/>
          </p:cNvSpPr>
          <p:nvPr>
            <p:ph type="title"/>
          </p:nvPr>
        </p:nvSpPr>
        <p:spPr>
          <a:xfrm>
            <a:off x="265729" y="0"/>
            <a:ext cx="8535371" cy="914400"/>
          </a:xfrm>
        </p:spPr>
        <p:txBody>
          <a:bodyPr/>
          <a:lstStyle/>
          <a:p>
            <a:pPr>
              <a:lnSpc>
                <a:spcPct val="80000"/>
              </a:lnSpc>
            </a:pPr>
            <a:r>
              <a:rPr lang="en-US" sz="2400" b="1" dirty="0">
                <a:solidFill>
                  <a:srgbClr val="00853F"/>
                </a:solidFill>
              </a:rPr>
              <a:t>Section 8</a:t>
            </a:r>
            <a:br>
              <a:rPr lang="en-US" dirty="0">
                <a:solidFill>
                  <a:srgbClr val="00853F"/>
                </a:solidFill>
              </a:rPr>
            </a:br>
            <a:r>
              <a:rPr lang="en-US" sz="2000" dirty="0">
                <a:solidFill>
                  <a:srgbClr val="00853F"/>
                </a:solidFill>
              </a:rPr>
              <a:t>Power – Scope</a:t>
            </a:r>
            <a:endParaRPr lang="en-US" sz="2000" i="1" dirty="0">
              <a:solidFill>
                <a:srgbClr val="00853F"/>
              </a:solidFill>
            </a:endParaRPr>
          </a:p>
        </p:txBody>
      </p:sp>
    </p:spTree>
    <p:extLst>
      <p:ext uri="{BB962C8B-B14F-4D97-AF65-F5344CB8AC3E}">
        <p14:creationId xmlns:p14="http://schemas.microsoft.com/office/powerpoint/2010/main" val="2796443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idx="1"/>
          </p:nvPr>
        </p:nvSpPr>
        <p:spPr>
          <a:xfrm>
            <a:off x="456230" y="1371600"/>
            <a:ext cx="8081346" cy="4613564"/>
          </a:xfrm>
        </p:spPr>
        <p:txBody>
          <a:bodyPr>
            <a:normAutofit/>
          </a:bodyPr>
          <a:lstStyle/>
          <a:p>
            <a:pPr>
              <a:buFont typeface="Arial" panose="020B0604020202020204" pitchFamily="34" charset="0"/>
              <a:buChar char="•"/>
            </a:pPr>
            <a:r>
              <a:rPr lang="en-US" dirty="0">
                <a:cs typeface="Times New Roman" pitchFamily="18" charset="0"/>
                <a:sym typeface="WP MathA" pitchFamily="2" charset="2"/>
              </a:rPr>
              <a:t>Equipment installed in </a:t>
            </a:r>
            <a:r>
              <a:rPr lang="en-US" b="1" dirty="0">
                <a:cs typeface="Times New Roman" pitchFamily="18" charset="0"/>
                <a:sym typeface="WP MathA" pitchFamily="2" charset="2"/>
              </a:rPr>
              <a:t>new</a:t>
            </a:r>
            <a:r>
              <a:rPr lang="en-US" dirty="0">
                <a:cs typeface="Times New Roman" pitchFamily="18" charset="0"/>
                <a:sym typeface="WP MathA" pitchFamily="2" charset="2"/>
              </a:rPr>
              <a:t> buildings or </a:t>
            </a:r>
            <a:r>
              <a:rPr lang="en-US" b="1" dirty="0">
                <a:cs typeface="Times New Roman" pitchFamily="18" charset="0"/>
                <a:sym typeface="WP MathA" pitchFamily="2" charset="2"/>
              </a:rPr>
              <a:t>additions</a:t>
            </a:r>
            <a:r>
              <a:rPr lang="en-US" dirty="0">
                <a:cs typeface="Times New Roman" pitchFamily="18" charset="0"/>
                <a:sym typeface="WP MathA" pitchFamily="2" charset="2"/>
              </a:rPr>
              <a:t> to existing buildings must comply</a:t>
            </a:r>
          </a:p>
          <a:p>
            <a:pPr>
              <a:buFont typeface="Arial" panose="020B0604020202020204" pitchFamily="34" charset="0"/>
              <a:buChar char="•"/>
            </a:pPr>
            <a:r>
              <a:rPr lang="en-US" b="1" dirty="0">
                <a:cs typeface="Times New Roman" pitchFamily="18" charset="0"/>
                <a:sym typeface="WP MathA" pitchFamily="2" charset="2"/>
              </a:rPr>
              <a:t>Alterations</a:t>
            </a:r>
            <a:r>
              <a:rPr lang="en-US" dirty="0">
                <a:cs typeface="Times New Roman" pitchFamily="18" charset="0"/>
                <a:sym typeface="WP MathA" pitchFamily="2" charset="2"/>
              </a:rPr>
              <a:t> to equipment or systems must comply with requirements applicable to those specific portions of the building and systems being altered</a:t>
            </a:r>
          </a:p>
          <a:p>
            <a:pPr lvl="1">
              <a:buFont typeface="Arial" panose="020B0604020202020204" pitchFamily="34" charset="0"/>
              <a:buChar char="•"/>
            </a:pPr>
            <a:r>
              <a:rPr lang="en-US" dirty="0">
                <a:cs typeface="Times New Roman" pitchFamily="18" charset="0"/>
                <a:sym typeface="WP MathA" pitchFamily="2" charset="2"/>
              </a:rPr>
              <a:t>New equipment installed as a direct replacement of existing equipment must comply with requirements for that equipment</a:t>
            </a:r>
          </a:p>
          <a:p>
            <a:pPr lvl="1">
              <a:buFont typeface="Arial" panose="020B0604020202020204" pitchFamily="34" charset="0"/>
              <a:buChar char="•"/>
            </a:pPr>
            <a:r>
              <a:rPr lang="en-US" b="1" u="sng" dirty="0">
                <a:cs typeface="Times New Roman" pitchFamily="18" charset="0"/>
                <a:sym typeface="WP MathA" pitchFamily="2" charset="2"/>
              </a:rPr>
              <a:t>Exception</a:t>
            </a:r>
            <a:r>
              <a:rPr lang="en-US" b="1" dirty="0">
                <a:cs typeface="Times New Roman" pitchFamily="18" charset="0"/>
                <a:sym typeface="WP MathA" pitchFamily="2" charset="2"/>
              </a:rPr>
              <a:t> - </a:t>
            </a:r>
            <a:r>
              <a:rPr lang="en-US" dirty="0">
                <a:cs typeface="Times New Roman" pitchFamily="18" charset="0"/>
                <a:sym typeface="WP MathA" pitchFamily="2" charset="2"/>
              </a:rPr>
              <a:t>Compliance not required for relocation or reuse of existing equipment at the same site</a:t>
            </a:r>
          </a:p>
          <a:p>
            <a:pPr lvl="2">
              <a:buFontTx/>
              <a:buNone/>
            </a:pPr>
            <a:r>
              <a:rPr lang="en-US" dirty="0">
                <a:cs typeface="Times New Roman" pitchFamily="18" charset="0"/>
                <a:sym typeface="WP MathA" pitchFamily="2" charset="2"/>
              </a:rPr>
              <a:t>	</a:t>
            </a:r>
          </a:p>
          <a:p>
            <a:pPr lvl="1"/>
            <a:endParaRPr lang="en-US" dirty="0">
              <a:cs typeface="Times New Roman" pitchFamily="18" charset="0"/>
              <a:sym typeface="WP MathA" pitchFamily="2" charset="2"/>
            </a:endParaRPr>
          </a:p>
        </p:txBody>
      </p:sp>
      <p:sp>
        <p:nvSpPr>
          <p:cNvPr id="327683" name="Rectangle 3"/>
          <p:cNvSpPr>
            <a:spLocks noGrp="1" noChangeArrowheads="1"/>
          </p:cNvSpPr>
          <p:nvPr>
            <p:ph type="title"/>
          </p:nvPr>
        </p:nvSpPr>
        <p:spPr>
          <a:xfrm>
            <a:off x="265729" y="0"/>
            <a:ext cx="8535371" cy="914400"/>
          </a:xfrm>
        </p:spPr>
        <p:txBody>
          <a:bodyPr/>
          <a:lstStyle/>
          <a:p>
            <a:pPr>
              <a:lnSpc>
                <a:spcPct val="80000"/>
              </a:lnSpc>
            </a:pPr>
            <a:r>
              <a:rPr lang="en-US" sz="2400" b="1" dirty="0">
                <a:solidFill>
                  <a:srgbClr val="00853F"/>
                </a:solidFill>
              </a:rPr>
              <a:t>Section 8 – 8.1.2 – 8.1.4</a:t>
            </a:r>
            <a:br>
              <a:rPr lang="en-US" dirty="0">
                <a:solidFill>
                  <a:srgbClr val="00853F"/>
                </a:solidFill>
              </a:rPr>
            </a:br>
            <a:r>
              <a:rPr lang="en-US" sz="2000" dirty="0">
                <a:solidFill>
                  <a:srgbClr val="00853F"/>
                </a:solidFill>
              </a:rPr>
              <a:t>New Buildings, Additions, and Alterations to </a:t>
            </a:r>
            <a:br>
              <a:rPr lang="en-US" sz="2000" dirty="0">
                <a:solidFill>
                  <a:srgbClr val="00853F"/>
                </a:solidFill>
              </a:rPr>
            </a:br>
            <a:r>
              <a:rPr lang="en-US" sz="2000" dirty="0">
                <a:solidFill>
                  <a:srgbClr val="00853F"/>
                </a:solidFill>
              </a:rPr>
              <a:t>Existing Buildings</a:t>
            </a:r>
            <a:endParaRPr lang="en-US" sz="2000" i="1" dirty="0">
              <a:solidFill>
                <a:srgbClr val="00853F"/>
              </a:solidFill>
            </a:endParaRPr>
          </a:p>
        </p:txBody>
      </p:sp>
    </p:spTree>
    <p:extLst>
      <p:ext uri="{BB962C8B-B14F-4D97-AF65-F5344CB8AC3E}">
        <p14:creationId xmlns:p14="http://schemas.microsoft.com/office/powerpoint/2010/main" val="296462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a:xfrm>
            <a:off x="456229" y="1143000"/>
            <a:ext cx="8459171" cy="5059107"/>
          </a:xfrm>
        </p:spPr>
        <p:txBody>
          <a:bodyPr>
            <a:normAutofit/>
          </a:bodyPr>
          <a:lstStyle/>
          <a:p>
            <a:pPr marL="0" indent="0">
              <a:lnSpc>
                <a:spcPct val="90000"/>
              </a:lnSpc>
              <a:buNone/>
            </a:pPr>
            <a:r>
              <a:rPr lang="en-US" dirty="0">
                <a:cs typeface="Times New Roman" pitchFamily="18" charset="0"/>
                <a:sym typeface="WP MathA" pitchFamily="2" charset="2"/>
              </a:rPr>
              <a:t>Two types of conductors</a:t>
            </a:r>
          </a:p>
          <a:p>
            <a:pPr lvl="1">
              <a:lnSpc>
                <a:spcPct val="90000"/>
              </a:lnSpc>
              <a:buFont typeface="Arial" panose="020B0604020202020204" pitchFamily="34" charset="0"/>
              <a:buChar char="•"/>
            </a:pPr>
            <a:r>
              <a:rPr lang="en-US" dirty="0">
                <a:cs typeface="Times New Roman" pitchFamily="18" charset="0"/>
                <a:sym typeface="WP MathA" pitchFamily="2" charset="2"/>
              </a:rPr>
              <a:t>Feeder conductors</a:t>
            </a:r>
          </a:p>
          <a:p>
            <a:pPr lvl="2">
              <a:lnSpc>
                <a:spcPct val="90000"/>
              </a:lnSpc>
              <a:buFont typeface="Arial" pitchFamily="34" charset="0"/>
              <a:buChar char="–"/>
            </a:pPr>
            <a:r>
              <a:rPr lang="en-US" dirty="0">
                <a:cs typeface="Times New Roman" pitchFamily="18" charset="0"/>
                <a:sym typeface="WP MathA" pitchFamily="2" charset="2"/>
              </a:rPr>
              <a:t>Connect service equipment to the branch circuit breaker panels</a:t>
            </a:r>
          </a:p>
          <a:p>
            <a:pPr lvl="1">
              <a:lnSpc>
                <a:spcPct val="90000"/>
              </a:lnSpc>
              <a:buFont typeface="Arial" panose="020B0604020202020204" pitchFamily="34" charset="0"/>
              <a:buChar char="•"/>
            </a:pPr>
            <a:r>
              <a:rPr lang="en-US" dirty="0">
                <a:cs typeface="Times New Roman" pitchFamily="18" charset="0"/>
                <a:sym typeface="WP MathA" pitchFamily="2" charset="2"/>
              </a:rPr>
              <a:t>Branch circuit conductors</a:t>
            </a:r>
          </a:p>
          <a:p>
            <a:pPr lvl="2">
              <a:lnSpc>
                <a:spcPct val="90000"/>
              </a:lnSpc>
              <a:buFont typeface="Arial" pitchFamily="34" charset="0"/>
              <a:buChar char="–"/>
            </a:pPr>
            <a:r>
              <a:rPr lang="en-US" dirty="0">
                <a:cs typeface="Times New Roman" pitchFamily="18" charset="0"/>
                <a:sym typeface="WP MathA" pitchFamily="2" charset="2"/>
              </a:rPr>
              <a:t>Run from the final circuit breaker to the outlet or load</a:t>
            </a:r>
          </a:p>
          <a:p>
            <a:pPr marL="0" indent="0">
              <a:lnSpc>
                <a:spcPct val="90000"/>
              </a:lnSpc>
              <a:buNone/>
            </a:pPr>
            <a:r>
              <a:rPr lang="en-US" dirty="0">
                <a:cs typeface="Times New Roman" pitchFamily="18" charset="0"/>
                <a:sym typeface="WP MathA" pitchFamily="2" charset="2"/>
              </a:rPr>
              <a:t>Feeder conductors and branch circuits combined to be sized for a maximum of 5% voltage drop total</a:t>
            </a:r>
          </a:p>
          <a:p>
            <a:pPr lvl="2">
              <a:lnSpc>
                <a:spcPct val="90000"/>
              </a:lnSpc>
              <a:buFontTx/>
              <a:buNone/>
            </a:pPr>
            <a:r>
              <a:rPr lang="en-US" sz="1800" dirty="0">
                <a:cs typeface="Times New Roman" pitchFamily="18" charset="0"/>
                <a:sym typeface="WP MathA" pitchFamily="2" charset="2"/>
              </a:rPr>
              <a:t>	</a:t>
            </a:r>
          </a:p>
          <a:p>
            <a:pPr lvl="1">
              <a:lnSpc>
                <a:spcPct val="90000"/>
              </a:lnSpc>
            </a:pPr>
            <a:endParaRPr lang="en-US" sz="2000" dirty="0">
              <a:cs typeface="Times New Roman" pitchFamily="18" charset="0"/>
              <a:sym typeface="WP MathA" pitchFamily="2" charset="2"/>
            </a:endParaRPr>
          </a:p>
        </p:txBody>
      </p:sp>
      <p:sp>
        <p:nvSpPr>
          <p:cNvPr id="329730" name="Rectangle 2"/>
          <p:cNvSpPr>
            <a:spLocks noGrp="1" noChangeArrowheads="1"/>
          </p:cNvSpPr>
          <p:nvPr>
            <p:ph type="title"/>
          </p:nvPr>
        </p:nvSpPr>
        <p:spPr>
          <a:xfrm>
            <a:off x="278429" y="0"/>
            <a:ext cx="8535371" cy="914400"/>
          </a:xfrm>
        </p:spPr>
        <p:txBody>
          <a:bodyPr/>
          <a:lstStyle/>
          <a:p>
            <a:pPr>
              <a:lnSpc>
                <a:spcPct val="80000"/>
              </a:lnSpc>
            </a:pPr>
            <a:r>
              <a:rPr lang="en-US" sz="2400" b="1" dirty="0">
                <a:solidFill>
                  <a:srgbClr val="00853F"/>
                </a:solidFill>
              </a:rPr>
              <a:t>Section 8 – 8.4.1</a:t>
            </a:r>
            <a:br>
              <a:rPr lang="en-US" dirty="0">
                <a:solidFill>
                  <a:srgbClr val="00853F"/>
                </a:solidFill>
              </a:rPr>
            </a:br>
            <a:r>
              <a:rPr lang="en-US" sz="2000" dirty="0">
                <a:solidFill>
                  <a:srgbClr val="00853F"/>
                </a:solidFill>
              </a:rPr>
              <a:t>Voltage Drop</a:t>
            </a:r>
            <a:endParaRPr lang="en-US" sz="1600" i="1" dirty="0">
              <a:solidFill>
                <a:srgbClr val="00853F"/>
              </a:solidFill>
            </a:endParaRPr>
          </a:p>
        </p:txBody>
      </p:sp>
      <p:pic>
        <p:nvPicPr>
          <p:cNvPr id="329756" name="Picture 28" descr="80-Electrical%20Schematic,%20again"/>
          <p:cNvPicPr>
            <a:picLocks noChangeAspect="1" noChangeArrowheads="1"/>
          </p:cNvPicPr>
          <p:nvPr/>
        </p:nvPicPr>
        <p:blipFill>
          <a:blip r:embed="rId3" cstate="screen"/>
          <a:srcRect/>
          <a:stretch>
            <a:fillRect/>
          </a:stretch>
        </p:blipFill>
        <p:spPr bwMode="auto">
          <a:xfrm>
            <a:off x="4904509" y="4177898"/>
            <a:ext cx="3909291" cy="2024209"/>
          </a:xfrm>
          <a:prstGeom prst="rect">
            <a:avLst/>
          </a:prstGeom>
          <a:noFill/>
          <a:ln w="12700" cmpd="sng">
            <a:solidFill>
              <a:schemeClr val="tx1"/>
            </a:solidFill>
            <a:miter lim="800000"/>
            <a:headEnd/>
            <a:tailEnd/>
          </a:ln>
        </p:spPr>
      </p:pic>
    </p:spTree>
    <p:extLst>
      <p:ext uri="{BB962C8B-B14F-4D97-AF65-F5344CB8AC3E}">
        <p14:creationId xmlns:p14="http://schemas.microsoft.com/office/powerpoint/2010/main" val="75631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a:xfrm>
            <a:off x="456229" y="1143000"/>
            <a:ext cx="8459171" cy="5059107"/>
          </a:xfrm>
        </p:spPr>
        <p:txBody>
          <a:bodyPr>
            <a:normAutofit/>
          </a:bodyPr>
          <a:lstStyle/>
          <a:p>
            <a:pPr marL="0" indent="0">
              <a:lnSpc>
                <a:spcPct val="90000"/>
              </a:lnSpc>
              <a:buNone/>
            </a:pPr>
            <a:r>
              <a:rPr lang="en-US" dirty="0">
                <a:cs typeface="Times New Roman" pitchFamily="18" charset="0"/>
                <a:sym typeface="WP MathA" pitchFamily="2" charset="2"/>
              </a:rPr>
              <a:t>Automatically controlled</a:t>
            </a:r>
          </a:p>
          <a:p>
            <a:pPr marL="0" indent="0">
              <a:lnSpc>
                <a:spcPct val="90000"/>
              </a:lnSpc>
              <a:buNone/>
            </a:pPr>
            <a:r>
              <a:rPr lang="en-US" dirty="0">
                <a:cs typeface="Times New Roman" pitchFamily="18" charset="0"/>
                <a:sym typeface="WP MathA" pitchFamily="2" charset="2"/>
              </a:rPr>
              <a:t>≥ 50% of all 125 volt 15- and 20-amp receptacles in:</a:t>
            </a:r>
          </a:p>
          <a:p>
            <a:pPr marL="509587">
              <a:lnSpc>
                <a:spcPct val="90000"/>
              </a:lnSpc>
              <a:buFont typeface="Calibri" panose="020F0502020204030204" pitchFamily="34" charset="0"/>
              <a:buChar char="–"/>
            </a:pPr>
            <a:r>
              <a:rPr lang="en-US" dirty="0">
                <a:cs typeface="Times New Roman" pitchFamily="18" charset="0"/>
                <a:sym typeface="WP MathA" pitchFamily="2" charset="2"/>
              </a:rPr>
              <a:t>Private offices</a:t>
            </a:r>
          </a:p>
          <a:p>
            <a:pPr marL="509587">
              <a:lnSpc>
                <a:spcPct val="90000"/>
              </a:lnSpc>
              <a:buFont typeface="Calibri" panose="020F0502020204030204" pitchFamily="34" charset="0"/>
              <a:buChar char="–"/>
            </a:pPr>
            <a:r>
              <a:rPr lang="en-US" dirty="0">
                <a:cs typeface="Times New Roman" pitchFamily="18" charset="0"/>
                <a:sym typeface="WP MathA" pitchFamily="2" charset="2"/>
              </a:rPr>
              <a:t>Conference rooms</a:t>
            </a:r>
          </a:p>
          <a:p>
            <a:pPr marL="509587">
              <a:lnSpc>
                <a:spcPct val="90000"/>
              </a:lnSpc>
              <a:buFont typeface="Calibri" panose="020F0502020204030204" pitchFamily="34" charset="0"/>
              <a:buChar char="–"/>
            </a:pPr>
            <a:r>
              <a:rPr lang="en-US" dirty="0">
                <a:cs typeface="Times New Roman" pitchFamily="18" charset="0"/>
                <a:sym typeface="WP MathA" pitchFamily="2" charset="2"/>
              </a:rPr>
              <a:t>Rooms used primarily for printing and/or </a:t>
            </a:r>
            <a:br>
              <a:rPr lang="en-US" dirty="0">
                <a:cs typeface="Times New Roman" pitchFamily="18" charset="0"/>
                <a:sym typeface="WP MathA" pitchFamily="2" charset="2"/>
              </a:rPr>
            </a:br>
            <a:r>
              <a:rPr lang="en-US" dirty="0">
                <a:cs typeface="Times New Roman" pitchFamily="18" charset="0"/>
                <a:sym typeface="WP MathA" pitchFamily="2" charset="2"/>
              </a:rPr>
              <a:t>copying functions</a:t>
            </a:r>
          </a:p>
          <a:p>
            <a:pPr marL="509587">
              <a:lnSpc>
                <a:spcPct val="90000"/>
              </a:lnSpc>
              <a:buFont typeface="Calibri" panose="020F0502020204030204" pitchFamily="34" charset="0"/>
              <a:buChar char="–"/>
            </a:pPr>
            <a:r>
              <a:rPr lang="en-US" dirty="0">
                <a:cs typeface="Times New Roman" pitchFamily="18" charset="0"/>
                <a:sym typeface="WP MathA" pitchFamily="2" charset="2"/>
              </a:rPr>
              <a:t>Break rooms</a:t>
            </a:r>
          </a:p>
          <a:p>
            <a:pPr marL="509587">
              <a:lnSpc>
                <a:spcPct val="90000"/>
              </a:lnSpc>
              <a:buFont typeface="Calibri" panose="020F0502020204030204" pitchFamily="34" charset="0"/>
              <a:buChar char="–"/>
            </a:pPr>
            <a:r>
              <a:rPr lang="en-US" dirty="0">
                <a:cs typeface="Times New Roman" pitchFamily="18" charset="0"/>
                <a:sym typeface="WP MathA" pitchFamily="2" charset="2"/>
              </a:rPr>
              <a:t>Classrooms</a:t>
            </a:r>
          </a:p>
          <a:p>
            <a:pPr marL="509587">
              <a:lnSpc>
                <a:spcPct val="90000"/>
              </a:lnSpc>
              <a:buFont typeface="Calibri" panose="020F0502020204030204" pitchFamily="34" charset="0"/>
              <a:buChar char="–"/>
            </a:pPr>
            <a:r>
              <a:rPr lang="en-US" dirty="0">
                <a:cs typeface="Times New Roman" pitchFamily="18" charset="0"/>
                <a:sym typeface="WP MathA" pitchFamily="2" charset="2"/>
              </a:rPr>
              <a:t>Individual workstations</a:t>
            </a:r>
          </a:p>
          <a:p>
            <a:pPr marL="166687" indent="0">
              <a:lnSpc>
                <a:spcPct val="90000"/>
              </a:lnSpc>
              <a:buNone/>
            </a:pPr>
            <a:r>
              <a:rPr lang="en-US" dirty="0">
                <a:cs typeface="Times New Roman" pitchFamily="18" charset="0"/>
                <a:sym typeface="WP MathA" pitchFamily="2" charset="2"/>
              </a:rPr>
              <a:t>≥ 25% of branch circuit feeders installed for modular furniture not shown on construction documents</a:t>
            </a:r>
            <a:endParaRPr lang="en-US" dirty="0">
              <a:solidFill>
                <a:srgbClr val="FF0000"/>
              </a:solidFill>
              <a:cs typeface="Times New Roman" pitchFamily="18" charset="0"/>
              <a:sym typeface="WP MathA" pitchFamily="2" charset="2"/>
            </a:endParaRPr>
          </a:p>
          <a:p>
            <a:pPr lvl="2">
              <a:lnSpc>
                <a:spcPct val="90000"/>
              </a:lnSpc>
              <a:buFontTx/>
              <a:buNone/>
            </a:pPr>
            <a:r>
              <a:rPr lang="en-US" sz="1800" dirty="0">
                <a:cs typeface="Times New Roman" pitchFamily="18" charset="0"/>
                <a:sym typeface="WP MathA" pitchFamily="2" charset="2"/>
              </a:rPr>
              <a:t>	</a:t>
            </a:r>
          </a:p>
          <a:p>
            <a:pPr lvl="1">
              <a:lnSpc>
                <a:spcPct val="90000"/>
              </a:lnSpc>
            </a:pPr>
            <a:endParaRPr lang="en-US" sz="2000" dirty="0">
              <a:cs typeface="Times New Roman" pitchFamily="18" charset="0"/>
              <a:sym typeface="WP MathA" pitchFamily="2" charset="2"/>
            </a:endParaRPr>
          </a:p>
        </p:txBody>
      </p:sp>
      <p:sp>
        <p:nvSpPr>
          <p:cNvPr id="329730" name="Rectangle 2"/>
          <p:cNvSpPr>
            <a:spLocks noGrp="1" noChangeArrowheads="1"/>
          </p:cNvSpPr>
          <p:nvPr>
            <p:ph type="title"/>
          </p:nvPr>
        </p:nvSpPr>
        <p:spPr>
          <a:xfrm>
            <a:off x="278429" y="0"/>
            <a:ext cx="8535371" cy="914400"/>
          </a:xfrm>
        </p:spPr>
        <p:txBody>
          <a:bodyPr/>
          <a:lstStyle/>
          <a:p>
            <a:pPr>
              <a:lnSpc>
                <a:spcPct val="80000"/>
              </a:lnSpc>
            </a:pPr>
            <a:r>
              <a:rPr lang="en-US" sz="2400" b="1" dirty="0">
                <a:solidFill>
                  <a:srgbClr val="00853F"/>
                </a:solidFill>
              </a:rPr>
              <a:t>Section 8 – 8.4.2</a:t>
            </a:r>
            <a:br>
              <a:rPr lang="en-US" dirty="0">
                <a:solidFill>
                  <a:srgbClr val="00853F"/>
                </a:solidFill>
              </a:rPr>
            </a:br>
            <a:r>
              <a:rPr lang="en-US" sz="2000" dirty="0">
                <a:solidFill>
                  <a:srgbClr val="00853F"/>
                </a:solidFill>
              </a:rPr>
              <a:t>Automatic Receptacle Control</a:t>
            </a:r>
            <a:endParaRPr lang="en-US" sz="1600" i="1" dirty="0">
              <a:solidFill>
                <a:srgbClr val="00853F"/>
              </a:solidFill>
            </a:endParaRPr>
          </a:p>
        </p:txBody>
      </p:sp>
      <p:pic>
        <p:nvPicPr>
          <p:cNvPr id="4" name="Picture 8" descr="http://t3.gstatic.com/images?q=tbn:ANd9GcT7uWIC7INKu1z4GMa7sOuqjjhZMOeEyFNF7MmsKoAQr9h9ki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7" y="2110839"/>
            <a:ext cx="19478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035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a:xfrm>
            <a:off x="456229" y="1143000"/>
            <a:ext cx="8459171" cy="5388429"/>
          </a:xfrm>
        </p:spPr>
        <p:txBody>
          <a:bodyPr>
            <a:normAutofit fontScale="85000" lnSpcReduction="20000"/>
          </a:bodyPr>
          <a:lstStyle/>
          <a:p>
            <a:pPr marL="0" indent="0">
              <a:lnSpc>
                <a:spcPct val="90000"/>
              </a:lnSpc>
              <a:buNone/>
            </a:pPr>
            <a:r>
              <a:rPr lang="en-US" dirty="0">
                <a:cs typeface="Times New Roman" pitchFamily="18" charset="0"/>
                <a:sym typeface="WP MathA" pitchFamily="2" charset="2"/>
              </a:rPr>
              <a:t>Automatic control devices must function on:</a:t>
            </a:r>
          </a:p>
          <a:p>
            <a:pPr marL="574675" lvl="1" indent="-342900">
              <a:buFont typeface="Arial" panose="020B0604020202020204" pitchFamily="34" charset="0"/>
              <a:buChar char="•"/>
            </a:pPr>
            <a:r>
              <a:rPr lang="en-US" dirty="0"/>
              <a:t>Time-of-day controller provided to control ≤ 5,000 ft</a:t>
            </a:r>
            <a:r>
              <a:rPr lang="en-US" baseline="30000" dirty="0"/>
              <a:t>2</a:t>
            </a:r>
            <a:r>
              <a:rPr lang="en-US" dirty="0"/>
              <a:t> and not more than one floor (occupant able to manually override up to 2 hours) OR</a:t>
            </a:r>
          </a:p>
          <a:p>
            <a:pPr marL="574675" lvl="1" indent="-342900">
              <a:buFont typeface="Arial" panose="020B0604020202020204" pitchFamily="34" charset="0"/>
              <a:buChar char="•"/>
            </a:pPr>
            <a:r>
              <a:rPr lang="en-US" dirty="0"/>
              <a:t>Occupant sensor(s) to turn off receptacles within 20 minutes of occupant leaving the space, OR</a:t>
            </a:r>
          </a:p>
          <a:p>
            <a:pPr marL="574675" lvl="1" indent="-342900">
              <a:buFont typeface="Arial" panose="020B0604020202020204" pitchFamily="34" charset="0"/>
              <a:buChar char="•"/>
            </a:pPr>
            <a:r>
              <a:rPr lang="en-US" dirty="0"/>
              <a:t>Automated signal from another control or alarm that turns receptacles off within 20 minutes after determining the area is unoccupied</a:t>
            </a:r>
          </a:p>
          <a:p>
            <a:pPr marL="0" indent="0">
              <a:lnSpc>
                <a:spcPct val="90000"/>
              </a:lnSpc>
              <a:buNone/>
            </a:pPr>
            <a:br>
              <a:rPr lang="en-US" dirty="0">
                <a:cs typeface="Times New Roman" pitchFamily="18" charset="0"/>
                <a:sym typeface="WP MathA" pitchFamily="2" charset="2"/>
              </a:rPr>
            </a:br>
            <a:r>
              <a:rPr lang="en-US" dirty="0">
                <a:cs typeface="Times New Roman" pitchFamily="18" charset="0"/>
                <a:sym typeface="WP MathA" pitchFamily="2" charset="2"/>
              </a:rPr>
              <a:t>Controlled receptacles must be</a:t>
            </a:r>
          </a:p>
          <a:p>
            <a:pPr marL="568325">
              <a:lnSpc>
                <a:spcPct val="90000"/>
              </a:lnSpc>
              <a:buFont typeface="Arial" panose="020B0604020202020204" pitchFamily="34" charset="0"/>
              <a:buChar char="•"/>
            </a:pPr>
            <a:r>
              <a:rPr lang="en-US" sz="2000" dirty="0">
                <a:sym typeface="WP MathA" pitchFamily="2" charset="2"/>
              </a:rPr>
              <a:t>visually marked to differentiate from uncontrolled receptacles</a:t>
            </a:r>
          </a:p>
          <a:p>
            <a:pPr marL="568325">
              <a:lnSpc>
                <a:spcPct val="90000"/>
              </a:lnSpc>
              <a:buFont typeface="Arial" panose="020B0604020202020204" pitchFamily="34" charset="0"/>
              <a:buChar char="•"/>
            </a:pPr>
            <a:r>
              <a:rPr lang="en-US" sz="2000" dirty="0">
                <a:sym typeface="WP MathA" pitchFamily="2" charset="2"/>
              </a:rPr>
              <a:t>uniformly distributed throughout the space</a:t>
            </a:r>
          </a:p>
          <a:p>
            <a:pPr marL="0" indent="0">
              <a:lnSpc>
                <a:spcPct val="90000"/>
              </a:lnSpc>
              <a:buNone/>
            </a:pPr>
            <a:endParaRPr lang="en-US" dirty="0">
              <a:cs typeface="Times New Roman" pitchFamily="18" charset="0"/>
              <a:sym typeface="WP MathA" pitchFamily="2" charset="2"/>
            </a:endParaRPr>
          </a:p>
          <a:p>
            <a:pPr marL="0" indent="0">
              <a:lnSpc>
                <a:spcPct val="90000"/>
              </a:lnSpc>
              <a:buNone/>
            </a:pPr>
            <a:r>
              <a:rPr lang="en-US" dirty="0">
                <a:cs typeface="Times New Roman" pitchFamily="18" charset="0"/>
                <a:sym typeface="WP MathA" pitchFamily="2" charset="2"/>
              </a:rPr>
              <a:t>Plug-in type devices may not be used to comply with this requirement</a:t>
            </a:r>
          </a:p>
          <a:p>
            <a:pPr marL="0" indent="0">
              <a:lnSpc>
                <a:spcPct val="90000"/>
              </a:lnSpc>
              <a:buNone/>
            </a:pPr>
            <a:endParaRPr lang="en-US" dirty="0">
              <a:cs typeface="Times New Roman" pitchFamily="18" charset="0"/>
              <a:sym typeface="WP MathA" pitchFamily="2" charset="2"/>
            </a:endParaRPr>
          </a:p>
          <a:p>
            <a:pPr marL="0" indent="0">
              <a:lnSpc>
                <a:spcPct val="90000"/>
              </a:lnSpc>
              <a:buNone/>
            </a:pPr>
            <a:r>
              <a:rPr lang="en-US" b="1" u="sng" dirty="0">
                <a:cs typeface="Times New Roman" pitchFamily="18" charset="0"/>
                <a:sym typeface="WP MathA" pitchFamily="2" charset="2"/>
              </a:rPr>
              <a:t>Exceptions</a:t>
            </a:r>
          </a:p>
          <a:p>
            <a:pPr marL="509587">
              <a:lnSpc>
                <a:spcPct val="90000"/>
              </a:lnSpc>
              <a:buFont typeface="Arial" panose="020B0604020202020204" pitchFamily="34" charset="0"/>
              <a:buChar char="•"/>
            </a:pPr>
            <a:r>
              <a:rPr lang="en-US" dirty="0">
                <a:cs typeface="Times New Roman" pitchFamily="18" charset="0"/>
                <a:sym typeface="WP MathA" pitchFamily="2" charset="2"/>
              </a:rPr>
              <a:t>Receptacles designated for equipment requiring 24 </a:t>
            </a:r>
            <a:r>
              <a:rPr lang="en-US" dirty="0" err="1">
                <a:cs typeface="Times New Roman" pitchFamily="18" charset="0"/>
                <a:sym typeface="WP MathA" pitchFamily="2" charset="2"/>
              </a:rPr>
              <a:t>hr</a:t>
            </a:r>
            <a:r>
              <a:rPr lang="en-US" dirty="0">
                <a:cs typeface="Times New Roman" pitchFamily="18" charset="0"/>
                <a:sym typeface="WP MathA" pitchFamily="2" charset="2"/>
              </a:rPr>
              <a:t>/day 365 days/</a:t>
            </a:r>
            <a:r>
              <a:rPr lang="en-US" dirty="0" err="1">
                <a:cs typeface="Times New Roman" pitchFamily="18" charset="0"/>
                <a:sym typeface="WP MathA" pitchFamily="2" charset="2"/>
              </a:rPr>
              <a:t>yr</a:t>
            </a:r>
            <a:r>
              <a:rPr lang="en-US" dirty="0">
                <a:cs typeface="Times New Roman" pitchFamily="18" charset="0"/>
                <a:sym typeface="WP MathA" pitchFamily="2" charset="2"/>
              </a:rPr>
              <a:t> operation</a:t>
            </a:r>
          </a:p>
          <a:p>
            <a:pPr marL="509587">
              <a:lnSpc>
                <a:spcPct val="90000"/>
              </a:lnSpc>
              <a:buFont typeface="Arial" panose="020B0604020202020204" pitchFamily="34" charset="0"/>
              <a:buChar char="•"/>
            </a:pPr>
            <a:r>
              <a:rPr lang="en-US" dirty="0">
                <a:cs typeface="Times New Roman" pitchFamily="18" charset="0"/>
                <a:sym typeface="WP MathA" pitchFamily="2" charset="2"/>
              </a:rPr>
              <a:t>Spaces where automatic lighting shutoff would cause security or safety concerns</a:t>
            </a:r>
          </a:p>
          <a:p>
            <a:pPr lvl="2">
              <a:lnSpc>
                <a:spcPct val="90000"/>
              </a:lnSpc>
              <a:buFontTx/>
              <a:buNone/>
            </a:pPr>
            <a:r>
              <a:rPr lang="en-US" sz="1800" dirty="0">
                <a:cs typeface="Times New Roman" pitchFamily="18" charset="0"/>
                <a:sym typeface="WP MathA" pitchFamily="2" charset="2"/>
              </a:rPr>
              <a:t>	</a:t>
            </a:r>
          </a:p>
          <a:p>
            <a:pPr lvl="1">
              <a:lnSpc>
                <a:spcPct val="90000"/>
              </a:lnSpc>
            </a:pPr>
            <a:endParaRPr lang="en-US" sz="2000" dirty="0">
              <a:cs typeface="Times New Roman" pitchFamily="18" charset="0"/>
              <a:sym typeface="WP MathA" pitchFamily="2" charset="2"/>
            </a:endParaRPr>
          </a:p>
        </p:txBody>
      </p:sp>
      <p:sp>
        <p:nvSpPr>
          <p:cNvPr id="329730" name="Rectangle 2"/>
          <p:cNvSpPr>
            <a:spLocks noGrp="1" noChangeArrowheads="1"/>
          </p:cNvSpPr>
          <p:nvPr>
            <p:ph type="title"/>
          </p:nvPr>
        </p:nvSpPr>
        <p:spPr>
          <a:xfrm>
            <a:off x="278429" y="0"/>
            <a:ext cx="8535371" cy="914400"/>
          </a:xfrm>
        </p:spPr>
        <p:txBody>
          <a:bodyPr/>
          <a:lstStyle/>
          <a:p>
            <a:pPr>
              <a:lnSpc>
                <a:spcPct val="80000"/>
              </a:lnSpc>
            </a:pPr>
            <a:r>
              <a:rPr lang="en-US" sz="2400" b="1" dirty="0">
                <a:solidFill>
                  <a:srgbClr val="00853F"/>
                </a:solidFill>
              </a:rPr>
              <a:t>Section 8 – 8.4.2</a:t>
            </a:r>
            <a:br>
              <a:rPr lang="en-US" dirty="0">
                <a:solidFill>
                  <a:srgbClr val="00853F"/>
                </a:solidFill>
              </a:rPr>
            </a:br>
            <a:r>
              <a:rPr lang="en-US" sz="2000" dirty="0">
                <a:solidFill>
                  <a:srgbClr val="00853F"/>
                </a:solidFill>
              </a:rPr>
              <a:t>Automatic Receptacle Control </a:t>
            </a:r>
            <a:r>
              <a:rPr lang="en-US" sz="1200" i="1" dirty="0">
                <a:solidFill>
                  <a:srgbClr val="00853F"/>
                </a:solidFill>
              </a:rPr>
              <a:t>(cont’d)</a:t>
            </a:r>
            <a:endParaRPr lang="en-US" sz="1600" i="1" dirty="0">
              <a:solidFill>
                <a:srgbClr val="00853F"/>
              </a:solidFill>
            </a:endParaRPr>
          </a:p>
        </p:txBody>
      </p:sp>
    </p:spTree>
    <p:extLst>
      <p:ext uri="{BB962C8B-B14F-4D97-AF65-F5344CB8AC3E}">
        <p14:creationId xmlns:p14="http://schemas.microsoft.com/office/powerpoint/2010/main" val="780602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a:xfrm>
            <a:off x="456229" y="1143000"/>
            <a:ext cx="8459171" cy="5614060"/>
          </a:xfrm>
        </p:spPr>
        <p:txBody>
          <a:bodyPr>
            <a:normAutofit fontScale="92500" lnSpcReduction="10000"/>
          </a:bodyPr>
          <a:lstStyle/>
          <a:p>
            <a:pPr marL="0" indent="0">
              <a:lnSpc>
                <a:spcPct val="90000"/>
              </a:lnSpc>
              <a:buNone/>
            </a:pPr>
            <a:r>
              <a:rPr lang="en-US" dirty="0">
                <a:cs typeface="Times New Roman" pitchFamily="18" charset="0"/>
                <a:sym typeface="WP MathA" pitchFamily="2" charset="2"/>
              </a:rPr>
              <a:t>Measurement devices in new building to monitor electrical energy use for each of these separately:</a:t>
            </a:r>
          </a:p>
          <a:p>
            <a:pPr>
              <a:lnSpc>
                <a:spcPct val="90000"/>
              </a:lnSpc>
            </a:pPr>
            <a:r>
              <a:rPr lang="en-US" dirty="0">
                <a:cs typeface="Times New Roman" pitchFamily="18" charset="0"/>
                <a:sym typeface="WP MathA" pitchFamily="2" charset="2"/>
              </a:rPr>
              <a:t>Total electrical energy</a:t>
            </a:r>
          </a:p>
          <a:p>
            <a:pPr>
              <a:lnSpc>
                <a:spcPct val="90000"/>
              </a:lnSpc>
            </a:pPr>
            <a:r>
              <a:rPr lang="en-US" dirty="0">
                <a:cs typeface="Times New Roman" pitchFamily="18" charset="0"/>
                <a:sym typeface="WP MathA" pitchFamily="2" charset="2"/>
              </a:rPr>
              <a:t>HVAC systems</a:t>
            </a:r>
          </a:p>
          <a:p>
            <a:pPr>
              <a:lnSpc>
                <a:spcPct val="90000"/>
              </a:lnSpc>
            </a:pPr>
            <a:r>
              <a:rPr lang="en-US" dirty="0">
                <a:cs typeface="Times New Roman" pitchFamily="18" charset="0"/>
                <a:sym typeface="WP MathA" pitchFamily="2" charset="2"/>
              </a:rPr>
              <a:t>Interior lighting</a:t>
            </a:r>
          </a:p>
          <a:p>
            <a:pPr>
              <a:lnSpc>
                <a:spcPct val="90000"/>
              </a:lnSpc>
            </a:pPr>
            <a:r>
              <a:rPr lang="en-US" dirty="0">
                <a:cs typeface="Times New Roman" pitchFamily="18" charset="0"/>
                <a:sym typeface="WP MathA" pitchFamily="2" charset="2"/>
              </a:rPr>
              <a:t>Exterior lighting</a:t>
            </a:r>
          </a:p>
          <a:p>
            <a:pPr>
              <a:lnSpc>
                <a:spcPct val="90000"/>
              </a:lnSpc>
            </a:pPr>
            <a:r>
              <a:rPr lang="en-US" dirty="0">
                <a:cs typeface="Times New Roman" pitchFamily="18" charset="0"/>
                <a:sym typeface="WP MathA" pitchFamily="2" charset="2"/>
              </a:rPr>
              <a:t>Receptacle circuits</a:t>
            </a:r>
            <a:br>
              <a:rPr lang="en-US" dirty="0">
                <a:cs typeface="Times New Roman" pitchFamily="18" charset="0"/>
                <a:sym typeface="WP MathA" pitchFamily="2" charset="2"/>
              </a:rPr>
            </a:br>
            <a:endParaRPr lang="en-US" dirty="0">
              <a:cs typeface="Times New Roman" pitchFamily="18" charset="0"/>
              <a:sym typeface="WP MathA" pitchFamily="2" charset="2"/>
            </a:endParaRPr>
          </a:p>
          <a:p>
            <a:pPr marL="0" indent="0">
              <a:lnSpc>
                <a:spcPct val="90000"/>
              </a:lnSpc>
              <a:buNone/>
            </a:pPr>
            <a:r>
              <a:rPr lang="en-US" dirty="0">
                <a:cs typeface="Times New Roman" pitchFamily="18" charset="0"/>
                <a:sym typeface="WP MathA" pitchFamily="2" charset="2"/>
              </a:rPr>
              <a:t>For buildings with multiple tenants, the above must be separately monitored for total building and for each tenant (excluding shared systems) </a:t>
            </a:r>
            <a:br>
              <a:rPr lang="en-US" dirty="0">
                <a:cs typeface="Times New Roman" pitchFamily="18" charset="0"/>
                <a:sym typeface="WP MathA" pitchFamily="2" charset="2"/>
              </a:rPr>
            </a:br>
            <a:endParaRPr lang="en-US" dirty="0">
              <a:cs typeface="Times New Roman" pitchFamily="18" charset="0"/>
              <a:sym typeface="WP MathA" pitchFamily="2" charset="2"/>
            </a:endParaRPr>
          </a:p>
          <a:p>
            <a:pPr marL="0" indent="0">
              <a:lnSpc>
                <a:spcPct val="90000"/>
              </a:lnSpc>
              <a:buNone/>
            </a:pPr>
            <a:r>
              <a:rPr lang="en-US" b="1" dirty="0">
                <a:cs typeface="Times New Roman" pitchFamily="18" charset="0"/>
                <a:sym typeface="WP MathA" pitchFamily="2" charset="2"/>
              </a:rPr>
              <a:t>Exception</a:t>
            </a:r>
            <a:r>
              <a:rPr lang="en-US" dirty="0">
                <a:cs typeface="Times New Roman" pitchFamily="18" charset="0"/>
                <a:sym typeface="WP MathA" pitchFamily="2" charset="2"/>
              </a:rPr>
              <a:t>:</a:t>
            </a:r>
          </a:p>
          <a:p>
            <a:pPr>
              <a:lnSpc>
                <a:spcPct val="90000"/>
              </a:lnSpc>
            </a:pPr>
            <a:r>
              <a:rPr lang="en-US" dirty="0">
                <a:cs typeface="Times New Roman" pitchFamily="18" charset="0"/>
                <a:sym typeface="WP MathA" pitchFamily="2" charset="2"/>
              </a:rPr>
              <a:t>up to 10% of each separate load (other than total) can be from other electrical loads</a:t>
            </a:r>
          </a:p>
          <a:p>
            <a:pPr marL="0" indent="0">
              <a:lnSpc>
                <a:spcPct val="90000"/>
              </a:lnSpc>
              <a:buNone/>
            </a:pPr>
            <a:endParaRPr lang="en-US" dirty="0">
              <a:cs typeface="Times New Roman" pitchFamily="18" charset="0"/>
              <a:sym typeface="WP MathA" pitchFamily="2" charset="2"/>
            </a:endParaRPr>
          </a:p>
          <a:p>
            <a:pPr lvl="2">
              <a:lnSpc>
                <a:spcPct val="90000"/>
              </a:lnSpc>
              <a:buFontTx/>
              <a:buNone/>
            </a:pPr>
            <a:r>
              <a:rPr lang="en-US" sz="1800" dirty="0">
                <a:cs typeface="Times New Roman" pitchFamily="18" charset="0"/>
                <a:sym typeface="WP MathA" pitchFamily="2" charset="2"/>
              </a:rPr>
              <a:t>	</a:t>
            </a:r>
          </a:p>
          <a:p>
            <a:pPr lvl="1">
              <a:lnSpc>
                <a:spcPct val="90000"/>
              </a:lnSpc>
            </a:pPr>
            <a:endParaRPr lang="en-US" sz="2000" dirty="0">
              <a:cs typeface="Times New Roman" pitchFamily="18" charset="0"/>
              <a:sym typeface="WP MathA" pitchFamily="2" charset="2"/>
            </a:endParaRPr>
          </a:p>
        </p:txBody>
      </p:sp>
      <p:sp>
        <p:nvSpPr>
          <p:cNvPr id="329730" name="Rectangle 2"/>
          <p:cNvSpPr>
            <a:spLocks noGrp="1" noChangeArrowheads="1"/>
          </p:cNvSpPr>
          <p:nvPr>
            <p:ph type="title"/>
          </p:nvPr>
        </p:nvSpPr>
        <p:spPr>
          <a:xfrm>
            <a:off x="278429" y="0"/>
            <a:ext cx="8535371" cy="787078"/>
          </a:xfrm>
        </p:spPr>
        <p:txBody>
          <a:bodyPr/>
          <a:lstStyle/>
          <a:p>
            <a:pPr>
              <a:lnSpc>
                <a:spcPct val="80000"/>
              </a:lnSpc>
            </a:pPr>
            <a:r>
              <a:rPr lang="en-US" sz="2400" b="1" dirty="0">
                <a:solidFill>
                  <a:srgbClr val="00853F"/>
                </a:solidFill>
              </a:rPr>
              <a:t>Section 8 – 8.4.3</a:t>
            </a:r>
            <a:br>
              <a:rPr lang="en-US" sz="2400" b="1" dirty="0">
                <a:solidFill>
                  <a:srgbClr val="00853F"/>
                </a:solidFill>
              </a:rPr>
            </a:br>
            <a:r>
              <a:rPr lang="en-US" sz="2000" dirty="0">
                <a:solidFill>
                  <a:srgbClr val="00853F"/>
                </a:solidFill>
              </a:rPr>
              <a:t>Electrical Energy Monitoring</a:t>
            </a:r>
          </a:p>
        </p:txBody>
      </p:sp>
    </p:spTree>
    <p:extLst>
      <p:ext uri="{BB962C8B-B14F-4D97-AF65-F5344CB8AC3E}">
        <p14:creationId xmlns:p14="http://schemas.microsoft.com/office/powerpoint/2010/main" val="613201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Energy use must be automatically recorded a minimum of every 15 minutes</a:t>
            </a:r>
          </a:p>
          <a:p>
            <a:r>
              <a:rPr lang="en-US" dirty="0"/>
              <a:t>Use must be reported at least hourly, daily, monthly, and annually</a:t>
            </a:r>
          </a:p>
          <a:p>
            <a:r>
              <a:rPr lang="en-US" dirty="0"/>
              <a:t>Data for tenants must be made available to that tenant</a:t>
            </a:r>
          </a:p>
          <a:p>
            <a:r>
              <a:rPr lang="en-US" dirty="0"/>
              <a:t>The system must be capable of retaining data for at least 36 months</a:t>
            </a:r>
          </a:p>
        </p:txBody>
      </p:sp>
      <p:sp>
        <p:nvSpPr>
          <p:cNvPr id="3" name="Title 2"/>
          <p:cNvSpPr>
            <a:spLocks noGrp="1"/>
          </p:cNvSpPr>
          <p:nvPr>
            <p:ph type="title"/>
          </p:nvPr>
        </p:nvSpPr>
        <p:spPr>
          <a:xfrm>
            <a:off x="198438" y="95001"/>
            <a:ext cx="8724900" cy="706056"/>
          </a:xfrm>
        </p:spPr>
        <p:txBody>
          <a:bodyPr>
            <a:noAutofit/>
          </a:bodyPr>
          <a:lstStyle/>
          <a:p>
            <a:pPr>
              <a:lnSpc>
                <a:spcPct val="100000"/>
              </a:lnSpc>
            </a:pPr>
            <a:r>
              <a:rPr lang="en-US" sz="2400" b="1" dirty="0">
                <a:solidFill>
                  <a:srgbClr val="00853F"/>
                </a:solidFill>
              </a:rPr>
              <a:t>Section 8 – 8.4.3</a:t>
            </a:r>
            <a:br>
              <a:rPr lang="en-US" sz="2400" b="1" dirty="0">
                <a:solidFill>
                  <a:srgbClr val="FF0000"/>
                </a:solidFill>
              </a:rPr>
            </a:br>
            <a:r>
              <a:rPr lang="en-US" sz="2000" dirty="0">
                <a:solidFill>
                  <a:srgbClr val="00853F"/>
                </a:solidFill>
              </a:rPr>
              <a:t>Electrical Energy Monitoring – Recording and </a:t>
            </a:r>
            <a:br>
              <a:rPr lang="en-US" sz="2000" dirty="0">
                <a:solidFill>
                  <a:srgbClr val="00853F"/>
                </a:solidFill>
              </a:rPr>
            </a:br>
            <a:r>
              <a:rPr lang="en-US" sz="2000" dirty="0">
                <a:solidFill>
                  <a:srgbClr val="00853F"/>
                </a:solidFill>
              </a:rPr>
              <a:t>Reporting</a:t>
            </a:r>
          </a:p>
        </p:txBody>
      </p:sp>
    </p:spTree>
    <p:extLst>
      <p:ext uri="{BB962C8B-B14F-4D97-AF65-F5344CB8AC3E}">
        <p14:creationId xmlns:p14="http://schemas.microsoft.com/office/powerpoint/2010/main" val="205652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idx="1"/>
          </p:nvPr>
        </p:nvSpPr>
        <p:spPr>
          <a:xfrm>
            <a:off x="456230" y="1371600"/>
            <a:ext cx="8081346" cy="4613564"/>
          </a:xfrm>
        </p:spPr>
        <p:txBody>
          <a:bodyPr>
            <a:normAutofit/>
          </a:bodyPr>
          <a:lstStyle/>
          <a:p>
            <a:pPr>
              <a:buFont typeface="Arial" panose="020B0604020202020204" pitchFamily="34" charset="0"/>
              <a:buChar char="•"/>
            </a:pPr>
            <a:r>
              <a:rPr lang="en-US" dirty="0">
                <a:cs typeface="Times New Roman" pitchFamily="18" charset="0"/>
                <a:sym typeface="WP MathA" pitchFamily="2" charset="2"/>
              </a:rPr>
              <a:t>Comply with the Energy Policy Act of 2005</a:t>
            </a:r>
          </a:p>
          <a:p>
            <a:pPr lvl="1">
              <a:buFont typeface="Calibri" panose="020F0502020204030204" pitchFamily="34" charset="0"/>
              <a:buChar char="–"/>
            </a:pPr>
            <a:r>
              <a:rPr lang="en-US" dirty="0">
                <a:cs typeface="Times New Roman" pitchFamily="18" charset="0"/>
                <a:sym typeface="WP MathA" pitchFamily="2" charset="2"/>
              </a:rPr>
              <a:t>If not included in scope of </a:t>
            </a:r>
            <a:r>
              <a:rPr lang="en-US" dirty="0" err="1">
                <a:cs typeface="Times New Roman" pitchFamily="18" charset="0"/>
                <a:sym typeface="WP MathA" pitchFamily="2" charset="2"/>
              </a:rPr>
              <a:t>EPAct</a:t>
            </a:r>
            <a:r>
              <a:rPr lang="en-US" dirty="0">
                <a:cs typeface="Times New Roman" pitchFamily="18" charset="0"/>
                <a:sym typeface="WP MathA" pitchFamily="2" charset="2"/>
              </a:rPr>
              <a:t> 2005, then no requirements</a:t>
            </a:r>
          </a:p>
          <a:p>
            <a:pPr>
              <a:buNone/>
            </a:pPr>
            <a:r>
              <a:rPr lang="en-US" b="1" u="sng" dirty="0">
                <a:cs typeface="Times New Roman" pitchFamily="18" charset="0"/>
                <a:sym typeface="WP MathA" pitchFamily="2" charset="2"/>
              </a:rPr>
              <a:t>Exceptions</a:t>
            </a:r>
          </a:p>
          <a:p>
            <a:pPr lvl="1">
              <a:buFont typeface="Arial" panose="020B0604020202020204" pitchFamily="34" charset="0"/>
              <a:buChar char="•"/>
            </a:pPr>
            <a:r>
              <a:rPr lang="en-US" dirty="0">
                <a:cs typeface="Times New Roman" pitchFamily="18" charset="0"/>
                <a:sym typeface="WP MathA" pitchFamily="2" charset="2"/>
              </a:rPr>
              <a:t>If meet </a:t>
            </a:r>
            <a:r>
              <a:rPr lang="en-US" dirty="0" err="1">
                <a:cs typeface="Times New Roman" pitchFamily="18" charset="0"/>
                <a:sym typeface="WP MathA" pitchFamily="2" charset="2"/>
              </a:rPr>
              <a:t>EPAct</a:t>
            </a:r>
            <a:r>
              <a:rPr lang="en-US" dirty="0">
                <a:cs typeface="Times New Roman" pitchFamily="18" charset="0"/>
                <a:sym typeface="WP MathA" pitchFamily="2" charset="2"/>
              </a:rPr>
              <a:t> 2005 exclusions based on 10 CFR 431</a:t>
            </a:r>
          </a:p>
          <a:p>
            <a:pPr lvl="2">
              <a:buFont typeface="Calibri" panose="020F0502020204030204" pitchFamily="34" charset="0"/>
              <a:buChar char="–"/>
            </a:pPr>
            <a:r>
              <a:rPr lang="en-US" dirty="0">
                <a:cs typeface="Times New Roman" pitchFamily="18" charset="0"/>
                <a:sym typeface="WP MathA" pitchFamily="2" charset="2"/>
              </a:rPr>
              <a:t>Special purpose applications</a:t>
            </a:r>
          </a:p>
          <a:p>
            <a:pPr lvl="2">
              <a:buFont typeface="Calibri" panose="020F0502020204030204" pitchFamily="34" charset="0"/>
              <a:buChar char="–"/>
            </a:pPr>
            <a:r>
              <a:rPr lang="en-US" dirty="0">
                <a:cs typeface="Times New Roman" pitchFamily="18" charset="0"/>
                <a:sym typeface="WP MathA" pitchFamily="2" charset="2"/>
              </a:rPr>
              <a:t>Not likely in general purpose applications</a:t>
            </a:r>
          </a:p>
          <a:p>
            <a:pPr lvl="2">
              <a:buFont typeface="Calibri" panose="020F0502020204030204" pitchFamily="34" charset="0"/>
              <a:buChar char="–"/>
            </a:pPr>
            <a:r>
              <a:rPr lang="en-US" dirty="0">
                <a:cs typeface="Times New Roman" pitchFamily="18" charset="0"/>
                <a:sym typeface="WP MathA" pitchFamily="2" charset="2"/>
              </a:rPr>
              <a:t>Have multiple voltage taps where highest tap is ≥ 20% more than lowest tap</a:t>
            </a:r>
          </a:p>
          <a:p>
            <a:pPr lvl="1">
              <a:buFont typeface="Arial" panose="020B0604020202020204" pitchFamily="34" charset="0"/>
              <a:buChar char="•"/>
            </a:pPr>
            <a:r>
              <a:rPr lang="en-US" dirty="0">
                <a:cs typeface="Times New Roman" pitchFamily="18" charset="0"/>
                <a:sym typeface="WP MathA" pitchFamily="2" charset="2"/>
              </a:rPr>
              <a:t>Some specific products are listed</a:t>
            </a:r>
          </a:p>
          <a:p>
            <a:pPr lvl="2">
              <a:buFontTx/>
              <a:buNone/>
            </a:pPr>
            <a:r>
              <a:rPr lang="en-US" dirty="0">
                <a:cs typeface="Times New Roman" pitchFamily="18" charset="0"/>
                <a:sym typeface="WP MathA" pitchFamily="2" charset="2"/>
              </a:rPr>
              <a:t>	</a:t>
            </a:r>
          </a:p>
          <a:p>
            <a:pPr lvl="1"/>
            <a:endParaRPr lang="en-US" dirty="0">
              <a:cs typeface="Times New Roman" pitchFamily="18" charset="0"/>
              <a:sym typeface="WP MathA" pitchFamily="2" charset="2"/>
            </a:endParaRPr>
          </a:p>
        </p:txBody>
      </p:sp>
      <p:sp>
        <p:nvSpPr>
          <p:cNvPr id="327683" name="Rectangle 3"/>
          <p:cNvSpPr>
            <a:spLocks noGrp="1" noChangeArrowheads="1"/>
          </p:cNvSpPr>
          <p:nvPr>
            <p:ph type="title"/>
          </p:nvPr>
        </p:nvSpPr>
        <p:spPr>
          <a:xfrm>
            <a:off x="265729" y="0"/>
            <a:ext cx="8535371" cy="752354"/>
          </a:xfrm>
        </p:spPr>
        <p:txBody>
          <a:bodyPr/>
          <a:lstStyle/>
          <a:p>
            <a:pPr>
              <a:lnSpc>
                <a:spcPct val="80000"/>
              </a:lnSpc>
            </a:pPr>
            <a:r>
              <a:rPr lang="en-US" sz="2400" b="1" dirty="0">
                <a:solidFill>
                  <a:srgbClr val="00853F"/>
                </a:solidFill>
              </a:rPr>
              <a:t>Section 8 – 8.4.4</a:t>
            </a:r>
            <a:br>
              <a:rPr lang="en-US" dirty="0">
                <a:solidFill>
                  <a:srgbClr val="00853F"/>
                </a:solidFill>
              </a:rPr>
            </a:br>
            <a:r>
              <a:rPr lang="en-US" sz="2000" dirty="0">
                <a:solidFill>
                  <a:srgbClr val="00853F"/>
                </a:solidFill>
              </a:rPr>
              <a:t>Low Voltage Dry-Type Distribution Transformers</a:t>
            </a:r>
            <a:endParaRPr lang="en-US" sz="2000" i="1" dirty="0">
              <a:solidFill>
                <a:srgbClr val="00853F"/>
              </a:solidFill>
            </a:endParaRPr>
          </a:p>
        </p:txBody>
      </p:sp>
    </p:spTree>
    <p:extLst>
      <p:ext uri="{BB962C8B-B14F-4D97-AF65-F5344CB8AC3E}">
        <p14:creationId xmlns:p14="http://schemas.microsoft.com/office/powerpoint/2010/main" val="1683672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idx="1"/>
          </p:nvPr>
        </p:nvSpPr>
        <p:spPr>
          <a:xfrm>
            <a:off x="456230" y="1371600"/>
            <a:ext cx="8081346" cy="4613564"/>
          </a:xfrm>
        </p:spPr>
        <p:txBody>
          <a:bodyPr>
            <a:normAutofit/>
          </a:bodyPr>
          <a:lstStyle/>
          <a:p>
            <a:pPr>
              <a:buFont typeface="Arial" panose="020B0604020202020204" pitchFamily="34" charset="0"/>
              <a:buChar char="•"/>
            </a:pPr>
            <a:r>
              <a:rPr lang="en-US" dirty="0">
                <a:solidFill>
                  <a:srgbClr val="FF0000"/>
                </a:solidFill>
                <a:cs typeface="Times New Roman" pitchFamily="18" charset="0"/>
                <a:sym typeface="WP MathA" pitchFamily="2" charset="2"/>
              </a:rPr>
              <a:t>Power distribution systems and equipment only serving a computer room with IT equipment load &gt; 10 kW to comply with Standard 90.4 (Energy Standard for Data Centers)</a:t>
            </a:r>
          </a:p>
          <a:p>
            <a:pPr lvl="2">
              <a:buFontTx/>
              <a:buNone/>
            </a:pPr>
            <a:r>
              <a:rPr lang="en-US" dirty="0">
                <a:cs typeface="Times New Roman" pitchFamily="18" charset="0"/>
                <a:sym typeface="WP MathA" pitchFamily="2" charset="2"/>
              </a:rPr>
              <a:t>	</a:t>
            </a:r>
          </a:p>
          <a:p>
            <a:pPr lvl="1"/>
            <a:endParaRPr lang="en-US" dirty="0">
              <a:cs typeface="Times New Roman" pitchFamily="18" charset="0"/>
              <a:sym typeface="WP MathA" pitchFamily="2" charset="2"/>
            </a:endParaRPr>
          </a:p>
        </p:txBody>
      </p:sp>
      <p:sp>
        <p:nvSpPr>
          <p:cNvPr id="327683" name="Rectangle 3"/>
          <p:cNvSpPr>
            <a:spLocks noGrp="1" noChangeArrowheads="1"/>
          </p:cNvSpPr>
          <p:nvPr>
            <p:ph type="title"/>
          </p:nvPr>
        </p:nvSpPr>
        <p:spPr>
          <a:xfrm>
            <a:off x="265729" y="0"/>
            <a:ext cx="8535371" cy="752354"/>
          </a:xfrm>
        </p:spPr>
        <p:txBody>
          <a:bodyPr/>
          <a:lstStyle/>
          <a:p>
            <a:pPr>
              <a:lnSpc>
                <a:spcPct val="80000"/>
              </a:lnSpc>
            </a:pPr>
            <a:r>
              <a:rPr lang="en-US" sz="2400" b="1" dirty="0">
                <a:solidFill>
                  <a:srgbClr val="00853F"/>
                </a:solidFill>
              </a:rPr>
              <a:t>Section 8 – </a:t>
            </a:r>
            <a:r>
              <a:rPr lang="en-US" sz="2400" b="1" dirty="0">
                <a:solidFill>
                  <a:srgbClr val="FF0000"/>
                </a:solidFill>
              </a:rPr>
              <a:t>8.6.1</a:t>
            </a:r>
            <a:br>
              <a:rPr lang="en-US" dirty="0">
                <a:solidFill>
                  <a:srgbClr val="FF0000"/>
                </a:solidFill>
              </a:rPr>
            </a:br>
            <a:r>
              <a:rPr lang="en-US" sz="2000" dirty="0">
                <a:solidFill>
                  <a:srgbClr val="FF0000"/>
                </a:solidFill>
              </a:rPr>
              <a:t>Computer Room Systems</a:t>
            </a:r>
            <a:endParaRPr lang="en-US" sz="2000" i="1" dirty="0">
              <a:solidFill>
                <a:srgbClr val="FF0000"/>
              </a:solidFill>
            </a:endParaRPr>
          </a:p>
        </p:txBody>
      </p:sp>
    </p:spTree>
    <p:extLst>
      <p:ext uri="{BB962C8B-B14F-4D97-AF65-F5344CB8AC3E}">
        <p14:creationId xmlns:p14="http://schemas.microsoft.com/office/powerpoint/2010/main" val="322323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A3335C-E4E1-440F-9012-74E5F32EFBAA}"/>
              </a:ext>
            </a:extLst>
          </p:cNvPr>
          <p:cNvSpPr>
            <a:spLocks noGrp="1"/>
          </p:cNvSpPr>
          <p:nvPr>
            <p:ph idx="1"/>
          </p:nvPr>
        </p:nvSpPr>
        <p:spPr>
          <a:xfrm>
            <a:off x="457200" y="2278493"/>
            <a:ext cx="8229600" cy="1291982"/>
          </a:xfrm>
        </p:spPr>
        <p:txBody>
          <a:bodyPr>
            <a:normAutofit lnSpcReduction="10000"/>
          </a:bodyPr>
          <a:lstStyle/>
          <a:p>
            <a:pPr marL="0" indent="0" algn="ctr">
              <a:buNone/>
            </a:pPr>
            <a:r>
              <a:rPr lang="en-US" sz="4000" dirty="0"/>
              <a:t>OVERVIEW OF CHANGES TO 90.1-2019</a:t>
            </a:r>
          </a:p>
        </p:txBody>
      </p:sp>
    </p:spTree>
    <p:extLst>
      <p:ext uri="{BB962C8B-B14F-4D97-AF65-F5344CB8AC3E}">
        <p14:creationId xmlns:p14="http://schemas.microsoft.com/office/powerpoint/2010/main" val="2883628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43776" y="1066800"/>
            <a:ext cx="1800224"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4130040" y="990600"/>
            <a:ext cx="3048000" cy="5791200"/>
          </a:xfrm>
          <a:prstGeom prst="rect">
            <a:avLst/>
          </a:prstGeom>
          <a:noFill/>
          <a:ln w="28575" algn="ctr">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1" y="990600"/>
            <a:ext cx="1859284" cy="55626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6"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5848" name="Text Box 8"/>
          <p:cNvSpPr txBox="1">
            <a:spLocks noChangeArrowheads="1"/>
          </p:cNvSpPr>
          <p:nvPr/>
        </p:nvSpPr>
        <p:spPr bwMode="auto">
          <a:xfrm>
            <a:off x="1990730" y="3174881"/>
            <a:ext cx="1424939" cy="1095494"/>
          </a:xfrm>
          <a:prstGeom prst="rect">
            <a:avLst/>
          </a:prstGeom>
          <a:solidFill>
            <a:srgbClr val="92D050"/>
          </a:solidFill>
          <a:ln w="22225">
            <a:solidFill>
              <a:schemeClr val="tx2"/>
            </a:solidFill>
            <a:miter lim="800000"/>
            <a:headEnd/>
            <a:tailEnd/>
          </a:ln>
          <a:effectLst/>
        </p:spPr>
        <p:txBody>
          <a:bodyPr/>
          <a:lstStyle/>
          <a:p>
            <a:pPr algn="ctr">
              <a:spcBef>
                <a:spcPts val="600"/>
              </a:spcBef>
            </a:pPr>
            <a:r>
              <a:rPr lang="en-US" sz="1600" dirty="0">
                <a:solidFill>
                  <a:schemeClr val="bg1"/>
                </a:solidFill>
                <a:effectLst>
                  <a:outerShdw blurRad="38100" dist="38100" dir="2700000" algn="tl">
                    <a:srgbClr val="000000"/>
                  </a:outerShdw>
                </a:effectLst>
                <a:latin typeface="Arial Black" pitchFamily="34" charset="0"/>
              </a:rPr>
              <a:t>Mandatory </a:t>
            </a:r>
          </a:p>
          <a:p>
            <a:pPr algn="ctr"/>
            <a:r>
              <a:rPr lang="en-US" sz="1600" dirty="0">
                <a:solidFill>
                  <a:schemeClr val="bg1"/>
                </a:solidFill>
                <a:effectLst>
                  <a:outerShdw blurRad="38100" dist="38100" dir="2700000" algn="tl">
                    <a:srgbClr val="000000"/>
                  </a:outerShdw>
                </a:effectLst>
                <a:latin typeface="Arial Black" pitchFamily="34" charset="0"/>
              </a:rPr>
              <a:t>Provisions</a:t>
            </a:r>
          </a:p>
          <a:p>
            <a:pPr algn="ctr">
              <a:lnSpc>
                <a:spcPct val="110000"/>
              </a:lnSpc>
              <a:spcBef>
                <a:spcPct val="30000"/>
              </a:spcBef>
            </a:pPr>
            <a:r>
              <a:rPr lang="en-US" sz="1200" dirty="0"/>
              <a:t>(required for each compliance path)</a:t>
            </a:r>
          </a:p>
        </p:txBody>
      </p:sp>
      <p:sp>
        <p:nvSpPr>
          <p:cNvPr id="35849" name="Text Box 9"/>
          <p:cNvSpPr txBox="1">
            <a:spLocks noChangeArrowheads="1"/>
          </p:cNvSpPr>
          <p:nvPr/>
        </p:nvSpPr>
        <p:spPr bwMode="auto">
          <a:xfrm>
            <a:off x="0" y="1211263"/>
            <a:ext cx="1859284" cy="707886"/>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5850" name="Text Box 10"/>
          <p:cNvSpPr txBox="1">
            <a:spLocks noChangeArrowheads="1"/>
          </p:cNvSpPr>
          <p:nvPr/>
        </p:nvSpPr>
        <p:spPr bwMode="auto">
          <a:xfrm>
            <a:off x="2573660" y="1214373"/>
            <a:ext cx="3840480" cy="400110"/>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Requirements</a:t>
            </a:r>
          </a:p>
        </p:txBody>
      </p:sp>
      <p:sp>
        <p:nvSpPr>
          <p:cNvPr id="35851" name="Text Box 11"/>
          <p:cNvSpPr txBox="1">
            <a:spLocks noChangeArrowheads="1"/>
          </p:cNvSpPr>
          <p:nvPr/>
        </p:nvSpPr>
        <p:spPr bwMode="auto">
          <a:xfrm>
            <a:off x="7267575" y="2828835"/>
            <a:ext cx="1952625" cy="1200329"/>
          </a:xfrm>
          <a:prstGeom prst="rect">
            <a:avLst/>
          </a:prstGeom>
          <a:noFill/>
          <a:ln w="28575" algn="ctr">
            <a:noFill/>
            <a:miter lim="800000"/>
            <a:headEnd/>
            <a:tailEnd/>
          </a:ln>
          <a:effectLst/>
        </p:spPr>
        <p:txBody>
          <a:bodyPr wrap="square">
            <a:spAutoFit/>
          </a:bodyPr>
          <a:lstStyle/>
          <a:p>
            <a:pPr algn="ctr">
              <a:spcBef>
                <a:spcPct val="50000"/>
              </a:spcBef>
            </a:pPr>
            <a:r>
              <a:rPr lang="en-US" sz="2400" b="1" dirty="0">
                <a:solidFill>
                  <a:schemeClr val="accent6"/>
                </a:solidFill>
                <a:effectLst>
                  <a:outerShdw blurRad="38100" dist="38100" dir="2700000" algn="tl">
                    <a:srgbClr val="C0C0C0"/>
                  </a:outerShdw>
                </a:effectLst>
              </a:rPr>
              <a:t>Energy Code Compliance</a:t>
            </a:r>
          </a:p>
        </p:txBody>
      </p:sp>
      <p:sp>
        <p:nvSpPr>
          <p:cNvPr id="35852" name="Text Box 12"/>
          <p:cNvSpPr txBox="1">
            <a:spLocks noChangeArrowheads="1"/>
          </p:cNvSpPr>
          <p:nvPr/>
        </p:nvSpPr>
        <p:spPr bwMode="auto">
          <a:xfrm>
            <a:off x="3655912" y="1984375"/>
            <a:ext cx="1615440" cy="603250"/>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Prescriptive Path</a:t>
            </a:r>
          </a:p>
        </p:txBody>
      </p:sp>
      <p:sp>
        <p:nvSpPr>
          <p:cNvPr id="35853" name="Text Box 13"/>
          <p:cNvSpPr txBox="1">
            <a:spLocks noChangeArrowheads="1"/>
          </p:cNvSpPr>
          <p:nvPr/>
        </p:nvSpPr>
        <p:spPr bwMode="auto">
          <a:xfrm>
            <a:off x="3655912" y="4472600"/>
            <a:ext cx="1615440" cy="603250"/>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Energy Cost Budget</a:t>
            </a:r>
          </a:p>
        </p:txBody>
      </p:sp>
      <p:sp>
        <p:nvSpPr>
          <p:cNvPr id="35855" name="Text Box 15"/>
          <p:cNvSpPr txBox="1">
            <a:spLocks noChangeArrowheads="1"/>
          </p:cNvSpPr>
          <p:nvPr/>
        </p:nvSpPr>
        <p:spPr bwMode="auto">
          <a:xfrm>
            <a:off x="3655912" y="5368926"/>
            <a:ext cx="1615440" cy="830997"/>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Performance Rating Method</a:t>
            </a:r>
          </a:p>
        </p:txBody>
      </p:sp>
      <p:sp>
        <p:nvSpPr>
          <p:cNvPr id="35856" name="Text Box 16"/>
          <p:cNvSpPr txBox="1">
            <a:spLocks noChangeArrowheads="1"/>
          </p:cNvSpPr>
          <p:nvPr/>
        </p:nvSpPr>
        <p:spPr bwMode="auto">
          <a:xfrm>
            <a:off x="142875" y="2057400"/>
            <a:ext cx="1508760" cy="369332"/>
          </a:xfrm>
          <a:prstGeom prst="rect">
            <a:avLst/>
          </a:prstGeom>
          <a:solidFill>
            <a:srgbClr val="EAEAEA"/>
          </a:solidFill>
          <a:ln w="22225">
            <a:solidFill>
              <a:srgbClr val="808080"/>
            </a:solidFill>
            <a:miter lim="800000"/>
            <a:headEnd/>
            <a:tailEnd/>
          </a:ln>
          <a:effectLst/>
        </p:spPr>
        <p:txBody>
          <a:bodyPr wrap="square">
            <a:spAutoFit/>
          </a:bodyPr>
          <a:lstStyle>
            <a:defPPr>
              <a:defRPr lang="en-US"/>
            </a:defPPr>
            <a:lvl1pPr algn="ctr">
              <a:spcBef>
                <a:spcPct val="50000"/>
              </a:spcBef>
              <a:defRPr b="1"/>
            </a:lvl1pPr>
          </a:lstStyle>
          <a:p>
            <a:r>
              <a:rPr lang="en-US" dirty="0"/>
              <a:t>Envelope</a:t>
            </a:r>
          </a:p>
        </p:txBody>
      </p:sp>
      <p:sp>
        <p:nvSpPr>
          <p:cNvPr id="35857" name="Text Box 17"/>
          <p:cNvSpPr txBox="1">
            <a:spLocks noChangeArrowheads="1"/>
          </p:cNvSpPr>
          <p:nvPr/>
        </p:nvSpPr>
        <p:spPr bwMode="auto">
          <a:xfrm>
            <a:off x="142875" y="272796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dirty="0"/>
              <a:t>HVAC</a:t>
            </a:r>
          </a:p>
        </p:txBody>
      </p:sp>
      <p:sp>
        <p:nvSpPr>
          <p:cNvPr id="35858" name="Text Box 18"/>
          <p:cNvSpPr txBox="1">
            <a:spLocks noChangeArrowheads="1"/>
          </p:cNvSpPr>
          <p:nvPr/>
        </p:nvSpPr>
        <p:spPr bwMode="auto">
          <a:xfrm>
            <a:off x="142875" y="473964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Lighting</a:t>
            </a:r>
          </a:p>
        </p:txBody>
      </p:sp>
      <p:sp>
        <p:nvSpPr>
          <p:cNvPr id="35859" name="Text Box 19"/>
          <p:cNvSpPr txBox="1">
            <a:spLocks noChangeArrowheads="1"/>
          </p:cNvSpPr>
          <p:nvPr/>
        </p:nvSpPr>
        <p:spPr bwMode="auto">
          <a:xfrm>
            <a:off x="142875" y="339852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SWH</a:t>
            </a:r>
          </a:p>
        </p:txBody>
      </p:sp>
      <p:sp>
        <p:nvSpPr>
          <p:cNvPr id="35860" name="Text Box 20"/>
          <p:cNvSpPr txBox="1">
            <a:spLocks noChangeArrowheads="1"/>
          </p:cNvSpPr>
          <p:nvPr/>
        </p:nvSpPr>
        <p:spPr bwMode="auto">
          <a:xfrm>
            <a:off x="142875" y="4069080"/>
            <a:ext cx="1508760" cy="369332"/>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ts val="600"/>
              </a:spcBef>
              <a:defRPr>
                <a:solidFill>
                  <a:schemeClr val="bg1"/>
                </a:solidFill>
                <a:effectLst>
                  <a:outerShdw blurRad="38100" dist="38100" dir="2700000" algn="tl">
                    <a:srgbClr val="000000"/>
                  </a:outerShdw>
                </a:effectLst>
                <a:latin typeface="Arial Black" pitchFamily="34" charset="0"/>
              </a:defRPr>
            </a:lvl1pPr>
          </a:lstStyle>
          <a:p>
            <a:r>
              <a:rPr lang="en-US"/>
              <a:t>Power</a:t>
            </a:r>
          </a:p>
        </p:txBody>
      </p:sp>
      <p:sp>
        <p:nvSpPr>
          <p:cNvPr id="35861" name="Text Box 21"/>
          <p:cNvSpPr txBox="1">
            <a:spLocks noChangeArrowheads="1"/>
          </p:cNvSpPr>
          <p:nvPr/>
        </p:nvSpPr>
        <p:spPr bwMode="auto">
          <a:xfrm>
            <a:off x="142875" y="541020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Other</a:t>
            </a:r>
          </a:p>
        </p:txBody>
      </p:sp>
      <p:sp>
        <p:nvSpPr>
          <p:cNvPr id="25" name="Rectangle 4"/>
          <p:cNvSpPr txBox="1">
            <a:spLocks noChangeArrowheads="1"/>
          </p:cNvSpPr>
          <p:nvPr/>
        </p:nvSpPr>
        <p:spPr>
          <a:xfrm>
            <a:off x="141288" y="0"/>
            <a:ext cx="5823479" cy="820396"/>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a:solidFill>
                  <a:srgbClr val="00853F"/>
                </a:solidFill>
              </a:rPr>
              <a:t>Compliance Paths</a:t>
            </a:r>
            <a:br>
              <a:rPr lang="en-US" dirty="0">
                <a:solidFill>
                  <a:schemeClr val="tx1">
                    <a:lumMod val="50000"/>
                  </a:schemeClr>
                </a:solidFill>
              </a:rPr>
            </a:br>
            <a:r>
              <a:rPr lang="en-US" sz="2000" dirty="0">
                <a:solidFill>
                  <a:srgbClr val="00853F"/>
                </a:solidFill>
              </a:rPr>
              <a:t>Power</a:t>
            </a:r>
          </a:p>
        </p:txBody>
      </p:sp>
      <p:sp>
        <p:nvSpPr>
          <p:cNvPr id="21" name="Text Box 14">
            <a:extLst>
              <a:ext uri="{FF2B5EF4-FFF2-40B4-BE49-F238E27FC236}">
                <a16:creationId xmlns:a16="http://schemas.microsoft.com/office/drawing/2014/main" id="{7A242D6A-FCCD-4526-BC6B-7C0229A1E65F}"/>
              </a:ext>
            </a:extLst>
          </p:cNvPr>
          <p:cNvSpPr txBox="1">
            <a:spLocks noChangeArrowheads="1"/>
          </p:cNvSpPr>
          <p:nvPr/>
        </p:nvSpPr>
        <p:spPr bwMode="auto">
          <a:xfrm>
            <a:off x="5515192" y="2367257"/>
            <a:ext cx="1708571" cy="523220"/>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ct val="50000"/>
              </a:spcBef>
              <a:defRPr sz="1400">
                <a:solidFill>
                  <a:schemeClr val="bg1"/>
                </a:solidFill>
                <a:effectLst>
                  <a:outerShdw blurRad="38100" dist="38100" dir="2700000" algn="tl">
                    <a:srgbClr val="000000"/>
                  </a:outerShdw>
                </a:effectLst>
                <a:latin typeface="Arial Black" pitchFamily="34" charset="0"/>
              </a:defRPr>
            </a:lvl1pPr>
          </a:lstStyle>
          <a:p>
            <a:r>
              <a:rPr lang="en-US" dirty="0"/>
              <a:t>Submittal Requirements</a:t>
            </a:r>
          </a:p>
        </p:txBody>
      </p:sp>
      <p:sp>
        <p:nvSpPr>
          <p:cNvPr id="22" name="Text Box 14">
            <a:extLst>
              <a:ext uri="{FF2B5EF4-FFF2-40B4-BE49-F238E27FC236}">
                <a16:creationId xmlns:a16="http://schemas.microsoft.com/office/drawing/2014/main" id="{3DEF5D4A-BB7B-425D-A213-0FDD15838D50}"/>
              </a:ext>
            </a:extLst>
          </p:cNvPr>
          <p:cNvSpPr txBox="1">
            <a:spLocks noChangeArrowheads="1"/>
          </p:cNvSpPr>
          <p:nvPr/>
        </p:nvSpPr>
        <p:spPr bwMode="auto">
          <a:xfrm>
            <a:off x="5515192" y="3274454"/>
            <a:ext cx="1708571" cy="738664"/>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sz="1400" dirty="0"/>
              <a:t>Information and Installation Requirements</a:t>
            </a:r>
          </a:p>
        </p:txBody>
      </p:sp>
      <p:sp>
        <p:nvSpPr>
          <p:cNvPr id="23" name="Text Box 14">
            <a:extLst>
              <a:ext uri="{FF2B5EF4-FFF2-40B4-BE49-F238E27FC236}">
                <a16:creationId xmlns:a16="http://schemas.microsoft.com/office/drawing/2014/main" id="{F1B03B98-DF1F-43B7-BBE3-F1300AAA1A75}"/>
              </a:ext>
            </a:extLst>
          </p:cNvPr>
          <p:cNvSpPr txBox="1">
            <a:spLocks noChangeArrowheads="1"/>
          </p:cNvSpPr>
          <p:nvPr/>
        </p:nvSpPr>
        <p:spPr bwMode="auto">
          <a:xfrm>
            <a:off x="5515192" y="4409541"/>
            <a:ext cx="1708571" cy="954107"/>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400">
                <a:solidFill>
                  <a:schemeClr val="bg1"/>
                </a:solidFill>
                <a:effectLst>
                  <a:outerShdw blurRad="38100" dist="38100" dir="2700000" algn="tl">
                    <a:srgbClr val="000000"/>
                  </a:outerShdw>
                </a:effectLst>
                <a:latin typeface="Arial Black" pitchFamily="34" charset="0"/>
              </a:defRPr>
            </a:lvl1pPr>
          </a:lstStyle>
          <a:p>
            <a:r>
              <a:rPr lang="en-US" dirty="0"/>
              <a:t>Verification, Testing, Inspection &amp; Commissioning</a:t>
            </a:r>
          </a:p>
        </p:txBody>
      </p:sp>
      <p:sp>
        <p:nvSpPr>
          <p:cNvPr id="24" name="Text Box 13">
            <a:extLst>
              <a:ext uri="{FF2B5EF4-FFF2-40B4-BE49-F238E27FC236}">
                <a16:creationId xmlns:a16="http://schemas.microsoft.com/office/drawing/2014/main" id="{6ADCF472-853E-48BF-9F8A-CF18DD5C0519}"/>
              </a:ext>
            </a:extLst>
          </p:cNvPr>
          <p:cNvSpPr txBox="1">
            <a:spLocks noChangeArrowheads="1"/>
          </p:cNvSpPr>
          <p:nvPr/>
        </p:nvSpPr>
        <p:spPr bwMode="auto">
          <a:xfrm>
            <a:off x="3655912" y="2883148"/>
            <a:ext cx="1615440" cy="338554"/>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Simplified</a:t>
            </a:r>
          </a:p>
        </p:txBody>
      </p:sp>
      <p:sp>
        <p:nvSpPr>
          <p:cNvPr id="26" name="Text Box 14">
            <a:extLst>
              <a:ext uri="{FF2B5EF4-FFF2-40B4-BE49-F238E27FC236}">
                <a16:creationId xmlns:a16="http://schemas.microsoft.com/office/drawing/2014/main" id="{5BB39938-F84D-4E0A-B59C-B0C2BFB624A1}"/>
              </a:ext>
            </a:extLst>
          </p:cNvPr>
          <p:cNvSpPr txBox="1">
            <a:spLocks noChangeArrowheads="1"/>
          </p:cNvSpPr>
          <p:nvPr/>
        </p:nvSpPr>
        <p:spPr bwMode="auto">
          <a:xfrm>
            <a:off x="3655912" y="3582420"/>
            <a:ext cx="1615439" cy="584775"/>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Trade Off Option</a:t>
            </a:r>
          </a:p>
        </p:txBody>
      </p:sp>
    </p:spTree>
    <p:extLst>
      <p:ext uri="{BB962C8B-B14F-4D97-AF65-F5344CB8AC3E}">
        <p14:creationId xmlns:p14="http://schemas.microsoft.com/office/powerpoint/2010/main" val="1138550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Grp="1" noChangeArrowheads="1"/>
          </p:cNvSpPr>
          <p:nvPr>
            <p:ph idx="1"/>
          </p:nvPr>
        </p:nvSpPr>
        <p:spPr>
          <a:xfrm>
            <a:off x="456228" y="1219200"/>
            <a:ext cx="5182572" cy="4952999"/>
          </a:xfrm>
        </p:spPr>
        <p:txBody>
          <a:bodyPr>
            <a:normAutofit/>
          </a:bodyPr>
          <a:lstStyle/>
          <a:p>
            <a:pPr marL="0" indent="0">
              <a:lnSpc>
                <a:spcPct val="90000"/>
              </a:lnSpc>
              <a:buNone/>
            </a:pPr>
            <a:r>
              <a:rPr lang="en-US" sz="2400" dirty="0">
                <a:cs typeface="Times New Roman" pitchFamily="18" charset="0"/>
                <a:sym typeface="WP MathA" pitchFamily="2" charset="2"/>
              </a:rPr>
              <a:t>Owner gets information about the building’s electrical system</a:t>
            </a:r>
          </a:p>
          <a:p>
            <a:pPr lvl="1">
              <a:lnSpc>
                <a:spcPct val="90000"/>
              </a:lnSpc>
              <a:buFont typeface="Arial" panose="020B0604020202020204" pitchFamily="34" charset="0"/>
              <a:buChar char="•"/>
            </a:pPr>
            <a:r>
              <a:rPr lang="en-US" sz="2000" dirty="0">
                <a:cs typeface="Times New Roman" pitchFamily="18" charset="0"/>
                <a:sym typeface="WP MathA" pitchFamily="2" charset="2"/>
              </a:rPr>
              <a:t>Record drawings of actual installation within 30 days</a:t>
            </a:r>
          </a:p>
          <a:p>
            <a:pPr lvl="2">
              <a:lnSpc>
                <a:spcPct val="90000"/>
              </a:lnSpc>
              <a:buFont typeface="Arial" pitchFamily="34" charset="0"/>
              <a:buChar char="–"/>
            </a:pPr>
            <a:r>
              <a:rPr lang="en-US" sz="1800" dirty="0">
                <a:cs typeface="Times New Roman" pitchFamily="18" charset="0"/>
                <a:sym typeface="WP MathA" pitchFamily="2" charset="2"/>
              </a:rPr>
              <a:t>Single-line diagram of electrical distribution system</a:t>
            </a:r>
          </a:p>
          <a:p>
            <a:pPr lvl="2">
              <a:lnSpc>
                <a:spcPct val="90000"/>
              </a:lnSpc>
              <a:buFont typeface="Arial" pitchFamily="34" charset="0"/>
              <a:buChar char="–"/>
            </a:pPr>
            <a:r>
              <a:rPr lang="en-US" sz="1800" dirty="0">
                <a:cs typeface="Times New Roman" pitchFamily="18" charset="0"/>
                <a:sym typeface="WP MathA" pitchFamily="2" charset="2"/>
              </a:rPr>
              <a:t>Floor plans showing location and areas served for all distribution</a:t>
            </a:r>
          </a:p>
          <a:p>
            <a:pPr lvl="1">
              <a:lnSpc>
                <a:spcPct val="90000"/>
              </a:lnSpc>
              <a:buFont typeface="Arial" panose="020B0604020202020204" pitchFamily="34" charset="0"/>
              <a:buChar char="•"/>
            </a:pPr>
            <a:r>
              <a:rPr lang="en-US" sz="2000" dirty="0">
                <a:cs typeface="Times New Roman" pitchFamily="18" charset="0"/>
                <a:sym typeface="WP MathA" pitchFamily="2" charset="2"/>
              </a:rPr>
              <a:t>Manuals</a:t>
            </a:r>
          </a:p>
          <a:p>
            <a:pPr lvl="2">
              <a:lnSpc>
                <a:spcPct val="90000"/>
              </a:lnSpc>
              <a:buFont typeface="Arial" pitchFamily="34" charset="0"/>
              <a:buChar char="–"/>
            </a:pPr>
            <a:r>
              <a:rPr lang="en-US" sz="1800" dirty="0">
                <a:cs typeface="Times New Roman" pitchFamily="18" charset="0"/>
                <a:sym typeface="WP MathA" pitchFamily="2" charset="2"/>
              </a:rPr>
              <a:t>Submittal data stating equipment rating</a:t>
            </a:r>
          </a:p>
          <a:p>
            <a:pPr lvl="2">
              <a:lnSpc>
                <a:spcPct val="90000"/>
              </a:lnSpc>
              <a:buFont typeface="Arial" pitchFamily="34" charset="0"/>
              <a:buChar char="–"/>
            </a:pPr>
            <a:r>
              <a:rPr lang="en-US" sz="1800" dirty="0">
                <a:cs typeface="Times New Roman" pitchFamily="18" charset="0"/>
                <a:sym typeface="WP MathA" pitchFamily="2" charset="2"/>
              </a:rPr>
              <a:t>O&amp;M manuals for equipment</a:t>
            </a:r>
          </a:p>
          <a:p>
            <a:pPr lvl="2">
              <a:lnSpc>
                <a:spcPct val="90000"/>
              </a:lnSpc>
              <a:buFont typeface="Arial" pitchFamily="34" charset="0"/>
              <a:buChar char="–"/>
            </a:pPr>
            <a:r>
              <a:rPr lang="en-US" sz="1800" dirty="0">
                <a:cs typeface="Times New Roman" pitchFamily="18" charset="0"/>
                <a:sym typeface="WP MathA" pitchFamily="2" charset="2"/>
              </a:rPr>
              <a:t>Qualified service agency contact</a:t>
            </a:r>
          </a:p>
          <a:p>
            <a:pPr lvl="2">
              <a:lnSpc>
                <a:spcPct val="90000"/>
              </a:lnSpc>
              <a:buFont typeface="Arial" pitchFamily="34" charset="0"/>
              <a:buChar char="–"/>
            </a:pPr>
            <a:r>
              <a:rPr lang="en-US" sz="1800" dirty="0">
                <a:cs typeface="Times New Roman" pitchFamily="18" charset="0"/>
                <a:sym typeface="WP MathA" pitchFamily="2" charset="2"/>
              </a:rPr>
              <a:t>Complete narrative of system as it’s normally intended to </a:t>
            </a:r>
            <a:br>
              <a:rPr lang="en-US" sz="1800" dirty="0">
                <a:cs typeface="Times New Roman" pitchFamily="18" charset="0"/>
                <a:sym typeface="WP MathA" pitchFamily="2" charset="2"/>
              </a:rPr>
            </a:br>
            <a:r>
              <a:rPr lang="en-US" sz="1800" dirty="0">
                <a:cs typeface="Times New Roman" pitchFamily="18" charset="0"/>
                <a:sym typeface="WP MathA" pitchFamily="2" charset="2"/>
              </a:rPr>
              <a:t>operate</a:t>
            </a:r>
          </a:p>
          <a:p>
            <a:pPr lvl="1">
              <a:lnSpc>
                <a:spcPct val="90000"/>
              </a:lnSpc>
            </a:pPr>
            <a:endParaRPr lang="en-US" sz="2000" dirty="0">
              <a:cs typeface="Times New Roman" pitchFamily="18" charset="0"/>
              <a:sym typeface="WP MathA" pitchFamily="2" charset="2"/>
            </a:endParaRPr>
          </a:p>
        </p:txBody>
      </p:sp>
      <p:sp>
        <p:nvSpPr>
          <p:cNvPr id="331779" name="Rectangle 3"/>
          <p:cNvSpPr>
            <a:spLocks noGrp="1" noChangeArrowheads="1"/>
          </p:cNvSpPr>
          <p:nvPr>
            <p:ph type="title"/>
          </p:nvPr>
        </p:nvSpPr>
        <p:spPr>
          <a:xfrm>
            <a:off x="279401" y="25400"/>
            <a:ext cx="8686800" cy="738529"/>
          </a:xfrm>
        </p:spPr>
        <p:txBody>
          <a:bodyPr>
            <a:normAutofit/>
          </a:bodyPr>
          <a:lstStyle/>
          <a:p>
            <a:pPr>
              <a:lnSpc>
                <a:spcPct val="80000"/>
              </a:lnSpc>
            </a:pPr>
            <a:r>
              <a:rPr lang="en-US" sz="2400" b="1" dirty="0">
                <a:solidFill>
                  <a:srgbClr val="00853F"/>
                </a:solidFill>
              </a:rPr>
              <a:t>Section 8 – 8.7</a:t>
            </a:r>
            <a:br>
              <a:rPr lang="en-US" sz="2400" dirty="0">
                <a:solidFill>
                  <a:srgbClr val="00853F"/>
                </a:solidFill>
              </a:rPr>
            </a:br>
            <a:r>
              <a:rPr lang="en-US" sz="2000" dirty="0">
                <a:solidFill>
                  <a:srgbClr val="00853F"/>
                </a:solidFill>
              </a:rPr>
              <a:t>Power Submittals</a:t>
            </a:r>
            <a:endParaRPr lang="en-US" sz="2400" i="1" dirty="0">
              <a:solidFill>
                <a:srgbClr val="00853F"/>
              </a:solidFill>
            </a:endParaRPr>
          </a:p>
        </p:txBody>
      </p:sp>
      <p:pic>
        <p:nvPicPr>
          <p:cNvPr id="331806" name="Picture 30" descr="binder"/>
          <p:cNvPicPr>
            <a:picLocks noChangeAspect="1" noChangeArrowheads="1"/>
          </p:cNvPicPr>
          <p:nvPr/>
        </p:nvPicPr>
        <p:blipFill>
          <a:blip r:embed="rId3" cstate="screen"/>
          <a:srcRect/>
          <a:stretch>
            <a:fillRect/>
          </a:stretch>
        </p:blipFill>
        <p:spPr bwMode="auto">
          <a:xfrm>
            <a:off x="5638800" y="3886200"/>
            <a:ext cx="2743200" cy="2176896"/>
          </a:xfrm>
          <a:prstGeom prst="rect">
            <a:avLst/>
          </a:prstGeom>
          <a:noFill/>
          <a:ln w="12700" cmpd="sng">
            <a:solidFill>
              <a:schemeClr val="tx1"/>
            </a:solidFill>
            <a:miter lim="800000"/>
            <a:headEnd/>
            <a:tailEnd/>
          </a:ln>
        </p:spPr>
      </p:pic>
      <p:pic>
        <p:nvPicPr>
          <p:cNvPr id="331807" name="Picture 31" descr="blueprints"/>
          <p:cNvPicPr>
            <a:picLocks noChangeAspect="1" noChangeArrowheads="1"/>
          </p:cNvPicPr>
          <p:nvPr/>
        </p:nvPicPr>
        <p:blipFill>
          <a:blip r:embed="rId4" cstate="screen"/>
          <a:srcRect/>
          <a:stretch>
            <a:fillRect/>
          </a:stretch>
        </p:blipFill>
        <p:spPr bwMode="auto">
          <a:xfrm>
            <a:off x="5638800" y="1295400"/>
            <a:ext cx="2743200" cy="2275609"/>
          </a:xfrm>
          <a:prstGeom prst="rect">
            <a:avLst/>
          </a:prstGeom>
          <a:noFill/>
          <a:ln w="12700" cmpd="sng">
            <a:solidFill>
              <a:schemeClr val="tx1"/>
            </a:solidFill>
            <a:miter lim="800000"/>
            <a:headEnd/>
            <a:tailEnd/>
          </a:ln>
        </p:spPr>
      </p:pic>
    </p:spTree>
    <p:extLst>
      <p:ext uri="{BB962C8B-B14F-4D97-AF65-F5344CB8AC3E}">
        <p14:creationId xmlns:p14="http://schemas.microsoft.com/office/powerpoint/2010/main" val="834907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43776" y="1066800"/>
            <a:ext cx="1800224"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4130040" y="990600"/>
            <a:ext cx="3048000" cy="5791200"/>
          </a:xfrm>
          <a:prstGeom prst="rect">
            <a:avLst/>
          </a:prstGeom>
          <a:noFill/>
          <a:ln w="28575" algn="ctr">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1" y="990600"/>
            <a:ext cx="1859284" cy="55626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6"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5848" name="Text Box 8"/>
          <p:cNvSpPr txBox="1">
            <a:spLocks noChangeArrowheads="1"/>
          </p:cNvSpPr>
          <p:nvPr/>
        </p:nvSpPr>
        <p:spPr bwMode="auto">
          <a:xfrm>
            <a:off x="1990730" y="3174881"/>
            <a:ext cx="1424939" cy="1095494"/>
          </a:xfrm>
          <a:prstGeom prst="rect">
            <a:avLst/>
          </a:prstGeom>
          <a:solidFill>
            <a:srgbClr val="92D050"/>
          </a:solidFill>
          <a:ln w="22225">
            <a:solidFill>
              <a:schemeClr val="tx2"/>
            </a:solidFill>
            <a:miter lim="800000"/>
            <a:headEnd/>
            <a:tailEnd/>
          </a:ln>
          <a:effectLst/>
        </p:spPr>
        <p:txBody>
          <a:bodyPr/>
          <a:lstStyle/>
          <a:p>
            <a:pPr algn="ctr">
              <a:spcBef>
                <a:spcPts val="600"/>
              </a:spcBef>
            </a:pPr>
            <a:r>
              <a:rPr lang="en-US" sz="1600" dirty="0">
                <a:solidFill>
                  <a:schemeClr val="bg1"/>
                </a:solidFill>
                <a:effectLst>
                  <a:outerShdw blurRad="38100" dist="38100" dir="2700000" algn="tl">
                    <a:srgbClr val="000000"/>
                  </a:outerShdw>
                </a:effectLst>
                <a:latin typeface="Arial Black" pitchFamily="34" charset="0"/>
              </a:rPr>
              <a:t>Mandatory </a:t>
            </a:r>
          </a:p>
          <a:p>
            <a:pPr algn="ctr"/>
            <a:r>
              <a:rPr lang="en-US" sz="1600" dirty="0">
                <a:solidFill>
                  <a:schemeClr val="bg1"/>
                </a:solidFill>
                <a:effectLst>
                  <a:outerShdw blurRad="38100" dist="38100" dir="2700000" algn="tl">
                    <a:srgbClr val="000000"/>
                  </a:outerShdw>
                </a:effectLst>
                <a:latin typeface="Arial Black" pitchFamily="34" charset="0"/>
              </a:rPr>
              <a:t>Provisions</a:t>
            </a:r>
          </a:p>
          <a:p>
            <a:pPr algn="ctr">
              <a:lnSpc>
                <a:spcPct val="110000"/>
              </a:lnSpc>
              <a:spcBef>
                <a:spcPct val="30000"/>
              </a:spcBef>
            </a:pPr>
            <a:r>
              <a:rPr lang="en-US" sz="1200" dirty="0"/>
              <a:t>(required for each compliance path)</a:t>
            </a:r>
          </a:p>
        </p:txBody>
      </p:sp>
      <p:sp>
        <p:nvSpPr>
          <p:cNvPr id="35849" name="Text Box 9"/>
          <p:cNvSpPr txBox="1">
            <a:spLocks noChangeArrowheads="1"/>
          </p:cNvSpPr>
          <p:nvPr/>
        </p:nvSpPr>
        <p:spPr bwMode="auto">
          <a:xfrm>
            <a:off x="0" y="1211263"/>
            <a:ext cx="1859284" cy="707886"/>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5850" name="Text Box 10"/>
          <p:cNvSpPr txBox="1">
            <a:spLocks noChangeArrowheads="1"/>
          </p:cNvSpPr>
          <p:nvPr/>
        </p:nvSpPr>
        <p:spPr bwMode="auto">
          <a:xfrm>
            <a:off x="2573660" y="1214373"/>
            <a:ext cx="3840480" cy="400110"/>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Requirements</a:t>
            </a:r>
          </a:p>
        </p:txBody>
      </p:sp>
      <p:sp>
        <p:nvSpPr>
          <p:cNvPr id="35851" name="Text Box 11"/>
          <p:cNvSpPr txBox="1">
            <a:spLocks noChangeArrowheads="1"/>
          </p:cNvSpPr>
          <p:nvPr/>
        </p:nvSpPr>
        <p:spPr bwMode="auto">
          <a:xfrm>
            <a:off x="7267575" y="2828835"/>
            <a:ext cx="1952625" cy="1200329"/>
          </a:xfrm>
          <a:prstGeom prst="rect">
            <a:avLst/>
          </a:prstGeom>
          <a:noFill/>
          <a:ln w="28575" algn="ctr">
            <a:noFill/>
            <a:miter lim="800000"/>
            <a:headEnd/>
            <a:tailEnd/>
          </a:ln>
          <a:effectLst/>
        </p:spPr>
        <p:txBody>
          <a:bodyPr wrap="square">
            <a:spAutoFit/>
          </a:bodyPr>
          <a:lstStyle/>
          <a:p>
            <a:pPr algn="ctr">
              <a:spcBef>
                <a:spcPct val="50000"/>
              </a:spcBef>
            </a:pPr>
            <a:r>
              <a:rPr lang="en-US" sz="2400" b="1" dirty="0">
                <a:solidFill>
                  <a:schemeClr val="accent6"/>
                </a:solidFill>
                <a:effectLst>
                  <a:outerShdw blurRad="38100" dist="38100" dir="2700000" algn="tl">
                    <a:srgbClr val="C0C0C0"/>
                  </a:outerShdw>
                </a:effectLst>
              </a:rPr>
              <a:t>Energy Code Compliance</a:t>
            </a:r>
          </a:p>
        </p:txBody>
      </p:sp>
      <p:sp>
        <p:nvSpPr>
          <p:cNvPr id="35852" name="Text Box 12"/>
          <p:cNvSpPr txBox="1">
            <a:spLocks noChangeArrowheads="1"/>
          </p:cNvSpPr>
          <p:nvPr/>
        </p:nvSpPr>
        <p:spPr bwMode="auto">
          <a:xfrm>
            <a:off x="3655912" y="1984375"/>
            <a:ext cx="1615440" cy="603250"/>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Prescriptive Path</a:t>
            </a:r>
          </a:p>
        </p:txBody>
      </p:sp>
      <p:sp>
        <p:nvSpPr>
          <p:cNvPr id="35853" name="Text Box 13"/>
          <p:cNvSpPr txBox="1">
            <a:spLocks noChangeArrowheads="1"/>
          </p:cNvSpPr>
          <p:nvPr/>
        </p:nvSpPr>
        <p:spPr bwMode="auto">
          <a:xfrm>
            <a:off x="3655912" y="4481385"/>
            <a:ext cx="1615440" cy="603250"/>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Energy Cost Budget</a:t>
            </a:r>
          </a:p>
        </p:txBody>
      </p:sp>
      <p:sp>
        <p:nvSpPr>
          <p:cNvPr id="35855" name="Text Box 15"/>
          <p:cNvSpPr txBox="1">
            <a:spLocks noChangeArrowheads="1"/>
          </p:cNvSpPr>
          <p:nvPr/>
        </p:nvSpPr>
        <p:spPr bwMode="auto">
          <a:xfrm>
            <a:off x="3655912" y="5368926"/>
            <a:ext cx="1615440" cy="830997"/>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Performance Rating Method</a:t>
            </a:r>
          </a:p>
        </p:txBody>
      </p:sp>
      <p:sp>
        <p:nvSpPr>
          <p:cNvPr id="35856" name="Text Box 16"/>
          <p:cNvSpPr txBox="1">
            <a:spLocks noChangeArrowheads="1"/>
          </p:cNvSpPr>
          <p:nvPr/>
        </p:nvSpPr>
        <p:spPr bwMode="auto">
          <a:xfrm>
            <a:off x="142875" y="2057400"/>
            <a:ext cx="1508760" cy="369332"/>
          </a:xfrm>
          <a:prstGeom prst="rect">
            <a:avLst/>
          </a:prstGeom>
          <a:solidFill>
            <a:srgbClr val="EAEAEA"/>
          </a:solidFill>
          <a:ln w="22225">
            <a:solidFill>
              <a:srgbClr val="808080"/>
            </a:solidFill>
            <a:miter lim="800000"/>
            <a:headEnd/>
            <a:tailEnd/>
          </a:ln>
          <a:effectLst/>
        </p:spPr>
        <p:txBody>
          <a:bodyPr wrap="square">
            <a:spAutoFit/>
          </a:bodyPr>
          <a:lstStyle>
            <a:defPPr>
              <a:defRPr lang="en-US"/>
            </a:defPPr>
            <a:lvl1pPr algn="ctr">
              <a:spcBef>
                <a:spcPct val="50000"/>
              </a:spcBef>
              <a:defRPr b="1"/>
            </a:lvl1pPr>
          </a:lstStyle>
          <a:p>
            <a:r>
              <a:rPr lang="en-US" dirty="0"/>
              <a:t>Envelope</a:t>
            </a:r>
          </a:p>
        </p:txBody>
      </p:sp>
      <p:sp>
        <p:nvSpPr>
          <p:cNvPr id="35857" name="Text Box 17"/>
          <p:cNvSpPr txBox="1">
            <a:spLocks noChangeArrowheads="1"/>
          </p:cNvSpPr>
          <p:nvPr/>
        </p:nvSpPr>
        <p:spPr bwMode="auto">
          <a:xfrm>
            <a:off x="142875" y="272796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dirty="0"/>
              <a:t>HVAC</a:t>
            </a:r>
          </a:p>
        </p:txBody>
      </p:sp>
      <p:sp>
        <p:nvSpPr>
          <p:cNvPr id="35858" name="Text Box 18"/>
          <p:cNvSpPr txBox="1">
            <a:spLocks noChangeArrowheads="1"/>
          </p:cNvSpPr>
          <p:nvPr/>
        </p:nvSpPr>
        <p:spPr bwMode="auto">
          <a:xfrm>
            <a:off x="142875" y="473964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Lighting</a:t>
            </a:r>
          </a:p>
        </p:txBody>
      </p:sp>
      <p:sp>
        <p:nvSpPr>
          <p:cNvPr id="35859" name="Text Box 19"/>
          <p:cNvSpPr txBox="1">
            <a:spLocks noChangeArrowheads="1"/>
          </p:cNvSpPr>
          <p:nvPr/>
        </p:nvSpPr>
        <p:spPr bwMode="auto">
          <a:xfrm>
            <a:off x="142875" y="339852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SWH</a:t>
            </a:r>
          </a:p>
        </p:txBody>
      </p:sp>
      <p:sp>
        <p:nvSpPr>
          <p:cNvPr id="35860" name="Text Box 20"/>
          <p:cNvSpPr txBox="1">
            <a:spLocks noChangeArrowheads="1"/>
          </p:cNvSpPr>
          <p:nvPr/>
        </p:nvSpPr>
        <p:spPr bwMode="auto">
          <a:xfrm>
            <a:off x="142875" y="4069080"/>
            <a:ext cx="1508760" cy="369332"/>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ts val="600"/>
              </a:spcBef>
              <a:defRPr>
                <a:solidFill>
                  <a:schemeClr val="bg1"/>
                </a:solidFill>
                <a:effectLst>
                  <a:outerShdw blurRad="38100" dist="38100" dir="2700000" algn="tl">
                    <a:srgbClr val="000000"/>
                  </a:outerShdw>
                </a:effectLst>
                <a:latin typeface="Arial Black" pitchFamily="34" charset="0"/>
              </a:defRPr>
            </a:lvl1pPr>
          </a:lstStyle>
          <a:p>
            <a:r>
              <a:rPr lang="en-US"/>
              <a:t>Power</a:t>
            </a:r>
          </a:p>
        </p:txBody>
      </p:sp>
      <p:sp>
        <p:nvSpPr>
          <p:cNvPr id="35861" name="Text Box 21"/>
          <p:cNvSpPr txBox="1">
            <a:spLocks noChangeArrowheads="1"/>
          </p:cNvSpPr>
          <p:nvPr/>
        </p:nvSpPr>
        <p:spPr bwMode="auto">
          <a:xfrm>
            <a:off x="142875" y="541020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Other</a:t>
            </a:r>
          </a:p>
        </p:txBody>
      </p:sp>
      <p:sp>
        <p:nvSpPr>
          <p:cNvPr id="25" name="Rectangle 4"/>
          <p:cNvSpPr txBox="1">
            <a:spLocks noChangeArrowheads="1"/>
          </p:cNvSpPr>
          <p:nvPr/>
        </p:nvSpPr>
        <p:spPr>
          <a:xfrm>
            <a:off x="141288" y="0"/>
            <a:ext cx="5823479" cy="820396"/>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a:solidFill>
                  <a:srgbClr val="00853F"/>
                </a:solidFill>
              </a:rPr>
              <a:t>Compliance Paths</a:t>
            </a:r>
            <a:br>
              <a:rPr lang="en-US" dirty="0">
                <a:solidFill>
                  <a:schemeClr val="tx1">
                    <a:lumMod val="50000"/>
                  </a:schemeClr>
                </a:solidFill>
              </a:rPr>
            </a:br>
            <a:r>
              <a:rPr lang="en-US" sz="2000" dirty="0">
                <a:solidFill>
                  <a:srgbClr val="00853F"/>
                </a:solidFill>
              </a:rPr>
              <a:t>Power</a:t>
            </a:r>
          </a:p>
        </p:txBody>
      </p:sp>
      <p:sp>
        <p:nvSpPr>
          <p:cNvPr id="21" name="Text Box 14">
            <a:extLst>
              <a:ext uri="{FF2B5EF4-FFF2-40B4-BE49-F238E27FC236}">
                <a16:creationId xmlns:a16="http://schemas.microsoft.com/office/drawing/2014/main" id="{7A242D6A-FCCD-4526-BC6B-7C0229A1E65F}"/>
              </a:ext>
            </a:extLst>
          </p:cNvPr>
          <p:cNvSpPr txBox="1">
            <a:spLocks noChangeArrowheads="1"/>
          </p:cNvSpPr>
          <p:nvPr/>
        </p:nvSpPr>
        <p:spPr bwMode="auto">
          <a:xfrm>
            <a:off x="5515192" y="2367257"/>
            <a:ext cx="1708571" cy="523220"/>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400">
                <a:solidFill>
                  <a:schemeClr val="bg1"/>
                </a:solidFill>
                <a:effectLst>
                  <a:outerShdw blurRad="38100" dist="38100" dir="2700000" algn="tl">
                    <a:srgbClr val="000000"/>
                  </a:outerShdw>
                </a:effectLst>
                <a:latin typeface="Arial Black" pitchFamily="34" charset="0"/>
              </a:defRPr>
            </a:lvl1pPr>
          </a:lstStyle>
          <a:p>
            <a:r>
              <a:rPr lang="en-US" dirty="0"/>
              <a:t>Submittal Requirements</a:t>
            </a:r>
          </a:p>
        </p:txBody>
      </p:sp>
      <p:sp>
        <p:nvSpPr>
          <p:cNvPr id="22" name="Text Box 14">
            <a:extLst>
              <a:ext uri="{FF2B5EF4-FFF2-40B4-BE49-F238E27FC236}">
                <a16:creationId xmlns:a16="http://schemas.microsoft.com/office/drawing/2014/main" id="{3DEF5D4A-BB7B-425D-A213-0FDD15838D50}"/>
              </a:ext>
            </a:extLst>
          </p:cNvPr>
          <p:cNvSpPr txBox="1">
            <a:spLocks noChangeArrowheads="1"/>
          </p:cNvSpPr>
          <p:nvPr/>
        </p:nvSpPr>
        <p:spPr bwMode="auto">
          <a:xfrm>
            <a:off x="5515192" y="3274454"/>
            <a:ext cx="1708571" cy="738664"/>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sz="1400" dirty="0"/>
              <a:t>Information and Installation Requirements</a:t>
            </a:r>
          </a:p>
        </p:txBody>
      </p:sp>
      <p:sp>
        <p:nvSpPr>
          <p:cNvPr id="23" name="Text Box 14">
            <a:extLst>
              <a:ext uri="{FF2B5EF4-FFF2-40B4-BE49-F238E27FC236}">
                <a16:creationId xmlns:a16="http://schemas.microsoft.com/office/drawing/2014/main" id="{F1B03B98-DF1F-43B7-BBE3-F1300AAA1A75}"/>
              </a:ext>
            </a:extLst>
          </p:cNvPr>
          <p:cNvSpPr txBox="1">
            <a:spLocks noChangeArrowheads="1"/>
          </p:cNvSpPr>
          <p:nvPr/>
        </p:nvSpPr>
        <p:spPr bwMode="auto">
          <a:xfrm>
            <a:off x="5515192" y="4409541"/>
            <a:ext cx="1708571" cy="954107"/>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400" dirty="0">
                <a:solidFill>
                  <a:schemeClr val="bg1"/>
                </a:solidFill>
                <a:effectLst>
                  <a:outerShdw blurRad="38100" dist="38100" dir="2700000" algn="tl">
                    <a:srgbClr val="000000"/>
                  </a:outerShdw>
                </a:effectLst>
                <a:latin typeface="Arial Black" pitchFamily="34" charset="0"/>
              </a:rPr>
              <a:t>Verification, Testing, Inspection &amp; Commissioning</a:t>
            </a:r>
          </a:p>
        </p:txBody>
      </p:sp>
      <p:sp>
        <p:nvSpPr>
          <p:cNvPr id="24" name="Text Box 13">
            <a:extLst>
              <a:ext uri="{FF2B5EF4-FFF2-40B4-BE49-F238E27FC236}">
                <a16:creationId xmlns:a16="http://schemas.microsoft.com/office/drawing/2014/main" id="{5F440A63-AF7F-476C-A825-7354F348A231}"/>
              </a:ext>
            </a:extLst>
          </p:cNvPr>
          <p:cNvSpPr txBox="1">
            <a:spLocks noChangeArrowheads="1"/>
          </p:cNvSpPr>
          <p:nvPr/>
        </p:nvSpPr>
        <p:spPr bwMode="auto">
          <a:xfrm>
            <a:off x="3655912" y="2935900"/>
            <a:ext cx="1615440" cy="338554"/>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Simplified</a:t>
            </a:r>
          </a:p>
        </p:txBody>
      </p:sp>
      <p:sp>
        <p:nvSpPr>
          <p:cNvPr id="26" name="Text Box 14">
            <a:extLst>
              <a:ext uri="{FF2B5EF4-FFF2-40B4-BE49-F238E27FC236}">
                <a16:creationId xmlns:a16="http://schemas.microsoft.com/office/drawing/2014/main" id="{A48801D4-7EB9-40BF-A6E0-3EB40BBB2B4C}"/>
              </a:ext>
            </a:extLst>
          </p:cNvPr>
          <p:cNvSpPr txBox="1">
            <a:spLocks noChangeArrowheads="1"/>
          </p:cNvSpPr>
          <p:nvPr/>
        </p:nvSpPr>
        <p:spPr bwMode="auto">
          <a:xfrm>
            <a:off x="3655912" y="3582420"/>
            <a:ext cx="1615439" cy="584775"/>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Trade Off Option</a:t>
            </a:r>
          </a:p>
        </p:txBody>
      </p:sp>
    </p:spTree>
    <p:extLst>
      <p:ext uri="{BB962C8B-B14F-4D97-AF65-F5344CB8AC3E}">
        <p14:creationId xmlns:p14="http://schemas.microsoft.com/office/powerpoint/2010/main" val="2039067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Grp="1" noChangeArrowheads="1"/>
          </p:cNvSpPr>
          <p:nvPr>
            <p:ph idx="1"/>
          </p:nvPr>
        </p:nvSpPr>
        <p:spPr>
          <a:xfrm>
            <a:off x="456227" y="1219200"/>
            <a:ext cx="7592397" cy="4952999"/>
          </a:xfrm>
        </p:spPr>
        <p:txBody>
          <a:bodyPr>
            <a:normAutofit/>
          </a:bodyPr>
          <a:lstStyle/>
          <a:p>
            <a:pPr marL="0" indent="0">
              <a:lnSpc>
                <a:spcPct val="90000"/>
              </a:lnSpc>
              <a:buNone/>
            </a:pPr>
            <a:r>
              <a:rPr lang="en-US" sz="2400" dirty="0">
                <a:solidFill>
                  <a:srgbClr val="FF0000"/>
                </a:solidFill>
                <a:cs typeface="Times New Roman" pitchFamily="18" charset="0"/>
                <a:sym typeface="WP MathA" pitchFamily="2" charset="2"/>
              </a:rPr>
              <a:t>Verification and Testing</a:t>
            </a:r>
          </a:p>
          <a:p>
            <a:pPr>
              <a:lnSpc>
                <a:spcPct val="90000"/>
              </a:lnSpc>
            </a:pPr>
            <a:r>
              <a:rPr lang="en-US" dirty="0">
                <a:solidFill>
                  <a:srgbClr val="FF0000"/>
                </a:solidFill>
                <a:cs typeface="Times New Roman" pitchFamily="18" charset="0"/>
                <a:sym typeface="WP MathA" pitchFamily="2" charset="2"/>
              </a:rPr>
              <a:t>Verify and test per 4.2.5.1 that control elements are configured and operating per 8.4.2 and 8.4.3</a:t>
            </a:r>
          </a:p>
          <a:p>
            <a:pPr lvl="1">
              <a:lnSpc>
                <a:spcPct val="90000"/>
              </a:lnSpc>
            </a:pPr>
            <a:r>
              <a:rPr lang="en-US" dirty="0">
                <a:solidFill>
                  <a:srgbClr val="FF0000"/>
                </a:solidFill>
                <a:cs typeface="Times New Roman" pitchFamily="18" charset="0"/>
                <a:sym typeface="WP MathA" pitchFamily="2" charset="2"/>
              </a:rPr>
              <a:t>automatic receptacles controls </a:t>
            </a:r>
          </a:p>
          <a:p>
            <a:pPr lvl="1">
              <a:lnSpc>
                <a:spcPct val="90000"/>
              </a:lnSpc>
            </a:pPr>
            <a:r>
              <a:rPr lang="en-US" dirty="0">
                <a:solidFill>
                  <a:srgbClr val="FF0000"/>
                </a:solidFill>
                <a:cs typeface="Times New Roman" pitchFamily="18" charset="0"/>
                <a:sym typeface="WP MathA" pitchFamily="2" charset="2"/>
              </a:rPr>
              <a:t>energy monitoring</a:t>
            </a:r>
          </a:p>
          <a:p>
            <a:pPr>
              <a:lnSpc>
                <a:spcPct val="90000"/>
              </a:lnSpc>
            </a:pPr>
            <a:r>
              <a:rPr lang="en-US" dirty="0">
                <a:solidFill>
                  <a:srgbClr val="FF0000"/>
                </a:solidFill>
                <a:cs typeface="Times New Roman" pitchFamily="18" charset="0"/>
                <a:sym typeface="WP MathA" pitchFamily="2" charset="2"/>
              </a:rPr>
              <a:t>Verification and Functional Performance Testing (FPT) documentation per 4.2.5.1</a:t>
            </a:r>
          </a:p>
          <a:p>
            <a:pPr>
              <a:lnSpc>
                <a:spcPct val="90000"/>
              </a:lnSpc>
            </a:pPr>
            <a:r>
              <a:rPr lang="en-US" dirty="0">
                <a:solidFill>
                  <a:srgbClr val="FF0000"/>
                </a:solidFill>
                <a:cs typeface="Times New Roman" pitchFamily="18" charset="0"/>
                <a:sym typeface="WP MathA" pitchFamily="2" charset="2"/>
              </a:rPr>
              <a:t>Commissioning </a:t>
            </a:r>
          </a:p>
          <a:p>
            <a:pPr lvl="1">
              <a:lnSpc>
                <a:spcPct val="90000"/>
              </a:lnSpc>
            </a:pPr>
            <a:r>
              <a:rPr lang="en-US" dirty="0">
                <a:solidFill>
                  <a:srgbClr val="FF0000"/>
                </a:solidFill>
                <a:cs typeface="Times New Roman" pitchFamily="18" charset="0"/>
                <a:sym typeface="WP MathA" pitchFamily="2" charset="2"/>
              </a:rPr>
              <a:t>energy performance of the power systems per 4.2.5.2</a:t>
            </a:r>
          </a:p>
          <a:p>
            <a:pPr lvl="1">
              <a:lnSpc>
                <a:spcPct val="90000"/>
              </a:lnSpc>
            </a:pPr>
            <a:r>
              <a:rPr lang="en-US" dirty="0">
                <a:solidFill>
                  <a:srgbClr val="FF0000"/>
                </a:solidFill>
                <a:cs typeface="Times New Roman" pitchFamily="18" charset="0"/>
                <a:sym typeface="WP MathA" pitchFamily="2" charset="2"/>
              </a:rPr>
              <a:t>Reporting per 4.2.5.2.2</a:t>
            </a:r>
          </a:p>
          <a:p>
            <a:pPr>
              <a:lnSpc>
                <a:spcPct val="90000"/>
              </a:lnSpc>
            </a:pPr>
            <a:endParaRPr lang="en-US" sz="1800" dirty="0">
              <a:cs typeface="Times New Roman" pitchFamily="18" charset="0"/>
              <a:sym typeface="WP MathA" pitchFamily="2" charset="2"/>
            </a:endParaRPr>
          </a:p>
          <a:p>
            <a:pPr lvl="1">
              <a:lnSpc>
                <a:spcPct val="90000"/>
              </a:lnSpc>
            </a:pPr>
            <a:endParaRPr lang="en-US" sz="2000" dirty="0">
              <a:cs typeface="Times New Roman" pitchFamily="18" charset="0"/>
              <a:sym typeface="WP MathA" pitchFamily="2" charset="2"/>
            </a:endParaRPr>
          </a:p>
        </p:txBody>
      </p:sp>
      <p:sp>
        <p:nvSpPr>
          <p:cNvPr id="331779" name="Rectangle 3"/>
          <p:cNvSpPr>
            <a:spLocks noGrp="1" noChangeArrowheads="1"/>
          </p:cNvSpPr>
          <p:nvPr>
            <p:ph type="title"/>
          </p:nvPr>
        </p:nvSpPr>
        <p:spPr>
          <a:xfrm>
            <a:off x="279401" y="25400"/>
            <a:ext cx="8686800" cy="738529"/>
          </a:xfrm>
        </p:spPr>
        <p:txBody>
          <a:bodyPr>
            <a:normAutofit/>
          </a:bodyPr>
          <a:lstStyle/>
          <a:p>
            <a:pPr>
              <a:lnSpc>
                <a:spcPct val="80000"/>
              </a:lnSpc>
            </a:pPr>
            <a:r>
              <a:rPr lang="en-US" sz="2400" b="1" dirty="0">
                <a:solidFill>
                  <a:srgbClr val="00853F"/>
                </a:solidFill>
              </a:rPr>
              <a:t>Section 8 – </a:t>
            </a:r>
            <a:r>
              <a:rPr lang="en-US" sz="2400" b="1" dirty="0">
                <a:solidFill>
                  <a:srgbClr val="FF0000"/>
                </a:solidFill>
              </a:rPr>
              <a:t>8.9</a:t>
            </a:r>
            <a:br>
              <a:rPr lang="en-US" sz="2400" dirty="0">
                <a:solidFill>
                  <a:srgbClr val="FF0000"/>
                </a:solidFill>
              </a:rPr>
            </a:br>
            <a:r>
              <a:rPr lang="en-US" sz="2000" dirty="0">
                <a:solidFill>
                  <a:srgbClr val="FF0000"/>
                </a:solidFill>
              </a:rPr>
              <a:t>Verification, Testing, and Commissioning</a:t>
            </a:r>
            <a:endParaRPr lang="en-US" sz="2400" i="1" dirty="0">
              <a:solidFill>
                <a:srgbClr val="FF0000"/>
              </a:solidFill>
            </a:endParaRPr>
          </a:p>
        </p:txBody>
      </p:sp>
    </p:spTree>
    <p:extLst>
      <p:ext uri="{BB962C8B-B14F-4D97-AF65-F5344CB8AC3E}">
        <p14:creationId xmlns:p14="http://schemas.microsoft.com/office/powerpoint/2010/main" val="2353953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43776" y="1066800"/>
            <a:ext cx="1800224"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4130040" y="990600"/>
            <a:ext cx="3048000" cy="5791200"/>
          </a:xfrm>
          <a:prstGeom prst="rect">
            <a:avLst/>
          </a:prstGeom>
          <a:noFill/>
          <a:ln w="28575" algn="ctr">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1" y="990600"/>
            <a:ext cx="1859284" cy="55626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6"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5848" name="Text Box 8"/>
          <p:cNvSpPr txBox="1">
            <a:spLocks noChangeArrowheads="1"/>
          </p:cNvSpPr>
          <p:nvPr/>
        </p:nvSpPr>
        <p:spPr bwMode="auto">
          <a:xfrm>
            <a:off x="1990730" y="3174881"/>
            <a:ext cx="1424939" cy="1095494"/>
          </a:xfrm>
          <a:prstGeom prst="rect">
            <a:avLst/>
          </a:prstGeom>
          <a:solidFill>
            <a:srgbClr val="92D050"/>
          </a:solidFill>
          <a:ln w="22225">
            <a:solidFill>
              <a:schemeClr val="tx2"/>
            </a:solidFill>
            <a:miter lim="800000"/>
            <a:headEnd/>
            <a:tailEnd/>
          </a:ln>
          <a:effectLst/>
        </p:spPr>
        <p:txBody>
          <a:bodyPr/>
          <a:lstStyle/>
          <a:p>
            <a:pPr algn="ctr">
              <a:spcBef>
                <a:spcPts val="600"/>
              </a:spcBef>
            </a:pPr>
            <a:r>
              <a:rPr lang="en-US" sz="1600" dirty="0">
                <a:solidFill>
                  <a:schemeClr val="bg1"/>
                </a:solidFill>
                <a:effectLst>
                  <a:outerShdw blurRad="38100" dist="38100" dir="2700000" algn="tl">
                    <a:srgbClr val="000000"/>
                  </a:outerShdw>
                </a:effectLst>
                <a:latin typeface="Arial Black" pitchFamily="34" charset="0"/>
              </a:rPr>
              <a:t>Mandatory </a:t>
            </a:r>
          </a:p>
          <a:p>
            <a:pPr algn="ctr"/>
            <a:r>
              <a:rPr lang="en-US" sz="1600" dirty="0">
                <a:solidFill>
                  <a:schemeClr val="bg1"/>
                </a:solidFill>
                <a:effectLst>
                  <a:outerShdw blurRad="38100" dist="38100" dir="2700000" algn="tl">
                    <a:srgbClr val="000000"/>
                  </a:outerShdw>
                </a:effectLst>
                <a:latin typeface="Arial Black" pitchFamily="34" charset="0"/>
              </a:rPr>
              <a:t>Provisions</a:t>
            </a:r>
          </a:p>
          <a:p>
            <a:pPr algn="ctr">
              <a:lnSpc>
                <a:spcPct val="110000"/>
              </a:lnSpc>
              <a:spcBef>
                <a:spcPct val="30000"/>
              </a:spcBef>
            </a:pPr>
            <a:r>
              <a:rPr lang="en-US" sz="1200" dirty="0"/>
              <a:t>(required for each compliance path)</a:t>
            </a:r>
          </a:p>
        </p:txBody>
      </p:sp>
      <p:sp>
        <p:nvSpPr>
          <p:cNvPr id="35849" name="Text Box 9"/>
          <p:cNvSpPr txBox="1">
            <a:spLocks noChangeArrowheads="1"/>
          </p:cNvSpPr>
          <p:nvPr/>
        </p:nvSpPr>
        <p:spPr bwMode="auto">
          <a:xfrm>
            <a:off x="0" y="1211263"/>
            <a:ext cx="1859284" cy="707886"/>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5850" name="Text Box 10"/>
          <p:cNvSpPr txBox="1">
            <a:spLocks noChangeArrowheads="1"/>
          </p:cNvSpPr>
          <p:nvPr/>
        </p:nvSpPr>
        <p:spPr bwMode="auto">
          <a:xfrm>
            <a:off x="2573660" y="1214373"/>
            <a:ext cx="3840480" cy="400110"/>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Requirements</a:t>
            </a:r>
          </a:p>
        </p:txBody>
      </p:sp>
      <p:sp>
        <p:nvSpPr>
          <p:cNvPr id="35851" name="Text Box 11"/>
          <p:cNvSpPr txBox="1">
            <a:spLocks noChangeArrowheads="1"/>
          </p:cNvSpPr>
          <p:nvPr/>
        </p:nvSpPr>
        <p:spPr bwMode="auto">
          <a:xfrm>
            <a:off x="7267575" y="2828835"/>
            <a:ext cx="1952625" cy="1200329"/>
          </a:xfrm>
          <a:prstGeom prst="rect">
            <a:avLst/>
          </a:prstGeom>
          <a:noFill/>
          <a:ln w="28575" algn="ctr">
            <a:noFill/>
            <a:miter lim="800000"/>
            <a:headEnd/>
            <a:tailEnd/>
          </a:ln>
          <a:effectLst/>
        </p:spPr>
        <p:txBody>
          <a:bodyPr wrap="square">
            <a:spAutoFit/>
          </a:bodyPr>
          <a:lstStyle/>
          <a:p>
            <a:pPr algn="ctr">
              <a:spcBef>
                <a:spcPct val="50000"/>
              </a:spcBef>
            </a:pPr>
            <a:r>
              <a:rPr lang="en-US" sz="2400" b="1" dirty="0">
                <a:solidFill>
                  <a:schemeClr val="accent6"/>
                </a:solidFill>
                <a:effectLst>
                  <a:outerShdw blurRad="38100" dist="38100" dir="2700000" algn="tl">
                    <a:srgbClr val="C0C0C0"/>
                  </a:outerShdw>
                </a:effectLst>
              </a:rPr>
              <a:t>Energy Code Compliance</a:t>
            </a:r>
          </a:p>
        </p:txBody>
      </p:sp>
      <p:sp>
        <p:nvSpPr>
          <p:cNvPr id="35852" name="Text Box 12"/>
          <p:cNvSpPr txBox="1">
            <a:spLocks noChangeArrowheads="1"/>
          </p:cNvSpPr>
          <p:nvPr/>
        </p:nvSpPr>
        <p:spPr bwMode="auto">
          <a:xfrm>
            <a:off x="3655912" y="1984375"/>
            <a:ext cx="1615440" cy="603250"/>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Prescriptive Path</a:t>
            </a:r>
          </a:p>
        </p:txBody>
      </p:sp>
      <p:sp>
        <p:nvSpPr>
          <p:cNvPr id="35853" name="Text Box 13"/>
          <p:cNvSpPr txBox="1">
            <a:spLocks noChangeArrowheads="1"/>
          </p:cNvSpPr>
          <p:nvPr/>
        </p:nvSpPr>
        <p:spPr bwMode="auto">
          <a:xfrm>
            <a:off x="3655912" y="4507767"/>
            <a:ext cx="1615440" cy="603250"/>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Energy Cost Budget</a:t>
            </a:r>
          </a:p>
        </p:txBody>
      </p:sp>
      <p:sp>
        <p:nvSpPr>
          <p:cNvPr id="35855" name="Text Box 15"/>
          <p:cNvSpPr txBox="1">
            <a:spLocks noChangeArrowheads="1"/>
          </p:cNvSpPr>
          <p:nvPr/>
        </p:nvSpPr>
        <p:spPr bwMode="auto">
          <a:xfrm>
            <a:off x="3655912" y="5368926"/>
            <a:ext cx="1615440" cy="830997"/>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Performance Rating Method</a:t>
            </a:r>
          </a:p>
        </p:txBody>
      </p:sp>
      <p:sp>
        <p:nvSpPr>
          <p:cNvPr id="35856" name="Text Box 16"/>
          <p:cNvSpPr txBox="1">
            <a:spLocks noChangeArrowheads="1"/>
          </p:cNvSpPr>
          <p:nvPr/>
        </p:nvSpPr>
        <p:spPr bwMode="auto">
          <a:xfrm>
            <a:off x="142875" y="2057400"/>
            <a:ext cx="1508760" cy="369332"/>
          </a:xfrm>
          <a:prstGeom prst="rect">
            <a:avLst/>
          </a:prstGeom>
          <a:solidFill>
            <a:srgbClr val="EAEAEA"/>
          </a:solidFill>
          <a:ln w="22225">
            <a:solidFill>
              <a:srgbClr val="808080"/>
            </a:solidFill>
            <a:miter lim="800000"/>
            <a:headEnd/>
            <a:tailEnd/>
          </a:ln>
          <a:effectLst/>
        </p:spPr>
        <p:txBody>
          <a:bodyPr wrap="square">
            <a:spAutoFit/>
          </a:bodyPr>
          <a:lstStyle>
            <a:defPPr>
              <a:defRPr lang="en-US"/>
            </a:defPPr>
            <a:lvl1pPr algn="ctr">
              <a:spcBef>
                <a:spcPct val="50000"/>
              </a:spcBef>
              <a:defRPr b="1"/>
            </a:lvl1pPr>
          </a:lstStyle>
          <a:p>
            <a:r>
              <a:rPr lang="en-US" dirty="0"/>
              <a:t>Envelope</a:t>
            </a:r>
          </a:p>
        </p:txBody>
      </p:sp>
      <p:sp>
        <p:nvSpPr>
          <p:cNvPr id="35857" name="Text Box 17"/>
          <p:cNvSpPr txBox="1">
            <a:spLocks noChangeArrowheads="1"/>
          </p:cNvSpPr>
          <p:nvPr/>
        </p:nvSpPr>
        <p:spPr bwMode="auto">
          <a:xfrm>
            <a:off x="142875" y="272796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dirty="0"/>
              <a:t>HVAC</a:t>
            </a:r>
          </a:p>
        </p:txBody>
      </p:sp>
      <p:sp>
        <p:nvSpPr>
          <p:cNvPr id="35858" name="Text Box 18"/>
          <p:cNvSpPr txBox="1">
            <a:spLocks noChangeArrowheads="1"/>
          </p:cNvSpPr>
          <p:nvPr/>
        </p:nvSpPr>
        <p:spPr bwMode="auto">
          <a:xfrm>
            <a:off x="142875" y="4739640"/>
            <a:ext cx="1508760" cy="369332"/>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ts val="600"/>
              </a:spcBef>
              <a:defRPr>
                <a:solidFill>
                  <a:schemeClr val="bg1"/>
                </a:solidFill>
                <a:effectLst>
                  <a:outerShdw blurRad="38100" dist="38100" dir="2700000" algn="tl">
                    <a:srgbClr val="000000"/>
                  </a:outerShdw>
                </a:effectLst>
                <a:latin typeface="Arial Black" pitchFamily="34" charset="0"/>
              </a:defRPr>
            </a:lvl1pPr>
          </a:lstStyle>
          <a:p>
            <a:r>
              <a:rPr lang="en-US"/>
              <a:t>Lighting</a:t>
            </a:r>
          </a:p>
        </p:txBody>
      </p:sp>
      <p:sp>
        <p:nvSpPr>
          <p:cNvPr id="35859" name="Text Box 19"/>
          <p:cNvSpPr txBox="1">
            <a:spLocks noChangeArrowheads="1"/>
          </p:cNvSpPr>
          <p:nvPr/>
        </p:nvSpPr>
        <p:spPr bwMode="auto">
          <a:xfrm>
            <a:off x="142875" y="339852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SWH</a:t>
            </a:r>
          </a:p>
        </p:txBody>
      </p:sp>
      <p:sp>
        <p:nvSpPr>
          <p:cNvPr id="35860" name="Text Box 20"/>
          <p:cNvSpPr txBox="1">
            <a:spLocks noChangeArrowheads="1"/>
          </p:cNvSpPr>
          <p:nvPr/>
        </p:nvSpPr>
        <p:spPr bwMode="auto">
          <a:xfrm>
            <a:off x="142875" y="4069080"/>
            <a:ext cx="1508760" cy="369332"/>
          </a:xfrm>
          <a:prstGeom prst="rect">
            <a:avLst/>
          </a:prstGeom>
          <a:solidFill>
            <a:srgbClr val="EAEAEA"/>
          </a:solidFill>
          <a:ln w="22225">
            <a:solidFill>
              <a:srgbClr val="808080"/>
            </a:solidFill>
            <a:miter lim="800000"/>
            <a:headEnd/>
            <a:tailEnd/>
          </a:ln>
          <a:effectLst/>
        </p:spPr>
        <p:txBody>
          <a:bodyPr wrap="square">
            <a:spAutoFit/>
          </a:bodyPr>
          <a:lstStyle>
            <a:defPPr>
              <a:defRPr lang="en-US"/>
            </a:defPPr>
            <a:lvl1pPr algn="ctr">
              <a:spcBef>
                <a:spcPct val="50000"/>
              </a:spcBef>
              <a:defRPr b="1"/>
            </a:lvl1pPr>
          </a:lstStyle>
          <a:p>
            <a:r>
              <a:rPr lang="en-US"/>
              <a:t>Power</a:t>
            </a:r>
          </a:p>
        </p:txBody>
      </p:sp>
      <p:sp>
        <p:nvSpPr>
          <p:cNvPr id="35861" name="Text Box 21"/>
          <p:cNvSpPr txBox="1">
            <a:spLocks noChangeArrowheads="1"/>
          </p:cNvSpPr>
          <p:nvPr/>
        </p:nvSpPr>
        <p:spPr bwMode="auto">
          <a:xfrm>
            <a:off x="142875" y="541020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Other</a:t>
            </a:r>
          </a:p>
        </p:txBody>
      </p:sp>
      <p:sp>
        <p:nvSpPr>
          <p:cNvPr id="21" name="Text Box 14">
            <a:extLst>
              <a:ext uri="{FF2B5EF4-FFF2-40B4-BE49-F238E27FC236}">
                <a16:creationId xmlns:a16="http://schemas.microsoft.com/office/drawing/2014/main" id="{7A242D6A-FCCD-4526-BC6B-7C0229A1E65F}"/>
              </a:ext>
            </a:extLst>
          </p:cNvPr>
          <p:cNvSpPr txBox="1">
            <a:spLocks noChangeArrowheads="1"/>
          </p:cNvSpPr>
          <p:nvPr/>
        </p:nvSpPr>
        <p:spPr bwMode="auto">
          <a:xfrm>
            <a:off x="5515192" y="2367257"/>
            <a:ext cx="1708571" cy="523220"/>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400" dirty="0">
                <a:solidFill>
                  <a:schemeClr val="bg1"/>
                </a:solidFill>
                <a:effectLst>
                  <a:outerShdw blurRad="38100" dist="38100" dir="2700000" algn="tl">
                    <a:srgbClr val="000000"/>
                  </a:outerShdw>
                </a:effectLst>
                <a:latin typeface="Arial Black" pitchFamily="34" charset="0"/>
              </a:rPr>
              <a:t>Submittal Requirements</a:t>
            </a:r>
          </a:p>
        </p:txBody>
      </p:sp>
      <p:sp>
        <p:nvSpPr>
          <p:cNvPr id="22" name="Text Box 14">
            <a:extLst>
              <a:ext uri="{FF2B5EF4-FFF2-40B4-BE49-F238E27FC236}">
                <a16:creationId xmlns:a16="http://schemas.microsoft.com/office/drawing/2014/main" id="{3DEF5D4A-BB7B-425D-A213-0FDD15838D50}"/>
              </a:ext>
            </a:extLst>
          </p:cNvPr>
          <p:cNvSpPr txBox="1">
            <a:spLocks noChangeArrowheads="1"/>
          </p:cNvSpPr>
          <p:nvPr/>
        </p:nvSpPr>
        <p:spPr bwMode="auto">
          <a:xfrm>
            <a:off x="5515192" y="3274454"/>
            <a:ext cx="1708571" cy="738664"/>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sz="1400" dirty="0"/>
              <a:t>Information and Installation Requirements</a:t>
            </a:r>
          </a:p>
        </p:txBody>
      </p:sp>
      <p:sp>
        <p:nvSpPr>
          <p:cNvPr id="23" name="Text Box 14">
            <a:extLst>
              <a:ext uri="{FF2B5EF4-FFF2-40B4-BE49-F238E27FC236}">
                <a16:creationId xmlns:a16="http://schemas.microsoft.com/office/drawing/2014/main" id="{F1B03B98-DF1F-43B7-BBE3-F1300AAA1A75}"/>
              </a:ext>
            </a:extLst>
          </p:cNvPr>
          <p:cNvSpPr txBox="1">
            <a:spLocks noChangeArrowheads="1"/>
          </p:cNvSpPr>
          <p:nvPr/>
        </p:nvSpPr>
        <p:spPr bwMode="auto">
          <a:xfrm>
            <a:off x="5515192" y="4409541"/>
            <a:ext cx="1708571" cy="954107"/>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400" dirty="0">
                <a:solidFill>
                  <a:schemeClr val="bg1"/>
                </a:solidFill>
                <a:effectLst>
                  <a:outerShdw blurRad="38100" dist="38100" dir="2700000" algn="tl">
                    <a:srgbClr val="000000"/>
                  </a:outerShdw>
                </a:effectLst>
                <a:latin typeface="Arial Black" pitchFamily="34" charset="0"/>
              </a:rPr>
              <a:t>Verification, Testing, Inspection &amp; Commissioning</a:t>
            </a:r>
          </a:p>
        </p:txBody>
      </p:sp>
      <p:sp>
        <p:nvSpPr>
          <p:cNvPr id="24" name="Rectangle 4">
            <a:extLst>
              <a:ext uri="{FF2B5EF4-FFF2-40B4-BE49-F238E27FC236}">
                <a16:creationId xmlns:a16="http://schemas.microsoft.com/office/drawing/2014/main" id="{2D3120C1-805D-4C0E-908A-AD5F8D629BBE}"/>
              </a:ext>
            </a:extLst>
          </p:cNvPr>
          <p:cNvSpPr txBox="1">
            <a:spLocks noChangeArrowheads="1"/>
          </p:cNvSpPr>
          <p:nvPr/>
        </p:nvSpPr>
        <p:spPr>
          <a:xfrm>
            <a:off x="141288" y="0"/>
            <a:ext cx="5823479" cy="820396"/>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a:solidFill>
                  <a:srgbClr val="00853F"/>
                </a:solidFill>
              </a:rPr>
              <a:t>Compliance Paths</a:t>
            </a:r>
            <a:br>
              <a:rPr lang="en-US" dirty="0">
                <a:solidFill>
                  <a:schemeClr val="tx1">
                    <a:lumMod val="50000"/>
                  </a:schemeClr>
                </a:solidFill>
              </a:rPr>
            </a:br>
            <a:r>
              <a:rPr lang="en-US" sz="2000" dirty="0">
                <a:solidFill>
                  <a:srgbClr val="00853F"/>
                </a:solidFill>
              </a:rPr>
              <a:t>Lighting</a:t>
            </a:r>
          </a:p>
        </p:txBody>
      </p:sp>
      <p:sp>
        <p:nvSpPr>
          <p:cNvPr id="25" name="Text Box 13">
            <a:extLst>
              <a:ext uri="{FF2B5EF4-FFF2-40B4-BE49-F238E27FC236}">
                <a16:creationId xmlns:a16="http://schemas.microsoft.com/office/drawing/2014/main" id="{CE9F6388-0C1A-4E4A-9A99-9EC09AB4F25C}"/>
              </a:ext>
            </a:extLst>
          </p:cNvPr>
          <p:cNvSpPr txBox="1">
            <a:spLocks noChangeArrowheads="1"/>
          </p:cNvSpPr>
          <p:nvPr/>
        </p:nvSpPr>
        <p:spPr bwMode="auto">
          <a:xfrm>
            <a:off x="3655912" y="2935900"/>
            <a:ext cx="1615440" cy="338554"/>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Simplified</a:t>
            </a:r>
          </a:p>
        </p:txBody>
      </p:sp>
      <p:sp>
        <p:nvSpPr>
          <p:cNvPr id="26" name="Text Box 14">
            <a:extLst>
              <a:ext uri="{FF2B5EF4-FFF2-40B4-BE49-F238E27FC236}">
                <a16:creationId xmlns:a16="http://schemas.microsoft.com/office/drawing/2014/main" id="{518EFEF7-595B-4ABB-BF7E-DE73D9488AB6}"/>
              </a:ext>
            </a:extLst>
          </p:cNvPr>
          <p:cNvSpPr txBox="1">
            <a:spLocks noChangeArrowheads="1"/>
          </p:cNvSpPr>
          <p:nvPr/>
        </p:nvSpPr>
        <p:spPr bwMode="auto">
          <a:xfrm>
            <a:off x="3655912" y="3582420"/>
            <a:ext cx="1615439" cy="584775"/>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Trade Off Option</a:t>
            </a:r>
          </a:p>
        </p:txBody>
      </p:sp>
    </p:spTree>
    <p:extLst>
      <p:ext uri="{BB962C8B-B14F-4D97-AF65-F5344CB8AC3E}">
        <p14:creationId xmlns:p14="http://schemas.microsoft.com/office/powerpoint/2010/main" val="2085291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29" name="Line 17"/>
          <p:cNvSpPr>
            <a:spLocks noChangeShapeType="1"/>
          </p:cNvSpPr>
          <p:nvPr/>
        </p:nvSpPr>
        <p:spPr bwMode="auto">
          <a:xfrm>
            <a:off x="3581400" y="4038600"/>
            <a:ext cx="0" cy="533400"/>
          </a:xfrm>
          <a:prstGeom prst="line">
            <a:avLst/>
          </a:prstGeom>
          <a:noFill/>
          <a:ln w="25400">
            <a:solidFill>
              <a:srgbClr val="666699"/>
            </a:solidFill>
            <a:round/>
            <a:headEnd/>
            <a:tailEnd/>
          </a:ln>
          <a:effectLst/>
        </p:spPr>
        <p:txBody>
          <a:bodyPr>
            <a:spAutoFit/>
          </a:bodyPr>
          <a:lstStyle/>
          <a:p>
            <a:endParaRPr lang="en-US"/>
          </a:p>
        </p:txBody>
      </p:sp>
      <p:sp>
        <p:nvSpPr>
          <p:cNvPr id="499736" name="Line 24"/>
          <p:cNvSpPr>
            <a:spLocks noChangeShapeType="1"/>
          </p:cNvSpPr>
          <p:nvPr/>
        </p:nvSpPr>
        <p:spPr bwMode="auto">
          <a:xfrm flipH="1">
            <a:off x="5105400" y="5353050"/>
            <a:ext cx="0" cy="381000"/>
          </a:xfrm>
          <a:prstGeom prst="line">
            <a:avLst/>
          </a:prstGeom>
          <a:noFill/>
          <a:ln w="25400">
            <a:solidFill>
              <a:srgbClr val="666699"/>
            </a:solidFill>
            <a:round/>
            <a:headEnd/>
            <a:tailEnd/>
          </a:ln>
          <a:effectLst/>
        </p:spPr>
        <p:txBody>
          <a:bodyPr>
            <a:spAutoFit/>
          </a:bodyPr>
          <a:lstStyle/>
          <a:p>
            <a:endParaRPr lang="en-US"/>
          </a:p>
        </p:txBody>
      </p:sp>
      <p:sp>
        <p:nvSpPr>
          <p:cNvPr id="499716" name="Rectangle 4"/>
          <p:cNvSpPr>
            <a:spLocks noGrp="1" noChangeArrowheads="1"/>
          </p:cNvSpPr>
          <p:nvPr>
            <p:ph type="title"/>
          </p:nvPr>
        </p:nvSpPr>
        <p:spPr>
          <a:xfrm>
            <a:off x="265729" y="66800"/>
            <a:ext cx="8535371" cy="914400"/>
          </a:xfrm>
        </p:spPr>
        <p:txBody>
          <a:bodyPr>
            <a:normAutofit/>
          </a:bodyPr>
          <a:lstStyle/>
          <a:p>
            <a:r>
              <a:rPr lang="en-US" sz="2400" b="1" dirty="0">
                <a:solidFill>
                  <a:srgbClr val="00853F"/>
                </a:solidFill>
              </a:rPr>
              <a:t>Basic Lighting Requirements</a:t>
            </a:r>
          </a:p>
        </p:txBody>
      </p:sp>
      <p:sp>
        <p:nvSpPr>
          <p:cNvPr id="499714" name="Text Box 2"/>
          <p:cNvSpPr txBox="1">
            <a:spLocks noChangeArrowheads="1"/>
          </p:cNvSpPr>
          <p:nvPr/>
        </p:nvSpPr>
        <p:spPr bwMode="auto">
          <a:xfrm>
            <a:off x="6248400" y="3200400"/>
            <a:ext cx="14859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Exemptions</a:t>
            </a:r>
          </a:p>
        </p:txBody>
      </p:sp>
      <p:sp>
        <p:nvSpPr>
          <p:cNvPr id="499715" name="Rectangle 3"/>
          <p:cNvSpPr>
            <a:spLocks noChangeArrowheads="1"/>
          </p:cNvSpPr>
          <p:nvPr/>
        </p:nvSpPr>
        <p:spPr bwMode="auto">
          <a:xfrm>
            <a:off x="3048000" y="1219200"/>
            <a:ext cx="3048000" cy="5791200"/>
          </a:xfrm>
          <a:prstGeom prst="rect">
            <a:avLst/>
          </a:prstGeom>
          <a:noFill/>
          <a:ln w="28575" algn="ctr">
            <a:noFill/>
            <a:miter lim="800000"/>
            <a:headEnd/>
            <a:tailEnd/>
          </a:ln>
          <a:effectLst/>
        </p:spPr>
        <p:txBody>
          <a:bodyPr wrap="none" anchor="ctr"/>
          <a:lstStyle/>
          <a:p>
            <a:endParaRPr lang="en-US"/>
          </a:p>
        </p:txBody>
      </p:sp>
      <p:sp>
        <p:nvSpPr>
          <p:cNvPr id="499717" name="Text Box 5"/>
          <p:cNvSpPr txBox="1">
            <a:spLocks noChangeArrowheads="1"/>
          </p:cNvSpPr>
          <p:nvPr/>
        </p:nvSpPr>
        <p:spPr bwMode="auto">
          <a:xfrm>
            <a:off x="838200" y="1447800"/>
            <a:ext cx="1839913" cy="16557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a:spcBef>
                <a:spcPct val="50000"/>
              </a:spcBef>
            </a:pPr>
            <a:r>
              <a:rPr lang="en-US" b="1" dirty="0"/>
              <a:t>Mandatory Requirements (Interior and Exterior)</a:t>
            </a:r>
          </a:p>
        </p:txBody>
      </p:sp>
      <p:sp>
        <p:nvSpPr>
          <p:cNvPr id="499718" name="Line 6"/>
          <p:cNvSpPr>
            <a:spLocks noChangeShapeType="1"/>
          </p:cNvSpPr>
          <p:nvPr/>
        </p:nvSpPr>
        <p:spPr bwMode="auto">
          <a:xfrm flipH="1">
            <a:off x="1446213" y="3124200"/>
            <a:ext cx="1587" cy="1779588"/>
          </a:xfrm>
          <a:prstGeom prst="line">
            <a:avLst/>
          </a:prstGeom>
          <a:noFill/>
          <a:ln w="25400">
            <a:solidFill>
              <a:srgbClr val="666699"/>
            </a:solidFill>
            <a:round/>
            <a:headEnd/>
            <a:tailEnd/>
          </a:ln>
          <a:effectLst/>
        </p:spPr>
        <p:txBody>
          <a:bodyPr>
            <a:spAutoFit/>
          </a:bodyPr>
          <a:lstStyle/>
          <a:p>
            <a:endParaRPr lang="en-US"/>
          </a:p>
        </p:txBody>
      </p:sp>
      <p:sp>
        <p:nvSpPr>
          <p:cNvPr id="499719" name="Text Box 7"/>
          <p:cNvSpPr txBox="1">
            <a:spLocks noChangeArrowheads="1"/>
          </p:cNvSpPr>
          <p:nvPr/>
        </p:nvSpPr>
        <p:spPr bwMode="auto">
          <a:xfrm>
            <a:off x="762000" y="33528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Controls</a:t>
            </a:r>
          </a:p>
        </p:txBody>
      </p:sp>
      <p:sp>
        <p:nvSpPr>
          <p:cNvPr id="499720" name="Text Box 8"/>
          <p:cNvSpPr txBox="1">
            <a:spLocks noChangeArrowheads="1"/>
          </p:cNvSpPr>
          <p:nvPr/>
        </p:nvSpPr>
        <p:spPr bwMode="auto">
          <a:xfrm>
            <a:off x="762000" y="40386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Switching</a:t>
            </a:r>
          </a:p>
        </p:txBody>
      </p:sp>
      <p:sp>
        <p:nvSpPr>
          <p:cNvPr id="499721" name="Text Box 9"/>
          <p:cNvSpPr txBox="1">
            <a:spLocks noChangeArrowheads="1"/>
          </p:cNvSpPr>
          <p:nvPr/>
        </p:nvSpPr>
        <p:spPr bwMode="auto">
          <a:xfrm>
            <a:off x="3581400" y="1524000"/>
            <a:ext cx="1905000" cy="9540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en-US" b="1"/>
              <a:t>Interior Lighting Power Limits</a:t>
            </a:r>
          </a:p>
        </p:txBody>
      </p:sp>
      <p:sp>
        <p:nvSpPr>
          <p:cNvPr id="499722" name="Line 10"/>
          <p:cNvSpPr>
            <a:spLocks noChangeShapeType="1"/>
          </p:cNvSpPr>
          <p:nvPr/>
        </p:nvSpPr>
        <p:spPr bwMode="auto">
          <a:xfrm>
            <a:off x="4876800" y="4038600"/>
            <a:ext cx="0" cy="482600"/>
          </a:xfrm>
          <a:prstGeom prst="line">
            <a:avLst/>
          </a:prstGeom>
          <a:noFill/>
          <a:ln w="25400">
            <a:solidFill>
              <a:srgbClr val="666699"/>
            </a:solidFill>
            <a:round/>
            <a:headEnd/>
            <a:tailEnd/>
          </a:ln>
          <a:effectLst/>
        </p:spPr>
        <p:txBody>
          <a:bodyPr>
            <a:spAutoFit/>
          </a:bodyPr>
          <a:lstStyle/>
          <a:p>
            <a:endParaRPr lang="en-US"/>
          </a:p>
        </p:txBody>
      </p:sp>
      <p:sp>
        <p:nvSpPr>
          <p:cNvPr id="499723" name="Text Box 11"/>
          <p:cNvSpPr txBox="1">
            <a:spLocks noChangeArrowheads="1"/>
          </p:cNvSpPr>
          <p:nvPr/>
        </p:nvSpPr>
        <p:spPr bwMode="auto">
          <a:xfrm>
            <a:off x="4038600" y="4286250"/>
            <a:ext cx="1752600" cy="369332"/>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dirty="0"/>
              <a:t>Building Area</a:t>
            </a:r>
          </a:p>
        </p:txBody>
      </p:sp>
      <p:sp>
        <p:nvSpPr>
          <p:cNvPr id="499724" name="Text Box 12"/>
          <p:cNvSpPr txBox="1">
            <a:spLocks noChangeArrowheads="1"/>
          </p:cNvSpPr>
          <p:nvPr/>
        </p:nvSpPr>
        <p:spPr bwMode="auto">
          <a:xfrm>
            <a:off x="3352800" y="5591175"/>
            <a:ext cx="24384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Additional Allowances</a:t>
            </a:r>
          </a:p>
        </p:txBody>
      </p:sp>
      <p:sp>
        <p:nvSpPr>
          <p:cNvPr id="499725" name="Text Box 13"/>
          <p:cNvSpPr txBox="1">
            <a:spLocks noChangeArrowheads="1"/>
          </p:cNvSpPr>
          <p:nvPr/>
        </p:nvSpPr>
        <p:spPr bwMode="auto">
          <a:xfrm>
            <a:off x="2895600" y="1905000"/>
            <a:ext cx="609600" cy="457200"/>
          </a:xfrm>
          <a:prstGeom prst="rect">
            <a:avLst/>
          </a:prstGeom>
          <a:noFill/>
          <a:ln w="76200" algn="ctr">
            <a:noFill/>
            <a:miter lim="800000"/>
            <a:headEnd/>
            <a:tailEnd/>
          </a:ln>
          <a:effectLst/>
        </p:spPr>
        <p:txBody>
          <a:bodyPr>
            <a:spAutoFit/>
          </a:bodyPr>
          <a:lstStyle/>
          <a:p>
            <a:pPr algn="ctr">
              <a:spcBef>
                <a:spcPct val="50000"/>
              </a:spcBef>
            </a:pPr>
            <a:r>
              <a:rPr lang="en-US" sz="2400" b="1" dirty="0"/>
              <a:t>+</a:t>
            </a:r>
            <a:r>
              <a:rPr lang="en-US" sz="1400" b="1" dirty="0"/>
              <a:t> </a:t>
            </a:r>
          </a:p>
        </p:txBody>
      </p:sp>
      <p:sp>
        <p:nvSpPr>
          <p:cNvPr id="499726" name="Text Box 14"/>
          <p:cNvSpPr txBox="1">
            <a:spLocks noChangeArrowheads="1"/>
          </p:cNvSpPr>
          <p:nvPr/>
        </p:nvSpPr>
        <p:spPr bwMode="auto">
          <a:xfrm>
            <a:off x="762000" y="46482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Efficiency</a:t>
            </a:r>
          </a:p>
        </p:txBody>
      </p:sp>
      <p:sp>
        <p:nvSpPr>
          <p:cNvPr id="499727" name="Text Box 15"/>
          <p:cNvSpPr txBox="1">
            <a:spLocks noChangeArrowheads="1"/>
          </p:cNvSpPr>
          <p:nvPr/>
        </p:nvSpPr>
        <p:spPr bwMode="auto">
          <a:xfrm>
            <a:off x="3886200" y="497205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Space-by-Space</a:t>
            </a:r>
          </a:p>
        </p:txBody>
      </p:sp>
      <p:sp>
        <p:nvSpPr>
          <p:cNvPr id="499728" name="Text Box 16"/>
          <p:cNvSpPr txBox="1">
            <a:spLocks noChangeArrowheads="1"/>
          </p:cNvSpPr>
          <p:nvPr/>
        </p:nvSpPr>
        <p:spPr bwMode="auto">
          <a:xfrm>
            <a:off x="2362200" y="4362450"/>
            <a:ext cx="14859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Exemptions</a:t>
            </a:r>
          </a:p>
        </p:txBody>
      </p:sp>
      <p:sp>
        <p:nvSpPr>
          <p:cNvPr id="499730" name="Text Box 18"/>
          <p:cNvSpPr txBox="1">
            <a:spLocks noChangeArrowheads="1"/>
          </p:cNvSpPr>
          <p:nvPr/>
        </p:nvSpPr>
        <p:spPr bwMode="auto">
          <a:xfrm>
            <a:off x="6553200" y="1524000"/>
            <a:ext cx="1860550" cy="9540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en-US" b="1" dirty="0"/>
              <a:t>Exterior Lighting Power Limits</a:t>
            </a:r>
          </a:p>
        </p:txBody>
      </p:sp>
      <p:sp>
        <p:nvSpPr>
          <p:cNvPr id="499731" name="Text Box 19"/>
          <p:cNvSpPr txBox="1">
            <a:spLocks noChangeArrowheads="1"/>
          </p:cNvSpPr>
          <p:nvPr/>
        </p:nvSpPr>
        <p:spPr bwMode="auto">
          <a:xfrm>
            <a:off x="5715000" y="1905000"/>
            <a:ext cx="609600" cy="457200"/>
          </a:xfrm>
          <a:prstGeom prst="rect">
            <a:avLst/>
          </a:prstGeom>
          <a:noFill/>
          <a:ln w="76200" algn="ctr">
            <a:noFill/>
            <a:miter lim="800000"/>
            <a:headEnd/>
            <a:tailEnd/>
          </a:ln>
          <a:effectLst/>
        </p:spPr>
        <p:txBody>
          <a:bodyPr>
            <a:spAutoFit/>
          </a:bodyPr>
          <a:lstStyle/>
          <a:p>
            <a:pPr algn="ctr">
              <a:spcBef>
                <a:spcPct val="50000"/>
              </a:spcBef>
            </a:pPr>
            <a:r>
              <a:rPr lang="en-US" sz="2400" b="1"/>
              <a:t>+</a:t>
            </a:r>
            <a:r>
              <a:rPr lang="en-US" sz="1400" b="1"/>
              <a:t> </a:t>
            </a:r>
          </a:p>
        </p:txBody>
      </p:sp>
      <p:sp>
        <p:nvSpPr>
          <p:cNvPr id="499732" name="Text Box 20"/>
          <p:cNvSpPr txBox="1">
            <a:spLocks noChangeArrowheads="1"/>
          </p:cNvSpPr>
          <p:nvPr/>
        </p:nvSpPr>
        <p:spPr bwMode="auto">
          <a:xfrm>
            <a:off x="3048000" y="3048000"/>
            <a:ext cx="1044575" cy="661988"/>
          </a:xfrm>
          <a:prstGeom prst="rect">
            <a:avLst/>
          </a:prstGeom>
          <a:solidFill>
            <a:srgbClr val="808080"/>
          </a:solidFill>
          <a:ln w="22225">
            <a:solidFill>
              <a:srgbClr val="808080"/>
            </a:solidFill>
            <a:miter lim="800000"/>
            <a:headEnd/>
            <a:tailEnd/>
          </a:ln>
          <a:effectLst/>
        </p:spPr>
        <p:txBody>
          <a:bodyPr>
            <a:spAutoFit/>
          </a:bodyPr>
          <a:lstStyle/>
          <a:p>
            <a:pPr algn="ctr">
              <a:spcBef>
                <a:spcPct val="50000"/>
              </a:spcBef>
            </a:pPr>
            <a:r>
              <a:rPr lang="en-US" sz="1200" b="1">
                <a:solidFill>
                  <a:schemeClr val="bg1"/>
                </a:solidFill>
              </a:rPr>
              <a:t>Total Connected Power</a:t>
            </a:r>
          </a:p>
        </p:txBody>
      </p:sp>
      <p:sp>
        <p:nvSpPr>
          <p:cNvPr id="499733" name="Text Box 21"/>
          <p:cNvSpPr txBox="1">
            <a:spLocks noChangeArrowheads="1"/>
          </p:cNvSpPr>
          <p:nvPr/>
        </p:nvSpPr>
        <p:spPr bwMode="auto">
          <a:xfrm>
            <a:off x="4419600" y="2971800"/>
            <a:ext cx="976313" cy="844550"/>
          </a:xfrm>
          <a:prstGeom prst="rect">
            <a:avLst/>
          </a:prstGeom>
          <a:solidFill>
            <a:srgbClr val="808080"/>
          </a:solidFill>
          <a:ln w="22225">
            <a:solidFill>
              <a:srgbClr val="969696"/>
            </a:solidFill>
            <a:miter lim="800000"/>
            <a:headEnd/>
            <a:tailEnd/>
          </a:ln>
          <a:effectLst/>
        </p:spPr>
        <p:txBody>
          <a:bodyPr>
            <a:spAutoFit/>
          </a:bodyPr>
          <a:lstStyle/>
          <a:p>
            <a:pPr algn="ctr">
              <a:spcBef>
                <a:spcPct val="50000"/>
              </a:spcBef>
            </a:pPr>
            <a:r>
              <a:rPr lang="en-US" sz="1200" b="1">
                <a:solidFill>
                  <a:schemeClr val="bg1"/>
                </a:solidFill>
              </a:rPr>
              <a:t>Interior Lighting Power Allowance</a:t>
            </a:r>
          </a:p>
        </p:txBody>
      </p:sp>
      <p:sp>
        <p:nvSpPr>
          <p:cNvPr id="499734" name="Text Box 22"/>
          <p:cNvSpPr txBox="1">
            <a:spLocks noChangeArrowheads="1"/>
          </p:cNvSpPr>
          <p:nvPr/>
        </p:nvSpPr>
        <p:spPr bwMode="auto">
          <a:xfrm>
            <a:off x="3962400" y="3124200"/>
            <a:ext cx="623888" cy="519113"/>
          </a:xfrm>
          <a:prstGeom prst="rect">
            <a:avLst/>
          </a:prstGeom>
          <a:noFill/>
          <a:ln w="76200" algn="ctr">
            <a:noFill/>
            <a:miter lim="800000"/>
            <a:headEnd/>
            <a:tailEnd/>
          </a:ln>
          <a:effectLst/>
        </p:spPr>
        <p:txBody>
          <a:bodyPr>
            <a:spAutoFit/>
          </a:bodyPr>
          <a:lstStyle/>
          <a:p>
            <a:pPr algn="ctr">
              <a:spcBef>
                <a:spcPct val="50000"/>
              </a:spcBef>
            </a:pPr>
            <a:r>
              <a:rPr lang="en-US" sz="2800" b="1" u="sng"/>
              <a:t>&lt;</a:t>
            </a:r>
          </a:p>
        </p:txBody>
      </p:sp>
      <p:sp>
        <p:nvSpPr>
          <p:cNvPr id="499735" name="Text Box 23"/>
          <p:cNvSpPr txBox="1">
            <a:spLocks noChangeArrowheads="1"/>
          </p:cNvSpPr>
          <p:nvPr/>
        </p:nvSpPr>
        <p:spPr bwMode="auto">
          <a:xfrm>
            <a:off x="2895600" y="2895600"/>
            <a:ext cx="2667000" cy="1101725"/>
          </a:xfrm>
          <a:prstGeom prst="rect">
            <a:avLst/>
          </a:prstGeom>
          <a:solidFill>
            <a:srgbClr val="EAEAEA">
              <a:alpha val="0"/>
            </a:srgbClr>
          </a:solidFill>
          <a:ln w="31750">
            <a:solidFill>
              <a:srgbClr val="333333"/>
            </a:solidFill>
            <a:miter lim="800000"/>
            <a:headEnd/>
            <a:tailEnd/>
          </a:ln>
          <a:effectLst/>
        </p:spPr>
        <p:txBody>
          <a:bodyPr>
            <a:spAutoFit/>
          </a:bodyPr>
          <a:lstStyle/>
          <a:p>
            <a:pPr algn="ctr">
              <a:spcBef>
                <a:spcPct val="50000"/>
              </a:spcBef>
            </a:pPr>
            <a:r>
              <a:rPr lang="en-US" sz="1600"/>
              <a:t> </a:t>
            </a:r>
          </a:p>
          <a:p>
            <a:pPr algn="ctr">
              <a:spcBef>
                <a:spcPct val="50000"/>
              </a:spcBef>
            </a:pPr>
            <a:r>
              <a:rPr lang="en-US" sz="1600" u="sng"/>
              <a:t> </a:t>
            </a:r>
          </a:p>
          <a:p>
            <a:pPr algn="ctr">
              <a:spcBef>
                <a:spcPct val="50000"/>
              </a:spcBef>
            </a:pPr>
            <a:endParaRPr lang="en-US" sz="1600" u="sng"/>
          </a:p>
        </p:txBody>
      </p:sp>
      <p:sp>
        <p:nvSpPr>
          <p:cNvPr id="499737" name="Text Box 25"/>
          <p:cNvSpPr txBox="1">
            <a:spLocks noChangeArrowheads="1"/>
          </p:cNvSpPr>
          <p:nvPr/>
        </p:nvSpPr>
        <p:spPr bwMode="auto">
          <a:xfrm>
            <a:off x="4495800" y="4667250"/>
            <a:ext cx="973138" cy="347663"/>
          </a:xfrm>
          <a:prstGeom prst="rect">
            <a:avLst/>
          </a:prstGeom>
          <a:noFill/>
          <a:ln w="12700" algn="ctr">
            <a:noFill/>
            <a:miter lim="800000"/>
            <a:headEnd/>
            <a:tailEnd/>
          </a:ln>
          <a:effectLst/>
        </p:spPr>
        <p:txBody>
          <a:bodyPr lIns="88820" tIns="44411" rIns="88820" bIns="44411">
            <a:spAutoFit/>
          </a:bodyPr>
          <a:lstStyle/>
          <a:p>
            <a:pPr algn="ctr" defTabSz="889000">
              <a:spcBef>
                <a:spcPct val="50000"/>
              </a:spcBef>
            </a:pPr>
            <a:r>
              <a:rPr lang="en-US" sz="1700" b="1"/>
              <a:t>OR</a:t>
            </a:r>
          </a:p>
        </p:txBody>
      </p:sp>
      <p:sp>
        <p:nvSpPr>
          <p:cNvPr id="499738" name="Line 26"/>
          <p:cNvSpPr>
            <a:spLocks noChangeShapeType="1"/>
          </p:cNvSpPr>
          <p:nvPr/>
        </p:nvSpPr>
        <p:spPr bwMode="auto">
          <a:xfrm flipH="1">
            <a:off x="4724400" y="2514600"/>
            <a:ext cx="0" cy="381000"/>
          </a:xfrm>
          <a:prstGeom prst="line">
            <a:avLst/>
          </a:prstGeom>
          <a:noFill/>
          <a:ln w="25400">
            <a:solidFill>
              <a:srgbClr val="666699"/>
            </a:solidFill>
            <a:round/>
            <a:headEnd/>
            <a:tailEnd/>
          </a:ln>
          <a:effectLst/>
        </p:spPr>
        <p:txBody>
          <a:bodyPr>
            <a:spAutoFit/>
          </a:bodyPr>
          <a:lstStyle/>
          <a:p>
            <a:endParaRPr lang="en-US"/>
          </a:p>
        </p:txBody>
      </p:sp>
      <p:sp>
        <p:nvSpPr>
          <p:cNvPr id="499739" name="Line 27"/>
          <p:cNvSpPr>
            <a:spLocks noChangeShapeType="1"/>
          </p:cNvSpPr>
          <p:nvPr/>
        </p:nvSpPr>
        <p:spPr bwMode="auto">
          <a:xfrm flipH="1">
            <a:off x="8077200" y="2514600"/>
            <a:ext cx="14288" cy="1219200"/>
          </a:xfrm>
          <a:prstGeom prst="line">
            <a:avLst/>
          </a:prstGeom>
          <a:noFill/>
          <a:ln w="25400">
            <a:solidFill>
              <a:srgbClr val="666699"/>
            </a:solidFill>
            <a:round/>
            <a:headEnd/>
            <a:tailEnd/>
          </a:ln>
          <a:effectLst/>
        </p:spPr>
        <p:txBody>
          <a:bodyPr>
            <a:spAutoFit/>
          </a:bodyPr>
          <a:lstStyle/>
          <a:p>
            <a:endParaRPr lang="en-US"/>
          </a:p>
        </p:txBody>
      </p:sp>
      <p:sp>
        <p:nvSpPr>
          <p:cNvPr id="499740" name="Text Box 28"/>
          <p:cNvSpPr txBox="1">
            <a:spLocks noChangeArrowheads="1"/>
          </p:cNvSpPr>
          <p:nvPr/>
        </p:nvSpPr>
        <p:spPr bwMode="auto">
          <a:xfrm>
            <a:off x="7543800" y="26670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Tradable</a:t>
            </a:r>
          </a:p>
        </p:txBody>
      </p:sp>
      <p:sp>
        <p:nvSpPr>
          <p:cNvPr id="499741" name="Text Box 29"/>
          <p:cNvSpPr txBox="1">
            <a:spLocks noChangeArrowheads="1"/>
          </p:cNvSpPr>
          <p:nvPr/>
        </p:nvSpPr>
        <p:spPr bwMode="auto">
          <a:xfrm>
            <a:off x="7543800" y="3733800"/>
            <a:ext cx="1219200" cy="663575"/>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Non-Tradable</a:t>
            </a:r>
          </a:p>
        </p:txBody>
      </p:sp>
      <p:grpSp>
        <p:nvGrpSpPr>
          <p:cNvPr id="2" name="Group 30"/>
          <p:cNvGrpSpPr>
            <a:grpSpLocks/>
          </p:cNvGrpSpPr>
          <p:nvPr/>
        </p:nvGrpSpPr>
        <p:grpSpPr bwMode="auto">
          <a:xfrm>
            <a:off x="6324600" y="4724400"/>
            <a:ext cx="2347913" cy="844550"/>
            <a:chOff x="3984" y="2976"/>
            <a:chExt cx="1479" cy="532"/>
          </a:xfrm>
        </p:grpSpPr>
        <p:sp>
          <p:nvSpPr>
            <p:cNvPr id="499743" name="Text Box 31"/>
            <p:cNvSpPr txBox="1">
              <a:spLocks noChangeArrowheads="1"/>
            </p:cNvSpPr>
            <p:nvPr/>
          </p:nvSpPr>
          <p:spPr bwMode="auto">
            <a:xfrm>
              <a:off x="3984" y="3024"/>
              <a:ext cx="658" cy="417"/>
            </a:xfrm>
            <a:prstGeom prst="rect">
              <a:avLst/>
            </a:prstGeom>
            <a:solidFill>
              <a:srgbClr val="808080"/>
            </a:solidFill>
            <a:ln w="22225">
              <a:solidFill>
                <a:srgbClr val="808080"/>
              </a:solidFill>
              <a:miter lim="800000"/>
              <a:headEnd/>
              <a:tailEnd/>
            </a:ln>
            <a:effectLst/>
          </p:spPr>
          <p:txBody>
            <a:bodyPr>
              <a:spAutoFit/>
            </a:bodyPr>
            <a:lstStyle/>
            <a:p>
              <a:pPr algn="ctr">
                <a:spcBef>
                  <a:spcPct val="50000"/>
                </a:spcBef>
              </a:pPr>
              <a:r>
                <a:rPr lang="en-US" sz="1200" b="1">
                  <a:solidFill>
                    <a:schemeClr val="bg1"/>
                  </a:solidFill>
                </a:rPr>
                <a:t>Total Connected Power</a:t>
              </a:r>
            </a:p>
          </p:txBody>
        </p:sp>
        <p:sp>
          <p:nvSpPr>
            <p:cNvPr id="499744" name="Text Box 32"/>
            <p:cNvSpPr txBox="1">
              <a:spLocks noChangeArrowheads="1"/>
            </p:cNvSpPr>
            <p:nvPr/>
          </p:nvSpPr>
          <p:spPr bwMode="auto">
            <a:xfrm>
              <a:off x="4848" y="2976"/>
              <a:ext cx="615" cy="532"/>
            </a:xfrm>
            <a:prstGeom prst="rect">
              <a:avLst/>
            </a:prstGeom>
            <a:solidFill>
              <a:srgbClr val="808080"/>
            </a:solidFill>
            <a:ln w="22225">
              <a:solidFill>
                <a:srgbClr val="969696"/>
              </a:solidFill>
              <a:miter lim="800000"/>
              <a:headEnd/>
              <a:tailEnd/>
            </a:ln>
            <a:effectLst/>
          </p:spPr>
          <p:txBody>
            <a:bodyPr>
              <a:spAutoFit/>
            </a:bodyPr>
            <a:lstStyle/>
            <a:p>
              <a:pPr algn="ctr">
                <a:spcBef>
                  <a:spcPct val="50000"/>
                </a:spcBef>
              </a:pPr>
              <a:r>
                <a:rPr lang="en-US" sz="1200" b="1" dirty="0">
                  <a:solidFill>
                    <a:schemeClr val="bg1"/>
                  </a:solidFill>
                </a:rPr>
                <a:t>Exterior Lighting Power Allowance</a:t>
              </a:r>
            </a:p>
          </p:txBody>
        </p:sp>
        <p:sp>
          <p:nvSpPr>
            <p:cNvPr id="499745" name="Text Box 33"/>
            <p:cNvSpPr txBox="1">
              <a:spLocks noChangeArrowheads="1"/>
            </p:cNvSpPr>
            <p:nvPr/>
          </p:nvSpPr>
          <p:spPr bwMode="auto">
            <a:xfrm>
              <a:off x="4560" y="3072"/>
              <a:ext cx="393" cy="327"/>
            </a:xfrm>
            <a:prstGeom prst="rect">
              <a:avLst/>
            </a:prstGeom>
            <a:noFill/>
            <a:ln w="76200" algn="ctr">
              <a:noFill/>
              <a:miter lim="800000"/>
              <a:headEnd/>
              <a:tailEnd/>
            </a:ln>
            <a:effectLst/>
          </p:spPr>
          <p:txBody>
            <a:bodyPr>
              <a:spAutoFit/>
            </a:bodyPr>
            <a:lstStyle/>
            <a:p>
              <a:pPr algn="ctr">
                <a:spcBef>
                  <a:spcPct val="50000"/>
                </a:spcBef>
              </a:pPr>
              <a:r>
                <a:rPr lang="en-US" sz="2800" b="1" u="sng"/>
                <a:t>&lt;</a:t>
              </a:r>
            </a:p>
          </p:txBody>
        </p:sp>
      </p:grpSp>
      <p:sp>
        <p:nvSpPr>
          <p:cNvPr id="499746" name="Text Box 34"/>
          <p:cNvSpPr txBox="1">
            <a:spLocks noChangeArrowheads="1"/>
          </p:cNvSpPr>
          <p:nvPr/>
        </p:nvSpPr>
        <p:spPr bwMode="auto">
          <a:xfrm>
            <a:off x="6172200" y="4648200"/>
            <a:ext cx="2667000" cy="1101725"/>
          </a:xfrm>
          <a:prstGeom prst="rect">
            <a:avLst/>
          </a:prstGeom>
          <a:solidFill>
            <a:srgbClr val="EAEAEA">
              <a:alpha val="0"/>
            </a:srgbClr>
          </a:solidFill>
          <a:ln w="31750">
            <a:solidFill>
              <a:srgbClr val="333333"/>
            </a:solidFill>
            <a:miter lim="800000"/>
            <a:headEnd/>
            <a:tailEnd/>
          </a:ln>
          <a:effectLst/>
        </p:spPr>
        <p:txBody>
          <a:bodyPr>
            <a:spAutoFit/>
          </a:bodyPr>
          <a:lstStyle/>
          <a:p>
            <a:pPr algn="ctr">
              <a:spcBef>
                <a:spcPct val="50000"/>
              </a:spcBef>
            </a:pPr>
            <a:r>
              <a:rPr lang="en-US" sz="1600"/>
              <a:t> </a:t>
            </a:r>
          </a:p>
          <a:p>
            <a:pPr algn="ctr">
              <a:spcBef>
                <a:spcPct val="50000"/>
              </a:spcBef>
            </a:pPr>
            <a:r>
              <a:rPr lang="en-US" sz="1600"/>
              <a:t> </a:t>
            </a:r>
          </a:p>
          <a:p>
            <a:pPr algn="ctr">
              <a:spcBef>
                <a:spcPct val="50000"/>
              </a:spcBef>
            </a:pPr>
            <a:endParaRPr lang="en-US" sz="1600"/>
          </a:p>
        </p:txBody>
      </p:sp>
      <p:sp>
        <p:nvSpPr>
          <p:cNvPr id="499747" name="Line 35"/>
          <p:cNvSpPr>
            <a:spLocks noChangeShapeType="1"/>
          </p:cNvSpPr>
          <p:nvPr/>
        </p:nvSpPr>
        <p:spPr bwMode="auto">
          <a:xfrm>
            <a:off x="8077200" y="4419600"/>
            <a:ext cx="0" cy="254000"/>
          </a:xfrm>
          <a:prstGeom prst="line">
            <a:avLst/>
          </a:prstGeom>
          <a:noFill/>
          <a:ln w="25400">
            <a:solidFill>
              <a:srgbClr val="666699"/>
            </a:solidFill>
            <a:round/>
            <a:headEnd/>
            <a:tailEnd/>
          </a:ln>
          <a:effectLst/>
        </p:spPr>
        <p:txBody>
          <a:bodyPr>
            <a:spAutoFit/>
          </a:bodyPr>
          <a:lstStyle/>
          <a:p>
            <a:endParaRPr lang="en-US"/>
          </a:p>
        </p:txBody>
      </p:sp>
      <p:sp>
        <p:nvSpPr>
          <p:cNvPr id="499748" name="Line 36"/>
          <p:cNvSpPr>
            <a:spLocks noChangeShapeType="1"/>
          </p:cNvSpPr>
          <p:nvPr/>
        </p:nvSpPr>
        <p:spPr bwMode="auto">
          <a:xfrm flipH="1">
            <a:off x="6934200" y="2514600"/>
            <a:ext cx="0" cy="685800"/>
          </a:xfrm>
          <a:prstGeom prst="line">
            <a:avLst/>
          </a:prstGeom>
          <a:noFill/>
          <a:ln w="25400">
            <a:solidFill>
              <a:srgbClr val="666699"/>
            </a:solidFill>
            <a:round/>
            <a:headEnd/>
            <a:tailEnd/>
          </a:ln>
          <a:effectLst/>
        </p:spPr>
        <p:txBody>
          <a:bodyPr>
            <a:spAutoFit/>
          </a:bodyPr>
          <a:lstStyle/>
          <a:p>
            <a:endParaRPr lang="en-US"/>
          </a:p>
        </p:txBody>
      </p:sp>
      <p:sp>
        <p:nvSpPr>
          <p:cNvPr id="37" name="Text Box 12">
            <a:extLst>
              <a:ext uri="{FF2B5EF4-FFF2-40B4-BE49-F238E27FC236}">
                <a16:creationId xmlns:a16="http://schemas.microsoft.com/office/drawing/2014/main" id="{BEDDADF8-282C-4C31-9752-C281D6F3A529}"/>
              </a:ext>
            </a:extLst>
          </p:cNvPr>
          <p:cNvSpPr txBox="1">
            <a:spLocks noChangeArrowheads="1"/>
          </p:cNvSpPr>
          <p:nvPr/>
        </p:nvSpPr>
        <p:spPr bwMode="auto">
          <a:xfrm>
            <a:off x="4481513" y="6105525"/>
            <a:ext cx="2438400" cy="36933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defPPr>
              <a:defRPr lang="en-US"/>
            </a:defPPr>
            <a:lvl1pPr algn="ctr">
              <a:spcBef>
                <a:spcPct val="50000"/>
              </a:spcBef>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Simplified Method</a:t>
            </a:r>
          </a:p>
        </p:txBody>
      </p:sp>
      <p:sp>
        <p:nvSpPr>
          <p:cNvPr id="38" name="Text Box 13">
            <a:extLst>
              <a:ext uri="{FF2B5EF4-FFF2-40B4-BE49-F238E27FC236}">
                <a16:creationId xmlns:a16="http://schemas.microsoft.com/office/drawing/2014/main" id="{11D5EC4A-66B2-40EA-AF74-A3266BA027D7}"/>
              </a:ext>
            </a:extLst>
          </p:cNvPr>
          <p:cNvSpPr txBox="1">
            <a:spLocks noChangeArrowheads="1"/>
          </p:cNvSpPr>
          <p:nvPr/>
        </p:nvSpPr>
        <p:spPr bwMode="auto">
          <a:xfrm>
            <a:off x="2895600" y="6038056"/>
            <a:ext cx="609600" cy="457200"/>
          </a:xfrm>
          <a:prstGeom prst="rect">
            <a:avLst/>
          </a:prstGeom>
          <a:noFill/>
          <a:ln w="76200" algn="ctr">
            <a:noFill/>
            <a:miter lim="800000"/>
            <a:headEnd/>
            <a:tailEnd/>
          </a:ln>
          <a:effectLst/>
        </p:spPr>
        <p:txBody>
          <a:bodyPr>
            <a:spAutoFit/>
          </a:bodyPr>
          <a:lstStyle/>
          <a:p>
            <a:pPr algn="ctr">
              <a:spcBef>
                <a:spcPct val="50000"/>
              </a:spcBef>
            </a:pPr>
            <a:r>
              <a:rPr lang="en-US" sz="2400" b="1" dirty="0"/>
              <a:t>+</a:t>
            </a:r>
            <a:r>
              <a:rPr lang="en-US" sz="1400" b="1" dirty="0"/>
              <a:t> </a:t>
            </a:r>
          </a:p>
        </p:txBody>
      </p:sp>
    </p:spTree>
    <p:extLst>
      <p:ext uri="{BB962C8B-B14F-4D97-AF65-F5344CB8AC3E}">
        <p14:creationId xmlns:p14="http://schemas.microsoft.com/office/powerpoint/2010/main" val="80500551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54001" y="0"/>
            <a:ext cx="8737600" cy="914400"/>
          </a:xfrm>
        </p:spPr>
        <p:txBody>
          <a:bodyPr/>
          <a:lstStyle/>
          <a:p>
            <a:pPr>
              <a:lnSpc>
                <a:spcPct val="80000"/>
              </a:lnSpc>
            </a:pPr>
            <a:r>
              <a:rPr lang="en-US" sz="2400" b="1" dirty="0">
                <a:solidFill>
                  <a:srgbClr val="00853F"/>
                </a:solidFill>
              </a:rPr>
              <a:t>Section 9 </a:t>
            </a:r>
            <a:br>
              <a:rPr lang="en-US" dirty="0">
                <a:solidFill>
                  <a:srgbClr val="00853F"/>
                </a:solidFill>
              </a:rPr>
            </a:br>
            <a:r>
              <a:rPr lang="en-US" sz="2000" dirty="0">
                <a:solidFill>
                  <a:srgbClr val="00853F"/>
                </a:solidFill>
              </a:rPr>
              <a:t>Lighting</a:t>
            </a:r>
          </a:p>
        </p:txBody>
      </p:sp>
      <p:sp>
        <p:nvSpPr>
          <p:cNvPr id="335875" name="Rectangle 3"/>
          <p:cNvSpPr>
            <a:spLocks noGrp="1" noChangeArrowheads="1"/>
          </p:cNvSpPr>
          <p:nvPr>
            <p:ph type="body" sz="half" idx="1"/>
          </p:nvPr>
        </p:nvSpPr>
        <p:spPr>
          <a:xfrm>
            <a:off x="271179" y="1131465"/>
            <a:ext cx="6473866" cy="5477682"/>
          </a:xfrm>
        </p:spPr>
        <p:txBody>
          <a:bodyPr>
            <a:normAutofit/>
          </a:bodyPr>
          <a:lstStyle/>
          <a:p>
            <a:pPr>
              <a:lnSpc>
                <a:spcPct val="90000"/>
              </a:lnSpc>
              <a:buFont typeface="Wingdings" pitchFamily="2" charset="2"/>
              <a:buChar char="ü"/>
            </a:pPr>
            <a:r>
              <a:rPr lang="en-US" sz="2000" dirty="0"/>
              <a:t>General Application </a:t>
            </a:r>
            <a:r>
              <a:rPr lang="en-US" sz="1800" i="1" dirty="0"/>
              <a:t>(Section 9.1)</a:t>
            </a:r>
          </a:p>
          <a:p>
            <a:pPr lvl="1">
              <a:lnSpc>
                <a:spcPct val="90000"/>
              </a:lnSpc>
              <a:buFont typeface="Arial" pitchFamily="34" charset="0"/>
              <a:buChar char="•"/>
            </a:pPr>
            <a:r>
              <a:rPr lang="en-US" sz="1400" dirty="0"/>
              <a:t>Scope </a:t>
            </a:r>
          </a:p>
          <a:p>
            <a:pPr lvl="1">
              <a:lnSpc>
                <a:spcPct val="90000"/>
              </a:lnSpc>
              <a:buFont typeface="Arial" pitchFamily="34" charset="0"/>
              <a:buChar char="•"/>
            </a:pPr>
            <a:r>
              <a:rPr lang="en-US" sz="1400" dirty="0"/>
              <a:t>Lighting Alterations</a:t>
            </a:r>
          </a:p>
          <a:p>
            <a:pPr lvl="1">
              <a:lnSpc>
                <a:spcPct val="90000"/>
              </a:lnSpc>
              <a:buFont typeface="Arial" pitchFamily="34" charset="0"/>
              <a:buChar char="•"/>
            </a:pPr>
            <a:r>
              <a:rPr lang="en-US" sz="1400" dirty="0"/>
              <a:t>Installed Lighting Power</a:t>
            </a:r>
          </a:p>
          <a:p>
            <a:pPr lvl="1">
              <a:lnSpc>
                <a:spcPct val="90000"/>
              </a:lnSpc>
              <a:buFont typeface="Arial" pitchFamily="34" charset="0"/>
              <a:buChar char="•"/>
            </a:pPr>
            <a:r>
              <a:rPr lang="en-US" sz="1400" dirty="0"/>
              <a:t>Interior and Exterior Luminaire Wattage</a:t>
            </a:r>
          </a:p>
          <a:p>
            <a:pPr>
              <a:lnSpc>
                <a:spcPct val="90000"/>
              </a:lnSpc>
              <a:buFont typeface="Wingdings" pitchFamily="2" charset="2"/>
              <a:buChar char="ü"/>
            </a:pPr>
            <a:r>
              <a:rPr lang="en-US" sz="2000" dirty="0"/>
              <a:t>Compliance </a:t>
            </a:r>
            <a:r>
              <a:rPr lang="en-US" sz="2000" dirty="0">
                <a:solidFill>
                  <a:srgbClr val="FF0000"/>
                </a:solidFill>
              </a:rPr>
              <a:t>Paths</a:t>
            </a:r>
            <a:r>
              <a:rPr lang="en-US" sz="2000" dirty="0"/>
              <a:t> </a:t>
            </a:r>
            <a:r>
              <a:rPr lang="en-US" sz="1800" i="1" dirty="0"/>
              <a:t>(Section 9.2)</a:t>
            </a:r>
          </a:p>
          <a:p>
            <a:pPr marL="0" indent="0">
              <a:lnSpc>
                <a:spcPct val="90000"/>
              </a:lnSpc>
              <a:buNone/>
            </a:pPr>
            <a:endParaRPr lang="en-US" sz="1800" i="1" dirty="0"/>
          </a:p>
          <a:p>
            <a:pPr>
              <a:lnSpc>
                <a:spcPct val="90000"/>
              </a:lnSpc>
              <a:buFont typeface="Wingdings" pitchFamily="2" charset="2"/>
              <a:buChar char="ü"/>
            </a:pPr>
            <a:r>
              <a:rPr lang="en-US" sz="2000" dirty="0"/>
              <a:t>Mandatory Provisions </a:t>
            </a:r>
            <a:r>
              <a:rPr lang="en-US" sz="1800" i="1" dirty="0"/>
              <a:t>(Section 9.4)</a:t>
            </a:r>
          </a:p>
          <a:p>
            <a:pPr lvl="1">
              <a:lnSpc>
                <a:spcPct val="90000"/>
              </a:lnSpc>
              <a:buFont typeface="Arial" pitchFamily="34" charset="0"/>
              <a:buChar char="•"/>
            </a:pPr>
            <a:r>
              <a:rPr lang="en-US" sz="1400" dirty="0"/>
              <a:t>Lighting control</a:t>
            </a:r>
          </a:p>
          <a:p>
            <a:pPr lvl="1">
              <a:lnSpc>
                <a:spcPct val="90000"/>
              </a:lnSpc>
              <a:buFont typeface="Arial" pitchFamily="34" charset="0"/>
              <a:buChar char="•"/>
            </a:pPr>
            <a:r>
              <a:rPr lang="en-US" sz="1400" dirty="0"/>
              <a:t>Exterior lighting power</a:t>
            </a:r>
          </a:p>
          <a:p>
            <a:pPr lvl="1">
              <a:lnSpc>
                <a:spcPct val="90000"/>
              </a:lnSpc>
              <a:buFont typeface="Arial" pitchFamily="34" charset="0"/>
              <a:buChar char="•"/>
            </a:pPr>
            <a:r>
              <a:rPr lang="en-US" sz="1400" dirty="0"/>
              <a:t>Dwelling units</a:t>
            </a:r>
          </a:p>
          <a:p>
            <a:pPr marL="457200" lvl="1" indent="0">
              <a:lnSpc>
                <a:spcPct val="90000"/>
              </a:lnSpc>
              <a:buNone/>
            </a:pPr>
            <a:endParaRPr lang="en-US" sz="1400" dirty="0"/>
          </a:p>
        </p:txBody>
      </p:sp>
      <p:pic>
        <p:nvPicPr>
          <p:cNvPr id="5" name="Picture 5" descr="1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297" y="1027290"/>
            <a:ext cx="3964786" cy="320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566A70EC-2FD0-4A83-A617-9081E08196F2}"/>
              </a:ext>
            </a:extLst>
          </p:cNvPr>
          <p:cNvSpPr txBox="1">
            <a:spLocks noChangeArrowheads="1"/>
          </p:cNvSpPr>
          <p:nvPr/>
        </p:nvSpPr>
        <p:spPr>
          <a:xfrm>
            <a:off x="271179" y="4349224"/>
            <a:ext cx="6592200" cy="121248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pitchFamily="2" charset="2"/>
              <a:buChar char="ü"/>
            </a:pPr>
            <a:r>
              <a:rPr lang="en-US" sz="2000" dirty="0"/>
              <a:t>Building Area Method Compliance Path </a:t>
            </a:r>
            <a:r>
              <a:rPr lang="en-US" sz="1800" i="1" dirty="0"/>
              <a:t>(Section 9.5)</a:t>
            </a:r>
          </a:p>
          <a:p>
            <a:pPr marL="0" indent="0">
              <a:lnSpc>
                <a:spcPct val="90000"/>
              </a:lnSpc>
              <a:buFont typeface="Arial"/>
              <a:buNone/>
            </a:pPr>
            <a:endParaRPr lang="en-US" sz="1800" i="1" dirty="0"/>
          </a:p>
          <a:p>
            <a:pPr>
              <a:lnSpc>
                <a:spcPct val="90000"/>
              </a:lnSpc>
              <a:buFont typeface="Wingdings" pitchFamily="2" charset="2"/>
              <a:buChar char="ü"/>
            </a:pPr>
            <a:r>
              <a:rPr lang="en-US" sz="2000" dirty="0"/>
              <a:t>Alternative Compliance Path: Space-by-Space Method </a:t>
            </a:r>
            <a:r>
              <a:rPr lang="en-US" sz="1800" i="1" dirty="0"/>
              <a:t>(Section 9.6)</a:t>
            </a:r>
          </a:p>
        </p:txBody>
      </p:sp>
    </p:spTree>
    <p:extLst>
      <p:ext uri="{BB962C8B-B14F-4D97-AF65-F5344CB8AC3E}">
        <p14:creationId xmlns:p14="http://schemas.microsoft.com/office/powerpoint/2010/main" val="691316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496888" y="1380069"/>
            <a:ext cx="5675312" cy="4800600"/>
          </a:xfrm>
        </p:spPr>
        <p:txBody>
          <a:bodyPr>
            <a:normAutofit/>
          </a:bodyPr>
          <a:lstStyle/>
          <a:p>
            <a:pPr marL="342900" lvl="1" indent="-342900">
              <a:lnSpc>
                <a:spcPct val="90000"/>
              </a:lnSpc>
              <a:buFont typeface="Arial" panose="020B0604020202020204" pitchFamily="34" charset="0"/>
              <a:buChar char="•"/>
            </a:pPr>
            <a:r>
              <a:rPr lang="en-US" sz="2400" dirty="0"/>
              <a:t>Interior spaces of buildings</a:t>
            </a:r>
          </a:p>
          <a:p>
            <a:pPr marL="342900" lvl="1" indent="-342900">
              <a:lnSpc>
                <a:spcPct val="90000"/>
              </a:lnSpc>
              <a:buFont typeface="Arial" panose="020B0604020202020204" pitchFamily="34" charset="0"/>
              <a:buChar char="•"/>
            </a:pPr>
            <a:r>
              <a:rPr lang="en-US" sz="2400" dirty="0"/>
              <a:t>Exterior lighting powered through building</a:t>
            </a:r>
            <a:br>
              <a:rPr lang="en-US" sz="2400" dirty="0"/>
            </a:br>
            <a:endParaRPr lang="en-US" sz="2400" dirty="0"/>
          </a:p>
          <a:p>
            <a:pPr marL="342900" lvl="1" indent="-342900">
              <a:lnSpc>
                <a:spcPct val="90000"/>
              </a:lnSpc>
              <a:buNone/>
            </a:pPr>
            <a:r>
              <a:rPr lang="en-US" sz="2400" b="1" u="sng" dirty="0"/>
              <a:t>Exceptions</a:t>
            </a:r>
          </a:p>
          <a:p>
            <a:pPr>
              <a:lnSpc>
                <a:spcPct val="90000"/>
              </a:lnSpc>
              <a:buFont typeface="Arial" panose="020B0604020202020204" pitchFamily="34" charset="0"/>
              <a:buChar char="•"/>
            </a:pPr>
            <a:r>
              <a:rPr lang="en-US" dirty="0"/>
              <a:t>Emergency lighting</a:t>
            </a:r>
          </a:p>
          <a:p>
            <a:pPr>
              <a:lnSpc>
                <a:spcPct val="90000"/>
              </a:lnSpc>
              <a:buFont typeface="Arial" panose="020B0604020202020204" pitchFamily="34" charset="0"/>
              <a:buChar char="•"/>
            </a:pPr>
            <a:r>
              <a:rPr lang="en-US" dirty="0"/>
              <a:t>Lighting required by life safety statute</a:t>
            </a:r>
          </a:p>
          <a:p>
            <a:pPr>
              <a:lnSpc>
                <a:spcPct val="90000"/>
              </a:lnSpc>
              <a:buFont typeface="Arial" panose="020B0604020202020204" pitchFamily="34" charset="0"/>
              <a:buChar char="•"/>
            </a:pPr>
            <a:r>
              <a:rPr lang="en-US" dirty="0"/>
              <a:t>Decorative gas lighting</a:t>
            </a:r>
          </a:p>
          <a:p>
            <a:pPr lvl="2">
              <a:lnSpc>
                <a:spcPct val="90000"/>
              </a:lnSpc>
            </a:pPr>
            <a:endParaRPr lang="en-US" sz="1800" dirty="0"/>
          </a:p>
        </p:txBody>
      </p:sp>
      <p:sp>
        <p:nvSpPr>
          <p:cNvPr id="336898" name="Rectangle 2"/>
          <p:cNvSpPr>
            <a:spLocks noGrp="1" noChangeArrowheads="1"/>
          </p:cNvSpPr>
          <p:nvPr>
            <p:ph type="title"/>
          </p:nvPr>
        </p:nvSpPr>
        <p:spPr>
          <a:xfrm>
            <a:off x="282576" y="12700"/>
            <a:ext cx="8459171" cy="762804"/>
          </a:xfrm>
        </p:spPr>
        <p:txBody>
          <a:bodyPr/>
          <a:lstStyle/>
          <a:p>
            <a:pPr>
              <a:lnSpc>
                <a:spcPct val="80000"/>
              </a:lnSpc>
            </a:pPr>
            <a:r>
              <a:rPr lang="en-US" sz="2400" b="1" dirty="0">
                <a:solidFill>
                  <a:srgbClr val="00853F"/>
                </a:solidFill>
              </a:rPr>
              <a:t>Section 9 </a:t>
            </a:r>
            <a:br>
              <a:rPr lang="en-US" dirty="0">
                <a:solidFill>
                  <a:srgbClr val="00853F"/>
                </a:solidFill>
              </a:rPr>
            </a:br>
            <a:r>
              <a:rPr lang="en-US" sz="2000" dirty="0">
                <a:solidFill>
                  <a:srgbClr val="00853F"/>
                </a:solidFill>
              </a:rPr>
              <a:t>Lighting General Scope </a:t>
            </a:r>
            <a:endParaRPr lang="en-US" dirty="0">
              <a:solidFill>
                <a:srgbClr val="00853F"/>
              </a:solidFill>
            </a:endParaRPr>
          </a:p>
        </p:txBody>
      </p:sp>
      <p:pic>
        <p:nvPicPr>
          <p:cNvPr id="8" name="Picture 27" descr="842"/>
          <p:cNvPicPr>
            <a:picLocks noChangeAspect="1" noChangeArrowheads="1"/>
          </p:cNvPicPr>
          <p:nvPr/>
        </p:nvPicPr>
        <p:blipFill>
          <a:blip r:embed="rId3" cstate="screen"/>
          <a:srcRect/>
          <a:stretch>
            <a:fillRect/>
          </a:stretch>
        </p:blipFill>
        <p:spPr bwMode="auto">
          <a:xfrm>
            <a:off x="6172200" y="1380069"/>
            <a:ext cx="2680898" cy="2144486"/>
          </a:xfrm>
          <a:prstGeom prst="rect">
            <a:avLst/>
          </a:prstGeom>
          <a:noFill/>
          <a:ln w="38100">
            <a:noFill/>
            <a:miter lim="800000"/>
            <a:headEnd/>
            <a:tailEnd/>
          </a:ln>
          <a:effectLst/>
        </p:spPr>
      </p:pic>
      <p:pic>
        <p:nvPicPr>
          <p:cNvPr id="6" name="Picture 5" descr="12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3897138"/>
            <a:ext cx="2657638" cy="211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984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496887" y="1143000"/>
            <a:ext cx="8116171" cy="4800600"/>
          </a:xfrm>
        </p:spPr>
        <p:txBody>
          <a:bodyPr>
            <a:normAutofit fontScale="92500" lnSpcReduction="10000"/>
          </a:bodyPr>
          <a:lstStyle/>
          <a:p>
            <a:pPr marL="342900" lvl="1" indent="-342900">
              <a:lnSpc>
                <a:spcPct val="90000"/>
              </a:lnSpc>
              <a:buFont typeface="Arial" panose="020B0604020202020204" pitchFamily="34" charset="0"/>
              <a:buChar char="•"/>
            </a:pPr>
            <a:r>
              <a:rPr lang="en-US" sz="2400" dirty="0"/>
              <a:t>Applies to these retrofits:</a:t>
            </a:r>
          </a:p>
          <a:p>
            <a:pPr marL="742950" lvl="2" indent="-342900">
              <a:lnSpc>
                <a:spcPct val="90000"/>
              </a:lnSpc>
              <a:buFont typeface="Calibri" panose="020F0502020204030204" pitchFamily="34" charset="0"/>
              <a:buChar char="–"/>
            </a:pPr>
            <a:r>
              <a:rPr lang="en-US" sz="2100" dirty="0"/>
              <a:t>where luminaires are added, replaced, or removed</a:t>
            </a:r>
          </a:p>
          <a:p>
            <a:pPr marL="742950" lvl="2" indent="-342900">
              <a:lnSpc>
                <a:spcPct val="90000"/>
              </a:lnSpc>
              <a:buFont typeface="Calibri" panose="020F0502020204030204" pitchFamily="34" charset="0"/>
              <a:buChar char="–"/>
            </a:pPr>
            <a:r>
              <a:rPr lang="en-US" sz="2100" dirty="0"/>
              <a:t>Replacement of lamp plus ballast in luminaires</a:t>
            </a:r>
            <a:br>
              <a:rPr lang="en-US" sz="2100" dirty="0"/>
            </a:br>
            <a:endParaRPr lang="en-US" sz="2100" dirty="0"/>
          </a:p>
          <a:p>
            <a:pPr marL="342900" lvl="1" indent="-342900">
              <a:lnSpc>
                <a:spcPct val="90000"/>
              </a:lnSpc>
              <a:buFont typeface="Arial" panose="020B0604020202020204" pitchFamily="34" charset="0"/>
              <a:buChar char="•"/>
            </a:pPr>
            <a:r>
              <a:rPr lang="en-US" sz="2400" dirty="0"/>
              <a:t>Requires BOTH interior and exterior alterations to comply with Lighting Power Density (LPD) limits and basic after hours automatic shutoff requirements</a:t>
            </a:r>
          </a:p>
          <a:p>
            <a:pPr marL="342900" lvl="1" indent="-342900">
              <a:lnSpc>
                <a:spcPct val="90000"/>
              </a:lnSpc>
              <a:buNone/>
            </a:pPr>
            <a:endParaRPr lang="en-US" sz="2400" dirty="0"/>
          </a:p>
          <a:p>
            <a:pPr marL="342900" lvl="1" indent="-342900" algn="just">
              <a:lnSpc>
                <a:spcPct val="90000"/>
              </a:lnSpc>
              <a:buNone/>
            </a:pPr>
            <a:r>
              <a:rPr lang="en-US" sz="2400" b="1" u="sng" dirty="0"/>
              <a:t>Exception</a:t>
            </a:r>
            <a:endParaRPr lang="en-US" sz="2400" dirty="0"/>
          </a:p>
          <a:p>
            <a:pPr marL="342900" lvl="1" indent="-342900">
              <a:lnSpc>
                <a:spcPct val="90000"/>
              </a:lnSpc>
            </a:pPr>
            <a:r>
              <a:rPr lang="en-US" sz="2400" dirty="0"/>
              <a:t>	Spaces where alterations involve &lt; 20% of connected lighting load and the LPD for the space is not increased</a:t>
            </a:r>
          </a:p>
          <a:p>
            <a:pPr marL="342900" lvl="1" indent="-342900">
              <a:lnSpc>
                <a:spcPct val="90000"/>
              </a:lnSpc>
            </a:pPr>
            <a:r>
              <a:rPr lang="en-US" sz="2400" dirty="0"/>
              <a:t>Alterations that only involve replacement of lamps plus ballasts/drivers or only involve one-for-one luminaire replacement to only comply with LPD requirement and Section 9.4.1.1(h) and 9.4.1.1(i)</a:t>
            </a:r>
          </a:p>
          <a:p>
            <a:pPr marL="342900" lvl="1" indent="-342900">
              <a:lnSpc>
                <a:spcPct val="90000"/>
              </a:lnSpc>
            </a:pPr>
            <a:r>
              <a:rPr lang="en-US" sz="2400" dirty="0"/>
              <a:t>Routine maintenance or repair situations</a:t>
            </a:r>
          </a:p>
        </p:txBody>
      </p:sp>
      <p:sp>
        <p:nvSpPr>
          <p:cNvPr id="336898" name="Rectangle 2"/>
          <p:cNvSpPr>
            <a:spLocks noGrp="1" noChangeArrowheads="1"/>
          </p:cNvSpPr>
          <p:nvPr>
            <p:ph type="title"/>
          </p:nvPr>
        </p:nvSpPr>
        <p:spPr>
          <a:xfrm>
            <a:off x="282576" y="12700"/>
            <a:ext cx="8459171" cy="785953"/>
          </a:xfrm>
        </p:spPr>
        <p:txBody>
          <a:bodyPr/>
          <a:lstStyle/>
          <a:p>
            <a:pPr>
              <a:lnSpc>
                <a:spcPct val="80000"/>
              </a:lnSpc>
            </a:pPr>
            <a:r>
              <a:rPr lang="en-US" sz="2400" b="1" dirty="0">
                <a:solidFill>
                  <a:srgbClr val="00853F"/>
                </a:solidFill>
              </a:rPr>
              <a:t>Section 9 </a:t>
            </a:r>
            <a:br>
              <a:rPr lang="en-US" dirty="0">
                <a:solidFill>
                  <a:srgbClr val="00853F"/>
                </a:solidFill>
              </a:rPr>
            </a:br>
            <a:r>
              <a:rPr lang="en-US" sz="2000" dirty="0">
                <a:solidFill>
                  <a:srgbClr val="00853F"/>
                </a:solidFill>
              </a:rPr>
              <a:t>Lighting General – Alterations </a:t>
            </a:r>
            <a:endParaRPr lang="en-US" dirty="0">
              <a:solidFill>
                <a:srgbClr val="00853F"/>
              </a:solidFill>
            </a:endParaRPr>
          </a:p>
        </p:txBody>
      </p:sp>
    </p:spTree>
    <p:extLst>
      <p:ext uri="{BB962C8B-B14F-4D97-AF65-F5344CB8AC3E}">
        <p14:creationId xmlns:p14="http://schemas.microsoft.com/office/powerpoint/2010/main" val="3869031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idx="1"/>
          </p:nvPr>
        </p:nvSpPr>
        <p:spPr>
          <a:xfrm>
            <a:off x="456229" y="1124200"/>
            <a:ext cx="8051573" cy="4014788"/>
          </a:xfrm>
        </p:spPr>
        <p:txBody>
          <a:bodyPr>
            <a:noAutofit/>
          </a:bodyPr>
          <a:lstStyle/>
          <a:p>
            <a:pPr marL="0" indent="0">
              <a:buNone/>
            </a:pPr>
            <a:r>
              <a:rPr lang="en-US" sz="2200" b="1" dirty="0"/>
              <a:t>Installed interior lighting power must be ≤ lighting power allowance</a:t>
            </a:r>
          </a:p>
          <a:p>
            <a:pPr marL="0" indent="0">
              <a:buNone/>
            </a:pPr>
            <a:r>
              <a:rPr lang="en-US" sz="2200" dirty="0"/>
              <a:t> </a:t>
            </a:r>
          </a:p>
          <a:p>
            <a:pPr marL="400050" lvl="1" indent="0">
              <a:buNone/>
            </a:pPr>
            <a:r>
              <a:rPr lang="en-US" sz="2200" dirty="0"/>
              <a:t>Installed interior lighting power calculation method</a:t>
            </a:r>
          </a:p>
          <a:p>
            <a:pPr lvl="1">
              <a:buFont typeface="Arial" panose="020B0604020202020204" pitchFamily="34" charset="0"/>
              <a:buChar char="•"/>
            </a:pPr>
            <a:r>
              <a:rPr lang="en-US" sz="2200" dirty="0"/>
              <a:t>Calculation requirements</a:t>
            </a:r>
          </a:p>
          <a:p>
            <a:pPr lvl="1">
              <a:buFont typeface="Arial" panose="020B0604020202020204" pitchFamily="34" charset="0"/>
              <a:buChar char="•"/>
            </a:pPr>
            <a:r>
              <a:rPr lang="en-US" sz="2200" dirty="0"/>
              <a:t>Lots of exemptions</a:t>
            </a:r>
            <a:br>
              <a:rPr lang="en-US" sz="2200" dirty="0"/>
            </a:br>
            <a:endParaRPr lang="en-US" sz="2200" dirty="0"/>
          </a:p>
          <a:p>
            <a:pPr marL="400050" lvl="1" indent="0">
              <a:buNone/>
            </a:pPr>
            <a:r>
              <a:rPr lang="en-US" sz="2200" dirty="0"/>
              <a:t>Power allowance calculation methods</a:t>
            </a:r>
          </a:p>
          <a:p>
            <a:pPr lvl="1">
              <a:buFont typeface="Arial" panose="020B0604020202020204" pitchFamily="34" charset="0"/>
              <a:buChar char="•"/>
            </a:pPr>
            <a:r>
              <a:rPr lang="en-US" sz="2200" dirty="0"/>
              <a:t>Building area compliance path</a:t>
            </a:r>
          </a:p>
          <a:p>
            <a:pPr lvl="1">
              <a:buFont typeface="Arial" panose="020B0604020202020204" pitchFamily="34" charset="0"/>
              <a:buChar char="•"/>
            </a:pPr>
            <a:r>
              <a:rPr lang="en-US" sz="2200" dirty="0"/>
              <a:t>Alternative Compliance Path:  Space-by-space method</a:t>
            </a:r>
          </a:p>
          <a:p>
            <a:pPr>
              <a:buNone/>
            </a:pPr>
            <a:endParaRPr lang="en-US" sz="2200" dirty="0"/>
          </a:p>
        </p:txBody>
      </p:sp>
      <p:sp>
        <p:nvSpPr>
          <p:cNvPr id="421891" name="Rectangle 3"/>
          <p:cNvSpPr>
            <a:spLocks noGrp="1" noChangeArrowheads="1"/>
          </p:cNvSpPr>
          <p:nvPr>
            <p:ph type="title"/>
          </p:nvPr>
        </p:nvSpPr>
        <p:spPr>
          <a:xfrm>
            <a:off x="279401" y="0"/>
            <a:ext cx="8699500" cy="914400"/>
          </a:xfrm>
        </p:spPr>
        <p:txBody>
          <a:bodyPr/>
          <a:lstStyle/>
          <a:p>
            <a:pPr>
              <a:lnSpc>
                <a:spcPct val="80000"/>
              </a:lnSpc>
            </a:pPr>
            <a:r>
              <a:rPr lang="en-US" sz="2400" b="1" dirty="0">
                <a:solidFill>
                  <a:srgbClr val="00853F"/>
                </a:solidFill>
              </a:rPr>
              <a:t>Section 9  </a:t>
            </a:r>
            <a:br>
              <a:rPr lang="en-US" dirty="0">
                <a:solidFill>
                  <a:srgbClr val="00853F"/>
                </a:solidFill>
              </a:rPr>
            </a:br>
            <a:r>
              <a:rPr lang="en-US" sz="2000" dirty="0">
                <a:solidFill>
                  <a:srgbClr val="00853F"/>
                </a:solidFill>
              </a:rPr>
              <a:t>Interior Lighting Power</a:t>
            </a:r>
          </a:p>
        </p:txBody>
      </p:sp>
    </p:spTree>
    <p:extLst>
      <p:ext uri="{BB962C8B-B14F-4D97-AF65-F5344CB8AC3E}">
        <p14:creationId xmlns:p14="http://schemas.microsoft.com/office/powerpoint/2010/main" val="113727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0006" y="-14617"/>
            <a:ext cx="8077200" cy="1077218"/>
          </a:xfrm>
        </p:spPr>
        <p:txBody>
          <a:bodyPr>
            <a:noAutofit/>
          </a:bodyPr>
          <a:lstStyle/>
          <a:p>
            <a:r>
              <a:rPr lang="en-US" altLang="en-US" sz="2400" b="1" dirty="0">
                <a:solidFill>
                  <a:srgbClr val="00853F"/>
                </a:solidFill>
              </a:rPr>
              <a:t>Summary of Changes</a:t>
            </a:r>
          </a:p>
        </p:txBody>
      </p:sp>
      <p:sp>
        <p:nvSpPr>
          <p:cNvPr id="5" name="Rectangle 3"/>
          <p:cNvSpPr txBox="1">
            <a:spLocks noChangeArrowheads="1"/>
          </p:cNvSpPr>
          <p:nvPr/>
        </p:nvSpPr>
        <p:spPr bwMode="auto">
          <a:xfrm>
            <a:off x="457200" y="1062600"/>
            <a:ext cx="8496794" cy="5478049"/>
          </a:xfrm>
          <a:prstGeom prst="rect">
            <a:avLst/>
          </a:prstGeom>
          <a:solidFill>
            <a:schemeClr val="bg1"/>
          </a:solidFill>
          <a:ln w="9525">
            <a:noFill/>
            <a:miter lim="800000"/>
            <a:headEnd/>
            <a:tailEnd/>
          </a:ln>
        </p:spPr>
        <p:txBody>
          <a:bodyPr lIns="0" tIns="0" rIns="0" bIns="0"/>
          <a:lstStyle/>
          <a:p>
            <a:pPr>
              <a:spcBef>
                <a:spcPct val="30000"/>
              </a:spcBef>
              <a:buClr>
                <a:schemeClr val="folHlink"/>
              </a:buClr>
              <a:defRPr/>
            </a:pPr>
            <a:r>
              <a:rPr lang="en-US" sz="2400" dirty="0">
                <a:latin typeface="Arial" charset="0"/>
                <a:cs typeface="Arial" pitchFamily="34" charset="0"/>
              </a:rPr>
              <a:t>Updated:</a:t>
            </a:r>
          </a:p>
          <a:p>
            <a:pPr marL="569913" indent="-344488">
              <a:spcBef>
                <a:spcPct val="30000"/>
              </a:spcBef>
              <a:buClr>
                <a:schemeClr val="folHlink"/>
              </a:buClr>
              <a:buFont typeface="Arial" panose="020B0604020202020204" pitchFamily="34" charset="0"/>
              <a:buChar char="•"/>
              <a:defRPr/>
            </a:pPr>
            <a:r>
              <a:rPr lang="en-US" sz="2400" dirty="0">
                <a:latin typeface="Arial" charset="0"/>
                <a:cs typeface="Arial" pitchFamily="34" charset="0"/>
              </a:rPr>
              <a:t>Lighting model for LPD calculations</a:t>
            </a:r>
          </a:p>
          <a:p>
            <a:pPr marL="569913" indent="-344488">
              <a:spcBef>
                <a:spcPct val="30000"/>
              </a:spcBef>
              <a:buClr>
                <a:schemeClr val="folHlink"/>
              </a:buClr>
              <a:buFont typeface="Arial" panose="020B0604020202020204" pitchFamily="34" charset="0"/>
              <a:buChar char="•"/>
              <a:defRPr/>
            </a:pPr>
            <a:r>
              <a:rPr lang="en-US" sz="2400" dirty="0">
                <a:latin typeface="Arial" charset="0"/>
                <a:cs typeface="Arial" pitchFamily="34" charset="0"/>
              </a:rPr>
              <a:t>LPD allowances (9.5.1, 9.6.1)</a:t>
            </a:r>
          </a:p>
          <a:p>
            <a:pPr marL="569913" indent="-344488">
              <a:spcBef>
                <a:spcPct val="30000"/>
              </a:spcBef>
              <a:buClr>
                <a:schemeClr val="folHlink"/>
              </a:buClr>
              <a:buFont typeface="Arial" panose="020B0604020202020204" pitchFamily="34" charset="0"/>
              <a:buChar char="•"/>
              <a:defRPr/>
            </a:pPr>
            <a:r>
              <a:rPr lang="en-US" sz="2400" dirty="0">
                <a:latin typeface="Arial" charset="0"/>
                <a:cs typeface="Arial" pitchFamily="34" charset="0"/>
              </a:rPr>
              <a:t>Interior and exterior lighting wattage (9.1.4)</a:t>
            </a:r>
          </a:p>
          <a:p>
            <a:pPr marL="569913" indent="-344488">
              <a:spcBef>
                <a:spcPct val="30000"/>
              </a:spcBef>
              <a:buClr>
                <a:schemeClr val="folHlink"/>
              </a:buClr>
              <a:buFont typeface="Arial" panose="020B0604020202020204" pitchFamily="34" charset="0"/>
              <a:buChar char="•"/>
              <a:defRPr/>
            </a:pPr>
            <a:r>
              <a:rPr lang="en-US" sz="2400" dirty="0">
                <a:latin typeface="Arial" charset="0"/>
                <a:cs typeface="Arial" pitchFamily="34" charset="0"/>
              </a:rPr>
              <a:t>Parking garage lighting control requirements (9.4.1.2)</a:t>
            </a:r>
          </a:p>
          <a:p>
            <a:pPr marL="569913" indent="-344488">
              <a:spcBef>
                <a:spcPct val="30000"/>
              </a:spcBef>
              <a:buClr>
                <a:schemeClr val="folHlink"/>
              </a:buClr>
              <a:buFont typeface="Arial" panose="020B0604020202020204" pitchFamily="34" charset="0"/>
              <a:buChar char="•"/>
              <a:defRPr/>
            </a:pPr>
            <a:r>
              <a:rPr lang="en-US" sz="2400" dirty="0">
                <a:latin typeface="Arial" charset="0"/>
                <a:cs typeface="Arial" pitchFamily="34" charset="0"/>
              </a:rPr>
              <a:t>Special applications lighting and controls (9.4.1.2)</a:t>
            </a:r>
          </a:p>
          <a:p>
            <a:pPr marL="569913" indent="-344488">
              <a:spcBef>
                <a:spcPct val="30000"/>
              </a:spcBef>
              <a:buClr>
                <a:schemeClr val="folHlink"/>
              </a:buClr>
              <a:buFont typeface="Arial" panose="020B0604020202020204" pitchFamily="34" charset="0"/>
              <a:buChar char="•"/>
              <a:defRPr/>
            </a:pPr>
            <a:r>
              <a:rPr lang="en-US" sz="2400" dirty="0">
                <a:latin typeface="Arial" charset="0"/>
                <a:cs typeface="Arial" pitchFamily="34" charset="0"/>
              </a:rPr>
              <a:t>Daylighting control requirements (9.4.1.1)</a:t>
            </a:r>
          </a:p>
          <a:p>
            <a:pPr marL="569913" indent="-344488">
              <a:spcBef>
                <a:spcPct val="30000"/>
              </a:spcBef>
              <a:buClr>
                <a:schemeClr val="folHlink"/>
              </a:buClr>
              <a:buFont typeface="Arial" panose="020B0604020202020204" pitchFamily="34" charset="0"/>
              <a:buChar char="•"/>
              <a:defRPr/>
            </a:pPr>
            <a:r>
              <a:rPr lang="en-US" sz="2400" dirty="0">
                <a:latin typeface="Arial" charset="0"/>
                <a:cs typeface="Arial" pitchFamily="34" charset="0"/>
              </a:rPr>
              <a:t>Daylighting zones [3.2, 9.4.1.1(e)]</a:t>
            </a:r>
          </a:p>
          <a:p>
            <a:pPr marL="569913" indent="-344488">
              <a:spcBef>
                <a:spcPct val="30000"/>
              </a:spcBef>
              <a:buClr>
                <a:schemeClr val="folHlink"/>
              </a:buClr>
              <a:buFont typeface="Arial" panose="020B0604020202020204" pitchFamily="34" charset="0"/>
              <a:buChar char="•"/>
              <a:defRPr/>
            </a:pPr>
            <a:r>
              <a:rPr lang="en-US" sz="2400" dirty="0">
                <a:latin typeface="Arial" charset="0"/>
                <a:cs typeface="Arial" pitchFamily="34" charset="0"/>
              </a:rPr>
              <a:t>LPDs for non-typical exterior areas (9.4.2)</a:t>
            </a:r>
          </a:p>
          <a:p>
            <a:pPr>
              <a:spcBef>
                <a:spcPct val="30000"/>
              </a:spcBef>
              <a:buClr>
                <a:schemeClr val="folHlink"/>
              </a:buClr>
              <a:defRPr/>
            </a:pPr>
            <a:r>
              <a:rPr lang="en-US" sz="2400" dirty="0">
                <a:latin typeface="Arial" charset="0"/>
                <a:cs typeface="Arial" pitchFamily="34" charset="0"/>
              </a:rPr>
              <a:t>New:</a:t>
            </a:r>
          </a:p>
          <a:p>
            <a:pPr marL="511175" indent="-285750">
              <a:spcBef>
                <a:spcPct val="30000"/>
              </a:spcBef>
              <a:buClr>
                <a:schemeClr val="folHlink"/>
              </a:buClr>
              <a:buFont typeface="Arial" panose="020B0604020202020204" pitchFamily="34" charset="0"/>
              <a:buChar char="•"/>
              <a:defRPr/>
            </a:pPr>
            <a:r>
              <a:rPr lang="en-US" sz="2400" dirty="0">
                <a:latin typeface="Arial" charset="0"/>
                <a:cs typeface="Arial" pitchFamily="34" charset="0"/>
              </a:rPr>
              <a:t>Simplified lighting method for select buildings up to </a:t>
            </a:r>
            <a:br>
              <a:rPr lang="en-US" sz="2400" dirty="0">
                <a:latin typeface="Arial" charset="0"/>
                <a:cs typeface="Arial" pitchFamily="34" charset="0"/>
              </a:rPr>
            </a:br>
            <a:r>
              <a:rPr lang="en-US" sz="2400" dirty="0">
                <a:latin typeface="Arial" charset="0"/>
                <a:cs typeface="Arial" pitchFamily="34" charset="0"/>
              </a:rPr>
              <a:t>25,000 ft</a:t>
            </a:r>
            <a:r>
              <a:rPr lang="en-US" sz="2400" baseline="30000" dirty="0">
                <a:latin typeface="Arial" charset="0"/>
                <a:cs typeface="Arial" pitchFamily="34" charset="0"/>
              </a:rPr>
              <a:t>2</a:t>
            </a:r>
            <a:r>
              <a:rPr lang="en-US" sz="2400" dirty="0">
                <a:latin typeface="Arial" charset="0"/>
                <a:cs typeface="Arial" pitchFamily="34" charset="0"/>
              </a:rPr>
              <a:t> (9.3)</a:t>
            </a:r>
          </a:p>
        </p:txBody>
      </p:sp>
    </p:spTree>
    <p:extLst>
      <p:ext uri="{BB962C8B-B14F-4D97-AF65-F5344CB8AC3E}">
        <p14:creationId xmlns:p14="http://schemas.microsoft.com/office/powerpoint/2010/main" val="831146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Grp="1" noChangeArrowheads="1"/>
          </p:cNvSpPr>
          <p:nvPr>
            <p:ph idx="1"/>
          </p:nvPr>
        </p:nvSpPr>
        <p:spPr>
          <a:xfrm>
            <a:off x="456230" y="1295400"/>
            <a:ext cx="8500446" cy="4419600"/>
          </a:xfrm>
        </p:spPr>
        <p:txBody>
          <a:bodyPr/>
          <a:lstStyle/>
          <a:p>
            <a:pPr marL="0" indent="0" algn="ctr">
              <a:buNone/>
            </a:pPr>
            <a:r>
              <a:rPr lang="en-US" b="1" dirty="0"/>
              <a:t>These requirements apply to both interior and exterior</a:t>
            </a:r>
          </a:p>
          <a:p>
            <a:pPr marL="0" indent="0">
              <a:buNone/>
            </a:pPr>
            <a:endParaRPr lang="en-US" sz="1050" dirty="0"/>
          </a:p>
          <a:p>
            <a:pPr marL="0" indent="0">
              <a:buNone/>
            </a:pPr>
            <a:r>
              <a:rPr lang="en-US" dirty="0"/>
              <a:t>Installed Lighting Power shall include all power used by the luminaires, including lamps, ballasts/drivers, transformers, and controls</a:t>
            </a:r>
          </a:p>
          <a:p>
            <a:pPr lvl="1">
              <a:buFont typeface="Arial" panose="020B0604020202020204" pitchFamily="34" charset="0"/>
              <a:buChar char="•"/>
            </a:pPr>
            <a:r>
              <a:rPr lang="en-US" b="1" u="sng" dirty="0"/>
              <a:t>Exception</a:t>
            </a:r>
            <a:r>
              <a:rPr lang="en-US" dirty="0"/>
              <a:t>:  where two independent lighting systems exist in the same space or area and are controlled to prevent simultaneous operation, only the system with the highest total wattage  must be included</a:t>
            </a:r>
          </a:p>
          <a:p>
            <a:pPr lvl="1">
              <a:buFont typeface="Arial" panose="020B0604020202020204" pitchFamily="34" charset="0"/>
              <a:buChar char="•"/>
            </a:pPr>
            <a:endParaRPr lang="en-US" dirty="0"/>
          </a:p>
          <a:p>
            <a:pPr marL="0" indent="0">
              <a:buNone/>
            </a:pPr>
            <a:r>
              <a:rPr lang="en-US" dirty="0"/>
              <a:t>Luminaire Wattage for various systems shall be determined in accordance with details in Section 9.1.4  </a:t>
            </a:r>
          </a:p>
        </p:txBody>
      </p:sp>
      <p:sp>
        <p:nvSpPr>
          <p:cNvPr id="386050" name="Rectangle 2"/>
          <p:cNvSpPr>
            <a:spLocks noGrp="1" noChangeArrowheads="1"/>
          </p:cNvSpPr>
          <p:nvPr>
            <p:ph type="title"/>
          </p:nvPr>
        </p:nvSpPr>
        <p:spPr>
          <a:xfrm>
            <a:off x="253029" y="0"/>
            <a:ext cx="8459171" cy="914400"/>
          </a:xfrm>
        </p:spPr>
        <p:txBody>
          <a:bodyPr/>
          <a:lstStyle/>
          <a:p>
            <a:pPr>
              <a:lnSpc>
                <a:spcPct val="80000"/>
              </a:lnSpc>
            </a:pPr>
            <a:r>
              <a:rPr lang="en-US" sz="2400" b="1" dirty="0">
                <a:solidFill>
                  <a:srgbClr val="00853F"/>
                </a:solidFill>
              </a:rPr>
              <a:t>Section 9 – 9.1.3</a:t>
            </a:r>
            <a:br>
              <a:rPr lang="en-US" dirty="0">
                <a:solidFill>
                  <a:srgbClr val="00853F"/>
                </a:solidFill>
              </a:rPr>
            </a:br>
            <a:r>
              <a:rPr lang="en-US" sz="2000" dirty="0">
                <a:solidFill>
                  <a:srgbClr val="00853F"/>
                </a:solidFill>
              </a:rPr>
              <a:t>Installed Lighting Power Calculation Requirements</a:t>
            </a:r>
            <a:br>
              <a:rPr lang="en-US" sz="2000" dirty="0">
                <a:solidFill>
                  <a:srgbClr val="00853F"/>
                </a:solidFill>
              </a:rPr>
            </a:br>
            <a:r>
              <a:rPr lang="en-US" sz="2000" dirty="0">
                <a:solidFill>
                  <a:srgbClr val="00853F"/>
                </a:solidFill>
              </a:rPr>
              <a:t> – INTERIOR and EXTERIOR</a:t>
            </a:r>
          </a:p>
        </p:txBody>
      </p:sp>
    </p:spTree>
    <p:extLst>
      <p:ext uri="{BB962C8B-B14F-4D97-AF65-F5344CB8AC3E}">
        <p14:creationId xmlns:p14="http://schemas.microsoft.com/office/powerpoint/2010/main" val="4007348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4"/>
          <p:cNvSpPr>
            <a:spLocks noGrp="1" noChangeArrowheads="1"/>
          </p:cNvSpPr>
          <p:nvPr>
            <p:ph idx="1"/>
          </p:nvPr>
        </p:nvSpPr>
        <p:spPr>
          <a:xfrm>
            <a:off x="456229" y="1219199"/>
            <a:ext cx="8306771" cy="4977206"/>
          </a:xfrm>
        </p:spPr>
        <p:txBody>
          <a:bodyPr>
            <a:normAutofit fontScale="85000" lnSpcReduction="20000"/>
          </a:bodyPr>
          <a:lstStyle/>
          <a:p>
            <a:pPr marL="0" indent="0" algn="ctr">
              <a:buNone/>
            </a:pPr>
            <a:r>
              <a:rPr lang="en-US" b="1" dirty="0"/>
              <a:t>These requirements apply to both interior and exterior</a:t>
            </a:r>
          </a:p>
          <a:p>
            <a:pPr>
              <a:buFont typeface="Arial" panose="020B0604020202020204" pitchFamily="34" charset="0"/>
              <a:buChar char="•"/>
            </a:pPr>
            <a:endParaRPr lang="en-US" sz="2400" dirty="0"/>
          </a:p>
          <a:p>
            <a:pPr>
              <a:buFont typeface="Arial" panose="020B0604020202020204" pitchFamily="34" charset="0"/>
              <a:buChar char="•"/>
            </a:pPr>
            <a:r>
              <a:rPr lang="en-US" sz="2400" dirty="0"/>
              <a:t>Wattage of lighting equipment connected to line voltage = manufacturers’ labeled max. wattage</a:t>
            </a:r>
          </a:p>
          <a:p>
            <a:pPr>
              <a:buFont typeface="Arial" panose="020B0604020202020204" pitchFamily="34" charset="0"/>
              <a:buChar char="•"/>
            </a:pPr>
            <a:endParaRPr lang="en-US" sz="500" dirty="0"/>
          </a:p>
          <a:p>
            <a:pPr>
              <a:buFont typeface="Arial" panose="020B0604020202020204" pitchFamily="34" charset="0"/>
              <a:buChar char="•"/>
            </a:pPr>
            <a:r>
              <a:rPr lang="en-US" sz="2400" dirty="0"/>
              <a:t>Luminaires with </a:t>
            </a:r>
            <a:r>
              <a:rPr lang="en-US" dirty="0"/>
              <a:t>ballasts/drivers </a:t>
            </a:r>
            <a:r>
              <a:rPr lang="en-US" sz="2400" dirty="0"/>
              <a:t>or transformers = total input wattage of all components.  For luminaires with factory</a:t>
            </a:r>
            <a:r>
              <a:rPr lang="en-US" sz="2800" dirty="0"/>
              <a:t> </a:t>
            </a:r>
            <a:r>
              <a:rPr lang="en-US" dirty="0"/>
              <a:t>adjustable ballast factors (not user changeable), apply the ballast factor to be used in the space)</a:t>
            </a:r>
          </a:p>
          <a:p>
            <a:pPr>
              <a:buFont typeface="Arial" panose="020B0604020202020204" pitchFamily="34" charset="0"/>
              <a:buChar char="•"/>
            </a:pPr>
            <a:endParaRPr lang="en-US" sz="500" dirty="0"/>
          </a:p>
          <a:p>
            <a:pPr>
              <a:buFont typeface="Arial" panose="020B0604020202020204" pitchFamily="34" charset="0"/>
              <a:buChar char="•"/>
            </a:pPr>
            <a:r>
              <a:rPr lang="en-US" sz="2400" dirty="0"/>
              <a:t>Line voltage track = actual wattage with a min. 30 W per foot OR wattage limit of system’s circuit breaker OR wattage limit of other permanent-current-limiting device(s) on the system</a:t>
            </a:r>
          </a:p>
          <a:p>
            <a:pPr>
              <a:buFont typeface="Arial" panose="020B0604020202020204" pitchFamily="34" charset="0"/>
              <a:buChar char="•"/>
            </a:pPr>
            <a:endParaRPr lang="en-US" sz="500" dirty="0"/>
          </a:p>
          <a:p>
            <a:pPr>
              <a:buFont typeface="Arial" panose="020B0604020202020204" pitchFamily="34" charset="0"/>
              <a:buChar char="•"/>
            </a:pPr>
            <a:r>
              <a:rPr lang="en-US" sz="2400" dirty="0"/>
              <a:t>Low voltage track = transformer wattage</a:t>
            </a:r>
          </a:p>
          <a:p>
            <a:pPr>
              <a:buFont typeface="Arial" panose="020B0604020202020204" pitchFamily="34" charset="0"/>
              <a:buChar char="•"/>
            </a:pPr>
            <a:endParaRPr lang="en-US" sz="500" dirty="0"/>
          </a:p>
          <a:p>
            <a:pPr>
              <a:buFont typeface="Arial" panose="020B0604020202020204" pitchFamily="34" charset="0"/>
              <a:buChar char="•"/>
            </a:pPr>
            <a:r>
              <a:rPr lang="en-US" sz="2400" dirty="0">
                <a:solidFill>
                  <a:srgbClr val="FF0000"/>
                </a:solidFill>
              </a:rPr>
              <a:t>DC low-voltage with flexible cabling for plug-in connection and remote power supply = labeled maximum wattage of power supply minus wattage of connected non-lighting equipment</a:t>
            </a:r>
          </a:p>
          <a:p>
            <a:pPr>
              <a:buFont typeface="Arial" panose="020B0604020202020204" pitchFamily="34" charset="0"/>
              <a:buChar char="•"/>
            </a:pPr>
            <a:endParaRPr lang="en-US" sz="500" dirty="0">
              <a:solidFill>
                <a:srgbClr val="FF0000"/>
              </a:solidFill>
            </a:endParaRPr>
          </a:p>
          <a:p>
            <a:pPr>
              <a:buFont typeface="Arial" panose="020B0604020202020204" pitchFamily="34" charset="0"/>
              <a:buChar char="•"/>
            </a:pPr>
            <a:r>
              <a:rPr lang="en-US" sz="2400" dirty="0"/>
              <a:t>All others as specified on equipment</a:t>
            </a:r>
          </a:p>
        </p:txBody>
      </p:sp>
      <p:sp>
        <p:nvSpPr>
          <p:cNvPr id="390147" name="Rectangle 3"/>
          <p:cNvSpPr>
            <a:spLocks noGrp="1" noChangeArrowheads="1"/>
          </p:cNvSpPr>
          <p:nvPr>
            <p:ph type="title"/>
          </p:nvPr>
        </p:nvSpPr>
        <p:spPr>
          <a:xfrm>
            <a:off x="279401" y="0"/>
            <a:ext cx="8686800" cy="914400"/>
          </a:xfrm>
        </p:spPr>
        <p:txBody>
          <a:bodyPr/>
          <a:lstStyle/>
          <a:p>
            <a:pPr>
              <a:lnSpc>
                <a:spcPct val="80000"/>
              </a:lnSpc>
            </a:pPr>
            <a:r>
              <a:rPr lang="en-US" sz="2400" b="1" dirty="0">
                <a:solidFill>
                  <a:srgbClr val="00853F"/>
                </a:solidFill>
              </a:rPr>
              <a:t>Section 9 – 9.1.4</a:t>
            </a:r>
            <a:br>
              <a:rPr lang="en-US" dirty="0">
                <a:solidFill>
                  <a:srgbClr val="00853F"/>
                </a:solidFill>
              </a:rPr>
            </a:br>
            <a:r>
              <a:rPr lang="en-US" sz="2000" dirty="0">
                <a:solidFill>
                  <a:srgbClr val="00853F"/>
                </a:solidFill>
              </a:rPr>
              <a:t>Luminaire Wattage Calculation Requirements</a:t>
            </a:r>
            <a:endParaRPr lang="en-US" sz="1600" i="1" dirty="0">
              <a:solidFill>
                <a:srgbClr val="00853F"/>
              </a:solidFill>
            </a:endParaRPr>
          </a:p>
        </p:txBody>
      </p:sp>
    </p:spTree>
    <p:extLst>
      <p:ext uri="{BB962C8B-B14F-4D97-AF65-F5344CB8AC3E}">
        <p14:creationId xmlns:p14="http://schemas.microsoft.com/office/powerpoint/2010/main" val="4260018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Rectangle 3"/>
          <p:cNvSpPr>
            <a:spLocks noGrp="1" noChangeArrowheads="1"/>
          </p:cNvSpPr>
          <p:nvPr>
            <p:ph idx="1"/>
          </p:nvPr>
        </p:nvSpPr>
        <p:spPr>
          <a:xfrm>
            <a:off x="533400" y="1632859"/>
            <a:ext cx="4191000" cy="4651022"/>
          </a:xfrm>
        </p:spPr>
        <p:txBody>
          <a:bodyPr>
            <a:normAutofit fontScale="92500" lnSpcReduction="20000"/>
          </a:bodyPr>
          <a:lstStyle/>
          <a:p>
            <a:pPr>
              <a:lnSpc>
                <a:spcPct val="90000"/>
              </a:lnSpc>
              <a:buFont typeface="Arial" panose="020B0604020202020204" pitchFamily="34" charset="0"/>
              <a:buChar char="•"/>
            </a:pPr>
            <a:r>
              <a:rPr lang="en-US" sz="1800" dirty="0"/>
              <a:t>Theatrical, stage, </a:t>
            </a:r>
            <a:r>
              <a:rPr lang="en-US" sz="1800" dirty="0">
                <a:solidFill>
                  <a:srgbClr val="FF0000"/>
                </a:solidFill>
              </a:rPr>
              <a:t>broadcast studio</a:t>
            </a:r>
            <a:r>
              <a:rPr lang="en-US" sz="1800" dirty="0"/>
              <a:t>, film, and video production</a:t>
            </a:r>
          </a:p>
          <a:p>
            <a:pPr>
              <a:lnSpc>
                <a:spcPct val="90000"/>
              </a:lnSpc>
              <a:buFont typeface="Arial" panose="020B0604020202020204" pitchFamily="34" charset="0"/>
              <a:buChar char="•"/>
            </a:pPr>
            <a:r>
              <a:rPr lang="en-US" sz="1800" dirty="0"/>
              <a:t>Medical and dental procedures</a:t>
            </a:r>
          </a:p>
          <a:p>
            <a:pPr>
              <a:lnSpc>
                <a:spcPct val="90000"/>
              </a:lnSpc>
              <a:buFont typeface="Arial" panose="020B0604020202020204" pitchFamily="34" charset="0"/>
              <a:buChar char="•"/>
            </a:pPr>
            <a:r>
              <a:rPr lang="en-US" sz="1800" dirty="0"/>
              <a:t>Exhibit displays for museums, monuments, and galleries</a:t>
            </a:r>
          </a:p>
          <a:p>
            <a:pPr>
              <a:lnSpc>
                <a:spcPct val="90000"/>
              </a:lnSpc>
              <a:buFont typeface="Arial" panose="020B0604020202020204" pitchFamily="34" charset="0"/>
              <a:buChar char="•"/>
            </a:pPr>
            <a:r>
              <a:rPr lang="en-US" sz="1800" dirty="0"/>
              <a:t>Integral to equipment, </a:t>
            </a:r>
            <a:r>
              <a:rPr lang="en-US" sz="1800" dirty="0">
                <a:solidFill>
                  <a:srgbClr val="FF0000"/>
                </a:solidFill>
              </a:rPr>
              <a:t>medical equipment </a:t>
            </a:r>
            <a:r>
              <a:rPr lang="en-US" sz="1800" dirty="0"/>
              <a:t>or instrumentation installed by manufacturer</a:t>
            </a:r>
          </a:p>
          <a:p>
            <a:pPr>
              <a:lnSpc>
                <a:spcPct val="90000"/>
              </a:lnSpc>
              <a:buFont typeface="Arial" panose="020B0604020202020204" pitchFamily="34" charset="0"/>
              <a:buChar char="•"/>
            </a:pPr>
            <a:r>
              <a:rPr lang="en-US" sz="1800" dirty="0"/>
              <a:t>Integral to both open and glass-enclosed refrigerator and freezer cases</a:t>
            </a:r>
          </a:p>
          <a:p>
            <a:pPr>
              <a:lnSpc>
                <a:spcPct val="90000"/>
              </a:lnSpc>
              <a:buFont typeface="Arial" panose="020B0604020202020204" pitchFamily="34" charset="0"/>
              <a:buChar char="•"/>
            </a:pPr>
            <a:r>
              <a:rPr lang="en-US" sz="1800" dirty="0"/>
              <a:t>Retail display windows, provided the display is enclosed by ceiling-height partitions</a:t>
            </a:r>
          </a:p>
          <a:p>
            <a:pPr>
              <a:lnSpc>
                <a:spcPct val="90000"/>
              </a:lnSpc>
              <a:buFont typeface="Arial" panose="020B0604020202020204" pitchFamily="34" charset="0"/>
              <a:buChar char="•"/>
            </a:pPr>
            <a:r>
              <a:rPr lang="en-US" sz="1800" dirty="0"/>
              <a:t>Food warming and food preparation equipment</a:t>
            </a:r>
          </a:p>
          <a:p>
            <a:pPr>
              <a:lnSpc>
                <a:spcPct val="90000"/>
              </a:lnSpc>
              <a:buFont typeface="Arial" panose="020B0604020202020204" pitchFamily="34" charset="0"/>
              <a:buChar char="•"/>
            </a:pPr>
            <a:r>
              <a:rPr lang="en-US" sz="1800" dirty="0"/>
              <a:t>Interior spaces specifically designated as registered interior historic landmarks</a:t>
            </a:r>
          </a:p>
          <a:p>
            <a:pPr>
              <a:lnSpc>
                <a:spcPct val="90000"/>
              </a:lnSpc>
              <a:buFont typeface="Arial" panose="020B0604020202020204" pitchFamily="34" charset="0"/>
              <a:buChar char="•"/>
            </a:pPr>
            <a:r>
              <a:rPr lang="en-US" sz="1800" dirty="0"/>
              <a:t>Integral part of advertising or directional signage</a:t>
            </a:r>
          </a:p>
          <a:p>
            <a:pPr>
              <a:lnSpc>
                <a:spcPct val="90000"/>
              </a:lnSpc>
              <a:buFont typeface="Wingdings" pitchFamily="2" charset="2"/>
              <a:buChar char="ü"/>
            </a:pPr>
            <a:endParaRPr lang="en-US" sz="1800" dirty="0"/>
          </a:p>
          <a:p>
            <a:pPr>
              <a:lnSpc>
                <a:spcPct val="90000"/>
              </a:lnSpc>
              <a:buFont typeface="Wingdings" pitchFamily="2" charset="2"/>
              <a:buChar char="ü"/>
            </a:pPr>
            <a:endParaRPr lang="en-US" sz="1800" dirty="0"/>
          </a:p>
        </p:txBody>
      </p:sp>
      <p:sp>
        <p:nvSpPr>
          <p:cNvPr id="423938" name="Rectangle 2"/>
          <p:cNvSpPr>
            <a:spLocks noGrp="1" noChangeArrowheads="1"/>
          </p:cNvSpPr>
          <p:nvPr>
            <p:ph type="title"/>
          </p:nvPr>
        </p:nvSpPr>
        <p:spPr>
          <a:xfrm>
            <a:off x="292100" y="0"/>
            <a:ext cx="8407399" cy="914400"/>
          </a:xfrm>
        </p:spPr>
        <p:txBody>
          <a:bodyPr>
            <a:normAutofit/>
          </a:bodyPr>
          <a:lstStyle/>
          <a:p>
            <a:pPr>
              <a:lnSpc>
                <a:spcPct val="80000"/>
              </a:lnSpc>
            </a:pPr>
            <a:r>
              <a:rPr lang="en-US" sz="2400" b="1" dirty="0">
                <a:solidFill>
                  <a:srgbClr val="00853F"/>
                </a:solidFill>
              </a:rPr>
              <a:t>Section 9</a:t>
            </a:r>
            <a:br>
              <a:rPr lang="en-US" sz="2000" dirty="0">
                <a:solidFill>
                  <a:srgbClr val="00853F"/>
                </a:solidFill>
              </a:rPr>
            </a:br>
            <a:r>
              <a:rPr lang="en-US" sz="2000" dirty="0">
                <a:solidFill>
                  <a:srgbClr val="00853F"/>
                </a:solidFill>
              </a:rPr>
              <a:t>Installed Interior Lighting Power Calculation </a:t>
            </a:r>
            <a:br>
              <a:rPr lang="en-US" sz="2000" dirty="0">
                <a:solidFill>
                  <a:srgbClr val="00853F"/>
                </a:solidFill>
              </a:rPr>
            </a:br>
            <a:r>
              <a:rPr lang="en-US" sz="2000" dirty="0">
                <a:solidFill>
                  <a:srgbClr val="00853F"/>
                </a:solidFill>
              </a:rPr>
              <a:t>Exemptions</a:t>
            </a:r>
          </a:p>
        </p:txBody>
      </p:sp>
      <p:sp>
        <p:nvSpPr>
          <p:cNvPr id="423940" name="Rectangle 4"/>
          <p:cNvSpPr>
            <a:spLocks noChangeArrowheads="1"/>
          </p:cNvSpPr>
          <p:nvPr/>
        </p:nvSpPr>
        <p:spPr bwMode="auto">
          <a:xfrm>
            <a:off x="4724400" y="1609109"/>
            <a:ext cx="4191000" cy="4651022"/>
          </a:xfrm>
          <a:prstGeom prst="rect">
            <a:avLst/>
          </a:prstGeom>
          <a:noFill/>
          <a:ln w="9525">
            <a:noFill/>
            <a:miter lim="800000"/>
            <a:headEnd/>
            <a:tailEnd/>
          </a:ln>
          <a:effectLst/>
        </p:spPr>
        <p:txBody>
          <a:bodyPr/>
          <a:lstStyle/>
          <a:p>
            <a:pPr marL="342900" indent="-342900">
              <a:lnSpc>
                <a:spcPct val="90000"/>
              </a:lnSpc>
              <a:spcBef>
                <a:spcPct val="40000"/>
              </a:spcBef>
              <a:buFont typeface="Arial" panose="020B0604020202020204" pitchFamily="34" charset="0"/>
              <a:buChar char="•"/>
            </a:pPr>
            <a:r>
              <a:rPr lang="en-US" sz="1700" dirty="0">
                <a:latin typeface="+mn-lt"/>
              </a:rPr>
              <a:t>Exit signs</a:t>
            </a:r>
          </a:p>
          <a:p>
            <a:pPr marL="342900" indent="-342900">
              <a:lnSpc>
                <a:spcPct val="90000"/>
              </a:lnSpc>
              <a:spcBef>
                <a:spcPct val="40000"/>
              </a:spcBef>
              <a:buFont typeface="Arial" panose="020B0604020202020204" pitchFamily="34" charset="0"/>
              <a:buChar char="•"/>
            </a:pPr>
            <a:r>
              <a:rPr lang="en-US" sz="1700" dirty="0">
                <a:latin typeface="+mn-lt"/>
              </a:rPr>
              <a:t>Sale or lighting educational demonstration systems</a:t>
            </a:r>
          </a:p>
          <a:p>
            <a:pPr marL="342900" indent="-342900">
              <a:lnSpc>
                <a:spcPct val="90000"/>
              </a:lnSpc>
              <a:spcBef>
                <a:spcPct val="40000"/>
              </a:spcBef>
              <a:buFont typeface="Arial" panose="020B0604020202020204" pitchFamily="34" charset="0"/>
              <a:buChar char="•"/>
            </a:pPr>
            <a:r>
              <a:rPr lang="en-US" sz="1700" dirty="0">
                <a:latin typeface="+mn-lt"/>
              </a:rPr>
              <a:t>Lighting in sporting activity </a:t>
            </a:r>
            <a:r>
              <a:rPr lang="en-US" sz="1700" dirty="0"/>
              <a:t>areas for television broadcasting </a:t>
            </a:r>
            <a:endParaRPr lang="en-US" sz="1700" dirty="0">
              <a:latin typeface="+mn-lt"/>
            </a:endParaRPr>
          </a:p>
          <a:p>
            <a:pPr marL="342900" indent="-342900">
              <a:lnSpc>
                <a:spcPct val="90000"/>
              </a:lnSpc>
              <a:spcBef>
                <a:spcPct val="40000"/>
              </a:spcBef>
              <a:buFont typeface="Arial" panose="020B0604020202020204" pitchFamily="34" charset="0"/>
              <a:buChar char="•"/>
            </a:pPr>
            <a:r>
              <a:rPr lang="en-US" sz="1700" dirty="0">
                <a:latin typeface="+mn-lt"/>
              </a:rPr>
              <a:t>Casino gaming areas</a:t>
            </a:r>
          </a:p>
          <a:p>
            <a:pPr marL="342900" indent="-342900">
              <a:lnSpc>
                <a:spcPct val="90000"/>
              </a:lnSpc>
              <a:spcBef>
                <a:spcPct val="40000"/>
              </a:spcBef>
              <a:buFont typeface="Arial" panose="020B0604020202020204" pitchFamily="34" charset="0"/>
              <a:buChar char="•"/>
            </a:pPr>
            <a:r>
              <a:rPr lang="en-US" sz="1700" dirty="0">
                <a:latin typeface="+mn-lt"/>
              </a:rPr>
              <a:t>Furniture-mounted supplemental task lighting </a:t>
            </a:r>
          </a:p>
          <a:p>
            <a:pPr marL="342900" indent="-342900">
              <a:lnSpc>
                <a:spcPct val="90000"/>
              </a:lnSpc>
              <a:spcBef>
                <a:spcPct val="40000"/>
              </a:spcBef>
              <a:buFont typeface="Arial" panose="020B0604020202020204" pitchFamily="34" charset="0"/>
              <a:buChar char="•"/>
            </a:pPr>
            <a:r>
              <a:rPr lang="en-US" sz="1700" dirty="0">
                <a:latin typeface="+mn-lt"/>
              </a:rPr>
              <a:t>For use in areas specifically designed for </a:t>
            </a:r>
            <a:r>
              <a:rPr lang="en-US" sz="1700" dirty="0"/>
              <a:t>life support of nonhuman life forms</a:t>
            </a:r>
          </a:p>
          <a:p>
            <a:pPr marL="342900" indent="-342900">
              <a:lnSpc>
                <a:spcPct val="90000"/>
              </a:lnSpc>
              <a:spcBef>
                <a:spcPct val="40000"/>
              </a:spcBef>
              <a:buFont typeface="Arial" panose="020B0604020202020204" pitchFamily="34" charset="0"/>
              <a:buChar char="•"/>
            </a:pPr>
            <a:r>
              <a:rPr lang="en-US" sz="1700" dirty="0"/>
              <a:t>Mirror lighting in dressing rooms</a:t>
            </a:r>
          </a:p>
          <a:p>
            <a:pPr marL="342900" indent="-342900">
              <a:lnSpc>
                <a:spcPct val="90000"/>
              </a:lnSpc>
              <a:spcBef>
                <a:spcPct val="40000"/>
              </a:spcBef>
              <a:buFont typeface="Arial" panose="020B0604020202020204" pitchFamily="34" charset="0"/>
              <a:buChar char="•"/>
            </a:pPr>
            <a:r>
              <a:rPr lang="en-US" sz="1700" dirty="0"/>
              <a:t>Accent lighting in religious pulpit and choir areas</a:t>
            </a:r>
          </a:p>
          <a:p>
            <a:pPr marL="342900" indent="-342900">
              <a:lnSpc>
                <a:spcPct val="90000"/>
              </a:lnSpc>
              <a:spcBef>
                <a:spcPct val="40000"/>
              </a:spcBef>
              <a:buFont typeface="Arial" panose="020B0604020202020204" pitchFamily="34" charset="0"/>
              <a:buChar char="•"/>
            </a:pPr>
            <a:r>
              <a:rPr lang="en-US" sz="1700" dirty="0"/>
              <a:t>Parking garage transition lighting</a:t>
            </a:r>
          </a:p>
          <a:p>
            <a:pPr marL="342900" indent="-342900">
              <a:lnSpc>
                <a:spcPct val="90000"/>
              </a:lnSpc>
              <a:spcBef>
                <a:spcPct val="40000"/>
              </a:spcBef>
              <a:buFont typeface="Arial" panose="020B0604020202020204" pitchFamily="34" charset="0"/>
              <a:buChar char="•"/>
            </a:pPr>
            <a:r>
              <a:rPr lang="en-US" sz="1700" dirty="0"/>
              <a:t>Photographic processes</a:t>
            </a:r>
          </a:p>
        </p:txBody>
      </p:sp>
      <p:sp>
        <p:nvSpPr>
          <p:cNvPr id="2" name="TextBox 1"/>
          <p:cNvSpPr txBox="1"/>
          <p:nvPr/>
        </p:nvSpPr>
        <p:spPr>
          <a:xfrm>
            <a:off x="381000" y="968830"/>
            <a:ext cx="8327567" cy="369332"/>
          </a:xfrm>
          <a:prstGeom prst="rect">
            <a:avLst/>
          </a:prstGeom>
          <a:noFill/>
        </p:spPr>
        <p:txBody>
          <a:bodyPr wrap="square" rtlCol="0">
            <a:spAutoFit/>
          </a:bodyPr>
          <a:lstStyle/>
          <a:p>
            <a:r>
              <a:rPr lang="en-US" b="1" dirty="0"/>
              <a:t>Lighting that does not have to be included in the installed lighting power calculation:</a:t>
            </a:r>
          </a:p>
        </p:txBody>
      </p:sp>
    </p:spTree>
    <p:extLst>
      <p:ext uri="{BB962C8B-B14F-4D97-AF65-F5344CB8AC3E}">
        <p14:creationId xmlns:p14="http://schemas.microsoft.com/office/powerpoint/2010/main" val="3502793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93688" y="0"/>
            <a:ext cx="8230571" cy="914400"/>
          </a:xfrm>
        </p:spPr>
        <p:txBody>
          <a:bodyPr>
            <a:normAutofit/>
          </a:bodyPr>
          <a:lstStyle/>
          <a:p>
            <a:pPr>
              <a:lnSpc>
                <a:spcPct val="80000"/>
              </a:lnSpc>
            </a:pPr>
            <a:r>
              <a:rPr lang="en-US" sz="2400" b="1" dirty="0">
                <a:solidFill>
                  <a:srgbClr val="FF0000"/>
                </a:solidFill>
              </a:rPr>
              <a:t>Section 9.3  </a:t>
            </a:r>
            <a:br>
              <a:rPr lang="en-US" sz="2000" dirty="0">
                <a:solidFill>
                  <a:srgbClr val="FF0000"/>
                </a:solidFill>
              </a:rPr>
            </a:br>
            <a:r>
              <a:rPr lang="en-US" sz="1800" dirty="0">
                <a:solidFill>
                  <a:srgbClr val="FF0000"/>
                </a:solidFill>
              </a:rPr>
              <a:t>Simplified Building Method Compliance Path</a:t>
            </a:r>
            <a:endParaRPr lang="en-US" sz="1200" i="1" dirty="0">
              <a:solidFill>
                <a:srgbClr val="FF0000"/>
              </a:solidFill>
            </a:endParaRPr>
          </a:p>
        </p:txBody>
      </p:sp>
      <p:sp>
        <p:nvSpPr>
          <p:cNvPr id="8" name="Rectangle 3">
            <a:extLst>
              <a:ext uri="{FF2B5EF4-FFF2-40B4-BE49-F238E27FC236}">
                <a16:creationId xmlns:a16="http://schemas.microsoft.com/office/drawing/2014/main" id="{C172F390-06F9-4AE4-9BCF-1BABAE9AB58E}"/>
              </a:ext>
            </a:extLst>
          </p:cNvPr>
          <p:cNvSpPr>
            <a:spLocks noGrp="1" noChangeArrowheads="1"/>
          </p:cNvSpPr>
          <p:nvPr>
            <p:ph idx="1"/>
          </p:nvPr>
        </p:nvSpPr>
        <p:spPr>
          <a:xfrm>
            <a:off x="456230" y="1219200"/>
            <a:ext cx="8155958" cy="5040086"/>
          </a:xfrm>
        </p:spPr>
        <p:txBody>
          <a:bodyPr>
            <a:normAutofit/>
          </a:bodyPr>
          <a:lstStyle/>
          <a:p>
            <a:pPr marL="0" indent="0">
              <a:lnSpc>
                <a:spcPct val="110000"/>
              </a:lnSpc>
              <a:buNone/>
            </a:pPr>
            <a:r>
              <a:rPr lang="en-US" dirty="0">
                <a:solidFill>
                  <a:srgbClr val="FF0000"/>
                </a:solidFill>
              </a:rPr>
              <a:t>Includes requirements for:</a:t>
            </a:r>
          </a:p>
          <a:p>
            <a:pPr>
              <a:lnSpc>
                <a:spcPct val="110000"/>
              </a:lnSpc>
            </a:pPr>
            <a:r>
              <a:rPr lang="en-US" sz="2000" dirty="0">
                <a:solidFill>
                  <a:srgbClr val="FF0000"/>
                </a:solidFill>
              </a:rPr>
              <a:t>	interior lighting (Section 9.3.1)</a:t>
            </a:r>
          </a:p>
          <a:p>
            <a:pPr>
              <a:lnSpc>
                <a:spcPct val="110000"/>
              </a:lnSpc>
            </a:pPr>
            <a:r>
              <a:rPr lang="en-US" sz="2000" dirty="0">
                <a:solidFill>
                  <a:srgbClr val="FF0000"/>
                </a:solidFill>
              </a:rPr>
              <a:t>	exterior lighting (Section 9.3.2)</a:t>
            </a:r>
          </a:p>
          <a:p>
            <a:pPr marL="0" indent="0">
              <a:lnSpc>
                <a:spcPct val="110000"/>
              </a:lnSpc>
              <a:buNone/>
            </a:pPr>
            <a:r>
              <a:rPr lang="en-US" sz="2000" dirty="0">
                <a:solidFill>
                  <a:srgbClr val="FF0000"/>
                </a:solidFill>
              </a:rPr>
              <a:t>(wattage allowances calculated and complied with separately)</a:t>
            </a:r>
            <a:br>
              <a:rPr lang="en-US" sz="2000" dirty="0">
                <a:solidFill>
                  <a:srgbClr val="FF0000"/>
                </a:solidFill>
              </a:rPr>
            </a:br>
            <a:endParaRPr lang="en-US" sz="2000" dirty="0">
              <a:solidFill>
                <a:srgbClr val="FF0000"/>
              </a:solidFill>
            </a:endParaRPr>
          </a:p>
          <a:p>
            <a:pPr>
              <a:lnSpc>
                <a:spcPct val="110000"/>
              </a:lnSpc>
            </a:pPr>
            <a:r>
              <a:rPr lang="en-US" sz="2000" dirty="0">
                <a:solidFill>
                  <a:srgbClr val="FF0000"/>
                </a:solidFill>
              </a:rPr>
              <a:t>Allowed if at least 80% of floor area is office, retail, or school</a:t>
            </a:r>
          </a:p>
          <a:p>
            <a:pPr marL="0" indent="0">
              <a:lnSpc>
                <a:spcPct val="110000"/>
              </a:lnSpc>
              <a:buNone/>
            </a:pPr>
            <a:endParaRPr lang="en-US" sz="2000" dirty="0">
              <a:solidFill>
                <a:srgbClr val="FF0000"/>
              </a:solidFill>
            </a:endParaRPr>
          </a:p>
          <a:p>
            <a:pPr>
              <a:lnSpc>
                <a:spcPct val="110000"/>
              </a:lnSpc>
            </a:pPr>
            <a:r>
              <a:rPr lang="en-US" sz="2000" dirty="0">
                <a:solidFill>
                  <a:srgbClr val="FF0000"/>
                </a:solidFill>
              </a:rPr>
              <a:t>Can be used for new buildings or tenant improvements &lt; 25,000 </a:t>
            </a:r>
            <a:r>
              <a:rPr lang="en-US" sz="2000" dirty="0">
                <a:solidFill>
                  <a:srgbClr val="FF0000"/>
                </a:solidFill>
                <a:latin typeface="Arial" charset="0"/>
                <a:cs typeface="Arial" pitchFamily="34" charset="0"/>
              </a:rPr>
              <a:t>ft</a:t>
            </a:r>
            <a:r>
              <a:rPr lang="en-US" sz="2000" baseline="30000" dirty="0">
                <a:solidFill>
                  <a:srgbClr val="FF0000"/>
                </a:solidFill>
                <a:latin typeface="Arial" charset="0"/>
                <a:cs typeface="Arial" pitchFamily="34" charset="0"/>
              </a:rPr>
              <a:t>2</a:t>
            </a:r>
            <a:endParaRPr lang="en-US" sz="2000" dirty="0">
              <a:solidFill>
                <a:srgbClr val="FF0000"/>
              </a:solidFill>
            </a:endParaRPr>
          </a:p>
          <a:p>
            <a:pPr marL="0" indent="0">
              <a:lnSpc>
                <a:spcPct val="110000"/>
              </a:lnSpc>
              <a:buNone/>
            </a:pPr>
            <a:endParaRPr lang="en-US" sz="2400" dirty="0"/>
          </a:p>
          <a:p>
            <a:pPr marL="0" indent="0">
              <a:lnSpc>
                <a:spcPct val="110000"/>
              </a:lnSpc>
              <a:buNone/>
            </a:pPr>
            <a:endParaRPr lang="en-US" sz="2400" i="1" dirty="0"/>
          </a:p>
        </p:txBody>
      </p:sp>
    </p:spTree>
    <p:extLst>
      <p:ext uri="{BB962C8B-B14F-4D97-AF65-F5344CB8AC3E}">
        <p14:creationId xmlns:p14="http://schemas.microsoft.com/office/powerpoint/2010/main" val="1304532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93688" y="0"/>
            <a:ext cx="8230571" cy="914400"/>
          </a:xfrm>
        </p:spPr>
        <p:txBody>
          <a:bodyPr>
            <a:normAutofit/>
          </a:bodyPr>
          <a:lstStyle/>
          <a:p>
            <a:pPr>
              <a:lnSpc>
                <a:spcPct val="80000"/>
              </a:lnSpc>
            </a:pPr>
            <a:r>
              <a:rPr lang="en-US" sz="2400" b="1" dirty="0">
                <a:solidFill>
                  <a:srgbClr val="FF0000"/>
                </a:solidFill>
              </a:rPr>
              <a:t>Section 9.3  </a:t>
            </a:r>
            <a:br>
              <a:rPr lang="en-US" sz="2000" dirty="0">
                <a:solidFill>
                  <a:srgbClr val="FF0000"/>
                </a:solidFill>
              </a:rPr>
            </a:br>
            <a:r>
              <a:rPr lang="en-US" sz="1800" dirty="0">
                <a:solidFill>
                  <a:srgbClr val="FF0000"/>
                </a:solidFill>
              </a:rPr>
              <a:t>Simplified Building Method Compliance Path</a:t>
            </a:r>
            <a:endParaRPr lang="en-US" sz="1200" i="1" dirty="0">
              <a:solidFill>
                <a:srgbClr val="FF0000"/>
              </a:solidFill>
            </a:endParaRPr>
          </a:p>
        </p:txBody>
      </p:sp>
      <p:pic>
        <p:nvPicPr>
          <p:cNvPr id="6" name="Picture 5">
            <a:extLst>
              <a:ext uri="{FF2B5EF4-FFF2-40B4-BE49-F238E27FC236}">
                <a16:creationId xmlns:a16="http://schemas.microsoft.com/office/drawing/2014/main" id="{98C2BE50-3D0C-4314-8A46-3E60C223F6A0}"/>
              </a:ext>
            </a:extLst>
          </p:cNvPr>
          <p:cNvPicPr>
            <a:picLocks noChangeAspect="1"/>
          </p:cNvPicPr>
          <p:nvPr/>
        </p:nvPicPr>
        <p:blipFill rotWithShape="1">
          <a:blip r:embed="rId3"/>
          <a:srcRect l="34118" t="15284" r="31036" b="43333"/>
          <a:stretch/>
        </p:blipFill>
        <p:spPr>
          <a:xfrm>
            <a:off x="929302" y="1289270"/>
            <a:ext cx="6715125" cy="4818043"/>
          </a:xfrm>
          <a:prstGeom prst="rect">
            <a:avLst/>
          </a:prstGeom>
        </p:spPr>
      </p:pic>
    </p:spTree>
    <p:extLst>
      <p:ext uri="{BB962C8B-B14F-4D97-AF65-F5344CB8AC3E}">
        <p14:creationId xmlns:p14="http://schemas.microsoft.com/office/powerpoint/2010/main" val="2260787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a:xfrm>
            <a:off x="456230" y="1219200"/>
            <a:ext cx="8155958" cy="5040086"/>
          </a:xfrm>
        </p:spPr>
        <p:txBody>
          <a:bodyPr>
            <a:normAutofit fontScale="85000" lnSpcReduction="10000"/>
          </a:bodyPr>
          <a:lstStyle/>
          <a:p>
            <a:pPr marL="0" indent="0">
              <a:lnSpc>
                <a:spcPct val="110000"/>
              </a:lnSpc>
              <a:buNone/>
            </a:pPr>
            <a:r>
              <a:rPr lang="en-US" dirty="0"/>
              <a:t>Can be used for entire building or separate building type occupancies</a:t>
            </a:r>
          </a:p>
          <a:p>
            <a:pPr marL="0" indent="0">
              <a:lnSpc>
                <a:spcPct val="110000"/>
              </a:lnSpc>
              <a:buNone/>
            </a:pPr>
            <a:endParaRPr lang="en-US" sz="1700" dirty="0"/>
          </a:p>
          <a:p>
            <a:pPr marL="0" indent="0">
              <a:lnSpc>
                <a:spcPct val="110000"/>
              </a:lnSpc>
              <a:buNone/>
            </a:pPr>
            <a:r>
              <a:rPr lang="en-US" dirty="0"/>
              <a:t>Advantages</a:t>
            </a:r>
          </a:p>
          <a:p>
            <a:pPr lvl="1">
              <a:lnSpc>
                <a:spcPct val="110000"/>
              </a:lnSpc>
              <a:buFont typeface="Arial" panose="020B0604020202020204" pitchFamily="34" charset="0"/>
              <a:buChar char="•"/>
            </a:pPr>
            <a:r>
              <a:rPr lang="en-US" dirty="0"/>
              <a:t>Fewer calculations</a:t>
            </a:r>
          </a:p>
          <a:p>
            <a:pPr marL="0" indent="0">
              <a:lnSpc>
                <a:spcPct val="110000"/>
              </a:lnSpc>
              <a:buNone/>
            </a:pPr>
            <a:r>
              <a:rPr lang="en-US" dirty="0"/>
              <a:t>Limitations</a:t>
            </a:r>
          </a:p>
          <a:p>
            <a:pPr lvl="1">
              <a:lnSpc>
                <a:spcPct val="110000"/>
              </a:lnSpc>
              <a:buFont typeface="Arial" panose="020B0604020202020204" pitchFamily="34" charset="0"/>
              <a:buChar char="•"/>
            </a:pPr>
            <a:r>
              <a:rPr lang="en-US" dirty="0"/>
              <a:t>Limited building area type selection - use reasonably equivalent type</a:t>
            </a:r>
          </a:p>
          <a:p>
            <a:pPr lvl="1">
              <a:lnSpc>
                <a:spcPct val="110000"/>
              </a:lnSpc>
              <a:buFont typeface="Arial" panose="020B0604020202020204" pitchFamily="34" charset="0"/>
              <a:buChar char="•"/>
            </a:pPr>
            <a:r>
              <a:rPr lang="en-US" dirty="0"/>
              <a:t>Insensitive to specific space functions and room configurations</a:t>
            </a:r>
          </a:p>
          <a:p>
            <a:pPr lvl="1">
              <a:lnSpc>
                <a:spcPct val="110000"/>
              </a:lnSpc>
              <a:buFont typeface="Arial" panose="020B0604020202020204" pitchFamily="34" charset="0"/>
              <a:buChar char="•"/>
            </a:pPr>
            <a:r>
              <a:rPr lang="en-US" dirty="0"/>
              <a:t>Generally more restrictive that space-by-space method</a:t>
            </a:r>
          </a:p>
          <a:p>
            <a:pPr marL="0" indent="0">
              <a:lnSpc>
                <a:spcPct val="110000"/>
              </a:lnSpc>
              <a:buNone/>
            </a:pPr>
            <a:r>
              <a:rPr lang="en-US" sz="2400" dirty="0"/>
              <a:t>Calculation Process</a:t>
            </a:r>
          </a:p>
          <a:p>
            <a:pPr marL="914400" lvl="1" indent="-457200">
              <a:lnSpc>
                <a:spcPct val="110000"/>
              </a:lnSpc>
              <a:buFont typeface="+mj-lt"/>
              <a:buAutoNum type="arabicParenR"/>
            </a:pPr>
            <a:r>
              <a:rPr lang="en-US" dirty="0"/>
              <a:t>Determine gross lighted area for each building type area using:</a:t>
            </a:r>
          </a:p>
          <a:p>
            <a:pPr lvl="2">
              <a:lnSpc>
                <a:spcPct val="110000"/>
              </a:lnSpc>
              <a:buFont typeface="Arial" panose="020B0604020202020204" pitchFamily="34" charset="0"/>
              <a:buChar char="•"/>
            </a:pPr>
            <a:r>
              <a:rPr lang="en-US" sz="1800" dirty="0"/>
              <a:t>Exterior faces of exterior walls</a:t>
            </a:r>
          </a:p>
          <a:p>
            <a:pPr lvl="2">
              <a:lnSpc>
                <a:spcPct val="110000"/>
              </a:lnSpc>
              <a:buFont typeface="Arial" panose="020B0604020202020204" pitchFamily="34" charset="0"/>
              <a:buChar char="•"/>
            </a:pPr>
            <a:r>
              <a:rPr lang="en-US" dirty="0"/>
              <a:t>Centerline of interior walls</a:t>
            </a:r>
          </a:p>
          <a:p>
            <a:pPr marL="914400" lvl="1" indent="-457200">
              <a:lnSpc>
                <a:spcPct val="110000"/>
              </a:lnSpc>
              <a:buFont typeface="+mj-lt"/>
              <a:buAutoNum type="arabicParenR"/>
            </a:pPr>
            <a:r>
              <a:rPr lang="en-US" sz="2000" dirty="0"/>
              <a:t>Calculate the area power allowance by multiplying the gross lighted area by the applicable building type allowance from Table 9.5.1</a:t>
            </a:r>
          </a:p>
          <a:p>
            <a:pPr marL="914400" lvl="1" indent="-457200">
              <a:lnSpc>
                <a:spcPct val="110000"/>
              </a:lnSpc>
              <a:buFont typeface="+mj-lt"/>
              <a:buAutoNum type="arabicParenR"/>
            </a:pPr>
            <a:r>
              <a:rPr lang="en-US" sz="2000" dirty="0"/>
              <a:t>Sum all the allowances (if more than one building type area)</a:t>
            </a:r>
          </a:p>
          <a:p>
            <a:pPr marL="0" indent="0">
              <a:lnSpc>
                <a:spcPct val="110000"/>
              </a:lnSpc>
              <a:buNone/>
            </a:pPr>
            <a:endParaRPr lang="en-US" sz="2400" dirty="0"/>
          </a:p>
          <a:p>
            <a:pPr marL="0" indent="0">
              <a:lnSpc>
                <a:spcPct val="110000"/>
              </a:lnSpc>
              <a:buNone/>
            </a:pPr>
            <a:endParaRPr lang="en-US" sz="2400" i="1" dirty="0"/>
          </a:p>
        </p:txBody>
      </p:sp>
      <p:sp>
        <p:nvSpPr>
          <p:cNvPr id="428034" name="Rectangle 2"/>
          <p:cNvSpPr>
            <a:spLocks noGrp="1" noChangeArrowheads="1"/>
          </p:cNvSpPr>
          <p:nvPr>
            <p:ph type="title"/>
          </p:nvPr>
        </p:nvSpPr>
        <p:spPr>
          <a:xfrm>
            <a:off x="293688" y="0"/>
            <a:ext cx="8230571" cy="914400"/>
          </a:xfrm>
        </p:spPr>
        <p:txBody>
          <a:bodyPr>
            <a:normAutofit/>
          </a:bodyPr>
          <a:lstStyle/>
          <a:p>
            <a:pPr>
              <a:lnSpc>
                <a:spcPct val="80000"/>
              </a:lnSpc>
            </a:pPr>
            <a:r>
              <a:rPr lang="en-US" sz="2400" b="1" dirty="0">
                <a:solidFill>
                  <a:srgbClr val="00853F"/>
                </a:solidFill>
              </a:rPr>
              <a:t>Section 9  </a:t>
            </a:r>
            <a:br>
              <a:rPr lang="en-US" sz="2000" dirty="0">
                <a:solidFill>
                  <a:srgbClr val="00853F"/>
                </a:solidFill>
              </a:rPr>
            </a:br>
            <a:r>
              <a:rPr lang="en-US" sz="1800" dirty="0">
                <a:solidFill>
                  <a:srgbClr val="00853F"/>
                </a:solidFill>
              </a:rPr>
              <a:t>Building Area Method of Calculating Interior Lighting </a:t>
            </a:r>
            <a:br>
              <a:rPr lang="en-US" sz="1800" dirty="0">
                <a:solidFill>
                  <a:srgbClr val="00853F"/>
                </a:solidFill>
              </a:rPr>
            </a:br>
            <a:r>
              <a:rPr lang="en-US" sz="1800" dirty="0">
                <a:solidFill>
                  <a:srgbClr val="00853F"/>
                </a:solidFill>
              </a:rPr>
              <a:t>Power Allowance</a:t>
            </a:r>
            <a:endParaRPr lang="en-US" sz="1200" i="1" dirty="0">
              <a:solidFill>
                <a:srgbClr val="00853F"/>
              </a:solidFill>
            </a:endParaRPr>
          </a:p>
        </p:txBody>
      </p:sp>
    </p:spTree>
    <p:extLst>
      <p:ext uri="{BB962C8B-B14F-4D97-AF65-F5344CB8AC3E}">
        <p14:creationId xmlns:p14="http://schemas.microsoft.com/office/powerpoint/2010/main" val="4143356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279400" y="0"/>
            <a:ext cx="7150100" cy="914400"/>
          </a:xfrm>
        </p:spPr>
        <p:txBody>
          <a:bodyPr>
            <a:normAutofit/>
          </a:bodyPr>
          <a:lstStyle/>
          <a:p>
            <a:pPr>
              <a:lnSpc>
                <a:spcPct val="80000"/>
              </a:lnSpc>
            </a:pPr>
            <a:r>
              <a:rPr lang="en-US" sz="2400" b="1" dirty="0">
                <a:solidFill>
                  <a:srgbClr val="00853F"/>
                </a:solidFill>
              </a:rPr>
              <a:t>Section 9 – Table 9.5.1</a:t>
            </a:r>
            <a:br>
              <a:rPr lang="en-US" dirty="0">
                <a:solidFill>
                  <a:srgbClr val="00853F"/>
                </a:solidFill>
              </a:rPr>
            </a:br>
            <a:r>
              <a:rPr lang="en-US" sz="2000" dirty="0">
                <a:solidFill>
                  <a:srgbClr val="00853F"/>
                </a:solidFill>
              </a:rPr>
              <a:t>Building Types</a:t>
            </a:r>
          </a:p>
        </p:txBody>
      </p:sp>
      <p:sp>
        <p:nvSpPr>
          <p:cNvPr id="432131" name="Rectangle 3"/>
          <p:cNvSpPr>
            <a:spLocks noGrp="1" noChangeArrowheads="1"/>
          </p:cNvSpPr>
          <p:nvPr>
            <p:ph type="body" sz="half" idx="1"/>
          </p:nvPr>
        </p:nvSpPr>
        <p:spPr>
          <a:xfrm>
            <a:off x="685800" y="1153886"/>
            <a:ext cx="7565571" cy="928915"/>
          </a:xfrm>
        </p:spPr>
        <p:txBody>
          <a:bodyPr>
            <a:normAutofit/>
          </a:bodyPr>
          <a:lstStyle/>
          <a:p>
            <a:pPr marL="0" indent="0" algn="ctr">
              <a:buNone/>
            </a:pPr>
            <a:r>
              <a:rPr lang="en-US" sz="2000" dirty="0"/>
              <a:t>Part of Table 9.5.1 shown below.  </a:t>
            </a:r>
          </a:p>
          <a:p>
            <a:pPr marL="0" indent="0" algn="ctr">
              <a:buNone/>
            </a:pPr>
            <a:r>
              <a:rPr lang="en-US" sz="2000" dirty="0"/>
              <a:t>Complete table in the Standard has 32 different building types</a:t>
            </a:r>
          </a:p>
          <a:p>
            <a:pPr marL="0" indent="0" algn="ctr">
              <a:buNone/>
            </a:pPr>
            <a:endParaRPr lang="en-US" sz="1800" dirty="0"/>
          </a:p>
        </p:txBody>
      </p:sp>
      <p:grpSp>
        <p:nvGrpSpPr>
          <p:cNvPr id="2" name="Group 1"/>
          <p:cNvGrpSpPr/>
          <p:nvPr/>
        </p:nvGrpSpPr>
        <p:grpSpPr>
          <a:xfrm>
            <a:off x="1981200" y="2070100"/>
            <a:ext cx="5029200" cy="3429000"/>
            <a:chOff x="2895600" y="1600200"/>
            <a:chExt cx="5029200" cy="3429000"/>
          </a:xfrm>
        </p:grpSpPr>
        <p:sp>
          <p:nvSpPr>
            <p:cNvPr id="432132" name="Rectangle 4"/>
            <p:cNvSpPr>
              <a:spLocks noChangeArrowheads="1"/>
            </p:cNvSpPr>
            <p:nvPr/>
          </p:nvSpPr>
          <p:spPr bwMode="auto">
            <a:xfrm>
              <a:off x="6034088" y="4956175"/>
              <a:ext cx="1890712" cy="73025"/>
            </a:xfrm>
            <a:prstGeom prst="rect">
              <a:avLst/>
            </a:prstGeom>
            <a:noFill/>
            <a:ln w="9525">
              <a:noFill/>
              <a:miter lim="800000"/>
              <a:headEnd/>
              <a:tailEnd/>
            </a:ln>
            <a:effectLst/>
          </p:spPr>
          <p:txBody>
            <a:bodyPr/>
            <a:lstStyle/>
            <a:p>
              <a:pPr>
                <a:spcBef>
                  <a:spcPct val="40000"/>
                </a:spcBef>
                <a:buFontTx/>
                <a:buChar char="•"/>
              </a:pPr>
              <a:endParaRPr lang="en-US" sz="1200" dirty="0">
                <a:latin typeface="Arial Narrow" pitchFamily="34" charset="0"/>
              </a:endParaRPr>
            </a:p>
          </p:txBody>
        </p:sp>
        <p:sp>
          <p:nvSpPr>
            <p:cNvPr id="432134" name="Rectangle 6"/>
            <p:cNvSpPr>
              <a:spLocks noChangeArrowheads="1"/>
            </p:cNvSpPr>
            <p:nvPr/>
          </p:nvSpPr>
          <p:spPr bwMode="auto">
            <a:xfrm>
              <a:off x="6034088" y="4645025"/>
              <a:ext cx="1814512" cy="311150"/>
            </a:xfrm>
            <a:prstGeom prst="rect">
              <a:avLst/>
            </a:prstGeom>
            <a:noFill/>
            <a:ln w="9525">
              <a:noFill/>
              <a:miter lim="800000"/>
              <a:headEnd/>
              <a:tailEnd/>
            </a:ln>
            <a:effectLst/>
          </p:spPr>
          <p:txBody>
            <a:bodyPr/>
            <a:lstStyle/>
            <a:p>
              <a:pPr algn="ctr">
                <a:spcBef>
                  <a:spcPct val="40000"/>
                </a:spcBef>
              </a:pPr>
              <a:r>
                <a:rPr lang="en-US" sz="1600" dirty="0">
                  <a:solidFill>
                    <a:srgbClr val="FF0000"/>
                  </a:solidFill>
                  <a:latin typeface="Arial Narrow" pitchFamily="34" charset="0"/>
                </a:rPr>
                <a:t>0.72</a:t>
              </a:r>
            </a:p>
          </p:txBody>
        </p:sp>
        <p:sp>
          <p:nvSpPr>
            <p:cNvPr id="432135" name="Rectangle 7"/>
            <p:cNvSpPr>
              <a:spLocks noChangeArrowheads="1"/>
            </p:cNvSpPr>
            <p:nvPr/>
          </p:nvSpPr>
          <p:spPr bwMode="auto">
            <a:xfrm>
              <a:off x="2895600" y="4645025"/>
              <a:ext cx="3138488" cy="31115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Exercise Center</a:t>
              </a:r>
            </a:p>
          </p:txBody>
        </p:sp>
        <p:sp>
          <p:nvSpPr>
            <p:cNvPr id="432136" name="Rectangle 8"/>
            <p:cNvSpPr>
              <a:spLocks noChangeArrowheads="1"/>
            </p:cNvSpPr>
            <p:nvPr/>
          </p:nvSpPr>
          <p:spPr bwMode="auto">
            <a:xfrm>
              <a:off x="6034088" y="4332288"/>
              <a:ext cx="1814512" cy="312737"/>
            </a:xfrm>
            <a:prstGeom prst="rect">
              <a:avLst/>
            </a:prstGeom>
            <a:noFill/>
            <a:ln w="9525">
              <a:noFill/>
              <a:miter lim="800000"/>
              <a:headEnd/>
              <a:tailEnd/>
            </a:ln>
            <a:effectLst/>
          </p:spPr>
          <p:txBody>
            <a:bodyPr/>
            <a:lstStyle/>
            <a:p>
              <a:pPr algn="ctr">
                <a:spcBef>
                  <a:spcPct val="40000"/>
                </a:spcBef>
              </a:pPr>
              <a:r>
                <a:rPr lang="en-US" sz="1600" dirty="0">
                  <a:solidFill>
                    <a:srgbClr val="FF0000"/>
                  </a:solidFill>
                  <a:latin typeface="Arial Narrow" pitchFamily="34" charset="0"/>
                </a:rPr>
                <a:t>0.53</a:t>
              </a:r>
            </a:p>
          </p:txBody>
        </p:sp>
        <p:sp>
          <p:nvSpPr>
            <p:cNvPr id="432137" name="Rectangle 9"/>
            <p:cNvSpPr>
              <a:spLocks noChangeArrowheads="1"/>
            </p:cNvSpPr>
            <p:nvPr/>
          </p:nvSpPr>
          <p:spPr bwMode="auto">
            <a:xfrm>
              <a:off x="2895600" y="4332288"/>
              <a:ext cx="3138488" cy="312737"/>
            </a:xfrm>
            <a:prstGeom prst="rect">
              <a:avLst/>
            </a:prstGeom>
            <a:noFill/>
            <a:ln w="9525">
              <a:noFill/>
              <a:miter lim="800000"/>
              <a:headEnd/>
              <a:tailEnd/>
            </a:ln>
            <a:effectLst/>
          </p:spPr>
          <p:txBody>
            <a:bodyPr/>
            <a:lstStyle/>
            <a:p>
              <a:pPr>
                <a:spcBef>
                  <a:spcPct val="40000"/>
                </a:spcBef>
              </a:pPr>
              <a:r>
                <a:rPr lang="en-US" sz="1600">
                  <a:latin typeface="Arial Narrow" pitchFamily="34" charset="0"/>
                </a:rPr>
                <a:t>Dormitory</a:t>
              </a:r>
            </a:p>
          </p:txBody>
        </p:sp>
        <p:sp>
          <p:nvSpPr>
            <p:cNvPr id="432138" name="Rectangle 10"/>
            <p:cNvSpPr>
              <a:spLocks noChangeArrowheads="1"/>
            </p:cNvSpPr>
            <p:nvPr/>
          </p:nvSpPr>
          <p:spPr bwMode="auto">
            <a:xfrm>
              <a:off x="6034088" y="4021138"/>
              <a:ext cx="1814512" cy="311150"/>
            </a:xfrm>
            <a:prstGeom prst="rect">
              <a:avLst/>
            </a:prstGeom>
            <a:noFill/>
            <a:ln w="9525">
              <a:noFill/>
              <a:miter lim="800000"/>
              <a:headEnd/>
              <a:tailEnd/>
            </a:ln>
            <a:effectLst/>
          </p:spPr>
          <p:txBody>
            <a:bodyPr/>
            <a:lstStyle/>
            <a:p>
              <a:pPr algn="ctr">
                <a:spcBef>
                  <a:spcPct val="40000"/>
                </a:spcBef>
              </a:pPr>
              <a:r>
                <a:rPr lang="en-US" sz="1600" dirty="0">
                  <a:solidFill>
                    <a:srgbClr val="FF0000"/>
                  </a:solidFill>
                  <a:latin typeface="Arial Narrow" pitchFamily="34" charset="0"/>
                </a:rPr>
                <a:t>0.71</a:t>
              </a:r>
            </a:p>
          </p:txBody>
        </p:sp>
        <p:sp>
          <p:nvSpPr>
            <p:cNvPr id="432139" name="Rectangle 11"/>
            <p:cNvSpPr>
              <a:spLocks noChangeArrowheads="1"/>
            </p:cNvSpPr>
            <p:nvPr/>
          </p:nvSpPr>
          <p:spPr bwMode="auto">
            <a:xfrm>
              <a:off x="2895600" y="4021138"/>
              <a:ext cx="3138488" cy="31115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Dining:  Family</a:t>
              </a:r>
            </a:p>
          </p:txBody>
        </p:sp>
        <p:sp>
          <p:nvSpPr>
            <p:cNvPr id="432140" name="Rectangle 12"/>
            <p:cNvSpPr>
              <a:spLocks noChangeArrowheads="1"/>
            </p:cNvSpPr>
            <p:nvPr/>
          </p:nvSpPr>
          <p:spPr bwMode="auto">
            <a:xfrm>
              <a:off x="6034088" y="3709988"/>
              <a:ext cx="1814512" cy="311150"/>
            </a:xfrm>
            <a:prstGeom prst="rect">
              <a:avLst/>
            </a:prstGeom>
            <a:noFill/>
            <a:ln w="9525">
              <a:noFill/>
              <a:miter lim="800000"/>
              <a:headEnd/>
              <a:tailEnd/>
            </a:ln>
            <a:effectLst/>
          </p:spPr>
          <p:txBody>
            <a:bodyPr/>
            <a:lstStyle/>
            <a:p>
              <a:pPr algn="ctr">
                <a:spcBef>
                  <a:spcPct val="40000"/>
                </a:spcBef>
              </a:pPr>
              <a:r>
                <a:rPr lang="en-US" sz="1600" dirty="0">
                  <a:solidFill>
                    <a:srgbClr val="FF0000"/>
                  </a:solidFill>
                  <a:latin typeface="Arial Narrow" pitchFamily="34" charset="0"/>
                </a:rPr>
                <a:t>0.76</a:t>
              </a:r>
            </a:p>
          </p:txBody>
        </p:sp>
        <p:sp>
          <p:nvSpPr>
            <p:cNvPr id="432141" name="Rectangle 13"/>
            <p:cNvSpPr>
              <a:spLocks noChangeArrowheads="1"/>
            </p:cNvSpPr>
            <p:nvPr/>
          </p:nvSpPr>
          <p:spPr bwMode="auto">
            <a:xfrm>
              <a:off x="2895600" y="3709988"/>
              <a:ext cx="3138488" cy="31115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Dining:  Cafeteria/Fast Food</a:t>
              </a:r>
            </a:p>
          </p:txBody>
        </p:sp>
        <p:sp>
          <p:nvSpPr>
            <p:cNvPr id="432142" name="Rectangle 14"/>
            <p:cNvSpPr>
              <a:spLocks noChangeArrowheads="1"/>
            </p:cNvSpPr>
            <p:nvPr/>
          </p:nvSpPr>
          <p:spPr bwMode="auto">
            <a:xfrm>
              <a:off x="6034088" y="3398838"/>
              <a:ext cx="1814512" cy="311150"/>
            </a:xfrm>
            <a:prstGeom prst="rect">
              <a:avLst/>
            </a:prstGeom>
            <a:noFill/>
            <a:ln w="9525">
              <a:noFill/>
              <a:miter lim="800000"/>
              <a:headEnd/>
              <a:tailEnd/>
            </a:ln>
            <a:effectLst/>
          </p:spPr>
          <p:txBody>
            <a:bodyPr/>
            <a:lstStyle/>
            <a:p>
              <a:pPr algn="ctr">
                <a:spcBef>
                  <a:spcPct val="40000"/>
                </a:spcBef>
              </a:pPr>
              <a:r>
                <a:rPr lang="en-US" sz="1600" dirty="0">
                  <a:solidFill>
                    <a:srgbClr val="FF0000"/>
                  </a:solidFill>
                  <a:latin typeface="Arial Narrow" pitchFamily="34" charset="0"/>
                </a:rPr>
                <a:t>0.80</a:t>
              </a:r>
            </a:p>
          </p:txBody>
        </p:sp>
        <p:sp>
          <p:nvSpPr>
            <p:cNvPr id="432143" name="Rectangle 15"/>
            <p:cNvSpPr>
              <a:spLocks noChangeArrowheads="1"/>
            </p:cNvSpPr>
            <p:nvPr/>
          </p:nvSpPr>
          <p:spPr bwMode="auto">
            <a:xfrm>
              <a:off x="2895600" y="3398838"/>
              <a:ext cx="3138488" cy="311150"/>
            </a:xfrm>
            <a:prstGeom prst="rect">
              <a:avLst/>
            </a:prstGeom>
            <a:noFill/>
            <a:ln w="9525">
              <a:noFill/>
              <a:miter lim="800000"/>
              <a:headEnd/>
              <a:tailEnd/>
            </a:ln>
            <a:effectLst/>
          </p:spPr>
          <p:txBody>
            <a:bodyPr/>
            <a:lstStyle/>
            <a:p>
              <a:pPr>
                <a:spcBef>
                  <a:spcPct val="40000"/>
                </a:spcBef>
              </a:pPr>
              <a:r>
                <a:rPr lang="en-US" sz="1600" dirty="0">
                  <a:latin typeface="Arial Narrow" pitchFamily="34" charset="0"/>
                </a:rPr>
                <a:t>Dining:  Bar Lounge/Leisure</a:t>
              </a:r>
            </a:p>
          </p:txBody>
        </p:sp>
        <p:sp>
          <p:nvSpPr>
            <p:cNvPr id="432144" name="Rectangle 16"/>
            <p:cNvSpPr>
              <a:spLocks noChangeArrowheads="1"/>
            </p:cNvSpPr>
            <p:nvPr/>
          </p:nvSpPr>
          <p:spPr bwMode="auto">
            <a:xfrm>
              <a:off x="6034088" y="3087688"/>
              <a:ext cx="1814512" cy="311150"/>
            </a:xfrm>
            <a:prstGeom prst="rect">
              <a:avLst/>
            </a:prstGeom>
            <a:noFill/>
            <a:ln w="9525">
              <a:noFill/>
              <a:miter lim="800000"/>
              <a:headEnd/>
              <a:tailEnd/>
            </a:ln>
            <a:effectLst/>
          </p:spPr>
          <p:txBody>
            <a:bodyPr/>
            <a:lstStyle/>
            <a:p>
              <a:pPr algn="ctr">
                <a:spcBef>
                  <a:spcPct val="40000"/>
                </a:spcBef>
              </a:pPr>
              <a:r>
                <a:rPr lang="en-US" sz="1600" dirty="0">
                  <a:solidFill>
                    <a:srgbClr val="FF0000"/>
                  </a:solidFill>
                  <a:latin typeface="Arial Narrow" pitchFamily="34" charset="0"/>
                </a:rPr>
                <a:t>0.79</a:t>
              </a:r>
            </a:p>
          </p:txBody>
        </p:sp>
        <p:sp>
          <p:nvSpPr>
            <p:cNvPr id="432145" name="Rectangle 17"/>
            <p:cNvSpPr>
              <a:spLocks noChangeArrowheads="1"/>
            </p:cNvSpPr>
            <p:nvPr/>
          </p:nvSpPr>
          <p:spPr bwMode="auto">
            <a:xfrm>
              <a:off x="2895600" y="3087688"/>
              <a:ext cx="3138488" cy="31115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Court House</a:t>
              </a:r>
            </a:p>
          </p:txBody>
        </p:sp>
        <p:sp>
          <p:nvSpPr>
            <p:cNvPr id="432146" name="Rectangle 18"/>
            <p:cNvSpPr>
              <a:spLocks noChangeArrowheads="1"/>
            </p:cNvSpPr>
            <p:nvPr/>
          </p:nvSpPr>
          <p:spPr bwMode="auto">
            <a:xfrm>
              <a:off x="6034088" y="2757488"/>
              <a:ext cx="1814512" cy="330200"/>
            </a:xfrm>
            <a:prstGeom prst="rect">
              <a:avLst/>
            </a:prstGeom>
            <a:noFill/>
            <a:ln w="9525">
              <a:noFill/>
              <a:miter lim="800000"/>
              <a:headEnd/>
              <a:tailEnd/>
            </a:ln>
            <a:effectLst/>
          </p:spPr>
          <p:txBody>
            <a:bodyPr/>
            <a:lstStyle/>
            <a:p>
              <a:pPr algn="ctr">
                <a:spcBef>
                  <a:spcPct val="40000"/>
                </a:spcBef>
              </a:pPr>
              <a:r>
                <a:rPr lang="en-US" sz="1600" dirty="0">
                  <a:solidFill>
                    <a:srgbClr val="FF0000"/>
                  </a:solidFill>
                  <a:latin typeface="Arial Narrow" pitchFamily="34" charset="0"/>
                </a:rPr>
                <a:t>0.64</a:t>
              </a:r>
            </a:p>
          </p:txBody>
        </p:sp>
        <p:sp>
          <p:nvSpPr>
            <p:cNvPr id="432147" name="Rectangle 19"/>
            <p:cNvSpPr>
              <a:spLocks noChangeArrowheads="1"/>
            </p:cNvSpPr>
            <p:nvPr/>
          </p:nvSpPr>
          <p:spPr bwMode="auto">
            <a:xfrm>
              <a:off x="2895600" y="2757488"/>
              <a:ext cx="3138488" cy="33020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Convention Center</a:t>
              </a:r>
            </a:p>
          </p:txBody>
        </p:sp>
        <p:sp>
          <p:nvSpPr>
            <p:cNvPr id="432148" name="Rectangle 20"/>
            <p:cNvSpPr>
              <a:spLocks noChangeArrowheads="1"/>
            </p:cNvSpPr>
            <p:nvPr/>
          </p:nvSpPr>
          <p:spPr bwMode="auto">
            <a:xfrm>
              <a:off x="6034088" y="2446338"/>
              <a:ext cx="1814512" cy="311150"/>
            </a:xfrm>
            <a:prstGeom prst="rect">
              <a:avLst/>
            </a:prstGeom>
            <a:noFill/>
            <a:ln w="9525">
              <a:noFill/>
              <a:miter lim="800000"/>
              <a:headEnd/>
              <a:tailEnd/>
            </a:ln>
            <a:effectLst/>
          </p:spPr>
          <p:txBody>
            <a:bodyPr/>
            <a:lstStyle/>
            <a:p>
              <a:pPr algn="ctr">
                <a:spcBef>
                  <a:spcPct val="40000"/>
                </a:spcBef>
              </a:pPr>
              <a:r>
                <a:rPr lang="en-US" sz="1600" dirty="0">
                  <a:solidFill>
                    <a:srgbClr val="FF0000"/>
                  </a:solidFill>
                  <a:latin typeface="Arial Narrow" pitchFamily="34" charset="0"/>
                </a:rPr>
                <a:t>0.75</a:t>
              </a:r>
            </a:p>
          </p:txBody>
        </p:sp>
        <p:sp>
          <p:nvSpPr>
            <p:cNvPr id="432149" name="Rectangle 21"/>
            <p:cNvSpPr>
              <a:spLocks noChangeArrowheads="1"/>
            </p:cNvSpPr>
            <p:nvPr/>
          </p:nvSpPr>
          <p:spPr bwMode="auto">
            <a:xfrm>
              <a:off x="2895600" y="2446338"/>
              <a:ext cx="3138488" cy="311150"/>
            </a:xfrm>
            <a:prstGeom prst="rect">
              <a:avLst/>
            </a:prstGeom>
            <a:noFill/>
            <a:ln w="9525">
              <a:noFill/>
              <a:miter lim="800000"/>
              <a:headEnd/>
              <a:tailEnd/>
            </a:ln>
            <a:effectLst/>
          </p:spPr>
          <p:txBody>
            <a:bodyPr/>
            <a:lstStyle/>
            <a:p>
              <a:pPr>
                <a:spcBef>
                  <a:spcPct val="40000"/>
                </a:spcBef>
              </a:pPr>
              <a:r>
                <a:rPr lang="en-US" sz="1600" dirty="0">
                  <a:latin typeface="Arial Narrow" pitchFamily="34" charset="0"/>
                </a:rPr>
                <a:t>Automotive Facility</a:t>
              </a:r>
            </a:p>
          </p:txBody>
        </p:sp>
        <p:sp>
          <p:nvSpPr>
            <p:cNvPr id="432150" name="Rectangle 22"/>
            <p:cNvSpPr>
              <a:spLocks noChangeArrowheads="1"/>
            </p:cNvSpPr>
            <p:nvPr/>
          </p:nvSpPr>
          <p:spPr bwMode="auto">
            <a:xfrm>
              <a:off x="6034088" y="1600200"/>
              <a:ext cx="1814512" cy="846138"/>
            </a:xfrm>
            <a:prstGeom prst="rect">
              <a:avLst/>
            </a:prstGeom>
            <a:noFill/>
            <a:ln w="9525">
              <a:noFill/>
              <a:miter lim="800000"/>
              <a:headEnd/>
              <a:tailEnd/>
            </a:ln>
            <a:effectLst/>
          </p:spPr>
          <p:txBody>
            <a:bodyPr anchor="ctr"/>
            <a:lstStyle/>
            <a:p>
              <a:pPr algn="ctr">
                <a:spcBef>
                  <a:spcPct val="40000"/>
                </a:spcBef>
              </a:pPr>
              <a:r>
                <a:rPr lang="en-US" sz="1600" b="1" dirty="0">
                  <a:latin typeface="Arial Narrow" pitchFamily="34" charset="0"/>
                </a:rPr>
                <a:t>Lighting Power Density (W/ft</a:t>
              </a:r>
              <a:r>
                <a:rPr lang="en-US" sz="1600" b="1" baseline="30000" dirty="0">
                  <a:latin typeface="Arial Narrow" pitchFamily="34" charset="0"/>
                </a:rPr>
                <a:t>2</a:t>
              </a:r>
              <a:r>
                <a:rPr lang="en-US" sz="1600" b="1" dirty="0">
                  <a:latin typeface="Arial Narrow" pitchFamily="34" charset="0"/>
                </a:rPr>
                <a:t>)</a:t>
              </a:r>
            </a:p>
          </p:txBody>
        </p:sp>
        <p:sp>
          <p:nvSpPr>
            <p:cNvPr id="432151" name="Rectangle 23"/>
            <p:cNvSpPr>
              <a:spLocks noChangeArrowheads="1"/>
            </p:cNvSpPr>
            <p:nvPr/>
          </p:nvSpPr>
          <p:spPr bwMode="auto">
            <a:xfrm>
              <a:off x="2895600" y="1600200"/>
              <a:ext cx="3138488" cy="846138"/>
            </a:xfrm>
            <a:prstGeom prst="rect">
              <a:avLst/>
            </a:prstGeom>
            <a:noFill/>
            <a:ln w="9525">
              <a:noFill/>
              <a:miter lim="800000"/>
              <a:headEnd/>
              <a:tailEnd/>
            </a:ln>
            <a:effectLst/>
          </p:spPr>
          <p:txBody>
            <a:bodyPr anchor="ctr"/>
            <a:lstStyle/>
            <a:p>
              <a:pPr algn="ctr">
                <a:spcBef>
                  <a:spcPct val="40000"/>
                </a:spcBef>
              </a:pPr>
              <a:r>
                <a:rPr lang="en-US" sz="1600" b="1">
                  <a:latin typeface="Arial Narrow" pitchFamily="34" charset="0"/>
                </a:rPr>
                <a:t>Building Type</a:t>
              </a:r>
            </a:p>
          </p:txBody>
        </p:sp>
        <p:sp>
          <p:nvSpPr>
            <p:cNvPr id="432152" name="Line 24"/>
            <p:cNvSpPr>
              <a:spLocks noChangeShapeType="1"/>
            </p:cNvSpPr>
            <p:nvPr/>
          </p:nvSpPr>
          <p:spPr bwMode="auto">
            <a:xfrm>
              <a:off x="2895600" y="1600200"/>
              <a:ext cx="4953000" cy="0"/>
            </a:xfrm>
            <a:prstGeom prst="line">
              <a:avLst/>
            </a:prstGeom>
            <a:noFill/>
            <a:ln w="38100" cap="sq">
              <a:solidFill>
                <a:schemeClr val="tx1"/>
              </a:solidFill>
              <a:round/>
              <a:headEnd/>
              <a:tailEnd/>
            </a:ln>
            <a:effectLst/>
          </p:spPr>
          <p:txBody>
            <a:bodyPr wrap="none" anchor="ctr"/>
            <a:lstStyle/>
            <a:p>
              <a:endParaRPr lang="en-US"/>
            </a:p>
          </p:txBody>
        </p:sp>
        <p:sp>
          <p:nvSpPr>
            <p:cNvPr id="432153" name="Line 25"/>
            <p:cNvSpPr>
              <a:spLocks noChangeShapeType="1"/>
            </p:cNvSpPr>
            <p:nvPr/>
          </p:nvSpPr>
          <p:spPr bwMode="auto">
            <a:xfrm>
              <a:off x="2895600" y="5029200"/>
              <a:ext cx="4953000" cy="0"/>
            </a:xfrm>
            <a:prstGeom prst="line">
              <a:avLst/>
            </a:prstGeom>
            <a:noFill/>
            <a:ln w="38100" cap="sq">
              <a:solidFill>
                <a:schemeClr val="tx1"/>
              </a:solidFill>
              <a:round/>
              <a:headEnd/>
              <a:tailEnd/>
            </a:ln>
            <a:effectLst/>
          </p:spPr>
          <p:txBody>
            <a:bodyPr wrap="none" anchor="ctr"/>
            <a:lstStyle/>
            <a:p>
              <a:endParaRPr lang="en-US"/>
            </a:p>
          </p:txBody>
        </p:sp>
        <p:sp>
          <p:nvSpPr>
            <p:cNvPr id="432154" name="Line 26"/>
            <p:cNvSpPr>
              <a:spLocks noChangeShapeType="1"/>
            </p:cNvSpPr>
            <p:nvPr/>
          </p:nvSpPr>
          <p:spPr bwMode="auto">
            <a:xfrm>
              <a:off x="2895600" y="1600200"/>
              <a:ext cx="0" cy="3429000"/>
            </a:xfrm>
            <a:prstGeom prst="line">
              <a:avLst/>
            </a:prstGeom>
            <a:noFill/>
            <a:ln w="38100" cap="sq">
              <a:solidFill>
                <a:schemeClr val="tx1"/>
              </a:solidFill>
              <a:round/>
              <a:headEnd/>
              <a:tailEnd/>
            </a:ln>
            <a:effectLst/>
          </p:spPr>
          <p:txBody>
            <a:bodyPr wrap="none" anchor="ctr"/>
            <a:lstStyle/>
            <a:p>
              <a:endParaRPr lang="en-US"/>
            </a:p>
          </p:txBody>
        </p:sp>
        <p:sp>
          <p:nvSpPr>
            <p:cNvPr id="432155" name="Line 27"/>
            <p:cNvSpPr>
              <a:spLocks noChangeShapeType="1"/>
            </p:cNvSpPr>
            <p:nvPr/>
          </p:nvSpPr>
          <p:spPr bwMode="auto">
            <a:xfrm>
              <a:off x="7848600" y="1600200"/>
              <a:ext cx="0" cy="3429000"/>
            </a:xfrm>
            <a:prstGeom prst="line">
              <a:avLst/>
            </a:prstGeom>
            <a:noFill/>
            <a:ln w="38100" cap="sq">
              <a:solidFill>
                <a:schemeClr val="tx1"/>
              </a:solidFill>
              <a:round/>
              <a:headEnd/>
              <a:tailEnd/>
            </a:ln>
            <a:effectLst/>
          </p:spPr>
          <p:txBody>
            <a:bodyPr wrap="none" anchor="ctr"/>
            <a:lstStyle/>
            <a:p>
              <a:endParaRPr lang="en-US"/>
            </a:p>
          </p:txBody>
        </p:sp>
        <p:sp>
          <p:nvSpPr>
            <p:cNvPr id="432156" name="Line 28"/>
            <p:cNvSpPr>
              <a:spLocks noChangeShapeType="1"/>
            </p:cNvSpPr>
            <p:nvPr/>
          </p:nvSpPr>
          <p:spPr bwMode="auto">
            <a:xfrm flipH="1">
              <a:off x="6019800" y="1600200"/>
              <a:ext cx="14288" cy="3429000"/>
            </a:xfrm>
            <a:prstGeom prst="line">
              <a:avLst/>
            </a:prstGeom>
            <a:noFill/>
            <a:ln w="12700">
              <a:solidFill>
                <a:schemeClr val="tx1"/>
              </a:solidFill>
              <a:round/>
              <a:headEnd/>
              <a:tailEnd/>
            </a:ln>
            <a:effectLst/>
          </p:spPr>
          <p:txBody>
            <a:bodyPr wrap="none" anchor="ctr"/>
            <a:lstStyle/>
            <a:p>
              <a:endParaRPr lang="en-US"/>
            </a:p>
          </p:txBody>
        </p:sp>
        <p:sp>
          <p:nvSpPr>
            <p:cNvPr id="432157" name="Line 29"/>
            <p:cNvSpPr>
              <a:spLocks noChangeShapeType="1"/>
            </p:cNvSpPr>
            <p:nvPr/>
          </p:nvSpPr>
          <p:spPr bwMode="auto">
            <a:xfrm>
              <a:off x="2895600" y="2446338"/>
              <a:ext cx="4953000" cy="0"/>
            </a:xfrm>
            <a:prstGeom prst="line">
              <a:avLst/>
            </a:prstGeom>
            <a:noFill/>
            <a:ln w="12700">
              <a:solidFill>
                <a:schemeClr val="tx1"/>
              </a:solidFill>
              <a:round/>
              <a:headEnd/>
              <a:tailEnd/>
            </a:ln>
            <a:effectLst/>
          </p:spPr>
          <p:txBody>
            <a:bodyPr wrap="none" anchor="ctr"/>
            <a:lstStyle/>
            <a:p>
              <a:endParaRPr lang="en-US"/>
            </a:p>
          </p:txBody>
        </p:sp>
        <p:sp>
          <p:nvSpPr>
            <p:cNvPr id="432158" name="Line 30"/>
            <p:cNvSpPr>
              <a:spLocks noChangeShapeType="1"/>
            </p:cNvSpPr>
            <p:nvPr/>
          </p:nvSpPr>
          <p:spPr bwMode="auto">
            <a:xfrm>
              <a:off x="2895600" y="2757488"/>
              <a:ext cx="4953000" cy="0"/>
            </a:xfrm>
            <a:prstGeom prst="line">
              <a:avLst/>
            </a:prstGeom>
            <a:noFill/>
            <a:ln w="12700">
              <a:solidFill>
                <a:schemeClr val="tx1"/>
              </a:solidFill>
              <a:round/>
              <a:headEnd/>
              <a:tailEnd/>
            </a:ln>
            <a:effectLst/>
          </p:spPr>
          <p:txBody>
            <a:bodyPr wrap="none" anchor="ctr"/>
            <a:lstStyle/>
            <a:p>
              <a:endParaRPr lang="en-US"/>
            </a:p>
          </p:txBody>
        </p:sp>
        <p:sp>
          <p:nvSpPr>
            <p:cNvPr id="432159" name="Line 31"/>
            <p:cNvSpPr>
              <a:spLocks noChangeShapeType="1"/>
            </p:cNvSpPr>
            <p:nvPr/>
          </p:nvSpPr>
          <p:spPr bwMode="auto">
            <a:xfrm>
              <a:off x="2895600" y="3087688"/>
              <a:ext cx="4953000" cy="0"/>
            </a:xfrm>
            <a:prstGeom prst="line">
              <a:avLst/>
            </a:prstGeom>
            <a:noFill/>
            <a:ln w="12700">
              <a:solidFill>
                <a:schemeClr val="tx1"/>
              </a:solidFill>
              <a:round/>
              <a:headEnd/>
              <a:tailEnd/>
            </a:ln>
            <a:effectLst/>
          </p:spPr>
          <p:txBody>
            <a:bodyPr wrap="none" anchor="ctr"/>
            <a:lstStyle/>
            <a:p>
              <a:endParaRPr lang="en-US"/>
            </a:p>
          </p:txBody>
        </p:sp>
        <p:sp>
          <p:nvSpPr>
            <p:cNvPr id="432160" name="Line 32"/>
            <p:cNvSpPr>
              <a:spLocks noChangeShapeType="1"/>
            </p:cNvSpPr>
            <p:nvPr/>
          </p:nvSpPr>
          <p:spPr bwMode="auto">
            <a:xfrm>
              <a:off x="2895600" y="3398838"/>
              <a:ext cx="4953000" cy="0"/>
            </a:xfrm>
            <a:prstGeom prst="line">
              <a:avLst/>
            </a:prstGeom>
            <a:noFill/>
            <a:ln w="12700">
              <a:solidFill>
                <a:schemeClr val="tx1"/>
              </a:solidFill>
              <a:round/>
              <a:headEnd/>
              <a:tailEnd/>
            </a:ln>
            <a:effectLst/>
          </p:spPr>
          <p:txBody>
            <a:bodyPr wrap="none" anchor="ctr"/>
            <a:lstStyle/>
            <a:p>
              <a:endParaRPr lang="en-US"/>
            </a:p>
          </p:txBody>
        </p:sp>
        <p:sp>
          <p:nvSpPr>
            <p:cNvPr id="432161" name="Line 33"/>
            <p:cNvSpPr>
              <a:spLocks noChangeShapeType="1"/>
            </p:cNvSpPr>
            <p:nvPr/>
          </p:nvSpPr>
          <p:spPr bwMode="auto">
            <a:xfrm>
              <a:off x="2895600" y="3709988"/>
              <a:ext cx="4953000" cy="0"/>
            </a:xfrm>
            <a:prstGeom prst="line">
              <a:avLst/>
            </a:prstGeom>
            <a:noFill/>
            <a:ln w="12700">
              <a:solidFill>
                <a:schemeClr val="tx1"/>
              </a:solidFill>
              <a:round/>
              <a:headEnd/>
              <a:tailEnd/>
            </a:ln>
            <a:effectLst/>
          </p:spPr>
          <p:txBody>
            <a:bodyPr wrap="none" anchor="ctr"/>
            <a:lstStyle/>
            <a:p>
              <a:endParaRPr lang="en-US"/>
            </a:p>
          </p:txBody>
        </p:sp>
        <p:sp>
          <p:nvSpPr>
            <p:cNvPr id="432162" name="Line 34"/>
            <p:cNvSpPr>
              <a:spLocks noChangeShapeType="1"/>
            </p:cNvSpPr>
            <p:nvPr/>
          </p:nvSpPr>
          <p:spPr bwMode="auto">
            <a:xfrm>
              <a:off x="2895600" y="4021138"/>
              <a:ext cx="4953000" cy="0"/>
            </a:xfrm>
            <a:prstGeom prst="line">
              <a:avLst/>
            </a:prstGeom>
            <a:noFill/>
            <a:ln w="12700">
              <a:solidFill>
                <a:schemeClr val="tx1"/>
              </a:solidFill>
              <a:round/>
              <a:headEnd/>
              <a:tailEnd/>
            </a:ln>
            <a:effectLst/>
          </p:spPr>
          <p:txBody>
            <a:bodyPr wrap="none" anchor="ctr"/>
            <a:lstStyle/>
            <a:p>
              <a:endParaRPr lang="en-US"/>
            </a:p>
          </p:txBody>
        </p:sp>
        <p:sp>
          <p:nvSpPr>
            <p:cNvPr id="432163" name="Line 35"/>
            <p:cNvSpPr>
              <a:spLocks noChangeShapeType="1"/>
            </p:cNvSpPr>
            <p:nvPr/>
          </p:nvSpPr>
          <p:spPr bwMode="auto">
            <a:xfrm>
              <a:off x="2895600" y="4332288"/>
              <a:ext cx="4953000" cy="0"/>
            </a:xfrm>
            <a:prstGeom prst="line">
              <a:avLst/>
            </a:prstGeom>
            <a:noFill/>
            <a:ln w="12700">
              <a:solidFill>
                <a:schemeClr val="tx1"/>
              </a:solidFill>
              <a:round/>
              <a:headEnd/>
              <a:tailEnd/>
            </a:ln>
            <a:effectLst/>
          </p:spPr>
          <p:txBody>
            <a:bodyPr wrap="none" anchor="ctr"/>
            <a:lstStyle/>
            <a:p>
              <a:endParaRPr lang="en-US"/>
            </a:p>
          </p:txBody>
        </p:sp>
        <p:sp>
          <p:nvSpPr>
            <p:cNvPr id="432164" name="Line 36"/>
            <p:cNvSpPr>
              <a:spLocks noChangeShapeType="1"/>
            </p:cNvSpPr>
            <p:nvPr/>
          </p:nvSpPr>
          <p:spPr bwMode="auto">
            <a:xfrm>
              <a:off x="2895600" y="4645025"/>
              <a:ext cx="4953000" cy="0"/>
            </a:xfrm>
            <a:prstGeom prst="line">
              <a:avLst/>
            </a:prstGeom>
            <a:noFill/>
            <a:ln w="12700">
              <a:solidFill>
                <a:schemeClr val="tx1"/>
              </a:solidFill>
              <a:round/>
              <a:headEnd/>
              <a:tailEnd/>
            </a:ln>
            <a:effectLst/>
          </p:spPr>
          <p:txBody>
            <a:bodyPr wrap="none" anchor="ctr"/>
            <a:lstStyle/>
            <a:p>
              <a:endParaRPr lang="en-US"/>
            </a:p>
          </p:txBody>
        </p:sp>
      </p:grpSp>
      <p:sp>
        <p:nvSpPr>
          <p:cNvPr id="38" name="Rectangle 3"/>
          <p:cNvSpPr txBox="1">
            <a:spLocks noChangeArrowheads="1"/>
          </p:cNvSpPr>
          <p:nvPr/>
        </p:nvSpPr>
        <p:spPr>
          <a:xfrm>
            <a:off x="1982788" y="5814786"/>
            <a:ext cx="4938712" cy="469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1800" dirty="0"/>
          </a:p>
        </p:txBody>
      </p:sp>
    </p:spTree>
    <p:extLst>
      <p:ext uri="{BB962C8B-B14F-4D97-AF65-F5344CB8AC3E}">
        <p14:creationId xmlns:p14="http://schemas.microsoft.com/office/powerpoint/2010/main" val="3016776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Rectangle 3"/>
          <p:cNvSpPr>
            <a:spLocks noGrp="1" noChangeArrowheads="1"/>
          </p:cNvSpPr>
          <p:nvPr>
            <p:ph idx="1"/>
          </p:nvPr>
        </p:nvSpPr>
        <p:spPr>
          <a:xfrm>
            <a:off x="456229" y="1055914"/>
            <a:ext cx="7913071" cy="5192486"/>
          </a:xfrm>
        </p:spPr>
        <p:txBody>
          <a:bodyPr>
            <a:normAutofit fontScale="92500" lnSpcReduction="20000"/>
          </a:bodyPr>
          <a:lstStyle/>
          <a:p>
            <a:pPr marL="0" indent="0" algn="ctr">
              <a:lnSpc>
                <a:spcPct val="90000"/>
              </a:lnSpc>
              <a:buNone/>
            </a:pPr>
            <a:r>
              <a:rPr lang="en-US" dirty="0"/>
              <a:t>Applies to any building configuration by calculating allowances for individual spaces</a:t>
            </a:r>
          </a:p>
          <a:p>
            <a:pPr marL="0" indent="0">
              <a:lnSpc>
                <a:spcPct val="90000"/>
              </a:lnSpc>
              <a:buNone/>
            </a:pPr>
            <a:r>
              <a:rPr lang="en-US" dirty="0"/>
              <a:t>Advantages</a:t>
            </a:r>
          </a:p>
          <a:p>
            <a:pPr lvl="1">
              <a:lnSpc>
                <a:spcPct val="110000"/>
              </a:lnSpc>
              <a:buFont typeface="Arial" panose="020B0604020202020204" pitchFamily="34" charset="0"/>
              <a:buChar char="•"/>
            </a:pPr>
            <a:r>
              <a:rPr lang="en-US" dirty="0"/>
              <a:t>More flexible than building area method</a:t>
            </a:r>
          </a:p>
          <a:p>
            <a:pPr lvl="1">
              <a:lnSpc>
                <a:spcPct val="110000"/>
              </a:lnSpc>
              <a:buFont typeface="Arial" panose="020B0604020202020204" pitchFamily="34" charset="0"/>
              <a:buChar char="•"/>
            </a:pPr>
            <a:r>
              <a:rPr lang="en-US" dirty="0"/>
              <a:t>More accurately accounts for actual room lighting power needs</a:t>
            </a:r>
          </a:p>
          <a:p>
            <a:pPr lvl="1">
              <a:lnSpc>
                <a:spcPct val="110000"/>
              </a:lnSpc>
              <a:buFont typeface="Arial" panose="020B0604020202020204" pitchFamily="34" charset="0"/>
              <a:buChar char="•"/>
            </a:pPr>
            <a:r>
              <a:rPr lang="en-US" dirty="0"/>
              <a:t>Provides additional allowances for:</a:t>
            </a:r>
          </a:p>
          <a:p>
            <a:pPr lvl="2">
              <a:lnSpc>
                <a:spcPct val="110000"/>
              </a:lnSpc>
              <a:buFont typeface="Arial" panose="020B0604020202020204" pitchFamily="34" charset="0"/>
              <a:buChar char="•"/>
            </a:pPr>
            <a:r>
              <a:rPr lang="en-US" dirty="0"/>
              <a:t>Difficult room configurations</a:t>
            </a:r>
          </a:p>
          <a:p>
            <a:pPr lvl="2">
              <a:lnSpc>
                <a:spcPct val="110000"/>
              </a:lnSpc>
              <a:buFont typeface="Arial" panose="020B0604020202020204" pitchFamily="34" charset="0"/>
              <a:buChar char="•"/>
            </a:pPr>
            <a:r>
              <a:rPr lang="en-US" dirty="0"/>
              <a:t>Decorative and retail needs</a:t>
            </a:r>
          </a:p>
          <a:p>
            <a:pPr lvl="2">
              <a:lnSpc>
                <a:spcPct val="110000"/>
              </a:lnSpc>
              <a:buFont typeface="Arial" panose="020B0604020202020204" pitchFamily="34" charset="0"/>
              <a:buChar char="•"/>
            </a:pPr>
            <a:r>
              <a:rPr lang="en-US" dirty="0"/>
              <a:t>Use of advanced controls not already required in the standard</a:t>
            </a:r>
          </a:p>
          <a:p>
            <a:pPr marL="0" indent="0">
              <a:lnSpc>
                <a:spcPct val="90000"/>
              </a:lnSpc>
              <a:buNone/>
            </a:pPr>
            <a:r>
              <a:rPr lang="en-US" sz="2400" dirty="0"/>
              <a:t>Limitations</a:t>
            </a:r>
            <a:endParaRPr lang="en-US" dirty="0"/>
          </a:p>
          <a:p>
            <a:pPr lvl="1">
              <a:lnSpc>
                <a:spcPct val="110000"/>
              </a:lnSpc>
              <a:buFont typeface="Arial" panose="020B0604020202020204" pitchFamily="34" charset="0"/>
              <a:buChar char="•"/>
            </a:pPr>
            <a:r>
              <a:rPr lang="en-US" dirty="0"/>
              <a:t>More calculations needed (individual spaces)</a:t>
            </a:r>
            <a:endParaRPr lang="en-US" sz="2400" dirty="0"/>
          </a:p>
          <a:p>
            <a:pPr marL="0" indent="0">
              <a:lnSpc>
                <a:spcPct val="90000"/>
              </a:lnSpc>
              <a:buNone/>
            </a:pPr>
            <a:r>
              <a:rPr lang="en-US" sz="2400" dirty="0"/>
              <a:t>Calculation Process</a:t>
            </a:r>
          </a:p>
          <a:p>
            <a:pPr marL="857250" lvl="1" indent="-457200">
              <a:lnSpc>
                <a:spcPct val="90000"/>
              </a:lnSpc>
              <a:buFont typeface="+mj-lt"/>
              <a:buAutoNum type="arabicParenR"/>
            </a:pPr>
            <a:r>
              <a:rPr lang="en-US" sz="2000" dirty="0"/>
              <a:t>Determine the gross lighted area of each space type</a:t>
            </a:r>
          </a:p>
          <a:p>
            <a:pPr marL="1257300" lvl="2" indent="-223838">
              <a:lnSpc>
                <a:spcPct val="90000"/>
              </a:lnSpc>
              <a:buFont typeface="Arial" panose="020B0604020202020204" pitchFamily="34" charset="0"/>
              <a:buChar char="•"/>
            </a:pPr>
            <a:r>
              <a:rPr lang="en-US" sz="1800" dirty="0"/>
              <a:t>include balconies and mezzanines</a:t>
            </a:r>
          </a:p>
          <a:p>
            <a:pPr marL="1257300" lvl="2" indent="-223838">
              <a:lnSpc>
                <a:spcPct val="90000"/>
              </a:lnSpc>
              <a:buFont typeface="Arial" panose="020B0604020202020204" pitchFamily="34" charset="0"/>
              <a:buChar char="•"/>
            </a:pPr>
            <a:r>
              <a:rPr lang="en-US" dirty="0"/>
              <a:t>Use centerline of walls between spaces</a:t>
            </a:r>
            <a:endParaRPr lang="en-US" sz="1800" dirty="0"/>
          </a:p>
          <a:p>
            <a:pPr marL="857250" lvl="1" indent="-457200">
              <a:lnSpc>
                <a:spcPct val="90000"/>
              </a:lnSpc>
              <a:buFont typeface="+mj-lt"/>
              <a:buAutoNum type="arabicParenR"/>
            </a:pPr>
            <a:r>
              <a:rPr lang="en-US" sz="2000" dirty="0"/>
              <a:t>Calculate the space power allowance by multiplying the space type area by the applicable allowance from Table 9.6.1</a:t>
            </a:r>
          </a:p>
          <a:p>
            <a:pPr marL="857250" lvl="1" indent="-457200">
              <a:lnSpc>
                <a:spcPct val="90000"/>
              </a:lnSpc>
              <a:buFont typeface="+mj-lt"/>
              <a:buAutoNum type="arabicParenR"/>
            </a:pPr>
            <a:r>
              <a:rPr lang="en-US" sz="2000" dirty="0"/>
              <a:t>Sum all the allowances</a:t>
            </a:r>
          </a:p>
        </p:txBody>
      </p:sp>
      <p:sp>
        <p:nvSpPr>
          <p:cNvPr id="434178" name="Rectangle 2"/>
          <p:cNvSpPr>
            <a:spLocks noGrp="1" noChangeArrowheads="1"/>
          </p:cNvSpPr>
          <p:nvPr>
            <p:ph type="title"/>
          </p:nvPr>
        </p:nvSpPr>
        <p:spPr>
          <a:xfrm>
            <a:off x="306389" y="0"/>
            <a:ext cx="8075612" cy="914400"/>
          </a:xfrm>
        </p:spPr>
        <p:txBody>
          <a:bodyPr>
            <a:noAutofit/>
          </a:bodyPr>
          <a:lstStyle/>
          <a:p>
            <a:pPr>
              <a:lnSpc>
                <a:spcPct val="80000"/>
              </a:lnSpc>
            </a:pPr>
            <a:r>
              <a:rPr lang="en-US" sz="2400" b="1" dirty="0">
                <a:solidFill>
                  <a:srgbClr val="00853F"/>
                </a:solidFill>
              </a:rPr>
              <a:t>Section 9 – 9.6.1</a:t>
            </a:r>
            <a:br>
              <a:rPr lang="en-US" sz="2000" dirty="0">
                <a:solidFill>
                  <a:srgbClr val="00853F"/>
                </a:solidFill>
              </a:rPr>
            </a:br>
            <a:r>
              <a:rPr lang="en-US" sz="2000" dirty="0">
                <a:solidFill>
                  <a:srgbClr val="00853F"/>
                </a:solidFill>
              </a:rPr>
              <a:t>Space-by-Space Method of Calculating Interior </a:t>
            </a:r>
            <a:br>
              <a:rPr lang="en-US" sz="2000" dirty="0">
                <a:solidFill>
                  <a:srgbClr val="00853F"/>
                </a:solidFill>
              </a:rPr>
            </a:br>
            <a:r>
              <a:rPr lang="en-US" sz="2000" dirty="0">
                <a:solidFill>
                  <a:srgbClr val="00853F"/>
                </a:solidFill>
              </a:rPr>
              <a:t>Lighting Power Allowance</a:t>
            </a:r>
            <a:endParaRPr lang="en-US" sz="2000" i="1" dirty="0">
              <a:solidFill>
                <a:srgbClr val="00853F"/>
              </a:solidFill>
            </a:endParaRPr>
          </a:p>
        </p:txBody>
      </p:sp>
    </p:spTree>
    <p:extLst>
      <p:ext uri="{BB962C8B-B14F-4D97-AF65-F5344CB8AC3E}">
        <p14:creationId xmlns:p14="http://schemas.microsoft.com/office/powerpoint/2010/main" val="2082910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Rectangle 3"/>
          <p:cNvSpPr>
            <a:spLocks noGrp="1" noChangeArrowheads="1"/>
          </p:cNvSpPr>
          <p:nvPr>
            <p:ph idx="1"/>
          </p:nvPr>
        </p:nvSpPr>
        <p:spPr>
          <a:xfrm>
            <a:off x="456229" y="1219200"/>
            <a:ext cx="7913071" cy="4979719"/>
          </a:xfrm>
        </p:spPr>
        <p:txBody>
          <a:bodyPr>
            <a:normAutofit/>
          </a:bodyPr>
          <a:lstStyle/>
          <a:p>
            <a:pPr>
              <a:lnSpc>
                <a:spcPct val="90000"/>
              </a:lnSpc>
              <a:buFont typeface="Arial" panose="020B0604020202020204" pitchFamily="34" charset="0"/>
              <a:buChar char="•"/>
            </a:pPr>
            <a:r>
              <a:rPr lang="en-US" sz="2800" dirty="0"/>
              <a:t>If a physical space has multiple functions such that more than one space type from Table 9.6.1 applies</a:t>
            </a:r>
          </a:p>
          <a:p>
            <a:pPr lvl="1">
              <a:lnSpc>
                <a:spcPct val="90000"/>
              </a:lnSpc>
              <a:buFont typeface="Calibri" panose="020F0502020204030204" pitchFamily="34" charset="0"/>
              <a:buChar char="–"/>
            </a:pPr>
            <a:r>
              <a:rPr lang="en-US" sz="1800" dirty="0"/>
              <a:t>Break the space into smaller subspaces</a:t>
            </a:r>
          </a:p>
          <a:p>
            <a:pPr lvl="1">
              <a:lnSpc>
                <a:spcPct val="90000"/>
              </a:lnSpc>
              <a:buFont typeface="Calibri" panose="020F0502020204030204" pitchFamily="34" charset="0"/>
              <a:buChar char="–"/>
            </a:pPr>
            <a:r>
              <a:rPr lang="en-US" sz="1800" dirty="0"/>
              <a:t>Use the centerline of interior walls and dividing line between subspaces to determine subspace areas</a:t>
            </a:r>
          </a:p>
          <a:p>
            <a:pPr lvl="1">
              <a:lnSpc>
                <a:spcPct val="90000"/>
              </a:lnSpc>
              <a:buFont typeface="Calibri" panose="020F0502020204030204" pitchFamily="34" charset="0"/>
              <a:buChar char="–"/>
            </a:pPr>
            <a:r>
              <a:rPr lang="en-US" sz="1800" dirty="0"/>
              <a:t>Calculate the allowance separately for each subspace</a:t>
            </a:r>
          </a:p>
          <a:p>
            <a:pPr lvl="1">
              <a:lnSpc>
                <a:spcPct val="90000"/>
              </a:lnSpc>
              <a:buFont typeface="Calibri" panose="020F0502020204030204" pitchFamily="34" charset="0"/>
              <a:buChar char="–"/>
            </a:pPr>
            <a:endParaRPr lang="en-US" sz="1800" dirty="0"/>
          </a:p>
          <a:p>
            <a:pPr lvl="1">
              <a:lnSpc>
                <a:spcPct val="90000"/>
              </a:lnSpc>
              <a:buNone/>
            </a:pPr>
            <a:endParaRPr lang="en-US" sz="1800" dirty="0"/>
          </a:p>
          <a:p>
            <a:pPr lvl="1">
              <a:lnSpc>
                <a:spcPct val="90000"/>
              </a:lnSpc>
              <a:buNone/>
            </a:pPr>
            <a:r>
              <a:rPr lang="en-US" sz="2400" b="1" u="sng" dirty="0"/>
              <a:t>Exception</a:t>
            </a:r>
          </a:p>
          <a:p>
            <a:pPr lvl="1">
              <a:lnSpc>
                <a:spcPct val="90000"/>
              </a:lnSpc>
              <a:buFont typeface="Arial" panose="020B0604020202020204" pitchFamily="34" charset="0"/>
              <a:buChar char="•"/>
            </a:pPr>
            <a:r>
              <a:rPr lang="en-US" sz="2400" dirty="0"/>
              <a:t>Subspaces with areas less than 20% of the original space and less than 1000 ft</a:t>
            </a:r>
            <a:r>
              <a:rPr lang="en-US" sz="2400" baseline="30000" dirty="0"/>
              <a:t>2</a:t>
            </a:r>
            <a:r>
              <a:rPr lang="en-US" sz="2400" dirty="0"/>
              <a:t> do not need to be broken out separately</a:t>
            </a:r>
          </a:p>
          <a:p>
            <a:pPr marL="914400" lvl="2" indent="0">
              <a:lnSpc>
                <a:spcPct val="90000"/>
              </a:lnSpc>
              <a:buNone/>
            </a:pPr>
            <a:br>
              <a:rPr lang="en-US" sz="1000" dirty="0"/>
            </a:br>
            <a:endParaRPr lang="en-US" sz="1000" dirty="0"/>
          </a:p>
          <a:p>
            <a:pPr lvl="1">
              <a:lnSpc>
                <a:spcPct val="90000"/>
              </a:lnSpc>
              <a:buNone/>
            </a:pPr>
            <a:endParaRPr lang="en-US" sz="1600" dirty="0"/>
          </a:p>
          <a:p>
            <a:pPr lvl="1">
              <a:lnSpc>
                <a:spcPct val="90000"/>
              </a:lnSpc>
              <a:buNone/>
            </a:pPr>
            <a:endParaRPr lang="en-US" sz="1600" dirty="0"/>
          </a:p>
        </p:txBody>
      </p:sp>
      <p:sp>
        <p:nvSpPr>
          <p:cNvPr id="434178" name="Rectangle 2"/>
          <p:cNvSpPr>
            <a:spLocks noGrp="1" noChangeArrowheads="1"/>
          </p:cNvSpPr>
          <p:nvPr>
            <p:ph type="title"/>
          </p:nvPr>
        </p:nvSpPr>
        <p:spPr>
          <a:xfrm>
            <a:off x="270764" y="0"/>
            <a:ext cx="8075612" cy="914400"/>
          </a:xfrm>
        </p:spPr>
        <p:txBody>
          <a:bodyPr>
            <a:noAutofit/>
          </a:bodyPr>
          <a:lstStyle/>
          <a:p>
            <a:pPr>
              <a:lnSpc>
                <a:spcPct val="80000"/>
              </a:lnSpc>
            </a:pPr>
            <a:r>
              <a:rPr lang="en-US" sz="2400" b="1" dirty="0">
                <a:solidFill>
                  <a:srgbClr val="00853F"/>
                </a:solidFill>
              </a:rPr>
              <a:t>Section 9 – 9.6.1</a:t>
            </a:r>
            <a:br>
              <a:rPr lang="en-US" sz="2000" dirty="0">
                <a:solidFill>
                  <a:srgbClr val="00853F"/>
                </a:solidFill>
              </a:rPr>
            </a:br>
            <a:r>
              <a:rPr lang="en-US" sz="2000" dirty="0">
                <a:solidFill>
                  <a:srgbClr val="00853F"/>
                </a:solidFill>
              </a:rPr>
              <a:t>Space-by-Space Method of Calculating Subspaces</a:t>
            </a:r>
            <a:endParaRPr lang="en-US" sz="2000" i="1" dirty="0">
              <a:solidFill>
                <a:srgbClr val="00853F"/>
              </a:solidFill>
            </a:endParaRPr>
          </a:p>
        </p:txBody>
      </p:sp>
    </p:spTree>
    <p:extLst>
      <p:ext uri="{BB962C8B-B14F-4D97-AF65-F5344CB8AC3E}">
        <p14:creationId xmlns:p14="http://schemas.microsoft.com/office/powerpoint/2010/main" val="3708979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304801" y="0"/>
            <a:ext cx="8191500" cy="914400"/>
          </a:xfrm>
        </p:spPr>
        <p:txBody>
          <a:bodyPr>
            <a:noAutofit/>
          </a:bodyPr>
          <a:lstStyle/>
          <a:p>
            <a:pPr>
              <a:lnSpc>
                <a:spcPct val="80000"/>
              </a:lnSpc>
            </a:pPr>
            <a:r>
              <a:rPr lang="en-US" sz="2400" b="1" dirty="0">
                <a:solidFill>
                  <a:srgbClr val="00853F"/>
                </a:solidFill>
              </a:rPr>
              <a:t>Section 9 – Table 9.6.1</a:t>
            </a:r>
            <a:br>
              <a:rPr lang="en-US" sz="2000" dirty="0">
                <a:solidFill>
                  <a:srgbClr val="00853F"/>
                </a:solidFill>
              </a:rPr>
            </a:br>
            <a:r>
              <a:rPr lang="en-US" sz="2000" dirty="0">
                <a:solidFill>
                  <a:srgbClr val="00853F"/>
                </a:solidFill>
              </a:rPr>
              <a:t>Space-by-Space Allowances</a:t>
            </a:r>
            <a:endParaRPr lang="en-US" sz="2000" i="1" dirty="0">
              <a:solidFill>
                <a:srgbClr val="00853F"/>
              </a:solidFill>
            </a:endParaRPr>
          </a:p>
        </p:txBody>
      </p:sp>
      <p:sp>
        <p:nvSpPr>
          <p:cNvPr id="2" name="TextBox 1"/>
          <p:cNvSpPr txBox="1"/>
          <p:nvPr/>
        </p:nvSpPr>
        <p:spPr>
          <a:xfrm>
            <a:off x="574638" y="1045028"/>
            <a:ext cx="8001000" cy="400110"/>
          </a:xfrm>
          <a:prstGeom prst="rect">
            <a:avLst/>
          </a:prstGeom>
          <a:noFill/>
        </p:spPr>
        <p:txBody>
          <a:bodyPr wrap="square" rtlCol="0">
            <a:spAutoFit/>
          </a:bodyPr>
          <a:lstStyle/>
          <a:p>
            <a:pPr algn="ctr"/>
            <a:r>
              <a:rPr lang="en-US" sz="2000" dirty="0"/>
              <a:t>Small part of Table 9.6.1 shown below</a:t>
            </a:r>
          </a:p>
        </p:txBody>
      </p:sp>
      <p:pic>
        <p:nvPicPr>
          <p:cNvPr id="4" name="Picture 3">
            <a:extLst>
              <a:ext uri="{FF2B5EF4-FFF2-40B4-BE49-F238E27FC236}">
                <a16:creationId xmlns:a16="http://schemas.microsoft.com/office/drawing/2014/main" id="{AD080444-8E79-4567-9D0D-9B23A67C02A6}"/>
              </a:ext>
            </a:extLst>
          </p:cNvPr>
          <p:cNvPicPr>
            <a:picLocks noChangeAspect="1"/>
          </p:cNvPicPr>
          <p:nvPr/>
        </p:nvPicPr>
        <p:blipFill rotWithShape="1">
          <a:blip r:embed="rId3"/>
          <a:srcRect l="23647" t="21649" r="4589" b="31197"/>
          <a:stretch/>
        </p:blipFill>
        <p:spPr>
          <a:xfrm>
            <a:off x="304800" y="1728679"/>
            <a:ext cx="8695401" cy="4084293"/>
          </a:xfrm>
          <a:prstGeom prst="rect">
            <a:avLst/>
          </a:prstGeom>
        </p:spPr>
      </p:pic>
    </p:spTree>
    <p:extLst>
      <p:ext uri="{BB962C8B-B14F-4D97-AF65-F5344CB8AC3E}">
        <p14:creationId xmlns:p14="http://schemas.microsoft.com/office/powerpoint/2010/main" val="89004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564" y="155313"/>
            <a:ext cx="8458200" cy="718145"/>
          </a:xfrm>
        </p:spPr>
        <p:txBody>
          <a:bodyPr>
            <a:noAutofit/>
          </a:bodyPr>
          <a:lstStyle/>
          <a:p>
            <a:r>
              <a:rPr lang="en-US" altLang="en-US" sz="2400" b="1" dirty="0">
                <a:solidFill>
                  <a:srgbClr val="00853F"/>
                </a:solidFill>
              </a:rPr>
              <a:t>Summary of Changes </a:t>
            </a:r>
            <a:br>
              <a:rPr lang="en-US" altLang="en-US" sz="2400" b="1" dirty="0">
                <a:solidFill>
                  <a:srgbClr val="00853F"/>
                </a:solidFill>
              </a:rPr>
            </a:br>
            <a:r>
              <a:rPr lang="en-US" altLang="en-US" sz="1800" dirty="0">
                <a:solidFill>
                  <a:srgbClr val="00853F"/>
                </a:solidFill>
              </a:rPr>
              <a:t>Lighting Model</a:t>
            </a:r>
          </a:p>
        </p:txBody>
      </p:sp>
      <p:sp>
        <p:nvSpPr>
          <p:cNvPr id="5" name="Content Placeholder 2"/>
          <p:cNvSpPr>
            <a:spLocks noGrp="1"/>
          </p:cNvSpPr>
          <p:nvPr>
            <p:ph idx="1"/>
          </p:nvPr>
        </p:nvSpPr>
        <p:spPr>
          <a:xfrm>
            <a:off x="304800" y="1371600"/>
            <a:ext cx="8194964" cy="4543425"/>
          </a:xfrm>
        </p:spPr>
        <p:txBody>
          <a:bodyPr>
            <a:normAutofit/>
          </a:bodyPr>
          <a:lstStyle/>
          <a:p>
            <a:pPr marL="569913" indent="-344488">
              <a:spcBef>
                <a:spcPct val="30000"/>
              </a:spcBef>
              <a:buClr>
                <a:schemeClr val="folHlink"/>
              </a:buClr>
              <a:buFont typeface="Arial" panose="020B0604020202020204" pitchFamily="34" charset="0"/>
              <a:buChar char="•"/>
              <a:defRPr/>
            </a:pPr>
            <a:r>
              <a:rPr lang="en-US" dirty="0">
                <a:latin typeface="Arial" charset="0"/>
                <a:cs typeface="Arial" pitchFamily="34" charset="0"/>
              </a:rPr>
              <a:t>90.1 lighting methodology used to develop LPAs was evaluated and model reconstructed</a:t>
            </a:r>
          </a:p>
          <a:p>
            <a:pPr marL="569913" indent="-344488">
              <a:spcBef>
                <a:spcPct val="30000"/>
              </a:spcBef>
              <a:buClr>
                <a:schemeClr val="folHlink"/>
              </a:buClr>
              <a:buFont typeface="Arial" panose="020B0604020202020204" pitchFamily="34" charset="0"/>
              <a:buChar char="•"/>
              <a:defRPr/>
            </a:pPr>
            <a:r>
              <a:rPr lang="en-US" dirty="0">
                <a:latin typeface="Arial" charset="0"/>
                <a:cs typeface="Arial" pitchFamily="34" charset="0"/>
              </a:rPr>
              <a:t>Now more representative of real-world conditions</a:t>
            </a:r>
          </a:p>
          <a:p>
            <a:pPr marL="569913" indent="-344488">
              <a:spcBef>
                <a:spcPct val="30000"/>
              </a:spcBef>
              <a:buClr>
                <a:schemeClr val="folHlink"/>
              </a:buClr>
              <a:buFont typeface="Arial" panose="020B0604020202020204" pitchFamily="34" charset="0"/>
              <a:buChar char="•"/>
              <a:defRPr/>
            </a:pPr>
            <a:r>
              <a:rPr lang="en-US" dirty="0">
                <a:latin typeface="Arial" charset="0"/>
                <a:cs typeface="Arial" pitchFamily="34" charset="0"/>
              </a:rPr>
              <a:t>Updated IES recommendations, room cavity ratios, light loss factors, and efficacy values</a:t>
            </a:r>
          </a:p>
          <a:p>
            <a:pPr marL="569913" indent="-344488">
              <a:spcBef>
                <a:spcPct val="30000"/>
              </a:spcBef>
              <a:buClr>
                <a:schemeClr val="folHlink"/>
              </a:buClr>
              <a:buFont typeface="Arial" panose="020B0604020202020204" pitchFamily="34" charset="0"/>
              <a:buChar char="•"/>
              <a:defRPr/>
            </a:pPr>
            <a:r>
              <a:rPr lang="en-US" dirty="0">
                <a:latin typeface="Arial" charset="0"/>
                <a:cs typeface="Arial" pitchFamily="34" charset="0"/>
              </a:rPr>
              <a:t>Additional surface reflectance categories added</a:t>
            </a:r>
          </a:p>
          <a:p>
            <a:pPr marL="569913" indent="-344488">
              <a:spcBef>
                <a:spcPct val="30000"/>
              </a:spcBef>
              <a:buClr>
                <a:schemeClr val="folHlink"/>
              </a:buClr>
              <a:buFont typeface="Arial" panose="020B0604020202020204" pitchFamily="34" charset="0"/>
              <a:buChar char="•"/>
              <a:defRPr/>
            </a:pPr>
            <a:r>
              <a:rPr lang="en-US" dirty="0">
                <a:latin typeface="Arial" charset="0"/>
                <a:cs typeface="Arial" pitchFamily="34" charset="0"/>
              </a:rPr>
              <a:t>Features a 100% LED baseline</a:t>
            </a:r>
          </a:p>
        </p:txBody>
      </p:sp>
    </p:spTree>
    <p:extLst>
      <p:ext uri="{BB962C8B-B14F-4D97-AF65-F5344CB8AC3E}">
        <p14:creationId xmlns:p14="http://schemas.microsoft.com/office/powerpoint/2010/main" val="3766518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Grp="1" noChangeArrowheads="1"/>
          </p:cNvSpPr>
          <p:nvPr>
            <p:ph idx="1"/>
          </p:nvPr>
        </p:nvSpPr>
        <p:spPr>
          <a:xfrm>
            <a:off x="456229" y="1110343"/>
            <a:ext cx="5879257" cy="5007427"/>
          </a:xfrm>
        </p:spPr>
        <p:txBody>
          <a:bodyPr>
            <a:normAutofit fontScale="85000" lnSpcReduction="20000"/>
          </a:bodyPr>
          <a:lstStyle/>
          <a:p>
            <a:pPr marL="0" indent="0">
              <a:buNone/>
            </a:pPr>
            <a:r>
              <a:rPr lang="en-US" sz="2400" b="1" dirty="0"/>
              <a:t>Decorative and Retail display highlighting</a:t>
            </a:r>
          </a:p>
          <a:p>
            <a:pPr marL="0" indent="0">
              <a:buNone/>
            </a:pPr>
            <a:r>
              <a:rPr lang="en-US" sz="2400" dirty="0"/>
              <a:t>An increase in the lighting power allowance is allowed for specific decorative and retail applications when using the space-by-space method.  </a:t>
            </a:r>
          </a:p>
          <a:p>
            <a:pPr marL="0" indent="0">
              <a:buNone/>
            </a:pPr>
            <a:r>
              <a:rPr lang="en-US" sz="2400" dirty="0"/>
              <a:t>Applications must be automatically controlled, separately from the general lighting, to be turned off during non-business hours.  The additional allowances can only be used for the additional lighting equipment – and not general lighting</a:t>
            </a:r>
          </a:p>
          <a:p>
            <a:pPr lvl="1">
              <a:buFont typeface="Wingdings" pitchFamily="2" charset="2"/>
              <a:buChar char="ü"/>
            </a:pPr>
            <a:r>
              <a:rPr lang="en-US" sz="2000" dirty="0"/>
              <a:t>Decorative luminaires in addition to the general lighting </a:t>
            </a:r>
            <a:r>
              <a:rPr lang="en-US" dirty="0"/>
              <a:t>=</a:t>
            </a:r>
            <a:r>
              <a:rPr lang="en-US" sz="2000" dirty="0"/>
              <a:t> </a:t>
            </a:r>
            <a:r>
              <a:rPr lang="en-US" dirty="0"/>
              <a:t>0.75</a:t>
            </a:r>
            <a:r>
              <a:rPr lang="en-US" sz="2000" dirty="0"/>
              <a:t> W/ft</a:t>
            </a:r>
            <a:r>
              <a:rPr lang="en-US" sz="2000" baseline="30000" dirty="0"/>
              <a:t>2</a:t>
            </a:r>
          </a:p>
          <a:p>
            <a:pPr lvl="1">
              <a:buFont typeface="Wingdings" pitchFamily="2" charset="2"/>
              <a:buChar char="ü"/>
            </a:pPr>
            <a:r>
              <a:rPr lang="en-US" sz="2000" dirty="0"/>
              <a:t>Retail display lighting = varies by retail type</a:t>
            </a:r>
            <a:endParaRPr lang="en-US" dirty="0"/>
          </a:p>
          <a:p>
            <a:pPr marL="457200" lvl="1" indent="0">
              <a:buNone/>
            </a:pPr>
            <a:endParaRPr lang="en-US" dirty="0"/>
          </a:p>
          <a:p>
            <a:pPr marL="57150" indent="0">
              <a:buNone/>
            </a:pPr>
            <a:r>
              <a:rPr lang="en-US" b="1" dirty="0"/>
              <a:t>Advanced Controls</a:t>
            </a:r>
          </a:p>
          <a:p>
            <a:pPr marL="57150" indent="0">
              <a:buNone/>
            </a:pPr>
            <a:r>
              <a:rPr lang="en-US" dirty="0"/>
              <a:t>An increase in the allowance is also allowed for the use of specified advanced controls that are installed in addition to those already required</a:t>
            </a:r>
          </a:p>
        </p:txBody>
      </p:sp>
      <p:sp>
        <p:nvSpPr>
          <p:cNvPr id="436226" name="Rectangle 2"/>
          <p:cNvSpPr>
            <a:spLocks noGrp="1" noChangeArrowheads="1"/>
          </p:cNvSpPr>
          <p:nvPr>
            <p:ph type="title"/>
          </p:nvPr>
        </p:nvSpPr>
        <p:spPr>
          <a:xfrm>
            <a:off x="279400" y="0"/>
            <a:ext cx="8458199" cy="696686"/>
          </a:xfrm>
        </p:spPr>
        <p:txBody>
          <a:bodyPr>
            <a:normAutofit/>
          </a:bodyPr>
          <a:lstStyle/>
          <a:p>
            <a:pPr>
              <a:lnSpc>
                <a:spcPct val="80000"/>
              </a:lnSpc>
            </a:pPr>
            <a:r>
              <a:rPr lang="en-US" sz="2400" b="1" dirty="0">
                <a:solidFill>
                  <a:srgbClr val="00853F"/>
                </a:solidFill>
              </a:rPr>
              <a:t>Section 9 – 9.6.2 – 9.6.3</a:t>
            </a:r>
            <a:br>
              <a:rPr lang="en-US" sz="2400" dirty="0">
                <a:solidFill>
                  <a:srgbClr val="00853F"/>
                </a:solidFill>
              </a:rPr>
            </a:br>
            <a:r>
              <a:rPr lang="en-US" sz="2000" dirty="0">
                <a:solidFill>
                  <a:srgbClr val="00853F"/>
                </a:solidFill>
              </a:rPr>
              <a:t>Additional Interior Lighting Power</a:t>
            </a:r>
            <a:endParaRPr lang="en-US" sz="2000" i="1" dirty="0">
              <a:solidFill>
                <a:srgbClr val="00853F"/>
              </a:solidFill>
            </a:endParaRPr>
          </a:p>
        </p:txBody>
      </p:sp>
      <p:pic>
        <p:nvPicPr>
          <p:cNvPr id="5" name="Picture 2" descr="http://t2.gstatic.com/images?q=tbn:ANd9GcS-RfZNSnexjcm6mxp12U6y94x7AYGsAYiSRZlyazGgpY21zo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586" y="1307938"/>
            <a:ext cx="2132013" cy="319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97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3" name="Text Box 3"/>
          <p:cNvSpPr txBox="1">
            <a:spLocks noGrp="1" noChangeArrowheads="1"/>
          </p:cNvSpPr>
          <p:nvPr>
            <p:ph idx="1"/>
          </p:nvPr>
        </p:nvSpPr>
        <p:spPr>
          <a:xfrm>
            <a:off x="456229" y="1219199"/>
            <a:ext cx="8382000" cy="5170025"/>
          </a:xfrm>
          <a:noFill/>
          <a:ln/>
        </p:spPr>
        <p:txBody>
          <a:bodyPr lIns="0" tIns="0" rIns="0" bIns="0">
            <a:normAutofit/>
          </a:bodyPr>
          <a:lstStyle/>
          <a:p>
            <a:pPr>
              <a:lnSpc>
                <a:spcPct val="80000"/>
              </a:lnSpc>
              <a:buFontTx/>
              <a:buNone/>
            </a:pPr>
            <a:r>
              <a:rPr lang="en-US" sz="1800" dirty="0"/>
              <a:t>Additional Interior Lighting Power Allowance = 1000 watts + </a:t>
            </a:r>
          </a:p>
          <a:p>
            <a:pPr>
              <a:lnSpc>
                <a:spcPct val="80000"/>
              </a:lnSpc>
              <a:buFontTx/>
              <a:buNone/>
            </a:pPr>
            <a:r>
              <a:rPr lang="en-US" sz="1800" dirty="0"/>
              <a:t>(Retail Area 1 x 0.45 W/ft</a:t>
            </a:r>
            <a:r>
              <a:rPr lang="en-US" sz="1800" baseline="30000" dirty="0"/>
              <a:t>2</a:t>
            </a:r>
            <a:r>
              <a:rPr lang="en-US" sz="1800" dirty="0"/>
              <a:t>) + </a:t>
            </a:r>
          </a:p>
          <a:p>
            <a:pPr>
              <a:lnSpc>
                <a:spcPct val="80000"/>
              </a:lnSpc>
              <a:buFontTx/>
              <a:buNone/>
            </a:pPr>
            <a:r>
              <a:rPr lang="en-US" sz="1800" dirty="0"/>
              <a:t>(Retail Area 2 x 0.45 W/ft</a:t>
            </a:r>
            <a:r>
              <a:rPr lang="en-US" sz="1800" baseline="30000" dirty="0"/>
              <a:t>2</a:t>
            </a:r>
            <a:r>
              <a:rPr lang="en-US" sz="1800" dirty="0"/>
              <a:t>) + </a:t>
            </a:r>
          </a:p>
          <a:p>
            <a:pPr>
              <a:lnSpc>
                <a:spcPct val="80000"/>
              </a:lnSpc>
              <a:buFontTx/>
              <a:buNone/>
            </a:pPr>
            <a:r>
              <a:rPr lang="en-US" sz="1800" dirty="0"/>
              <a:t>(Retail Area 3 x 1.05 W/ft</a:t>
            </a:r>
            <a:r>
              <a:rPr lang="en-US" sz="1800" baseline="30000" dirty="0"/>
              <a:t>2</a:t>
            </a:r>
            <a:r>
              <a:rPr lang="en-US" sz="1800" dirty="0"/>
              <a:t>) + </a:t>
            </a:r>
          </a:p>
          <a:p>
            <a:pPr>
              <a:lnSpc>
                <a:spcPct val="80000"/>
              </a:lnSpc>
              <a:buFontTx/>
              <a:buNone/>
            </a:pPr>
            <a:r>
              <a:rPr lang="en-US" sz="1800" dirty="0"/>
              <a:t>(Retail Area 4 x 1.88 W/ft</a:t>
            </a:r>
            <a:r>
              <a:rPr lang="en-US" sz="1800" baseline="30000" dirty="0"/>
              <a:t>2</a:t>
            </a:r>
            <a:r>
              <a:rPr lang="en-US" sz="1800" dirty="0"/>
              <a:t>), </a:t>
            </a:r>
            <a:br>
              <a:rPr lang="en-US" sz="1800" dirty="0"/>
            </a:br>
            <a:endParaRPr lang="en-US" sz="1800" dirty="0"/>
          </a:p>
          <a:p>
            <a:pPr>
              <a:lnSpc>
                <a:spcPct val="80000"/>
              </a:lnSpc>
              <a:buFontTx/>
              <a:buNone/>
            </a:pPr>
            <a:r>
              <a:rPr lang="en-US" sz="1800" dirty="0"/>
              <a:t>Where:</a:t>
            </a:r>
          </a:p>
          <a:p>
            <a:pPr>
              <a:lnSpc>
                <a:spcPct val="80000"/>
              </a:lnSpc>
              <a:buFontTx/>
              <a:buNone/>
            </a:pPr>
            <a:r>
              <a:rPr lang="en-US" sz="1800" dirty="0"/>
              <a:t>    </a:t>
            </a:r>
            <a:r>
              <a:rPr lang="en-US" sz="1800" b="1" dirty="0">
                <a:solidFill>
                  <a:srgbClr val="00B050"/>
                </a:solidFill>
              </a:rPr>
              <a:t>Retail Area 1</a:t>
            </a:r>
            <a:r>
              <a:rPr lang="en-US" sz="1800" dirty="0">
                <a:solidFill>
                  <a:schemeClr val="accent1"/>
                </a:solidFill>
              </a:rPr>
              <a:t> </a:t>
            </a:r>
            <a:r>
              <a:rPr lang="en-US" sz="1800" dirty="0"/>
              <a:t>= the floor area for all products not listed in Retail Area 2, 3 or 4</a:t>
            </a:r>
          </a:p>
          <a:p>
            <a:pPr>
              <a:lnSpc>
                <a:spcPct val="80000"/>
              </a:lnSpc>
              <a:buFontTx/>
              <a:buNone/>
            </a:pPr>
            <a:r>
              <a:rPr lang="en-US" sz="1800" dirty="0"/>
              <a:t>   </a:t>
            </a:r>
            <a:r>
              <a:rPr lang="en-US" sz="1800" dirty="0">
                <a:solidFill>
                  <a:srgbClr val="FFFF00"/>
                </a:solidFill>
              </a:rPr>
              <a:t> </a:t>
            </a:r>
            <a:r>
              <a:rPr lang="en-US" sz="1800" b="1" dirty="0">
                <a:solidFill>
                  <a:srgbClr val="00B050"/>
                </a:solidFill>
              </a:rPr>
              <a:t>Retail Area 2</a:t>
            </a:r>
            <a:r>
              <a:rPr lang="en-US" sz="1800" dirty="0">
                <a:solidFill>
                  <a:schemeClr val="accent1"/>
                </a:solidFill>
              </a:rPr>
              <a:t> </a:t>
            </a:r>
            <a:r>
              <a:rPr lang="en-US" sz="1800" dirty="0"/>
              <a:t>= the floor area used for the sale of vehicles, sporting goods and small electronics</a:t>
            </a:r>
          </a:p>
          <a:p>
            <a:pPr>
              <a:lnSpc>
                <a:spcPct val="80000"/>
              </a:lnSpc>
              <a:buFontTx/>
              <a:buNone/>
            </a:pPr>
            <a:r>
              <a:rPr lang="en-US" sz="1800" dirty="0"/>
              <a:t>   </a:t>
            </a:r>
            <a:r>
              <a:rPr lang="en-US" sz="1800" b="1" dirty="0"/>
              <a:t> </a:t>
            </a:r>
            <a:r>
              <a:rPr lang="en-US" sz="1800" b="1" dirty="0">
                <a:solidFill>
                  <a:srgbClr val="00B050"/>
                </a:solidFill>
              </a:rPr>
              <a:t>Retail Area 3</a:t>
            </a:r>
            <a:r>
              <a:rPr lang="en-US" sz="1800" dirty="0">
                <a:solidFill>
                  <a:schemeClr val="accent1"/>
                </a:solidFill>
              </a:rPr>
              <a:t> </a:t>
            </a:r>
            <a:r>
              <a:rPr lang="en-US" sz="1800" dirty="0"/>
              <a:t>= the floor area used for the sale of furniture, clothing, cosmetics and artwork</a:t>
            </a:r>
          </a:p>
          <a:p>
            <a:pPr>
              <a:lnSpc>
                <a:spcPct val="80000"/>
              </a:lnSpc>
              <a:buFontTx/>
              <a:buNone/>
            </a:pPr>
            <a:r>
              <a:rPr lang="en-US" sz="1800" dirty="0"/>
              <a:t>   </a:t>
            </a:r>
            <a:r>
              <a:rPr lang="en-US" sz="1800" b="1" dirty="0">
                <a:solidFill>
                  <a:srgbClr val="00B050"/>
                </a:solidFill>
              </a:rPr>
              <a:t> Retail Area 4</a:t>
            </a:r>
            <a:r>
              <a:rPr lang="en-US" sz="1800" dirty="0">
                <a:solidFill>
                  <a:schemeClr val="accent1"/>
                </a:solidFill>
              </a:rPr>
              <a:t> </a:t>
            </a:r>
            <a:r>
              <a:rPr lang="en-US" sz="1800" dirty="0"/>
              <a:t>= the floor area used for the sale of jewelry, crystal, and china.</a:t>
            </a:r>
          </a:p>
          <a:p>
            <a:pPr>
              <a:lnSpc>
                <a:spcPct val="80000"/>
              </a:lnSpc>
              <a:buFontTx/>
              <a:buNone/>
            </a:pPr>
            <a:endParaRPr lang="en-US" sz="1800" dirty="0"/>
          </a:p>
          <a:p>
            <a:pPr marL="0" indent="0">
              <a:lnSpc>
                <a:spcPct val="80000"/>
              </a:lnSpc>
              <a:buNone/>
            </a:pPr>
            <a:r>
              <a:rPr lang="en-US" sz="1800" dirty="0"/>
              <a:t>Other merchandise categories not listed may be included in Retail Areas 2 through 4, provided that justification documenting the need for additional lighting power based on visual inspection, contrast, or other critical display is approved by the authority having jurisdiction. </a:t>
            </a:r>
          </a:p>
        </p:txBody>
      </p:sp>
      <p:sp>
        <p:nvSpPr>
          <p:cNvPr id="471042" name="Rectangle 2"/>
          <p:cNvSpPr>
            <a:spLocks noGrp="1" noChangeArrowheads="1"/>
          </p:cNvSpPr>
          <p:nvPr>
            <p:ph type="title"/>
          </p:nvPr>
        </p:nvSpPr>
        <p:spPr>
          <a:xfrm>
            <a:off x="292101" y="0"/>
            <a:ext cx="5651500" cy="783771"/>
          </a:xfrm>
        </p:spPr>
        <p:txBody>
          <a:bodyPr/>
          <a:lstStyle/>
          <a:p>
            <a:pPr>
              <a:lnSpc>
                <a:spcPct val="80000"/>
              </a:lnSpc>
            </a:pPr>
            <a:r>
              <a:rPr lang="en-US" sz="2400" b="1" dirty="0">
                <a:solidFill>
                  <a:srgbClr val="00853F"/>
                </a:solidFill>
              </a:rPr>
              <a:t>Section 9</a:t>
            </a:r>
            <a:r>
              <a:rPr lang="en-US" sz="2000" b="1" dirty="0">
                <a:solidFill>
                  <a:srgbClr val="00853F"/>
                </a:solidFill>
              </a:rPr>
              <a:t> </a:t>
            </a:r>
            <a:r>
              <a:rPr lang="en-US" sz="2400" b="1" dirty="0">
                <a:solidFill>
                  <a:srgbClr val="00853F"/>
                </a:solidFill>
              </a:rPr>
              <a:t>– 9.6.2</a:t>
            </a:r>
            <a:r>
              <a:rPr lang="en-US" sz="2800" b="1" dirty="0">
                <a:solidFill>
                  <a:srgbClr val="00853F"/>
                </a:solidFill>
              </a:rPr>
              <a:t> </a:t>
            </a:r>
            <a:br>
              <a:rPr lang="en-US" dirty="0">
                <a:solidFill>
                  <a:srgbClr val="00853F"/>
                </a:solidFill>
              </a:rPr>
            </a:br>
            <a:r>
              <a:rPr lang="en-US" sz="2000" dirty="0">
                <a:solidFill>
                  <a:srgbClr val="00853F"/>
                </a:solidFill>
              </a:rPr>
              <a:t>Additional Retail Display Lighting Allowance</a:t>
            </a:r>
            <a:endParaRPr lang="en-US" dirty="0">
              <a:solidFill>
                <a:srgbClr val="00853F"/>
              </a:solidFill>
            </a:endParaRPr>
          </a:p>
        </p:txBody>
      </p:sp>
    </p:spTree>
    <p:extLst>
      <p:ext uri="{BB962C8B-B14F-4D97-AF65-F5344CB8AC3E}">
        <p14:creationId xmlns:p14="http://schemas.microsoft.com/office/powerpoint/2010/main" val="3063030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3" name="Text Box 3"/>
          <p:cNvSpPr txBox="1">
            <a:spLocks noGrp="1" noChangeArrowheads="1"/>
          </p:cNvSpPr>
          <p:nvPr>
            <p:ph idx="1"/>
          </p:nvPr>
        </p:nvSpPr>
        <p:spPr>
          <a:xfrm>
            <a:off x="456229" y="1159825"/>
            <a:ext cx="8382000" cy="2806535"/>
          </a:xfrm>
          <a:noFill/>
          <a:ln/>
        </p:spPr>
        <p:txBody>
          <a:bodyPr lIns="0" tIns="0" rIns="0" bIns="0">
            <a:normAutofit/>
          </a:bodyPr>
          <a:lstStyle/>
          <a:p>
            <a:pPr marL="0" indent="0">
              <a:buFontTx/>
              <a:buNone/>
            </a:pPr>
            <a:r>
              <a:rPr lang="en-US" dirty="0"/>
              <a:t>If all mandatory control requirements are met for a space AND advanced controls are installed in that space, THEN additional limited lighting power is allowed:</a:t>
            </a:r>
          </a:p>
          <a:p>
            <a:pPr marL="747713" indent="-403225">
              <a:buFont typeface="Arial" panose="020B0604020202020204" pitchFamily="34" charset="0"/>
              <a:buChar char="•"/>
            </a:pPr>
            <a:r>
              <a:rPr lang="en-US" dirty="0"/>
              <a:t>Additional power can be used anywhere in the building</a:t>
            </a:r>
          </a:p>
          <a:p>
            <a:pPr marL="747713" indent="-403225">
              <a:buFont typeface="Arial" panose="020B0604020202020204" pitchFamily="34" charset="0"/>
              <a:buChar char="•"/>
            </a:pPr>
            <a:r>
              <a:rPr lang="en-US" dirty="0"/>
              <a:t>Additional Interior Lighting Power Allowance is calculated as</a:t>
            </a:r>
          </a:p>
          <a:p>
            <a:pPr marL="1147763" lvl="1" indent="-403225">
              <a:buNone/>
            </a:pPr>
            <a:r>
              <a:rPr lang="en-US" sz="2400" dirty="0">
                <a:solidFill>
                  <a:schemeClr val="accent6">
                    <a:lumMod val="75000"/>
                  </a:schemeClr>
                </a:solidFill>
              </a:rPr>
              <a:t>	Lighting Power Under Control x Control Factor</a:t>
            </a:r>
          </a:p>
          <a:p>
            <a:pPr>
              <a:lnSpc>
                <a:spcPct val="80000"/>
              </a:lnSpc>
              <a:buNone/>
            </a:pPr>
            <a:endParaRPr lang="en-US" sz="1800" dirty="0">
              <a:latin typeface="Times New Roman" pitchFamily="18" charset="0"/>
            </a:endParaRPr>
          </a:p>
        </p:txBody>
      </p:sp>
      <p:sp>
        <p:nvSpPr>
          <p:cNvPr id="471042" name="Rectangle 2"/>
          <p:cNvSpPr>
            <a:spLocks noGrp="1" noChangeArrowheads="1"/>
          </p:cNvSpPr>
          <p:nvPr>
            <p:ph type="title"/>
          </p:nvPr>
        </p:nvSpPr>
        <p:spPr>
          <a:xfrm>
            <a:off x="292101" y="0"/>
            <a:ext cx="5651500" cy="685800"/>
          </a:xfrm>
        </p:spPr>
        <p:txBody>
          <a:bodyPr/>
          <a:lstStyle/>
          <a:p>
            <a:pPr>
              <a:lnSpc>
                <a:spcPct val="80000"/>
              </a:lnSpc>
            </a:pPr>
            <a:r>
              <a:rPr lang="en-US" sz="2400" b="1" dirty="0">
                <a:solidFill>
                  <a:srgbClr val="00853F"/>
                </a:solidFill>
              </a:rPr>
              <a:t>Section 9</a:t>
            </a:r>
            <a:r>
              <a:rPr lang="en-US" sz="2000" b="1" dirty="0">
                <a:solidFill>
                  <a:srgbClr val="00853F"/>
                </a:solidFill>
              </a:rPr>
              <a:t> </a:t>
            </a:r>
            <a:r>
              <a:rPr lang="en-US" sz="2400" b="1" dirty="0">
                <a:solidFill>
                  <a:srgbClr val="00853F"/>
                </a:solidFill>
              </a:rPr>
              <a:t>– 9.6.3 </a:t>
            </a:r>
            <a:br>
              <a:rPr lang="en-US" dirty="0">
                <a:solidFill>
                  <a:srgbClr val="00853F"/>
                </a:solidFill>
              </a:rPr>
            </a:br>
            <a:r>
              <a:rPr lang="en-US" sz="2000" dirty="0">
                <a:solidFill>
                  <a:srgbClr val="00853F"/>
                </a:solidFill>
              </a:rPr>
              <a:t>Advanced Controls Incentive</a:t>
            </a:r>
            <a:endParaRPr lang="en-US" dirty="0">
              <a:solidFill>
                <a:srgbClr val="00853F"/>
              </a:solidFill>
            </a:endParaRPr>
          </a:p>
        </p:txBody>
      </p:sp>
      <p:sp>
        <p:nvSpPr>
          <p:cNvPr id="6" name="TextBox 5"/>
          <p:cNvSpPr txBox="1"/>
          <p:nvPr/>
        </p:nvSpPr>
        <p:spPr>
          <a:xfrm>
            <a:off x="1662545" y="4512622"/>
            <a:ext cx="5391397" cy="285071"/>
          </a:xfrm>
          <a:prstGeom prst="rect">
            <a:avLst/>
          </a:prstGeom>
        </p:spPr>
        <p:txBody>
          <a:bodyPr vert="horz" wrap="none" lIns="91440" tIns="45720" rIns="91440" bIns="45720" rtlCol="0">
            <a:normAutofit fontScale="6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1265961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76263" y="2292350"/>
            <a:ext cx="8339137" cy="3575050"/>
          </a:xfrm>
        </p:spPr>
        <p:txBody>
          <a:bodyPr>
            <a:normAutofit fontScale="92500" lnSpcReduction="10000"/>
          </a:bodyPr>
          <a:lstStyle/>
          <a:p>
            <a:r>
              <a:rPr lang="en-US" dirty="0"/>
              <a:t>Used only when applying the space by space method</a:t>
            </a:r>
          </a:p>
          <a:p>
            <a:r>
              <a:rPr lang="en-US" dirty="0"/>
              <a:t>Calculate the </a:t>
            </a:r>
            <a:r>
              <a:rPr lang="en-US" i="1" dirty="0"/>
              <a:t>Room Cavity Ratio</a:t>
            </a:r>
            <a:r>
              <a:rPr lang="en-US" dirty="0"/>
              <a:t> (RCR) for the empty room:</a:t>
            </a:r>
          </a:p>
          <a:p>
            <a:pPr>
              <a:buFontTx/>
              <a:buNone/>
            </a:pPr>
            <a:r>
              <a:rPr lang="en-US" dirty="0"/>
              <a:t>	RCR = </a:t>
            </a:r>
            <a:r>
              <a:rPr lang="en-US" u="sng" dirty="0"/>
              <a:t>2.5 x Room Cavity Height x room perimeter length</a:t>
            </a:r>
            <a:r>
              <a:rPr lang="en-US" dirty="0"/>
              <a:t> 					                                     room area</a:t>
            </a:r>
          </a:p>
          <a:p>
            <a:pPr>
              <a:buFontTx/>
              <a:buNone/>
            </a:pPr>
            <a:r>
              <a:rPr lang="en-US" dirty="0"/>
              <a:t>	(</a:t>
            </a:r>
            <a:r>
              <a:rPr lang="en-US" sz="2000" dirty="0"/>
              <a:t>Room Cavity Height = Luminaire mounting height – </a:t>
            </a:r>
            <a:r>
              <a:rPr lang="en-US" sz="2000" dirty="0" err="1"/>
              <a:t>Workplane</a:t>
            </a:r>
            <a:r>
              <a:rPr lang="en-US" sz="2000" dirty="0"/>
              <a:t> height)</a:t>
            </a:r>
          </a:p>
          <a:p>
            <a:pPr>
              <a:buFontTx/>
              <a:buNone/>
            </a:pPr>
            <a:endParaRPr lang="en-US" dirty="0"/>
          </a:p>
          <a:p>
            <a:r>
              <a:rPr lang="en-US" dirty="0"/>
              <a:t>If RCR is greater than the RCR threshold for that space type from Table 9.6.1, a 20% increase is allowed</a:t>
            </a:r>
          </a:p>
          <a:p>
            <a:r>
              <a:rPr lang="en-US" dirty="0"/>
              <a:t>For corridor/transition spaces, a 20% adjustment is allowed when less than 8 feet wide, regardless of the RCR</a:t>
            </a:r>
            <a:r>
              <a:rPr lang="en-US" u="sng" dirty="0"/>
              <a:t> </a:t>
            </a:r>
            <a:endParaRPr lang="en-US" dirty="0"/>
          </a:p>
          <a:p>
            <a:endParaRPr lang="en-US" dirty="0"/>
          </a:p>
        </p:txBody>
      </p:sp>
      <p:sp>
        <p:nvSpPr>
          <p:cNvPr id="16386" name="Title 1"/>
          <p:cNvSpPr>
            <a:spLocks noGrp="1"/>
          </p:cNvSpPr>
          <p:nvPr>
            <p:ph type="title"/>
          </p:nvPr>
        </p:nvSpPr>
        <p:spPr>
          <a:xfrm>
            <a:off x="172156" y="0"/>
            <a:ext cx="8204200" cy="987425"/>
          </a:xfrm>
        </p:spPr>
        <p:txBody>
          <a:bodyPr>
            <a:normAutofit/>
          </a:bodyPr>
          <a:lstStyle/>
          <a:p>
            <a:r>
              <a:rPr lang="en-US" sz="2400" b="1" dirty="0">
                <a:solidFill>
                  <a:srgbClr val="00853F"/>
                </a:solidFill>
              </a:rPr>
              <a:t>Room Geometry Adjustment –</a:t>
            </a:r>
            <a:r>
              <a:rPr lang="en-US" sz="2400" b="1" dirty="0">
                <a:solidFill>
                  <a:schemeClr val="tx1"/>
                </a:solidFill>
              </a:rPr>
              <a:t> </a:t>
            </a:r>
            <a:r>
              <a:rPr lang="en-US" sz="2400" b="1" dirty="0">
                <a:solidFill>
                  <a:srgbClr val="00853F"/>
                </a:solidFill>
              </a:rPr>
              <a:t>9.6.4</a:t>
            </a:r>
          </a:p>
        </p:txBody>
      </p:sp>
      <p:sp>
        <p:nvSpPr>
          <p:cNvPr id="16388" name="TextBox 5"/>
          <p:cNvSpPr txBox="1">
            <a:spLocks noChangeArrowheads="1"/>
          </p:cNvSpPr>
          <p:nvPr/>
        </p:nvSpPr>
        <p:spPr bwMode="auto">
          <a:xfrm>
            <a:off x="288925" y="1103140"/>
            <a:ext cx="8610600" cy="830997"/>
          </a:xfrm>
          <a:prstGeom prst="rect">
            <a:avLst/>
          </a:prstGeom>
          <a:noFill/>
          <a:ln w="9525">
            <a:noFill/>
            <a:miter lim="800000"/>
            <a:headEnd/>
            <a:tailEnd/>
          </a:ln>
        </p:spPr>
        <p:txBody>
          <a:bodyPr>
            <a:spAutoFit/>
          </a:bodyPr>
          <a:lstStyle/>
          <a:p>
            <a:pPr algn="ctr"/>
            <a:r>
              <a:rPr lang="en-US" sz="2400" i="1" dirty="0"/>
              <a:t>Room Cavity Ratio Adjustment</a:t>
            </a:r>
            <a:r>
              <a:rPr lang="en-US" sz="2400" dirty="0"/>
              <a:t> for relief in unusual space configurations</a:t>
            </a:r>
          </a:p>
        </p:txBody>
      </p:sp>
      <p:sp>
        <p:nvSpPr>
          <p:cNvPr id="16389" name="TextBox 6"/>
          <p:cNvSpPr txBox="1">
            <a:spLocks noChangeArrowheads="1"/>
          </p:cNvSpPr>
          <p:nvPr/>
        </p:nvSpPr>
        <p:spPr bwMode="auto">
          <a:xfrm>
            <a:off x="7162800" y="5867400"/>
            <a:ext cx="1736725" cy="731838"/>
          </a:xfrm>
          <a:prstGeom prst="rect">
            <a:avLst/>
          </a:prstGeom>
          <a:solidFill>
            <a:schemeClr val="bg1"/>
          </a:solidFill>
          <a:ln w="9525">
            <a:noFill/>
            <a:miter lim="800000"/>
            <a:headEnd/>
            <a:tailEnd/>
          </a:ln>
        </p:spPr>
        <p:txBody>
          <a:bodyPr>
            <a:spAutoFit/>
          </a:bodyPr>
          <a:lstStyle/>
          <a:p>
            <a:endParaRPr lang="en-US"/>
          </a:p>
        </p:txBody>
      </p:sp>
    </p:spTree>
    <p:extLst>
      <p:ext uri="{BB962C8B-B14F-4D97-AF65-F5344CB8AC3E}">
        <p14:creationId xmlns:p14="http://schemas.microsoft.com/office/powerpoint/2010/main" val="1236056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2156" y="0"/>
            <a:ext cx="8204200" cy="987425"/>
          </a:xfrm>
        </p:spPr>
        <p:txBody>
          <a:bodyPr>
            <a:normAutofit/>
          </a:bodyPr>
          <a:lstStyle/>
          <a:p>
            <a:r>
              <a:rPr lang="en-US" sz="2400" b="1" dirty="0">
                <a:solidFill>
                  <a:srgbClr val="00853F"/>
                </a:solidFill>
              </a:rPr>
              <a:t>Room Geometry Adjustment</a:t>
            </a:r>
          </a:p>
        </p:txBody>
      </p:sp>
      <p:sp>
        <p:nvSpPr>
          <p:cNvPr id="16389" name="TextBox 6"/>
          <p:cNvSpPr txBox="1">
            <a:spLocks noChangeArrowheads="1"/>
          </p:cNvSpPr>
          <p:nvPr/>
        </p:nvSpPr>
        <p:spPr bwMode="auto">
          <a:xfrm>
            <a:off x="7162800" y="5867400"/>
            <a:ext cx="1736725" cy="731838"/>
          </a:xfrm>
          <a:prstGeom prst="rect">
            <a:avLst/>
          </a:prstGeom>
          <a:solidFill>
            <a:schemeClr val="bg1"/>
          </a:solidFill>
          <a:ln w="9525">
            <a:noFill/>
            <a:miter lim="800000"/>
            <a:headEnd/>
            <a:tailEnd/>
          </a:ln>
        </p:spPr>
        <p:txBody>
          <a:bodyPr>
            <a:spAutoFit/>
          </a:bodyPr>
          <a:lstStyle/>
          <a:p>
            <a:endParaRPr lang="en-US"/>
          </a:p>
        </p:txBody>
      </p:sp>
      <p:pic>
        <p:nvPicPr>
          <p:cNvPr id="6" name="Picture 5" descr="room_cavity.jpg"/>
          <p:cNvPicPr>
            <a:picLocks noChangeAspect="1"/>
          </p:cNvPicPr>
          <p:nvPr/>
        </p:nvPicPr>
        <p:blipFill>
          <a:blip r:embed="rId2"/>
          <a:stretch>
            <a:fillRect/>
          </a:stretch>
        </p:blipFill>
        <p:spPr>
          <a:xfrm>
            <a:off x="1030254" y="1104729"/>
            <a:ext cx="6650818" cy="5325174"/>
          </a:xfrm>
          <a:prstGeom prst="rect">
            <a:avLst/>
          </a:prstGeom>
        </p:spPr>
      </p:pic>
    </p:spTree>
    <p:extLst>
      <p:ext uri="{BB962C8B-B14F-4D97-AF65-F5344CB8AC3E}">
        <p14:creationId xmlns:p14="http://schemas.microsoft.com/office/powerpoint/2010/main" val="451679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2156" y="0"/>
            <a:ext cx="8204200" cy="987425"/>
          </a:xfrm>
        </p:spPr>
        <p:txBody>
          <a:bodyPr>
            <a:normAutofit/>
          </a:bodyPr>
          <a:lstStyle/>
          <a:p>
            <a:r>
              <a:rPr lang="en-US" sz="2400" b="1" dirty="0">
                <a:solidFill>
                  <a:srgbClr val="00853F"/>
                </a:solidFill>
              </a:rPr>
              <a:t>Room Geometry Adjustment</a:t>
            </a:r>
          </a:p>
        </p:txBody>
      </p:sp>
      <p:sp>
        <p:nvSpPr>
          <p:cNvPr id="16389" name="TextBox 6"/>
          <p:cNvSpPr txBox="1">
            <a:spLocks noChangeArrowheads="1"/>
          </p:cNvSpPr>
          <p:nvPr/>
        </p:nvSpPr>
        <p:spPr bwMode="auto">
          <a:xfrm>
            <a:off x="7162800" y="5867400"/>
            <a:ext cx="1736725" cy="731838"/>
          </a:xfrm>
          <a:prstGeom prst="rect">
            <a:avLst/>
          </a:prstGeom>
          <a:solidFill>
            <a:schemeClr val="bg1"/>
          </a:solidFill>
          <a:ln w="9525">
            <a:noFill/>
            <a:miter lim="800000"/>
            <a:headEnd/>
            <a:tailEnd/>
          </a:ln>
        </p:spPr>
        <p:txBody>
          <a:bodyPr>
            <a:spAutoFit/>
          </a:bodyPr>
          <a:lstStyle/>
          <a:p>
            <a:endParaRPr lang="en-US"/>
          </a:p>
        </p:txBody>
      </p:sp>
      <p:pic>
        <p:nvPicPr>
          <p:cNvPr id="7" name="Picture 6" descr="room_perimeter.jpg"/>
          <p:cNvPicPr>
            <a:picLocks noChangeAspect="1"/>
          </p:cNvPicPr>
          <p:nvPr/>
        </p:nvPicPr>
        <p:blipFill>
          <a:blip r:embed="rId2"/>
          <a:stretch>
            <a:fillRect/>
          </a:stretch>
        </p:blipFill>
        <p:spPr>
          <a:xfrm>
            <a:off x="2351306" y="1070550"/>
            <a:ext cx="4454081" cy="5350933"/>
          </a:xfrm>
          <a:prstGeom prst="rect">
            <a:avLst/>
          </a:prstGeom>
        </p:spPr>
      </p:pic>
    </p:spTree>
    <p:extLst>
      <p:ext uri="{BB962C8B-B14F-4D97-AF65-F5344CB8AC3E}">
        <p14:creationId xmlns:p14="http://schemas.microsoft.com/office/powerpoint/2010/main" val="3077122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266701" y="0"/>
            <a:ext cx="8267700" cy="729343"/>
          </a:xfrm>
        </p:spPr>
        <p:txBody>
          <a:bodyPr>
            <a:normAutofit/>
          </a:bodyPr>
          <a:lstStyle/>
          <a:p>
            <a:pPr>
              <a:lnSpc>
                <a:spcPct val="80000"/>
              </a:lnSpc>
            </a:pPr>
            <a:r>
              <a:rPr lang="en-US" sz="2400" b="1" dirty="0">
                <a:solidFill>
                  <a:srgbClr val="00853F"/>
                </a:solidFill>
              </a:rPr>
              <a:t>Section 9.4.1.1 </a:t>
            </a:r>
            <a:br>
              <a:rPr lang="en-US" sz="2000" dirty="0">
                <a:solidFill>
                  <a:srgbClr val="00853F"/>
                </a:solidFill>
              </a:rPr>
            </a:br>
            <a:r>
              <a:rPr lang="en-US" sz="2000" dirty="0">
                <a:solidFill>
                  <a:srgbClr val="00853F"/>
                </a:solidFill>
              </a:rPr>
              <a:t>Interior Lighting Controls</a:t>
            </a:r>
          </a:p>
        </p:txBody>
      </p:sp>
      <p:sp>
        <p:nvSpPr>
          <p:cNvPr id="4" name="TextBox 3"/>
          <p:cNvSpPr txBox="1"/>
          <p:nvPr/>
        </p:nvSpPr>
        <p:spPr>
          <a:xfrm>
            <a:off x="266701" y="1309380"/>
            <a:ext cx="8572499" cy="3323987"/>
          </a:xfrm>
          <a:prstGeom prst="rect">
            <a:avLst/>
          </a:prstGeom>
          <a:solidFill>
            <a:schemeClr val="bg1"/>
          </a:solidFill>
        </p:spPr>
        <p:txBody>
          <a:bodyPr wrap="square" rtlCol="0">
            <a:spAutoFit/>
          </a:bodyPr>
          <a:lstStyle/>
          <a:p>
            <a:r>
              <a:rPr lang="en-US" sz="2400" dirty="0"/>
              <a:t>For each space type, apply the lighting control functions listed</a:t>
            </a:r>
            <a:br>
              <a:rPr lang="en-US" sz="2400" dirty="0"/>
            </a:br>
            <a:r>
              <a:rPr lang="en-US" sz="2400" dirty="0"/>
              <a:t>  </a:t>
            </a:r>
          </a:p>
          <a:p>
            <a:pPr marL="285750" indent="-285750">
              <a:buFont typeface="Arial" panose="020B0604020202020204" pitchFamily="34" charset="0"/>
              <a:buChar char="•"/>
            </a:pPr>
            <a:r>
              <a:rPr lang="en-US" sz="2400" dirty="0"/>
              <a:t>If using the Space-by-Space method for LPD requirements, use same space type for control requirements.  For space types not listed, use a reasonable equivalent</a:t>
            </a:r>
          </a:p>
          <a:p>
            <a:pPr marL="285750" indent="-285750">
              <a:buFont typeface="Arial" panose="020B0604020202020204" pitchFamily="34" charset="0"/>
              <a:buChar char="•"/>
            </a:pPr>
            <a:r>
              <a:rPr lang="en-US" sz="2400" dirty="0"/>
              <a:t>“REQ” = mandatory</a:t>
            </a:r>
          </a:p>
          <a:p>
            <a:pPr marL="285750" indent="-285750">
              <a:buFont typeface="Arial" panose="020B0604020202020204" pitchFamily="34" charset="0"/>
              <a:buChar char="•"/>
            </a:pPr>
            <a:r>
              <a:rPr lang="en-US" sz="2400" dirty="0"/>
              <a:t>“ADD1” = at least one of these must be implemented</a:t>
            </a:r>
          </a:p>
          <a:p>
            <a:pPr marL="285750" indent="-285750">
              <a:buFont typeface="Arial" panose="020B0604020202020204" pitchFamily="34" charset="0"/>
              <a:buChar char="•"/>
            </a:pPr>
            <a:r>
              <a:rPr lang="en-US" sz="2400" dirty="0"/>
              <a:t>“ADD2” = at least one of these must be implemented</a:t>
            </a:r>
          </a:p>
          <a:p>
            <a:endParaRPr lang="en-US" dirty="0"/>
          </a:p>
        </p:txBody>
      </p:sp>
    </p:spTree>
    <p:extLst>
      <p:ext uri="{BB962C8B-B14F-4D97-AF65-F5344CB8AC3E}">
        <p14:creationId xmlns:p14="http://schemas.microsoft.com/office/powerpoint/2010/main" val="322264333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456229" y="1271588"/>
            <a:ext cx="8382971" cy="4900612"/>
          </a:xfrm>
        </p:spPr>
        <p:txBody>
          <a:bodyPr/>
          <a:lstStyle/>
          <a:p>
            <a:pPr>
              <a:lnSpc>
                <a:spcPct val="95000"/>
              </a:lnSpc>
            </a:pPr>
            <a:r>
              <a:rPr lang="en-US" dirty="0"/>
              <a:t>Local control</a:t>
            </a:r>
          </a:p>
          <a:p>
            <a:pPr>
              <a:lnSpc>
                <a:spcPct val="95000"/>
              </a:lnSpc>
            </a:pPr>
            <a:r>
              <a:rPr lang="en-US" dirty="0"/>
              <a:t>Restricted to manual ON</a:t>
            </a:r>
          </a:p>
          <a:p>
            <a:pPr>
              <a:lnSpc>
                <a:spcPct val="95000"/>
              </a:lnSpc>
            </a:pPr>
            <a:r>
              <a:rPr lang="en-US" dirty="0"/>
              <a:t>Restricted to partial automatic ON</a:t>
            </a:r>
          </a:p>
          <a:p>
            <a:pPr>
              <a:lnSpc>
                <a:spcPct val="95000"/>
              </a:lnSpc>
            </a:pPr>
            <a:r>
              <a:rPr lang="en-US" dirty="0" err="1"/>
              <a:t>Bilevel</a:t>
            </a:r>
            <a:r>
              <a:rPr lang="en-US" dirty="0"/>
              <a:t> lighting control</a:t>
            </a:r>
          </a:p>
          <a:p>
            <a:pPr>
              <a:lnSpc>
                <a:spcPct val="95000"/>
              </a:lnSpc>
            </a:pPr>
            <a:r>
              <a:rPr lang="en-US" dirty="0"/>
              <a:t>Automatic daylight responsive controls for </a:t>
            </a:r>
            <a:r>
              <a:rPr lang="en-US" dirty="0" err="1"/>
              <a:t>sidelighting</a:t>
            </a:r>
            <a:endParaRPr lang="en-US" dirty="0"/>
          </a:p>
          <a:p>
            <a:pPr>
              <a:lnSpc>
                <a:spcPct val="95000"/>
              </a:lnSpc>
            </a:pPr>
            <a:r>
              <a:rPr lang="en-US" dirty="0"/>
              <a:t>Automatic daylight responsive controls for </a:t>
            </a:r>
            <a:r>
              <a:rPr lang="en-US" dirty="0" err="1"/>
              <a:t>toplighting</a:t>
            </a:r>
            <a:endParaRPr lang="en-US" dirty="0"/>
          </a:p>
          <a:p>
            <a:pPr>
              <a:lnSpc>
                <a:spcPct val="95000"/>
              </a:lnSpc>
            </a:pPr>
            <a:r>
              <a:rPr lang="en-US" dirty="0"/>
              <a:t>Automatic partial OFF (full OFF complies)</a:t>
            </a:r>
          </a:p>
          <a:p>
            <a:pPr>
              <a:lnSpc>
                <a:spcPct val="95000"/>
              </a:lnSpc>
            </a:pPr>
            <a:r>
              <a:rPr lang="en-US" dirty="0"/>
              <a:t>Automatic full OFF</a:t>
            </a:r>
          </a:p>
          <a:p>
            <a:pPr>
              <a:lnSpc>
                <a:spcPct val="95000"/>
              </a:lnSpc>
            </a:pPr>
            <a:r>
              <a:rPr lang="en-US" dirty="0"/>
              <a:t>Scheduled shutoff</a:t>
            </a:r>
          </a:p>
          <a:p>
            <a:pPr>
              <a:lnSpc>
                <a:spcPct val="95000"/>
              </a:lnSpc>
            </a:pPr>
            <a:r>
              <a:rPr lang="en-US" dirty="0">
                <a:solidFill>
                  <a:srgbClr val="FF0000"/>
                </a:solidFill>
              </a:rPr>
              <a:t>Scheduled OFF during nonbusiness hours</a:t>
            </a:r>
          </a:p>
          <a:p>
            <a:pPr>
              <a:lnSpc>
                <a:spcPct val="80000"/>
              </a:lnSpc>
              <a:buFontTx/>
              <a:buNone/>
            </a:pPr>
            <a:endParaRPr lang="en-US" dirty="0"/>
          </a:p>
          <a:p>
            <a:pPr lvl="1">
              <a:lnSpc>
                <a:spcPct val="80000"/>
              </a:lnSpc>
              <a:buFontTx/>
              <a:buNone/>
            </a:pPr>
            <a:endParaRPr lang="en-US" sz="2800" dirty="0"/>
          </a:p>
        </p:txBody>
      </p:sp>
      <p:sp>
        <p:nvSpPr>
          <p:cNvPr id="481282" name="Rectangle 2"/>
          <p:cNvSpPr>
            <a:spLocks noGrp="1" noChangeArrowheads="1"/>
          </p:cNvSpPr>
          <p:nvPr>
            <p:ph type="title"/>
          </p:nvPr>
        </p:nvSpPr>
        <p:spPr>
          <a:xfrm>
            <a:off x="266701" y="0"/>
            <a:ext cx="8267700" cy="914400"/>
          </a:xfrm>
        </p:spPr>
        <p:txBody>
          <a:bodyPr>
            <a:normAutofit/>
          </a:bodyPr>
          <a:lstStyle/>
          <a:p>
            <a:pPr>
              <a:lnSpc>
                <a:spcPct val="80000"/>
              </a:lnSpc>
            </a:pPr>
            <a:r>
              <a:rPr lang="en-US" sz="2400" b="1" dirty="0">
                <a:solidFill>
                  <a:srgbClr val="00853F"/>
                </a:solidFill>
              </a:rPr>
              <a:t>Section 9.4.1.1 </a:t>
            </a:r>
            <a:br>
              <a:rPr lang="en-US" sz="2000" dirty="0">
                <a:solidFill>
                  <a:srgbClr val="00853F"/>
                </a:solidFill>
              </a:rPr>
            </a:br>
            <a:r>
              <a:rPr lang="en-US" sz="2000" dirty="0">
                <a:solidFill>
                  <a:srgbClr val="00853F"/>
                </a:solidFill>
              </a:rPr>
              <a:t>Control Functions</a:t>
            </a:r>
          </a:p>
        </p:txBody>
      </p:sp>
    </p:spTree>
    <p:extLst>
      <p:ext uri="{BB962C8B-B14F-4D97-AF65-F5344CB8AC3E}">
        <p14:creationId xmlns:p14="http://schemas.microsoft.com/office/powerpoint/2010/main" val="155458064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a:bodyPr>
          <a:lstStyle/>
          <a:p>
            <a:pPr marL="57150" indent="0">
              <a:lnSpc>
                <a:spcPct val="90000"/>
              </a:lnSpc>
              <a:spcBef>
                <a:spcPct val="35000"/>
              </a:spcBef>
              <a:buNone/>
            </a:pPr>
            <a:r>
              <a:rPr lang="en-US" sz="2800" dirty="0"/>
              <a:t>At least one control that controls all the lighting in the space</a:t>
            </a:r>
          </a:p>
          <a:p>
            <a:pPr lvl="1">
              <a:lnSpc>
                <a:spcPct val="90000"/>
              </a:lnSpc>
              <a:spcBef>
                <a:spcPct val="35000"/>
              </a:spcBef>
              <a:buFont typeface="Arial" panose="020B0604020202020204" pitchFamily="34" charset="0"/>
              <a:buChar char="•"/>
            </a:pPr>
            <a:r>
              <a:rPr lang="en-US" sz="2400" dirty="0"/>
              <a:t>In spaces ≤</a:t>
            </a:r>
            <a:r>
              <a:rPr lang="en-US" sz="2400" dirty="0">
                <a:sym typeface="WP MathA" pitchFamily="2" charset="2"/>
              </a:rPr>
              <a:t> 10,000 ft</a:t>
            </a:r>
            <a:r>
              <a:rPr lang="en-US" sz="2400" baseline="30000" dirty="0"/>
              <a:t>2</a:t>
            </a:r>
            <a:r>
              <a:rPr lang="en-US" sz="2400" dirty="0">
                <a:sym typeface="WP MathA" pitchFamily="2" charset="2"/>
              </a:rPr>
              <a:t>, each control serves 2,500 ft</a:t>
            </a:r>
            <a:r>
              <a:rPr lang="en-US" sz="2400" baseline="30000" dirty="0"/>
              <a:t>2 </a:t>
            </a:r>
            <a:r>
              <a:rPr lang="en-US" sz="2400" dirty="0">
                <a:sym typeface="WP MathA" pitchFamily="2" charset="2"/>
              </a:rPr>
              <a:t>maximum and in spaces &gt; 10,000 ft</a:t>
            </a:r>
            <a:r>
              <a:rPr lang="en-US" sz="2400" baseline="30000" dirty="0"/>
              <a:t>2</a:t>
            </a:r>
            <a:r>
              <a:rPr lang="en-US" sz="2400" dirty="0">
                <a:sym typeface="WP MathA" pitchFamily="2" charset="2"/>
              </a:rPr>
              <a:t>, serves 10,000 ft</a:t>
            </a:r>
            <a:r>
              <a:rPr lang="en-US" sz="2400" baseline="30000" dirty="0"/>
              <a:t>2</a:t>
            </a:r>
            <a:r>
              <a:rPr lang="en-US" sz="2400" dirty="0"/>
              <a:t> maximum</a:t>
            </a:r>
          </a:p>
        </p:txBody>
      </p:sp>
      <p:sp>
        <p:nvSpPr>
          <p:cNvPr id="474114" name="Rectangle 2"/>
          <p:cNvSpPr>
            <a:spLocks noGrp="1" noChangeArrowheads="1"/>
          </p:cNvSpPr>
          <p:nvPr>
            <p:ph type="title"/>
          </p:nvPr>
        </p:nvSpPr>
        <p:spPr>
          <a:xfrm>
            <a:off x="279400" y="12701"/>
            <a:ext cx="8661400" cy="914400"/>
          </a:xfrm>
        </p:spPr>
        <p:txBody>
          <a:bodyPr>
            <a:normAutofit/>
          </a:bodyPr>
          <a:lstStyle/>
          <a:p>
            <a:pPr>
              <a:lnSpc>
                <a:spcPct val="80000"/>
              </a:lnSpc>
            </a:pPr>
            <a:r>
              <a:rPr lang="en-US" sz="2400" b="1" dirty="0">
                <a:solidFill>
                  <a:srgbClr val="00853F"/>
                </a:solidFill>
              </a:rPr>
              <a:t>Section 9 – 9.4.1.1 (a)</a:t>
            </a:r>
            <a:br>
              <a:rPr lang="en-US" sz="2000" dirty="0">
                <a:solidFill>
                  <a:srgbClr val="00853F"/>
                </a:solidFill>
              </a:rPr>
            </a:br>
            <a:r>
              <a:rPr lang="en-US" sz="2000" dirty="0">
                <a:solidFill>
                  <a:srgbClr val="00853F"/>
                </a:solidFill>
              </a:rPr>
              <a:t>Local Control</a:t>
            </a:r>
          </a:p>
        </p:txBody>
      </p:sp>
    </p:spTree>
    <p:extLst>
      <p:ext uri="{BB962C8B-B14F-4D97-AF65-F5344CB8AC3E}">
        <p14:creationId xmlns:p14="http://schemas.microsoft.com/office/powerpoint/2010/main" val="118749512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a:bodyPr>
          <a:lstStyle/>
          <a:p>
            <a:pPr marL="57150" indent="0">
              <a:lnSpc>
                <a:spcPct val="90000"/>
              </a:lnSpc>
              <a:spcBef>
                <a:spcPct val="35000"/>
              </a:spcBef>
              <a:buNone/>
            </a:pPr>
            <a:r>
              <a:rPr lang="en-US" sz="2800" dirty="0"/>
              <a:t>No lighting automatically turned on</a:t>
            </a:r>
          </a:p>
          <a:p>
            <a:pPr marL="57150" indent="0">
              <a:lnSpc>
                <a:spcPct val="90000"/>
              </a:lnSpc>
              <a:spcBef>
                <a:spcPct val="35000"/>
              </a:spcBef>
              <a:buNone/>
            </a:pPr>
            <a:r>
              <a:rPr lang="en-US" sz="2800" b="1" u="sng" dirty="0"/>
              <a:t>Exception</a:t>
            </a:r>
            <a:endParaRPr lang="en-US" sz="2800" dirty="0"/>
          </a:p>
          <a:p>
            <a:pPr marL="514350" indent="-457200">
              <a:lnSpc>
                <a:spcPct val="90000"/>
              </a:lnSpc>
              <a:spcBef>
                <a:spcPct val="35000"/>
              </a:spcBef>
            </a:pPr>
            <a:r>
              <a:rPr lang="en-US" sz="2800" dirty="0"/>
              <a:t>Where manual ON would endanger safety or security</a:t>
            </a:r>
          </a:p>
          <a:p>
            <a:pPr marL="514350" indent="-457200">
              <a:lnSpc>
                <a:spcPct val="90000"/>
              </a:lnSpc>
              <a:spcBef>
                <a:spcPct val="35000"/>
              </a:spcBef>
            </a:pPr>
            <a:endParaRPr lang="en-US" sz="2800" dirty="0">
              <a:solidFill>
                <a:srgbClr val="FF0000"/>
              </a:solidFill>
            </a:endParaRPr>
          </a:p>
        </p:txBody>
      </p:sp>
      <p:sp>
        <p:nvSpPr>
          <p:cNvPr id="474114" name="Rectangle 2"/>
          <p:cNvSpPr>
            <a:spLocks noGrp="1" noChangeArrowheads="1"/>
          </p:cNvSpPr>
          <p:nvPr>
            <p:ph type="title"/>
          </p:nvPr>
        </p:nvSpPr>
        <p:spPr>
          <a:xfrm>
            <a:off x="279400" y="12701"/>
            <a:ext cx="8661400" cy="762803"/>
          </a:xfrm>
        </p:spPr>
        <p:txBody>
          <a:bodyPr>
            <a:normAutofit/>
          </a:bodyPr>
          <a:lstStyle/>
          <a:p>
            <a:pPr>
              <a:lnSpc>
                <a:spcPct val="80000"/>
              </a:lnSpc>
            </a:pPr>
            <a:r>
              <a:rPr lang="en-US" sz="2400" b="1" dirty="0">
                <a:solidFill>
                  <a:srgbClr val="00853F"/>
                </a:solidFill>
              </a:rPr>
              <a:t>Section 9 – 9.4.1.1 (b)</a:t>
            </a:r>
            <a:br>
              <a:rPr lang="en-US" sz="2000" dirty="0">
                <a:solidFill>
                  <a:srgbClr val="00853F"/>
                </a:solidFill>
              </a:rPr>
            </a:br>
            <a:r>
              <a:rPr lang="en-US" sz="2000" dirty="0">
                <a:solidFill>
                  <a:srgbClr val="00853F"/>
                </a:solidFill>
              </a:rPr>
              <a:t>Restricted to Manual ON</a:t>
            </a:r>
          </a:p>
        </p:txBody>
      </p:sp>
      <p:sp>
        <p:nvSpPr>
          <p:cNvPr id="4" name="Rectangle 3"/>
          <p:cNvSpPr/>
          <p:nvPr/>
        </p:nvSpPr>
        <p:spPr>
          <a:xfrm>
            <a:off x="2442259" y="3669174"/>
            <a:ext cx="4718561" cy="1089529"/>
          </a:xfrm>
          <a:prstGeom prst="rect">
            <a:avLst/>
          </a:prstGeom>
          <a:ln w="6350">
            <a:solidFill>
              <a:schemeClr val="tx1"/>
            </a:solidFill>
          </a:ln>
        </p:spPr>
        <p:txBody>
          <a:bodyPr wrap="square">
            <a:spAutoFit/>
          </a:bodyPr>
          <a:lstStyle/>
          <a:p>
            <a:pPr marL="57150" indent="0">
              <a:lnSpc>
                <a:spcPct val="90000"/>
              </a:lnSpc>
              <a:spcBef>
                <a:spcPct val="35000"/>
              </a:spcBef>
              <a:buNone/>
            </a:pPr>
            <a:r>
              <a:rPr lang="en-US" sz="2400" dirty="0"/>
              <a:t>Typically, users are allowed to choose to implement this control or Partial On</a:t>
            </a:r>
          </a:p>
        </p:txBody>
      </p:sp>
    </p:spTree>
    <p:extLst>
      <p:ext uri="{BB962C8B-B14F-4D97-AF65-F5344CB8AC3E}">
        <p14:creationId xmlns:p14="http://schemas.microsoft.com/office/powerpoint/2010/main" val="32185296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a:xfrm>
            <a:off x="456230" y="1219200"/>
            <a:ext cx="8155958" cy="5040086"/>
          </a:xfrm>
        </p:spPr>
        <p:txBody>
          <a:bodyPr>
            <a:normAutofit/>
          </a:bodyPr>
          <a:lstStyle/>
          <a:p>
            <a:pPr marL="0" indent="0">
              <a:lnSpc>
                <a:spcPct val="110000"/>
              </a:lnSpc>
              <a:buNone/>
            </a:pPr>
            <a:r>
              <a:rPr lang="en-US" b="1" dirty="0"/>
              <a:t>Simplified Building Method Compliance Path</a:t>
            </a:r>
          </a:p>
          <a:p>
            <a:pPr>
              <a:lnSpc>
                <a:spcPct val="110000"/>
              </a:lnSpc>
            </a:pPr>
            <a:r>
              <a:rPr lang="en-US" dirty="0"/>
              <a:t>Intended for contractors who design or renovate office, school, and retail buildings up to 25,000 </a:t>
            </a:r>
            <a:r>
              <a:rPr lang="en-US" dirty="0">
                <a:latin typeface="Arial" charset="0"/>
                <a:cs typeface="Arial" pitchFamily="34" charset="0"/>
              </a:rPr>
              <a:t>ft</a:t>
            </a:r>
            <a:r>
              <a:rPr lang="en-US" baseline="30000" dirty="0">
                <a:latin typeface="Arial" charset="0"/>
                <a:cs typeface="Arial" pitchFamily="34" charset="0"/>
              </a:rPr>
              <a:t>2</a:t>
            </a:r>
            <a:endParaRPr lang="en-US" dirty="0"/>
          </a:p>
          <a:p>
            <a:pPr>
              <a:lnSpc>
                <a:spcPct val="110000"/>
              </a:lnSpc>
            </a:pPr>
            <a:r>
              <a:rPr lang="en-US" dirty="0"/>
              <a:t>Single interior and exterior LPD targets cover the entire building; LPAs are lower than other methods</a:t>
            </a:r>
          </a:p>
          <a:p>
            <a:pPr>
              <a:lnSpc>
                <a:spcPct val="110000"/>
              </a:lnSpc>
            </a:pPr>
            <a:r>
              <a:rPr lang="en-US" dirty="0"/>
              <a:t>Requirements occupancy sensor lighting control in most spaces, with some exemptions where life safety concerns apply</a:t>
            </a:r>
          </a:p>
          <a:p>
            <a:pPr>
              <a:lnSpc>
                <a:spcPct val="110000"/>
              </a:lnSpc>
            </a:pPr>
            <a:r>
              <a:rPr lang="en-US" dirty="0"/>
              <a:t>All power from all lights must be counted towards the </a:t>
            </a:r>
            <a:br>
              <a:rPr lang="en-US" dirty="0"/>
            </a:br>
            <a:r>
              <a:rPr lang="en-US" dirty="0"/>
              <a:t>Interior Lighting Power Allowance – NO EXEMPTIONS</a:t>
            </a:r>
          </a:p>
          <a:p>
            <a:pPr marL="0" indent="0">
              <a:lnSpc>
                <a:spcPct val="110000"/>
              </a:lnSpc>
              <a:buNone/>
            </a:pPr>
            <a:endParaRPr lang="en-US" sz="2400" dirty="0"/>
          </a:p>
          <a:p>
            <a:pPr marL="0" indent="0">
              <a:lnSpc>
                <a:spcPct val="110000"/>
              </a:lnSpc>
              <a:buNone/>
            </a:pPr>
            <a:endParaRPr lang="en-US" sz="2400" i="1" dirty="0"/>
          </a:p>
        </p:txBody>
      </p:sp>
      <p:sp>
        <p:nvSpPr>
          <p:cNvPr id="428034" name="Rectangle 2"/>
          <p:cNvSpPr>
            <a:spLocks noGrp="1" noChangeArrowheads="1"/>
          </p:cNvSpPr>
          <p:nvPr>
            <p:ph type="title"/>
          </p:nvPr>
        </p:nvSpPr>
        <p:spPr>
          <a:xfrm>
            <a:off x="293688" y="0"/>
            <a:ext cx="8230571" cy="914400"/>
          </a:xfrm>
        </p:spPr>
        <p:txBody>
          <a:bodyPr>
            <a:normAutofit/>
          </a:bodyPr>
          <a:lstStyle/>
          <a:p>
            <a:pPr>
              <a:lnSpc>
                <a:spcPct val="80000"/>
              </a:lnSpc>
            </a:pPr>
            <a:r>
              <a:rPr lang="en-US" altLang="en-US" sz="2400" b="1" dirty="0">
                <a:solidFill>
                  <a:srgbClr val="00853F"/>
                </a:solidFill>
              </a:rPr>
              <a:t>Summary of Changes</a:t>
            </a:r>
            <a:br>
              <a:rPr lang="en-US" sz="2000" dirty="0">
                <a:solidFill>
                  <a:srgbClr val="00853F"/>
                </a:solidFill>
              </a:rPr>
            </a:br>
            <a:endParaRPr lang="en-US" sz="1200" i="1" dirty="0">
              <a:solidFill>
                <a:srgbClr val="00853F"/>
              </a:solidFill>
            </a:endParaRPr>
          </a:p>
        </p:txBody>
      </p:sp>
    </p:spTree>
    <p:extLst>
      <p:ext uri="{BB962C8B-B14F-4D97-AF65-F5344CB8AC3E}">
        <p14:creationId xmlns:p14="http://schemas.microsoft.com/office/powerpoint/2010/main" val="601491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a:bodyPr>
          <a:lstStyle/>
          <a:p>
            <a:pPr marL="57150" indent="0">
              <a:lnSpc>
                <a:spcPct val="90000"/>
              </a:lnSpc>
              <a:spcBef>
                <a:spcPct val="35000"/>
              </a:spcBef>
              <a:buNone/>
            </a:pPr>
            <a:r>
              <a:rPr lang="en-US" sz="2800" dirty="0"/>
              <a:t>&lt; 50% of general lighting power allowed to be automatically turned on, and none of remaining lighting automatically turned on</a:t>
            </a:r>
          </a:p>
          <a:p>
            <a:pPr marL="57150" indent="0">
              <a:lnSpc>
                <a:spcPct val="90000"/>
              </a:lnSpc>
              <a:spcBef>
                <a:spcPct val="35000"/>
              </a:spcBef>
              <a:buNone/>
            </a:pPr>
            <a:r>
              <a:rPr lang="en-US" b="1" u="sng" dirty="0"/>
              <a:t>Exception</a:t>
            </a:r>
            <a:endParaRPr lang="en-US" dirty="0"/>
          </a:p>
          <a:p>
            <a:pPr marL="514350" indent="-457200">
              <a:lnSpc>
                <a:spcPct val="90000"/>
              </a:lnSpc>
              <a:spcBef>
                <a:spcPct val="35000"/>
              </a:spcBef>
            </a:pPr>
            <a:r>
              <a:rPr lang="en-US" dirty="0"/>
              <a:t>Lighting in open-plan offices allowed to turn on automatically to &gt; 50% if control zone is ≤ 600 ft</a:t>
            </a:r>
            <a:r>
              <a:rPr lang="en-US" baseline="30000" dirty="0"/>
              <a:t>2</a:t>
            </a:r>
          </a:p>
          <a:p>
            <a:pPr marL="57150" indent="0">
              <a:lnSpc>
                <a:spcPct val="90000"/>
              </a:lnSpc>
              <a:spcBef>
                <a:spcPct val="35000"/>
              </a:spcBef>
              <a:buNone/>
            </a:pPr>
            <a:endParaRPr lang="en-US" sz="2400" dirty="0">
              <a:solidFill>
                <a:srgbClr val="FF0000"/>
              </a:solidFill>
            </a:endParaRPr>
          </a:p>
        </p:txBody>
      </p:sp>
      <p:sp>
        <p:nvSpPr>
          <p:cNvPr id="474114" name="Rectangle 2"/>
          <p:cNvSpPr>
            <a:spLocks noGrp="1" noChangeArrowheads="1"/>
          </p:cNvSpPr>
          <p:nvPr>
            <p:ph type="title"/>
          </p:nvPr>
        </p:nvSpPr>
        <p:spPr>
          <a:xfrm>
            <a:off x="279400" y="12701"/>
            <a:ext cx="8661400" cy="739653"/>
          </a:xfrm>
        </p:spPr>
        <p:txBody>
          <a:bodyPr>
            <a:normAutofit/>
          </a:bodyPr>
          <a:lstStyle/>
          <a:p>
            <a:pPr>
              <a:lnSpc>
                <a:spcPct val="80000"/>
              </a:lnSpc>
            </a:pPr>
            <a:r>
              <a:rPr lang="en-US" sz="2400" b="1" dirty="0">
                <a:solidFill>
                  <a:srgbClr val="00853F"/>
                </a:solidFill>
              </a:rPr>
              <a:t>Section 9 – 9.4.1.1 (c)</a:t>
            </a:r>
            <a:br>
              <a:rPr lang="en-US" sz="2000" dirty="0">
                <a:solidFill>
                  <a:srgbClr val="00853F"/>
                </a:solidFill>
              </a:rPr>
            </a:br>
            <a:r>
              <a:rPr lang="en-US" sz="2000" dirty="0">
                <a:solidFill>
                  <a:srgbClr val="00853F"/>
                </a:solidFill>
              </a:rPr>
              <a:t>Restricted to Partial ON</a:t>
            </a:r>
          </a:p>
        </p:txBody>
      </p:sp>
      <p:sp>
        <p:nvSpPr>
          <p:cNvPr id="5" name="Rectangle 4"/>
          <p:cNvSpPr/>
          <p:nvPr/>
        </p:nvSpPr>
        <p:spPr>
          <a:xfrm>
            <a:off x="2442259" y="4227299"/>
            <a:ext cx="4326675" cy="1089529"/>
          </a:xfrm>
          <a:prstGeom prst="rect">
            <a:avLst/>
          </a:prstGeom>
          <a:ln w="6350">
            <a:solidFill>
              <a:schemeClr val="tx1"/>
            </a:solidFill>
          </a:ln>
        </p:spPr>
        <p:txBody>
          <a:bodyPr wrap="square">
            <a:spAutoFit/>
          </a:bodyPr>
          <a:lstStyle/>
          <a:p>
            <a:pPr marL="57150" indent="0">
              <a:lnSpc>
                <a:spcPct val="90000"/>
              </a:lnSpc>
              <a:spcBef>
                <a:spcPct val="35000"/>
              </a:spcBef>
              <a:buNone/>
            </a:pPr>
            <a:r>
              <a:rPr lang="en-US" sz="2400" dirty="0"/>
              <a:t>Typically, users are allowed to choose to implement this control or Manual On</a:t>
            </a:r>
          </a:p>
        </p:txBody>
      </p:sp>
    </p:spTree>
    <p:extLst>
      <p:ext uri="{BB962C8B-B14F-4D97-AF65-F5344CB8AC3E}">
        <p14:creationId xmlns:p14="http://schemas.microsoft.com/office/powerpoint/2010/main" val="171651795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a:bodyPr>
          <a:lstStyle/>
          <a:p>
            <a:pPr marL="514350" indent="-457200">
              <a:lnSpc>
                <a:spcPct val="90000"/>
              </a:lnSpc>
              <a:spcBef>
                <a:spcPct val="35000"/>
              </a:spcBef>
            </a:pPr>
            <a:r>
              <a:rPr lang="en-US" sz="2800" dirty="0"/>
              <a:t>General lighting to provide at least one intermediate step in lighting power or continuous dimming in addition to full ON and full OFF</a:t>
            </a:r>
          </a:p>
          <a:p>
            <a:pPr marL="514350" lvl="1" indent="-457200">
              <a:lnSpc>
                <a:spcPct val="90000"/>
              </a:lnSpc>
              <a:spcBef>
                <a:spcPct val="35000"/>
              </a:spcBef>
              <a:buFont typeface="Arial" panose="020B0604020202020204" pitchFamily="34" charset="0"/>
              <a:buChar char="•"/>
            </a:pPr>
            <a:r>
              <a:rPr lang="en-US" sz="2800" dirty="0"/>
              <a:t>To have at least one control step between 30% and 70% (inclusive) of full lighting power in addition to all off</a:t>
            </a:r>
          </a:p>
          <a:p>
            <a:pPr marL="57150" indent="0">
              <a:lnSpc>
                <a:spcPct val="90000"/>
              </a:lnSpc>
              <a:spcBef>
                <a:spcPct val="35000"/>
              </a:spcBef>
              <a:buNone/>
            </a:pPr>
            <a:endParaRPr lang="en-US" sz="2400" dirty="0"/>
          </a:p>
        </p:txBody>
      </p:sp>
      <p:sp>
        <p:nvSpPr>
          <p:cNvPr id="474114" name="Rectangle 2"/>
          <p:cNvSpPr>
            <a:spLocks noGrp="1" noChangeArrowheads="1"/>
          </p:cNvSpPr>
          <p:nvPr>
            <p:ph type="title"/>
          </p:nvPr>
        </p:nvSpPr>
        <p:spPr>
          <a:xfrm>
            <a:off x="279400" y="12701"/>
            <a:ext cx="8661400" cy="728079"/>
          </a:xfrm>
        </p:spPr>
        <p:txBody>
          <a:bodyPr>
            <a:normAutofit/>
          </a:bodyPr>
          <a:lstStyle/>
          <a:p>
            <a:pPr>
              <a:lnSpc>
                <a:spcPct val="80000"/>
              </a:lnSpc>
            </a:pPr>
            <a:r>
              <a:rPr lang="en-US" sz="2400" b="1" dirty="0">
                <a:solidFill>
                  <a:srgbClr val="00853F"/>
                </a:solidFill>
              </a:rPr>
              <a:t>Section 9 – 9.4.1.1 (d)</a:t>
            </a:r>
            <a:br>
              <a:rPr lang="en-US" sz="2000" dirty="0">
                <a:solidFill>
                  <a:srgbClr val="00853F"/>
                </a:solidFill>
              </a:rPr>
            </a:br>
            <a:r>
              <a:rPr lang="en-US" sz="2000" dirty="0" err="1">
                <a:solidFill>
                  <a:srgbClr val="00853F"/>
                </a:solidFill>
              </a:rPr>
              <a:t>Bilevel</a:t>
            </a:r>
            <a:r>
              <a:rPr lang="en-US" sz="2000" dirty="0">
                <a:solidFill>
                  <a:srgbClr val="00853F"/>
                </a:solidFill>
              </a:rPr>
              <a:t> Lighting Control</a:t>
            </a:r>
          </a:p>
        </p:txBody>
      </p:sp>
    </p:spTree>
    <p:extLst>
      <p:ext uri="{BB962C8B-B14F-4D97-AF65-F5344CB8AC3E}">
        <p14:creationId xmlns:p14="http://schemas.microsoft.com/office/powerpoint/2010/main" val="161192187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199"/>
            <a:ext cx="8154371" cy="5205351"/>
          </a:xfrm>
        </p:spPr>
        <p:txBody>
          <a:bodyPr>
            <a:normAutofit fontScale="92500"/>
          </a:bodyPr>
          <a:lstStyle/>
          <a:p>
            <a:pPr marL="514350" indent="-457200">
              <a:lnSpc>
                <a:spcPct val="90000"/>
              </a:lnSpc>
              <a:spcBef>
                <a:spcPct val="35000"/>
              </a:spcBef>
            </a:pPr>
            <a:r>
              <a:rPr lang="en-US" sz="2800" dirty="0"/>
              <a:t>Apply photocontrols</a:t>
            </a:r>
            <a:r>
              <a:rPr lang="en-US" sz="2800" dirty="0">
                <a:solidFill>
                  <a:srgbClr val="FF0000"/>
                </a:solidFill>
              </a:rPr>
              <a:t> </a:t>
            </a:r>
            <a:r>
              <a:rPr lang="en-US" sz="2800" dirty="0"/>
              <a:t>if the combined input power of all general lighting completely or partially within:</a:t>
            </a:r>
          </a:p>
          <a:p>
            <a:pPr marL="914400" lvl="1" indent="-457200">
              <a:lnSpc>
                <a:spcPct val="90000"/>
              </a:lnSpc>
              <a:spcBef>
                <a:spcPct val="35000"/>
              </a:spcBef>
            </a:pPr>
            <a:r>
              <a:rPr lang="en-US" sz="2100" dirty="0"/>
              <a:t>primary sidelighted areas is ≥ 150 W</a:t>
            </a:r>
          </a:p>
          <a:p>
            <a:pPr marL="914400" lvl="1" indent="-457200">
              <a:lnSpc>
                <a:spcPct val="90000"/>
              </a:lnSpc>
              <a:spcBef>
                <a:spcPct val="35000"/>
              </a:spcBef>
            </a:pPr>
            <a:r>
              <a:rPr lang="en-US" sz="2100" dirty="0"/>
              <a:t>primary and secondary sidelighted areas is ≥ 300 W</a:t>
            </a:r>
          </a:p>
          <a:p>
            <a:pPr marL="914400" lvl="1" indent="-457200">
              <a:lnSpc>
                <a:spcPct val="90000"/>
              </a:lnSpc>
              <a:spcBef>
                <a:spcPct val="35000"/>
              </a:spcBef>
            </a:pPr>
            <a:r>
              <a:rPr lang="en-US" sz="2100" dirty="0"/>
              <a:t>general lighting in secondary sidelighted area controlled independently of general lighting in primary sidelighted area</a:t>
            </a:r>
          </a:p>
          <a:p>
            <a:pPr marL="514350" indent="-457200">
              <a:lnSpc>
                <a:spcPct val="90000"/>
              </a:lnSpc>
              <a:spcBef>
                <a:spcPct val="35000"/>
              </a:spcBef>
            </a:pPr>
            <a:r>
              <a:rPr lang="en-US" sz="2800" dirty="0"/>
              <a:t>Control system must have following characteristics</a:t>
            </a:r>
          </a:p>
          <a:p>
            <a:pPr marL="914400" lvl="1" indent="-457200">
              <a:lnSpc>
                <a:spcPct val="90000"/>
              </a:lnSpc>
              <a:spcBef>
                <a:spcPct val="35000"/>
              </a:spcBef>
            </a:pPr>
            <a:r>
              <a:rPr lang="en-US" sz="2100" dirty="0"/>
              <a:t>Calibration adjustment located ≤ 11ft above finished floor </a:t>
            </a:r>
            <a:r>
              <a:rPr lang="en-US" dirty="0">
                <a:solidFill>
                  <a:srgbClr val="FF0000"/>
                </a:solidFill>
              </a:rPr>
              <a:t>(no person needed at sensor while processing)</a:t>
            </a:r>
          </a:p>
          <a:p>
            <a:pPr marL="914400" lvl="1" indent="-457200">
              <a:lnSpc>
                <a:spcPct val="90000"/>
              </a:lnSpc>
              <a:spcBef>
                <a:spcPct val="35000"/>
              </a:spcBef>
            </a:pPr>
            <a:r>
              <a:rPr lang="en-US" dirty="0"/>
              <a:t>Reduce electric lighting in response to available daylight using continuous dimming </a:t>
            </a:r>
            <a:r>
              <a:rPr lang="en-US" dirty="0">
                <a:solidFill>
                  <a:srgbClr val="FF0000"/>
                </a:solidFill>
              </a:rPr>
              <a:t>to ≤ 20% and off</a:t>
            </a:r>
          </a:p>
          <a:p>
            <a:pPr marL="914400" lvl="1" indent="-457200">
              <a:lnSpc>
                <a:spcPct val="90000"/>
              </a:lnSpc>
              <a:spcBef>
                <a:spcPct val="35000"/>
              </a:spcBef>
            </a:pPr>
            <a:r>
              <a:rPr lang="en-US" dirty="0">
                <a:solidFill>
                  <a:srgbClr val="FF0000"/>
                </a:solidFill>
              </a:rPr>
              <a:t>When automatic partial OFF control has reduced to unoccupied set point, daylight responsive control to adjust electric light in response to available daylight (but not above unoccupied set point)</a:t>
            </a:r>
          </a:p>
          <a:p>
            <a:pPr marL="57150" indent="0">
              <a:lnSpc>
                <a:spcPct val="90000"/>
              </a:lnSpc>
              <a:spcBef>
                <a:spcPct val="35000"/>
              </a:spcBef>
              <a:buNone/>
            </a:pPr>
            <a:endParaRPr lang="en-US" sz="2400" dirty="0"/>
          </a:p>
        </p:txBody>
      </p:sp>
      <p:sp>
        <p:nvSpPr>
          <p:cNvPr id="474114" name="Rectangle 2"/>
          <p:cNvSpPr>
            <a:spLocks noGrp="1" noChangeArrowheads="1"/>
          </p:cNvSpPr>
          <p:nvPr>
            <p:ph type="title"/>
          </p:nvPr>
        </p:nvSpPr>
        <p:spPr>
          <a:xfrm>
            <a:off x="279400" y="83951"/>
            <a:ext cx="8661400" cy="716504"/>
          </a:xfrm>
        </p:spPr>
        <p:txBody>
          <a:bodyPr>
            <a:normAutofit fontScale="90000"/>
          </a:bodyPr>
          <a:lstStyle/>
          <a:p>
            <a:pPr>
              <a:lnSpc>
                <a:spcPct val="80000"/>
              </a:lnSpc>
            </a:pPr>
            <a:r>
              <a:rPr lang="en-US" sz="2400" b="1" dirty="0">
                <a:solidFill>
                  <a:srgbClr val="00853F"/>
                </a:solidFill>
              </a:rPr>
              <a:t>Section 9 – 9.4.1.1 (e)</a:t>
            </a:r>
            <a:br>
              <a:rPr lang="en-US" sz="2000" dirty="0">
                <a:solidFill>
                  <a:srgbClr val="FF0000"/>
                </a:solidFill>
              </a:rPr>
            </a:br>
            <a:r>
              <a:rPr lang="en-US" sz="2200" dirty="0">
                <a:solidFill>
                  <a:srgbClr val="008A3E"/>
                </a:solidFill>
              </a:rPr>
              <a:t>Automatic Daylight Responsive Controls for </a:t>
            </a:r>
            <a:br>
              <a:rPr lang="en-US" sz="2200" dirty="0">
                <a:solidFill>
                  <a:srgbClr val="008A3E"/>
                </a:solidFill>
              </a:rPr>
            </a:br>
            <a:r>
              <a:rPr lang="en-US" sz="2200" dirty="0" err="1">
                <a:solidFill>
                  <a:srgbClr val="008A3E"/>
                </a:solidFill>
              </a:rPr>
              <a:t>Sidelighting</a:t>
            </a:r>
            <a:endParaRPr lang="en-US" sz="2000" dirty="0">
              <a:solidFill>
                <a:srgbClr val="008A3E"/>
              </a:solidFill>
            </a:endParaRPr>
          </a:p>
        </p:txBody>
      </p:sp>
    </p:spTree>
    <p:extLst>
      <p:ext uri="{BB962C8B-B14F-4D97-AF65-F5344CB8AC3E}">
        <p14:creationId xmlns:p14="http://schemas.microsoft.com/office/powerpoint/2010/main" val="410312609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fontScale="92500" lnSpcReduction="20000"/>
          </a:bodyPr>
          <a:lstStyle/>
          <a:p>
            <a:pPr marL="57150" indent="0">
              <a:lnSpc>
                <a:spcPct val="90000"/>
              </a:lnSpc>
              <a:spcBef>
                <a:spcPct val="35000"/>
              </a:spcBef>
              <a:buNone/>
            </a:pPr>
            <a:r>
              <a:rPr lang="en-US" sz="2800" b="1" u="sng" dirty="0"/>
              <a:t>Exceptions</a:t>
            </a:r>
          </a:p>
          <a:p>
            <a:pPr marL="514350" indent="-457200">
              <a:lnSpc>
                <a:spcPct val="90000"/>
              </a:lnSpc>
              <a:spcBef>
                <a:spcPct val="35000"/>
              </a:spcBef>
            </a:pPr>
            <a:r>
              <a:rPr lang="en-US" sz="2800" dirty="0"/>
              <a:t>Primary sidelighted areas where top of any existing adjacent structure is </a:t>
            </a:r>
            <a:r>
              <a:rPr lang="en-US" sz="2800" dirty="0">
                <a:solidFill>
                  <a:srgbClr val="FF0000"/>
                </a:solidFill>
              </a:rPr>
              <a:t>at least </a:t>
            </a:r>
            <a:r>
              <a:rPr lang="en-US" sz="2800" dirty="0"/>
              <a:t>twice as high above the windows as its </a:t>
            </a:r>
            <a:r>
              <a:rPr lang="en-US" sz="2800" dirty="0">
                <a:solidFill>
                  <a:srgbClr val="FF0000"/>
                </a:solidFill>
              </a:rPr>
              <a:t>horizontal </a:t>
            </a:r>
            <a:r>
              <a:rPr lang="en-US" sz="2800" dirty="0"/>
              <a:t>distance away from the windows</a:t>
            </a:r>
          </a:p>
          <a:p>
            <a:pPr marL="514350" indent="-457200">
              <a:lnSpc>
                <a:spcPct val="90000"/>
              </a:lnSpc>
              <a:spcBef>
                <a:spcPct val="35000"/>
              </a:spcBef>
            </a:pPr>
            <a:r>
              <a:rPr lang="en-US" sz="2800" dirty="0"/>
              <a:t>Sidelighted areas where total glazing area is </a:t>
            </a:r>
            <a:br>
              <a:rPr lang="en-US" sz="2800" dirty="0"/>
            </a:br>
            <a:r>
              <a:rPr lang="en-US" sz="2800" dirty="0"/>
              <a:t>&lt; 20 ft</a:t>
            </a:r>
            <a:r>
              <a:rPr lang="en-US" sz="2800" baseline="30000" dirty="0"/>
              <a:t>2</a:t>
            </a:r>
          </a:p>
          <a:p>
            <a:pPr marL="514350" indent="-457200">
              <a:lnSpc>
                <a:spcPct val="90000"/>
              </a:lnSpc>
              <a:spcBef>
                <a:spcPct val="35000"/>
              </a:spcBef>
            </a:pPr>
            <a:r>
              <a:rPr lang="en-US" sz="2800" dirty="0"/>
              <a:t>Retail spaces</a:t>
            </a:r>
          </a:p>
          <a:p>
            <a:pPr marL="514350" indent="-457200">
              <a:lnSpc>
                <a:spcPct val="90000"/>
              </a:lnSpc>
              <a:spcBef>
                <a:spcPct val="35000"/>
              </a:spcBef>
            </a:pPr>
            <a:r>
              <a:rPr lang="en-US" sz="2800" dirty="0">
                <a:solidFill>
                  <a:srgbClr val="FF0000"/>
                </a:solidFill>
              </a:rPr>
              <a:t>Primary sidelighted areas adjacent to vertical fenestration with external projections and no vertical fenestration above projections, where projection has projection factor (PF)</a:t>
            </a:r>
          </a:p>
          <a:p>
            <a:pPr marL="914400" lvl="1" indent="-457200">
              <a:lnSpc>
                <a:spcPct val="90000"/>
              </a:lnSpc>
              <a:spcBef>
                <a:spcPct val="35000"/>
              </a:spcBef>
            </a:pPr>
            <a:r>
              <a:rPr lang="en-US" sz="2400" dirty="0">
                <a:solidFill>
                  <a:srgbClr val="FF0000"/>
                </a:solidFill>
              </a:rPr>
              <a:t>&gt; 1.0 if north oriented or </a:t>
            </a:r>
          </a:p>
          <a:p>
            <a:pPr marL="914400" lvl="1" indent="-457200">
              <a:lnSpc>
                <a:spcPct val="90000"/>
              </a:lnSpc>
              <a:spcBef>
                <a:spcPct val="35000"/>
              </a:spcBef>
            </a:pPr>
            <a:r>
              <a:rPr lang="en-US" sz="2400" dirty="0">
                <a:solidFill>
                  <a:srgbClr val="FF0000"/>
                </a:solidFill>
              </a:rPr>
              <a:t>&gt; 1.5 for all other orientations</a:t>
            </a:r>
            <a:endParaRPr lang="en-US" dirty="0">
              <a:solidFill>
                <a:srgbClr val="FF0000"/>
              </a:solidFill>
            </a:endParaRPr>
          </a:p>
          <a:p>
            <a:pPr marL="57150" indent="0">
              <a:lnSpc>
                <a:spcPct val="90000"/>
              </a:lnSpc>
              <a:spcBef>
                <a:spcPct val="35000"/>
              </a:spcBef>
              <a:buNone/>
            </a:pPr>
            <a:endParaRPr lang="en-US" sz="2400" dirty="0"/>
          </a:p>
        </p:txBody>
      </p:sp>
      <p:sp>
        <p:nvSpPr>
          <p:cNvPr id="474114" name="Rectangle 2"/>
          <p:cNvSpPr>
            <a:spLocks noGrp="1" noChangeArrowheads="1"/>
          </p:cNvSpPr>
          <p:nvPr>
            <p:ph type="title"/>
          </p:nvPr>
        </p:nvSpPr>
        <p:spPr>
          <a:xfrm>
            <a:off x="279400" y="72076"/>
            <a:ext cx="8661400" cy="739653"/>
          </a:xfrm>
        </p:spPr>
        <p:txBody>
          <a:bodyPr>
            <a:normAutofit fontScale="90000"/>
          </a:bodyPr>
          <a:lstStyle/>
          <a:p>
            <a:pPr>
              <a:lnSpc>
                <a:spcPct val="80000"/>
              </a:lnSpc>
            </a:pPr>
            <a:r>
              <a:rPr lang="en-US" sz="2400" b="1" dirty="0">
                <a:solidFill>
                  <a:srgbClr val="00853F"/>
                </a:solidFill>
              </a:rPr>
              <a:t>Section 9 – 9.4.1.1 (e)</a:t>
            </a:r>
            <a:br>
              <a:rPr lang="en-US" sz="2000" dirty="0">
                <a:solidFill>
                  <a:srgbClr val="FF0000"/>
                </a:solidFill>
              </a:rPr>
            </a:br>
            <a:r>
              <a:rPr lang="en-US" sz="2200" dirty="0">
                <a:solidFill>
                  <a:srgbClr val="008A3E"/>
                </a:solidFill>
              </a:rPr>
              <a:t>Automatic Daylight Responsive Controls for </a:t>
            </a:r>
            <a:br>
              <a:rPr lang="en-US" sz="2200" dirty="0">
                <a:solidFill>
                  <a:srgbClr val="008A3E"/>
                </a:solidFill>
              </a:rPr>
            </a:br>
            <a:r>
              <a:rPr lang="en-US" sz="2200" dirty="0" err="1">
                <a:solidFill>
                  <a:srgbClr val="008A3E"/>
                </a:solidFill>
              </a:rPr>
              <a:t>Sidelighting</a:t>
            </a:r>
            <a:r>
              <a:rPr lang="en-US" sz="2200" dirty="0">
                <a:solidFill>
                  <a:srgbClr val="008A3E"/>
                </a:solidFill>
              </a:rPr>
              <a:t> </a:t>
            </a:r>
            <a:r>
              <a:rPr lang="en-US" sz="1300" i="1" dirty="0">
                <a:solidFill>
                  <a:srgbClr val="00853F"/>
                </a:solidFill>
              </a:rPr>
              <a:t>(cont’d)</a:t>
            </a:r>
            <a:endParaRPr lang="en-US" sz="2000" dirty="0">
              <a:solidFill>
                <a:srgbClr val="008A3E"/>
              </a:solidFill>
            </a:endParaRPr>
          </a:p>
        </p:txBody>
      </p:sp>
    </p:spTree>
    <p:extLst>
      <p:ext uri="{BB962C8B-B14F-4D97-AF65-F5344CB8AC3E}">
        <p14:creationId xmlns:p14="http://schemas.microsoft.com/office/powerpoint/2010/main" val="43648577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1700" y="0"/>
            <a:ext cx="8610599" cy="914400"/>
          </a:xfrm>
        </p:spPr>
        <p:txBody>
          <a:bodyPr>
            <a:normAutofit/>
          </a:bodyPr>
          <a:lstStyle/>
          <a:p>
            <a:pPr>
              <a:lnSpc>
                <a:spcPct val="80000"/>
              </a:lnSpc>
            </a:pPr>
            <a:r>
              <a:rPr lang="en-US" sz="2400" b="1" dirty="0">
                <a:solidFill>
                  <a:srgbClr val="00853F"/>
                </a:solidFill>
              </a:rPr>
              <a:t>Section 9 – 9.4.1.4</a:t>
            </a:r>
            <a:r>
              <a:rPr lang="en-US" sz="2000" b="1" dirty="0">
                <a:solidFill>
                  <a:srgbClr val="00853F"/>
                </a:solidFill>
              </a:rPr>
              <a:t> </a:t>
            </a:r>
            <a:br>
              <a:rPr lang="en-US" sz="2000" dirty="0">
                <a:solidFill>
                  <a:srgbClr val="00853F"/>
                </a:solidFill>
              </a:rPr>
            </a:br>
            <a:r>
              <a:rPr lang="en-US" sz="2000" dirty="0">
                <a:solidFill>
                  <a:srgbClr val="00853F"/>
                </a:solidFill>
              </a:rPr>
              <a:t>Daylight Zone Definition – Primary Sidelighted Area</a:t>
            </a:r>
            <a:endParaRPr lang="en-US" sz="2000" dirty="0"/>
          </a:p>
        </p:txBody>
      </p:sp>
      <p:sp>
        <p:nvSpPr>
          <p:cNvPr id="7" name="TextBox 6"/>
          <p:cNvSpPr txBox="1"/>
          <p:nvPr/>
        </p:nvSpPr>
        <p:spPr>
          <a:xfrm>
            <a:off x="1689082" y="6325494"/>
            <a:ext cx="3947794" cy="335814"/>
          </a:xfrm>
          <a:prstGeom prst="rect">
            <a:avLst/>
          </a:prstGeom>
        </p:spPr>
        <p:txBody>
          <a:bodyPr vert="horz" wrap="square" lIns="91440" tIns="45720" rIns="91440" bIns="45720" rtlCol="0">
            <a:normAutofit fontScale="4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 2019, ASHRAE,</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NSI/ASHRAE/IES Standard 90.1-2019, Figure 3.2-</a:t>
            </a:r>
            <a:r>
              <a:rPr kumimoji="0" lang="en-US" sz="2323" b="1" i="0" u="none" strike="noStrike" kern="1200" cap="none" spc="0" normalizeH="0" noProof="0" dirty="0">
                <a:ln>
                  <a:noFill/>
                </a:ln>
                <a:solidFill>
                  <a:srgbClr val="FF0000"/>
                </a:solidFill>
                <a:effectLst/>
                <a:uLnTx/>
                <a:uFillTx/>
                <a:latin typeface="Arial Narrow"/>
                <a:ea typeface="+mn-ea"/>
                <a:cs typeface="Arial Narrow"/>
              </a:rPr>
              <a:t>4</a:t>
            </a:r>
            <a:endParaRPr kumimoji="0" lang="en-US" sz="2323" b="1" i="0" u="none" strike="noStrike" kern="1200" cap="none" spc="0" normalizeH="0" baseline="0" noProof="0" dirty="0">
              <a:ln>
                <a:noFill/>
              </a:ln>
              <a:solidFill>
                <a:srgbClr val="FF0000"/>
              </a:solidFill>
              <a:effectLst/>
              <a:uLnTx/>
              <a:uFillTx/>
              <a:latin typeface="Arial Narrow"/>
              <a:ea typeface="+mn-ea"/>
              <a:cs typeface="Arial Narrow"/>
            </a:endParaRPr>
          </a:p>
        </p:txBody>
      </p:sp>
      <p:pic>
        <p:nvPicPr>
          <p:cNvPr id="3" name="Picture 2">
            <a:extLst>
              <a:ext uri="{FF2B5EF4-FFF2-40B4-BE49-F238E27FC236}">
                <a16:creationId xmlns:a16="http://schemas.microsoft.com/office/drawing/2014/main" id="{12AA3CA8-0F11-4AF7-85CB-D662408E8D41}"/>
              </a:ext>
            </a:extLst>
          </p:cNvPr>
          <p:cNvPicPr>
            <a:picLocks noChangeAspect="1"/>
          </p:cNvPicPr>
          <p:nvPr/>
        </p:nvPicPr>
        <p:blipFill rotWithShape="1">
          <a:blip r:embed="rId3"/>
          <a:srcRect l="38706" t="16304" r="21647" b="4993"/>
          <a:stretch/>
        </p:blipFill>
        <p:spPr>
          <a:xfrm>
            <a:off x="1850316" y="1058464"/>
            <a:ext cx="3625327" cy="5144482"/>
          </a:xfrm>
          <a:prstGeom prst="rect">
            <a:avLst/>
          </a:prstGeom>
        </p:spPr>
      </p:pic>
    </p:spTree>
    <p:extLst>
      <p:ext uri="{BB962C8B-B14F-4D97-AF65-F5344CB8AC3E}">
        <p14:creationId xmlns:p14="http://schemas.microsoft.com/office/powerpoint/2010/main" val="1341810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8575" y="0"/>
            <a:ext cx="8610599" cy="914400"/>
          </a:xfrm>
        </p:spPr>
        <p:txBody>
          <a:bodyPr>
            <a:normAutofit/>
          </a:bodyPr>
          <a:lstStyle/>
          <a:p>
            <a:pPr>
              <a:lnSpc>
                <a:spcPct val="80000"/>
              </a:lnSpc>
            </a:pPr>
            <a:r>
              <a:rPr lang="en-US" sz="2400" b="1" dirty="0">
                <a:solidFill>
                  <a:srgbClr val="00853F"/>
                </a:solidFill>
              </a:rPr>
              <a:t>Section 9 – 9.4.1.4</a:t>
            </a:r>
            <a:r>
              <a:rPr lang="en-US" sz="2000" b="1" dirty="0">
                <a:solidFill>
                  <a:srgbClr val="00853F"/>
                </a:solidFill>
              </a:rPr>
              <a:t> </a:t>
            </a:r>
            <a:br>
              <a:rPr lang="en-US" sz="2000" dirty="0">
                <a:solidFill>
                  <a:srgbClr val="00853F"/>
                </a:solidFill>
              </a:rPr>
            </a:br>
            <a:r>
              <a:rPr lang="en-US" sz="2000" dirty="0">
                <a:solidFill>
                  <a:srgbClr val="00853F"/>
                </a:solidFill>
              </a:rPr>
              <a:t>Daylight Zone Definition – Secondary </a:t>
            </a:r>
            <a:br>
              <a:rPr lang="en-US" sz="2000" dirty="0">
                <a:solidFill>
                  <a:srgbClr val="00853F"/>
                </a:solidFill>
              </a:rPr>
            </a:br>
            <a:r>
              <a:rPr lang="en-US" sz="2000" dirty="0">
                <a:solidFill>
                  <a:srgbClr val="00853F"/>
                </a:solidFill>
              </a:rPr>
              <a:t>Sidelighted Area</a:t>
            </a:r>
          </a:p>
        </p:txBody>
      </p:sp>
      <p:sp>
        <p:nvSpPr>
          <p:cNvPr id="7" name="TextBox 6"/>
          <p:cNvSpPr txBox="1"/>
          <p:nvPr/>
        </p:nvSpPr>
        <p:spPr>
          <a:xfrm>
            <a:off x="5243413" y="6179715"/>
            <a:ext cx="3341511" cy="335814"/>
          </a:xfrm>
          <a:prstGeom prst="rect">
            <a:avLst/>
          </a:prstGeom>
        </p:spPr>
        <p:txBody>
          <a:bodyPr vert="horz" wrap="square" lIns="91440" tIns="45720" rIns="91440" bIns="45720" rtlCol="0">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 2019, ASHRAE,</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NSI/ASHRAE/IES Standard 90.1-2019, Figure 3.2-5</a:t>
            </a:r>
            <a:endPar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pic>
        <p:nvPicPr>
          <p:cNvPr id="6" name="Picture 5" descr="Figure 3">
            <a:extLst>
              <a:ext uri="{FF2B5EF4-FFF2-40B4-BE49-F238E27FC236}">
                <a16:creationId xmlns:a16="http://schemas.microsoft.com/office/drawing/2014/main" id="{D5BB7115-CCA3-4A71-9796-1B1F7BB202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678" y="998835"/>
            <a:ext cx="3768650" cy="5482654"/>
          </a:xfrm>
          <a:prstGeom prst="rect">
            <a:avLst/>
          </a:prstGeom>
          <a:noFill/>
          <a:ln>
            <a:noFill/>
          </a:ln>
        </p:spPr>
      </p:pic>
    </p:spTree>
    <p:extLst>
      <p:ext uri="{BB962C8B-B14F-4D97-AF65-F5344CB8AC3E}">
        <p14:creationId xmlns:p14="http://schemas.microsoft.com/office/powerpoint/2010/main" val="3531126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8575" y="0"/>
            <a:ext cx="8610599" cy="914400"/>
          </a:xfrm>
        </p:spPr>
        <p:txBody>
          <a:bodyPr>
            <a:normAutofit/>
          </a:bodyPr>
          <a:lstStyle/>
          <a:p>
            <a:pPr>
              <a:lnSpc>
                <a:spcPct val="80000"/>
              </a:lnSpc>
            </a:pPr>
            <a:r>
              <a:rPr lang="en-US" sz="2400" b="1" dirty="0">
                <a:solidFill>
                  <a:srgbClr val="00853F"/>
                </a:solidFill>
              </a:rPr>
              <a:t>Section 9 – 9.4.1.4</a:t>
            </a:r>
            <a:r>
              <a:rPr lang="en-US" sz="2000" b="1" dirty="0">
                <a:solidFill>
                  <a:srgbClr val="00853F"/>
                </a:solidFill>
              </a:rPr>
              <a:t> </a:t>
            </a:r>
            <a:br>
              <a:rPr lang="en-US" sz="2000" dirty="0">
                <a:solidFill>
                  <a:srgbClr val="00853F"/>
                </a:solidFill>
              </a:rPr>
            </a:br>
            <a:r>
              <a:rPr lang="en-US" sz="2000" dirty="0">
                <a:solidFill>
                  <a:srgbClr val="00853F"/>
                </a:solidFill>
              </a:rPr>
              <a:t>Daylight Zone Definition – </a:t>
            </a:r>
            <a:br>
              <a:rPr lang="en-US" sz="2000" dirty="0">
                <a:solidFill>
                  <a:srgbClr val="00853F"/>
                </a:solidFill>
              </a:rPr>
            </a:br>
            <a:r>
              <a:rPr lang="en-US" sz="2000" dirty="0">
                <a:solidFill>
                  <a:srgbClr val="FF0000"/>
                </a:solidFill>
              </a:rPr>
              <a:t>Project Factor</a:t>
            </a:r>
          </a:p>
        </p:txBody>
      </p:sp>
      <p:sp>
        <p:nvSpPr>
          <p:cNvPr id="7" name="TextBox 6"/>
          <p:cNvSpPr txBox="1"/>
          <p:nvPr/>
        </p:nvSpPr>
        <p:spPr>
          <a:xfrm>
            <a:off x="3199459" y="6069081"/>
            <a:ext cx="3341511" cy="335814"/>
          </a:xfrm>
          <a:prstGeom prst="rect">
            <a:avLst/>
          </a:prstGeom>
        </p:spPr>
        <p:txBody>
          <a:bodyPr vert="horz" wrap="square" lIns="91440" tIns="45720" rIns="91440" bIns="45720" rtlCol="0">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 201</a:t>
            </a:r>
            <a:r>
              <a:rPr kumimoji="0" lang="en-US" sz="2323" b="1" i="0" u="none" strike="noStrike" kern="1200" cap="none" spc="0" normalizeH="0" baseline="0" noProof="0" dirty="0">
                <a:ln>
                  <a:noFill/>
                </a:ln>
                <a:solidFill>
                  <a:srgbClr val="FF0000"/>
                </a:solidFill>
                <a:effectLst/>
                <a:uLnTx/>
                <a:uFillTx/>
                <a:latin typeface="Arial Narrow"/>
                <a:ea typeface="+mn-ea"/>
                <a:cs typeface="Arial Narrow"/>
              </a:rPr>
              <a:t>9</a:t>
            </a: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 ASHRAE,</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NSI/ASHRAE/IES Standard 90.1-201</a:t>
            </a:r>
            <a:r>
              <a:rPr kumimoji="0" lang="en-US" sz="2323" b="1" i="0" u="none" strike="noStrike" kern="1200" cap="none" spc="0" normalizeH="0" noProof="0" dirty="0">
                <a:ln>
                  <a:noFill/>
                </a:ln>
                <a:solidFill>
                  <a:srgbClr val="FF0000"/>
                </a:solidFill>
                <a:effectLst/>
                <a:uLnTx/>
                <a:uFillTx/>
                <a:latin typeface="Arial Narrow"/>
                <a:ea typeface="+mn-ea"/>
                <a:cs typeface="Arial Narrow"/>
              </a:rPr>
              <a:t>9</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 Figure 3.2-</a:t>
            </a:r>
            <a:r>
              <a:rPr kumimoji="0" lang="en-US" sz="2323" b="1" i="0" u="none" strike="noStrike" kern="1200" cap="none" spc="0" normalizeH="0" noProof="0" dirty="0">
                <a:ln>
                  <a:noFill/>
                </a:ln>
                <a:solidFill>
                  <a:srgbClr val="FF0000"/>
                </a:solidFill>
                <a:effectLst/>
                <a:uLnTx/>
                <a:uFillTx/>
                <a:latin typeface="Arial Narrow"/>
                <a:ea typeface="+mn-ea"/>
                <a:cs typeface="Arial Narrow"/>
              </a:rPr>
              <a:t>6</a:t>
            </a:r>
            <a:endParaRPr kumimoji="0" lang="en-US" sz="2323" b="1" i="0" u="none" strike="noStrike" kern="1200" cap="none" spc="0" normalizeH="0" baseline="0" noProof="0" dirty="0">
              <a:ln>
                <a:noFill/>
              </a:ln>
              <a:solidFill>
                <a:srgbClr val="FF0000"/>
              </a:solidFill>
              <a:effectLst/>
              <a:uLnTx/>
              <a:uFillTx/>
              <a:latin typeface="Arial Narrow"/>
              <a:ea typeface="+mn-ea"/>
              <a:cs typeface="Arial Narrow"/>
            </a:endParaRPr>
          </a:p>
        </p:txBody>
      </p:sp>
      <p:pic>
        <p:nvPicPr>
          <p:cNvPr id="2" name="Picture 1">
            <a:extLst>
              <a:ext uri="{FF2B5EF4-FFF2-40B4-BE49-F238E27FC236}">
                <a16:creationId xmlns:a16="http://schemas.microsoft.com/office/drawing/2014/main" id="{EE1FE27E-FA21-4D87-A8BC-29ED36C35BDF}"/>
              </a:ext>
            </a:extLst>
          </p:cNvPr>
          <p:cNvPicPr>
            <a:picLocks noChangeAspect="1"/>
          </p:cNvPicPr>
          <p:nvPr/>
        </p:nvPicPr>
        <p:blipFill rotWithShape="1">
          <a:blip r:embed="rId3"/>
          <a:srcRect l="41529" t="40496" r="23883" b="31855"/>
          <a:stretch/>
        </p:blipFill>
        <p:spPr>
          <a:xfrm>
            <a:off x="968187" y="1229674"/>
            <a:ext cx="7207625" cy="4118644"/>
          </a:xfrm>
          <a:prstGeom prst="rect">
            <a:avLst/>
          </a:prstGeom>
        </p:spPr>
      </p:pic>
    </p:spTree>
    <p:extLst>
      <p:ext uri="{BB962C8B-B14F-4D97-AF65-F5344CB8AC3E}">
        <p14:creationId xmlns:p14="http://schemas.microsoft.com/office/powerpoint/2010/main" val="3538674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199"/>
            <a:ext cx="8154371" cy="5371605"/>
          </a:xfrm>
        </p:spPr>
        <p:txBody>
          <a:bodyPr>
            <a:normAutofit/>
          </a:bodyPr>
          <a:lstStyle/>
          <a:p>
            <a:pPr marL="514350" indent="-457200">
              <a:lnSpc>
                <a:spcPct val="90000"/>
              </a:lnSpc>
              <a:spcBef>
                <a:spcPct val="35000"/>
              </a:spcBef>
            </a:pPr>
            <a:r>
              <a:rPr lang="en-US" sz="2800" dirty="0"/>
              <a:t>Apply photocontrols if the combined input power of all general lighting completely or partially under daylight areas under skylights and daylight areas under roof monitors is ≥ 150 W.  Photocontrols must:</a:t>
            </a:r>
          </a:p>
          <a:p>
            <a:pPr marL="914400" lvl="1" indent="-457200">
              <a:lnSpc>
                <a:spcPct val="90000"/>
              </a:lnSpc>
              <a:spcBef>
                <a:spcPct val="35000"/>
              </a:spcBef>
            </a:pPr>
            <a:r>
              <a:rPr lang="en-US" dirty="0"/>
              <a:t>Calibration adjustment located ≤ 11ft above finished floor </a:t>
            </a:r>
            <a:r>
              <a:rPr lang="en-US" sz="1800" dirty="0">
                <a:solidFill>
                  <a:srgbClr val="FF0000"/>
                </a:solidFill>
              </a:rPr>
              <a:t>(no person needed at sensor while processing)</a:t>
            </a:r>
          </a:p>
          <a:p>
            <a:pPr marL="914400" lvl="1" indent="-457200">
              <a:lnSpc>
                <a:spcPct val="90000"/>
              </a:lnSpc>
              <a:spcBef>
                <a:spcPct val="35000"/>
              </a:spcBef>
            </a:pPr>
            <a:r>
              <a:rPr lang="en-US" sz="1800" dirty="0"/>
              <a:t>Reduce electric lighting in response to available daylight using continuous dimming </a:t>
            </a:r>
            <a:r>
              <a:rPr lang="en-US" sz="1800" dirty="0">
                <a:solidFill>
                  <a:srgbClr val="FF0000"/>
                </a:solidFill>
              </a:rPr>
              <a:t>to ≤ 20% and off</a:t>
            </a:r>
          </a:p>
          <a:p>
            <a:pPr marL="914400" lvl="1" indent="-457200">
              <a:lnSpc>
                <a:spcPct val="90000"/>
              </a:lnSpc>
              <a:spcBef>
                <a:spcPct val="35000"/>
              </a:spcBef>
            </a:pPr>
            <a:r>
              <a:rPr lang="en-US" sz="1800" dirty="0">
                <a:solidFill>
                  <a:srgbClr val="FF0000"/>
                </a:solidFill>
              </a:rPr>
              <a:t>When automatic partial OFF control has reduced to unoccupied set point, daylight responsive control to adjust electric light in response to available daylight (but not above unoccupied set point)</a:t>
            </a:r>
          </a:p>
          <a:p>
            <a:pPr marL="914400" lvl="1" indent="-457200">
              <a:lnSpc>
                <a:spcPct val="90000"/>
              </a:lnSpc>
              <a:spcBef>
                <a:spcPct val="35000"/>
              </a:spcBef>
            </a:pPr>
            <a:r>
              <a:rPr lang="en-US" sz="1900" dirty="0"/>
              <a:t>Control overlapping </a:t>
            </a:r>
            <a:r>
              <a:rPr lang="en-US" sz="1900" dirty="0" err="1"/>
              <a:t>toplighted</a:t>
            </a:r>
            <a:r>
              <a:rPr lang="en-US" sz="1900" dirty="0"/>
              <a:t> and sidelighted daylight areas together with general lighting in the daylight area under skylights or daylight areas under roof monitors</a:t>
            </a:r>
          </a:p>
          <a:p>
            <a:pPr marL="57150" indent="0">
              <a:lnSpc>
                <a:spcPct val="90000"/>
              </a:lnSpc>
              <a:spcBef>
                <a:spcPct val="35000"/>
              </a:spcBef>
              <a:buNone/>
            </a:pPr>
            <a:endParaRPr lang="en-US" sz="2400" dirty="0"/>
          </a:p>
        </p:txBody>
      </p:sp>
      <p:sp>
        <p:nvSpPr>
          <p:cNvPr id="474114" name="Rectangle 2"/>
          <p:cNvSpPr>
            <a:spLocks noGrp="1" noChangeArrowheads="1"/>
          </p:cNvSpPr>
          <p:nvPr>
            <p:ph type="title"/>
          </p:nvPr>
        </p:nvSpPr>
        <p:spPr>
          <a:xfrm>
            <a:off x="279400" y="95826"/>
            <a:ext cx="8661400" cy="728079"/>
          </a:xfrm>
        </p:spPr>
        <p:txBody>
          <a:bodyPr>
            <a:normAutofit fontScale="90000"/>
          </a:bodyPr>
          <a:lstStyle/>
          <a:p>
            <a:pPr>
              <a:lnSpc>
                <a:spcPct val="80000"/>
              </a:lnSpc>
            </a:pPr>
            <a:r>
              <a:rPr lang="en-US" sz="2400" b="1" dirty="0">
                <a:solidFill>
                  <a:srgbClr val="00853F"/>
                </a:solidFill>
              </a:rPr>
              <a:t>Section 9 – 9.4.1.1 (f)</a:t>
            </a:r>
            <a:br>
              <a:rPr lang="en-US" sz="2000" dirty="0">
                <a:solidFill>
                  <a:srgbClr val="FF0000"/>
                </a:solidFill>
              </a:rPr>
            </a:br>
            <a:r>
              <a:rPr lang="en-US" sz="2200" dirty="0">
                <a:solidFill>
                  <a:srgbClr val="008A3E"/>
                </a:solidFill>
              </a:rPr>
              <a:t>Automatic Daylight Responsive Controls for </a:t>
            </a:r>
            <a:br>
              <a:rPr lang="en-US" sz="2200" dirty="0">
                <a:solidFill>
                  <a:srgbClr val="008A3E"/>
                </a:solidFill>
              </a:rPr>
            </a:br>
            <a:r>
              <a:rPr lang="en-US" sz="2200" dirty="0" err="1">
                <a:solidFill>
                  <a:srgbClr val="008A3E"/>
                </a:solidFill>
              </a:rPr>
              <a:t>Toplighting</a:t>
            </a:r>
            <a:r>
              <a:rPr lang="en-US" sz="2200" dirty="0">
                <a:solidFill>
                  <a:srgbClr val="008A3E"/>
                </a:solidFill>
              </a:rPr>
              <a:t> </a:t>
            </a:r>
            <a:r>
              <a:rPr lang="en-US" sz="2000" i="1" dirty="0">
                <a:solidFill>
                  <a:srgbClr val="00853F"/>
                </a:solidFill>
              </a:rPr>
              <a:t>(cont’d)</a:t>
            </a:r>
            <a:endParaRPr lang="en-US" sz="2000" dirty="0">
              <a:solidFill>
                <a:srgbClr val="008A3E"/>
              </a:solidFill>
            </a:endParaRPr>
          </a:p>
        </p:txBody>
      </p:sp>
    </p:spTree>
    <p:extLst>
      <p:ext uri="{BB962C8B-B14F-4D97-AF65-F5344CB8AC3E}">
        <p14:creationId xmlns:p14="http://schemas.microsoft.com/office/powerpoint/2010/main" val="343219628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8175"/>
            <a:ext cx="8229600" cy="4876800"/>
          </a:xfrm>
        </p:spPr>
        <p:txBody>
          <a:bodyPr>
            <a:normAutofit lnSpcReduction="10000"/>
          </a:bodyPr>
          <a:lstStyle/>
          <a:p>
            <a:pPr marL="0" indent="0">
              <a:buNone/>
            </a:pPr>
            <a:r>
              <a:rPr lang="en-US" sz="2800" b="1" u="sng" dirty="0"/>
              <a:t>Exceptions</a:t>
            </a:r>
          </a:p>
          <a:p>
            <a:r>
              <a:rPr lang="en-US" sz="2800" dirty="0"/>
              <a:t>Daylight area under skylights where documented that existing adjacent structures or natural objects block direct sunlight fore &gt; 1500 daytime hours per year between 8am and 4pm</a:t>
            </a:r>
          </a:p>
          <a:p>
            <a:r>
              <a:rPr lang="en-US" sz="2800" dirty="0"/>
              <a:t>Daylight area under skylights where overall skylight effective aperture for enclosed space is &lt; 0.006</a:t>
            </a:r>
          </a:p>
          <a:p>
            <a:r>
              <a:rPr lang="en-US" sz="2800" dirty="0"/>
              <a:t>In each space within buildings in </a:t>
            </a:r>
            <a:r>
              <a:rPr lang="en-US" sz="2800" dirty="0">
                <a:solidFill>
                  <a:srgbClr val="00B050"/>
                </a:solidFill>
              </a:rPr>
              <a:t>Climate Zone 8 </a:t>
            </a:r>
            <a:r>
              <a:rPr lang="en-US" sz="2800" dirty="0"/>
              <a:t>where input power of general lighting within daylight areas is &lt; 200 W</a:t>
            </a:r>
          </a:p>
        </p:txBody>
      </p:sp>
      <p:sp>
        <p:nvSpPr>
          <p:cNvPr id="6" name="Rectangle 2"/>
          <p:cNvSpPr>
            <a:spLocks noGrp="1" noChangeArrowheads="1"/>
          </p:cNvSpPr>
          <p:nvPr>
            <p:ph type="title"/>
          </p:nvPr>
        </p:nvSpPr>
        <p:spPr>
          <a:xfrm>
            <a:off x="279400" y="95826"/>
            <a:ext cx="8661400" cy="728079"/>
          </a:xfrm>
        </p:spPr>
        <p:txBody>
          <a:bodyPr>
            <a:normAutofit fontScale="90000"/>
          </a:bodyPr>
          <a:lstStyle/>
          <a:p>
            <a:pPr>
              <a:lnSpc>
                <a:spcPct val="80000"/>
              </a:lnSpc>
            </a:pPr>
            <a:r>
              <a:rPr lang="en-US" sz="2400" b="1" dirty="0">
                <a:solidFill>
                  <a:srgbClr val="00853F"/>
                </a:solidFill>
              </a:rPr>
              <a:t>Section 9 – 9.4.1.1 (f)</a:t>
            </a:r>
            <a:br>
              <a:rPr lang="en-US" sz="2000" dirty="0">
                <a:solidFill>
                  <a:srgbClr val="FF0000"/>
                </a:solidFill>
              </a:rPr>
            </a:br>
            <a:r>
              <a:rPr lang="en-US" sz="2200" dirty="0">
                <a:solidFill>
                  <a:srgbClr val="008A3E"/>
                </a:solidFill>
              </a:rPr>
              <a:t>Automatic Daylight Responsive Controls for </a:t>
            </a:r>
            <a:br>
              <a:rPr lang="en-US" sz="2200" dirty="0">
                <a:solidFill>
                  <a:srgbClr val="008A3E"/>
                </a:solidFill>
              </a:rPr>
            </a:br>
            <a:r>
              <a:rPr lang="en-US" sz="2200" dirty="0" err="1">
                <a:solidFill>
                  <a:srgbClr val="008A3E"/>
                </a:solidFill>
              </a:rPr>
              <a:t>Toplighting</a:t>
            </a:r>
            <a:endParaRPr lang="en-US" sz="2000" dirty="0">
              <a:solidFill>
                <a:srgbClr val="008A3E"/>
              </a:solidFill>
            </a:endParaRPr>
          </a:p>
        </p:txBody>
      </p:sp>
    </p:spTree>
    <p:extLst>
      <p:ext uri="{BB962C8B-B14F-4D97-AF65-F5344CB8AC3E}">
        <p14:creationId xmlns:p14="http://schemas.microsoft.com/office/powerpoint/2010/main" val="645692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44122" y="0"/>
            <a:ext cx="8610599" cy="1022654"/>
          </a:xfrm>
        </p:spPr>
        <p:txBody>
          <a:bodyPr>
            <a:normAutofit/>
          </a:bodyPr>
          <a:lstStyle/>
          <a:p>
            <a:pPr>
              <a:lnSpc>
                <a:spcPct val="80000"/>
              </a:lnSpc>
            </a:pPr>
            <a:r>
              <a:rPr lang="en-US" sz="2400" b="1" dirty="0">
                <a:solidFill>
                  <a:srgbClr val="00853F"/>
                </a:solidFill>
              </a:rPr>
              <a:t>Section 9 – 9.4.1.1 (f)</a:t>
            </a:r>
            <a:br>
              <a:rPr lang="en-US" sz="2000" dirty="0">
                <a:solidFill>
                  <a:srgbClr val="00853F"/>
                </a:solidFill>
              </a:rPr>
            </a:br>
            <a:r>
              <a:rPr lang="en-US" sz="2000" dirty="0">
                <a:solidFill>
                  <a:srgbClr val="00853F"/>
                </a:solidFill>
              </a:rPr>
              <a:t>Daylight Zone Definition:</a:t>
            </a:r>
            <a:br>
              <a:rPr lang="en-US" sz="2000" dirty="0">
                <a:solidFill>
                  <a:srgbClr val="00853F"/>
                </a:solidFill>
              </a:rPr>
            </a:br>
            <a:r>
              <a:rPr lang="en-US" sz="2000" dirty="0">
                <a:solidFill>
                  <a:srgbClr val="00853F"/>
                </a:solidFill>
              </a:rPr>
              <a:t>Under Rooftop Monitors</a:t>
            </a:r>
            <a:endParaRPr lang="en-US" sz="2000" dirty="0"/>
          </a:p>
        </p:txBody>
      </p:sp>
      <p:sp>
        <p:nvSpPr>
          <p:cNvPr id="7" name="TextBox 6"/>
          <p:cNvSpPr txBox="1"/>
          <p:nvPr/>
        </p:nvSpPr>
        <p:spPr>
          <a:xfrm>
            <a:off x="2393255" y="6388086"/>
            <a:ext cx="3341511" cy="335814"/>
          </a:xfrm>
          <a:prstGeom prst="rect">
            <a:avLst/>
          </a:prstGeom>
        </p:spPr>
        <p:txBody>
          <a:bodyPr vert="horz" wrap="square" lIns="91440" tIns="45720" rIns="91440" bIns="45720" rtlCol="0">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 2019, ASHRAE,</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NSI/ASHRAE/IES Standard 90.1-2019, Figure 3.2-1</a:t>
            </a:r>
            <a:endPar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pic>
        <p:nvPicPr>
          <p:cNvPr id="6" name="Picture 5" descr="Figure 3">
            <a:extLst>
              <a:ext uri="{FF2B5EF4-FFF2-40B4-BE49-F238E27FC236}">
                <a16:creationId xmlns:a16="http://schemas.microsoft.com/office/drawing/2014/main" id="{DE8BDA3E-85CD-4AFB-B5DC-74B17BB9D9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3405" y="1075860"/>
            <a:ext cx="4125879" cy="5259020"/>
          </a:xfrm>
          <a:prstGeom prst="rect">
            <a:avLst/>
          </a:prstGeom>
          <a:noFill/>
          <a:ln>
            <a:noFill/>
          </a:ln>
        </p:spPr>
      </p:pic>
    </p:spTree>
    <p:extLst>
      <p:ext uri="{BB962C8B-B14F-4D97-AF65-F5344CB8AC3E}">
        <p14:creationId xmlns:p14="http://schemas.microsoft.com/office/powerpoint/2010/main" val="173017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a:xfrm>
            <a:off x="157163" y="0"/>
            <a:ext cx="6060757" cy="921004"/>
          </a:xfrm>
        </p:spPr>
        <p:txBody>
          <a:bodyPr>
            <a:noAutofit/>
          </a:bodyPr>
          <a:lstStyle/>
          <a:p>
            <a:r>
              <a:rPr lang="en-US" sz="2400" b="1" dirty="0">
                <a:solidFill>
                  <a:srgbClr val="00853F"/>
                </a:solidFill>
              </a:rPr>
              <a:t>Interior Lighting Power Allowances Space-by-Space Method</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idx="1"/>
          </p:nvPr>
        </p:nvSpPr>
        <p:spPr>
          <a:xfrm>
            <a:off x="293456" y="1369152"/>
            <a:ext cx="4953435" cy="2436613"/>
          </a:xfrm>
        </p:spPr>
        <p:txBody>
          <a:bodyPr>
            <a:normAutofit fontScale="92500"/>
          </a:bodyPr>
          <a:lstStyle/>
          <a:p>
            <a:pPr marL="285750" indent="-285750"/>
            <a:r>
              <a:rPr lang="en-US" dirty="0"/>
              <a:t>Average LPD reduction from 2016: </a:t>
            </a:r>
            <a:r>
              <a:rPr lang="en-US" b="1" dirty="0"/>
              <a:t>5%</a:t>
            </a:r>
          </a:p>
          <a:p>
            <a:pPr marL="285750" indent="-285750"/>
            <a:r>
              <a:rPr lang="en-US" dirty="0"/>
              <a:t>Space-by-space values are primary</a:t>
            </a:r>
          </a:p>
          <a:p>
            <a:pPr marL="285750" indent="-285750"/>
            <a:r>
              <a:rPr lang="en-US" dirty="0"/>
              <a:t>Building area method LPDs values flow from the space-by-space</a:t>
            </a:r>
          </a:p>
        </p:txBody>
      </p:sp>
      <p:graphicFrame>
        <p:nvGraphicFramePr>
          <p:cNvPr id="5" name="Table 4">
            <a:extLst>
              <a:ext uri="{FF2B5EF4-FFF2-40B4-BE49-F238E27FC236}">
                <a16:creationId xmlns:a16="http://schemas.microsoft.com/office/drawing/2014/main" id="{AE025975-96E6-4367-BE82-146E46A817B1}"/>
              </a:ext>
            </a:extLst>
          </p:cNvPr>
          <p:cNvGraphicFramePr>
            <a:graphicFrameLocks noGrp="1"/>
          </p:cNvGraphicFramePr>
          <p:nvPr/>
        </p:nvGraphicFramePr>
        <p:xfrm>
          <a:off x="5564213" y="1664222"/>
          <a:ext cx="3186532" cy="3042925"/>
        </p:xfrm>
        <a:graphic>
          <a:graphicData uri="http://schemas.openxmlformats.org/drawingml/2006/table">
            <a:tbl>
              <a:tblPr firstRow="1" bandRow="1">
                <a:tableStyleId>{9D7B26C5-4107-4FEC-AEDC-1716B250A1EF}</a:tableStyleId>
              </a:tblPr>
              <a:tblGrid>
                <a:gridCol w="1835887">
                  <a:extLst>
                    <a:ext uri="{9D8B030D-6E8A-4147-A177-3AD203B41FA5}">
                      <a16:colId xmlns:a16="http://schemas.microsoft.com/office/drawing/2014/main" val="20000"/>
                    </a:ext>
                  </a:extLst>
                </a:gridCol>
                <a:gridCol w="675395">
                  <a:extLst>
                    <a:ext uri="{9D8B030D-6E8A-4147-A177-3AD203B41FA5}">
                      <a16:colId xmlns:a16="http://schemas.microsoft.com/office/drawing/2014/main" val="20001"/>
                    </a:ext>
                  </a:extLst>
                </a:gridCol>
                <a:gridCol w="675250">
                  <a:extLst>
                    <a:ext uri="{9D8B030D-6E8A-4147-A177-3AD203B41FA5}">
                      <a16:colId xmlns:a16="http://schemas.microsoft.com/office/drawing/2014/main" val="20002"/>
                    </a:ext>
                  </a:extLst>
                </a:gridCol>
              </a:tblGrid>
              <a:tr h="877494">
                <a:tc gridSpan="3">
                  <a:txBody>
                    <a:bodyPr/>
                    <a:lstStyle/>
                    <a:p>
                      <a:pPr algn="ctr"/>
                      <a:r>
                        <a:rPr lang="en-US" sz="1700" dirty="0"/>
                        <a:t>Space-by-Space Method</a:t>
                      </a:r>
                      <a:r>
                        <a:rPr lang="en-US" sz="1700" baseline="0" dirty="0"/>
                        <a:t> – Lighting Power Densities </a:t>
                      </a:r>
                      <a:br>
                        <a:rPr lang="en-US" sz="1700" baseline="0" dirty="0"/>
                      </a:br>
                      <a:r>
                        <a:rPr lang="en-US" sz="1700" baseline="0" dirty="0"/>
                        <a:t>(w/sq. ft.)</a:t>
                      </a:r>
                      <a:endParaRPr lang="en-US" sz="1700" dirty="0">
                        <a:solidFill>
                          <a:schemeClr val="tx2"/>
                        </a:solidFill>
                      </a:endParaRPr>
                    </a:p>
                  </a:txBody>
                  <a:tcPr marL="88823" marR="88823" marT="44412" marB="44412"/>
                </a:tc>
                <a:tc hMerge="1">
                  <a:txBody>
                    <a:bodyPr/>
                    <a:lstStyle/>
                    <a:p>
                      <a:pPr algn="ctr"/>
                      <a:endParaRPr lang="en-US" sz="1900" dirty="0"/>
                    </a:p>
                  </a:txBody>
                  <a:tcPr marL="91461" marR="91461" marT="45731" marB="45731"/>
                </a:tc>
                <a:tc hMerge="1">
                  <a:txBody>
                    <a:bodyPr/>
                    <a:lstStyle/>
                    <a:p>
                      <a:pPr algn="ctr"/>
                      <a:endParaRPr lang="en-US" sz="1900" dirty="0"/>
                    </a:p>
                  </a:txBody>
                  <a:tcPr marL="91461" marR="91461" marT="45731" marB="45731"/>
                </a:tc>
                <a:extLst>
                  <a:ext uri="{0D108BD9-81ED-4DB2-BD59-A6C34878D82A}">
                    <a16:rowId xmlns:a16="http://schemas.microsoft.com/office/drawing/2014/main" val="10000"/>
                  </a:ext>
                </a:extLst>
              </a:tr>
              <a:tr h="388512">
                <a:tc>
                  <a:txBody>
                    <a:bodyPr/>
                    <a:lstStyle/>
                    <a:p>
                      <a:pPr algn="l"/>
                      <a:r>
                        <a:rPr lang="en-US" sz="1100" dirty="0"/>
                        <a:t>Space Type</a:t>
                      </a:r>
                      <a:endParaRPr lang="en-US" sz="1100" b="1" dirty="0">
                        <a:solidFill>
                          <a:schemeClr val="tx1"/>
                        </a:solidFill>
                      </a:endParaRPr>
                    </a:p>
                  </a:txBody>
                  <a:tcPr marL="55500" marR="55500" marT="27750" marB="27750" anchor="ctr"/>
                </a:tc>
                <a:tc>
                  <a:txBody>
                    <a:bodyPr/>
                    <a:lstStyle/>
                    <a:p>
                      <a:pPr algn="ctr"/>
                      <a:r>
                        <a:rPr lang="en-US" sz="1100" dirty="0"/>
                        <a:t>90.1</a:t>
                      </a:r>
                    </a:p>
                    <a:p>
                      <a:pPr algn="ctr"/>
                      <a:r>
                        <a:rPr lang="en-US" sz="1100" dirty="0"/>
                        <a:t>2016</a:t>
                      </a:r>
                      <a:endParaRPr lang="en-US" sz="1100" b="1" dirty="0">
                        <a:solidFill>
                          <a:schemeClr val="tx1"/>
                        </a:solidFill>
                      </a:endParaRPr>
                    </a:p>
                  </a:txBody>
                  <a:tcPr marL="55500" marR="55500" marT="27750" marB="27750" anchor="ctr"/>
                </a:tc>
                <a:tc>
                  <a:txBody>
                    <a:bodyPr/>
                    <a:lstStyle/>
                    <a:p>
                      <a:pPr algn="ctr"/>
                      <a:r>
                        <a:rPr lang="en-US" sz="1100" dirty="0"/>
                        <a:t>90.1</a:t>
                      </a:r>
                    </a:p>
                    <a:p>
                      <a:pPr algn="ctr"/>
                      <a:r>
                        <a:rPr lang="en-US" sz="1100" dirty="0"/>
                        <a:t>2019</a:t>
                      </a:r>
                      <a:endParaRPr lang="en-US" sz="1100" b="1" dirty="0">
                        <a:solidFill>
                          <a:schemeClr val="tx1"/>
                        </a:solidFill>
                      </a:endParaRPr>
                    </a:p>
                  </a:txBody>
                  <a:tcPr marL="55500" marR="55500" marT="27750" marB="27750" anchor="ctr"/>
                </a:tc>
                <a:extLst>
                  <a:ext uri="{0D108BD9-81ED-4DB2-BD59-A6C34878D82A}">
                    <a16:rowId xmlns:a16="http://schemas.microsoft.com/office/drawing/2014/main" val="10001"/>
                  </a:ext>
                </a:extLst>
              </a:tr>
              <a:tr h="268171">
                <a:tc>
                  <a:txBody>
                    <a:bodyPr/>
                    <a:lstStyle/>
                    <a:p>
                      <a:pPr algn="l"/>
                      <a:r>
                        <a:rPr lang="en-US" sz="1100" dirty="0"/>
                        <a:t>Office, open plan</a:t>
                      </a:r>
                      <a:endParaRPr lang="en-US" sz="1100" b="0" dirty="0">
                        <a:solidFill>
                          <a:schemeClr val="tx1"/>
                        </a:solidFill>
                      </a:endParaRPr>
                    </a:p>
                  </a:txBody>
                  <a:tcPr marL="55500" marR="55500" marT="27750" marB="27750" anchor="ctr"/>
                </a:tc>
                <a:tc>
                  <a:txBody>
                    <a:bodyPr/>
                    <a:lstStyle/>
                    <a:p>
                      <a:pPr algn="ctr"/>
                      <a:r>
                        <a:rPr lang="en-US" sz="1100" dirty="0"/>
                        <a:t>0.81</a:t>
                      </a:r>
                      <a:endParaRPr lang="en-US" sz="1100" dirty="0">
                        <a:solidFill>
                          <a:schemeClr val="tx1"/>
                        </a:solidFill>
                      </a:endParaRPr>
                    </a:p>
                  </a:txBody>
                  <a:tcPr marL="55500" marR="55500" marT="27750" marB="27750" anchor="ctr"/>
                </a:tc>
                <a:tc>
                  <a:txBody>
                    <a:bodyPr/>
                    <a:lstStyle/>
                    <a:p>
                      <a:pPr algn="ctr"/>
                      <a:r>
                        <a:rPr lang="en-US" sz="1100" dirty="0"/>
                        <a:t>0.61</a:t>
                      </a:r>
                      <a:endParaRPr lang="en-US" sz="1100" b="0" dirty="0">
                        <a:solidFill>
                          <a:schemeClr val="tx1"/>
                        </a:solidFill>
                      </a:endParaRPr>
                    </a:p>
                  </a:txBody>
                  <a:tcPr marL="55500" marR="55500" marT="27750" marB="27750" anchor="ctr"/>
                </a:tc>
                <a:extLst>
                  <a:ext uri="{0D108BD9-81ED-4DB2-BD59-A6C34878D82A}">
                    <a16:rowId xmlns:a16="http://schemas.microsoft.com/office/drawing/2014/main" val="3519199902"/>
                  </a:ext>
                </a:extLst>
              </a:tr>
              <a:tr h="222007">
                <a:tc>
                  <a:txBody>
                    <a:bodyPr/>
                    <a:lstStyle/>
                    <a:p>
                      <a:pPr algn="l"/>
                      <a:r>
                        <a:rPr lang="en-US" sz="1100" dirty="0"/>
                        <a:t>Guest room</a:t>
                      </a:r>
                      <a:endParaRPr lang="en-US" sz="1100" b="0" dirty="0">
                        <a:solidFill>
                          <a:schemeClr val="tx1"/>
                        </a:solidFill>
                      </a:endParaRPr>
                    </a:p>
                  </a:txBody>
                  <a:tcPr marL="55500" marR="55500" marT="27750" marB="27750" anchor="ctr"/>
                </a:tc>
                <a:tc>
                  <a:txBody>
                    <a:bodyPr/>
                    <a:lstStyle/>
                    <a:p>
                      <a:pPr algn="ctr"/>
                      <a:r>
                        <a:rPr lang="en-US" sz="1100" dirty="0"/>
                        <a:t>0.77</a:t>
                      </a:r>
                      <a:endParaRPr lang="en-US" sz="1100" dirty="0">
                        <a:solidFill>
                          <a:schemeClr val="tx1"/>
                        </a:solidFill>
                      </a:endParaRPr>
                    </a:p>
                  </a:txBody>
                  <a:tcPr marL="55500" marR="55500" marT="27750" marB="27750" anchor="ctr"/>
                </a:tc>
                <a:tc>
                  <a:txBody>
                    <a:bodyPr/>
                    <a:lstStyle/>
                    <a:p>
                      <a:pPr algn="ctr"/>
                      <a:r>
                        <a:rPr lang="en-US" sz="1100" dirty="0"/>
                        <a:t>0.41</a:t>
                      </a:r>
                      <a:endParaRPr lang="en-US" sz="1100" b="0" dirty="0">
                        <a:solidFill>
                          <a:schemeClr val="tx1"/>
                        </a:solidFill>
                      </a:endParaRPr>
                    </a:p>
                  </a:txBody>
                  <a:tcPr marL="55500" marR="55500" marT="27750" marB="27750" anchor="ctr"/>
                </a:tc>
                <a:extLst>
                  <a:ext uri="{0D108BD9-81ED-4DB2-BD59-A6C34878D82A}">
                    <a16:rowId xmlns:a16="http://schemas.microsoft.com/office/drawing/2014/main" val="903730755"/>
                  </a:ext>
                </a:extLst>
              </a:tr>
              <a:tr h="222007">
                <a:tc>
                  <a:txBody>
                    <a:bodyPr/>
                    <a:lstStyle/>
                    <a:p>
                      <a:pPr algn="l"/>
                      <a:r>
                        <a:rPr lang="en-US" sz="1100" dirty="0"/>
                        <a:t>Lobby, hotel</a:t>
                      </a:r>
                      <a:endParaRPr lang="en-US" sz="1100" b="0" dirty="0">
                        <a:solidFill>
                          <a:schemeClr val="tx1"/>
                        </a:solidFill>
                      </a:endParaRPr>
                    </a:p>
                  </a:txBody>
                  <a:tcPr marL="55500" marR="55500" marT="27750" marB="27750" anchor="ctr"/>
                </a:tc>
                <a:tc>
                  <a:txBody>
                    <a:bodyPr/>
                    <a:lstStyle/>
                    <a:p>
                      <a:pPr algn="ctr"/>
                      <a:r>
                        <a:rPr lang="en-US" sz="1100" dirty="0"/>
                        <a:t>1.06</a:t>
                      </a:r>
                      <a:endParaRPr lang="en-US" sz="1100" dirty="0">
                        <a:solidFill>
                          <a:schemeClr val="tx1"/>
                        </a:solidFill>
                      </a:endParaRPr>
                    </a:p>
                  </a:txBody>
                  <a:tcPr marL="55500" marR="55500" marT="27750" marB="27750" anchor="ctr"/>
                </a:tc>
                <a:tc>
                  <a:txBody>
                    <a:bodyPr/>
                    <a:lstStyle/>
                    <a:p>
                      <a:pPr algn="ctr"/>
                      <a:r>
                        <a:rPr lang="en-US" sz="1100" dirty="0"/>
                        <a:t>0.51</a:t>
                      </a:r>
                      <a:endParaRPr lang="en-US" sz="1100" b="0" dirty="0">
                        <a:solidFill>
                          <a:schemeClr val="tx1"/>
                        </a:solidFill>
                      </a:endParaRPr>
                    </a:p>
                  </a:txBody>
                  <a:tcPr marL="55500" marR="55500" marT="27750" marB="27750" anchor="ctr"/>
                </a:tc>
                <a:extLst>
                  <a:ext uri="{0D108BD9-81ED-4DB2-BD59-A6C34878D82A}">
                    <a16:rowId xmlns:a16="http://schemas.microsoft.com/office/drawing/2014/main" val="1381396734"/>
                  </a:ext>
                </a:extLst>
              </a:tr>
              <a:tr h="222007">
                <a:tc>
                  <a:txBody>
                    <a:bodyPr/>
                    <a:lstStyle/>
                    <a:p>
                      <a:pPr algn="l"/>
                      <a:r>
                        <a:rPr lang="en-US" sz="1100" dirty="0"/>
                        <a:t>Parking</a:t>
                      </a:r>
                      <a:r>
                        <a:rPr lang="en-US" sz="1100" baseline="0" dirty="0"/>
                        <a:t> area, interior</a:t>
                      </a:r>
                      <a:endParaRPr lang="en-US" sz="1100" b="0" dirty="0">
                        <a:solidFill>
                          <a:schemeClr val="tx1"/>
                        </a:solidFill>
                      </a:endParaRPr>
                    </a:p>
                  </a:txBody>
                  <a:tcPr marL="55500" marR="55500" marT="27750" marB="27750" anchor="ctr"/>
                </a:tc>
                <a:tc>
                  <a:txBody>
                    <a:bodyPr/>
                    <a:lstStyle/>
                    <a:p>
                      <a:pPr algn="ctr"/>
                      <a:r>
                        <a:rPr lang="en-US" sz="1100" dirty="0"/>
                        <a:t>0.14</a:t>
                      </a:r>
                      <a:endParaRPr lang="en-US" sz="1100" dirty="0">
                        <a:solidFill>
                          <a:schemeClr val="tx1"/>
                        </a:solidFill>
                      </a:endParaRPr>
                    </a:p>
                  </a:txBody>
                  <a:tcPr marL="55500" marR="55500" marT="27750" marB="27750" anchor="ctr"/>
                </a:tc>
                <a:tc>
                  <a:txBody>
                    <a:bodyPr/>
                    <a:lstStyle/>
                    <a:p>
                      <a:pPr algn="ctr"/>
                      <a:r>
                        <a:rPr lang="en-US" sz="1100" dirty="0"/>
                        <a:t>0.15</a:t>
                      </a:r>
                      <a:endParaRPr lang="en-US" sz="1100" b="0" dirty="0">
                        <a:solidFill>
                          <a:schemeClr val="tx1"/>
                        </a:solidFill>
                      </a:endParaRPr>
                    </a:p>
                  </a:txBody>
                  <a:tcPr marL="55500" marR="55500" marT="27750" marB="27750" anchor="ctr"/>
                </a:tc>
                <a:extLst>
                  <a:ext uri="{0D108BD9-81ED-4DB2-BD59-A6C34878D82A}">
                    <a16:rowId xmlns:a16="http://schemas.microsoft.com/office/drawing/2014/main" val="3311612951"/>
                  </a:ext>
                </a:extLst>
              </a:tr>
              <a:tr h="222007">
                <a:tc>
                  <a:txBody>
                    <a:bodyPr/>
                    <a:lstStyle/>
                    <a:p>
                      <a:pPr algn="l"/>
                      <a:r>
                        <a:rPr lang="en-US" sz="1100" dirty="0"/>
                        <a:t>Retail sales Area</a:t>
                      </a:r>
                      <a:endParaRPr lang="en-US" sz="1100" b="0" dirty="0">
                        <a:solidFill>
                          <a:schemeClr val="tx1"/>
                        </a:solidFill>
                      </a:endParaRPr>
                    </a:p>
                  </a:txBody>
                  <a:tcPr marL="55500" marR="55500" marT="27750" marB="27750" anchor="ctr"/>
                </a:tc>
                <a:tc>
                  <a:txBody>
                    <a:bodyPr/>
                    <a:lstStyle/>
                    <a:p>
                      <a:pPr algn="ctr"/>
                      <a:r>
                        <a:rPr lang="en-US" sz="1100" dirty="0"/>
                        <a:t>1.22</a:t>
                      </a:r>
                      <a:endParaRPr lang="en-US" sz="1100" dirty="0">
                        <a:solidFill>
                          <a:schemeClr val="tx1"/>
                        </a:solidFill>
                      </a:endParaRPr>
                    </a:p>
                  </a:txBody>
                  <a:tcPr marL="55500" marR="55500" marT="27750" marB="27750" anchor="ctr"/>
                </a:tc>
                <a:tc>
                  <a:txBody>
                    <a:bodyPr/>
                    <a:lstStyle/>
                    <a:p>
                      <a:pPr algn="ctr"/>
                      <a:r>
                        <a:rPr lang="en-US" sz="1100" dirty="0"/>
                        <a:t>1.05</a:t>
                      </a:r>
                      <a:endParaRPr lang="en-US" sz="1100" b="0" dirty="0">
                        <a:solidFill>
                          <a:schemeClr val="tx1"/>
                        </a:solidFill>
                      </a:endParaRPr>
                    </a:p>
                  </a:txBody>
                  <a:tcPr marL="55500" marR="55500" marT="27750" marB="27750" anchor="ctr"/>
                </a:tc>
                <a:extLst>
                  <a:ext uri="{0D108BD9-81ED-4DB2-BD59-A6C34878D82A}">
                    <a16:rowId xmlns:a16="http://schemas.microsoft.com/office/drawing/2014/main" val="447226551"/>
                  </a:ext>
                </a:extLst>
              </a:tr>
              <a:tr h="222007">
                <a:tc>
                  <a:txBody>
                    <a:bodyPr/>
                    <a:lstStyle/>
                    <a:p>
                      <a:pPr algn="l"/>
                      <a:r>
                        <a:rPr lang="en-US" sz="1100" dirty="0"/>
                        <a:t>Classroom/lecture/training</a:t>
                      </a:r>
                      <a:endParaRPr lang="en-US" sz="1100" b="0" dirty="0">
                        <a:solidFill>
                          <a:schemeClr val="tx1"/>
                        </a:solidFill>
                      </a:endParaRPr>
                    </a:p>
                  </a:txBody>
                  <a:tcPr marL="55500" marR="55500" marT="27750" marB="27750" anchor="ctr"/>
                </a:tc>
                <a:tc>
                  <a:txBody>
                    <a:bodyPr/>
                    <a:lstStyle/>
                    <a:p>
                      <a:pPr algn="ctr"/>
                      <a:r>
                        <a:rPr lang="en-US" sz="1100" dirty="0"/>
                        <a:t>0.92</a:t>
                      </a:r>
                      <a:endParaRPr lang="en-US" sz="1100" dirty="0">
                        <a:solidFill>
                          <a:schemeClr val="tx1"/>
                        </a:solidFill>
                      </a:endParaRPr>
                    </a:p>
                  </a:txBody>
                  <a:tcPr marL="55500" marR="55500" marT="27750" marB="27750" anchor="ctr"/>
                </a:tc>
                <a:tc>
                  <a:txBody>
                    <a:bodyPr/>
                    <a:lstStyle/>
                    <a:p>
                      <a:pPr algn="ctr"/>
                      <a:r>
                        <a:rPr lang="en-US" sz="1100" dirty="0"/>
                        <a:t>0.71</a:t>
                      </a:r>
                      <a:endParaRPr lang="en-US" sz="1100" b="0" dirty="0">
                        <a:solidFill>
                          <a:schemeClr val="tx1"/>
                        </a:solidFill>
                      </a:endParaRPr>
                    </a:p>
                  </a:txBody>
                  <a:tcPr marL="55500" marR="55500" marT="27750" marB="27750" anchor="ctr"/>
                </a:tc>
                <a:extLst>
                  <a:ext uri="{0D108BD9-81ED-4DB2-BD59-A6C34878D82A}">
                    <a16:rowId xmlns:a16="http://schemas.microsoft.com/office/drawing/2014/main" val="3941663699"/>
                  </a:ext>
                </a:extLst>
              </a:tr>
              <a:tr h="388512">
                <a:tc>
                  <a:txBody>
                    <a:bodyPr/>
                    <a:lstStyle/>
                    <a:p>
                      <a:pPr algn="l"/>
                      <a:r>
                        <a:rPr lang="en-US" sz="1100" dirty="0"/>
                        <a:t>Warehouse,</a:t>
                      </a:r>
                      <a:r>
                        <a:rPr lang="en-US" sz="1100" baseline="0" dirty="0"/>
                        <a:t> med. To bulky items</a:t>
                      </a:r>
                      <a:endParaRPr lang="en-US" sz="1100" b="0" dirty="0">
                        <a:solidFill>
                          <a:schemeClr val="tx1"/>
                        </a:solidFill>
                      </a:endParaRPr>
                    </a:p>
                  </a:txBody>
                  <a:tcPr marL="55500" marR="55500" marT="27750" marB="27750" anchor="ctr"/>
                </a:tc>
                <a:tc>
                  <a:txBody>
                    <a:bodyPr/>
                    <a:lstStyle/>
                    <a:p>
                      <a:pPr algn="ctr"/>
                      <a:r>
                        <a:rPr lang="en-US" sz="1100" dirty="0"/>
                        <a:t>0.35</a:t>
                      </a:r>
                      <a:endParaRPr lang="en-US" sz="1100" dirty="0">
                        <a:solidFill>
                          <a:schemeClr val="tx1"/>
                        </a:solidFill>
                      </a:endParaRPr>
                    </a:p>
                  </a:txBody>
                  <a:tcPr marL="55500" marR="55500" marT="27750" marB="27750" anchor="ctr"/>
                </a:tc>
                <a:tc>
                  <a:txBody>
                    <a:bodyPr/>
                    <a:lstStyle/>
                    <a:p>
                      <a:pPr algn="ctr"/>
                      <a:r>
                        <a:rPr lang="en-US" sz="1100" dirty="0"/>
                        <a:t>0.33</a:t>
                      </a:r>
                      <a:endParaRPr lang="en-US" sz="1100" b="0" dirty="0">
                        <a:solidFill>
                          <a:schemeClr val="tx1"/>
                        </a:solidFill>
                      </a:endParaRPr>
                    </a:p>
                  </a:txBody>
                  <a:tcPr marL="55500" marR="55500" marT="27750" marB="27750" anchor="ctr"/>
                </a:tc>
                <a:extLst>
                  <a:ext uri="{0D108BD9-81ED-4DB2-BD59-A6C34878D82A}">
                    <a16:rowId xmlns:a16="http://schemas.microsoft.com/office/drawing/2014/main" val="701616230"/>
                  </a:ext>
                </a:extLst>
              </a:tr>
            </a:tbl>
          </a:graphicData>
        </a:graphic>
      </p:graphicFrame>
      <p:sp>
        <p:nvSpPr>
          <p:cNvPr id="6" name="Right Arrow 11">
            <a:extLst>
              <a:ext uri="{FF2B5EF4-FFF2-40B4-BE49-F238E27FC236}">
                <a16:creationId xmlns:a16="http://schemas.microsoft.com/office/drawing/2014/main" id="{9E9BA763-8A7E-4604-AE76-E26FEEE99266}"/>
              </a:ext>
            </a:extLst>
          </p:cNvPr>
          <p:cNvSpPr/>
          <p:nvPr/>
        </p:nvSpPr>
        <p:spPr>
          <a:xfrm>
            <a:off x="8022563" y="3696081"/>
            <a:ext cx="193560" cy="109684"/>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7" name="Right Arrow 18">
            <a:extLst>
              <a:ext uri="{FF2B5EF4-FFF2-40B4-BE49-F238E27FC236}">
                <a16:creationId xmlns:a16="http://schemas.microsoft.com/office/drawing/2014/main" id="{1D0A257D-D83E-4FB8-9479-B2137B4807AC}"/>
              </a:ext>
            </a:extLst>
          </p:cNvPr>
          <p:cNvSpPr/>
          <p:nvPr/>
        </p:nvSpPr>
        <p:spPr>
          <a:xfrm>
            <a:off x="8013764" y="3902331"/>
            <a:ext cx="193560" cy="109684"/>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8" name="Right Arrow 13">
            <a:extLst>
              <a:ext uri="{FF2B5EF4-FFF2-40B4-BE49-F238E27FC236}">
                <a16:creationId xmlns:a16="http://schemas.microsoft.com/office/drawing/2014/main" id="{D7588AD4-A75C-4D9E-BC67-FD748B83A6C2}"/>
              </a:ext>
            </a:extLst>
          </p:cNvPr>
          <p:cNvSpPr/>
          <p:nvPr/>
        </p:nvSpPr>
        <p:spPr>
          <a:xfrm>
            <a:off x="8019745" y="3457220"/>
            <a:ext cx="193560" cy="109684"/>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9" name="TextBox 8">
            <a:extLst>
              <a:ext uri="{FF2B5EF4-FFF2-40B4-BE49-F238E27FC236}">
                <a16:creationId xmlns:a16="http://schemas.microsoft.com/office/drawing/2014/main" id="{D85A29DE-9E53-48F0-BA1E-564ABB1B940B}"/>
              </a:ext>
            </a:extLst>
          </p:cNvPr>
          <p:cNvSpPr txBox="1"/>
          <p:nvPr/>
        </p:nvSpPr>
        <p:spPr>
          <a:xfrm>
            <a:off x="196676" y="6055056"/>
            <a:ext cx="7919849"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BB</a:t>
            </a:r>
          </a:p>
        </p:txBody>
      </p:sp>
      <p:sp>
        <p:nvSpPr>
          <p:cNvPr id="10" name="Right Arrow 13">
            <a:extLst>
              <a:ext uri="{FF2B5EF4-FFF2-40B4-BE49-F238E27FC236}">
                <a16:creationId xmlns:a16="http://schemas.microsoft.com/office/drawing/2014/main" id="{53FD4A15-4965-4BE8-9BF0-AA2927D3D59E}"/>
              </a:ext>
            </a:extLst>
          </p:cNvPr>
          <p:cNvSpPr/>
          <p:nvPr/>
        </p:nvSpPr>
        <p:spPr>
          <a:xfrm>
            <a:off x="8019745" y="3258332"/>
            <a:ext cx="193560" cy="109684"/>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1" name="Right Arrow 13">
            <a:extLst>
              <a:ext uri="{FF2B5EF4-FFF2-40B4-BE49-F238E27FC236}">
                <a16:creationId xmlns:a16="http://schemas.microsoft.com/office/drawing/2014/main" id="{53C39CDB-D7E0-4709-817E-34BCC00294FF}"/>
              </a:ext>
            </a:extLst>
          </p:cNvPr>
          <p:cNvSpPr/>
          <p:nvPr/>
        </p:nvSpPr>
        <p:spPr>
          <a:xfrm>
            <a:off x="8010947" y="3015544"/>
            <a:ext cx="193560" cy="109684"/>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2" name="Right Arrow 13">
            <a:extLst>
              <a:ext uri="{FF2B5EF4-FFF2-40B4-BE49-F238E27FC236}">
                <a16:creationId xmlns:a16="http://schemas.microsoft.com/office/drawing/2014/main" id="{34897C06-5162-428C-9281-0093C7EC0A95}"/>
              </a:ext>
            </a:extLst>
          </p:cNvPr>
          <p:cNvSpPr/>
          <p:nvPr/>
        </p:nvSpPr>
        <p:spPr>
          <a:xfrm>
            <a:off x="8020725" y="2623529"/>
            <a:ext cx="193560" cy="109684"/>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3" name="Right Arrow 13">
            <a:extLst>
              <a:ext uri="{FF2B5EF4-FFF2-40B4-BE49-F238E27FC236}">
                <a16:creationId xmlns:a16="http://schemas.microsoft.com/office/drawing/2014/main" id="{8DA19769-418E-4C57-9621-1630FBA9B4B7}"/>
              </a:ext>
            </a:extLst>
          </p:cNvPr>
          <p:cNvSpPr/>
          <p:nvPr/>
        </p:nvSpPr>
        <p:spPr>
          <a:xfrm>
            <a:off x="8010947" y="4136814"/>
            <a:ext cx="193560" cy="109684"/>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4" name="Right Arrow 13">
            <a:extLst>
              <a:ext uri="{FF2B5EF4-FFF2-40B4-BE49-F238E27FC236}">
                <a16:creationId xmlns:a16="http://schemas.microsoft.com/office/drawing/2014/main" id="{635E2359-E455-492A-A97E-31CB8769BB4C}"/>
              </a:ext>
            </a:extLst>
          </p:cNvPr>
          <p:cNvSpPr/>
          <p:nvPr/>
        </p:nvSpPr>
        <p:spPr>
          <a:xfrm>
            <a:off x="8010947" y="4439630"/>
            <a:ext cx="193560" cy="109684"/>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5" name="Explosion: 14 Points 14">
            <a:extLst>
              <a:ext uri="{FF2B5EF4-FFF2-40B4-BE49-F238E27FC236}">
                <a16:creationId xmlns:a16="http://schemas.microsoft.com/office/drawing/2014/main" id="{A0BA3E62-CC72-4F28-A76E-75D90C7A91C8}"/>
              </a:ext>
            </a:extLst>
          </p:cNvPr>
          <p:cNvSpPr/>
          <p:nvPr/>
        </p:nvSpPr>
        <p:spPr>
          <a:xfrm>
            <a:off x="1967149" y="5326675"/>
            <a:ext cx="2275183" cy="95785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LOOK HERE</a:t>
            </a:r>
          </a:p>
        </p:txBody>
      </p:sp>
    </p:spTree>
    <p:extLst>
      <p:ext uri="{BB962C8B-B14F-4D97-AF65-F5344CB8AC3E}">
        <p14:creationId xmlns:p14="http://schemas.microsoft.com/office/powerpoint/2010/main" val="3669294858"/>
      </p:ext>
    </p:extLst>
  </p:cSld>
  <p:clrMapOvr>
    <a:masterClrMapping/>
  </p:clrMapOvr>
  <mc:AlternateContent xmlns:mc="http://schemas.openxmlformats.org/markup-compatibility/2006" xmlns:p14="http://schemas.microsoft.com/office/powerpoint/2010/main">
    <mc:Choice Requires="p14">
      <p:transition spd="slow" p14:dur="2000" advTm="123478"/>
    </mc:Choice>
    <mc:Fallback xmlns="">
      <p:transition spd="slow" advTm="123478"/>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 3">
            <a:extLst>
              <a:ext uri="{FF2B5EF4-FFF2-40B4-BE49-F238E27FC236}">
                <a16:creationId xmlns:a16="http://schemas.microsoft.com/office/drawing/2014/main" id="{98EEABCF-1810-4255-95A8-F3DFA10D8F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869" y="1152003"/>
            <a:ext cx="5182536" cy="5352819"/>
          </a:xfrm>
          <a:prstGeom prst="rect">
            <a:avLst/>
          </a:prstGeom>
          <a:noFill/>
          <a:ln>
            <a:noFill/>
          </a:ln>
        </p:spPr>
      </p:pic>
      <p:sp>
        <p:nvSpPr>
          <p:cNvPr id="4" name="Rectangle 2"/>
          <p:cNvSpPr>
            <a:spLocks noGrp="1" noChangeArrowheads="1"/>
          </p:cNvSpPr>
          <p:nvPr>
            <p:ph type="title"/>
          </p:nvPr>
        </p:nvSpPr>
        <p:spPr>
          <a:xfrm>
            <a:off x="266700" y="0"/>
            <a:ext cx="8610599" cy="914400"/>
          </a:xfrm>
        </p:spPr>
        <p:txBody>
          <a:bodyPr>
            <a:normAutofit/>
          </a:bodyPr>
          <a:lstStyle/>
          <a:p>
            <a:pPr>
              <a:lnSpc>
                <a:spcPct val="80000"/>
              </a:lnSpc>
            </a:pPr>
            <a:r>
              <a:rPr lang="en-US" sz="2400" b="1" dirty="0">
                <a:solidFill>
                  <a:srgbClr val="00853F"/>
                </a:solidFill>
              </a:rPr>
              <a:t>Section 9 – 9.4.1.1</a:t>
            </a:r>
            <a:r>
              <a:rPr lang="en-US" sz="2000" b="1" dirty="0">
                <a:solidFill>
                  <a:srgbClr val="00853F"/>
                </a:solidFill>
              </a:rPr>
              <a:t> </a:t>
            </a:r>
            <a:br>
              <a:rPr lang="en-US" sz="2000" dirty="0">
                <a:solidFill>
                  <a:srgbClr val="00853F"/>
                </a:solidFill>
              </a:rPr>
            </a:br>
            <a:r>
              <a:rPr lang="en-US" sz="2000" dirty="0">
                <a:solidFill>
                  <a:srgbClr val="00853F"/>
                </a:solidFill>
              </a:rPr>
              <a:t>Daylight Zone Definition:</a:t>
            </a:r>
            <a:br>
              <a:rPr lang="en-US" sz="2000" dirty="0">
                <a:solidFill>
                  <a:srgbClr val="00853F"/>
                </a:solidFill>
              </a:rPr>
            </a:br>
            <a:r>
              <a:rPr lang="en-US" sz="2000" dirty="0">
                <a:solidFill>
                  <a:srgbClr val="00853F"/>
                </a:solidFill>
              </a:rPr>
              <a:t>Under Skylights</a:t>
            </a:r>
            <a:endParaRPr lang="en-US" sz="2000" dirty="0"/>
          </a:p>
        </p:txBody>
      </p:sp>
      <p:sp>
        <p:nvSpPr>
          <p:cNvPr id="7" name="TextBox 6"/>
          <p:cNvSpPr txBox="1"/>
          <p:nvPr/>
        </p:nvSpPr>
        <p:spPr>
          <a:xfrm>
            <a:off x="1557869" y="6336915"/>
            <a:ext cx="3341511" cy="335814"/>
          </a:xfrm>
          <a:prstGeom prst="rect">
            <a:avLst/>
          </a:prstGeom>
        </p:spPr>
        <p:txBody>
          <a:bodyPr vert="horz" wrap="square" lIns="91440" tIns="45720" rIns="91440" bIns="45720" rtlCol="0">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 2019, ASHRAE,</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NSI/ASHRAE/IES Standard 90.1-2019, Figure 3..2-2</a:t>
            </a:r>
            <a:endPar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326152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0" y="0"/>
            <a:ext cx="8610599" cy="914400"/>
          </a:xfrm>
        </p:spPr>
        <p:txBody>
          <a:bodyPr>
            <a:normAutofit/>
          </a:bodyPr>
          <a:lstStyle/>
          <a:p>
            <a:pPr>
              <a:lnSpc>
                <a:spcPct val="80000"/>
              </a:lnSpc>
            </a:pPr>
            <a:r>
              <a:rPr lang="en-US" sz="2400" b="1" dirty="0">
                <a:solidFill>
                  <a:srgbClr val="00853F"/>
                </a:solidFill>
              </a:rPr>
              <a:t>Section 9 – 9.4.1.1 (f)</a:t>
            </a:r>
            <a:r>
              <a:rPr lang="en-US" sz="2000" b="1" dirty="0">
                <a:solidFill>
                  <a:srgbClr val="00853F"/>
                </a:solidFill>
              </a:rPr>
              <a:t> </a:t>
            </a:r>
            <a:br>
              <a:rPr lang="en-US" sz="2000" dirty="0">
                <a:solidFill>
                  <a:srgbClr val="00853F"/>
                </a:solidFill>
              </a:rPr>
            </a:br>
            <a:r>
              <a:rPr lang="en-US" sz="2000" dirty="0">
                <a:solidFill>
                  <a:srgbClr val="00853F"/>
                </a:solidFill>
              </a:rPr>
              <a:t>Daylight Zone Definition:</a:t>
            </a:r>
            <a:br>
              <a:rPr lang="en-US" sz="2000" dirty="0">
                <a:solidFill>
                  <a:srgbClr val="00853F"/>
                </a:solidFill>
              </a:rPr>
            </a:br>
            <a:r>
              <a:rPr lang="en-US" sz="2000" dirty="0">
                <a:solidFill>
                  <a:srgbClr val="00853F"/>
                </a:solidFill>
              </a:rPr>
              <a:t>Under Skylights</a:t>
            </a:r>
            <a:endParaRPr lang="en-US" sz="2000" dirty="0"/>
          </a:p>
        </p:txBody>
      </p:sp>
      <p:sp>
        <p:nvSpPr>
          <p:cNvPr id="7" name="TextBox 6"/>
          <p:cNvSpPr txBox="1"/>
          <p:nvPr/>
        </p:nvSpPr>
        <p:spPr>
          <a:xfrm>
            <a:off x="1557869" y="6336915"/>
            <a:ext cx="3341511" cy="335814"/>
          </a:xfrm>
          <a:prstGeom prst="rect">
            <a:avLst/>
          </a:prstGeom>
        </p:spPr>
        <p:txBody>
          <a:bodyPr vert="horz" wrap="square" lIns="91440" tIns="45720" rIns="91440" bIns="45720" rtlCol="0">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 2019, ASHRAE,</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a:ln>
                  <a:noFill/>
                </a:ln>
                <a:solidFill>
                  <a:schemeClr val="tx1">
                    <a:lumMod val="50000"/>
                  </a:schemeClr>
                </a:solidFill>
                <a:effectLst/>
                <a:uLnTx/>
                <a:uFillTx/>
                <a:latin typeface="Arial Narrow"/>
                <a:ea typeface="+mn-ea"/>
                <a:cs typeface="Arial Narrow"/>
              </a:rPr>
              <a:t>NSI/ASHRAE/IES Standard 90.1-2019, Figure 3..2-3</a:t>
            </a:r>
            <a:endPar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pic>
        <p:nvPicPr>
          <p:cNvPr id="2" name="Picture 1">
            <a:extLst>
              <a:ext uri="{FF2B5EF4-FFF2-40B4-BE49-F238E27FC236}">
                <a16:creationId xmlns:a16="http://schemas.microsoft.com/office/drawing/2014/main" id="{641AB744-6D45-4306-8273-F002FC3B1902}"/>
              </a:ext>
            </a:extLst>
          </p:cNvPr>
          <p:cNvPicPr>
            <a:picLocks noChangeAspect="1"/>
          </p:cNvPicPr>
          <p:nvPr/>
        </p:nvPicPr>
        <p:blipFill rotWithShape="1">
          <a:blip r:embed="rId3"/>
          <a:srcRect l="33059" t="38522" r="15176" b="5512"/>
          <a:stretch/>
        </p:blipFill>
        <p:spPr>
          <a:xfrm>
            <a:off x="1452283" y="1204856"/>
            <a:ext cx="6476103" cy="5005166"/>
          </a:xfrm>
          <a:prstGeom prst="rect">
            <a:avLst/>
          </a:prstGeom>
        </p:spPr>
      </p:pic>
    </p:spTree>
    <p:extLst>
      <p:ext uri="{BB962C8B-B14F-4D97-AF65-F5344CB8AC3E}">
        <p14:creationId xmlns:p14="http://schemas.microsoft.com/office/powerpoint/2010/main" val="4189802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8175"/>
            <a:ext cx="8229600" cy="4876800"/>
          </a:xfrm>
        </p:spPr>
        <p:txBody>
          <a:bodyPr/>
          <a:lstStyle/>
          <a:p>
            <a:r>
              <a:rPr lang="en-US" dirty="0"/>
              <a:t>Automatically reduce general lighting power by at least 50% within 20 minutes of all occupants leaving the space</a:t>
            </a:r>
          </a:p>
          <a:p>
            <a:pPr marL="0" indent="0">
              <a:buNone/>
            </a:pPr>
            <a:r>
              <a:rPr lang="en-US" b="1" u="sng" dirty="0"/>
              <a:t>Exceptions</a:t>
            </a:r>
            <a:endParaRPr lang="en-US" dirty="0"/>
          </a:p>
          <a:p>
            <a:r>
              <a:rPr lang="en-US" dirty="0"/>
              <a:t>Space has LPD &lt; 0.80 W/ft</a:t>
            </a:r>
            <a:r>
              <a:rPr lang="en-US" baseline="30000" dirty="0"/>
              <a:t>2</a:t>
            </a:r>
          </a:p>
          <a:p>
            <a:r>
              <a:rPr lang="en-US" dirty="0"/>
              <a:t>Space is lighted by High-Intensity Discharge technology</a:t>
            </a:r>
          </a:p>
          <a:p>
            <a:r>
              <a:rPr lang="en-US" dirty="0"/>
              <a:t>General lighting power in space is automatically reduced by ≥ 30% within 20 minutes of all occupants leaving the space</a:t>
            </a:r>
          </a:p>
          <a:p>
            <a:r>
              <a:rPr lang="en-US" dirty="0"/>
              <a:t>Lighting load ≤ 0.02 W/ft</a:t>
            </a:r>
            <a:r>
              <a:rPr lang="en-US" baseline="30000" dirty="0"/>
              <a:t>2</a:t>
            </a:r>
            <a:r>
              <a:rPr lang="en-US" dirty="0"/>
              <a:t> multiplied by gross lighted area of the building</a:t>
            </a:r>
          </a:p>
          <a:p>
            <a:endParaRPr lang="en-US" dirty="0">
              <a:solidFill>
                <a:srgbClr val="FF0000"/>
              </a:solidFill>
            </a:endParaRPr>
          </a:p>
        </p:txBody>
      </p:sp>
      <p:sp>
        <p:nvSpPr>
          <p:cNvPr id="5" name="Rectangle 2"/>
          <p:cNvSpPr>
            <a:spLocks noGrp="1" noChangeArrowheads="1"/>
          </p:cNvSpPr>
          <p:nvPr>
            <p:ph type="title"/>
          </p:nvPr>
        </p:nvSpPr>
        <p:spPr>
          <a:xfrm>
            <a:off x="266700" y="0"/>
            <a:ext cx="8610599" cy="914400"/>
          </a:xfrm>
        </p:spPr>
        <p:txBody>
          <a:bodyPr>
            <a:normAutofit/>
          </a:bodyPr>
          <a:lstStyle/>
          <a:p>
            <a:pPr>
              <a:lnSpc>
                <a:spcPct val="80000"/>
              </a:lnSpc>
            </a:pPr>
            <a:r>
              <a:rPr lang="en-US" sz="2400" b="1" dirty="0">
                <a:solidFill>
                  <a:srgbClr val="00853F"/>
                </a:solidFill>
              </a:rPr>
              <a:t>Section 9 – 9.4.1.1 (g)</a:t>
            </a:r>
            <a:br>
              <a:rPr lang="en-US" sz="2400" b="1" dirty="0">
                <a:solidFill>
                  <a:srgbClr val="FF0000"/>
                </a:solidFill>
              </a:rPr>
            </a:br>
            <a:r>
              <a:rPr lang="en-US" sz="2000" dirty="0">
                <a:solidFill>
                  <a:srgbClr val="00853F"/>
                </a:solidFill>
              </a:rPr>
              <a:t>Automatic Partial OFF (Full OFF Complies) </a:t>
            </a:r>
            <a:br>
              <a:rPr lang="en-US" sz="2000" dirty="0">
                <a:solidFill>
                  <a:srgbClr val="00853F"/>
                </a:solidFill>
              </a:rPr>
            </a:br>
            <a:endParaRPr lang="en-US" sz="2000" dirty="0">
              <a:solidFill>
                <a:srgbClr val="00853F"/>
              </a:solidFill>
            </a:endParaRPr>
          </a:p>
        </p:txBody>
      </p:sp>
    </p:spTree>
    <p:extLst>
      <p:ext uri="{BB962C8B-B14F-4D97-AF65-F5344CB8AC3E}">
        <p14:creationId xmlns:p14="http://schemas.microsoft.com/office/powerpoint/2010/main" val="8582432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8175"/>
            <a:ext cx="8229600" cy="4876800"/>
          </a:xfrm>
        </p:spPr>
        <p:txBody>
          <a:bodyPr/>
          <a:lstStyle/>
          <a:p>
            <a:r>
              <a:rPr lang="en-US" dirty="0"/>
              <a:t>All lighting automatically shut off within 20 minutes of all occupants leaving the space</a:t>
            </a:r>
          </a:p>
          <a:p>
            <a:r>
              <a:rPr lang="en-US" dirty="0"/>
              <a:t>Control device to control &lt; 5,000 ft</a:t>
            </a:r>
            <a:r>
              <a:rPr lang="en-US" baseline="30000" dirty="0"/>
              <a:t>2</a:t>
            </a:r>
          </a:p>
          <a:p>
            <a:pPr marL="0" indent="0">
              <a:buNone/>
            </a:pPr>
            <a:r>
              <a:rPr lang="en-US" b="1" u="sng" dirty="0"/>
              <a:t>Exceptions</a:t>
            </a:r>
            <a:endParaRPr lang="en-US" u="sng" dirty="0"/>
          </a:p>
          <a:p>
            <a:r>
              <a:rPr lang="en-US" dirty="0"/>
              <a:t>Shop and lab classrooms</a:t>
            </a:r>
          </a:p>
          <a:p>
            <a:r>
              <a:rPr lang="en-US" dirty="0"/>
              <a:t>Areas where auto shutoff causes safety or security concerns</a:t>
            </a:r>
          </a:p>
          <a:p>
            <a:r>
              <a:rPr lang="en-US" dirty="0"/>
              <a:t>Lighting for 24/7 operation</a:t>
            </a:r>
          </a:p>
          <a:p>
            <a:r>
              <a:rPr lang="en-US" dirty="0">
                <a:solidFill>
                  <a:srgbClr val="FF0000"/>
                </a:solidFill>
              </a:rPr>
              <a:t>Lighting load &lt; 0.02 W/ft</a:t>
            </a:r>
            <a:r>
              <a:rPr lang="en-US" baseline="30000" dirty="0">
                <a:solidFill>
                  <a:srgbClr val="FF0000"/>
                </a:solidFill>
              </a:rPr>
              <a:t>2</a:t>
            </a:r>
            <a:r>
              <a:rPr lang="en-US" dirty="0">
                <a:solidFill>
                  <a:srgbClr val="FF0000"/>
                </a:solidFill>
              </a:rPr>
              <a:t> multiplied by the gross lighted floor area</a:t>
            </a:r>
          </a:p>
        </p:txBody>
      </p:sp>
      <p:sp>
        <p:nvSpPr>
          <p:cNvPr id="5" name="Rectangle 2"/>
          <p:cNvSpPr>
            <a:spLocks noGrp="1" noChangeArrowheads="1"/>
          </p:cNvSpPr>
          <p:nvPr>
            <p:ph type="title"/>
          </p:nvPr>
        </p:nvSpPr>
        <p:spPr>
          <a:xfrm>
            <a:off x="266700" y="0"/>
            <a:ext cx="8610599" cy="914400"/>
          </a:xfrm>
        </p:spPr>
        <p:txBody>
          <a:bodyPr>
            <a:normAutofit fontScale="90000"/>
          </a:bodyPr>
          <a:lstStyle/>
          <a:p>
            <a:pPr>
              <a:lnSpc>
                <a:spcPct val="80000"/>
              </a:lnSpc>
            </a:pPr>
            <a:r>
              <a:rPr lang="en-US" sz="2400" b="1" dirty="0">
                <a:solidFill>
                  <a:srgbClr val="00853F"/>
                </a:solidFill>
              </a:rPr>
              <a:t>Section 9 – 9.4.1.1 (h)</a:t>
            </a:r>
            <a:br>
              <a:rPr lang="en-US" sz="2400" b="1" dirty="0">
                <a:solidFill>
                  <a:srgbClr val="FF0000"/>
                </a:solidFill>
              </a:rPr>
            </a:br>
            <a:r>
              <a:rPr lang="en-US" sz="2200" dirty="0">
                <a:solidFill>
                  <a:srgbClr val="00853F"/>
                </a:solidFill>
              </a:rPr>
              <a:t>Automatic Full OFF </a:t>
            </a:r>
            <a:br>
              <a:rPr lang="en-US" sz="2200" dirty="0">
                <a:solidFill>
                  <a:srgbClr val="00853F"/>
                </a:solidFill>
              </a:rPr>
            </a:br>
            <a:endParaRPr lang="en-US" sz="2200" dirty="0">
              <a:solidFill>
                <a:srgbClr val="00853F"/>
              </a:solidFill>
            </a:endParaRPr>
          </a:p>
        </p:txBody>
      </p:sp>
      <p:sp>
        <p:nvSpPr>
          <p:cNvPr id="4" name="Rectangle 3"/>
          <p:cNvSpPr/>
          <p:nvPr/>
        </p:nvSpPr>
        <p:spPr>
          <a:xfrm>
            <a:off x="3909663" y="5308003"/>
            <a:ext cx="4678878" cy="1089529"/>
          </a:xfrm>
          <a:prstGeom prst="rect">
            <a:avLst/>
          </a:prstGeom>
          <a:ln w="6350">
            <a:solidFill>
              <a:schemeClr val="tx1"/>
            </a:solidFill>
          </a:ln>
        </p:spPr>
        <p:txBody>
          <a:bodyPr wrap="square">
            <a:spAutoFit/>
          </a:bodyPr>
          <a:lstStyle/>
          <a:p>
            <a:pPr marL="57150" indent="0">
              <a:lnSpc>
                <a:spcPct val="90000"/>
              </a:lnSpc>
              <a:spcBef>
                <a:spcPct val="35000"/>
              </a:spcBef>
              <a:buNone/>
            </a:pPr>
            <a:r>
              <a:rPr lang="en-US" sz="2400" dirty="0"/>
              <a:t>Typically, users are allowed to choose to implement this control or Scheduled Shutoff</a:t>
            </a:r>
          </a:p>
        </p:txBody>
      </p:sp>
    </p:spTree>
    <p:extLst>
      <p:ext uri="{BB962C8B-B14F-4D97-AF65-F5344CB8AC3E}">
        <p14:creationId xmlns:p14="http://schemas.microsoft.com/office/powerpoint/2010/main" val="3931401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Rectangle 3"/>
          <p:cNvSpPr>
            <a:spLocks noGrp="1" noChangeArrowheads="1"/>
          </p:cNvSpPr>
          <p:nvPr>
            <p:ph idx="1"/>
          </p:nvPr>
        </p:nvSpPr>
        <p:spPr>
          <a:xfrm>
            <a:off x="456229" y="1219200"/>
            <a:ext cx="8078171" cy="5217226"/>
          </a:xfrm>
        </p:spPr>
        <p:txBody>
          <a:bodyPr>
            <a:normAutofit fontScale="70000" lnSpcReduction="20000"/>
          </a:bodyPr>
          <a:lstStyle/>
          <a:p>
            <a:pPr marL="0" indent="0">
              <a:lnSpc>
                <a:spcPct val="95000"/>
              </a:lnSpc>
              <a:buNone/>
            </a:pPr>
            <a:r>
              <a:rPr lang="en-US" sz="3000" dirty="0"/>
              <a:t>Control lights on a scheduled basis (automatic time switch) </a:t>
            </a:r>
          </a:p>
          <a:p>
            <a:pPr marL="974725" lvl="2" indent="-342900">
              <a:buFont typeface="Arial" panose="020B0604020202020204" pitchFamily="34" charset="0"/>
              <a:buChar char="•"/>
            </a:pPr>
            <a:r>
              <a:rPr lang="en-US" sz="2400" dirty="0"/>
              <a:t>Time-of-day controller or </a:t>
            </a:r>
          </a:p>
          <a:p>
            <a:pPr marL="974725" lvl="2" indent="-342900">
              <a:buFont typeface="Arial" panose="020B0604020202020204" pitchFamily="34" charset="0"/>
              <a:buChar char="•"/>
            </a:pPr>
            <a:r>
              <a:rPr lang="en-US" sz="2400" dirty="0"/>
              <a:t>Signal from another control or alarm</a:t>
            </a:r>
          </a:p>
          <a:p>
            <a:pPr marL="1431925" lvl="3" indent="-342900">
              <a:buFont typeface="+mj-lt"/>
              <a:buAutoNum type="arabicPeriod"/>
            </a:pPr>
            <a:endParaRPr lang="en-US" sz="2100" dirty="0"/>
          </a:p>
          <a:p>
            <a:pPr marL="63500" indent="-457200">
              <a:buNone/>
            </a:pPr>
            <a:r>
              <a:rPr lang="en-US" sz="3000" dirty="0"/>
              <a:t>	Controller or system provide independent control sequences that</a:t>
            </a:r>
          </a:p>
          <a:p>
            <a:pPr marL="974725" lvl="2" indent="-342900">
              <a:buFont typeface="Arial" panose="020B0604020202020204" pitchFamily="34" charset="0"/>
              <a:buChar char="•"/>
            </a:pPr>
            <a:r>
              <a:rPr lang="en-US" sz="2400" dirty="0"/>
              <a:t>Controls ≤ 25,000 ft</a:t>
            </a:r>
            <a:r>
              <a:rPr lang="en-US" sz="2400" baseline="30000" dirty="0"/>
              <a:t>2</a:t>
            </a:r>
            <a:r>
              <a:rPr lang="en-US" sz="2400" dirty="0"/>
              <a:t> </a:t>
            </a:r>
          </a:p>
          <a:p>
            <a:pPr marL="974725" lvl="2" indent="-342900">
              <a:buFont typeface="Arial" panose="020B0604020202020204" pitchFamily="34" charset="0"/>
              <a:buChar char="•"/>
            </a:pPr>
            <a:r>
              <a:rPr lang="en-US" sz="2400" dirty="0"/>
              <a:t>Not more than one floor </a:t>
            </a:r>
          </a:p>
          <a:p>
            <a:pPr marL="974725" lvl="2" indent="-342900">
              <a:buFont typeface="Arial" panose="020B0604020202020204" pitchFamily="34" charset="0"/>
              <a:buChar char="•"/>
            </a:pPr>
            <a:r>
              <a:rPr lang="en-US" sz="2400" dirty="0"/>
              <a:t>Accounts for weekend and holidays</a:t>
            </a:r>
          </a:p>
          <a:p>
            <a:pPr marL="863600" lvl="3" indent="0">
              <a:buNone/>
            </a:pPr>
            <a:endParaRPr lang="en-US" sz="2100" dirty="0"/>
          </a:p>
          <a:p>
            <a:pPr marL="463550" lvl="1" indent="-463550">
              <a:buNone/>
            </a:pPr>
            <a:r>
              <a:rPr lang="en-US" sz="3000" dirty="0"/>
              <a:t>Manual override control</a:t>
            </a:r>
          </a:p>
          <a:p>
            <a:pPr marL="974725" lvl="2" indent="-342900">
              <a:buFont typeface="Arial" panose="020B0604020202020204" pitchFamily="34" charset="0"/>
              <a:buChar char="•"/>
            </a:pPr>
            <a:r>
              <a:rPr lang="en-US" sz="2400" dirty="0"/>
              <a:t>&lt; 2 hours during scheduled off</a:t>
            </a:r>
          </a:p>
          <a:p>
            <a:pPr marL="974725" lvl="2" indent="-342900">
              <a:buFont typeface="Arial" panose="020B0604020202020204" pitchFamily="34" charset="0"/>
              <a:buChar char="•"/>
            </a:pPr>
            <a:r>
              <a:rPr lang="en-US" sz="2400" dirty="0"/>
              <a:t>Control ≤ 5,000 ft</a:t>
            </a:r>
            <a:r>
              <a:rPr lang="en-US" sz="2400" baseline="30000" dirty="0"/>
              <a:t>2</a:t>
            </a:r>
          </a:p>
          <a:p>
            <a:pPr marL="0" indent="0">
              <a:lnSpc>
                <a:spcPct val="95000"/>
              </a:lnSpc>
              <a:buNone/>
            </a:pPr>
            <a:r>
              <a:rPr lang="en-US" sz="2800" b="1" u="sng" dirty="0"/>
              <a:t>Exceptions</a:t>
            </a:r>
            <a:endParaRPr lang="en-US" dirty="0"/>
          </a:p>
          <a:p>
            <a:pPr marL="974725" lvl="2" indent="-342900">
              <a:buFont typeface="Arial" panose="020B0604020202020204" pitchFamily="34" charset="0"/>
              <a:buChar char="•"/>
            </a:pPr>
            <a:r>
              <a:rPr lang="en-US" sz="2400" dirty="0"/>
              <a:t>Lighting for 24/7 operation</a:t>
            </a:r>
          </a:p>
          <a:p>
            <a:pPr marL="974725" lvl="2" indent="-342900">
              <a:buFont typeface="Arial" panose="020B0604020202020204" pitchFamily="34" charset="0"/>
              <a:buChar char="•"/>
            </a:pPr>
            <a:r>
              <a:rPr lang="en-US" sz="2400" dirty="0"/>
              <a:t>Patient care spaces</a:t>
            </a:r>
          </a:p>
          <a:p>
            <a:pPr marL="974725" lvl="2" indent="-342900">
              <a:buFont typeface="Arial" panose="020B0604020202020204" pitchFamily="34" charset="0"/>
              <a:buChar char="•"/>
            </a:pPr>
            <a:r>
              <a:rPr lang="en-US" sz="2400" dirty="0"/>
              <a:t>Areas where auto shutoff causes safety or security concerns</a:t>
            </a:r>
          </a:p>
          <a:p>
            <a:pPr marL="974725" lvl="2" indent="-342900">
              <a:buFont typeface="Arial" panose="020B0604020202020204" pitchFamily="34" charset="0"/>
              <a:buChar char="•"/>
            </a:pPr>
            <a:r>
              <a:rPr lang="en-US" sz="2400" dirty="0"/>
              <a:t>Lighting load ≤ 0.02 W/ft</a:t>
            </a:r>
            <a:r>
              <a:rPr lang="en-US" sz="2400" baseline="30000" dirty="0"/>
              <a:t>2</a:t>
            </a:r>
            <a:r>
              <a:rPr lang="en-US" sz="2400" dirty="0"/>
              <a:t> multiplied by gross lighted area of the building</a:t>
            </a:r>
          </a:p>
          <a:p>
            <a:pPr marL="631825" lvl="2" indent="0">
              <a:buNone/>
            </a:pPr>
            <a:endParaRPr lang="en-US" sz="2400" dirty="0"/>
          </a:p>
          <a:p>
            <a:pPr marL="863600" lvl="2" indent="-463550">
              <a:buNone/>
            </a:pPr>
            <a:endParaRPr lang="en-US" sz="2600" dirty="0"/>
          </a:p>
          <a:p>
            <a:pPr lvl="2">
              <a:lnSpc>
                <a:spcPct val="80000"/>
              </a:lnSpc>
              <a:buFont typeface="Wingdings" pitchFamily="2" charset="2"/>
              <a:buChar char="§"/>
            </a:pPr>
            <a:endParaRPr lang="en-US" sz="2400" dirty="0"/>
          </a:p>
        </p:txBody>
      </p:sp>
      <p:sp>
        <p:nvSpPr>
          <p:cNvPr id="480258" name="Rectangle 2"/>
          <p:cNvSpPr>
            <a:spLocks noGrp="1" noChangeArrowheads="1"/>
          </p:cNvSpPr>
          <p:nvPr>
            <p:ph type="title"/>
          </p:nvPr>
        </p:nvSpPr>
        <p:spPr>
          <a:xfrm>
            <a:off x="266701" y="0"/>
            <a:ext cx="8140700" cy="917575"/>
          </a:xfrm>
        </p:spPr>
        <p:txBody>
          <a:bodyPr>
            <a:normAutofit/>
          </a:bodyPr>
          <a:lstStyle/>
          <a:p>
            <a:pPr>
              <a:lnSpc>
                <a:spcPct val="80000"/>
              </a:lnSpc>
            </a:pPr>
            <a:r>
              <a:rPr lang="en-US" sz="2400" b="1" dirty="0">
                <a:solidFill>
                  <a:srgbClr val="00853F"/>
                </a:solidFill>
              </a:rPr>
              <a:t>Section 9 – 9.4.1.1 (i)</a:t>
            </a:r>
            <a:br>
              <a:rPr lang="en-US" sz="2200" dirty="0">
                <a:solidFill>
                  <a:srgbClr val="00853F"/>
                </a:solidFill>
              </a:rPr>
            </a:br>
            <a:r>
              <a:rPr lang="en-US" sz="2200" dirty="0">
                <a:solidFill>
                  <a:srgbClr val="00853F"/>
                </a:solidFill>
              </a:rPr>
              <a:t>Scheduled Shutoff</a:t>
            </a:r>
            <a:endParaRPr lang="en-US" sz="2000" dirty="0">
              <a:solidFill>
                <a:srgbClr val="00853F"/>
              </a:solidFill>
            </a:endParaRPr>
          </a:p>
        </p:txBody>
      </p:sp>
      <p:sp>
        <p:nvSpPr>
          <p:cNvPr id="5" name="Rectangle 4"/>
          <p:cNvSpPr/>
          <p:nvPr/>
        </p:nvSpPr>
        <p:spPr>
          <a:xfrm>
            <a:off x="4924202" y="3958541"/>
            <a:ext cx="3483199" cy="923330"/>
          </a:xfrm>
          <a:prstGeom prst="rect">
            <a:avLst/>
          </a:prstGeom>
          <a:ln w="6350">
            <a:solidFill>
              <a:schemeClr val="tx1"/>
            </a:solidFill>
          </a:ln>
        </p:spPr>
        <p:txBody>
          <a:bodyPr wrap="square">
            <a:spAutoFit/>
          </a:bodyPr>
          <a:lstStyle/>
          <a:p>
            <a:pPr marL="57150" indent="0">
              <a:lnSpc>
                <a:spcPct val="90000"/>
              </a:lnSpc>
              <a:spcBef>
                <a:spcPct val="35000"/>
              </a:spcBef>
              <a:buNone/>
            </a:pPr>
            <a:r>
              <a:rPr lang="en-US" sz="2000" dirty="0"/>
              <a:t>Typically, users are allowed to choose to implement this control or Automatic Full Off</a:t>
            </a:r>
          </a:p>
        </p:txBody>
      </p:sp>
    </p:spTree>
    <p:extLst>
      <p:ext uri="{BB962C8B-B14F-4D97-AF65-F5344CB8AC3E}">
        <p14:creationId xmlns:p14="http://schemas.microsoft.com/office/powerpoint/2010/main" val="120498909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Rectangle 3"/>
          <p:cNvSpPr>
            <a:spLocks noGrp="1" noChangeArrowheads="1"/>
          </p:cNvSpPr>
          <p:nvPr>
            <p:ph idx="1"/>
          </p:nvPr>
        </p:nvSpPr>
        <p:spPr>
          <a:xfrm>
            <a:off x="456229" y="1219200"/>
            <a:ext cx="8078171" cy="5217226"/>
          </a:xfrm>
        </p:spPr>
        <p:txBody>
          <a:bodyPr>
            <a:normAutofit/>
          </a:bodyPr>
          <a:lstStyle/>
          <a:p>
            <a:pPr marL="0" indent="0">
              <a:lnSpc>
                <a:spcPct val="95000"/>
              </a:lnSpc>
              <a:buNone/>
            </a:pPr>
            <a:r>
              <a:rPr lang="en-US" sz="3000" dirty="0">
                <a:solidFill>
                  <a:srgbClr val="FF0000"/>
                </a:solidFill>
              </a:rPr>
              <a:t>Lights scheduled off at end of business hours using either</a:t>
            </a:r>
          </a:p>
          <a:p>
            <a:pPr marL="628650">
              <a:lnSpc>
                <a:spcPct val="95000"/>
              </a:lnSpc>
            </a:pPr>
            <a:r>
              <a:rPr lang="en-US" sz="2800" dirty="0">
                <a:solidFill>
                  <a:srgbClr val="FF0000"/>
                </a:solidFill>
              </a:rPr>
              <a:t>Time-of-day control automatically turns lighting off as programmed OR</a:t>
            </a:r>
          </a:p>
          <a:p>
            <a:pPr marL="628650">
              <a:lnSpc>
                <a:spcPct val="95000"/>
              </a:lnSpc>
            </a:pPr>
            <a:r>
              <a:rPr lang="en-US" sz="2800" dirty="0">
                <a:solidFill>
                  <a:srgbClr val="FF0000"/>
                </a:solidFill>
              </a:rPr>
              <a:t>Signal from another automatic control or alarm/security system</a:t>
            </a:r>
          </a:p>
          <a:p>
            <a:pPr marL="0" indent="0">
              <a:lnSpc>
                <a:spcPct val="95000"/>
              </a:lnSpc>
              <a:buNone/>
            </a:pPr>
            <a:endParaRPr lang="en-US" sz="3000" baseline="30000" dirty="0">
              <a:solidFill>
                <a:srgbClr val="FF0000"/>
              </a:solidFill>
            </a:endParaRPr>
          </a:p>
          <a:p>
            <a:pPr marL="0" indent="0">
              <a:lnSpc>
                <a:spcPct val="95000"/>
              </a:lnSpc>
              <a:buNone/>
            </a:pPr>
            <a:r>
              <a:rPr lang="en-US" sz="2800" dirty="0">
                <a:solidFill>
                  <a:srgbClr val="FF0000"/>
                </a:solidFill>
              </a:rPr>
              <a:t>Any manual, override control to not turn lighting on &gt; 2 hours during scheduled off</a:t>
            </a:r>
          </a:p>
        </p:txBody>
      </p:sp>
      <p:sp>
        <p:nvSpPr>
          <p:cNvPr id="480258" name="Rectangle 2"/>
          <p:cNvSpPr>
            <a:spLocks noGrp="1" noChangeArrowheads="1"/>
          </p:cNvSpPr>
          <p:nvPr>
            <p:ph type="title"/>
          </p:nvPr>
        </p:nvSpPr>
        <p:spPr>
          <a:xfrm>
            <a:off x="266701" y="0"/>
            <a:ext cx="8140700" cy="917575"/>
          </a:xfrm>
        </p:spPr>
        <p:txBody>
          <a:bodyPr>
            <a:normAutofit/>
          </a:bodyPr>
          <a:lstStyle/>
          <a:p>
            <a:pPr>
              <a:lnSpc>
                <a:spcPct val="80000"/>
              </a:lnSpc>
            </a:pPr>
            <a:r>
              <a:rPr lang="en-US" sz="2400" b="1" dirty="0">
                <a:solidFill>
                  <a:srgbClr val="00853F"/>
                </a:solidFill>
              </a:rPr>
              <a:t>Section 9 – </a:t>
            </a:r>
            <a:r>
              <a:rPr lang="en-US" sz="2400" b="1" dirty="0">
                <a:solidFill>
                  <a:srgbClr val="FF0000"/>
                </a:solidFill>
              </a:rPr>
              <a:t>9.4.1.1 (j)</a:t>
            </a:r>
            <a:br>
              <a:rPr lang="en-US" sz="2200" dirty="0">
                <a:solidFill>
                  <a:srgbClr val="FF0000"/>
                </a:solidFill>
              </a:rPr>
            </a:br>
            <a:r>
              <a:rPr lang="en-US" sz="2200" dirty="0">
                <a:solidFill>
                  <a:srgbClr val="FF0000"/>
                </a:solidFill>
              </a:rPr>
              <a:t>Scheduled OFF During Nonbusiness Hours</a:t>
            </a:r>
            <a:endParaRPr lang="en-US" sz="2000" dirty="0">
              <a:solidFill>
                <a:srgbClr val="FF0000"/>
              </a:solidFill>
            </a:endParaRPr>
          </a:p>
        </p:txBody>
      </p:sp>
    </p:spTree>
    <p:extLst>
      <p:ext uri="{BB962C8B-B14F-4D97-AF65-F5344CB8AC3E}">
        <p14:creationId xmlns:p14="http://schemas.microsoft.com/office/powerpoint/2010/main" val="178506663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3175"/>
            <a:ext cx="8229600" cy="5261376"/>
          </a:xfrm>
        </p:spPr>
        <p:txBody>
          <a:bodyPr>
            <a:normAutofit fontScale="85000" lnSpcReduction="20000"/>
          </a:bodyPr>
          <a:lstStyle/>
          <a:p>
            <a:r>
              <a:rPr lang="en-US" dirty="0"/>
              <a:t>Automatic lighting shutoff per 9.4.1.1(i)</a:t>
            </a:r>
          </a:p>
          <a:p>
            <a:r>
              <a:rPr lang="en-US" dirty="0"/>
              <a:t>Must reduce lighting power by minimum of </a:t>
            </a:r>
            <a:r>
              <a:rPr lang="en-US" dirty="0">
                <a:solidFill>
                  <a:srgbClr val="FF0000"/>
                </a:solidFill>
              </a:rPr>
              <a:t>50</a:t>
            </a:r>
            <a:r>
              <a:rPr lang="en-US" dirty="0"/>
              <a:t>% when no activity is detected for </a:t>
            </a:r>
            <a:r>
              <a:rPr lang="en-US" dirty="0">
                <a:solidFill>
                  <a:srgbClr val="FF0000"/>
                </a:solidFill>
              </a:rPr>
              <a:t>10</a:t>
            </a:r>
            <a:r>
              <a:rPr lang="en-US" dirty="0"/>
              <a:t> minutes within a lighting zone </a:t>
            </a:r>
            <a:br>
              <a:rPr lang="en-US" dirty="0"/>
            </a:br>
            <a:r>
              <a:rPr lang="en-US" dirty="0"/>
              <a:t>≤ 3,600 ft</a:t>
            </a:r>
            <a:r>
              <a:rPr lang="en-US" baseline="30000" dirty="0"/>
              <a:t>2</a:t>
            </a:r>
          </a:p>
          <a:p>
            <a:r>
              <a:rPr lang="en-US" dirty="0">
                <a:solidFill>
                  <a:srgbClr val="FF0000"/>
                </a:solidFill>
              </a:rPr>
              <a:t>Parking garage daylight transition lighting exempt per Section 9.2.3.1 to be separately controlled to automatically reduce lighting to no more than general light level from sunset to sunrise</a:t>
            </a:r>
          </a:p>
          <a:p>
            <a:endParaRPr lang="en-US" baseline="30000" dirty="0"/>
          </a:p>
          <a:p>
            <a:r>
              <a:rPr lang="en-US" dirty="0">
                <a:solidFill>
                  <a:srgbClr val="FF0000"/>
                </a:solidFill>
              </a:rPr>
              <a:t>Automatically reduce power through continuous dimming in response to daylight for luminaires within 20 ft of any perimeter wall openings totaling at least 24 ft</a:t>
            </a:r>
            <a:r>
              <a:rPr lang="en-US" baseline="30000" dirty="0">
                <a:solidFill>
                  <a:srgbClr val="FF0000"/>
                </a:solidFill>
              </a:rPr>
              <a:t>2</a:t>
            </a:r>
            <a:r>
              <a:rPr lang="en-US" dirty="0">
                <a:solidFill>
                  <a:srgbClr val="FF0000"/>
                </a:solidFill>
              </a:rPr>
              <a:t> </a:t>
            </a:r>
            <a:br>
              <a:rPr lang="en-US" dirty="0">
                <a:solidFill>
                  <a:srgbClr val="FF0000"/>
                </a:solidFill>
              </a:rPr>
            </a:br>
            <a:endParaRPr lang="en-US" dirty="0">
              <a:solidFill>
                <a:srgbClr val="FF0000"/>
              </a:solidFill>
            </a:endParaRPr>
          </a:p>
          <a:p>
            <a:pPr marL="0" indent="0">
              <a:buNone/>
            </a:pPr>
            <a:r>
              <a:rPr lang="en-US" b="1" u="sng" dirty="0"/>
              <a:t>Exceptions</a:t>
            </a:r>
          </a:p>
          <a:p>
            <a:r>
              <a:rPr lang="en-US" dirty="0">
                <a:solidFill>
                  <a:srgbClr val="FF0000"/>
                </a:solidFill>
              </a:rPr>
              <a:t>Parking garage daylight transition lighting exempt per 9.2.3.1</a:t>
            </a:r>
          </a:p>
          <a:p>
            <a:r>
              <a:rPr lang="en-US" dirty="0">
                <a:solidFill>
                  <a:srgbClr val="FF0000"/>
                </a:solidFill>
              </a:rPr>
              <a:t>Where permanent screens or architectural elements obstruct &gt; 50% of opening</a:t>
            </a:r>
          </a:p>
          <a:p>
            <a:r>
              <a:rPr lang="en-US" dirty="0">
                <a:solidFill>
                  <a:srgbClr val="FF0000"/>
                </a:solidFill>
              </a:rPr>
              <a:t>Where top of any existing adjacent structure or natural object is at least twice as high above the openings as its horizontal distance from opening</a:t>
            </a:r>
          </a:p>
        </p:txBody>
      </p:sp>
      <p:sp>
        <p:nvSpPr>
          <p:cNvPr id="4" name="Rectangle 2"/>
          <p:cNvSpPr>
            <a:spLocks noGrp="1" noChangeArrowheads="1"/>
          </p:cNvSpPr>
          <p:nvPr>
            <p:ph type="title"/>
          </p:nvPr>
        </p:nvSpPr>
        <p:spPr/>
        <p:txBody>
          <a:bodyPr>
            <a:normAutofit/>
          </a:bodyPr>
          <a:lstStyle/>
          <a:p>
            <a:pPr>
              <a:lnSpc>
                <a:spcPct val="80000"/>
              </a:lnSpc>
            </a:pPr>
            <a:r>
              <a:rPr lang="en-US" sz="2400" b="1" dirty="0">
                <a:solidFill>
                  <a:srgbClr val="00853F"/>
                </a:solidFill>
              </a:rPr>
              <a:t>Section 9 – 9.4.1.2 </a:t>
            </a:r>
            <a:br>
              <a:rPr lang="en-US" sz="2000" dirty="0">
                <a:solidFill>
                  <a:srgbClr val="00853F"/>
                </a:solidFill>
              </a:rPr>
            </a:br>
            <a:r>
              <a:rPr lang="en-US" sz="2000" dirty="0">
                <a:solidFill>
                  <a:srgbClr val="00853F"/>
                </a:solidFill>
              </a:rPr>
              <a:t>Parking Garage Lighting Control</a:t>
            </a:r>
            <a:endParaRPr lang="en-US" sz="2000" dirty="0"/>
          </a:p>
        </p:txBody>
      </p:sp>
    </p:spTree>
    <p:extLst>
      <p:ext uri="{BB962C8B-B14F-4D97-AF65-F5344CB8AC3E}">
        <p14:creationId xmlns:p14="http://schemas.microsoft.com/office/powerpoint/2010/main" val="11859758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0" y="0"/>
            <a:ext cx="8610599" cy="740780"/>
          </a:xfrm>
        </p:spPr>
        <p:txBody>
          <a:bodyPr>
            <a:normAutofit/>
          </a:bodyPr>
          <a:lstStyle/>
          <a:p>
            <a:pPr>
              <a:lnSpc>
                <a:spcPct val="80000"/>
              </a:lnSpc>
            </a:pPr>
            <a:r>
              <a:rPr lang="en-US" sz="2400" b="1" dirty="0">
                <a:solidFill>
                  <a:srgbClr val="00853F"/>
                </a:solidFill>
              </a:rPr>
              <a:t>Section 9 – 9.4.1.2 </a:t>
            </a:r>
            <a:br>
              <a:rPr lang="en-US" sz="2000" dirty="0">
                <a:solidFill>
                  <a:srgbClr val="00853F"/>
                </a:solidFill>
              </a:rPr>
            </a:br>
            <a:r>
              <a:rPr lang="en-US" sz="2000" dirty="0">
                <a:solidFill>
                  <a:srgbClr val="00853F"/>
                </a:solidFill>
              </a:rPr>
              <a:t>Parking Garage Lighting Control</a:t>
            </a:r>
            <a:endParaRPr lang="en-US" sz="2000" dirty="0"/>
          </a:p>
        </p:txBody>
      </p:sp>
      <p:pic>
        <p:nvPicPr>
          <p:cNvPr id="6" name="Picture 5" descr="Garage.jpg"/>
          <p:cNvPicPr>
            <a:picLocks noChangeAspect="1"/>
          </p:cNvPicPr>
          <p:nvPr/>
        </p:nvPicPr>
        <p:blipFill>
          <a:blip r:embed="rId3"/>
          <a:stretch>
            <a:fillRect/>
          </a:stretch>
        </p:blipFill>
        <p:spPr>
          <a:xfrm>
            <a:off x="479755" y="1143000"/>
            <a:ext cx="8070470" cy="5044044"/>
          </a:xfrm>
          <a:prstGeom prst="rect">
            <a:avLst/>
          </a:prstGeom>
        </p:spPr>
      </p:pic>
    </p:spTree>
    <p:extLst>
      <p:ext uri="{BB962C8B-B14F-4D97-AF65-F5344CB8AC3E}">
        <p14:creationId xmlns:p14="http://schemas.microsoft.com/office/powerpoint/2010/main" val="3591660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Grp="1" noChangeArrowheads="1"/>
          </p:cNvSpPr>
          <p:nvPr>
            <p:ph idx="1"/>
          </p:nvPr>
        </p:nvSpPr>
        <p:spPr>
          <a:xfrm>
            <a:off x="644525" y="1371600"/>
            <a:ext cx="8423275" cy="2087563"/>
          </a:xfrm>
        </p:spPr>
        <p:txBody>
          <a:bodyPr/>
          <a:lstStyle/>
          <a:p>
            <a:pPr marL="0" indent="0">
              <a:lnSpc>
                <a:spcPct val="90000"/>
              </a:lnSpc>
              <a:buNone/>
            </a:pPr>
            <a:r>
              <a:rPr lang="en-US" sz="2400" dirty="0"/>
              <a:t>Special applications separately controlled from </a:t>
            </a:r>
            <a:br>
              <a:rPr lang="en-US" sz="2400" dirty="0"/>
            </a:br>
            <a:r>
              <a:rPr lang="en-US" sz="2400" dirty="0"/>
              <a:t>general lighting</a:t>
            </a:r>
          </a:p>
          <a:p>
            <a:pPr marL="749300" lvl="2" indent="-285750">
              <a:lnSpc>
                <a:spcPct val="80000"/>
              </a:lnSpc>
              <a:buFont typeface="Arial" panose="020B0604020202020204" pitchFamily="34" charset="0"/>
              <a:buChar char="•"/>
            </a:pPr>
            <a:r>
              <a:rPr lang="en-US" dirty="0"/>
              <a:t>Display or accent lighting</a:t>
            </a:r>
          </a:p>
          <a:p>
            <a:pPr marL="749300" lvl="2" indent="-285750">
              <a:lnSpc>
                <a:spcPct val="80000"/>
              </a:lnSpc>
              <a:buFont typeface="Arial" panose="020B0604020202020204" pitchFamily="34" charset="0"/>
              <a:buChar char="•"/>
            </a:pPr>
            <a:r>
              <a:rPr lang="en-US" dirty="0"/>
              <a:t>Case lighting</a:t>
            </a:r>
          </a:p>
          <a:p>
            <a:pPr marL="749300" lvl="2" indent="-285750">
              <a:lnSpc>
                <a:spcPct val="80000"/>
              </a:lnSpc>
              <a:buFont typeface="Arial" panose="020B0604020202020204" pitchFamily="34" charset="0"/>
              <a:buChar char="•"/>
            </a:pPr>
            <a:r>
              <a:rPr lang="en-US" dirty="0"/>
              <a:t>Demonstration lighting</a:t>
            </a:r>
          </a:p>
          <a:p>
            <a:pPr marL="0" indent="0">
              <a:lnSpc>
                <a:spcPct val="80000"/>
              </a:lnSpc>
              <a:buNone/>
            </a:pPr>
            <a:endParaRPr lang="en-US" sz="2000" dirty="0"/>
          </a:p>
          <a:p>
            <a:pPr>
              <a:lnSpc>
                <a:spcPct val="80000"/>
              </a:lnSpc>
            </a:pPr>
            <a:endParaRPr lang="en-US" sz="2400" dirty="0"/>
          </a:p>
          <a:p>
            <a:pPr>
              <a:lnSpc>
                <a:spcPct val="90000"/>
              </a:lnSpc>
            </a:pPr>
            <a:endParaRPr lang="en-US" sz="2000" dirty="0"/>
          </a:p>
          <a:p>
            <a:pPr>
              <a:lnSpc>
                <a:spcPct val="90000"/>
              </a:lnSpc>
            </a:pPr>
            <a:endParaRPr lang="en-US" sz="2400" dirty="0"/>
          </a:p>
        </p:txBody>
      </p:sp>
      <p:sp>
        <p:nvSpPr>
          <p:cNvPr id="478210" name="Rectangle 2"/>
          <p:cNvSpPr>
            <a:spLocks noGrp="1" noChangeArrowheads="1"/>
          </p:cNvSpPr>
          <p:nvPr>
            <p:ph type="title"/>
          </p:nvPr>
        </p:nvSpPr>
        <p:spPr>
          <a:xfrm>
            <a:off x="304800" y="1"/>
            <a:ext cx="8267700" cy="740780"/>
          </a:xfrm>
        </p:spPr>
        <p:txBody>
          <a:bodyPr>
            <a:normAutofit/>
          </a:bodyPr>
          <a:lstStyle/>
          <a:p>
            <a:pPr>
              <a:lnSpc>
                <a:spcPct val="80000"/>
              </a:lnSpc>
            </a:pPr>
            <a:r>
              <a:rPr lang="en-US" sz="2400" b="1" dirty="0">
                <a:solidFill>
                  <a:srgbClr val="00853F"/>
                </a:solidFill>
              </a:rPr>
              <a:t>Section 9 – 9.4.1.3 </a:t>
            </a:r>
            <a:br>
              <a:rPr lang="en-US" sz="2000" dirty="0">
                <a:solidFill>
                  <a:srgbClr val="00853F"/>
                </a:solidFill>
              </a:rPr>
            </a:br>
            <a:r>
              <a:rPr lang="en-US" sz="2000" dirty="0">
                <a:solidFill>
                  <a:srgbClr val="00853F"/>
                </a:solidFill>
              </a:rPr>
              <a:t>Control of Special Applications</a:t>
            </a:r>
            <a:endParaRPr lang="en-US" sz="2000" dirty="0">
              <a:solidFill>
                <a:srgbClr val="00B050"/>
              </a:solidFill>
            </a:endParaRPr>
          </a:p>
        </p:txBody>
      </p:sp>
      <p:pic>
        <p:nvPicPr>
          <p:cNvPr id="478212" name="Picture 4" descr="T_glass_display_case">
            <a:hlinkClick r:id="rId3"/>
          </p:cNvPr>
          <p:cNvPicPr>
            <a:picLocks noChangeAspect="1" noChangeArrowheads="1"/>
          </p:cNvPicPr>
          <p:nvPr/>
        </p:nvPicPr>
        <p:blipFill>
          <a:blip r:embed="rId4" cstate="screen"/>
          <a:srcRect/>
          <a:stretch>
            <a:fillRect/>
          </a:stretch>
        </p:blipFill>
        <p:spPr bwMode="auto">
          <a:xfrm>
            <a:off x="4267200" y="2133600"/>
            <a:ext cx="2363788" cy="1900238"/>
          </a:xfrm>
          <a:prstGeom prst="rect">
            <a:avLst/>
          </a:prstGeom>
          <a:noFill/>
          <a:ln w="38100">
            <a:noFill/>
            <a:miter lim="800000"/>
            <a:headEnd/>
            <a:tailEnd/>
          </a:ln>
          <a:effectLst>
            <a:reflection stA="50000" endPos="16000" dist="12700" dir="5400000" sy="-100000" algn="bl" rotWithShape="0"/>
          </a:effectLst>
        </p:spPr>
      </p:pic>
      <p:pic>
        <p:nvPicPr>
          <p:cNvPr id="478213" name="Picture 5" descr="houston%20ballet%202"/>
          <p:cNvPicPr>
            <a:picLocks noChangeAspect="1" noChangeArrowheads="1"/>
          </p:cNvPicPr>
          <p:nvPr/>
        </p:nvPicPr>
        <p:blipFill>
          <a:blip r:embed="rId5" cstate="screen"/>
          <a:srcRect/>
          <a:stretch>
            <a:fillRect/>
          </a:stretch>
        </p:blipFill>
        <p:spPr bwMode="auto">
          <a:xfrm>
            <a:off x="7243061" y="1280431"/>
            <a:ext cx="1525588" cy="2087563"/>
          </a:xfrm>
          <a:prstGeom prst="rect">
            <a:avLst/>
          </a:prstGeom>
          <a:noFill/>
          <a:ln w="38100">
            <a:noFill/>
            <a:miter lim="800000"/>
            <a:headEnd/>
            <a:tailEnd/>
          </a:ln>
          <a:effectLst>
            <a:reflection stA="50000" endPos="16000" dist="12700" dir="5400000" sy="-100000" algn="bl" rotWithShape="0"/>
          </a:effectLst>
        </p:spPr>
      </p:pic>
      <p:pic>
        <p:nvPicPr>
          <p:cNvPr id="478214" name="Picture 6" descr="coc0924l"/>
          <p:cNvPicPr>
            <a:picLocks noChangeAspect="1" noChangeArrowheads="1"/>
          </p:cNvPicPr>
          <p:nvPr/>
        </p:nvPicPr>
        <p:blipFill>
          <a:blip r:embed="rId6" cstate="screen"/>
          <a:srcRect/>
          <a:stretch>
            <a:fillRect/>
          </a:stretch>
        </p:blipFill>
        <p:spPr bwMode="auto">
          <a:xfrm>
            <a:off x="2265219" y="3791805"/>
            <a:ext cx="1735138" cy="2636838"/>
          </a:xfrm>
          <a:prstGeom prst="rect">
            <a:avLst/>
          </a:prstGeom>
          <a:noFill/>
          <a:ln w="38100">
            <a:noFill/>
            <a:miter lim="800000"/>
            <a:headEnd/>
            <a:tailEnd/>
          </a:ln>
          <a:effectLst>
            <a:reflection stA="50000" endPos="16000" dist="12700" dir="5400000" sy="-100000" algn="bl" rotWithShape="0"/>
          </a:effectLst>
        </p:spPr>
      </p:pic>
      <p:pic>
        <p:nvPicPr>
          <p:cNvPr id="478215" name="Picture 7" descr="Jalen"/>
          <p:cNvPicPr>
            <a:picLocks noChangeAspect="1" noChangeArrowheads="1"/>
          </p:cNvPicPr>
          <p:nvPr/>
        </p:nvPicPr>
        <p:blipFill>
          <a:blip r:embed="rId7" cstate="screen"/>
          <a:srcRect/>
          <a:stretch>
            <a:fillRect/>
          </a:stretch>
        </p:blipFill>
        <p:spPr bwMode="auto">
          <a:xfrm>
            <a:off x="5427662" y="4356872"/>
            <a:ext cx="1946275" cy="1874838"/>
          </a:xfrm>
          <a:prstGeom prst="rect">
            <a:avLst/>
          </a:prstGeom>
          <a:noFill/>
          <a:ln w="38100">
            <a:noFill/>
            <a:miter lim="800000"/>
            <a:headEnd/>
            <a:tailEnd/>
          </a:ln>
          <a:effectLst>
            <a:reflection stA="50000" endPos="16000" dist="12700" dir="5400000" sy="-100000" algn="bl" rotWithShape="0"/>
          </a:effectLst>
        </p:spPr>
      </p:pic>
    </p:spTree>
    <p:extLst>
      <p:ext uri="{BB962C8B-B14F-4D97-AF65-F5344CB8AC3E}">
        <p14:creationId xmlns:p14="http://schemas.microsoft.com/office/powerpoint/2010/main" val="306277486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3"/>
          <p:cNvSpPr>
            <a:spLocks noGrp="1" noChangeArrowheads="1"/>
          </p:cNvSpPr>
          <p:nvPr>
            <p:ph idx="1"/>
          </p:nvPr>
        </p:nvSpPr>
        <p:spPr>
          <a:xfrm>
            <a:off x="456229" y="1127175"/>
            <a:ext cx="5423871" cy="5227326"/>
          </a:xfrm>
        </p:spPr>
        <p:txBody>
          <a:bodyPr/>
          <a:lstStyle/>
          <a:p>
            <a:pPr>
              <a:lnSpc>
                <a:spcPct val="80000"/>
              </a:lnSpc>
            </a:pPr>
            <a:r>
              <a:rPr lang="en-US" sz="2400" dirty="0"/>
              <a:t>Guestroom li</a:t>
            </a:r>
            <a:r>
              <a:rPr lang="en-US" dirty="0"/>
              <a:t>ghting and switched receptacles to be turned off within 20 minutes of occupants leaving the space</a:t>
            </a:r>
          </a:p>
          <a:p>
            <a:pPr marL="738188" lvl="1" indent="-338138">
              <a:lnSpc>
                <a:spcPct val="80000"/>
              </a:lnSpc>
            </a:pPr>
            <a:r>
              <a:rPr lang="en-US" b="1" u="sng" dirty="0"/>
              <a:t>Exception</a:t>
            </a:r>
            <a:r>
              <a:rPr lang="en-US" dirty="0"/>
              <a:t>:  where captive key systems used</a:t>
            </a:r>
          </a:p>
          <a:p>
            <a:pPr marL="338138" indent="-338138">
              <a:lnSpc>
                <a:spcPct val="80000"/>
              </a:lnSpc>
            </a:pPr>
            <a:r>
              <a:rPr lang="en-US" sz="2400" dirty="0"/>
              <a:t>Bathrooms controlled to automatically turn off lighting within </a:t>
            </a:r>
            <a:r>
              <a:rPr lang="en-US" dirty="0"/>
              <a:t>30 </a:t>
            </a:r>
            <a:r>
              <a:rPr lang="en-US" sz="2400" dirty="0"/>
              <a:t>minutes of occupants leaving space</a:t>
            </a:r>
          </a:p>
          <a:p>
            <a:pPr marL="738188" lvl="1" indent="-338138">
              <a:lnSpc>
                <a:spcPct val="80000"/>
              </a:lnSpc>
            </a:pPr>
            <a:r>
              <a:rPr lang="en-US" b="1" u="sng" dirty="0"/>
              <a:t>Exception</a:t>
            </a:r>
            <a:r>
              <a:rPr lang="en-US" dirty="0"/>
              <a:t>:  night lighting not &gt; 5W</a:t>
            </a:r>
          </a:p>
          <a:p>
            <a:pPr marL="338138" indent="-338138">
              <a:lnSpc>
                <a:spcPct val="80000"/>
              </a:lnSpc>
            </a:pPr>
            <a:r>
              <a:rPr lang="en-US" sz="2400" dirty="0"/>
              <a:t>Supplemental task lighting controlled by</a:t>
            </a:r>
          </a:p>
          <a:p>
            <a:pPr marL="738188" lvl="1" indent="-338138">
              <a:lnSpc>
                <a:spcPct val="80000"/>
              </a:lnSpc>
            </a:pPr>
            <a:r>
              <a:rPr lang="en-US" sz="2000" dirty="0"/>
              <a:t>Controller integral to the luminaires OR</a:t>
            </a:r>
          </a:p>
          <a:p>
            <a:pPr marL="738188" lvl="1" indent="-338138">
              <a:lnSpc>
                <a:spcPct val="80000"/>
              </a:lnSpc>
            </a:pPr>
            <a:r>
              <a:rPr lang="en-US" dirty="0">
                <a:solidFill>
                  <a:srgbClr val="FF0000"/>
                </a:solidFill>
              </a:rPr>
              <a:t>Local control independent of general lighting control (and per 9.4.1.1(h) and (i)</a:t>
            </a:r>
            <a:endParaRPr lang="en-US" sz="2800" dirty="0">
              <a:solidFill>
                <a:srgbClr val="FF0000"/>
              </a:solidFill>
            </a:endParaRPr>
          </a:p>
        </p:txBody>
      </p:sp>
      <p:sp>
        <p:nvSpPr>
          <p:cNvPr id="476162" name="Rectangle 2"/>
          <p:cNvSpPr>
            <a:spLocks noGrp="1" noChangeArrowheads="1"/>
          </p:cNvSpPr>
          <p:nvPr>
            <p:ph type="title"/>
          </p:nvPr>
        </p:nvSpPr>
        <p:spPr>
          <a:xfrm>
            <a:off x="266700" y="0"/>
            <a:ext cx="8610599" cy="775504"/>
          </a:xfrm>
        </p:spPr>
        <p:txBody>
          <a:bodyPr>
            <a:normAutofit/>
          </a:bodyPr>
          <a:lstStyle/>
          <a:p>
            <a:pPr>
              <a:lnSpc>
                <a:spcPct val="80000"/>
              </a:lnSpc>
            </a:pPr>
            <a:r>
              <a:rPr lang="en-US" sz="2400" b="1" dirty="0">
                <a:solidFill>
                  <a:srgbClr val="00853F"/>
                </a:solidFill>
              </a:rPr>
              <a:t>Section 9 – 9.4.1.3 </a:t>
            </a:r>
            <a:br>
              <a:rPr lang="en-US" sz="2000" dirty="0">
                <a:solidFill>
                  <a:srgbClr val="00853F"/>
                </a:solidFill>
              </a:rPr>
            </a:br>
            <a:r>
              <a:rPr lang="en-US" sz="2000" dirty="0">
                <a:solidFill>
                  <a:srgbClr val="00853F"/>
                </a:solidFill>
              </a:rPr>
              <a:t>Control of Special Applications</a:t>
            </a:r>
            <a:endParaRPr lang="en-US" sz="2000" dirty="0"/>
          </a:p>
        </p:txBody>
      </p:sp>
      <p:pic>
        <p:nvPicPr>
          <p:cNvPr id="476164" name="Picture 4" descr="Fairmont hotel room"/>
          <p:cNvPicPr>
            <a:picLocks noChangeAspect="1" noChangeArrowheads="1"/>
          </p:cNvPicPr>
          <p:nvPr/>
        </p:nvPicPr>
        <p:blipFill>
          <a:blip r:embed="rId3" cstate="screen"/>
          <a:srcRect/>
          <a:stretch>
            <a:fillRect/>
          </a:stretch>
        </p:blipFill>
        <p:spPr bwMode="auto">
          <a:xfrm>
            <a:off x="6057900" y="1282700"/>
            <a:ext cx="2895600" cy="2409624"/>
          </a:xfrm>
          <a:prstGeom prst="rect">
            <a:avLst/>
          </a:prstGeom>
          <a:noFill/>
          <a:ln w="38100">
            <a:noFill/>
            <a:miter lim="800000"/>
            <a:headEnd/>
            <a:tailEnd/>
          </a:ln>
          <a:effectLst/>
        </p:spPr>
      </p:pic>
    </p:spTree>
    <p:extLst>
      <p:ext uri="{BB962C8B-B14F-4D97-AF65-F5344CB8AC3E}">
        <p14:creationId xmlns:p14="http://schemas.microsoft.com/office/powerpoint/2010/main" val="23441816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DEBCC4A-09A3-46FA-94B8-812D5A6C188D}"/>
              </a:ext>
            </a:extLst>
          </p:cNvPr>
          <p:cNvSpPr>
            <a:spLocks noGrp="1"/>
          </p:cNvSpPr>
          <p:nvPr>
            <p:ph idx="1"/>
          </p:nvPr>
        </p:nvSpPr>
        <p:spPr>
          <a:xfrm>
            <a:off x="261504" y="1865113"/>
            <a:ext cx="4831991" cy="2512774"/>
          </a:xfrm>
        </p:spPr>
        <p:txBody>
          <a:bodyPr/>
          <a:lstStyle/>
          <a:p>
            <a:r>
              <a:rPr lang="en-US" dirty="0"/>
              <a:t>Average LPD reduction from 2016: 5%</a:t>
            </a:r>
          </a:p>
          <a:p>
            <a:endParaRPr lang="en-US" dirty="0"/>
          </a:p>
          <a:p>
            <a:r>
              <a:rPr lang="en-US" dirty="0"/>
              <a:t>BAM values flow from the space-by-space values</a:t>
            </a:r>
          </a:p>
          <a:p>
            <a:endParaRPr lang="en-US" dirty="0"/>
          </a:p>
        </p:txBody>
      </p:sp>
      <p:graphicFrame>
        <p:nvGraphicFramePr>
          <p:cNvPr id="5" name="Table 4">
            <a:extLst>
              <a:ext uri="{FF2B5EF4-FFF2-40B4-BE49-F238E27FC236}">
                <a16:creationId xmlns:a16="http://schemas.microsoft.com/office/drawing/2014/main" id="{1B8A705D-D57F-4513-881A-661A85435DBE}"/>
              </a:ext>
            </a:extLst>
          </p:cNvPr>
          <p:cNvGraphicFramePr>
            <a:graphicFrameLocks noGrp="1"/>
          </p:cNvGraphicFramePr>
          <p:nvPr/>
        </p:nvGraphicFramePr>
        <p:xfrm>
          <a:off x="5237121" y="1730280"/>
          <a:ext cx="3268311" cy="3088128"/>
        </p:xfrm>
        <a:graphic>
          <a:graphicData uri="http://schemas.openxmlformats.org/drawingml/2006/table">
            <a:tbl>
              <a:tblPr firstRow="1" bandRow="1">
                <a:tableStyleId>{9D7B26C5-4107-4FEC-AEDC-1716B250A1EF}</a:tableStyleId>
              </a:tblPr>
              <a:tblGrid>
                <a:gridCol w="1597917">
                  <a:extLst>
                    <a:ext uri="{9D8B030D-6E8A-4147-A177-3AD203B41FA5}">
                      <a16:colId xmlns:a16="http://schemas.microsoft.com/office/drawing/2014/main" val="20000"/>
                    </a:ext>
                  </a:extLst>
                </a:gridCol>
                <a:gridCol w="843022">
                  <a:extLst>
                    <a:ext uri="{9D8B030D-6E8A-4147-A177-3AD203B41FA5}">
                      <a16:colId xmlns:a16="http://schemas.microsoft.com/office/drawing/2014/main" val="20001"/>
                    </a:ext>
                  </a:extLst>
                </a:gridCol>
                <a:gridCol w="827372">
                  <a:extLst>
                    <a:ext uri="{9D8B030D-6E8A-4147-A177-3AD203B41FA5}">
                      <a16:colId xmlns:a16="http://schemas.microsoft.com/office/drawing/2014/main" val="20002"/>
                    </a:ext>
                  </a:extLst>
                </a:gridCol>
              </a:tblGrid>
              <a:tr h="952142">
                <a:tc gridSpan="3">
                  <a:txBody>
                    <a:bodyPr/>
                    <a:lstStyle/>
                    <a:p>
                      <a:pPr algn="ctr"/>
                      <a:r>
                        <a:rPr lang="en-US" sz="1900" dirty="0"/>
                        <a:t>Building Area Method</a:t>
                      </a:r>
                      <a:r>
                        <a:rPr lang="en-US" sz="1900" baseline="0" dirty="0"/>
                        <a:t> – Lighting Power Densities </a:t>
                      </a:r>
                      <a:br>
                        <a:rPr lang="en-US" sz="1900" baseline="0" dirty="0"/>
                      </a:br>
                      <a:r>
                        <a:rPr lang="en-US" sz="1900" baseline="0" dirty="0"/>
                        <a:t>(w/sq. ft.)</a:t>
                      </a:r>
                      <a:endParaRPr lang="en-US" sz="1900" dirty="0">
                        <a:solidFill>
                          <a:schemeClr val="tx2"/>
                        </a:solidFill>
                      </a:endParaRPr>
                    </a:p>
                  </a:txBody>
                  <a:tcPr marL="94890" marR="94890" marT="47446" marB="47446"/>
                </a:tc>
                <a:tc hMerge="1">
                  <a:txBody>
                    <a:bodyPr/>
                    <a:lstStyle/>
                    <a:p>
                      <a:pPr algn="ctr"/>
                      <a:endParaRPr lang="en-US" sz="1900" dirty="0"/>
                    </a:p>
                  </a:txBody>
                  <a:tcPr marL="91461" marR="91461" marT="45731" marB="45731"/>
                </a:tc>
                <a:tc hMerge="1">
                  <a:txBody>
                    <a:bodyPr/>
                    <a:lstStyle/>
                    <a:p>
                      <a:pPr algn="ctr"/>
                      <a:endParaRPr lang="en-US" sz="1900" dirty="0"/>
                    </a:p>
                  </a:txBody>
                  <a:tcPr marL="91461" marR="91461" marT="45731" marB="45731"/>
                </a:tc>
                <a:extLst>
                  <a:ext uri="{0D108BD9-81ED-4DB2-BD59-A6C34878D82A}">
                    <a16:rowId xmlns:a16="http://schemas.microsoft.com/office/drawing/2014/main" val="10000"/>
                  </a:ext>
                </a:extLst>
              </a:tr>
              <a:tr h="415049">
                <a:tc>
                  <a:txBody>
                    <a:bodyPr/>
                    <a:lstStyle/>
                    <a:p>
                      <a:pPr algn="l"/>
                      <a:r>
                        <a:rPr lang="en-US" sz="1100" dirty="0"/>
                        <a:t>Building Type</a:t>
                      </a:r>
                      <a:endParaRPr lang="en-US" sz="1100" b="1" dirty="0">
                        <a:solidFill>
                          <a:schemeClr val="tx1"/>
                        </a:solidFill>
                      </a:endParaRPr>
                    </a:p>
                  </a:txBody>
                  <a:tcPr marL="59291" marR="59291" marT="29645" marB="29645" anchor="ctr"/>
                </a:tc>
                <a:tc>
                  <a:txBody>
                    <a:bodyPr/>
                    <a:lstStyle/>
                    <a:p>
                      <a:pPr algn="ctr"/>
                      <a:r>
                        <a:rPr lang="en-US" sz="1100" dirty="0"/>
                        <a:t>90.1</a:t>
                      </a:r>
                    </a:p>
                    <a:p>
                      <a:pPr algn="ctr"/>
                      <a:r>
                        <a:rPr lang="en-US" sz="1100" dirty="0"/>
                        <a:t>2016</a:t>
                      </a:r>
                      <a:endParaRPr lang="en-US" sz="1100" b="1" dirty="0">
                        <a:solidFill>
                          <a:schemeClr val="tx1"/>
                        </a:solidFill>
                      </a:endParaRPr>
                    </a:p>
                  </a:txBody>
                  <a:tcPr marL="59291" marR="59291" marT="29645" marB="29645" anchor="ctr"/>
                </a:tc>
                <a:tc>
                  <a:txBody>
                    <a:bodyPr/>
                    <a:lstStyle/>
                    <a:p>
                      <a:pPr algn="ctr"/>
                      <a:r>
                        <a:rPr lang="en-US" sz="1100" dirty="0"/>
                        <a:t>90.1</a:t>
                      </a:r>
                    </a:p>
                    <a:p>
                      <a:pPr algn="ctr"/>
                      <a:r>
                        <a:rPr lang="en-US" sz="1100" dirty="0"/>
                        <a:t>2019</a:t>
                      </a:r>
                      <a:endParaRPr lang="en-US" sz="1100" b="1" dirty="0">
                        <a:solidFill>
                          <a:schemeClr val="tx1"/>
                        </a:solidFill>
                      </a:endParaRPr>
                    </a:p>
                  </a:txBody>
                  <a:tcPr marL="59291" marR="59291" marT="29645" marB="29645" anchor="ctr"/>
                </a:tc>
                <a:extLst>
                  <a:ext uri="{0D108BD9-81ED-4DB2-BD59-A6C34878D82A}">
                    <a16:rowId xmlns:a16="http://schemas.microsoft.com/office/drawing/2014/main" val="10001"/>
                  </a:ext>
                </a:extLst>
              </a:tr>
              <a:tr h="286487">
                <a:tc>
                  <a:txBody>
                    <a:bodyPr/>
                    <a:lstStyle/>
                    <a:p>
                      <a:pPr algn="l"/>
                      <a:r>
                        <a:rPr lang="en-US" sz="1100" dirty="0"/>
                        <a:t>Office</a:t>
                      </a:r>
                      <a:endParaRPr lang="en-US" sz="1100" b="0" dirty="0">
                        <a:solidFill>
                          <a:schemeClr val="tx1"/>
                        </a:solidFill>
                      </a:endParaRPr>
                    </a:p>
                  </a:txBody>
                  <a:tcPr marL="59291" marR="59291" marT="29645" marB="29645" anchor="ctr"/>
                </a:tc>
                <a:tc>
                  <a:txBody>
                    <a:bodyPr/>
                    <a:lstStyle/>
                    <a:p>
                      <a:pPr algn="ctr"/>
                      <a:r>
                        <a:rPr lang="en-US" sz="1100" dirty="0"/>
                        <a:t>0.79</a:t>
                      </a:r>
                      <a:endParaRPr lang="en-US" sz="1100" dirty="0">
                        <a:solidFill>
                          <a:schemeClr val="tx1"/>
                        </a:solidFill>
                      </a:endParaRPr>
                    </a:p>
                  </a:txBody>
                  <a:tcPr marL="59291" marR="59291" marT="29645" marB="29645" anchor="ctr"/>
                </a:tc>
                <a:tc>
                  <a:txBody>
                    <a:bodyPr/>
                    <a:lstStyle/>
                    <a:p>
                      <a:pPr algn="ctr"/>
                      <a:r>
                        <a:rPr lang="en-US" sz="1100" dirty="0"/>
                        <a:t>0.64</a:t>
                      </a:r>
                      <a:endParaRPr lang="en-US" sz="1100" dirty="0">
                        <a:solidFill>
                          <a:schemeClr val="tx1"/>
                        </a:solidFill>
                      </a:endParaRPr>
                    </a:p>
                  </a:txBody>
                  <a:tcPr marL="59291" marR="59291" marT="29645" marB="29645" anchor="ctr"/>
                </a:tc>
                <a:extLst>
                  <a:ext uri="{0D108BD9-81ED-4DB2-BD59-A6C34878D82A}">
                    <a16:rowId xmlns:a16="http://schemas.microsoft.com/office/drawing/2014/main" val="3519199902"/>
                  </a:ext>
                </a:extLst>
              </a:tr>
              <a:tr h="237170">
                <a:tc>
                  <a:txBody>
                    <a:bodyPr/>
                    <a:lstStyle/>
                    <a:p>
                      <a:pPr algn="l"/>
                      <a:r>
                        <a:rPr lang="en-US" sz="1100" dirty="0"/>
                        <a:t>Hotel/Motel</a:t>
                      </a:r>
                      <a:endParaRPr lang="en-US" sz="1100" b="0" dirty="0">
                        <a:solidFill>
                          <a:schemeClr val="tx1"/>
                        </a:solidFill>
                      </a:endParaRPr>
                    </a:p>
                  </a:txBody>
                  <a:tcPr marL="59291" marR="59291" marT="29645" marB="29645" anchor="ctr"/>
                </a:tc>
                <a:tc>
                  <a:txBody>
                    <a:bodyPr/>
                    <a:lstStyle/>
                    <a:p>
                      <a:pPr algn="ctr"/>
                      <a:r>
                        <a:rPr lang="en-US" sz="1100" dirty="0"/>
                        <a:t>0.75</a:t>
                      </a:r>
                      <a:endParaRPr lang="en-US" sz="1100" dirty="0">
                        <a:solidFill>
                          <a:schemeClr val="tx1"/>
                        </a:solidFill>
                      </a:endParaRPr>
                    </a:p>
                  </a:txBody>
                  <a:tcPr marL="59291" marR="59291" marT="29645" marB="29645" anchor="ctr"/>
                </a:tc>
                <a:tc>
                  <a:txBody>
                    <a:bodyPr/>
                    <a:lstStyle/>
                    <a:p>
                      <a:pPr algn="ctr"/>
                      <a:r>
                        <a:rPr lang="en-US" sz="1100" dirty="0"/>
                        <a:t>0.56</a:t>
                      </a:r>
                      <a:endParaRPr lang="en-US" sz="1100" dirty="0">
                        <a:solidFill>
                          <a:schemeClr val="tx1"/>
                        </a:solidFill>
                      </a:endParaRPr>
                    </a:p>
                  </a:txBody>
                  <a:tcPr marL="59291" marR="59291" marT="29645" marB="29645" anchor="ctr"/>
                </a:tc>
                <a:extLst>
                  <a:ext uri="{0D108BD9-81ED-4DB2-BD59-A6C34878D82A}">
                    <a16:rowId xmlns:a16="http://schemas.microsoft.com/office/drawing/2014/main" val="903730755"/>
                  </a:ext>
                </a:extLst>
              </a:tr>
              <a:tr h="237170">
                <a:tc>
                  <a:txBody>
                    <a:bodyPr/>
                    <a:lstStyle/>
                    <a:p>
                      <a:pPr algn="l"/>
                      <a:r>
                        <a:rPr lang="en-US" sz="1100" dirty="0"/>
                        <a:t>Manufacturing Facility</a:t>
                      </a:r>
                      <a:endParaRPr lang="en-US" sz="1100" b="0" dirty="0">
                        <a:solidFill>
                          <a:schemeClr val="tx1"/>
                        </a:solidFill>
                      </a:endParaRPr>
                    </a:p>
                  </a:txBody>
                  <a:tcPr marL="59291" marR="59291" marT="29645" marB="29645" anchor="ctr"/>
                </a:tc>
                <a:tc>
                  <a:txBody>
                    <a:bodyPr/>
                    <a:lstStyle/>
                    <a:p>
                      <a:pPr algn="ctr"/>
                      <a:r>
                        <a:rPr lang="en-US" sz="1100" dirty="0"/>
                        <a:t>0.90</a:t>
                      </a:r>
                      <a:endParaRPr lang="en-US" sz="1100" dirty="0">
                        <a:solidFill>
                          <a:schemeClr val="tx1"/>
                        </a:solidFill>
                      </a:endParaRPr>
                    </a:p>
                  </a:txBody>
                  <a:tcPr marL="59291" marR="59291" marT="29645" marB="29645" anchor="ctr"/>
                </a:tc>
                <a:tc>
                  <a:txBody>
                    <a:bodyPr/>
                    <a:lstStyle/>
                    <a:p>
                      <a:pPr algn="ctr"/>
                      <a:r>
                        <a:rPr lang="en-US" sz="1100" dirty="0"/>
                        <a:t>0.82</a:t>
                      </a:r>
                      <a:endParaRPr lang="en-US" sz="1100" dirty="0">
                        <a:solidFill>
                          <a:schemeClr val="tx1"/>
                        </a:solidFill>
                      </a:endParaRPr>
                    </a:p>
                  </a:txBody>
                  <a:tcPr marL="59291" marR="59291" marT="29645" marB="29645" anchor="ctr"/>
                </a:tc>
                <a:extLst>
                  <a:ext uri="{0D108BD9-81ED-4DB2-BD59-A6C34878D82A}">
                    <a16:rowId xmlns:a16="http://schemas.microsoft.com/office/drawing/2014/main" val="1381396734"/>
                  </a:ext>
                </a:extLst>
              </a:tr>
              <a:tr h="237170">
                <a:tc>
                  <a:txBody>
                    <a:bodyPr/>
                    <a:lstStyle/>
                    <a:p>
                      <a:pPr algn="l"/>
                      <a:r>
                        <a:rPr lang="en-US" sz="1100" dirty="0"/>
                        <a:t>Parking Garage</a:t>
                      </a:r>
                      <a:endParaRPr lang="en-US" sz="1100" b="0" dirty="0">
                        <a:solidFill>
                          <a:schemeClr val="tx1"/>
                        </a:solidFill>
                      </a:endParaRPr>
                    </a:p>
                  </a:txBody>
                  <a:tcPr marL="59291" marR="59291" marT="29645" marB="29645" anchor="ctr"/>
                </a:tc>
                <a:tc>
                  <a:txBody>
                    <a:bodyPr/>
                    <a:lstStyle/>
                    <a:p>
                      <a:pPr algn="ctr"/>
                      <a:r>
                        <a:rPr lang="en-US" sz="1100" dirty="0"/>
                        <a:t>0.15</a:t>
                      </a:r>
                      <a:endParaRPr lang="en-US" sz="1100" dirty="0">
                        <a:solidFill>
                          <a:schemeClr val="tx1"/>
                        </a:solidFill>
                      </a:endParaRPr>
                    </a:p>
                  </a:txBody>
                  <a:tcPr marL="59291" marR="59291" marT="29645" marB="29645" anchor="ctr"/>
                </a:tc>
                <a:tc>
                  <a:txBody>
                    <a:bodyPr/>
                    <a:lstStyle/>
                    <a:p>
                      <a:pPr algn="ctr"/>
                      <a:r>
                        <a:rPr lang="en-US" sz="1100" dirty="0"/>
                        <a:t>0.18</a:t>
                      </a:r>
                      <a:endParaRPr lang="en-US" sz="1100" dirty="0">
                        <a:solidFill>
                          <a:schemeClr val="tx1"/>
                        </a:solidFill>
                      </a:endParaRPr>
                    </a:p>
                  </a:txBody>
                  <a:tcPr marL="59291" marR="59291" marT="29645" marB="29645" anchor="ctr"/>
                </a:tc>
                <a:extLst>
                  <a:ext uri="{0D108BD9-81ED-4DB2-BD59-A6C34878D82A}">
                    <a16:rowId xmlns:a16="http://schemas.microsoft.com/office/drawing/2014/main" val="3311612951"/>
                  </a:ext>
                </a:extLst>
              </a:tr>
              <a:tr h="237170">
                <a:tc>
                  <a:txBody>
                    <a:bodyPr/>
                    <a:lstStyle/>
                    <a:p>
                      <a:pPr algn="l"/>
                      <a:r>
                        <a:rPr lang="en-US" sz="1100" dirty="0"/>
                        <a:t>Retail</a:t>
                      </a:r>
                      <a:endParaRPr lang="en-US" sz="1100" b="0" dirty="0">
                        <a:solidFill>
                          <a:schemeClr val="tx1"/>
                        </a:solidFill>
                      </a:endParaRPr>
                    </a:p>
                  </a:txBody>
                  <a:tcPr marL="59291" marR="59291" marT="29645" marB="29645" anchor="ctr"/>
                </a:tc>
                <a:tc>
                  <a:txBody>
                    <a:bodyPr/>
                    <a:lstStyle/>
                    <a:p>
                      <a:pPr algn="ctr"/>
                      <a:r>
                        <a:rPr lang="en-US" sz="1100" dirty="0"/>
                        <a:t>1.06</a:t>
                      </a:r>
                      <a:endParaRPr lang="en-US" sz="1100" dirty="0">
                        <a:solidFill>
                          <a:schemeClr val="tx1"/>
                        </a:solidFill>
                      </a:endParaRPr>
                    </a:p>
                  </a:txBody>
                  <a:tcPr marL="59291" marR="59291" marT="29645" marB="29645" anchor="ctr"/>
                </a:tc>
                <a:tc>
                  <a:txBody>
                    <a:bodyPr/>
                    <a:lstStyle/>
                    <a:p>
                      <a:pPr algn="ctr"/>
                      <a:r>
                        <a:rPr lang="en-US" sz="1100" dirty="0"/>
                        <a:t>0.84</a:t>
                      </a:r>
                      <a:endParaRPr lang="en-US" sz="1100" dirty="0">
                        <a:solidFill>
                          <a:schemeClr val="tx1"/>
                        </a:solidFill>
                      </a:endParaRPr>
                    </a:p>
                  </a:txBody>
                  <a:tcPr marL="59291" marR="59291" marT="29645" marB="29645" anchor="ctr"/>
                </a:tc>
                <a:extLst>
                  <a:ext uri="{0D108BD9-81ED-4DB2-BD59-A6C34878D82A}">
                    <a16:rowId xmlns:a16="http://schemas.microsoft.com/office/drawing/2014/main" val="447226551"/>
                  </a:ext>
                </a:extLst>
              </a:tr>
              <a:tr h="237170">
                <a:tc>
                  <a:txBody>
                    <a:bodyPr/>
                    <a:lstStyle/>
                    <a:p>
                      <a:pPr algn="l"/>
                      <a:r>
                        <a:rPr lang="en-US" sz="1100" dirty="0"/>
                        <a:t>School/University</a:t>
                      </a:r>
                      <a:endParaRPr lang="en-US" sz="1100" b="0" dirty="0">
                        <a:solidFill>
                          <a:schemeClr val="tx1"/>
                        </a:solidFill>
                      </a:endParaRPr>
                    </a:p>
                  </a:txBody>
                  <a:tcPr marL="59291" marR="59291" marT="29645" marB="29645" anchor="ctr"/>
                </a:tc>
                <a:tc>
                  <a:txBody>
                    <a:bodyPr/>
                    <a:lstStyle/>
                    <a:p>
                      <a:pPr algn="ctr"/>
                      <a:r>
                        <a:rPr lang="en-US" sz="1100" dirty="0"/>
                        <a:t>0.81</a:t>
                      </a:r>
                      <a:endParaRPr lang="en-US" sz="1100" dirty="0">
                        <a:solidFill>
                          <a:schemeClr val="tx1"/>
                        </a:solidFill>
                      </a:endParaRPr>
                    </a:p>
                  </a:txBody>
                  <a:tcPr marL="59291" marR="59291" marT="29645" marB="29645" anchor="ctr"/>
                </a:tc>
                <a:tc>
                  <a:txBody>
                    <a:bodyPr/>
                    <a:lstStyle/>
                    <a:p>
                      <a:pPr algn="ctr"/>
                      <a:r>
                        <a:rPr lang="en-US" sz="1100" dirty="0"/>
                        <a:t>0.72</a:t>
                      </a:r>
                      <a:endParaRPr lang="en-US" sz="1100" dirty="0">
                        <a:solidFill>
                          <a:schemeClr val="tx1"/>
                        </a:solidFill>
                      </a:endParaRPr>
                    </a:p>
                  </a:txBody>
                  <a:tcPr marL="59291" marR="59291" marT="29645" marB="29645" anchor="ctr"/>
                </a:tc>
                <a:extLst>
                  <a:ext uri="{0D108BD9-81ED-4DB2-BD59-A6C34878D82A}">
                    <a16:rowId xmlns:a16="http://schemas.microsoft.com/office/drawing/2014/main" val="3941663699"/>
                  </a:ext>
                </a:extLst>
              </a:tr>
              <a:tr h="237170">
                <a:tc>
                  <a:txBody>
                    <a:bodyPr/>
                    <a:lstStyle/>
                    <a:p>
                      <a:pPr algn="l"/>
                      <a:r>
                        <a:rPr lang="en-US" sz="1100" dirty="0"/>
                        <a:t>Warehouse</a:t>
                      </a:r>
                      <a:endParaRPr lang="en-US" sz="1100" b="0" dirty="0">
                        <a:solidFill>
                          <a:schemeClr val="tx1"/>
                        </a:solidFill>
                      </a:endParaRPr>
                    </a:p>
                  </a:txBody>
                  <a:tcPr marL="59291" marR="59291" marT="29645" marB="29645" anchor="ctr"/>
                </a:tc>
                <a:tc>
                  <a:txBody>
                    <a:bodyPr/>
                    <a:lstStyle/>
                    <a:p>
                      <a:pPr algn="ctr"/>
                      <a:r>
                        <a:rPr lang="en-US" sz="1100" dirty="0"/>
                        <a:t>0.48</a:t>
                      </a:r>
                      <a:endParaRPr lang="en-US" sz="1100" dirty="0">
                        <a:solidFill>
                          <a:schemeClr val="tx1"/>
                        </a:solidFill>
                      </a:endParaRPr>
                    </a:p>
                  </a:txBody>
                  <a:tcPr marL="59291" marR="59291" marT="29645" marB="29645" anchor="ctr"/>
                </a:tc>
                <a:tc>
                  <a:txBody>
                    <a:bodyPr/>
                    <a:lstStyle/>
                    <a:p>
                      <a:pPr algn="ctr"/>
                      <a:r>
                        <a:rPr lang="en-US" sz="1100" dirty="0"/>
                        <a:t>0.45</a:t>
                      </a:r>
                      <a:endParaRPr lang="en-US" sz="1100" dirty="0">
                        <a:solidFill>
                          <a:schemeClr val="tx1"/>
                        </a:solidFill>
                      </a:endParaRPr>
                    </a:p>
                  </a:txBody>
                  <a:tcPr marL="59291" marR="59291" marT="29645" marB="29645" anchor="ctr"/>
                </a:tc>
                <a:extLst>
                  <a:ext uri="{0D108BD9-81ED-4DB2-BD59-A6C34878D82A}">
                    <a16:rowId xmlns:a16="http://schemas.microsoft.com/office/drawing/2014/main" val="701616230"/>
                  </a:ext>
                </a:extLst>
              </a:tr>
            </a:tbl>
          </a:graphicData>
        </a:graphic>
      </p:graphicFrame>
      <p:sp>
        <p:nvSpPr>
          <p:cNvPr id="6" name="Right Arrow 11">
            <a:extLst>
              <a:ext uri="{FF2B5EF4-FFF2-40B4-BE49-F238E27FC236}">
                <a16:creationId xmlns:a16="http://schemas.microsoft.com/office/drawing/2014/main" id="{FC2D6033-E75F-4A01-9563-BC2CC2219A2E}"/>
              </a:ext>
            </a:extLst>
          </p:cNvPr>
          <p:cNvSpPr/>
          <p:nvPr/>
        </p:nvSpPr>
        <p:spPr>
          <a:xfrm>
            <a:off x="7615682" y="3193084"/>
            <a:ext cx="206781" cy="117176"/>
          </a:xfrm>
          <a:prstGeom prst="rightArrow">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7" name="Right Arrow 18">
            <a:extLst>
              <a:ext uri="{FF2B5EF4-FFF2-40B4-BE49-F238E27FC236}">
                <a16:creationId xmlns:a16="http://schemas.microsoft.com/office/drawing/2014/main" id="{61D10858-C6EF-48D6-A752-098F89439989}"/>
              </a:ext>
            </a:extLst>
          </p:cNvPr>
          <p:cNvSpPr/>
          <p:nvPr/>
        </p:nvSpPr>
        <p:spPr>
          <a:xfrm>
            <a:off x="7617338" y="4148242"/>
            <a:ext cx="206781" cy="117176"/>
          </a:xfrm>
          <a:prstGeom prst="rightArrow">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8" name="Right Arrow 13">
            <a:extLst>
              <a:ext uri="{FF2B5EF4-FFF2-40B4-BE49-F238E27FC236}">
                <a16:creationId xmlns:a16="http://schemas.microsoft.com/office/drawing/2014/main" id="{4C886613-E524-40C9-B9BE-7D7607547B03}"/>
              </a:ext>
            </a:extLst>
          </p:cNvPr>
          <p:cNvSpPr/>
          <p:nvPr/>
        </p:nvSpPr>
        <p:spPr>
          <a:xfrm>
            <a:off x="7615682" y="2840110"/>
            <a:ext cx="206781" cy="117176"/>
          </a:xfrm>
          <a:prstGeom prst="rightArrow">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9" name="Right Arrow 13">
            <a:extLst>
              <a:ext uri="{FF2B5EF4-FFF2-40B4-BE49-F238E27FC236}">
                <a16:creationId xmlns:a16="http://schemas.microsoft.com/office/drawing/2014/main" id="{BCFEA07A-2FB6-4E2C-A533-4AA65197D384}"/>
              </a:ext>
            </a:extLst>
          </p:cNvPr>
          <p:cNvSpPr/>
          <p:nvPr/>
        </p:nvSpPr>
        <p:spPr>
          <a:xfrm>
            <a:off x="7617338" y="3678952"/>
            <a:ext cx="206781" cy="117176"/>
          </a:xfrm>
          <a:prstGeom prst="rightArrow">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0" name="TextBox 9">
            <a:extLst>
              <a:ext uri="{FF2B5EF4-FFF2-40B4-BE49-F238E27FC236}">
                <a16:creationId xmlns:a16="http://schemas.microsoft.com/office/drawing/2014/main" id="{13AADB7B-57DE-4037-B539-E7F812CEE0F8}"/>
              </a:ext>
            </a:extLst>
          </p:cNvPr>
          <p:cNvSpPr txBox="1"/>
          <p:nvPr/>
        </p:nvSpPr>
        <p:spPr>
          <a:xfrm>
            <a:off x="189436" y="6118810"/>
            <a:ext cx="7800623"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CG</a:t>
            </a:r>
          </a:p>
        </p:txBody>
      </p:sp>
      <p:sp>
        <p:nvSpPr>
          <p:cNvPr id="11" name="Right Arrow 18">
            <a:extLst>
              <a:ext uri="{FF2B5EF4-FFF2-40B4-BE49-F238E27FC236}">
                <a16:creationId xmlns:a16="http://schemas.microsoft.com/office/drawing/2014/main" id="{4F886BE0-71A5-4615-94A9-80061DD78514}"/>
              </a:ext>
            </a:extLst>
          </p:cNvPr>
          <p:cNvSpPr/>
          <p:nvPr/>
        </p:nvSpPr>
        <p:spPr>
          <a:xfrm>
            <a:off x="7617338" y="3952856"/>
            <a:ext cx="206781" cy="117176"/>
          </a:xfrm>
          <a:prstGeom prst="rightArrow">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2" name="Right Arrow 18">
            <a:extLst>
              <a:ext uri="{FF2B5EF4-FFF2-40B4-BE49-F238E27FC236}">
                <a16:creationId xmlns:a16="http://schemas.microsoft.com/office/drawing/2014/main" id="{0522185D-F26B-4427-B40D-6406286E1CAE}"/>
              </a:ext>
            </a:extLst>
          </p:cNvPr>
          <p:cNvSpPr/>
          <p:nvPr/>
        </p:nvSpPr>
        <p:spPr>
          <a:xfrm>
            <a:off x="7617338" y="4398460"/>
            <a:ext cx="206781" cy="117176"/>
          </a:xfrm>
          <a:prstGeom prst="rightArrow">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3" name="Right Arrow 18">
            <a:extLst>
              <a:ext uri="{FF2B5EF4-FFF2-40B4-BE49-F238E27FC236}">
                <a16:creationId xmlns:a16="http://schemas.microsoft.com/office/drawing/2014/main" id="{273D30BC-6054-4D10-B3D3-8CFB99D5EDA7}"/>
              </a:ext>
            </a:extLst>
          </p:cNvPr>
          <p:cNvSpPr/>
          <p:nvPr/>
        </p:nvSpPr>
        <p:spPr>
          <a:xfrm>
            <a:off x="7615682" y="3466988"/>
            <a:ext cx="206781" cy="117176"/>
          </a:xfrm>
          <a:prstGeom prst="rightArrow">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4" name="Right Arrow 18">
            <a:extLst>
              <a:ext uri="{FF2B5EF4-FFF2-40B4-BE49-F238E27FC236}">
                <a16:creationId xmlns:a16="http://schemas.microsoft.com/office/drawing/2014/main" id="{BC6BAC53-3A89-451E-B180-8A8F8477CADB}"/>
              </a:ext>
            </a:extLst>
          </p:cNvPr>
          <p:cNvSpPr/>
          <p:nvPr/>
        </p:nvSpPr>
        <p:spPr>
          <a:xfrm>
            <a:off x="7617338" y="4631216"/>
            <a:ext cx="206781" cy="117176"/>
          </a:xfrm>
          <a:prstGeom prst="rightArrow">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
        <p:nvSpPr>
          <p:cNvPr id="16" name="Title 2">
            <a:extLst>
              <a:ext uri="{FF2B5EF4-FFF2-40B4-BE49-F238E27FC236}">
                <a16:creationId xmlns:a16="http://schemas.microsoft.com/office/drawing/2014/main" id="{0EAC1193-9123-4A33-9D72-A3EEC7342D8F}"/>
              </a:ext>
            </a:extLst>
          </p:cNvPr>
          <p:cNvSpPr>
            <a:spLocks noGrp="1"/>
          </p:cNvSpPr>
          <p:nvPr>
            <p:ph type="title"/>
          </p:nvPr>
        </p:nvSpPr>
        <p:spPr>
          <a:xfrm>
            <a:off x="157163" y="0"/>
            <a:ext cx="6060757" cy="921004"/>
          </a:xfrm>
        </p:spPr>
        <p:txBody>
          <a:bodyPr>
            <a:noAutofit/>
          </a:bodyPr>
          <a:lstStyle/>
          <a:p>
            <a:r>
              <a:rPr lang="en-US" sz="2400" b="1" dirty="0">
                <a:solidFill>
                  <a:srgbClr val="00853F"/>
                </a:solidFill>
              </a:rPr>
              <a:t>Interior Lighting Power Allowances Building Area Method</a:t>
            </a:r>
          </a:p>
        </p:txBody>
      </p:sp>
    </p:spTree>
    <p:extLst>
      <p:ext uri="{BB962C8B-B14F-4D97-AF65-F5344CB8AC3E}">
        <p14:creationId xmlns:p14="http://schemas.microsoft.com/office/powerpoint/2010/main" val="4055509839"/>
      </p:ext>
    </p:extLst>
  </p:cSld>
  <p:clrMapOvr>
    <a:masterClrMapping/>
  </p:clrMapOvr>
  <mc:AlternateContent xmlns:mc="http://schemas.openxmlformats.org/markup-compatibility/2006" xmlns:p14="http://schemas.microsoft.com/office/powerpoint/2010/main">
    <mc:Choice Requires="p14">
      <p:transition spd="slow" p14:dur="2000" advTm="53064"/>
    </mc:Choice>
    <mc:Fallback xmlns="">
      <p:transition spd="slow" advTm="53064"/>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5" name="Picture 35" descr="641a"/>
          <p:cNvPicPr>
            <a:picLocks noChangeAspect="1" noChangeArrowheads="1"/>
          </p:cNvPicPr>
          <p:nvPr/>
        </p:nvPicPr>
        <p:blipFill>
          <a:blip r:embed="rId3" cstate="screen"/>
          <a:srcRect/>
          <a:stretch>
            <a:fillRect/>
          </a:stretch>
        </p:blipFill>
        <p:spPr bwMode="auto">
          <a:xfrm>
            <a:off x="6262250" y="4439381"/>
            <a:ext cx="2540000" cy="2084918"/>
          </a:xfrm>
          <a:prstGeom prst="rect">
            <a:avLst/>
          </a:prstGeom>
          <a:noFill/>
          <a:ln w="38100">
            <a:noFill/>
            <a:miter lim="800000"/>
            <a:headEnd/>
            <a:tailEnd/>
          </a:ln>
        </p:spPr>
      </p:pic>
      <p:sp>
        <p:nvSpPr>
          <p:cNvPr id="399392" name="Rectangle 32"/>
          <p:cNvSpPr>
            <a:spLocks noGrp="1" noChangeArrowheads="1"/>
          </p:cNvSpPr>
          <p:nvPr>
            <p:ph idx="1"/>
          </p:nvPr>
        </p:nvSpPr>
        <p:spPr>
          <a:xfrm>
            <a:off x="456228" y="1219200"/>
            <a:ext cx="6096971" cy="4876800"/>
          </a:xfrm>
          <a:noFill/>
          <a:ln/>
        </p:spPr>
        <p:txBody>
          <a:bodyPr lIns="0" tIns="0" rIns="0" bIns="0">
            <a:normAutofit fontScale="62500" lnSpcReduction="20000"/>
          </a:bodyPr>
          <a:lstStyle/>
          <a:p>
            <a:r>
              <a:rPr lang="en-US" dirty="0"/>
              <a:t>Lighting must turn off when there is sufficient daylight</a:t>
            </a:r>
          </a:p>
          <a:p>
            <a:r>
              <a:rPr lang="en-US" dirty="0"/>
              <a:t>Building façade and landscape lighting must be shut off between</a:t>
            </a:r>
          </a:p>
          <a:p>
            <a:pPr lvl="1"/>
            <a:r>
              <a:rPr lang="en-US" dirty="0"/>
              <a:t>midnight or business closing (whichever is later) and</a:t>
            </a:r>
          </a:p>
          <a:p>
            <a:pPr lvl="1"/>
            <a:r>
              <a:rPr lang="en-US" dirty="0"/>
              <a:t>6am or business opening (whichever comes first) OR</a:t>
            </a:r>
          </a:p>
          <a:p>
            <a:pPr lvl="1"/>
            <a:r>
              <a:rPr lang="en-US" dirty="0"/>
              <a:t>times established by AHJ</a:t>
            </a:r>
          </a:p>
          <a:p>
            <a:r>
              <a:rPr lang="en-US" dirty="0"/>
              <a:t>Power for other lighting and lighting for signage to be automatically reduced by at least 50%</a:t>
            </a:r>
          </a:p>
          <a:p>
            <a:pPr lvl="1"/>
            <a:r>
              <a:rPr lang="en-US" dirty="0"/>
              <a:t>From midnight or within 1 hour of end of business operations (whichever is later) and until 6am or business opening (whichever is earlier) OR</a:t>
            </a:r>
          </a:p>
          <a:p>
            <a:pPr lvl="1"/>
            <a:r>
              <a:rPr lang="en-US" dirty="0"/>
              <a:t>During any period when no activity has been detected for a time no longer than 15 minutes</a:t>
            </a:r>
          </a:p>
          <a:p>
            <a:r>
              <a:rPr lang="en-US" dirty="0"/>
              <a:t>Luminaires serving outdoor parking areas with rated input wattage &gt; 78 W and mounting height of ≤ 24 </a:t>
            </a:r>
            <a:r>
              <a:rPr lang="en-US" dirty="0" err="1"/>
              <a:t>ft</a:t>
            </a:r>
            <a:r>
              <a:rPr lang="en-US" dirty="0"/>
              <a:t> above ground</a:t>
            </a:r>
          </a:p>
          <a:p>
            <a:pPr lvl="1"/>
            <a:r>
              <a:rPr lang="en-US" sz="2100" dirty="0"/>
              <a:t>Lights must automatically reduce power of each luminaire by &gt; 50% when no activity is detected in the area for 15 minutes or less</a:t>
            </a:r>
          </a:p>
          <a:p>
            <a:pPr lvl="1"/>
            <a:r>
              <a:rPr lang="en-US" sz="2100" dirty="0"/>
              <a:t>Limited to 1500 W of lighting controlled together</a:t>
            </a:r>
          </a:p>
          <a:p>
            <a:pPr lvl="1"/>
            <a:endParaRPr lang="en-US" dirty="0"/>
          </a:p>
          <a:p>
            <a:pPr marL="0" indent="0">
              <a:buNone/>
            </a:pPr>
            <a:r>
              <a:rPr lang="en-US" b="1" u="sng" dirty="0"/>
              <a:t>Exceptions</a:t>
            </a:r>
            <a:r>
              <a:rPr lang="en-US" u="sng" dirty="0"/>
              <a:t> </a:t>
            </a:r>
          </a:p>
          <a:p>
            <a:pPr lvl="1">
              <a:buFont typeface="Arial" panose="020B0604020202020204" pitchFamily="34" charset="0"/>
              <a:buChar char="•"/>
            </a:pPr>
            <a:r>
              <a:rPr lang="en-US" dirty="0"/>
              <a:t>Covered vehicle entrances</a:t>
            </a:r>
          </a:p>
          <a:p>
            <a:pPr lvl="1">
              <a:buFont typeface="Arial" panose="020B0604020202020204" pitchFamily="34" charset="0"/>
              <a:buChar char="•"/>
            </a:pPr>
            <a:r>
              <a:rPr lang="en-US" dirty="0"/>
              <a:t>Exits from buildings or parking structures</a:t>
            </a:r>
          </a:p>
          <a:p>
            <a:pPr lvl="1">
              <a:buNone/>
            </a:pPr>
            <a:r>
              <a:rPr lang="en-US" dirty="0"/>
              <a:t>	</a:t>
            </a:r>
            <a:r>
              <a:rPr lang="en-US" sz="1800" i="1" dirty="0"/>
              <a:t>(where required for safety, security, or eye adaptation)</a:t>
            </a:r>
          </a:p>
          <a:p>
            <a:pPr lvl="1">
              <a:buFont typeface="Arial" panose="020B0604020202020204" pitchFamily="34" charset="0"/>
              <a:buChar char="•"/>
            </a:pPr>
            <a:r>
              <a:rPr lang="en-US" sz="2100" dirty="0"/>
              <a:t>Lighting integral to signage and installed by manufacturer</a:t>
            </a:r>
          </a:p>
        </p:txBody>
      </p:sp>
      <p:sp>
        <p:nvSpPr>
          <p:cNvPr id="399362" name="Rectangle 2"/>
          <p:cNvSpPr>
            <a:spLocks noGrp="1" noChangeArrowheads="1"/>
          </p:cNvSpPr>
          <p:nvPr>
            <p:ph type="title"/>
          </p:nvPr>
        </p:nvSpPr>
        <p:spPr>
          <a:xfrm>
            <a:off x="266701" y="0"/>
            <a:ext cx="8661400" cy="752354"/>
          </a:xfrm>
        </p:spPr>
        <p:txBody>
          <a:bodyPr/>
          <a:lstStyle/>
          <a:p>
            <a:pPr>
              <a:lnSpc>
                <a:spcPct val="80000"/>
              </a:lnSpc>
            </a:pPr>
            <a:r>
              <a:rPr lang="en-US" sz="2400" b="1" dirty="0">
                <a:solidFill>
                  <a:srgbClr val="00853F"/>
                </a:solidFill>
              </a:rPr>
              <a:t>Section 9 – 9.4.1.4</a:t>
            </a:r>
            <a:br>
              <a:rPr lang="en-US" sz="2400" b="1" dirty="0">
                <a:solidFill>
                  <a:srgbClr val="00853F"/>
                </a:solidFill>
              </a:rPr>
            </a:br>
            <a:r>
              <a:rPr lang="en-US" sz="2000" dirty="0">
                <a:solidFill>
                  <a:srgbClr val="00853F"/>
                </a:solidFill>
              </a:rPr>
              <a:t>Mandatory Exterior Lighting Control</a:t>
            </a:r>
            <a:endParaRPr lang="en-US" sz="1600" i="1" dirty="0">
              <a:solidFill>
                <a:srgbClr val="00853F"/>
              </a:solidFill>
            </a:endParaRPr>
          </a:p>
        </p:txBody>
      </p:sp>
      <p:pic>
        <p:nvPicPr>
          <p:cNvPr id="399394" name="Picture 34" descr="MPj03861710000[1]"/>
          <p:cNvPicPr>
            <a:picLocks noChangeAspect="1" noChangeArrowheads="1"/>
          </p:cNvPicPr>
          <p:nvPr/>
        </p:nvPicPr>
        <p:blipFill>
          <a:blip r:embed="rId4" cstate="screen"/>
          <a:srcRect/>
          <a:stretch>
            <a:fillRect/>
          </a:stretch>
        </p:blipFill>
        <p:spPr bwMode="auto">
          <a:xfrm>
            <a:off x="7429000" y="1168400"/>
            <a:ext cx="1219200" cy="1219200"/>
          </a:xfrm>
          <a:prstGeom prst="rect">
            <a:avLst/>
          </a:prstGeom>
          <a:noFill/>
          <a:ln w="38100">
            <a:noFill/>
            <a:miter lim="800000"/>
            <a:headEnd/>
            <a:tailEnd/>
          </a:ln>
        </p:spPr>
      </p:pic>
      <p:pic>
        <p:nvPicPr>
          <p:cNvPr id="3074" name="Picture 2" descr="Pictu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375" y="2387600"/>
            <a:ext cx="1647825"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287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3"/>
          <p:cNvSpPr>
            <a:spLocks noGrp="1" noChangeArrowheads="1"/>
          </p:cNvSpPr>
          <p:nvPr>
            <p:ph idx="1"/>
          </p:nvPr>
        </p:nvSpPr>
        <p:spPr>
          <a:xfrm>
            <a:off x="456229" y="1219200"/>
            <a:ext cx="7831244" cy="5375275"/>
          </a:xfrm>
        </p:spPr>
        <p:txBody>
          <a:bodyPr>
            <a:normAutofit/>
          </a:bodyPr>
          <a:lstStyle/>
          <a:p>
            <a:pPr marL="0" indent="0">
              <a:lnSpc>
                <a:spcPct val="90000"/>
              </a:lnSpc>
              <a:buNone/>
            </a:pPr>
            <a:r>
              <a:rPr lang="en-US" dirty="0"/>
              <a:t>Exterior Building Lighting Power must meet prescribed power limits.  </a:t>
            </a:r>
          </a:p>
          <a:p>
            <a:pPr>
              <a:buFont typeface="Arial" panose="020B0604020202020204" pitchFamily="34" charset="0"/>
              <a:buChar char="•"/>
            </a:pPr>
            <a:r>
              <a:rPr lang="en-US" dirty="0"/>
              <a:t>The total exterior lighting power allowance is the sum of the base site allowance plus individual lighting power densities (LPD) for the applicable “lighting power zone”</a:t>
            </a:r>
          </a:p>
          <a:p>
            <a:pPr>
              <a:buFont typeface="Arial" panose="020B0604020202020204" pitchFamily="34" charset="0"/>
              <a:buChar char="•"/>
            </a:pPr>
            <a:r>
              <a:rPr lang="en-US" dirty="0"/>
              <a:t>Trade-offs are allowed only among “Tradable Surfaces” applications</a:t>
            </a:r>
          </a:p>
          <a:p>
            <a:pPr>
              <a:buFont typeface="Arial" panose="020B0604020202020204" pitchFamily="34" charset="0"/>
              <a:buChar char="•"/>
            </a:pPr>
            <a:r>
              <a:rPr lang="en-US" dirty="0"/>
              <a:t>Some exemptions apply</a:t>
            </a:r>
          </a:p>
          <a:p>
            <a:pPr>
              <a:lnSpc>
                <a:spcPct val="90000"/>
              </a:lnSpc>
            </a:pPr>
            <a:endParaRPr lang="en-US" sz="2400" dirty="0"/>
          </a:p>
        </p:txBody>
      </p:sp>
      <p:sp>
        <p:nvSpPr>
          <p:cNvPr id="483330" name="Rectangle 2"/>
          <p:cNvSpPr>
            <a:spLocks noGrp="1" noChangeArrowheads="1"/>
          </p:cNvSpPr>
          <p:nvPr>
            <p:ph type="title"/>
          </p:nvPr>
        </p:nvSpPr>
        <p:spPr>
          <a:xfrm>
            <a:off x="279401" y="0"/>
            <a:ext cx="7150100" cy="798653"/>
          </a:xfrm>
        </p:spPr>
        <p:txBody>
          <a:bodyPr>
            <a:normAutofit/>
          </a:bodyPr>
          <a:lstStyle/>
          <a:p>
            <a:pPr>
              <a:lnSpc>
                <a:spcPct val="80000"/>
              </a:lnSpc>
            </a:pPr>
            <a:r>
              <a:rPr lang="en-US" sz="2400" b="1" dirty="0">
                <a:solidFill>
                  <a:srgbClr val="00853F"/>
                </a:solidFill>
              </a:rPr>
              <a:t>Section 9.4.2 </a:t>
            </a:r>
            <a:br>
              <a:rPr lang="en-US" dirty="0">
                <a:solidFill>
                  <a:srgbClr val="00853F"/>
                </a:solidFill>
              </a:rPr>
            </a:br>
            <a:r>
              <a:rPr lang="en-US" sz="2000" dirty="0">
                <a:solidFill>
                  <a:srgbClr val="00853F"/>
                </a:solidFill>
              </a:rPr>
              <a:t>Exterior Lighting Power</a:t>
            </a:r>
          </a:p>
        </p:txBody>
      </p:sp>
      <p:pic>
        <p:nvPicPr>
          <p:cNvPr id="483332" name="Picture 4" descr="MPj02276620000[1]"/>
          <p:cNvPicPr>
            <a:picLocks noChangeAspect="1" noChangeArrowheads="1"/>
          </p:cNvPicPr>
          <p:nvPr/>
        </p:nvPicPr>
        <p:blipFill>
          <a:blip r:embed="rId3" cstate="screen"/>
          <a:srcRect/>
          <a:stretch>
            <a:fillRect/>
          </a:stretch>
        </p:blipFill>
        <p:spPr bwMode="auto">
          <a:xfrm>
            <a:off x="5749862" y="4101202"/>
            <a:ext cx="2796910" cy="22995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243676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79401" y="0"/>
            <a:ext cx="7150100" cy="763929"/>
          </a:xfrm>
        </p:spPr>
        <p:txBody>
          <a:bodyPr>
            <a:normAutofit/>
          </a:bodyPr>
          <a:lstStyle/>
          <a:p>
            <a:pPr>
              <a:lnSpc>
                <a:spcPct val="80000"/>
              </a:lnSpc>
            </a:pPr>
            <a:r>
              <a:rPr lang="en-US" sz="2000" dirty="0">
                <a:solidFill>
                  <a:srgbClr val="00853F"/>
                </a:solidFill>
              </a:rPr>
              <a:t>Exterior Lighting Power Zones</a:t>
            </a:r>
          </a:p>
        </p:txBody>
      </p:sp>
      <p:pic>
        <p:nvPicPr>
          <p:cNvPr id="5" name="Picture 4" descr="town map.jpg"/>
          <p:cNvPicPr>
            <a:picLocks noChangeAspect="1"/>
          </p:cNvPicPr>
          <p:nvPr/>
        </p:nvPicPr>
        <p:blipFill>
          <a:blip r:embed="rId2"/>
          <a:stretch>
            <a:fillRect/>
          </a:stretch>
        </p:blipFill>
        <p:spPr>
          <a:xfrm>
            <a:off x="135468" y="1083735"/>
            <a:ext cx="8864599" cy="5257980"/>
          </a:xfrm>
          <a:prstGeom prst="rect">
            <a:avLst/>
          </a:prstGeom>
        </p:spPr>
      </p:pic>
    </p:spTree>
    <p:extLst>
      <p:ext uri="{BB962C8B-B14F-4D97-AF65-F5344CB8AC3E}">
        <p14:creationId xmlns:p14="http://schemas.microsoft.com/office/powerpoint/2010/main" val="1394273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92100" y="0"/>
            <a:ext cx="8051800" cy="763929"/>
          </a:xfrm>
        </p:spPr>
        <p:txBody>
          <a:bodyPr/>
          <a:lstStyle/>
          <a:p>
            <a:pPr>
              <a:lnSpc>
                <a:spcPct val="80000"/>
              </a:lnSpc>
            </a:pPr>
            <a:r>
              <a:rPr lang="en-US" sz="2400" b="1" dirty="0">
                <a:solidFill>
                  <a:srgbClr val="00853F"/>
                </a:solidFill>
              </a:rPr>
              <a:t>Section 9 </a:t>
            </a:r>
            <a:br>
              <a:rPr lang="en-US" dirty="0">
                <a:solidFill>
                  <a:srgbClr val="00853F"/>
                </a:solidFill>
              </a:rPr>
            </a:br>
            <a:r>
              <a:rPr lang="en-US" sz="2000" dirty="0">
                <a:solidFill>
                  <a:srgbClr val="00853F"/>
                </a:solidFill>
              </a:rPr>
              <a:t>Tradable Exterior LPDs</a:t>
            </a:r>
            <a:endParaRPr lang="en-US" dirty="0">
              <a:solidFill>
                <a:srgbClr val="00853F"/>
              </a:solidFill>
            </a:endParaRPr>
          </a:p>
        </p:txBody>
      </p:sp>
      <p:sp>
        <p:nvSpPr>
          <p:cNvPr id="2" name="TextBox 1"/>
          <p:cNvSpPr txBox="1"/>
          <p:nvPr/>
        </p:nvSpPr>
        <p:spPr>
          <a:xfrm>
            <a:off x="292100" y="1122745"/>
            <a:ext cx="2045986" cy="4579715"/>
          </a:xfrm>
          <a:prstGeom prst="rect">
            <a:avLst/>
          </a:prstGeom>
          <a:noFill/>
        </p:spPr>
        <p:txBody>
          <a:bodyPr wrap="square" rtlCol="0">
            <a:spAutoFit/>
          </a:bodyPr>
          <a:lstStyle/>
          <a:p>
            <a:pPr>
              <a:lnSpc>
                <a:spcPct val="90000"/>
              </a:lnSpc>
            </a:pPr>
            <a:r>
              <a:rPr lang="en-US" dirty="0"/>
              <a:t>Exterior applications are divided into 2 categories:</a:t>
            </a:r>
            <a:br>
              <a:rPr lang="en-US" dirty="0"/>
            </a:br>
            <a:endParaRPr lang="en-US" dirty="0"/>
          </a:p>
          <a:p>
            <a:pPr>
              <a:lnSpc>
                <a:spcPct val="90000"/>
              </a:lnSpc>
            </a:pPr>
            <a:r>
              <a:rPr lang="en-US" b="1" dirty="0">
                <a:solidFill>
                  <a:srgbClr val="008A3E"/>
                </a:solidFill>
              </a:rPr>
              <a:t>Tradable: </a:t>
            </a:r>
            <a:r>
              <a:rPr lang="en-US" b="1" dirty="0">
                <a:solidFill>
                  <a:srgbClr val="00B050"/>
                </a:solidFill>
              </a:rPr>
              <a:t> </a:t>
            </a:r>
            <a:r>
              <a:rPr lang="en-US" dirty="0"/>
              <a:t>allowed wattage may be traded </a:t>
            </a:r>
            <a:br>
              <a:rPr lang="en-US" dirty="0"/>
            </a:br>
            <a:r>
              <a:rPr lang="en-US" dirty="0"/>
              <a:t>among these applications</a:t>
            </a:r>
          </a:p>
          <a:p>
            <a:pPr>
              <a:lnSpc>
                <a:spcPct val="90000"/>
              </a:lnSpc>
            </a:pPr>
            <a:endParaRPr lang="en-US" dirty="0"/>
          </a:p>
          <a:p>
            <a:pPr>
              <a:lnSpc>
                <a:spcPct val="90000"/>
              </a:lnSpc>
            </a:pPr>
            <a:r>
              <a:rPr lang="en-US" b="1" dirty="0">
                <a:solidFill>
                  <a:srgbClr val="008A3E"/>
                </a:solidFill>
              </a:rPr>
              <a:t>Non-Tradable: </a:t>
            </a:r>
            <a:r>
              <a:rPr lang="en-US" dirty="0"/>
              <a:t>allowed wattage cannot </a:t>
            </a:r>
            <a:br>
              <a:rPr lang="en-US" dirty="0"/>
            </a:br>
            <a:r>
              <a:rPr lang="en-US" dirty="0"/>
              <a:t>be traded between surfaces or with other exterior lighting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676" y="1122745"/>
            <a:ext cx="6777095" cy="449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04114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Rectangle 3"/>
          <p:cNvSpPr>
            <a:spLocks noGrp="1" noChangeArrowheads="1"/>
          </p:cNvSpPr>
          <p:nvPr>
            <p:ph idx="1"/>
          </p:nvPr>
        </p:nvSpPr>
        <p:spPr>
          <a:xfrm>
            <a:off x="456229" y="1142999"/>
            <a:ext cx="8134615" cy="5459682"/>
          </a:xfrm>
        </p:spPr>
        <p:txBody>
          <a:bodyPr>
            <a:normAutofit lnSpcReduction="10000"/>
          </a:bodyPr>
          <a:lstStyle/>
          <a:p>
            <a:pPr marL="0" indent="0">
              <a:lnSpc>
                <a:spcPct val="80000"/>
              </a:lnSpc>
              <a:buNone/>
            </a:pPr>
            <a:r>
              <a:rPr lang="en-US" sz="2200" dirty="0"/>
              <a:t>The following are exempt when equipped with separate controls:</a:t>
            </a:r>
          </a:p>
          <a:p>
            <a:pPr lvl="1">
              <a:lnSpc>
                <a:spcPct val="80000"/>
              </a:lnSpc>
              <a:buFont typeface="Arial" panose="020B0604020202020204" pitchFamily="34" charset="0"/>
              <a:buChar char="•"/>
            </a:pPr>
            <a:r>
              <a:rPr lang="en-US" sz="1900" dirty="0"/>
              <a:t>lighting that is integral to signage and installed by its manufacturer;</a:t>
            </a:r>
          </a:p>
          <a:p>
            <a:pPr lvl="1">
              <a:lnSpc>
                <a:spcPct val="80000"/>
              </a:lnSpc>
              <a:buFont typeface="Arial" panose="020B0604020202020204" pitchFamily="34" charset="0"/>
              <a:buChar char="•"/>
            </a:pPr>
            <a:r>
              <a:rPr lang="en-US" sz="1900" dirty="0"/>
              <a:t>lighting for athletic playing areas; </a:t>
            </a:r>
          </a:p>
          <a:p>
            <a:pPr lvl="1">
              <a:lnSpc>
                <a:spcPct val="80000"/>
              </a:lnSpc>
              <a:buFont typeface="Arial" panose="020B0604020202020204" pitchFamily="34" charset="0"/>
              <a:buChar char="•"/>
            </a:pPr>
            <a:r>
              <a:rPr lang="en-US" sz="1900" dirty="0"/>
              <a:t>lighting for industrial production, material handling, transportation sites, and associated storage areas;</a:t>
            </a:r>
          </a:p>
          <a:p>
            <a:pPr lvl="1">
              <a:lnSpc>
                <a:spcPct val="80000"/>
              </a:lnSpc>
              <a:buFont typeface="Arial" panose="020B0604020202020204" pitchFamily="34" charset="0"/>
              <a:buChar char="•"/>
            </a:pPr>
            <a:r>
              <a:rPr lang="en-US" sz="1900" dirty="0"/>
              <a:t>theme elements in theme/amusement parks; </a:t>
            </a:r>
          </a:p>
          <a:p>
            <a:pPr lvl="1">
              <a:lnSpc>
                <a:spcPct val="80000"/>
              </a:lnSpc>
              <a:buFont typeface="Arial" panose="020B0604020202020204" pitchFamily="34" charset="0"/>
              <a:buChar char="•"/>
            </a:pPr>
            <a:r>
              <a:rPr lang="en-US" sz="1900" dirty="0"/>
              <a:t>lighting used to highlight features of public monuments, public art displays, and registered historic landmark structures or buildings;</a:t>
            </a:r>
          </a:p>
          <a:p>
            <a:pPr lvl="1">
              <a:lnSpc>
                <a:spcPct val="80000"/>
              </a:lnSpc>
              <a:buFont typeface="Arial" panose="020B0604020202020204" pitchFamily="34" charset="0"/>
              <a:buChar char="•"/>
            </a:pPr>
            <a:r>
              <a:rPr lang="en-US" sz="1900" dirty="0"/>
              <a:t>lighting for water features;</a:t>
            </a:r>
          </a:p>
          <a:p>
            <a:pPr lvl="1">
              <a:lnSpc>
                <a:spcPct val="80000"/>
              </a:lnSpc>
              <a:buFont typeface="Arial" panose="020B0604020202020204" pitchFamily="34" charset="0"/>
              <a:buChar char="•"/>
            </a:pPr>
            <a:r>
              <a:rPr lang="en-US" sz="1900" dirty="0"/>
              <a:t>specialized signal, directional, and marker lighting associated with transportation;</a:t>
            </a:r>
          </a:p>
          <a:p>
            <a:pPr lvl="1">
              <a:lnSpc>
                <a:spcPct val="80000"/>
              </a:lnSpc>
              <a:buFont typeface="Arial" panose="020B0604020202020204" pitchFamily="34" charset="0"/>
              <a:buChar char="•"/>
            </a:pPr>
            <a:r>
              <a:rPr lang="en-US" sz="1900" dirty="0"/>
              <a:t>lighting that is integral to equipment or instrumentation and is installed by its manufacturer;</a:t>
            </a:r>
          </a:p>
          <a:p>
            <a:pPr lvl="1">
              <a:lnSpc>
                <a:spcPct val="80000"/>
              </a:lnSpc>
              <a:buFont typeface="Arial" panose="020B0604020202020204" pitchFamily="34" charset="0"/>
              <a:buChar char="•"/>
            </a:pPr>
            <a:r>
              <a:rPr lang="en-US" sz="1900" dirty="0"/>
              <a:t>lighting for theatrical purposes, including performance, stage, film, and video production;</a:t>
            </a:r>
          </a:p>
          <a:p>
            <a:pPr lvl="1">
              <a:lnSpc>
                <a:spcPct val="80000"/>
              </a:lnSpc>
              <a:buFont typeface="Arial" panose="020B0604020202020204" pitchFamily="34" charset="0"/>
              <a:buChar char="•"/>
            </a:pPr>
            <a:r>
              <a:rPr lang="en-US" sz="1900" dirty="0"/>
              <a:t>temporary lighting;</a:t>
            </a:r>
          </a:p>
          <a:p>
            <a:pPr lvl="1">
              <a:lnSpc>
                <a:spcPct val="80000"/>
              </a:lnSpc>
              <a:buFont typeface="Arial" panose="020B0604020202020204" pitchFamily="34" charset="0"/>
              <a:buChar char="•"/>
            </a:pPr>
            <a:r>
              <a:rPr lang="en-US" sz="1900" dirty="0"/>
              <a:t>lighting for hazardous locations;</a:t>
            </a:r>
          </a:p>
          <a:p>
            <a:pPr lvl="1">
              <a:lnSpc>
                <a:spcPct val="80000"/>
              </a:lnSpc>
              <a:buFont typeface="Arial" panose="020B0604020202020204" pitchFamily="34" charset="0"/>
              <a:buChar char="•"/>
            </a:pPr>
            <a:r>
              <a:rPr lang="en-US" sz="1900" dirty="0"/>
              <a:t>lighting for swimming pools;</a:t>
            </a:r>
          </a:p>
          <a:p>
            <a:pPr lvl="1">
              <a:lnSpc>
                <a:spcPct val="80000"/>
              </a:lnSpc>
              <a:buFont typeface="Arial" panose="020B0604020202020204" pitchFamily="34" charset="0"/>
              <a:buChar char="•"/>
            </a:pPr>
            <a:r>
              <a:rPr lang="en-US" sz="1900" dirty="0"/>
              <a:t>searchlights.</a:t>
            </a:r>
          </a:p>
          <a:p>
            <a:pPr>
              <a:lnSpc>
                <a:spcPct val="80000"/>
              </a:lnSpc>
              <a:buFontTx/>
              <a:buNone/>
            </a:pPr>
            <a:endParaRPr lang="en-US" sz="1600" dirty="0"/>
          </a:p>
        </p:txBody>
      </p:sp>
      <p:sp>
        <p:nvSpPr>
          <p:cNvPr id="414722" name="Rectangle 2"/>
          <p:cNvSpPr>
            <a:spLocks noGrp="1" noChangeArrowheads="1"/>
          </p:cNvSpPr>
          <p:nvPr>
            <p:ph type="title"/>
          </p:nvPr>
        </p:nvSpPr>
        <p:spPr>
          <a:xfrm>
            <a:off x="279401" y="0"/>
            <a:ext cx="8674100" cy="914400"/>
          </a:xfrm>
        </p:spPr>
        <p:txBody>
          <a:bodyPr>
            <a:normAutofit/>
          </a:bodyPr>
          <a:lstStyle/>
          <a:p>
            <a:pPr>
              <a:lnSpc>
                <a:spcPct val="80000"/>
              </a:lnSpc>
            </a:pPr>
            <a:r>
              <a:rPr lang="en-US" sz="2400" b="1" dirty="0">
                <a:solidFill>
                  <a:srgbClr val="00853F"/>
                </a:solidFill>
              </a:rPr>
              <a:t>Section 9 – 9.4.2</a:t>
            </a:r>
            <a:br>
              <a:rPr lang="en-US" sz="2000" dirty="0">
                <a:solidFill>
                  <a:srgbClr val="00853F"/>
                </a:solidFill>
              </a:rPr>
            </a:br>
            <a:r>
              <a:rPr lang="en-US" sz="2000" dirty="0">
                <a:solidFill>
                  <a:srgbClr val="00853F"/>
                </a:solidFill>
              </a:rPr>
              <a:t>Exterior Lighting Power Exemptions</a:t>
            </a:r>
            <a:endParaRPr lang="en-US" sz="1100" i="1" dirty="0">
              <a:solidFill>
                <a:srgbClr val="00853F"/>
              </a:solidFill>
            </a:endParaRPr>
          </a:p>
        </p:txBody>
      </p:sp>
    </p:spTree>
    <p:extLst>
      <p:ext uri="{BB962C8B-B14F-4D97-AF65-F5344CB8AC3E}">
        <p14:creationId xmlns:p14="http://schemas.microsoft.com/office/powerpoint/2010/main" val="2672747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1" y="0"/>
            <a:ext cx="8661400" cy="914400"/>
          </a:xfrm>
        </p:spPr>
        <p:txBody>
          <a:bodyPr/>
          <a:lstStyle/>
          <a:p>
            <a:pPr>
              <a:lnSpc>
                <a:spcPct val="80000"/>
              </a:lnSpc>
            </a:pPr>
            <a:r>
              <a:rPr lang="en-US" sz="2400" b="1" dirty="0">
                <a:solidFill>
                  <a:srgbClr val="00853F"/>
                </a:solidFill>
              </a:rPr>
              <a:t>Section 9 – 9.4.3</a:t>
            </a:r>
            <a:br>
              <a:rPr lang="en-US" dirty="0">
                <a:solidFill>
                  <a:srgbClr val="FF0000"/>
                </a:solidFill>
              </a:rPr>
            </a:br>
            <a:r>
              <a:rPr lang="en-US" sz="2000" dirty="0">
                <a:solidFill>
                  <a:srgbClr val="00853F"/>
                </a:solidFill>
              </a:rPr>
              <a:t>Dwelling Units</a:t>
            </a:r>
          </a:p>
        </p:txBody>
      </p:sp>
      <p:sp>
        <p:nvSpPr>
          <p:cNvPr id="5" name="Content Placeholder 2"/>
          <p:cNvSpPr>
            <a:spLocks noGrp="1"/>
          </p:cNvSpPr>
          <p:nvPr>
            <p:ph idx="1"/>
          </p:nvPr>
        </p:nvSpPr>
        <p:spPr>
          <a:xfrm>
            <a:off x="457200" y="1371599"/>
            <a:ext cx="5943600" cy="5127523"/>
          </a:xfrm>
        </p:spPr>
        <p:txBody>
          <a:bodyPr>
            <a:normAutofit fontScale="92500" lnSpcReduction="10000"/>
          </a:bodyPr>
          <a:lstStyle/>
          <a:p>
            <a:r>
              <a:rPr lang="en-US" altLang="en-US" dirty="0">
                <a:latin typeface="Arial" charset="0"/>
                <a:cs typeface="Arial" charset="0"/>
              </a:rPr>
              <a:t>Dwelling units (apartment, condo, living space, etc.) must be built so that at least 75 percent of the permanently installed lighting fixtures utilize lamps with an efficacy of at least 55 lm/W, or have a total luminaire (fixture) efficacy of at least 45 lm/W</a:t>
            </a:r>
          </a:p>
          <a:p>
            <a:pPr lvl="1">
              <a:buSzTx/>
            </a:pPr>
            <a:r>
              <a:rPr lang="en-US" altLang="en-US" b="1" dirty="0">
                <a:latin typeface="Arial" charset="0"/>
                <a:cs typeface="Arial" charset="0"/>
              </a:rPr>
              <a:t>Exceptions:  </a:t>
            </a:r>
          </a:p>
          <a:p>
            <a:pPr lvl="2"/>
            <a:r>
              <a:rPr lang="en-US" altLang="en-US" dirty="0">
                <a:latin typeface="Arial" charset="0"/>
                <a:cs typeface="Arial" charset="0"/>
              </a:rPr>
              <a:t>Lighting that is controlled with dimmers or automatic control devices</a:t>
            </a:r>
          </a:p>
          <a:p>
            <a:pPr lvl="2"/>
            <a:r>
              <a:rPr lang="en-US" altLang="en-US" dirty="0">
                <a:solidFill>
                  <a:srgbClr val="FF0000"/>
                </a:solidFill>
                <a:latin typeface="Arial" charset="0"/>
                <a:cs typeface="Arial" charset="0"/>
              </a:rPr>
              <a:t>Hotel/motel guest rooms [those requirements covered in Table 9.6.1 and Section 9.4.1.3(b)]</a:t>
            </a:r>
          </a:p>
          <a:p>
            <a:r>
              <a:rPr lang="en-US" altLang="en-US" dirty="0">
                <a:latin typeface="Arial" charset="0"/>
                <a:cs typeface="Arial" charset="0"/>
              </a:rPr>
              <a:t>Applies to 4 story above grade multi-family (3 story and below not in scope of 90.1)</a:t>
            </a:r>
          </a:p>
          <a:p>
            <a:r>
              <a:rPr lang="en-US" altLang="en-US" dirty="0">
                <a:latin typeface="Arial" charset="0"/>
                <a:cs typeface="Arial" charset="0"/>
              </a:rPr>
              <a:t>Other common spaces in the building must follow standard 90.1 Requirements.</a:t>
            </a:r>
            <a:br>
              <a:rPr lang="en-US" altLang="en-US" dirty="0">
                <a:latin typeface="Arial" charset="0"/>
                <a:cs typeface="Arial" charset="0"/>
              </a:rPr>
            </a:br>
            <a:endParaRPr lang="en-US" altLang="en-US" dirty="0">
              <a:latin typeface="Arial" charset="0"/>
              <a:cs typeface="Arial" charset="0"/>
            </a:endParaRPr>
          </a:p>
        </p:txBody>
      </p:sp>
      <p:pic>
        <p:nvPicPr>
          <p:cNvPr id="6" name="Picture 6" descr="http://t3.gstatic.com/images?q=tbn:ANd9GcQUV-XSKg_m9dEedbsd7xE3CUyhg8TekpAGpdpGxBw2w-pPJF3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1" y="2019877"/>
            <a:ext cx="23622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8430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43776" y="1066800"/>
            <a:ext cx="1800224"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4130040" y="990600"/>
            <a:ext cx="3048000" cy="5791200"/>
          </a:xfrm>
          <a:prstGeom prst="rect">
            <a:avLst/>
          </a:prstGeom>
          <a:noFill/>
          <a:ln w="28575" algn="ctr">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1" y="990600"/>
            <a:ext cx="1859284" cy="55626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6"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5848" name="Text Box 8"/>
          <p:cNvSpPr txBox="1">
            <a:spLocks noChangeArrowheads="1"/>
          </p:cNvSpPr>
          <p:nvPr/>
        </p:nvSpPr>
        <p:spPr bwMode="auto">
          <a:xfrm>
            <a:off x="1990730" y="3174881"/>
            <a:ext cx="1424939" cy="1095494"/>
          </a:xfrm>
          <a:prstGeom prst="rect">
            <a:avLst/>
          </a:prstGeom>
          <a:solidFill>
            <a:srgbClr val="92D050"/>
          </a:solidFill>
          <a:ln w="22225">
            <a:solidFill>
              <a:schemeClr val="tx2"/>
            </a:solidFill>
            <a:miter lim="800000"/>
            <a:headEnd/>
            <a:tailEnd/>
          </a:ln>
          <a:effectLst/>
        </p:spPr>
        <p:txBody>
          <a:bodyPr/>
          <a:lstStyle/>
          <a:p>
            <a:pPr algn="ctr">
              <a:spcBef>
                <a:spcPts val="600"/>
              </a:spcBef>
            </a:pPr>
            <a:r>
              <a:rPr lang="en-US" sz="1600" dirty="0">
                <a:solidFill>
                  <a:schemeClr val="bg1"/>
                </a:solidFill>
                <a:effectLst>
                  <a:outerShdw blurRad="38100" dist="38100" dir="2700000" algn="tl">
                    <a:srgbClr val="000000"/>
                  </a:outerShdw>
                </a:effectLst>
                <a:latin typeface="Arial Black" pitchFamily="34" charset="0"/>
              </a:rPr>
              <a:t>Mandatory </a:t>
            </a:r>
          </a:p>
          <a:p>
            <a:pPr algn="ctr"/>
            <a:r>
              <a:rPr lang="en-US" sz="1600" dirty="0">
                <a:solidFill>
                  <a:schemeClr val="bg1"/>
                </a:solidFill>
                <a:effectLst>
                  <a:outerShdw blurRad="38100" dist="38100" dir="2700000" algn="tl">
                    <a:srgbClr val="000000"/>
                  </a:outerShdw>
                </a:effectLst>
                <a:latin typeface="Arial Black" pitchFamily="34" charset="0"/>
              </a:rPr>
              <a:t>Provisions</a:t>
            </a:r>
          </a:p>
          <a:p>
            <a:pPr algn="ctr">
              <a:lnSpc>
                <a:spcPct val="110000"/>
              </a:lnSpc>
              <a:spcBef>
                <a:spcPct val="30000"/>
              </a:spcBef>
            </a:pPr>
            <a:r>
              <a:rPr lang="en-US" sz="1200" dirty="0"/>
              <a:t>(required for each compliance path)</a:t>
            </a:r>
          </a:p>
        </p:txBody>
      </p:sp>
      <p:sp>
        <p:nvSpPr>
          <p:cNvPr id="35849" name="Text Box 9"/>
          <p:cNvSpPr txBox="1">
            <a:spLocks noChangeArrowheads="1"/>
          </p:cNvSpPr>
          <p:nvPr/>
        </p:nvSpPr>
        <p:spPr bwMode="auto">
          <a:xfrm>
            <a:off x="0" y="1211263"/>
            <a:ext cx="1859284" cy="707886"/>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5850" name="Text Box 10"/>
          <p:cNvSpPr txBox="1">
            <a:spLocks noChangeArrowheads="1"/>
          </p:cNvSpPr>
          <p:nvPr/>
        </p:nvSpPr>
        <p:spPr bwMode="auto">
          <a:xfrm>
            <a:off x="2573660" y="1214373"/>
            <a:ext cx="3840480" cy="400110"/>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Requirements</a:t>
            </a:r>
          </a:p>
        </p:txBody>
      </p:sp>
      <p:sp>
        <p:nvSpPr>
          <p:cNvPr id="35851" name="Text Box 11"/>
          <p:cNvSpPr txBox="1">
            <a:spLocks noChangeArrowheads="1"/>
          </p:cNvSpPr>
          <p:nvPr/>
        </p:nvSpPr>
        <p:spPr bwMode="auto">
          <a:xfrm>
            <a:off x="7267575" y="2828835"/>
            <a:ext cx="1952625" cy="1200329"/>
          </a:xfrm>
          <a:prstGeom prst="rect">
            <a:avLst/>
          </a:prstGeom>
          <a:noFill/>
          <a:ln w="28575" algn="ctr">
            <a:noFill/>
            <a:miter lim="800000"/>
            <a:headEnd/>
            <a:tailEnd/>
          </a:ln>
          <a:effectLst/>
        </p:spPr>
        <p:txBody>
          <a:bodyPr wrap="square">
            <a:spAutoFit/>
          </a:bodyPr>
          <a:lstStyle/>
          <a:p>
            <a:pPr algn="ctr">
              <a:spcBef>
                <a:spcPct val="50000"/>
              </a:spcBef>
            </a:pPr>
            <a:r>
              <a:rPr lang="en-US" sz="2400" b="1" dirty="0">
                <a:solidFill>
                  <a:schemeClr val="accent6"/>
                </a:solidFill>
                <a:effectLst>
                  <a:outerShdw blurRad="38100" dist="38100" dir="2700000" algn="tl">
                    <a:srgbClr val="C0C0C0"/>
                  </a:outerShdw>
                </a:effectLst>
              </a:rPr>
              <a:t>Energy Code Compliance</a:t>
            </a:r>
          </a:p>
        </p:txBody>
      </p:sp>
      <p:sp>
        <p:nvSpPr>
          <p:cNvPr id="35852" name="Text Box 12"/>
          <p:cNvSpPr txBox="1">
            <a:spLocks noChangeArrowheads="1"/>
          </p:cNvSpPr>
          <p:nvPr/>
        </p:nvSpPr>
        <p:spPr bwMode="auto">
          <a:xfrm>
            <a:off x="3655912" y="1984375"/>
            <a:ext cx="1615440" cy="603250"/>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Prescriptive Path</a:t>
            </a:r>
          </a:p>
        </p:txBody>
      </p:sp>
      <p:sp>
        <p:nvSpPr>
          <p:cNvPr id="35853" name="Text Box 13"/>
          <p:cNvSpPr txBox="1">
            <a:spLocks noChangeArrowheads="1"/>
          </p:cNvSpPr>
          <p:nvPr/>
        </p:nvSpPr>
        <p:spPr bwMode="auto">
          <a:xfrm>
            <a:off x="3655912" y="4481390"/>
            <a:ext cx="1615440" cy="603250"/>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Energy Cost Budget</a:t>
            </a:r>
          </a:p>
        </p:txBody>
      </p:sp>
      <p:sp>
        <p:nvSpPr>
          <p:cNvPr id="35855" name="Text Box 15"/>
          <p:cNvSpPr txBox="1">
            <a:spLocks noChangeArrowheads="1"/>
          </p:cNvSpPr>
          <p:nvPr/>
        </p:nvSpPr>
        <p:spPr bwMode="auto">
          <a:xfrm>
            <a:off x="3655912" y="5368926"/>
            <a:ext cx="1615440" cy="830997"/>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Performance Rating Method</a:t>
            </a:r>
          </a:p>
        </p:txBody>
      </p:sp>
      <p:sp>
        <p:nvSpPr>
          <p:cNvPr id="35856" name="Text Box 16"/>
          <p:cNvSpPr txBox="1">
            <a:spLocks noChangeArrowheads="1"/>
          </p:cNvSpPr>
          <p:nvPr/>
        </p:nvSpPr>
        <p:spPr bwMode="auto">
          <a:xfrm>
            <a:off x="142875" y="2057400"/>
            <a:ext cx="1508760" cy="369332"/>
          </a:xfrm>
          <a:prstGeom prst="rect">
            <a:avLst/>
          </a:prstGeom>
          <a:solidFill>
            <a:srgbClr val="EAEAEA"/>
          </a:solidFill>
          <a:ln w="22225">
            <a:solidFill>
              <a:srgbClr val="808080"/>
            </a:solidFill>
            <a:miter lim="800000"/>
            <a:headEnd/>
            <a:tailEnd/>
          </a:ln>
          <a:effectLst/>
        </p:spPr>
        <p:txBody>
          <a:bodyPr wrap="square">
            <a:spAutoFit/>
          </a:bodyPr>
          <a:lstStyle>
            <a:defPPr>
              <a:defRPr lang="en-US"/>
            </a:defPPr>
            <a:lvl1pPr algn="ctr">
              <a:spcBef>
                <a:spcPct val="50000"/>
              </a:spcBef>
              <a:defRPr b="1"/>
            </a:lvl1pPr>
          </a:lstStyle>
          <a:p>
            <a:r>
              <a:rPr lang="en-US" dirty="0"/>
              <a:t>Envelope</a:t>
            </a:r>
          </a:p>
        </p:txBody>
      </p:sp>
      <p:sp>
        <p:nvSpPr>
          <p:cNvPr id="35857" name="Text Box 17"/>
          <p:cNvSpPr txBox="1">
            <a:spLocks noChangeArrowheads="1"/>
          </p:cNvSpPr>
          <p:nvPr/>
        </p:nvSpPr>
        <p:spPr bwMode="auto">
          <a:xfrm>
            <a:off x="142875" y="272796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dirty="0"/>
              <a:t>HVAC</a:t>
            </a:r>
          </a:p>
        </p:txBody>
      </p:sp>
      <p:sp>
        <p:nvSpPr>
          <p:cNvPr id="35858" name="Text Box 18"/>
          <p:cNvSpPr txBox="1">
            <a:spLocks noChangeArrowheads="1"/>
          </p:cNvSpPr>
          <p:nvPr/>
        </p:nvSpPr>
        <p:spPr bwMode="auto">
          <a:xfrm>
            <a:off x="142875" y="4739640"/>
            <a:ext cx="1508760" cy="369332"/>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ts val="600"/>
              </a:spcBef>
              <a:defRPr>
                <a:solidFill>
                  <a:schemeClr val="bg1"/>
                </a:solidFill>
                <a:effectLst>
                  <a:outerShdw blurRad="38100" dist="38100" dir="2700000" algn="tl">
                    <a:srgbClr val="000000"/>
                  </a:outerShdw>
                </a:effectLst>
                <a:latin typeface="Arial Black" pitchFamily="34" charset="0"/>
              </a:defRPr>
            </a:lvl1pPr>
          </a:lstStyle>
          <a:p>
            <a:r>
              <a:rPr lang="en-US"/>
              <a:t>Lighting</a:t>
            </a:r>
          </a:p>
        </p:txBody>
      </p:sp>
      <p:sp>
        <p:nvSpPr>
          <p:cNvPr id="35859" name="Text Box 19"/>
          <p:cNvSpPr txBox="1">
            <a:spLocks noChangeArrowheads="1"/>
          </p:cNvSpPr>
          <p:nvPr/>
        </p:nvSpPr>
        <p:spPr bwMode="auto">
          <a:xfrm>
            <a:off x="142875" y="339852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SWH</a:t>
            </a:r>
          </a:p>
        </p:txBody>
      </p:sp>
      <p:sp>
        <p:nvSpPr>
          <p:cNvPr id="35860" name="Text Box 20"/>
          <p:cNvSpPr txBox="1">
            <a:spLocks noChangeArrowheads="1"/>
          </p:cNvSpPr>
          <p:nvPr/>
        </p:nvSpPr>
        <p:spPr bwMode="auto">
          <a:xfrm>
            <a:off x="142875" y="4069080"/>
            <a:ext cx="1508760" cy="369332"/>
          </a:xfrm>
          <a:prstGeom prst="rect">
            <a:avLst/>
          </a:prstGeom>
          <a:solidFill>
            <a:srgbClr val="EAEAEA"/>
          </a:solidFill>
          <a:ln w="22225">
            <a:solidFill>
              <a:srgbClr val="808080"/>
            </a:solidFill>
            <a:miter lim="800000"/>
            <a:headEnd/>
            <a:tailEnd/>
          </a:ln>
          <a:effectLst/>
        </p:spPr>
        <p:txBody>
          <a:bodyPr wrap="square">
            <a:spAutoFit/>
          </a:bodyPr>
          <a:lstStyle>
            <a:defPPr>
              <a:defRPr lang="en-US"/>
            </a:defPPr>
            <a:lvl1pPr algn="ctr">
              <a:spcBef>
                <a:spcPct val="50000"/>
              </a:spcBef>
              <a:defRPr b="1"/>
            </a:lvl1pPr>
          </a:lstStyle>
          <a:p>
            <a:r>
              <a:rPr lang="en-US"/>
              <a:t>Power</a:t>
            </a:r>
          </a:p>
        </p:txBody>
      </p:sp>
      <p:sp>
        <p:nvSpPr>
          <p:cNvPr id="35861" name="Text Box 21"/>
          <p:cNvSpPr txBox="1">
            <a:spLocks noChangeArrowheads="1"/>
          </p:cNvSpPr>
          <p:nvPr/>
        </p:nvSpPr>
        <p:spPr bwMode="auto">
          <a:xfrm>
            <a:off x="142875" y="541020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Other</a:t>
            </a:r>
          </a:p>
        </p:txBody>
      </p:sp>
      <p:sp>
        <p:nvSpPr>
          <p:cNvPr id="21" name="Text Box 14">
            <a:extLst>
              <a:ext uri="{FF2B5EF4-FFF2-40B4-BE49-F238E27FC236}">
                <a16:creationId xmlns:a16="http://schemas.microsoft.com/office/drawing/2014/main" id="{7A242D6A-FCCD-4526-BC6B-7C0229A1E65F}"/>
              </a:ext>
            </a:extLst>
          </p:cNvPr>
          <p:cNvSpPr txBox="1">
            <a:spLocks noChangeArrowheads="1"/>
          </p:cNvSpPr>
          <p:nvPr/>
        </p:nvSpPr>
        <p:spPr bwMode="auto">
          <a:xfrm>
            <a:off x="5515192" y="2367257"/>
            <a:ext cx="1708571" cy="523220"/>
          </a:xfrm>
          <a:prstGeom prst="rect">
            <a:avLst/>
          </a:prstGeom>
          <a:solidFill>
            <a:srgbClr val="92D050"/>
          </a:solidFill>
          <a:ln w="22225">
            <a:solidFill>
              <a:srgbClr val="808080"/>
            </a:solidFill>
            <a:miter lim="800000"/>
            <a:headEnd/>
            <a:tailEnd/>
          </a:ln>
          <a:effectLst/>
        </p:spPr>
        <p:txBody>
          <a:bodyPr wrap="square">
            <a:spAutoFit/>
          </a:bodyPr>
          <a:lstStyle/>
          <a:p>
            <a:pPr algn="ctr">
              <a:spcBef>
                <a:spcPct val="50000"/>
              </a:spcBef>
            </a:pPr>
            <a:r>
              <a:rPr lang="en-US" sz="1400" dirty="0">
                <a:solidFill>
                  <a:schemeClr val="bg1"/>
                </a:solidFill>
                <a:effectLst>
                  <a:outerShdw blurRad="38100" dist="38100" dir="2700000" algn="tl">
                    <a:srgbClr val="000000"/>
                  </a:outerShdw>
                </a:effectLst>
                <a:latin typeface="Arial Black" pitchFamily="34" charset="0"/>
              </a:rPr>
              <a:t>Submittal Requirements</a:t>
            </a:r>
          </a:p>
        </p:txBody>
      </p:sp>
      <p:sp>
        <p:nvSpPr>
          <p:cNvPr id="22" name="Text Box 14">
            <a:extLst>
              <a:ext uri="{FF2B5EF4-FFF2-40B4-BE49-F238E27FC236}">
                <a16:creationId xmlns:a16="http://schemas.microsoft.com/office/drawing/2014/main" id="{3DEF5D4A-BB7B-425D-A213-0FDD15838D50}"/>
              </a:ext>
            </a:extLst>
          </p:cNvPr>
          <p:cNvSpPr txBox="1">
            <a:spLocks noChangeArrowheads="1"/>
          </p:cNvSpPr>
          <p:nvPr/>
        </p:nvSpPr>
        <p:spPr bwMode="auto">
          <a:xfrm>
            <a:off x="5515192" y="3274454"/>
            <a:ext cx="1708571" cy="738664"/>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p>
            <a:pPr algn="ctr">
              <a:spcBef>
                <a:spcPct val="50000"/>
              </a:spcBef>
            </a:pPr>
            <a:r>
              <a:rPr lang="en-US" sz="1400" dirty="0">
                <a:solidFill>
                  <a:schemeClr val="bg1"/>
                </a:solidFill>
                <a:effectLst>
                  <a:outerShdw blurRad="38100" dist="38100" dir="2700000" algn="tl">
                    <a:srgbClr val="000000"/>
                  </a:outerShdw>
                </a:effectLst>
                <a:latin typeface="Arial Black" pitchFamily="34" charset="0"/>
              </a:rPr>
              <a:t>Information and Installation Requirements</a:t>
            </a:r>
          </a:p>
        </p:txBody>
      </p:sp>
      <p:sp>
        <p:nvSpPr>
          <p:cNvPr id="23" name="Text Box 14">
            <a:extLst>
              <a:ext uri="{FF2B5EF4-FFF2-40B4-BE49-F238E27FC236}">
                <a16:creationId xmlns:a16="http://schemas.microsoft.com/office/drawing/2014/main" id="{F1B03B98-DF1F-43B7-BBE3-F1300AAA1A75}"/>
              </a:ext>
            </a:extLst>
          </p:cNvPr>
          <p:cNvSpPr txBox="1">
            <a:spLocks noChangeArrowheads="1"/>
          </p:cNvSpPr>
          <p:nvPr/>
        </p:nvSpPr>
        <p:spPr bwMode="auto">
          <a:xfrm>
            <a:off x="5515192" y="4409541"/>
            <a:ext cx="1708571" cy="954107"/>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p>
            <a:pPr algn="ctr">
              <a:spcBef>
                <a:spcPct val="50000"/>
              </a:spcBef>
            </a:pPr>
            <a:r>
              <a:rPr lang="en-US" sz="1400" dirty="0">
                <a:solidFill>
                  <a:schemeClr val="bg1"/>
                </a:solidFill>
                <a:effectLst>
                  <a:outerShdw blurRad="38100" dist="38100" dir="2700000" algn="tl">
                    <a:srgbClr val="000000"/>
                  </a:outerShdw>
                </a:effectLst>
                <a:latin typeface="Arial Black" pitchFamily="34" charset="0"/>
              </a:rPr>
              <a:t>Verification, Testing, Inspection &amp; Commissioning</a:t>
            </a:r>
          </a:p>
        </p:txBody>
      </p:sp>
      <p:sp>
        <p:nvSpPr>
          <p:cNvPr id="24" name="Rectangle 4">
            <a:extLst>
              <a:ext uri="{FF2B5EF4-FFF2-40B4-BE49-F238E27FC236}">
                <a16:creationId xmlns:a16="http://schemas.microsoft.com/office/drawing/2014/main" id="{2D3120C1-805D-4C0E-908A-AD5F8D629BBE}"/>
              </a:ext>
            </a:extLst>
          </p:cNvPr>
          <p:cNvSpPr txBox="1">
            <a:spLocks noChangeArrowheads="1"/>
          </p:cNvSpPr>
          <p:nvPr/>
        </p:nvSpPr>
        <p:spPr>
          <a:xfrm>
            <a:off x="141288" y="0"/>
            <a:ext cx="5823479" cy="820396"/>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a:solidFill>
                  <a:srgbClr val="00853F"/>
                </a:solidFill>
              </a:rPr>
              <a:t>Compliance Paths</a:t>
            </a:r>
            <a:br>
              <a:rPr lang="en-US" dirty="0">
                <a:solidFill>
                  <a:schemeClr val="tx1">
                    <a:lumMod val="50000"/>
                  </a:schemeClr>
                </a:solidFill>
              </a:rPr>
            </a:br>
            <a:r>
              <a:rPr lang="en-US" sz="2000" dirty="0">
                <a:solidFill>
                  <a:srgbClr val="00853F"/>
                </a:solidFill>
              </a:rPr>
              <a:t>Lighting</a:t>
            </a:r>
          </a:p>
        </p:txBody>
      </p:sp>
      <p:sp>
        <p:nvSpPr>
          <p:cNvPr id="25" name="Text Box 13">
            <a:extLst>
              <a:ext uri="{FF2B5EF4-FFF2-40B4-BE49-F238E27FC236}">
                <a16:creationId xmlns:a16="http://schemas.microsoft.com/office/drawing/2014/main" id="{178B302A-363A-40A2-9D34-075A8DB16152}"/>
              </a:ext>
            </a:extLst>
          </p:cNvPr>
          <p:cNvSpPr txBox="1">
            <a:spLocks noChangeArrowheads="1"/>
          </p:cNvSpPr>
          <p:nvPr/>
        </p:nvSpPr>
        <p:spPr bwMode="auto">
          <a:xfrm>
            <a:off x="3655912" y="2935900"/>
            <a:ext cx="1615440" cy="338554"/>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Simplified</a:t>
            </a:r>
          </a:p>
        </p:txBody>
      </p:sp>
      <p:sp>
        <p:nvSpPr>
          <p:cNvPr id="26" name="Text Box 14">
            <a:extLst>
              <a:ext uri="{FF2B5EF4-FFF2-40B4-BE49-F238E27FC236}">
                <a16:creationId xmlns:a16="http://schemas.microsoft.com/office/drawing/2014/main" id="{B1F9C75D-434D-4D8D-A9E5-6C760F97C375}"/>
              </a:ext>
            </a:extLst>
          </p:cNvPr>
          <p:cNvSpPr txBox="1">
            <a:spLocks noChangeArrowheads="1"/>
          </p:cNvSpPr>
          <p:nvPr/>
        </p:nvSpPr>
        <p:spPr bwMode="auto">
          <a:xfrm>
            <a:off x="3655912" y="3582420"/>
            <a:ext cx="1615439" cy="584775"/>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Trade Off Option</a:t>
            </a:r>
          </a:p>
        </p:txBody>
      </p:sp>
    </p:spTree>
    <p:extLst>
      <p:ext uri="{BB962C8B-B14F-4D97-AF65-F5344CB8AC3E}">
        <p14:creationId xmlns:p14="http://schemas.microsoft.com/office/powerpoint/2010/main" val="2263780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a:spLocks noGrp="1" noChangeArrowheads="1"/>
          </p:cNvSpPr>
          <p:nvPr>
            <p:ph idx="1"/>
          </p:nvPr>
        </p:nvSpPr>
        <p:spPr>
          <a:xfrm>
            <a:off x="456229" y="1295400"/>
            <a:ext cx="8230571" cy="4155374"/>
          </a:xfrm>
          <a:noFill/>
          <a:ln/>
        </p:spPr>
        <p:txBody>
          <a:bodyPr>
            <a:normAutofit/>
          </a:bodyPr>
          <a:lstStyle/>
          <a:p>
            <a:pPr>
              <a:buFont typeface="Arial" panose="020B0604020202020204" pitchFamily="34" charset="0"/>
              <a:buChar char="•"/>
            </a:pPr>
            <a:r>
              <a:rPr lang="en-US" dirty="0"/>
              <a:t>Record drawings, to include for each piece of lighting equipment:</a:t>
            </a:r>
          </a:p>
          <a:p>
            <a:pPr lvl="1">
              <a:buFont typeface="Arial" panose="020B0604020202020204" pitchFamily="34" charset="0"/>
              <a:buChar char="•"/>
            </a:pPr>
            <a:r>
              <a:rPr lang="en-US" dirty="0"/>
              <a:t>Location</a:t>
            </a:r>
          </a:p>
          <a:p>
            <a:pPr lvl="1">
              <a:buFont typeface="Arial" panose="020B0604020202020204" pitchFamily="34" charset="0"/>
              <a:buChar char="•"/>
            </a:pPr>
            <a:r>
              <a:rPr lang="en-US" dirty="0"/>
              <a:t>Luminaire identifier</a:t>
            </a:r>
          </a:p>
          <a:p>
            <a:pPr lvl="1">
              <a:buFont typeface="Arial" panose="020B0604020202020204" pitchFamily="34" charset="0"/>
              <a:buChar char="•"/>
            </a:pPr>
            <a:r>
              <a:rPr lang="en-US" dirty="0"/>
              <a:t>Control</a:t>
            </a:r>
          </a:p>
          <a:p>
            <a:pPr lvl="1">
              <a:buFont typeface="Arial" panose="020B0604020202020204" pitchFamily="34" charset="0"/>
              <a:buChar char="•"/>
            </a:pPr>
            <a:r>
              <a:rPr lang="en-US" dirty="0"/>
              <a:t>Circuiting</a:t>
            </a:r>
          </a:p>
          <a:p>
            <a:pPr>
              <a:buFont typeface="Arial" panose="020B0604020202020204" pitchFamily="34" charset="0"/>
              <a:buChar char="•"/>
            </a:pPr>
            <a:r>
              <a:rPr lang="en-US" dirty="0"/>
              <a:t>Operation and maintenance manuals</a:t>
            </a:r>
          </a:p>
          <a:p>
            <a:pPr>
              <a:buFont typeface="Arial" panose="020B0604020202020204" pitchFamily="34" charset="0"/>
              <a:buChar char="•"/>
            </a:pPr>
            <a:r>
              <a:rPr lang="en-US" dirty="0"/>
              <a:t>Daylighting documentation</a:t>
            </a:r>
          </a:p>
          <a:p>
            <a:pPr lvl="1">
              <a:buFont typeface="Arial" panose="020B0604020202020204" pitchFamily="34" charset="0"/>
              <a:buChar char="•"/>
            </a:pPr>
            <a:r>
              <a:rPr lang="en-US" dirty="0"/>
              <a:t>Identify all general lighting located within daylight areas under skylights, daylight areas under roof monitors as well as primary sidelighted areas and secondary sidelighted areas</a:t>
            </a:r>
          </a:p>
        </p:txBody>
      </p:sp>
      <p:sp>
        <p:nvSpPr>
          <p:cNvPr id="436226" name="Rectangle 2"/>
          <p:cNvSpPr>
            <a:spLocks noGrp="1" noChangeArrowheads="1"/>
          </p:cNvSpPr>
          <p:nvPr>
            <p:ph type="title"/>
          </p:nvPr>
        </p:nvSpPr>
        <p:spPr>
          <a:xfrm>
            <a:off x="279400" y="0"/>
            <a:ext cx="8458199" cy="914400"/>
          </a:xfrm>
        </p:spPr>
        <p:txBody>
          <a:bodyPr>
            <a:normAutofit/>
          </a:bodyPr>
          <a:lstStyle/>
          <a:p>
            <a:pPr>
              <a:lnSpc>
                <a:spcPct val="80000"/>
              </a:lnSpc>
            </a:pPr>
            <a:r>
              <a:rPr lang="en-US" sz="2400" b="1" dirty="0">
                <a:solidFill>
                  <a:srgbClr val="00853F"/>
                </a:solidFill>
              </a:rPr>
              <a:t>Section 9 – 9.7 </a:t>
            </a:r>
            <a:br>
              <a:rPr lang="en-US" sz="2400" dirty="0">
                <a:solidFill>
                  <a:srgbClr val="00853F"/>
                </a:solidFill>
              </a:rPr>
            </a:br>
            <a:r>
              <a:rPr lang="en-US" sz="2000" dirty="0">
                <a:solidFill>
                  <a:srgbClr val="00853F"/>
                </a:solidFill>
              </a:rPr>
              <a:t>Submittals</a:t>
            </a:r>
            <a:endParaRPr lang="en-US" sz="2000" i="1" dirty="0">
              <a:solidFill>
                <a:srgbClr val="00853F"/>
              </a:solidFill>
            </a:endParaRPr>
          </a:p>
        </p:txBody>
      </p:sp>
    </p:spTree>
    <p:extLst>
      <p:ext uri="{BB962C8B-B14F-4D97-AF65-F5344CB8AC3E}">
        <p14:creationId xmlns:p14="http://schemas.microsoft.com/office/powerpoint/2010/main" val="11496666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43776" y="1066800"/>
            <a:ext cx="1800224"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4" name="Rectangle 4"/>
          <p:cNvSpPr>
            <a:spLocks noChangeArrowheads="1"/>
          </p:cNvSpPr>
          <p:nvPr/>
        </p:nvSpPr>
        <p:spPr bwMode="auto">
          <a:xfrm>
            <a:off x="4130040" y="990600"/>
            <a:ext cx="3048000" cy="5791200"/>
          </a:xfrm>
          <a:prstGeom prst="rect">
            <a:avLst/>
          </a:prstGeom>
          <a:noFill/>
          <a:ln w="28575" algn="ctr">
            <a:noFill/>
            <a:miter lim="800000"/>
            <a:headEnd/>
            <a:tailEnd/>
          </a:ln>
          <a:effectLst/>
        </p:spPr>
        <p:txBody>
          <a:bodyPr wrap="none" anchor="ctr"/>
          <a:lstStyle/>
          <a:p>
            <a:endParaRPr lang="en-US"/>
          </a:p>
        </p:txBody>
      </p:sp>
      <p:sp>
        <p:nvSpPr>
          <p:cNvPr id="35845" name="Rectangle 5"/>
          <p:cNvSpPr>
            <a:spLocks noChangeArrowheads="1"/>
          </p:cNvSpPr>
          <p:nvPr/>
        </p:nvSpPr>
        <p:spPr bwMode="auto">
          <a:xfrm>
            <a:off x="1" y="990600"/>
            <a:ext cx="1859284" cy="55626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5846"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5848" name="Text Box 8"/>
          <p:cNvSpPr txBox="1">
            <a:spLocks noChangeArrowheads="1"/>
          </p:cNvSpPr>
          <p:nvPr/>
        </p:nvSpPr>
        <p:spPr bwMode="auto">
          <a:xfrm>
            <a:off x="1990730" y="3174881"/>
            <a:ext cx="1424939" cy="1095494"/>
          </a:xfrm>
          <a:prstGeom prst="rect">
            <a:avLst/>
          </a:prstGeom>
          <a:solidFill>
            <a:srgbClr val="92D050"/>
          </a:solidFill>
          <a:ln w="22225">
            <a:solidFill>
              <a:schemeClr val="tx2"/>
            </a:solidFill>
            <a:miter lim="800000"/>
            <a:headEnd/>
            <a:tailEnd/>
          </a:ln>
          <a:effectLst/>
        </p:spPr>
        <p:txBody>
          <a:bodyPr/>
          <a:lstStyle/>
          <a:p>
            <a:pPr algn="ctr">
              <a:spcBef>
                <a:spcPts val="600"/>
              </a:spcBef>
            </a:pPr>
            <a:r>
              <a:rPr lang="en-US" sz="1600" dirty="0">
                <a:solidFill>
                  <a:schemeClr val="bg1"/>
                </a:solidFill>
                <a:effectLst>
                  <a:outerShdw blurRad="38100" dist="38100" dir="2700000" algn="tl">
                    <a:srgbClr val="000000"/>
                  </a:outerShdw>
                </a:effectLst>
                <a:latin typeface="Arial Black" pitchFamily="34" charset="0"/>
              </a:rPr>
              <a:t>Mandatory </a:t>
            </a:r>
          </a:p>
          <a:p>
            <a:pPr algn="ctr"/>
            <a:r>
              <a:rPr lang="en-US" sz="1600" dirty="0">
                <a:solidFill>
                  <a:schemeClr val="bg1"/>
                </a:solidFill>
                <a:effectLst>
                  <a:outerShdw blurRad="38100" dist="38100" dir="2700000" algn="tl">
                    <a:srgbClr val="000000"/>
                  </a:outerShdw>
                </a:effectLst>
                <a:latin typeface="Arial Black" pitchFamily="34" charset="0"/>
              </a:rPr>
              <a:t>Provisions</a:t>
            </a:r>
          </a:p>
          <a:p>
            <a:pPr algn="ctr">
              <a:lnSpc>
                <a:spcPct val="110000"/>
              </a:lnSpc>
              <a:spcBef>
                <a:spcPct val="30000"/>
              </a:spcBef>
            </a:pPr>
            <a:r>
              <a:rPr lang="en-US" sz="1200" dirty="0"/>
              <a:t>(required for each compliance path)</a:t>
            </a:r>
          </a:p>
        </p:txBody>
      </p:sp>
      <p:sp>
        <p:nvSpPr>
          <p:cNvPr id="35849" name="Text Box 9"/>
          <p:cNvSpPr txBox="1">
            <a:spLocks noChangeArrowheads="1"/>
          </p:cNvSpPr>
          <p:nvPr/>
        </p:nvSpPr>
        <p:spPr bwMode="auto">
          <a:xfrm>
            <a:off x="0" y="1211263"/>
            <a:ext cx="1859284" cy="707886"/>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5850" name="Text Box 10"/>
          <p:cNvSpPr txBox="1">
            <a:spLocks noChangeArrowheads="1"/>
          </p:cNvSpPr>
          <p:nvPr/>
        </p:nvSpPr>
        <p:spPr bwMode="auto">
          <a:xfrm>
            <a:off x="2573660" y="1214373"/>
            <a:ext cx="3840480" cy="400110"/>
          </a:xfrm>
          <a:prstGeom prst="rect">
            <a:avLst/>
          </a:prstGeom>
          <a:noFill/>
          <a:ln w="28575" algn="ctr">
            <a:noFill/>
            <a:miter lim="800000"/>
            <a:headEnd/>
            <a:tailEnd/>
          </a:ln>
          <a:effectLst/>
        </p:spPr>
        <p:txBody>
          <a:bodyPr wrap="square">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Requirements</a:t>
            </a:r>
          </a:p>
        </p:txBody>
      </p:sp>
      <p:sp>
        <p:nvSpPr>
          <p:cNvPr id="35851" name="Text Box 11"/>
          <p:cNvSpPr txBox="1">
            <a:spLocks noChangeArrowheads="1"/>
          </p:cNvSpPr>
          <p:nvPr/>
        </p:nvSpPr>
        <p:spPr bwMode="auto">
          <a:xfrm>
            <a:off x="7267575" y="2828835"/>
            <a:ext cx="1952625" cy="1200329"/>
          </a:xfrm>
          <a:prstGeom prst="rect">
            <a:avLst/>
          </a:prstGeom>
          <a:noFill/>
          <a:ln w="28575" algn="ctr">
            <a:noFill/>
            <a:miter lim="800000"/>
            <a:headEnd/>
            <a:tailEnd/>
          </a:ln>
          <a:effectLst/>
        </p:spPr>
        <p:txBody>
          <a:bodyPr wrap="square">
            <a:spAutoFit/>
          </a:bodyPr>
          <a:lstStyle/>
          <a:p>
            <a:pPr algn="ctr">
              <a:spcBef>
                <a:spcPct val="50000"/>
              </a:spcBef>
            </a:pPr>
            <a:r>
              <a:rPr lang="en-US" sz="2400" b="1" dirty="0">
                <a:solidFill>
                  <a:schemeClr val="accent6"/>
                </a:solidFill>
                <a:effectLst>
                  <a:outerShdw blurRad="38100" dist="38100" dir="2700000" algn="tl">
                    <a:srgbClr val="C0C0C0"/>
                  </a:outerShdw>
                </a:effectLst>
              </a:rPr>
              <a:t>Energy Code Compliance</a:t>
            </a:r>
          </a:p>
        </p:txBody>
      </p:sp>
      <p:sp>
        <p:nvSpPr>
          <p:cNvPr id="35852" name="Text Box 12"/>
          <p:cNvSpPr txBox="1">
            <a:spLocks noChangeArrowheads="1"/>
          </p:cNvSpPr>
          <p:nvPr/>
        </p:nvSpPr>
        <p:spPr bwMode="auto">
          <a:xfrm>
            <a:off x="3655912" y="1984375"/>
            <a:ext cx="1615440" cy="603250"/>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Prescriptive Path</a:t>
            </a:r>
          </a:p>
        </p:txBody>
      </p:sp>
      <p:sp>
        <p:nvSpPr>
          <p:cNvPr id="35853" name="Text Box 13"/>
          <p:cNvSpPr txBox="1">
            <a:spLocks noChangeArrowheads="1"/>
          </p:cNvSpPr>
          <p:nvPr/>
        </p:nvSpPr>
        <p:spPr bwMode="auto">
          <a:xfrm>
            <a:off x="3655912" y="4507767"/>
            <a:ext cx="1615440" cy="603250"/>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Energy Cost Budget</a:t>
            </a:r>
          </a:p>
        </p:txBody>
      </p:sp>
      <p:sp>
        <p:nvSpPr>
          <p:cNvPr id="35855" name="Text Box 15"/>
          <p:cNvSpPr txBox="1">
            <a:spLocks noChangeArrowheads="1"/>
          </p:cNvSpPr>
          <p:nvPr/>
        </p:nvSpPr>
        <p:spPr bwMode="auto">
          <a:xfrm>
            <a:off x="3655912" y="5368926"/>
            <a:ext cx="1615440" cy="830997"/>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Performance Rating Method</a:t>
            </a:r>
          </a:p>
        </p:txBody>
      </p:sp>
      <p:sp>
        <p:nvSpPr>
          <p:cNvPr id="35856" name="Text Box 16"/>
          <p:cNvSpPr txBox="1">
            <a:spLocks noChangeArrowheads="1"/>
          </p:cNvSpPr>
          <p:nvPr/>
        </p:nvSpPr>
        <p:spPr bwMode="auto">
          <a:xfrm>
            <a:off x="142875" y="2057400"/>
            <a:ext cx="1508760" cy="369332"/>
          </a:xfrm>
          <a:prstGeom prst="rect">
            <a:avLst/>
          </a:prstGeom>
          <a:solidFill>
            <a:srgbClr val="EAEAEA"/>
          </a:solidFill>
          <a:ln w="22225">
            <a:solidFill>
              <a:srgbClr val="808080"/>
            </a:solidFill>
            <a:miter lim="800000"/>
            <a:headEnd/>
            <a:tailEnd/>
          </a:ln>
          <a:effectLst/>
        </p:spPr>
        <p:txBody>
          <a:bodyPr wrap="square">
            <a:spAutoFit/>
          </a:bodyPr>
          <a:lstStyle>
            <a:defPPr>
              <a:defRPr lang="en-US"/>
            </a:defPPr>
            <a:lvl1pPr algn="ctr">
              <a:spcBef>
                <a:spcPct val="50000"/>
              </a:spcBef>
              <a:defRPr b="1"/>
            </a:lvl1pPr>
          </a:lstStyle>
          <a:p>
            <a:r>
              <a:rPr lang="en-US" dirty="0"/>
              <a:t>Envelope</a:t>
            </a:r>
          </a:p>
        </p:txBody>
      </p:sp>
      <p:sp>
        <p:nvSpPr>
          <p:cNvPr id="35857" name="Text Box 17"/>
          <p:cNvSpPr txBox="1">
            <a:spLocks noChangeArrowheads="1"/>
          </p:cNvSpPr>
          <p:nvPr/>
        </p:nvSpPr>
        <p:spPr bwMode="auto">
          <a:xfrm>
            <a:off x="142875" y="272796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dirty="0"/>
              <a:t>HVAC</a:t>
            </a:r>
          </a:p>
        </p:txBody>
      </p:sp>
      <p:sp>
        <p:nvSpPr>
          <p:cNvPr id="35858" name="Text Box 18"/>
          <p:cNvSpPr txBox="1">
            <a:spLocks noChangeArrowheads="1"/>
          </p:cNvSpPr>
          <p:nvPr/>
        </p:nvSpPr>
        <p:spPr bwMode="auto">
          <a:xfrm>
            <a:off x="142875" y="4739640"/>
            <a:ext cx="1508760" cy="369332"/>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ts val="600"/>
              </a:spcBef>
              <a:defRPr>
                <a:solidFill>
                  <a:schemeClr val="bg1"/>
                </a:solidFill>
                <a:effectLst>
                  <a:outerShdw blurRad="38100" dist="38100" dir="2700000" algn="tl">
                    <a:srgbClr val="000000"/>
                  </a:outerShdw>
                </a:effectLst>
                <a:latin typeface="Arial Black" pitchFamily="34" charset="0"/>
              </a:defRPr>
            </a:lvl1pPr>
          </a:lstStyle>
          <a:p>
            <a:r>
              <a:rPr lang="en-US"/>
              <a:t>Lighting</a:t>
            </a:r>
          </a:p>
        </p:txBody>
      </p:sp>
      <p:sp>
        <p:nvSpPr>
          <p:cNvPr id="35859" name="Text Box 19"/>
          <p:cNvSpPr txBox="1">
            <a:spLocks noChangeArrowheads="1"/>
          </p:cNvSpPr>
          <p:nvPr/>
        </p:nvSpPr>
        <p:spPr bwMode="auto">
          <a:xfrm>
            <a:off x="142875" y="339852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SWH</a:t>
            </a:r>
          </a:p>
        </p:txBody>
      </p:sp>
      <p:sp>
        <p:nvSpPr>
          <p:cNvPr id="35860" name="Text Box 20"/>
          <p:cNvSpPr txBox="1">
            <a:spLocks noChangeArrowheads="1"/>
          </p:cNvSpPr>
          <p:nvPr/>
        </p:nvSpPr>
        <p:spPr bwMode="auto">
          <a:xfrm>
            <a:off x="142875" y="4069080"/>
            <a:ext cx="1508760" cy="369332"/>
          </a:xfrm>
          <a:prstGeom prst="rect">
            <a:avLst/>
          </a:prstGeom>
          <a:solidFill>
            <a:srgbClr val="EAEAEA"/>
          </a:solidFill>
          <a:ln w="22225">
            <a:solidFill>
              <a:srgbClr val="808080"/>
            </a:solidFill>
            <a:miter lim="800000"/>
            <a:headEnd/>
            <a:tailEnd/>
          </a:ln>
          <a:effectLst/>
        </p:spPr>
        <p:txBody>
          <a:bodyPr wrap="square">
            <a:spAutoFit/>
          </a:bodyPr>
          <a:lstStyle>
            <a:defPPr>
              <a:defRPr lang="en-US"/>
            </a:defPPr>
            <a:lvl1pPr algn="ctr">
              <a:spcBef>
                <a:spcPct val="50000"/>
              </a:spcBef>
              <a:defRPr b="1"/>
            </a:lvl1pPr>
          </a:lstStyle>
          <a:p>
            <a:r>
              <a:rPr lang="en-US"/>
              <a:t>Power</a:t>
            </a:r>
          </a:p>
        </p:txBody>
      </p:sp>
      <p:sp>
        <p:nvSpPr>
          <p:cNvPr id="35861" name="Text Box 21"/>
          <p:cNvSpPr txBox="1">
            <a:spLocks noChangeArrowheads="1"/>
          </p:cNvSpPr>
          <p:nvPr/>
        </p:nvSpPr>
        <p:spPr bwMode="auto">
          <a:xfrm>
            <a:off x="142875" y="5410200"/>
            <a:ext cx="1508760" cy="369332"/>
          </a:xfrm>
          <a:prstGeom prst="rect">
            <a:avLst/>
          </a:prstGeom>
          <a:solidFill>
            <a:srgbClr val="EAEAEA"/>
          </a:solidFill>
          <a:ln w="22225">
            <a:solidFill>
              <a:srgbClr val="808080"/>
            </a:solidFill>
            <a:miter lim="800000"/>
            <a:headEnd/>
            <a:tailEnd/>
          </a:ln>
          <a:effectLst/>
        </p:spPr>
        <p:txBody>
          <a:bodyPr wrap="square">
            <a:spAutoFit/>
          </a:bodyPr>
          <a:lstStyle/>
          <a:p>
            <a:pPr algn="ctr">
              <a:spcBef>
                <a:spcPct val="50000"/>
              </a:spcBef>
            </a:pPr>
            <a:r>
              <a:rPr lang="en-US" b="1"/>
              <a:t>Other</a:t>
            </a:r>
          </a:p>
        </p:txBody>
      </p:sp>
      <p:sp>
        <p:nvSpPr>
          <p:cNvPr id="21" name="Text Box 14">
            <a:extLst>
              <a:ext uri="{FF2B5EF4-FFF2-40B4-BE49-F238E27FC236}">
                <a16:creationId xmlns:a16="http://schemas.microsoft.com/office/drawing/2014/main" id="{7A242D6A-FCCD-4526-BC6B-7C0229A1E65F}"/>
              </a:ext>
            </a:extLst>
          </p:cNvPr>
          <p:cNvSpPr txBox="1">
            <a:spLocks noChangeArrowheads="1"/>
          </p:cNvSpPr>
          <p:nvPr/>
        </p:nvSpPr>
        <p:spPr bwMode="auto">
          <a:xfrm>
            <a:off x="5515192" y="2367257"/>
            <a:ext cx="1708571" cy="523220"/>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400">
                <a:solidFill>
                  <a:schemeClr val="bg1"/>
                </a:solidFill>
                <a:effectLst>
                  <a:outerShdw blurRad="38100" dist="38100" dir="2700000" algn="tl">
                    <a:srgbClr val="000000"/>
                  </a:outerShdw>
                </a:effectLst>
                <a:latin typeface="Arial Black" pitchFamily="34" charset="0"/>
              </a:defRPr>
            </a:lvl1pPr>
          </a:lstStyle>
          <a:p>
            <a:r>
              <a:rPr lang="en-US" dirty="0"/>
              <a:t>Submittal Requirements</a:t>
            </a:r>
          </a:p>
        </p:txBody>
      </p:sp>
      <p:sp>
        <p:nvSpPr>
          <p:cNvPr id="22" name="Text Box 14">
            <a:extLst>
              <a:ext uri="{FF2B5EF4-FFF2-40B4-BE49-F238E27FC236}">
                <a16:creationId xmlns:a16="http://schemas.microsoft.com/office/drawing/2014/main" id="{3DEF5D4A-BB7B-425D-A213-0FDD15838D50}"/>
              </a:ext>
            </a:extLst>
          </p:cNvPr>
          <p:cNvSpPr txBox="1">
            <a:spLocks noChangeArrowheads="1"/>
          </p:cNvSpPr>
          <p:nvPr/>
        </p:nvSpPr>
        <p:spPr bwMode="auto">
          <a:xfrm>
            <a:off x="5515192" y="3274454"/>
            <a:ext cx="1708571" cy="738664"/>
          </a:xfrm>
          <a:prstGeom prst="rect">
            <a:avLst/>
          </a:prstGeom>
          <a:solidFill>
            <a:schemeClr val="tx2">
              <a:lumMod val="20000"/>
              <a:lumOff val="80000"/>
            </a:schemeClr>
          </a:solidFill>
          <a:ln w="22225">
            <a:solidFill>
              <a:srgbClr val="808080"/>
            </a:solidFill>
            <a:miter lim="800000"/>
            <a:headEnd/>
            <a:tailEnd/>
          </a:ln>
          <a:effectLst/>
        </p:spPr>
        <p:txBody>
          <a:bodyPr wrap="square">
            <a:spAutoFit/>
          </a:bodyPr>
          <a:lstStyle/>
          <a:p>
            <a:pPr algn="ctr">
              <a:spcBef>
                <a:spcPct val="50000"/>
              </a:spcBef>
            </a:pPr>
            <a:r>
              <a:rPr lang="en-US" sz="1400" dirty="0">
                <a:solidFill>
                  <a:schemeClr val="bg1"/>
                </a:solidFill>
                <a:effectLst>
                  <a:outerShdw blurRad="38100" dist="38100" dir="2700000" algn="tl">
                    <a:srgbClr val="000000"/>
                  </a:outerShdw>
                </a:effectLst>
                <a:latin typeface="Arial Black" pitchFamily="34" charset="0"/>
              </a:rPr>
              <a:t>Information and Installation Requirements</a:t>
            </a:r>
          </a:p>
        </p:txBody>
      </p:sp>
      <p:sp>
        <p:nvSpPr>
          <p:cNvPr id="23" name="Text Box 14">
            <a:extLst>
              <a:ext uri="{FF2B5EF4-FFF2-40B4-BE49-F238E27FC236}">
                <a16:creationId xmlns:a16="http://schemas.microsoft.com/office/drawing/2014/main" id="{F1B03B98-DF1F-43B7-BBE3-F1300AAA1A75}"/>
              </a:ext>
            </a:extLst>
          </p:cNvPr>
          <p:cNvSpPr txBox="1">
            <a:spLocks noChangeArrowheads="1"/>
          </p:cNvSpPr>
          <p:nvPr/>
        </p:nvSpPr>
        <p:spPr bwMode="auto">
          <a:xfrm>
            <a:off x="5515192" y="4409541"/>
            <a:ext cx="1708571" cy="954107"/>
          </a:xfrm>
          <a:prstGeom prst="rect">
            <a:avLst/>
          </a:prstGeom>
          <a:solidFill>
            <a:srgbClr val="92D050"/>
          </a:solidFill>
          <a:ln w="22225">
            <a:solidFill>
              <a:srgbClr val="808080"/>
            </a:solidFill>
            <a:miter lim="800000"/>
            <a:headEnd/>
            <a:tailEnd/>
          </a:ln>
          <a:effectLst/>
        </p:spPr>
        <p:txBody>
          <a:bodyPr wrap="square">
            <a:spAutoFit/>
          </a:bodyPr>
          <a:lstStyle>
            <a:defPPr>
              <a:defRPr lang="en-US"/>
            </a:defPPr>
            <a:lvl1pPr algn="ctr">
              <a:spcBef>
                <a:spcPct val="50000"/>
              </a:spcBef>
              <a:defRPr sz="1400">
                <a:solidFill>
                  <a:schemeClr val="bg1"/>
                </a:solidFill>
                <a:effectLst>
                  <a:outerShdw blurRad="38100" dist="38100" dir="2700000" algn="tl">
                    <a:srgbClr val="000000"/>
                  </a:outerShdw>
                </a:effectLst>
                <a:latin typeface="Arial Black" pitchFamily="34" charset="0"/>
              </a:defRPr>
            </a:lvl1pPr>
          </a:lstStyle>
          <a:p>
            <a:r>
              <a:rPr lang="en-US" dirty="0"/>
              <a:t>Verification, Testing, Inspection &amp; Commissioning</a:t>
            </a:r>
          </a:p>
        </p:txBody>
      </p:sp>
      <p:sp>
        <p:nvSpPr>
          <p:cNvPr id="24" name="Rectangle 4">
            <a:extLst>
              <a:ext uri="{FF2B5EF4-FFF2-40B4-BE49-F238E27FC236}">
                <a16:creationId xmlns:a16="http://schemas.microsoft.com/office/drawing/2014/main" id="{2D3120C1-805D-4C0E-908A-AD5F8D629BBE}"/>
              </a:ext>
            </a:extLst>
          </p:cNvPr>
          <p:cNvSpPr txBox="1">
            <a:spLocks noChangeArrowheads="1"/>
          </p:cNvSpPr>
          <p:nvPr/>
        </p:nvSpPr>
        <p:spPr>
          <a:xfrm>
            <a:off x="141288" y="0"/>
            <a:ext cx="5823479" cy="820396"/>
          </a:xfrm>
          <a:prstGeom prst="rect">
            <a:avLst/>
          </a:prstGeom>
          <a:ln>
            <a:noFill/>
          </a:ln>
        </p:spPr>
        <p:txBody>
          <a:bodyPr vert="horz" lIns="91440" tIns="45720" rIns="91440" bIns="45720" rtlCol="0" anchor="ctr">
            <a:normAutofit/>
          </a:bodyPr>
          <a:lst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a:lstStyle>
          <a:p>
            <a:pPr>
              <a:lnSpc>
                <a:spcPct val="80000"/>
              </a:lnSpc>
            </a:pPr>
            <a:r>
              <a:rPr lang="en-US" sz="2400" b="1" dirty="0">
                <a:solidFill>
                  <a:srgbClr val="00853F"/>
                </a:solidFill>
              </a:rPr>
              <a:t>Compliance Paths</a:t>
            </a:r>
            <a:br>
              <a:rPr lang="en-US" dirty="0">
                <a:solidFill>
                  <a:schemeClr val="tx1">
                    <a:lumMod val="50000"/>
                  </a:schemeClr>
                </a:solidFill>
              </a:rPr>
            </a:br>
            <a:r>
              <a:rPr lang="en-US" sz="2000" dirty="0">
                <a:solidFill>
                  <a:srgbClr val="00853F"/>
                </a:solidFill>
              </a:rPr>
              <a:t>Lighting</a:t>
            </a:r>
          </a:p>
        </p:txBody>
      </p:sp>
      <p:sp>
        <p:nvSpPr>
          <p:cNvPr id="25" name="Text Box 13">
            <a:extLst>
              <a:ext uri="{FF2B5EF4-FFF2-40B4-BE49-F238E27FC236}">
                <a16:creationId xmlns:a16="http://schemas.microsoft.com/office/drawing/2014/main" id="{299EEF68-55EA-49DE-8D40-21C57FF982E5}"/>
              </a:ext>
            </a:extLst>
          </p:cNvPr>
          <p:cNvSpPr txBox="1">
            <a:spLocks noChangeArrowheads="1"/>
          </p:cNvSpPr>
          <p:nvPr/>
        </p:nvSpPr>
        <p:spPr bwMode="auto">
          <a:xfrm>
            <a:off x="3655912" y="2935900"/>
            <a:ext cx="1615440" cy="338554"/>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Simplified</a:t>
            </a:r>
          </a:p>
        </p:txBody>
      </p:sp>
      <p:sp>
        <p:nvSpPr>
          <p:cNvPr id="26" name="Text Box 14">
            <a:extLst>
              <a:ext uri="{FF2B5EF4-FFF2-40B4-BE49-F238E27FC236}">
                <a16:creationId xmlns:a16="http://schemas.microsoft.com/office/drawing/2014/main" id="{F44B0E10-9187-4EA5-B7AE-8CF7D9BE930D}"/>
              </a:ext>
            </a:extLst>
          </p:cNvPr>
          <p:cNvSpPr txBox="1">
            <a:spLocks noChangeArrowheads="1"/>
          </p:cNvSpPr>
          <p:nvPr/>
        </p:nvSpPr>
        <p:spPr bwMode="auto">
          <a:xfrm>
            <a:off x="3655912" y="3582420"/>
            <a:ext cx="1615439" cy="584775"/>
          </a:xfrm>
          <a:prstGeom prst="rect">
            <a:avLst/>
          </a:prstGeom>
          <a:solidFill>
            <a:schemeClr val="tx1">
              <a:lumMod val="20000"/>
              <a:lumOff val="80000"/>
            </a:schemeClr>
          </a:solidFill>
          <a:ln w="22225">
            <a:solidFill>
              <a:srgbClr val="808080"/>
            </a:solidFill>
            <a:miter lim="800000"/>
            <a:headEnd/>
            <a:tailEnd/>
          </a:ln>
          <a:effectLst/>
        </p:spPr>
        <p:txBody>
          <a:bodyPr wrap="square">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Trade Off Option</a:t>
            </a:r>
          </a:p>
        </p:txBody>
      </p:sp>
    </p:spTree>
    <p:extLst>
      <p:ext uri="{BB962C8B-B14F-4D97-AF65-F5344CB8AC3E}">
        <p14:creationId xmlns:p14="http://schemas.microsoft.com/office/powerpoint/2010/main" val="4011639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2" name="Rectangle 32"/>
          <p:cNvSpPr>
            <a:spLocks noGrp="1" noChangeArrowheads="1"/>
          </p:cNvSpPr>
          <p:nvPr>
            <p:ph idx="1"/>
          </p:nvPr>
        </p:nvSpPr>
        <p:spPr>
          <a:xfrm>
            <a:off x="456228" y="1219200"/>
            <a:ext cx="7874972" cy="4876800"/>
          </a:xfrm>
          <a:noFill/>
          <a:ln/>
        </p:spPr>
        <p:txBody>
          <a:bodyPr lIns="0" tIns="0" rIns="0" bIns="0">
            <a:normAutofit lnSpcReduction="10000"/>
          </a:bodyPr>
          <a:lstStyle/>
          <a:p>
            <a:r>
              <a:rPr lang="en-US" dirty="0"/>
              <a:t>Functional testing (calibrated/adjusted/programmed)  of lighting control devices and systems required within 90 days of occupancy</a:t>
            </a:r>
          </a:p>
          <a:p>
            <a:pPr lvl="1"/>
            <a:r>
              <a:rPr lang="en-US" sz="1800" dirty="0">
                <a:solidFill>
                  <a:schemeClr val="tx1">
                    <a:lumMod val="50000"/>
                  </a:schemeClr>
                </a:solidFill>
              </a:rPr>
              <a:t>Must be performed by individuals NOT involved in design, manufacture, or installation</a:t>
            </a:r>
          </a:p>
          <a:p>
            <a:pPr lvl="1"/>
            <a:r>
              <a:rPr lang="en-US" sz="1800" dirty="0">
                <a:solidFill>
                  <a:schemeClr val="tx1">
                    <a:lumMod val="50000"/>
                  </a:schemeClr>
                </a:solidFill>
              </a:rPr>
              <a:t>For </a:t>
            </a:r>
            <a:r>
              <a:rPr lang="en-US" sz="1800" dirty="0">
                <a:solidFill>
                  <a:srgbClr val="FF0000"/>
                </a:solidFill>
              </a:rPr>
              <a:t>occupancy</a:t>
            </a:r>
            <a:r>
              <a:rPr lang="en-US" sz="1800" dirty="0">
                <a:solidFill>
                  <a:schemeClr val="tx1">
                    <a:lumMod val="50000"/>
                  </a:schemeClr>
                </a:solidFill>
              </a:rPr>
              <a:t> sensors:</a:t>
            </a:r>
          </a:p>
          <a:p>
            <a:pPr lvl="2"/>
            <a:r>
              <a:rPr lang="en-US" sz="1600" dirty="0">
                <a:solidFill>
                  <a:schemeClr val="tx1">
                    <a:lumMod val="50000"/>
                  </a:schemeClr>
                </a:solidFill>
              </a:rPr>
              <a:t>Certify location and aiming per manufacturer recommendation</a:t>
            </a:r>
          </a:p>
          <a:p>
            <a:pPr lvl="2"/>
            <a:r>
              <a:rPr lang="en-US" sz="1600" dirty="0">
                <a:solidFill>
                  <a:schemeClr val="tx1">
                    <a:lumMod val="50000"/>
                  </a:schemeClr>
                </a:solidFill>
              </a:rPr>
              <a:t>Test all sensors if project ≤ 7</a:t>
            </a:r>
          </a:p>
          <a:p>
            <a:pPr lvl="2"/>
            <a:r>
              <a:rPr lang="en-US" sz="1600" dirty="0">
                <a:solidFill>
                  <a:schemeClr val="tx1">
                    <a:lumMod val="50000"/>
                  </a:schemeClr>
                </a:solidFill>
              </a:rPr>
              <a:t>If &gt; 7 sensors, test for each unique combination of sensor type and space geometry and verify</a:t>
            </a:r>
          </a:p>
          <a:p>
            <a:pPr lvl="3"/>
            <a:r>
              <a:rPr lang="en-US" sz="1600" dirty="0">
                <a:solidFill>
                  <a:schemeClr val="tx1">
                    <a:lumMod val="50000"/>
                  </a:schemeClr>
                </a:solidFill>
              </a:rPr>
              <a:t>Status indicator</a:t>
            </a:r>
          </a:p>
          <a:p>
            <a:pPr lvl="3"/>
            <a:r>
              <a:rPr lang="en-US" sz="1600" dirty="0">
                <a:solidFill>
                  <a:schemeClr val="tx1">
                    <a:lumMod val="50000"/>
                  </a:schemeClr>
                </a:solidFill>
              </a:rPr>
              <a:t>Lights turn off or down to permitted level within required time</a:t>
            </a:r>
          </a:p>
          <a:p>
            <a:pPr lvl="3"/>
            <a:r>
              <a:rPr lang="en-US" sz="1600" dirty="0">
                <a:solidFill>
                  <a:schemeClr val="tx1">
                    <a:lumMod val="50000"/>
                  </a:schemeClr>
                </a:solidFill>
              </a:rPr>
              <a:t>Auto-on – lights turn on to permitted level when someone enters the space</a:t>
            </a:r>
          </a:p>
          <a:p>
            <a:pPr lvl="3"/>
            <a:r>
              <a:rPr lang="en-US" sz="1600" dirty="0">
                <a:solidFill>
                  <a:schemeClr val="tx1">
                    <a:lumMod val="50000"/>
                  </a:schemeClr>
                </a:solidFill>
              </a:rPr>
              <a:t>Manual on – lights turn on only when manually activated</a:t>
            </a:r>
          </a:p>
          <a:p>
            <a:pPr lvl="3"/>
            <a:r>
              <a:rPr lang="en-US" sz="1600" dirty="0">
                <a:solidFill>
                  <a:schemeClr val="tx1">
                    <a:lumMod val="50000"/>
                  </a:schemeClr>
                </a:solidFill>
              </a:rPr>
              <a:t>Lights aren’t incorrectly turned on by movement in nearby areas or by HVAC operation</a:t>
            </a:r>
          </a:p>
        </p:txBody>
      </p:sp>
      <p:sp>
        <p:nvSpPr>
          <p:cNvPr id="399362" name="Rectangle 2"/>
          <p:cNvSpPr>
            <a:spLocks noGrp="1" noChangeArrowheads="1"/>
          </p:cNvSpPr>
          <p:nvPr>
            <p:ph type="title"/>
          </p:nvPr>
        </p:nvSpPr>
        <p:spPr>
          <a:xfrm>
            <a:off x="266701" y="0"/>
            <a:ext cx="8661400" cy="914400"/>
          </a:xfrm>
        </p:spPr>
        <p:txBody>
          <a:bodyPr/>
          <a:lstStyle/>
          <a:p>
            <a:pPr>
              <a:lnSpc>
                <a:spcPct val="80000"/>
              </a:lnSpc>
            </a:pPr>
            <a:r>
              <a:rPr lang="en-US" sz="2400" b="1" dirty="0">
                <a:solidFill>
                  <a:srgbClr val="00853F"/>
                </a:solidFill>
              </a:rPr>
              <a:t>Section 9 – </a:t>
            </a:r>
            <a:r>
              <a:rPr lang="en-US" sz="2400" b="1" dirty="0">
                <a:solidFill>
                  <a:srgbClr val="FF0000"/>
                </a:solidFill>
              </a:rPr>
              <a:t>9.9</a:t>
            </a:r>
            <a:br>
              <a:rPr lang="en-US" dirty="0">
                <a:solidFill>
                  <a:srgbClr val="00853F"/>
                </a:solidFill>
              </a:rPr>
            </a:br>
            <a:r>
              <a:rPr lang="en-US" sz="2000" dirty="0">
                <a:solidFill>
                  <a:srgbClr val="FF0000"/>
                </a:solidFill>
              </a:rPr>
              <a:t>Verification, Testing, and Commissioning</a:t>
            </a:r>
            <a:endParaRPr lang="en-US" sz="1600" i="1" dirty="0">
              <a:solidFill>
                <a:srgbClr val="FF0000"/>
              </a:solidFill>
            </a:endParaRPr>
          </a:p>
        </p:txBody>
      </p:sp>
    </p:spTree>
    <p:extLst>
      <p:ext uri="{BB962C8B-B14F-4D97-AF65-F5344CB8AC3E}">
        <p14:creationId xmlns:p14="http://schemas.microsoft.com/office/powerpoint/2010/main" val="3231347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66D19C-8063-4695-BE5D-237DF7DDA42A}"/>
              </a:ext>
            </a:extLst>
          </p:cNvPr>
          <p:cNvSpPr>
            <a:spLocks noGrp="1"/>
          </p:cNvSpPr>
          <p:nvPr>
            <p:ph type="title"/>
          </p:nvPr>
        </p:nvSpPr>
        <p:spPr>
          <a:xfrm>
            <a:off x="157163" y="0"/>
            <a:ext cx="5684837" cy="921004"/>
          </a:xfrm>
        </p:spPr>
        <p:txBody>
          <a:bodyPr>
            <a:normAutofit/>
          </a:bodyPr>
          <a:lstStyle/>
          <a:p>
            <a:r>
              <a:rPr lang="en-US" sz="2400" b="1" dirty="0">
                <a:solidFill>
                  <a:srgbClr val="00853F"/>
                </a:solidFill>
              </a:rPr>
              <a:t>New Compliance Method for Lighting in Simple Buildings</a:t>
            </a:r>
          </a:p>
        </p:txBody>
      </p:sp>
      <p:sp>
        <p:nvSpPr>
          <p:cNvPr id="6" name="Content Placeholder 2">
            <a:extLst>
              <a:ext uri="{FF2B5EF4-FFF2-40B4-BE49-F238E27FC236}">
                <a16:creationId xmlns:a16="http://schemas.microsoft.com/office/drawing/2014/main" id="{F4AAF563-6436-413C-B8BF-A71B6903E749}"/>
              </a:ext>
            </a:extLst>
          </p:cNvPr>
          <p:cNvSpPr>
            <a:spLocks noGrp="1"/>
          </p:cNvSpPr>
          <p:nvPr>
            <p:ph idx="1"/>
          </p:nvPr>
        </p:nvSpPr>
        <p:spPr>
          <a:xfrm>
            <a:off x="409575" y="1209368"/>
            <a:ext cx="8229600" cy="5258107"/>
          </a:xfrm>
        </p:spPr>
        <p:txBody>
          <a:bodyPr>
            <a:normAutofit/>
          </a:bodyPr>
          <a:lstStyle/>
          <a:p>
            <a:r>
              <a:rPr lang="en-US" dirty="0"/>
              <a:t>Intended for contractors who design or renovate office, school, and retail buildings up to 25,000 sq. ft.</a:t>
            </a:r>
          </a:p>
          <a:p>
            <a:r>
              <a:rPr lang="en-US" dirty="0"/>
              <a:t>Single interior and exterior LPD targets that cover the entire building, LPAs are lower than other methods</a:t>
            </a:r>
          </a:p>
          <a:p>
            <a:r>
              <a:rPr lang="en-US" dirty="0"/>
              <a:t>Requires occupancy sensor lighting control in most spaces with some exemption where life safety concerns apply</a:t>
            </a:r>
          </a:p>
          <a:p>
            <a:r>
              <a:rPr lang="en-US" dirty="0"/>
              <a:t>All power from all lights must be counted towards the Interior Lighting Power Allowance ILPA </a:t>
            </a:r>
            <a:r>
              <a:rPr lang="en-US" b="1" u="sng" dirty="0"/>
              <a:t>No Exemptions</a:t>
            </a:r>
          </a:p>
        </p:txBody>
      </p:sp>
      <p:sp>
        <p:nvSpPr>
          <p:cNvPr id="2" name="Slide Number Placeholder 1">
            <a:extLst>
              <a:ext uri="{FF2B5EF4-FFF2-40B4-BE49-F238E27FC236}">
                <a16:creationId xmlns:a16="http://schemas.microsoft.com/office/drawing/2014/main" id="{5F5CA02A-BDE9-4046-AED0-A85AD3157C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D1B19A-829F-461E-9046-E155B0EB702B}" type="slidenum">
              <a:rPr lang="en-US" smtClean="0"/>
              <a:pPr/>
              <a:t>9</a:t>
            </a:fld>
            <a:endParaRPr lang="en-US" dirty="0"/>
          </a:p>
        </p:txBody>
      </p:sp>
      <p:sp>
        <p:nvSpPr>
          <p:cNvPr id="5" name="TextBox 4">
            <a:extLst>
              <a:ext uri="{FF2B5EF4-FFF2-40B4-BE49-F238E27FC236}">
                <a16:creationId xmlns:a16="http://schemas.microsoft.com/office/drawing/2014/main" id="{9EB7EC4C-73F3-41BC-B9F7-A344D9114985}"/>
              </a:ext>
            </a:extLst>
          </p:cNvPr>
          <p:cNvSpPr txBox="1"/>
          <p:nvPr/>
        </p:nvSpPr>
        <p:spPr>
          <a:xfrm>
            <a:off x="340741" y="6032862"/>
            <a:ext cx="7869894" cy="415498"/>
          </a:xfrm>
          <a:prstGeom prst="rect">
            <a:avLst/>
          </a:prstGeom>
          <a:solidFill>
            <a:schemeClr val="bg1">
              <a:lumMod val="65000"/>
            </a:schemeClr>
          </a:solidFill>
          <a:ln>
            <a:solidFill>
              <a:srgbClr val="000000"/>
            </a:solidFill>
          </a:ln>
        </p:spPr>
        <p:txBody>
          <a:bodyPr wrap="square" rtlCol="0">
            <a:spAutoFit/>
          </a:bodyPr>
          <a:lstStyle/>
          <a:p>
            <a:r>
              <a:rPr lang="en-US" sz="2100" b="1" dirty="0">
                <a:solidFill>
                  <a:schemeClr val="bg1"/>
                </a:solidFill>
              </a:rPr>
              <a:t>Addendum BG</a:t>
            </a:r>
          </a:p>
        </p:txBody>
      </p:sp>
      <p:sp>
        <p:nvSpPr>
          <p:cNvPr id="7" name="Right Arrow 13">
            <a:extLst>
              <a:ext uri="{FF2B5EF4-FFF2-40B4-BE49-F238E27FC236}">
                <a16:creationId xmlns:a16="http://schemas.microsoft.com/office/drawing/2014/main" id="{AAB4E59F-B6CE-4DD0-8CCB-D183E92DEC3B}"/>
              </a:ext>
            </a:extLst>
          </p:cNvPr>
          <p:cNvSpPr/>
          <p:nvPr/>
        </p:nvSpPr>
        <p:spPr>
          <a:xfrm rot="10800000">
            <a:off x="8417941" y="4526648"/>
            <a:ext cx="385318" cy="231703"/>
          </a:xfrm>
          <a:prstGeom prst="rightArrow">
            <a:avLst/>
          </a:prstGeom>
          <a:solidFill>
            <a:srgbClr val="FFFF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2" dirty="0"/>
          </a:p>
        </p:txBody>
      </p:sp>
    </p:spTree>
    <p:extLst>
      <p:ext uri="{BB962C8B-B14F-4D97-AF65-F5344CB8AC3E}">
        <p14:creationId xmlns:p14="http://schemas.microsoft.com/office/powerpoint/2010/main" val="3130372963"/>
      </p:ext>
    </p:extLst>
  </p:cSld>
  <p:clrMapOvr>
    <a:masterClrMapping/>
  </p:clrMapOvr>
  <mc:AlternateContent xmlns:mc="http://schemas.openxmlformats.org/markup-compatibility/2006" xmlns:p14="http://schemas.microsoft.com/office/powerpoint/2010/main">
    <mc:Choice Requires="p14">
      <p:transition spd="slow" p14:dur="2000" advTm="69650"/>
    </mc:Choice>
    <mc:Fallback xmlns="">
      <p:transition spd="slow" advTm="6965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2" name="Rectangle 32"/>
          <p:cNvSpPr>
            <a:spLocks noGrp="1" noChangeArrowheads="1"/>
          </p:cNvSpPr>
          <p:nvPr>
            <p:ph idx="1"/>
          </p:nvPr>
        </p:nvSpPr>
        <p:spPr>
          <a:xfrm>
            <a:off x="456228" y="1219199"/>
            <a:ext cx="7874972" cy="5240977"/>
          </a:xfrm>
          <a:noFill/>
          <a:ln/>
        </p:spPr>
        <p:txBody>
          <a:bodyPr lIns="0" tIns="0" rIns="0" bIns="0">
            <a:normAutofit fontScale="92500" lnSpcReduction="20000"/>
          </a:bodyPr>
          <a:lstStyle/>
          <a:p>
            <a:pPr lvl="1"/>
            <a:r>
              <a:rPr lang="en-US" sz="2100" dirty="0">
                <a:solidFill>
                  <a:schemeClr val="tx1">
                    <a:lumMod val="50000"/>
                  </a:schemeClr>
                </a:solidFill>
              </a:rPr>
              <a:t>For automatic time switches:</a:t>
            </a:r>
          </a:p>
          <a:p>
            <a:pPr lvl="2"/>
            <a:r>
              <a:rPr lang="en-US" dirty="0">
                <a:solidFill>
                  <a:schemeClr val="tx1">
                    <a:lumMod val="50000"/>
                  </a:schemeClr>
                </a:solidFill>
              </a:rPr>
              <a:t>Confirm programmed schedules</a:t>
            </a:r>
          </a:p>
          <a:p>
            <a:pPr lvl="2"/>
            <a:r>
              <a:rPr lang="en-US" dirty="0">
                <a:solidFill>
                  <a:schemeClr val="tx1">
                    <a:lumMod val="50000"/>
                  </a:schemeClr>
                </a:solidFill>
              </a:rPr>
              <a:t>Document schedules for owner</a:t>
            </a:r>
          </a:p>
          <a:p>
            <a:pPr lvl="2"/>
            <a:r>
              <a:rPr lang="en-US" dirty="0">
                <a:solidFill>
                  <a:schemeClr val="tx1">
                    <a:lumMod val="50000"/>
                  </a:schemeClr>
                </a:solidFill>
              </a:rPr>
              <a:t>Verify correct time and date are set</a:t>
            </a:r>
          </a:p>
          <a:p>
            <a:pPr lvl="2"/>
            <a:r>
              <a:rPr lang="en-US" dirty="0">
                <a:solidFill>
                  <a:schemeClr val="tx1">
                    <a:lumMod val="50000"/>
                  </a:schemeClr>
                </a:solidFill>
              </a:rPr>
              <a:t>Verify any battery backup is installed and energized</a:t>
            </a:r>
          </a:p>
          <a:p>
            <a:pPr lvl="2"/>
            <a:r>
              <a:rPr lang="en-US" dirty="0">
                <a:solidFill>
                  <a:schemeClr val="tx1">
                    <a:lumMod val="50000"/>
                  </a:schemeClr>
                </a:solidFill>
              </a:rPr>
              <a:t>Verify override time limit set to ≤ 2 hours</a:t>
            </a:r>
          </a:p>
          <a:p>
            <a:pPr lvl="2"/>
            <a:r>
              <a:rPr lang="en-US" dirty="0">
                <a:solidFill>
                  <a:schemeClr val="tx1">
                    <a:lumMod val="50000"/>
                  </a:schemeClr>
                </a:solidFill>
              </a:rPr>
              <a:t>Simulate occupied condition and verify and document:</a:t>
            </a:r>
          </a:p>
          <a:p>
            <a:pPr lvl="3"/>
            <a:r>
              <a:rPr lang="en-US" dirty="0">
                <a:solidFill>
                  <a:schemeClr val="tx1">
                    <a:lumMod val="50000"/>
                  </a:schemeClr>
                </a:solidFill>
              </a:rPr>
              <a:t>Lights turn on and off with respective switches</a:t>
            </a:r>
          </a:p>
          <a:p>
            <a:pPr lvl="3"/>
            <a:r>
              <a:rPr lang="en-US" dirty="0">
                <a:solidFill>
                  <a:schemeClr val="tx1">
                    <a:lumMod val="50000"/>
                  </a:schemeClr>
                </a:solidFill>
              </a:rPr>
              <a:t>Switch only operates lights in enclosed space where switch is located</a:t>
            </a:r>
          </a:p>
          <a:p>
            <a:pPr lvl="2"/>
            <a:r>
              <a:rPr lang="en-US" dirty="0">
                <a:solidFill>
                  <a:schemeClr val="tx1">
                    <a:lumMod val="50000"/>
                  </a:schemeClr>
                </a:solidFill>
              </a:rPr>
              <a:t>Simulate unoccupied condition and verify and document:</a:t>
            </a:r>
          </a:p>
          <a:p>
            <a:pPr lvl="3"/>
            <a:r>
              <a:rPr lang="en-US" dirty="0">
                <a:solidFill>
                  <a:schemeClr val="tx1">
                    <a:lumMod val="50000"/>
                  </a:schemeClr>
                </a:solidFill>
              </a:rPr>
              <a:t>All nonexempt lights turn off</a:t>
            </a:r>
          </a:p>
          <a:p>
            <a:pPr lvl="3"/>
            <a:r>
              <a:rPr lang="en-US" dirty="0">
                <a:solidFill>
                  <a:schemeClr val="tx1">
                    <a:lumMod val="50000"/>
                  </a:schemeClr>
                </a:solidFill>
              </a:rPr>
              <a:t>Manual override only operates lighting where it is located</a:t>
            </a:r>
          </a:p>
          <a:p>
            <a:pPr lvl="1"/>
            <a:r>
              <a:rPr lang="en-US" dirty="0">
                <a:solidFill>
                  <a:schemeClr val="tx1">
                    <a:lumMod val="50000"/>
                  </a:schemeClr>
                </a:solidFill>
              </a:rPr>
              <a:t>For daylighting controls</a:t>
            </a:r>
          </a:p>
          <a:p>
            <a:pPr lvl="2"/>
            <a:r>
              <a:rPr lang="en-US" dirty="0">
                <a:solidFill>
                  <a:schemeClr val="tx1">
                    <a:lumMod val="50000"/>
                  </a:schemeClr>
                </a:solidFill>
              </a:rPr>
              <a:t>Properly located, field-calibrated, and set to have appropriate </a:t>
            </a:r>
            <a:r>
              <a:rPr lang="en-US" dirty="0" err="1">
                <a:solidFill>
                  <a:schemeClr val="tx1">
                    <a:lumMod val="50000"/>
                  </a:schemeClr>
                </a:solidFill>
              </a:rPr>
              <a:t>setpoints</a:t>
            </a:r>
            <a:r>
              <a:rPr lang="en-US" dirty="0">
                <a:solidFill>
                  <a:schemeClr val="tx1">
                    <a:lumMod val="50000"/>
                  </a:schemeClr>
                </a:solidFill>
              </a:rPr>
              <a:t> and threshold light levels</a:t>
            </a:r>
          </a:p>
          <a:p>
            <a:pPr lvl="2"/>
            <a:r>
              <a:rPr lang="en-US" dirty="0">
                <a:solidFill>
                  <a:schemeClr val="tx1">
                    <a:lumMod val="50000"/>
                  </a:schemeClr>
                </a:solidFill>
              </a:rPr>
              <a:t>Daylight controlled lighting loads adjust to correct levels with available daylight</a:t>
            </a:r>
          </a:p>
          <a:p>
            <a:pPr lvl="2"/>
            <a:r>
              <a:rPr lang="en-US" dirty="0">
                <a:solidFill>
                  <a:schemeClr val="tx1">
                    <a:lumMod val="50000"/>
                  </a:schemeClr>
                </a:solidFill>
              </a:rPr>
              <a:t>Location where calibration adjustments are made is readily accessible only to authorized personnel</a:t>
            </a:r>
          </a:p>
        </p:txBody>
      </p:sp>
      <p:sp>
        <p:nvSpPr>
          <p:cNvPr id="399362" name="Rectangle 2"/>
          <p:cNvSpPr>
            <a:spLocks noGrp="1" noChangeArrowheads="1"/>
          </p:cNvSpPr>
          <p:nvPr>
            <p:ph type="title"/>
          </p:nvPr>
        </p:nvSpPr>
        <p:spPr>
          <a:xfrm>
            <a:off x="1230" y="0"/>
            <a:ext cx="8661400" cy="914400"/>
          </a:xfrm>
        </p:spPr>
        <p:txBody>
          <a:bodyPr/>
          <a:lstStyle/>
          <a:p>
            <a:pPr>
              <a:lnSpc>
                <a:spcPct val="80000"/>
              </a:lnSpc>
            </a:pPr>
            <a:r>
              <a:rPr lang="en-US" sz="2400" b="1" dirty="0">
                <a:solidFill>
                  <a:srgbClr val="00853F"/>
                </a:solidFill>
              </a:rPr>
              <a:t>Section 9 – </a:t>
            </a:r>
            <a:r>
              <a:rPr lang="en-US" sz="2800" b="1" dirty="0">
                <a:solidFill>
                  <a:srgbClr val="FF0000"/>
                </a:solidFill>
              </a:rPr>
              <a:t>9.9</a:t>
            </a:r>
            <a:br>
              <a:rPr lang="en-US" sz="2400" dirty="0">
                <a:solidFill>
                  <a:srgbClr val="00853F"/>
                </a:solidFill>
              </a:rPr>
            </a:br>
            <a:r>
              <a:rPr lang="en-US" sz="2400" dirty="0">
                <a:solidFill>
                  <a:srgbClr val="FF0000"/>
                </a:solidFill>
              </a:rPr>
              <a:t>Verification, Testing, and Commissioning</a:t>
            </a:r>
            <a:r>
              <a:rPr lang="en-US" sz="1600" dirty="0">
                <a:solidFill>
                  <a:srgbClr val="00853F"/>
                </a:solidFill>
              </a:rPr>
              <a:t> </a:t>
            </a:r>
            <a:r>
              <a:rPr lang="en-US" sz="1200" i="1" dirty="0">
                <a:solidFill>
                  <a:srgbClr val="00853F"/>
                </a:solidFill>
              </a:rPr>
              <a:t>(cont’d)</a:t>
            </a:r>
            <a:endParaRPr lang="en-US" sz="1600" i="1" dirty="0">
              <a:solidFill>
                <a:srgbClr val="00853F"/>
              </a:solidFill>
            </a:endParaRPr>
          </a:p>
        </p:txBody>
      </p:sp>
    </p:spTree>
    <p:extLst>
      <p:ext uri="{BB962C8B-B14F-4D97-AF65-F5344CB8AC3E}">
        <p14:creationId xmlns:p14="http://schemas.microsoft.com/office/powerpoint/2010/main" val="11350420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A5AEE34-3C12-4783-BBC1-E21133D01C7A}"/>
              </a:ext>
            </a:extLst>
          </p:cNvPr>
          <p:cNvSpPr>
            <a:spLocks noGrp="1"/>
          </p:cNvSpPr>
          <p:nvPr>
            <p:ph type="title"/>
          </p:nvPr>
        </p:nvSpPr>
        <p:spPr/>
        <p:txBody>
          <a:bodyPr>
            <a:normAutofit/>
          </a:bodyPr>
          <a:lstStyle/>
          <a:p>
            <a:r>
              <a:rPr lang="en-US" sz="2800" b="1" dirty="0">
                <a:solidFill>
                  <a:srgbClr val="00853F"/>
                </a:solidFill>
              </a:rPr>
              <a:t>Section 4 – </a:t>
            </a:r>
            <a:r>
              <a:rPr lang="en-US" sz="2800" b="1" dirty="0">
                <a:solidFill>
                  <a:srgbClr val="FF0000"/>
                </a:solidFill>
              </a:rPr>
              <a:t>4.2.5</a:t>
            </a:r>
            <a:br>
              <a:rPr lang="en-US" sz="2400" dirty="0">
                <a:solidFill>
                  <a:srgbClr val="00853F"/>
                </a:solidFill>
              </a:rPr>
            </a:br>
            <a:r>
              <a:rPr lang="en-US" sz="2400" dirty="0">
                <a:solidFill>
                  <a:srgbClr val="FF0000"/>
                </a:solidFill>
              </a:rPr>
              <a:t>Verification, Testing, and Commissioning</a:t>
            </a:r>
            <a:endParaRPr lang="en-US" sz="2400" dirty="0"/>
          </a:p>
        </p:txBody>
      </p:sp>
      <p:pic>
        <p:nvPicPr>
          <p:cNvPr id="12" name="Content Placeholder 11">
            <a:extLst>
              <a:ext uri="{FF2B5EF4-FFF2-40B4-BE49-F238E27FC236}">
                <a16:creationId xmlns:a16="http://schemas.microsoft.com/office/drawing/2014/main" id="{9435737E-909E-4303-892E-EDBE91E3155C}"/>
              </a:ext>
            </a:extLst>
          </p:cNvPr>
          <p:cNvPicPr>
            <a:picLocks noGrp="1" noChangeAspect="1"/>
          </p:cNvPicPr>
          <p:nvPr>
            <p:ph idx="1"/>
          </p:nvPr>
        </p:nvPicPr>
        <p:blipFill>
          <a:blip r:embed="rId2"/>
          <a:stretch>
            <a:fillRect/>
          </a:stretch>
        </p:blipFill>
        <p:spPr>
          <a:xfrm>
            <a:off x="497305" y="1851422"/>
            <a:ext cx="8112481" cy="3638550"/>
          </a:xfrm>
          <a:prstGeom prst="rect">
            <a:avLst/>
          </a:prstGeom>
        </p:spPr>
      </p:pic>
      <p:sp>
        <p:nvSpPr>
          <p:cNvPr id="2" name="Rectangle 1">
            <a:extLst>
              <a:ext uri="{FF2B5EF4-FFF2-40B4-BE49-F238E27FC236}">
                <a16:creationId xmlns:a16="http://schemas.microsoft.com/office/drawing/2014/main" id="{0BF27ABB-02CC-4624-B79C-04FFA401F2E6}"/>
              </a:ext>
            </a:extLst>
          </p:cNvPr>
          <p:cNvSpPr/>
          <p:nvPr/>
        </p:nvSpPr>
        <p:spPr>
          <a:xfrm>
            <a:off x="420624" y="1205091"/>
            <a:ext cx="7260336" cy="646331"/>
          </a:xfrm>
          <a:prstGeom prst="rect">
            <a:avLst/>
          </a:prstGeom>
        </p:spPr>
        <p:txBody>
          <a:bodyPr wrap="square">
            <a:spAutoFit/>
          </a:bodyPr>
          <a:lstStyle/>
          <a:p>
            <a:r>
              <a:rPr lang="en-US" i="1" dirty="0">
                <a:solidFill>
                  <a:srgbClr val="FF0000"/>
                </a:solidFill>
                <a:cs typeface="Times New Roman" pitchFamily="18" charset="0"/>
                <a:sym typeface="WP MathA" pitchFamily="2" charset="2"/>
              </a:rPr>
              <a:t>Referenced 9.9 testing and commissioning refers to 4.2.5</a:t>
            </a:r>
          </a:p>
          <a:p>
            <a:r>
              <a:rPr lang="en-US" i="1" dirty="0">
                <a:solidFill>
                  <a:srgbClr val="FF0000"/>
                </a:solidFill>
                <a:cs typeface="Times New Roman" pitchFamily="18" charset="0"/>
                <a:sym typeface="WP MathA" pitchFamily="2" charset="2"/>
              </a:rPr>
              <a:t>New in 2019: Central FPT &amp; Commissioning requirements</a:t>
            </a:r>
          </a:p>
        </p:txBody>
      </p:sp>
    </p:spTree>
    <p:extLst>
      <p:ext uri="{BB962C8B-B14F-4D97-AF65-F5344CB8AC3E}">
        <p14:creationId xmlns:p14="http://schemas.microsoft.com/office/powerpoint/2010/main" val="12034137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idx="1"/>
          </p:nvPr>
        </p:nvSpPr>
        <p:spPr>
          <a:xfrm>
            <a:off x="456230" y="1243584"/>
            <a:ext cx="8303722" cy="4946904"/>
          </a:xfrm>
        </p:spPr>
        <p:txBody>
          <a:bodyPr>
            <a:normAutofit/>
          </a:bodyPr>
          <a:lstStyle/>
          <a:p>
            <a:pPr marL="0" indent="0">
              <a:buNone/>
            </a:pPr>
            <a:r>
              <a:rPr lang="en-US" i="1" dirty="0">
                <a:solidFill>
                  <a:srgbClr val="FF0000"/>
                </a:solidFill>
                <a:cs typeface="Times New Roman" pitchFamily="18" charset="0"/>
                <a:sym typeface="WP MathA" pitchFamily="2" charset="2"/>
              </a:rPr>
              <a:t>Referenced 9.9 testing and commissioning refers to 4.2.5</a:t>
            </a:r>
          </a:p>
          <a:p>
            <a:pPr marL="0" indent="0">
              <a:buNone/>
            </a:pPr>
            <a:endParaRPr lang="en-US" dirty="0">
              <a:solidFill>
                <a:srgbClr val="FF0000"/>
              </a:solidFill>
              <a:cs typeface="Times New Roman" pitchFamily="18" charset="0"/>
              <a:sym typeface="WP MathA" pitchFamily="2" charset="2"/>
            </a:endParaRPr>
          </a:p>
          <a:p>
            <a:pPr marL="0" indent="0">
              <a:buNone/>
            </a:pPr>
            <a:r>
              <a:rPr lang="en-US" dirty="0">
                <a:solidFill>
                  <a:srgbClr val="FF0000"/>
                </a:solidFill>
                <a:cs typeface="Times New Roman" pitchFamily="18" charset="0"/>
                <a:sym typeface="WP MathA" pitchFamily="2" charset="2"/>
              </a:rPr>
              <a:t>4.2.5 Verification, Testing, and Commissioning</a:t>
            </a:r>
          </a:p>
          <a:p>
            <a:pPr marL="0" indent="0">
              <a:buNone/>
            </a:pPr>
            <a:r>
              <a:rPr lang="en-US" dirty="0">
                <a:solidFill>
                  <a:srgbClr val="FF0000"/>
                </a:solidFill>
                <a:cs typeface="Times New Roman" pitchFamily="18" charset="0"/>
                <a:sym typeface="WP MathA" pitchFamily="2" charset="2"/>
              </a:rPr>
              <a:t> 4.2.5.1 Verification and Testing (V&amp;T)</a:t>
            </a:r>
          </a:p>
          <a:p>
            <a:pPr lvl="1"/>
            <a:r>
              <a:rPr lang="en-US" dirty="0">
                <a:solidFill>
                  <a:srgbClr val="FF0000"/>
                </a:solidFill>
                <a:cs typeface="Times New Roman" pitchFamily="18" charset="0"/>
                <a:sym typeface="WP MathA" pitchFamily="2" charset="2"/>
              </a:rPr>
              <a:t>V&amp;T provider qualifications</a:t>
            </a:r>
          </a:p>
          <a:p>
            <a:pPr lvl="1"/>
            <a:r>
              <a:rPr lang="en-US" dirty="0">
                <a:solidFill>
                  <a:srgbClr val="FF0000"/>
                </a:solidFill>
                <a:cs typeface="Times New Roman" pitchFamily="18" charset="0"/>
                <a:sym typeface="WP MathA" pitchFamily="2" charset="2"/>
              </a:rPr>
              <a:t>V&amp;T requirements in construction documents</a:t>
            </a:r>
          </a:p>
          <a:p>
            <a:pPr lvl="1"/>
            <a:r>
              <a:rPr lang="en-US" dirty="0">
                <a:solidFill>
                  <a:srgbClr val="FF0000"/>
                </a:solidFill>
                <a:cs typeface="Times New Roman" pitchFamily="18" charset="0"/>
                <a:sym typeface="WP MathA" pitchFamily="2" charset="2"/>
              </a:rPr>
              <a:t>Functional Performance Testing (FPT) &amp; Verification Documentation</a:t>
            </a:r>
          </a:p>
          <a:p>
            <a:pPr marL="0" indent="0">
              <a:buNone/>
            </a:pPr>
            <a:r>
              <a:rPr lang="en-US" dirty="0">
                <a:solidFill>
                  <a:srgbClr val="FF0000"/>
                </a:solidFill>
                <a:cs typeface="Times New Roman" pitchFamily="18" charset="0"/>
                <a:sym typeface="WP MathA" pitchFamily="2" charset="2"/>
              </a:rPr>
              <a:t>4.2.5.2 Commissioning (Cx) (unless Excepted)</a:t>
            </a:r>
          </a:p>
          <a:p>
            <a:pPr lvl="1"/>
            <a:r>
              <a:rPr lang="en-US" dirty="0">
                <a:solidFill>
                  <a:srgbClr val="FF0000"/>
                </a:solidFill>
                <a:cs typeface="Times New Roman" pitchFamily="18" charset="0"/>
                <a:sym typeface="WP MathA" pitchFamily="2" charset="2"/>
              </a:rPr>
              <a:t>Cx provider qualifications</a:t>
            </a:r>
          </a:p>
          <a:p>
            <a:pPr lvl="1"/>
            <a:r>
              <a:rPr lang="en-US" dirty="0">
                <a:solidFill>
                  <a:srgbClr val="FF0000"/>
                </a:solidFill>
                <a:cs typeface="Times New Roman" pitchFamily="18" charset="0"/>
                <a:sym typeface="WP MathA" pitchFamily="2" charset="2"/>
              </a:rPr>
              <a:t>Cx plan, design review, requirements in construction documents</a:t>
            </a:r>
          </a:p>
          <a:p>
            <a:pPr lvl="1"/>
            <a:r>
              <a:rPr lang="en-US" dirty="0">
                <a:solidFill>
                  <a:srgbClr val="FF0000"/>
                </a:solidFill>
                <a:cs typeface="Times New Roman" pitchFamily="18" charset="0"/>
                <a:sym typeface="WP MathA" pitchFamily="2" charset="2"/>
              </a:rPr>
              <a:t>Preliminary and Final Cx report includes FPT &amp; verification</a:t>
            </a:r>
          </a:p>
          <a:p>
            <a:pPr lvl="1"/>
            <a:endParaRPr lang="en-US" dirty="0">
              <a:solidFill>
                <a:srgbClr val="FF0000"/>
              </a:solidFill>
              <a:cs typeface="Times New Roman" pitchFamily="18" charset="0"/>
              <a:sym typeface="WP MathA" pitchFamily="2" charset="2"/>
            </a:endParaRPr>
          </a:p>
        </p:txBody>
      </p:sp>
      <p:sp>
        <p:nvSpPr>
          <p:cNvPr id="323586" name="Rectangle 2"/>
          <p:cNvSpPr>
            <a:spLocks noGrp="1" noChangeArrowheads="1"/>
          </p:cNvSpPr>
          <p:nvPr>
            <p:ph type="title"/>
          </p:nvPr>
        </p:nvSpPr>
        <p:spPr>
          <a:xfrm>
            <a:off x="266700" y="50800"/>
            <a:ext cx="8648700" cy="914400"/>
          </a:xfrm>
        </p:spPr>
        <p:txBody>
          <a:bodyPr>
            <a:normAutofit/>
          </a:bodyPr>
          <a:lstStyle/>
          <a:p>
            <a:pPr>
              <a:lnSpc>
                <a:spcPct val="80000"/>
              </a:lnSpc>
            </a:pPr>
            <a:r>
              <a:rPr lang="en-US" sz="2400" b="1" dirty="0">
                <a:solidFill>
                  <a:srgbClr val="00853F"/>
                </a:solidFill>
              </a:rPr>
              <a:t>Section 4 – </a:t>
            </a:r>
            <a:r>
              <a:rPr lang="en-US" sz="2400" b="1" dirty="0">
                <a:solidFill>
                  <a:srgbClr val="FF0000"/>
                </a:solidFill>
              </a:rPr>
              <a:t>4.2.5</a:t>
            </a:r>
            <a:br>
              <a:rPr lang="en-US" sz="2000" dirty="0">
                <a:solidFill>
                  <a:srgbClr val="00853F"/>
                </a:solidFill>
              </a:rPr>
            </a:br>
            <a:r>
              <a:rPr lang="en-US" sz="2000" dirty="0">
                <a:solidFill>
                  <a:srgbClr val="FF0000"/>
                </a:solidFill>
              </a:rPr>
              <a:t>Verification, Testing, and Commissioning</a:t>
            </a:r>
            <a:endParaRPr lang="en-US" sz="1050" i="1" dirty="0">
              <a:solidFill>
                <a:srgbClr val="FF0000"/>
              </a:solidFill>
            </a:endParaRPr>
          </a:p>
        </p:txBody>
      </p:sp>
    </p:spTree>
    <p:extLst>
      <p:ext uri="{BB962C8B-B14F-4D97-AF65-F5344CB8AC3E}">
        <p14:creationId xmlns:p14="http://schemas.microsoft.com/office/powerpoint/2010/main" val="11893525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853F"/>
                </a:solidFill>
              </a:rPr>
              <a:t>Section 4 – </a:t>
            </a:r>
            <a:r>
              <a:rPr lang="en-US" sz="2800" b="1" dirty="0">
                <a:solidFill>
                  <a:srgbClr val="FF0000"/>
                </a:solidFill>
              </a:rPr>
              <a:t>4.2.5.2</a:t>
            </a:r>
            <a:br>
              <a:rPr lang="en-US" sz="2400" dirty="0">
                <a:solidFill>
                  <a:srgbClr val="00853F"/>
                </a:solidFill>
              </a:rPr>
            </a:br>
            <a:r>
              <a:rPr lang="en-US" sz="2400" dirty="0">
                <a:solidFill>
                  <a:srgbClr val="FF0000"/>
                </a:solidFill>
              </a:rPr>
              <a:t>Exceptions to Commissioning</a:t>
            </a:r>
            <a:endParaRPr lang="en-US" sz="2400" dirty="0"/>
          </a:p>
        </p:txBody>
      </p:sp>
      <p:sp>
        <p:nvSpPr>
          <p:cNvPr id="3" name="Content Placeholder 2"/>
          <p:cNvSpPr>
            <a:spLocks noGrp="1"/>
          </p:cNvSpPr>
          <p:nvPr>
            <p:ph sz="half" idx="1"/>
          </p:nvPr>
        </p:nvSpPr>
        <p:spPr>
          <a:xfrm>
            <a:off x="1009860" y="3811671"/>
            <a:ext cx="7618598" cy="2570787"/>
          </a:xfrm>
        </p:spPr>
        <p:txBody>
          <a:bodyPr>
            <a:noAutofit/>
          </a:bodyPr>
          <a:lstStyle/>
          <a:p>
            <a:r>
              <a:rPr lang="en-US" sz="1800" dirty="0">
                <a:solidFill>
                  <a:srgbClr val="FF0000"/>
                </a:solidFill>
              </a:rPr>
              <a:t>80% of US buildings are exempt from commissioning requirements</a:t>
            </a:r>
          </a:p>
          <a:p>
            <a:r>
              <a:rPr lang="en-US" sz="1800" dirty="0">
                <a:solidFill>
                  <a:srgbClr val="FF0000"/>
                </a:solidFill>
              </a:rPr>
              <a:t>Verification and functional performance testing (FPT) required throughout</a:t>
            </a:r>
          </a:p>
          <a:p>
            <a:r>
              <a:rPr lang="en-US" sz="1800" dirty="0">
                <a:solidFill>
                  <a:srgbClr val="FF0000"/>
                </a:solidFill>
              </a:rPr>
              <a:t>Pre- &amp; design-phase Cx saves energy and cost by catching issues early</a:t>
            </a:r>
          </a:p>
          <a:p>
            <a:r>
              <a:rPr lang="en-US" sz="1800" dirty="0">
                <a:solidFill>
                  <a:srgbClr val="FF0000"/>
                </a:solidFill>
              </a:rPr>
              <a:t>90.1 Cx requirements only apply to 90.1 standard requirements</a:t>
            </a:r>
          </a:p>
          <a:p>
            <a:r>
              <a:rPr lang="en-US" sz="1800" dirty="0">
                <a:solidFill>
                  <a:srgbClr val="FF0000"/>
                </a:solidFill>
              </a:rPr>
              <a:t>Verification that the design substantially meets 90.1 included</a:t>
            </a:r>
          </a:p>
        </p:txBody>
      </p:sp>
      <p:graphicFrame>
        <p:nvGraphicFramePr>
          <p:cNvPr id="8" name="Content Placeholder 7"/>
          <p:cNvGraphicFramePr>
            <a:graphicFrameLocks noGrp="1"/>
          </p:cNvGraphicFramePr>
          <p:nvPr>
            <p:ph sz="half" idx="2"/>
          </p:nvPr>
        </p:nvGraphicFramePr>
        <p:xfrm>
          <a:off x="821453" y="1534480"/>
          <a:ext cx="7508731" cy="2229228"/>
        </p:xfrm>
        <a:graphic>
          <a:graphicData uri="http://schemas.openxmlformats.org/drawingml/2006/table">
            <a:tbl>
              <a:tblPr firstRow="1" firstCol="1" bandRow="1">
                <a:tableStyleId>{5C22544A-7EE6-4342-B048-85BDC9FD1C3A}</a:tableStyleId>
              </a:tblPr>
              <a:tblGrid>
                <a:gridCol w="2634979">
                  <a:extLst>
                    <a:ext uri="{9D8B030D-6E8A-4147-A177-3AD203B41FA5}">
                      <a16:colId xmlns:a16="http://schemas.microsoft.com/office/drawing/2014/main" val="20000"/>
                    </a:ext>
                  </a:extLst>
                </a:gridCol>
                <a:gridCol w="1847088">
                  <a:extLst>
                    <a:ext uri="{9D8B030D-6E8A-4147-A177-3AD203B41FA5}">
                      <a16:colId xmlns:a16="http://schemas.microsoft.com/office/drawing/2014/main" val="20001"/>
                    </a:ext>
                  </a:extLst>
                </a:gridCol>
                <a:gridCol w="1527048">
                  <a:extLst>
                    <a:ext uri="{9D8B030D-6E8A-4147-A177-3AD203B41FA5}">
                      <a16:colId xmlns:a16="http://schemas.microsoft.com/office/drawing/2014/main" val="20002"/>
                    </a:ext>
                  </a:extLst>
                </a:gridCol>
                <a:gridCol w="1499616">
                  <a:extLst>
                    <a:ext uri="{9D8B030D-6E8A-4147-A177-3AD203B41FA5}">
                      <a16:colId xmlns:a16="http://schemas.microsoft.com/office/drawing/2014/main" val="20003"/>
                    </a:ext>
                  </a:extLst>
                </a:gridCol>
              </a:tblGrid>
              <a:tr h="797195">
                <a:tc>
                  <a:txBody>
                    <a:bodyPr/>
                    <a:lstStyle/>
                    <a:p>
                      <a:pPr marL="0" marR="259080">
                        <a:lnSpc>
                          <a:spcPct val="105000"/>
                        </a:lnSpc>
                        <a:spcBef>
                          <a:spcPts val="350"/>
                        </a:spcBef>
                        <a:spcAft>
                          <a:spcPts val="0"/>
                        </a:spcAft>
                      </a:pPr>
                      <a:r>
                        <a:rPr lang="en-US" sz="1600" dirty="0">
                          <a:effectLst/>
                        </a:rPr>
                        <a:t> </a:t>
                      </a:r>
                      <a:endParaRPr lang="en-US" sz="1800" b="1" dirty="0">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dirty="0">
                          <a:effectLst/>
                        </a:rPr>
                        <a:t>Simple buildings </a:t>
                      </a:r>
                    </a:p>
                    <a:p>
                      <a:pPr marL="0" marR="259080" algn="ctr">
                        <a:lnSpc>
                          <a:spcPct val="105000"/>
                        </a:lnSpc>
                        <a:spcBef>
                          <a:spcPts val="350"/>
                        </a:spcBef>
                        <a:spcAft>
                          <a:spcPts val="0"/>
                        </a:spcAft>
                      </a:pPr>
                      <a:r>
                        <a:rPr lang="en-US" sz="1400" dirty="0">
                          <a:effectLst/>
                        </a:rPr>
                        <a:t>(&lt;10k conditioned ft</a:t>
                      </a:r>
                      <a:r>
                        <a:rPr lang="en-US" sz="1400" baseline="30000" dirty="0">
                          <a:effectLst/>
                        </a:rPr>
                        <a:t>2</a:t>
                      </a:r>
                      <a:r>
                        <a:rPr lang="en-US" sz="1400" dirty="0">
                          <a:effectLst/>
                        </a:rPr>
                        <a:t>, warehouse, or Simple HVAC path &lt; 25k ft</a:t>
                      </a:r>
                      <a:r>
                        <a:rPr lang="en-US" sz="1400" baseline="30000" dirty="0">
                          <a:effectLst/>
                        </a:rPr>
                        <a:t>2</a:t>
                      </a:r>
                      <a:r>
                        <a:rPr lang="en-US" sz="1400" dirty="0">
                          <a:effectLst/>
                        </a:rPr>
                        <a:t>)</a:t>
                      </a:r>
                      <a:endParaRPr lang="en-US" sz="1600" b="1" dirty="0">
                        <a:effectLst/>
                        <a:latin typeface="Calibri" panose="020F0502020204030204" pitchFamily="34" charset="0"/>
                        <a:ea typeface="Times New Roman" panose="02020603050405020304" pitchFamily="18" charset="0"/>
                      </a:endParaRPr>
                    </a:p>
                  </a:txBody>
                  <a:tcPr marL="36869" marR="36869" marT="0" marB="0"/>
                </a:tc>
                <a:tc>
                  <a:txBody>
                    <a:bodyPr/>
                    <a:lstStyle/>
                    <a:p>
                      <a:pPr marL="0" marR="259080" algn="ctr">
                        <a:lnSpc>
                          <a:spcPct val="105000"/>
                        </a:lnSpc>
                        <a:spcBef>
                          <a:spcPts val="350"/>
                        </a:spcBef>
                        <a:spcAft>
                          <a:spcPts val="0"/>
                        </a:spcAft>
                      </a:pPr>
                      <a:r>
                        <a:rPr lang="en-US" sz="1600" dirty="0">
                          <a:effectLst/>
                        </a:rPr>
                        <a:t>Complex Buildings </a:t>
                      </a:r>
                    </a:p>
                    <a:p>
                      <a:pPr marL="0" marR="259080" algn="ctr">
                        <a:lnSpc>
                          <a:spcPct val="105000"/>
                        </a:lnSpc>
                        <a:spcBef>
                          <a:spcPts val="350"/>
                        </a:spcBef>
                        <a:spcAft>
                          <a:spcPts val="0"/>
                        </a:spcAft>
                      </a:pPr>
                      <a:r>
                        <a:rPr lang="en-US" sz="1600" dirty="0">
                          <a:effectLst/>
                        </a:rPr>
                        <a:t>&lt; 25,000 ft</a:t>
                      </a:r>
                      <a:r>
                        <a:rPr lang="en-US" sz="1600" baseline="30000" dirty="0">
                          <a:effectLst/>
                        </a:rPr>
                        <a:t>2</a:t>
                      </a:r>
                      <a:endParaRPr lang="en-US" sz="1800" b="1" dirty="0">
                        <a:effectLst/>
                        <a:latin typeface="Calibri" panose="020F0502020204030204" pitchFamily="34" charset="0"/>
                        <a:ea typeface="Times New Roman" panose="02020603050405020304" pitchFamily="18" charset="0"/>
                      </a:endParaRPr>
                    </a:p>
                  </a:txBody>
                  <a:tcPr marL="36869" marR="36869" marT="0" marB="0"/>
                </a:tc>
                <a:tc>
                  <a:txBody>
                    <a:bodyPr/>
                    <a:lstStyle/>
                    <a:p>
                      <a:pPr marL="94615" marR="259080" algn="ctr">
                        <a:lnSpc>
                          <a:spcPct val="105000"/>
                        </a:lnSpc>
                        <a:spcBef>
                          <a:spcPts val="350"/>
                        </a:spcBef>
                        <a:spcAft>
                          <a:spcPts val="0"/>
                        </a:spcAft>
                      </a:pPr>
                      <a:r>
                        <a:rPr lang="en-US" sz="1600" dirty="0">
                          <a:effectLst/>
                        </a:rPr>
                        <a:t>All Buildings </a:t>
                      </a:r>
                    </a:p>
                    <a:p>
                      <a:pPr marL="94615" marR="259080" algn="ctr">
                        <a:lnSpc>
                          <a:spcPct val="105000"/>
                        </a:lnSpc>
                        <a:spcBef>
                          <a:spcPts val="350"/>
                        </a:spcBef>
                        <a:spcAft>
                          <a:spcPts val="0"/>
                        </a:spcAft>
                      </a:pPr>
                      <a:r>
                        <a:rPr lang="en-US" sz="1600" dirty="0">
                          <a:effectLst/>
                        </a:rPr>
                        <a:t>≥ 50,000 ft</a:t>
                      </a:r>
                      <a:r>
                        <a:rPr lang="en-US" sz="1600" baseline="30000" dirty="0">
                          <a:effectLst/>
                        </a:rPr>
                        <a:t>2</a:t>
                      </a:r>
                    </a:p>
                    <a:p>
                      <a:pPr marL="94615" marR="259080" algn="ctr">
                        <a:lnSpc>
                          <a:spcPct val="105000"/>
                        </a:lnSpc>
                        <a:spcBef>
                          <a:spcPts val="350"/>
                        </a:spcBef>
                        <a:spcAft>
                          <a:spcPts val="0"/>
                        </a:spcAft>
                      </a:pPr>
                      <a:r>
                        <a:rPr lang="en-US" sz="1600" b="1" baseline="0" dirty="0">
                          <a:effectLst/>
                          <a:latin typeface="Calibri" panose="020F0502020204030204" pitchFamily="34" charset="0"/>
                          <a:ea typeface="Times New Roman" panose="02020603050405020304" pitchFamily="18" charset="0"/>
                        </a:rPr>
                        <a:t>Except Warehouse</a:t>
                      </a:r>
                      <a:endParaRPr lang="en-US" sz="1800" b="1" baseline="0" dirty="0">
                        <a:effectLst/>
                        <a:latin typeface="Calibri" panose="020F0502020204030204" pitchFamily="34" charset="0"/>
                        <a:ea typeface="Times New Roman" panose="02020603050405020304" pitchFamily="18" charset="0"/>
                      </a:endParaRPr>
                    </a:p>
                  </a:txBody>
                  <a:tcPr marL="36869" marR="36869" marT="0" marB="0"/>
                </a:tc>
                <a:extLst>
                  <a:ext uri="{0D108BD9-81ED-4DB2-BD59-A6C34878D82A}">
                    <a16:rowId xmlns:a16="http://schemas.microsoft.com/office/drawing/2014/main" val="10000"/>
                  </a:ext>
                </a:extLst>
              </a:tr>
              <a:tr h="260243">
                <a:tc>
                  <a:txBody>
                    <a:bodyPr/>
                    <a:lstStyle/>
                    <a:p>
                      <a:pPr marL="0" marR="259080">
                        <a:lnSpc>
                          <a:spcPct val="105000"/>
                        </a:lnSpc>
                        <a:spcBef>
                          <a:spcPts val="350"/>
                        </a:spcBef>
                        <a:spcAft>
                          <a:spcPts val="0"/>
                        </a:spcAft>
                      </a:pPr>
                      <a:r>
                        <a:rPr lang="en-US" sz="1600">
                          <a:effectLst/>
                        </a:rPr>
                        <a:t>Verification, FPT</a:t>
                      </a:r>
                      <a:endParaRPr lang="en-US" sz="1800" b="1">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a:effectLst/>
                        </a:rPr>
                        <a:t>Required</a:t>
                      </a:r>
                      <a:endParaRPr lang="en-US" sz="1800" b="1">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a:effectLst/>
                        </a:rPr>
                        <a:t>Required</a:t>
                      </a:r>
                      <a:endParaRPr lang="en-US" sz="1800" b="1">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dirty="0">
                          <a:effectLst/>
                        </a:rPr>
                        <a:t>Required</a:t>
                      </a:r>
                      <a:endParaRPr lang="en-US" sz="1800" b="1" dirty="0">
                        <a:effectLst/>
                        <a:latin typeface="Calibri" panose="020F0502020204030204" pitchFamily="34" charset="0"/>
                        <a:ea typeface="Times New Roman" panose="02020603050405020304" pitchFamily="18" charset="0"/>
                      </a:endParaRPr>
                    </a:p>
                  </a:txBody>
                  <a:tcPr marL="36869" marR="36869" marT="0" marB="0" anchor="ctr"/>
                </a:tc>
                <a:extLst>
                  <a:ext uri="{0D108BD9-81ED-4DB2-BD59-A6C34878D82A}">
                    <a16:rowId xmlns:a16="http://schemas.microsoft.com/office/drawing/2014/main" val="10003"/>
                  </a:ext>
                </a:extLst>
              </a:tr>
              <a:tr h="260243">
                <a:tc>
                  <a:txBody>
                    <a:bodyPr/>
                    <a:lstStyle/>
                    <a:p>
                      <a:pPr marL="0" marR="259080">
                        <a:lnSpc>
                          <a:spcPct val="105000"/>
                        </a:lnSpc>
                        <a:spcBef>
                          <a:spcPts val="350"/>
                        </a:spcBef>
                        <a:spcAft>
                          <a:spcPts val="0"/>
                        </a:spcAft>
                      </a:pPr>
                      <a:r>
                        <a:rPr lang="en-US" sz="1600">
                          <a:effectLst/>
                        </a:rPr>
                        <a:t>Pre- &amp; Design phase Cx</a:t>
                      </a:r>
                      <a:endParaRPr lang="en-US" sz="1800" b="1">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dirty="0">
                          <a:effectLst/>
                        </a:rPr>
                        <a:t>NR</a:t>
                      </a:r>
                      <a:endParaRPr lang="en-US" sz="1800" b="1" dirty="0">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a:effectLst/>
                        </a:rPr>
                        <a:t>Required</a:t>
                      </a:r>
                      <a:endParaRPr lang="en-US" sz="1800" b="1">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a:effectLst/>
                        </a:rPr>
                        <a:t>Required</a:t>
                      </a:r>
                      <a:endParaRPr lang="en-US" sz="1800" b="1">
                        <a:effectLst/>
                        <a:latin typeface="Calibri" panose="020F0502020204030204" pitchFamily="34" charset="0"/>
                        <a:ea typeface="Times New Roman" panose="02020603050405020304" pitchFamily="18" charset="0"/>
                      </a:endParaRPr>
                    </a:p>
                  </a:txBody>
                  <a:tcPr marL="36869" marR="36869" marT="0" marB="0" anchor="ctr"/>
                </a:tc>
                <a:extLst>
                  <a:ext uri="{0D108BD9-81ED-4DB2-BD59-A6C34878D82A}">
                    <a16:rowId xmlns:a16="http://schemas.microsoft.com/office/drawing/2014/main" val="10004"/>
                  </a:ext>
                </a:extLst>
              </a:tr>
              <a:tr h="260243">
                <a:tc>
                  <a:txBody>
                    <a:bodyPr/>
                    <a:lstStyle/>
                    <a:p>
                      <a:pPr marL="0" marR="259080">
                        <a:lnSpc>
                          <a:spcPct val="105000"/>
                        </a:lnSpc>
                        <a:spcBef>
                          <a:spcPts val="350"/>
                        </a:spcBef>
                        <a:spcAft>
                          <a:spcPts val="0"/>
                        </a:spcAft>
                      </a:pPr>
                      <a:r>
                        <a:rPr lang="en-US" sz="1600" dirty="0">
                          <a:effectLst/>
                        </a:rPr>
                        <a:t>Construction Phase Cx</a:t>
                      </a:r>
                      <a:endParaRPr lang="en-US" sz="1800" b="1" dirty="0">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dirty="0">
                          <a:effectLst/>
                        </a:rPr>
                        <a:t>NR</a:t>
                      </a:r>
                      <a:endParaRPr lang="en-US" sz="1800" b="1" dirty="0">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a:effectLst/>
                        </a:rPr>
                        <a:t>Required</a:t>
                      </a:r>
                      <a:endParaRPr lang="en-US" sz="1800" b="1">
                        <a:effectLst/>
                        <a:latin typeface="Calibri" panose="020F0502020204030204" pitchFamily="34" charset="0"/>
                        <a:ea typeface="Times New Roman" panose="02020603050405020304" pitchFamily="18" charset="0"/>
                      </a:endParaRPr>
                    </a:p>
                  </a:txBody>
                  <a:tcPr marL="36869" marR="36869" marT="0" marB="0" anchor="ctr"/>
                </a:tc>
                <a:tc>
                  <a:txBody>
                    <a:bodyPr/>
                    <a:lstStyle/>
                    <a:p>
                      <a:pPr marL="0" marR="259080" algn="ctr">
                        <a:lnSpc>
                          <a:spcPct val="105000"/>
                        </a:lnSpc>
                        <a:spcBef>
                          <a:spcPts val="350"/>
                        </a:spcBef>
                        <a:spcAft>
                          <a:spcPts val="0"/>
                        </a:spcAft>
                      </a:pPr>
                      <a:r>
                        <a:rPr lang="en-US" sz="1600" dirty="0">
                          <a:effectLst/>
                        </a:rPr>
                        <a:t>Required</a:t>
                      </a:r>
                      <a:endParaRPr lang="en-US" sz="1800" b="1" dirty="0">
                        <a:effectLst/>
                        <a:latin typeface="Calibri" panose="020F0502020204030204" pitchFamily="34" charset="0"/>
                        <a:ea typeface="Times New Roman" panose="02020603050405020304" pitchFamily="18" charset="0"/>
                      </a:endParaRPr>
                    </a:p>
                  </a:txBody>
                  <a:tcPr marL="36869" marR="36869" marT="0" marB="0" anchor="ctr"/>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7AFB24B7-3598-41DE-9449-E33411E55C55}"/>
              </a:ext>
            </a:extLst>
          </p:cNvPr>
          <p:cNvSpPr/>
          <p:nvPr/>
        </p:nvSpPr>
        <p:spPr>
          <a:xfrm>
            <a:off x="493776" y="1068802"/>
            <a:ext cx="7260336" cy="369332"/>
          </a:xfrm>
          <a:prstGeom prst="rect">
            <a:avLst/>
          </a:prstGeom>
        </p:spPr>
        <p:txBody>
          <a:bodyPr wrap="square">
            <a:spAutoFit/>
          </a:bodyPr>
          <a:lstStyle/>
          <a:p>
            <a:r>
              <a:rPr lang="en-US" i="1" dirty="0">
                <a:solidFill>
                  <a:srgbClr val="FF0000"/>
                </a:solidFill>
                <a:cs typeface="Times New Roman" pitchFamily="18" charset="0"/>
                <a:sym typeface="WP MathA" pitchFamily="2" charset="2"/>
              </a:rPr>
              <a:t>Where to FPT &amp; Cx requirements apply</a:t>
            </a:r>
          </a:p>
        </p:txBody>
      </p:sp>
    </p:spTree>
    <p:extLst>
      <p:ext uri="{BB962C8B-B14F-4D97-AF65-F5344CB8AC3E}">
        <p14:creationId xmlns:p14="http://schemas.microsoft.com/office/powerpoint/2010/main" val="2455769746"/>
      </p:ext>
    </p:extLst>
  </p:cSld>
  <p:clrMapOvr>
    <a:masterClrMapping/>
  </p:clrMapOvr>
</p:sld>
</file>

<file path=ppt/theme/theme1.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BECU_Presentation_Template.potx</Template>
  <TotalTime>11727</TotalTime>
  <Words>7205</Words>
  <Application>Microsoft Office PowerPoint</Application>
  <PresentationFormat>On-screen Show (4:3)</PresentationFormat>
  <Paragraphs>1129</Paragraphs>
  <Slides>93</Slides>
  <Notes>77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93</vt:i4>
      </vt:variant>
    </vt:vector>
  </HeadingPairs>
  <TitlesOfParts>
    <vt:vector size="103" baseType="lpstr">
      <vt:lpstr>Arial</vt:lpstr>
      <vt:lpstr>Arial Black</vt:lpstr>
      <vt:lpstr>Arial Narrow</vt:lpstr>
      <vt:lpstr>Arial Narrow Bold</vt:lpstr>
      <vt:lpstr>Calibri</vt:lpstr>
      <vt:lpstr>Gill Sans MT</vt:lpstr>
      <vt:lpstr>HelveticaNeueLT Std Med</vt:lpstr>
      <vt:lpstr>Times New Roman</vt:lpstr>
      <vt:lpstr>Wingdings</vt:lpstr>
      <vt:lpstr>BECU_Presentation_Template</vt:lpstr>
      <vt:lpstr>PowerPoint Presentation</vt:lpstr>
      <vt:lpstr>Acknowledgements</vt:lpstr>
      <vt:lpstr>PowerPoint Presentation</vt:lpstr>
      <vt:lpstr>Summary of Changes</vt:lpstr>
      <vt:lpstr>Summary of Changes  Lighting Model</vt:lpstr>
      <vt:lpstr>Summary of Changes </vt:lpstr>
      <vt:lpstr>Interior Lighting Power Allowances Space-by-Space Method</vt:lpstr>
      <vt:lpstr>Interior Lighting Power Allowances Building Area Method</vt:lpstr>
      <vt:lpstr>New Compliance Method for Lighting in Simple Buildings</vt:lpstr>
      <vt:lpstr>New Compliance Method for Lighting in Simple Buildings</vt:lpstr>
      <vt:lpstr>New Compliance Method for Lighting in Simple Buildings</vt:lpstr>
      <vt:lpstr>Interior and Exterior Lighting Wattage</vt:lpstr>
      <vt:lpstr>Parking Garage Lighting Control Requirements</vt:lpstr>
      <vt:lpstr>Special Applications Lighting and Controls</vt:lpstr>
      <vt:lpstr>Daylighting Control Requirements</vt:lpstr>
      <vt:lpstr>Daylighting Zones</vt:lpstr>
      <vt:lpstr>Daylighting for Sidelighting Requirements</vt:lpstr>
      <vt:lpstr>Selecting LPDs for Non-Typical Exterior Areas</vt:lpstr>
      <vt:lpstr>PowerPoint Presentation</vt:lpstr>
      <vt:lpstr>PowerPoint Presentation</vt:lpstr>
      <vt:lpstr>Section 8 Power – Scope</vt:lpstr>
      <vt:lpstr>Section 8 – 8.1.2 – 8.1.4 New Buildings, Additions, and Alterations to  Existing Buildings</vt:lpstr>
      <vt:lpstr>Section 8 – 8.4.1 Voltage Drop</vt:lpstr>
      <vt:lpstr>Section 8 – 8.4.2 Automatic Receptacle Control</vt:lpstr>
      <vt:lpstr>Section 8 – 8.4.2 Automatic Receptacle Control (cont’d)</vt:lpstr>
      <vt:lpstr>Section 8 – 8.4.3 Electrical Energy Monitoring</vt:lpstr>
      <vt:lpstr>Section 8 – 8.4.3 Electrical Energy Monitoring – Recording and  Reporting</vt:lpstr>
      <vt:lpstr>Section 8 – 8.4.4 Low Voltage Dry-Type Distribution Transformers</vt:lpstr>
      <vt:lpstr>Section 8 – 8.6.1 Computer Room Systems</vt:lpstr>
      <vt:lpstr>PowerPoint Presentation</vt:lpstr>
      <vt:lpstr>Section 8 – 8.7 Power Submittals</vt:lpstr>
      <vt:lpstr>PowerPoint Presentation</vt:lpstr>
      <vt:lpstr>Section 8 – 8.9 Verification, Testing, and Commissioning</vt:lpstr>
      <vt:lpstr>PowerPoint Presentation</vt:lpstr>
      <vt:lpstr>Basic Lighting Requirements</vt:lpstr>
      <vt:lpstr>Section 9  Lighting</vt:lpstr>
      <vt:lpstr>Section 9  Lighting General Scope </vt:lpstr>
      <vt:lpstr>Section 9  Lighting General – Alterations </vt:lpstr>
      <vt:lpstr>Section 9   Interior Lighting Power</vt:lpstr>
      <vt:lpstr>Section 9 – 9.1.3 Installed Lighting Power Calculation Requirements  – INTERIOR and EXTERIOR</vt:lpstr>
      <vt:lpstr>Section 9 – 9.1.4 Luminaire Wattage Calculation Requirements</vt:lpstr>
      <vt:lpstr>Section 9 Installed Interior Lighting Power Calculation  Exemptions</vt:lpstr>
      <vt:lpstr>Section 9.3   Simplified Building Method Compliance Path</vt:lpstr>
      <vt:lpstr>Section 9.3   Simplified Building Method Compliance Path</vt:lpstr>
      <vt:lpstr>Section 9   Building Area Method of Calculating Interior Lighting  Power Allowance</vt:lpstr>
      <vt:lpstr>Section 9 – Table 9.5.1 Building Types</vt:lpstr>
      <vt:lpstr>Section 9 – 9.6.1 Space-by-Space Method of Calculating Interior  Lighting Power Allowance</vt:lpstr>
      <vt:lpstr>Section 9 – 9.6.1 Space-by-Space Method of Calculating Subspaces</vt:lpstr>
      <vt:lpstr>Section 9 – Table 9.6.1 Space-by-Space Allowances</vt:lpstr>
      <vt:lpstr>Section 9 – 9.6.2 – 9.6.3 Additional Interior Lighting Power</vt:lpstr>
      <vt:lpstr>Section 9 – 9.6.2  Additional Retail Display Lighting Allowance</vt:lpstr>
      <vt:lpstr>Section 9 – 9.6.3  Advanced Controls Incentive</vt:lpstr>
      <vt:lpstr>Room Geometry Adjustment – 9.6.4</vt:lpstr>
      <vt:lpstr>Room Geometry Adjustment</vt:lpstr>
      <vt:lpstr>Room Geometry Adjustment</vt:lpstr>
      <vt:lpstr>Section 9.4.1.1  Interior Lighting Controls</vt:lpstr>
      <vt:lpstr>Section 9.4.1.1  Control Functions</vt:lpstr>
      <vt:lpstr>Section 9 – 9.4.1.1 (a) Local Control</vt:lpstr>
      <vt:lpstr>Section 9 – 9.4.1.1 (b) Restricted to Manual ON</vt:lpstr>
      <vt:lpstr>Section 9 – 9.4.1.1 (c) Restricted to Partial ON</vt:lpstr>
      <vt:lpstr>Section 9 – 9.4.1.1 (d) Bilevel Lighting Control</vt:lpstr>
      <vt:lpstr>Section 9 – 9.4.1.1 (e) Automatic Daylight Responsive Controls for  Sidelighting</vt:lpstr>
      <vt:lpstr>Section 9 – 9.4.1.1 (e) Automatic Daylight Responsive Controls for  Sidelighting (cont’d)</vt:lpstr>
      <vt:lpstr>Section 9 – 9.4.1.4  Daylight Zone Definition – Primary Sidelighted Area</vt:lpstr>
      <vt:lpstr>Section 9 – 9.4.1.4  Daylight Zone Definition – Secondary  Sidelighted Area</vt:lpstr>
      <vt:lpstr>Section 9 – 9.4.1.4  Daylight Zone Definition –  Project Factor</vt:lpstr>
      <vt:lpstr>Section 9 – 9.4.1.1 (f) Automatic Daylight Responsive Controls for  Toplighting (cont’d)</vt:lpstr>
      <vt:lpstr>Section 9 – 9.4.1.1 (f) Automatic Daylight Responsive Controls for  Toplighting</vt:lpstr>
      <vt:lpstr>Section 9 – 9.4.1.1 (f) Daylight Zone Definition: Under Rooftop Monitors</vt:lpstr>
      <vt:lpstr>Section 9 – 9.4.1.1  Daylight Zone Definition: Under Skylights</vt:lpstr>
      <vt:lpstr>Section 9 – 9.4.1.1 (f)  Daylight Zone Definition: Under Skylights</vt:lpstr>
      <vt:lpstr>Section 9 – 9.4.1.1 (g) Automatic Partial OFF (Full OFF Complies)  </vt:lpstr>
      <vt:lpstr>Section 9 – 9.4.1.1 (h) Automatic Full OFF  </vt:lpstr>
      <vt:lpstr>Section 9 – 9.4.1.1 (i) Scheduled Shutoff</vt:lpstr>
      <vt:lpstr>Section 9 – 9.4.1.1 (j) Scheduled OFF During Nonbusiness Hours</vt:lpstr>
      <vt:lpstr>Section 9 – 9.4.1.2  Parking Garage Lighting Control</vt:lpstr>
      <vt:lpstr>Section 9 – 9.4.1.2  Parking Garage Lighting Control</vt:lpstr>
      <vt:lpstr>Section 9 – 9.4.1.3  Control of Special Applications</vt:lpstr>
      <vt:lpstr>Section 9 – 9.4.1.3  Control of Special Applications</vt:lpstr>
      <vt:lpstr>Section 9 – 9.4.1.4 Mandatory Exterior Lighting Control</vt:lpstr>
      <vt:lpstr>Section 9.4.2  Exterior Lighting Power</vt:lpstr>
      <vt:lpstr>Exterior Lighting Power Zones</vt:lpstr>
      <vt:lpstr>Section 9  Tradable Exterior LPDs</vt:lpstr>
      <vt:lpstr>Section 9 – 9.4.2 Exterior Lighting Power Exemptions</vt:lpstr>
      <vt:lpstr>Section 9 – 9.4.3 Dwelling Units</vt:lpstr>
      <vt:lpstr>PowerPoint Presentation</vt:lpstr>
      <vt:lpstr>Section 9 – 9.7  Submittals</vt:lpstr>
      <vt:lpstr>PowerPoint Presentation</vt:lpstr>
      <vt:lpstr>Section 9 – 9.9 Verification, Testing, and Commissioning</vt:lpstr>
      <vt:lpstr>Section 9 – 9.9 Verification, Testing, and Commissioning (cont’d)</vt:lpstr>
      <vt:lpstr>Section 4 – 4.2.5 Verification, Testing, and Commissioning</vt:lpstr>
      <vt:lpstr>Section 4 – 4.2.5 Verification, Testing, and Commissioning</vt:lpstr>
      <vt:lpstr>Section 4 – 4.2.5.2 Exceptions to Commissioning</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 Member</dc:creator>
  <cp:lastModifiedBy>Bartlett, Rosemarie</cp:lastModifiedBy>
  <cp:revision>561</cp:revision>
  <cp:lastPrinted>2017-03-02T17:30:59Z</cp:lastPrinted>
  <dcterms:created xsi:type="dcterms:W3CDTF">2010-07-16T17:29:44Z</dcterms:created>
  <dcterms:modified xsi:type="dcterms:W3CDTF">2020-05-18T15:22:09Z</dcterms:modified>
</cp:coreProperties>
</file>