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7" r:id="rId3"/>
  </p:sldMasterIdLst>
  <p:sldIdLst>
    <p:sldId id="674" r:id="rId4"/>
    <p:sldId id="256" r:id="rId5"/>
    <p:sldId id="257" r:id="rId6"/>
    <p:sldId id="354" r:id="rId7"/>
    <p:sldId id="675" r:id="rId8"/>
    <p:sldId id="259" r:id="rId9"/>
    <p:sldId id="260" r:id="rId10"/>
    <p:sldId id="262" r:id="rId11"/>
    <p:sldId id="263" r:id="rId12"/>
    <p:sldId id="264" r:id="rId13"/>
    <p:sldId id="265" r:id="rId14"/>
    <p:sldId id="266" r:id="rId15"/>
    <p:sldId id="26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EAE7"/>
    <a:srgbClr val="F2EAE7"/>
    <a:srgbClr val="F2ECEA"/>
    <a:srgbClr val="F2E9E7"/>
    <a:srgbClr val="EDE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4BF7C-63A7-4459-BF27-CCAA5C833210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B19A-829F-461E-9046-E155B0EB7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220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4BF7C-63A7-4459-BF27-CCAA5C833210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B19A-829F-461E-9046-E155B0EB7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59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4BF7C-63A7-4459-BF27-CCAA5C833210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B19A-829F-461E-9046-E155B0EB7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28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4BF7C-63A7-4459-BF27-CCAA5C833210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B19A-829F-461E-9046-E155B0EB7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858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8671" y="18255"/>
            <a:ext cx="11446164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670" y="1343817"/>
            <a:ext cx="11446165" cy="4918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4BF7C-63A7-4459-BF27-CCAA5C833210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B19A-829F-461E-9046-E155B0EB7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786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4BF7C-63A7-4459-BF27-CCAA5C833210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B19A-829F-461E-9046-E155B0EB7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63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4BF7C-63A7-4459-BF27-CCAA5C833210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B19A-829F-461E-9046-E155B0EB7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903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4BF7C-63A7-4459-BF27-CCAA5C833210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B19A-829F-461E-9046-E155B0EB7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6043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4BF7C-63A7-4459-BF27-CCAA5C833210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B19A-829F-461E-9046-E155B0EB7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202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4BF7C-63A7-4459-BF27-CCAA5C833210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B19A-829F-461E-9046-E155B0EB7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9357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4BF7C-63A7-4459-BF27-CCAA5C833210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B19A-829F-461E-9046-E155B0EB7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325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4BF7C-63A7-4459-BF27-CCAA5C833210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B19A-829F-461E-9046-E155B0EB7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889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4BF7C-63A7-4459-BF27-CCAA5C833210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B19A-829F-461E-9046-E155B0EB7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251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4BF7C-63A7-4459-BF27-CCAA5C833210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B19A-829F-461E-9046-E155B0EB7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496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4BF7C-63A7-4459-BF27-CCAA5C833210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B19A-829F-461E-9046-E155B0EB7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741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1916" y="6477000"/>
            <a:ext cx="377685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75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0" y="225781"/>
            <a:ext cx="9144000" cy="1092483"/>
          </a:xfrm>
          <a:prstGeom prst="rect">
            <a:avLst/>
          </a:prstGeom>
        </p:spPr>
        <p:txBody>
          <a:bodyPr lIns="0" anchor="b"/>
          <a:lstStyle>
            <a:lvl1pPr>
              <a:defRPr lang="en-US" sz="225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43000" y="1714503"/>
            <a:ext cx="10668000" cy="4572001"/>
          </a:xfrm>
          <a:prstGeom prst="rect">
            <a:avLst/>
          </a:prstGeom>
        </p:spPr>
        <p:txBody>
          <a:bodyPr/>
          <a:lstStyle>
            <a:lvl1pPr>
              <a:defRPr sz="17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Font typeface="Wingdings" panose="05000000000000000000" pitchFamily="2" charset="2"/>
              <a:buChar char="ü"/>
              <a:defRPr sz="12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2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buFont typeface="Wingdings" panose="05000000000000000000" pitchFamily="2" charset="2"/>
              <a:buChar char="§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8" y="6495963"/>
            <a:ext cx="2590005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1/22/2020</a:t>
            </a:fld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3"/>
            <a:ext cx="10006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57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JAN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ASHRAE Standard 90.1-2010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B19A-829F-461E-9046-E155B0EB7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007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JAN 2020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ASHRAE Standard 90.1-2010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B19A-829F-461E-9046-E155B0EB702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57364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JAN 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ASHRAE Standard 90.1-2010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B19A-829F-461E-9046-E155B0EB702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5953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arg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JAN 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ASHRAE Standard 90.1-2010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B19A-829F-461E-9046-E155B0EB702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2639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4BF7C-63A7-4459-BF27-CCAA5C833210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B19A-829F-461E-9046-E155B0EB7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193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4BF7C-63A7-4459-BF27-CCAA5C833210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B19A-829F-461E-9046-E155B0EB7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89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4BF7C-63A7-4459-BF27-CCAA5C833210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B19A-829F-461E-9046-E155B0EB7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028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4BF7C-63A7-4459-BF27-CCAA5C833210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B19A-829F-461E-9046-E155B0EB7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459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4BF7C-63A7-4459-BF27-CCAA5C833210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B19A-829F-461E-9046-E155B0EB7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37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4BF7C-63A7-4459-BF27-CCAA5C833210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B19A-829F-461E-9046-E155B0EB7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971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4BF7C-63A7-4459-BF27-CCAA5C833210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B19A-829F-461E-9046-E155B0EB7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477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CEAE7"/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7910" y="0"/>
            <a:ext cx="1142768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910" y="1325563"/>
            <a:ext cx="11427689" cy="485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4BF7C-63A7-4459-BF27-CCAA5C833210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1B19A-829F-461E-9046-E155B0EB7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1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CEAE7"/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62087"/>
            <a:ext cx="10515600" cy="4809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4BF7C-63A7-4459-BF27-CCAA5C833210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1B19A-829F-461E-9046-E155B0EB7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550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CEAE7"/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7910" y="0"/>
            <a:ext cx="1142768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910" y="1325563"/>
            <a:ext cx="11427689" cy="485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23 JAN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ASHRAE Standard 90.1-2010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1B19A-829F-461E-9046-E155B0EB7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178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1FEF98-5DDA-459D-BB46-E798D84D8D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+mj-lt"/>
              </a:rPr>
              <a:t>OVERVIEW</a:t>
            </a:r>
            <a:endParaRPr lang="en-US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12C161-9405-452F-B4D8-A52E2B465B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63" y="877824"/>
            <a:ext cx="3065966" cy="4288065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D8A7C388-683C-4929-A66F-4FF12B2F7C2D}"/>
              </a:ext>
            </a:extLst>
          </p:cNvPr>
          <p:cNvSpPr txBox="1">
            <a:spLocks/>
          </p:cNvSpPr>
          <p:nvPr/>
        </p:nvSpPr>
        <p:spPr>
          <a:xfrm>
            <a:off x="6841045" y="4496875"/>
            <a:ext cx="5319431" cy="9721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bg1"/>
                </a:solidFill>
              </a:rPr>
              <a:t>Drake H. Erbe</a:t>
            </a:r>
          </a:p>
          <a:p>
            <a:pPr algn="l"/>
            <a:r>
              <a:rPr lang="en-US" sz="2000" b="1" dirty="0">
                <a:solidFill>
                  <a:schemeClr val="bg1"/>
                </a:solidFill>
              </a:rPr>
              <a:t>Chair, SSPC 90.1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DF0929D-F4A5-4F0A-B299-6F1BB71635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359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3277"/>
    </mc:Choice>
    <mc:Fallback xmlns="">
      <p:transition spd="slow" advTm="13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910" y="0"/>
            <a:ext cx="11427689" cy="1325563"/>
          </a:xfrm>
        </p:spPr>
        <p:txBody>
          <a:bodyPr/>
          <a:lstStyle/>
          <a:p>
            <a:r>
              <a:rPr lang="en-US" dirty="0"/>
              <a:t>CRITERIA CHANGES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JAN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ASHRAE Standard 90.1-2019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B19A-829F-461E-9046-E155B0EB702B}" type="slidenum">
              <a:rPr lang="en-US" smtClean="0"/>
              <a:t>10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C87E918-9BEA-4EC2-893E-9449552899B0}"/>
              </a:ext>
            </a:extLst>
          </p:cNvPr>
          <p:cNvSpPr txBox="1">
            <a:spLocks/>
          </p:cNvSpPr>
          <p:nvPr/>
        </p:nvSpPr>
        <p:spPr>
          <a:xfrm>
            <a:off x="8894815" y="1206722"/>
            <a:ext cx="2890783" cy="5008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Example of stringency improvements – </a:t>
            </a:r>
            <a:r>
              <a:rPr lang="en-US" sz="3200" i="1" dirty="0"/>
              <a:t>note this will depend on the frame material</a:t>
            </a:r>
            <a:endParaRPr lang="en-US" sz="2800" i="1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357910" y="3880022"/>
          <a:ext cx="8362980" cy="2335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8545">
                  <a:extLst>
                    <a:ext uri="{9D8B030D-6E8A-4147-A177-3AD203B41FA5}">
                      <a16:colId xmlns:a16="http://schemas.microsoft.com/office/drawing/2014/main" val="899626436"/>
                    </a:ext>
                  </a:extLst>
                </a:gridCol>
                <a:gridCol w="684051">
                  <a:extLst>
                    <a:ext uri="{9D8B030D-6E8A-4147-A177-3AD203B41FA5}">
                      <a16:colId xmlns:a16="http://schemas.microsoft.com/office/drawing/2014/main" val="1896087134"/>
                    </a:ext>
                  </a:extLst>
                </a:gridCol>
                <a:gridCol w="836298">
                  <a:extLst>
                    <a:ext uri="{9D8B030D-6E8A-4147-A177-3AD203B41FA5}">
                      <a16:colId xmlns:a16="http://schemas.microsoft.com/office/drawing/2014/main" val="3838247626"/>
                    </a:ext>
                  </a:extLst>
                </a:gridCol>
                <a:gridCol w="836298">
                  <a:extLst>
                    <a:ext uri="{9D8B030D-6E8A-4147-A177-3AD203B41FA5}">
                      <a16:colId xmlns:a16="http://schemas.microsoft.com/office/drawing/2014/main" val="3945937599"/>
                    </a:ext>
                  </a:extLst>
                </a:gridCol>
                <a:gridCol w="836298">
                  <a:extLst>
                    <a:ext uri="{9D8B030D-6E8A-4147-A177-3AD203B41FA5}">
                      <a16:colId xmlns:a16="http://schemas.microsoft.com/office/drawing/2014/main" val="2111572186"/>
                    </a:ext>
                  </a:extLst>
                </a:gridCol>
                <a:gridCol w="836298">
                  <a:extLst>
                    <a:ext uri="{9D8B030D-6E8A-4147-A177-3AD203B41FA5}">
                      <a16:colId xmlns:a16="http://schemas.microsoft.com/office/drawing/2014/main" val="4230561461"/>
                    </a:ext>
                  </a:extLst>
                </a:gridCol>
                <a:gridCol w="836298">
                  <a:extLst>
                    <a:ext uri="{9D8B030D-6E8A-4147-A177-3AD203B41FA5}">
                      <a16:colId xmlns:a16="http://schemas.microsoft.com/office/drawing/2014/main" val="1462578176"/>
                    </a:ext>
                  </a:extLst>
                </a:gridCol>
                <a:gridCol w="836298">
                  <a:extLst>
                    <a:ext uri="{9D8B030D-6E8A-4147-A177-3AD203B41FA5}">
                      <a16:colId xmlns:a16="http://schemas.microsoft.com/office/drawing/2014/main" val="1168132603"/>
                    </a:ext>
                  </a:extLst>
                </a:gridCol>
                <a:gridCol w="836298">
                  <a:extLst>
                    <a:ext uri="{9D8B030D-6E8A-4147-A177-3AD203B41FA5}">
                      <a16:colId xmlns:a16="http://schemas.microsoft.com/office/drawing/2014/main" val="2428455372"/>
                    </a:ext>
                  </a:extLst>
                </a:gridCol>
                <a:gridCol w="836298">
                  <a:extLst>
                    <a:ext uri="{9D8B030D-6E8A-4147-A177-3AD203B41FA5}">
                      <a16:colId xmlns:a16="http://schemas.microsoft.com/office/drawing/2014/main" val="4237831195"/>
                    </a:ext>
                  </a:extLst>
                </a:gridCol>
              </a:tblGrid>
              <a:tr h="700952">
                <a:tc gridSpan="10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Changes for</a:t>
                      </a:r>
                      <a:r>
                        <a:rPr lang="en-US" baseline="0" dirty="0"/>
                        <a:t> Metal Framing - fixed</a:t>
                      </a:r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3285612"/>
                  </a:ext>
                </a:extLst>
              </a:tr>
              <a:tr h="544825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U-factor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867543"/>
                  </a:ext>
                </a:extLst>
              </a:tr>
              <a:tr h="544825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2016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7660936"/>
                  </a:ext>
                </a:extLst>
              </a:tr>
              <a:tr h="544825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6111302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357910" y="1206723"/>
          <a:ext cx="8362980" cy="2356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3814">
                  <a:extLst>
                    <a:ext uri="{9D8B030D-6E8A-4147-A177-3AD203B41FA5}">
                      <a16:colId xmlns:a16="http://schemas.microsoft.com/office/drawing/2014/main" val="899626436"/>
                    </a:ext>
                  </a:extLst>
                </a:gridCol>
                <a:gridCol w="708782">
                  <a:extLst>
                    <a:ext uri="{9D8B030D-6E8A-4147-A177-3AD203B41FA5}">
                      <a16:colId xmlns:a16="http://schemas.microsoft.com/office/drawing/2014/main" val="1896087134"/>
                    </a:ext>
                  </a:extLst>
                </a:gridCol>
                <a:gridCol w="836298">
                  <a:extLst>
                    <a:ext uri="{9D8B030D-6E8A-4147-A177-3AD203B41FA5}">
                      <a16:colId xmlns:a16="http://schemas.microsoft.com/office/drawing/2014/main" val="3838247626"/>
                    </a:ext>
                  </a:extLst>
                </a:gridCol>
                <a:gridCol w="836298">
                  <a:extLst>
                    <a:ext uri="{9D8B030D-6E8A-4147-A177-3AD203B41FA5}">
                      <a16:colId xmlns:a16="http://schemas.microsoft.com/office/drawing/2014/main" val="3945937599"/>
                    </a:ext>
                  </a:extLst>
                </a:gridCol>
                <a:gridCol w="836298">
                  <a:extLst>
                    <a:ext uri="{9D8B030D-6E8A-4147-A177-3AD203B41FA5}">
                      <a16:colId xmlns:a16="http://schemas.microsoft.com/office/drawing/2014/main" val="2111572186"/>
                    </a:ext>
                  </a:extLst>
                </a:gridCol>
                <a:gridCol w="836298">
                  <a:extLst>
                    <a:ext uri="{9D8B030D-6E8A-4147-A177-3AD203B41FA5}">
                      <a16:colId xmlns:a16="http://schemas.microsoft.com/office/drawing/2014/main" val="4230561461"/>
                    </a:ext>
                  </a:extLst>
                </a:gridCol>
                <a:gridCol w="836298">
                  <a:extLst>
                    <a:ext uri="{9D8B030D-6E8A-4147-A177-3AD203B41FA5}">
                      <a16:colId xmlns:a16="http://schemas.microsoft.com/office/drawing/2014/main" val="1462578176"/>
                    </a:ext>
                  </a:extLst>
                </a:gridCol>
                <a:gridCol w="836298">
                  <a:extLst>
                    <a:ext uri="{9D8B030D-6E8A-4147-A177-3AD203B41FA5}">
                      <a16:colId xmlns:a16="http://schemas.microsoft.com/office/drawing/2014/main" val="1168132603"/>
                    </a:ext>
                  </a:extLst>
                </a:gridCol>
                <a:gridCol w="836298">
                  <a:extLst>
                    <a:ext uri="{9D8B030D-6E8A-4147-A177-3AD203B41FA5}">
                      <a16:colId xmlns:a16="http://schemas.microsoft.com/office/drawing/2014/main" val="2428455372"/>
                    </a:ext>
                  </a:extLst>
                </a:gridCol>
                <a:gridCol w="836298">
                  <a:extLst>
                    <a:ext uri="{9D8B030D-6E8A-4147-A177-3AD203B41FA5}">
                      <a16:colId xmlns:a16="http://schemas.microsoft.com/office/drawing/2014/main" val="4237831195"/>
                    </a:ext>
                  </a:extLst>
                </a:gridCol>
              </a:tblGrid>
              <a:tr h="589022">
                <a:tc gridSpan="10"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Changes for</a:t>
                      </a:r>
                      <a:r>
                        <a:rPr lang="en-US" baseline="0" dirty="0"/>
                        <a:t> Metal Framing - fixed</a:t>
                      </a:r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2087138"/>
                  </a:ext>
                </a:extLst>
              </a:tr>
              <a:tr h="589022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SHGC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867543"/>
                  </a:ext>
                </a:extLst>
              </a:tr>
              <a:tr h="589022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2016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7660936"/>
                  </a:ext>
                </a:extLst>
              </a:tr>
              <a:tr h="589022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6111302"/>
                  </a:ext>
                </a:extLst>
              </a:tr>
            </a:tbl>
          </a:graphicData>
        </a:graphic>
      </p:graphicFrame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3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890"/>
    </mc:Choice>
    <mc:Fallback xmlns="">
      <p:transition spd="slow" advTm="96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910" y="0"/>
            <a:ext cx="11427689" cy="1325563"/>
          </a:xfrm>
        </p:spPr>
        <p:txBody>
          <a:bodyPr/>
          <a:lstStyle/>
          <a:p>
            <a:r>
              <a:rPr lang="en-US" dirty="0"/>
              <a:t>CRITERIA CHANGES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JAN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ASHRAE Standard 90.1-2019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B19A-829F-461E-9046-E155B0EB702B}" type="slidenum">
              <a:rPr lang="en-US" smtClean="0"/>
              <a:t>11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C87E918-9BEA-4EC2-893E-9449552899B0}"/>
              </a:ext>
            </a:extLst>
          </p:cNvPr>
          <p:cNvSpPr txBox="1">
            <a:spLocks/>
          </p:cNvSpPr>
          <p:nvPr/>
        </p:nvSpPr>
        <p:spPr>
          <a:xfrm>
            <a:off x="357910" y="1224158"/>
            <a:ext cx="4549600" cy="5132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Air Curtains</a:t>
            </a:r>
          </a:p>
          <a:p>
            <a:pPr lvl="1"/>
            <a:r>
              <a:rPr lang="en-US" sz="2800" dirty="0"/>
              <a:t>Now allowed for some building entrances</a:t>
            </a:r>
          </a:p>
          <a:p>
            <a:pPr lvl="1"/>
            <a:r>
              <a:rPr lang="en-US" sz="2800" dirty="0"/>
              <a:t>ANSI/AMCA 220</a:t>
            </a:r>
          </a:p>
          <a:p>
            <a:pPr lvl="1"/>
            <a:r>
              <a:rPr lang="en-US" sz="2800" dirty="0"/>
              <a:t>Jet Velocity of 6.6 </a:t>
            </a:r>
            <a:r>
              <a:rPr lang="en-US" sz="2800" dirty="0" err="1"/>
              <a:t>ft</a:t>
            </a:r>
            <a:r>
              <a:rPr lang="en-US" sz="2800" dirty="0"/>
              <a:t>/s</a:t>
            </a:r>
          </a:p>
          <a:p>
            <a:pPr lvl="1"/>
            <a:r>
              <a:rPr lang="en-US" sz="2800" dirty="0"/>
              <a:t>Angle to door &lt; 20 </a:t>
            </a:r>
            <a:r>
              <a:rPr lang="en-US" sz="2800" dirty="0" err="1"/>
              <a:t>deg</a:t>
            </a:r>
            <a:endParaRPr lang="en-US" sz="2800" dirty="0"/>
          </a:p>
          <a:p>
            <a:pPr lvl="1"/>
            <a:r>
              <a:rPr lang="en-US" sz="2800" dirty="0"/>
              <a:t>Commissioned</a:t>
            </a:r>
          </a:p>
          <a:p>
            <a:pPr lvl="1"/>
            <a:r>
              <a:rPr lang="en-US" sz="2800" dirty="0"/>
              <a:t>Automatic controls</a:t>
            </a:r>
          </a:p>
          <a:p>
            <a:pPr lvl="1"/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4776" y="1224159"/>
            <a:ext cx="6934200" cy="3276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20887" y="3657599"/>
            <a:ext cx="6764712" cy="8431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3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561"/>
    </mc:Choice>
    <mc:Fallback xmlns="">
      <p:transition spd="slow" advTm="80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910" y="0"/>
            <a:ext cx="11427689" cy="1325563"/>
          </a:xfrm>
        </p:spPr>
        <p:txBody>
          <a:bodyPr/>
          <a:lstStyle/>
          <a:p>
            <a:r>
              <a:rPr lang="en-US" dirty="0"/>
              <a:t>TEXT RE-ARRANGEMENTS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JAN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ASHRAE Standard 90.1-2019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B19A-829F-461E-9046-E155B0EB702B}" type="slidenum">
              <a:rPr lang="en-US" smtClean="0"/>
              <a:t>12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C87E918-9BEA-4EC2-893E-9449552899B0}"/>
              </a:ext>
            </a:extLst>
          </p:cNvPr>
          <p:cNvSpPr txBox="1">
            <a:spLocks/>
          </p:cNvSpPr>
          <p:nvPr/>
        </p:nvSpPr>
        <p:spPr>
          <a:xfrm>
            <a:off x="357910" y="1224157"/>
            <a:ext cx="6129388" cy="47070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Air Leakage</a:t>
            </a:r>
          </a:p>
          <a:p>
            <a:pPr lvl="1"/>
            <a:r>
              <a:rPr lang="en-US" sz="2800" dirty="0"/>
              <a:t>Whole Building testing to 0.40 cfm/ft</a:t>
            </a:r>
            <a:r>
              <a:rPr lang="en-US" sz="2800" baseline="30000" dirty="0"/>
              <a:t>2</a:t>
            </a:r>
            <a:r>
              <a:rPr lang="en-US" sz="2800" dirty="0"/>
              <a:t> is the criteria with exceptions:</a:t>
            </a:r>
          </a:p>
          <a:p>
            <a:pPr lvl="2"/>
            <a:r>
              <a:rPr lang="en-US" sz="2600" dirty="0"/>
              <a:t>Portions of buildings</a:t>
            </a:r>
          </a:p>
          <a:p>
            <a:pPr lvl="2"/>
            <a:r>
              <a:rPr lang="en-US" sz="2600" dirty="0"/>
              <a:t>Allowance for up to 0.60 cfm/ft</a:t>
            </a:r>
            <a:r>
              <a:rPr lang="en-US" sz="2600" baseline="30000" dirty="0"/>
              <a:t>2</a:t>
            </a:r>
          </a:p>
          <a:p>
            <a:pPr lvl="2"/>
            <a:r>
              <a:rPr lang="en-US" sz="2600" dirty="0"/>
              <a:t>Compliance by inspection and verification</a:t>
            </a:r>
          </a:p>
          <a:p>
            <a:pPr lvl="3"/>
            <a:r>
              <a:rPr lang="en-US" sz="2400" dirty="0"/>
              <a:t>Material and Assembly compliance</a:t>
            </a:r>
          </a:p>
          <a:p>
            <a:pPr marL="914400" lvl="2" indent="0">
              <a:buNone/>
            </a:pPr>
            <a:endParaRPr lang="en-US" sz="2600" baseline="30000" dirty="0"/>
          </a:p>
          <a:p>
            <a:pPr lvl="1"/>
            <a:r>
              <a:rPr lang="en-US" sz="2800" dirty="0"/>
              <a:t>5.7-submittals</a:t>
            </a:r>
          </a:p>
          <a:p>
            <a:pPr lvl="1"/>
            <a:r>
              <a:rPr lang="en-US" sz="2800" dirty="0"/>
              <a:t>5.8-products</a:t>
            </a:r>
          </a:p>
          <a:p>
            <a:pPr lvl="1"/>
            <a:r>
              <a:rPr lang="en-US" sz="2800" dirty="0"/>
              <a:t>5.9-verification testing and compliance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C87E918-9BEA-4EC2-893E-9449552899B0}"/>
              </a:ext>
            </a:extLst>
          </p:cNvPr>
          <p:cNvSpPr txBox="1">
            <a:spLocks/>
          </p:cNvSpPr>
          <p:nvPr/>
        </p:nvSpPr>
        <p:spPr>
          <a:xfrm>
            <a:off x="6858000" y="1105568"/>
            <a:ext cx="4403124" cy="4707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rgbClr val="7030A0"/>
                </a:solidFill>
              </a:rPr>
              <a:t>Air Leakage</a:t>
            </a:r>
          </a:p>
          <a:p>
            <a:pPr lvl="1"/>
            <a:r>
              <a:rPr lang="en-US" sz="2800" dirty="0">
                <a:solidFill>
                  <a:srgbClr val="7030A0"/>
                </a:solidFill>
              </a:rPr>
              <a:t>Materials – 0.004 </a:t>
            </a:r>
            <a:r>
              <a:rPr lang="en-US" sz="2400" dirty="0">
                <a:solidFill>
                  <a:srgbClr val="7030A0"/>
                </a:solidFill>
              </a:rPr>
              <a:t>cfm/ft</a:t>
            </a:r>
            <a:r>
              <a:rPr lang="en-US" sz="2400" baseline="30000" dirty="0">
                <a:solidFill>
                  <a:srgbClr val="7030A0"/>
                </a:solidFill>
              </a:rPr>
              <a:t>2</a:t>
            </a:r>
          </a:p>
          <a:p>
            <a:pPr lvl="1"/>
            <a:r>
              <a:rPr lang="en-US" sz="2800" dirty="0">
                <a:solidFill>
                  <a:srgbClr val="7030A0"/>
                </a:solidFill>
              </a:rPr>
              <a:t>Assemblies – 0.04 </a:t>
            </a:r>
            <a:r>
              <a:rPr lang="en-US" sz="2400" dirty="0">
                <a:solidFill>
                  <a:srgbClr val="7030A0"/>
                </a:solidFill>
              </a:rPr>
              <a:t>cfm/</a:t>
            </a:r>
            <a:r>
              <a:rPr lang="en-US" dirty="0">
                <a:solidFill>
                  <a:srgbClr val="7030A0"/>
                </a:solidFill>
              </a:rPr>
              <a:t>ft</a:t>
            </a:r>
            <a:r>
              <a:rPr lang="en-US" baseline="30000" dirty="0">
                <a:solidFill>
                  <a:srgbClr val="7030A0"/>
                </a:solidFill>
              </a:rPr>
              <a:t>2</a:t>
            </a:r>
          </a:p>
          <a:p>
            <a:pPr lvl="1"/>
            <a:r>
              <a:rPr lang="en-US" sz="2800" dirty="0">
                <a:solidFill>
                  <a:srgbClr val="7030A0"/>
                </a:solidFill>
              </a:rPr>
              <a:t>Buildings – 0.40 </a:t>
            </a:r>
            <a:r>
              <a:rPr lang="en-US" sz="2400" dirty="0">
                <a:solidFill>
                  <a:srgbClr val="7030A0"/>
                </a:solidFill>
              </a:rPr>
              <a:t>cfm/ft</a:t>
            </a:r>
            <a:r>
              <a:rPr lang="en-US" sz="2400" baseline="30000" dirty="0">
                <a:solidFill>
                  <a:srgbClr val="7030A0"/>
                </a:solidFill>
              </a:rPr>
              <a:t>2</a:t>
            </a:r>
          </a:p>
          <a:p>
            <a:pPr lvl="2"/>
            <a:r>
              <a:rPr lang="en-US" sz="2600" dirty="0">
                <a:solidFill>
                  <a:srgbClr val="7030A0"/>
                </a:solidFill>
              </a:rPr>
              <a:t>With exception up to 0.06 </a:t>
            </a:r>
            <a:r>
              <a:rPr lang="en-US" sz="2200" dirty="0">
                <a:solidFill>
                  <a:srgbClr val="7030A0"/>
                </a:solidFill>
              </a:rPr>
              <a:t>cfm/ft</a:t>
            </a:r>
            <a:r>
              <a:rPr lang="en-US" sz="2200" baseline="30000" dirty="0">
                <a:solidFill>
                  <a:srgbClr val="7030A0"/>
                </a:solidFill>
              </a:rPr>
              <a:t>2</a:t>
            </a:r>
          </a:p>
        </p:txBody>
      </p:sp>
      <p:cxnSp>
        <p:nvCxnSpPr>
          <p:cNvPr id="11" name="Elbow Connector 10"/>
          <p:cNvCxnSpPr/>
          <p:nvPr/>
        </p:nvCxnSpPr>
        <p:spPr>
          <a:xfrm rot="10800000">
            <a:off x="5747657" y="2122716"/>
            <a:ext cx="1518118" cy="1077687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Elbow Connector 11"/>
          <p:cNvCxnSpPr/>
          <p:nvPr/>
        </p:nvCxnSpPr>
        <p:spPr>
          <a:xfrm rot="10800000" flipV="1">
            <a:off x="5976260" y="2122716"/>
            <a:ext cx="5377540" cy="2400298"/>
          </a:xfrm>
          <a:prstGeom prst="bentConnector3">
            <a:avLst>
              <a:gd name="adj1" fmla="val -8603"/>
            </a:avLst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1350024" y="1649187"/>
            <a:ext cx="0" cy="947057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290574" y="2726874"/>
            <a:ext cx="0" cy="947057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155"/>
    </mc:Choice>
    <mc:Fallback xmlns="">
      <p:transition spd="slow" advTm="98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910" y="0"/>
            <a:ext cx="11427689" cy="1325563"/>
          </a:xfrm>
        </p:spPr>
        <p:txBody>
          <a:bodyPr/>
          <a:lstStyle/>
          <a:p>
            <a:r>
              <a:rPr lang="en-US" dirty="0"/>
              <a:t>TEXT RE-ARRANGEMENTS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JAN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ASHRAE Standard 90.1-2019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B19A-829F-461E-9046-E155B0EB702B}" type="slidenum">
              <a:rPr lang="en-US" smtClean="0"/>
              <a:t>13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C87E918-9BEA-4EC2-893E-9449552899B0}"/>
              </a:ext>
            </a:extLst>
          </p:cNvPr>
          <p:cNvSpPr txBox="1">
            <a:spLocks/>
          </p:cNvSpPr>
          <p:nvPr/>
        </p:nvSpPr>
        <p:spPr>
          <a:xfrm>
            <a:off x="357910" y="1224157"/>
            <a:ext cx="6129388" cy="4707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5.9 Verification. Testing, Commissioning, and Inspections</a:t>
            </a:r>
            <a:endParaRPr lang="en-US" sz="2400" dirty="0"/>
          </a:p>
          <a:p>
            <a:pPr marL="914400" lvl="2" indent="0">
              <a:buNone/>
            </a:pPr>
            <a:endParaRPr lang="en-US" sz="2600" baseline="30000" dirty="0"/>
          </a:p>
          <a:p>
            <a:pPr lvl="1"/>
            <a:r>
              <a:rPr lang="en-US" sz="2800" dirty="0"/>
              <a:t>5.9.1 – verification</a:t>
            </a:r>
          </a:p>
          <a:p>
            <a:pPr lvl="1"/>
            <a:r>
              <a:rPr lang="en-US" sz="2800" dirty="0"/>
              <a:t>5.9.2 – commissioning</a:t>
            </a:r>
          </a:p>
          <a:p>
            <a:pPr lvl="1"/>
            <a:r>
              <a:rPr lang="en-US" sz="2800" dirty="0"/>
              <a:t>5.9.3 – inspections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C87E918-9BEA-4EC2-893E-9449552899B0}"/>
              </a:ext>
            </a:extLst>
          </p:cNvPr>
          <p:cNvSpPr txBox="1">
            <a:spLocks/>
          </p:cNvSpPr>
          <p:nvPr/>
        </p:nvSpPr>
        <p:spPr>
          <a:xfrm>
            <a:off x="6858000" y="1105568"/>
            <a:ext cx="4403124" cy="4707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>
                <a:solidFill>
                  <a:srgbClr val="7030A0"/>
                </a:solidFill>
              </a:rPr>
              <a:t>Section expanded and reformatted to coordinate with overall commissioning requirements</a:t>
            </a:r>
            <a:endParaRPr lang="en-US" sz="2200" baseline="30000" dirty="0">
              <a:solidFill>
                <a:srgbClr val="7030A0"/>
              </a:solidFill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3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61"/>
    </mc:Choice>
    <mc:Fallback xmlns="">
      <p:transition spd="slow" advTm="65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6B7D69-7FC2-4DE7-B9C4-2CFABC4A0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5EEB3E-9CA9-4721-B7F7-18BF83A16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/>
                <a:ea typeface="Times New Roman"/>
              </a:rPr>
              <a:t>It is the overall goal of each version of Standard 90.1 to create a consensus standard that saves energy and is technically feasible and cost effective.  </a:t>
            </a:r>
          </a:p>
          <a:p>
            <a:r>
              <a:rPr lang="en-US" dirty="0"/>
              <a:t>It is also the goal to continue to improve clarity, understanding and compliance of the standard</a:t>
            </a:r>
          </a:p>
          <a:p>
            <a:r>
              <a:rPr lang="en-US" dirty="0"/>
              <a:t>Continued viability and relevance is also a goal and requires thinking strategically as well as delivering a standard every 3 years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D0A3B2F-816B-4B09-AD0B-6E6F08B976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5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49"/>
    </mc:Choice>
    <mc:Fallback xmlns="">
      <p:transition spd="slow" advTm="57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E9CDE-2BCB-47C8-9107-859EC787B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F87E1-175A-4873-9C09-8F87E25E15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More than 100 addenda were processed by the committee and 88 approved by the ASHRAE and IES Boards of Directors and are included in this edition. </a:t>
            </a:r>
          </a:p>
          <a:p>
            <a:r>
              <a:rPr lang="en-US" i="1" dirty="0"/>
              <a:t>This version of the standard has had changes that affect all sections for standardization and are below:</a:t>
            </a:r>
            <a:endParaRPr lang="en-US" dirty="0"/>
          </a:p>
          <a:p>
            <a:pPr lvl="1"/>
            <a:r>
              <a:rPr lang="en-US" i="1" dirty="0"/>
              <a:t>Submittal documentation requirements have been outlined clearly most notably in Section 5 Envelope</a:t>
            </a:r>
            <a:endParaRPr lang="en-US" dirty="0"/>
          </a:p>
          <a:p>
            <a:pPr lvl="1"/>
            <a:r>
              <a:rPr lang="en-US" i="1" dirty="0"/>
              <a:t>Compliance paths are clarified especially for additions and alterations in Section 4 Administration and Enforcement</a:t>
            </a:r>
            <a:endParaRPr lang="en-US" dirty="0"/>
          </a:p>
          <a:p>
            <a:pPr lvl="1"/>
            <a:r>
              <a:rPr lang="en-US" i="1" dirty="0"/>
              <a:t>Throughout the standard unused definitions and references were removed</a:t>
            </a:r>
            <a:endParaRPr lang="en-US" dirty="0"/>
          </a:p>
          <a:p>
            <a:pPr lvl="1"/>
            <a:r>
              <a:rPr lang="en-US" i="1" dirty="0"/>
              <a:t>There are multiple clarifications and attention to definitions throughout the standard for ease of use and application</a:t>
            </a:r>
            <a:endParaRPr lang="en-US" dirty="0"/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9440B498-5432-40EC-B8E3-639CCE79D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4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73"/>
    </mc:Choice>
    <mc:Fallback xmlns="">
      <p:transition spd="slow" advTm="65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1AB63-7D84-4396-AF47-E1E46C33D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F82A3-0596-42C2-89A5-1F089A40BD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One additional result for all sections should be highlighted and will be further explained in the presentation.  Commissioning has been greatly enhanced in Section 4 with further requirements in each section.  Also, an informative appendix has been added with additional guidance and information on this important inclusion into the standard.</a:t>
            </a:r>
          </a:p>
          <a:p>
            <a:r>
              <a:rPr lang="en-US" dirty="0"/>
              <a:t>On viability and strategic direction, two initiatives have already started and have been out for Public Review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A very focused effort on widening Title, Purpose and Scope to include “site”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The inclusion of renewables into the standard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34257FF-FA7A-4F17-8524-12567423BE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7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51"/>
    </mc:Choice>
    <mc:Fallback xmlns="">
      <p:transition spd="slow" advTm="62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62920E-8BD9-455A-AD06-64B655381D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US" sz="5100" dirty="0">
                <a:solidFill>
                  <a:schemeClr val="bg1"/>
                </a:solidFill>
              </a:rPr>
              <a:t>OVERVIEW OF ENVELOPE CHANGES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E0A190-193A-4E34-86FD-00EB47D68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pPr algn="l"/>
            <a:r>
              <a:rPr lang="en-US" sz="1700" b="1" dirty="0">
                <a:solidFill>
                  <a:schemeClr val="bg1"/>
                </a:solidFill>
              </a:rPr>
              <a:t>Leonard Sciarra, AIA</a:t>
            </a:r>
            <a:br>
              <a:rPr lang="en-US" sz="1700" b="1" dirty="0">
                <a:solidFill>
                  <a:schemeClr val="bg1"/>
                </a:solidFill>
              </a:rPr>
            </a:br>
            <a:endParaRPr lang="en-US" sz="1700" b="1" dirty="0">
              <a:solidFill>
                <a:schemeClr val="bg1"/>
              </a:solidFill>
            </a:endParaRPr>
          </a:p>
          <a:p>
            <a:pPr algn="l"/>
            <a:r>
              <a:rPr lang="en-US" sz="1700" b="1" dirty="0">
                <a:solidFill>
                  <a:schemeClr val="bg1"/>
                </a:solidFill>
              </a:rPr>
              <a:t>SSPC 90.1 Envelope Subcommittee Chair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 JAN 2020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ASHRAE Standard 90.1-2019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D1B19A-829F-461E-9046-E155B0EB70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8" y="383781"/>
            <a:ext cx="3426506" cy="5153109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6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72"/>
    </mc:Choice>
    <mc:Fallback xmlns="">
      <p:transition spd="slow" advTm="17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F53FC-0A59-4E91-BDAB-9B9D533FF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910" y="0"/>
            <a:ext cx="11427689" cy="1325563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7E918-9BEA-4EC2-893E-944955289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910" y="1325563"/>
            <a:ext cx="6573832" cy="4603289"/>
          </a:xfrm>
        </p:spPr>
        <p:txBody>
          <a:bodyPr>
            <a:normAutofit/>
          </a:bodyPr>
          <a:lstStyle/>
          <a:p>
            <a:r>
              <a:rPr lang="en-US" sz="3200" dirty="0"/>
              <a:t>Clean up type changes</a:t>
            </a:r>
          </a:p>
          <a:p>
            <a:pPr lvl="1"/>
            <a:r>
              <a:rPr lang="en-US" sz="2800" dirty="0"/>
              <a:t>References</a:t>
            </a:r>
          </a:p>
          <a:p>
            <a:pPr lvl="1"/>
            <a:r>
              <a:rPr lang="en-US" sz="2800" dirty="0"/>
              <a:t>Definitions</a:t>
            </a:r>
          </a:p>
          <a:p>
            <a:r>
              <a:rPr lang="en-US" sz="3200" dirty="0"/>
              <a:t>Criteria changes</a:t>
            </a:r>
          </a:p>
          <a:p>
            <a:r>
              <a:rPr lang="en-US" sz="3200" dirty="0"/>
              <a:t>Text re-arrangement type changes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23 JAN 2020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ASHRAE Standard 90.1-2019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ED1B19A-829F-461E-9046-E155B0EB702B}" type="slidenum">
              <a:rPr lang="en-US" smtClean="0"/>
              <a:t>6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4813" y="2867110"/>
            <a:ext cx="5147717" cy="3061742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39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90"/>
    </mc:Choice>
    <mc:Fallback xmlns="">
      <p:transition spd="slow" advTm="31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910" y="0"/>
            <a:ext cx="11427689" cy="1325563"/>
          </a:xfrm>
        </p:spPr>
        <p:txBody>
          <a:bodyPr/>
          <a:lstStyle/>
          <a:p>
            <a:r>
              <a:rPr lang="en-US" dirty="0"/>
              <a:t>COMPLIANCE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21694"/>
            <a:ext cx="5277587" cy="379147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JAN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ASHRAE Standard 90.1-2019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B19A-829F-461E-9046-E155B0EB702B}" type="slidenum">
              <a:rPr lang="en-US" smtClean="0"/>
              <a:t>7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C87E918-9BEA-4EC2-893E-9449552899B0}"/>
              </a:ext>
            </a:extLst>
          </p:cNvPr>
          <p:cNvSpPr txBox="1">
            <a:spLocks/>
          </p:cNvSpPr>
          <p:nvPr/>
        </p:nvSpPr>
        <p:spPr>
          <a:xfrm>
            <a:off x="357910" y="1325563"/>
            <a:ext cx="5563919" cy="4567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4 Compliance options still remain</a:t>
            </a:r>
          </a:p>
          <a:p>
            <a:r>
              <a:rPr lang="en-US" sz="3200" dirty="0"/>
              <a:t>Notice reinforcement of compliance with 5.7, 5.8, &amp; 5.9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9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16"/>
    </mc:Choice>
    <mc:Fallback xmlns="">
      <p:transition spd="slow" advTm="65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910" y="0"/>
            <a:ext cx="11427689" cy="1325563"/>
          </a:xfrm>
        </p:spPr>
        <p:txBody>
          <a:bodyPr/>
          <a:lstStyle/>
          <a:p>
            <a:r>
              <a:rPr lang="en-US" dirty="0"/>
              <a:t>REFERENCES &amp; DEFINITIONS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JAN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ASHRAE Standard 90.1-2019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B19A-829F-461E-9046-E155B0EB702B}" type="slidenum">
              <a:rPr lang="en-US" smtClean="0"/>
              <a:t>8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C87E918-9BEA-4EC2-893E-9449552899B0}"/>
              </a:ext>
            </a:extLst>
          </p:cNvPr>
          <p:cNvSpPr txBox="1">
            <a:spLocks/>
          </p:cNvSpPr>
          <p:nvPr/>
        </p:nvSpPr>
        <p:spPr>
          <a:xfrm>
            <a:off x="5312230" y="1431245"/>
            <a:ext cx="6357256" cy="4567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Cool Roof Rating Standard from </a:t>
            </a:r>
          </a:p>
          <a:p>
            <a:pPr lvl="1"/>
            <a:r>
              <a:rPr lang="en-US" sz="2800" dirty="0"/>
              <a:t>CRRC -1 TO CRRC S100</a:t>
            </a:r>
          </a:p>
          <a:p>
            <a:r>
              <a:rPr lang="en-US" sz="3200" dirty="0"/>
              <a:t>Added clarification in the definitions for ‘operable’ rooftop monitors</a:t>
            </a:r>
          </a:p>
          <a:p>
            <a:r>
              <a:rPr lang="en-US" sz="3200" dirty="0"/>
              <a:t>Clarifications to the Definition of  ‘door’ to help sort out confusion with revolving doors, garage doors, sectional garage doors, non-swinging doors, and glass doors.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761" y="1302205"/>
            <a:ext cx="4342593" cy="493825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7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39"/>
    </mc:Choice>
    <mc:Fallback xmlns="">
      <p:transition spd="slow" advTm="51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910" y="0"/>
            <a:ext cx="11427689" cy="1325563"/>
          </a:xfrm>
        </p:spPr>
        <p:txBody>
          <a:bodyPr/>
          <a:lstStyle/>
          <a:p>
            <a:r>
              <a:rPr lang="en-US" dirty="0"/>
              <a:t>CRITERIA CHANGES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JAN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ASHRAE Standard 90.1-2019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B19A-829F-461E-9046-E155B0EB702B}" type="slidenum">
              <a:rPr lang="en-US" smtClean="0"/>
              <a:t>9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C87E918-9BEA-4EC2-893E-9449552899B0}"/>
              </a:ext>
            </a:extLst>
          </p:cNvPr>
          <p:cNvSpPr txBox="1">
            <a:spLocks/>
          </p:cNvSpPr>
          <p:nvPr/>
        </p:nvSpPr>
        <p:spPr>
          <a:xfrm>
            <a:off x="5312230" y="1431246"/>
            <a:ext cx="6357256" cy="1695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Fenestration</a:t>
            </a:r>
          </a:p>
          <a:p>
            <a:pPr lvl="1"/>
            <a:r>
              <a:rPr lang="en-US" sz="2800" dirty="0"/>
              <a:t>Fenestration is now based on type not on Material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67" y="1053421"/>
            <a:ext cx="4870561" cy="2284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767" y="3480605"/>
            <a:ext cx="3525589" cy="28757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345" y="3799447"/>
            <a:ext cx="2307770" cy="23077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549" y="3769858"/>
            <a:ext cx="1530051" cy="22972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79" y="3801235"/>
            <a:ext cx="2305981" cy="230598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72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280"/>
    </mc:Choice>
    <mc:Fallback xmlns="">
      <p:transition spd="slow" advTm="100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662</Words>
  <Application>Microsoft Office PowerPoint</Application>
  <PresentationFormat>Widescreen</PresentationFormat>
  <Paragraphs>161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Gill Sans MT</vt:lpstr>
      <vt:lpstr>Wingdings</vt:lpstr>
      <vt:lpstr>Office Theme</vt:lpstr>
      <vt:lpstr>1_Office Theme</vt:lpstr>
      <vt:lpstr>2_Office Theme</vt:lpstr>
      <vt:lpstr>OVERVIEW</vt:lpstr>
      <vt:lpstr>OBJECTIVES</vt:lpstr>
      <vt:lpstr>RESULTS</vt:lpstr>
      <vt:lpstr>RESULTS (CONT.)</vt:lpstr>
      <vt:lpstr>OVERVIEW OF ENVELOPE CHANGES</vt:lpstr>
      <vt:lpstr>OVERVIEW</vt:lpstr>
      <vt:lpstr>COMPLIANCE</vt:lpstr>
      <vt:lpstr>REFERENCES &amp; DEFINITIONS</vt:lpstr>
      <vt:lpstr>CRITERIA CHANGES</vt:lpstr>
      <vt:lpstr>CRITERIA CHANGES</vt:lpstr>
      <vt:lpstr>CRITERIA CHANGES</vt:lpstr>
      <vt:lpstr>TEXT RE-ARRANGEMENTS</vt:lpstr>
      <vt:lpstr>TEXT RE-ARRANGEMENTS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MECHANICAL CHANGES</dc:title>
  <dc:creator>Bartlett, Rosemarie</dc:creator>
  <cp:lastModifiedBy>Fowler, Richard A</cp:lastModifiedBy>
  <cp:revision>6</cp:revision>
  <dcterms:created xsi:type="dcterms:W3CDTF">2020-01-15T22:17:33Z</dcterms:created>
  <dcterms:modified xsi:type="dcterms:W3CDTF">2020-01-23T00:25:54Z</dcterms:modified>
</cp:coreProperties>
</file>