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4"/>
    <p:sldMasterId id="2147483747" r:id="rId5"/>
    <p:sldMasterId id="2147483758" r:id="rId6"/>
    <p:sldMasterId id="2147483812" r:id="rId7"/>
  </p:sldMasterIdLst>
  <p:notesMasterIdLst>
    <p:notesMasterId r:id="rId13"/>
  </p:notesMasterIdLst>
  <p:handoutMasterIdLst>
    <p:handoutMasterId r:id="rId14"/>
  </p:handoutMasterIdLst>
  <p:sldIdLst>
    <p:sldId id="260" r:id="rId8"/>
    <p:sldId id="1605" r:id="rId9"/>
    <p:sldId id="1606" r:id="rId10"/>
    <p:sldId id="1651" r:id="rId11"/>
    <p:sldId id="1652" r:id="rId12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remy Williams" initials="JW" lastIdx="70" clrIdx="0">
    <p:extLst>
      <p:ext uri="{19B8F6BF-5375-455C-9EA6-DF929625EA0E}">
        <p15:presenceInfo xmlns:p15="http://schemas.microsoft.com/office/powerpoint/2012/main" userId="Jeremy Williams" providerId="None"/>
      </p:ext>
    </p:extLst>
  </p:cmAuthor>
  <p:cmAuthor id="2" name="Michael Tillou" initials="MMT" lastIdx="15" clrIdx="1">
    <p:extLst>
      <p:ext uri="{19B8F6BF-5375-455C-9EA6-DF929625EA0E}">
        <p15:presenceInfo xmlns:p15="http://schemas.microsoft.com/office/powerpoint/2012/main" userId="Michael Tillou" providerId="None"/>
      </p:ext>
    </p:extLst>
  </p:cmAuthor>
  <p:cmAuthor id="3" name="Cejudo, Carmen" initials="CC" lastIdx="8" clrIdx="2">
    <p:extLst>
      <p:ext uri="{19B8F6BF-5375-455C-9EA6-DF929625EA0E}">
        <p15:presenceInfo xmlns:p15="http://schemas.microsoft.com/office/powerpoint/2012/main" userId="Cejudo, Carm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19500"/>
    <a:srgbClr val="007836"/>
    <a:srgbClr val="BE0F34"/>
    <a:srgbClr val="820150"/>
    <a:srgbClr val="502D7F"/>
    <a:srgbClr val="00338E"/>
    <a:srgbClr val="0081AB"/>
    <a:srgbClr val="758F9D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50" autoAdjust="0"/>
    <p:restoredTop sz="94660"/>
  </p:normalViewPr>
  <p:slideViewPr>
    <p:cSldViewPr snapToGrid="0">
      <p:cViewPr varScale="1">
        <p:scale>
          <a:sx n="87" d="100"/>
          <a:sy n="87" d="100"/>
        </p:scale>
        <p:origin x="6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A69A9C-1087-184F-8370-423E175D9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90E3D-F5E5-0D40-B323-A25B85CF9E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E50B8-2EF8-564F-AE86-D84E6C503530}" type="datetimeFigureOut">
              <a:rPr lang="en-US" smtClean="0"/>
              <a:t>6/29/2021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3AA97-2F38-5340-B685-1E0EA3E358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732F3-25A6-284F-A24C-5FD21AE6BE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78BA3-E235-9946-9A4D-07E907F688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000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C8D20-1945-7145-91A2-3D134BDA25E2}" type="datetimeFigureOut">
              <a:rPr lang="en-US" smtClean="0"/>
              <a:t>6/29/2021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104DB-87CA-D64F-AB86-DB2520DDF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05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 the Image: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PNNL Aerial Photo</a:t>
            </a:r>
          </a:p>
          <a:p>
            <a:r>
              <a:rPr lang="en-US" dirty="0"/>
              <a:t>Aerial photo </a:t>
            </a:r>
            <a:r>
              <a:rPr lang="en-US"/>
              <a:t>of the Pacific </a:t>
            </a:r>
            <a:r>
              <a:rPr lang="en-US" dirty="0"/>
              <a:t>Northwest National Laboratory campus from the west.</a:t>
            </a:r>
          </a:p>
          <a:p>
            <a:r>
              <a:rPr lang="en-US" dirty="0"/>
              <a:t>https://www.flickr.com/photos/pnnl/42712951642/in/album-72157670058514908/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104DB-87CA-D64F-AB86-DB2520DDF5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971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#3  - building height, plug loads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104DB-87CA-D64F-AB86-DB2520DDF5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991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#3  - building height, plug loads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104DB-87CA-D64F-AB86-DB2520DDF5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881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#3  - building height, plug loads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104DB-87CA-D64F-AB86-DB2520DDF5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635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#3  - building height, plug loads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104DB-87CA-D64F-AB86-DB2520DDF5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665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g"/><Relationship Id="rId7" Type="http://schemas.openxmlformats.org/officeDocument/2006/relationships/image" Target="../media/image34.jpeg"/><Relationship Id="rId12" Type="http://schemas.openxmlformats.org/officeDocument/2006/relationships/image" Target="../media/image39.jp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36B83B-A5E4-524E-96A9-DFC12D58F12A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DF1AC-1D08-B945-A034-B740A35902F9}"/>
              </a:ext>
            </a:extLst>
          </p:cNvPr>
          <p:cNvSpPr txBox="1"/>
          <p:nvPr userDrawn="1"/>
        </p:nvSpPr>
        <p:spPr>
          <a:xfrm>
            <a:off x="1371600" y="7543800"/>
            <a:ext cx="36576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800" dirty="0">
                <a:solidFill>
                  <a:srgbClr val="616265">
                    <a:alpha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 is operated by Battelle for the U.S.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4572000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800" b="1">
                <a:solidFill>
                  <a:srgbClr val="C872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529" y="5669280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983356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6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3710609" y="-124570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A7D3E1-BCC3-C843-81A0-EA4EDFB445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617363-F73D-B74F-9647-C9D747AC70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0529" y="7178040"/>
            <a:ext cx="824484" cy="228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90C8FB-601C-A04C-84F7-213A857D3E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75535" y="7249637"/>
            <a:ext cx="929809" cy="155448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1641" y="4915645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F8E3-4ED9-44B4-99E6-8A3D2CF8D415}" type="datetime4">
              <a:rPr lang="en-US" smtClean="0"/>
              <a:t>June 29, 2021</a:t>
            </a:fld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73011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3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389120" y="7627621"/>
            <a:ext cx="5852160" cy="438150"/>
          </a:xfrm>
        </p:spPr>
        <p:txBody>
          <a:bodyPr lIns="0" tIns="0" rIns="0" bIns="0"/>
          <a:lstStyle>
            <a:lvl1pPr>
              <a:defRPr sz="108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0" y="7627621"/>
            <a:ext cx="2560320" cy="4381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8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9045F93E-EE84-4B86-B6D2-D99DC77C14C3}" type="datetime4">
              <a:rPr lang="en-US" smtClean="0"/>
              <a:t>June 29, 2021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986663" y="7627621"/>
            <a:ext cx="482803" cy="438150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108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38912" y="241402"/>
            <a:ext cx="10607040" cy="104241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38912" y="1920240"/>
            <a:ext cx="13752576" cy="5486400"/>
          </a:xfrm>
        </p:spPr>
        <p:txBody>
          <a:bodyPr lIns="0" tIns="0" rIns="0" bIns="0">
            <a:spAutoFit/>
          </a:bodyPr>
          <a:lstStyle>
            <a:lvl1pPr marL="411480" indent="-411480">
              <a:buSzPct val="100000"/>
              <a:buFontTx/>
              <a:buBlip>
                <a:blip r:embed="rId2"/>
              </a:buBlip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891540" indent="-342900">
              <a:buSzPct val="100000"/>
              <a:buFontTx/>
              <a:buBlip>
                <a:blip r:embed="rId3"/>
              </a:buBlip>
              <a:defRPr sz="2160">
                <a:solidFill>
                  <a:srgbClr val="FFFFFF"/>
                </a:solidFill>
                <a:latin typeface="Arial"/>
                <a:cs typeface="Arial"/>
              </a:defRPr>
            </a:lvl2pPr>
            <a:lvl3pPr marL="1371600" indent="-274320">
              <a:buSzPct val="100000"/>
              <a:buFontTx/>
              <a:buBlip>
                <a:blip r:embed="rId4"/>
              </a:buBlip>
              <a:defRPr sz="1920">
                <a:solidFill>
                  <a:srgbClr val="FFFFFF"/>
                </a:solidFill>
                <a:latin typeface="Arial"/>
                <a:cs typeface="Arial"/>
              </a:defRPr>
            </a:lvl3pPr>
            <a:lvl4pPr marL="1920240" indent="-274320">
              <a:buSzPct val="100000"/>
              <a:buFontTx/>
              <a:buBlip>
                <a:blip r:embed="rId5"/>
              </a:buBlip>
              <a:defRPr sz="1680">
                <a:solidFill>
                  <a:srgbClr val="FFFFFF"/>
                </a:solidFill>
                <a:latin typeface="Arial"/>
                <a:cs typeface="Arial"/>
              </a:defRPr>
            </a:lvl4pPr>
            <a:lvl5pPr marL="2468880" indent="-274320">
              <a:buSzPct val="100000"/>
              <a:buFontTx/>
              <a:buBlip>
                <a:blip r:embed="rId2"/>
              </a:buBlip>
              <a:defRPr sz="168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1002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811531"/>
            <a:ext cx="14630400" cy="339090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92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6" name="Picture 14" descr="EERE identifier_vert_2017_top bleed_BC.jpg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590" y="1"/>
            <a:ext cx="2198943" cy="160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4095082"/>
            <a:ext cx="14630400" cy="414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886945" y="1853665"/>
            <a:ext cx="13231606" cy="8433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800" b="1" i="0">
                <a:solidFill>
                  <a:srgbClr val="282B2E"/>
                </a:solidFill>
                <a:latin typeface="+mj-lt"/>
                <a:cs typeface="Arial"/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887470" y="2880911"/>
            <a:ext cx="6673683" cy="397350"/>
          </a:xfrm>
          <a:prstGeom prst="rect">
            <a:avLst/>
          </a:prstGeom>
        </p:spPr>
        <p:txBody>
          <a:bodyPr/>
          <a:lstStyle>
            <a:lvl1pPr marL="0" marR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920" b="1" i="0" u="none" strike="noStrike" kern="1200" cap="none" spc="0" normalizeH="0" baseline="0" noProof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894570" y="3418290"/>
            <a:ext cx="2967902" cy="3464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40">
                <a:solidFill>
                  <a:srgbClr val="282B2E"/>
                </a:solidFill>
                <a:latin typeface="+mn-lt"/>
                <a:cs typeface="Arial"/>
              </a:defRPr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370582E-B591-B240-A01B-8B1AF31EB22B}"/>
              </a:ext>
            </a:extLst>
          </p:cNvPr>
          <p:cNvGrpSpPr/>
          <p:nvPr userDrawn="1"/>
        </p:nvGrpSpPr>
        <p:grpSpPr>
          <a:xfrm>
            <a:off x="-1" y="4083155"/>
            <a:ext cx="14656860" cy="4373057"/>
            <a:chOff x="-4763" y="4144963"/>
            <a:chExt cx="9159876" cy="2733675"/>
          </a:xfrm>
        </p:grpSpPr>
        <p:pic>
          <p:nvPicPr>
            <p:cNvPr id="10" name="Picture 14">
              <a:extLst>
                <a:ext uri="{FF2B5EF4-FFF2-40B4-BE49-F238E27FC236}">
                  <a16:creationId xmlns:a16="http://schemas.microsoft.com/office/drawing/2014/main" id="{910B5FBA-5356-834A-9231-26392DF49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7075" y="4146550"/>
              <a:ext cx="3341688" cy="175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5">
              <a:extLst>
                <a:ext uri="{FF2B5EF4-FFF2-40B4-BE49-F238E27FC236}">
                  <a16:creationId xmlns:a16="http://schemas.microsoft.com/office/drawing/2014/main" id="{5CAF7422-0F3A-6248-9ABB-21198C617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113" y="4144963"/>
              <a:ext cx="3157537" cy="126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>
              <a:extLst>
                <a:ext uri="{FF2B5EF4-FFF2-40B4-BE49-F238E27FC236}">
                  <a16:creationId xmlns:a16="http://schemas.microsoft.com/office/drawing/2014/main" id="{86F3FFAB-DBD1-6942-86FC-CF29315C6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2275" y="5403850"/>
              <a:ext cx="2382838" cy="145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7">
              <a:extLst>
                <a:ext uri="{FF2B5EF4-FFF2-40B4-BE49-F238E27FC236}">
                  <a16:creationId xmlns:a16="http://schemas.microsoft.com/office/drawing/2014/main" id="{C944B3C1-5AB9-7B47-9E94-978BB1AD1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63" y="4146550"/>
              <a:ext cx="1954213" cy="128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8">
              <a:extLst>
                <a:ext uri="{FF2B5EF4-FFF2-40B4-BE49-F238E27FC236}">
                  <a16:creationId xmlns:a16="http://schemas.microsoft.com/office/drawing/2014/main" id="{2C4D5C9A-973C-CF41-BD32-754114B0A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6650" y="4144963"/>
              <a:ext cx="1828800" cy="271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9">
              <a:extLst>
                <a:ext uri="{FF2B5EF4-FFF2-40B4-BE49-F238E27FC236}">
                  <a16:creationId xmlns:a16="http://schemas.microsoft.com/office/drawing/2014/main" id="{9D224033-8BDD-B246-96D7-E22279A93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9288" y="5403850"/>
              <a:ext cx="3025775" cy="146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0">
              <a:extLst>
                <a:ext uri="{FF2B5EF4-FFF2-40B4-BE49-F238E27FC236}">
                  <a16:creationId xmlns:a16="http://schemas.microsoft.com/office/drawing/2014/main" id="{1A6CD76C-C47C-524E-8039-389B64649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8" y="5403850"/>
              <a:ext cx="1949451" cy="147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7064752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73138" y="1255839"/>
            <a:ext cx="13483521" cy="6444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753211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00030" y="2013577"/>
            <a:ext cx="6607594" cy="5120640"/>
          </a:xfrm>
          <a:prstGeom prst="rect">
            <a:avLst/>
          </a:prstGeom>
        </p:spPr>
        <p:txBody>
          <a:bodyPr/>
          <a:lstStyle>
            <a:lvl1pPr marL="219456" indent="-219456">
              <a:defRPr sz="2640" b="0" baseline="0"/>
            </a:lvl1pPr>
            <a:lvl2pPr>
              <a:buSzPct val="80000"/>
              <a:buFont typeface="Courier New" pitchFamily="49" charset="0"/>
              <a:buChar char="o"/>
              <a:defRPr lang="en-US" sz="264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2400"/>
            </a:lvl3pPr>
            <a:lvl4pPr>
              <a:buFont typeface="Wingdings" pitchFamily="2" charset="2"/>
              <a:buChar char="§"/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7580556" y="2013577"/>
            <a:ext cx="6798833" cy="5120640"/>
          </a:xfrm>
          <a:prstGeom prst="rect">
            <a:avLst/>
          </a:prstGeom>
        </p:spPr>
        <p:txBody>
          <a:bodyPr/>
          <a:lstStyle>
            <a:lvl1pPr marL="219456" indent="-219456">
              <a:defRPr sz="2640" b="0"/>
            </a:lvl1pPr>
            <a:lvl2pPr>
              <a:buSzPct val="80000"/>
              <a:buFont typeface="Courier New" pitchFamily="49" charset="0"/>
              <a:buChar char="o"/>
              <a:defRPr sz="2640"/>
            </a:lvl2pPr>
            <a:lvl3pPr>
              <a:buFont typeface="Calibri" pitchFamily="34" charset="0"/>
              <a:buChar char="–"/>
              <a:defRPr sz="2400"/>
            </a:lvl3pPr>
            <a:lvl4pPr>
              <a:buFont typeface="Wingdings" pitchFamily="2" charset="2"/>
              <a:buChar char="§"/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0031" y="1282057"/>
            <a:ext cx="6595642" cy="548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88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580556" y="1282057"/>
            <a:ext cx="6798833" cy="548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88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371779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585241" y="1254714"/>
            <a:ext cx="12120736" cy="629356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14228671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811531"/>
            <a:ext cx="14630400" cy="339090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92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867349"/>
            <a:ext cx="14630400" cy="97527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3908501"/>
            <a:ext cx="14630399" cy="138067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877450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017270"/>
            <a:ext cx="14630400" cy="684466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92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14630400" cy="97726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92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573138" y="1255839"/>
            <a:ext cx="13483521" cy="6444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615137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017270"/>
            <a:ext cx="14630400" cy="684466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92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14630400" cy="97726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92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00030" y="2013577"/>
            <a:ext cx="6607594" cy="5120640"/>
          </a:xfrm>
          <a:prstGeom prst="rect">
            <a:avLst/>
          </a:prstGeom>
        </p:spPr>
        <p:txBody>
          <a:bodyPr/>
          <a:lstStyle>
            <a:lvl1pPr marL="219456" indent="-219456">
              <a:defRPr sz="2640" b="0" baseline="0">
                <a:solidFill>
                  <a:srgbClr val="FFFFFF"/>
                </a:solidFill>
              </a:defRPr>
            </a:lvl1pPr>
            <a:lvl2pPr>
              <a:buSzPct val="80000"/>
              <a:buFont typeface="Courier New" pitchFamily="49" charset="0"/>
              <a:buChar char="o"/>
              <a:defRPr lang="en-US" sz="264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2400">
                <a:solidFill>
                  <a:srgbClr val="FFFFFF"/>
                </a:solidFill>
              </a:defRPr>
            </a:lvl3pPr>
            <a:lvl4pPr>
              <a:buFont typeface="Wingdings" pitchFamily="2" charset="2"/>
              <a:buChar char="§"/>
              <a:defRPr sz="2160">
                <a:solidFill>
                  <a:srgbClr val="FFFFFF"/>
                </a:solidFill>
              </a:defRPr>
            </a:lvl4pPr>
            <a:lvl5pPr>
              <a:defRPr sz="2160">
                <a:solidFill>
                  <a:srgbClr val="FFFFFF"/>
                </a:solidFill>
              </a:defRPr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7580556" y="2013577"/>
            <a:ext cx="6798833" cy="5120640"/>
          </a:xfrm>
          <a:prstGeom prst="rect">
            <a:avLst/>
          </a:prstGeom>
        </p:spPr>
        <p:txBody>
          <a:bodyPr/>
          <a:lstStyle>
            <a:lvl1pPr marL="219456" indent="-219456">
              <a:defRPr sz="2640" b="0">
                <a:solidFill>
                  <a:srgbClr val="FFFFFF"/>
                </a:solidFill>
              </a:defRPr>
            </a:lvl1pPr>
            <a:lvl2pPr>
              <a:buSzPct val="80000"/>
              <a:buFont typeface="Courier New" pitchFamily="49" charset="0"/>
              <a:buChar char="o"/>
              <a:defRPr sz="2640">
                <a:solidFill>
                  <a:srgbClr val="FFFFFF"/>
                </a:solidFill>
              </a:defRPr>
            </a:lvl2pPr>
            <a:lvl3pPr>
              <a:buFont typeface="Calibri" pitchFamily="34" charset="0"/>
              <a:buChar char="–"/>
              <a:defRPr sz="2400">
                <a:solidFill>
                  <a:srgbClr val="FFFFFF"/>
                </a:solidFill>
              </a:defRPr>
            </a:lvl3pPr>
            <a:lvl4pPr>
              <a:buFont typeface="Wingdings" pitchFamily="2" charset="2"/>
              <a:buChar char="§"/>
              <a:defRPr sz="2160">
                <a:solidFill>
                  <a:srgbClr val="FFFFFF"/>
                </a:solidFill>
              </a:defRPr>
            </a:lvl4pPr>
            <a:lvl5pPr>
              <a:defRPr sz="2160">
                <a:solidFill>
                  <a:srgbClr val="FFFFFF"/>
                </a:solidFill>
              </a:defRPr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0031" y="1282057"/>
            <a:ext cx="6595642" cy="548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88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580556" y="1282057"/>
            <a:ext cx="6798833" cy="548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88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57236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017270"/>
            <a:ext cx="14630400" cy="684466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92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14630400" cy="97726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92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585241" y="1254714"/>
            <a:ext cx="12120736" cy="629356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692608487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0"/>
            <a:ext cx="14630400" cy="786193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92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4DAD662-7A35-9C44-8C9A-F912F3BF8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7" y="3139440"/>
            <a:ext cx="13959665" cy="97536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785448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7772400" cy="7315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6858000"/>
            <a:ext cx="77724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887475" y="1778773"/>
            <a:ext cx="13231607" cy="16576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800" b="1" i="0">
                <a:solidFill>
                  <a:srgbClr val="282B2E"/>
                </a:solidFill>
                <a:latin typeface="+mj-lt"/>
                <a:cs typeface="Arial"/>
              </a:defRPr>
            </a:lvl1pPr>
            <a:lvl2pPr marL="54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887475" y="3571629"/>
            <a:ext cx="6673684" cy="397350"/>
          </a:xfrm>
          <a:prstGeom prst="rect">
            <a:avLst/>
          </a:prstGeom>
        </p:spPr>
        <p:txBody>
          <a:bodyPr/>
          <a:lstStyle>
            <a:lvl1pPr marL="0" marR="0" indent="0" algn="l" defTabSz="5486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920" b="1" i="0" u="none" strike="noStrike" kern="1200" cap="none" spc="0" normalizeH="0" baseline="0" noProof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894574" y="4109007"/>
            <a:ext cx="4558684" cy="3464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40">
                <a:solidFill>
                  <a:srgbClr val="282B2E"/>
                </a:solidFill>
                <a:latin typeface="+mn-lt"/>
                <a:cs typeface="Arial"/>
              </a:defRPr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Picture 14" descr="EERE identifier_vert_2017_top bleed_BC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324" y="0"/>
            <a:ext cx="2228850" cy="162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6151" y="6590862"/>
            <a:ext cx="2926080" cy="1638857"/>
          </a:xfrm>
          <a:prstGeom prst="rect">
            <a:avLst/>
          </a:prstGeom>
        </p:spPr>
      </p:pic>
      <p:pic>
        <p:nvPicPr>
          <p:cNvPr id="39" name="Picture 38" descr="val-vesa-642601-unsplash.jp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0494" y="4933831"/>
            <a:ext cx="2920694" cy="163917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0046" y="4930571"/>
            <a:ext cx="2917271" cy="1645637"/>
          </a:xfrm>
          <a:prstGeom prst="rect">
            <a:avLst/>
          </a:prstGeom>
        </p:spPr>
      </p:pic>
      <p:pic>
        <p:nvPicPr>
          <p:cNvPr id="41" name="Picture 40" descr="h-e-n-g-s-t-r-e-a-m-180108-unsplash.jpg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5771" y="4933831"/>
            <a:ext cx="2926840" cy="1642543"/>
          </a:xfrm>
          <a:prstGeom prst="rect">
            <a:avLst/>
          </a:prstGeom>
        </p:spPr>
      </p:pic>
      <p:pic>
        <p:nvPicPr>
          <p:cNvPr id="42" name="Picture 41" descr="guilherme-cunha-508919-unsplash.jpg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9477" y="6590862"/>
            <a:ext cx="2917838" cy="1638739"/>
          </a:xfrm>
          <a:prstGeom prst="rect">
            <a:avLst/>
          </a:prstGeom>
        </p:spPr>
      </p:pic>
      <p:pic>
        <p:nvPicPr>
          <p:cNvPr id="43" name="Picture 42" descr="Tech servers.jpg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67942" y="6590921"/>
            <a:ext cx="2867032" cy="1638739"/>
          </a:xfrm>
          <a:prstGeom prst="rect">
            <a:avLst/>
          </a:prstGeom>
        </p:spPr>
      </p:pic>
      <p:pic>
        <p:nvPicPr>
          <p:cNvPr id="44" name="Picture 43" descr="deniz-fuchidzhiev-2059-unsplash.jpg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66171" y="4930571"/>
            <a:ext cx="2868802" cy="1642433"/>
          </a:xfrm>
          <a:prstGeom prst="rect">
            <a:avLst/>
          </a:prstGeom>
        </p:spPr>
      </p:pic>
      <p:pic>
        <p:nvPicPr>
          <p:cNvPr id="45" name="Picture 44" descr="City - bldg1.jpg"/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572" y="6590861"/>
            <a:ext cx="2929812" cy="1639146"/>
          </a:xfrm>
          <a:prstGeom prst="rect">
            <a:avLst/>
          </a:prstGeom>
        </p:spPr>
      </p:pic>
      <p:pic>
        <p:nvPicPr>
          <p:cNvPr id="46" name="Picture 45" descr="America - flag2.jpg"/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0199" y="6594879"/>
            <a:ext cx="2920990" cy="1634723"/>
          </a:xfrm>
          <a:prstGeom prst="rect">
            <a:avLst/>
          </a:prstGeom>
        </p:spPr>
      </p:pic>
      <p:pic>
        <p:nvPicPr>
          <p:cNvPr id="47" name="Picture 46" descr="thomas-bennie-494941-unsplash.jpg"/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934904"/>
            <a:ext cx="2925240" cy="163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45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73141" y="1255845"/>
            <a:ext cx="13483520" cy="6444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3420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00030" y="2013577"/>
            <a:ext cx="6607594" cy="5120640"/>
          </a:xfrm>
          <a:prstGeom prst="rect">
            <a:avLst/>
          </a:prstGeom>
        </p:spPr>
        <p:txBody>
          <a:bodyPr/>
          <a:lstStyle>
            <a:lvl1pPr marL="219448" indent="-219448">
              <a:defRPr sz="2640" b="0" baseline="0"/>
            </a:lvl1pPr>
            <a:lvl2pPr>
              <a:buSzPct val="80000"/>
              <a:buFont typeface="Courier New" pitchFamily="49" charset="0"/>
              <a:buChar char="o"/>
              <a:defRPr lang="en-US" sz="264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2400"/>
            </a:lvl3pPr>
            <a:lvl4pPr>
              <a:buFont typeface="Wingdings" pitchFamily="2" charset="2"/>
              <a:buChar char="§"/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7580559" y="2013577"/>
            <a:ext cx="6798834" cy="5120640"/>
          </a:xfrm>
          <a:prstGeom prst="rect">
            <a:avLst/>
          </a:prstGeom>
        </p:spPr>
        <p:txBody>
          <a:bodyPr/>
          <a:lstStyle>
            <a:lvl1pPr marL="219448" indent="-219448">
              <a:defRPr sz="2640" b="0"/>
            </a:lvl1pPr>
            <a:lvl2pPr>
              <a:buSzPct val="80000"/>
              <a:buFont typeface="Courier New" pitchFamily="49" charset="0"/>
              <a:buChar char="o"/>
              <a:defRPr sz="2640"/>
            </a:lvl2pPr>
            <a:lvl3pPr>
              <a:buFont typeface="Calibri" pitchFamily="34" charset="0"/>
              <a:buChar char="–"/>
              <a:defRPr sz="2400"/>
            </a:lvl3pPr>
            <a:lvl4pPr>
              <a:buFont typeface="Wingdings" pitchFamily="2" charset="2"/>
              <a:buChar char="§"/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0030" y="1282057"/>
            <a:ext cx="6595642" cy="548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88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580559" y="1282057"/>
            <a:ext cx="6798834" cy="548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88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5712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585240" y="1254714"/>
            <a:ext cx="12120736" cy="629356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50655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11538"/>
            <a:ext cx="14630400" cy="3390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861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6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7355"/>
            <a:ext cx="14630400" cy="97527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" y="3908502"/>
            <a:ext cx="14630399" cy="138067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4732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17270"/>
            <a:ext cx="14630400" cy="684466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861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6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4630400" cy="97726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861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6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573141" y="1255845"/>
            <a:ext cx="13483520" cy="6444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596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17270"/>
            <a:ext cx="14630400" cy="684466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861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6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4630400" cy="97726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861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6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00030" y="2013577"/>
            <a:ext cx="6607594" cy="5120640"/>
          </a:xfrm>
          <a:prstGeom prst="rect">
            <a:avLst/>
          </a:prstGeom>
        </p:spPr>
        <p:txBody>
          <a:bodyPr/>
          <a:lstStyle>
            <a:lvl1pPr marL="219448" indent="-219448">
              <a:defRPr sz="2640" b="0" baseline="0">
                <a:solidFill>
                  <a:srgbClr val="FFFFFF"/>
                </a:solidFill>
              </a:defRPr>
            </a:lvl1pPr>
            <a:lvl2pPr>
              <a:buSzPct val="80000"/>
              <a:buFont typeface="Courier New" pitchFamily="49" charset="0"/>
              <a:buChar char="o"/>
              <a:defRPr lang="en-US" sz="264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2400">
                <a:solidFill>
                  <a:srgbClr val="FFFFFF"/>
                </a:solidFill>
              </a:defRPr>
            </a:lvl3pPr>
            <a:lvl4pPr>
              <a:buFont typeface="Wingdings" pitchFamily="2" charset="2"/>
              <a:buChar char="§"/>
              <a:defRPr sz="2160">
                <a:solidFill>
                  <a:srgbClr val="FFFFFF"/>
                </a:solidFill>
              </a:defRPr>
            </a:lvl4pPr>
            <a:lvl5pPr>
              <a:defRPr sz="2160">
                <a:solidFill>
                  <a:srgbClr val="FFFFFF"/>
                </a:solidFill>
              </a:defRPr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7580559" y="2013577"/>
            <a:ext cx="6798834" cy="5120640"/>
          </a:xfrm>
          <a:prstGeom prst="rect">
            <a:avLst/>
          </a:prstGeom>
        </p:spPr>
        <p:txBody>
          <a:bodyPr/>
          <a:lstStyle>
            <a:lvl1pPr marL="219448" indent="-219448">
              <a:defRPr sz="2640" b="0">
                <a:solidFill>
                  <a:srgbClr val="FFFFFF"/>
                </a:solidFill>
              </a:defRPr>
            </a:lvl1pPr>
            <a:lvl2pPr>
              <a:buSzPct val="80000"/>
              <a:buFont typeface="Courier New" pitchFamily="49" charset="0"/>
              <a:buChar char="o"/>
              <a:defRPr sz="2640">
                <a:solidFill>
                  <a:srgbClr val="FFFFFF"/>
                </a:solidFill>
              </a:defRPr>
            </a:lvl2pPr>
            <a:lvl3pPr>
              <a:buFont typeface="Calibri" pitchFamily="34" charset="0"/>
              <a:buChar char="–"/>
              <a:defRPr sz="2400">
                <a:solidFill>
                  <a:srgbClr val="FFFFFF"/>
                </a:solidFill>
              </a:defRPr>
            </a:lvl3pPr>
            <a:lvl4pPr>
              <a:buFont typeface="Wingdings" pitchFamily="2" charset="2"/>
              <a:buChar char="§"/>
              <a:defRPr sz="2160">
                <a:solidFill>
                  <a:srgbClr val="FFFFFF"/>
                </a:solidFill>
              </a:defRPr>
            </a:lvl4pPr>
            <a:lvl5pPr>
              <a:defRPr sz="2160">
                <a:solidFill>
                  <a:srgbClr val="FFFFFF"/>
                </a:solidFill>
              </a:defRPr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0030" y="1282057"/>
            <a:ext cx="6595642" cy="548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88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580559" y="1282057"/>
            <a:ext cx="6798834" cy="548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88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02603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17270"/>
            <a:ext cx="14630400" cy="684466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861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6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4630400" cy="97726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861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6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585240" y="1254714"/>
            <a:ext cx="12120736" cy="629356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6466376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"/>
            <a:ext cx="14630400" cy="786193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861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6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867026"/>
            <a:ext cx="14630400" cy="97536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3300" b="1" kern="1200" dirty="0" smtClean="0">
                <a:solidFill>
                  <a:schemeClr val="accent5"/>
                </a:solidFill>
                <a:latin typeface="+mj-lt"/>
                <a:ea typeface="+mj-ea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sz="3960" dirty="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" y="3908502"/>
            <a:ext cx="14630399" cy="138067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7420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31520" y="1097280"/>
            <a:ext cx="13167360" cy="630936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442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0642" y="457199"/>
            <a:ext cx="7772400" cy="73152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9903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05840" y="7627624"/>
            <a:ext cx="3291840" cy="438150"/>
          </a:xfrm>
          <a:prstGeom prst="rect">
            <a:avLst/>
          </a:prstGeom>
        </p:spPr>
        <p:txBody>
          <a:bodyPr/>
          <a:lstStyle/>
          <a:p>
            <a:pPr defTabSz="548618" fontAlgn="base">
              <a:spcBef>
                <a:spcPct val="0"/>
              </a:spcBef>
              <a:spcAft>
                <a:spcPct val="0"/>
              </a:spcAft>
            </a:pPr>
            <a:fld id="{A7E2DABE-7743-41BB-9CD9-E8D43B2DAE79}" type="datetimeFigureOut">
              <a:rPr lang="en-US" sz="288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defTabSz="548618" fontAlgn="base">
                <a:spcBef>
                  <a:spcPct val="0"/>
                </a:spcBef>
                <a:spcAft>
                  <a:spcPct val="0"/>
                </a:spcAft>
              </a:pPr>
              <a:t>6/29/2021</a:t>
            </a:fld>
            <a:endParaRPr lang="en-US" sz="288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46320" y="7627624"/>
            <a:ext cx="4937760" cy="438150"/>
          </a:xfrm>
          <a:prstGeom prst="rect">
            <a:avLst/>
          </a:prstGeom>
        </p:spPr>
        <p:txBody>
          <a:bodyPr/>
          <a:lstStyle/>
          <a:p>
            <a:pPr defTabSz="548618" fontAlgn="base">
              <a:spcBef>
                <a:spcPct val="0"/>
              </a:spcBef>
              <a:spcAft>
                <a:spcPct val="0"/>
              </a:spcAft>
            </a:pPr>
            <a:endParaRPr lang="en-US" sz="288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32720" y="7627624"/>
            <a:ext cx="3291840" cy="438150"/>
          </a:xfrm>
          <a:prstGeom prst="rect">
            <a:avLst/>
          </a:prstGeom>
        </p:spPr>
        <p:txBody>
          <a:bodyPr/>
          <a:lstStyle/>
          <a:p>
            <a:pPr defTabSz="548618" fontAlgn="base">
              <a:spcBef>
                <a:spcPct val="0"/>
              </a:spcBef>
              <a:spcAft>
                <a:spcPct val="0"/>
              </a:spcAft>
            </a:pPr>
            <a:fld id="{3699EA66-FA1D-4493-97C8-BF005134BD74}" type="slidenum">
              <a:rPr lang="en-US" sz="288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defTabSz="54861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88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60758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31520" y="1355462"/>
            <a:ext cx="13167360" cy="630936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62687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E03DA8-ABFE-4748-924D-49CAFABE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626A-26A6-4F0F-989D-AB605959962B}" type="datetimeFigureOut">
              <a:rPr lang="en-US" smtClean="0"/>
              <a:t>6/29/2021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F36D84-89C9-421A-A4EE-66161A4EA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1BF8B0-9FA0-4906-9FF4-679F400B6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307B-3FFC-4512-A5BA-86D42187BB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537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11538"/>
            <a:ext cx="14630400" cy="3390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2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6" name="Picture 14" descr="EERE identifier_vert_2017_top bleed_BC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281"/>
          <a:stretch>
            <a:fillRect/>
          </a:stretch>
        </p:blipFill>
        <p:spPr bwMode="auto">
          <a:xfrm>
            <a:off x="1036324" y="0"/>
            <a:ext cx="2971800" cy="162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849541" y="1853664"/>
            <a:ext cx="13231607" cy="16576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i="0">
                <a:solidFill>
                  <a:srgbClr val="282B2E"/>
                </a:solidFill>
                <a:latin typeface="+mj-lt"/>
                <a:cs typeface="Arial"/>
              </a:defRPr>
            </a:lvl1pPr>
            <a:lvl2pPr marL="41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887475" y="3571629"/>
            <a:ext cx="6673684" cy="397350"/>
          </a:xfrm>
          <a:prstGeom prst="rect">
            <a:avLst/>
          </a:prstGeom>
        </p:spPr>
        <p:txBody>
          <a:bodyPr/>
          <a:lstStyle>
            <a:lvl1pPr marL="0" marR="0" indent="0" algn="l" defTabSz="4114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40" b="1" i="0" u="none" strike="noStrike" kern="1200" cap="none" spc="0" normalizeH="0" baseline="0" noProof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894574" y="4109007"/>
            <a:ext cx="4558684" cy="3464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80">
                <a:solidFill>
                  <a:srgbClr val="282B2E"/>
                </a:solidFill>
                <a:latin typeface="+mn-lt"/>
                <a:cs typeface="Arial"/>
              </a:defRPr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43" t="8031" r="37161" b="16156"/>
          <a:stretch/>
        </p:blipFill>
        <p:spPr>
          <a:xfrm>
            <a:off x="2951543" y="6590743"/>
            <a:ext cx="2926080" cy="1638857"/>
          </a:xfrm>
          <a:prstGeom prst="rect">
            <a:avLst/>
          </a:prstGeom>
        </p:spPr>
      </p:pic>
      <p:pic>
        <p:nvPicPr>
          <p:cNvPr id="7" name="Picture 6" descr="City - bldg1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540" r="11486" b="18243"/>
          <a:stretch/>
        </p:blipFill>
        <p:spPr>
          <a:xfrm>
            <a:off x="0" y="6590462"/>
            <a:ext cx="2926080" cy="1639146"/>
          </a:xfrm>
          <a:prstGeom prst="rect">
            <a:avLst/>
          </a:prstGeom>
        </p:spPr>
      </p:pic>
      <p:pic>
        <p:nvPicPr>
          <p:cNvPr id="8" name="Picture 7" descr="America - flag2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76" t="15830" r="6375" b="13294"/>
          <a:stretch/>
        </p:blipFill>
        <p:spPr>
          <a:xfrm>
            <a:off x="5872642" y="6590810"/>
            <a:ext cx="2926079" cy="1638790"/>
          </a:xfrm>
          <a:prstGeom prst="rect">
            <a:avLst/>
          </a:prstGeom>
        </p:spPr>
      </p:pic>
      <p:pic>
        <p:nvPicPr>
          <p:cNvPr id="14" name="Picture 13" descr="guilherme-cunha-508919-unsplash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83" t="5539" r="28139" b="16326"/>
          <a:stretch/>
        </p:blipFill>
        <p:spPr>
          <a:xfrm>
            <a:off x="8816341" y="6590862"/>
            <a:ext cx="2918689" cy="1638739"/>
          </a:xfrm>
          <a:prstGeom prst="rect">
            <a:avLst/>
          </a:prstGeom>
        </p:spPr>
      </p:pic>
      <p:pic>
        <p:nvPicPr>
          <p:cNvPr id="26" name="Picture 25" descr="Tech servers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6" r="1857"/>
          <a:stretch/>
        </p:blipFill>
        <p:spPr>
          <a:xfrm>
            <a:off x="11763372" y="6590862"/>
            <a:ext cx="2867032" cy="1638739"/>
          </a:xfrm>
          <a:prstGeom prst="rect">
            <a:avLst/>
          </a:prstGeom>
        </p:spPr>
      </p:pic>
      <p:pic>
        <p:nvPicPr>
          <p:cNvPr id="27" name="Picture 26" descr="thomas-bennie-494941-unsplash.jp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95" r="14335"/>
          <a:stretch/>
        </p:blipFill>
        <p:spPr>
          <a:xfrm>
            <a:off x="0" y="4933015"/>
            <a:ext cx="2926384" cy="1639987"/>
          </a:xfrm>
          <a:prstGeom prst="rect">
            <a:avLst/>
          </a:prstGeom>
        </p:spPr>
      </p:pic>
      <p:pic>
        <p:nvPicPr>
          <p:cNvPr id="28" name="Picture 27" descr="h-e-n-g-s-t-r-e-a-m-180108-unsplash.jp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34" r="864" b="8237"/>
          <a:stretch/>
        </p:blipFill>
        <p:spPr>
          <a:xfrm>
            <a:off x="2950725" y="4932468"/>
            <a:ext cx="2926840" cy="1642543"/>
          </a:xfrm>
          <a:prstGeom prst="rect">
            <a:avLst/>
          </a:prstGeom>
        </p:spPr>
      </p:pic>
      <p:pic>
        <p:nvPicPr>
          <p:cNvPr id="29" name="Picture 28" descr="val-vesa-642601-unsplash.jpg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88" b="41536"/>
          <a:stretch/>
        </p:blipFill>
        <p:spPr>
          <a:xfrm>
            <a:off x="5895224" y="4931231"/>
            <a:ext cx="2908225" cy="1643743"/>
          </a:xfrm>
          <a:prstGeom prst="rect">
            <a:avLst/>
          </a:prstGeom>
        </p:spPr>
      </p:pic>
      <p:pic>
        <p:nvPicPr>
          <p:cNvPr id="30" name="Picture 29" descr="deniz-fuchidzhiev-2059-unsplash.jpg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93" t="14778" r="10237" b="6370"/>
          <a:stretch/>
        </p:blipFill>
        <p:spPr>
          <a:xfrm>
            <a:off x="11761362" y="4932477"/>
            <a:ext cx="2869042" cy="164243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49" t="25715" r="43765" b="24540"/>
          <a:stretch/>
        </p:blipFill>
        <p:spPr>
          <a:xfrm>
            <a:off x="8824981" y="4932537"/>
            <a:ext cx="2917271" cy="164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140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36B83B-A5E4-524E-96A9-DFC12D58F12A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DF1AC-1D08-B945-A034-B740A35902F9}"/>
              </a:ext>
            </a:extLst>
          </p:cNvPr>
          <p:cNvSpPr txBox="1"/>
          <p:nvPr userDrawn="1"/>
        </p:nvSpPr>
        <p:spPr>
          <a:xfrm>
            <a:off x="1371600" y="7543800"/>
            <a:ext cx="36576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800" dirty="0">
                <a:solidFill>
                  <a:srgbClr val="616265">
                    <a:alpha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 is operated by Battelle for the U.S.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4572000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529" y="5669280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983356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6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3710609" y="-124570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A7D3E1-BCC3-C843-81A0-EA4EDFB445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617363-F73D-B74F-9647-C9D747AC70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0529" y="7178040"/>
            <a:ext cx="824484" cy="228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90C8FB-601C-A04C-84F7-213A857D3E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75535" y="7249637"/>
            <a:ext cx="929809" cy="155448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1641" y="4915645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F8E3-4ED9-44B4-99E6-8A3D2CF8D415}" type="datetime4">
              <a:rPr lang="en-US" smtClean="0"/>
              <a:t>June 29, 2021</a:t>
            </a:fld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73011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52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7772400" cy="7315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6858000"/>
            <a:ext cx="77724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52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0642" y="457199"/>
            <a:ext cx="7772400" cy="73152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89883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12801600" cy="54864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71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156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008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156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156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156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49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371600" y="2194560"/>
            <a:ext cx="12801600" cy="52588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127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12801600" cy="54864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86728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59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1371600" y="2057400"/>
            <a:ext cx="4572000" cy="5486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 dirty="0">
                <a:solidFill>
                  <a:srgbClr val="C872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7" y="7772400"/>
            <a:ext cx="547155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9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156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008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156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156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156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371600" y="2194560"/>
            <a:ext cx="12801600" cy="52588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829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1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1371600" y="2057400"/>
            <a:ext cx="4572000" cy="5486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 dirty="0">
                <a:solidFill>
                  <a:srgbClr val="C872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7" y="7772400"/>
            <a:ext cx="547155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40.jpg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8D28A-E737-5049-8A98-3AC3A6EA2CD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4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19904" y="7894320"/>
            <a:ext cx="12410496" cy="340996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92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>
          <a:xfrm flipH="1">
            <a:off x="0" y="7894320"/>
            <a:ext cx="2219904" cy="340996"/>
          </a:xfrm>
          <a:prstGeom prst="rect">
            <a:avLst/>
          </a:prstGeom>
          <a:solidFill>
            <a:srgbClr val="3A90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92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577367" y="-45720"/>
            <a:ext cx="13959665" cy="97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Text Placeholder 9"/>
          <p:cNvSpPr txBox="1">
            <a:spLocks/>
          </p:cNvSpPr>
          <p:nvPr/>
        </p:nvSpPr>
        <p:spPr>
          <a:xfrm>
            <a:off x="13906311" y="7926706"/>
            <a:ext cx="724089" cy="2895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fld id="{964C6B53-FBBF-5547-9B59-8D6BF7FA2888}" type="slidenum">
              <a:rPr lang="en-US" sz="1080">
                <a:solidFill>
                  <a:srgbClr val="FFFFFF"/>
                </a:solidFill>
                <a:latin typeface="Franklin Gothic Book" charset="0"/>
                <a:cs typeface="Arial" charset="0"/>
              </a:rPr>
              <a:pPr algn="ctr" eaLnBrk="1" fontAlgn="auto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Font typeface="Arial" charset="0"/>
                <a:buNone/>
                <a:defRPr/>
              </a:pPr>
              <a:t>‹#›</a:t>
            </a:fld>
            <a:endParaRPr lang="en-US" sz="1080" dirty="0">
              <a:solidFill>
                <a:srgbClr val="FFFFFF"/>
              </a:solidFill>
              <a:latin typeface="Franklin Gothic Book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 flipH="1" flipV="1">
            <a:off x="1" y="944881"/>
            <a:ext cx="14630400" cy="34290"/>
          </a:xfrm>
          <a:prstGeom prst="rect">
            <a:avLst/>
          </a:prstGeom>
          <a:solidFill>
            <a:schemeClr val="accent5"/>
          </a:solidFill>
          <a:ln>
            <a:solidFill>
              <a:srgbClr val="3A901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92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237" y="7915276"/>
            <a:ext cx="7913525" cy="2677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40" dirty="0">
                <a:solidFill>
                  <a:schemeClr val="bg1"/>
                </a:solidFill>
                <a:latin typeface="+mj-lt"/>
                <a:ea typeface="ＭＳ Ｐゴシック" pitchFamily="-106" charset="-128"/>
                <a:cs typeface="ＭＳ Ｐゴシック" pitchFamily="-106" charset="-128"/>
              </a:rPr>
              <a:t>U.S. DEPARTMENT OF ENERGY       OFFICE OF ENERGY EFFICIENCY &amp; RENEWABLE ENERGY</a:t>
            </a:r>
          </a:p>
        </p:txBody>
      </p:sp>
      <p:sp>
        <p:nvSpPr>
          <p:cNvPr id="1032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577367" y="1257300"/>
            <a:ext cx="13166979" cy="543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5311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</p:sldLayoutIdLst>
  <p:hf hdr="0" ftr="0" dt="0"/>
  <p:txStyles>
    <p:titleStyle>
      <a:lvl1pPr algn="l" defTabSz="548640" rtl="0" eaLnBrk="1" fontAlgn="base" hangingPunct="1">
        <a:spcBef>
          <a:spcPct val="0"/>
        </a:spcBef>
        <a:spcAft>
          <a:spcPct val="0"/>
        </a:spcAft>
        <a:defRPr lang="en-US" sz="3960" b="1" kern="1200" dirty="0">
          <a:solidFill>
            <a:srgbClr val="007934"/>
          </a:solidFill>
          <a:latin typeface="+mj-lt"/>
          <a:ea typeface="ヒラギノ角ゴ Pro W3" charset="0"/>
          <a:cs typeface="Arial"/>
        </a:defRPr>
      </a:lvl1pPr>
      <a:lvl2pPr algn="l" defTabSz="548640" rtl="0" eaLnBrk="1" fontAlgn="base" hangingPunct="1">
        <a:spcBef>
          <a:spcPct val="0"/>
        </a:spcBef>
        <a:spcAft>
          <a:spcPct val="0"/>
        </a:spcAft>
        <a:defRPr sz="3960" b="1">
          <a:solidFill>
            <a:srgbClr val="007934"/>
          </a:solidFill>
          <a:latin typeface="Franklin Gothic Medium" charset="0"/>
          <a:ea typeface="ヒラギノ角ゴ Pro W3" charset="0"/>
        </a:defRPr>
      </a:lvl2pPr>
      <a:lvl3pPr algn="l" defTabSz="548640" rtl="0" eaLnBrk="1" fontAlgn="base" hangingPunct="1">
        <a:spcBef>
          <a:spcPct val="0"/>
        </a:spcBef>
        <a:spcAft>
          <a:spcPct val="0"/>
        </a:spcAft>
        <a:defRPr sz="3960" b="1">
          <a:solidFill>
            <a:srgbClr val="007934"/>
          </a:solidFill>
          <a:latin typeface="Franklin Gothic Medium" charset="0"/>
          <a:ea typeface="ヒラギノ角ゴ Pro W3" charset="0"/>
        </a:defRPr>
      </a:lvl3pPr>
      <a:lvl4pPr algn="l" defTabSz="548640" rtl="0" eaLnBrk="1" fontAlgn="base" hangingPunct="1">
        <a:spcBef>
          <a:spcPct val="0"/>
        </a:spcBef>
        <a:spcAft>
          <a:spcPct val="0"/>
        </a:spcAft>
        <a:defRPr sz="3960" b="1">
          <a:solidFill>
            <a:srgbClr val="007934"/>
          </a:solidFill>
          <a:latin typeface="Franklin Gothic Medium" charset="0"/>
          <a:ea typeface="ヒラギノ角ゴ Pro W3" charset="0"/>
        </a:defRPr>
      </a:lvl4pPr>
      <a:lvl5pPr algn="l" defTabSz="548640" rtl="0" eaLnBrk="1" fontAlgn="base" hangingPunct="1">
        <a:spcBef>
          <a:spcPct val="0"/>
        </a:spcBef>
        <a:spcAft>
          <a:spcPct val="0"/>
        </a:spcAft>
        <a:defRPr sz="3960" b="1">
          <a:solidFill>
            <a:srgbClr val="007934"/>
          </a:solidFill>
          <a:latin typeface="Franklin Gothic Medium" charset="0"/>
          <a:ea typeface="ヒラギノ角ゴ Pro W3" charset="0"/>
        </a:defRPr>
      </a:lvl5pPr>
      <a:lvl6pPr marL="548640" algn="l" defTabSz="548640" rtl="0" eaLnBrk="1" fontAlgn="base" hangingPunct="1">
        <a:spcBef>
          <a:spcPct val="0"/>
        </a:spcBef>
        <a:spcAft>
          <a:spcPct val="0"/>
        </a:spcAft>
        <a:defRPr sz="3960" b="1">
          <a:solidFill>
            <a:srgbClr val="007934"/>
          </a:solidFill>
          <a:latin typeface="Franklin Gothic Medium" charset="0"/>
          <a:ea typeface="ヒラギノ角ゴ Pro W3" charset="0"/>
        </a:defRPr>
      </a:lvl6pPr>
      <a:lvl7pPr marL="1097280" algn="l" defTabSz="548640" rtl="0" eaLnBrk="1" fontAlgn="base" hangingPunct="1">
        <a:spcBef>
          <a:spcPct val="0"/>
        </a:spcBef>
        <a:spcAft>
          <a:spcPct val="0"/>
        </a:spcAft>
        <a:defRPr sz="3960" b="1">
          <a:solidFill>
            <a:srgbClr val="007934"/>
          </a:solidFill>
          <a:latin typeface="Franklin Gothic Medium" charset="0"/>
          <a:ea typeface="ヒラギノ角ゴ Pro W3" charset="0"/>
        </a:defRPr>
      </a:lvl7pPr>
      <a:lvl8pPr marL="1645920" algn="l" defTabSz="548640" rtl="0" eaLnBrk="1" fontAlgn="base" hangingPunct="1">
        <a:spcBef>
          <a:spcPct val="0"/>
        </a:spcBef>
        <a:spcAft>
          <a:spcPct val="0"/>
        </a:spcAft>
        <a:defRPr sz="3960" b="1">
          <a:solidFill>
            <a:srgbClr val="007934"/>
          </a:solidFill>
          <a:latin typeface="Franklin Gothic Medium" charset="0"/>
          <a:ea typeface="ヒラギノ角ゴ Pro W3" charset="0"/>
        </a:defRPr>
      </a:lvl8pPr>
      <a:lvl9pPr marL="2194560" algn="l" defTabSz="548640" rtl="0" eaLnBrk="1" fontAlgn="base" hangingPunct="1">
        <a:spcBef>
          <a:spcPct val="0"/>
        </a:spcBef>
        <a:spcAft>
          <a:spcPct val="0"/>
        </a:spcAft>
        <a:defRPr sz="3960" b="1">
          <a:solidFill>
            <a:srgbClr val="007934"/>
          </a:solidFill>
          <a:latin typeface="Franklin Gothic Medium" charset="0"/>
          <a:ea typeface="ヒラギノ角ゴ Pro W3" charset="0"/>
        </a:defRPr>
      </a:lvl9pPr>
    </p:titleStyle>
    <p:bodyStyle>
      <a:lvl1pPr marL="411480" indent="-411480" algn="l" defTabSz="54864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120" kern="1200">
          <a:solidFill>
            <a:srgbClr val="282B2E"/>
          </a:solidFill>
          <a:latin typeface="+mj-lt"/>
          <a:ea typeface="ヒラギノ角ゴ Pro W3" charset="0"/>
          <a:cs typeface="Arial"/>
        </a:defRPr>
      </a:lvl1pPr>
      <a:lvl2pPr marL="891540" indent="-342900" algn="l" defTabSz="54864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80" kern="1200">
          <a:solidFill>
            <a:srgbClr val="282B2E"/>
          </a:solidFill>
          <a:latin typeface="+mn-lt"/>
          <a:ea typeface="ヒラギノ角ゴ Pro W3" charset="0"/>
          <a:cs typeface="Arial"/>
        </a:defRPr>
      </a:lvl2pPr>
      <a:lvl3pPr marL="1371600" indent="-274320" algn="l" defTabSz="54864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40" kern="1200">
          <a:solidFill>
            <a:srgbClr val="282B2E"/>
          </a:solidFill>
          <a:latin typeface="+mn-lt"/>
          <a:ea typeface="ヒラギノ角ゴ Pro W3" charset="0"/>
          <a:cs typeface="Arial"/>
        </a:defRPr>
      </a:lvl3pPr>
      <a:lvl4pPr marL="1920240" indent="-274320" algn="l" defTabSz="54864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282B2E"/>
          </a:solidFill>
          <a:latin typeface="+mn-lt"/>
          <a:ea typeface="ヒラギノ角ゴ Pro W3" charset="0"/>
          <a:cs typeface="Arial"/>
        </a:defRPr>
      </a:lvl4pPr>
      <a:lvl5pPr marL="2468880" indent="-274320" algn="l" defTabSz="54864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282B2E"/>
          </a:solidFill>
          <a:latin typeface="+mn-lt"/>
          <a:ea typeface="ヒラギノ角ゴ Pro W3" charset="0"/>
          <a:cs typeface="Arial"/>
        </a:defRPr>
      </a:lvl5pPr>
      <a:lvl6pPr marL="301752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905762" y="7894326"/>
            <a:ext cx="11724640" cy="340996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861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6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/>
          <p:cNvSpPr>
            <a:spLocks/>
          </p:cNvSpPr>
          <p:nvPr userDrawn="1"/>
        </p:nvSpPr>
        <p:spPr>
          <a:xfrm flipH="1">
            <a:off x="4" y="7894326"/>
            <a:ext cx="2921000" cy="340996"/>
          </a:xfrm>
          <a:prstGeom prst="rect">
            <a:avLst/>
          </a:prstGeom>
          <a:solidFill>
            <a:srgbClr val="3A90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861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6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576581" y="-45720"/>
            <a:ext cx="13959840" cy="97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" name="Text Placeholder 9"/>
          <p:cNvSpPr txBox="1">
            <a:spLocks/>
          </p:cNvSpPr>
          <p:nvPr userDrawn="1"/>
        </p:nvSpPr>
        <p:spPr>
          <a:xfrm>
            <a:off x="13906507" y="7926706"/>
            <a:ext cx="723899" cy="2895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548618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8FC40548-CD77-42C0-A360-5B116C49EF46}" type="slidenum">
              <a:rPr lang="en-US" altLang="en-US" sz="108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pPr algn="ctr" defTabSz="548618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‹#›</a:t>
            </a:fld>
            <a:endParaRPr lang="en-US" altLang="en-US" sz="1080" dirty="0">
              <a:solidFill>
                <a:srgbClr val="FFFFFF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 flipH="1" flipV="1">
            <a:off x="0" y="944888"/>
            <a:ext cx="14630400" cy="34290"/>
          </a:xfrm>
          <a:prstGeom prst="rect">
            <a:avLst/>
          </a:prstGeom>
          <a:solidFill>
            <a:schemeClr val="accent5"/>
          </a:solidFill>
          <a:ln>
            <a:solidFill>
              <a:srgbClr val="3A901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861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6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3814" y="7926041"/>
            <a:ext cx="7912100" cy="2677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4861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40" dirty="0">
                <a:solidFill>
                  <a:prstClr val="white"/>
                </a:solidFill>
                <a:latin typeface="Franklin Gothic Medium"/>
                <a:ea typeface="ＭＳ Ｐゴシック" pitchFamily="-106" charset="-128"/>
                <a:cs typeface="ＭＳ Ｐゴシック" pitchFamily="-106" charset="-128"/>
              </a:rPr>
              <a:t>U.S. DEPARTMENT OF ENERGY      		    OFFICE OF ENERGY EFFICIENCY &amp; RENEWABLE ENERGY</a:t>
            </a:r>
          </a:p>
        </p:txBody>
      </p:sp>
      <p:sp>
        <p:nvSpPr>
          <p:cNvPr id="1032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576581" y="1257306"/>
            <a:ext cx="13167360" cy="543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254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2" r:id="rId13"/>
    <p:sldLayoutId id="2147483773" r:id="rId14"/>
  </p:sldLayoutIdLst>
  <p:txStyles>
    <p:titleStyle>
      <a:lvl1pPr algn="l" defTabSz="548618" rtl="0" eaLnBrk="1" fontAlgn="base" hangingPunct="1">
        <a:spcBef>
          <a:spcPct val="0"/>
        </a:spcBef>
        <a:spcAft>
          <a:spcPct val="0"/>
        </a:spcAft>
        <a:defRPr lang="en-US" sz="3960" b="1" kern="1200" dirty="0">
          <a:solidFill>
            <a:srgbClr val="007934"/>
          </a:solidFill>
          <a:latin typeface="+mj-lt"/>
          <a:ea typeface="ヒラギノ角ゴ Pro W3" charset="0"/>
          <a:cs typeface="Arial"/>
        </a:defRPr>
      </a:lvl1pPr>
      <a:lvl2pPr algn="l" defTabSz="548618" rtl="0" eaLnBrk="1" fontAlgn="base" hangingPunct="1">
        <a:spcBef>
          <a:spcPct val="0"/>
        </a:spcBef>
        <a:spcAft>
          <a:spcPct val="0"/>
        </a:spcAft>
        <a:defRPr sz="3960" b="1">
          <a:solidFill>
            <a:srgbClr val="007934"/>
          </a:solidFill>
          <a:latin typeface="Franklin Gothic Medium" charset="0"/>
          <a:ea typeface="ヒラギノ角ゴ Pro W3" charset="0"/>
        </a:defRPr>
      </a:lvl2pPr>
      <a:lvl3pPr algn="l" defTabSz="548618" rtl="0" eaLnBrk="1" fontAlgn="base" hangingPunct="1">
        <a:spcBef>
          <a:spcPct val="0"/>
        </a:spcBef>
        <a:spcAft>
          <a:spcPct val="0"/>
        </a:spcAft>
        <a:defRPr sz="3960" b="1">
          <a:solidFill>
            <a:srgbClr val="007934"/>
          </a:solidFill>
          <a:latin typeface="Franklin Gothic Medium" charset="0"/>
          <a:ea typeface="ヒラギノ角ゴ Pro W3" charset="0"/>
        </a:defRPr>
      </a:lvl3pPr>
      <a:lvl4pPr algn="l" defTabSz="548618" rtl="0" eaLnBrk="1" fontAlgn="base" hangingPunct="1">
        <a:spcBef>
          <a:spcPct val="0"/>
        </a:spcBef>
        <a:spcAft>
          <a:spcPct val="0"/>
        </a:spcAft>
        <a:defRPr sz="3960" b="1">
          <a:solidFill>
            <a:srgbClr val="007934"/>
          </a:solidFill>
          <a:latin typeface="Franklin Gothic Medium" charset="0"/>
          <a:ea typeface="ヒラギノ角ゴ Pro W3" charset="0"/>
        </a:defRPr>
      </a:lvl4pPr>
      <a:lvl5pPr algn="l" defTabSz="548618" rtl="0" eaLnBrk="1" fontAlgn="base" hangingPunct="1">
        <a:spcBef>
          <a:spcPct val="0"/>
        </a:spcBef>
        <a:spcAft>
          <a:spcPct val="0"/>
        </a:spcAft>
        <a:defRPr sz="3960" b="1">
          <a:solidFill>
            <a:srgbClr val="007934"/>
          </a:solidFill>
          <a:latin typeface="Franklin Gothic Medium" charset="0"/>
          <a:ea typeface="ヒラギノ角ゴ Pro W3" charset="0"/>
        </a:defRPr>
      </a:lvl5pPr>
      <a:lvl6pPr marL="548618" algn="l" defTabSz="548618" rtl="0" eaLnBrk="1" fontAlgn="base" hangingPunct="1">
        <a:spcBef>
          <a:spcPct val="0"/>
        </a:spcBef>
        <a:spcAft>
          <a:spcPct val="0"/>
        </a:spcAft>
        <a:defRPr sz="3960" b="1">
          <a:solidFill>
            <a:srgbClr val="007934"/>
          </a:solidFill>
          <a:latin typeface="Franklin Gothic Medium" charset="0"/>
          <a:ea typeface="ヒラギノ角ゴ Pro W3" charset="0"/>
        </a:defRPr>
      </a:lvl6pPr>
      <a:lvl7pPr marL="1097236" algn="l" defTabSz="548618" rtl="0" eaLnBrk="1" fontAlgn="base" hangingPunct="1">
        <a:spcBef>
          <a:spcPct val="0"/>
        </a:spcBef>
        <a:spcAft>
          <a:spcPct val="0"/>
        </a:spcAft>
        <a:defRPr sz="3960" b="1">
          <a:solidFill>
            <a:srgbClr val="007934"/>
          </a:solidFill>
          <a:latin typeface="Franklin Gothic Medium" charset="0"/>
          <a:ea typeface="ヒラギノ角ゴ Pro W3" charset="0"/>
        </a:defRPr>
      </a:lvl7pPr>
      <a:lvl8pPr marL="1645854" algn="l" defTabSz="548618" rtl="0" eaLnBrk="1" fontAlgn="base" hangingPunct="1">
        <a:spcBef>
          <a:spcPct val="0"/>
        </a:spcBef>
        <a:spcAft>
          <a:spcPct val="0"/>
        </a:spcAft>
        <a:defRPr sz="3960" b="1">
          <a:solidFill>
            <a:srgbClr val="007934"/>
          </a:solidFill>
          <a:latin typeface="Franklin Gothic Medium" charset="0"/>
          <a:ea typeface="ヒラギノ角ゴ Pro W3" charset="0"/>
        </a:defRPr>
      </a:lvl8pPr>
      <a:lvl9pPr marL="2194472" algn="l" defTabSz="548618" rtl="0" eaLnBrk="1" fontAlgn="base" hangingPunct="1">
        <a:spcBef>
          <a:spcPct val="0"/>
        </a:spcBef>
        <a:spcAft>
          <a:spcPct val="0"/>
        </a:spcAft>
        <a:defRPr sz="3960" b="1">
          <a:solidFill>
            <a:srgbClr val="007934"/>
          </a:solidFill>
          <a:latin typeface="Franklin Gothic Medium" charset="0"/>
          <a:ea typeface="ヒラギノ角ゴ Pro W3" charset="0"/>
        </a:defRPr>
      </a:lvl9pPr>
    </p:titleStyle>
    <p:bodyStyle>
      <a:lvl1pPr marL="411463" indent="-411463" algn="l" defTabSz="54861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20" kern="1200">
          <a:solidFill>
            <a:srgbClr val="282B2E"/>
          </a:solidFill>
          <a:latin typeface="+mj-lt"/>
          <a:ea typeface="ヒラギノ角ゴ Pro W3" charset="0"/>
          <a:cs typeface="Arial"/>
        </a:defRPr>
      </a:lvl1pPr>
      <a:lvl2pPr marL="891504" indent="-342887" algn="l" defTabSz="54861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80" kern="1200">
          <a:solidFill>
            <a:srgbClr val="282B2E"/>
          </a:solidFill>
          <a:latin typeface="+mn-lt"/>
          <a:ea typeface="ヒラギノ角ゴ Pro W3" charset="0"/>
          <a:cs typeface="Arial"/>
        </a:defRPr>
      </a:lvl2pPr>
      <a:lvl3pPr marL="1371545" indent="-274309" algn="l" defTabSz="54861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40" kern="1200">
          <a:solidFill>
            <a:srgbClr val="282B2E"/>
          </a:solidFill>
          <a:latin typeface="+mn-lt"/>
          <a:ea typeface="ヒラギノ角ゴ Pro W3" charset="0"/>
          <a:cs typeface="Arial"/>
        </a:defRPr>
      </a:lvl3pPr>
      <a:lvl4pPr marL="1920163" indent="-274309" algn="l" defTabSz="54861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282B2E"/>
          </a:solidFill>
          <a:latin typeface="+mn-lt"/>
          <a:ea typeface="ヒラギノ角ゴ Pro W3" charset="0"/>
          <a:cs typeface="Arial"/>
        </a:defRPr>
      </a:lvl4pPr>
      <a:lvl5pPr marL="2468782" indent="-274309" algn="l" defTabSz="54861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282B2E"/>
          </a:solidFill>
          <a:latin typeface="+mn-lt"/>
          <a:ea typeface="ヒラギノ角ゴ Pro W3" charset="0"/>
          <a:cs typeface="Arial"/>
        </a:defRPr>
      </a:lvl5pPr>
      <a:lvl6pPr marL="3017399" indent="-274309" algn="l" defTabSz="54861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017" indent="-274309" algn="l" defTabSz="54861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636" indent="-274309" algn="l" defTabSz="54861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254" indent="-274309" algn="l" defTabSz="54861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18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18" algn="l" defTabSz="548618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36" algn="l" defTabSz="548618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54" algn="l" defTabSz="548618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472" algn="l" defTabSz="548618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091" algn="l" defTabSz="548618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708" algn="l" defTabSz="548618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326" algn="l" defTabSz="548618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8945" algn="l" defTabSz="548618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8D28A-E737-5049-8A98-3AC3A6EA2CD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01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ulations.gov/docket/EERE-2021-BT-BC-001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EE0BE7-99BF-4161-B088-8724880AA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529" y="3220278"/>
            <a:ext cx="4572000" cy="1828800"/>
          </a:xfrm>
        </p:spPr>
        <p:txBody>
          <a:bodyPr/>
          <a:lstStyle/>
          <a:p>
            <a:r>
              <a:rPr lang="en-US" dirty="0"/>
              <a:t>Future of Codes Discussion Topics and Questions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AF8584-F7D3-43CB-B2DB-D1799F2830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3C12910-3A9C-4FFC-A950-52D0A31734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5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1E7DF-2D5A-4EF0-9E9E-047227DE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7A4BB3-E848-5A44-82DF-322201952C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B3B3B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216568"/>
            <a:ext cx="11430000" cy="1203160"/>
          </a:xfrm>
        </p:spPr>
        <p:txBody>
          <a:bodyPr/>
          <a:lstStyle/>
          <a:p>
            <a:r>
              <a:rPr lang="en-US" dirty="0"/>
              <a:t>Discussion Topics and Questions – </a:t>
            </a:r>
            <a:br>
              <a:rPr lang="en-US" dirty="0"/>
            </a:br>
            <a:r>
              <a:rPr lang="en-US" sz="2800" dirty="0"/>
              <a:t>NZE Roadmap &amp; From Prescriptive to Performance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A90D04-DE47-40B1-8955-BEB69C92910D}"/>
              </a:ext>
            </a:extLst>
          </p:cNvPr>
          <p:cNvSpPr txBox="1"/>
          <p:nvPr/>
        </p:nvSpPr>
        <p:spPr>
          <a:xfrm>
            <a:off x="1855749" y="1860395"/>
            <a:ext cx="11404600" cy="4231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Char char="•"/>
              <a:tabLst/>
              <a:defRPr/>
            </a:pPr>
            <a:endParaRPr kumimoji="0" lang="en-US" sz="2150" b="1" i="0" u="none" strike="noStrike" kern="1200" cap="none" spc="0" normalizeH="0" baseline="0" noProof="0">
              <a:ln>
                <a:noFill/>
              </a:ln>
              <a:solidFill>
                <a:srgbClr val="61626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63ED00-6DF6-4845-A759-B095CD813FBA}"/>
              </a:ext>
            </a:extLst>
          </p:cNvPr>
          <p:cNvSpPr/>
          <p:nvPr/>
        </p:nvSpPr>
        <p:spPr>
          <a:xfrm>
            <a:off x="1303458" y="1691535"/>
            <a:ext cx="12917449" cy="642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16265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current model codes—2021 IECC and 90.1-2019—should serve as the basis for future code advancement</a:t>
            </a:r>
          </a:p>
          <a:p>
            <a:pPr marL="1005840" marR="0" lvl="1" indent="-457200" algn="l" defTabSz="109728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6162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 this an appropriate baseline? How should future editions of the model codes be handled?  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16265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Future codes should orient around a goal of net-zero energy buildings by 2030</a:t>
            </a:r>
          </a:p>
          <a:p>
            <a:pPr marL="1005840" marR="0" lvl="1" indent="-457200" algn="l" defTabSz="109728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6162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 this the appropriate target? Timeline? NZE vs. NZE-“Readiness”? What metrics? </a:t>
            </a:r>
          </a:p>
          <a:p>
            <a:pPr marL="1005840" marR="0" lvl="1" indent="-457200" algn="l" defTabSz="109728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6162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should DOE’s role be in supporting such a goal?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16265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should a target like NZE be applied?</a:t>
            </a:r>
          </a:p>
          <a:p>
            <a:pPr marL="1005840" marR="0" lvl="1" indent="-457200" algn="l" defTabSz="109728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6162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NZE for all buildings and climates? Net positive? What balance of efficiency, renewables and demand flexibility? </a:t>
            </a:r>
          </a:p>
          <a:p>
            <a:pPr marL="0" marR="0" lvl="1" indent="0" algn="l" defTabSz="109728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16265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Both prescriptive and performance-based compliance options should be included in future energy codes, but new formats are needed to enable advanced savings levels. </a:t>
            </a:r>
          </a:p>
          <a:p>
            <a:pPr marL="1005840" marR="0" lvl="1" indent="-457200" algn="l" defTabSz="109728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6162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Role of prescriptive vs performance, new metrics? How should system performance be applied, does the role of prescriptive &amp; performance pathways need to change in pursuit of advanced goals? </a:t>
            </a:r>
          </a:p>
          <a:p>
            <a:pPr marL="548640" marR="0" lvl="1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 dirty="0">
              <a:ln>
                <a:noFill/>
              </a:ln>
              <a:solidFill>
                <a:srgbClr val="616265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53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1E7DF-2D5A-4EF0-9E9E-047227DE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7A4BB3-E848-5A44-82DF-322201952C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B3B3B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216568"/>
            <a:ext cx="10972800" cy="1203160"/>
          </a:xfrm>
        </p:spPr>
        <p:txBody>
          <a:bodyPr/>
          <a:lstStyle/>
          <a:p>
            <a:r>
              <a:rPr lang="en-US" dirty="0"/>
              <a:t>Discussion Topics and Questions – </a:t>
            </a:r>
            <a:br>
              <a:rPr lang="en-US" dirty="0"/>
            </a:br>
            <a:r>
              <a:rPr lang="en-US" sz="2800" dirty="0"/>
              <a:t>Cost Effectiveness and Diversity, Equity and Inclusion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A90D04-DE47-40B1-8955-BEB69C92910D}"/>
              </a:ext>
            </a:extLst>
          </p:cNvPr>
          <p:cNvSpPr txBox="1"/>
          <p:nvPr/>
        </p:nvSpPr>
        <p:spPr>
          <a:xfrm>
            <a:off x="1855749" y="1860395"/>
            <a:ext cx="11404600" cy="4231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Char char="•"/>
              <a:tabLst/>
              <a:defRPr/>
            </a:pPr>
            <a:endParaRPr kumimoji="0" lang="en-US" sz="2150" b="1" i="0" u="none" strike="noStrike" kern="1200" cap="none" spc="0" normalizeH="0" baseline="0" noProof="0">
              <a:ln>
                <a:noFill/>
              </a:ln>
              <a:solidFill>
                <a:srgbClr val="61626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63ED00-6DF6-4845-A759-B095CD813FBA}"/>
              </a:ext>
            </a:extLst>
          </p:cNvPr>
          <p:cNvSpPr/>
          <p:nvPr/>
        </p:nvSpPr>
        <p:spPr>
          <a:xfrm>
            <a:off x="1303458" y="1691535"/>
            <a:ext cx="12917449" cy="524143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162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life-cycle cost perspective is the most effective means of balancing incremental costs of energy efficiency vs. longer-term savings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61626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005840" marR="0" lvl="1" indent="-457200" algn="l" defTabSz="109728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162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does analysis better characterize environmental impacts? How to balance consumer benefits with societal benefits, does cost effectiveness need to change to meet advanced goals? </a:t>
            </a:r>
          </a:p>
          <a:p>
            <a:pPr marL="1005840" marR="0" lvl="1" indent="-457200" algn="l" defTabSz="109728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1626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1" indent="0" algn="l" defTabSz="109728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162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Building energy codes need to support increased diversity, equity, inclusion and social justice in housing and the built environment.</a:t>
            </a:r>
          </a:p>
          <a:p>
            <a:pPr marL="1005840" marR="0" lvl="1" indent="-457200" algn="l" defTabSz="109728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162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do codes help ensure more positive outcomes in disadvantaged communities?  Do current economic analysis methods represent LMI households? How do we increase diversity in building code activities?  Other ideas? </a:t>
            </a:r>
          </a:p>
          <a:p>
            <a:pPr marL="548640" marR="0" lvl="1" indent="0" algn="l" defTabSz="109728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61626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005840" marR="0" lvl="1" indent="-45720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160" b="0" i="0" u="none" strike="noStrike" kern="1200" cap="none" spc="0" normalizeH="0" baseline="0" noProof="0" dirty="0">
              <a:ln>
                <a:noFill/>
              </a:ln>
              <a:solidFill>
                <a:srgbClr val="616265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61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1E7DF-2D5A-4EF0-9E9E-047227DE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7A4BB3-E848-5A44-82DF-322201952C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B3B3B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216568"/>
            <a:ext cx="11430000" cy="1203160"/>
          </a:xfrm>
        </p:spPr>
        <p:txBody>
          <a:bodyPr/>
          <a:lstStyle/>
          <a:p>
            <a:r>
              <a:rPr lang="en-US" dirty="0"/>
              <a:t>Discussion Topics and Questions – </a:t>
            </a:r>
            <a:br>
              <a:rPr lang="en-US" dirty="0"/>
            </a:br>
            <a:r>
              <a:rPr lang="en-US" sz="2800" dirty="0"/>
              <a:t>Model Policies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A90D04-DE47-40B1-8955-BEB69C92910D}"/>
              </a:ext>
            </a:extLst>
          </p:cNvPr>
          <p:cNvSpPr txBox="1"/>
          <p:nvPr/>
        </p:nvSpPr>
        <p:spPr>
          <a:xfrm>
            <a:off x="1855749" y="1860395"/>
            <a:ext cx="11404600" cy="4231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Char char="•"/>
              <a:tabLst/>
              <a:defRPr/>
            </a:pPr>
            <a:endParaRPr kumimoji="0" lang="en-US" sz="2150" b="1" i="0" u="none" strike="noStrike" kern="1200" cap="none" spc="0" normalizeH="0" baseline="0" noProof="0">
              <a:ln>
                <a:noFill/>
              </a:ln>
              <a:solidFill>
                <a:srgbClr val="61626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63ED00-6DF6-4845-A759-B095CD813FBA}"/>
              </a:ext>
            </a:extLst>
          </p:cNvPr>
          <p:cNvSpPr/>
          <p:nvPr/>
        </p:nvSpPr>
        <p:spPr>
          <a:xfrm>
            <a:off x="1303458" y="1691535"/>
            <a:ext cx="12917449" cy="5439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defRPr/>
            </a:pPr>
            <a:r>
              <a:rPr lang="en-US" sz="2000" b="1" dirty="0"/>
              <a:t>Leveraging model policies in future energy codes</a:t>
            </a:r>
            <a:endParaRPr lang="en-US" sz="2000" dirty="0"/>
          </a:p>
          <a:p>
            <a:pPr lvl="1" defTabSz="914363" fontAlgn="auto"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Do the model policy topics addressed in the workshop meet the needs of states and local governments? </a:t>
            </a:r>
          </a:p>
          <a:p>
            <a:pPr lvl="1" defTabSz="914363" fontAlgn="auto"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What additional topics are needed? </a:t>
            </a:r>
          </a:p>
          <a:p>
            <a:pPr lvl="1" defTabSz="914363" fontAlgn="auto"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What’s the right relationship between model policies and model codes?</a:t>
            </a:r>
          </a:p>
          <a:p>
            <a:pPr defTabSz="914363">
              <a:defRPr/>
            </a:pPr>
            <a:endParaRPr lang="en-US" sz="917" dirty="0"/>
          </a:p>
          <a:p>
            <a:pPr defTabSz="914363">
              <a:defRPr/>
            </a:pPr>
            <a:r>
              <a:rPr lang="en-US" sz="2000" b="1" dirty="0"/>
              <a:t>Building decarbonization and model energy codes</a:t>
            </a:r>
            <a:endParaRPr lang="en-US" sz="2000" dirty="0"/>
          </a:p>
          <a:p>
            <a:pPr lvl="1" defTabSz="914363" fontAlgn="auto"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Should the IECC and 90.1 embrace carbon-based metrics? </a:t>
            </a:r>
          </a:p>
          <a:p>
            <a:pPr lvl="1" defTabSz="914363" fontAlgn="auto"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What’s the appropriate allocation of energy efficiency vs. renewables? </a:t>
            </a:r>
          </a:p>
          <a:p>
            <a:pPr lvl="1" defTabSz="914363" fontAlgn="auto"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Should the IECC include prescriptive requirements for onsite PV? </a:t>
            </a:r>
          </a:p>
          <a:p>
            <a:pPr lvl="1" defTabSz="914363" fontAlgn="auto"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How should the codes address (beneficial) building electrification? </a:t>
            </a:r>
          </a:p>
          <a:p>
            <a:pPr lvl="1" defTabSz="914363" fontAlgn="auto"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What is the role of energy storage and grid-interactive technologies? </a:t>
            </a:r>
          </a:p>
          <a:p>
            <a:pPr defTabSz="914363">
              <a:defRPr/>
            </a:pPr>
            <a:r>
              <a:rPr lang="en-US" sz="917" b="1" dirty="0"/>
              <a:t> </a:t>
            </a:r>
            <a:endParaRPr lang="en-US" sz="917" dirty="0"/>
          </a:p>
          <a:p>
            <a:pPr defTabSz="914363">
              <a:defRPr/>
            </a:pPr>
            <a:r>
              <a:rPr lang="en-US" sz="2000" b="1" dirty="0"/>
              <a:t>Relationship between building performance standards and building energy codes </a:t>
            </a:r>
            <a:endParaRPr lang="en-US" sz="2000" dirty="0"/>
          </a:p>
          <a:p>
            <a:pPr lvl="1" defTabSz="914363" fontAlgn="auto"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How should they complement one another? </a:t>
            </a:r>
          </a:p>
          <a:p>
            <a:pPr lvl="1" defTabSz="914363" fontAlgn="auto"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What types of support are needed to support their uptake and implementation? </a:t>
            </a:r>
          </a:p>
          <a:p>
            <a:pPr lvl="1" defTabSz="914363" fontAlgn="auto"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What is the potential application of a BPS in the residential sector? </a:t>
            </a:r>
          </a:p>
          <a:p>
            <a:pPr marL="548640" marR="0" lvl="1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 dirty="0">
              <a:ln>
                <a:noFill/>
              </a:ln>
              <a:solidFill>
                <a:srgbClr val="616265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67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1E7DF-2D5A-4EF0-9E9E-047227DE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7A4BB3-E848-5A44-82DF-322201952C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B3B3B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216568"/>
            <a:ext cx="10972800" cy="1203160"/>
          </a:xfrm>
        </p:spPr>
        <p:txBody>
          <a:bodyPr/>
          <a:lstStyle/>
          <a:p>
            <a:r>
              <a:rPr lang="en-US" dirty="0"/>
              <a:t>Discussion Topics and Questions – </a:t>
            </a:r>
            <a:br>
              <a:rPr lang="en-US" dirty="0"/>
            </a:br>
            <a:r>
              <a:rPr lang="en-US" sz="2800" dirty="0"/>
              <a:t>State and Local Jurisdictions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A90D04-DE47-40B1-8955-BEB69C92910D}"/>
              </a:ext>
            </a:extLst>
          </p:cNvPr>
          <p:cNvSpPr txBox="1"/>
          <p:nvPr/>
        </p:nvSpPr>
        <p:spPr>
          <a:xfrm>
            <a:off x="1855749" y="1860395"/>
            <a:ext cx="11404600" cy="4231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Char char="•"/>
              <a:tabLst/>
              <a:defRPr/>
            </a:pPr>
            <a:endParaRPr kumimoji="0" lang="en-US" sz="2150" b="1" i="0" u="none" strike="noStrike" kern="1200" cap="none" spc="0" normalizeH="0" baseline="0" noProof="0">
              <a:ln>
                <a:noFill/>
              </a:ln>
              <a:solidFill>
                <a:srgbClr val="61626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63ED00-6DF6-4845-A759-B095CD813FBA}"/>
              </a:ext>
            </a:extLst>
          </p:cNvPr>
          <p:cNvSpPr/>
          <p:nvPr/>
        </p:nvSpPr>
        <p:spPr>
          <a:xfrm>
            <a:off x="1303458" y="1691535"/>
            <a:ext cx="12917449" cy="567232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39" indent="-285739" defTabSz="9143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How can states and local governments continue to have a strong voice in the code development process? </a:t>
            </a:r>
          </a:p>
          <a:p>
            <a:pPr marL="285739" indent="-285739" defTabSz="9143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285739" indent="-285739" defTabSz="9143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What’s the appropriate balance between advanced topics (e.g., stretch codes) and more traditional needs (e.g., cost analysis, workforce training)?</a:t>
            </a:r>
          </a:p>
          <a:p>
            <a:pPr marL="285739" indent="-285739" defTabSz="9143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285739" indent="-285739" defTabSz="9143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What type of technical assistance can best support states and local governments?</a:t>
            </a:r>
          </a:p>
          <a:p>
            <a:pPr defTabSz="914363">
              <a:defRPr/>
            </a:pPr>
            <a:endParaRPr lang="en-US" sz="2400" dirty="0"/>
          </a:p>
          <a:p>
            <a:pPr marL="285739" indent="-285739" defTabSz="9143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What are the priorities for states and local governments when it comes to future energy codes? </a:t>
            </a:r>
          </a:p>
          <a:p>
            <a:pPr defTabSz="914363">
              <a:defRPr/>
            </a:pPr>
            <a:r>
              <a:rPr lang="en-US" sz="2400" dirty="0">
                <a:solidFill>
                  <a:srgbClr val="616265"/>
                </a:solidFill>
              </a:rPr>
              <a:t> </a:t>
            </a:r>
          </a:p>
          <a:p>
            <a:pPr>
              <a:defRPr/>
            </a:pPr>
            <a:r>
              <a:rPr lang="en-US" sz="2400" i="1" dirty="0">
                <a:solidFill>
                  <a:srgbClr val="616265">
                    <a:lumMod val="75000"/>
                  </a:srgbClr>
                </a:solidFill>
              </a:rPr>
              <a:t>Please provide additional feedback through the Building Energy Codes Workshop Federal Docket.  </a:t>
            </a:r>
            <a:r>
              <a:rPr lang="en-US" sz="2400" i="1" dirty="0">
                <a:solidFill>
                  <a:srgbClr val="616265">
                    <a:lumMod val="75000"/>
                  </a:srgbClr>
                </a:solidFill>
                <a:hlinkClick r:id="rId3"/>
              </a:rPr>
              <a:t>https://www.regulations.gov/docket/EERE-2021-BT-BC-0013</a:t>
            </a:r>
            <a:r>
              <a:rPr lang="en-US" sz="2400" i="1" dirty="0">
                <a:solidFill>
                  <a:srgbClr val="616265">
                    <a:lumMod val="75000"/>
                  </a:srgbClr>
                </a:solidFill>
              </a:rPr>
              <a:t> </a:t>
            </a:r>
          </a:p>
          <a:p>
            <a:pPr marL="548640" marR="0" lvl="1" indent="0" algn="l" defTabSz="109728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61626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005840" marR="0" lvl="1" indent="-45720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160" b="0" i="0" u="none" strike="noStrike" kern="1200" cap="none" spc="0" normalizeH="0" baseline="0" noProof="0" dirty="0">
              <a:ln>
                <a:noFill/>
              </a:ln>
              <a:solidFill>
                <a:srgbClr val="616265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55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Buildings_Template" id="{E511181B-80B9-4567-BA11-32864EB5337F}" vid="{BAA0056E-9B72-4E69-8B1E-3BE9EDE25A06}"/>
    </a:ext>
  </a:extLst>
</a:theme>
</file>

<file path=ppt/theme/theme2.xml><?xml version="1.0" encoding="utf-8"?>
<a:theme xmlns:a="http://schemas.openxmlformats.org/drawingml/2006/main" name="EERE PPT_widescreen">
  <a:themeElements>
    <a:clrScheme name="EERE 2017">
      <a:dk1>
        <a:srgbClr val="000000"/>
      </a:dk1>
      <a:lt1>
        <a:sysClr val="window" lastClr="FFFFFF"/>
      </a:lt1>
      <a:dk2>
        <a:srgbClr val="5E6A7B"/>
      </a:dk2>
      <a:lt2>
        <a:srgbClr val="EEECE1"/>
      </a:lt2>
      <a:accent1>
        <a:srgbClr val="6ABC45"/>
      </a:accent1>
      <a:accent2>
        <a:srgbClr val="FFCB06"/>
      </a:accent2>
      <a:accent3>
        <a:srgbClr val="00A8DF"/>
      </a:accent3>
      <a:accent4>
        <a:srgbClr val="005C82"/>
      </a:accent4>
      <a:accent5>
        <a:srgbClr val="017A3E"/>
      </a:accent5>
      <a:accent6>
        <a:srgbClr val="E27225"/>
      </a:accent6>
      <a:hlink>
        <a:srgbClr val="017A3E"/>
      </a:hlink>
      <a:folHlink>
        <a:srgbClr val="5E6A71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C1FE4158-618C-1F44-BFD8-3A93CE1563E2}" vid="{D23018C5-22F4-B340-ACB6-ECEA4A3621B3}"/>
    </a:ext>
  </a:extLst>
</a:theme>
</file>

<file path=ppt/theme/theme3.xml><?xml version="1.0" encoding="utf-8"?>
<a:theme xmlns:a="http://schemas.openxmlformats.org/drawingml/2006/main" name="1_EERE PPT">
  <a:themeElements>
    <a:clrScheme name="EERE 2017">
      <a:dk1>
        <a:srgbClr val="000000"/>
      </a:dk1>
      <a:lt1>
        <a:sysClr val="window" lastClr="FFFFFF"/>
      </a:lt1>
      <a:dk2>
        <a:srgbClr val="5E6A7B"/>
      </a:dk2>
      <a:lt2>
        <a:srgbClr val="EEECE1"/>
      </a:lt2>
      <a:accent1>
        <a:srgbClr val="6ABC45"/>
      </a:accent1>
      <a:accent2>
        <a:srgbClr val="FFCB06"/>
      </a:accent2>
      <a:accent3>
        <a:srgbClr val="00A8DF"/>
      </a:accent3>
      <a:accent4>
        <a:srgbClr val="005C82"/>
      </a:accent4>
      <a:accent5>
        <a:srgbClr val="017A3E"/>
      </a:accent5>
      <a:accent6>
        <a:srgbClr val="E27225"/>
      </a:accent6>
      <a:hlink>
        <a:srgbClr val="017A3E"/>
      </a:hlink>
      <a:folHlink>
        <a:srgbClr val="5E6A7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5.potx" id="{D0FBF145-4C97-4E8C-AECC-CBE4B886FCD9}" vid="{0AE4BF23-393C-474F-8FC0-1E5253B98AA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D1639BC92F784F94D45B9137669764" ma:contentTypeVersion="11" ma:contentTypeDescription="Create a new document." ma:contentTypeScope="" ma:versionID="3687732347806d0c4545bf7732ce7164">
  <xsd:schema xmlns:xsd="http://www.w3.org/2001/XMLSchema" xmlns:xs="http://www.w3.org/2001/XMLSchema" xmlns:p="http://schemas.microsoft.com/office/2006/metadata/properties" xmlns:ns3="73913d56-2725-4d32-ab45-9d19223ef363" xmlns:ns4="5991ba44-8104-4908-8725-ac36eac08a8a" targetNamespace="http://schemas.microsoft.com/office/2006/metadata/properties" ma:root="true" ma:fieldsID="06d0502252e298593ac9f983f75664b3" ns3:_="" ns4:_="">
    <xsd:import namespace="73913d56-2725-4d32-ab45-9d19223ef363"/>
    <xsd:import namespace="5991ba44-8104-4908-8725-ac36eac08a8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913d56-2725-4d32-ab45-9d19223ef3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1ba44-8104-4908-8725-ac36eac08a8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9E1A35E-1235-4908-A07D-DF4D39C269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913d56-2725-4d32-ab45-9d19223ef363"/>
    <ds:schemaRef ds:uri="5991ba44-8104-4908-8725-ac36eac08a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A345CA-BB13-45B3-B65B-FC2D6583E9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FA7754-87F8-4EEE-A25A-08326E6F9643}">
  <ds:schemaRefs>
    <ds:schemaRef ds:uri="http://purl.org/dc/dcmitype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5991ba44-8104-4908-8725-ac36eac08a8a"/>
    <ds:schemaRef ds:uri="73913d56-2725-4d32-ab45-9d19223ef36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PNNL_Buildings_Template</Template>
  <TotalTime>72</TotalTime>
  <Words>646</Words>
  <Application>Microsoft Office PowerPoint</Application>
  <PresentationFormat>Custom</PresentationFormat>
  <Paragraphs>60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Franklin Gothic Book</vt:lpstr>
      <vt:lpstr>Franklin Gothic Medium</vt:lpstr>
      <vt:lpstr>Wingdings</vt:lpstr>
      <vt:lpstr>PNNL_Option_4</vt:lpstr>
      <vt:lpstr>EERE PPT_widescreen</vt:lpstr>
      <vt:lpstr>1_EERE PPT</vt:lpstr>
      <vt:lpstr>1_PNNL_Option_4</vt:lpstr>
      <vt:lpstr>Future of Codes Discussion Topics and Questions</vt:lpstr>
      <vt:lpstr>Discussion Topics and Questions –  NZE Roadmap &amp; From Prescriptive to Performance</vt:lpstr>
      <vt:lpstr>Discussion Topics and Questions –  Cost Effectiveness and Diversity, Equity and Inclusion</vt:lpstr>
      <vt:lpstr>Discussion Topics and Questions –  Model Policies</vt:lpstr>
      <vt:lpstr>Discussion Topics and Questions –  State and Local Jurisdictions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Buildings &amp; Connected Systems Group Meeting</dc:title>
  <dc:creator>Bartlett, Rosemarie</dc:creator>
  <cp:lastModifiedBy>Bartlett, Rosemarie</cp:lastModifiedBy>
  <cp:revision>6</cp:revision>
  <dcterms:created xsi:type="dcterms:W3CDTF">2021-06-08T21:40:34Z</dcterms:created>
  <dcterms:modified xsi:type="dcterms:W3CDTF">2021-06-29T19:30:06Z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0x01010050D1639BC92F784F94D45B9137669764</vt:lpwstr>
  </property>
</Properties>
</file>