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 id="2147483733" r:id="rId2"/>
  </p:sldMasterIdLst>
  <p:notesMasterIdLst>
    <p:notesMasterId r:id="rId62"/>
  </p:notesMasterIdLst>
  <p:handoutMasterIdLst>
    <p:handoutMasterId r:id="rId63"/>
  </p:handoutMasterIdLst>
  <p:sldIdLst>
    <p:sldId id="260" r:id="rId3"/>
    <p:sldId id="261" r:id="rId4"/>
    <p:sldId id="269" r:id="rId5"/>
    <p:sldId id="270" r:id="rId6"/>
    <p:sldId id="271" r:id="rId7"/>
    <p:sldId id="272" r:id="rId8"/>
    <p:sldId id="273" r:id="rId9"/>
    <p:sldId id="274" r:id="rId10"/>
    <p:sldId id="276" r:id="rId11"/>
    <p:sldId id="308" r:id="rId12"/>
    <p:sldId id="309" r:id="rId13"/>
    <p:sldId id="310" r:id="rId14"/>
    <p:sldId id="311" r:id="rId15"/>
    <p:sldId id="277" r:id="rId16"/>
    <p:sldId id="316" r:id="rId17"/>
    <p:sldId id="278" r:id="rId18"/>
    <p:sldId id="317" r:id="rId19"/>
    <p:sldId id="280" r:id="rId20"/>
    <p:sldId id="281" r:id="rId21"/>
    <p:sldId id="282" r:id="rId22"/>
    <p:sldId id="284" r:id="rId23"/>
    <p:sldId id="294" r:id="rId24"/>
    <p:sldId id="285" r:id="rId25"/>
    <p:sldId id="286" r:id="rId26"/>
    <p:sldId id="287" r:id="rId27"/>
    <p:sldId id="318" r:id="rId28"/>
    <p:sldId id="319" r:id="rId29"/>
    <p:sldId id="320" r:id="rId30"/>
    <p:sldId id="321" r:id="rId31"/>
    <p:sldId id="289" r:id="rId32"/>
    <p:sldId id="322" r:id="rId33"/>
    <p:sldId id="288" r:id="rId34"/>
    <p:sldId id="324" r:id="rId35"/>
    <p:sldId id="290" r:id="rId36"/>
    <p:sldId id="291" r:id="rId37"/>
    <p:sldId id="292" r:id="rId38"/>
    <p:sldId id="293" r:id="rId39"/>
    <p:sldId id="329" r:id="rId40"/>
    <p:sldId id="299" r:id="rId41"/>
    <p:sldId id="325" r:id="rId42"/>
    <p:sldId id="296" r:id="rId43"/>
    <p:sldId id="297" r:id="rId44"/>
    <p:sldId id="300" r:id="rId45"/>
    <p:sldId id="301" r:id="rId46"/>
    <p:sldId id="326" r:id="rId47"/>
    <p:sldId id="302" r:id="rId48"/>
    <p:sldId id="298" r:id="rId49"/>
    <p:sldId id="303" r:id="rId50"/>
    <p:sldId id="304" r:id="rId51"/>
    <p:sldId id="305" r:id="rId52"/>
    <p:sldId id="306" r:id="rId53"/>
    <p:sldId id="312" r:id="rId54"/>
    <p:sldId id="313" r:id="rId55"/>
    <p:sldId id="314" r:id="rId56"/>
    <p:sldId id="315" r:id="rId57"/>
    <p:sldId id="327" r:id="rId58"/>
    <p:sldId id="330" r:id="rId59"/>
    <p:sldId id="328" r:id="rId60"/>
    <p:sldId id="268" r:id="rId61"/>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9500"/>
    <a:srgbClr val="D77600"/>
    <a:srgbClr val="C8722E"/>
    <a:srgbClr val="000000"/>
    <a:srgbClr val="007836"/>
    <a:srgbClr val="BE0F34"/>
    <a:srgbClr val="820150"/>
    <a:srgbClr val="502D7F"/>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77" autoAdjust="0"/>
    <p:restoredTop sz="75034" autoAdjust="0"/>
  </p:normalViewPr>
  <p:slideViewPr>
    <p:cSldViewPr snapToGrid="0" snapToObjects="1">
      <p:cViewPr varScale="1">
        <p:scale>
          <a:sx n="41" d="100"/>
          <a:sy n="41" d="100"/>
        </p:scale>
        <p:origin x="197" y="72"/>
      </p:cViewPr>
      <p:guideLst/>
    </p:cSldViewPr>
  </p:slideViewPr>
  <p:outlineViewPr>
    <p:cViewPr>
      <p:scale>
        <a:sx n="33" d="100"/>
        <a:sy n="33" d="100"/>
      </p:scale>
      <p:origin x="0" y="-3424"/>
    </p:cViewPr>
  </p:outlin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wler, Richard A" userId="4ad451ab-fe60-4c08-8b4a-d22c95244ddf" providerId="ADAL" clId="{69218F91-32AA-4549-84A8-6CCF136D3D52}"/>
    <pc:docChg chg="delSld">
      <pc:chgData name="Fowler, Richard A" userId="4ad451ab-fe60-4c08-8b4a-d22c95244ddf" providerId="ADAL" clId="{69218F91-32AA-4549-84A8-6CCF136D3D52}" dt="2021-08-02T21:05:37.749" v="0" actId="2696"/>
      <pc:docMkLst>
        <pc:docMk/>
      </pc:docMkLst>
      <pc:sldChg chg="del">
        <pc:chgData name="Fowler, Richard A" userId="4ad451ab-fe60-4c08-8b4a-d22c95244ddf" providerId="ADAL" clId="{69218F91-32AA-4549-84A8-6CCF136D3D52}" dt="2021-08-02T21:05:37.749" v="0" actId="2696"/>
        <pc:sldMkLst>
          <pc:docMk/>
          <pc:sldMk cId="3424292762"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99458-3993-42B8-8F02-CDC512D5B0F8}"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n-US"/>
        </a:p>
      </dgm:t>
    </dgm:pt>
    <dgm:pt modelId="{50254F26-5C40-4AA6-B40E-DA3DB20D05E3}">
      <dgm:prSet phldrT="[Text]"/>
      <dgm:spPr/>
      <dgm:t>
        <a:bodyPr/>
        <a:lstStyle/>
        <a:p>
          <a:r>
            <a:rPr lang="en-US" dirty="0"/>
            <a:t>Demonstrate Compliance</a:t>
          </a:r>
        </a:p>
      </dgm:t>
    </dgm:pt>
    <dgm:pt modelId="{8D4C9E41-9DAF-47EA-AF46-29BAA02E3723}" type="parTrans" cxnId="{1A67D11B-8BD4-4A5E-AD7F-100DF73DE94E}">
      <dgm:prSet/>
      <dgm:spPr/>
      <dgm:t>
        <a:bodyPr/>
        <a:lstStyle/>
        <a:p>
          <a:endParaRPr lang="en-US"/>
        </a:p>
      </dgm:t>
    </dgm:pt>
    <dgm:pt modelId="{C9FF6E91-4CB3-425B-9A0C-EE66D5D6CB1C}" type="sibTrans" cxnId="{1A67D11B-8BD4-4A5E-AD7F-100DF73DE94E}">
      <dgm:prSet/>
      <dgm:spPr/>
      <dgm:t>
        <a:bodyPr/>
        <a:lstStyle/>
        <a:p>
          <a:endParaRPr lang="en-US"/>
        </a:p>
      </dgm:t>
    </dgm:pt>
    <dgm:pt modelId="{C26F6132-B61A-4F21-9CC2-B4BCC669CE5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Collect Data </a:t>
          </a:r>
        </a:p>
      </dgm:t>
    </dgm:pt>
    <dgm:pt modelId="{E4BE58C6-49CA-4AFB-8926-2DA1577781D3}" type="parTrans" cxnId="{1061BF19-3641-4D79-85ED-A670F879E15F}">
      <dgm:prSet/>
      <dgm:spPr/>
      <dgm:t>
        <a:bodyPr/>
        <a:lstStyle/>
        <a:p>
          <a:endParaRPr lang="en-US"/>
        </a:p>
      </dgm:t>
    </dgm:pt>
    <dgm:pt modelId="{42014F97-6F37-4FFD-943C-F7E4B01A8B02}" type="sibTrans" cxnId="{1061BF19-3641-4D79-85ED-A670F879E15F}">
      <dgm:prSet/>
      <dgm:spPr/>
      <dgm:t>
        <a:bodyPr/>
        <a:lstStyle/>
        <a:p>
          <a:endParaRPr lang="en-US"/>
        </a:p>
      </dgm:t>
    </dgm:pt>
    <dgm:pt modelId="{4B8024E9-B193-40BC-889D-0B956967C49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Check Compliance</a:t>
          </a:r>
        </a:p>
      </dgm:t>
    </dgm:pt>
    <dgm:pt modelId="{C32C2EC7-9874-41EA-9940-7075C562FCAA}" type="parTrans" cxnId="{08AC6D05-DFD4-4260-879E-281CB0E1FF7D}">
      <dgm:prSet/>
      <dgm:spPr/>
      <dgm:t>
        <a:bodyPr/>
        <a:lstStyle/>
        <a:p>
          <a:endParaRPr lang="en-US"/>
        </a:p>
      </dgm:t>
    </dgm:pt>
    <dgm:pt modelId="{5851D47D-B99F-4CE4-B48C-A1F0A55C0B1B}" type="sibTrans" cxnId="{08AC6D05-DFD4-4260-879E-281CB0E1FF7D}">
      <dgm:prSet/>
      <dgm:spPr/>
      <dgm:t>
        <a:bodyPr/>
        <a:lstStyle/>
        <a:p>
          <a:endParaRPr lang="en-US"/>
        </a:p>
      </dgm:t>
    </dgm:pt>
    <dgm:pt modelId="{6F269F9E-9A18-44F0-9233-B2B608A52DC5}">
      <dgm:prSet phldrT="[Text]"/>
      <dgm:spPr>
        <a:solidFill>
          <a:schemeClr val="accent1"/>
        </a:solidFill>
      </dgm:spPr>
      <dgm:t>
        <a:bodyPr/>
        <a:lstStyle/>
        <a:p>
          <a:r>
            <a:rPr lang="en-US" dirty="0"/>
            <a:t>Plan Review</a:t>
          </a:r>
        </a:p>
      </dgm:t>
    </dgm:pt>
    <dgm:pt modelId="{B69EBDC4-DDB3-42CC-AAE4-0F0FFEE3D18D}" type="parTrans" cxnId="{03A1C46D-C461-48B0-AAF8-112D9D3AC697}">
      <dgm:prSet/>
      <dgm:spPr/>
      <dgm:t>
        <a:bodyPr/>
        <a:lstStyle/>
        <a:p>
          <a:endParaRPr lang="en-US"/>
        </a:p>
      </dgm:t>
    </dgm:pt>
    <dgm:pt modelId="{52479189-2E39-4028-8A9E-126D5613EA0F}" type="sibTrans" cxnId="{03A1C46D-C461-48B0-AAF8-112D9D3AC697}">
      <dgm:prSet/>
      <dgm:spPr>
        <a:solidFill>
          <a:schemeClr val="accent1"/>
        </a:solidFill>
      </dgm:spPr>
      <dgm:t>
        <a:bodyPr/>
        <a:lstStyle/>
        <a:p>
          <a:endParaRPr lang="en-US"/>
        </a:p>
      </dgm:t>
    </dgm:pt>
    <dgm:pt modelId="{6082F923-A8C4-4E9C-AF24-C0BF0BC8E90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Review Software Input</a:t>
          </a:r>
        </a:p>
      </dgm:t>
    </dgm:pt>
    <dgm:pt modelId="{C3A39C0F-B069-43C3-96CA-A903C694452C}" type="parTrans" cxnId="{C922DFED-2D18-41B8-90DE-34668EE77081}">
      <dgm:prSet/>
      <dgm:spPr/>
      <dgm:t>
        <a:bodyPr/>
        <a:lstStyle/>
        <a:p>
          <a:endParaRPr lang="en-US"/>
        </a:p>
      </dgm:t>
    </dgm:pt>
    <dgm:pt modelId="{378B0F06-B273-486B-AA7B-AD41F72064F2}" type="sibTrans" cxnId="{C922DFED-2D18-41B8-90DE-34668EE77081}">
      <dgm:prSet/>
      <dgm:spPr/>
      <dgm:t>
        <a:bodyPr/>
        <a:lstStyle/>
        <a:p>
          <a:endParaRPr lang="en-US"/>
        </a:p>
      </dgm:t>
    </dgm:pt>
    <dgm:pt modelId="{7FB2C311-B6FD-4739-932C-F2C9E01CDBA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Review Mandatory Requirements</a:t>
          </a:r>
        </a:p>
      </dgm:t>
    </dgm:pt>
    <dgm:pt modelId="{B43D2FF0-F452-4FBA-9BAA-5DBB93F6B7C9}" type="parTrans" cxnId="{3E155DEC-A8BA-4DC9-AAE7-1D06B7550863}">
      <dgm:prSet/>
      <dgm:spPr/>
      <dgm:t>
        <a:bodyPr/>
        <a:lstStyle/>
        <a:p>
          <a:endParaRPr lang="en-US"/>
        </a:p>
      </dgm:t>
    </dgm:pt>
    <dgm:pt modelId="{499C83F1-FE79-4E9C-A845-C993BDC4C822}" type="sibTrans" cxnId="{3E155DEC-A8BA-4DC9-AAE7-1D06B7550863}">
      <dgm:prSet/>
      <dgm:spPr/>
      <dgm:t>
        <a:bodyPr/>
        <a:lstStyle/>
        <a:p>
          <a:endParaRPr lang="en-US"/>
        </a:p>
      </dgm:t>
    </dgm:pt>
    <dgm:pt modelId="{B601E08E-433A-4E08-85D5-AF5590D2FA54}">
      <dgm:prSet phldrT="[Text]"/>
      <dgm:spPr/>
      <dgm:t>
        <a:bodyPr/>
        <a:lstStyle/>
        <a:p>
          <a:r>
            <a:rPr lang="en-US" dirty="0"/>
            <a:t>Field Inspection</a:t>
          </a:r>
        </a:p>
      </dgm:t>
    </dgm:pt>
    <dgm:pt modelId="{007D4BA8-805E-4622-80E0-91926641156B}" type="parTrans" cxnId="{8F5456B8-A9A9-4265-B37F-D973D3973B01}">
      <dgm:prSet/>
      <dgm:spPr/>
      <dgm:t>
        <a:bodyPr/>
        <a:lstStyle/>
        <a:p>
          <a:endParaRPr lang="en-US"/>
        </a:p>
      </dgm:t>
    </dgm:pt>
    <dgm:pt modelId="{F19E53FE-2952-435B-AA16-3028663C7ED9}" type="sibTrans" cxnId="{8F5456B8-A9A9-4265-B37F-D973D3973B01}">
      <dgm:prSet/>
      <dgm:spPr/>
      <dgm:t>
        <a:bodyPr/>
        <a:lstStyle/>
        <a:p>
          <a:endParaRPr lang="en-US"/>
        </a:p>
      </dgm:t>
    </dgm:pt>
    <dgm:pt modelId="{4EC26B7C-D503-4216-B98C-50194149D638}">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tx1"/>
              </a:solidFill>
            </a:rPr>
            <a:t>Verify compliance of inspection checklist items</a:t>
          </a:r>
        </a:p>
      </dgm:t>
    </dgm:pt>
    <dgm:pt modelId="{08239C93-D8A7-4CF8-85EB-BB9C3FFE987F}" type="parTrans" cxnId="{6D14BBE0-9520-4C3C-817E-66067407C028}">
      <dgm:prSet/>
      <dgm:spPr/>
      <dgm:t>
        <a:bodyPr/>
        <a:lstStyle/>
        <a:p>
          <a:endParaRPr lang="en-US"/>
        </a:p>
      </dgm:t>
    </dgm:pt>
    <dgm:pt modelId="{C082888A-7E4D-4AFD-A69A-7474B332A739}" type="sibTrans" cxnId="{6D14BBE0-9520-4C3C-817E-66067407C028}">
      <dgm:prSet/>
      <dgm:spPr/>
      <dgm:t>
        <a:bodyPr/>
        <a:lstStyle/>
        <a:p>
          <a:endParaRPr lang="en-US"/>
        </a:p>
      </dgm:t>
    </dgm:pt>
    <dgm:pt modelId="{39CED716-09EB-49C5-9C44-4E1B6099114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Prepare Input</a:t>
          </a:r>
        </a:p>
      </dgm:t>
    </dgm:pt>
    <dgm:pt modelId="{958282DF-0FA5-4AB9-9229-28EF8B1751A6}" type="parTrans" cxnId="{FDC7FCC7-CBCC-4175-9D22-E70EDAC5DB53}">
      <dgm:prSet/>
      <dgm:spPr/>
      <dgm:t>
        <a:bodyPr/>
        <a:lstStyle/>
        <a:p>
          <a:endParaRPr lang="en-US"/>
        </a:p>
      </dgm:t>
    </dgm:pt>
    <dgm:pt modelId="{BD0E7615-0854-47EF-B998-085D1CFC6769}" type="sibTrans" cxnId="{FDC7FCC7-CBCC-4175-9D22-E70EDAC5DB53}">
      <dgm:prSet/>
      <dgm:spPr/>
      <dgm:t>
        <a:bodyPr/>
        <a:lstStyle/>
        <a:p>
          <a:endParaRPr lang="en-US"/>
        </a:p>
      </dgm:t>
    </dgm:pt>
    <dgm:pt modelId="{7D101279-7160-4D56-AE5E-6FC7596105C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Generate Compliance Report</a:t>
          </a:r>
        </a:p>
      </dgm:t>
    </dgm:pt>
    <dgm:pt modelId="{B10D5725-8BF9-4F5D-AA71-056C71448DF1}" type="parTrans" cxnId="{9B4DE665-6505-4B93-9019-371ED0F1335B}">
      <dgm:prSet/>
      <dgm:spPr/>
      <dgm:t>
        <a:bodyPr/>
        <a:lstStyle/>
        <a:p>
          <a:endParaRPr lang="en-US"/>
        </a:p>
      </dgm:t>
    </dgm:pt>
    <dgm:pt modelId="{06B6E5F6-C0F3-4C7A-9BB2-38125874CDDA}" type="sibTrans" cxnId="{9B4DE665-6505-4B93-9019-371ED0F1335B}">
      <dgm:prSet/>
      <dgm:spPr/>
      <dgm:t>
        <a:bodyPr/>
        <a:lstStyle/>
        <a:p>
          <a:endParaRPr lang="en-US"/>
        </a:p>
      </dgm:t>
    </dgm:pt>
    <dgm:pt modelId="{205B5FB2-F1D0-40D7-B676-13268993900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Check Compliance Results</a:t>
          </a:r>
        </a:p>
      </dgm:t>
    </dgm:pt>
    <dgm:pt modelId="{C7EDC699-81EA-4B6C-B8D5-ED2FCF8A236C}" type="parTrans" cxnId="{6A755F4D-AAB3-4DAB-9917-3D313F330DFC}">
      <dgm:prSet/>
      <dgm:spPr/>
      <dgm:t>
        <a:bodyPr/>
        <a:lstStyle/>
        <a:p>
          <a:endParaRPr lang="en-US"/>
        </a:p>
      </dgm:t>
    </dgm:pt>
    <dgm:pt modelId="{59FD07FE-D55F-4532-BA1F-7598557324E6}" type="sibTrans" cxnId="{6A755F4D-AAB3-4DAB-9917-3D313F330DFC}">
      <dgm:prSet/>
      <dgm:spPr/>
      <dgm:t>
        <a:bodyPr/>
        <a:lstStyle/>
        <a:p>
          <a:endParaRPr lang="en-US"/>
        </a:p>
      </dgm:t>
    </dgm:pt>
    <dgm:pt modelId="{C0280CB5-9DEA-44A5-AF58-4E81B4365FD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solidFill>
                <a:schemeClr val="tx1"/>
              </a:solidFill>
            </a:rPr>
            <a:t>Approve compliance</a:t>
          </a:r>
        </a:p>
      </dgm:t>
    </dgm:pt>
    <dgm:pt modelId="{E519A9CD-6FDA-460D-B225-D27F75CBEF7C}" type="parTrans" cxnId="{554F0AC5-FC1C-4836-B67D-398C3EB24EEE}">
      <dgm:prSet/>
      <dgm:spPr/>
      <dgm:t>
        <a:bodyPr/>
        <a:lstStyle/>
        <a:p>
          <a:endParaRPr lang="en-US"/>
        </a:p>
      </dgm:t>
    </dgm:pt>
    <dgm:pt modelId="{12D4FB0A-650E-4932-AEFD-61FCEE482C18}" type="sibTrans" cxnId="{554F0AC5-FC1C-4836-B67D-398C3EB24EEE}">
      <dgm:prSet/>
      <dgm:spPr/>
      <dgm:t>
        <a:bodyPr/>
        <a:lstStyle/>
        <a:p>
          <a:endParaRPr lang="en-US"/>
        </a:p>
      </dgm:t>
    </dgm:pt>
    <dgm:pt modelId="{9F0D6A6B-FF37-4607-B2DA-CEF2DD4E6596}" type="pres">
      <dgm:prSet presAssocID="{54299458-3993-42B8-8F02-CDC512D5B0F8}" presName="Name0" presStyleCnt="0">
        <dgm:presLayoutVars>
          <dgm:dir/>
          <dgm:animLvl val="lvl"/>
          <dgm:resizeHandles val="exact"/>
        </dgm:presLayoutVars>
      </dgm:prSet>
      <dgm:spPr/>
    </dgm:pt>
    <dgm:pt modelId="{CC8D48C6-FE05-4E77-BDB1-137F61148D7D}" type="pres">
      <dgm:prSet presAssocID="{54299458-3993-42B8-8F02-CDC512D5B0F8}" presName="tSp" presStyleCnt="0"/>
      <dgm:spPr/>
    </dgm:pt>
    <dgm:pt modelId="{03A4C9FC-5E20-41DD-BA04-97D5A4928F6C}" type="pres">
      <dgm:prSet presAssocID="{54299458-3993-42B8-8F02-CDC512D5B0F8}" presName="bSp" presStyleCnt="0"/>
      <dgm:spPr/>
    </dgm:pt>
    <dgm:pt modelId="{603F7663-FD40-44E8-80C1-6368365FFF6B}" type="pres">
      <dgm:prSet presAssocID="{54299458-3993-42B8-8F02-CDC512D5B0F8}" presName="process" presStyleCnt="0"/>
      <dgm:spPr/>
    </dgm:pt>
    <dgm:pt modelId="{C428D37E-8D7C-4C88-A679-79AD76D72FEB}" type="pres">
      <dgm:prSet presAssocID="{50254F26-5C40-4AA6-B40E-DA3DB20D05E3}" presName="composite1" presStyleCnt="0"/>
      <dgm:spPr/>
    </dgm:pt>
    <dgm:pt modelId="{CA03A069-D969-4514-BD48-0D55BF66E1F3}" type="pres">
      <dgm:prSet presAssocID="{50254F26-5C40-4AA6-B40E-DA3DB20D05E3}" presName="dummyNode1" presStyleLbl="node1" presStyleIdx="0" presStyleCnt="3"/>
      <dgm:spPr/>
    </dgm:pt>
    <dgm:pt modelId="{D975E971-91EF-46D0-9660-3DD136660729}" type="pres">
      <dgm:prSet presAssocID="{50254F26-5C40-4AA6-B40E-DA3DB20D05E3}" presName="childNode1" presStyleLbl="bgAcc1" presStyleIdx="0" presStyleCnt="3">
        <dgm:presLayoutVars>
          <dgm:bulletEnabled val="1"/>
        </dgm:presLayoutVars>
      </dgm:prSet>
      <dgm:spPr/>
    </dgm:pt>
    <dgm:pt modelId="{522E4CA3-026E-4916-A0B2-070C36B31810}" type="pres">
      <dgm:prSet presAssocID="{50254F26-5C40-4AA6-B40E-DA3DB20D05E3}" presName="childNode1tx" presStyleLbl="bgAcc1" presStyleIdx="0" presStyleCnt="3">
        <dgm:presLayoutVars>
          <dgm:bulletEnabled val="1"/>
        </dgm:presLayoutVars>
      </dgm:prSet>
      <dgm:spPr/>
    </dgm:pt>
    <dgm:pt modelId="{79EDAB16-1593-42BF-80A7-5BCC3441CB8C}" type="pres">
      <dgm:prSet presAssocID="{50254F26-5C40-4AA6-B40E-DA3DB20D05E3}" presName="parentNode1" presStyleLbl="node1" presStyleIdx="0" presStyleCnt="3">
        <dgm:presLayoutVars>
          <dgm:chMax val="1"/>
          <dgm:bulletEnabled val="1"/>
        </dgm:presLayoutVars>
      </dgm:prSet>
      <dgm:spPr/>
    </dgm:pt>
    <dgm:pt modelId="{A18573EF-980F-48BB-AC41-E6F5A38349A7}" type="pres">
      <dgm:prSet presAssocID="{50254F26-5C40-4AA6-B40E-DA3DB20D05E3}" presName="connSite1" presStyleCnt="0"/>
      <dgm:spPr/>
    </dgm:pt>
    <dgm:pt modelId="{D3035E91-D6D8-4102-9E90-3D579ADD3977}" type="pres">
      <dgm:prSet presAssocID="{C9FF6E91-4CB3-425B-9A0C-EE66D5D6CB1C}" presName="Name9" presStyleLbl="sibTrans2D1" presStyleIdx="0" presStyleCnt="2"/>
      <dgm:spPr/>
    </dgm:pt>
    <dgm:pt modelId="{7752AC12-9F7B-4445-98A2-A4F3153516D5}" type="pres">
      <dgm:prSet presAssocID="{6F269F9E-9A18-44F0-9233-B2B608A52DC5}" presName="composite2" presStyleCnt="0"/>
      <dgm:spPr/>
    </dgm:pt>
    <dgm:pt modelId="{F827424D-1D7F-4486-9E23-C5627A5C9A75}" type="pres">
      <dgm:prSet presAssocID="{6F269F9E-9A18-44F0-9233-B2B608A52DC5}" presName="dummyNode2" presStyleLbl="node1" presStyleIdx="0" presStyleCnt="3"/>
      <dgm:spPr/>
    </dgm:pt>
    <dgm:pt modelId="{98B6ADB6-3892-4091-A66E-4515F4C35AFB}" type="pres">
      <dgm:prSet presAssocID="{6F269F9E-9A18-44F0-9233-B2B608A52DC5}" presName="childNode2" presStyleLbl="bgAcc1" presStyleIdx="1" presStyleCnt="3">
        <dgm:presLayoutVars>
          <dgm:bulletEnabled val="1"/>
        </dgm:presLayoutVars>
      </dgm:prSet>
      <dgm:spPr/>
    </dgm:pt>
    <dgm:pt modelId="{47B37403-FD9B-43E9-9E8B-E8ADCC2554B2}" type="pres">
      <dgm:prSet presAssocID="{6F269F9E-9A18-44F0-9233-B2B608A52DC5}" presName="childNode2tx" presStyleLbl="bgAcc1" presStyleIdx="1" presStyleCnt="3">
        <dgm:presLayoutVars>
          <dgm:bulletEnabled val="1"/>
        </dgm:presLayoutVars>
      </dgm:prSet>
      <dgm:spPr/>
    </dgm:pt>
    <dgm:pt modelId="{926E0316-EDC4-439E-BFAC-07665946F1A8}" type="pres">
      <dgm:prSet presAssocID="{6F269F9E-9A18-44F0-9233-B2B608A52DC5}" presName="parentNode2" presStyleLbl="node1" presStyleIdx="1" presStyleCnt="3">
        <dgm:presLayoutVars>
          <dgm:chMax val="0"/>
          <dgm:bulletEnabled val="1"/>
        </dgm:presLayoutVars>
      </dgm:prSet>
      <dgm:spPr/>
    </dgm:pt>
    <dgm:pt modelId="{9521E469-B2D9-4C08-8CD0-B57B802FF92F}" type="pres">
      <dgm:prSet presAssocID="{6F269F9E-9A18-44F0-9233-B2B608A52DC5}" presName="connSite2" presStyleCnt="0"/>
      <dgm:spPr/>
    </dgm:pt>
    <dgm:pt modelId="{B204C94C-069B-4DF5-9484-3AAB31E85540}" type="pres">
      <dgm:prSet presAssocID="{52479189-2E39-4028-8A9E-126D5613EA0F}" presName="Name18" presStyleLbl="sibTrans2D1" presStyleIdx="1" presStyleCnt="2" custScaleX="110468" custLinFactNeighborX="-949" custLinFactNeighborY="1797"/>
      <dgm:spPr/>
    </dgm:pt>
    <dgm:pt modelId="{18DB482A-FA78-4F0C-AE55-B3114848D390}" type="pres">
      <dgm:prSet presAssocID="{B601E08E-433A-4E08-85D5-AF5590D2FA54}" presName="composite1" presStyleCnt="0"/>
      <dgm:spPr/>
    </dgm:pt>
    <dgm:pt modelId="{5AE01816-26C6-4381-A546-FCF7ECB7AE91}" type="pres">
      <dgm:prSet presAssocID="{B601E08E-433A-4E08-85D5-AF5590D2FA54}" presName="dummyNode1" presStyleLbl="node1" presStyleIdx="1" presStyleCnt="3"/>
      <dgm:spPr/>
    </dgm:pt>
    <dgm:pt modelId="{40292853-9E63-48AD-8654-0293E03937F1}" type="pres">
      <dgm:prSet presAssocID="{B601E08E-433A-4E08-85D5-AF5590D2FA54}" presName="childNode1" presStyleLbl="bgAcc1" presStyleIdx="2" presStyleCnt="3">
        <dgm:presLayoutVars>
          <dgm:bulletEnabled val="1"/>
        </dgm:presLayoutVars>
      </dgm:prSet>
      <dgm:spPr/>
    </dgm:pt>
    <dgm:pt modelId="{EE85E9A1-49A1-47B0-8E71-A4A14BEFF817}" type="pres">
      <dgm:prSet presAssocID="{B601E08E-433A-4E08-85D5-AF5590D2FA54}" presName="childNode1tx" presStyleLbl="bgAcc1" presStyleIdx="2" presStyleCnt="3">
        <dgm:presLayoutVars>
          <dgm:bulletEnabled val="1"/>
        </dgm:presLayoutVars>
      </dgm:prSet>
      <dgm:spPr/>
    </dgm:pt>
    <dgm:pt modelId="{C0C8F9D8-D8E9-497D-A27B-31D65239C55B}" type="pres">
      <dgm:prSet presAssocID="{B601E08E-433A-4E08-85D5-AF5590D2FA54}" presName="parentNode1" presStyleLbl="node1" presStyleIdx="2" presStyleCnt="3">
        <dgm:presLayoutVars>
          <dgm:chMax val="1"/>
          <dgm:bulletEnabled val="1"/>
        </dgm:presLayoutVars>
      </dgm:prSet>
      <dgm:spPr/>
    </dgm:pt>
    <dgm:pt modelId="{5BA8A547-E070-4FEF-991F-23A5BCE3650E}" type="pres">
      <dgm:prSet presAssocID="{B601E08E-433A-4E08-85D5-AF5590D2FA54}" presName="connSite1" presStyleCnt="0"/>
      <dgm:spPr/>
    </dgm:pt>
  </dgm:ptLst>
  <dgm:cxnLst>
    <dgm:cxn modelId="{08AC6D05-DFD4-4260-879E-281CB0E1FF7D}" srcId="{50254F26-5C40-4AA6-B40E-DA3DB20D05E3}" destId="{4B8024E9-B193-40BC-889D-0B956967C494}" srcOrd="2" destOrd="0" parTransId="{C32C2EC7-9874-41EA-9940-7075C562FCAA}" sibTransId="{5851D47D-B99F-4CE4-B48C-A1F0A55C0B1B}"/>
    <dgm:cxn modelId="{999DA30D-7D2D-4866-9A0A-D01C05508230}" type="presOf" srcId="{4EC26B7C-D503-4216-B98C-50194149D638}" destId="{EE85E9A1-49A1-47B0-8E71-A4A14BEFF817}" srcOrd="1" destOrd="0" presId="urn:microsoft.com/office/officeart/2005/8/layout/hProcess4"/>
    <dgm:cxn modelId="{FDB6AF10-ACB0-41EB-A2C8-A163F1E92C2E}" type="presOf" srcId="{52479189-2E39-4028-8A9E-126D5613EA0F}" destId="{B204C94C-069B-4DF5-9484-3AAB31E85540}" srcOrd="0" destOrd="0" presId="urn:microsoft.com/office/officeart/2005/8/layout/hProcess4"/>
    <dgm:cxn modelId="{83371C12-F7CB-4F9E-A579-8E9FDF48F42F}" type="presOf" srcId="{C26F6132-B61A-4F21-9CC2-B4BCC669CE50}" destId="{522E4CA3-026E-4916-A0B2-070C36B31810}" srcOrd="1" destOrd="0" presId="urn:microsoft.com/office/officeart/2005/8/layout/hProcess4"/>
    <dgm:cxn modelId="{5DD6DB16-F88B-498D-9718-A5F42EAD3CDC}" type="presOf" srcId="{6F269F9E-9A18-44F0-9233-B2B608A52DC5}" destId="{926E0316-EDC4-439E-BFAC-07665946F1A8}" srcOrd="0" destOrd="0" presId="urn:microsoft.com/office/officeart/2005/8/layout/hProcess4"/>
    <dgm:cxn modelId="{2E70CD17-7F9A-4237-9EED-03178E8F664B}" type="presOf" srcId="{39CED716-09EB-49C5-9C44-4E1B60991142}" destId="{D975E971-91EF-46D0-9660-3DD136660729}" srcOrd="0" destOrd="1" presId="urn:microsoft.com/office/officeart/2005/8/layout/hProcess4"/>
    <dgm:cxn modelId="{1061BF19-3641-4D79-85ED-A670F879E15F}" srcId="{50254F26-5C40-4AA6-B40E-DA3DB20D05E3}" destId="{C26F6132-B61A-4F21-9CC2-B4BCC669CE50}" srcOrd="0" destOrd="0" parTransId="{E4BE58C6-49CA-4AFB-8926-2DA1577781D3}" sibTransId="{42014F97-6F37-4FFD-943C-F7E4B01A8B02}"/>
    <dgm:cxn modelId="{1A67D11B-8BD4-4A5E-AD7F-100DF73DE94E}" srcId="{54299458-3993-42B8-8F02-CDC512D5B0F8}" destId="{50254F26-5C40-4AA6-B40E-DA3DB20D05E3}" srcOrd="0" destOrd="0" parTransId="{8D4C9E41-9DAF-47EA-AF46-29BAA02E3723}" sibTransId="{C9FF6E91-4CB3-425B-9A0C-EE66D5D6CB1C}"/>
    <dgm:cxn modelId="{98F4D965-B38D-470A-8782-1D1BB314AA87}" type="presOf" srcId="{50254F26-5C40-4AA6-B40E-DA3DB20D05E3}" destId="{79EDAB16-1593-42BF-80A7-5BCC3441CB8C}" srcOrd="0" destOrd="0" presId="urn:microsoft.com/office/officeart/2005/8/layout/hProcess4"/>
    <dgm:cxn modelId="{9B4DE665-6505-4B93-9019-371ED0F1335B}" srcId="{50254F26-5C40-4AA6-B40E-DA3DB20D05E3}" destId="{7D101279-7160-4D56-AE5E-6FC7596105CD}" srcOrd="3" destOrd="0" parTransId="{B10D5725-8BF9-4F5D-AA71-056C71448DF1}" sibTransId="{06B6E5F6-C0F3-4C7A-9BB2-38125874CDDA}"/>
    <dgm:cxn modelId="{804EE44C-11BF-41C1-95E8-603CCFFEEB45}" type="presOf" srcId="{C0280CB5-9DEA-44A5-AF58-4E81B4365FDB}" destId="{40292853-9E63-48AD-8654-0293E03937F1}" srcOrd="0" destOrd="1" presId="urn:microsoft.com/office/officeart/2005/8/layout/hProcess4"/>
    <dgm:cxn modelId="{6A755F4D-AAB3-4DAB-9917-3D313F330DFC}" srcId="{6F269F9E-9A18-44F0-9233-B2B608A52DC5}" destId="{205B5FB2-F1D0-40D7-B676-132689939006}" srcOrd="1" destOrd="0" parTransId="{C7EDC699-81EA-4B6C-B8D5-ED2FCF8A236C}" sibTransId="{59FD07FE-D55F-4532-BA1F-7598557324E6}"/>
    <dgm:cxn modelId="{03A1C46D-C461-48B0-AAF8-112D9D3AC697}" srcId="{54299458-3993-42B8-8F02-CDC512D5B0F8}" destId="{6F269F9E-9A18-44F0-9233-B2B608A52DC5}" srcOrd="1" destOrd="0" parTransId="{B69EBDC4-DDB3-42CC-AAE4-0F0FFEE3D18D}" sibTransId="{52479189-2E39-4028-8A9E-126D5613EA0F}"/>
    <dgm:cxn modelId="{D9413B71-4051-4D25-B08B-D80D98C36DB4}" type="presOf" srcId="{205B5FB2-F1D0-40D7-B676-132689939006}" destId="{47B37403-FD9B-43E9-9E8B-E8ADCC2554B2}" srcOrd="1" destOrd="1" presId="urn:microsoft.com/office/officeart/2005/8/layout/hProcess4"/>
    <dgm:cxn modelId="{DBE80152-6E15-42FD-9D0B-ADC74BF9DEE8}" type="presOf" srcId="{6082F923-A8C4-4E9C-AF24-C0BF0BC8E90B}" destId="{47B37403-FD9B-43E9-9E8B-E8ADCC2554B2}" srcOrd="1" destOrd="0" presId="urn:microsoft.com/office/officeart/2005/8/layout/hProcess4"/>
    <dgm:cxn modelId="{CB741677-5215-44EA-AF11-F7BD337C369F}" type="presOf" srcId="{C0280CB5-9DEA-44A5-AF58-4E81B4365FDB}" destId="{EE85E9A1-49A1-47B0-8E71-A4A14BEFF817}" srcOrd="1" destOrd="1" presId="urn:microsoft.com/office/officeart/2005/8/layout/hProcess4"/>
    <dgm:cxn modelId="{86E0DB7B-9ED1-4A0D-B334-C190B93D2B0F}" type="presOf" srcId="{C26F6132-B61A-4F21-9CC2-B4BCC669CE50}" destId="{D975E971-91EF-46D0-9660-3DD136660729}" srcOrd="0" destOrd="0" presId="urn:microsoft.com/office/officeart/2005/8/layout/hProcess4"/>
    <dgm:cxn modelId="{E4D1AD81-5C33-4192-AD1F-4EC426D72DE5}" type="presOf" srcId="{7FB2C311-B6FD-4739-932C-F2C9E01CDBA0}" destId="{98B6ADB6-3892-4091-A66E-4515F4C35AFB}" srcOrd="0" destOrd="2" presId="urn:microsoft.com/office/officeart/2005/8/layout/hProcess4"/>
    <dgm:cxn modelId="{4C0D5783-902B-499B-93E9-3A45643F139B}" type="presOf" srcId="{B601E08E-433A-4E08-85D5-AF5590D2FA54}" destId="{C0C8F9D8-D8E9-497D-A27B-31D65239C55B}" srcOrd="0" destOrd="0" presId="urn:microsoft.com/office/officeart/2005/8/layout/hProcess4"/>
    <dgm:cxn modelId="{0E945589-6F66-437C-A378-DF268990D06C}" type="presOf" srcId="{39CED716-09EB-49C5-9C44-4E1B60991142}" destId="{522E4CA3-026E-4916-A0B2-070C36B31810}" srcOrd="1" destOrd="1" presId="urn:microsoft.com/office/officeart/2005/8/layout/hProcess4"/>
    <dgm:cxn modelId="{0D0CDE8C-F28A-4693-BBFB-97D722CE5EBF}" type="presOf" srcId="{C9FF6E91-4CB3-425B-9A0C-EE66D5D6CB1C}" destId="{D3035E91-D6D8-4102-9E90-3D579ADD3977}" srcOrd="0" destOrd="0" presId="urn:microsoft.com/office/officeart/2005/8/layout/hProcess4"/>
    <dgm:cxn modelId="{2717EC90-1748-4691-BAA7-0F2FD62E4997}" type="presOf" srcId="{7D101279-7160-4D56-AE5E-6FC7596105CD}" destId="{522E4CA3-026E-4916-A0B2-070C36B31810}" srcOrd="1" destOrd="3" presId="urn:microsoft.com/office/officeart/2005/8/layout/hProcess4"/>
    <dgm:cxn modelId="{387517A4-3C3D-4BD1-BF55-32AA837D932F}" type="presOf" srcId="{6082F923-A8C4-4E9C-AF24-C0BF0BC8E90B}" destId="{98B6ADB6-3892-4091-A66E-4515F4C35AFB}" srcOrd="0" destOrd="0" presId="urn:microsoft.com/office/officeart/2005/8/layout/hProcess4"/>
    <dgm:cxn modelId="{44657DB6-4A19-4B78-8A85-F2CEC6DE7D4B}" type="presOf" srcId="{54299458-3993-42B8-8F02-CDC512D5B0F8}" destId="{9F0D6A6B-FF37-4607-B2DA-CEF2DD4E6596}" srcOrd="0" destOrd="0" presId="urn:microsoft.com/office/officeart/2005/8/layout/hProcess4"/>
    <dgm:cxn modelId="{8F5456B8-A9A9-4265-B37F-D973D3973B01}" srcId="{54299458-3993-42B8-8F02-CDC512D5B0F8}" destId="{B601E08E-433A-4E08-85D5-AF5590D2FA54}" srcOrd="2" destOrd="0" parTransId="{007D4BA8-805E-4622-80E0-91926641156B}" sibTransId="{F19E53FE-2952-435B-AA16-3028663C7ED9}"/>
    <dgm:cxn modelId="{4D6389C3-1768-4C9E-9D68-4EBB5BC9CE6D}" type="presOf" srcId="{4B8024E9-B193-40BC-889D-0B956967C494}" destId="{D975E971-91EF-46D0-9660-3DD136660729}" srcOrd="0" destOrd="2" presId="urn:microsoft.com/office/officeart/2005/8/layout/hProcess4"/>
    <dgm:cxn modelId="{1548E8C4-E765-4141-BB68-9165350911CE}" type="presOf" srcId="{4B8024E9-B193-40BC-889D-0B956967C494}" destId="{522E4CA3-026E-4916-A0B2-070C36B31810}" srcOrd="1" destOrd="2" presId="urn:microsoft.com/office/officeart/2005/8/layout/hProcess4"/>
    <dgm:cxn modelId="{554F0AC5-FC1C-4836-B67D-398C3EB24EEE}" srcId="{B601E08E-433A-4E08-85D5-AF5590D2FA54}" destId="{C0280CB5-9DEA-44A5-AF58-4E81B4365FDB}" srcOrd="1" destOrd="0" parTransId="{E519A9CD-6FDA-460D-B225-D27F75CBEF7C}" sibTransId="{12D4FB0A-650E-4932-AEFD-61FCEE482C18}"/>
    <dgm:cxn modelId="{FDC7FCC7-CBCC-4175-9D22-E70EDAC5DB53}" srcId="{50254F26-5C40-4AA6-B40E-DA3DB20D05E3}" destId="{39CED716-09EB-49C5-9C44-4E1B60991142}" srcOrd="1" destOrd="0" parTransId="{958282DF-0FA5-4AB9-9229-28EF8B1751A6}" sibTransId="{BD0E7615-0854-47EF-B998-085D1CFC6769}"/>
    <dgm:cxn modelId="{545F71CA-5D77-4181-B38A-D28CA5FC86D8}" type="presOf" srcId="{4EC26B7C-D503-4216-B98C-50194149D638}" destId="{40292853-9E63-48AD-8654-0293E03937F1}" srcOrd="0" destOrd="0" presId="urn:microsoft.com/office/officeart/2005/8/layout/hProcess4"/>
    <dgm:cxn modelId="{EA4DEBCD-A371-441B-B4E8-07AE374E2727}" type="presOf" srcId="{7FB2C311-B6FD-4739-932C-F2C9E01CDBA0}" destId="{47B37403-FD9B-43E9-9E8B-E8ADCC2554B2}" srcOrd="1" destOrd="2" presId="urn:microsoft.com/office/officeart/2005/8/layout/hProcess4"/>
    <dgm:cxn modelId="{6D14BBE0-9520-4C3C-817E-66067407C028}" srcId="{B601E08E-433A-4E08-85D5-AF5590D2FA54}" destId="{4EC26B7C-D503-4216-B98C-50194149D638}" srcOrd="0" destOrd="0" parTransId="{08239C93-D8A7-4CF8-85EB-BB9C3FFE987F}" sibTransId="{C082888A-7E4D-4AFD-A69A-7474B332A739}"/>
    <dgm:cxn modelId="{3E155DEC-A8BA-4DC9-AAE7-1D06B7550863}" srcId="{6F269F9E-9A18-44F0-9233-B2B608A52DC5}" destId="{7FB2C311-B6FD-4739-932C-F2C9E01CDBA0}" srcOrd="2" destOrd="0" parTransId="{B43D2FF0-F452-4FBA-9BAA-5DBB93F6B7C9}" sibTransId="{499C83F1-FE79-4E9C-A845-C993BDC4C822}"/>
    <dgm:cxn modelId="{C922DFED-2D18-41B8-90DE-34668EE77081}" srcId="{6F269F9E-9A18-44F0-9233-B2B608A52DC5}" destId="{6082F923-A8C4-4E9C-AF24-C0BF0BC8E90B}" srcOrd="0" destOrd="0" parTransId="{C3A39C0F-B069-43C3-96CA-A903C694452C}" sibTransId="{378B0F06-B273-486B-AA7B-AD41F72064F2}"/>
    <dgm:cxn modelId="{268FE2F7-F96D-4CE3-80BB-7C0AA0F15B0A}" type="presOf" srcId="{7D101279-7160-4D56-AE5E-6FC7596105CD}" destId="{D975E971-91EF-46D0-9660-3DD136660729}" srcOrd="0" destOrd="3" presId="urn:microsoft.com/office/officeart/2005/8/layout/hProcess4"/>
    <dgm:cxn modelId="{35E26CF9-4BDD-437B-AD1D-8715054CBDCD}" type="presOf" srcId="{205B5FB2-F1D0-40D7-B676-132689939006}" destId="{98B6ADB6-3892-4091-A66E-4515F4C35AFB}" srcOrd="0" destOrd="1" presId="urn:microsoft.com/office/officeart/2005/8/layout/hProcess4"/>
    <dgm:cxn modelId="{EB1FE1C8-208D-4AB3-8CEB-AA9C3BBB88E6}" type="presParOf" srcId="{9F0D6A6B-FF37-4607-B2DA-CEF2DD4E6596}" destId="{CC8D48C6-FE05-4E77-BDB1-137F61148D7D}" srcOrd="0" destOrd="0" presId="urn:microsoft.com/office/officeart/2005/8/layout/hProcess4"/>
    <dgm:cxn modelId="{3671A5AC-A65A-4362-976A-592EEEB91380}" type="presParOf" srcId="{9F0D6A6B-FF37-4607-B2DA-CEF2DD4E6596}" destId="{03A4C9FC-5E20-41DD-BA04-97D5A4928F6C}" srcOrd="1" destOrd="0" presId="urn:microsoft.com/office/officeart/2005/8/layout/hProcess4"/>
    <dgm:cxn modelId="{C9CA3BA5-D2EB-40D3-84BE-568B2111E8AB}" type="presParOf" srcId="{9F0D6A6B-FF37-4607-B2DA-CEF2DD4E6596}" destId="{603F7663-FD40-44E8-80C1-6368365FFF6B}" srcOrd="2" destOrd="0" presId="urn:microsoft.com/office/officeart/2005/8/layout/hProcess4"/>
    <dgm:cxn modelId="{C696D4C4-EECB-4F04-B6F3-0D202C1B825B}" type="presParOf" srcId="{603F7663-FD40-44E8-80C1-6368365FFF6B}" destId="{C428D37E-8D7C-4C88-A679-79AD76D72FEB}" srcOrd="0" destOrd="0" presId="urn:microsoft.com/office/officeart/2005/8/layout/hProcess4"/>
    <dgm:cxn modelId="{B33D8E5D-5047-4B9C-BC18-22AF61BA36B1}" type="presParOf" srcId="{C428D37E-8D7C-4C88-A679-79AD76D72FEB}" destId="{CA03A069-D969-4514-BD48-0D55BF66E1F3}" srcOrd="0" destOrd="0" presId="urn:microsoft.com/office/officeart/2005/8/layout/hProcess4"/>
    <dgm:cxn modelId="{93894CD3-B835-4E88-A991-0CAB08276219}" type="presParOf" srcId="{C428D37E-8D7C-4C88-A679-79AD76D72FEB}" destId="{D975E971-91EF-46D0-9660-3DD136660729}" srcOrd="1" destOrd="0" presId="urn:microsoft.com/office/officeart/2005/8/layout/hProcess4"/>
    <dgm:cxn modelId="{64909CF5-6B8E-4DDF-834B-1FB01213027B}" type="presParOf" srcId="{C428D37E-8D7C-4C88-A679-79AD76D72FEB}" destId="{522E4CA3-026E-4916-A0B2-070C36B31810}" srcOrd="2" destOrd="0" presId="urn:microsoft.com/office/officeart/2005/8/layout/hProcess4"/>
    <dgm:cxn modelId="{409739B0-EC7C-4E3A-8117-44AEC9E556CA}" type="presParOf" srcId="{C428D37E-8D7C-4C88-A679-79AD76D72FEB}" destId="{79EDAB16-1593-42BF-80A7-5BCC3441CB8C}" srcOrd="3" destOrd="0" presId="urn:microsoft.com/office/officeart/2005/8/layout/hProcess4"/>
    <dgm:cxn modelId="{5D82F9AE-8274-41F4-B336-DC633D005176}" type="presParOf" srcId="{C428D37E-8D7C-4C88-A679-79AD76D72FEB}" destId="{A18573EF-980F-48BB-AC41-E6F5A38349A7}" srcOrd="4" destOrd="0" presId="urn:microsoft.com/office/officeart/2005/8/layout/hProcess4"/>
    <dgm:cxn modelId="{C8306309-83E8-437B-8074-F00B89C59830}" type="presParOf" srcId="{603F7663-FD40-44E8-80C1-6368365FFF6B}" destId="{D3035E91-D6D8-4102-9E90-3D579ADD3977}" srcOrd="1" destOrd="0" presId="urn:microsoft.com/office/officeart/2005/8/layout/hProcess4"/>
    <dgm:cxn modelId="{713EEB0C-2A03-4928-846B-EBEDD6A3C9FB}" type="presParOf" srcId="{603F7663-FD40-44E8-80C1-6368365FFF6B}" destId="{7752AC12-9F7B-4445-98A2-A4F3153516D5}" srcOrd="2" destOrd="0" presId="urn:microsoft.com/office/officeart/2005/8/layout/hProcess4"/>
    <dgm:cxn modelId="{9D10E1B2-547A-4035-B94F-7EE7388291A3}" type="presParOf" srcId="{7752AC12-9F7B-4445-98A2-A4F3153516D5}" destId="{F827424D-1D7F-4486-9E23-C5627A5C9A75}" srcOrd="0" destOrd="0" presId="urn:microsoft.com/office/officeart/2005/8/layout/hProcess4"/>
    <dgm:cxn modelId="{7D2A0307-6470-487A-B025-3BB7178DC97A}" type="presParOf" srcId="{7752AC12-9F7B-4445-98A2-A4F3153516D5}" destId="{98B6ADB6-3892-4091-A66E-4515F4C35AFB}" srcOrd="1" destOrd="0" presId="urn:microsoft.com/office/officeart/2005/8/layout/hProcess4"/>
    <dgm:cxn modelId="{7EFC16BD-240F-4CD1-AB10-D2D4EFAEC721}" type="presParOf" srcId="{7752AC12-9F7B-4445-98A2-A4F3153516D5}" destId="{47B37403-FD9B-43E9-9E8B-E8ADCC2554B2}" srcOrd="2" destOrd="0" presId="urn:microsoft.com/office/officeart/2005/8/layout/hProcess4"/>
    <dgm:cxn modelId="{1319AECA-C5EB-4E48-BDF5-AFB997A53039}" type="presParOf" srcId="{7752AC12-9F7B-4445-98A2-A4F3153516D5}" destId="{926E0316-EDC4-439E-BFAC-07665946F1A8}" srcOrd="3" destOrd="0" presId="urn:microsoft.com/office/officeart/2005/8/layout/hProcess4"/>
    <dgm:cxn modelId="{1B82089B-B7EE-47A9-AB32-07A404428D0B}" type="presParOf" srcId="{7752AC12-9F7B-4445-98A2-A4F3153516D5}" destId="{9521E469-B2D9-4C08-8CD0-B57B802FF92F}" srcOrd="4" destOrd="0" presId="urn:microsoft.com/office/officeart/2005/8/layout/hProcess4"/>
    <dgm:cxn modelId="{0FC4B0F5-4CAB-456A-9490-FAA7404CC725}" type="presParOf" srcId="{603F7663-FD40-44E8-80C1-6368365FFF6B}" destId="{B204C94C-069B-4DF5-9484-3AAB31E85540}" srcOrd="3" destOrd="0" presId="urn:microsoft.com/office/officeart/2005/8/layout/hProcess4"/>
    <dgm:cxn modelId="{9FF27FC6-59F3-4D2C-9EBA-B65E38604BE0}" type="presParOf" srcId="{603F7663-FD40-44E8-80C1-6368365FFF6B}" destId="{18DB482A-FA78-4F0C-AE55-B3114848D390}" srcOrd="4" destOrd="0" presId="urn:microsoft.com/office/officeart/2005/8/layout/hProcess4"/>
    <dgm:cxn modelId="{646E9891-AF90-4862-8D58-9F9A84BDB9BA}" type="presParOf" srcId="{18DB482A-FA78-4F0C-AE55-B3114848D390}" destId="{5AE01816-26C6-4381-A546-FCF7ECB7AE91}" srcOrd="0" destOrd="0" presId="urn:microsoft.com/office/officeart/2005/8/layout/hProcess4"/>
    <dgm:cxn modelId="{04BB435F-C288-4177-B065-17B616C2756C}" type="presParOf" srcId="{18DB482A-FA78-4F0C-AE55-B3114848D390}" destId="{40292853-9E63-48AD-8654-0293E03937F1}" srcOrd="1" destOrd="0" presId="urn:microsoft.com/office/officeart/2005/8/layout/hProcess4"/>
    <dgm:cxn modelId="{3A1E84F3-9878-4820-AD14-DC1FB29BB4CD}" type="presParOf" srcId="{18DB482A-FA78-4F0C-AE55-B3114848D390}" destId="{EE85E9A1-49A1-47B0-8E71-A4A14BEFF817}" srcOrd="2" destOrd="0" presId="urn:microsoft.com/office/officeart/2005/8/layout/hProcess4"/>
    <dgm:cxn modelId="{5E975A53-3C61-4C63-8142-C6CBCD47C6CC}" type="presParOf" srcId="{18DB482A-FA78-4F0C-AE55-B3114848D390}" destId="{C0C8F9D8-D8E9-497D-A27B-31D65239C55B}" srcOrd="3" destOrd="0" presId="urn:microsoft.com/office/officeart/2005/8/layout/hProcess4"/>
    <dgm:cxn modelId="{7BC15C4F-CC51-4265-845C-CE7DDAC52C75}" type="presParOf" srcId="{18DB482A-FA78-4F0C-AE55-B3114848D390}" destId="{5BA8A547-E070-4FEF-991F-23A5BCE3650E}"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CC464-3C96-4B60-9B25-3172498E6973}" type="doc">
      <dgm:prSet loTypeId="urn:microsoft.com/office/officeart/2005/8/layout/chevron1" loCatId="process" qsTypeId="urn:microsoft.com/office/officeart/2005/8/quickstyle/3d2" qsCatId="3D" csTypeId="urn:microsoft.com/office/officeart/2005/8/colors/colorful1" csCatId="colorful" phldr="1"/>
      <dgm:spPr/>
    </dgm:pt>
    <dgm:pt modelId="{DB6AF454-3FF2-4AEA-91FA-DEE6CDA73BCC}">
      <dgm:prSet phldrT="[Text]"/>
      <dgm:spPr/>
      <dgm:t>
        <a:bodyPr/>
        <a:lstStyle/>
        <a:p>
          <a:r>
            <a:rPr lang="en-US" dirty="0"/>
            <a:t>Builder </a:t>
          </a:r>
          <a:br>
            <a:rPr lang="en-US" dirty="0"/>
          </a:br>
          <a:r>
            <a:rPr lang="en-US" dirty="0"/>
            <a:t>Architect Designer</a:t>
          </a:r>
        </a:p>
      </dgm:t>
    </dgm:pt>
    <dgm:pt modelId="{54353D9F-3E55-4FAD-B54D-9243C83B7BB5}" type="parTrans" cxnId="{BEBA70B2-ED0E-4F70-BC9F-CE3483E19843}">
      <dgm:prSet/>
      <dgm:spPr/>
      <dgm:t>
        <a:bodyPr/>
        <a:lstStyle/>
        <a:p>
          <a:endParaRPr lang="en-US"/>
        </a:p>
      </dgm:t>
    </dgm:pt>
    <dgm:pt modelId="{98FEA9E1-3B28-4441-8B34-CC12C142FCEA}" type="sibTrans" cxnId="{BEBA70B2-ED0E-4F70-BC9F-CE3483E19843}">
      <dgm:prSet/>
      <dgm:spPr/>
      <dgm:t>
        <a:bodyPr/>
        <a:lstStyle/>
        <a:p>
          <a:endParaRPr lang="en-US"/>
        </a:p>
      </dgm:t>
    </dgm:pt>
    <dgm:pt modelId="{9C1957D7-B48B-44C6-B20A-BD6E17D0B76B}">
      <dgm:prSet phldrT="[Text]"/>
      <dgm:spPr>
        <a:solidFill>
          <a:schemeClr val="accent1"/>
        </a:solidFill>
      </dgm:spPr>
      <dgm:t>
        <a:bodyPr/>
        <a:lstStyle/>
        <a:p>
          <a:r>
            <a:rPr lang="en-US" dirty="0"/>
            <a:t>Plan Reviewer</a:t>
          </a:r>
        </a:p>
      </dgm:t>
    </dgm:pt>
    <dgm:pt modelId="{4AF414B1-FAB9-4C4A-A678-4E0BE2BD48D5}" type="parTrans" cxnId="{E264DD14-99D0-49A9-B5CC-6865B7FE60F6}">
      <dgm:prSet/>
      <dgm:spPr/>
      <dgm:t>
        <a:bodyPr/>
        <a:lstStyle/>
        <a:p>
          <a:endParaRPr lang="en-US"/>
        </a:p>
      </dgm:t>
    </dgm:pt>
    <dgm:pt modelId="{E642ABF9-69A0-49FF-9E22-CC09A194B7D1}" type="sibTrans" cxnId="{E264DD14-99D0-49A9-B5CC-6865B7FE60F6}">
      <dgm:prSet/>
      <dgm:spPr/>
      <dgm:t>
        <a:bodyPr/>
        <a:lstStyle/>
        <a:p>
          <a:endParaRPr lang="en-US"/>
        </a:p>
      </dgm:t>
    </dgm:pt>
    <dgm:pt modelId="{830A92C3-1DDB-42B1-817B-4AE71CCC14EB}">
      <dgm:prSet phldrT="[Text]"/>
      <dgm:spPr/>
      <dgm:t>
        <a:bodyPr/>
        <a:lstStyle/>
        <a:p>
          <a:r>
            <a:rPr lang="en-US" dirty="0"/>
            <a:t>Field Inspector</a:t>
          </a:r>
        </a:p>
      </dgm:t>
    </dgm:pt>
    <dgm:pt modelId="{0A605AD0-A3E1-472A-A15D-B03E5C251D16}" type="parTrans" cxnId="{35AFB708-3923-4FA7-BA75-0D4C32174711}">
      <dgm:prSet/>
      <dgm:spPr/>
      <dgm:t>
        <a:bodyPr/>
        <a:lstStyle/>
        <a:p>
          <a:endParaRPr lang="en-US"/>
        </a:p>
      </dgm:t>
    </dgm:pt>
    <dgm:pt modelId="{8A7E4F8B-162C-4C98-91B3-5D3529C6EA69}" type="sibTrans" cxnId="{35AFB708-3923-4FA7-BA75-0D4C32174711}">
      <dgm:prSet/>
      <dgm:spPr/>
      <dgm:t>
        <a:bodyPr/>
        <a:lstStyle/>
        <a:p>
          <a:endParaRPr lang="en-US"/>
        </a:p>
      </dgm:t>
    </dgm:pt>
    <dgm:pt modelId="{CAF7A39C-5BB1-4570-B4F0-90072A0B91AB}" type="pres">
      <dgm:prSet presAssocID="{630CC464-3C96-4B60-9B25-3172498E6973}" presName="Name0" presStyleCnt="0">
        <dgm:presLayoutVars>
          <dgm:dir/>
          <dgm:animLvl val="lvl"/>
          <dgm:resizeHandles val="exact"/>
        </dgm:presLayoutVars>
      </dgm:prSet>
      <dgm:spPr/>
    </dgm:pt>
    <dgm:pt modelId="{08EE656D-7A0B-4BF8-BE47-5A6185EF09C4}" type="pres">
      <dgm:prSet presAssocID="{DB6AF454-3FF2-4AEA-91FA-DEE6CDA73BCC}" presName="parTxOnly" presStyleLbl="node1" presStyleIdx="0" presStyleCnt="3">
        <dgm:presLayoutVars>
          <dgm:chMax val="0"/>
          <dgm:chPref val="0"/>
          <dgm:bulletEnabled val="1"/>
        </dgm:presLayoutVars>
      </dgm:prSet>
      <dgm:spPr/>
    </dgm:pt>
    <dgm:pt modelId="{730A8901-0944-4223-AE99-CB67B966B6C3}" type="pres">
      <dgm:prSet presAssocID="{98FEA9E1-3B28-4441-8B34-CC12C142FCEA}" presName="parTxOnlySpace" presStyleCnt="0"/>
      <dgm:spPr/>
    </dgm:pt>
    <dgm:pt modelId="{97104CD8-CF87-4520-9C68-4135B8F6E2E6}" type="pres">
      <dgm:prSet presAssocID="{9C1957D7-B48B-44C6-B20A-BD6E17D0B76B}" presName="parTxOnly" presStyleLbl="node1" presStyleIdx="1" presStyleCnt="3" custLinFactNeighborX="9713" custLinFactNeighborY="-2531">
        <dgm:presLayoutVars>
          <dgm:chMax val="0"/>
          <dgm:chPref val="0"/>
          <dgm:bulletEnabled val="1"/>
        </dgm:presLayoutVars>
      </dgm:prSet>
      <dgm:spPr/>
    </dgm:pt>
    <dgm:pt modelId="{7752295B-830F-4773-AB67-46AB3BC94CC7}" type="pres">
      <dgm:prSet presAssocID="{E642ABF9-69A0-49FF-9E22-CC09A194B7D1}" presName="parTxOnlySpace" presStyleCnt="0"/>
      <dgm:spPr/>
    </dgm:pt>
    <dgm:pt modelId="{D02CE508-DCD7-4DEF-A664-57A8121B962D}" type="pres">
      <dgm:prSet presAssocID="{830A92C3-1DDB-42B1-817B-4AE71CCC14EB}" presName="parTxOnly" presStyleLbl="node1" presStyleIdx="2" presStyleCnt="3">
        <dgm:presLayoutVars>
          <dgm:chMax val="0"/>
          <dgm:chPref val="0"/>
          <dgm:bulletEnabled val="1"/>
        </dgm:presLayoutVars>
      </dgm:prSet>
      <dgm:spPr/>
    </dgm:pt>
  </dgm:ptLst>
  <dgm:cxnLst>
    <dgm:cxn modelId="{35AFB708-3923-4FA7-BA75-0D4C32174711}" srcId="{630CC464-3C96-4B60-9B25-3172498E6973}" destId="{830A92C3-1DDB-42B1-817B-4AE71CCC14EB}" srcOrd="2" destOrd="0" parTransId="{0A605AD0-A3E1-472A-A15D-B03E5C251D16}" sibTransId="{8A7E4F8B-162C-4C98-91B3-5D3529C6EA69}"/>
    <dgm:cxn modelId="{E264DD14-99D0-49A9-B5CC-6865B7FE60F6}" srcId="{630CC464-3C96-4B60-9B25-3172498E6973}" destId="{9C1957D7-B48B-44C6-B20A-BD6E17D0B76B}" srcOrd="1" destOrd="0" parTransId="{4AF414B1-FAB9-4C4A-A678-4E0BE2BD48D5}" sibTransId="{E642ABF9-69A0-49FF-9E22-CC09A194B7D1}"/>
    <dgm:cxn modelId="{87A52A7F-2048-4A36-88B9-AA2964594A05}" type="presOf" srcId="{DB6AF454-3FF2-4AEA-91FA-DEE6CDA73BCC}" destId="{08EE656D-7A0B-4BF8-BE47-5A6185EF09C4}" srcOrd="0" destOrd="0" presId="urn:microsoft.com/office/officeart/2005/8/layout/chevron1"/>
    <dgm:cxn modelId="{7958ED88-C540-475A-A968-568F0738446F}" type="presOf" srcId="{630CC464-3C96-4B60-9B25-3172498E6973}" destId="{CAF7A39C-5BB1-4570-B4F0-90072A0B91AB}" srcOrd="0" destOrd="0" presId="urn:microsoft.com/office/officeart/2005/8/layout/chevron1"/>
    <dgm:cxn modelId="{F7C93F89-EC06-4D32-9AA6-2C2D6FA63712}" type="presOf" srcId="{9C1957D7-B48B-44C6-B20A-BD6E17D0B76B}" destId="{97104CD8-CF87-4520-9C68-4135B8F6E2E6}" srcOrd="0" destOrd="0" presId="urn:microsoft.com/office/officeart/2005/8/layout/chevron1"/>
    <dgm:cxn modelId="{5BB33B96-2D7E-43A3-9476-62047C2FA6B1}" type="presOf" srcId="{830A92C3-1DDB-42B1-817B-4AE71CCC14EB}" destId="{D02CE508-DCD7-4DEF-A664-57A8121B962D}" srcOrd="0" destOrd="0" presId="urn:microsoft.com/office/officeart/2005/8/layout/chevron1"/>
    <dgm:cxn modelId="{BEBA70B2-ED0E-4F70-BC9F-CE3483E19843}" srcId="{630CC464-3C96-4B60-9B25-3172498E6973}" destId="{DB6AF454-3FF2-4AEA-91FA-DEE6CDA73BCC}" srcOrd="0" destOrd="0" parTransId="{54353D9F-3E55-4FAD-B54D-9243C83B7BB5}" sibTransId="{98FEA9E1-3B28-4441-8B34-CC12C142FCEA}"/>
    <dgm:cxn modelId="{4C34AB94-8C9A-4E86-A1DD-F75C691C0A0E}" type="presParOf" srcId="{CAF7A39C-5BB1-4570-B4F0-90072A0B91AB}" destId="{08EE656D-7A0B-4BF8-BE47-5A6185EF09C4}" srcOrd="0" destOrd="0" presId="urn:microsoft.com/office/officeart/2005/8/layout/chevron1"/>
    <dgm:cxn modelId="{2EEB6EBF-9E2C-4BA2-A098-0E74F5DEEA39}" type="presParOf" srcId="{CAF7A39C-5BB1-4570-B4F0-90072A0B91AB}" destId="{730A8901-0944-4223-AE99-CB67B966B6C3}" srcOrd="1" destOrd="0" presId="urn:microsoft.com/office/officeart/2005/8/layout/chevron1"/>
    <dgm:cxn modelId="{A8587677-05ED-4A8B-B62F-398C7CF292B8}" type="presParOf" srcId="{CAF7A39C-5BB1-4570-B4F0-90072A0B91AB}" destId="{97104CD8-CF87-4520-9C68-4135B8F6E2E6}" srcOrd="2" destOrd="0" presId="urn:microsoft.com/office/officeart/2005/8/layout/chevron1"/>
    <dgm:cxn modelId="{A9725717-F54E-40D5-A1D5-2644A88588AF}" type="presParOf" srcId="{CAF7A39C-5BB1-4570-B4F0-90072A0B91AB}" destId="{7752295B-830F-4773-AB67-46AB3BC94CC7}" srcOrd="3" destOrd="0" presId="urn:microsoft.com/office/officeart/2005/8/layout/chevron1"/>
    <dgm:cxn modelId="{7D42112F-D3FE-4FC5-B7B1-B65B16236EA8}" type="presParOf" srcId="{CAF7A39C-5BB1-4570-B4F0-90072A0B91AB}" destId="{D02CE508-DCD7-4DEF-A664-57A8121B962D}"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581B3-4944-49A6-9929-5E1AC2BBA18D}"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8CAEB443-52F6-4CBB-9D55-B258DDFA77D6}">
      <dgm:prSet phldrT="[Text]"/>
      <dgm:spPr/>
      <dgm:t>
        <a:bodyPr/>
        <a:lstStyle/>
        <a:p>
          <a:r>
            <a:rPr lang="en-US" dirty="0"/>
            <a:t>Basement</a:t>
          </a:r>
        </a:p>
      </dgm:t>
    </dgm:pt>
    <dgm:pt modelId="{0D4238E6-075F-4F14-BE36-0ADFA13DD21C}" type="parTrans" cxnId="{1658A80D-B390-42F2-B2AF-661F5CCB86BD}">
      <dgm:prSet/>
      <dgm:spPr/>
      <dgm:t>
        <a:bodyPr/>
        <a:lstStyle/>
        <a:p>
          <a:endParaRPr lang="en-US"/>
        </a:p>
      </dgm:t>
    </dgm:pt>
    <dgm:pt modelId="{AFB0E89A-FD7F-4126-BE11-C966457249B9}" type="sibTrans" cxnId="{1658A80D-B390-42F2-B2AF-661F5CCB86BD}">
      <dgm:prSet/>
      <dgm:spPr/>
      <dgm:t>
        <a:bodyPr/>
        <a:lstStyle/>
        <a:p>
          <a:endParaRPr lang="en-US"/>
        </a:p>
      </dgm:t>
    </dgm:pt>
    <dgm:pt modelId="{C2A3D566-0266-442E-A150-6BA5DEDD77E1}">
      <dgm:prSet phldrT="[Text]"/>
      <dgm:spPr/>
      <dgm:t>
        <a:bodyPr/>
        <a:lstStyle/>
        <a:p>
          <a:r>
            <a:rPr lang="en-US" b="1" cap="none" spc="0" dirty="0">
              <a:ln w="10541" cmpd="sng">
                <a:prstDash val="solid"/>
              </a:ln>
              <a:effectLst/>
            </a:rPr>
            <a:t>Basement is conditioned </a:t>
          </a:r>
          <a:endParaRPr lang="en-US" dirty="0"/>
        </a:p>
      </dgm:t>
    </dgm:pt>
    <dgm:pt modelId="{C1D79F6B-4D7A-4BED-A4F9-830945DDC74E}" type="parTrans" cxnId="{C588CFA6-39E5-4132-A4D3-389A25122741}">
      <dgm:prSet/>
      <dgm:spPr/>
      <dgm:t>
        <a:bodyPr/>
        <a:lstStyle/>
        <a:p>
          <a:endParaRPr lang="en-US"/>
        </a:p>
      </dgm:t>
    </dgm:pt>
    <dgm:pt modelId="{6CE17551-4E3C-4DAC-8385-CB245E6D912E}" type="sibTrans" cxnId="{C588CFA6-39E5-4132-A4D3-389A25122741}">
      <dgm:prSet/>
      <dgm:spPr/>
      <dgm:t>
        <a:bodyPr/>
        <a:lstStyle/>
        <a:p>
          <a:endParaRPr lang="en-US"/>
        </a:p>
      </dgm:t>
    </dgm:pt>
    <dgm:pt modelId="{D4AFC559-A42B-4E37-8817-A16E07A31676}">
      <dgm:prSet phldrT="[Text]"/>
      <dgm:spPr/>
      <dgm:t>
        <a:bodyPr/>
        <a:lstStyle/>
        <a:p>
          <a:r>
            <a:rPr lang="en-US" dirty="0"/>
            <a:t>Floor</a:t>
          </a:r>
        </a:p>
      </dgm:t>
    </dgm:pt>
    <dgm:pt modelId="{D85F528B-BA96-415A-B806-44E73560B435}" type="parTrans" cxnId="{CE0F9246-4900-4442-A168-8A63770BD280}">
      <dgm:prSet/>
      <dgm:spPr/>
      <dgm:t>
        <a:bodyPr/>
        <a:lstStyle/>
        <a:p>
          <a:endParaRPr lang="en-US"/>
        </a:p>
      </dgm:t>
    </dgm:pt>
    <dgm:pt modelId="{BE14DD01-A83C-4B8F-9F0A-EF9553EAF911}" type="sibTrans" cxnId="{CE0F9246-4900-4442-A168-8A63770BD280}">
      <dgm:prSet/>
      <dgm:spPr/>
      <dgm:t>
        <a:bodyPr/>
        <a:lstStyle/>
        <a:p>
          <a:endParaRPr lang="en-US"/>
        </a:p>
      </dgm:t>
    </dgm:pt>
    <dgm:pt modelId="{6F6CBABC-4C8A-401F-9C5A-F6F2320C3F14}">
      <dgm:prSet phldrT="[Text]"/>
      <dgm:spPr/>
      <dgm:t>
        <a:bodyPr/>
        <a:lstStyle/>
        <a:p>
          <a:r>
            <a:rPr lang="en-US" b="1" cap="none" spc="0" dirty="0">
              <a:ln w="10541" cmpd="sng">
                <a:prstDash val="solid"/>
              </a:ln>
              <a:effectLst/>
            </a:rPr>
            <a:t>Separates conditioned from </a:t>
          </a:r>
          <a:br>
            <a:rPr lang="en-US" b="1" cap="none" spc="0" dirty="0">
              <a:ln w="10541" cmpd="sng">
                <a:prstDash val="solid"/>
              </a:ln>
              <a:effectLst/>
            </a:rPr>
          </a:br>
          <a:r>
            <a:rPr lang="en-US" b="1" cap="none" spc="0" dirty="0">
              <a:ln w="10541" cmpd="sng">
                <a:prstDash val="solid"/>
              </a:ln>
              <a:effectLst/>
            </a:rPr>
            <a:t>ambient or unconditioned space </a:t>
          </a:r>
          <a:endParaRPr lang="en-US" dirty="0"/>
        </a:p>
      </dgm:t>
    </dgm:pt>
    <dgm:pt modelId="{35DBEC3B-4AD8-41FD-9E2C-2B4F7A3ED2D7}" type="parTrans" cxnId="{D063B472-4DC1-4830-989F-1ABCC5F4FA3F}">
      <dgm:prSet/>
      <dgm:spPr/>
      <dgm:t>
        <a:bodyPr/>
        <a:lstStyle/>
        <a:p>
          <a:endParaRPr lang="en-US"/>
        </a:p>
      </dgm:t>
    </dgm:pt>
    <dgm:pt modelId="{7985A7C8-118C-4027-8B8D-DCA0EB0F58A9}" type="sibTrans" cxnId="{D063B472-4DC1-4830-989F-1ABCC5F4FA3F}">
      <dgm:prSet/>
      <dgm:spPr/>
      <dgm:t>
        <a:bodyPr/>
        <a:lstStyle/>
        <a:p>
          <a:endParaRPr lang="en-US"/>
        </a:p>
      </dgm:t>
    </dgm:pt>
    <dgm:pt modelId="{5A6CD4DD-9496-4C55-A4F0-650F597CD4A4}">
      <dgm:prSet phldrT="[Text]"/>
      <dgm:spPr/>
      <dgm:t>
        <a:bodyPr/>
        <a:lstStyle/>
        <a:p>
          <a:r>
            <a:rPr lang="en-US" dirty="0"/>
            <a:t>Crawl Wall</a:t>
          </a:r>
        </a:p>
      </dgm:t>
    </dgm:pt>
    <dgm:pt modelId="{DD43E27A-7783-43E6-AF19-1DAA9E91126E}" type="parTrans" cxnId="{4FDDBCCB-84C5-4231-97B7-AF9867C54132}">
      <dgm:prSet/>
      <dgm:spPr/>
      <dgm:t>
        <a:bodyPr/>
        <a:lstStyle/>
        <a:p>
          <a:endParaRPr lang="en-US"/>
        </a:p>
      </dgm:t>
    </dgm:pt>
    <dgm:pt modelId="{A5584D9B-1D7B-447A-B57D-692E10FFA661}" type="sibTrans" cxnId="{4FDDBCCB-84C5-4231-97B7-AF9867C54132}">
      <dgm:prSet/>
      <dgm:spPr/>
      <dgm:t>
        <a:bodyPr/>
        <a:lstStyle/>
        <a:p>
          <a:endParaRPr lang="en-US"/>
        </a:p>
      </dgm:t>
    </dgm:pt>
    <dgm:pt modelId="{EA2C1E27-0816-4E36-9653-08B6E63C048F}">
      <dgm:prSet phldrT="[Text]"/>
      <dgm:spPr/>
      <dgm:t>
        <a:bodyPr/>
        <a:lstStyle/>
        <a:p>
          <a:r>
            <a:rPr lang="en-US" b="1" cap="none" spc="0" dirty="0">
              <a:ln w="10541" cmpd="sng">
                <a:prstDash val="solid"/>
              </a:ln>
              <a:effectLst/>
            </a:rPr>
            <a:t>Crawl space is not vented to the outside and floor above is NOT insulated</a:t>
          </a:r>
          <a:endParaRPr lang="en-US" dirty="0"/>
        </a:p>
      </dgm:t>
    </dgm:pt>
    <dgm:pt modelId="{AC4DD2D4-D53E-4FAF-96E5-1F061307EC88}" type="parTrans" cxnId="{3EDA7A7A-D9D5-4D86-AB1C-E618628A3908}">
      <dgm:prSet/>
      <dgm:spPr/>
      <dgm:t>
        <a:bodyPr/>
        <a:lstStyle/>
        <a:p>
          <a:endParaRPr lang="en-US"/>
        </a:p>
      </dgm:t>
    </dgm:pt>
    <dgm:pt modelId="{6FFAC5D1-AEE5-46EF-8BBC-02D93B708AB0}" type="sibTrans" cxnId="{3EDA7A7A-D9D5-4D86-AB1C-E618628A3908}">
      <dgm:prSet/>
      <dgm:spPr/>
      <dgm:t>
        <a:bodyPr/>
        <a:lstStyle/>
        <a:p>
          <a:endParaRPr lang="en-US"/>
        </a:p>
      </dgm:t>
    </dgm:pt>
    <dgm:pt modelId="{950D2826-3ABE-45C0-ADDF-63310EBFCD03}" type="pres">
      <dgm:prSet presAssocID="{457581B3-4944-49A6-9929-5E1AC2BBA18D}" presName="Name0" presStyleCnt="0">
        <dgm:presLayoutVars>
          <dgm:dir/>
          <dgm:animLvl val="lvl"/>
          <dgm:resizeHandles val="exact"/>
        </dgm:presLayoutVars>
      </dgm:prSet>
      <dgm:spPr/>
    </dgm:pt>
    <dgm:pt modelId="{8B66AC01-3EE6-41F2-AD14-61C45DB22295}" type="pres">
      <dgm:prSet presAssocID="{8CAEB443-52F6-4CBB-9D55-B258DDFA77D6}" presName="linNode" presStyleCnt="0"/>
      <dgm:spPr/>
    </dgm:pt>
    <dgm:pt modelId="{C6DB6E0F-21DD-4423-B96F-527626B5A078}" type="pres">
      <dgm:prSet presAssocID="{8CAEB443-52F6-4CBB-9D55-B258DDFA77D6}" presName="parentText" presStyleLbl="node1" presStyleIdx="0" presStyleCnt="3" custLinFactNeighborX="-5812" custLinFactNeighborY="-10946">
        <dgm:presLayoutVars>
          <dgm:chMax val="1"/>
          <dgm:bulletEnabled val="1"/>
        </dgm:presLayoutVars>
      </dgm:prSet>
      <dgm:spPr/>
    </dgm:pt>
    <dgm:pt modelId="{CF283ABB-6B2D-4AED-8DE9-0FF2ADECE2B6}" type="pres">
      <dgm:prSet presAssocID="{8CAEB443-52F6-4CBB-9D55-B258DDFA77D6}" presName="descendantText" presStyleLbl="alignAccFollowNode1" presStyleIdx="0" presStyleCnt="3">
        <dgm:presLayoutVars>
          <dgm:bulletEnabled val="1"/>
        </dgm:presLayoutVars>
      </dgm:prSet>
      <dgm:spPr/>
    </dgm:pt>
    <dgm:pt modelId="{52521E74-FFB9-400B-A03C-29EE5615E49E}" type="pres">
      <dgm:prSet presAssocID="{AFB0E89A-FD7F-4126-BE11-C966457249B9}" presName="sp" presStyleCnt="0"/>
      <dgm:spPr/>
    </dgm:pt>
    <dgm:pt modelId="{933CD4D0-9E6D-440A-8AA5-B56EF9D0B4F5}" type="pres">
      <dgm:prSet presAssocID="{D4AFC559-A42B-4E37-8817-A16E07A31676}" presName="linNode" presStyleCnt="0"/>
      <dgm:spPr/>
    </dgm:pt>
    <dgm:pt modelId="{D6B558A3-08D5-4B60-841E-BBC4FFF7399E}" type="pres">
      <dgm:prSet presAssocID="{D4AFC559-A42B-4E37-8817-A16E07A31676}" presName="parentText" presStyleLbl="node1" presStyleIdx="1" presStyleCnt="3">
        <dgm:presLayoutVars>
          <dgm:chMax val="1"/>
          <dgm:bulletEnabled val="1"/>
        </dgm:presLayoutVars>
      </dgm:prSet>
      <dgm:spPr/>
    </dgm:pt>
    <dgm:pt modelId="{73D34D02-AB81-4D6B-9032-8F8643836C22}" type="pres">
      <dgm:prSet presAssocID="{D4AFC559-A42B-4E37-8817-A16E07A31676}" presName="descendantText" presStyleLbl="alignAccFollowNode1" presStyleIdx="1" presStyleCnt="3">
        <dgm:presLayoutVars>
          <dgm:bulletEnabled val="1"/>
        </dgm:presLayoutVars>
      </dgm:prSet>
      <dgm:spPr/>
    </dgm:pt>
    <dgm:pt modelId="{66D643A8-2894-41C8-93E6-950286518E29}" type="pres">
      <dgm:prSet presAssocID="{BE14DD01-A83C-4B8F-9F0A-EF9553EAF911}" presName="sp" presStyleCnt="0"/>
      <dgm:spPr/>
    </dgm:pt>
    <dgm:pt modelId="{F39A6C27-45C6-4970-9166-A342A331A259}" type="pres">
      <dgm:prSet presAssocID="{5A6CD4DD-9496-4C55-A4F0-650F597CD4A4}" presName="linNode" presStyleCnt="0"/>
      <dgm:spPr/>
    </dgm:pt>
    <dgm:pt modelId="{B3017175-E2A7-4375-8BE6-00B9A9D2CF2F}" type="pres">
      <dgm:prSet presAssocID="{5A6CD4DD-9496-4C55-A4F0-650F597CD4A4}" presName="parentText" presStyleLbl="node1" presStyleIdx="2" presStyleCnt="3">
        <dgm:presLayoutVars>
          <dgm:chMax val="1"/>
          <dgm:bulletEnabled val="1"/>
        </dgm:presLayoutVars>
      </dgm:prSet>
      <dgm:spPr/>
    </dgm:pt>
    <dgm:pt modelId="{7874B2B4-F74B-4EA7-9BAA-1821C2CEA0B7}" type="pres">
      <dgm:prSet presAssocID="{5A6CD4DD-9496-4C55-A4F0-650F597CD4A4}" presName="descendantText" presStyleLbl="alignAccFollowNode1" presStyleIdx="2" presStyleCnt="3">
        <dgm:presLayoutVars>
          <dgm:bulletEnabled val="1"/>
        </dgm:presLayoutVars>
      </dgm:prSet>
      <dgm:spPr/>
    </dgm:pt>
  </dgm:ptLst>
  <dgm:cxnLst>
    <dgm:cxn modelId="{1658A80D-B390-42F2-B2AF-661F5CCB86BD}" srcId="{457581B3-4944-49A6-9929-5E1AC2BBA18D}" destId="{8CAEB443-52F6-4CBB-9D55-B258DDFA77D6}" srcOrd="0" destOrd="0" parTransId="{0D4238E6-075F-4F14-BE36-0ADFA13DD21C}" sibTransId="{AFB0E89A-FD7F-4126-BE11-C966457249B9}"/>
    <dgm:cxn modelId="{A6CC261C-B584-44D4-8B0C-07B277087DDD}" type="presOf" srcId="{D4AFC559-A42B-4E37-8817-A16E07A31676}" destId="{D6B558A3-08D5-4B60-841E-BBC4FFF7399E}" srcOrd="0" destOrd="0" presId="urn:microsoft.com/office/officeart/2005/8/layout/vList5"/>
    <dgm:cxn modelId="{B9035D5D-4CDD-40C9-8227-3450B20E3DC1}" type="presOf" srcId="{8CAEB443-52F6-4CBB-9D55-B258DDFA77D6}" destId="{C6DB6E0F-21DD-4423-B96F-527626B5A078}" srcOrd="0" destOrd="0" presId="urn:microsoft.com/office/officeart/2005/8/layout/vList5"/>
    <dgm:cxn modelId="{F0E84C66-9B41-45A1-8613-F2231205A6BD}" type="presOf" srcId="{5A6CD4DD-9496-4C55-A4F0-650F597CD4A4}" destId="{B3017175-E2A7-4375-8BE6-00B9A9D2CF2F}" srcOrd="0" destOrd="0" presId="urn:microsoft.com/office/officeart/2005/8/layout/vList5"/>
    <dgm:cxn modelId="{CE0F9246-4900-4442-A168-8A63770BD280}" srcId="{457581B3-4944-49A6-9929-5E1AC2BBA18D}" destId="{D4AFC559-A42B-4E37-8817-A16E07A31676}" srcOrd="1" destOrd="0" parTransId="{D85F528B-BA96-415A-B806-44E73560B435}" sibTransId="{BE14DD01-A83C-4B8F-9F0A-EF9553EAF911}"/>
    <dgm:cxn modelId="{D063B472-4DC1-4830-989F-1ABCC5F4FA3F}" srcId="{D4AFC559-A42B-4E37-8817-A16E07A31676}" destId="{6F6CBABC-4C8A-401F-9C5A-F6F2320C3F14}" srcOrd="0" destOrd="0" parTransId="{35DBEC3B-4AD8-41FD-9E2C-2B4F7A3ED2D7}" sibTransId="{7985A7C8-118C-4027-8B8D-DCA0EB0F58A9}"/>
    <dgm:cxn modelId="{3EDA7A7A-D9D5-4D86-AB1C-E618628A3908}" srcId="{5A6CD4DD-9496-4C55-A4F0-650F597CD4A4}" destId="{EA2C1E27-0816-4E36-9653-08B6E63C048F}" srcOrd="0" destOrd="0" parTransId="{AC4DD2D4-D53E-4FAF-96E5-1F061307EC88}" sibTransId="{6FFAC5D1-AEE5-46EF-8BBC-02D93B708AB0}"/>
    <dgm:cxn modelId="{E7C8E28A-FA75-48FA-BF0D-F8A6CA7692A8}" type="presOf" srcId="{6F6CBABC-4C8A-401F-9C5A-F6F2320C3F14}" destId="{73D34D02-AB81-4D6B-9032-8F8643836C22}" srcOrd="0" destOrd="0" presId="urn:microsoft.com/office/officeart/2005/8/layout/vList5"/>
    <dgm:cxn modelId="{C588CFA6-39E5-4132-A4D3-389A25122741}" srcId="{8CAEB443-52F6-4CBB-9D55-B258DDFA77D6}" destId="{C2A3D566-0266-442E-A150-6BA5DEDD77E1}" srcOrd="0" destOrd="0" parTransId="{C1D79F6B-4D7A-4BED-A4F9-830945DDC74E}" sibTransId="{6CE17551-4E3C-4DAC-8385-CB245E6D912E}"/>
    <dgm:cxn modelId="{6FE3DBB8-DA45-410E-BD10-92D9DBCD9477}" type="presOf" srcId="{C2A3D566-0266-442E-A150-6BA5DEDD77E1}" destId="{CF283ABB-6B2D-4AED-8DE9-0FF2ADECE2B6}" srcOrd="0" destOrd="0" presId="urn:microsoft.com/office/officeart/2005/8/layout/vList5"/>
    <dgm:cxn modelId="{207A17C8-E311-4B40-BF73-274DC6F63086}" type="presOf" srcId="{457581B3-4944-49A6-9929-5E1AC2BBA18D}" destId="{950D2826-3ABE-45C0-ADDF-63310EBFCD03}" srcOrd="0" destOrd="0" presId="urn:microsoft.com/office/officeart/2005/8/layout/vList5"/>
    <dgm:cxn modelId="{4FDDBCCB-84C5-4231-97B7-AF9867C54132}" srcId="{457581B3-4944-49A6-9929-5E1AC2BBA18D}" destId="{5A6CD4DD-9496-4C55-A4F0-650F597CD4A4}" srcOrd="2" destOrd="0" parTransId="{DD43E27A-7783-43E6-AF19-1DAA9E91126E}" sibTransId="{A5584D9B-1D7B-447A-B57D-692E10FFA661}"/>
    <dgm:cxn modelId="{16F4F9F1-2347-43D9-86E1-FA82D4C0824B}" type="presOf" srcId="{EA2C1E27-0816-4E36-9653-08B6E63C048F}" destId="{7874B2B4-F74B-4EA7-9BAA-1821C2CEA0B7}" srcOrd="0" destOrd="0" presId="urn:microsoft.com/office/officeart/2005/8/layout/vList5"/>
    <dgm:cxn modelId="{3B55641D-539E-4B32-90E4-A693F43F2F47}" type="presParOf" srcId="{950D2826-3ABE-45C0-ADDF-63310EBFCD03}" destId="{8B66AC01-3EE6-41F2-AD14-61C45DB22295}" srcOrd="0" destOrd="0" presId="urn:microsoft.com/office/officeart/2005/8/layout/vList5"/>
    <dgm:cxn modelId="{1DE7914C-7952-4473-9237-F7FBB82944EB}" type="presParOf" srcId="{8B66AC01-3EE6-41F2-AD14-61C45DB22295}" destId="{C6DB6E0F-21DD-4423-B96F-527626B5A078}" srcOrd="0" destOrd="0" presId="urn:microsoft.com/office/officeart/2005/8/layout/vList5"/>
    <dgm:cxn modelId="{5C179E77-D8B9-4EB8-A2F3-F024F5660A4C}" type="presParOf" srcId="{8B66AC01-3EE6-41F2-AD14-61C45DB22295}" destId="{CF283ABB-6B2D-4AED-8DE9-0FF2ADECE2B6}" srcOrd="1" destOrd="0" presId="urn:microsoft.com/office/officeart/2005/8/layout/vList5"/>
    <dgm:cxn modelId="{5076CF77-8DFE-4908-B385-A096BFFD0F8B}" type="presParOf" srcId="{950D2826-3ABE-45C0-ADDF-63310EBFCD03}" destId="{52521E74-FFB9-400B-A03C-29EE5615E49E}" srcOrd="1" destOrd="0" presId="urn:microsoft.com/office/officeart/2005/8/layout/vList5"/>
    <dgm:cxn modelId="{752E95EF-A244-4B65-AAB0-B02C9BF71BC9}" type="presParOf" srcId="{950D2826-3ABE-45C0-ADDF-63310EBFCD03}" destId="{933CD4D0-9E6D-440A-8AA5-B56EF9D0B4F5}" srcOrd="2" destOrd="0" presId="urn:microsoft.com/office/officeart/2005/8/layout/vList5"/>
    <dgm:cxn modelId="{0D212859-14EC-49CA-9E5E-27A98B4C16C6}" type="presParOf" srcId="{933CD4D0-9E6D-440A-8AA5-B56EF9D0B4F5}" destId="{D6B558A3-08D5-4B60-841E-BBC4FFF7399E}" srcOrd="0" destOrd="0" presId="urn:microsoft.com/office/officeart/2005/8/layout/vList5"/>
    <dgm:cxn modelId="{2A396782-6CC4-419B-BE55-33B2F6679E1E}" type="presParOf" srcId="{933CD4D0-9E6D-440A-8AA5-B56EF9D0B4F5}" destId="{73D34D02-AB81-4D6B-9032-8F8643836C22}" srcOrd="1" destOrd="0" presId="urn:microsoft.com/office/officeart/2005/8/layout/vList5"/>
    <dgm:cxn modelId="{906D1C55-BC61-42C5-8613-90F16785236D}" type="presParOf" srcId="{950D2826-3ABE-45C0-ADDF-63310EBFCD03}" destId="{66D643A8-2894-41C8-93E6-950286518E29}" srcOrd="3" destOrd="0" presId="urn:microsoft.com/office/officeart/2005/8/layout/vList5"/>
    <dgm:cxn modelId="{449F3B2A-AD78-45D7-867A-7281411FE29C}" type="presParOf" srcId="{950D2826-3ABE-45C0-ADDF-63310EBFCD03}" destId="{F39A6C27-45C6-4970-9166-A342A331A259}" srcOrd="4" destOrd="0" presId="urn:microsoft.com/office/officeart/2005/8/layout/vList5"/>
    <dgm:cxn modelId="{DF199B7F-6770-45FF-B6F6-0E027824CDB3}" type="presParOf" srcId="{F39A6C27-45C6-4970-9166-A342A331A259}" destId="{B3017175-E2A7-4375-8BE6-00B9A9D2CF2F}" srcOrd="0" destOrd="0" presId="urn:microsoft.com/office/officeart/2005/8/layout/vList5"/>
    <dgm:cxn modelId="{CE2E345A-F600-435B-B6AD-722D791B65FF}" type="presParOf" srcId="{F39A6C27-45C6-4970-9166-A342A331A259}" destId="{7874B2B4-F74B-4EA7-9BAA-1821C2CEA0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5E971-91EF-46D0-9660-3DD136660729}">
      <dsp:nvSpPr>
        <dsp:cNvPr id="0" name=""/>
        <dsp:cNvSpPr/>
      </dsp:nvSpPr>
      <dsp:spPr>
        <a:xfrm>
          <a:off x="3695" y="1441221"/>
          <a:ext cx="1760207" cy="1451802"/>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Collect Data </a:t>
          </a:r>
        </a:p>
        <a:p>
          <a:pPr marL="114300" lvl="1" indent="-114300" algn="l" defTabSz="533400">
            <a:lnSpc>
              <a:spcPct val="90000"/>
            </a:lnSpc>
            <a:spcBef>
              <a:spcPct val="0"/>
            </a:spcBef>
            <a:spcAft>
              <a:spcPct val="15000"/>
            </a:spcAft>
            <a:buChar char="•"/>
          </a:pPr>
          <a:r>
            <a:rPr lang="en-US" sz="1200" kern="1200" dirty="0"/>
            <a:t>Prepare Input</a:t>
          </a:r>
        </a:p>
        <a:p>
          <a:pPr marL="114300" lvl="1" indent="-114300" algn="l" defTabSz="533400">
            <a:lnSpc>
              <a:spcPct val="90000"/>
            </a:lnSpc>
            <a:spcBef>
              <a:spcPct val="0"/>
            </a:spcBef>
            <a:spcAft>
              <a:spcPct val="15000"/>
            </a:spcAft>
            <a:buChar char="•"/>
          </a:pPr>
          <a:r>
            <a:rPr lang="en-US" sz="1200" kern="1200" dirty="0"/>
            <a:t>Check Compliance</a:t>
          </a:r>
        </a:p>
        <a:p>
          <a:pPr marL="114300" lvl="1" indent="-114300" algn="l" defTabSz="533400">
            <a:lnSpc>
              <a:spcPct val="90000"/>
            </a:lnSpc>
            <a:spcBef>
              <a:spcPct val="0"/>
            </a:spcBef>
            <a:spcAft>
              <a:spcPct val="15000"/>
            </a:spcAft>
            <a:buChar char="•"/>
          </a:pPr>
          <a:r>
            <a:rPr lang="en-US" sz="1200" kern="1200" dirty="0"/>
            <a:t>Generate Compliance Report</a:t>
          </a:r>
        </a:p>
      </dsp:txBody>
      <dsp:txXfrm>
        <a:off x="37105" y="1474631"/>
        <a:ext cx="1693387" cy="1073882"/>
      </dsp:txXfrm>
    </dsp:sp>
    <dsp:sp modelId="{D3035E91-D6D8-4102-9E90-3D579ADD3977}">
      <dsp:nvSpPr>
        <dsp:cNvPr id="0" name=""/>
        <dsp:cNvSpPr/>
      </dsp:nvSpPr>
      <dsp:spPr>
        <a:xfrm>
          <a:off x="1015891" y="1869619"/>
          <a:ext cx="1819122" cy="1819122"/>
        </a:xfrm>
        <a:prstGeom prst="leftCircularArrow">
          <a:avLst>
            <a:gd name="adj1" fmla="val 2488"/>
            <a:gd name="adj2" fmla="val 301457"/>
            <a:gd name="adj3" fmla="val 2076968"/>
            <a:gd name="adj4" fmla="val 9024489"/>
            <a:gd name="adj5" fmla="val 290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EDAB16-1593-42BF-80A7-5BCC3441CB8C}">
      <dsp:nvSpPr>
        <dsp:cNvPr id="0" name=""/>
        <dsp:cNvSpPr/>
      </dsp:nvSpPr>
      <dsp:spPr>
        <a:xfrm>
          <a:off x="394852" y="2581923"/>
          <a:ext cx="1564628" cy="6222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Demonstrate Compliance</a:t>
          </a:r>
        </a:p>
      </dsp:txBody>
      <dsp:txXfrm>
        <a:off x="413076" y="2600147"/>
        <a:ext cx="1528180" cy="585753"/>
      </dsp:txXfrm>
    </dsp:sp>
    <dsp:sp modelId="{98B6ADB6-3892-4091-A66E-4515F4C35AFB}">
      <dsp:nvSpPr>
        <dsp:cNvPr id="0" name=""/>
        <dsp:cNvSpPr/>
      </dsp:nvSpPr>
      <dsp:spPr>
        <a:xfrm>
          <a:off x="2175012" y="1441221"/>
          <a:ext cx="1760207" cy="145180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Review Software Input</a:t>
          </a:r>
        </a:p>
        <a:p>
          <a:pPr marL="114300" lvl="1" indent="-114300" algn="l" defTabSz="533400">
            <a:lnSpc>
              <a:spcPct val="90000"/>
            </a:lnSpc>
            <a:spcBef>
              <a:spcPct val="0"/>
            </a:spcBef>
            <a:spcAft>
              <a:spcPct val="15000"/>
            </a:spcAft>
            <a:buChar char="•"/>
          </a:pPr>
          <a:r>
            <a:rPr lang="en-US" sz="1200" kern="1200" dirty="0"/>
            <a:t>Check Compliance Results</a:t>
          </a:r>
        </a:p>
        <a:p>
          <a:pPr marL="114300" lvl="1" indent="-114300" algn="l" defTabSz="533400">
            <a:lnSpc>
              <a:spcPct val="90000"/>
            </a:lnSpc>
            <a:spcBef>
              <a:spcPct val="0"/>
            </a:spcBef>
            <a:spcAft>
              <a:spcPct val="15000"/>
            </a:spcAft>
            <a:buChar char="•"/>
          </a:pPr>
          <a:r>
            <a:rPr lang="en-US" sz="1200" kern="1200" dirty="0"/>
            <a:t>Review Mandatory Requirements</a:t>
          </a:r>
        </a:p>
      </dsp:txBody>
      <dsp:txXfrm>
        <a:off x="2208422" y="1785731"/>
        <a:ext cx="1693387" cy="1073882"/>
      </dsp:txXfrm>
    </dsp:sp>
    <dsp:sp modelId="{B204C94C-069B-4DF5-9484-3AAB31E85540}">
      <dsp:nvSpPr>
        <dsp:cNvPr id="0" name=""/>
        <dsp:cNvSpPr/>
      </dsp:nvSpPr>
      <dsp:spPr>
        <a:xfrm>
          <a:off x="3046156" y="625310"/>
          <a:ext cx="2258007" cy="2044037"/>
        </a:xfrm>
        <a:prstGeom prst="circularArrow">
          <a:avLst>
            <a:gd name="adj1" fmla="val 2214"/>
            <a:gd name="adj2" fmla="val 266596"/>
            <a:gd name="adj3" fmla="val 19557893"/>
            <a:gd name="adj4" fmla="val 12575511"/>
            <a:gd name="adj5" fmla="val 2583"/>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6E0316-EDC4-439E-BFAC-07665946F1A8}">
      <dsp:nvSpPr>
        <dsp:cNvPr id="0" name=""/>
        <dsp:cNvSpPr/>
      </dsp:nvSpPr>
      <dsp:spPr>
        <a:xfrm>
          <a:off x="2566169" y="1130120"/>
          <a:ext cx="1564628" cy="622201"/>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Plan Review</a:t>
          </a:r>
        </a:p>
      </dsp:txBody>
      <dsp:txXfrm>
        <a:off x="2584393" y="1148344"/>
        <a:ext cx="1528180" cy="585753"/>
      </dsp:txXfrm>
    </dsp:sp>
    <dsp:sp modelId="{40292853-9E63-48AD-8654-0293E03937F1}">
      <dsp:nvSpPr>
        <dsp:cNvPr id="0" name=""/>
        <dsp:cNvSpPr/>
      </dsp:nvSpPr>
      <dsp:spPr>
        <a:xfrm>
          <a:off x="4346328" y="1441221"/>
          <a:ext cx="1760207" cy="1451802"/>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Verify compliance of inspection checklist items</a:t>
          </a:r>
        </a:p>
        <a:p>
          <a:pPr marL="114300" lvl="1" indent="-114300" algn="l" defTabSz="533400">
            <a:lnSpc>
              <a:spcPct val="90000"/>
            </a:lnSpc>
            <a:spcBef>
              <a:spcPct val="0"/>
            </a:spcBef>
            <a:spcAft>
              <a:spcPct val="15000"/>
            </a:spcAft>
            <a:buChar char="•"/>
          </a:pPr>
          <a:r>
            <a:rPr lang="en-US" sz="1200" kern="1200" dirty="0">
              <a:solidFill>
                <a:schemeClr val="tx1"/>
              </a:solidFill>
            </a:rPr>
            <a:t>Approve compliance</a:t>
          </a:r>
        </a:p>
      </dsp:txBody>
      <dsp:txXfrm>
        <a:off x="4379738" y="1474631"/>
        <a:ext cx="1693387" cy="1073882"/>
      </dsp:txXfrm>
    </dsp:sp>
    <dsp:sp modelId="{C0C8F9D8-D8E9-497D-A27B-31D65239C55B}">
      <dsp:nvSpPr>
        <dsp:cNvPr id="0" name=""/>
        <dsp:cNvSpPr/>
      </dsp:nvSpPr>
      <dsp:spPr>
        <a:xfrm>
          <a:off x="4737485" y="2581923"/>
          <a:ext cx="1564628" cy="62220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Field Inspection</a:t>
          </a:r>
        </a:p>
      </dsp:txBody>
      <dsp:txXfrm>
        <a:off x="4755709" y="2600147"/>
        <a:ext cx="1528180" cy="585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E656D-7A0B-4BF8-BE47-5A6185EF09C4}">
      <dsp:nvSpPr>
        <dsp:cNvPr id="0" name=""/>
        <dsp:cNvSpPr/>
      </dsp:nvSpPr>
      <dsp:spPr>
        <a:xfrm>
          <a:off x="1847" y="0"/>
          <a:ext cx="2250755" cy="731404"/>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Builder </a:t>
          </a:r>
          <a:br>
            <a:rPr lang="en-US" sz="1700" kern="1200" dirty="0"/>
          </a:br>
          <a:r>
            <a:rPr lang="en-US" sz="1700" kern="1200" dirty="0"/>
            <a:t>Architect Designer</a:t>
          </a:r>
        </a:p>
      </dsp:txBody>
      <dsp:txXfrm>
        <a:off x="367549" y="0"/>
        <a:ext cx="1519351" cy="731404"/>
      </dsp:txXfrm>
    </dsp:sp>
    <dsp:sp modelId="{97104CD8-CF87-4520-9C68-4135B8F6E2E6}">
      <dsp:nvSpPr>
        <dsp:cNvPr id="0" name=""/>
        <dsp:cNvSpPr/>
      </dsp:nvSpPr>
      <dsp:spPr>
        <a:xfrm>
          <a:off x="2049388" y="0"/>
          <a:ext cx="2250755" cy="731404"/>
        </a:xfrm>
        <a:prstGeom prst="chevron">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Plan Reviewer</a:t>
          </a:r>
        </a:p>
      </dsp:txBody>
      <dsp:txXfrm>
        <a:off x="2415090" y="0"/>
        <a:ext cx="1519351" cy="731404"/>
      </dsp:txXfrm>
    </dsp:sp>
    <dsp:sp modelId="{D02CE508-DCD7-4DEF-A664-57A8121B962D}">
      <dsp:nvSpPr>
        <dsp:cNvPr id="0" name=""/>
        <dsp:cNvSpPr/>
      </dsp:nvSpPr>
      <dsp:spPr>
        <a:xfrm>
          <a:off x="4053207" y="0"/>
          <a:ext cx="2250755" cy="731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Field Inspector</a:t>
          </a:r>
        </a:p>
      </dsp:txBody>
      <dsp:txXfrm>
        <a:off x="4418909" y="0"/>
        <a:ext cx="1519351" cy="731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83ABB-6B2D-4AED-8DE9-0FF2ADECE2B6}">
      <dsp:nvSpPr>
        <dsp:cNvPr id="0" name=""/>
        <dsp:cNvSpPr/>
      </dsp:nvSpPr>
      <dsp:spPr>
        <a:xfrm rot="5400000">
          <a:off x="5678753" y="-2098430"/>
          <a:ext cx="1465589" cy="60343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cap="none" spc="0" dirty="0">
              <a:ln w="10541" cmpd="sng">
                <a:prstDash val="solid"/>
              </a:ln>
              <a:effectLst/>
            </a:rPr>
            <a:t>Basement is conditioned </a:t>
          </a:r>
          <a:endParaRPr lang="en-US" sz="3000" kern="1200" dirty="0"/>
        </a:p>
      </dsp:txBody>
      <dsp:txXfrm rot="-5400000">
        <a:off x="3394349" y="257518"/>
        <a:ext cx="5962854" cy="1322501"/>
      </dsp:txXfrm>
    </dsp:sp>
    <dsp:sp modelId="{C6DB6E0F-21DD-4423-B96F-527626B5A078}">
      <dsp:nvSpPr>
        <dsp:cNvPr id="0" name=""/>
        <dsp:cNvSpPr/>
      </dsp:nvSpPr>
      <dsp:spPr>
        <a:xfrm>
          <a:off x="0" y="0"/>
          <a:ext cx="3394348" cy="183198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Basement</a:t>
          </a:r>
        </a:p>
      </dsp:txBody>
      <dsp:txXfrm>
        <a:off x="89430" y="89430"/>
        <a:ext cx="3215488" cy="1653126"/>
      </dsp:txXfrm>
    </dsp:sp>
    <dsp:sp modelId="{73D34D02-AB81-4D6B-9032-8F8643836C22}">
      <dsp:nvSpPr>
        <dsp:cNvPr id="0" name=""/>
        <dsp:cNvSpPr/>
      </dsp:nvSpPr>
      <dsp:spPr>
        <a:xfrm rot="5400000">
          <a:off x="5678753" y="-174844"/>
          <a:ext cx="1465589" cy="60343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cap="none" spc="0" dirty="0">
              <a:ln w="10541" cmpd="sng">
                <a:prstDash val="solid"/>
              </a:ln>
              <a:effectLst/>
            </a:rPr>
            <a:t>Separates conditioned from </a:t>
          </a:r>
          <a:br>
            <a:rPr lang="en-US" sz="3000" b="1" kern="1200" cap="none" spc="0" dirty="0">
              <a:ln w="10541" cmpd="sng">
                <a:prstDash val="solid"/>
              </a:ln>
              <a:effectLst/>
            </a:rPr>
          </a:br>
          <a:r>
            <a:rPr lang="en-US" sz="3000" b="1" kern="1200" cap="none" spc="0" dirty="0">
              <a:ln w="10541" cmpd="sng">
                <a:prstDash val="solid"/>
              </a:ln>
              <a:effectLst/>
            </a:rPr>
            <a:t>ambient or unconditioned space </a:t>
          </a:r>
          <a:endParaRPr lang="en-US" sz="3000" kern="1200" dirty="0"/>
        </a:p>
      </dsp:txBody>
      <dsp:txXfrm rot="-5400000">
        <a:off x="3394349" y="2181104"/>
        <a:ext cx="5962854" cy="1322501"/>
      </dsp:txXfrm>
    </dsp:sp>
    <dsp:sp modelId="{D6B558A3-08D5-4B60-841E-BBC4FFF7399E}">
      <dsp:nvSpPr>
        <dsp:cNvPr id="0" name=""/>
        <dsp:cNvSpPr/>
      </dsp:nvSpPr>
      <dsp:spPr>
        <a:xfrm>
          <a:off x="0" y="1926361"/>
          <a:ext cx="3394348" cy="1831986"/>
        </a:xfrm>
        <a:prstGeom prst="roundRect">
          <a:avLst/>
        </a:prstGeom>
        <a:solidFill>
          <a:schemeClr val="accent1">
            <a:shade val="80000"/>
            <a:hueOff val="-225031"/>
            <a:satOff val="-20436"/>
            <a:lumOff val="169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Floor</a:t>
          </a:r>
        </a:p>
      </dsp:txBody>
      <dsp:txXfrm>
        <a:off x="89430" y="2015791"/>
        <a:ext cx="3215488" cy="1653126"/>
      </dsp:txXfrm>
    </dsp:sp>
    <dsp:sp modelId="{7874B2B4-F74B-4EA7-9BAA-1821C2CEA0B7}">
      <dsp:nvSpPr>
        <dsp:cNvPr id="0" name=""/>
        <dsp:cNvSpPr/>
      </dsp:nvSpPr>
      <dsp:spPr>
        <a:xfrm rot="5400000">
          <a:off x="5678753" y="1748741"/>
          <a:ext cx="1465589" cy="60343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cap="none" spc="0" dirty="0">
              <a:ln w="10541" cmpd="sng">
                <a:prstDash val="solid"/>
              </a:ln>
              <a:effectLst/>
            </a:rPr>
            <a:t>Crawl space is not vented to the outside and floor above is NOT insulated</a:t>
          </a:r>
          <a:endParaRPr lang="en-US" sz="3000" kern="1200" dirty="0"/>
        </a:p>
      </dsp:txBody>
      <dsp:txXfrm rot="-5400000">
        <a:off x="3394349" y="4104689"/>
        <a:ext cx="5962854" cy="1322501"/>
      </dsp:txXfrm>
    </dsp:sp>
    <dsp:sp modelId="{B3017175-E2A7-4375-8BE6-00B9A9D2CF2F}">
      <dsp:nvSpPr>
        <dsp:cNvPr id="0" name=""/>
        <dsp:cNvSpPr/>
      </dsp:nvSpPr>
      <dsp:spPr>
        <a:xfrm>
          <a:off x="0" y="3849946"/>
          <a:ext cx="3394348" cy="1831986"/>
        </a:xfrm>
        <a:prstGeom prst="roundRect">
          <a:avLst/>
        </a:prstGeom>
        <a:solidFill>
          <a:schemeClr val="accent1">
            <a:shade val="80000"/>
            <a:hueOff val="-450062"/>
            <a:satOff val="-40871"/>
            <a:lumOff val="33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Crawl Wall</a:t>
          </a:r>
        </a:p>
      </dsp:txBody>
      <dsp:txXfrm>
        <a:off x="89430" y="3939376"/>
        <a:ext cx="3215488" cy="16531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8/2/2021</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PNNL develops and supports the </a:t>
            </a:r>
            <a:r>
              <a:rPr lang="en-US" sz="1200" kern="1200" dirty="0" err="1">
                <a:solidFill>
                  <a:schemeClr val="tx1"/>
                </a:solidFill>
                <a:effectLst/>
                <a:latin typeface="+mn-lt"/>
                <a:ea typeface="+mn-ea"/>
                <a:cs typeface="+mn-cs"/>
              </a:rPr>
              <a:t>CheckTools</a:t>
            </a:r>
            <a:r>
              <a:rPr lang="en-US" sz="1200" kern="1200" dirty="0">
                <a:solidFill>
                  <a:schemeClr val="tx1"/>
                </a:solidFill>
                <a:effectLst/>
                <a:latin typeface="+mn-lt"/>
                <a:ea typeface="+mn-ea"/>
                <a:cs typeface="+mn-cs"/>
              </a:rPr>
              <a:t> suite of software- Gate Keepers and Key Masters</a:t>
            </a:r>
          </a:p>
          <a:p>
            <a:r>
              <a:rPr lang="en-US" sz="1200" kern="1200" dirty="0">
                <a:solidFill>
                  <a:schemeClr val="tx1"/>
                </a:solidFill>
                <a:effectLst/>
                <a:latin typeface="+mn-lt"/>
                <a:ea typeface="+mn-ea"/>
                <a:cs typeface="+mn-cs"/>
              </a:rPr>
              <a:t>	Residential projects – </a:t>
            </a:r>
            <a:r>
              <a:rPr lang="en-US" sz="1200" kern="1200" dirty="0" err="1">
                <a:solidFill>
                  <a:schemeClr val="tx1"/>
                </a:solidFill>
                <a:effectLst/>
                <a:latin typeface="+mn-lt"/>
                <a:ea typeface="+mn-ea"/>
                <a:cs typeface="+mn-cs"/>
              </a:rPr>
              <a:t>REScheck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Commercial projects - </a:t>
            </a:r>
            <a:r>
              <a:rPr lang="en-US" sz="1200" kern="1200" dirty="0" err="1">
                <a:solidFill>
                  <a:schemeClr val="tx1"/>
                </a:solidFill>
                <a:effectLst/>
                <a:latin typeface="+mn-lt"/>
                <a:ea typeface="+mn-ea"/>
                <a:cs typeface="+mn-cs"/>
              </a:rPr>
              <a:t>COMcheck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do we do this? </a:t>
            </a:r>
          </a:p>
          <a:p>
            <a:r>
              <a:rPr lang="en-US" sz="1200" kern="1200" dirty="0">
                <a:solidFill>
                  <a:schemeClr val="tx1"/>
                </a:solidFill>
                <a:effectLst/>
                <a:latin typeface="+mn-lt"/>
                <a:ea typeface="+mn-ea"/>
                <a:cs typeface="+mn-cs"/>
              </a:rPr>
              <a:t>Compliance:  Provide technical assistance to states to implement building energy codes including increasing and verifying compliance to ensure consumer benefits (42 USC 6833), develop software to support a streamlined compliance process, provide objective information resources and technical guidance to states and localities to increase code compliance.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(aka Project Dashboard</a:t>
            </a:r>
            <a:r>
              <a:rPr lang="en-US" baseline="0" dirty="0"/>
              <a:t>) gives users advanced project management capabilities.</a:t>
            </a:r>
          </a:p>
          <a:p>
            <a:endParaRPr lang="en-US" baseline="0" dirty="0"/>
          </a:p>
          <a:p>
            <a:r>
              <a:rPr lang="en-US" baseline="0" dirty="0"/>
              <a:t>Standard table features exists:</a:t>
            </a:r>
          </a:p>
          <a:p>
            <a:r>
              <a:rPr lang="en-US" baseline="0" dirty="0"/>
              <a:t>	Sort columns in ascending/descending order by alternately clicking on column header.</a:t>
            </a:r>
          </a:p>
          <a:p>
            <a:r>
              <a:rPr lang="en-US" baseline="0" dirty="0"/>
              <a:t>	Modify projects status descriptor to identify projects that are final.</a:t>
            </a:r>
          </a:p>
          <a:p>
            <a:r>
              <a:rPr lang="en-US" baseline="0" dirty="0"/>
              <a:t>	Send out sharing privileges with co-workers.</a:t>
            </a:r>
          </a:p>
          <a:p>
            <a:r>
              <a:rPr lang="en-US" baseline="0" dirty="0"/>
              <a:t>	Bulk process deletion operations.</a:t>
            </a:r>
          </a:p>
          <a:p>
            <a:endParaRPr lang="en-US" baseline="0" dirty="0"/>
          </a:p>
          <a:p>
            <a:r>
              <a:rPr lang="en-US" baseline="0" dirty="0"/>
              <a:t>Specify “My Profile” and “My Settings” features.</a:t>
            </a:r>
          </a:p>
          <a:p>
            <a:endParaRPr lang="en-US" baseline="0" dirty="0"/>
          </a:p>
          <a:p>
            <a:r>
              <a:rPr lang="en-US" baseline="0" dirty="0"/>
              <a:t>Use the “Create Sample Project” button to create an example project to review and study as a tutorial aid.</a:t>
            </a:r>
          </a:p>
          <a:p>
            <a:endParaRPr lang="en-US" baseline="0" dirty="0"/>
          </a:p>
          <a:p>
            <a:r>
              <a:rPr lang="en-US" baseline="0" dirty="0"/>
              <a:t>Right-mouse-click on Project name to see other options specific to projects.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381146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co-workers</a:t>
            </a:r>
            <a:r>
              <a:rPr lang="en-US" baseline="0" dirty="0"/>
              <a:t> to your Address Book that you wish to sharing projects with.</a:t>
            </a:r>
          </a:p>
          <a:p>
            <a:endParaRPr lang="en-US" baseline="0" dirty="0"/>
          </a:p>
          <a:p>
            <a:r>
              <a:rPr lang="en-US" baseline="0" dirty="0"/>
              <a:t>Your personal information will accompany share invitation emails.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408947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Settings</a:t>
            </a:r>
            <a:r>
              <a:rPr lang="en-US" baseline="0" dirty="0"/>
              <a:t> can be used to set default properties to invoke for each new project you create.</a:t>
            </a:r>
          </a:p>
          <a:p>
            <a:endParaRPr lang="en-US" baseline="0" dirty="0"/>
          </a:p>
          <a:p>
            <a:r>
              <a:rPr lang="en-US" baseline="0" dirty="0"/>
              <a:t>Toggle the default project settings on/off to temporarily disable use of defaults.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97570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Adoption is assessed based on a quantitative analysis of energy savings impacts within a given state. This provides a greater level of accuracy and replaces the previous approach, which was comprised of a simpler qualitative review of state code titles and provisions.  However, this may mean that the code shown on the map is not necessarily the code the local building department may want used for compliance.  Users need to ask the local building department what code to select from the Code menu to be sure.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168684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projects</a:t>
            </a:r>
            <a:r>
              <a:rPr lang="en-US" baseline="0" dirty="0"/>
              <a:t> will open in “edit” mode by default.</a:t>
            </a:r>
          </a:p>
          <a:p>
            <a:endParaRPr lang="en-US" baseline="0" dirty="0"/>
          </a:p>
          <a:p>
            <a:r>
              <a:rPr lang="en-US" baseline="0" dirty="0"/>
              <a:t>Existing (previously saved projects) will open in “read-only” mode. Click Edit to allow editing to occur.</a:t>
            </a:r>
          </a:p>
          <a:p>
            <a:endParaRPr lang="en-US" baseline="0" dirty="0"/>
          </a:p>
          <a:p>
            <a:r>
              <a:rPr lang="en-US" baseline="0" dirty="0" err="1"/>
              <a:t>REScheck</a:t>
            </a:r>
            <a:r>
              <a:rPr lang="en-US" baseline="0" dirty="0"/>
              <a:t> designed flow to move from the top left to bottom right.  Flow should be to move left to right and top to bottom</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252950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of project determines</a:t>
            </a:r>
            <a:r>
              <a:rPr lang="en-US" baseline="0" dirty="0"/>
              <a:t> climate zone.</a:t>
            </a:r>
          </a:p>
          <a:p>
            <a:r>
              <a:rPr lang="en-US" baseline="0" dirty="0"/>
              <a:t>Project type and compliance method determines what method is used for determining compliance.  </a:t>
            </a:r>
          </a:p>
          <a:p>
            <a:r>
              <a:rPr lang="en-US" baseline="0" dirty="0"/>
              <a:t>2015/2018 IECC Alternation projects require prescriptive path method be used.</a:t>
            </a:r>
          </a:p>
          <a:p>
            <a:r>
              <a:rPr lang="en-US" dirty="0"/>
              <a:t>Trade-off compliance approach is used for New Construction and</a:t>
            </a:r>
            <a:r>
              <a:rPr lang="en-US" baseline="0" dirty="0"/>
              <a:t> Addition.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424693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a:t>
            </a:r>
            <a:r>
              <a:rPr lang="en-US" baseline="0" dirty="0"/>
              <a:t> location can be specified by typing in a </a:t>
            </a:r>
            <a:r>
              <a:rPr lang="en-US" baseline="0" dirty="0" err="1"/>
              <a:t>zipcode</a:t>
            </a:r>
            <a:r>
              <a:rPr lang="en-US" baseline="0" dirty="0"/>
              <a:t>, city name, county name, and/or state.</a:t>
            </a:r>
          </a:p>
          <a:p>
            <a:endParaRPr lang="en-US" baseline="0" dirty="0"/>
          </a:p>
          <a:p>
            <a:r>
              <a:rPr lang="en-US" baseline="0" dirty="0"/>
              <a:t>In most inputs, a drop-down list will be displayed and populated according to previously entered content while type ahead keystrokes can be matched with those inputs.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138671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18</a:t>
            </a:fld>
            <a:endParaRPr lang="en-US"/>
          </a:p>
        </p:txBody>
      </p:sp>
    </p:spTree>
    <p:extLst>
      <p:ext uri="{BB962C8B-B14F-4D97-AF65-F5344CB8AC3E}">
        <p14:creationId xmlns:p14="http://schemas.microsoft.com/office/powerpoint/2010/main" val="366450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Multifamily buildings can be considered as a</a:t>
            </a:r>
            <a:r>
              <a:rPr lang="en-US" baseline="0" dirty="0"/>
              <a:t> whole or separate reports can be generated for each dwelling unit.  If compliance is being shown for an individual unit, typically you would not include the shared components that do NOT separate conditioned space from unconditioned space.  Where individual units are identical, one report may be submitted as representative of the others.  Contact the authority having jurisdiction to determine which approach to take.</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20</a:t>
            </a:fld>
            <a:endParaRPr lang="en-US"/>
          </a:p>
        </p:txBody>
      </p:sp>
    </p:spTree>
    <p:extLst>
      <p:ext uri="{BB962C8B-B14F-4D97-AF65-F5344CB8AC3E}">
        <p14:creationId xmlns:p14="http://schemas.microsoft.com/office/powerpoint/2010/main" val="412956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“other” requires a U-factor of the entire assembly,</a:t>
            </a:r>
            <a:r>
              <a:rPr lang="en-US" baseline="0" dirty="0"/>
              <a:t> not just the insulation R-value.  Documentation of the calculated assembly U-factor must be provided to the local jurisdiction.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415694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t>
            </a:r>
            <a:r>
              <a:rPr lang="en-US" dirty="0" err="1"/>
              <a:t>REScheck</a:t>
            </a:r>
            <a:r>
              <a:rPr lang="en-US" dirty="0"/>
              <a:t> fits into the whole design and build process</a:t>
            </a:r>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3178092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Colors – red usually indicates missing information, errors, or failing compliance; </a:t>
            </a:r>
          </a:p>
          <a:p>
            <a:pPr defTabSz="465887">
              <a:defRPr/>
            </a:pPr>
            <a:endParaRPr lang="en-US" dirty="0"/>
          </a:p>
          <a:p>
            <a:pPr defTabSz="465887">
              <a:defRPr/>
            </a:pPr>
            <a:r>
              <a:rPr lang="en-US" dirty="0"/>
              <a:t>Colors –green on the screen means a passing condition, in help it means a glossary term; </a:t>
            </a:r>
          </a:p>
          <a:p>
            <a:pPr defTabSz="465887">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297012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Consists of ceiling, walls (above grade and below grade),</a:t>
            </a:r>
            <a:r>
              <a:rPr lang="en-US" baseline="0" dirty="0"/>
              <a:t> fenestration, foundation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24</a:t>
            </a:fld>
            <a:endParaRPr lang="en-US"/>
          </a:p>
        </p:txBody>
      </p:sp>
    </p:spTree>
    <p:extLst>
      <p:ext uri="{BB962C8B-B14F-4D97-AF65-F5344CB8AC3E}">
        <p14:creationId xmlns:p14="http://schemas.microsoft.com/office/powerpoint/2010/main" val="2449187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viewing options</a:t>
            </a:r>
            <a:r>
              <a:rPr lang="en-US" baseline="0" dirty="0"/>
              <a:t> are available including fully collapsing (hiding) category tables, expanding them in part or in fully expanded mode.</a:t>
            </a:r>
          </a:p>
          <a:p>
            <a:r>
              <a:rPr lang="en-US" baseline="0" dirty="0"/>
              <a:t>This allows for personalizing your display to accommodate data entry and review.</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26</a:t>
            </a:fld>
            <a:endParaRPr lang="en-US"/>
          </a:p>
        </p:txBody>
      </p:sp>
    </p:spTree>
    <p:extLst>
      <p:ext uri="{BB962C8B-B14F-4D97-AF65-F5344CB8AC3E}">
        <p14:creationId xmlns:p14="http://schemas.microsoft.com/office/powerpoint/2010/main" val="45151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 expanded</a:t>
            </a:r>
            <a:r>
              <a:rPr lang="en-US" baseline="0" dirty="0"/>
              <a:t> view</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27</a:t>
            </a:fld>
            <a:endParaRPr lang="en-US"/>
          </a:p>
        </p:txBody>
      </p:sp>
    </p:spTree>
    <p:extLst>
      <p:ext uri="{BB962C8B-B14F-4D97-AF65-F5344CB8AC3E}">
        <p14:creationId xmlns:p14="http://schemas.microsoft.com/office/powerpoint/2010/main" val="3811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mode displays the time</a:t>
            </a:r>
            <a:r>
              <a:rPr lang="en-US" baseline="0" dirty="0"/>
              <a:t> remaining before inactivity will automatically terminate a project edit session.</a:t>
            </a:r>
          </a:p>
          <a:p>
            <a:r>
              <a:rPr lang="en-US" baseline="0" dirty="0"/>
              <a:t>This is done to limit projects from being left in a locked state unintentionally.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3485109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a:t>
            </a:r>
            <a:r>
              <a:rPr lang="en-US" baseline="0" dirty="0"/>
              <a:t> how to add an assembly. In this case an above-grade exterior wall is added by clicking the Add button in the Walls category table. The drop-down list from clicking Add will include Wall, Window, and Door. When wall is selected the screen “Add Wall Assembly” is displayed. </a:t>
            </a:r>
          </a:p>
          <a:p>
            <a:endParaRPr lang="en-US" baseline="0" dirty="0"/>
          </a:p>
          <a:p>
            <a:r>
              <a:rPr lang="en-US" baseline="0" dirty="0"/>
              <a:t>The type of wall assembly selected on the left hand side of the screen determine what inputs are presented on the right hand side of the screen.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29</a:t>
            </a:fld>
            <a:endParaRPr lang="en-US"/>
          </a:p>
        </p:txBody>
      </p:sp>
    </p:spTree>
    <p:extLst>
      <p:ext uri="{BB962C8B-B14F-4D97-AF65-F5344CB8AC3E}">
        <p14:creationId xmlns:p14="http://schemas.microsoft.com/office/powerpoint/2010/main" val="300337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a:t>
            </a:r>
            <a:r>
              <a:rPr lang="en-US" baseline="0" dirty="0"/>
              <a:t> the Glazing Requirements screen that is displayed when clicking on the hypertext item in the background having the same name. </a:t>
            </a:r>
          </a:p>
          <a:p>
            <a:endParaRPr lang="en-US" baseline="0" dirty="0"/>
          </a:p>
          <a:p>
            <a:r>
              <a:rPr lang="en-US" baseline="0" dirty="0"/>
              <a:t>The requirements displayed are dependent on the energy code and location of the project as well as the set of windows/skylights that are specified.</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31</a:t>
            </a:fld>
            <a:endParaRPr lang="en-US"/>
          </a:p>
        </p:txBody>
      </p:sp>
    </p:spTree>
    <p:extLst>
      <p:ext uri="{BB962C8B-B14F-4D97-AF65-F5344CB8AC3E}">
        <p14:creationId xmlns:p14="http://schemas.microsoft.com/office/powerpoint/2010/main" val="2349990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icon</a:t>
            </a:r>
            <a:r>
              <a:rPr lang="en-US" baseline="0" dirty="0"/>
              <a:t> at the far right of each assembly row is “Show more details” feature. It displays all data that were specified in the assembly dialog including those that may not fit well within the assembly row columns. </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33</a:t>
            </a:fld>
            <a:endParaRPr lang="en-US"/>
          </a:p>
        </p:txBody>
      </p:sp>
    </p:spTree>
    <p:extLst>
      <p:ext uri="{BB962C8B-B14F-4D97-AF65-F5344CB8AC3E}">
        <p14:creationId xmlns:p14="http://schemas.microsoft.com/office/powerpoint/2010/main" val="400999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Slab</a:t>
            </a:r>
            <a:r>
              <a:rPr lang="en-US" baseline="0" dirty="0">
                <a:ea typeface="ＭＳ Ｐゴシック" pitchFamily="34" charset="-128"/>
              </a:rPr>
              <a:t>-on-grade is a type of floor. Slabs require input of </a:t>
            </a:r>
            <a:r>
              <a:rPr lang="en-US" dirty="0">
                <a:ea typeface="ＭＳ Ｐゴシック" pitchFamily="34" charset="-128"/>
              </a:rPr>
              <a:t>perimeter of the slab component in linear feet.  Slabs include all slab edges that are part of the building envelope and are less than 12” below grade.  Edges of slab floors over 12” below grade (such as basement floors) aren’t subject to code requirements and shouldn’t be entered</a:t>
            </a:r>
            <a:r>
              <a:rPr lang="en-US" baseline="0" dirty="0">
                <a:ea typeface="ＭＳ Ｐゴシック" pitchFamily="34" charset="-128"/>
              </a:rPr>
              <a:t> into the software.</a:t>
            </a:r>
            <a:endParaRPr lang="en-US"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34</a:t>
            </a:fld>
            <a:endParaRPr lang="en-US"/>
          </a:p>
        </p:txBody>
      </p:sp>
    </p:spTree>
    <p:extLst>
      <p:ext uri="{BB962C8B-B14F-4D97-AF65-F5344CB8AC3E}">
        <p14:creationId xmlns:p14="http://schemas.microsoft.com/office/powerpoint/2010/main" val="532964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all foundation wall could be of same construction, walkout portion of this basement will be considered an above grade wall and subject to those requirements.</a:t>
            </a:r>
          </a:p>
        </p:txBody>
      </p:sp>
      <p:sp>
        <p:nvSpPr>
          <p:cNvPr id="4" name="Slide Number Placeholder 3"/>
          <p:cNvSpPr>
            <a:spLocks noGrp="1"/>
          </p:cNvSpPr>
          <p:nvPr>
            <p:ph type="sldNum" sz="quarter" idx="5"/>
          </p:nvPr>
        </p:nvSpPr>
        <p:spPr/>
        <p:txBody>
          <a:bodyPr/>
          <a:lstStyle/>
          <a:p>
            <a:fld id="{710104DB-87CA-D64F-AB86-DB2520DDF5D7}" type="slidenum">
              <a:rPr lang="en-US" smtClean="0"/>
              <a:t>35</a:t>
            </a:fld>
            <a:endParaRPr lang="en-US"/>
          </a:p>
        </p:txBody>
      </p:sp>
    </p:spTree>
    <p:extLst>
      <p:ext uri="{BB962C8B-B14F-4D97-AF65-F5344CB8AC3E}">
        <p14:creationId xmlns:p14="http://schemas.microsoft.com/office/powerpoint/2010/main" val="388408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website where you can find the </a:t>
            </a:r>
            <a:r>
              <a:rPr lang="en-US" dirty="0" err="1"/>
              <a:t>REScheck</a:t>
            </a:r>
            <a:r>
              <a:rPr lang="en-US" dirty="0"/>
              <a:t> software.  Both web and desktop.  This workshop will focus on the web as the desktop will be phased out.</a:t>
            </a:r>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44148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36</a:t>
            </a:fld>
            <a:endParaRPr lang="en-US"/>
          </a:p>
        </p:txBody>
      </p:sp>
    </p:spTree>
    <p:extLst>
      <p:ext uri="{BB962C8B-B14F-4D97-AF65-F5344CB8AC3E}">
        <p14:creationId xmlns:p14="http://schemas.microsoft.com/office/powerpoint/2010/main" val="1317613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37</a:t>
            </a:fld>
            <a:endParaRPr lang="en-US"/>
          </a:p>
        </p:txBody>
      </p:sp>
    </p:spTree>
    <p:extLst>
      <p:ext uri="{BB962C8B-B14F-4D97-AF65-F5344CB8AC3E}">
        <p14:creationId xmlns:p14="http://schemas.microsoft.com/office/powerpoint/2010/main" val="81805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38</a:t>
            </a:fld>
            <a:endParaRPr lang="en-US"/>
          </a:p>
        </p:txBody>
      </p:sp>
    </p:spTree>
    <p:extLst>
      <p:ext uri="{BB962C8B-B14F-4D97-AF65-F5344CB8AC3E}">
        <p14:creationId xmlns:p14="http://schemas.microsoft.com/office/powerpoint/2010/main" val="1462859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39</a:t>
            </a:fld>
            <a:endParaRPr lang="en-US"/>
          </a:p>
        </p:txBody>
      </p:sp>
    </p:spTree>
    <p:extLst>
      <p:ext uri="{BB962C8B-B14F-4D97-AF65-F5344CB8AC3E}">
        <p14:creationId xmlns:p14="http://schemas.microsoft.com/office/powerpoint/2010/main" val="438129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a:t>
            </a:r>
            <a:r>
              <a:rPr lang="en-US" baseline="0" dirty="0"/>
              <a:t> tab shows the compliance results in detail and couples those with the mandatory requirements that must also be satisfied. </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40</a:t>
            </a:fld>
            <a:endParaRPr lang="en-US"/>
          </a:p>
        </p:txBody>
      </p:sp>
    </p:spTree>
    <p:extLst>
      <p:ext uri="{BB962C8B-B14F-4D97-AF65-F5344CB8AC3E}">
        <p14:creationId xmlns:p14="http://schemas.microsoft.com/office/powerpoint/2010/main" val="1986712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41</a:t>
            </a:fld>
            <a:endParaRPr lang="en-US"/>
          </a:p>
        </p:txBody>
      </p:sp>
    </p:spTree>
    <p:extLst>
      <p:ext uri="{BB962C8B-B14F-4D97-AF65-F5344CB8AC3E}">
        <p14:creationId xmlns:p14="http://schemas.microsoft.com/office/powerpoint/2010/main" val="1763846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proposed</a:t>
            </a:r>
            <a:r>
              <a:rPr lang="en-US" baseline="0" dirty="0"/>
              <a:t> and required </a:t>
            </a:r>
            <a:r>
              <a:rPr lang="en-US" dirty="0"/>
              <a:t>U-factor for envelope</a:t>
            </a:r>
            <a:r>
              <a:rPr lang="en-US" baseline="0" dirty="0"/>
              <a:t> assemblies. Note that requirement U-factor is “generalized” to covered a variety of standard construction types.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42</a:t>
            </a:fld>
            <a:endParaRPr lang="en-US"/>
          </a:p>
        </p:txBody>
      </p:sp>
    </p:spTree>
    <p:extLst>
      <p:ext uri="{BB962C8B-B14F-4D97-AF65-F5344CB8AC3E}">
        <p14:creationId xmlns:p14="http://schemas.microsoft.com/office/powerpoint/2010/main" val="1300415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43</a:t>
            </a:fld>
            <a:endParaRPr lang="en-US"/>
          </a:p>
        </p:txBody>
      </p:sp>
    </p:spTree>
    <p:extLst>
      <p:ext uri="{BB962C8B-B14F-4D97-AF65-F5344CB8AC3E}">
        <p14:creationId xmlns:p14="http://schemas.microsoft.com/office/powerpoint/2010/main" val="286142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44</a:t>
            </a:fld>
            <a:endParaRPr lang="en-US"/>
          </a:p>
        </p:txBody>
      </p:sp>
    </p:spTree>
    <p:extLst>
      <p:ext uri="{BB962C8B-B14F-4D97-AF65-F5344CB8AC3E}">
        <p14:creationId xmlns:p14="http://schemas.microsoft.com/office/powerpoint/2010/main" val="4224594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Reports are created </a:t>
            </a:r>
            <a:r>
              <a:rPr lang="en-US" baseline="0" dirty="0"/>
              <a:t>by clicking on the Report button on the Compliance tab. The report consists of three sections that can be processed as necessary. Once the report process is complete, a dialog informs the user what the assigned name is and if the document is final.  If is final then the </a:t>
            </a:r>
            <a:r>
              <a:rPr lang="en-US" baseline="0" dirty="0" err="1"/>
              <a:t>REScheckWeb</a:t>
            </a:r>
            <a:r>
              <a:rPr lang="en-US" baseline="0" dirty="0"/>
              <a:t> breadcrumb is updated to reflect that as is the Status flag for this project on the project dashboard. </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45</a:t>
            </a:fld>
            <a:endParaRPr lang="en-US"/>
          </a:p>
        </p:txBody>
      </p:sp>
    </p:spTree>
    <p:extLst>
      <p:ext uri="{BB962C8B-B14F-4D97-AF65-F5344CB8AC3E}">
        <p14:creationId xmlns:p14="http://schemas.microsoft.com/office/powerpoint/2010/main" val="109955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directly to </a:t>
            </a:r>
            <a:r>
              <a:rPr lang="en-US" dirty="0" err="1"/>
              <a:t>REScheck</a:t>
            </a:r>
            <a:r>
              <a:rPr lang="en-US" dirty="0"/>
              <a:t> web and </a:t>
            </a:r>
            <a:r>
              <a:rPr lang="en-US" dirty="0" err="1"/>
              <a:t>REScheck</a:t>
            </a:r>
            <a:r>
              <a:rPr lang="en-US" dirty="0"/>
              <a:t> desktop</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24414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users and code officials should do this step</a:t>
            </a:r>
          </a:p>
        </p:txBody>
      </p:sp>
      <p:sp>
        <p:nvSpPr>
          <p:cNvPr id="4" name="Slide Number Placeholder 3"/>
          <p:cNvSpPr>
            <a:spLocks noGrp="1"/>
          </p:cNvSpPr>
          <p:nvPr>
            <p:ph type="sldNum" sz="quarter" idx="5"/>
          </p:nvPr>
        </p:nvSpPr>
        <p:spPr/>
        <p:txBody>
          <a:bodyPr/>
          <a:lstStyle/>
          <a:p>
            <a:fld id="{710104DB-87CA-D64F-AB86-DB2520DDF5D7}" type="slidenum">
              <a:rPr lang="en-US" smtClean="0"/>
              <a:t>46</a:t>
            </a:fld>
            <a:endParaRPr lang="en-US"/>
          </a:p>
        </p:txBody>
      </p:sp>
    </p:spTree>
    <p:extLst>
      <p:ext uri="{BB962C8B-B14F-4D97-AF65-F5344CB8AC3E}">
        <p14:creationId xmlns:p14="http://schemas.microsoft.com/office/powerpoint/2010/main" val="28411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Look for “heavy hitters” by reviewing draft report.  This metric</a:t>
            </a:r>
            <a:r>
              <a:rPr lang="en-US" baseline="0" dirty="0"/>
              <a:t> incorporates the weight of the U-factor with the area of the assembly.</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47</a:t>
            </a:fld>
            <a:endParaRPr lang="en-US"/>
          </a:p>
        </p:txBody>
      </p:sp>
    </p:spTree>
    <p:extLst>
      <p:ext uri="{BB962C8B-B14F-4D97-AF65-F5344CB8AC3E}">
        <p14:creationId xmlns:p14="http://schemas.microsoft.com/office/powerpoint/2010/main" val="2556366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48</a:t>
            </a:fld>
            <a:endParaRPr lang="en-US"/>
          </a:p>
        </p:txBody>
      </p:sp>
    </p:spTree>
    <p:extLst>
      <p:ext uri="{BB962C8B-B14F-4D97-AF65-F5344CB8AC3E}">
        <p14:creationId xmlns:p14="http://schemas.microsoft.com/office/powerpoint/2010/main" val="392664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code officials</a:t>
            </a:r>
          </a:p>
        </p:txBody>
      </p:sp>
      <p:sp>
        <p:nvSpPr>
          <p:cNvPr id="4" name="Slide Number Placeholder 3"/>
          <p:cNvSpPr>
            <a:spLocks noGrp="1"/>
          </p:cNvSpPr>
          <p:nvPr>
            <p:ph type="sldNum" sz="quarter" idx="5"/>
          </p:nvPr>
        </p:nvSpPr>
        <p:spPr/>
        <p:txBody>
          <a:bodyPr/>
          <a:lstStyle/>
          <a:p>
            <a:fld id="{710104DB-87CA-D64F-AB86-DB2520DDF5D7}" type="slidenum">
              <a:rPr lang="en-US" smtClean="0"/>
              <a:t>49</a:t>
            </a:fld>
            <a:endParaRPr lang="en-US"/>
          </a:p>
        </p:txBody>
      </p:sp>
    </p:spTree>
    <p:extLst>
      <p:ext uri="{BB962C8B-B14F-4D97-AF65-F5344CB8AC3E}">
        <p14:creationId xmlns:p14="http://schemas.microsoft.com/office/powerpoint/2010/main" val="3316438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Foundation Inspection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50</a:t>
            </a:fld>
            <a:endParaRPr lang="en-US"/>
          </a:p>
        </p:txBody>
      </p:sp>
    </p:spTree>
    <p:extLst>
      <p:ext uri="{BB962C8B-B14F-4D97-AF65-F5344CB8AC3E}">
        <p14:creationId xmlns:p14="http://schemas.microsoft.com/office/powerpoint/2010/main" val="760117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51</a:t>
            </a:fld>
            <a:endParaRPr lang="en-US"/>
          </a:p>
        </p:txBody>
      </p:sp>
    </p:spTree>
    <p:extLst>
      <p:ext uri="{BB962C8B-B14F-4D97-AF65-F5344CB8AC3E}">
        <p14:creationId xmlns:p14="http://schemas.microsoft.com/office/powerpoint/2010/main" val="1404775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52</a:t>
            </a:fld>
            <a:endParaRPr lang="en-US"/>
          </a:p>
        </p:txBody>
      </p:sp>
    </p:spTree>
    <p:extLst>
      <p:ext uri="{BB962C8B-B14F-4D97-AF65-F5344CB8AC3E}">
        <p14:creationId xmlns:p14="http://schemas.microsoft.com/office/powerpoint/2010/main" val="3108969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a project share email</a:t>
            </a:r>
            <a:r>
              <a:rPr lang="en-US" baseline="0" dirty="0"/>
              <a:t> invitation.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53</a:t>
            </a:fld>
            <a:endParaRPr lang="en-US"/>
          </a:p>
        </p:txBody>
      </p:sp>
    </p:spTree>
    <p:extLst>
      <p:ext uri="{BB962C8B-B14F-4D97-AF65-F5344CB8AC3E}">
        <p14:creationId xmlns:p14="http://schemas.microsoft.com/office/powerpoint/2010/main" val="3921894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a project share email</a:t>
            </a:r>
            <a:r>
              <a:rPr lang="en-US" baseline="0" dirty="0"/>
              <a:t> invitation.</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54</a:t>
            </a:fld>
            <a:endParaRPr lang="en-US"/>
          </a:p>
        </p:txBody>
      </p:sp>
    </p:spTree>
    <p:extLst>
      <p:ext uri="{BB962C8B-B14F-4D97-AF65-F5344CB8AC3E}">
        <p14:creationId xmlns:p14="http://schemas.microsoft.com/office/powerpoint/2010/main" val="938709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project sharing types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55</a:t>
            </a:fld>
            <a:endParaRPr lang="en-US"/>
          </a:p>
        </p:txBody>
      </p:sp>
    </p:spTree>
    <p:extLst>
      <p:ext uri="{BB962C8B-B14F-4D97-AF65-F5344CB8AC3E}">
        <p14:creationId xmlns:p14="http://schemas.microsoft.com/office/powerpoint/2010/main" val="62877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that </a:t>
            </a:r>
            <a:r>
              <a:rPr lang="en-US" dirty="0" err="1"/>
              <a:t>REScheck</a:t>
            </a:r>
            <a:r>
              <a:rPr lang="en-US" dirty="0"/>
              <a:t> supports.  There are state amended codes that have been implemented that meet the DOE requirements for inclusion into </a:t>
            </a:r>
            <a:r>
              <a:rPr lang="en-US" dirty="0" err="1"/>
              <a:t>REScheck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3900093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56</a:t>
            </a:fld>
            <a:endParaRPr lang="en-US"/>
          </a:p>
        </p:txBody>
      </p:sp>
    </p:spTree>
    <p:extLst>
      <p:ext uri="{BB962C8B-B14F-4D97-AF65-F5344CB8AC3E}">
        <p14:creationId xmlns:p14="http://schemas.microsoft.com/office/powerpoint/2010/main" val="4245702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out note – always improving software for the future and would love your feedback on any features or operations</a:t>
            </a:r>
          </a:p>
        </p:txBody>
      </p:sp>
      <p:sp>
        <p:nvSpPr>
          <p:cNvPr id="4" name="Slide Number Placeholder 3"/>
          <p:cNvSpPr>
            <a:spLocks noGrp="1"/>
          </p:cNvSpPr>
          <p:nvPr>
            <p:ph type="sldNum" sz="quarter" idx="5"/>
          </p:nvPr>
        </p:nvSpPr>
        <p:spPr/>
        <p:txBody>
          <a:bodyPr/>
          <a:lstStyle/>
          <a:p>
            <a:fld id="{710104DB-87CA-D64F-AB86-DB2520DDF5D7}" type="slidenum">
              <a:rPr lang="en-US" smtClean="0"/>
              <a:t>58</a:t>
            </a:fld>
            <a:endParaRPr lang="en-US"/>
          </a:p>
        </p:txBody>
      </p:sp>
    </p:spTree>
    <p:extLst>
      <p:ext uri="{BB962C8B-B14F-4D97-AF65-F5344CB8AC3E}">
        <p14:creationId xmlns:p14="http://schemas.microsoft.com/office/powerpoint/2010/main" val="101547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REScheck</a:t>
            </a:r>
            <a:r>
              <a:rPr lang="en-US" dirty="0"/>
              <a:t> also supports a limited performance</a:t>
            </a:r>
            <a:r>
              <a:rPr lang="en-US" baseline="0" dirty="0"/>
              <a:t> alternative: Envelope trade-offs only.</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69402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UA – measure of the effectiveness of the thermal envelope.  Considers the thermal conductance of envelope assemblies and the effect of thermal bridging.</a:t>
            </a:r>
          </a:p>
          <a:p>
            <a:endParaRPr lang="en-US" dirty="0"/>
          </a:p>
          <a:p>
            <a:r>
              <a:rPr lang="en-US" dirty="0"/>
              <a:t>Performance Alternative – limited in scope and only tradeoffs with envelope allowed.  No tradeoffs with infiltration, mechanical, L&amp;A or ducts can be conducted.</a:t>
            </a:r>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356147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code offers</a:t>
            </a:r>
            <a:r>
              <a:rPr lang="en-US" baseline="0" dirty="0"/>
              <a:t> two sets of requirements.  </a:t>
            </a:r>
            <a:r>
              <a:rPr lang="en-US" baseline="0" dirty="0" err="1"/>
              <a:t>REScheck</a:t>
            </a:r>
            <a:r>
              <a:rPr lang="en-US" baseline="0" dirty="0"/>
              <a:t> applies the U-factor set of requirements for both Total UA and Prescriptive compliance methods.</a:t>
            </a:r>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117950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will be required to register from now on.</a:t>
            </a:r>
          </a:p>
          <a:p>
            <a:endParaRPr lang="en-US" dirty="0"/>
          </a:p>
          <a:p>
            <a:r>
              <a:rPr lang="en-US" dirty="0"/>
              <a:t>Once registration is complete,</a:t>
            </a:r>
            <a:r>
              <a:rPr lang="en-US" baseline="0" dirty="0"/>
              <a:t> log in credentials can be saved depending on browser and company policy.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32129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August 2, 2021</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77BA7A-F72F-42F5-B600-51C96B30FCC8}" type="slidenum">
              <a:rPr lang="en-US"/>
              <a:pPr>
                <a:defRPr/>
              </a:pPr>
              <a:t>‹#›</a:t>
            </a:fld>
            <a:endParaRPr lang="en-US"/>
          </a:p>
        </p:txBody>
      </p:sp>
    </p:spTree>
    <p:extLst>
      <p:ext uri="{BB962C8B-B14F-4D97-AF65-F5344CB8AC3E}">
        <p14:creationId xmlns:p14="http://schemas.microsoft.com/office/powerpoint/2010/main" val="11998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71549-85EB-420C-B9CC-E903DCA56E6C}" type="slidenum">
              <a:rPr lang="en-US"/>
              <a:pPr>
                <a:defRPr/>
              </a:pPr>
              <a:t>‹#›</a:t>
            </a:fld>
            <a:endParaRPr lang="en-US"/>
          </a:p>
        </p:txBody>
      </p:sp>
    </p:spTree>
    <p:extLst>
      <p:ext uri="{BB962C8B-B14F-4D97-AF65-F5344CB8AC3E}">
        <p14:creationId xmlns:p14="http://schemas.microsoft.com/office/powerpoint/2010/main" val="213999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228BE-8190-4CFF-AE8F-DD9680B61C71}" type="slidenum">
              <a:rPr lang="en-US"/>
              <a:pPr>
                <a:defRPr/>
              </a:pPr>
              <a:t>‹#›</a:t>
            </a:fld>
            <a:endParaRPr lang="en-US"/>
          </a:p>
        </p:txBody>
      </p:sp>
    </p:spTree>
    <p:extLst>
      <p:ext uri="{BB962C8B-B14F-4D97-AF65-F5344CB8AC3E}">
        <p14:creationId xmlns:p14="http://schemas.microsoft.com/office/powerpoint/2010/main" val="27641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2875A-AB43-4F09-B84A-F4091B4110BC}" type="slidenum">
              <a:rPr lang="en-US"/>
              <a:pPr>
                <a:defRPr/>
              </a:pPr>
              <a:t>‹#›</a:t>
            </a:fld>
            <a:endParaRPr lang="en-US"/>
          </a:p>
        </p:txBody>
      </p:sp>
    </p:spTree>
    <p:extLst>
      <p:ext uri="{BB962C8B-B14F-4D97-AF65-F5344CB8AC3E}">
        <p14:creationId xmlns:p14="http://schemas.microsoft.com/office/powerpoint/2010/main" val="1995963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3C5F49-0904-44F4-B56D-C1A5A6ACB8E0}" type="slidenum">
              <a:rPr lang="en-US"/>
              <a:pPr>
                <a:defRPr/>
              </a:pPr>
              <a:t>‹#›</a:t>
            </a:fld>
            <a:endParaRPr lang="en-US"/>
          </a:p>
        </p:txBody>
      </p:sp>
    </p:spTree>
    <p:extLst>
      <p:ext uri="{BB962C8B-B14F-4D97-AF65-F5344CB8AC3E}">
        <p14:creationId xmlns:p14="http://schemas.microsoft.com/office/powerpoint/2010/main" val="31954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4DA623-CA55-4125-99C4-D02892AD9B3F}" type="slidenum">
              <a:rPr lang="en-US"/>
              <a:pPr>
                <a:defRPr/>
              </a:pPr>
              <a:t>‹#›</a:t>
            </a:fld>
            <a:endParaRPr lang="en-US"/>
          </a:p>
        </p:txBody>
      </p:sp>
    </p:spTree>
    <p:extLst>
      <p:ext uri="{BB962C8B-B14F-4D97-AF65-F5344CB8AC3E}">
        <p14:creationId xmlns:p14="http://schemas.microsoft.com/office/powerpoint/2010/main" val="354215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7C031B-09F6-4D81-8BCD-4FC6CD3C43C0}" type="slidenum">
              <a:rPr lang="en-US"/>
              <a:pPr>
                <a:defRPr/>
              </a:pPr>
              <a:t>‹#›</a:t>
            </a:fld>
            <a:endParaRPr lang="en-US"/>
          </a:p>
        </p:txBody>
      </p:sp>
    </p:spTree>
    <p:extLst>
      <p:ext uri="{BB962C8B-B14F-4D97-AF65-F5344CB8AC3E}">
        <p14:creationId xmlns:p14="http://schemas.microsoft.com/office/powerpoint/2010/main" val="234525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3D020A-C836-43B7-AD7F-02E6CEC1260C}" type="slidenum">
              <a:rPr lang="en-US"/>
              <a:pPr>
                <a:defRPr/>
              </a:pPr>
              <a:t>‹#›</a:t>
            </a:fld>
            <a:endParaRPr lang="en-US"/>
          </a:p>
        </p:txBody>
      </p:sp>
    </p:spTree>
    <p:extLst>
      <p:ext uri="{BB962C8B-B14F-4D97-AF65-F5344CB8AC3E}">
        <p14:creationId xmlns:p14="http://schemas.microsoft.com/office/powerpoint/2010/main" val="10618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C16B5-0C5F-4AA6-BE8C-B4CCD56A9885}" type="slidenum">
              <a:rPr lang="en-US"/>
              <a:pPr>
                <a:defRPr/>
              </a:pPr>
              <a:t>‹#›</a:t>
            </a:fld>
            <a:endParaRPr lang="en-US"/>
          </a:p>
        </p:txBody>
      </p:sp>
    </p:spTree>
    <p:extLst>
      <p:ext uri="{BB962C8B-B14F-4D97-AF65-F5344CB8AC3E}">
        <p14:creationId xmlns:p14="http://schemas.microsoft.com/office/powerpoint/2010/main" val="3126403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025D1-2DAD-49EB-B91B-DFDA1A0725AF}" type="slidenum">
              <a:rPr lang="en-US"/>
              <a:pPr>
                <a:defRPr/>
              </a:pPr>
              <a:t>‹#›</a:t>
            </a:fld>
            <a:endParaRPr lang="en-US"/>
          </a:p>
        </p:txBody>
      </p:sp>
    </p:spTree>
    <p:extLst>
      <p:ext uri="{BB962C8B-B14F-4D97-AF65-F5344CB8AC3E}">
        <p14:creationId xmlns:p14="http://schemas.microsoft.com/office/powerpoint/2010/main" val="270967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4EB70-4BA5-41BA-9892-A6FAFE25BEB2}" type="slidenum">
              <a:rPr lang="en-US"/>
              <a:pPr>
                <a:defRPr/>
              </a:pPr>
              <a:t>‹#›</a:t>
            </a:fld>
            <a:endParaRPr lang="en-US"/>
          </a:p>
        </p:txBody>
      </p:sp>
    </p:spTree>
    <p:extLst>
      <p:ext uri="{BB962C8B-B14F-4D97-AF65-F5344CB8AC3E}">
        <p14:creationId xmlns:p14="http://schemas.microsoft.com/office/powerpoint/2010/main" val="124573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1520" y="329566"/>
            <a:ext cx="13167360" cy="7021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4089CE-C86C-48C3-8367-D451B5806BBA}" type="slidenum">
              <a:rPr lang="en-US"/>
              <a:pPr>
                <a:defRPr/>
              </a:pPr>
              <a:t>‹#›</a:t>
            </a:fld>
            <a:endParaRPr lang="en-US"/>
          </a:p>
        </p:txBody>
      </p:sp>
    </p:spTree>
    <p:extLst>
      <p:ext uri="{BB962C8B-B14F-4D97-AF65-F5344CB8AC3E}">
        <p14:creationId xmlns:p14="http://schemas.microsoft.com/office/powerpoint/2010/main" val="396322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8/2/2021</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520" y="329566"/>
            <a:ext cx="1316736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31520" y="1920240"/>
            <a:ext cx="1316736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31520" y="7494270"/>
            <a:ext cx="3413760"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8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998720" y="7494270"/>
            <a:ext cx="4632960"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8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0485120" y="7494270"/>
            <a:ext cx="3413760"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80">
                <a:latin typeface="Arial" charset="0"/>
              </a:defRPr>
            </a:lvl1pPr>
          </a:lstStyle>
          <a:p>
            <a:pPr>
              <a:defRPr/>
            </a:pPr>
            <a:fld id="{870DA244-6813-410B-97EE-73E8726CAFE7}" type="slidenum">
              <a:rPr lang="en-US"/>
              <a:pPr>
                <a:defRPr/>
              </a:pPr>
              <a:t>‹#›</a:t>
            </a:fld>
            <a:endParaRPr lang="en-US"/>
          </a:p>
        </p:txBody>
      </p:sp>
    </p:spTree>
    <p:extLst>
      <p:ext uri="{BB962C8B-B14F-4D97-AF65-F5344CB8AC3E}">
        <p14:creationId xmlns:p14="http://schemas.microsoft.com/office/powerpoint/2010/main" val="29792422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5280">
          <a:solidFill>
            <a:schemeClr val="tx2"/>
          </a:solidFill>
          <a:latin typeface="+mj-lt"/>
          <a:ea typeface="+mj-ea"/>
          <a:cs typeface="+mj-cs"/>
        </a:defRPr>
      </a:lvl1pPr>
      <a:lvl2pPr algn="ctr" rtl="0" eaLnBrk="0" fontAlgn="base" hangingPunct="0">
        <a:spcBef>
          <a:spcPct val="0"/>
        </a:spcBef>
        <a:spcAft>
          <a:spcPct val="0"/>
        </a:spcAft>
        <a:defRPr sz="5280">
          <a:solidFill>
            <a:schemeClr val="tx2"/>
          </a:solidFill>
          <a:latin typeface="Arial" charset="0"/>
        </a:defRPr>
      </a:lvl2pPr>
      <a:lvl3pPr algn="ctr" rtl="0" eaLnBrk="0" fontAlgn="base" hangingPunct="0">
        <a:spcBef>
          <a:spcPct val="0"/>
        </a:spcBef>
        <a:spcAft>
          <a:spcPct val="0"/>
        </a:spcAft>
        <a:defRPr sz="5280">
          <a:solidFill>
            <a:schemeClr val="tx2"/>
          </a:solidFill>
          <a:latin typeface="Arial" charset="0"/>
        </a:defRPr>
      </a:lvl3pPr>
      <a:lvl4pPr algn="ctr" rtl="0" eaLnBrk="0" fontAlgn="base" hangingPunct="0">
        <a:spcBef>
          <a:spcPct val="0"/>
        </a:spcBef>
        <a:spcAft>
          <a:spcPct val="0"/>
        </a:spcAft>
        <a:defRPr sz="5280">
          <a:solidFill>
            <a:schemeClr val="tx2"/>
          </a:solidFill>
          <a:latin typeface="Arial" charset="0"/>
        </a:defRPr>
      </a:lvl4pPr>
      <a:lvl5pPr algn="ctr" rtl="0" eaLnBrk="0" fontAlgn="base" hangingPunct="0">
        <a:spcBef>
          <a:spcPct val="0"/>
        </a:spcBef>
        <a:spcAft>
          <a:spcPct val="0"/>
        </a:spcAft>
        <a:defRPr sz="5280">
          <a:solidFill>
            <a:schemeClr val="tx2"/>
          </a:solidFill>
          <a:latin typeface="Arial" charset="0"/>
        </a:defRPr>
      </a:lvl5pPr>
      <a:lvl6pPr marL="548640" algn="ctr" rtl="0" fontAlgn="base">
        <a:spcBef>
          <a:spcPct val="0"/>
        </a:spcBef>
        <a:spcAft>
          <a:spcPct val="0"/>
        </a:spcAft>
        <a:defRPr sz="5280">
          <a:solidFill>
            <a:schemeClr val="tx2"/>
          </a:solidFill>
          <a:latin typeface="Arial" charset="0"/>
        </a:defRPr>
      </a:lvl6pPr>
      <a:lvl7pPr marL="1097280" algn="ctr" rtl="0" fontAlgn="base">
        <a:spcBef>
          <a:spcPct val="0"/>
        </a:spcBef>
        <a:spcAft>
          <a:spcPct val="0"/>
        </a:spcAft>
        <a:defRPr sz="5280">
          <a:solidFill>
            <a:schemeClr val="tx2"/>
          </a:solidFill>
          <a:latin typeface="Arial" charset="0"/>
        </a:defRPr>
      </a:lvl7pPr>
      <a:lvl8pPr marL="1645920" algn="ctr" rtl="0" fontAlgn="base">
        <a:spcBef>
          <a:spcPct val="0"/>
        </a:spcBef>
        <a:spcAft>
          <a:spcPct val="0"/>
        </a:spcAft>
        <a:defRPr sz="5280">
          <a:solidFill>
            <a:schemeClr val="tx2"/>
          </a:solidFill>
          <a:latin typeface="Arial" charset="0"/>
        </a:defRPr>
      </a:lvl8pPr>
      <a:lvl9pPr marL="2194560" algn="ctr" rtl="0" fontAlgn="base">
        <a:spcBef>
          <a:spcPct val="0"/>
        </a:spcBef>
        <a:spcAft>
          <a:spcPct val="0"/>
        </a:spcAft>
        <a:defRPr sz="5280">
          <a:solidFill>
            <a:schemeClr val="tx2"/>
          </a:solidFill>
          <a:latin typeface="Arial" charset="0"/>
        </a:defRPr>
      </a:lvl9pPr>
    </p:titleStyle>
    <p:bodyStyle>
      <a:lvl1pPr marL="411480" indent="-411480" algn="l" rtl="0" eaLnBrk="0" fontAlgn="base" hangingPunct="0">
        <a:spcBef>
          <a:spcPct val="20000"/>
        </a:spcBef>
        <a:spcAft>
          <a:spcPct val="0"/>
        </a:spcAft>
        <a:buChar char="•"/>
        <a:defRPr sz="3840">
          <a:solidFill>
            <a:schemeClr val="tx1"/>
          </a:solidFill>
          <a:latin typeface="+mn-lt"/>
          <a:ea typeface="+mn-ea"/>
          <a:cs typeface="+mn-cs"/>
        </a:defRPr>
      </a:lvl1pPr>
      <a:lvl2pPr marL="891540" indent="-342900" algn="l" rtl="0" eaLnBrk="0" fontAlgn="base" hangingPunct="0">
        <a:spcBef>
          <a:spcPct val="20000"/>
        </a:spcBef>
        <a:spcAft>
          <a:spcPct val="0"/>
        </a:spcAft>
        <a:buChar char="–"/>
        <a:defRPr sz="3360">
          <a:solidFill>
            <a:schemeClr val="tx1"/>
          </a:solidFill>
          <a:latin typeface="+mn-lt"/>
        </a:defRPr>
      </a:lvl2pPr>
      <a:lvl3pPr marL="1371600" indent="-274320" algn="l" rtl="0" eaLnBrk="0" fontAlgn="base" hangingPunct="0">
        <a:spcBef>
          <a:spcPct val="20000"/>
        </a:spcBef>
        <a:spcAft>
          <a:spcPct val="0"/>
        </a:spcAft>
        <a:buChar char="•"/>
        <a:defRPr sz="288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diagramQuickStyle" Target="../diagrams/quickStyl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1.xml"/><Relationship Id="rId5" Type="http://schemas.openxmlformats.org/officeDocument/2006/relationships/image" Target="../media/image7.png"/><Relationship Id="rId15" Type="http://schemas.openxmlformats.org/officeDocument/2006/relationships/diagramLayout" Target="../diagrams/layout2.xml"/><Relationship Id="rId10" Type="http://schemas.openxmlformats.org/officeDocument/2006/relationships/diagramLayout" Target="../diagrams/layout1.xml"/><Relationship Id="rId4" Type="http://schemas.openxmlformats.org/officeDocument/2006/relationships/image" Target="../media/image6.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s://pnlweb.pnl.gov/projects/BECP/Image%20Library/ShutterStock%20Images/rowhouse_465336.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57.xml.rels><?xml version="1.0" encoding="UTF-8" standalone="yes"?>
<Relationships xmlns="http://schemas.openxmlformats.org/package/2006/relationships"><Relationship Id="rId3" Type="http://schemas.openxmlformats.org/officeDocument/2006/relationships/hyperlink" Target="https://gcc02.safelinks.protection.outlook.com/?url=http%3A%2F%2Fwww.energycodes.gov%2Fnecc%2F2021_credit_request&amp;data=04%7C01%7CRosemarie.Bartlett%40pnnl.gov%7C2fedfeafcd7f49bc892f08d94a5026e0%7Cd6faa5f90ae240338c0130048a38deeb%7C0%7C0%7C637622530387943494%7CUnknown%7CTWFpbGZsb3d8eyJWIjoiMC4wLjAwMDAiLCJQIjoiV2luMzIiLCJBTiI6Ik1haWwiLCJXVCI6Mn0%3D%7C1000&amp;sdata=dgKmUZgMVaB185NJ02i1VHlvJd3YV3UFwjPxCUHwfbw%3D&amp;reserved=0" TargetMode="External"/><Relationship Id="rId2" Type="http://schemas.openxmlformats.org/officeDocument/2006/relationships/image" Target="../media/image90.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http://www.energycodes.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energycodes.gov/resource-center/help-des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503123" y="2014703"/>
            <a:ext cx="4572000" cy="1828800"/>
          </a:xfrm>
        </p:spPr>
        <p:txBody>
          <a:bodyPr/>
          <a:lstStyle/>
          <a:p>
            <a:r>
              <a:rPr lang="en-US" dirty="0" err="1"/>
              <a:t>RES</a:t>
            </a:r>
            <a:r>
              <a:rPr lang="en-US" i="1" dirty="0" err="1"/>
              <a:t>check</a:t>
            </a:r>
            <a:r>
              <a:rPr lang="en-US" dirty="0"/>
              <a:t> Basics</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371600" y="5669280"/>
            <a:ext cx="4572000" cy="274320"/>
          </a:xfrm>
        </p:spPr>
        <p:txBody>
          <a:bodyPr/>
          <a:lstStyle/>
          <a:p>
            <a:r>
              <a:rPr lang="en-US" dirty="0"/>
              <a:t>V. Robert Salcido</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a:xfrm>
            <a:off x="1371600" y="5983356"/>
            <a:ext cx="4572000" cy="274320"/>
          </a:xfrm>
        </p:spPr>
        <p:txBody>
          <a:bodyPr/>
          <a:lstStyle/>
          <a:p>
            <a:r>
              <a:rPr lang="en-US" dirty="0"/>
              <a:t>Senior Research Engineer</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a:xfrm>
            <a:off x="2652712" y="4915645"/>
            <a:ext cx="3290888" cy="438150"/>
          </a:xfrm>
        </p:spPr>
        <p:txBody>
          <a:bodyPr/>
          <a:lstStyle/>
          <a:p>
            <a:r>
              <a:rPr lang="en-US" dirty="0"/>
              <a:t>July 20, 2021</a:t>
            </a:r>
          </a:p>
        </p:txBody>
      </p:sp>
      <p:sp>
        <p:nvSpPr>
          <p:cNvPr id="8" name="Title 1">
            <a:extLst>
              <a:ext uri="{FF2B5EF4-FFF2-40B4-BE49-F238E27FC236}">
                <a16:creationId xmlns:a16="http://schemas.microsoft.com/office/drawing/2014/main" id="{B50A9E68-373F-49C1-AC98-85D0FF998FF6}"/>
              </a:ext>
            </a:extLst>
          </p:cNvPr>
          <p:cNvSpPr txBox="1">
            <a:spLocks/>
          </p:cNvSpPr>
          <p:nvPr/>
        </p:nvSpPr>
        <p:spPr>
          <a:xfrm>
            <a:off x="989556" y="2630473"/>
            <a:ext cx="5085567" cy="1828800"/>
          </a:xfrm>
          <a:prstGeom prst="rect">
            <a:avLst/>
          </a:prstGeom>
        </p:spPr>
        <p:txBody>
          <a:bodyPr lIns="0" tIns="0" rIns="0" bIns="0" anchor="b">
            <a:noAutofit/>
          </a:bodyPr>
          <a:lstStyle>
            <a:lvl1pPr algn="r" defTabSz="1097280" rtl="0" eaLnBrk="1" latinLnBrk="0" hangingPunct="1">
              <a:lnSpc>
                <a:spcPct val="90000"/>
              </a:lnSpc>
              <a:spcBef>
                <a:spcPct val="0"/>
              </a:spcBef>
              <a:buNone/>
              <a:defRPr sz="4800" b="1" kern="1200">
                <a:solidFill>
                  <a:srgbClr val="C8722E"/>
                </a:solidFill>
                <a:latin typeface="Arial" panose="020B0604020202020204" pitchFamily="34" charset="0"/>
                <a:ea typeface="+mj-ea"/>
                <a:cs typeface="Arial" panose="020B0604020202020204" pitchFamily="34" charset="0"/>
              </a:defRPr>
            </a:lvl1pPr>
          </a:lstStyle>
          <a:p>
            <a:r>
              <a:rPr lang="en-US" sz="1400" b="0" dirty="0"/>
              <a:t>2021 Department of Energy National Energy Codes Conference</a:t>
            </a:r>
          </a:p>
          <a:p>
            <a:r>
              <a:rPr lang="en-US" sz="1400" b="0" dirty="0"/>
              <a:t>Building Energy Codes Program</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i="1" dirty="0">
                <a:solidFill>
                  <a:srgbClr val="D77600"/>
                </a:solidFill>
              </a:rPr>
              <a:t>-Web</a:t>
            </a:r>
            <a:r>
              <a:rPr lang="en-US" sz="3200" dirty="0">
                <a:solidFill>
                  <a:srgbClr val="D77600"/>
                </a:solidFill>
              </a:rPr>
              <a:t>: Registration and Account Log-In</a:t>
            </a:r>
          </a:p>
        </p:txBody>
      </p:sp>
      <p:pic>
        <p:nvPicPr>
          <p:cNvPr id="2" name="Picture 1">
            <a:extLst>
              <a:ext uri="{FF2B5EF4-FFF2-40B4-BE49-F238E27FC236}">
                <a16:creationId xmlns:a16="http://schemas.microsoft.com/office/drawing/2014/main" id="{E962B0E7-E2EC-4887-93CB-805768F4F8A7}"/>
              </a:ext>
            </a:extLst>
          </p:cNvPr>
          <p:cNvPicPr>
            <a:picLocks noChangeAspect="1"/>
          </p:cNvPicPr>
          <p:nvPr/>
        </p:nvPicPr>
        <p:blipFill>
          <a:blip r:embed="rId3"/>
          <a:stretch>
            <a:fillRect/>
          </a:stretch>
        </p:blipFill>
        <p:spPr>
          <a:xfrm>
            <a:off x="2895600" y="1169250"/>
            <a:ext cx="4368800" cy="6521657"/>
          </a:xfrm>
          <a:prstGeom prst="rect">
            <a:avLst/>
          </a:prstGeom>
        </p:spPr>
      </p:pic>
      <p:pic>
        <p:nvPicPr>
          <p:cNvPr id="9" name="Picture 8">
            <a:extLst>
              <a:ext uri="{FF2B5EF4-FFF2-40B4-BE49-F238E27FC236}">
                <a16:creationId xmlns:a16="http://schemas.microsoft.com/office/drawing/2014/main" id="{8303C914-243B-4654-85E1-EF920C2C49EE}"/>
              </a:ext>
            </a:extLst>
          </p:cNvPr>
          <p:cNvPicPr>
            <a:picLocks noChangeAspect="1"/>
          </p:cNvPicPr>
          <p:nvPr/>
        </p:nvPicPr>
        <p:blipFill>
          <a:blip r:embed="rId4"/>
          <a:stretch>
            <a:fillRect/>
          </a:stretch>
        </p:blipFill>
        <p:spPr>
          <a:xfrm>
            <a:off x="7514116" y="2047874"/>
            <a:ext cx="5276850" cy="4200525"/>
          </a:xfrm>
          <a:prstGeom prst="rect">
            <a:avLst/>
          </a:prstGeom>
        </p:spPr>
      </p:pic>
    </p:spTree>
    <p:extLst>
      <p:ext uri="{BB962C8B-B14F-4D97-AF65-F5344CB8AC3E}">
        <p14:creationId xmlns:p14="http://schemas.microsoft.com/office/powerpoint/2010/main" val="417374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Home: My Projects (aka Project Dashboard)</a:t>
            </a:r>
          </a:p>
        </p:txBody>
      </p:sp>
      <p:pic>
        <p:nvPicPr>
          <p:cNvPr id="4" name="Picture 3">
            <a:extLst>
              <a:ext uri="{FF2B5EF4-FFF2-40B4-BE49-F238E27FC236}">
                <a16:creationId xmlns:a16="http://schemas.microsoft.com/office/drawing/2014/main" id="{CE481E28-F488-426B-93E4-D46A8AEC6C38}"/>
              </a:ext>
            </a:extLst>
          </p:cNvPr>
          <p:cNvPicPr>
            <a:picLocks noChangeAspect="1"/>
          </p:cNvPicPr>
          <p:nvPr/>
        </p:nvPicPr>
        <p:blipFill>
          <a:blip r:embed="rId3"/>
          <a:stretch>
            <a:fillRect/>
          </a:stretch>
        </p:blipFill>
        <p:spPr>
          <a:xfrm>
            <a:off x="1956028" y="1891955"/>
            <a:ext cx="11510963" cy="5637557"/>
          </a:xfrm>
          <a:prstGeom prst="rect">
            <a:avLst/>
          </a:prstGeom>
        </p:spPr>
      </p:pic>
    </p:spTree>
    <p:extLst>
      <p:ext uri="{BB962C8B-B14F-4D97-AF65-F5344CB8AC3E}">
        <p14:creationId xmlns:p14="http://schemas.microsoft.com/office/powerpoint/2010/main" val="21513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My Profile</a:t>
            </a:r>
          </a:p>
        </p:txBody>
      </p:sp>
      <p:pic>
        <p:nvPicPr>
          <p:cNvPr id="6" name="Picture 2" descr="C:\Users\d3A870\BECP\_developerDocs\Training\Pittsburgh 2017 BECP Conference\REScheck\REScheckWeb2017\WebPages\ProfilePage.PNG">
            <a:extLst>
              <a:ext uri="{FF2B5EF4-FFF2-40B4-BE49-F238E27FC236}">
                <a16:creationId xmlns:a16="http://schemas.microsoft.com/office/drawing/2014/main" id="{BE027A19-2BAD-4D35-AE34-BB127CED6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731" y="2129272"/>
            <a:ext cx="9130937" cy="501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My Settings</a:t>
            </a:r>
          </a:p>
        </p:txBody>
      </p:sp>
      <p:pic>
        <p:nvPicPr>
          <p:cNvPr id="7" name="Picture 2" descr="C:\Users\d3A870\BECP\_developerDocs\Training\Pittsburgh 2017 BECP Conference\REScheck\REScheckWeb2017\WebPages\MySettingsPage.PNG">
            <a:extLst>
              <a:ext uri="{FF2B5EF4-FFF2-40B4-BE49-F238E27FC236}">
                <a16:creationId xmlns:a16="http://schemas.microsoft.com/office/drawing/2014/main" id="{6089A1A8-BDD9-4591-B6B4-8C0DBA7B8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626" y="1716309"/>
            <a:ext cx="8301385" cy="507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BF7485-4B92-42EE-99B9-A5D0E6D31EBB}"/>
              </a:ext>
            </a:extLst>
          </p:cNvPr>
          <p:cNvPicPr>
            <a:picLocks noChangeAspect="1"/>
          </p:cNvPicPr>
          <p:nvPr/>
        </p:nvPicPr>
        <p:blipFill>
          <a:blip r:embed="rId3"/>
          <a:stretch>
            <a:fillRect/>
          </a:stretch>
        </p:blipFill>
        <p:spPr>
          <a:xfrm>
            <a:off x="3594777" y="2018031"/>
            <a:ext cx="7725853" cy="5772956"/>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Select the Appropriate Code</a:t>
            </a:r>
            <a:endParaRPr lang="en-US" sz="3200" i="1" dirty="0">
              <a:solidFill>
                <a:srgbClr val="D77600"/>
              </a:solidFill>
            </a:endParaRPr>
          </a:p>
        </p:txBody>
      </p:sp>
      <p:sp>
        <p:nvSpPr>
          <p:cNvPr id="32" name="Content Placeholder 2">
            <a:extLst>
              <a:ext uri="{FF2B5EF4-FFF2-40B4-BE49-F238E27FC236}">
                <a16:creationId xmlns:a16="http://schemas.microsoft.com/office/drawing/2014/main" id="{7CB6C0F2-DF35-46B4-BC16-4921A5C3BCE7}"/>
              </a:ext>
            </a:extLst>
          </p:cNvPr>
          <p:cNvSpPr txBox="1">
            <a:spLocks/>
          </p:cNvSpPr>
          <p:nvPr/>
        </p:nvSpPr>
        <p:spPr>
          <a:xfrm>
            <a:off x="2871554" y="1225754"/>
            <a:ext cx="10132828" cy="67710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800" dirty="0"/>
              <a:t>Applicable to your state/ jurisdiction (Code menu)</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280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Project Tab: New Project</a:t>
            </a:r>
          </a:p>
        </p:txBody>
      </p:sp>
      <p:pic>
        <p:nvPicPr>
          <p:cNvPr id="6" name="Picture 2" descr="C:\Users\d3A870\BECP\_developerDocs\Training\Pittsburgh 2017 BECP Conference\REScheck\REScheckWeb2017\WebPages\ProjectNewEditNoSpec.PNG">
            <a:extLst>
              <a:ext uri="{FF2B5EF4-FFF2-40B4-BE49-F238E27FC236}">
                <a16:creationId xmlns:a16="http://schemas.microsoft.com/office/drawing/2014/main" id="{98B3ED70-00A6-4BB2-959D-80ADCF112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854" y="1842863"/>
            <a:ext cx="9424425" cy="492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984885"/>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Energy Code, Location, Project Type, Compliance Method</a:t>
            </a:r>
            <a:endParaRPr lang="en-US" sz="3200" i="1" dirty="0">
              <a:solidFill>
                <a:srgbClr val="D77600"/>
              </a:solidFill>
            </a:endParaRPr>
          </a:p>
        </p:txBody>
      </p:sp>
      <p:pic>
        <p:nvPicPr>
          <p:cNvPr id="5" name="Picture 4">
            <a:extLst>
              <a:ext uri="{FF2B5EF4-FFF2-40B4-BE49-F238E27FC236}">
                <a16:creationId xmlns:a16="http://schemas.microsoft.com/office/drawing/2014/main" id="{A05943F5-F9A7-448C-A60C-9B8AAD1B09CC}"/>
              </a:ext>
            </a:extLst>
          </p:cNvPr>
          <p:cNvPicPr>
            <a:picLocks noChangeAspect="1"/>
          </p:cNvPicPr>
          <p:nvPr/>
        </p:nvPicPr>
        <p:blipFill>
          <a:blip r:embed="rId3"/>
          <a:stretch>
            <a:fillRect/>
          </a:stretch>
        </p:blipFill>
        <p:spPr>
          <a:xfrm>
            <a:off x="971550" y="1927909"/>
            <a:ext cx="13658850" cy="4708709"/>
          </a:xfrm>
          <a:prstGeom prst="rect">
            <a:avLst/>
          </a:prstGeom>
        </p:spPr>
      </p:pic>
      <p:sp>
        <p:nvSpPr>
          <p:cNvPr id="7" name="Rectangle 6">
            <a:extLst>
              <a:ext uri="{FF2B5EF4-FFF2-40B4-BE49-F238E27FC236}">
                <a16:creationId xmlns:a16="http://schemas.microsoft.com/office/drawing/2014/main" id="{67D128B2-2B10-46AD-B072-FAA68D44EB9C}"/>
              </a:ext>
            </a:extLst>
          </p:cNvPr>
          <p:cNvSpPr/>
          <p:nvPr/>
        </p:nvSpPr>
        <p:spPr>
          <a:xfrm>
            <a:off x="2648767" y="2325366"/>
            <a:ext cx="1353787" cy="4198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1B3350-981C-4103-934B-F1D0A3EA944C}"/>
              </a:ext>
            </a:extLst>
          </p:cNvPr>
          <p:cNvSpPr/>
          <p:nvPr/>
        </p:nvSpPr>
        <p:spPr>
          <a:xfrm>
            <a:off x="3230659" y="3328697"/>
            <a:ext cx="4464552" cy="88159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83513E-D66B-40C1-AAAC-35A900F79513}"/>
              </a:ext>
            </a:extLst>
          </p:cNvPr>
          <p:cNvSpPr/>
          <p:nvPr/>
        </p:nvSpPr>
        <p:spPr>
          <a:xfrm>
            <a:off x="3171851" y="5401134"/>
            <a:ext cx="1661405" cy="56151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8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Project Location Specification</a:t>
            </a:r>
          </a:p>
        </p:txBody>
      </p:sp>
      <p:pic>
        <p:nvPicPr>
          <p:cNvPr id="7" name="Picture 2" descr="C:\Users\d3A870\BECP\_developerDocs\Training\Pittsburgh 2017 BECP Conference\REScheck\REScheckWeb2017\WebPages\ProjectLocationSpec.PNG">
            <a:extLst>
              <a:ext uri="{FF2B5EF4-FFF2-40B4-BE49-F238E27FC236}">
                <a16:creationId xmlns:a16="http://schemas.microsoft.com/office/drawing/2014/main" id="{EF399B2C-063C-4F33-ACAE-E6018C4B4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513" y="1227976"/>
            <a:ext cx="7131993" cy="615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Project Tab: Project Type</a:t>
            </a:r>
            <a:endParaRPr lang="en-US" sz="3200" i="1" dirty="0">
              <a:solidFill>
                <a:srgbClr val="D77600"/>
              </a:solidFill>
            </a:endParaRPr>
          </a:p>
        </p:txBody>
      </p:sp>
      <p:sp>
        <p:nvSpPr>
          <p:cNvPr id="8" name="Content Placeholder 2">
            <a:extLst>
              <a:ext uri="{FF2B5EF4-FFF2-40B4-BE49-F238E27FC236}">
                <a16:creationId xmlns:a16="http://schemas.microsoft.com/office/drawing/2014/main" id="{A27B0216-1EB8-473B-9446-809B5CF654DD}"/>
              </a:ext>
            </a:extLst>
          </p:cNvPr>
          <p:cNvSpPr txBox="1">
            <a:spLocks/>
          </p:cNvSpPr>
          <p:nvPr/>
        </p:nvSpPr>
        <p:spPr>
          <a:xfrm>
            <a:off x="1622176" y="2266266"/>
            <a:ext cx="10241273" cy="585504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800" dirty="0">
                <a:latin typeface="Verdana" pitchFamily="34" charset="0"/>
              </a:rPr>
              <a:t>Select New Construction, Addition or Alteration on Project screen</a:t>
            </a:r>
          </a:p>
          <a:p>
            <a:pPr lvl="1"/>
            <a:r>
              <a:rPr lang="en-US" sz="2800" dirty="0">
                <a:latin typeface="Verdana" pitchFamily="34" charset="0"/>
              </a:rPr>
              <a:t>Additions</a:t>
            </a:r>
            <a:r>
              <a:rPr lang="en-US" sz="3600" dirty="0">
                <a:latin typeface="Verdana" pitchFamily="34" charset="0"/>
              </a:rPr>
              <a:t> </a:t>
            </a:r>
          </a:p>
          <a:p>
            <a:pPr marL="457200" lvl="1" indent="0">
              <a:spcBef>
                <a:spcPts val="0"/>
              </a:spcBef>
              <a:buFont typeface="Arial" panose="020B0604020202020204" pitchFamily="34" charset="0"/>
              <a:buNone/>
            </a:pPr>
            <a:r>
              <a:rPr lang="en-US" sz="3600" dirty="0">
                <a:latin typeface="Verdana" pitchFamily="34" charset="0"/>
              </a:rPr>
              <a:t>	</a:t>
            </a:r>
            <a:r>
              <a:rPr lang="en-US" sz="2400" dirty="0">
                <a:latin typeface="Verdana" pitchFamily="34" charset="0"/>
              </a:rPr>
              <a:t>User choice:</a:t>
            </a:r>
          </a:p>
          <a:p>
            <a:pPr lvl="2"/>
            <a:r>
              <a:rPr lang="en-US" sz="2000" dirty="0">
                <a:latin typeface="Verdana" pitchFamily="34" charset="0"/>
              </a:rPr>
              <a:t>Addition only</a:t>
            </a:r>
          </a:p>
          <a:p>
            <a:pPr lvl="2"/>
            <a:r>
              <a:rPr lang="en-US" sz="2000" dirty="0">
                <a:latin typeface="Verdana" pitchFamily="34" charset="0"/>
              </a:rPr>
              <a:t>Addition plus existing home</a:t>
            </a:r>
          </a:p>
          <a:p>
            <a:pPr lvl="1"/>
            <a:r>
              <a:rPr lang="en-US" sz="2800" dirty="0">
                <a:latin typeface="Verdana" pitchFamily="34" charset="0"/>
              </a:rPr>
              <a:t>Alterations</a:t>
            </a:r>
          </a:p>
          <a:p>
            <a:pPr lvl="2"/>
            <a:r>
              <a:rPr lang="en-US" sz="2000" dirty="0">
                <a:latin typeface="Verdana" pitchFamily="34" charset="0"/>
              </a:rPr>
              <a:t>Only include those assemblies being altered</a:t>
            </a:r>
          </a:p>
          <a:p>
            <a:pPr lvl="2"/>
            <a:r>
              <a:rPr lang="en-US" sz="2000" dirty="0">
                <a:latin typeface="Verdana" pitchFamily="34" charset="0"/>
              </a:rPr>
              <a:t>Exemptions may apply (“Alteration Details”)</a:t>
            </a:r>
          </a:p>
          <a:p>
            <a:pPr marL="914400" lvl="2" indent="0">
              <a:buFont typeface="Arial" panose="020B0604020202020204" pitchFamily="34" charset="0"/>
              <a:buNone/>
            </a:pPr>
            <a:endParaRPr lang="en-US" dirty="0">
              <a:latin typeface="Verdana" pitchFamily="34" charset="0"/>
            </a:endParaRPr>
          </a:p>
          <a:p>
            <a:pPr lvl="2"/>
            <a:endParaRPr lang="en-US" dirty="0">
              <a:latin typeface="Verdana" pitchFamily="34" charset="0"/>
            </a:endParaRPr>
          </a:p>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61667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Building Characteristics</a:t>
            </a:r>
          </a:p>
        </p:txBody>
      </p:sp>
      <p:sp>
        <p:nvSpPr>
          <p:cNvPr id="9" name="Content Placeholder 2">
            <a:extLst>
              <a:ext uri="{FF2B5EF4-FFF2-40B4-BE49-F238E27FC236}">
                <a16:creationId xmlns:a16="http://schemas.microsoft.com/office/drawing/2014/main" id="{C33D6D2E-3EFC-4497-8828-0ADB4DDB35BC}"/>
              </a:ext>
            </a:extLst>
          </p:cNvPr>
          <p:cNvSpPr txBox="1">
            <a:spLocks/>
          </p:cNvSpPr>
          <p:nvPr/>
        </p:nvSpPr>
        <p:spPr>
          <a:xfrm>
            <a:off x="1674668" y="2614490"/>
            <a:ext cx="4234038" cy="174817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1- and 2-Family, Detached</a:t>
            </a:r>
          </a:p>
          <a:p>
            <a:r>
              <a:rPr lang="en-US" sz="2400" dirty="0"/>
              <a:t>Low-rise Multifamily</a:t>
            </a:r>
          </a:p>
          <a:p>
            <a:pPr marL="457200" lvl="1" indent="0">
              <a:buFont typeface="Arial" panose="020B0604020202020204" pitchFamily="34" charset="0"/>
              <a:buNone/>
            </a:pPr>
            <a:endParaRPr lang="en-US" dirty="0"/>
          </a:p>
          <a:p>
            <a:endParaRPr lang="en-US" dirty="0"/>
          </a:p>
          <a:p>
            <a:endParaRPr lang="en-US" dirty="0"/>
          </a:p>
        </p:txBody>
      </p:sp>
      <p:pic>
        <p:nvPicPr>
          <p:cNvPr id="10" name="Picture 9">
            <a:extLst>
              <a:ext uri="{FF2B5EF4-FFF2-40B4-BE49-F238E27FC236}">
                <a16:creationId xmlns:a16="http://schemas.microsoft.com/office/drawing/2014/main" id="{633B61C7-12EB-4B46-BB25-88D7D37D5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614" y="1697606"/>
            <a:ext cx="3995585" cy="2665055"/>
          </a:xfrm>
          <a:prstGeom prst="rect">
            <a:avLst/>
          </a:prstGeom>
        </p:spPr>
      </p:pic>
      <p:pic>
        <p:nvPicPr>
          <p:cNvPr id="11" name="Picture 10">
            <a:extLst>
              <a:ext uri="{FF2B5EF4-FFF2-40B4-BE49-F238E27FC236}">
                <a16:creationId xmlns:a16="http://schemas.microsoft.com/office/drawing/2014/main" id="{A867D630-0E8C-4EBA-875B-14286D2DB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07" y="2783133"/>
            <a:ext cx="3675100" cy="3675100"/>
          </a:xfrm>
          <a:prstGeom prst="rect">
            <a:avLst/>
          </a:prstGeom>
        </p:spPr>
      </p:pic>
      <p:pic>
        <p:nvPicPr>
          <p:cNvPr id="12" name="Picture 11">
            <a:extLst>
              <a:ext uri="{FF2B5EF4-FFF2-40B4-BE49-F238E27FC236}">
                <a16:creationId xmlns:a16="http://schemas.microsoft.com/office/drawing/2014/main" id="{5C97AFBC-9CEA-494D-AF74-004A6CD1B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614" y="4682961"/>
            <a:ext cx="3995585" cy="2852848"/>
          </a:xfrm>
          <a:prstGeom prst="rect">
            <a:avLst/>
          </a:prstGeom>
        </p:spPr>
      </p:pic>
    </p:spTree>
    <p:extLst>
      <p:ext uri="{BB962C8B-B14F-4D97-AF65-F5344CB8AC3E}">
        <p14:creationId xmlns:p14="http://schemas.microsoft.com/office/powerpoint/2010/main" val="10699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11" name="TextBox 13">
            <a:extLst>
              <a:ext uri="{FF2B5EF4-FFF2-40B4-BE49-F238E27FC236}">
                <a16:creationId xmlns:a16="http://schemas.microsoft.com/office/drawing/2014/main" id="{E68F7949-5809-4E3A-97AC-B3BE9AC8DE28}"/>
              </a:ext>
            </a:extLst>
          </p:cNvPr>
          <p:cNvSpPr txBox="1">
            <a:spLocks noChangeArrowheads="1"/>
          </p:cNvSpPr>
          <p:nvPr/>
        </p:nvSpPr>
        <p:spPr bwMode="auto">
          <a:xfrm>
            <a:off x="4417220" y="6711893"/>
            <a:ext cx="632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Blip>
                <a:blip r:embed="rId3"/>
              </a:buBlip>
              <a:defRPr sz="2000">
                <a:solidFill>
                  <a:schemeClr val="tx1"/>
                </a:solidFill>
                <a:latin typeface="Arial" charset="0"/>
                <a:cs typeface="Arial" charset="0"/>
              </a:defRPr>
            </a:lvl1pPr>
            <a:lvl2pPr marL="742950" indent="-285750" eaLnBrk="0" hangingPunct="0">
              <a:spcBef>
                <a:spcPct val="20000"/>
              </a:spcBef>
              <a:buSzPct val="100000"/>
              <a:buBlip>
                <a:blip r:embed="rId4"/>
              </a:buBlip>
              <a:defRPr>
                <a:solidFill>
                  <a:schemeClr val="tx1"/>
                </a:solidFill>
                <a:latin typeface="Arial" charset="0"/>
                <a:cs typeface="Arial" charset="0"/>
              </a:defRPr>
            </a:lvl2pPr>
            <a:lvl3pPr marL="1143000" indent="-228600" eaLnBrk="0" hangingPunct="0">
              <a:spcBef>
                <a:spcPct val="20000"/>
              </a:spcBef>
              <a:buSzPct val="100000"/>
              <a:buBlip>
                <a:blip r:embed="rId5"/>
              </a:buBlip>
              <a:defRPr sz="1600">
                <a:solidFill>
                  <a:schemeClr val="tx1"/>
                </a:solidFill>
                <a:latin typeface="Arial" charset="0"/>
                <a:cs typeface="Arial" charset="0"/>
              </a:defRPr>
            </a:lvl3pPr>
            <a:lvl4pPr marL="1600200" indent="-228600" eaLnBrk="0" hangingPunct="0">
              <a:spcBef>
                <a:spcPct val="20000"/>
              </a:spcBef>
              <a:buSzPct val="100000"/>
              <a:buBlip>
                <a:blip r:embed="rId6"/>
              </a:buBlip>
              <a:defRPr sz="1400">
                <a:solidFill>
                  <a:schemeClr val="tx1"/>
                </a:solidFill>
                <a:latin typeface="Arial" charset="0"/>
                <a:cs typeface="Arial" charset="0"/>
              </a:defRPr>
            </a:lvl4pPr>
            <a:lvl5pPr marL="2057400" indent="-228600" eaLnBrk="0" hangingPunct="0">
              <a:spcBef>
                <a:spcPct val="20000"/>
              </a:spcBef>
              <a:buSzPct val="100000"/>
              <a:buBlip>
                <a:blip r:embed="rId3"/>
              </a:buBlip>
              <a:defRPr sz="1400">
                <a:solidFill>
                  <a:schemeClr val="tx1"/>
                </a:solidFill>
                <a:latin typeface="Arial" charset="0"/>
                <a:cs typeface="Arial" charset="0"/>
              </a:defRPr>
            </a:lvl5pPr>
            <a:lvl6pPr marL="25146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6pPr>
            <a:lvl7pPr marL="29718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7pPr>
            <a:lvl8pPr marL="34290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8pPr>
            <a:lvl9pPr marL="3886200" indent="-228600" eaLnBrk="0" fontAlgn="base" hangingPunct="0">
              <a:spcBef>
                <a:spcPct val="20000"/>
              </a:spcBef>
              <a:spcAft>
                <a:spcPct val="0"/>
              </a:spcAft>
              <a:buSzPct val="100000"/>
              <a:buBlip>
                <a:blip r:embed="rId3"/>
              </a:buBlip>
              <a:defRPr sz="1400">
                <a:solidFill>
                  <a:schemeClr val="tx1"/>
                </a:solidFill>
                <a:latin typeface="Arial" charset="0"/>
                <a:cs typeface="Arial" charset="0"/>
              </a:defRPr>
            </a:lvl9pPr>
          </a:lstStyle>
          <a:p>
            <a:pPr eaLnBrk="1" hangingPunct="1">
              <a:spcBef>
                <a:spcPct val="0"/>
              </a:spcBef>
              <a:buSzTx/>
              <a:buFontTx/>
              <a:buNone/>
            </a:pPr>
            <a:r>
              <a:rPr lang="en-US" altLang="en-US" sz="1800" dirty="0">
                <a:latin typeface="Calibri" pitchFamily="34" charset="0"/>
              </a:rPr>
              <a:t>BECP Tools used only during “Demonstrate Compliance” Stage</a:t>
            </a:r>
          </a:p>
        </p:txBody>
      </p:sp>
      <p:pic>
        <p:nvPicPr>
          <p:cNvPr id="12" name="Picture 10">
            <a:extLst>
              <a:ext uri="{FF2B5EF4-FFF2-40B4-BE49-F238E27FC236}">
                <a16:creationId xmlns:a16="http://schemas.microsoft.com/office/drawing/2014/main" id="{1A856CAB-D175-4395-A9FC-00D2F76958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7220" y="1958497"/>
            <a:ext cx="888858" cy="94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6">
            <a:extLst>
              <a:ext uri="{FF2B5EF4-FFF2-40B4-BE49-F238E27FC236}">
                <a16:creationId xmlns:a16="http://schemas.microsoft.com/office/drawing/2014/main" id="{C9C5783F-0D20-4B0B-BDEE-96D07EDFE3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3221" y="2389254"/>
            <a:ext cx="941344" cy="103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Diagram 13">
            <a:extLst>
              <a:ext uri="{FF2B5EF4-FFF2-40B4-BE49-F238E27FC236}">
                <a16:creationId xmlns:a16="http://schemas.microsoft.com/office/drawing/2014/main" id="{89A70F7F-4F9F-491B-9F3E-87964A5904A4}"/>
              </a:ext>
            </a:extLst>
          </p:cNvPr>
          <p:cNvGraphicFramePr/>
          <p:nvPr>
            <p:extLst>
              <p:ext uri="{D42A27DB-BD31-4B8C-83A1-F6EECF244321}">
                <p14:modId xmlns:p14="http://schemas.microsoft.com/office/powerpoint/2010/main" val="3592735309"/>
              </p:ext>
            </p:extLst>
          </p:nvPr>
        </p:nvGraphicFramePr>
        <p:xfrm>
          <a:off x="4283467" y="1828118"/>
          <a:ext cx="6305810" cy="43342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Diagram 14">
            <a:extLst>
              <a:ext uri="{FF2B5EF4-FFF2-40B4-BE49-F238E27FC236}">
                <a16:creationId xmlns:a16="http://schemas.microsoft.com/office/drawing/2014/main" id="{0311B159-716D-4B04-8DE5-9AA064998EB7}"/>
              </a:ext>
            </a:extLst>
          </p:cNvPr>
          <p:cNvGraphicFramePr/>
          <p:nvPr>
            <p:extLst>
              <p:ext uri="{D42A27DB-BD31-4B8C-83A1-F6EECF244321}">
                <p14:modId xmlns:p14="http://schemas.microsoft.com/office/powerpoint/2010/main" val="4208544379"/>
              </p:ext>
            </p:extLst>
          </p:nvPr>
        </p:nvGraphicFramePr>
        <p:xfrm>
          <a:off x="4254228" y="5634159"/>
          <a:ext cx="6305810" cy="73140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6" name="TextBox 15">
            <a:extLst>
              <a:ext uri="{FF2B5EF4-FFF2-40B4-BE49-F238E27FC236}">
                <a16:creationId xmlns:a16="http://schemas.microsoft.com/office/drawing/2014/main" id="{9436D18C-4CD7-4E3A-9953-49816C53B90C}"/>
              </a:ext>
            </a:extLst>
          </p:cNvPr>
          <p:cNvSpPr txBox="1"/>
          <p:nvPr/>
        </p:nvSpPr>
        <p:spPr>
          <a:xfrm>
            <a:off x="7270816" y="4693341"/>
            <a:ext cx="913029" cy="2616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100" dirty="0"/>
              <a:t>Paper/PDF</a:t>
            </a:r>
            <a:endParaRPr lang="en-US" sz="1400"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8110275" cy="553998"/>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600" dirty="0" err="1">
                <a:solidFill>
                  <a:srgbClr val="D77600"/>
                </a:solidFill>
              </a:rPr>
              <a:t>RES</a:t>
            </a:r>
            <a:r>
              <a:rPr lang="en-US" sz="3600" i="1" dirty="0" err="1">
                <a:solidFill>
                  <a:srgbClr val="D77600"/>
                </a:solidFill>
              </a:rPr>
              <a:t>check</a:t>
            </a:r>
            <a:r>
              <a:rPr lang="en-US" sz="3600" i="1" dirty="0">
                <a:solidFill>
                  <a:srgbClr val="D77600"/>
                </a:solidFill>
              </a:rPr>
              <a:t> </a:t>
            </a:r>
            <a:r>
              <a:rPr lang="en-US" sz="3600" dirty="0">
                <a:solidFill>
                  <a:srgbClr val="D77600"/>
                </a:solidFill>
              </a:rPr>
              <a:t>Current Use Scenario</a:t>
            </a:r>
          </a:p>
        </p:txBody>
      </p:sp>
      <p:sp>
        <p:nvSpPr>
          <p:cNvPr id="21" name="TextBox 20">
            <a:extLst>
              <a:ext uri="{FF2B5EF4-FFF2-40B4-BE49-F238E27FC236}">
                <a16:creationId xmlns:a16="http://schemas.microsoft.com/office/drawing/2014/main" id="{A013B44D-7671-4BB5-BD27-EBADC3D8CCFF}"/>
              </a:ext>
            </a:extLst>
          </p:cNvPr>
          <p:cNvSpPr txBox="1"/>
          <p:nvPr/>
        </p:nvSpPr>
        <p:spPr>
          <a:xfrm>
            <a:off x="9273170" y="2950977"/>
            <a:ext cx="914400" cy="26193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1100" dirty="0">
                <a:solidFill>
                  <a:schemeClr val="bg1"/>
                </a:solidFill>
              </a:rPr>
              <a:t>Paper/PDF</a:t>
            </a:r>
          </a:p>
        </p:txBody>
      </p:sp>
    </p:spTree>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Building Characteristics: Multifamily</a:t>
            </a:r>
          </a:p>
        </p:txBody>
      </p:sp>
      <p:sp>
        <p:nvSpPr>
          <p:cNvPr id="13" name="Content Placeholder 2">
            <a:extLst>
              <a:ext uri="{FF2B5EF4-FFF2-40B4-BE49-F238E27FC236}">
                <a16:creationId xmlns:a16="http://schemas.microsoft.com/office/drawing/2014/main" id="{A4D1502E-A84A-48B1-AA82-9B30950152C5}"/>
              </a:ext>
            </a:extLst>
          </p:cNvPr>
          <p:cNvSpPr txBox="1">
            <a:spLocks/>
          </p:cNvSpPr>
          <p:nvPr/>
        </p:nvSpPr>
        <p:spPr>
          <a:xfrm>
            <a:off x="1993900" y="1714497"/>
            <a:ext cx="6832600" cy="305929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Multifamily if </a:t>
            </a:r>
          </a:p>
          <a:p>
            <a:pPr lvl="1"/>
            <a:r>
              <a:rPr lang="en-US" dirty="0"/>
              <a:t>All multifamily buildings three stories or less in height above grade and</a:t>
            </a:r>
          </a:p>
          <a:p>
            <a:pPr lvl="1"/>
            <a:r>
              <a:rPr lang="en-US" dirty="0"/>
              <a:t>Contain three or more attached dwelling units</a:t>
            </a:r>
          </a:p>
          <a:p>
            <a:pPr lvl="1"/>
            <a:r>
              <a:rPr lang="en-US" dirty="0"/>
              <a:t>Examples</a:t>
            </a:r>
          </a:p>
          <a:p>
            <a:pPr lvl="2"/>
            <a:r>
              <a:rPr lang="en-US" dirty="0"/>
              <a:t>Apartments</a:t>
            </a:r>
          </a:p>
          <a:p>
            <a:pPr lvl="2"/>
            <a:r>
              <a:rPr lang="en-US" dirty="0"/>
              <a:t>Condominiums</a:t>
            </a:r>
          </a:p>
          <a:p>
            <a:pPr lvl="2"/>
            <a:r>
              <a:rPr lang="en-US" dirty="0"/>
              <a:t>Townhouses</a:t>
            </a:r>
          </a:p>
          <a:p>
            <a:pPr lvl="2"/>
            <a:r>
              <a:rPr lang="en-US" dirty="0"/>
              <a:t>Dormitories</a:t>
            </a:r>
          </a:p>
          <a:p>
            <a:pPr lvl="2"/>
            <a:r>
              <a:rPr lang="en-US" dirty="0"/>
              <a:t>Rowhouses</a:t>
            </a:r>
          </a:p>
        </p:txBody>
      </p:sp>
      <p:pic>
        <p:nvPicPr>
          <p:cNvPr id="14" name="Picture 13">
            <a:extLst>
              <a:ext uri="{FF2B5EF4-FFF2-40B4-BE49-F238E27FC236}">
                <a16:creationId xmlns:a16="http://schemas.microsoft.com/office/drawing/2014/main" id="{D9F617DF-E526-41BF-B9F0-91D33155C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6500" y="1271347"/>
            <a:ext cx="1599885" cy="1599885"/>
          </a:xfrm>
          <a:prstGeom prst="rect">
            <a:avLst/>
          </a:prstGeom>
        </p:spPr>
      </p:pic>
      <p:pic>
        <p:nvPicPr>
          <p:cNvPr id="15" name="Picture 2" descr="Picture">
            <a:hlinkClick r:id="rId4"/>
            <a:extLst>
              <a:ext uri="{FF2B5EF4-FFF2-40B4-BE49-F238E27FC236}">
                <a16:creationId xmlns:a16="http://schemas.microsoft.com/office/drawing/2014/main" id="{8761CE8D-0A9A-4E31-BB15-CE421F01A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3100" y="2871232"/>
            <a:ext cx="3518983" cy="26392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8C03D4C-5E07-4BAF-B156-C8DAEF3B7E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3792" y="4925237"/>
            <a:ext cx="3716102" cy="2478640"/>
          </a:xfrm>
          <a:prstGeom prst="rect">
            <a:avLst/>
          </a:prstGeom>
        </p:spPr>
      </p:pic>
    </p:spTree>
    <p:extLst>
      <p:ext uri="{BB962C8B-B14F-4D97-AF65-F5344CB8AC3E}">
        <p14:creationId xmlns:p14="http://schemas.microsoft.com/office/powerpoint/2010/main" val="28542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it-IT" sz="3200" dirty="0">
                <a:solidFill>
                  <a:srgbClr val="D77600"/>
                </a:solidFill>
              </a:rPr>
              <a:t>Envelope Tab</a:t>
            </a:r>
            <a:endParaRPr lang="en-US" sz="3200" dirty="0">
              <a:solidFill>
                <a:srgbClr val="D77600"/>
              </a:solidFill>
            </a:endParaRPr>
          </a:p>
        </p:txBody>
      </p:sp>
      <p:pic>
        <p:nvPicPr>
          <p:cNvPr id="2" name="Picture 1">
            <a:extLst>
              <a:ext uri="{FF2B5EF4-FFF2-40B4-BE49-F238E27FC236}">
                <a16:creationId xmlns:a16="http://schemas.microsoft.com/office/drawing/2014/main" id="{1144BF97-12FD-4AD0-9BDE-B6BCEA791981}"/>
              </a:ext>
            </a:extLst>
          </p:cNvPr>
          <p:cNvPicPr>
            <a:picLocks noChangeAspect="1"/>
          </p:cNvPicPr>
          <p:nvPr/>
        </p:nvPicPr>
        <p:blipFill>
          <a:blip r:embed="rId2"/>
          <a:stretch>
            <a:fillRect/>
          </a:stretch>
        </p:blipFill>
        <p:spPr>
          <a:xfrm>
            <a:off x="2018505" y="1628884"/>
            <a:ext cx="10593389" cy="4236230"/>
          </a:xfrm>
          <a:prstGeom prst="rect">
            <a:avLst/>
          </a:prstGeom>
        </p:spPr>
      </p:pic>
      <p:pic>
        <p:nvPicPr>
          <p:cNvPr id="5" name="Picture 4">
            <a:extLst>
              <a:ext uri="{FF2B5EF4-FFF2-40B4-BE49-F238E27FC236}">
                <a16:creationId xmlns:a16="http://schemas.microsoft.com/office/drawing/2014/main" id="{08D49171-0C4D-47D8-9FD8-81D730B0DEA7}"/>
              </a:ext>
            </a:extLst>
          </p:cNvPr>
          <p:cNvPicPr>
            <a:picLocks noChangeAspect="1"/>
          </p:cNvPicPr>
          <p:nvPr/>
        </p:nvPicPr>
        <p:blipFill>
          <a:blip r:embed="rId3"/>
          <a:stretch>
            <a:fillRect/>
          </a:stretch>
        </p:blipFill>
        <p:spPr>
          <a:xfrm>
            <a:off x="4144691" y="2748585"/>
            <a:ext cx="6618405" cy="4910832"/>
          </a:xfrm>
          <a:prstGeom prst="rect">
            <a:avLst/>
          </a:prstGeom>
        </p:spPr>
      </p:pic>
    </p:spTree>
    <p:extLst>
      <p:ext uri="{BB962C8B-B14F-4D97-AF65-F5344CB8AC3E}">
        <p14:creationId xmlns:p14="http://schemas.microsoft.com/office/powerpoint/2010/main" val="36333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Helpful Hints</a:t>
            </a:r>
          </a:p>
        </p:txBody>
      </p:sp>
      <p:sp>
        <p:nvSpPr>
          <p:cNvPr id="6" name="Content Placeholder 2">
            <a:extLst>
              <a:ext uri="{FF2B5EF4-FFF2-40B4-BE49-F238E27FC236}">
                <a16:creationId xmlns:a16="http://schemas.microsoft.com/office/drawing/2014/main" id="{03151D78-90FD-4863-814B-0796C1914A4D}"/>
              </a:ext>
            </a:extLst>
          </p:cNvPr>
          <p:cNvSpPr txBox="1">
            <a:spLocks/>
          </p:cNvSpPr>
          <p:nvPr/>
        </p:nvSpPr>
        <p:spPr>
          <a:xfrm>
            <a:off x="1385201" y="1672385"/>
            <a:ext cx="12609095" cy="377791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Don’t have to use every button</a:t>
            </a:r>
          </a:p>
          <a:p>
            <a:r>
              <a:rPr lang="en-US" sz="2400" dirty="0"/>
              <a:t>Can group “like” components</a:t>
            </a:r>
          </a:p>
          <a:p>
            <a:r>
              <a:rPr lang="en-US" sz="2400" dirty="0"/>
              <a:t>Gross area (except slab-on-grade)</a:t>
            </a:r>
          </a:p>
          <a:p>
            <a:pPr lvl="1"/>
            <a:r>
              <a:rPr lang="en-US" sz="2400" dirty="0"/>
              <a:t>Gross </a:t>
            </a:r>
            <a:r>
              <a:rPr lang="en-US" sz="2400" i="1" dirty="0"/>
              <a:t>wall</a:t>
            </a:r>
            <a:r>
              <a:rPr lang="en-US" sz="2400" dirty="0"/>
              <a:t> area to include peripheral edges of floors (area of band joist and subfloor between floors)</a:t>
            </a:r>
          </a:p>
          <a:p>
            <a:r>
              <a:rPr lang="en-US" sz="2400" dirty="0"/>
              <a:t>Use “Other” assembly as needed</a:t>
            </a:r>
          </a:p>
          <a:p>
            <a:endParaRPr lang="en-US" dirty="0"/>
          </a:p>
        </p:txBody>
      </p:sp>
      <p:pic>
        <p:nvPicPr>
          <p:cNvPr id="9" name="Picture 8">
            <a:extLst>
              <a:ext uri="{FF2B5EF4-FFF2-40B4-BE49-F238E27FC236}">
                <a16:creationId xmlns:a16="http://schemas.microsoft.com/office/drawing/2014/main" id="{F9DC23F0-9B10-42AE-94EF-D4920BEB7EE1}"/>
              </a:ext>
            </a:extLst>
          </p:cNvPr>
          <p:cNvPicPr>
            <a:picLocks noChangeAspect="1"/>
          </p:cNvPicPr>
          <p:nvPr/>
        </p:nvPicPr>
        <p:blipFill>
          <a:blip r:embed="rId3"/>
          <a:stretch>
            <a:fillRect/>
          </a:stretch>
        </p:blipFill>
        <p:spPr>
          <a:xfrm>
            <a:off x="7689748" y="3528317"/>
            <a:ext cx="6280602" cy="3594378"/>
          </a:xfrm>
          <a:prstGeom prst="rect">
            <a:avLst/>
          </a:prstGeom>
        </p:spPr>
      </p:pic>
    </p:spTree>
    <p:extLst>
      <p:ext uri="{BB962C8B-B14F-4D97-AF65-F5344CB8AC3E}">
        <p14:creationId xmlns:p14="http://schemas.microsoft.com/office/powerpoint/2010/main" val="200218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23946-F3C6-45AE-8DCE-E4509BB9E6E8}"/>
              </a:ext>
            </a:extLst>
          </p:cNvPr>
          <p:cNvPicPr>
            <a:picLocks noChangeAspect="1"/>
          </p:cNvPicPr>
          <p:nvPr/>
        </p:nvPicPr>
        <p:blipFill>
          <a:blip r:embed="rId3"/>
          <a:stretch>
            <a:fillRect/>
          </a:stretch>
        </p:blipFill>
        <p:spPr>
          <a:xfrm>
            <a:off x="1891817" y="1600628"/>
            <a:ext cx="12555702" cy="3972479"/>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it-IT" sz="3200" dirty="0">
                <a:solidFill>
                  <a:srgbClr val="D77600"/>
                </a:solidFill>
              </a:rPr>
              <a:t>Color Cues</a:t>
            </a:r>
            <a:endParaRPr lang="en-US" sz="3200" dirty="0">
              <a:solidFill>
                <a:srgbClr val="D77600"/>
              </a:solidFill>
            </a:endParaRPr>
          </a:p>
        </p:txBody>
      </p:sp>
      <p:sp>
        <p:nvSpPr>
          <p:cNvPr id="8" name="Content Placeholder 2">
            <a:extLst>
              <a:ext uri="{FF2B5EF4-FFF2-40B4-BE49-F238E27FC236}">
                <a16:creationId xmlns:a16="http://schemas.microsoft.com/office/drawing/2014/main" id="{6FB49535-5072-4FD6-94F6-28E2C60B7C0A}"/>
              </a:ext>
            </a:extLst>
          </p:cNvPr>
          <p:cNvSpPr txBox="1">
            <a:spLocks/>
          </p:cNvSpPr>
          <p:nvPr/>
        </p:nvSpPr>
        <p:spPr>
          <a:xfrm>
            <a:off x="920230" y="2933292"/>
            <a:ext cx="1943174" cy="49244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Red</a:t>
            </a:r>
          </a:p>
        </p:txBody>
      </p:sp>
      <p:sp>
        <p:nvSpPr>
          <p:cNvPr id="12" name="Content Placeholder 2">
            <a:extLst>
              <a:ext uri="{FF2B5EF4-FFF2-40B4-BE49-F238E27FC236}">
                <a16:creationId xmlns:a16="http://schemas.microsoft.com/office/drawing/2014/main" id="{B4BFA279-E86F-4401-96DE-FE8A0AD6BD79}"/>
              </a:ext>
            </a:extLst>
          </p:cNvPr>
          <p:cNvSpPr txBox="1">
            <a:spLocks/>
          </p:cNvSpPr>
          <p:nvPr/>
        </p:nvSpPr>
        <p:spPr>
          <a:xfrm>
            <a:off x="920230" y="5704169"/>
            <a:ext cx="1943174" cy="492443"/>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4"/>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3200" dirty="0">
                <a:solidFill>
                  <a:srgbClr val="00B050"/>
                </a:solidFill>
              </a:rPr>
              <a:t>Green</a:t>
            </a:r>
          </a:p>
        </p:txBody>
      </p:sp>
      <p:pic>
        <p:nvPicPr>
          <p:cNvPr id="4" name="Picture 3">
            <a:extLst>
              <a:ext uri="{FF2B5EF4-FFF2-40B4-BE49-F238E27FC236}">
                <a16:creationId xmlns:a16="http://schemas.microsoft.com/office/drawing/2014/main" id="{306C0F4E-B0F1-43ED-888C-ECAE5D4523A5}"/>
              </a:ext>
            </a:extLst>
          </p:cNvPr>
          <p:cNvPicPr>
            <a:picLocks noChangeAspect="1"/>
          </p:cNvPicPr>
          <p:nvPr/>
        </p:nvPicPr>
        <p:blipFill>
          <a:blip r:embed="rId8"/>
          <a:stretch>
            <a:fillRect/>
          </a:stretch>
        </p:blipFill>
        <p:spPr>
          <a:xfrm>
            <a:off x="2259072" y="4824107"/>
            <a:ext cx="12371328" cy="2408808"/>
          </a:xfrm>
          <a:prstGeom prst="rect">
            <a:avLst/>
          </a:prstGeom>
        </p:spPr>
      </p:pic>
    </p:spTree>
    <p:extLst>
      <p:ext uri="{BB962C8B-B14F-4D97-AF65-F5344CB8AC3E}">
        <p14:creationId xmlns:p14="http://schemas.microsoft.com/office/powerpoint/2010/main" val="69150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What is the Building Thermal Envelope?</a:t>
            </a:r>
          </a:p>
        </p:txBody>
      </p:sp>
      <p:pic>
        <p:nvPicPr>
          <p:cNvPr id="7" name="Picture 4" descr="insulation_wholehouse">
            <a:extLst>
              <a:ext uri="{FF2B5EF4-FFF2-40B4-BE49-F238E27FC236}">
                <a16:creationId xmlns:a16="http://schemas.microsoft.com/office/drawing/2014/main" id="{AE0C2293-5429-4F7A-841A-850418185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010" y="1714499"/>
            <a:ext cx="8509000" cy="573909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Entering Building Components</a:t>
            </a:r>
          </a:p>
        </p:txBody>
      </p:sp>
      <p:sp>
        <p:nvSpPr>
          <p:cNvPr id="6" name="Rectangle 5">
            <a:extLst>
              <a:ext uri="{FF2B5EF4-FFF2-40B4-BE49-F238E27FC236}">
                <a16:creationId xmlns:a16="http://schemas.microsoft.com/office/drawing/2014/main" id="{49EC4A81-2654-4919-A8EB-83DBAF38AC3C}"/>
              </a:ext>
            </a:extLst>
          </p:cNvPr>
          <p:cNvSpPr/>
          <p:nvPr/>
        </p:nvSpPr>
        <p:spPr>
          <a:xfrm>
            <a:off x="4309553" y="2028781"/>
            <a:ext cx="5625258"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solidFill>
                  <a:schemeClr val="accent1">
                    <a:lumMod val="75000"/>
                  </a:schemeClr>
                </a:solidFill>
                <a:effectLst>
                  <a:outerShdw blurRad="76200" dist="50800" dir="5400000" algn="tl" rotWithShape="0">
                    <a:srgbClr val="000000">
                      <a:alpha val="65000"/>
                    </a:srgbClr>
                  </a:outerShdw>
                </a:effectLst>
              </a:rPr>
              <a:t>Enter only applicable </a:t>
            </a:r>
            <a:br>
              <a:rPr lang="en-US" sz="4000" b="1" cap="none" spc="50" dirty="0">
                <a:ln w="11430"/>
                <a:solidFill>
                  <a:schemeClr val="accent1">
                    <a:lumMod val="75000"/>
                  </a:schemeClr>
                </a:solidFill>
                <a:effectLst>
                  <a:outerShdw blurRad="76200" dist="50800" dir="5400000" algn="tl" rotWithShape="0">
                    <a:srgbClr val="000000">
                      <a:alpha val="65000"/>
                    </a:srgbClr>
                  </a:outerShdw>
                </a:effectLst>
              </a:rPr>
            </a:br>
            <a:r>
              <a:rPr lang="en-US" sz="4000" b="1" cap="none" spc="50" dirty="0">
                <a:ln w="11430"/>
                <a:solidFill>
                  <a:schemeClr val="accent1">
                    <a:lumMod val="75000"/>
                  </a:schemeClr>
                </a:solidFill>
                <a:effectLst>
                  <a:outerShdw blurRad="76200" dist="50800" dir="5400000" algn="tl" rotWithShape="0">
                    <a:srgbClr val="000000">
                      <a:alpha val="65000"/>
                    </a:srgbClr>
                  </a:outerShdw>
                </a:effectLst>
              </a:rPr>
              <a:t>building components</a:t>
            </a:r>
          </a:p>
        </p:txBody>
      </p:sp>
      <p:pic>
        <p:nvPicPr>
          <p:cNvPr id="8" name="Picture 7">
            <a:extLst>
              <a:ext uri="{FF2B5EF4-FFF2-40B4-BE49-F238E27FC236}">
                <a16:creationId xmlns:a16="http://schemas.microsoft.com/office/drawing/2014/main" id="{7875A771-BD2D-4621-9B1C-55A299AFB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8034" y="2194653"/>
            <a:ext cx="1675205" cy="1157567"/>
          </a:xfrm>
          <a:prstGeom prst="rect">
            <a:avLst/>
          </a:prstGeom>
        </p:spPr>
      </p:pic>
      <p:pic>
        <p:nvPicPr>
          <p:cNvPr id="9" name="Picture 5" descr="i-4_sm">
            <a:extLst>
              <a:ext uri="{FF2B5EF4-FFF2-40B4-BE49-F238E27FC236}">
                <a16:creationId xmlns:a16="http://schemas.microsoft.com/office/drawing/2014/main" id="{5BF1D71F-94EA-4D71-87E7-C438843C2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153" y="3575335"/>
            <a:ext cx="1925638" cy="144400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ABBE750-4A86-492A-A222-7F012BBF6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254" y="5124585"/>
            <a:ext cx="1590904" cy="139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7">
            <a:extLst>
              <a:ext uri="{FF2B5EF4-FFF2-40B4-BE49-F238E27FC236}">
                <a16:creationId xmlns:a16="http://schemas.microsoft.com/office/drawing/2014/main" id="{9E1DD877-F79D-426A-87E5-60FF747FD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158" y="5131645"/>
            <a:ext cx="1776099" cy="139293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69B7C03-91FF-4665-97C0-452C032429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4607" y="3575334"/>
            <a:ext cx="2097795" cy="1456735"/>
          </a:xfrm>
          <a:prstGeom prst="rect">
            <a:avLst/>
          </a:prstGeom>
        </p:spPr>
      </p:pic>
      <p:pic>
        <p:nvPicPr>
          <p:cNvPr id="13" name="Picture 12">
            <a:extLst>
              <a:ext uri="{FF2B5EF4-FFF2-40B4-BE49-F238E27FC236}">
                <a16:creationId xmlns:a16="http://schemas.microsoft.com/office/drawing/2014/main" id="{E0359B37-98AD-448B-82CB-EE03C54FE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1152" y="3575335"/>
            <a:ext cx="950205" cy="1444002"/>
          </a:xfrm>
          <a:prstGeom prst="rect">
            <a:avLst/>
          </a:prstGeom>
        </p:spPr>
      </p:pic>
      <p:pic>
        <p:nvPicPr>
          <p:cNvPr id="14" name="Picture 4" descr="I:\checkcd\media\i-3_sm.jpg">
            <a:extLst>
              <a:ext uri="{FF2B5EF4-FFF2-40B4-BE49-F238E27FC236}">
                <a16:creationId xmlns:a16="http://schemas.microsoft.com/office/drawing/2014/main" id="{78C20DA4-2764-4F81-BA70-58643EA840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1260" y="3575335"/>
            <a:ext cx="1867511" cy="1449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1B45EC3-91BE-44EB-9EA8-0DA171BE0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2402" y="3575335"/>
            <a:ext cx="953436" cy="1466762"/>
          </a:xfrm>
          <a:prstGeom prst="rect">
            <a:avLst/>
          </a:prstGeom>
        </p:spPr>
      </p:pic>
    </p:spTree>
    <p:extLst>
      <p:ext uri="{BB962C8B-B14F-4D97-AF65-F5344CB8AC3E}">
        <p14:creationId xmlns:p14="http://schemas.microsoft.com/office/powerpoint/2010/main" val="330692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Tab</a:t>
            </a:r>
          </a:p>
        </p:txBody>
      </p:sp>
      <p:pic>
        <p:nvPicPr>
          <p:cNvPr id="6" name="Picture 2" descr="C:\Users\d3A870\BECP\_developerDocs\Training\Pittsburgh 2017 BECP Conference\REScheck\REScheckWeb2017\WebPages\EnvelopeViewFoundationOnlySpecd.PNG">
            <a:extLst>
              <a:ext uri="{FF2B5EF4-FFF2-40B4-BE49-F238E27FC236}">
                <a16:creationId xmlns:a16="http://schemas.microsoft.com/office/drawing/2014/main" id="{230107F7-8718-43A5-91D0-8AA602C2B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814" y="4114800"/>
            <a:ext cx="8227591" cy="3295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3A870\BECP\_developerDocs\Training\Pittsburgh 2017 BECP Conference\REScheck\REScheckWeb2017\WebPages\EnvelopeViewHideAllModeSpecd 2.PNG">
            <a:extLst>
              <a:ext uri="{FF2B5EF4-FFF2-40B4-BE49-F238E27FC236}">
                <a16:creationId xmlns:a16="http://schemas.microsoft.com/office/drawing/2014/main" id="{FBBCBF3E-B94F-4C3B-8C4B-4D1F1C378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085" y="1819434"/>
            <a:ext cx="10000320" cy="23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Full View Example</a:t>
            </a:r>
          </a:p>
        </p:txBody>
      </p:sp>
      <p:pic>
        <p:nvPicPr>
          <p:cNvPr id="7" name="Picture 2" descr="C:\Users\d3A870\BECP\_developerDocs\Training\Pittsburgh 2017 BECP Conference\REScheck\REScheckWeb2017\WebPages\EnvelopeViewShowAllModeSpecd.PNG">
            <a:extLst>
              <a:ext uri="{FF2B5EF4-FFF2-40B4-BE49-F238E27FC236}">
                <a16:creationId xmlns:a16="http://schemas.microsoft.com/office/drawing/2014/main" id="{F3B2CB5C-997D-4362-A977-0E7B09532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612" y="1490997"/>
            <a:ext cx="8519579" cy="57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9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Tab (edit mode)</a:t>
            </a:r>
          </a:p>
        </p:txBody>
      </p:sp>
      <p:pic>
        <p:nvPicPr>
          <p:cNvPr id="6" name="Picture 2" descr="C:\Users\d3A870\BECP\_developerDocs\Training\Pittsburgh 2017 BECP Conference\REScheck\REScheckWeb2017\WebPages\EnvelopeEditModeSpecd.PNG">
            <a:extLst>
              <a:ext uri="{FF2B5EF4-FFF2-40B4-BE49-F238E27FC236}">
                <a16:creationId xmlns:a16="http://schemas.microsoft.com/office/drawing/2014/main" id="{64567B09-96B4-448B-AAB1-8B4B6B772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210" y="1994728"/>
            <a:ext cx="10750080" cy="48110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E9451D4F-0A41-46E5-B2FB-96AEF28AFA6B}"/>
              </a:ext>
            </a:extLst>
          </p:cNvPr>
          <p:cNvSpPr/>
          <p:nvPr/>
        </p:nvSpPr>
        <p:spPr>
          <a:xfrm>
            <a:off x="2586374" y="4907653"/>
            <a:ext cx="1073809" cy="371881"/>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9" name="Oval 8">
            <a:extLst>
              <a:ext uri="{FF2B5EF4-FFF2-40B4-BE49-F238E27FC236}">
                <a16:creationId xmlns:a16="http://schemas.microsoft.com/office/drawing/2014/main" id="{F6F56529-B3D5-496A-8E88-FB85461DB020}"/>
              </a:ext>
            </a:extLst>
          </p:cNvPr>
          <p:cNvSpPr/>
          <p:nvPr/>
        </p:nvSpPr>
        <p:spPr>
          <a:xfrm>
            <a:off x="8288786" y="2234627"/>
            <a:ext cx="4794504" cy="984249"/>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10" name="Oval 9">
            <a:extLst>
              <a:ext uri="{FF2B5EF4-FFF2-40B4-BE49-F238E27FC236}">
                <a16:creationId xmlns:a16="http://schemas.microsoft.com/office/drawing/2014/main" id="{74B26910-3C67-41B3-9109-886B63F51C68}"/>
              </a:ext>
            </a:extLst>
          </p:cNvPr>
          <p:cNvSpPr/>
          <p:nvPr/>
        </p:nvSpPr>
        <p:spPr>
          <a:xfrm>
            <a:off x="2586374" y="4077527"/>
            <a:ext cx="666750" cy="279400"/>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38475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Add Wall Example</a:t>
            </a:r>
          </a:p>
        </p:txBody>
      </p:sp>
      <p:pic>
        <p:nvPicPr>
          <p:cNvPr id="11" name="Picture 2" descr="C:\Users\d3A870\BECP\_developerDocs\Training\Pittsburgh 2017 BECP Conference\REScheck\REScheckWeb2017\WebPages\EnvelopeNewAddWall.PNG">
            <a:extLst>
              <a:ext uri="{FF2B5EF4-FFF2-40B4-BE49-F238E27FC236}">
                <a16:creationId xmlns:a16="http://schemas.microsoft.com/office/drawing/2014/main" id="{43CE5B89-EFC9-4826-AEAC-876636590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157" y="1718718"/>
            <a:ext cx="11856345" cy="31779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3A870\BECP\_developerDocs\Training\Pittsburgh 2017 BECP Conference\REScheck\REScheckWeb2017\WebPages\EnvelopeNewAddWall2.PNG">
            <a:extLst>
              <a:ext uri="{FF2B5EF4-FFF2-40B4-BE49-F238E27FC236}">
                <a16:creationId xmlns:a16="http://schemas.microsoft.com/office/drawing/2014/main" id="{DFE80D03-62B0-4BBE-A651-1EAE8CE23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438" y="2685670"/>
            <a:ext cx="6387465" cy="401211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E87F2E73-79A9-4755-BF3B-F329AFD2E35B}"/>
              </a:ext>
            </a:extLst>
          </p:cNvPr>
          <p:cNvSpPr/>
          <p:nvPr/>
        </p:nvSpPr>
        <p:spPr>
          <a:xfrm>
            <a:off x="2052302" y="3691218"/>
            <a:ext cx="666750" cy="279400"/>
          </a:xfrm>
          <a:prstGeom prst="ellipse">
            <a:avLst/>
          </a:prstGeom>
          <a:noFill/>
          <a:ln w="127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cxnSp>
        <p:nvCxnSpPr>
          <p:cNvPr id="14" name="Straight Arrow Connector 13">
            <a:extLst>
              <a:ext uri="{FF2B5EF4-FFF2-40B4-BE49-F238E27FC236}">
                <a16:creationId xmlns:a16="http://schemas.microsoft.com/office/drawing/2014/main" id="{30E863BE-D7BB-4F2E-82A2-EF35B2289C20}"/>
              </a:ext>
            </a:extLst>
          </p:cNvPr>
          <p:cNvCxnSpPr>
            <a:cxnSpLocks/>
          </p:cNvCxnSpPr>
          <p:nvPr/>
        </p:nvCxnSpPr>
        <p:spPr>
          <a:xfrm flipV="1">
            <a:off x="2719052" y="3830918"/>
            <a:ext cx="3342386" cy="3196"/>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4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6858000" cy="553998"/>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600" dirty="0">
                <a:solidFill>
                  <a:srgbClr val="D77600"/>
                </a:solidFill>
              </a:rPr>
              <a:t>www.energycodes.gov</a:t>
            </a:r>
            <a:endParaRPr lang="en-US" sz="3600" i="1" dirty="0">
              <a:solidFill>
                <a:srgbClr val="D77600"/>
              </a:solidFill>
            </a:endParaRPr>
          </a:p>
        </p:txBody>
      </p:sp>
      <p:pic>
        <p:nvPicPr>
          <p:cNvPr id="2" name="Picture 1">
            <a:extLst>
              <a:ext uri="{FF2B5EF4-FFF2-40B4-BE49-F238E27FC236}">
                <a16:creationId xmlns:a16="http://schemas.microsoft.com/office/drawing/2014/main" id="{97D24886-08EA-467D-9534-02ED60A7F13A}"/>
              </a:ext>
            </a:extLst>
          </p:cNvPr>
          <p:cNvPicPr>
            <a:picLocks noChangeAspect="1"/>
          </p:cNvPicPr>
          <p:nvPr/>
        </p:nvPicPr>
        <p:blipFill>
          <a:blip r:embed="rId3"/>
          <a:stretch>
            <a:fillRect/>
          </a:stretch>
        </p:blipFill>
        <p:spPr>
          <a:xfrm>
            <a:off x="3832127" y="1079796"/>
            <a:ext cx="7674073" cy="7149804"/>
          </a:xfrm>
          <a:prstGeom prst="rect">
            <a:avLst/>
          </a:prstGeom>
        </p:spPr>
      </p:pic>
      <p:sp>
        <p:nvSpPr>
          <p:cNvPr id="7" name="Oval 6">
            <a:extLst>
              <a:ext uri="{FF2B5EF4-FFF2-40B4-BE49-F238E27FC236}">
                <a16:creationId xmlns:a16="http://schemas.microsoft.com/office/drawing/2014/main" id="{635BADCF-8297-47DD-8453-EFD1C3A22FEF}"/>
              </a:ext>
            </a:extLst>
          </p:cNvPr>
          <p:cNvSpPr/>
          <p:nvPr/>
        </p:nvSpPr>
        <p:spPr>
          <a:xfrm>
            <a:off x="7315200" y="4318720"/>
            <a:ext cx="3427182" cy="122227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8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Cavity vs. Continuous</a:t>
            </a:r>
          </a:p>
        </p:txBody>
      </p:sp>
      <p:pic>
        <p:nvPicPr>
          <p:cNvPr id="6" name="Picture 5" descr="insulated">
            <a:extLst>
              <a:ext uri="{FF2B5EF4-FFF2-40B4-BE49-F238E27FC236}">
                <a16:creationId xmlns:a16="http://schemas.microsoft.com/office/drawing/2014/main" id="{E2B4B513-276F-4232-BB48-93B48A912085}"/>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3230659" y="1915016"/>
            <a:ext cx="4911643" cy="35163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B66D708-1625-4B53-B565-48F6372D5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969" y="1915016"/>
            <a:ext cx="3442387" cy="3516313"/>
          </a:xfrm>
          <a:prstGeom prst="rect">
            <a:avLst/>
          </a:prstGeom>
          <a:noFill/>
          <a:ln w="412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9FDF9161-4721-4F78-8C7A-CC64DD7E5C50}"/>
              </a:ext>
            </a:extLst>
          </p:cNvPr>
          <p:cNvSpPr/>
          <p:nvPr/>
        </p:nvSpPr>
        <p:spPr>
          <a:xfrm>
            <a:off x="3306556" y="5531941"/>
            <a:ext cx="4572000" cy="646331"/>
          </a:xfrm>
          <a:prstGeom prst="rect">
            <a:avLst/>
          </a:prstGeom>
        </p:spPr>
        <p:txBody>
          <a:bodyPr>
            <a:spAutoFit/>
          </a:bodyPr>
          <a:lstStyle/>
          <a:p>
            <a:r>
              <a:rPr lang="en-US" dirty="0"/>
              <a:t>Cavity R-value – used for insulation placed between structural members</a:t>
            </a:r>
          </a:p>
        </p:txBody>
      </p:sp>
      <p:sp>
        <p:nvSpPr>
          <p:cNvPr id="9" name="Rectangle 8">
            <a:extLst>
              <a:ext uri="{FF2B5EF4-FFF2-40B4-BE49-F238E27FC236}">
                <a16:creationId xmlns:a16="http://schemas.microsoft.com/office/drawing/2014/main" id="{F639ADCE-A83F-4B2C-BD73-F1B910240B08}"/>
              </a:ext>
            </a:extLst>
          </p:cNvPr>
          <p:cNvSpPr/>
          <p:nvPr/>
        </p:nvSpPr>
        <p:spPr>
          <a:xfrm>
            <a:off x="8411968" y="5480237"/>
            <a:ext cx="3442387" cy="923330"/>
          </a:xfrm>
          <a:prstGeom prst="rect">
            <a:avLst/>
          </a:prstGeom>
        </p:spPr>
        <p:txBody>
          <a:bodyPr wrap="square">
            <a:spAutoFit/>
          </a:bodyPr>
          <a:lstStyle/>
          <a:p>
            <a:r>
              <a:rPr lang="en-US" dirty="0"/>
              <a:t>Continuous R-value – used for insulation that is continuous across the structure (e.g., rigid insulation)</a:t>
            </a:r>
          </a:p>
        </p:txBody>
      </p:sp>
    </p:spTree>
    <p:extLst>
      <p:ext uri="{BB962C8B-B14F-4D97-AF65-F5344CB8AC3E}">
        <p14:creationId xmlns:p14="http://schemas.microsoft.com/office/powerpoint/2010/main" val="15148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Glazing Requirements</a:t>
            </a:r>
          </a:p>
        </p:txBody>
      </p:sp>
      <p:pic>
        <p:nvPicPr>
          <p:cNvPr id="9" name="Picture 2" descr="C:\Users\d3A870\BECP\_developerDocs\Training\Pittsburgh 2017 BECP Conference\REScheck\REScheckWeb2017\WebPages\GlazingRequirementsDlg.PNG">
            <a:extLst>
              <a:ext uri="{FF2B5EF4-FFF2-40B4-BE49-F238E27FC236}">
                <a16:creationId xmlns:a16="http://schemas.microsoft.com/office/drawing/2014/main" id="{7A071292-0D06-4563-A129-39D9754CA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261" y="2175197"/>
            <a:ext cx="8354024" cy="451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4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Fenestration: U-Factors and SHGCs</a:t>
            </a:r>
          </a:p>
        </p:txBody>
      </p:sp>
      <p:pic>
        <p:nvPicPr>
          <p:cNvPr id="16" name="Picture 15" descr="nfrclabel">
            <a:extLst>
              <a:ext uri="{FF2B5EF4-FFF2-40B4-BE49-F238E27FC236}">
                <a16:creationId xmlns:a16="http://schemas.microsoft.com/office/drawing/2014/main" id="{8145B852-79E6-455E-97AB-26A5BFD6D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517" y="1637503"/>
            <a:ext cx="4373366" cy="533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1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Show Assembly Details</a:t>
            </a:r>
          </a:p>
        </p:txBody>
      </p:sp>
      <p:pic>
        <p:nvPicPr>
          <p:cNvPr id="2" name="Picture 1">
            <a:extLst>
              <a:ext uri="{FF2B5EF4-FFF2-40B4-BE49-F238E27FC236}">
                <a16:creationId xmlns:a16="http://schemas.microsoft.com/office/drawing/2014/main" id="{C390C729-89DD-472D-A306-06C8936A8BB3}"/>
              </a:ext>
            </a:extLst>
          </p:cNvPr>
          <p:cNvPicPr>
            <a:picLocks noChangeAspect="1"/>
          </p:cNvPicPr>
          <p:nvPr/>
        </p:nvPicPr>
        <p:blipFill>
          <a:blip r:embed="rId3"/>
          <a:stretch>
            <a:fillRect/>
          </a:stretch>
        </p:blipFill>
        <p:spPr>
          <a:xfrm>
            <a:off x="1519237" y="1904999"/>
            <a:ext cx="12764082" cy="4866503"/>
          </a:xfrm>
          <a:prstGeom prst="rect">
            <a:avLst/>
          </a:prstGeom>
        </p:spPr>
      </p:pic>
    </p:spTree>
    <p:extLst>
      <p:ext uri="{BB962C8B-B14F-4D97-AF65-F5344CB8AC3E}">
        <p14:creationId xmlns:p14="http://schemas.microsoft.com/office/powerpoint/2010/main" val="28186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Foundations – what button to use</a:t>
            </a:r>
          </a:p>
        </p:txBody>
      </p:sp>
      <p:graphicFrame>
        <p:nvGraphicFramePr>
          <p:cNvPr id="10" name="Diagram 9">
            <a:extLst>
              <a:ext uri="{FF2B5EF4-FFF2-40B4-BE49-F238E27FC236}">
                <a16:creationId xmlns:a16="http://schemas.microsoft.com/office/drawing/2014/main" id="{2A36FE50-C80F-467D-B824-A4AA21ED8F21}"/>
              </a:ext>
            </a:extLst>
          </p:cNvPr>
          <p:cNvGraphicFramePr/>
          <p:nvPr>
            <p:extLst>
              <p:ext uri="{D42A27DB-BD31-4B8C-83A1-F6EECF244321}">
                <p14:modId xmlns:p14="http://schemas.microsoft.com/office/powerpoint/2010/main" val="1942759345"/>
              </p:ext>
            </p:extLst>
          </p:nvPr>
        </p:nvGraphicFramePr>
        <p:xfrm>
          <a:off x="3084094" y="1606427"/>
          <a:ext cx="9428747" cy="568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8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What’s a Basement Wall?</a:t>
            </a:r>
          </a:p>
        </p:txBody>
      </p:sp>
      <p:pic>
        <p:nvPicPr>
          <p:cNvPr id="6" name="Picture 4" descr="Below Grade Walls.jpg">
            <a:extLst>
              <a:ext uri="{FF2B5EF4-FFF2-40B4-BE49-F238E27FC236}">
                <a16:creationId xmlns:a16="http://schemas.microsoft.com/office/drawing/2014/main" id="{E8F139DE-1941-4565-A8D9-ECD17ADAFA7A}"/>
              </a:ext>
            </a:extLst>
          </p:cNvPr>
          <p:cNvPicPr>
            <a:picLocks noChangeAspect="1"/>
          </p:cNvPicPr>
          <p:nvPr/>
        </p:nvPicPr>
        <p:blipFill>
          <a:blip r:embed="rId3" cstate="print"/>
          <a:srcRect l="5402" r="10587"/>
          <a:stretch>
            <a:fillRect/>
          </a:stretch>
        </p:blipFill>
        <p:spPr bwMode="auto">
          <a:xfrm>
            <a:off x="3019425" y="2132067"/>
            <a:ext cx="8591550" cy="4859337"/>
          </a:xfrm>
          <a:prstGeom prst="rect">
            <a:avLst/>
          </a:prstGeom>
          <a:noFill/>
          <a:ln w="9525">
            <a:noFill/>
            <a:miter lim="800000"/>
            <a:headEnd/>
            <a:tailEnd/>
          </a:ln>
        </p:spPr>
      </p:pic>
      <p:sp>
        <p:nvSpPr>
          <p:cNvPr id="7" name="TextBox 5">
            <a:extLst>
              <a:ext uri="{FF2B5EF4-FFF2-40B4-BE49-F238E27FC236}">
                <a16:creationId xmlns:a16="http://schemas.microsoft.com/office/drawing/2014/main" id="{475901DC-EE56-4F05-80B1-6847A2A00B6B}"/>
              </a:ext>
            </a:extLst>
          </p:cNvPr>
          <p:cNvSpPr txBox="1">
            <a:spLocks noChangeArrowheads="1"/>
          </p:cNvSpPr>
          <p:nvPr/>
        </p:nvSpPr>
        <p:spPr bwMode="auto">
          <a:xfrm>
            <a:off x="3777935" y="1622295"/>
            <a:ext cx="2485775" cy="757130"/>
          </a:xfrm>
          <a:prstGeom prst="rect">
            <a:avLst/>
          </a:prstGeom>
          <a:noFill/>
          <a:ln w="9525">
            <a:noFill/>
            <a:miter lim="800000"/>
            <a:headEnd/>
            <a:tailEnd/>
          </a:ln>
        </p:spPr>
        <p:txBody>
          <a:bodyPr wrap="square">
            <a:spAutoFit/>
          </a:bodyPr>
          <a:lstStyle/>
          <a:p>
            <a:r>
              <a:rPr lang="en-US" dirty="0"/>
              <a:t>Basement Wall –</a:t>
            </a:r>
            <a:br>
              <a:rPr lang="en-US" dirty="0"/>
            </a:br>
            <a:r>
              <a:rPr lang="en-US" dirty="0"/>
              <a:t>&gt;50% below grade</a:t>
            </a:r>
          </a:p>
        </p:txBody>
      </p:sp>
      <p:sp>
        <p:nvSpPr>
          <p:cNvPr id="8" name="TextBox 7">
            <a:extLst>
              <a:ext uri="{FF2B5EF4-FFF2-40B4-BE49-F238E27FC236}">
                <a16:creationId xmlns:a16="http://schemas.microsoft.com/office/drawing/2014/main" id="{CC9834D4-AE65-4B9D-A4B1-C820B6469C45}"/>
              </a:ext>
            </a:extLst>
          </p:cNvPr>
          <p:cNvSpPr txBox="1">
            <a:spLocks noChangeArrowheads="1"/>
          </p:cNvSpPr>
          <p:nvPr/>
        </p:nvSpPr>
        <p:spPr bwMode="auto">
          <a:xfrm>
            <a:off x="3551765" y="3995579"/>
            <a:ext cx="2173767" cy="757130"/>
          </a:xfrm>
          <a:prstGeom prst="rect">
            <a:avLst/>
          </a:prstGeom>
          <a:noFill/>
          <a:ln w="9525">
            <a:noFill/>
            <a:miter lim="800000"/>
            <a:headEnd/>
            <a:tailEnd/>
          </a:ln>
        </p:spPr>
        <p:txBody>
          <a:bodyPr wrap="square">
            <a:spAutoFit/>
          </a:bodyPr>
          <a:lstStyle/>
          <a:p>
            <a:r>
              <a:rPr lang="en-US" dirty="0"/>
              <a:t>Below grade</a:t>
            </a:r>
          </a:p>
          <a:p>
            <a:r>
              <a:rPr lang="en-US" dirty="0"/>
              <a:t>Basement wall</a:t>
            </a:r>
          </a:p>
        </p:txBody>
      </p:sp>
      <p:sp>
        <p:nvSpPr>
          <p:cNvPr id="9" name="TextBox 8">
            <a:extLst>
              <a:ext uri="{FF2B5EF4-FFF2-40B4-BE49-F238E27FC236}">
                <a16:creationId xmlns:a16="http://schemas.microsoft.com/office/drawing/2014/main" id="{DA7EA391-02EA-4DE8-BFF3-7A43F89FE301}"/>
              </a:ext>
            </a:extLst>
          </p:cNvPr>
          <p:cNvSpPr txBox="1">
            <a:spLocks noChangeArrowheads="1"/>
          </p:cNvSpPr>
          <p:nvPr/>
        </p:nvSpPr>
        <p:spPr bwMode="auto">
          <a:xfrm>
            <a:off x="9325224" y="4383346"/>
            <a:ext cx="2670761" cy="757130"/>
          </a:xfrm>
          <a:prstGeom prst="rect">
            <a:avLst/>
          </a:prstGeom>
          <a:noFill/>
          <a:ln w="9525">
            <a:noFill/>
            <a:miter lim="800000"/>
            <a:headEnd/>
            <a:tailEnd/>
          </a:ln>
        </p:spPr>
        <p:txBody>
          <a:bodyPr wrap="square">
            <a:spAutoFit/>
          </a:bodyPr>
          <a:lstStyle/>
          <a:p>
            <a:r>
              <a:rPr lang="en-US" dirty="0"/>
              <a:t>Exterior Wall –</a:t>
            </a:r>
          </a:p>
          <a:p>
            <a:r>
              <a:rPr lang="en-US" dirty="0"/>
              <a:t>&lt;50% below grade</a:t>
            </a:r>
          </a:p>
        </p:txBody>
      </p:sp>
      <p:sp>
        <p:nvSpPr>
          <p:cNvPr id="11" name="TextBox 10">
            <a:extLst>
              <a:ext uri="{FF2B5EF4-FFF2-40B4-BE49-F238E27FC236}">
                <a16:creationId xmlns:a16="http://schemas.microsoft.com/office/drawing/2014/main" id="{0F2D5554-820E-4261-9C9C-6F57BAF47455}"/>
              </a:ext>
            </a:extLst>
          </p:cNvPr>
          <p:cNvSpPr txBox="1">
            <a:spLocks noChangeArrowheads="1"/>
          </p:cNvSpPr>
          <p:nvPr/>
        </p:nvSpPr>
        <p:spPr bwMode="auto">
          <a:xfrm>
            <a:off x="8832545" y="2000860"/>
            <a:ext cx="2258873" cy="757130"/>
          </a:xfrm>
          <a:prstGeom prst="rect">
            <a:avLst/>
          </a:prstGeom>
          <a:noFill/>
          <a:ln w="9525">
            <a:noFill/>
            <a:miter lim="800000"/>
            <a:headEnd/>
            <a:tailEnd/>
          </a:ln>
        </p:spPr>
        <p:txBody>
          <a:bodyPr wrap="square">
            <a:spAutoFit/>
          </a:bodyPr>
          <a:lstStyle/>
          <a:p>
            <a:r>
              <a:rPr lang="en-US" dirty="0"/>
              <a:t>Below grade</a:t>
            </a:r>
          </a:p>
          <a:p>
            <a:r>
              <a:rPr lang="en-US" dirty="0"/>
              <a:t>Basement wall</a:t>
            </a:r>
          </a:p>
        </p:txBody>
      </p:sp>
    </p:spTree>
    <p:extLst>
      <p:ext uri="{BB962C8B-B14F-4D97-AF65-F5344CB8AC3E}">
        <p14:creationId xmlns:p14="http://schemas.microsoft.com/office/powerpoint/2010/main" val="14321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F91A3-9C97-4B9A-ADD6-B67D6ED51938}"/>
              </a:ext>
            </a:extLst>
          </p:cNvPr>
          <p:cNvPicPr>
            <a:picLocks noChangeAspect="1"/>
          </p:cNvPicPr>
          <p:nvPr/>
        </p:nvPicPr>
        <p:blipFill>
          <a:blip r:embed="rId3"/>
          <a:stretch>
            <a:fillRect/>
          </a:stretch>
        </p:blipFill>
        <p:spPr>
          <a:xfrm>
            <a:off x="4511591" y="977824"/>
            <a:ext cx="9295438" cy="6755854"/>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Basement Wall</a:t>
            </a:r>
          </a:p>
        </p:txBody>
      </p:sp>
      <p:sp>
        <p:nvSpPr>
          <p:cNvPr id="10" name="Content Placeholder 2">
            <a:extLst>
              <a:ext uri="{FF2B5EF4-FFF2-40B4-BE49-F238E27FC236}">
                <a16:creationId xmlns:a16="http://schemas.microsoft.com/office/drawing/2014/main" id="{B86C4320-C07C-4ADA-AE6B-8DEBECE183AF}"/>
              </a:ext>
            </a:extLst>
          </p:cNvPr>
          <p:cNvSpPr txBox="1">
            <a:spLocks/>
          </p:cNvSpPr>
          <p:nvPr/>
        </p:nvSpPr>
        <p:spPr>
          <a:xfrm>
            <a:off x="1133983" y="3154726"/>
            <a:ext cx="5017436" cy="268797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1600" dirty="0"/>
              <a:t>Wall Height: If not uniform, provide an average height</a:t>
            </a:r>
          </a:p>
          <a:p>
            <a:r>
              <a:rPr lang="en-US" sz="1600" dirty="0"/>
              <a:t>Depth Below Grade: If sloped or uneven, provide an average depth below grade</a:t>
            </a:r>
          </a:p>
          <a:p>
            <a:r>
              <a:rPr lang="en-US" sz="1600" dirty="0"/>
              <a:t>Depth of Insulation</a:t>
            </a:r>
          </a:p>
          <a:p>
            <a:pPr lvl="1"/>
            <a:r>
              <a:rPr lang="en-US" sz="1600" dirty="0"/>
              <a:t>Requirements are for full depth of basement wall (to 10 ft); </a:t>
            </a:r>
            <a:r>
              <a:rPr lang="en-US" sz="1600" dirty="0" err="1"/>
              <a:t>RES</a:t>
            </a:r>
            <a:r>
              <a:rPr lang="en-US" sz="1600" i="1" dirty="0" err="1"/>
              <a:t>check</a:t>
            </a:r>
            <a:r>
              <a:rPr lang="en-US" sz="1600" dirty="0"/>
              <a:t> allows trade offs</a:t>
            </a:r>
          </a:p>
          <a:p>
            <a:pPr lvl="1"/>
            <a:r>
              <a:rPr lang="en-US" sz="1600" dirty="0"/>
              <a:t>If you enter insulation depth of 0, program assumes no insulation, regardless of values in the insulation fields</a:t>
            </a:r>
          </a:p>
          <a:p>
            <a:r>
              <a:rPr lang="en-US" sz="1600" dirty="0"/>
              <a:t>Continuous Insulation: Software assumes it’s exterior rigid</a:t>
            </a:r>
          </a:p>
          <a:p>
            <a:r>
              <a:rPr lang="en-US" sz="1600" dirty="0"/>
              <a:t>Cavity Insulation: Software assumes you’re furring out on the interior</a:t>
            </a:r>
          </a:p>
        </p:txBody>
      </p:sp>
    </p:spTree>
    <p:extLst>
      <p:ext uri="{BB962C8B-B14F-4D97-AF65-F5344CB8AC3E}">
        <p14:creationId xmlns:p14="http://schemas.microsoft.com/office/powerpoint/2010/main" val="118574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Crawl Wall</a:t>
            </a:r>
          </a:p>
        </p:txBody>
      </p:sp>
      <p:pic>
        <p:nvPicPr>
          <p:cNvPr id="2" name="Picture 1">
            <a:extLst>
              <a:ext uri="{FF2B5EF4-FFF2-40B4-BE49-F238E27FC236}">
                <a16:creationId xmlns:a16="http://schemas.microsoft.com/office/drawing/2014/main" id="{910CA462-C25B-4644-A4D0-0AD7A063D20B}"/>
              </a:ext>
            </a:extLst>
          </p:cNvPr>
          <p:cNvPicPr>
            <a:picLocks noChangeAspect="1"/>
          </p:cNvPicPr>
          <p:nvPr/>
        </p:nvPicPr>
        <p:blipFill>
          <a:blip r:embed="rId3"/>
          <a:stretch>
            <a:fillRect/>
          </a:stretch>
        </p:blipFill>
        <p:spPr>
          <a:xfrm>
            <a:off x="2945080" y="1297125"/>
            <a:ext cx="9297895" cy="6405530"/>
          </a:xfrm>
          <a:prstGeom prst="rect">
            <a:avLst/>
          </a:prstGeom>
        </p:spPr>
      </p:pic>
    </p:spTree>
    <p:extLst>
      <p:ext uri="{BB962C8B-B14F-4D97-AF65-F5344CB8AC3E}">
        <p14:creationId xmlns:p14="http://schemas.microsoft.com/office/powerpoint/2010/main" val="392580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Mechanical Tab – Performance Alternative Only</a:t>
            </a:r>
          </a:p>
        </p:txBody>
      </p:sp>
      <p:pic>
        <p:nvPicPr>
          <p:cNvPr id="4" name="Picture 3">
            <a:extLst>
              <a:ext uri="{FF2B5EF4-FFF2-40B4-BE49-F238E27FC236}">
                <a16:creationId xmlns:a16="http://schemas.microsoft.com/office/drawing/2014/main" id="{5155DFBF-8DA2-4974-832E-D29FF587E915}"/>
              </a:ext>
            </a:extLst>
          </p:cNvPr>
          <p:cNvPicPr>
            <a:picLocks noChangeAspect="1"/>
          </p:cNvPicPr>
          <p:nvPr/>
        </p:nvPicPr>
        <p:blipFill>
          <a:blip r:embed="rId3"/>
          <a:stretch>
            <a:fillRect/>
          </a:stretch>
        </p:blipFill>
        <p:spPr>
          <a:xfrm>
            <a:off x="1915547" y="2030374"/>
            <a:ext cx="11591925" cy="4552950"/>
          </a:xfrm>
          <a:prstGeom prst="rect">
            <a:avLst/>
          </a:prstGeom>
        </p:spPr>
      </p:pic>
    </p:spTree>
    <p:extLst>
      <p:ext uri="{BB962C8B-B14F-4D97-AF65-F5344CB8AC3E}">
        <p14:creationId xmlns:p14="http://schemas.microsoft.com/office/powerpoint/2010/main" val="3001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EC1C0-C064-4726-A1B3-1FB7F487413F}"/>
              </a:ext>
            </a:extLst>
          </p:cNvPr>
          <p:cNvPicPr>
            <a:picLocks noChangeAspect="1"/>
          </p:cNvPicPr>
          <p:nvPr/>
        </p:nvPicPr>
        <p:blipFill>
          <a:blip r:embed="rId3"/>
          <a:stretch>
            <a:fillRect/>
          </a:stretch>
        </p:blipFill>
        <p:spPr>
          <a:xfrm>
            <a:off x="7083878" y="0"/>
            <a:ext cx="7824365" cy="5775127"/>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39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Compliance Tab</a:t>
            </a:r>
          </a:p>
        </p:txBody>
      </p:sp>
      <p:sp>
        <p:nvSpPr>
          <p:cNvPr id="10" name="Oval 9">
            <a:extLst>
              <a:ext uri="{FF2B5EF4-FFF2-40B4-BE49-F238E27FC236}">
                <a16:creationId xmlns:a16="http://schemas.microsoft.com/office/drawing/2014/main" id="{2C81336E-84B9-4FB1-ABCE-368CCC14D7C6}"/>
              </a:ext>
            </a:extLst>
          </p:cNvPr>
          <p:cNvSpPr/>
          <p:nvPr/>
        </p:nvSpPr>
        <p:spPr>
          <a:xfrm>
            <a:off x="8181238" y="796760"/>
            <a:ext cx="1414024" cy="38659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527B453E-2073-431A-B3CF-E0317A697D66}"/>
              </a:ext>
            </a:extLst>
          </p:cNvPr>
          <p:cNvSpPr/>
          <p:nvPr/>
        </p:nvSpPr>
        <p:spPr>
          <a:xfrm>
            <a:off x="7083878" y="2598693"/>
            <a:ext cx="3629336" cy="18605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3" name="Content Placeholder 2">
            <a:extLst>
              <a:ext uri="{FF2B5EF4-FFF2-40B4-BE49-F238E27FC236}">
                <a16:creationId xmlns:a16="http://schemas.microsoft.com/office/drawing/2014/main" id="{79AC6E45-C62E-42F3-AE36-AA51F0BF02C6}"/>
              </a:ext>
            </a:extLst>
          </p:cNvPr>
          <p:cNvSpPr txBox="1">
            <a:spLocks/>
          </p:cNvSpPr>
          <p:nvPr/>
        </p:nvSpPr>
        <p:spPr>
          <a:xfrm>
            <a:off x="1428724" y="2032023"/>
            <a:ext cx="6282786" cy="5633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Mandatory requirements</a:t>
            </a:r>
          </a:p>
          <a:p>
            <a:pPr lvl="1"/>
            <a:r>
              <a:rPr lang="en-US" sz="2000" dirty="0">
                <a:latin typeface="Verdana" pitchFamily="34" charset="0"/>
              </a:rPr>
              <a:t>Air leakage</a:t>
            </a:r>
          </a:p>
          <a:p>
            <a:pPr lvl="1"/>
            <a:r>
              <a:rPr lang="en-US" sz="2000" dirty="0">
                <a:latin typeface="Verdana" pitchFamily="34" charset="0"/>
              </a:rPr>
              <a:t>Building mechanical systems and equipment</a:t>
            </a:r>
          </a:p>
          <a:p>
            <a:pPr lvl="1"/>
            <a:r>
              <a:rPr lang="en-US" sz="2000" dirty="0">
                <a:latin typeface="Verdana" pitchFamily="34" charset="0"/>
              </a:rPr>
              <a:t>Service water heating</a:t>
            </a:r>
          </a:p>
          <a:p>
            <a:pPr lvl="1"/>
            <a:r>
              <a:rPr lang="en-US" sz="2000" dirty="0">
                <a:latin typeface="Verdana" pitchFamily="34" charset="0"/>
              </a:rPr>
              <a:t>Duct construction, insulation, testing</a:t>
            </a:r>
            <a:endParaRPr lang="en-US" sz="2000" dirty="0"/>
          </a:p>
          <a:p>
            <a:r>
              <a:rPr lang="en-US" sz="2400" dirty="0"/>
              <a:t>For each requirement, the user </a:t>
            </a:r>
          </a:p>
          <a:p>
            <a:pPr lvl="1"/>
            <a:r>
              <a:rPr lang="en-US" sz="2400" dirty="0"/>
              <a:t> </a:t>
            </a:r>
            <a:r>
              <a:rPr lang="en-US" sz="2000" dirty="0"/>
              <a:t>Chooses an applicable “compliance option”</a:t>
            </a:r>
          </a:p>
          <a:p>
            <a:pPr lvl="2"/>
            <a:r>
              <a:rPr lang="en-US" sz="1800" dirty="0"/>
              <a:t>Requirement will be met</a:t>
            </a:r>
          </a:p>
          <a:p>
            <a:pPr lvl="2"/>
            <a:r>
              <a:rPr lang="en-US" sz="1800" dirty="0"/>
              <a:t>Exempt or Exceptions</a:t>
            </a:r>
          </a:p>
          <a:p>
            <a:pPr lvl="2"/>
            <a:r>
              <a:rPr lang="en-US" sz="1800" dirty="0"/>
              <a:t>Requirement is Not Applicable</a:t>
            </a:r>
          </a:p>
          <a:p>
            <a:pPr lvl="1"/>
            <a:r>
              <a:rPr lang="en-US" sz="2000" dirty="0"/>
              <a:t>Notes how compliance for applicable requirements are documented</a:t>
            </a:r>
          </a:p>
          <a:p>
            <a:pPr marL="0" indent="0">
              <a:buFont typeface="Arial" panose="020B0604020202020204" pitchFamily="34" charset="0"/>
              <a:buNone/>
            </a:pPr>
            <a:endParaRPr lang="en-US" dirty="0"/>
          </a:p>
        </p:txBody>
      </p:sp>
      <p:sp>
        <p:nvSpPr>
          <p:cNvPr id="21" name="Rectangle 20">
            <a:extLst>
              <a:ext uri="{FF2B5EF4-FFF2-40B4-BE49-F238E27FC236}">
                <a16:creationId xmlns:a16="http://schemas.microsoft.com/office/drawing/2014/main" id="{D13552E7-04E9-42BB-8838-F60652ACCB40}"/>
              </a:ext>
            </a:extLst>
          </p:cNvPr>
          <p:cNvSpPr/>
          <p:nvPr/>
        </p:nvSpPr>
        <p:spPr>
          <a:xfrm>
            <a:off x="8181238" y="5775127"/>
            <a:ext cx="5433162" cy="1089529"/>
          </a:xfrm>
          <a:prstGeom prst="rect">
            <a:avLst/>
          </a:prstGeom>
          <a:ln>
            <a:solidFill>
              <a:schemeClr val="tx1">
                <a:lumMod val="75000"/>
              </a:schemeClr>
            </a:solidFill>
          </a:ln>
        </p:spPr>
        <p:txBody>
          <a:bodyPr wrap="square">
            <a:spAutoFit/>
          </a:bodyPr>
          <a:lstStyle/>
          <a:p>
            <a:r>
              <a:rPr lang="en-US" dirty="0"/>
              <a:t>This information is shown on the report in the “Comments/ Assumptions” column of the Inspection Checklist</a:t>
            </a:r>
          </a:p>
        </p:txBody>
      </p:sp>
    </p:spTree>
    <p:extLst>
      <p:ext uri="{BB962C8B-B14F-4D97-AF65-F5344CB8AC3E}">
        <p14:creationId xmlns:p14="http://schemas.microsoft.com/office/powerpoint/2010/main" val="163884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57C126-A4EA-4859-A80A-3FFA15C46DE2}"/>
              </a:ext>
            </a:extLst>
          </p:cNvPr>
          <p:cNvPicPr>
            <a:picLocks noChangeAspect="1"/>
          </p:cNvPicPr>
          <p:nvPr/>
        </p:nvPicPr>
        <p:blipFill>
          <a:blip r:embed="rId3"/>
          <a:stretch>
            <a:fillRect/>
          </a:stretch>
        </p:blipFill>
        <p:spPr>
          <a:xfrm>
            <a:off x="3387160" y="1308945"/>
            <a:ext cx="8648700" cy="6692055"/>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6858000" cy="492443"/>
          </a:xfrm>
          <a:prstGeom prst="rect">
            <a:avLst/>
          </a:prstGeom>
        </p:spPr>
        <p:txBody>
          <a:bodyPr vert="horz"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dirty="0">
                <a:solidFill>
                  <a:srgbClr val="D77600"/>
                </a:solidFill>
              </a:rPr>
              <a:t> Page</a:t>
            </a:r>
            <a:endParaRPr lang="en-US" sz="3200" i="1" dirty="0">
              <a:solidFill>
                <a:srgbClr val="D77600"/>
              </a:solidFill>
            </a:endParaRPr>
          </a:p>
        </p:txBody>
      </p:sp>
      <p:sp>
        <p:nvSpPr>
          <p:cNvPr id="7" name="TextBox 6">
            <a:extLst>
              <a:ext uri="{FF2B5EF4-FFF2-40B4-BE49-F238E27FC236}">
                <a16:creationId xmlns:a16="http://schemas.microsoft.com/office/drawing/2014/main" id="{108D7863-8B66-4378-9CC5-3A3531BE1C7D}"/>
              </a:ext>
            </a:extLst>
          </p:cNvPr>
          <p:cNvSpPr txBox="1"/>
          <p:nvPr/>
        </p:nvSpPr>
        <p:spPr>
          <a:xfrm>
            <a:off x="3137048" y="927486"/>
            <a:ext cx="550727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https://www.energycodes.gov/rescheck</a:t>
            </a:r>
          </a:p>
        </p:txBody>
      </p:sp>
      <p:sp>
        <p:nvSpPr>
          <p:cNvPr id="4" name="Oval 3">
            <a:extLst>
              <a:ext uri="{FF2B5EF4-FFF2-40B4-BE49-F238E27FC236}">
                <a16:creationId xmlns:a16="http://schemas.microsoft.com/office/drawing/2014/main" id="{DF09FA17-D043-47A5-BE31-DECB1C029848}"/>
              </a:ext>
            </a:extLst>
          </p:cNvPr>
          <p:cNvSpPr/>
          <p:nvPr/>
        </p:nvSpPr>
        <p:spPr>
          <a:xfrm>
            <a:off x="8641915" y="6049944"/>
            <a:ext cx="2601325" cy="117460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245383B-3B8A-47BB-B8E3-158A439E88B9}"/>
              </a:ext>
            </a:extLst>
          </p:cNvPr>
          <p:cNvSpPr/>
          <p:nvPr/>
        </p:nvSpPr>
        <p:spPr>
          <a:xfrm>
            <a:off x="8619124" y="2559196"/>
            <a:ext cx="2601325" cy="117460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44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Compliance Tab (edit mode)</a:t>
            </a:r>
          </a:p>
        </p:txBody>
      </p:sp>
      <p:pic>
        <p:nvPicPr>
          <p:cNvPr id="7" name="Picture 2" descr="C:\Users\d3A870\BECP\_developerDocs\Training\Pittsburgh 2017 BECP Conference\REScheck\REScheckWeb2017\WebPages\ComplianceTabEditMode.PNG">
            <a:extLst>
              <a:ext uri="{FF2B5EF4-FFF2-40B4-BE49-F238E27FC236}">
                <a16:creationId xmlns:a16="http://schemas.microsoft.com/office/drawing/2014/main" id="{B64C2E1F-6311-486E-A8B7-43E1F4498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179" y="1523983"/>
            <a:ext cx="10433758" cy="556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Compliance Failing – Helpful Hints</a:t>
            </a:r>
          </a:p>
        </p:txBody>
      </p:sp>
      <p:sp>
        <p:nvSpPr>
          <p:cNvPr id="19" name="Content Placeholder 2">
            <a:extLst>
              <a:ext uri="{FF2B5EF4-FFF2-40B4-BE49-F238E27FC236}">
                <a16:creationId xmlns:a16="http://schemas.microsoft.com/office/drawing/2014/main" id="{11724FC9-FDA6-4F00-B631-625DF8094668}"/>
              </a:ext>
            </a:extLst>
          </p:cNvPr>
          <p:cNvSpPr txBox="1">
            <a:spLocks/>
          </p:cNvSpPr>
          <p:nvPr/>
        </p:nvSpPr>
        <p:spPr>
          <a:xfrm>
            <a:off x="1870363" y="1746928"/>
            <a:ext cx="10448637" cy="582353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Review building plans to ensure all components are entered correctly</a:t>
            </a:r>
          </a:p>
          <a:p>
            <a:r>
              <a:rPr lang="en-US" dirty="0"/>
              <a:t>Confirm takeoffs (areas) are correct</a:t>
            </a:r>
          </a:p>
          <a:p>
            <a:r>
              <a:rPr lang="en-US" dirty="0"/>
              <a:t>Confirm insulation values</a:t>
            </a:r>
          </a:p>
          <a:p>
            <a:pPr lvl="1"/>
            <a:r>
              <a:rPr lang="en-US" dirty="0"/>
              <a:t>Double check cavity vs. continuous entries</a:t>
            </a:r>
          </a:p>
          <a:p>
            <a:r>
              <a:rPr lang="en-US" dirty="0"/>
              <a:t>Confirm fenestration values</a:t>
            </a:r>
          </a:p>
          <a:p>
            <a:pPr lvl="1"/>
            <a:r>
              <a:rPr lang="en-US" dirty="0"/>
              <a:t>Double check ratings on windows and doors (U-factor and SHGC)</a:t>
            </a:r>
          </a:p>
          <a:p>
            <a:r>
              <a:rPr lang="en-US" dirty="0"/>
              <a:t>Compare proposed U-factors with required U-factors</a:t>
            </a:r>
          </a:p>
          <a:p>
            <a:r>
              <a:rPr lang="en-US" dirty="0"/>
              <a:t>Evaluate UA data</a:t>
            </a:r>
            <a:endParaRPr lang="en-US" i="1" dirty="0"/>
          </a:p>
          <a:p>
            <a:endParaRPr lang="en-US" dirty="0"/>
          </a:p>
          <a:p>
            <a:endParaRPr lang="en-US" dirty="0"/>
          </a:p>
        </p:txBody>
      </p:sp>
      <p:pic>
        <p:nvPicPr>
          <p:cNvPr id="22" name="Picture 21">
            <a:extLst>
              <a:ext uri="{FF2B5EF4-FFF2-40B4-BE49-F238E27FC236}">
                <a16:creationId xmlns:a16="http://schemas.microsoft.com/office/drawing/2014/main" id="{5B59944C-5400-4922-994B-8E9331815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0966" y="1261534"/>
            <a:ext cx="1143000" cy="1143000"/>
          </a:xfrm>
          <a:prstGeom prst="rect">
            <a:avLst/>
          </a:prstGeom>
        </p:spPr>
      </p:pic>
    </p:spTree>
    <p:extLst>
      <p:ext uri="{BB962C8B-B14F-4D97-AF65-F5344CB8AC3E}">
        <p14:creationId xmlns:p14="http://schemas.microsoft.com/office/powerpoint/2010/main" val="410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Evaluate Assembly Performance</a:t>
            </a:r>
          </a:p>
        </p:txBody>
      </p:sp>
      <p:pic>
        <p:nvPicPr>
          <p:cNvPr id="8" name="Picture 7">
            <a:extLst>
              <a:ext uri="{FF2B5EF4-FFF2-40B4-BE49-F238E27FC236}">
                <a16:creationId xmlns:a16="http://schemas.microsoft.com/office/drawing/2014/main" id="{9A7034DD-02B5-4023-881F-0A923A3AF31F}"/>
              </a:ext>
            </a:extLst>
          </p:cNvPr>
          <p:cNvPicPr>
            <a:picLocks noChangeAspect="1"/>
          </p:cNvPicPr>
          <p:nvPr/>
        </p:nvPicPr>
        <p:blipFill>
          <a:blip r:embed="rId3"/>
          <a:stretch>
            <a:fillRect/>
          </a:stretch>
        </p:blipFill>
        <p:spPr>
          <a:xfrm>
            <a:off x="2349422" y="1508999"/>
            <a:ext cx="10712909" cy="2943925"/>
          </a:xfrm>
          <a:prstGeom prst="rect">
            <a:avLst/>
          </a:prstGeom>
        </p:spPr>
      </p:pic>
      <p:sp>
        <p:nvSpPr>
          <p:cNvPr id="11" name="Rectangle 10">
            <a:extLst>
              <a:ext uri="{FF2B5EF4-FFF2-40B4-BE49-F238E27FC236}">
                <a16:creationId xmlns:a16="http://schemas.microsoft.com/office/drawing/2014/main" id="{3603387E-5AEB-41CD-99EC-D76D1680FFFB}"/>
              </a:ext>
            </a:extLst>
          </p:cNvPr>
          <p:cNvSpPr/>
          <p:nvPr/>
        </p:nvSpPr>
        <p:spPr>
          <a:xfrm>
            <a:off x="7391398" y="3805983"/>
            <a:ext cx="975046" cy="315086"/>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69BC59-B74A-45B7-AE4D-10FA5489124C}"/>
              </a:ext>
            </a:extLst>
          </p:cNvPr>
          <p:cNvPicPr>
            <a:picLocks noChangeAspect="1"/>
          </p:cNvPicPr>
          <p:nvPr/>
        </p:nvPicPr>
        <p:blipFill>
          <a:blip r:embed="rId4"/>
          <a:stretch>
            <a:fillRect/>
          </a:stretch>
        </p:blipFill>
        <p:spPr>
          <a:xfrm>
            <a:off x="2735111" y="5053505"/>
            <a:ext cx="4763165" cy="1457528"/>
          </a:xfrm>
          <a:prstGeom prst="rect">
            <a:avLst/>
          </a:prstGeom>
        </p:spPr>
      </p:pic>
      <p:pic>
        <p:nvPicPr>
          <p:cNvPr id="5" name="Picture 4">
            <a:extLst>
              <a:ext uri="{FF2B5EF4-FFF2-40B4-BE49-F238E27FC236}">
                <a16:creationId xmlns:a16="http://schemas.microsoft.com/office/drawing/2014/main" id="{E945B265-7552-482A-BBE9-7CFF88F5AC8F}"/>
              </a:ext>
            </a:extLst>
          </p:cNvPr>
          <p:cNvPicPr>
            <a:picLocks noChangeAspect="1"/>
          </p:cNvPicPr>
          <p:nvPr/>
        </p:nvPicPr>
        <p:blipFill>
          <a:blip r:embed="rId5"/>
          <a:stretch>
            <a:fillRect/>
          </a:stretch>
        </p:blipFill>
        <p:spPr>
          <a:xfrm>
            <a:off x="7391398" y="5005873"/>
            <a:ext cx="5325218" cy="1505160"/>
          </a:xfrm>
          <a:prstGeom prst="rect">
            <a:avLst/>
          </a:prstGeom>
        </p:spPr>
      </p:pic>
      <p:sp>
        <p:nvSpPr>
          <p:cNvPr id="10" name="Rectangle 9">
            <a:extLst>
              <a:ext uri="{FF2B5EF4-FFF2-40B4-BE49-F238E27FC236}">
                <a16:creationId xmlns:a16="http://schemas.microsoft.com/office/drawing/2014/main" id="{B3B1E9F2-8D49-43BF-A61F-F6882B87A79D}"/>
              </a:ext>
            </a:extLst>
          </p:cNvPr>
          <p:cNvSpPr/>
          <p:nvPr/>
        </p:nvSpPr>
        <p:spPr>
          <a:xfrm>
            <a:off x="11244777" y="5158175"/>
            <a:ext cx="1151906" cy="1334787"/>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52DCBD-A64B-4084-BF57-8812BE2B562D}"/>
              </a:ext>
            </a:extLst>
          </p:cNvPr>
          <p:cNvSpPr/>
          <p:nvPr/>
        </p:nvSpPr>
        <p:spPr>
          <a:xfrm>
            <a:off x="5826021" y="5053505"/>
            <a:ext cx="1570323" cy="1457528"/>
          </a:xfrm>
          <a:prstGeom prst="rect">
            <a:avLst/>
          </a:prstGeom>
          <a:solidFill>
            <a:schemeClr val="bg1">
              <a:alpha val="0"/>
            </a:schemeClr>
          </a:solid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a:t>
            </a:r>
          </a:p>
        </p:txBody>
      </p:sp>
      <p:sp>
        <p:nvSpPr>
          <p:cNvPr id="12" name="Content Placeholder 2">
            <a:extLst>
              <a:ext uri="{FF2B5EF4-FFF2-40B4-BE49-F238E27FC236}">
                <a16:creationId xmlns:a16="http://schemas.microsoft.com/office/drawing/2014/main" id="{C0CBAEFA-B20E-4363-B3E7-8E0189D38A63}"/>
              </a:ext>
            </a:extLst>
          </p:cNvPr>
          <p:cNvSpPr txBox="1">
            <a:spLocks/>
          </p:cNvSpPr>
          <p:nvPr/>
        </p:nvSpPr>
        <p:spPr>
          <a:xfrm>
            <a:off x="1444625" y="1998917"/>
            <a:ext cx="5870575" cy="367030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Choices, choose any or all</a:t>
            </a:r>
          </a:p>
          <a:p>
            <a:pPr lvl="1"/>
            <a:r>
              <a:rPr lang="en-US" dirty="0"/>
              <a:t>Compliance Certificate</a:t>
            </a:r>
          </a:p>
          <a:p>
            <a:pPr lvl="1"/>
            <a:r>
              <a:rPr lang="en-US" dirty="0"/>
              <a:t>Inspection Checklist</a:t>
            </a:r>
          </a:p>
          <a:p>
            <a:pPr lvl="1"/>
            <a:r>
              <a:rPr lang="en-US" dirty="0"/>
              <a:t>Panel Certificate</a:t>
            </a:r>
          </a:p>
          <a:p>
            <a:endParaRPr lang="en-US" dirty="0"/>
          </a:p>
        </p:txBody>
      </p:sp>
      <p:pic>
        <p:nvPicPr>
          <p:cNvPr id="2" name="Picture 1">
            <a:extLst>
              <a:ext uri="{FF2B5EF4-FFF2-40B4-BE49-F238E27FC236}">
                <a16:creationId xmlns:a16="http://schemas.microsoft.com/office/drawing/2014/main" id="{E9197726-648D-4339-BCA2-06824DF0A6D2}"/>
              </a:ext>
            </a:extLst>
          </p:cNvPr>
          <p:cNvPicPr>
            <a:picLocks noChangeAspect="1"/>
          </p:cNvPicPr>
          <p:nvPr/>
        </p:nvPicPr>
        <p:blipFill>
          <a:blip r:embed="rId3"/>
          <a:stretch>
            <a:fillRect/>
          </a:stretch>
        </p:blipFill>
        <p:spPr>
          <a:xfrm>
            <a:off x="8010812" y="1899928"/>
            <a:ext cx="4067743" cy="1476581"/>
          </a:xfrm>
          <a:prstGeom prst="rect">
            <a:avLst/>
          </a:prstGeom>
        </p:spPr>
      </p:pic>
      <p:sp>
        <p:nvSpPr>
          <p:cNvPr id="9" name="Oval 8">
            <a:extLst>
              <a:ext uri="{FF2B5EF4-FFF2-40B4-BE49-F238E27FC236}">
                <a16:creationId xmlns:a16="http://schemas.microsoft.com/office/drawing/2014/main" id="{C34DC110-1FFB-43B2-BD64-9071268AE432}"/>
              </a:ext>
            </a:extLst>
          </p:cNvPr>
          <p:cNvSpPr/>
          <p:nvPr/>
        </p:nvSpPr>
        <p:spPr>
          <a:xfrm>
            <a:off x="10931858" y="2884066"/>
            <a:ext cx="1364776" cy="596113"/>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4" name="Picture 3">
            <a:extLst>
              <a:ext uri="{FF2B5EF4-FFF2-40B4-BE49-F238E27FC236}">
                <a16:creationId xmlns:a16="http://schemas.microsoft.com/office/drawing/2014/main" id="{27939034-8633-407B-BD9F-8E0696317E23}"/>
              </a:ext>
            </a:extLst>
          </p:cNvPr>
          <p:cNvPicPr>
            <a:picLocks noChangeAspect="1"/>
          </p:cNvPicPr>
          <p:nvPr/>
        </p:nvPicPr>
        <p:blipFill>
          <a:blip r:embed="rId4"/>
          <a:stretch>
            <a:fillRect/>
          </a:stretch>
        </p:blipFill>
        <p:spPr>
          <a:xfrm>
            <a:off x="6777180" y="4114800"/>
            <a:ext cx="6120240" cy="2704825"/>
          </a:xfrm>
          <a:prstGeom prst="rect">
            <a:avLst/>
          </a:prstGeom>
        </p:spPr>
      </p:pic>
    </p:spTree>
    <p:extLst>
      <p:ext uri="{BB962C8B-B14F-4D97-AF65-F5344CB8AC3E}">
        <p14:creationId xmlns:p14="http://schemas.microsoft.com/office/powerpoint/2010/main" val="40740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a:t>
            </a:r>
          </a:p>
        </p:txBody>
      </p:sp>
      <p:sp>
        <p:nvSpPr>
          <p:cNvPr id="10" name="Content Placeholder 2">
            <a:extLst>
              <a:ext uri="{FF2B5EF4-FFF2-40B4-BE49-F238E27FC236}">
                <a16:creationId xmlns:a16="http://schemas.microsoft.com/office/drawing/2014/main" id="{9E39A80D-1894-49D4-8DCF-5CA0F16457DC}"/>
              </a:ext>
            </a:extLst>
          </p:cNvPr>
          <p:cNvSpPr txBox="1">
            <a:spLocks/>
          </p:cNvSpPr>
          <p:nvPr/>
        </p:nvSpPr>
        <p:spPr>
          <a:xfrm>
            <a:off x="1536700" y="1912898"/>
            <a:ext cx="13208000" cy="478790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Requirements</a:t>
            </a:r>
          </a:p>
          <a:p>
            <a:r>
              <a:rPr lang="en-US" dirty="0"/>
              <a:t>Inspection checklists set up by phase of construction</a:t>
            </a:r>
          </a:p>
          <a:p>
            <a:pPr lvl="1"/>
            <a:r>
              <a:rPr lang="en-US" dirty="0"/>
              <a:t>Plan Review</a:t>
            </a:r>
          </a:p>
          <a:p>
            <a:pPr lvl="1"/>
            <a:r>
              <a:rPr lang="en-US" dirty="0"/>
              <a:t>Footing/Foundation</a:t>
            </a:r>
          </a:p>
          <a:p>
            <a:pPr lvl="1"/>
            <a:r>
              <a:rPr lang="en-US" dirty="0"/>
              <a:t>Rough-in</a:t>
            </a:r>
          </a:p>
          <a:p>
            <a:pPr lvl="1"/>
            <a:r>
              <a:rPr lang="en-US" dirty="0"/>
              <a:t>Final</a:t>
            </a:r>
          </a:p>
          <a:p>
            <a:endParaRPr lang="en-US" dirty="0"/>
          </a:p>
        </p:txBody>
      </p:sp>
    </p:spTree>
    <p:extLst>
      <p:ext uri="{BB962C8B-B14F-4D97-AF65-F5344CB8AC3E}">
        <p14:creationId xmlns:p14="http://schemas.microsoft.com/office/powerpoint/2010/main" val="34258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a:t>
            </a:r>
          </a:p>
        </p:txBody>
      </p:sp>
      <p:pic>
        <p:nvPicPr>
          <p:cNvPr id="6" name="Picture 2" descr="C:\Users\d3A870\BECP\_developerDocs\Training\Pittsburgh 2017 BECP Conference\REScheck\REScheckWeb2017\WebPages\ReportOptionsDlg.PNG">
            <a:extLst>
              <a:ext uri="{FF2B5EF4-FFF2-40B4-BE49-F238E27FC236}">
                <a16:creationId xmlns:a16="http://schemas.microsoft.com/office/drawing/2014/main" id="{355BEC43-E98A-40AA-AEAE-703F55AE8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561" y="1577385"/>
            <a:ext cx="6102979" cy="3131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3A870\BECP\_developerDocs\Training\Pittsburgh 2017 BECP Conference\REScheck\REScheckWeb2017\WebPages\ReportCompleteDlg.PNG">
            <a:extLst>
              <a:ext uri="{FF2B5EF4-FFF2-40B4-BE49-F238E27FC236}">
                <a16:creationId xmlns:a16="http://schemas.microsoft.com/office/drawing/2014/main" id="{C32A6BC2-3B9E-4079-87D3-9B52BE2C8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710" y="4417550"/>
            <a:ext cx="6630069" cy="318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2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20D53A-3905-4BB7-A8BE-A03D39416645}"/>
              </a:ext>
            </a:extLst>
          </p:cNvPr>
          <p:cNvPicPr>
            <a:picLocks noChangeAspect="1"/>
          </p:cNvPicPr>
          <p:nvPr/>
        </p:nvPicPr>
        <p:blipFill>
          <a:blip r:embed="rId3"/>
          <a:stretch>
            <a:fillRect/>
          </a:stretch>
        </p:blipFill>
        <p:spPr>
          <a:xfrm>
            <a:off x="3230659" y="1277592"/>
            <a:ext cx="9146794" cy="6358283"/>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 – Sample Compliance Certificate</a:t>
            </a:r>
          </a:p>
        </p:txBody>
      </p:sp>
      <p:sp>
        <p:nvSpPr>
          <p:cNvPr id="7" name="Flowchart: Stored Data 6">
            <a:extLst>
              <a:ext uri="{FF2B5EF4-FFF2-40B4-BE49-F238E27FC236}">
                <a16:creationId xmlns:a16="http://schemas.microsoft.com/office/drawing/2014/main" id="{ABD15953-FADF-4202-9B02-E1363A4B777C}"/>
              </a:ext>
            </a:extLst>
          </p:cNvPr>
          <p:cNvSpPr/>
          <p:nvPr/>
        </p:nvSpPr>
        <p:spPr>
          <a:xfrm>
            <a:off x="8537230" y="2819168"/>
            <a:ext cx="3218242" cy="1963822"/>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Verify energy code, location,  construction type, and conditioned floor area</a:t>
            </a:r>
          </a:p>
        </p:txBody>
      </p:sp>
    </p:spTree>
    <p:extLst>
      <p:ext uri="{BB962C8B-B14F-4D97-AF65-F5344CB8AC3E}">
        <p14:creationId xmlns:p14="http://schemas.microsoft.com/office/powerpoint/2010/main" val="34554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2F29FD-714E-4B5C-9DDB-10659FE26B30}"/>
              </a:ext>
            </a:extLst>
          </p:cNvPr>
          <p:cNvPicPr>
            <a:picLocks noChangeAspect="1"/>
          </p:cNvPicPr>
          <p:nvPr/>
        </p:nvPicPr>
        <p:blipFill>
          <a:blip r:embed="rId3"/>
          <a:stretch>
            <a:fillRect/>
          </a:stretch>
        </p:blipFill>
        <p:spPr>
          <a:xfrm>
            <a:off x="1436166" y="1614524"/>
            <a:ext cx="12784741" cy="4109381"/>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Evaluate Assembly Performance (</a:t>
            </a:r>
            <a:r>
              <a:rPr lang="en-US" sz="3200" dirty="0" err="1">
                <a:solidFill>
                  <a:srgbClr val="D77600"/>
                </a:solidFill>
              </a:rPr>
              <a:t>cont</a:t>
            </a:r>
            <a:r>
              <a:rPr lang="en-US" sz="3200" dirty="0">
                <a:solidFill>
                  <a:srgbClr val="D77600"/>
                </a:solidFill>
              </a:rPr>
              <a:t>)</a:t>
            </a:r>
          </a:p>
        </p:txBody>
      </p:sp>
      <p:sp>
        <p:nvSpPr>
          <p:cNvPr id="16" name="Rectangle 15">
            <a:extLst>
              <a:ext uri="{FF2B5EF4-FFF2-40B4-BE49-F238E27FC236}">
                <a16:creationId xmlns:a16="http://schemas.microsoft.com/office/drawing/2014/main" id="{DC65F92C-3A4A-4347-AD2C-40F48F7EDD02}"/>
              </a:ext>
            </a:extLst>
          </p:cNvPr>
          <p:cNvSpPr/>
          <p:nvPr/>
        </p:nvSpPr>
        <p:spPr>
          <a:xfrm>
            <a:off x="13388454" y="3037147"/>
            <a:ext cx="605842" cy="322811"/>
          </a:xfrm>
          <a:prstGeom prst="rect">
            <a:avLst/>
          </a:prstGeom>
          <a:solidFill>
            <a:schemeClr val="bg1">
              <a:alpha val="0"/>
            </a:schemeClr>
          </a:solid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FFF9BB-23E2-4A45-9862-250E9079C6F8}"/>
              </a:ext>
            </a:extLst>
          </p:cNvPr>
          <p:cNvSpPr/>
          <p:nvPr/>
        </p:nvSpPr>
        <p:spPr>
          <a:xfrm>
            <a:off x="13393795" y="4782581"/>
            <a:ext cx="605842" cy="322811"/>
          </a:xfrm>
          <a:prstGeom prst="rect">
            <a:avLst/>
          </a:prstGeom>
          <a:solidFill>
            <a:schemeClr val="bg1">
              <a:alpha val="0"/>
            </a:schemeClr>
          </a:solid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6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0D49F2-9A59-4607-9576-2684CBD4F7F7}"/>
              </a:ext>
            </a:extLst>
          </p:cNvPr>
          <p:cNvPicPr>
            <a:picLocks noChangeAspect="1"/>
          </p:cNvPicPr>
          <p:nvPr/>
        </p:nvPicPr>
        <p:blipFill>
          <a:blip r:embed="rId3"/>
          <a:stretch>
            <a:fillRect/>
          </a:stretch>
        </p:blipFill>
        <p:spPr>
          <a:xfrm>
            <a:off x="1319138" y="2252158"/>
            <a:ext cx="12784741" cy="4109381"/>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 – Sample Compliance Certificate, </a:t>
            </a:r>
            <a:r>
              <a:rPr lang="en-US" sz="3200" dirty="0" err="1">
                <a:solidFill>
                  <a:srgbClr val="D77600"/>
                </a:solidFill>
              </a:rPr>
              <a:t>cont</a:t>
            </a:r>
            <a:endParaRPr lang="en-US" sz="3200" dirty="0">
              <a:solidFill>
                <a:srgbClr val="D77600"/>
              </a:solidFill>
            </a:endParaRPr>
          </a:p>
        </p:txBody>
      </p:sp>
      <p:sp>
        <p:nvSpPr>
          <p:cNvPr id="4" name="Rectangle 3">
            <a:extLst>
              <a:ext uri="{FF2B5EF4-FFF2-40B4-BE49-F238E27FC236}">
                <a16:creationId xmlns:a16="http://schemas.microsoft.com/office/drawing/2014/main" id="{DD496AA1-7EEA-4405-8C7E-B589F06CCD5A}"/>
              </a:ext>
            </a:extLst>
          </p:cNvPr>
          <p:cNvSpPr/>
          <p:nvPr/>
        </p:nvSpPr>
        <p:spPr>
          <a:xfrm>
            <a:off x="9935570" y="2745944"/>
            <a:ext cx="4058726" cy="3797360"/>
          </a:xfrm>
          <a:prstGeom prst="rect">
            <a:avLst/>
          </a:prstGeom>
          <a:solidFill>
            <a:srgbClr val="00B050">
              <a:alpha val="33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5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6EA1B7-0069-4135-910B-9D3B884D265A}"/>
              </a:ext>
            </a:extLst>
          </p:cNvPr>
          <p:cNvPicPr>
            <a:picLocks noChangeAspect="1"/>
          </p:cNvPicPr>
          <p:nvPr/>
        </p:nvPicPr>
        <p:blipFill>
          <a:blip r:embed="rId3"/>
          <a:stretch>
            <a:fillRect/>
          </a:stretch>
        </p:blipFill>
        <p:spPr>
          <a:xfrm>
            <a:off x="1101716" y="2304815"/>
            <a:ext cx="12426967" cy="4004068"/>
          </a:xfrm>
          <a:prstGeom prst="rect">
            <a:avLst/>
          </a:prstGeom>
        </p:spPr>
      </p:pic>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49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Reports – Sample Compliance Certificate, </a:t>
            </a:r>
            <a:r>
              <a:rPr lang="en-US" sz="3200" dirty="0" err="1">
                <a:solidFill>
                  <a:srgbClr val="D77600"/>
                </a:solidFill>
              </a:rPr>
              <a:t>cont</a:t>
            </a:r>
            <a:endParaRPr lang="en-US" sz="3200" dirty="0">
              <a:solidFill>
                <a:srgbClr val="D77600"/>
              </a:solidFill>
            </a:endParaRPr>
          </a:p>
        </p:txBody>
      </p:sp>
      <p:sp>
        <p:nvSpPr>
          <p:cNvPr id="8" name="Line Callout 1 (No Border) 8">
            <a:extLst>
              <a:ext uri="{FF2B5EF4-FFF2-40B4-BE49-F238E27FC236}">
                <a16:creationId xmlns:a16="http://schemas.microsoft.com/office/drawing/2014/main" id="{8E7949F4-1FF2-4401-BF2A-2EDFA3156D4C}"/>
              </a:ext>
            </a:extLst>
          </p:cNvPr>
          <p:cNvSpPr/>
          <p:nvPr/>
        </p:nvSpPr>
        <p:spPr>
          <a:xfrm>
            <a:off x="12207257" y="4165270"/>
            <a:ext cx="2209800" cy="1371600"/>
          </a:xfrm>
          <a:prstGeom prst="callout1">
            <a:avLst>
              <a:gd name="adj1" fmla="val 33469"/>
              <a:gd name="adj2" fmla="val -272"/>
              <a:gd name="adj3" fmla="val 4275"/>
              <a:gd name="adj4" fmla="val -18449"/>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chemeClr val="tx1"/>
                </a:solidFill>
              </a:rPr>
              <a:t>Verify Values are Consistent with Plans</a:t>
            </a:r>
          </a:p>
        </p:txBody>
      </p:sp>
      <p:sp>
        <p:nvSpPr>
          <p:cNvPr id="9" name="Line Callout 3 (No Border) 9">
            <a:extLst>
              <a:ext uri="{FF2B5EF4-FFF2-40B4-BE49-F238E27FC236}">
                <a16:creationId xmlns:a16="http://schemas.microsoft.com/office/drawing/2014/main" id="{D681F40B-EBD9-434C-97DF-6EAA24D3F4F3}"/>
              </a:ext>
            </a:extLst>
          </p:cNvPr>
          <p:cNvSpPr/>
          <p:nvPr/>
        </p:nvSpPr>
        <p:spPr>
          <a:xfrm>
            <a:off x="3461589" y="3412090"/>
            <a:ext cx="2362200" cy="1219200"/>
          </a:xfrm>
          <a:prstGeom prst="callout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solidFill>
                  <a:schemeClr val="bg1"/>
                </a:solidFill>
              </a:rPr>
              <a:t>Verify Compliance Statement is Signed </a:t>
            </a:r>
          </a:p>
        </p:txBody>
      </p:sp>
    </p:spTree>
    <p:extLst>
      <p:ext uri="{BB962C8B-B14F-4D97-AF65-F5344CB8AC3E}">
        <p14:creationId xmlns:p14="http://schemas.microsoft.com/office/powerpoint/2010/main" val="34466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311055"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dirty="0">
                <a:solidFill>
                  <a:srgbClr val="D77600"/>
                </a:solidFill>
              </a:rPr>
              <a:t> Currently Supported Energy Codes</a:t>
            </a:r>
            <a:endParaRPr lang="en-US" sz="3200" i="1" dirty="0">
              <a:solidFill>
                <a:srgbClr val="D77600"/>
              </a:solidFill>
            </a:endParaRPr>
          </a:p>
        </p:txBody>
      </p:sp>
      <p:pic>
        <p:nvPicPr>
          <p:cNvPr id="8" name="Picture 7">
            <a:extLst>
              <a:ext uri="{FF2B5EF4-FFF2-40B4-BE49-F238E27FC236}">
                <a16:creationId xmlns:a16="http://schemas.microsoft.com/office/drawing/2014/main" id="{696565A6-D4D0-4991-AF52-7B0AEAC6A735}"/>
              </a:ext>
            </a:extLst>
          </p:cNvPr>
          <p:cNvPicPr>
            <a:picLocks noChangeAspect="1"/>
          </p:cNvPicPr>
          <p:nvPr/>
        </p:nvPicPr>
        <p:blipFill>
          <a:blip r:embed="rId3"/>
          <a:stretch>
            <a:fillRect/>
          </a:stretch>
        </p:blipFill>
        <p:spPr>
          <a:xfrm>
            <a:off x="2406084" y="1780529"/>
            <a:ext cx="2952750" cy="3801341"/>
          </a:xfrm>
          <a:prstGeom prst="rect">
            <a:avLst/>
          </a:prstGeom>
        </p:spPr>
      </p:pic>
      <p:pic>
        <p:nvPicPr>
          <p:cNvPr id="10" name="Picture 9">
            <a:extLst>
              <a:ext uri="{FF2B5EF4-FFF2-40B4-BE49-F238E27FC236}">
                <a16:creationId xmlns:a16="http://schemas.microsoft.com/office/drawing/2014/main" id="{2B9799A2-AB76-4D80-AD45-7C07E6FB5AC6}"/>
              </a:ext>
            </a:extLst>
          </p:cNvPr>
          <p:cNvPicPr>
            <a:picLocks noChangeAspect="1"/>
          </p:cNvPicPr>
          <p:nvPr/>
        </p:nvPicPr>
        <p:blipFill>
          <a:blip r:embed="rId4"/>
          <a:stretch>
            <a:fillRect/>
          </a:stretch>
        </p:blipFill>
        <p:spPr>
          <a:xfrm>
            <a:off x="4397326" y="2164538"/>
            <a:ext cx="3048000" cy="3914775"/>
          </a:xfrm>
          <a:prstGeom prst="rect">
            <a:avLst/>
          </a:prstGeom>
        </p:spPr>
      </p:pic>
      <p:pic>
        <p:nvPicPr>
          <p:cNvPr id="11" name="Picture 10">
            <a:extLst>
              <a:ext uri="{FF2B5EF4-FFF2-40B4-BE49-F238E27FC236}">
                <a16:creationId xmlns:a16="http://schemas.microsoft.com/office/drawing/2014/main" id="{239C09F9-48C4-4B8F-8CEC-854CE1C6E72F}"/>
              </a:ext>
            </a:extLst>
          </p:cNvPr>
          <p:cNvPicPr>
            <a:picLocks noChangeAspect="1"/>
          </p:cNvPicPr>
          <p:nvPr/>
        </p:nvPicPr>
        <p:blipFill>
          <a:blip r:embed="rId5"/>
          <a:stretch>
            <a:fillRect/>
          </a:stretch>
        </p:blipFill>
        <p:spPr>
          <a:xfrm>
            <a:off x="6291255" y="2494048"/>
            <a:ext cx="3038475" cy="3914775"/>
          </a:xfrm>
          <a:prstGeom prst="rect">
            <a:avLst/>
          </a:prstGeom>
        </p:spPr>
      </p:pic>
      <p:pic>
        <p:nvPicPr>
          <p:cNvPr id="12" name="Picture 11">
            <a:extLst>
              <a:ext uri="{FF2B5EF4-FFF2-40B4-BE49-F238E27FC236}">
                <a16:creationId xmlns:a16="http://schemas.microsoft.com/office/drawing/2014/main" id="{9F8778A5-5001-4F10-A8D9-F3302838CA1B}"/>
              </a:ext>
            </a:extLst>
          </p:cNvPr>
          <p:cNvPicPr>
            <a:picLocks noChangeAspect="1"/>
          </p:cNvPicPr>
          <p:nvPr/>
        </p:nvPicPr>
        <p:blipFill>
          <a:blip r:embed="rId6"/>
          <a:stretch>
            <a:fillRect/>
          </a:stretch>
        </p:blipFill>
        <p:spPr>
          <a:xfrm>
            <a:off x="8178235" y="2903110"/>
            <a:ext cx="2990850" cy="3895725"/>
          </a:xfrm>
          <a:prstGeom prst="rect">
            <a:avLst/>
          </a:prstGeom>
        </p:spPr>
      </p:pic>
      <p:pic>
        <p:nvPicPr>
          <p:cNvPr id="2" name="Picture 1">
            <a:extLst>
              <a:ext uri="{FF2B5EF4-FFF2-40B4-BE49-F238E27FC236}">
                <a16:creationId xmlns:a16="http://schemas.microsoft.com/office/drawing/2014/main" id="{9C138033-6C62-4B3A-BEA6-B14A8944E135}"/>
              </a:ext>
            </a:extLst>
          </p:cNvPr>
          <p:cNvPicPr>
            <a:picLocks noChangeAspect="1"/>
          </p:cNvPicPr>
          <p:nvPr/>
        </p:nvPicPr>
        <p:blipFill>
          <a:blip r:embed="rId7"/>
          <a:stretch>
            <a:fillRect/>
          </a:stretch>
        </p:blipFill>
        <p:spPr>
          <a:xfrm>
            <a:off x="10062639" y="3429682"/>
            <a:ext cx="2895600" cy="3778215"/>
          </a:xfrm>
          <a:prstGeom prst="rect">
            <a:avLst/>
          </a:prstGeom>
        </p:spPr>
      </p:pic>
    </p:spTree>
    <p:extLst>
      <p:ext uri="{BB962C8B-B14F-4D97-AF65-F5344CB8AC3E}">
        <p14:creationId xmlns:p14="http://schemas.microsoft.com/office/powerpoint/2010/main" val="175406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50</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Envelope Sample Inspection Checklist</a:t>
            </a:r>
          </a:p>
        </p:txBody>
      </p:sp>
      <p:pic>
        <p:nvPicPr>
          <p:cNvPr id="2" name="Picture 1">
            <a:extLst>
              <a:ext uri="{FF2B5EF4-FFF2-40B4-BE49-F238E27FC236}">
                <a16:creationId xmlns:a16="http://schemas.microsoft.com/office/drawing/2014/main" id="{736B1EBA-4ED5-458B-90C7-AA8812202E48}"/>
              </a:ext>
            </a:extLst>
          </p:cNvPr>
          <p:cNvPicPr>
            <a:picLocks noChangeAspect="1"/>
          </p:cNvPicPr>
          <p:nvPr/>
        </p:nvPicPr>
        <p:blipFill>
          <a:blip r:embed="rId3"/>
          <a:stretch>
            <a:fillRect/>
          </a:stretch>
        </p:blipFill>
        <p:spPr>
          <a:xfrm>
            <a:off x="2785687" y="1328019"/>
            <a:ext cx="10456784" cy="5975305"/>
          </a:xfrm>
          <a:prstGeom prst="rect">
            <a:avLst/>
          </a:prstGeom>
        </p:spPr>
      </p:pic>
    </p:spTree>
    <p:extLst>
      <p:ext uri="{BB962C8B-B14F-4D97-AF65-F5344CB8AC3E}">
        <p14:creationId xmlns:p14="http://schemas.microsoft.com/office/powerpoint/2010/main" val="30172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51</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Panel Certificate</a:t>
            </a:r>
          </a:p>
        </p:txBody>
      </p:sp>
      <p:pic>
        <p:nvPicPr>
          <p:cNvPr id="2" name="Picture 1">
            <a:extLst>
              <a:ext uri="{FF2B5EF4-FFF2-40B4-BE49-F238E27FC236}">
                <a16:creationId xmlns:a16="http://schemas.microsoft.com/office/drawing/2014/main" id="{61D60DC8-BFDA-4335-BA13-963F25F012DF}"/>
              </a:ext>
            </a:extLst>
          </p:cNvPr>
          <p:cNvPicPr>
            <a:picLocks noChangeAspect="1"/>
          </p:cNvPicPr>
          <p:nvPr/>
        </p:nvPicPr>
        <p:blipFill>
          <a:blip r:embed="rId3"/>
          <a:stretch>
            <a:fillRect/>
          </a:stretch>
        </p:blipFill>
        <p:spPr>
          <a:xfrm>
            <a:off x="5017522" y="1213582"/>
            <a:ext cx="5387975" cy="5802435"/>
          </a:xfrm>
          <a:prstGeom prst="rect">
            <a:avLst/>
          </a:prstGeom>
        </p:spPr>
      </p:pic>
    </p:spTree>
    <p:extLst>
      <p:ext uri="{BB962C8B-B14F-4D97-AF65-F5344CB8AC3E}">
        <p14:creationId xmlns:p14="http://schemas.microsoft.com/office/powerpoint/2010/main" val="20810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52</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i="1" dirty="0">
                <a:solidFill>
                  <a:srgbClr val="D77600"/>
                </a:solidFill>
              </a:rPr>
              <a:t>-Web</a:t>
            </a:r>
            <a:r>
              <a:rPr lang="en-US" sz="3200" dirty="0">
                <a:solidFill>
                  <a:srgbClr val="D77600"/>
                </a:solidFill>
              </a:rPr>
              <a:t> Project Sharing</a:t>
            </a:r>
          </a:p>
        </p:txBody>
      </p:sp>
      <p:pic>
        <p:nvPicPr>
          <p:cNvPr id="6" name="Picture 5">
            <a:extLst>
              <a:ext uri="{FF2B5EF4-FFF2-40B4-BE49-F238E27FC236}">
                <a16:creationId xmlns:a16="http://schemas.microsoft.com/office/drawing/2014/main" id="{D44483B6-F50C-4614-AB46-6605ABB011BA}"/>
              </a:ext>
            </a:extLst>
          </p:cNvPr>
          <p:cNvPicPr>
            <a:picLocks noChangeAspect="1"/>
          </p:cNvPicPr>
          <p:nvPr/>
        </p:nvPicPr>
        <p:blipFill>
          <a:blip r:embed="rId3"/>
          <a:stretch>
            <a:fillRect/>
          </a:stretch>
        </p:blipFill>
        <p:spPr>
          <a:xfrm>
            <a:off x="2532887" y="1584978"/>
            <a:ext cx="7053245" cy="3921662"/>
          </a:xfrm>
          <a:prstGeom prst="rect">
            <a:avLst/>
          </a:prstGeom>
        </p:spPr>
      </p:pic>
      <p:pic>
        <p:nvPicPr>
          <p:cNvPr id="8" name="Picture 7">
            <a:extLst>
              <a:ext uri="{FF2B5EF4-FFF2-40B4-BE49-F238E27FC236}">
                <a16:creationId xmlns:a16="http://schemas.microsoft.com/office/drawing/2014/main" id="{2B6C320F-59D4-499C-9283-72FAB0449446}"/>
              </a:ext>
            </a:extLst>
          </p:cNvPr>
          <p:cNvPicPr>
            <a:picLocks noChangeAspect="1"/>
          </p:cNvPicPr>
          <p:nvPr/>
        </p:nvPicPr>
        <p:blipFill>
          <a:blip r:embed="rId4"/>
          <a:stretch>
            <a:fillRect/>
          </a:stretch>
        </p:blipFill>
        <p:spPr>
          <a:xfrm>
            <a:off x="6471332" y="4690754"/>
            <a:ext cx="6726555" cy="2846080"/>
          </a:xfrm>
          <a:prstGeom prst="rect">
            <a:avLst/>
          </a:prstGeom>
        </p:spPr>
      </p:pic>
    </p:spTree>
    <p:extLst>
      <p:ext uri="{BB962C8B-B14F-4D97-AF65-F5344CB8AC3E}">
        <p14:creationId xmlns:p14="http://schemas.microsoft.com/office/powerpoint/2010/main" val="7674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53</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Sharing Projects: Shared Project Invitation</a:t>
            </a:r>
          </a:p>
        </p:txBody>
      </p:sp>
      <p:pic>
        <p:nvPicPr>
          <p:cNvPr id="7" name="Picture 6">
            <a:extLst>
              <a:ext uri="{FF2B5EF4-FFF2-40B4-BE49-F238E27FC236}">
                <a16:creationId xmlns:a16="http://schemas.microsoft.com/office/drawing/2014/main" id="{87C3A22D-CA71-4FC8-8193-726BB8D492F9}"/>
              </a:ext>
            </a:extLst>
          </p:cNvPr>
          <p:cNvPicPr>
            <a:picLocks noChangeAspect="1"/>
          </p:cNvPicPr>
          <p:nvPr/>
        </p:nvPicPr>
        <p:blipFill>
          <a:blip r:embed="rId3"/>
          <a:stretch>
            <a:fillRect/>
          </a:stretch>
        </p:blipFill>
        <p:spPr>
          <a:xfrm>
            <a:off x="3419005" y="4347605"/>
            <a:ext cx="7905750" cy="2563091"/>
          </a:xfrm>
          <a:prstGeom prst="rect">
            <a:avLst/>
          </a:prstGeom>
        </p:spPr>
      </p:pic>
      <p:pic>
        <p:nvPicPr>
          <p:cNvPr id="9" name="Picture 8">
            <a:extLst>
              <a:ext uri="{FF2B5EF4-FFF2-40B4-BE49-F238E27FC236}">
                <a16:creationId xmlns:a16="http://schemas.microsoft.com/office/drawing/2014/main" id="{D2ABC25B-128D-488D-8A11-461E7D5BE917}"/>
              </a:ext>
            </a:extLst>
          </p:cNvPr>
          <p:cNvPicPr>
            <a:picLocks noChangeAspect="1"/>
          </p:cNvPicPr>
          <p:nvPr/>
        </p:nvPicPr>
        <p:blipFill>
          <a:blip r:embed="rId4"/>
          <a:stretch>
            <a:fillRect/>
          </a:stretch>
        </p:blipFill>
        <p:spPr>
          <a:xfrm>
            <a:off x="3419005" y="1703003"/>
            <a:ext cx="8064446" cy="2411797"/>
          </a:xfrm>
          <a:prstGeom prst="rect">
            <a:avLst/>
          </a:prstGeom>
        </p:spPr>
      </p:pic>
    </p:spTree>
    <p:extLst>
      <p:ext uri="{BB962C8B-B14F-4D97-AF65-F5344CB8AC3E}">
        <p14:creationId xmlns:p14="http://schemas.microsoft.com/office/powerpoint/2010/main" val="55075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54</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Sharing Projects: Email Invitation</a:t>
            </a:r>
          </a:p>
        </p:txBody>
      </p:sp>
      <p:sp>
        <p:nvSpPr>
          <p:cNvPr id="8" name="Content Placeholder 2">
            <a:extLst>
              <a:ext uri="{FF2B5EF4-FFF2-40B4-BE49-F238E27FC236}">
                <a16:creationId xmlns:a16="http://schemas.microsoft.com/office/drawing/2014/main" id="{A51E714B-8A44-4668-9F42-7F2B91A9EFC4}"/>
              </a:ext>
            </a:extLst>
          </p:cNvPr>
          <p:cNvSpPr txBox="1">
            <a:spLocks/>
          </p:cNvSpPr>
          <p:nvPr/>
        </p:nvSpPr>
        <p:spPr>
          <a:xfrm>
            <a:off x="3176995" y="1814780"/>
            <a:ext cx="7641772" cy="146944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dirty="0"/>
              <a:t>Shared project recipient will receive email with invitation to accept the “share”</a:t>
            </a:r>
          </a:p>
        </p:txBody>
      </p:sp>
      <p:pic>
        <p:nvPicPr>
          <p:cNvPr id="10" name="Picture 9">
            <a:extLst>
              <a:ext uri="{FF2B5EF4-FFF2-40B4-BE49-F238E27FC236}">
                <a16:creationId xmlns:a16="http://schemas.microsoft.com/office/drawing/2014/main" id="{DD47A208-DEF6-4364-917D-B7A9083FAC82}"/>
              </a:ext>
            </a:extLst>
          </p:cNvPr>
          <p:cNvPicPr>
            <a:picLocks noChangeAspect="1"/>
          </p:cNvPicPr>
          <p:nvPr/>
        </p:nvPicPr>
        <p:blipFill>
          <a:blip r:embed="rId3"/>
          <a:stretch>
            <a:fillRect/>
          </a:stretch>
        </p:blipFill>
        <p:spPr>
          <a:xfrm>
            <a:off x="2840971" y="3482315"/>
            <a:ext cx="8948457" cy="3336496"/>
          </a:xfrm>
          <a:prstGeom prst="rect">
            <a:avLst/>
          </a:prstGeom>
        </p:spPr>
      </p:pic>
    </p:spTree>
    <p:extLst>
      <p:ext uri="{BB962C8B-B14F-4D97-AF65-F5344CB8AC3E}">
        <p14:creationId xmlns:p14="http://schemas.microsoft.com/office/powerpoint/2010/main" val="291188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55</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Sharing Projects: Shared Projects</a:t>
            </a:r>
          </a:p>
        </p:txBody>
      </p:sp>
      <p:pic>
        <p:nvPicPr>
          <p:cNvPr id="7" name="Picture 6">
            <a:extLst>
              <a:ext uri="{FF2B5EF4-FFF2-40B4-BE49-F238E27FC236}">
                <a16:creationId xmlns:a16="http://schemas.microsoft.com/office/drawing/2014/main" id="{A3054EC8-4D1F-4EBF-82BA-CEA8CCBED706}"/>
              </a:ext>
            </a:extLst>
          </p:cNvPr>
          <p:cNvPicPr>
            <a:picLocks noChangeAspect="1"/>
          </p:cNvPicPr>
          <p:nvPr/>
        </p:nvPicPr>
        <p:blipFill>
          <a:blip r:embed="rId3"/>
          <a:stretch>
            <a:fillRect/>
          </a:stretch>
        </p:blipFill>
        <p:spPr>
          <a:xfrm>
            <a:off x="2937957" y="1883689"/>
            <a:ext cx="9367255" cy="5234366"/>
          </a:xfrm>
          <a:prstGeom prst="rect">
            <a:avLst/>
          </a:prstGeom>
        </p:spPr>
      </p:pic>
    </p:spTree>
    <p:extLst>
      <p:ext uri="{BB962C8B-B14F-4D97-AF65-F5344CB8AC3E}">
        <p14:creationId xmlns:p14="http://schemas.microsoft.com/office/powerpoint/2010/main" val="14121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U.S. DOE:  BECP Resources</a:t>
            </a:r>
          </a:p>
        </p:txBody>
      </p:sp>
      <p:pic>
        <p:nvPicPr>
          <p:cNvPr id="7" name="Picture 6">
            <a:extLst>
              <a:ext uri="{FF2B5EF4-FFF2-40B4-BE49-F238E27FC236}">
                <a16:creationId xmlns:a16="http://schemas.microsoft.com/office/drawing/2014/main" id="{79491A5E-7532-413C-9842-9B0FC06A5C06}"/>
              </a:ext>
            </a:extLst>
          </p:cNvPr>
          <p:cNvPicPr>
            <a:picLocks noChangeAspect="1"/>
          </p:cNvPicPr>
          <p:nvPr/>
        </p:nvPicPr>
        <p:blipFill>
          <a:blip r:embed="rId3"/>
          <a:stretch>
            <a:fillRect/>
          </a:stretch>
        </p:blipFill>
        <p:spPr>
          <a:xfrm>
            <a:off x="6368562" y="1347537"/>
            <a:ext cx="5493021" cy="2123696"/>
          </a:xfrm>
          <a:prstGeom prst="rect">
            <a:avLst/>
          </a:prstGeom>
        </p:spPr>
      </p:pic>
      <p:sp>
        <p:nvSpPr>
          <p:cNvPr id="9" name="Content Placeholder 5">
            <a:extLst>
              <a:ext uri="{FF2B5EF4-FFF2-40B4-BE49-F238E27FC236}">
                <a16:creationId xmlns:a16="http://schemas.microsoft.com/office/drawing/2014/main" id="{63F8CC3E-F9F2-430F-B09A-351BDD6C61B6}"/>
              </a:ext>
            </a:extLst>
          </p:cNvPr>
          <p:cNvSpPr txBox="1">
            <a:spLocks/>
          </p:cNvSpPr>
          <p:nvPr/>
        </p:nvSpPr>
        <p:spPr>
          <a:xfrm>
            <a:off x="1244663" y="1692058"/>
            <a:ext cx="5493021" cy="3041843"/>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ltLang="en-US" dirty="0">
                <a:latin typeface="Arial" charset="0"/>
                <a:cs typeface="Arial" charset="0"/>
              </a:rPr>
              <a:t> </a:t>
            </a:r>
            <a:r>
              <a:rPr lang="en-US" altLang="en-US" sz="2800" dirty="0">
                <a:latin typeface="Arial" charset="0"/>
                <a:cs typeface="Arial" charset="0"/>
              </a:rPr>
              <a:t>Compliance software</a:t>
            </a:r>
          </a:p>
          <a:p>
            <a:r>
              <a:rPr lang="en-US" altLang="en-US" sz="2800" dirty="0">
                <a:latin typeface="Arial" charset="0"/>
                <a:cs typeface="Arial" charset="0"/>
              </a:rPr>
              <a:t> Technical support</a:t>
            </a:r>
          </a:p>
          <a:p>
            <a:r>
              <a:rPr lang="en-US" altLang="en-US" sz="2800" dirty="0">
                <a:latin typeface="Arial" charset="0"/>
                <a:cs typeface="Arial" charset="0"/>
              </a:rPr>
              <a:t> Code notes</a:t>
            </a:r>
          </a:p>
          <a:p>
            <a:r>
              <a:rPr lang="en-US" altLang="en-US" sz="2800" dirty="0">
                <a:latin typeface="Arial" charset="0"/>
                <a:cs typeface="Arial" charset="0"/>
              </a:rPr>
              <a:t> Publications</a:t>
            </a:r>
          </a:p>
          <a:p>
            <a:r>
              <a:rPr lang="en-US" altLang="en-US" sz="2800" dirty="0">
                <a:latin typeface="Arial" charset="0"/>
                <a:cs typeface="Arial" charset="0"/>
              </a:rPr>
              <a:t> Resource guides</a:t>
            </a:r>
          </a:p>
          <a:p>
            <a:r>
              <a:rPr lang="en-US" altLang="en-US" sz="2800" dirty="0">
                <a:latin typeface="Arial" charset="0"/>
                <a:cs typeface="Arial" charset="0"/>
              </a:rPr>
              <a:t> Training materials		www.energycodes.gov</a:t>
            </a:r>
          </a:p>
        </p:txBody>
      </p:sp>
      <p:pic>
        <p:nvPicPr>
          <p:cNvPr id="10" name="Picture 2">
            <a:extLst>
              <a:ext uri="{FF2B5EF4-FFF2-40B4-BE49-F238E27FC236}">
                <a16:creationId xmlns:a16="http://schemas.microsoft.com/office/drawing/2014/main" id="{FAF162C4-458C-43C8-938F-F7F9DE027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762" y="2778055"/>
            <a:ext cx="2615045" cy="335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C8A6F33B-2FE0-4FE2-9D6E-63AFFC710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977" y="4246246"/>
            <a:ext cx="2125806" cy="275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a:extLst>
              <a:ext uri="{FF2B5EF4-FFF2-40B4-BE49-F238E27FC236}">
                <a16:creationId xmlns:a16="http://schemas.microsoft.com/office/drawing/2014/main" id="{825841B9-BEF3-4461-BC64-63A52A9130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360" y="5461982"/>
            <a:ext cx="3460750" cy="182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DCEDE4B-DA7C-459C-88C5-18A83997F196}"/>
              </a:ext>
            </a:extLst>
          </p:cNvPr>
          <p:cNvPicPr>
            <a:picLocks noChangeAspect="1"/>
          </p:cNvPicPr>
          <p:nvPr/>
        </p:nvPicPr>
        <p:blipFill rotWithShape="1">
          <a:blip r:embed="rId7"/>
          <a:srcRect l="25933" t="9658" r="25643" b="21507"/>
          <a:stretch/>
        </p:blipFill>
        <p:spPr>
          <a:xfrm>
            <a:off x="6437839" y="3904368"/>
            <a:ext cx="2665195" cy="2763785"/>
          </a:xfrm>
          <a:prstGeom prst="rect">
            <a:avLst/>
          </a:prstGeom>
          <a:ln>
            <a:solidFill>
              <a:schemeClr val="tx1">
                <a:lumMod val="75000"/>
              </a:schemeClr>
            </a:solidFill>
          </a:ln>
        </p:spPr>
      </p:pic>
    </p:spTree>
    <p:extLst>
      <p:ext uri="{BB962C8B-B14F-4D97-AF65-F5344CB8AC3E}">
        <p14:creationId xmlns:p14="http://schemas.microsoft.com/office/powerpoint/2010/main" val="7612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640BDAD1-FCD2-41CA-ABF0-B1099F16C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663" y="396185"/>
            <a:ext cx="9822654" cy="1866300"/>
          </a:xfrm>
          <a:prstGeom prst="rect">
            <a:avLst/>
          </a:prstGeom>
        </p:spPr>
      </p:pic>
      <p:sp>
        <p:nvSpPr>
          <p:cNvPr id="3" name="TextBox 2">
            <a:extLst>
              <a:ext uri="{FF2B5EF4-FFF2-40B4-BE49-F238E27FC236}">
                <a16:creationId xmlns:a16="http://schemas.microsoft.com/office/drawing/2014/main" id="{E8418D8A-31F5-490B-9FDA-D56BA1D95908}"/>
              </a:ext>
            </a:extLst>
          </p:cNvPr>
          <p:cNvSpPr txBox="1"/>
          <p:nvPr/>
        </p:nvSpPr>
        <p:spPr>
          <a:xfrm>
            <a:off x="2468880" y="2821657"/>
            <a:ext cx="9558096" cy="2124360"/>
          </a:xfrm>
          <a:prstGeom prst="rect">
            <a:avLst/>
          </a:prstGeom>
        </p:spPr>
        <p:txBody>
          <a:bodyPr vert="horz" lIns="109728" tIns="54864" rIns="109728" bIns="54864" rtlCol="0" anchor="ctr">
            <a:normAutofit fontScale="92500"/>
          </a:bodyPr>
          <a:lstStyle/>
          <a:p>
            <a:pPr marL="413386" indent="-413386" fontAlgn="base">
              <a:lnSpc>
                <a:spcPct val="90000"/>
              </a:lnSpc>
              <a:spcAft>
                <a:spcPts val="720"/>
              </a:spcAft>
              <a:buFont typeface="Arial" panose="020B0604020202020204" pitchFamily="34" charset="0"/>
              <a:buChar char="•"/>
            </a:pPr>
            <a:r>
              <a:rPr lang="en-US" altLang="en-US" sz="2880" dirty="0">
                <a:solidFill>
                  <a:srgbClr val="000000"/>
                </a:solidFill>
                <a:latin typeface="Arial"/>
              </a:rPr>
              <a:t>If you want AIA LUs or a Certificate of Attendance for self-reporting to ICC or RESNET, WRITE DOWN THIS LINK:</a:t>
            </a:r>
          </a:p>
          <a:p>
            <a:pPr fontAlgn="base">
              <a:lnSpc>
                <a:spcPct val="90000"/>
              </a:lnSpc>
              <a:spcAft>
                <a:spcPts val="720"/>
              </a:spcAft>
            </a:pPr>
            <a:endParaRPr lang="en-US" altLang="en-US" sz="2880" dirty="0">
              <a:solidFill>
                <a:srgbClr val="000000"/>
              </a:solidFill>
              <a:latin typeface="Arial"/>
            </a:endParaRPr>
          </a:p>
          <a:p>
            <a:pPr fontAlgn="base">
              <a:lnSpc>
                <a:spcPct val="90000"/>
              </a:lnSpc>
              <a:spcAft>
                <a:spcPts val="720"/>
              </a:spcAft>
            </a:pPr>
            <a:r>
              <a:rPr lang="en-US" sz="3600" u="sng" dirty="0">
                <a:solidFill>
                  <a:srgbClr val="000000"/>
                </a:solidFill>
                <a:latin typeface="Arial" charset="0"/>
                <a:hlinkClick r:id="rId3"/>
              </a:rPr>
              <a:t>www.energycodes.gov/necc/2021_credit_request</a:t>
            </a:r>
            <a:r>
              <a:rPr lang="en-US" altLang="en-US" sz="4680" dirty="0">
                <a:solidFill>
                  <a:srgbClr val="000000"/>
                </a:solidFill>
                <a:latin typeface="Arial"/>
              </a:rPr>
              <a:t> </a:t>
            </a:r>
          </a:p>
          <a:p>
            <a:pPr indent="-274320" fontAlgn="base">
              <a:lnSpc>
                <a:spcPct val="90000"/>
              </a:lnSpc>
              <a:spcBef>
                <a:spcPct val="0"/>
              </a:spcBef>
              <a:spcAft>
                <a:spcPts val="720"/>
              </a:spcAft>
              <a:buFont typeface="Arial" panose="020B0604020202020204" pitchFamily="34" charset="0"/>
              <a:buChar char="•"/>
            </a:pPr>
            <a:endParaRPr lang="en-US" sz="1920" dirty="0">
              <a:solidFill>
                <a:srgbClr val="000000"/>
              </a:solidFill>
              <a:latin typeface="Arial"/>
            </a:endParaRPr>
          </a:p>
        </p:txBody>
      </p:sp>
      <p:sp>
        <p:nvSpPr>
          <p:cNvPr id="4" name="TextBox 3">
            <a:extLst>
              <a:ext uri="{FF2B5EF4-FFF2-40B4-BE49-F238E27FC236}">
                <a16:creationId xmlns:a16="http://schemas.microsoft.com/office/drawing/2014/main" id="{E61D091B-F802-463F-8E2E-140EA189F030}"/>
              </a:ext>
            </a:extLst>
          </p:cNvPr>
          <p:cNvSpPr txBox="1"/>
          <p:nvPr/>
        </p:nvSpPr>
        <p:spPr>
          <a:xfrm>
            <a:off x="3383280" y="6437605"/>
            <a:ext cx="9144000" cy="461665"/>
          </a:xfrm>
          <a:prstGeom prst="rect">
            <a:avLst/>
          </a:prstGeom>
          <a:noFill/>
        </p:spPr>
        <p:txBody>
          <a:bodyPr wrap="square" rtlCol="0">
            <a:spAutoFit/>
          </a:bodyPr>
          <a:lstStyle/>
          <a:p>
            <a:pPr fontAlgn="base">
              <a:spcBef>
                <a:spcPct val="0"/>
              </a:spcBef>
              <a:spcAft>
                <a:spcPct val="0"/>
              </a:spcAft>
            </a:pPr>
            <a:r>
              <a:rPr lang="en-US" sz="2400" dirty="0">
                <a:solidFill>
                  <a:srgbClr val="FF0000"/>
                </a:solidFill>
                <a:latin typeface="Arial" charset="0"/>
              </a:rPr>
              <a:t>NOTE:  This link will only be active until Monday, July 26</a:t>
            </a:r>
          </a:p>
        </p:txBody>
      </p:sp>
    </p:spTree>
    <p:extLst>
      <p:ext uri="{BB962C8B-B14F-4D97-AF65-F5344CB8AC3E}">
        <p14:creationId xmlns:p14="http://schemas.microsoft.com/office/powerpoint/2010/main" val="3695939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58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THANK YOU!!!</a:t>
            </a:r>
          </a:p>
        </p:txBody>
      </p:sp>
      <p:sp>
        <p:nvSpPr>
          <p:cNvPr id="14" name="Content Placeholder 2">
            <a:extLst>
              <a:ext uri="{FF2B5EF4-FFF2-40B4-BE49-F238E27FC236}">
                <a16:creationId xmlns:a16="http://schemas.microsoft.com/office/drawing/2014/main" id="{0F3E5FA2-7AED-4660-B3E5-56D3B0B44F51}"/>
              </a:ext>
            </a:extLst>
          </p:cNvPr>
          <p:cNvSpPr txBox="1">
            <a:spLocks/>
          </p:cNvSpPr>
          <p:nvPr/>
        </p:nvSpPr>
        <p:spPr>
          <a:xfrm>
            <a:off x="1544627" y="1720678"/>
            <a:ext cx="12333766" cy="5670887"/>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dirty="0"/>
              <a:t>V. Robert Salcido</a:t>
            </a:r>
          </a:p>
          <a:p>
            <a:pPr marL="0" indent="0" algn="ctr">
              <a:buFont typeface="Arial" panose="020B0604020202020204" pitchFamily="34" charset="0"/>
              <a:buNone/>
            </a:pPr>
            <a:r>
              <a:rPr lang="en-US"/>
              <a:t>victor.salcido</a:t>
            </a:r>
            <a:r>
              <a:rPr lang="en-US" dirty="0"/>
              <a:t>@pnnl.gov</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Building Energy Codes Program</a:t>
            </a:r>
          </a:p>
          <a:p>
            <a:pPr marL="0" indent="0" algn="ctr">
              <a:buFont typeface="Arial" panose="020B0604020202020204" pitchFamily="34" charset="0"/>
              <a:buNone/>
            </a:pPr>
            <a:r>
              <a:rPr lang="en-US" dirty="0">
                <a:hlinkClick r:id="rId3"/>
              </a:rPr>
              <a:t>www.energycodes.gov</a:t>
            </a: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BECP help desk</a:t>
            </a:r>
          </a:p>
          <a:p>
            <a:pPr marL="0" indent="0" algn="ctr">
              <a:buFont typeface="Arial" panose="020B0604020202020204" pitchFamily="34" charset="0"/>
              <a:buNone/>
            </a:pPr>
            <a:r>
              <a:rPr lang="en-US" dirty="0">
                <a:hlinkClick r:id="rId4"/>
              </a:rPr>
              <a:t>http://www.energycodes.gov/resource-center/help-desk</a:t>
            </a:r>
            <a:endParaRPr lang="en-US" dirty="0"/>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4386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59</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8656540"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Residential Energy Code Compliance</a:t>
            </a:r>
            <a:endParaRPr lang="en-US" sz="3200" i="1" dirty="0">
              <a:solidFill>
                <a:srgbClr val="D77600"/>
              </a:solidFill>
            </a:endParaRPr>
          </a:p>
        </p:txBody>
      </p:sp>
      <p:pic>
        <p:nvPicPr>
          <p:cNvPr id="9" name="Picture 8">
            <a:extLst>
              <a:ext uri="{FF2B5EF4-FFF2-40B4-BE49-F238E27FC236}">
                <a16:creationId xmlns:a16="http://schemas.microsoft.com/office/drawing/2014/main" id="{25F9DB93-FF4E-4AF5-A334-8FA1D0424639}"/>
              </a:ext>
            </a:extLst>
          </p:cNvPr>
          <p:cNvPicPr>
            <a:picLocks noChangeAspect="1"/>
          </p:cNvPicPr>
          <p:nvPr/>
        </p:nvPicPr>
        <p:blipFill>
          <a:blip r:embed="rId3"/>
          <a:stretch>
            <a:fillRect/>
          </a:stretch>
        </p:blipFill>
        <p:spPr>
          <a:xfrm>
            <a:off x="2734272" y="1665962"/>
            <a:ext cx="9967119" cy="5734898"/>
          </a:xfrm>
          <a:prstGeom prst="rect">
            <a:avLst/>
          </a:prstGeom>
        </p:spPr>
      </p:pic>
    </p:spTree>
    <p:extLst>
      <p:ext uri="{BB962C8B-B14F-4D97-AF65-F5344CB8AC3E}">
        <p14:creationId xmlns:p14="http://schemas.microsoft.com/office/powerpoint/2010/main" val="413947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60" y="485381"/>
            <a:ext cx="9081842"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err="1">
                <a:solidFill>
                  <a:srgbClr val="D77600"/>
                </a:solidFill>
              </a:rPr>
              <a:t>RES</a:t>
            </a:r>
            <a:r>
              <a:rPr lang="en-US" sz="3200" i="1" dirty="0" err="1">
                <a:solidFill>
                  <a:srgbClr val="D77600"/>
                </a:solidFill>
              </a:rPr>
              <a:t>check</a:t>
            </a:r>
            <a:r>
              <a:rPr lang="en-US" sz="3200" dirty="0">
                <a:solidFill>
                  <a:srgbClr val="D77600"/>
                </a:solidFill>
              </a:rPr>
              <a:t> Supported Compliance Methods</a:t>
            </a:r>
            <a:endParaRPr lang="en-US" sz="3200" i="1" dirty="0">
              <a:solidFill>
                <a:srgbClr val="D77600"/>
              </a:solidFill>
            </a:endParaRPr>
          </a:p>
        </p:txBody>
      </p:sp>
      <p:sp>
        <p:nvSpPr>
          <p:cNvPr id="7" name="Content Placeholder 2">
            <a:extLst>
              <a:ext uri="{FF2B5EF4-FFF2-40B4-BE49-F238E27FC236}">
                <a16:creationId xmlns:a16="http://schemas.microsoft.com/office/drawing/2014/main" id="{01C42307-D889-4D18-84ED-BDCB808F9848}"/>
              </a:ext>
            </a:extLst>
          </p:cNvPr>
          <p:cNvSpPr txBox="1">
            <a:spLocks/>
          </p:cNvSpPr>
          <p:nvPr/>
        </p:nvSpPr>
        <p:spPr>
          <a:xfrm>
            <a:off x="2874722" y="1640398"/>
            <a:ext cx="10778647" cy="2400657"/>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b="1" dirty="0">
                <a:solidFill>
                  <a:schemeClr val="tx1"/>
                </a:solidFill>
              </a:rPr>
              <a:t>Total UA </a:t>
            </a:r>
          </a:p>
          <a:p>
            <a:pPr lvl="1">
              <a:spcBef>
                <a:spcPts val="1200"/>
              </a:spcBef>
            </a:pPr>
            <a:r>
              <a:rPr lang="en-US" dirty="0">
                <a:solidFill>
                  <a:schemeClr val="tx1"/>
                </a:solidFill>
              </a:rPr>
              <a:t>Considers thermal conductance of envelope assemblies</a:t>
            </a:r>
          </a:p>
          <a:p>
            <a:pPr lvl="1">
              <a:spcBef>
                <a:spcPts val="1200"/>
              </a:spcBef>
            </a:pPr>
            <a:r>
              <a:rPr lang="en-US" dirty="0">
                <a:solidFill>
                  <a:schemeClr val="tx1"/>
                </a:solidFill>
              </a:rPr>
              <a:t>“Trades-off” UA from above-code assemblies to below-code assemblies</a:t>
            </a:r>
          </a:p>
          <a:p>
            <a:pPr lvl="1">
              <a:spcBef>
                <a:spcPts val="1200"/>
              </a:spcBef>
            </a:pPr>
            <a:r>
              <a:rPr lang="en-US" dirty="0">
                <a:solidFill>
                  <a:schemeClr val="tx1"/>
                </a:solidFill>
              </a:rPr>
              <a:t>UA = U-factor x Area for each building assembly</a:t>
            </a:r>
          </a:p>
          <a:p>
            <a:pPr lvl="1">
              <a:spcBef>
                <a:spcPts val="1200"/>
              </a:spcBef>
            </a:pPr>
            <a:r>
              <a:rPr lang="en-US" dirty="0">
                <a:solidFill>
                  <a:schemeClr val="tx1"/>
                </a:solidFill>
              </a:rPr>
              <a:t>Sum UA for Proposed Building compared to SUM UA for Code (Budget) Building </a:t>
            </a:r>
          </a:p>
          <a:p>
            <a:pPr marL="0" indent="0">
              <a:buNone/>
            </a:pPr>
            <a:endParaRPr lang="en-US" dirty="0"/>
          </a:p>
        </p:txBody>
      </p:sp>
      <p:sp>
        <p:nvSpPr>
          <p:cNvPr id="8" name="Content Placeholder 2">
            <a:extLst>
              <a:ext uri="{FF2B5EF4-FFF2-40B4-BE49-F238E27FC236}">
                <a16:creationId xmlns:a16="http://schemas.microsoft.com/office/drawing/2014/main" id="{7A4364B1-AA0F-4268-8BF3-1535CE7D6E05}"/>
              </a:ext>
            </a:extLst>
          </p:cNvPr>
          <p:cNvSpPr txBox="1">
            <a:spLocks/>
          </p:cNvSpPr>
          <p:nvPr/>
        </p:nvSpPr>
        <p:spPr>
          <a:xfrm>
            <a:off x="2874721" y="4370030"/>
            <a:ext cx="10326929" cy="2677656"/>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b="1" dirty="0">
                <a:solidFill>
                  <a:schemeClr val="tx1"/>
                </a:solidFill>
              </a:rPr>
              <a:t>Performance Alternative</a:t>
            </a:r>
          </a:p>
          <a:p>
            <a:pPr lvl="1">
              <a:spcBef>
                <a:spcPts val="1200"/>
              </a:spcBef>
            </a:pPr>
            <a:r>
              <a:rPr lang="en-US" dirty="0">
                <a:solidFill>
                  <a:schemeClr val="tx1"/>
                </a:solidFill>
              </a:rPr>
              <a:t>Considers the whole building energy performance</a:t>
            </a:r>
          </a:p>
          <a:p>
            <a:pPr lvl="1">
              <a:spcBef>
                <a:spcPts val="1200"/>
              </a:spcBef>
            </a:pPr>
            <a:r>
              <a:rPr lang="en-US" dirty="0">
                <a:solidFill>
                  <a:schemeClr val="tx1"/>
                </a:solidFill>
              </a:rPr>
              <a:t>Based on simulated performance of your building compared to an equivalent code building</a:t>
            </a:r>
          </a:p>
          <a:p>
            <a:pPr lvl="1">
              <a:spcBef>
                <a:spcPts val="1200"/>
              </a:spcBef>
            </a:pPr>
            <a:r>
              <a:rPr lang="en-US" dirty="0">
                <a:solidFill>
                  <a:schemeClr val="tx1"/>
                </a:solidFill>
              </a:rPr>
              <a:t>Requires additional inputs (over UA approach):  building orientation, minimum of four walls having unique orientations, and a minimum of one roof and floor</a:t>
            </a:r>
          </a:p>
          <a:p>
            <a:pPr lvl="1">
              <a:spcBef>
                <a:spcPts val="1200"/>
              </a:spcBef>
            </a:pPr>
            <a:r>
              <a:rPr lang="en-US" dirty="0">
                <a:solidFill>
                  <a:schemeClr val="tx1"/>
                </a:solidFill>
              </a:rPr>
              <a:t>Envelope trade-off only, no mechanical equipment trade-off</a:t>
            </a:r>
          </a:p>
          <a:p>
            <a:pPr marL="0" indent="0">
              <a:buNone/>
            </a:pPr>
            <a:endParaRPr lang="en-US" dirty="0"/>
          </a:p>
        </p:txBody>
      </p:sp>
    </p:spTree>
    <p:extLst>
      <p:ext uri="{BB962C8B-B14F-4D97-AF65-F5344CB8AC3E}">
        <p14:creationId xmlns:p14="http://schemas.microsoft.com/office/powerpoint/2010/main" val="152485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Energy Code Envelope Assembly Requirements</a:t>
            </a:r>
            <a:endParaRPr lang="en-US" sz="3200" i="1" dirty="0">
              <a:solidFill>
                <a:srgbClr val="D77600"/>
              </a:solidFill>
            </a:endParaRPr>
          </a:p>
        </p:txBody>
      </p:sp>
      <p:pic>
        <p:nvPicPr>
          <p:cNvPr id="12" name="Picture 11">
            <a:extLst>
              <a:ext uri="{FF2B5EF4-FFF2-40B4-BE49-F238E27FC236}">
                <a16:creationId xmlns:a16="http://schemas.microsoft.com/office/drawing/2014/main" id="{002D4C9C-5270-4321-BF39-0AE48A0529CE}"/>
              </a:ext>
            </a:extLst>
          </p:cNvPr>
          <p:cNvPicPr>
            <a:picLocks noChangeAspect="1"/>
          </p:cNvPicPr>
          <p:nvPr/>
        </p:nvPicPr>
        <p:blipFill>
          <a:blip r:embed="rId3"/>
          <a:stretch>
            <a:fillRect/>
          </a:stretch>
        </p:blipFill>
        <p:spPr>
          <a:xfrm>
            <a:off x="2512464" y="1547866"/>
            <a:ext cx="10768876" cy="3465601"/>
          </a:xfrm>
          <a:prstGeom prst="rect">
            <a:avLst/>
          </a:prstGeom>
        </p:spPr>
      </p:pic>
      <p:pic>
        <p:nvPicPr>
          <p:cNvPr id="13" name="Picture 12">
            <a:extLst>
              <a:ext uri="{FF2B5EF4-FFF2-40B4-BE49-F238E27FC236}">
                <a16:creationId xmlns:a16="http://schemas.microsoft.com/office/drawing/2014/main" id="{9C877910-B2CD-401A-8D02-6A61E8E6B601}"/>
              </a:ext>
            </a:extLst>
          </p:cNvPr>
          <p:cNvPicPr>
            <a:picLocks noChangeAspect="1"/>
          </p:cNvPicPr>
          <p:nvPr/>
        </p:nvPicPr>
        <p:blipFill>
          <a:blip r:embed="rId4"/>
          <a:stretch>
            <a:fillRect/>
          </a:stretch>
        </p:blipFill>
        <p:spPr>
          <a:xfrm>
            <a:off x="2512464" y="4430323"/>
            <a:ext cx="10768877" cy="2959305"/>
          </a:xfrm>
          <a:prstGeom prst="rect">
            <a:avLst/>
          </a:prstGeom>
        </p:spPr>
      </p:pic>
      <p:cxnSp>
        <p:nvCxnSpPr>
          <p:cNvPr id="14" name="Straight Connector 13">
            <a:extLst>
              <a:ext uri="{FF2B5EF4-FFF2-40B4-BE49-F238E27FC236}">
                <a16:creationId xmlns:a16="http://schemas.microsoft.com/office/drawing/2014/main" id="{D6C7AF7B-44BA-4058-9AFB-A34044FA2AEA}"/>
              </a:ext>
            </a:extLst>
          </p:cNvPr>
          <p:cNvCxnSpPr>
            <a:cxnSpLocks/>
          </p:cNvCxnSpPr>
          <p:nvPr/>
        </p:nvCxnSpPr>
        <p:spPr>
          <a:xfrm>
            <a:off x="5382914" y="1286247"/>
            <a:ext cx="5098242" cy="856933"/>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04522D-F05D-41E8-8AA8-15766707DA52}"/>
              </a:ext>
            </a:extLst>
          </p:cNvPr>
          <p:cNvCxnSpPr>
            <a:cxnSpLocks/>
          </p:cNvCxnSpPr>
          <p:nvPr/>
        </p:nvCxnSpPr>
        <p:spPr>
          <a:xfrm flipV="1">
            <a:off x="5564531" y="1360143"/>
            <a:ext cx="4905288" cy="776892"/>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BD6A835A-0E9F-4862-8488-0888783A5AAC}"/>
              </a:ext>
            </a:extLst>
          </p:cNvPr>
          <p:cNvSpPr/>
          <p:nvPr/>
        </p:nvSpPr>
        <p:spPr>
          <a:xfrm>
            <a:off x="6360409" y="4354021"/>
            <a:ext cx="3143252" cy="597624"/>
          </a:xfrm>
          <a:prstGeom prst="rect">
            <a:avLst/>
          </a:prstGeom>
          <a:solidFill>
            <a:schemeClr val="bg1">
              <a:alpha val="0"/>
            </a:schemeClr>
          </a:solidFill>
          <a:ln w="317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90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18" name="Footer Placeholder 5">
            <a:extLst>
              <a:ext uri="{FF2B5EF4-FFF2-40B4-BE49-F238E27FC236}">
                <a16:creationId xmlns:a16="http://schemas.microsoft.com/office/drawing/2014/main" id="{BC95B350-DE3C-4DE4-A7D1-E392478CD504}"/>
              </a:ext>
            </a:extLst>
          </p:cNvPr>
          <p:cNvSpPr txBox="1">
            <a:spLocks/>
          </p:cNvSpPr>
          <p:nvPr/>
        </p:nvSpPr>
        <p:spPr>
          <a:xfrm>
            <a:off x="6263710" y="7635875"/>
            <a:ext cx="2895600" cy="365125"/>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dirty="0">
                <a:solidFill>
                  <a:srgbClr val="000000"/>
                </a:solidFill>
              </a:rPr>
              <a:t>Building Energy Codes Program</a:t>
            </a:r>
          </a:p>
        </p:txBody>
      </p:sp>
      <p:sp>
        <p:nvSpPr>
          <p:cNvPr id="20" name="Title 1">
            <a:extLst>
              <a:ext uri="{FF2B5EF4-FFF2-40B4-BE49-F238E27FC236}">
                <a16:creationId xmlns:a16="http://schemas.microsoft.com/office/drawing/2014/main" id="{89455D28-559D-49A7-967F-7B2003B933D6}"/>
              </a:ext>
            </a:extLst>
          </p:cNvPr>
          <p:cNvSpPr txBox="1">
            <a:spLocks/>
          </p:cNvSpPr>
          <p:nvPr/>
        </p:nvSpPr>
        <p:spPr>
          <a:xfrm>
            <a:off x="3230659" y="485381"/>
            <a:ext cx="9560307" cy="49244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FFFFFF"/>
                </a:solidFill>
                <a:latin typeface="Arial"/>
                <a:ea typeface="+mj-ea"/>
                <a:cs typeface="Arial"/>
              </a:defRPr>
            </a:lvl1pPr>
          </a:lstStyle>
          <a:p>
            <a:r>
              <a:rPr lang="en-US" sz="3200" dirty="0">
                <a:solidFill>
                  <a:srgbClr val="D77600"/>
                </a:solidFill>
              </a:rPr>
              <a:t>Walkthrough </a:t>
            </a:r>
            <a:r>
              <a:rPr lang="en-US" sz="3200" dirty="0" err="1">
                <a:solidFill>
                  <a:srgbClr val="D77600"/>
                </a:solidFill>
              </a:rPr>
              <a:t>RES</a:t>
            </a:r>
            <a:r>
              <a:rPr lang="en-US" sz="3200" i="1" dirty="0" err="1">
                <a:solidFill>
                  <a:srgbClr val="D77600"/>
                </a:solidFill>
              </a:rPr>
              <a:t>check</a:t>
            </a:r>
            <a:r>
              <a:rPr lang="en-US" sz="3200" dirty="0">
                <a:solidFill>
                  <a:srgbClr val="D77600"/>
                </a:solidFill>
              </a:rPr>
              <a:t> Steps</a:t>
            </a:r>
            <a:endParaRPr lang="en-US" sz="3200" i="1" dirty="0">
              <a:solidFill>
                <a:srgbClr val="D77600"/>
              </a:solidFill>
            </a:endParaRPr>
          </a:p>
        </p:txBody>
      </p:sp>
      <p:grpSp>
        <p:nvGrpSpPr>
          <p:cNvPr id="8" name="Group 7">
            <a:extLst>
              <a:ext uri="{FF2B5EF4-FFF2-40B4-BE49-F238E27FC236}">
                <a16:creationId xmlns:a16="http://schemas.microsoft.com/office/drawing/2014/main" id="{100E07EB-E388-42DA-AC04-EF171A175E77}"/>
              </a:ext>
            </a:extLst>
          </p:cNvPr>
          <p:cNvGrpSpPr/>
          <p:nvPr/>
        </p:nvGrpSpPr>
        <p:grpSpPr>
          <a:xfrm>
            <a:off x="2203891" y="3384391"/>
            <a:ext cx="2743201" cy="1827013"/>
            <a:chOff x="916482" y="1984"/>
            <a:chExt cx="2221416" cy="1218009"/>
          </a:xfrm>
          <a:scene3d>
            <a:camera prst="orthographicFront"/>
            <a:lightRig rig="threePt" dir="t"/>
          </a:scene3d>
        </p:grpSpPr>
        <p:sp>
          <p:nvSpPr>
            <p:cNvPr id="9" name="Rectangle 8">
              <a:extLst>
                <a:ext uri="{FF2B5EF4-FFF2-40B4-BE49-F238E27FC236}">
                  <a16:creationId xmlns:a16="http://schemas.microsoft.com/office/drawing/2014/main" id="{625ED848-75B8-40F6-94BA-BD89CD4CCB7B}"/>
                </a:ext>
              </a:extLst>
            </p:cNvPr>
            <p:cNvSpPr/>
            <p:nvPr/>
          </p:nvSpPr>
          <p:spPr>
            <a:xfrm>
              <a:off x="916482" y="1984"/>
              <a:ext cx="2221414" cy="1218009"/>
            </a:xfrm>
            <a:prstGeom prst="rect">
              <a:avLst/>
            </a:prstGeom>
            <a:sp3d>
              <a:bevel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Rectangle 11">
              <a:extLst>
                <a:ext uri="{FF2B5EF4-FFF2-40B4-BE49-F238E27FC236}">
                  <a16:creationId xmlns:a16="http://schemas.microsoft.com/office/drawing/2014/main" id="{19E8B6E2-DC11-4F6A-8FE1-0D9B66250388}"/>
                </a:ext>
              </a:extLst>
            </p:cNvPr>
            <p:cNvSpPr/>
            <p:nvPr/>
          </p:nvSpPr>
          <p:spPr>
            <a:xfrm>
              <a:off x="916483" y="1984"/>
              <a:ext cx="22214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Select the appropriate code</a:t>
              </a:r>
            </a:p>
          </p:txBody>
        </p:sp>
      </p:grpSp>
      <p:grpSp>
        <p:nvGrpSpPr>
          <p:cNvPr id="13" name="Group 12">
            <a:extLst>
              <a:ext uri="{FF2B5EF4-FFF2-40B4-BE49-F238E27FC236}">
                <a16:creationId xmlns:a16="http://schemas.microsoft.com/office/drawing/2014/main" id="{FDC9FD6E-ED24-4D5A-9D2E-D7A55821C6F8}"/>
              </a:ext>
            </a:extLst>
          </p:cNvPr>
          <p:cNvGrpSpPr/>
          <p:nvPr/>
        </p:nvGrpSpPr>
        <p:grpSpPr>
          <a:xfrm>
            <a:off x="10389732" y="3384391"/>
            <a:ext cx="2743199" cy="1828800"/>
            <a:chOff x="3149500" y="1422995"/>
            <a:chExt cx="2030015" cy="1218009"/>
          </a:xfrm>
          <a:scene3d>
            <a:camera prst="orthographicFront"/>
            <a:lightRig rig="threePt" dir="t"/>
          </a:scene3d>
        </p:grpSpPr>
        <p:sp>
          <p:nvSpPr>
            <p:cNvPr id="14" name="Rectangle 13">
              <a:extLst>
                <a:ext uri="{FF2B5EF4-FFF2-40B4-BE49-F238E27FC236}">
                  <a16:creationId xmlns:a16="http://schemas.microsoft.com/office/drawing/2014/main" id="{F8A7DBF7-EFE3-442F-AECC-24A1E1E2D049}"/>
                </a:ext>
              </a:extLst>
            </p:cNvPr>
            <p:cNvSpPr/>
            <p:nvPr/>
          </p:nvSpPr>
          <p:spPr>
            <a:xfrm>
              <a:off x="3149500" y="1422995"/>
              <a:ext cx="2030015" cy="1218009"/>
            </a:xfrm>
            <a:prstGeom prst="rect">
              <a:avLst/>
            </a:prstGeom>
            <a:sp3d>
              <a:bevelT/>
            </a:sp3d>
          </p:spPr>
          <p:style>
            <a:lnRef idx="0">
              <a:schemeClr val="lt1">
                <a:hueOff val="0"/>
                <a:satOff val="0"/>
                <a:lumOff val="0"/>
                <a:alphaOff val="0"/>
              </a:schemeClr>
            </a:lnRef>
            <a:fillRef idx="3">
              <a:schemeClr val="accent4">
                <a:hueOff val="7303135"/>
                <a:satOff val="-2428"/>
                <a:lumOff val="9763"/>
                <a:alphaOff val="0"/>
              </a:schemeClr>
            </a:fillRef>
            <a:effectRef idx="2">
              <a:schemeClr val="accent4">
                <a:hueOff val="7303135"/>
                <a:satOff val="-2428"/>
                <a:lumOff val="9763"/>
                <a:alphaOff val="0"/>
              </a:schemeClr>
            </a:effectRef>
            <a:fontRef idx="minor">
              <a:schemeClr val="lt1"/>
            </a:fontRef>
          </p:style>
        </p:sp>
        <p:sp>
          <p:nvSpPr>
            <p:cNvPr id="15" name="Rectangle 14">
              <a:extLst>
                <a:ext uri="{FF2B5EF4-FFF2-40B4-BE49-F238E27FC236}">
                  <a16:creationId xmlns:a16="http://schemas.microsoft.com/office/drawing/2014/main" id="{5F1E25A0-0074-4108-9C9A-FE97441D9BAF}"/>
                </a:ext>
              </a:extLst>
            </p:cNvPr>
            <p:cNvSpPr/>
            <p:nvPr/>
          </p:nvSpPr>
          <p:spPr>
            <a:xfrm>
              <a:off x="3149500"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mechanical equipment (optional)</a:t>
              </a:r>
            </a:p>
          </p:txBody>
        </p:sp>
      </p:grpSp>
      <p:grpSp>
        <p:nvGrpSpPr>
          <p:cNvPr id="16" name="Group 15">
            <a:extLst>
              <a:ext uri="{FF2B5EF4-FFF2-40B4-BE49-F238E27FC236}">
                <a16:creationId xmlns:a16="http://schemas.microsoft.com/office/drawing/2014/main" id="{E41F3038-DFFE-444F-945E-EF774A18DEAF}"/>
              </a:ext>
            </a:extLst>
          </p:cNvPr>
          <p:cNvGrpSpPr/>
          <p:nvPr/>
        </p:nvGrpSpPr>
        <p:grpSpPr>
          <a:xfrm>
            <a:off x="4947092" y="5616254"/>
            <a:ext cx="2743199" cy="1809982"/>
            <a:chOff x="934936" y="2802910"/>
            <a:chExt cx="2030015" cy="1218009"/>
          </a:xfrm>
          <a:scene3d>
            <a:camera prst="orthographicFront"/>
            <a:lightRig rig="threePt" dir="t"/>
          </a:scene3d>
        </p:grpSpPr>
        <p:sp>
          <p:nvSpPr>
            <p:cNvPr id="19" name="Rectangle 18">
              <a:extLst>
                <a:ext uri="{FF2B5EF4-FFF2-40B4-BE49-F238E27FC236}">
                  <a16:creationId xmlns:a16="http://schemas.microsoft.com/office/drawing/2014/main" id="{F3AF9751-9D08-48E7-8647-E26017F7C0E4}"/>
                </a:ext>
              </a:extLst>
            </p:cNvPr>
            <p:cNvSpPr/>
            <p:nvPr/>
          </p:nvSpPr>
          <p:spPr>
            <a:xfrm>
              <a:off x="934936" y="2802910"/>
              <a:ext cx="2030015" cy="1218009"/>
            </a:xfrm>
            <a:prstGeom prst="rect">
              <a:avLst/>
            </a:prstGeom>
            <a:sp3d>
              <a:bevelT/>
            </a:sp3d>
          </p:spPr>
          <p:style>
            <a:lnRef idx="0">
              <a:schemeClr val="lt1">
                <a:hueOff val="0"/>
                <a:satOff val="0"/>
                <a:lumOff val="0"/>
                <a:alphaOff val="0"/>
              </a:schemeClr>
            </a:lnRef>
            <a:fillRef idx="3">
              <a:schemeClr val="accent4">
                <a:hueOff val="9737513"/>
                <a:satOff val="-3238"/>
                <a:lumOff val="13018"/>
                <a:alphaOff val="0"/>
              </a:schemeClr>
            </a:fillRef>
            <a:effectRef idx="2">
              <a:schemeClr val="accent4">
                <a:hueOff val="9737513"/>
                <a:satOff val="-3238"/>
                <a:lumOff val="13018"/>
                <a:alphaOff val="0"/>
              </a:schemeClr>
            </a:effectRef>
            <a:fontRef idx="minor">
              <a:schemeClr val="lt1"/>
            </a:fontRef>
          </p:style>
        </p:sp>
        <p:sp>
          <p:nvSpPr>
            <p:cNvPr id="21" name="Rectangle 20">
              <a:extLst>
                <a:ext uri="{FF2B5EF4-FFF2-40B4-BE49-F238E27FC236}">
                  <a16:creationId xmlns:a16="http://schemas.microsoft.com/office/drawing/2014/main" id="{C57807FE-B6FF-4187-9A01-78046EF2683A}"/>
                </a:ext>
              </a:extLst>
            </p:cNvPr>
            <p:cNvSpPr/>
            <p:nvPr/>
          </p:nvSpPr>
          <p:spPr>
            <a:xfrm>
              <a:off x="934936" y="2802910"/>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Review Mandatory Requirements </a:t>
              </a:r>
            </a:p>
          </p:txBody>
        </p:sp>
      </p:grpSp>
      <p:grpSp>
        <p:nvGrpSpPr>
          <p:cNvPr id="22" name="Group 21">
            <a:extLst>
              <a:ext uri="{FF2B5EF4-FFF2-40B4-BE49-F238E27FC236}">
                <a16:creationId xmlns:a16="http://schemas.microsoft.com/office/drawing/2014/main" id="{F84CB343-416C-403A-9EBC-0FBBA15C2D17}"/>
              </a:ext>
            </a:extLst>
          </p:cNvPr>
          <p:cNvGrpSpPr/>
          <p:nvPr/>
        </p:nvGrpSpPr>
        <p:grpSpPr>
          <a:xfrm>
            <a:off x="7695834" y="5616254"/>
            <a:ext cx="2743199" cy="1809982"/>
            <a:chOff x="3149500" y="2802922"/>
            <a:chExt cx="2030015" cy="1218009"/>
          </a:xfrm>
          <a:scene3d>
            <a:camera prst="orthographicFront"/>
            <a:lightRig rig="threePt" dir="t"/>
          </a:scene3d>
        </p:grpSpPr>
        <p:sp>
          <p:nvSpPr>
            <p:cNvPr id="23" name="Rectangle 22">
              <a:extLst>
                <a:ext uri="{FF2B5EF4-FFF2-40B4-BE49-F238E27FC236}">
                  <a16:creationId xmlns:a16="http://schemas.microsoft.com/office/drawing/2014/main" id="{4F031191-1F4E-4A0D-9188-5E08C27B2BEA}"/>
                </a:ext>
              </a:extLst>
            </p:cNvPr>
            <p:cNvSpPr/>
            <p:nvPr/>
          </p:nvSpPr>
          <p:spPr>
            <a:xfrm>
              <a:off x="3149500" y="2802922"/>
              <a:ext cx="2030015" cy="1218009"/>
            </a:xfrm>
            <a:prstGeom prst="rect">
              <a:avLst/>
            </a:prstGeom>
            <a:sp3d>
              <a:bevelT/>
            </a:sp3d>
          </p:spPr>
          <p:style>
            <a:lnRef idx="0">
              <a:schemeClr val="lt1">
                <a:hueOff val="0"/>
                <a:satOff val="0"/>
                <a:lumOff val="0"/>
                <a:alphaOff val="0"/>
              </a:schemeClr>
            </a:lnRef>
            <a:fillRef idx="3">
              <a:schemeClr val="accent4">
                <a:hueOff val="12171891"/>
                <a:satOff val="-4047"/>
                <a:lumOff val="16272"/>
                <a:alphaOff val="0"/>
              </a:schemeClr>
            </a:fillRef>
            <a:effectRef idx="2">
              <a:schemeClr val="accent4">
                <a:hueOff val="12171891"/>
                <a:satOff val="-4047"/>
                <a:lumOff val="16272"/>
                <a:alphaOff val="0"/>
              </a:schemeClr>
            </a:effectRef>
            <a:fontRef idx="minor">
              <a:schemeClr val="lt1"/>
            </a:fontRef>
          </p:style>
        </p:sp>
        <p:sp>
          <p:nvSpPr>
            <p:cNvPr id="24" name="Rectangle 23">
              <a:extLst>
                <a:ext uri="{FF2B5EF4-FFF2-40B4-BE49-F238E27FC236}">
                  <a16:creationId xmlns:a16="http://schemas.microsoft.com/office/drawing/2014/main" id="{2D5C7F1D-DD20-4468-B1E4-CCF71C3F267F}"/>
                </a:ext>
              </a:extLst>
            </p:cNvPr>
            <p:cNvSpPr/>
            <p:nvPr/>
          </p:nvSpPr>
          <p:spPr>
            <a:xfrm>
              <a:off x="3149500" y="2802922"/>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Reports</a:t>
              </a:r>
              <a:br>
                <a:rPr lang="en-US" sz="2100" kern="1200" dirty="0"/>
              </a:br>
              <a:r>
                <a:rPr lang="en-US" sz="2100" kern="1200" dirty="0"/>
                <a:t>View/print/save</a:t>
              </a:r>
            </a:p>
          </p:txBody>
        </p:sp>
      </p:grpSp>
      <p:grpSp>
        <p:nvGrpSpPr>
          <p:cNvPr id="25" name="Group 24">
            <a:extLst>
              <a:ext uri="{FF2B5EF4-FFF2-40B4-BE49-F238E27FC236}">
                <a16:creationId xmlns:a16="http://schemas.microsoft.com/office/drawing/2014/main" id="{852AF7CD-2394-479E-B333-5A99E1CCA663}"/>
              </a:ext>
            </a:extLst>
          </p:cNvPr>
          <p:cNvGrpSpPr/>
          <p:nvPr/>
        </p:nvGrpSpPr>
        <p:grpSpPr>
          <a:xfrm>
            <a:off x="4940507" y="3384391"/>
            <a:ext cx="2749784" cy="1828800"/>
            <a:chOff x="3149499" y="1983"/>
            <a:chExt cx="2749784" cy="1828800"/>
          </a:xfrm>
          <a:scene3d>
            <a:camera prst="orthographicFront"/>
            <a:lightRig rig="threePt" dir="t"/>
          </a:scene3d>
        </p:grpSpPr>
        <p:sp>
          <p:nvSpPr>
            <p:cNvPr id="26" name="Rectangle 25">
              <a:extLst>
                <a:ext uri="{FF2B5EF4-FFF2-40B4-BE49-F238E27FC236}">
                  <a16:creationId xmlns:a16="http://schemas.microsoft.com/office/drawing/2014/main" id="{7C98F608-C458-4353-8B76-613A6D88379F}"/>
                </a:ext>
              </a:extLst>
            </p:cNvPr>
            <p:cNvSpPr/>
            <p:nvPr/>
          </p:nvSpPr>
          <p:spPr>
            <a:xfrm>
              <a:off x="3156084" y="1984"/>
              <a:ext cx="2743199" cy="1828799"/>
            </a:xfrm>
            <a:prstGeom prst="rect">
              <a:avLst/>
            </a:prstGeom>
            <a:sp3d>
              <a:bevelT/>
            </a:sp3d>
          </p:spPr>
          <p:style>
            <a:lnRef idx="0">
              <a:schemeClr val="lt1">
                <a:hueOff val="0"/>
                <a:satOff val="0"/>
                <a:lumOff val="0"/>
                <a:alphaOff val="0"/>
              </a:schemeClr>
            </a:lnRef>
            <a:fillRef idx="3">
              <a:schemeClr val="accent4">
                <a:hueOff val="2434378"/>
                <a:satOff val="-809"/>
                <a:lumOff val="3254"/>
                <a:alphaOff val="0"/>
              </a:schemeClr>
            </a:fillRef>
            <a:effectRef idx="2">
              <a:schemeClr val="accent4">
                <a:hueOff val="2434378"/>
                <a:satOff val="-809"/>
                <a:lumOff val="3254"/>
                <a:alphaOff val="0"/>
              </a:schemeClr>
            </a:effectRef>
            <a:fontRef idx="minor">
              <a:schemeClr val="lt1"/>
            </a:fontRef>
          </p:style>
        </p:sp>
        <p:sp>
          <p:nvSpPr>
            <p:cNvPr id="27" name="Rectangle 26">
              <a:extLst>
                <a:ext uri="{FF2B5EF4-FFF2-40B4-BE49-F238E27FC236}">
                  <a16:creationId xmlns:a16="http://schemas.microsoft.com/office/drawing/2014/main" id="{03541DAB-72A2-42CA-93B4-9DC4D71ACD41}"/>
                </a:ext>
              </a:extLst>
            </p:cNvPr>
            <p:cNvSpPr/>
            <p:nvPr/>
          </p:nvSpPr>
          <p:spPr>
            <a:xfrm>
              <a:off x="3149499" y="1983"/>
              <a:ext cx="2743200" cy="18288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project information</a:t>
              </a:r>
            </a:p>
          </p:txBody>
        </p:sp>
      </p:grpSp>
      <p:grpSp>
        <p:nvGrpSpPr>
          <p:cNvPr id="28" name="Group 27">
            <a:extLst>
              <a:ext uri="{FF2B5EF4-FFF2-40B4-BE49-F238E27FC236}">
                <a16:creationId xmlns:a16="http://schemas.microsoft.com/office/drawing/2014/main" id="{36103CEE-C92F-4F56-B499-CF321954214A}"/>
              </a:ext>
            </a:extLst>
          </p:cNvPr>
          <p:cNvGrpSpPr/>
          <p:nvPr/>
        </p:nvGrpSpPr>
        <p:grpSpPr>
          <a:xfrm>
            <a:off x="7668933" y="3384391"/>
            <a:ext cx="2720799" cy="1828800"/>
            <a:chOff x="916483" y="1422995"/>
            <a:chExt cx="2030015" cy="1218009"/>
          </a:xfrm>
          <a:scene3d>
            <a:camera prst="orthographicFront"/>
            <a:lightRig rig="threePt" dir="t"/>
          </a:scene3d>
        </p:grpSpPr>
        <p:sp>
          <p:nvSpPr>
            <p:cNvPr id="29" name="Rectangle 28">
              <a:extLst>
                <a:ext uri="{FF2B5EF4-FFF2-40B4-BE49-F238E27FC236}">
                  <a16:creationId xmlns:a16="http://schemas.microsoft.com/office/drawing/2014/main" id="{1E7754AC-E767-45D7-B680-74B5D64D1C84}"/>
                </a:ext>
              </a:extLst>
            </p:cNvPr>
            <p:cNvSpPr/>
            <p:nvPr/>
          </p:nvSpPr>
          <p:spPr>
            <a:xfrm>
              <a:off x="916483" y="1422995"/>
              <a:ext cx="2030015" cy="1218009"/>
            </a:xfrm>
            <a:prstGeom prst="rect">
              <a:avLst/>
            </a:prstGeom>
            <a:sp3d>
              <a:bevelT/>
            </a:sp3d>
          </p:spPr>
          <p:style>
            <a:lnRef idx="0">
              <a:schemeClr val="lt1">
                <a:hueOff val="0"/>
                <a:satOff val="0"/>
                <a:lumOff val="0"/>
                <a:alphaOff val="0"/>
              </a:schemeClr>
            </a:lnRef>
            <a:fillRef idx="3">
              <a:schemeClr val="accent4">
                <a:hueOff val="4868757"/>
                <a:satOff val="-1619"/>
                <a:lumOff val="6509"/>
                <a:alphaOff val="0"/>
              </a:schemeClr>
            </a:fillRef>
            <a:effectRef idx="2">
              <a:schemeClr val="accent4">
                <a:hueOff val="4868757"/>
                <a:satOff val="-1619"/>
                <a:lumOff val="6509"/>
                <a:alphaOff val="0"/>
              </a:schemeClr>
            </a:effectRef>
            <a:fontRef idx="minor">
              <a:schemeClr val="lt1"/>
            </a:fontRef>
          </p:style>
        </p:sp>
        <p:sp>
          <p:nvSpPr>
            <p:cNvPr id="30" name="Rectangle 29">
              <a:extLst>
                <a:ext uri="{FF2B5EF4-FFF2-40B4-BE49-F238E27FC236}">
                  <a16:creationId xmlns:a16="http://schemas.microsoft.com/office/drawing/2014/main" id="{D4D909F5-A50A-4A02-AC55-206E3F42BA03}"/>
                </a:ext>
              </a:extLst>
            </p:cNvPr>
            <p:cNvSpPr/>
            <p:nvPr/>
          </p:nvSpPr>
          <p:spPr>
            <a:xfrm>
              <a:off x="916483"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building components</a:t>
              </a:r>
            </a:p>
          </p:txBody>
        </p:sp>
      </p:grpSp>
      <p:grpSp>
        <p:nvGrpSpPr>
          <p:cNvPr id="31" name="Group 30">
            <a:extLst>
              <a:ext uri="{FF2B5EF4-FFF2-40B4-BE49-F238E27FC236}">
                <a16:creationId xmlns:a16="http://schemas.microsoft.com/office/drawing/2014/main" id="{BC7775CA-87A2-4EB3-8234-FB39A733461F}"/>
              </a:ext>
            </a:extLst>
          </p:cNvPr>
          <p:cNvGrpSpPr/>
          <p:nvPr/>
        </p:nvGrpSpPr>
        <p:grpSpPr>
          <a:xfrm>
            <a:off x="6126312" y="1163300"/>
            <a:ext cx="2743199" cy="1809982"/>
            <a:chOff x="3149500" y="2802922"/>
            <a:chExt cx="2030015" cy="1218009"/>
          </a:xfrm>
          <a:scene3d>
            <a:camera prst="orthographicFront"/>
            <a:lightRig rig="threePt" dir="t"/>
          </a:scene3d>
        </p:grpSpPr>
        <p:sp>
          <p:nvSpPr>
            <p:cNvPr id="32" name="Rectangle 31">
              <a:extLst>
                <a:ext uri="{FF2B5EF4-FFF2-40B4-BE49-F238E27FC236}">
                  <a16:creationId xmlns:a16="http://schemas.microsoft.com/office/drawing/2014/main" id="{EF0AF785-CD39-4CDB-8BFE-A1F83158BC2D}"/>
                </a:ext>
              </a:extLst>
            </p:cNvPr>
            <p:cNvSpPr/>
            <p:nvPr/>
          </p:nvSpPr>
          <p:spPr>
            <a:xfrm>
              <a:off x="3149500" y="2802922"/>
              <a:ext cx="2030015" cy="1218009"/>
            </a:xfrm>
            <a:prstGeom prst="rect">
              <a:avLst/>
            </a:prstGeom>
            <a:sp3d>
              <a:bevelT/>
            </a:sp3d>
          </p:spPr>
          <p:style>
            <a:lnRef idx="0">
              <a:schemeClr val="lt1">
                <a:hueOff val="0"/>
                <a:satOff val="0"/>
                <a:lumOff val="0"/>
                <a:alphaOff val="0"/>
              </a:schemeClr>
            </a:lnRef>
            <a:fillRef idx="3">
              <a:schemeClr val="accent4">
                <a:hueOff val="12171891"/>
                <a:satOff val="-4047"/>
                <a:lumOff val="16272"/>
                <a:alphaOff val="0"/>
              </a:schemeClr>
            </a:fillRef>
            <a:effectRef idx="2">
              <a:schemeClr val="accent4">
                <a:hueOff val="12171891"/>
                <a:satOff val="-4047"/>
                <a:lumOff val="16272"/>
                <a:alphaOff val="0"/>
              </a:schemeClr>
            </a:effectRef>
            <a:fontRef idx="minor">
              <a:schemeClr val="lt1"/>
            </a:fontRef>
          </p:style>
        </p:sp>
        <p:sp>
          <p:nvSpPr>
            <p:cNvPr id="33" name="Rectangle 32">
              <a:extLst>
                <a:ext uri="{FF2B5EF4-FFF2-40B4-BE49-F238E27FC236}">
                  <a16:creationId xmlns:a16="http://schemas.microsoft.com/office/drawing/2014/main" id="{71A6987A-DBF0-48B2-8B8B-C7362135BBCA}"/>
                </a:ext>
              </a:extLst>
            </p:cNvPr>
            <p:cNvSpPr/>
            <p:nvPr/>
          </p:nvSpPr>
          <p:spPr>
            <a:xfrm>
              <a:off x="3149500" y="2802922"/>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Register for Account</a:t>
              </a:r>
              <a:br>
                <a:rPr lang="en-US" sz="2100" kern="1200" dirty="0"/>
              </a:br>
              <a:r>
                <a:rPr lang="en-US" sz="2100" kern="1200" dirty="0"/>
                <a:t>Log In</a:t>
              </a:r>
            </a:p>
          </p:txBody>
        </p:sp>
      </p:grpSp>
    </p:spTree>
    <p:extLst>
      <p:ext uri="{BB962C8B-B14F-4D97-AF65-F5344CB8AC3E}">
        <p14:creationId xmlns:p14="http://schemas.microsoft.com/office/powerpoint/2010/main" val="8331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Buildings_Template" id="{E511181B-80B9-4567-BA11-32864EB5337F}" vid="{BAA0056E-9B72-4E69-8B1E-3BE9EDE25A06}"/>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PNNL_Buildings_Template</Template>
  <TotalTime>5662</TotalTime>
  <Words>2770</Words>
  <Application>Microsoft Office PowerPoint</Application>
  <PresentationFormat>Custom</PresentationFormat>
  <Paragraphs>449</Paragraphs>
  <Slides>59</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59</vt:i4>
      </vt:variant>
    </vt:vector>
  </HeadingPairs>
  <TitlesOfParts>
    <vt:vector size="65" baseType="lpstr">
      <vt:lpstr>Arial</vt:lpstr>
      <vt:lpstr>Calibri</vt:lpstr>
      <vt:lpstr>Verdana</vt:lpstr>
      <vt:lpstr>Wingdings</vt:lpstr>
      <vt:lpstr>PNNL_Option_4</vt:lpstr>
      <vt:lpstr>Default Design</vt:lpstr>
      <vt:lpstr>REScheck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Buildings &amp; Connected Systems Group Meeting</dc:title>
  <dc:creator>Bartlett, Rosemarie</dc:creator>
  <cp:lastModifiedBy>Fowler, Richard A</cp:lastModifiedBy>
  <cp:revision>140</cp:revision>
  <dcterms:created xsi:type="dcterms:W3CDTF">2021-06-08T21:40:34Z</dcterms:created>
  <dcterms:modified xsi:type="dcterms:W3CDTF">2021-08-02T21:05:40Z</dcterms:modified>
</cp:coreProperties>
</file>