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686" r:id="rId3"/>
  </p:sldMasterIdLst>
  <p:notesMasterIdLst>
    <p:notesMasterId r:id="rId132"/>
  </p:notesMasterIdLst>
  <p:sldIdLst>
    <p:sldId id="260" r:id="rId4"/>
    <p:sldId id="279" r:id="rId5"/>
    <p:sldId id="817" r:id="rId6"/>
    <p:sldId id="278" r:id="rId7"/>
    <p:sldId id="818" r:id="rId8"/>
    <p:sldId id="282" r:id="rId9"/>
    <p:sldId id="333" r:id="rId10"/>
    <p:sldId id="280" r:id="rId11"/>
    <p:sldId id="281" r:id="rId12"/>
    <p:sldId id="283" r:id="rId13"/>
    <p:sldId id="334" r:id="rId14"/>
    <p:sldId id="819" r:id="rId15"/>
    <p:sldId id="956" r:id="rId16"/>
    <p:sldId id="957" r:id="rId17"/>
    <p:sldId id="826" r:id="rId18"/>
    <p:sldId id="921" r:id="rId19"/>
    <p:sldId id="899" r:id="rId20"/>
    <p:sldId id="900" r:id="rId21"/>
    <p:sldId id="933" r:id="rId22"/>
    <p:sldId id="919" r:id="rId23"/>
    <p:sldId id="901" r:id="rId24"/>
    <p:sldId id="903" r:id="rId25"/>
    <p:sldId id="827" r:id="rId26"/>
    <p:sldId id="951" r:id="rId27"/>
    <p:sldId id="829" r:id="rId28"/>
    <p:sldId id="958" r:id="rId29"/>
    <p:sldId id="830" r:id="rId30"/>
    <p:sldId id="968" r:id="rId31"/>
    <p:sldId id="869" r:id="rId32"/>
    <p:sldId id="833" r:id="rId33"/>
    <p:sldId id="843" r:id="rId34"/>
    <p:sldId id="911" r:id="rId35"/>
    <p:sldId id="845" r:id="rId36"/>
    <p:sldId id="955" r:id="rId37"/>
    <p:sldId id="844" r:id="rId38"/>
    <p:sldId id="905" r:id="rId39"/>
    <p:sldId id="848" r:id="rId40"/>
    <p:sldId id="849" r:id="rId41"/>
    <p:sldId id="850" r:id="rId42"/>
    <p:sldId id="923" r:id="rId43"/>
    <p:sldId id="851" r:id="rId44"/>
    <p:sldId id="854" r:id="rId45"/>
    <p:sldId id="855" r:id="rId46"/>
    <p:sldId id="906" r:id="rId47"/>
    <p:sldId id="856" r:id="rId48"/>
    <p:sldId id="857" r:id="rId49"/>
    <p:sldId id="907" r:id="rId50"/>
    <p:sldId id="859" r:id="rId51"/>
    <p:sldId id="860" r:id="rId52"/>
    <p:sldId id="908" r:id="rId53"/>
    <p:sldId id="864" r:id="rId54"/>
    <p:sldId id="865" r:id="rId55"/>
    <p:sldId id="909" r:id="rId56"/>
    <p:sldId id="866" r:id="rId57"/>
    <p:sldId id="867" r:id="rId58"/>
    <p:sldId id="853" r:id="rId59"/>
    <p:sldId id="871" r:id="rId60"/>
    <p:sldId id="872" r:id="rId61"/>
    <p:sldId id="875" r:id="rId62"/>
    <p:sldId id="876" r:id="rId63"/>
    <p:sldId id="877" r:id="rId64"/>
    <p:sldId id="878" r:id="rId65"/>
    <p:sldId id="880" r:id="rId66"/>
    <p:sldId id="881" r:id="rId67"/>
    <p:sldId id="315" r:id="rId68"/>
    <p:sldId id="883" r:id="rId69"/>
    <p:sldId id="882" r:id="rId70"/>
    <p:sldId id="924" r:id="rId71"/>
    <p:sldId id="884" r:id="rId72"/>
    <p:sldId id="959" r:id="rId73"/>
    <p:sldId id="885" r:id="rId74"/>
    <p:sldId id="886" r:id="rId75"/>
    <p:sldId id="887" r:id="rId76"/>
    <p:sldId id="888" r:id="rId77"/>
    <p:sldId id="925" r:id="rId78"/>
    <p:sldId id="889" r:id="rId79"/>
    <p:sldId id="960" r:id="rId80"/>
    <p:sldId id="947" r:id="rId81"/>
    <p:sldId id="954" r:id="rId82"/>
    <p:sldId id="950" r:id="rId83"/>
    <p:sldId id="917" r:id="rId84"/>
    <p:sldId id="913" r:id="rId85"/>
    <p:sldId id="926" r:id="rId86"/>
    <p:sldId id="891" r:id="rId87"/>
    <p:sldId id="920" r:id="rId88"/>
    <p:sldId id="914" r:id="rId89"/>
    <p:sldId id="892" r:id="rId90"/>
    <p:sldId id="928" r:id="rId91"/>
    <p:sldId id="927" r:id="rId92"/>
    <p:sldId id="930" r:id="rId93"/>
    <p:sldId id="929" r:id="rId94"/>
    <p:sldId id="918" r:id="rId95"/>
    <p:sldId id="931" r:id="rId96"/>
    <p:sldId id="893" r:id="rId97"/>
    <p:sldId id="961" r:id="rId98"/>
    <p:sldId id="915" r:id="rId99"/>
    <p:sldId id="897" r:id="rId100"/>
    <p:sldId id="894" r:id="rId101"/>
    <p:sldId id="895" r:id="rId102"/>
    <p:sldId id="896" r:id="rId103"/>
    <p:sldId id="932" r:id="rId104"/>
    <p:sldId id="898" r:id="rId105"/>
    <p:sldId id="916" r:id="rId106"/>
    <p:sldId id="962" r:id="rId107"/>
    <p:sldId id="963" r:id="rId108"/>
    <p:sldId id="964" r:id="rId109"/>
    <p:sldId id="935" r:id="rId110"/>
    <p:sldId id="874" r:id="rId111"/>
    <p:sldId id="322" r:id="rId112"/>
    <p:sldId id="934" r:id="rId113"/>
    <p:sldId id="953" r:id="rId114"/>
    <p:sldId id="936" r:id="rId115"/>
    <p:sldId id="967" r:id="rId116"/>
    <p:sldId id="942" r:id="rId117"/>
    <p:sldId id="937" r:id="rId118"/>
    <p:sldId id="938" r:id="rId119"/>
    <p:sldId id="305" r:id="rId120"/>
    <p:sldId id="821" r:id="rId121"/>
    <p:sldId id="822" r:id="rId122"/>
    <p:sldId id="965" r:id="rId123"/>
    <p:sldId id="943" r:id="rId124"/>
    <p:sldId id="966" r:id="rId125"/>
    <p:sldId id="823" r:id="rId126"/>
    <p:sldId id="824" r:id="rId127"/>
    <p:sldId id="940" r:id="rId128"/>
    <p:sldId id="941" r:id="rId129"/>
    <p:sldId id="304" r:id="rId130"/>
    <p:sldId id="969" r:id="rId1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89" autoAdjust="0"/>
  </p:normalViewPr>
  <p:slideViewPr>
    <p:cSldViewPr snapToGrid="0" snapToObjects="1">
      <p:cViewPr varScale="1">
        <p:scale>
          <a:sx n="94" d="100"/>
          <a:sy n="94" d="100"/>
        </p:scale>
        <p:origin x="1116"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viewProps" Target="view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theme" Target="theme/theme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notesMaster" Target="notesMasters/notesMaster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71027321472108E-2"/>
          <c:y val="6.0589350873823701E-2"/>
          <c:w val="0.89185324123958754"/>
          <c:h val="0.88599697522565768"/>
        </c:manualLayout>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739B1-3E8C-4644-9A51-028AB9415BF5}"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97304292-9F4E-42B0-8AF4-FDDCB8DBB317}">
      <dgm:prSet custT="1"/>
      <dgm:spPr/>
      <dgm:t>
        <a:bodyPr/>
        <a:lstStyle/>
        <a:p>
          <a:pPr rtl="0"/>
          <a:r>
            <a:rPr lang="en-US" sz="2000" b="1" dirty="0"/>
            <a:t>Commercial</a:t>
          </a:r>
        </a:p>
      </dgm:t>
    </dgm:pt>
    <dgm:pt modelId="{43D5DC89-94E5-4285-BCAF-F656A5F8E9BC}" type="parTrans" cxnId="{68633015-B16C-4FC3-935A-EAAADF8FE125}">
      <dgm:prSet/>
      <dgm:spPr/>
      <dgm:t>
        <a:bodyPr/>
        <a:lstStyle/>
        <a:p>
          <a:endParaRPr lang="en-US"/>
        </a:p>
      </dgm:t>
    </dgm:pt>
    <dgm:pt modelId="{57BF7C6F-6DCF-42A2-AC89-D5F4FF208F62}" type="sibTrans" cxnId="{68633015-B16C-4FC3-935A-EAAADF8FE125}">
      <dgm:prSet/>
      <dgm:spPr/>
      <dgm:t>
        <a:bodyPr/>
        <a:lstStyle/>
        <a:p>
          <a:endParaRPr lang="en-US"/>
        </a:p>
      </dgm:t>
    </dgm:pt>
    <dgm:pt modelId="{09C31121-03A8-4B90-9DD7-2404AF33C436}">
      <dgm:prSet custT="1"/>
      <dgm:spPr/>
      <dgm:t>
        <a:bodyPr/>
        <a:lstStyle/>
        <a:p>
          <a:pPr rtl="0"/>
          <a:r>
            <a:rPr lang="en-US" sz="2000" b="1" dirty="0"/>
            <a:t>Section</a:t>
          </a:r>
          <a:endParaRPr lang="en-US" sz="2200" b="1" dirty="0"/>
        </a:p>
      </dgm:t>
    </dgm:pt>
    <dgm:pt modelId="{823C4452-5E45-400D-B72E-E05CD5C77350}" type="parTrans" cxnId="{FA148D52-0806-42DD-B732-BF63CAE77835}">
      <dgm:prSet/>
      <dgm:spPr/>
      <dgm:t>
        <a:bodyPr/>
        <a:lstStyle/>
        <a:p>
          <a:endParaRPr lang="en-US"/>
        </a:p>
      </dgm:t>
    </dgm:pt>
    <dgm:pt modelId="{454513A0-73EF-4EAB-8A5C-7D0AE69CBA0A}" type="sibTrans" cxnId="{FA148D52-0806-42DD-B732-BF63CAE77835}">
      <dgm:prSet/>
      <dgm:spPr/>
      <dgm:t>
        <a:bodyPr/>
        <a:lstStyle/>
        <a:p>
          <a:endParaRPr lang="en-US"/>
        </a:p>
      </dgm:t>
    </dgm:pt>
    <dgm:pt modelId="{6268ABED-9533-4374-A2B4-914C79F874F3}" type="pres">
      <dgm:prSet presAssocID="{201739B1-3E8C-4644-9A51-028AB9415BF5}" presName="Name0" presStyleCnt="0">
        <dgm:presLayoutVars>
          <dgm:chMax val="7"/>
          <dgm:dir/>
          <dgm:animLvl val="lvl"/>
          <dgm:resizeHandles val="exact"/>
        </dgm:presLayoutVars>
      </dgm:prSet>
      <dgm:spPr/>
    </dgm:pt>
    <dgm:pt modelId="{E5EA4F90-D07E-49E4-89EF-1BADD0BC331F}" type="pres">
      <dgm:prSet presAssocID="{97304292-9F4E-42B0-8AF4-FDDCB8DBB317}" presName="circle1" presStyleLbl="node1" presStyleIdx="0" presStyleCnt="2"/>
      <dgm:spPr>
        <a:solidFill>
          <a:schemeClr val="accent6">
            <a:lumMod val="75000"/>
          </a:schemeClr>
        </a:solidFill>
      </dgm:spPr>
    </dgm:pt>
    <dgm:pt modelId="{CEB51B96-A111-4A97-9086-21A2692EC51B}" type="pres">
      <dgm:prSet presAssocID="{97304292-9F4E-42B0-8AF4-FDDCB8DBB317}" presName="space" presStyleCnt="0"/>
      <dgm:spPr/>
    </dgm:pt>
    <dgm:pt modelId="{3720AF84-799D-4851-B24D-5712BFB55C34}" type="pres">
      <dgm:prSet presAssocID="{97304292-9F4E-42B0-8AF4-FDDCB8DBB317}" presName="rect1" presStyleLbl="alignAcc1" presStyleIdx="0" presStyleCnt="2"/>
      <dgm:spPr/>
    </dgm:pt>
    <dgm:pt modelId="{96936BAA-B0A3-47F8-AAC4-C9786FA21822}" type="pres">
      <dgm:prSet presAssocID="{09C31121-03A8-4B90-9DD7-2404AF33C436}" presName="vertSpace2" presStyleLbl="node1" presStyleIdx="0" presStyleCnt="2"/>
      <dgm:spPr/>
    </dgm:pt>
    <dgm:pt modelId="{0409D262-964B-4DF8-A252-986BCF5E19F0}" type="pres">
      <dgm:prSet presAssocID="{09C31121-03A8-4B90-9DD7-2404AF33C436}" presName="circle2" presStyleLbl="node1" presStyleIdx="1" presStyleCnt="2"/>
      <dgm:spPr/>
    </dgm:pt>
    <dgm:pt modelId="{000F47B7-D44C-4CBA-8B39-E19CBB2E5557}" type="pres">
      <dgm:prSet presAssocID="{09C31121-03A8-4B90-9DD7-2404AF33C436}" presName="rect2" presStyleLbl="alignAcc1" presStyleIdx="1" presStyleCnt="2" custLinFactNeighborX="0" custLinFactNeighborY="10098"/>
      <dgm:spPr/>
    </dgm:pt>
    <dgm:pt modelId="{33D3076E-53F4-4992-B57A-B620127BFC58}" type="pres">
      <dgm:prSet presAssocID="{97304292-9F4E-42B0-8AF4-FDDCB8DBB317}" presName="rect1ParTxNoCh" presStyleLbl="alignAcc1" presStyleIdx="1" presStyleCnt="2">
        <dgm:presLayoutVars>
          <dgm:chMax val="1"/>
          <dgm:bulletEnabled val="1"/>
        </dgm:presLayoutVars>
      </dgm:prSet>
      <dgm:spPr/>
    </dgm:pt>
    <dgm:pt modelId="{4FF343F5-265E-49D1-84AF-14E19181356D}" type="pres">
      <dgm:prSet presAssocID="{09C31121-03A8-4B90-9DD7-2404AF33C436}" presName="rect2ParTxNoCh" presStyleLbl="alignAcc1" presStyleIdx="1" presStyleCnt="2">
        <dgm:presLayoutVars>
          <dgm:chMax val="1"/>
          <dgm:bulletEnabled val="1"/>
        </dgm:presLayoutVars>
      </dgm:prSet>
      <dgm:spPr/>
    </dgm:pt>
  </dgm:ptLst>
  <dgm:cxnLst>
    <dgm:cxn modelId="{0065A70F-E7B8-4C25-94DA-53287CE59E30}" type="presOf" srcId="{97304292-9F4E-42B0-8AF4-FDDCB8DBB317}" destId="{33D3076E-53F4-4992-B57A-B620127BFC58}" srcOrd="1" destOrd="0" presId="urn:microsoft.com/office/officeart/2005/8/layout/target3"/>
    <dgm:cxn modelId="{68633015-B16C-4FC3-935A-EAAADF8FE125}" srcId="{201739B1-3E8C-4644-9A51-028AB9415BF5}" destId="{97304292-9F4E-42B0-8AF4-FDDCB8DBB317}" srcOrd="0" destOrd="0" parTransId="{43D5DC89-94E5-4285-BCAF-F656A5F8E9BC}" sibTransId="{57BF7C6F-6DCF-42A2-AC89-D5F4FF208F62}"/>
    <dgm:cxn modelId="{FA148D52-0806-42DD-B732-BF63CAE77835}" srcId="{201739B1-3E8C-4644-9A51-028AB9415BF5}" destId="{09C31121-03A8-4B90-9DD7-2404AF33C436}" srcOrd="1" destOrd="0" parTransId="{823C4452-5E45-400D-B72E-E05CD5C77350}" sibTransId="{454513A0-73EF-4EAB-8A5C-7D0AE69CBA0A}"/>
    <dgm:cxn modelId="{7256E374-4B25-4432-B251-36C6DB1E3612}" type="presOf" srcId="{09C31121-03A8-4B90-9DD7-2404AF33C436}" destId="{4FF343F5-265E-49D1-84AF-14E19181356D}" srcOrd="1" destOrd="0" presId="urn:microsoft.com/office/officeart/2005/8/layout/target3"/>
    <dgm:cxn modelId="{DE14B1BB-EC7C-460B-AC26-D8BA0AC1DC71}" type="presOf" srcId="{09C31121-03A8-4B90-9DD7-2404AF33C436}" destId="{000F47B7-D44C-4CBA-8B39-E19CBB2E5557}" srcOrd="0" destOrd="0" presId="urn:microsoft.com/office/officeart/2005/8/layout/target3"/>
    <dgm:cxn modelId="{49986CD5-1ED8-4FC8-B6C0-D2D262B9E39A}" type="presOf" srcId="{201739B1-3E8C-4644-9A51-028AB9415BF5}" destId="{6268ABED-9533-4374-A2B4-914C79F874F3}" srcOrd="0" destOrd="0" presId="urn:microsoft.com/office/officeart/2005/8/layout/target3"/>
    <dgm:cxn modelId="{BA660DF0-45B4-4926-B62F-3D00FDAA43F8}" type="presOf" srcId="{97304292-9F4E-42B0-8AF4-FDDCB8DBB317}" destId="{3720AF84-799D-4851-B24D-5712BFB55C34}" srcOrd="0" destOrd="0" presId="urn:microsoft.com/office/officeart/2005/8/layout/target3"/>
    <dgm:cxn modelId="{720D2E61-3B5A-4508-B049-2866066E6129}" type="presParOf" srcId="{6268ABED-9533-4374-A2B4-914C79F874F3}" destId="{E5EA4F90-D07E-49E4-89EF-1BADD0BC331F}" srcOrd="0" destOrd="0" presId="urn:microsoft.com/office/officeart/2005/8/layout/target3"/>
    <dgm:cxn modelId="{9D119D6A-F345-43C9-B2DB-A655238ABFF3}" type="presParOf" srcId="{6268ABED-9533-4374-A2B4-914C79F874F3}" destId="{CEB51B96-A111-4A97-9086-21A2692EC51B}" srcOrd="1" destOrd="0" presId="urn:microsoft.com/office/officeart/2005/8/layout/target3"/>
    <dgm:cxn modelId="{6458D3A9-7EEB-41E9-8E86-751B7878AF3A}" type="presParOf" srcId="{6268ABED-9533-4374-A2B4-914C79F874F3}" destId="{3720AF84-799D-4851-B24D-5712BFB55C34}" srcOrd="2" destOrd="0" presId="urn:microsoft.com/office/officeart/2005/8/layout/target3"/>
    <dgm:cxn modelId="{12AFB255-20C2-4DE4-9358-7537A0FB23CC}" type="presParOf" srcId="{6268ABED-9533-4374-A2B4-914C79F874F3}" destId="{96936BAA-B0A3-47F8-AAC4-C9786FA21822}" srcOrd="3" destOrd="0" presId="urn:microsoft.com/office/officeart/2005/8/layout/target3"/>
    <dgm:cxn modelId="{F987B270-64D3-477E-A659-9A435C9EDA35}" type="presParOf" srcId="{6268ABED-9533-4374-A2B4-914C79F874F3}" destId="{0409D262-964B-4DF8-A252-986BCF5E19F0}" srcOrd="4" destOrd="0" presId="urn:microsoft.com/office/officeart/2005/8/layout/target3"/>
    <dgm:cxn modelId="{073D7523-8362-4563-82F3-103C107C47A9}" type="presParOf" srcId="{6268ABED-9533-4374-A2B4-914C79F874F3}" destId="{000F47B7-D44C-4CBA-8B39-E19CBB2E5557}" srcOrd="5" destOrd="0" presId="urn:microsoft.com/office/officeart/2005/8/layout/target3"/>
    <dgm:cxn modelId="{902178FF-DA56-4F21-B954-64DA47A2FA58}" type="presParOf" srcId="{6268ABED-9533-4374-A2B4-914C79F874F3}" destId="{33D3076E-53F4-4992-B57A-B620127BFC58}" srcOrd="6" destOrd="0" presId="urn:microsoft.com/office/officeart/2005/8/layout/target3"/>
    <dgm:cxn modelId="{495419D0-9B36-4955-99BD-B0643DDE5993}" type="presParOf" srcId="{6268ABED-9533-4374-A2B4-914C79F874F3}" destId="{4FF343F5-265E-49D1-84AF-14E19181356D}"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739B1-3E8C-4644-9A51-028AB9415BF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7304292-9F4E-42B0-8AF4-FDDCB8DBB317}">
      <dgm:prSet custT="1"/>
      <dgm:spPr/>
      <dgm:t>
        <a:bodyPr/>
        <a:lstStyle/>
        <a:p>
          <a:pPr rtl="0"/>
          <a:r>
            <a:rPr lang="en-US" sz="1800" b="1" dirty="0"/>
            <a:t>Residential</a:t>
          </a:r>
          <a:endParaRPr lang="en-US" sz="2000" b="1" dirty="0"/>
        </a:p>
      </dgm:t>
    </dgm:pt>
    <dgm:pt modelId="{43D5DC89-94E5-4285-BCAF-F656A5F8E9BC}" type="parTrans" cxnId="{68633015-B16C-4FC3-935A-EAAADF8FE125}">
      <dgm:prSet/>
      <dgm:spPr/>
      <dgm:t>
        <a:bodyPr/>
        <a:lstStyle/>
        <a:p>
          <a:endParaRPr lang="en-US"/>
        </a:p>
      </dgm:t>
    </dgm:pt>
    <dgm:pt modelId="{57BF7C6F-6DCF-42A2-AC89-D5F4FF208F62}" type="sibTrans" cxnId="{68633015-B16C-4FC3-935A-EAAADF8FE125}">
      <dgm:prSet/>
      <dgm:spPr/>
      <dgm:t>
        <a:bodyPr/>
        <a:lstStyle/>
        <a:p>
          <a:endParaRPr lang="en-US"/>
        </a:p>
      </dgm:t>
    </dgm:pt>
    <dgm:pt modelId="{09C31121-03A8-4B90-9DD7-2404AF33C436}">
      <dgm:prSet custT="1"/>
      <dgm:spPr/>
      <dgm:t>
        <a:bodyPr/>
        <a:lstStyle/>
        <a:p>
          <a:pPr rtl="0"/>
          <a:r>
            <a:rPr lang="en-US" sz="2000" b="1" dirty="0"/>
            <a:t>Section</a:t>
          </a:r>
          <a:endParaRPr lang="en-US" sz="2200" b="1" dirty="0"/>
        </a:p>
      </dgm:t>
    </dgm:pt>
    <dgm:pt modelId="{823C4452-5E45-400D-B72E-E05CD5C77350}" type="parTrans" cxnId="{FA148D52-0806-42DD-B732-BF63CAE77835}">
      <dgm:prSet/>
      <dgm:spPr/>
      <dgm:t>
        <a:bodyPr/>
        <a:lstStyle/>
        <a:p>
          <a:endParaRPr lang="en-US"/>
        </a:p>
      </dgm:t>
    </dgm:pt>
    <dgm:pt modelId="{454513A0-73EF-4EAB-8A5C-7D0AE69CBA0A}" type="sibTrans" cxnId="{FA148D52-0806-42DD-B732-BF63CAE77835}">
      <dgm:prSet/>
      <dgm:spPr/>
      <dgm:t>
        <a:bodyPr/>
        <a:lstStyle/>
        <a:p>
          <a:endParaRPr lang="en-US"/>
        </a:p>
      </dgm:t>
    </dgm:pt>
    <dgm:pt modelId="{6268ABED-9533-4374-A2B4-914C79F874F3}" type="pres">
      <dgm:prSet presAssocID="{201739B1-3E8C-4644-9A51-028AB9415BF5}" presName="Name0" presStyleCnt="0">
        <dgm:presLayoutVars>
          <dgm:chMax val="7"/>
          <dgm:dir/>
          <dgm:animLvl val="lvl"/>
          <dgm:resizeHandles val="exact"/>
        </dgm:presLayoutVars>
      </dgm:prSet>
      <dgm:spPr/>
    </dgm:pt>
    <dgm:pt modelId="{E5EA4F90-D07E-49E4-89EF-1BADD0BC331F}" type="pres">
      <dgm:prSet presAssocID="{97304292-9F4E-42B0-8AF4-FDDCB8DBB317}" presName="circle1" presStyleLbl="node1" presStyleIdx="0" presStyleCnt="2"/>
      <dgm:spPr>
        <a:solidFill>
          <a:schemeClr val="accent6">
            <a:lumMod val="75000"/>
          </a:schemeClr>
        </a:solidFill>
      </dgm:spPr>
    </dgm:pt>
    <dgm:pt modelId="{CEB51B96-A111-4A97-9086-21A2692EC51B}" type="pres">
      <dgm:prSet presAssocID="{97304292-9F4E-42B0-8AF4-FDDCB8DBB317}" presName="space" presStyleCnt="0"/>
      <dgm:spPr/>
    </dgm:pt>
    <dgm:pt modelId="{3720AF84-799D-4851-B24D-5712BFB55C34}" type="pres">
      <dgm:prSet presAssocID="{97304292-9F4E-42B0-8AF4-FDDCB8DBB317}" presName="rect1" presStyleLbl="alignAcc1" presStyleIdx="0" presStyleCnt="2"/>
      <dgm:spPr/>
    </dgm:pt>
    <dgm:pt modelId="{96936BAA-B0A3-47F8-AAC4-C9786FA21822}" type="pres">
      <dgm:prSet presAssocID="{09C31121-03A8-4B90-9DD7-2404AF33C436}" presName="vertSpace2" presStyleLbl="node1" presStyleIdx="0" presStyleCnt="2"/>
      <dgm:spPr/>
    </dgm:pt>
    <dgm:pt modelId="{0409D262-964B-4DF8-A252-986BCF5E19F0}" type="pres">
      <dgm:prSet presAssocID="{09C31121-03A8-4B90-9DD7-2404AF33C436}" presName="circle2" presStyleLbl="node1" presStyleIdx="1" presStyleCnt="2"/>
      <dgm:spPr/>
    </dgm:pt>
    <dgm:pt modelId="{000F47B7-D44C-4CBA-8B39-E19CBB2E5557}" type="pres">
      <dgm:prSet presAssocID="{09C31121-03A8-4B90-9DD7-2404AF33C436}" presName="rect2" presStyleLbl="alignAcc1" presStyleIdx="1" presStyleCnt="2" custLinFactNeighborX="0" custLinFactNeighborY="16847"/>
      <dgm:spPr/>
    </dgm:pt>
    <dgm:pt modelId="{33D3076E-53F4-4992-B57A-B620127BFC58}" type="pres">
      <dgm:prSet presAssocID="{97304292-9F4E-42B0-8AF4-FDDCB8DBB317}" presName="rect1ParTxNoCh" presStyleLbl="alignAcc1" presStyleIdx="1" presStyleCnt="2">
        <dgm:presLayoutVars>
          <dgm:chMax val="1"/>
          <dgm:bulletEnabled val="1"/>
        </dgm:presLayoutVars>
      </dgm:prSet>
      <dgm:spPr/>
    </dgm:pt>
    <dgm:pt modelId="{4FF343F5-265E-49D1-84AF-14E19181356D}" type="pres">
      <dgm:prSet presAssocID="{09C31121-03A8-4B90-9DD7-2404AF33C436}" presName="rect2ParTxNoCh" presStyleLbl="alignAcc1" presStyleIdx="1" presStyleCnt="2">
        <dgm:presLayoutVars>
          <dgm:chMax val="1"/>
          <dgm:bulletEnabled val="1"/>
        </dgm:presLayoutVars>
      </dgm:prSet>
      <dgm:spPr/>
    </dgm:pt>
  </dgm:ptLst>
  <dgm:cxnLst>
    <dgm:cxn modelId="{68633015-B16C-4FC3-935A-EAAADF8FE125}" srcId="{201739B1-3E8C-4644-9A51-028AB9415BF5}" destId="{97304292-9F4E-42B0-8AF4-FDDCB8DBB317}" srcOrd="0" destOrd="0" parTransId="{43D5DC89-94E5-4285-BCAF-F656A5F8E9BC}" sibTransId="{57BF7C6F-6DCF-42A2-AC89-D5F4FF208F62}"/>
    <dgm:cxn modelId="{6460FD6B-0793-4A5B-9F5A-CC617ECFDD62}" type="presOf" srcId="{201739B1-3E8C-4644-9A51-028AB9415BF5}" destId="{6268ABED-9533-4374-A2B4-914C79F874F3}" srcOrd="0" destOrd="0" presId="urn:microsoft.com/office/officeart/2005/8/layout/target3"/>
    <dgm:cxn modelId="{EF071771-2FAD-4CB0-A89A-4C62BCC0521A}" type="presOf" srcId="{97304292-9F4E-42B0-8AF4-FDDCB8DBB317}" destId="{3720AF84-799D-4851-B24D-5712BFB55C34}" srcOrd="0" destOrd="0" presId="urn:microsoft.com/office/officeart/2005/8/layout/target3"/>
    <dgm:cxn modelId="{FA148D52-0806-42DD-B732-BF63CAE77835}" srcId="{201739B1-3E8C-4644-9A51-028AB9415BF5}" destId="{09C31121-03A8-4B90-9DD7-2404AF33C436}" srcOrd="1" destOrd="0" parTransId="{823C4452-5E45-400D-B72E-E05CD5C77350}" sibTransId="{454513A0-73EF-4EAB-8A5C-7D0AE69CBA0A}"/>
    <dgm:cxn modelId="{52ADD08E-8A55-48CC-A360-FBC2851FA392}" type="presOf" srcId="{09C31121-03A8-4B90-9DD7-2404AF33C436}" destId="{4FF343F5-265E-49D1-84AF-14E19181356D}" srcOrd="1" destOrd="0" presId="urn:microsoft.com/office/officeart/2005/8/layout/target3"/>
    <dgm:cxn modelId="{DE016D93-76B8-4276-854E-CB1966676BC4}" type="presOf" srcId="{09C31121-03A8-4B90-9DD7-2404AF33C436}" destId="{000F47B7-D44C-4CBA-8B39-E19CBB2E5557}" srcOrd="0" destOrd="0" presId="urn:microsoft.com/office/officeart/2005/8/layout/target3"/>
    <dgm:cxn modelId="{B594ADA1-04FE-41C7-8166-6A1E47D2BDE8}" type="presOf" srcId="{97304292-9F4E-42B0-8AF4-FDDCB8DBB317}" destId="{33D3076E-53F4-4992-B57A-B620127BFC58}" srcOrd="1" destOrd="0" presId="urn:microsoft.com/office/officeart/2005/8/layout/target3"/>
    <dgm:cxn modelId="{01CFF762-D4C9-42F2-9412-C44B7323D191}" type="presParOf" srcId="{6268ABED-9533-4374-A2B4-914C79F874F3}" destId="{E5EA4F90-D07E-49E4-89EF-1BADD0BC331F}" srcOrd="0" destOrd="0" presId="urn:microsoft.com/office/officeart/2005/8/layout/target3"/>
    <dgm:cxn modelId="{86DEA72D-8013-491C-82F7-75AF7EF06FED}" type="presParOf" srcId="{6268ABED-9533-4374-A2B4-914C79F874F3}" destId="{CEB51B96-A111-4A97-9086-21A2692EC51B}" srcOrd="1" destOrd="0" presId="urn:microsoft.com/office/officeart/2005/8/layout/target3"/>
    <dgm:cxn modelId="{B584D18C-E50A-4B8F-98FD-F6311CC7D56A}" type="presParOf" srcId="{6268ABED-9533-4374-A2B4-914C79F874F3}" destId="{3720AF84-799D-4851-B24D-5712BFB55C34}" srcOrd="2" destOrd="0" presId="urn:microsoft.com/office/officeart/2005/8/layout/target3"/>
    <dgm:cxn modelId="{BCF995BE-A3DB-4A63-950A-CFA4838FE767}" type="presParOf" srcId="{6268ABED-9533-4374-A2B4-914C79F874F3}" destId="{96936BAA-B0A3-47F8-AAC4-C9786FA21822}" srcOrd="3" destOrd="0" presId="urn:microsoft.com/office/officeart/2005/8/layout/target3"/>
    <dgm:cxn modelId="{CB1982E4-D33E-4B5A-A2A0-B6312806F4EA}" type="presParOf" srcId="{6268ABED-9533-4374-A2B4-914C79F874F3}" destId="{0409D262-964B-4DF8-A252-986BCF5E19F0}" srcOrd="4" destOrd="0" presId="urn:microsoft.com/office/officeart/2005/8/layout/target3"/>
    <dgm:cxn modelId="{991C16A0-17BB-4EA1-8FD6-2DB430B6EA19}" type="presParOf" srcId="{6268ABED-9533-4374-A2B4-914C79F874F3}" destId="{000F47B7-D44C-4CBA-8B39-E19CBB2E5557}" srcOrd="5" destOrd="0" presId="urn:microsoft.com/office/officeart/2005/8/layout/target3"/>
    <dgm:cxn modelId="{CFF81D6E-917B-4230-8F8B-D3B479577129}" type="presParOf" srcId="{6268ABED-9533-4374-A2B4-914C79F874F3}" destId="{33D3076E-53F4-4992-B57A-B620127BFC58}" srcOrd="6" destOrd="0" presId="urn:microsoft.com/office/officeart/2005/8/layout/target3"/>
    <dgm:cxn modelId="{C0EBE421-E461-4612-957C-379E80D9873F}" type="presParOf" srcId="{6268ABED-9533-4374-A2B4-914C79F874F3}" destId="{4FF343F5-265E-49D1-84AF-14E19181356D}" srcOrd="7"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A4F90-D07E-49E4-89EF-1BADD0BC331F}">
      <dsp:nvSpPr>
        <dsp:cNvPr id="0" name=""/>
        <dsp:cNvSpPr/>
      </dsp:nvSpPr>
      <dsp:spPr>
        <a:xfrm>
          <a:off x="0" y="0"/>
          <a:ext cx="808631" cy="808631"/>
        </a:xfrm>
        <a:prstGeom prst="pie">
          <a:avLst>
            <a:gd name="adj1" fmla="val 5400000"/>
            <a:gd name="adj2" fmla="val 1620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20AF84-799D-4851-B24D-5712BFB55C34}">
      <dsp:nvSpPr>
        <dsp:cNvPr id="0" name=""/>
        <dsp:cNvSpPr/>
      </dsp:nvSpPr>
      <dsp:spPr>
        <a:xfrm>
          <a:off x="404315" y="0"/>
          <a:ext cx="1667986" cy="80863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Commercial</a:t>
          </a:r>
        </a:p>
      </dsp:txBody>
      <dsp:txXfrm>
        <a:off x="404315" y="0"/>
        <a:ext cx="1667986" cy="384100"/>
      </dsp:txXfrm>
    </dsp:sp>
    <dsp:sp modelId="{0409D262-964B-4DF8-A252-986BCF5E19F0}">
      <dsp:nvSpPr>
        <dsp:cNvPr id="0" name=""/>
        <dsp:cNvSpPr/>
      </dsp:nvSpPr>
      <dsp:spPr>
        <a:xfrm>
          <a:off x="212265" y="384100"/>
          <a:ext cx="384100" cy="3841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F47B7-D44C-4CBA-8B39-E19CBB2E5557}">
      <dsp:nvSpPr>
        <dsp:cNvPr id="0" name=""/>
        <dsp:cNvSpPr/>
      </dsp:nvSpPr>
      <dsp:spPr>
        <a:xfrm>
          <a:off x="404315" y="422886"/>
          <a:ext cx="1667986" cy="384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Section</a:t>
          </a:r>
          <a:endParaRPr lang="en-US" sz="2200" b="1" kern="1200" dirty="0"/>
        </a:p>
      </dsp:txBody>
      <dsp:txXfrm>
        <a:off x="404315" y="422886"/>
        <a:ext cx="1667986" cy="384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A4F90-D07E-49E4-89EF-1BADD0BC331F}">
      <dsp:nvSpPr>
        <dsp:cNvPr id="0" name=""/>
        <dsp:cNvSpPr/>
      </dsp:nvSpPr>
      <dsp:spPr>
        <a:xfrm>
          <a:off x="0" y="0"/>
          <a:ext cx="808632" cy="808632"/>
        </a:xfrm>
        <a:prstGeom prst="pie">
          <a:avLst>
            <a:gd name="adj1" fmla="val 5400000"/>
            <a:gd name="adj2" fmla="val 1620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20AF84-799D-4851-B24D-5712BFB55C34}">
      <dsp:nvSpPr>
        <dsp:cNvPr id="0" name=""/>
        <dsp:cNvSpPr/>
      </dsp:nvSpPr>
      <dsp:spPr>
        <a:xfrm>
          <a:off x="404316" y="0"/>
          <a:ext cx="1469112" cy="8086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Residential</a:t>
          </a:r>
          <a:endParaRPr lang="en-US" sz="2000" b="1" kern="1200" dirty="0"/>
        </a:p>
      </dsp:txBody>
      <dsp:txXfrm>
        <a:off x="404316" y="0"/>
        <a:ext cx="1469112" cy="384100"/>
      </dsp:txXfrm>
    </dsp:sp>
    <dsp:sp modelId="{0409D262-964B-4DF8-A252-986BCF5E19F0}">
      <dsp:nvSpPr>
        <dsp:cNvPr id="0" name=""/>
        <dsp:cNvSpPr/>
      </dsp:nvSpPr>
      <dsp:spPr>
        <a:xfrm>
          <a:off x="212265" y="384100"/>
          <a:ext cx="384100" cy="3841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F47B7-D44C-4CBA-8B39-E19CBB2E5557}">
      <dsp:nvSpPr>
        <dsp:cNvPr id="0" name=""/>
        <dsp:cNvSpPr/>
      </dsp:nvSpPr>
      <dsp:spPr>
        <a:xfrm>
          <a:off x="404316" y="424531"/>
          <a:ext cx="1469112" cy="384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Section</a:t>
          </a:r>
          <a:endParaRPr lang="en-US" sz="2200" b="1" kern="1200" dirty="0"/>
        </a:p>
      </dsp:txBody>
      <dsp:txXfrm>
        <a:off x="404316" y="424531"/>
        <a:ext cx="1469112" cy="38410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420E5-2988-9148-9327-20A165A95A74}" type="datetimeFigureOut">
              <a:rPr lang="en-US" smtClean="0"/>
              <a:t>3/7/2022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E0D831-AC0C-DC4B-9BDA-D6081987F2E2}" type="slidenum">
              <a:rPr lang="en-US" smtClean="0"/>
              <a:t>‹#›</a:t>
            </a:fld>
            <a:endParaRPr lang="en-US" dirty="0"/>
          </a:p>
        </p:txBody>
      </p:sp>
    </p:spTree>
    <p:extLst>
      <p:ext uri="{BB962C8B-B14F-4D97-AF65-F5344CB8AC3E}">
        <p14:creationId xmlns:p14="http://schemas.microsoft.com/office/powerpoint/2010/main" val="269342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710104DB-87CA-D64F-AB86-DB2520DDF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971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an exhaustive list</a:t>
            </a:r>
          </a:p>
          <a:p>
            <a:endParaRPr lang="en-US" dirty="0"/>
          </a:p>
        </p:txBody>
      </p:sp>
      <p:sp>
        <p:nvSpPr>
          <p:cNvPr id="4" name="Slide Number Placeholder 3"/>
          <p:cNvSpPr>
            <a:spLocks noGrp="1"/>
          </p:cNvSpPr>
          <p:nvPr>
            <p:ph type="sldNum" sz="quarter" idx="5"/>
          </p:nvPr>
        </p:nvSpPr>
        <p:spPr/>
        <p:txBody>
          <a:bodyPr/>
          <a:lstStyle/>
          <a:p>
            <a:fld id="{02E0D831-AC0C-DC4B-9BDA-D6081987F2E2}" type="slidenum">
              <a:rPr lang="en-US" smtClean="0"/>
              <a:t>12</a:t>
            </a:fld>
            <a:endParaRPr lang="en-US" dirty="0"/>
          </a:p>
        </p:txBody>
      </p:sp>
    </p:spTree>
    <p:extLst>
      <p:ext uri="{BB962C8B-B14F-4D97-AF65-F5344CB8AC3E}">
        <p14:creationId xmlns:p14="http://schemas.microsoft.com/office/powerpoint/2010/main" val="30934572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Minimum</a:t>
            </a:r>
            <a:r>
              <a:rPr lang="en-US" baseline="0" dirty="0"/>
              <a:t> roof slope requirement did not change between 2015 and 2018, but the text was "clarified," and in the process an error/ambiguity inserted.</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148D757B-1A5C-456F-A3C9-40DE1B0FA28E}" type="slidenum">
              <a:rPr lang="en-US" altLang="en-US" smtClean="0"/>
              <a:pPr/>
              <a:t>115</a:t>
            </a:fld>
            <a:endParaRPr lang="en-US" altLang="en-US"/>
          </a:p>
        </p:txBody>
      </p:sp>
    </p:spTree>
    <p:extLst>
      <p:ext uri="{BB962C8B-B14F-4D97-AF65-F5344CB8AC3E}">
        <p14:creationId xmlns:p14="http://schemas.microsoft.com/office/powerpoint/2010/main" val="3618981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710104DB-87CA-D64F-AB86-DB2520DDF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72760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50497EC-CC52-4F1F-BEF9-9DE253A6B400}" type="slidenum">
              <a:rPr lang="en-US" altLang="en-US">
                <a:cs typeface="Arial" pitchFamily="34" charset="0"/>
              </a:rPr>
              <a:pPr>
                <a:spcBef>
                  <a:spcPct val="0"/>
                </a:spcBef>
              </a:pPr>
              <a:t>118</a:t>
            </a:fld>
            <a:endParaRPr lang="en-US" altLang="en-US">
              <a:cs typeface="Arial" pitchFamily="34" charset="0"/>
            </a:endParaRPr>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t>Buildings designated as historic</a:t>
            </a:r>
          </a:p>
          <a:p>
            <a:pPr lvl="1" eaLnBrk="1" hangingPunct="1">
              <a:buFontTx/>
              <a:buChar char="•"/>
            </a:pPr>
            <a:r>
              <a:rPr lang="en-US" altLang="en-US">
                <a:ea typeface="ＭＳ Ｐゴシック" pitchFamily="34" charset="-128"/>
              </a:rPr>
              <a:t>  National/state/local historical register</a:t>
            </a:r>
          </a:p>
          <a:p>
            <a:pPr lvl="1" eaLnBrk="1" hangingPunct="1">
              <a:buFontTx/>
              <a:buChar char="•"/>
            </a:pPr>
            <a:r>
              <a:rPr lang="en-US" altLang="en-US">
                <a:ea typeface="ＭＳ Ｐゴシック" pitchFamily="34" charset="-128"/>
              </a:rPr>
              <a:t>  Some jurisdictions may still require additions to these structures to comply with the energy code.</a:t>
            </a:r>
          </a:p>
        </p:txBody>
      </p:sp>
      <p:sp>
        <p:nvSpPr>
          <p:cNvPr id="32051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61236816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2BFAA10A-71FA-43CC-B078-BE6212FB70E8}" type="slidenum">
              <a:rPr lang="en-US" altLang="en-US">
                <a:cs typeface="Arial" pitchFamily="34" charset="0"/>
              </a:rPr>
              <a:pPr>
                <a:spcBef>
                  <a:spcPct val="0"/>
                </a:spcBef>
              </a:pPr>
              <a:t>119</a:t>
            </a:fld>
            <a:endParaRPr lang="en-US" altLang="en-US">
              <a:cs typeface="Arial" pitchFamily="34" charset="0"/>
            </a:endParaRPr>
          </a:p>
        </p:txBody>
      </p:sp>
      <p:sp>
        <p:nvSpPr>
          <p:cNvPr id="322563" name="Rectangle 2"/>
          <p:cNvSpPr>
            <a:spLocks noGrp="1" noRot="1" noChangeAspect="1" noChangeArrowheads="1" noTextEdit="1"/>
          </p:cNvSpPr>
          <p:nvPr>
            <p:ph type="sldImg"/>
          </p:nvPr>
        </p:nvSpPr>
        <p:spPr>
          <a:xfrm>
            <a:off x="407988" y="696913"/>
            <a:ext cx="6197600" cy="3486150"/>
          </a:xfrm>
          <a:ln/>
        </p:spPr>
      </p:sp>
      <p:sp>
        <p:nvSpPr>
          <p:cNvPr id="322564"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dirty="0"/>
          </a:p>
        </p:txBody>
      </p:sp>
      <p:sp>
        <p:nvSpPr>
          <p:cNvPr id="32256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285554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2BFAA10A-71FA-43CC-B078-BE6212FB70E8}" type="slidenum">
              <a:rPr lang="en-US" altLang="en-US">
                <a:cs typeface="Arial" pitchFamily="34" charset="0"/>
              </a:rPr>
              <a:pPr>
                <a:spcBef>
                  <a:spcPct val="0"/>
                </a:spcBef>
              </a:pPr>
              <a:t>120</a:t>
            </a:fld>
            <a:endParaRPr lang="en-US" altLang="en-US">
              <a:cs typeface="Arial" pitchFamily="34" charset="0"/>
            </a:endParaRPr>
          </a:p>
        </p:txBody>
      </p:sp>
      <p:sp>
        <p:nvSpPr>
          <p:cNvPr id="322563" name="Rectangle 2"/>
          <p:cNvSpPr>
            <a:spLocks noGrp="1" noRot="1" noChangeAspect="1" noChangeArrowheads="1" noTextEdit="1"/>
          </p:cNvSpPr>
          <p:nvPr>
            <p:ph type="sldImg"/>
          </p:nvPr>
        </p:nvSpPr>
        <p:spPr>
          <a:xfrm>
            <a:off x="407988" y="696913"/>
            <a:ext cx="6197600" cy="3486150"/>
          </a:xfrm>
          <a:ln/>
        </p:spPr>
      </p:sp>
      <p:sp>
        <p:nvSpPr>
          <p:cNvPr id="322564"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t>1.  Treat the addition as a stand-alone building and ignore the common walls between the existing building and the addition. </a:t>
            </a:r>
          </a:p>
          <a:p>
            <a:pPr marL="228600" indent="-228600" eaLnBrk="1" hangingPunct="1">
              <a:buFontTx/>
              <a:buAutoNum type="arabicPeriod" startAt="2"/>
            </a:pPr>
            <a:r>
              <a:rPr lang="en-US" altLang="en-US"/>
              <a:t>Combine the existing building with the addition and bring the whole building to compliance.   Compliance can be harder to achieve if the existing building is quite old.</a:t>
            </a:r>
          </a:p>
          <a:p>
            <a:pPr marL="228600" indent="-228600" eaLnBrk="1" hangingPunct="1"/>
            <a:endParaRPr lang="en-US" altLang="en-US"/>
          </a:p>
        </p:txBody>
      </p:sp>
      <p:sp>
        <p:nvSpPr>
          <p:cNvPr id="32256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82875553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221C941-A442-4145-BBFC-679EC8083D90}" type="slidenum">
              <a:rPr lang="en-US" altLang="en-US">
                <a:cs typeface="Arial" pitchFamily="34" charset="0"/>
              </a:rPr>
              <a:pPr>
                <a:spcBef>
                  <a:spcPct val="0"/>
                </a:spcBef>
              </a:pPr>
              <a:t>121</a:t>
            </a:fld>
            <a:endParaRPr lang="en-US" altLang="en-US">
              <a:cs typeface="Arial" pitchFamily="34" charset="0"/>
            </a:endParaRPr>
          </a:p>
        </p:txBody>
      </p:sp>
      <p:sp>
        <p:nvSpPr>
          <p:cNvPr id="324611" name="Rectangle 2"/>
          <p:cNvSpPr>
            <a:spLocks noGrp="1" noRot="1" noChangeAspect="1" noChangeArrowheads="1" noTextEdit="1"/>
          </p:cNvSpPr>
          <p:nvPr>
            <p:ph type="sldImg"/>
          </p:nvPr>
        </p:nvSpPr>
        <p:spPr>
          <a:xfrm>
            <a:off x="407988" y="696913"/>
            <a:ext cx="6197600" cy="3486150"/>
          </a:xfrm>
          <a:ln/>
        </p:spPr>
      </p:sp>
      <p:sp>
        <p:nvSpPr>
          <p:cNvPr id="324612"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a:p>
        </p:txBody>
      </p:sp>
      <p:sp>
        <p:nvSpPr>
          <p:cNvPr id="32461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45759157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221C941-A442-4145-BBFC-679EC8083D90}" type="slidenum">
              <a:rPr lang="en-US" altLang="en-US">
                <a:cs typeface="Arial" pitchFamily="34" charset="0"/>
              </a:rPr>
              <a:pPr>
                <a:spcBef>
                  <a:spcPct val="0"/>
                </a:spcBef>
              </a:pPr>
              <a:t>122</a:t>
            </a:fld>
            <a:endParaRPr lang="en-US" altLang="en-US">
              <a:cs typeface="Arial" pitchFamily="34" charset="0"/>
            </a:endParaRPr>
          </a:p>
        </p:txBody>
      </p:sp>
      <p:sp>
        <p:nvSpPr>
          <p:cNvPr id="324611" name="Rectangle 2"/>
          <p:cNvSpPr>
            <a:spLocks noGrp="1" noRot="1" noChangeAspect="1" noChangeArrowheads="1" noTextEdit="1"/>
          </p:cNvSpPr>
          <p:nvPr>
            <p:ph type="sldImg"/>
          </p:nvPr>
        </p:nvSpPr>
        <p:spPr>
          <a:xfrm>
            <a:off x="407988" y="696913"/>
            <a:ext cx="6197600" cy="3486150"/>
          </a:xfrm>
          <a:ln/>
        </p:spPr>
      </p:sp>
      <p:sp>
        <p:nvSpPr>
          <p:cNvPr id="324612"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a:p>
        </p:txBody>
      </p:sp>
      <p:sp>
        <p:nvSpPr>
          <p:cNvPr id="32461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49912666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a:ln/>
        </p:spPr>
      </p:sp>
      <p:sp>
        <p:nvSpPr>
          <p:cNvPr id="326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section refers to the R-value table and should also refer to the U-factor table.</a:t>
            </a:r>
          </a:p>
          <a:p>
            <a:endParaRPr lang="en-US" altLang="en-US" dirty="0"/>
          </a:p>
          <a:p>
            <a:r>
              <a:rPr lang="en-US" altLang="en-US" dirty="0"/>
              <a:t>When installing more than one replacement fenestration unit, an alternative is to show an area-weighted average of the U-factor, SHGC, or both</a:t>
            </a:r>
          </a:p>
        </p:txBody>
      </p:sp>
      <p:sp>
        <p:nvSpPr>
          <p:cNvPr id="326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59FDAF39-3EDC-48B5-BF2B-F8C468FA417B}" type="slidenum">
              <a:rPr lang="en-US" altLang="en-US">
                <a:cs typeface="Arial" pitchFamily="34" charset="0"/>
              </a:rPr>
              <a:pPr>
                <a:spcBef>
                  <a:spcPct val="0"/>
                </a:spcBef>
              </a:pPr>
              <a:t>123</a:t>
            </a:fld>
            <a:endParaRPr lang="en-US" altLang="en-US">
              <a:cs typeface="Arial" pitchFamily="34" charset="0"/>
            </a:endParaRPr>
          </a:p>
        </p:txBody>
      </p:sp>
      <p:sp>
        <p:nvSpPr>
          <p:cNvPr id="32666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13584589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code states that additions, alterations, renovations or repairs can’t create an unsafe or hazardous condition or overload existing building systems.</a:t>
            </a:r>
          </a:p>
          <a:p>
            <a:endParaRPr lang="en-US" altLang="en-US" dirty="0"/>
          </a:p>
          <a:p>
            <a:r>
              <a:rPr lang="en-US" altLang="en-US" dirty="0"/>
              <a:t>Surface applied window film installed on existing single pane fenestration assemblies to reduce solar heat gain provided the code does not require the glazing or fenestration assembly to be replaced.</a:t>
            </a:r>
          </a:p>
          <a:p>
            <a:endParaRPr lang="en-US" altLang="en-US" dirty="0"/>
          </a:p>
        </p:txBody>
      </p:sp>
      <p:sp>
        <p:nvSpPr>
          <p:cNvPr id="328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43D49FD7-FD87-452B-92CD-4B923E1FD9B3}" type="slidenum">
              <a:rPr lang="en-US" altLang="en-US">
                <a:cs typeface="Arial" pitchFamily="34" charset="0"/>
              </a:rPr>
              <a:pPr>
                <a:spcBef>
                  <a:spcPct val="0"/>
                </a:spcBef>
              </a:pPr>
              <a:t>124</a:t>
            </a:fld>
            <a:endParaRPr lang="en-US" altLang="en-US">
              <a:cs typeface="Arial" pitchFamily="34" charset="0"/>
            </a:endParaRPr>
          </a:p>
        </p:txBody>
      </p:sp>
      <p:sp>
        <p:nvSpPr>
          <p:cNvPr id="32870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407242781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 RB is optional unless adopted and made mandatory by the adopting authority</a:t>
            </a:r>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710104DB-87CA-D64F-AB86-DB2520DDF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729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E0D831-AC0C-DC4B-9BDA-D6081987F2E2}" type="slidenum">
              <a:rPr lang="en-US" smtClean="0"/>
              <a:t>13</a:t>
            </a:fld>
            <a:endParaRPr lang="en-US" dirty="0"/>
          </a:p>
        </p:txBody>
      </p:sp>
    </p:spTree>
    <p:extLst>
      <p:ext uri="{BB962C8B-B14F-4D97-AF65-F5344CB8AC3E}">
        <p14:creationId xmlns:p14="http://schemas.microsoft.com/office/powerpoint/2010/main" val="324183629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 RC is optional unless adopted and made mandatory by the adopting authority</a:t>
            </a:r>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710104DB-87CA-D64F-AB86-DB2520DDF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25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DED2304D-ED37-4C4E-8B45-A225BA7F7D8F}" type="slidenum">
              <a:rPr lang="en-US" altLang="en-US">
                <a:cs typeface="Arial" pitchFamily="34" charset="0"/>
              </a:rPr>
              <a:pPr>
                <a:spcBef>
                  <a:spcPct val="0"/>
                </a:spcBef>
              </a:pPr>
              <a:t>15</a:t>
            </a:fld>
            <a:endParaRPr lang="en-US" altLang="en-US">
              <a:cs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residential and commercial building portions fall under two different scopes.  Thus, two compliance submittals must be prepared using the appropriate calculations and forms from the respective codes for each.  Residential = up to 3 stories.</a:t>
            </a:r>
          </a:p>
          <a:p>
            <a:pPr eaLnBrk="1" hangingPunct="1"/>
            <a:endParaRPr lang="en-US" altLang="en-US" dirty="0"/>
          </a:p>
          <a:p>
            <a:pPr eaLnBrk="1" hangingPunct="1"/>
            <a:r>
              <a:rPr lang="en-US" altLang="en-US" dirty="0"/>
              <a:t>Case by case basis.</a:t>
            </a:r>
          </a:p>
          <a:p>
            <a:pPr eaLnBrk="1" hangingPunct="1"/>
            <a:endParaRPr lang="en-US" altLang="en-US" dirty="0"/>
          </a:p>
          <a:p>
            <a:pPr eaLnBrk="1" hangingPunct="1"/>
            <a:endParaRPr lang="en-US" altLang="en-US" dirty="0"/>
          </a:p>
        </p:txBody>
      </p:sp>
      <p:sp>
        <p:nvSpPr>
          <p:cNvPr id="12698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922866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E567A94-F97D-4846-8704-E7324870DDD9}" type="slidenum">
              <a:rPr lang="en-US" altLang="en-US">
                <a:cs typeface="Arial" pitchFamily="34" charset="0"/>
              </a:rPr>
              <a:pPr>
                <a:spcBef>
                  <a:spcPct val="0"/>
                </a:spcBef>
              </a:pPr>
              <a:t>17</a:t>
            </a:fld>
            <a:endParaRPr lang="en-US" altLang="en-US">
              <a:cs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Documentation shall be prepared by a registered design professional </a:t>
            </a:r>
            <a:r>
              <a:rPr lang="en-US" altLang="en-US" b="1" dirty="0"/>
              <a:t>(where required by statute by the code official)</a:t>
            </a:r>
          </a:p>
          <a:p>
            <a:pPr eaLnBrk="1" hangingPunct="1"/>
            <a:endParaRPr lang="en-US" altLang="en-US" dirty="0"/>
          </a:p>
          <a:p>
            <a:pPr eaLnBrk="1" hangingPunct="1"/>
            <a:endParaRPr lang="en-US" altLang="en-US" dirty="0"/>
          </a:p>
          <a:p>
            <a:pPr eaLnBrk="1" hangingPunct="1"/>
            <a:r>
              <a:rPr lang="en-US" altLang="en-US" dirty="0"/>
              <a:t>No work shall be done on any part of the building beyond the point indicated in each successive inspection without first obtaining written approval of the code official.  </a:t>
            </a:r>
          </a:p>
          <a:p>
            <a:pPr eaLnBrk="1" hangingPunct="1"/>
            <a:endParaRPr lang="en-US" altLang="en-US" dirty="0"/>
          </a:p>
          <a:p>
            <a:pPr eaLnBrk="1" hangingPunct="1"/>
            <a:r>
              <a:rPr lang="en-US" altLang="en-US" dirty="0"/>
              <a:t>No construction work shall be concealed without being inspected and approved.</a:t>
            </a:r>
          </a:p>
          <a:p>
            <a:pPr eaLnBrk="1" hangingPunct="1"/>
            <a:endParaRPr lang="en-US" altLang="en-US" dirty="0"/>
          </a:p>
          <a:p>
            <a:pPr eaLnBrk="1" hangingPunct="1"/>
            <a:endParaRPr lang="en-US" altLang="en-US" dirty="0"/>
          </a:p>
        </p:txBody>
      </p:sp>
      <p:sp>
        <p:nvSpPr>
          <p:cNvPr id="13005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1454264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Life and safety take precedence.   A couple of these will go into more detail in further slides, the next two slides touch a little bit more on two of these.  </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1C44DB3-B9FC-47C2-8DC5-03FDC698E82B}" type="slidenum">
              <a:rPr lang="en-US" altLang="en-US">
                <a:cs typeface="Arial" pitchFamily="34" charset="0"/>
              </a:rPr>
              <a:pPr>
                <a:spcBef>
                  <a:spcPct val="0"/>
                </a:spcBef>
              </a:pPr>
              <a:t>18</a:t>
            </a:fld>
            <a:endParaRPr lang="en-US" altLang="en-US">
              <a:cs typeface="Arial" pitchFamily="34" charset="0"/>
            </a:endParaRPr>
          </a:p>
        </p:txBody>
      </p:sp>
      <p:sp>
        <p:nvSpPr>
          <p:cNvPr id="13210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1365716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414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
        <p:nvSpPr>
          <p:cNvPr id="1341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DAA2B414-34B4-4423-9F84-6C9B3DBC1CC0}" type="slidenum">
              <a:rPr lang="en-US" altLang="en-US">
                <a:cs typeface="Arial" pitchFamily="34" charset="0"/>
              </a:rPr>
              <a:pPr>
                <a:spcBef>
                  <a:spcPct val="0"/>
                </a:spcBef>
              </a:pPr>
              <a:t>19</a:t>
            </a:fld>
            <a:endParaRPr lang="en-US" altLang="en-US">
              <a:cs typeface="Arial" pitchFamily="34" charset="0"/>
            </a:endParaRPr>
          </a:p>
        </p:txBody>
      </p:sp>
    </p:spTree>
    <p:extLst>
      <p:ext uri="{BB962C8B-B14F-4D97-AF65-F5344CB8AC3E}">
        <p14:creationId xmlns:p14="http://schemas.microsoft.com/office/powerpoint/2010/main" val="1043646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9DF5518-ADE6-42A4-BF44-B253C3CB38F3}" type="slidenum">
              <a:rPr lang="en-US" altLang="en-US">
                <a:cs typeface="Arial" pitchFamily="34" charset="0"/>
              </a:rPr>
              <a:pPr>
                <a:spcBef>
                  <a:spcPct val="0"/>
                </a:spcBef>
              </a:pPr>
              <a:t>21</a:t>
            </a:fld>
            <a:endParaRPr lang="en-US" altLang="en-US">
              <a:cs typeface="Arial"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r>
              <a:rPr lang="en-US" altLang="en-US" dirty="0">
                <a:ea typeface="ＭＳ Ｐゴシック" pitchFamily="34" charset="-128"/>
              </a:rPr>
              <a:t>The 2021 IECC requires a permanent certificate posted.  The certificate shall be completed by the builder or </a:t>
            </a:r>
            <a:r>
              <a:rPr lang="en-US" altLang="en-US" dirty="0">
                <a:solidFill>
                  <a:srgbClr val="FF0000"/>
                </a:solidFill>
                <a:ea typeface="ＭＳ Ｐゴシック" pitchFamily="34" charset="-128"/>
              </a:rPr>
              <a:t>other approved party</a:t>
            </a:r>
            <a:r>
              <a:rPr lang="en-US" altLang="en-US" dirty="0">
                <a:ea typeface="ＭＳ Ｐゴシック" pitchFamily="34" charset="-128"/>
              </a:rPr>
              <a:t>.  It should indicate the R-values of insulation installed for the building envelope, U-factors and SHGC for fenestration, results from any required duct system and building envelope air leakage testing, HVAC efficiencies, service water heating equipment, etc.</a:t>
            </a:r>
          </a:p>
          <a:p>
            <a:pPr eaLnBrk="1" hangingPunct="1"/>
            <a:endParaRPr lang="en-US" altLang="en-US" dirty="0"/>
          </a:p>
          <a:p>
            <a:pPr eaLnBrk="1" hangingPunct="1"/>
            <a:endParaRPr lang="en-US" altLang="en-US" dirty="0"/>
          </a:p>
        </p:txBody>
      </p:sp>
      <p:sp>
        <p:nvSpPr>
          <p:cNvPr id="13722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1434438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3062AE5-7246-49A3-8190-18216913EA6E}" type="slidenum">
              <a:rPr lang="en-US" altLang="en-US">
                <a:cs typeface="Arial" pitchFamily="34" charset="0"/>
              </a:rPr>
              <a:pPr>
                <a:spcBef>
                  <a:spcPct val="0"/>
                </a:spcBef>
              </a:pPr>
              <a:t>22</a:t>
            </a:fld>
            <a:endParaRPr lang="en-US" altLang="en-US">
              <a:cs typeface="Arial" pitchFamily="34" charset="0"/>
            </a:endParaRPr>
          </a:p>
        </p:txBody>
      </p:sp>
      <p:sp>
        <p:nvSpPr>
          <p:cNvPr id="13926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788246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B0F9BF3B-A701-47A7-8212-4FDB29AD7BA3}" type="slidenum">
              <a:rPr lang="en-US" altLang="en-US">
                <a:cs typeface="Arial" pitchFamily="34" charset="0"/>
              </a:rPr>
              <a:pPr>
                <a:spcBef>
                  <a:spcPct val="0"/>
                </a:spcBef>
              </a:pPr>
              <a:t>23</a:t>
            </a:fld>
            <a:endParaRPr lang="en-US" altLang="en-US">
              <a:cs typeface="Arial"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r>
              <a:rPr lang="en-US" altLang="en-US" dirty="0"/>
              <a:t>There are many other requirements not mentioned here:  Mechanical ventilation, systems serving multiple dwelling units, snow melt and ice system controls, pools and spas...etc., the presentation will touch on all of these.</a:t>
            </a:r>
          </a:p>
          <a:p>
            <a:pPr eaLnBrk="1" hangingPunct="1"/>
            <a:endParaRPr lang="en-US" altLang="en-US" dirty="0"/>
          </a:p>
          <a:p>
            <a:pPr eaLnBrk="1" hangingPunct="1"/>
            <a:endParaRPr lang="en-US" altLang="en-US" dirty="0"/>
          </a:p>
        </p:txBody>
      </p:sp>
      <p:sp>
        <p:nvSpPr>
          <p:cNvPr id="14131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412503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12DC0B1-7142-417F-B528-F3B73DF8E8BC}" type="slidenum">
              <a:rPr lang="en-US" altLang="en-US">
                <a:cs typeface="Arial" pitchFamily="34" charset="0"/>
              </a:rPr>
              <a:pPr>
                <a:spcBef>
                  <a:spcPct val="0"/>
                </a:spcBef>
              </a:pPr>
              <a:t>24</a:t>
            </a:fld>
            <a:endParaRPr lang="en-US" altLang="en-US">
              <a:cs typeface="Arial"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4336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83191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a:t>
            </a:r>
          </a:p>
          <a:p>
            <a:r>
              <a:rPr lang="en-US" dirty="0"/>
              <a:t>Painstaking detail</a:t>
            </a:r>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710104DB-87CA-D64F-AB86-DB2520DDF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881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525F8DF-5B35-4B2F-8E24-87A4E74FB736}" type="slidenum">
              <a:rPr lang="en-US" altLang="en-US">
                <a:cs typeface="Arial" pitchFamily="34" charset="0"/>
              </a:rPr>
              <a:pPr>
                <a:spcBef>
                  <a:spcPct val="0"/>
                </a:spcBef>
              </a:pPr>
              <a:t>25</a:t>
            </a:fld>
            <a:endParaRPr lang="en-US" altLang="en-US">
              <a:cs typeface="Arial"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2021 IECC updated the climate zones to be based on Standard 169-2013.  New Climate Zone 0.</a:t>
            </a:r>
          </a:p>
        </p:txBody>
      </p:sp>
      <p:sp>
        <p:nvSpPr>
          <p:cNvPr id="14541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301052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2/3 of the states are affected by the reassignments in almost </a:t>
            </a:r>
            <a:r>
              <a:rPr lang="en-US"/>
              <a:t>all climate zones, </a:t>
            </a:r>
            <a:r>
              <a:rPr lang="en-US" dirty="0"/>
              <a:t>but most changes occur in counties </a:t>
            </a:r>
            <a:r>
              <a:rPr lang="en-US"/>
              <a:t>in Climate Zones 4 and 5.</a:t>
            </a:r>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710104DB-87CA-D64F-AB86-DB2520DDF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393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E5E415A4-C293-4085-BB6C-B08DE04F53B5}" type="slidenum">
              <a:rPr lang="en-US" altLang="en-US">
                <a:cs typeface="Arial" pitchFamily="34" charset="0"/>
              </a:rPr>
              <a:pPr>
                <a:spcBef>
                  <a:spcPct val="0"/>
                </a:spcBef>
              </a:pPr>
              <a:t>27</a:t>
            </a:fld>
            <a:endParaRPr lang="en-US" altLang="en-US">
              <a:cs typeface="Arial" pitchFamily="34"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rgbClr val="FF0000"/>
                </a:solidFill>
              </a:rPr>
              <a:t>Limited HVAC requirements because Federal law preemptively regulates equipment efficiency itself, so it’s only the systems and related machinery that the code impacts.</a:t>
            </a:r>
          </a:p>
          <a:p>
            <a:pPr eaLnBrk="1" hangingPunct="1"/>
            <a:endParaRPr lang="en-US" altLang="en-US" dirty="0">
              <a:solidFill>
                <a:srgbClr val="FF0000"/>
              </a:solidFill>
            </a:endParaRPr>
          </a:p>
          <a:p>
            <a:pPr eaLnBrk="1" hangingPunct="1"/>
            <a:r>
              <a:rPr lang="en-US" altLang="en-US" dirty="0">
                <a:solidFill>
                  <a:srgbClr val="FF0000"/>
                </a:solidFill>
              </a:rPr>
              <a:t>A high-efficacy lamp is something like a compact fluorescent bulb.  </a:t>
            </a:r>
          </a:p>
        </p:txBody>
      </p:sp>
      <p:sp>
        <p:nvSpPr>
          <p:cNvPr id="14746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715749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Compliance options:</a:t>
            </a:r>
          </a:p>
          <a:p>
            <a:endParaRPr lang="en-US" dirty="0"/>
          </a:p>
          <a:p>
            <a:r>
              <a:rPr lang="en-US" dirty="0"/>
              <a:t>Prescriptive </a:t>
            </a:r>
          </a:p>
          <a:p>
            <a:r>
              <a:rPr lang="en-US" dirty="0"/>
              <a:t>Total Building Performance</a:t>
            </a:r>
          </a:p>
          <a:p>
            <a:r>
              <a:rPr lang="en-US" dirty="0"/>
              <a:t>Energy Rating Index</a:t>
            </a:r>
          </a:p>
          <a:p>
            <a:r>
              <a:rPr lang="en-US" dirty="0"/>
              <a:t>Tropical Climate Region</a:t>
            </a:r>
          </a:p>
          <a:p>
            <a:endParaRPr lang="en-US" dirty="0"/>
          </a:p>
          <a:p>
            <a:r>
              <a:rPr lang="en-US" dirty="0"/>
              <a:t>The 2021 IECC removed use of the labels “prescriptive” and “mandatory” – now all requirements are identified within each path.</a:t>
            </a:r>
          </a:p>
          <a:p>
            <a:endParaRPr lang="en-US" dirty="0"/>
          </a:p>
          <a:p>
            <a:r>
              <a:rPr lang="en-US" dirty="0"/>
              <a:t>Additional Energy Efficiency requirements in R401.2.5 are applicable to all compliance paths.</a:t>
            </a:r>
          </a:p>
          <a:p>
            <a:endParaRPr lang="en-US" dirty="0"/>
          </a:p>
        </p:txBody>
      </p:sp>
      <p:sp>
        <p:nvSpPr>
          <p:cNvPr id="4" name="Slide Number Placeholder 3"/>
          <p:cNvSpPr>
            <a:spLocks noGrp="1"/>
          </p:cNvSpPr>
          <p:nvPr>
            <p:ph type="sldNum" sz="quarter" idx="5"/>
          </p:nvPr>
        </p:nvSpPr>
        <p:spPr/>
        <p:txBody>
          <a:bodyPr/>
          <a:lstStyle/>
          <a:p>
            <a:fld id="{02E0D831-AC0C-DC4B-9BDA-D6081987F2E2}" type="slidenum">
              <a:rPr lang="en-US" smtClean="0"/>
              <a:t>28</a:t>
            </a:fld>
            <a:endParaRPr lang="en-US" dirty="0"/>
          </a:p>
        </p:txBody>
      </p:sp>
    </p:spTree>
    <p:extLst>
      <p:ext uri="{BB962C8B-B14F-4D97-AF65-F5344CB8AC3E}">
        <p14:creationId xmlns:p14="http://schemas.microsoft.com/office/powerpoint/2010/main" val="1353701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36FEA1E-5ECB-4C73-91DB-AB352B5F9D77}" type="slidenum">
              <a:rPr lang="en-US" altLang="en-US">
                <a:cs typeface="Arial" pitchFamily="34" charset="0"/>
              </a:rPr>
              <a:pPr>
                <a:spcBef>
                  <a:spcPct val="0"/>
                </a:spcBef>
              </a:pPr>
              <a:t>29</a:t>
            </a:fld>
            <a:endParaRPr lang="en-US" altLang="en-US">
              <a:cs typeface="Arial" pitchFamily="34" charset="0"/>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As a refresher…</a:t>
            </a:r>
          </a:p>
          <a:p>
            <a:pPr eaLnBrk="1" hangingPunct="1"/>
            <a:endParaRPr lang="en-US" altLang="en-US" dirty="0"/>
          </a:p>
          <a:p>
            <a:pPr eaLnBrk="1" hangingPunct="1"/>
            <a:r>
              <a:rPr lang="en-US" altLang="en-US" dirty="0"/>
              <a:t>U-factor table is for the entire assembly.</a:t>
            </a:r>
          </a:p>
          <a:p>
            <a:pPr eaLnBrk="1" hangingPunct="1"/>
            <a:r>
              <a:rPr lang="en-US" altLang="en-US" dirty="0"/>
              <a:t>R-value table is only for the insulation.</a:t>
            </a:r>
          </a:p>
          <a:p>
            <a:pPr eaLnBrk="1" hangingPunct="1"/>
            <a:endParaRPr lang="en-US" altLang="en-US" dirty="0"/>
          </a:p>
          <a:p>
            <a:pPr eaLnBrk="1" hangingPunct="1"/>
            <a:r>
              <a:rPr lang="en-US" altLang="en-US" dirty="0"/>
              <a:t>UA Alternative – if the total bldg. thermal envelope UA (sum of U-factor x assembly area) is less than or equal to the total UA resulting from using the U-factor Table R402.1.4 (multiplied by the same area as in the proposed bldg.) the bldg. would be considered in compliance.</a:t>
            </a:r>
          </a:p>
          <a:p>
            <a:pPr eaLnBrk="1" hangingPunct="1"/>
            <a:endParaRPr lang="en-US" altLang="en-US" dirty="0"/>
          </a:p>
          <a:p>
            <a:pPr eaLnBrk="1" hangingPunct="1"/>
            <a:r>
              <a:rPr lang="en-US" altLang="en-US" dirty="0"/>
              <a:t>The SHGC requirements must be met in addition to UA compliance.</a:t>
            </a:r>
          </a:p>
          <a:p>
            <a:pPr eaLnBrk="1" hangingPunct="1"/>
            <a:endParaRPr lang="en-US" altLang="en-US" dirty="0"/>
          </a:p>
          <a:p>
            <a:pPr eaLnBrk="1" hangingPunct="1"/>
            <a:r>
              <a:rPr lang="en-US" altLang="en-US" dirty="0"/>
              <a:t>Note:  Slabs are not part of UA approach because there is no Slab U in Table R402.1.2.</a:t>
            </a:r>
          </a:p>
          <a:p>
            <a:pPr eaLnBrk="1" hangingPunct="1"/>
            <a:endParaRPr lang="en-US" altLang="en-US" dirty="0"/>
          </a:p>
        </p:txBody>
      </p:sp>
      <p:sp>
        <p:nvSpPr>
          <p:cNvPr id="22733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1048547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AE2F816C-5062-45F9-B2C6-62CBC4C07C4F}" type="slidenum">
              <a:rPr lang="en-US" altLang="en-US">
                <a:cs typeface="Arial" pitchFamily="34" charset="0"/>
              </a:rPr>
              <a:pPr>
                <a:spcBef>
                  <a:spcPct val="0"/>
                </a:spcBef>
              </a:pPr>
              <a:t>30</a:t>
            </a:fld>
            <a:endParaRPr lang="en-US" altLang="en-US">
              <a:cs typeface="Arial" pitchFamily="34" charset="0"/>
            </a:endParaRPr>
          </a:p>
        </p:txBody>
      </p:sp>
      <p:sp>
        <p:nvSpPr>
          <p:cNvPr id="151555" name="Rectangle 2"/>
          <p:cNvSpPr>
            <a:spLocks noGrp="1" noRot="1" noChangeAspect="1" noChangeArrowheads="1" noTextEdit="1"/>
          </p:cNvSpPr>
          <p:nvPr>
            <p:ph type="sldImg"/>
          </p:nvPr>
        </p:nvSpPr>
        <p:spPr>
          <a:xfrm>
            <a:off x="407988" y="696913"/>
            <a:ext cx="6197600" cy="3486150"/>
          </a:xfrm>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Most IECC requirements for residential buildings are for the </a:t>
            </a:r>
            <a:r>
              <a:rPr lang="en-US" altLang="en-US" b="1" dirty="0"/>
              <a:t>Building Thermal Envelope </a:t>
            </a:r>
            <a:r>
              <a:rPr lang="en-US" altLang="en-US" dirty="0"/>
              <a:t>as highlighted in orange on the diagram</a:t>
            </a:r>
          </a:p>
          <a:p>
            <a:pPr eaLnBrk="1" hangingPunct="1"/>
            <a:endParaRPr lang="en-US" altLang="en-US" dirty="0"/>
          </a:p>
          <a:p>
            <a:pPr eaLnBrk="1" hangingPunct="1"/>
            <a:r>
              <a:rPr lang="en-US" altLang="en-US" dirty="0"/>
              <a:t>The </a:t>
            </a:r>
            <a:r>
              <a:rPr lang="en-US" altLang="en-US" b="1" dirty="0"/>
              <a:t>Building Thermal Envelope</a:t>
            </a:r>
            <a:r>
              <a:rPr lang="en-US" altLang="en-US" dirty="0"/>
              <a:t> separates conditioned space from the outdoors and unconditioned spaces such as attics and garages</a:t>
            </a:r>
          </a:p>
          <a:p>
            <a:pPr eaLnBrk="1" hangingPunct="1"/>
            <a:endParaRPr lang="en-US" altLang="en-US" dirty="0"/>
          </a:p>
          <a:p>
            <a:pPr eaLnBrk="1" hangingPunct="1"/>
            <a:r>
              <a:rPr lang="en-US" altLang="en-US" dirty="0"/>
              <a:t>Fenestration is covered in this section.</a:t>
            </a:r>
          </a:p>
          <a:p>
            <a:pPr eaLnBrk="1" hangingPunct="1"/>
            <a:endParaRPr lang="en-US" altLang="en-US" dirty="0"/>
          </a:p>
          <a:p>
            <a:pPr eaLnBrk="1" hangingPunct="1"/>
            <a:endParaRPr lang="en-US" altLang="en-US" dirty="0"/>
          </a:p>
        </p:txBody>
      </p:sp>
      <p:sp>
        <p:nvSpPr>
          <p:cNvPr id="15155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75471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rgbClr val="000000"/>
                </a:solidFill>
                <a:cs typeface="Times New Roman" pitchFamily="18" charset="0"/>
              </a:rPr>
              <a:t>Typically vaulted ceiling or cathedral ceiling</a:t>
            </a:r>
          </a:p>
          <a:p>
            <a:pPr eaLnBrk="1" hangingPunct="1"/>
            <a:endParaRPr lang="en-US" altLang="en-US" dirty="0">
              <a:solidFill>
                <a:srgbClr val="000000"/>
              </a:solidFill>
              <a:cs typeface="Times New Roman" pitchFamily="18" charset="0"/>
            </a:endParaRPr>
          </a:p>
          <a:p>
            <a:pPr eaLnBrk="1" hangingPunct="1"/>
            <a:r>
              <a:rPr lang="en-US" altLang="en-US" dirty="0">
                <a:solidFill>
                  <a:srgbClr val="000000"/>
                </a:solidFill>
                <a:cs typeface="Times New Roman" pitchFamily="18" charset="0"/>
              </a:rPr>
              <a:t>If vaulted ceiling has a requirement of &gt; R-30, but rafters or trusses can’t accommodate that, you can comply with not more than R-30 up to 500 sf or 20% of total insulated ceiling area, whichever is less.</a:t>
            </a:r>
          </a:p>
          <a:p>
            <a:pPr eaLnBrk="1" hangingPunct="1"/>
            <a:endParaRPr lang="en-US" altLang="en-US" dirty="0">
              <a:solidFill>
                <a:srgbClr val="000000"/>
              </a:solidFill>
              <a:cs typeface="Times New Roman" pitchFamily="18" charset="0"/>
            </a:endParaRPr>
          </a:p>
          <a:p>
            <a:pPr eaLnBrk="1" hangingPunct="1"/>
            <a:r>
              <a:rPr lang="en-US" altLang="en-US" dirty="0">
                <a:solidFill>
                  <a:srgbClr val="000000"/>
                </a:solidFill>
                <a:cs typeface="Times New Roman" pitchFamily="18" charset="0"/>
              </a:rPr>
              <a:t>Ex:  If you have a small vaulted ceiling area over the entryway and because it’s small, it has relatively small framing members above and you’re in the North where R-38 is required, code will allow R-30.  So, you don’t have to redesign the structure just to accommodate R-38 as long as the area is &lt; 500 sf or 20% of ceiling area.</a:t>
            </a:r>
          </a:p>
          <a:p>
            <a:pPr eaLnBrk="1" hangingPunct="1"/>
            <a:endParaRPr lang="en-US" altLang="en-US" dirty="0">
              <a:solidFill>
                <a:srgbClr val="000000"/>
              </a:solidFill>
              <a:cs typeface="Times New Roman" pitchFamily="18" charset="0"/>
            </a:endParaRPr>
          </a:p>
          <a:p>
            <a:endParaRPr lang="en-US" altLang="en-US" b="1" i="1" dirty="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3126B23E-0112-4BBB-B0F2-38E28FDB20F7}" type="slidenum">
              <a:rPr lang="en-US" altLang="en-US">
                <a:cs typeface="Arial" pitchFamily="34" charset="0"/>
              </a:rPr>
              <a:pPr>
                <a:spcBef>
                  <a:spcPct val="0"/>
                </a:spcBef>
              </a:pPr>
              <a:t>31</a:t>
            </a:fld>
            <a:endParaRPr lang="en-US" altLang="en-US">
              <a:cs typeface="Arial" pitchFamily="34" charset="0"/>
            </a:endParaRPr>
          </a:p>
        </p:txBody>
      </p:sp>
      <p:sp>
        <p:nvSpPr>
          <p:cNvPr id="17510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699788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DF503635-6787-4C7F-B623-2C7B3F05CB91}" type="slidenum">
              <a:rPr lang="en-US" altLang="en-US">
                <a:cs typeface="Arial" pitchFamily="34" charset="0"/>
              </a:rPr>
              <a:pPr>
                <a:spcBef>
                  <a:spcPct val="0"/>
                </a:spcBef>
              </a:pPr>
              <a:t>32</a:t>
            </a:fld>
            <a:endParaRPr lang="en-US" altLang="en-US">
              <a:cs typeface="Arial" pitchFamily="34" charset="0"/>
            </a:endParaRPr>
          </a:p>
        </p:txBody>
      </p:sp>
      <p:sp>
        <p:nvSpPr>
          <p:cNvPr id="17715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488471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5988"/>
            <a:endParaRPr lang="en-US" altLang="en-US" dirty="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4E445520-654E-4C12-87E3-E05881F54A56}" type="slidenum">
              <a:rPr lang="en-US" altLang="en-US">
                <a:cs typeface="Arial" pitchFamily="34" charset="0"/>
              </a:rPr>
              <a:pPr>
                <a:spcBef>
                  <a:spcPct val="0"/>
                </a:spcBef>
              </a:pPr>
              <a:t>33</a:t>
            </a:fld>
            <a:endParaRPr lang="en-US" altLang="en-US">
              <a:cs typeface="Arial" pitchFamily="34" charset="0"/>
            </a:endParaRPr>
          </a:p>
        </p:txBody>
      </p:sp>
      <p:sp>
        <p:nvSpPr>
          <p:cNvPr id="18125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66492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5988"/>
            <a:r>
              <a:rPr lang="en-US" altLang="en-US" dirty="0"/>
              <a:t>The baffle prevents the loose fill insulation from spilling into the living space when the attic access is opened and provides a permanent means of maintaining the installed R-value of the loose fill insulation. Foam board works well.</a:t>
            </a:r>
          </a:p>
          <a:p>
            <a:pPr defTabSz="915988"/>
            <a:endParaRPr lang="en-US" altLang="en-US" dirty="0"/>
          </a:p>
          <a:p>
            <a:pPr defTabSz="915988"/>
            <a:r>
              <a:rPr lang="en-US" altLang="en-US" dirty="0"/>
              <a:t>Ex:  if you have an access hatch into an attic with R-38, the hatch itself has to be insulated to R-38 with a baffle or wall retainer to hold the loose fill insulation away from that opening when it’s opened.</a:t>
            </a:r>
          </a:p>
          <a:p>
            <a:pPr defTabSz="915988"/>
            <a:endParaRPr lang="en-US" altLang="en-US" dirty="0"/>
          </a:p>
          <a:p>
            <a:pPr defTabSz="915988"/>
            <a:r>
              <a:rPr lang="en-US" altLang="en-US" dirty="0"/>
              <a:t>Access to equipment example - You can’t just blow insulation all around the air handler, you have to build a platform up to the air handler that’s over the insulation.</a:t>
            </a: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4E445520-654E-4C12-87E3-E05881F54A56}" type="slidenum">
              <a:rPr lang="en-US" altLang="en-US">
                <a:cs typeface="Arial" pitchFamily="34" charset="0"/>
              </a:rPr>
              <a:pPr>
                <a:spcBef>
                  <a:spcPct val="0"/>
                </a:spcBef>
              </a:pPr>
              <a:t>34</a:t>
            </a:fld>
            <a:endParaRPr lang="en-US" altLang="en-US">
              <a:cs typeface="Arial" pitchFamily="34" charset="0"/>
            </a:endParaRPr>
          </a:p>
        </p:txBody>
      </p:sp>
      <p:sp>
        <p:nvSpPr>
          <p:cNvPr id="18125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25627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215A33FA-97E7-450C-A1A3-9FEBF0594F26}" type="slidenum">
              <a:rPr lang="en-US" altLang="en-US">
                <a:cs typeface="Arial" pitchFamily="34" charset="0"/>
              </a:rPr>
              <a:pPr>
                <a:spcBef>
                  <a:spcPct val="0"/>
                </a:spcBef>
              </a:pPr>
              <a:t>3</a:t>
            </a:fld>
            <a:endParaRPr lang="en-US" altLang="en-US">
              <a:cs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IECC is one of the International Codes.  This code establishes minimum regulations for energy efficient buildings using prescriptive and performance related provisions.</a:t>
            </a:r>
          </a:p>
          <a:p>
            <a:pPr eaLnBrk="1" hangingPunct="1">
              <a:buFontTx/>
              <a:buChar char="•"/>
            </a:pPr>
            <a:endParaRPr lang="en-US" altLang="en-US" dirty="0"/>
          </a:p>
          <a:p>
            <a:pPr eaLnBrk="1" hangingPunct="1"/>
            <a:r>
              <a:rPr lang="en-US" altLang="en-US" dirty="0"/>
              <a:t>The  IECC contains energy provisions for both residential and commercial buildings.</a:t>
            </a:r>
          </a:p>
          <a:p>
            <a:pPr eaLnBrk="1" hangingPunct="1"/>
            <a:endParaRPr lang="en-US" altLang="en-US" dirty="0"/>
          </a:p>
          <a:p>
            <a:pPr marL="628650" lvl="1" indent="-171450" eaLnBrk="1" hangingPunct="1">
              <a:buFontTx/>
              <a:buChar char="•"/>
            </a:pPr>
            <a:r>
              <a:rPr lang="en-US" altLang="en-US" dirty="0">
                <a:ea typeface="ＭＳ Ｐゴシック" pitchFamily="34" charset="-128"/>
              </a:rPr>
              <a:t>Building Envelope - focuses on air sealing, minimum insulation levels, and efficient glazing.</a:t>
            </a:r>
          </a:p>
          <a:p>
            <a:pPr marL="628650" lvl="1" indent="-171450" eaLnBrk="1" hangingPunct="1">
              <a:buFontTx/>
              <a:buChar char="•"/>
            </a:pPr>
            <a:r>
              <a:rPr lang="en-US" altLang="en-US" dirty="0">
                <a:ea typeface="ＭＳ Ｐゴシック" pitchFamily="34" charset="-128"/>
              </a:rPr>
              <a:t>Mechanical Systems - addresses equipment efficiency, HVAC controls and heating and cooling distribution.</a:t>
            </a:r>
          </a:p>
          <a:p>
            <a:pPr marL="628650" lvl="1" indent="-171450" eaLnBrk="1" hangingPunct="1">
              <a:buFontTx/>
              <a:buChar char="•"/>
            </a:pPr>
            <a:r>
              <a:rPr lang="en-US" altLang="en-US" dirty="0">
                <a:ea typeface="ＭＳ Ｐゴシック" pitchFamily="34" charset="-128"/>
              </a:rPr>
              <a:t>Electrical Systems - focuses on interior and exterior lighting wattage limits and controls for efficient lighting usage.</a:t>
            </a:r>
          </a:p>
          <a:p>
            <a:pPr marL="628650" lvl="1" indent="-171450" eaLnBrk="1" hangingPunct="1">
              <a:buFontTx/>
              <a:buChar char="•"/>
            </a:pPr>
            <a:r>
              <a:rPr lang="en-US" altLang="en-US" dirty="0">
                <a:ea typeface="ＭＳ Ｐゴシック" pitchFamily="34" charset="-128"/>
              </a:rPr>
              <a:t>Service Water Heating Systems - addresses water heating efficiency and hot water distribution.</a:t>
            </a:r>
          </a:p>
          <a:p>
            <a:pPr marL="628650" lvl="1" indent="-171450" eaLnBrk="1" hangingPunct="1">
              <a:buFontTx/>
              <a:buChar char="•"/>
            </a:pPr>
            <a:endParaRPr lang="en-US" altLang="en-US" dirty="0">
              <a:ea typeface="ＭＳ Ｐゴシック" pitchFamily="34" charset="-128"/>
            </a:endParaRPr>
          </a:p>
          <a:p>
            <a:pPr eaLnBrk="1" hangingPunct="1"/>
            <a:r>
              <a:rPr lang="en-US" altLang="en-US" dirty="0"/>
              <a:t>Health and life safety take precedence.</a:t>
            </a:r>
          </a:p>
        </p:txBody>
      </p:sp>
      <p:sp>
        <p:nvSpPr>
          <p:cNvPr id="11878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437883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79E9FE4-49A4-4DA5-864E-2B486C24A668}" type="slidenum">
              <a:rPr lang="en-US" altLang="en-US">
                <a:cs typeface="Arial" pitchFamily="34" charset="0"/>
              </a:rPr>
              <a:pPr>
                <a:spcBef>
                  <a:spcPct val="0"/>
                </a:spcBef>
              </a:pPr>
              <a:t>35</a:t>
            </a:fld>
            <a:endParaRPr lang="en-US" altLang="en-US">
              <a:cs typeface="Arial" pitchFamily="34" charset="0"/>
            </a:endParaRPr>
          </a:p>
        </p:txBody>
      </p:sp>
      <p:sp>
        <p:nvSpPr>
          <p:cNvPr id="17920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4848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277A3106-81A8-4E93-B1E4-D89CEC57B812}" type="slidenum">
              <a:rPr lang="en-US" altLang="en-US">
                <a:cs typeface="Arial" pitchFamily="34" charset="0"/>
              </a:rPr>
              <a:pPr>
                <a:spcBef>
                  <a:spcPct val="0"/>
                </a:spcBef>
              </a:pPr>
              <a:t>36</a:t>
            </a:fld>
            <a:endParaRPr lang="en-US" altLang="en-US">
              <a:cs typeface="Arial" pitchFamily="34" charset="0"/>
            </a:endParaRPr>
          </a:p>
        </p:txBody>
      </p:sp>
      <p:sp>
        <p:nvSpPr>
          <p:cNvPr id="183299" name="Rectangle 2"/>
          <p:cNvSpPr>
            <a:spLocks noGrp="1" noRot="1" noChangeAspect="1" noChangeArrowheads="1" noTextEdit="1"/>
          </p:cNvSpPr>
          <p:nvPr>
            <p:ph type="sldImg"/>
          </p:nvPr>
        </p:nvSpPr>
        <p:spPr>
          <a:xfrm>
            <a:off x="407988" y="696913"/>
            <a:ext cx="6197600" cy="3486150"/>
          </a:xfrm>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Walls are covered in this section.</a:t>
            </a:r>
          </a:p>
          <a:p>
            <a:pPr eaLnBrk="1" hangingPunct="1"/>
            <a:endParaRPr lang="en-US" altLang="en-US"/>
          </a:p>
          <a:p>
            <a:pPr eaLnBrk="1" hangingPunct="1"/>
            <a:endParaRPr lang="en-US" altLang="en-US"/>
          </a:p>
          <a:p>
            <a:pPr eaLnBrk="1" hangingPunct="1"/>
            <a:endParaRPr lang="en-US" altLang="en-US"/>
          </a:p>
        </p:txBody>
      </p:sp>
      <p:sp>
        <p:nvSpPr>
          <p:cNvPr id="18330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354968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i="1"/>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A195AF1-BA2A-46C6-9B06-6897A814AC7C}" type="slidenum">
              <a:rPr lang="en-US" altLang="en-US">
                <a:cs typeface="Arial" pitchFamily="34" charset="0"/>
              </a:rPr>
              <a:pPr>
                <a:spcBef>
                  <a:spcPct val="0"/>
                </a:spcBef>
              </a:pPr>
              <a:t>37</a:t>
            </a:fld>
            <a:endParaRPr lang="en-US" altLang="en-US">
              <a:cs typeface="Arial" pitchFamily="34" charset="0"/>
            </a:endParaRPr>
          </a:p>
        </p:txBody>
      </p:sp>
      <p:sp>
        <p:nvSpPr>
          <p:cNvPr id="1853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617536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BD51B985-F013-487E-9675-EBF3DB7AAEEF}" type="slidenum">
              <a:rPr lang="en-US" altLang="en-US">
                <a:cs typeface="Arial" pitchFamily="34" charset="0"/>
              </a:rPr>
              <a:pPr>
                <a:spcBef>
                  <a:spcPct val="0"/>
                </a:spcBef>
              </a:pPr>
              <a:t>38</a:t>
            </a:fld>
            <a:endParaRPr lang="en-US" altLang="en-US">
              <a:cs typeface="Arial" pitchFamily="34" charset="0"/>
            </a:endParaRPr>
          </a:p>
        </p:txBody>
      </p:sp>
      <p:sp>
        <p:nvSpPr>
          <p:cNvPr id="187395" name="Rectangle 2"/>
          <p:cNvSpPr>
            <a:spLocks noGrp="1" noRot="1" noChangeAspect="1" noChangeArrowheads="1" noTextEdit="1"/>
          </p:cNvSpPr>
          <p:nvPr>
            <p:ph type="sldImg"/>
          </p:nvPr>
        </p:nvSpPr>
        <p:spPr>
          <a:xfrm>
            <a:off x="407988" y="696913"/>
            <a:ext cx="6197600" cy="3486150"/>
          </a:xfrm>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Insulation should not be compressed behind the wiring or plumbing; this reduces the R-value of insulation.</a:t>
            </a:r>
          </a:p>
          <a:p>
            <a:pPr eaLnBrk="1" hangingPunct="1"/>
            <a:r>
              <a:rPr lang="en-US" altLang="en-US" dirty="0"/>
              <a:t>Be sure the insulation has filled the entire cavity; batts that are cut too short will leave voids.</a:t>
            </a:r>
          </a:p>
          <a:p>
            <a:pPr eaLnBrk="1" hangingPunct="1"/>
            <a:endParaRPr lang="en-US" altLang="en-US" dirty="0"/>
          </a:p>
          <a:p>
            <a:pPr eaLnBrk="1" hangingPunct="1"/>
            <a:r>
              <a:rPr lang="en-US" altLang="en-US" dirty="0"/>
              <a:t>For continuous insulation make sure there are no voids and the insulation is well bonded to the outside framing.</a:t>
            </a:r>
          </a:p>
          <a:p>
            <a:pPr eaLnBrk="1" hangingPunct="1"/>
            <a:endParaRPr lang="en-US" altLang="en-US" dirty="0"/>
          </a:p>
          <a:p>
            <a:pPr eaLnBrk="1" hangingPunct="1"/>
            <a:r>
              <a:rPr lang="en-US" altLang="en-US" dirty="0"/>
              <a:t>Perimeter joists between floors must be insulated.  Ex:  8 ft wall becomes a 9 ft wall.</a:t>
            </a:r>
          </a:p>
          <a:p>
            <a:pPr eaLnBrk="1" hangingPunct="1"/>
            <a:endParaRPr lang="en-US" altLang="en-US" dirty="0"/>
          </a:p>
          <a:p>
            <a:pPr eaLnBrk="1" hangingPunct="1"/>
            <a:r>
              <a:rPr lang="en-US" altLang="en-US" dirty="0"/>
              <a:t>While not a requirement, in some climates it is important to insulate exterior corners and on or in headers over doors and windows to eliminate heat transfer through the surfaces.</a:t>
            </a:r>
          </a:p>
          <a:p>
            <a:pPr eaLnBrk="1" hangingPunct="1"/>
            <a:endParaRPr lang="en-US" altLang="en-US" dirty="0"/>
          </a:p>
          <a:p>
            <a:pPr eaLnBrk="1" hangingPunct="1"/>
            <a:endParaRPr lang="en-US" altLang="en-US" dirty="0"/>
          </a:p>
        </p:txBody>
      </p:sp>
      <p:sp>
        <p:nvSpPr>
          <p:cNvPr id="18739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1705196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Partial table shown</a:t>
            </a:r>
          </a:p>
          <a:p>
            <a:endParaRPr lang="en-US" altLang="en-US"/>
          </a:p>
          <a:p>
            <a:endParaRPr lang="en-US" altLang="en-US"/>
          </a:p>
          <a:p>
            <a:endParaRPr lang="en-US" altLang="en-US"/>
          </a:p>
          <a:p>
            <a:endParaRPr lang="en-US" altLang="en-US"/>
          </a:p>
          <a:p>
            <a:endParaRPr lang="en-US" altLang="en-US"/>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A39B368-5587-4123-9416-7DC61CF663AB}" type="slidenum">
              <a:rPr lang="en-US" altLang="en-US">
                <a:cs typeface="Arial" pitchFamily="34" charset="0"/>
              </a:rPr>
              <a:pPr>
                <a:spcBef>
                  <a:spcPct val="0"/>
                </a:spcBef>
              </a:pPr>
              <a:t>39</a:t>
            </a:fld>
            <a:endParaRPr lang="en-US" altLang="en-US">
              <a:cs typeface="Arial" pitchFamily="34" charset="0"/>
            </a:endParaRPr>
          </a:p>
        </p:txBody>
      </p:sp>
      <p:sp>
        <p:nvSpPr>
          <p:cNvPr id="18944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1663360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AA7192C5-187C-4032-9639-F96CB1BC4898}" type="slidenum">
              <a:rPr lang="en-US" altLang="en-US">
                <a:cs typeface="Arial" pitchFamily="34" charset="0"/>
              </a:rPr>
              <a:pPr>
                <a:spcBef>
                  <a:spcPct val="0"/>
                </a:spcBef>
              </a:pPr>
              <a:t>41</a:t>
            </a:fld>
            <a:endParaRPr lang="en-US" altLang="en-US">
              <a:cs typeface="Arial" pitchFamily="34"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Metal framing provides a more effective path for heat transmission than wood stud wall construction.</a:t>
            </a:r>
          </a:p>
          <a:p>
            <a:pPr eaLnBrk="1" hangingPunct="1"/>
            <a:r>
              <a:rPr lang="en-US" altLang="en-US" dirty="0"/>
              <a:t>R-X+Y means RX cavity insulation plus R-Y continuous insulation (example R-26+5).</a:t>
            </a:r>
          </a:p>
          <a:p>
            <a:pPr eaLnBrk="1" hangingPunct="1"/>
            <a:r>
              <a:rPr lang="en-US" altLang="en-US" dirty="0"/>
              <a:t>In ceilings, insulation that exceeds the height of the framing must cover the framing.</a:t>
            </a:r>
          </a:p>
          <a:p>
            <a:pPr eaLnBrk="1" hangingPunct="1"/>
            <a:endParaRPr lang="en-US" altLang="en-US" dirty="0"/>
          </a:p>
          <a:p>
            <a:pPr eaLnBrk="1" hangingPunct="1"/>
            <a:r>
              <a:rPr lang="en-US" altLang="en-US" dirty="0"/>
              <a:t>Steel framed assemblies shall meet the insulation requirements in Table R402.2.6 OR</a:t>
            </a:r>
          </a:p>
          <a:p>
            <a:pPr eaLnBrk="1" hangingPunct="1"/>
            <a:r>
              <a:rPr lang="en-US" altLang="en-US" dirty="0"/>
              <a:t>the U-factor requirements in the U-factor Table R402.1.4 for Frame Walls and use a series-parallel path calculation method.</a:t>
            </a:r>
          </a:p>
        </p:txBody>
      </p:sp>
      <p:sp>
        <p:nvSpPr>
          <p:cNvPr id="19251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4216239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C1C77E6F-28AC-4079-B4DA-9BEA9F8E34C6}" type="slidenum">
              <a:rPr lang="en-US" altLang="en-US">
                <a:cs typeface="Arial" pitchFamily="34" charset="0"/>
              </a:rPr>
              <a:pPr>
                <a:spcBef>
                  <a:spcPct val="0"/>
                </a:spcBef>
              </a:pPr>
              <a:t>42</a:t>
            </a:fld>
            <a:endParaRPr lang="en-US" altLang="en-US">
              <a:cs typeface="Arial" pitchFamily="34"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“Earth” includes adobe, compressed earth block, and rammed earth.</a:t>
            </a:r>
          </a:p>
          <a:p>
            <a:pPr eaLnBrk="1" hangingPunct="1"/>
            <a:endParaRPr lang="en-US" altLang="en-US"/>
          </a:p>
          <a:p>
            <a:pPr eaLnBrk="1" hangingPunct="1"/>
            <a:r>
              <a:rPr lang="en-US" altLang="en-US"/>
              <a:t>Mass walls have sufficient mass that they’re able to store a significant amount of heat in the all itself.  Special requirements acknowledge that storage ability can improve the performance of the wall in terms of energy, especially in southern locations for cooling purposes.</a:t>
            </a:r>
          </a:p>
          <a:p>
            <a:pPr eaLnBrk="1" hangingPunct="1"/>
            <a:endParaRPr lang="en-US" altLang="en-US"/>
          </a:p>
          <a:p>
            <a:pPr eaLnBrk="1" hangingPunct="1"/>
            <a:endParaRPr lang="en-US" altLang="en-US"/>
          </a:p>
        </p:txBody>
      </p:sp>
      <p:sp>
        <p:nvSpPr>
          <p:cNvPr id="19456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1126502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Partial table shown</a:t>
            </a:r>
          </a:p>
          <a:p>
            <a:endParaRPr lang="en-US" altLang="en-US"/>
          </a:p>
          <a:p>
            <a:r>
              <a:rPr lang="en-US" altLang="en-US"/>
              <a:t>Means that thermally massive walls lose a lot of their advantage when you insulate the building from them.</a:t>
            </a:r>
          </a:p>
          <a:p>
            <a:endParaRPr lang="en-US" altLang="en-US"/>
          </a:p>
          <a:p>
            <a:r>
              <a:rPr lang="en-US" altLang="en-US"/>
              <a:t>So, it’s much better from an energy standpoint to have insulation on the outside of a thermally massive wall than it is to have it on the inside.  If you have most of the insulation on the inside, you have to have a little more of it.</a:t>
            </a: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32EEE0E4-02AF-43C3-93C2-285029E8C969}" type="slidenum">
              <a:rPr lang="en-US" altLang="en-US">
                <a:cs typeface="Arial" pitchFamily="34" charset="0"/>
              </a:rPr>
              <a:pPr>
                <a:spcBef>
                  <a:spcPct val="0"/>
                </a:spcBef>
              </a:pPr>
              <a:t>43</a:t>
            </a:fld>
            <a:endParaRPr lang="en-US" altLang="en-US">
              <a:cs typeface="Arial" pitchFamily="34" charset="0"/>
            </a:endParaRPr>
          </a:p>
        </p:txBody>
      </p:sp>
      <p:sp>
        <p:nvSpPr>
          <p:cNvPr id="19661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616339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A20F5012-5E08-4102-92DF-A26556A11B17}" type="slidenum">
              <a:rPr lang="en-US" altLang="en-US">
                <a:cs typeface="Arial" pitchFamily="34" charset="0"/>
              </a:rPr>
              <a:pPr>
                <a:spcBef>
                  <a:spcPct val="0"/>
                </a:spcBef>
              </a:pPr>
              <a:t>44</a:t>
            </a:fld>
            <a:endParaRPr lang="en-US" altLang="en-US">
              <a:cs typeface="Arial" pitchFamily="34" charset="0"/>
            </a:endParaRPr>
          </a:p>
        </p:txBody>
      </p:sp>
      <p:sp>
        <p:nvSpPr>
          <p:cNvPr id="200707" name="Rectangle 2"/>
          <p:cNvSpPr>
            <a:spLocks noGrp="1" noRot="1" noChangeAspect="1" noChangeArrowheads="1" noTextEdit="1"/>
          </p:cNvSpPr>
          <p:nvPr>
            <p:ph type="sldImg"/>
          </p:nvPr>
        </p:nvSpPr>
        <p:spPr>
          <a:xfrm>
            <a:off x="407988" y="696913"/>
            <a:ext cx="6197600" cy="3486150"/>
          </a:xfrm>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Floors are covered in this section.</a:t>
            </a:r>
          </a:p>
          <a:p>
            <a:pPr eaLnBrk="1" hangingPunct="1"/>
            <a:endParaRPr lang="en-US" altLang="en-US"/>
          </a:p>
          <a:p>
            <a:pPr eaLnBrk="1" hangingPunct="1"/>
            <a:endParaRPr lang="en-US" altLang="en-US"/>
          </a:p>
          <a:p>
            <a:pPr eaLnBrk="1" hangingPunct="1"/>
            <a:endParaRPr lang="en-US" altLang="en-US"/>
          </a:p>
        </p:txBody>
      </p:sp>
      <p:sp>
        <p:nvSpPr>
          <p:cNvPr id="20070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0128248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Partial table shown</a:t>
            </a:r>
          </a:p>
          <a:p>
            <a:endParaRPr lang="en-US" altLang="en-US" dirty="0"/>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40809E4E-5C78-45F5-BAE4-6FC4CA28C2C2}" type="slidenum">
              <a:rPr lang="en-US" altLang="en-US">
                <a:cs typeface="Arial" pitchFamily="34" charset="0"/>
              </a:rPr>
              <a:pPr>
                <a:spcBef>
                  <a:spcPct val="0"/>
                </a:spcBef>
              </a:pPr>
              <a:t>45</a:t>
            </a:fld>
            <a:endParaRPr lang="en-US" altLang="en-US">
              <a:cs typeface="Arial" pitchFamily="34" charset="0"/>
            </a:endParaRPr>
          </a:p>
        </p:txBody>
      </p:sp>
      <p:sp>
        <p:nvSpPr>
          <p:cNvPr id="2027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957188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sz="1100" b="1" i="0" kern="1200" dirty="0">
                <a:solidFill>
                  <a:schemeClr val="tx1"/>
                </a:solidFill>
                <a:effectLst/>
                <a:latin typeface="+mn-lt"/>
                <a:ea typeface="+mn-ea"/>
                <a:cs typeface="+mn-cs"/>
              </a:rPr>
              <a:t>Energy Codes set the minimum efficiency requirements for new and existing buildings guaranteeing reductions in energy consumption and emissions.  Also improve comfort and durability.</a:t>
            </a:r>
          </a:p>
          <a:p>
            <a:pPr marL="171450" indent="-171450" fontAlgn="base">
              <a:buFont typeface="Arial" panose="020B0604020202020204" pitchFamily="34" charset="0"/>
              <a:buChar char="•"/>
            </a:pPr>
            <a:r>
              <a:rPr lang="en-US" sz="1100" b="1" i="0" kern="1200" dirty="0">
                <a:solidFill>
                  <a:schemeClr val="tx1"/>
                </a:solidFill>
                <a:effectLst/>
                <a:latin typeface="+mn-lt"/>
                <a:ea typeface="+mn-ea"/>
                <a:cs typeface="+mn-cs"/>
              </a:rPr>
              <a:t>Subset of Building Codes which govern the construction of the buildings</a:t>
            </a:r>
          </a:p>
          <a:p>
            <a:pPr marL="171450" indent="-171450" fontAlgn="base">
              <a:buFont typeface="Arial" panose="020B0604020202020204" pitchFamily="34" charset="0"/>
              <a:buChar char="•"/>
            </a:pPr>
            <a:r>
              <a:rPr lang="en-US" sz="1100" b="1" i="0" kern="1200" dirty="0">
                <a:solidFill>
                  <a:schemeClr val="tx1"/>
                </a:solidFill>
                <a:effectLst/>
                <a:latin typeface="+mn-lt"/>
                <a:ea typeface="+mn-ea"/>
                <a:cs typeface="+mn-cs"/>
              </a:rPr>
              <a:t>Energy codes ensure savings as a result of efficient building design</a:t>
            </a:r>
          </a:p>
          <a:p>
            <a:pPr marL="171450" indent="-171450" fontAlgn="base">
              <a:buFont typeface="Arial" panose="020B0604020202020204" pitchFamily="34" charset="0"/>
              <a:buChar char="•"/>
            </a:pPr>
            <a:r>
              <a:rPr lang="en-US" sz="1100" b="1" i="0" kern="1200" dirty="0">
                <a:solidFill>
                  <a:schemeClr val="tx1"/>
                </a:solidFill>
                <a:effectLst/>
                <a:latin typeface="+mn-lt"/>
                <a:ea typeface="+mn-ea"/>
                <a:cs typeface="+mn-cs"/>
              </a:rPr>
              <a:t>Cost benefit with building efficiency into a new building as it is more costly to achieve higher efficiency in existing buildings</a:t>
            </a:r>
          </a:p>
          <a:p>
            <a:pPr fontAlgn="base"/>
            <a:endParaRPr lang="en-US" sz="1100" b="1" i="0" kern="1200" dirty="0">
              <a:solidFill>
                <a:schemeClr val="tx1"/>
              </a:solidFill>
              <a:effectLst/>
              <a:latin typeface="+mn-lt"/>
              <a:ea typeface="+mn-ea"/>
              <a:cs typeface="+mn-cs"/>
            </a:endParaRPr>
          </a:p>
          <a:p>
            <a:pPr fontAlgn="base"/>
            <a:endParaRPr lang="en-US" sz="1100" b="1" i="0" kern="1200" dirty="0">
              <a:solidFill>
                <a:schemeClr val="tx1"/>
              </a:solidFill>
              <a:effectLst/>
              <a:latin typeface="+mn-lt"/>
              <a:ea typeface="+mn-ea"/>
              <a:cs typeface="+mn-cs"/>
            </a:endParaRPr>
          </a:p>
          <a:p>
            <a:pPr fontAlgn="base"/>
            <a:r>
              <a:rPr lang="en-US" sz="1100" b="1" i="0" kern="1200" dirty="0">
                <a:solidFill>
                  <a:schemeClr val="tx1"/>
                </a:solidFill>
                <a:effectLst/>
                <a:latin typeface="+mn-lt"/>
                <a:ea typeface="+mn-ea"/>
                <a:cs typeface="+mn-cs"/>
              </a:rPr>
              <a:t>The Purpose of Building Energy Codes</a:t>
            </a:r>
          </a:p>
          <a:p>
            <a:pPr fontAlgn="base"/>
            <a:r>
              <a:rPr lang="en-US" sz="1100" b="0" i="0" kern="1200" dirty="0">
                <a:solidFill>
                  <a:schemeClr val="tx1"/>
                </a:solidFill>
                <a:effectLst/>
                <a:latin typeface="+mn-lt"/>
                <a:ea typeface="+mn-ea"/>
                <a:cs typeface="+mn-cs"/>
              </a:rPr>
              <a:t>Energy codes and standards set minimum efficiency requirements for new and renovated buildings, assuring reductions in energy use and emissions over the life of the building. Energy codes are a subset of building codes, which establish baseline requirements and govern building construction. Code buildings are more comfortable and cost-effective to operate, assuring energy, economic and environmental benefits. The reduction in energy expenditures also correlates to a mitigated dependency on foreign oil, impacting national security. In light of these fundamental environmental issues, economic challenges, and uncertain energy costs, building energy codes are a key component of sound public policy.</a:t>
            </a:r>
          </a:p>
          <a:p>
            <a:pPr fontAlgn="base"/>
            <a:r>
              <a:rPr lang="en-US" sz="1100" b="1" i="0" kern="1200" dirty="0">
                <a:solidFill>
                  <a:schemeClr val="tx1"/>
                </a:solidFill>
                <a:effectLst/>
                <a:latin typeface="+mn-lt"/>
                <a:ea typeface="+mn-ea"/>
                <a:cs typeface="+mn-cs"/>
              </a:rPr>
              <a:t>The Benefits of Building Energy Codes</a:t>
            </a:r>
          </a:p>
          <a:p>
            <a:pPr fontAlgn="base"/>
            <a:r>
              <a:rPr lang="en-US" sz="1100" b="0" i="0" kern="1200" dirty="0">
                <a:solidFill>
                  <a:schemeClr val="tx1"/>
                </a:solidFill>
                <a:effectLst/>
                <a:latin typeface="+mn-lt"/>
                <a:ea typeface="+mn-ea"/>
                <a:cs typeface="+mn-cs"/>
              </a:rPr>
              <a:t>It is estimated that by 2035, 75% of the building stock in the U. S. will be new or renovated.</a:t>
            </a:r>
            <a:r>
              <a:rPr lang="en-US" sz="1100" b="0" i="0" kern="1200" baseline="30000" dirty="0">
                <a:solidFill>
                  <a:schemeClr val="tx1"/>
                </a:solidFill>
                <a:effectLst/>
                <a:latin typeface="+mn-lt"/>
                <a:ea typeface="+mn-ea"/>
                <a:cs typeface="+mn-cs"/>
              </a:rPr>
              <a:t>6</a:t>
            </a:r>
            <a:r>
              <a:rPr lang="en-US" sz="1100" b="0" i="0" kern="1200" dirty="0">
                <a:solidFill>
                  <a:schemeClr val="tx1"/>
                </a:solidFill>
                <a:effectLst/>
                <a:latin typeface="+mn-lt"/>
                <a:ea typeface="+mn-ea"/>
                <a:cs typeface="+mn-cs"/>
              </a:rPr>
              <a:t> As a building's operation and environmental impact is largely determined by upfront decisions, energy codes present a unique opportunity to assure savings through efficient building design, technologies, and construction practices. Once a building is constructed, it is significantly more expensive to achieve higher efficiency levels. Energy codes ensure that a building's energy use is including as a fundamental part of the design and construction process; making this early investment in energy efficiency will pay dividends to owners and occupants for years into the future.</a:t>
            </a:r>
          </a:p>
          <a:p>
            <a:pPr fontAlgn="base"/>
            <a:r>
              <a:rPr lang="en-US" sz="1100" b="1" i="1" kern="1200" dirty="0">
                <a:solidFill>
                  <a:schemeClr val="tx1"/>
                </a:solidFill>
                <a:effectLst/>
                <a:latin typeface="+mn-lt"/>
                <a:ea typeface="+mn-ea"/>
                <a:cs typeface="+mn-cs"/>
              </a:rPr>
              <a:t>Who benefits from energy codes?</a:t>
            </a:r>
            <a:endParaRPr lang="en-US" sz="1100" b="0" i="0" kern="1200" dirty="0">
              <a:solidFill>
                <a:schemeClr val="tx1"/>
              </a:solidFill>
              <a:effectLst/>
              <a:latin typeface="+mn-lt"/>
              <a:ea typeface="+mn-ea"/>
              <a:cs typeface="+mn-cs"/>
            </a:endParaRPr>
          </a:p>
          <a:p>
            <a:pPr fontAlgn="base"/>
            <a:r>
              <a:rPr lang="en-US" sz="1100" b="1" i="0" kern="1200" dirty="0">
                <a:solidFill>
                  <a:schemeClr val="tx1"/>
                </a:solidFill>
                <a:effectLst/>
                <a:latin typeface="+mn-lt"/>
                <a:ea typeface="+mn-ea"/>
                <a:cs typeface="+mn-cs"/>
              </a:rPr>
              <a:t>Consumers and homebuyers</a:t>
            </a:r>
            <a:r>
              <a:rPr lang="en-US" sz="1100" b="0" i="0" kern="1200" dirty="0">
                <a:solidFill>
                  <a:schemeClr val="tx1"/>
                </a:solidFill>
                <a:effectLst/>
                <a:latin typeface="+mn-lt"/>
                <a:ea typeface="+mn-ea"/>
                <a:cs typeface="+mn-cs"/>
              </a:rPr>
              <a:t> can be assured that they have purchased or rented a home that meets minimum standards for energy efficiency, and as a result will see significantly lower utility bills.</a:t>
            </a:r>
          </a:p>
          <a:p>
            <a:pPr fontAlgn="base"/>
            <a:r>
              <a:rPr lang="en-US" sz="1100" b="1" i="0" kern="1200" dirty="0">
                <a:solidFill>
                  <a:schemeClr val="tx1"/>
                </a:solidFill>
                <a:effectLst/>
                <a:latin typeface="+mn-lt"/>
                <a:ea typeface="+mn-ea"/>
                <a:cs typeface="+mn-cs"/>
              </a:rPr>
              <a:t>The construction industry</a:t>
            </a:r>
            <a:r>
              <a:rPr lang="en-US" sz="1100" b="0" i="0" kern="1200" dirty="0">
                <a:solidFill>
                  <a:schemeClr val="tx1"/>
                </a:solidFill>
                <a:effectLst/>
                <a:latin typeface="+mn-lt"/>
                <a:ea typeface="+mn-ea"/>
                <a:cs typeface="+mn-cs"/>
              </a:rPr>
              <a:t> can have a documented advantage over existing homes, as well as a level playing field, with respect to minimum energy efficiency requirements.</a:t>
            </a:r>
          </a:p>
          <a:p>
            <a:pPr fontAlgn="base"/>
            <a:r>
              <a:rPr lang="en-US" sz="1100" b="1" i="0" kern="1200" dirty="0">
                <a:solidFill>
                  <a:schemeClr val="tx1"/>
                </a:solidFill>
                <a:effectLst/>
                <a:latin typeface="+mn-lt"/>
                <a:ea typeface="+mn-ea"/>
                <a:cs typeface="+mn-cs"/>
              </a:rPr>
              <a:t>Code officials</a:t>
            </a:r>
            <a:r>
              <a:rPr lang="en-US" sz="1100" b="0" i="0" kern="1200" dirty="0">
                <a:solidFill>
                  <a:schemeClr val="tx1"/>
                </a:solidFill>
                <a:effectLst/>
                <a:latin typeface="+mn-lt"/>
                <a:ea typeface="+mn-ea"/>
                <a:cs typeface="+mn-cs"/>
              </a:rPr>
              <a:t> can be confident that new and renovated buildings are designed and built to meet industry standards for quality and comfort, thus improving consumer protection.</a:t>
            </a:r>
          </a:p>
          <a:p>
            <a:pPr fontAlgn="base"/>
            <a:r>
              <a:rPr lang="en-US" sz="1100" b="1" i="0" kern="1200" dirty="0">
                <a:solidFill>
                  <a:schemeClr val="tx1"/>
                </a:solidFill>
                <a:effectLst/>
                <a:latin typeface="+mn-lt"/>
                <a:ea typeface="+mn-ea"/>
                <a:cs typeface="+mn-cs"/>
              </a:rPr>
              <a:t>Utilities</a:t>
            </a:r>
            <a:r>
              <a:rPr lang="en-US" sz="1100" b="0" i="0" kern="1200" dirty="0">
                <a:solidFill>
                  <a:schemeClr val="tx1"/>
                </a:solidFill>
                <a:effectLst/>
                <a:latin typeface="+mn-lt"/>
                <a:ea typeface="+mn-ea"/>
                <a:cs typeface="+mn-cs"/>
              </a:rPr>
              <a:t> can benefit from supporting energy codes through access to cost-benefit data to use in determining future investments and attribution of savings to efficiency programs. Additionally, codes can provide better energy forecasting and decreased peak demand.</a:t>
            </a:r>
          </a:p>
          <a:p>
            <a:pPr fontAlgn="base"/>
            <a:r>
              <a:rPr lang="en-US" sz="1100" b="1" i="0" kern="1200" dirty="0">
                <a:solidFill>
                  <a:schemeClr val="tx1"/>
                </a:solidFill>
                <a:effectLst/>
                <a:latin typeface="+mn-lt"/>
                <a:ea typeface="+mn-ea"/>
                <a:cs typeface="+mn-cs"/>
              </a:rPr>
              <a:t>State and local governments</a:t>
            </a:r>
            <a:r>
              <a:rPr lang="en-US" sz="1100" b="0" i="0" kern="1200" dirty="0">
                <a:solidFill>
                  <a:schemeClr val="tx1"/>
                </a:solidFill>
                <a:effectLst/>
                <a:latin typeface="+mn-lt"/>
                <a:ea typeface="+mn-ea"/>
                <a:cs typeface="+mn-cs"/>
              </a:rPr>
              <a:t> can reduce energy demand and greenhouse gas emissions, while ensuring that their constituents live and work in comfortable buildings with low utility bills.</a:t>
            </a:r>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710104DB-87CA-D64F-AB86-DB2520DDF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8541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96B2FCF4-8660-455B-B84C-2C4C03366F68}" type="slidenum">
              <a:rPr lang="en-US" altLang="en-US">
                <a:cs typeface="Arial" pitchFamily="34" charset="0"/>
              </a:rPr>
              <a:pPr>
                <a:spcBef>
                  <a:spcPct val="0"/>
                </a:spcBef>
              </a:pPr>
              <a:t>46</a:t>
            </a:fld>
            <a:endParaRPr lang="en-US" altLang="en-US">
              <a:cs typeface="Arial" pitchFamily="34"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Building Thermal Envelope:  the basement walls, exterior walls, floor, roof, and any other building element that enclose conditioned space.  This boundary also includes the boundary between conditioned space and any exempt or unconditioned space.</a:t>
            </a:r>
          </a:p>
          <a:p>
            <a:pPr eaLnBrk="1" hangingPunct="1"/>
            <a:endParaRPr lang="en-US" altLang="en-US" dirty="0"/>
          </a:p>
          <a:p>
            <a:pPr eaLnBrk="1" hangingPunct="1"/>
            <a:r>
              <a:rPr lang="en-US" altLang="en-US" dirty="0"/>
              <a:t>If insulation in the floor framing members doesn’t fill the cavity, the gap can’t be against the underside of the sub floor.  Insulation must be pushed up to be in substantial contact with the sub floor and held by some means.  This is to prevent airflow up above the insulation, which could short circuit its insulating ability.  </a:t>
            </a:r>
          </a:p>
        </p:txBody>
      </p:sp>
      <p:sp>
        <p:nvSpPr>
          <p:cNvPr id="20480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245743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4B81C67C-3063-4065-994D-895EFA3172B6}" type="slidenum">
              <a:rPr lang="en-US" altLang="en-US">
                <a:cs typeface="Arial" pitchFamily="34" charset="0"/>
              </a:rPr>
              <a:pPr>
                <a:spcBef>
                  <a:spcPct val="0"/>
                </a:spcBef>
              </a:pPr>
              <a:t>47</a:t>
            </a:fld>
            <a:endParaRPr lang="en-US" altLang="en-US">
              <a:cs typeface="Arial" pitchFamily="34"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Metal framing provides a more effective path for heat transmission than wood stud wall construction.</a:t>
            </a:r>
          </a:p>
          <a:p>
            <a:pPr eaLnBrk="1" hangingPunct="1"/>
            <a:r>
              <a:rPr lang="en-US" altLang="en-US" dirty="0"/>
              <a:t>R-X+Y means R-X cavity insulation plus R-Y continuous insulation (example R-26+5).</a:t>
            </a:r>
          </a:p>
          <a:p>
            <a:pPr eaLnBrk="1" hangingPunct="1"/>
            <a:endParaRPr lang="en-US" altLang="en-US" dirty="0"/>
          </a:p>
          <a:p>
            <a:pPr eaLnBrk="1" hangingPunct="1"/>
            <a:r>
              <a:rPr lang="en-US" altLang="en-US" dirty="0"/>
              <a:t>Steel framed assemblies shall meet the insulation requirements in Table R402.2.6 OR</a:t>
            </a:r>
          </a:p>
          <a:p>
            <a:pPr eaLnBrk="1" hangingPunct="1"/>
            <a:r>
              <a:rPr lang="en-US" altLang="en-US" dirty="0"/>
              <a:t>the U-factor requirements in the U-factor Table R402.1.4 for Frame Walls and use a series-parallel path calculation method.</a:t>
            </a:r>
          </a:p>
        </p:txBody>
      </p:sp>
      <p:sp>
        <p:nvSpPr>
          <p:cNvPr id="20685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1618433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E1B61CEA-253F-44BB-B860-C2D1CB886062}" type="slidenum">
              <a:rPr lang="en-US" altLang="en-US">
                <a:cs typeface="Arial" pitchFamily="34" charset="0"/>
              </a:rPr>
              <a:pPr>
                <a:spcBef>
                  <a:spcPct val="0"/>
                </a:spcBef>
              </a:pPr>
              <a:t>48</a:t>
            </a:fld>
            <a:endParaRPr lang="en-US" altLang="en-US">
              <a:cs typeface="Arial" pitchFamily="34"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Define each wall individually.</a:t>
            </a:r>
          </a:p>
          <a:p>
            <a:pPr eaLnBrk="1" hangingPunct="1"/>
            <a:endParaRPr lang="en-US" altLang="en-US" dirty="0"/>
          </a:p>
          <a:p>
            <a:pPr eaLnBrk="1" hangingPunct="1"/>
            <a:r>
              <a:rPr lang="en-US" altLang="en-US" dirty="0"/>
              <a:t>If the grade is sloping, the average height of the grade of the wall should be used to determine whether it’s a below-grade or above-grade wall.</a:t>
            </a:r>
          </a:p>
          <a:p>
            <a:pPr eaLnBrk="1" hangingPunct="1"/>
            <a:endParaRPr lang="en-US" altLang="en-US" dirty="0"/>
          </a:p>
          <a:p>
            <a:pPr eaLnBrk="1" hangingPunct="1"/>
            <a:r>
              <a:rPr lang="en-US" altLang="en-US" dirty="0"/>
              <a:t>Back wall = below grade requirements</a:t>
            </a:r>
          </a:p>
          <a:p>
            <a:pPr eaLnBrk="1" hangingPunct="1"/>
            <a:r>
              <a:rPr lang="en-US" altLang="en-US" dirty="0"/>
              <a:t>Front wall = above grade requirements</a:t>
            </a:r>
          </a:p>
          <a:p>
            <a:pPr eaLnBrk="1" hangingPunct="1"/>
            <a:r>
              <a:rPr lang="en-US" altLang="en-US" dirty="0"/>
              <a:t>Side walls = could be either; best if plans specify where the backfill will go and how much of the wall will be buried.</a:t>
            </a:r>
          </a:p>
        </p:txBody>
      </p:sp>
      <p:sp>
        <p:nvSpPr>
          <p:cNvPr id="20890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0903829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49FEEAB-9291-4E14-A9F7-4697DEAC2EFF}" type="slidenum">
              <a:rPr lang="en-US" altLang="en-US">
                <a:cs typeface="Arial" pitchFamily="34" charset="0"/>
              </a:rPr>
              <a:pPr>
                <a:spcBef>
                  <a:spcPct val="0"/>
                </a:spcBef>
              </a:pPr>
              <a:t>49</a:t>
            </a:fld>
            <a:endParaRPr lang="en-US" altLang="en-US">
              <a:cs typeface="Arial" pitchFamily="34"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Where 50% or more of a wall assembly is below grade (based on exterior surface area), the below-grade wall requirement from the Envelope Requirements may be used for the entire assembly.  Insulation R-values from Table R402 1.2 are considered full height of the basement wall.</a:t>
            </a:r>
          </a:p>
          <a:p>
            <a:pPr eaLnBrk="1" hangingPunct="1"/>
            <a:endParaRPr lang="en-US" altLang="en-US"/>
          </a:p>
          <a:p>
            <a:pPr eaLnBrk="1" hangingPunct="1"/>
            <a:r>
              <a:rPr lang="en-US" altLang="en-US"/>
              <a:t>Below-grade wall insulation must extend from the top of the basement down to 10 feet below grade or to the basement floor, whichever is less.  </a:t>
            </a:r>
          </a:p>
          <a:p>
            <a:pPr eaLnBrk="1" hangingPunct="1"/>
            <a:endParaRPr lang="en-US" altLang="en-US"/>
          </a:p>
          <a:p>
            <a:pPr eaLnBrk="1" hangingPunct="1"/>
            <a:r>
              <a:rPr lang="en-US" altLang="en-US"/>
              <a:t>Walls associated with unconditioned basements must meet the requirements unless the floor above the basement is insulated accordingly.</a:t>
            </a:r>
          </a:p>
          <a:p>
            <a:pPr eaLnBrk="1" hangingPunct="1"/>
            <a:endParaRPr lang="en-US" altLang="en-US"/>
          </a:p>
        </p:txBody>
      </p:sp>
      <p:sp>
        <p:nvSpPr>
          <p:cNvPr id="21094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764292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AB29AD5C-A3E8-465A-BD70-04E327DE953C}" type="slidenum">
              <a:rPr lang="en-US" altLang="en-US">
                <a:cs typeface="Arial" pitchFamily="34" charset="0"/>
              </a:rPr>
              <a:pPr>
                <a:spcBef>
                  <a:spcPct val="0"/>
                </a:spcBef>
              </a:pPr>
              <a:t>50</a:t>
            </a:fld>
            <a:endParaRPr lang="en-US" altLang="en-US">
              <a:cs typeface="Arial" pitchFamily="34" charset="0"/>
            </a:endParaRPr>
          </a:p>
        </p:txBody>
      </p:sp>
      <p:sp>
        <p:nvSpPr>
          <p:cNvPr id="215043" name="Rectangle 2"/>
          <p:cNvSpPr>
            <a:spLocks noGrp="1" noRot="1" noChangeAspect="1" noChangeArrowheads="1" noTextEdit="1"/>
          </p:cNvSpPr>
          <p:nvPr>
            <p:ph type="sldImg"/>
          </p:nvPr>
        </p:nvSpPr>
        <p:spPr>
          <a:xfrm>
            <a:off x="407988" y="696913"/>
            <a:ext cx="6197600" cy="3486150"/>
          </a:xfrm>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Slabs are covered in this section.</a:t>
            </a:r>
          </a:p>
          <a:p>
            <a:pPr eaLnBrk="1" hangingPunct="1"/>
            <a:endParaRPr lang="en-US" altLang="en-US"/>
          </a:p>
          <a:p>
            <a:pPr eaLnBrk="1" hangingPunct="1"/>
            <a:endParaRPr lang="en-US" altLang="en-US"/>
          </a:p>
          <a:p>
            <a:pPr eaLnBrk="1" hangingPunct="1"/>
            <a:endParaRPr lang="en-US" altLang="en-US"/>
          </a:p>
        </p:txBody>
      </p:sp>
      <p:sp>
        <p:nvSpPr>
          <p:cNvPr id="21504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1666941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BEF84188-37BF-4B88-9258-C91DA55F53D8}" type="slidenum">
              <a:rPr lang="en-US" altLang="en-US">
                <a:cs typeface="Arial" pitchFamily="34" charset="0"/>
              </a:rPr>
              <a:pPr>
                <a:spcBef>
                  <a:spcPct val="0"/>
                </a:spcBef>
              </a:pPr>
              <a:t>51</a:t>
            </a:fld>
            <a:endParaRPr lang="en-US" altLang="en-US">
              <a:cs typeface="Arial" pitchFamily="34"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Slab-edge insulation may be installed vertically or horizontally on the inside or outside of foundation walls.  If installed vertically, it must extend downward from the top of the slab to the top of the footing.  If installed horizontally, it must cover the slab edge and then extend horizontally (to the interior or exterior).  Insulation extending outward must be under 10 inches of soil or protected by pavement.</a:t>
            </a:r>
          </a:p>
          <a:p>
            <a:pPr eaLnBrk="1" hangingPunct="1"/>
            <a:endParaRPr lang="en-US" altLang="en-US" dirty="0"/>
          </a:p>
          <a:p>
            <a:pPr eaLnBrk="1" hangingPunct="1"/>
            <a:r>
              <a:rPr lang="en-US" altLang="en-US" dirty="0"/>
              <a:t>Southern zones (0-2) = No requirement</a:t>
            </a:r>
          </a:p>
          <a:p>
            <a:pPr eaLnBrk="1" hangingPunct="1"/>
            <a:r>
              <a:rPr lang="en-US" altLang="en-US" dirty="0"/>
              <a:t>CZ3 – need 2 ft of R-10</a:t>
            </a:r>
          </a:p>
          <a:p>
            <a:pPr eaLnBrk="1" hangingPunct="1"/>
            <a:r>
              <a:rPr lang="en-US" altLang="en-US" dirty="0"/>
              <a:t>CZ 4 -8 – need 4 feet of R-10</a:t>
            </a:r>
          </a:p>
          <a:p>
            <a:pPr eaLnBrk="1" hangingPunct="1"/>
            <a:endParaRPr lang="en-US" altLang="en-US" dirty="0"/>
          </a:p>
          <a:p>
            <a:pPr eaLnBrk="1" hangingPunct="1"/>
            <a:r>
              <a:rPr lang="en-US" altLang="en-US" dirty="0"/>
              <a:t>A slab more than 12” below grade doesn’t require slab edge insulation, but the wall would be considered a below-grade wall.</a:t>
            </a:r>
          </a:p>
          <a:p>
            <a:pPr eaLnBrk="1" hangingPunct="1"/>
            <a:endParaRPr lang="en-US" altLang="en-US" dirty="0"/>
          </a:p>
        </p:txBody>
      </p:sp>
      <p:sp>
        <p:nvSpPr>
          <p:cNvPr id="21709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14281238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C821DFE2-92DD-44B3-B4B5-425AA1A22B8B}" type="slidenum">
              <a:rPr lang="en-US" altLang="en-US">
                <a:cs typeface="Arial" pitchFamily="34" charset="0"/>
              </a:rPr>
              <a:pPr>
                <a:spcBef>
                  <a:spcPct val="0"/>
                </a:spcBef>
              </a:pPr>
              <a:t>52</a:t>
            </a:fld>
            <a:endParaRPr lang="en-US" altLang="en-US">
              <a:cs typeface="Arial" pitchFamily="34" charset="0"/>
            </a:endParaRPr>
          </a:p>
        </p:txBody>
      </p:sp>
      <p:sp>
        <p:nvSpPr>
          <p:cNvPr id="219139" name="Rectangle 2"/>
          <p:cNvSpPr>
            <a:spLocks noGrp="1" noRot="1" noChangeAspect="1" noChangeArrowheads="1" noTextEdit="1"/>
          </p:cNvSpPr>
          <p:nvPr>
            <p:ph type="sldImg"/>
          </p:nvPr>
        </p:nvSpPr>
        <p:spPr>
          <a:xfrm>
            <a:off x="407988" y="696913"/>
            <a:ext cx="6197600" cy="3486150"/>
          </a:xfrm>
          <a:ln/>
        </p:spPr>
      </p:sp>
      <p:sp>
        <p:nvSpPr>
          <p:cNvPr id="219140"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top edge of the insulation installed between the exterior wall and the edge of the interior slab can be cut at a 45 degree angle away from the exterior wall.</a:t>
            </a:r>
          </a:p>
          <a:p>
            <a:pPr eaLnBrk="1" hangingPunct="1"/>
            <a:endParaRPr lang="en-US" altLang="en-US"/>
          </a:p>
          <a:p>
            <a:pPr eaLnBrk="1" hangingPunct="1"/>
            <a:r>
              <a:rPr lang="en-US" altLang="en-US">
                <a:cs typeface="Times New Roman" pitchFamily="18" charset="0"/>
              </a:rPr>
              <a:t>This is an example of </a:t>
            </a:r>
            <a:r>
              <a:rPr lang="en-US" altLang="en-US">
                <a:solidFill>
                  <a:srgbClr val="000000"/>
                </a:solidFill>
                <a:cs typeface="Times New Roman" pitchFamily="18" charset="0"/>
              </a:rPr>
              <a:t>insulation cut at a 45-degree bevel cut this is a way to avoid bringing the insulation to the top of the slab edge so a carpet tack strip can be attached.</a:t>
            </a:r>
          </a:p>
          <a:p>
            <a:pPr eaLnBrk="1" hangingPunct="1"/>
            <a:endParaRPr lang="en-US" altLang="en-US">
              <a:solidFill>
                <a:srgbClr val="000000"/>
              </a:solidFill>
              <a:cs typeface="Times New Roman" pitchFamily="18" charset="0"/>
            </a:endParaRPr>
          </a:p>
          <a:p>
            <a:pPr eaLnBrk="1" hangingPunct="1"/>
            <a:r>
              <a:rPr lang="en-US" altLang="en-US">
                <a:solidFill>
                  <a:srgbClr val="000000"/>
                </a:solidFill>
                <a:cs typeface="Times New Roman" pitchFamily="18" charset="0"/>
              </a:rPr>
              <a:t>Insulation is not required where the code official deems termite infestation to be very heavy.</a:t>
            </a:r>
          </a:p>
          <a:p>
            <a:pPr eaLnBrk="1" hangingPunct="1"/>
            <a:endParaRPr lang="en-US" altLang="en-US">
              <a:solidFill>
                <a:srgbClr val="000000"/>
              </a:solidFill>
              <a:cs typeface="Times New Roman" pitchFamily="18" charset="0"/>
            </a:endParaRPr>
          </a:p>
        </p:txBody>
      </p:sp>
      <p:sp>
        <p:nvSpPr>
          <p:cNvPr id="21914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7460421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AFE01E3E-891D-4089-A03B-B30AEA15C87C}" type="slidenum">
              <a:rPr lang="en-US" altLang="en-US">
                <a:cs typeface="Arial" pitchFamily="34" charset="0"/>
              </a:rPr>
              <a:pPr>
                <a:spcBef>
                  <a:spcPct val="0"/>
                </a:spcBef>
              </a:pPr>
              <a:t>53</a:t>
            </a:fld>
            <a:endParaRPr lang="en-US" altLang="en-US">
              <a:cs typeface="Arial" pitchFamily="34" charset="0"/>
            </a:endParaRPr>
          </a:p>
        </p:txBody>
      </p:sp>
      <p:sp>
        <p:nvSpPr>
          <p:cNvPr id="221187" name="Rectangle 2"/>
          <p:cNvSpPr>
            <a:spLocks noGrp="1" noRot="1" noChangeAspect="1" noChangeArrowheads="1" noTextEdit="1"/>
          </p:cNvSpPr>
          <p:nvPr>
            <p:ph type="sldImg"/>
          </p:nvPr>
        </p:nvSpPr>
        <p:spPr>
          <a:xfrm>
            <a:off x="407988" y="696913"/>
            <a:ext cx="6197600" cy="3486150"/>
          </a:xfrm>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Crawlspaces are covered in this section.</a:t>
            </a:r>
          </a:p>
          <a:p>
            <a:pPr eaLnBrk="1" hangingPunct="1"/>
            <a:endParaRPr lang="en-US" altLang="en-US"/>
          </a:p>
          <a:p>
            <a:pPr eaLnBrk="1" hangingPunct="1"/>
            <a:endParaRPr lang="en-US" altLang="en-US"/>
          </a:p>
          <a:p>
            <a:pPr eaLnBrk="1" hangingPunct="1"/>
            <a:endParaRPr lang="en-US" altLang="en-US"/>
          </a:p>
        </p:txBody>
      </p:sp>
      <p:sp>
        <p:nvSpPr>
          <p:cNvPr id="22118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3178951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D2F03CFD-3831-4CEF-858E-634C2217F3D8}" type="slidenum">
              <a:rPr lang="en-US" altLang="en-US">
                <a:cs typeface="Arial" pitchFamily="34" charset="0"/>
              </a:rPr>
              <a:pPr>
                <a:spcBef>
                  <a:spcPct val="0"/>
                </a:spcBef>
              </a:pPr>
              <a:t>54</a:t>
            </a:fld>
            <a:endParaRPr lang="en-US" altLang="en-US">
              <a:cs typeface="Arial" pitchFamily="34"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000" dirty="0">
                <a:solidFill>
                  <a:srgbClr val="000000"/>
                </a:solidFill>
                <a:cs typeface="Times New Roman" pitchFamily="18" charset="0"/>
              </a:rPr>
              <a:t>The code requires the crawl space wall insulation be permanently fastened to the wall and extend downward from the floor to the finished grade level and then vertically and/or horizontally for not less than an additional 24”.</a:t>
            </a:r>
          </a:p>
          <a:p>
            <a:pPr eaLnBrk="1" hangingPunct="1">
              <a:lnSpc>
                <a:spcPct val="90000"/>
              </a:lnSpc>
            </a:pPr>
            <a:br>
              <a:rPr lang="en-US" altLang="en-US" dirty="0">
                <a:solidFill>
                  <a:srgbClr val="000000"/>
                </a:solidFill>
                <a:cs typeface="Times New Roman" pitchFamily="18" charset="0"/>
              </a:rPr>
            </a:br>
            <a:r>
              <a:rPr lang="en-US" altLang="en-US" sz="1000" dirty="0">
                <a:solidFill>
                  <a:srgbClr val="000000"/>
                </a:solidFill>
                <a:cs typeface="Times New Roman" pitchFamily="18" charset="0"/>
              </a:rPr>
              <a:t>However, there are some criteria that must be met in order to use this insulation method:</a:t>
            </a:r>
          </a:p>
          <a:p>
            <a:pPr eaLnBrk="1" hangingPunct="1">
              <a:lnSpc>
                <a:spcPct val="90000"/>
              </a:lnSpc>
              <a:buFontTx/>
              <a:buChar char="•"/>
            </a:pPr>
            <a:r>
              <a:rPr lang="en-US" altLang="en-US" sz="1000" dirty="0">
                <a:solidFill>
                  <a:srgbClr val="000000"/>
                </a:solidFill>
                <a:cs typeface="Times New Roman" pitchFamily="18" charset="0"/>
              </a:rPr>
              <a:t>  </a:t>
            </a:r>
            <a:r>
              <a:rPr lang="en-US" altLang="en-US" sz="1000" dirty="0">
                <a:cs typeface="Times New Roman" pitchFamily="18" charset="0"/>
              </a:rPr>
              <a:t>The crawlspace may not have ventilation openings that communicate directly with outside air</a:t>
            </a:r>
          </a:p>
          <a:p>
            <a:pPr eaLnBrk="1" hangingPunct="1">
              <a:lnSpc>
                <a:spcPct val="90000"/>
              </a:lnSpc>
              <a:buFontTx/>
              <a:buChar char="•"/>
            </a:pPr>
            <a:r>
              <a:rPr lang="en-US" altLang="en-US" sz="1000" dirty="0">
                <a:cs typeface="Times New Roman" pitchFamily="18" charset="0"/>
              </a:rPr>
              <a:t>  The crawlspace floors must be covered with vapor retarder, the joints must overlap 6” and  be sealed or taped.  The edges should extend at least 6” up the stem wall and be attached to the stem wall.</a:t>
            </a:r>
          </a:p>
          <a:p>
            <a:pPr eaLnBrk="1" hangingPunct="1">
              <a:lnSpc>
                <a:spcPct val="90000"/>
              </a:lnSpc>
              <a:buFontTx/>
              <a:buChar char="•"/>
            </a:pPr>
            <a:r>
              <a:rPr lang="en-US" altLang="en-US" sz="1000" dirty="0">
                <a:cs typeface="Times New Roman" pitchFamily="18" charset="0"/>
              </a:rPr>
              <a:t>  The crawlspace must have openings back to conditioned space.</a:t>
            </a:r>
          </a:p>
          <a:p>
            <a:pPr eaLnBrk="1" hangingPunct="1">
              <a:lnSpc>
                <a:spcPct val="90000"/>
              </a:lnSpc>
              <a:buFontTx/>
              <a:buChar char="•"/>
            </a:pPr>
            <a:r>
              <a:rPr lang="en-US" altLang="en-US" sz="1000" dirty="0">
                <a:cs typeface="Times New Roman" pitchFamily="18" charset="0"/>
              </a:rPr>
              <a:t>  The crawlspace floor must be covered with an approved vapor retarder material, the joints must overlap 6” and be sealed, the edges should extend at least 6” up the stem wall and attached to the stem wall.</a:t>
            </a:r>
          </a:p>
          <a:p>
            <a:pPr eaLnBrk="1" hangingPunct="1">
              <a:lnSpc>
                <a:spcPct val="90000"/>
              </a:lnSpc>
            </a:pPr>
            <a:endParaRPr lang="en-US" altLang="en-US" sz="1000" dirty="0">
              <a:solidFill>
                <a:srgbClr val="000000"/>
              </a:solidFill>
              <a:cs typeface="Times New Roman" pitchFamily="18" charset="0"/>
            </a:endParaRPr>
          </a:p>
          <a:p>
            <a:pPr eaLnBrk="1" hangingPunct="1">
              <a:lnSpc>
                <a:spcPct val="90000"/>
              </a:lnSpc>
            </a:pPr>
            <a:r>
              <a:rPr lang="en-US" altLang="en-US" sz="1000" dirty="0">
                <a:solidFill>
                  <a:srgbClr val="000000"/>
                </a:solidFill>
                <a:cs typeface="Times New Roman" pitchFamily="18" charset="0"/>
              </a:rPr>
              <a:t>The IRC allows the construction of unventilated crawlspaces.  To meet the requirements the crawlspace walls must be insulated to the R-value specified in the energy code.  The crawlspace must either be provided with conditioned air or with mechanical ventilation.  The code does not specify the quantity of conditioned air to supply the crawlspace.</a:t>
            </a:r>
          </a:p>
          <a:p>
            <a:pPr eaLnBrk="1" hangingPunct="1">
              <a:lnSpc>
                <a:spcPct val="90000"/>
              </a:lnSpc>
            </a:pPr>
            <a:endParaRPr lang="en-US" altLang="en-US" sz="1000" dirty="0">
              <a:solidFill>
                <a:srgbClr val="000000"/>
              </a:solidFill>
              <a:cs typeface="Times New Roman" pitchFamily="18" charset="0"/>
            </a:endParaRPr>
          </a:p>
          <a:p>
            <a:pPr eaLnBrk="1" hangingPunct="1">
              <a:lnSpc>
                <a:spcPct val="90000"/>
              </a:lnSpc>
            </a:pPr>
            <a:r>
              <a:rPr lang="en-US" altLang="en-US" sz="1000" dirty="0">
                <a:solidFill>
                  <a:srgbClr val="000000"/>
                </a:solidFill>
                <a:cs typeface="Times New Roman" pitchFamily="18" charset="0"/>
              </a:rPr>
              <a:t>If mechanical ventilation is selected, the crawlspace must be ventilated at 1 CFM per 50 square feet.  The ground surface must also be covered with an approved vapor retarder material.  To eliminate moisture from the crawlspace the sill plate and perimeter joist must be sealed.  Also, while not a code requirement, all joints in the vapor retarder should be overlapped and taped.  This includes the connection between the vapor retarder and crawlspace wall.</a:t>
            </a:r>
          </a:p>
          <a:p>
            <a:pPr eaLnBrk="1" hangingPunct="1">
              <a:lnSpc>
                <a:spcPct val="90000"/>
              </a:lnSpc>
            </a:pPr>
            <a:endParaRPr lang="en-US" altLang="en-US" sz="1000" dirty="0">
              <a:solidFill>
                <a:srgbClr val="000000"/>
              </a:solidFill>
              <a:cs typeface="Times New Roman" pitchFamily="18" charset="0"/>
            </a:endParaRPr>
          </a:p>
          <a:p>
            <a:pPr eaLnBrk="1" hangingPunct="1">
              <a:lnSpc>
                <a:spcPct val="90000"/>
              </a:lnSpc>
            </a:pPr>
            <a:endParaRPr lang="en-US" altLang="en-US" sz="1000" dirty="0">
              <a:solidFill>
                <a:srgbClr val="000000"/>
              </a:solidFill>
              <a:cs typeface="Times New Roman" pitchFamily="18" charset="0"/>
            </a:endParaRPr>
          </a:p>
          <a:p>
            <a:pPr eaLnBrk="1" hangingPunct="1">
              <a:lnSpc>
                <a:spcPct val="90000"/>
              </a:lnSpc>
            </a:pPr>
            <a:endParaRPr lang="en-US" altLang="en-US" sz="1000" dirty="0">
              <a:cs typeface="Times New Roman" pitchFamily="18" charset="0"/>
            </a:endParaRPr>
          </a:p>
        </p:txBody>
      </p:sp>
      <p:sp>
        <p:nvSpPr>
          <p:cNvPr id="22323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3812819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A4931D01-34C7-4874-85AF-0EA4F30395BC}" type="slidenum">
              <a:rPr lang="en-US" altLang="en-US">
                <a:cs typeface="Arial" pitchFamily="34" charset="0"/>
              </a:rPr>
              <a:pPr>
                <a:spcBef>
                  <a:spcPct val="0"/>
                </a:spcBef>
              </a:pPr>
              <a:t>55</a:t>
            </a:fld>
            <a:endParaRPr lang="en-US" altLang="en-US">
              <a:cs typeface="Arial" pitchFamily="34"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These are some other requirements that might pertain to the crawlspace whether it is vented or unvented.   Not all of these requirements are addressed in the IECC and come from other codes such as the IRC.</a:t>
            </a:r>
          </a:p>
          <a:p>
            <a:pPr eaLnBrk="1" hangingPunct="1"/>
            <a:endParaRPr lang="en-US" altLang="en-US" dirty="0"/>
          </a:p>
          <a:p>
            <a:pPr eaLnBrk="1" hangingPunct="1"/>
            <a:r>
              <a:rPr lang="en-US" altLang="en-US" dirty="0"/>
              <a:t>Typical vented CS will have insulation on the floor over the CS, whereas unvented CS will have insulation on CS walls.</a:t>
            </a:r>
          </a:p>
          <a:p>
            <a:pPr eaLnBrk="1" hangingPunct="1"/>
            <a:endParaRPr lang="en-US" altLang="en-US" dirty="0"/>
          </a:p>
          <a:p>
            <a:pPr eaLnBrk="1" hangingPunct="1"/>
            <a:r>
              <a:rPr lang="en-US" altLang="en-US" dirty="0"/>
              <a:t>Vented CS may be required to have vapor retarder as part of floor assembly, whereas unvented will be required to have vapor retarder on ground surface underneath.</a:t>
            </a:r>
          </a:p>
          <a:p>
            <a:pPr eaLnBrk="1" hangingPunct="1"/>
            <a:endParaRPr lang="en-US" altLang="en-US" dirty="0"/>
          </a:p>
          <a:p>
            <a:pPr eaLnBrk="1" hangingPunct="1"/>
            <a:r>
              <a:rPr lang="en-US" altLang="en-US" dirty="0"/>
              <a:t>Vented CS has requirements for the openings; unvented CS must be mechanically vented one way or other, either with pure exhaust or actually bringing conditioned air in.</a:t>
            </a:r>
          </a:p>
          <a:p>
            <a:pPr eaLnBrk="1" hangingPunct="1"/>
            <a:endParaRPr lang="en-US" altLang="en-US" dirty="0"/>
          </a:p>
          <a:p>
            <a:pPr eaLnBrk="1" hangingPunct="1"/>
            <a:r>
              <a:rPr lang="en-US" altLang="en-US" dirty="0"/>
              <a:t>Ducts in vented CS must be insulated to R-6 because they’re in unconditioned space.</a:t>
            </a:r>
          </a:p>
        </p:txBody>
      </p:sp>
      <p:sp>
        <p:nvSpPr>
          <p:cNvPr id="22528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988158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8424E32-4136-4F51-90E5-FF15D352FAC7}" type="slidenum">
              <a:rPr lang="en-US" altLang="en-US">
                <a:cs typeface="Arial" pitchFamily="34" charset="0"/>
              </a:rPr>
              <a:pPr>
                <a:spcBef>
                  <a:spcPct val="0"/>
                </a:spcBef>
              </a:pPr>
              <a:t>5</a:t>
            </a:fld>
            <a:endParaRPr lang="en-US" altLang="en-US">
              <a:cs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IRC Chapter 11 is not a direct copy of the IECC residential provisions – there are some minor changes.</a:t>
            </a:r>
          </a:p>
        </p:txBody>
      </p:sp>
      <p:sp>
        <p:nvSpPr>
          <p:cNvPr id="12083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11326021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B1EEBD99-1B23-4E66-9DDE-19C816040FB2}" type="slidenum">
              <a:rPr lang="en-US" altLang="en-US">
                <a:cs typeface="Arial" pitchFamily="34" charset="0"/>
              </a:rPr>
              <a:pPr>
                <a:spcBef>
                  <a:spcPct val="0"/>
                </a:spcBef>
              </a:pPr>
              <a:t>56</a:t>
            </a:fld>
            <a:endParaRPr lang="en-US" altLang="en-US">
              <a:cs typeface="Arial" pitchFamily="34"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second set of values in the table on this slide come from footnote b in Table R402.1.2.</a:t>
            </a:r>
          </a:p>
          <a:p>
            <a:pPr eaLnBrk="1" hangingPunct="1"/>
            <a:endParaRPr lang="en-US" altLang="en-US" dirty="0"/>
          </a:p>
          <a:p>
            <a:pPr eaLnBrk="1" hangingPunct="1"/>
            <a:r>
              <a:rPr lang="en-US" altLang="en-US" dirty="0"/>
              <a:t>The second U-factor in the table is for interior insulated walls</a:t>
            </a:r>
          </a:p>
        </p:txBody>
      </p:sp>
      <p:sp>
        <p:nvSpPr>
          <p:cNvPr id="23142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15638828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222DD3D1-4597-413F-B771-CABB59CA0227}" type="slidenum">
              <a:rPr lang="en-US" altLang="en-US">
                <a:cs typeface="Arial" pitchFamily="34" charset="0"/>
              </a:rPr>
              <a:pPr>
                <a:spcBef>
                  <a:spcPct val="0"/>
                </a:spcBef>
              </a:pPr>
              <a:t>57</a:t>
            </a:fld>
            <a:endParaRPr lang="en-US" altLang="en-US">
              <a:cs typeface="Arial" pitchFamily="34"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U-Factor is a measure of how well the assembly conducts heat.  The lower the number, the better the assembly acts as an insulator.</a:t>
            </a:r>
          </a:p>
          <a:p>
            <a:pPr eaLnBrk="1" hangingPunct="1"/>
            <a:endParaRPr lang="en-US" altLang="en-US" dirty="0"/>
          </a:p>
          <a:p>
            <a:pPr eaLnBrk="1" hangingPunct="1"/>
            <a:r>
              <a:rPr lang="en-US" altLang="en-US" dirty="0"/>
              <a:t>A window U-factor is based on the interior surface area of the entire assembly, including glazing, sash, curbing, and other framing elements.  Center-of-glass U-factors cannot be used.</a:t>
            </a:r>
          </a:p>
          <a:p>
            <a:pPr eaLnBrk="1" hangingPunct="1"/>
            <a:endParaRPr lang="en-US" altLang="en-US" dirty="0"/>
          </a:p>
          <a:p>
            <a:pPr eaLnBrk="1" hangingPunct="1"/>
            <a:r>
              <a:rPr lang="en-US" altLang="en-US" dirty="0"/>
              <a:t>The code requires windows, glass doors, and skylights to be rated by the National Fenestration Rating Council and to have labels that show the rated U-factor and SHGC values for the glazing unit, but allows default values from Table R303.1.3).</a:t>
            </a:r>
          </a:p>
          <a:p>
            <a:pPr eaLnBrk="1" hangingPunct="1"/>
            <a:endParaRPr lang="en-US" altLang="en-US" dirty="0"/>
          </a:p>
          <a:p>
            <a:pPr eaLnBrk="1" hangingPunct="1"/>
            <a:endParaRPr lang="en-US" altLang="en-US" dirty="0"/>
          </a:p>
        </p:txBody>
      </p:sp>
      <p:sp>
        <p:nvSpPr>
          <p:cNvPr id="23347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14510411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FCCFA09-7F59-404B-ADD7-E75F67D504C0}" type="slidenum">
              <a:rPr lang="en-US" altLang="en-US">
                <a:cs typeface="Arial" pitchFamily="34" charset="0"/>
              </a:rPr>
              <a:pPr>
                <a:spcBef>
                  <a:spcPct val="0"/>
                </a:spcBef>
              </a:pPr>
              <a:t>58</a:t>
            </a:fld>
            <a:endParaRPr lang="en-US" altLang="en-US">
              <a:cs typeface="Arial" pitchFamily="34"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SHGC is a measure of how much solar gain is transmitted through the window by solar radiation.</a:t>
            </a:r>
          </a:p>
          <a:p>
            <a:pPr eaLnBrk="1" hangingPunct="1"/>
            <a:endParaRPr lang="en-US" altLang="en-US" dirty="0"/>
          </a:p>
          <a:p>
            <a:pPr eaLnBrk="1" hangingPunct="1"/>
            <a:r>
              <a:rPr lang="en-US" altLang="en-US" dirty="0"/>
              <a:t>The lower the SHGC value of a window the less sunlight and heat can pass through the glazing.</a:t>
            </a:r>
          </a:p>
          <a:p>
            <a:pPr eaLnBrk="1" hangingPunct="1"/>
            <a:endParaRPr lang="en-US" altLang="en-US" dirty="0"/>
          </a:p>
          <a:p>
            <a:pPr eaLnBrk="1" hangingPunct="1"/>
            <a:r>
              <a:rPr lang="en-US" altLang="en-US" dirty="0"/>
              <a:t>These are based on building average; SHGC of individual windows or skylights can be higher if area-weighted average is below this limit.</a:t>
            </a:r>
          </a:p>
          <a:p>
            <a:pPr eaLnBrk="1" hangingPunct="1"/>
            <a:endParaRPr lang="en-US" altLang="en-US" dirty="0"/>
          </a:p>
          <a:p>
            <a:pPr eaLnBrk="1" hangingPunct="1"/>
            <a:r>
              <a:rPr lang="en-US" altLang="en-US" dirty="0"/>
              <a:t>In locations in climate zones 0-3, the combined SHGC (the area weighted average) of all glazed fenestration products in the building shall not exceed .40.  Under no circumstances can the area-weighted average SHGC exceed 0.40 in zones 0-3, regardless of what trade-offs are used.  </a:t>
            </a:r>
          </a:p>
          <a:p>
            <a:pPr eaLnBrk="1" hangingPunct="1"/>
            <a:endParaRPr lang="en-US" altLang="en-US" dirty="0"/>
          </a:p>
          <a:p>
            <a:pPr eaLnBrk="1" hangingPunct="1"/>
            <a:endParaRPr lang="en-US" altLang="en-US" dirty="0"/>
          </a:p>
        </p:txBody>
      </p:sp>
      <p:sp>
        <p:nvSpPr>
          <p:cNvPr id="23552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40144071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7474C183-BBCC-45B7-9ABB-CC7138245189}" type="slidenum">
              <a:rPr lang="en-US" altLang="en-US">
                <a:cs typeface="Arial" pitchFamily="34" charset="0"/>
              </a:rPr>
              <a:pPr>
                <a:spcBef>
                  <a:spcPct val="0"/>
                </a:spcBef>
              </a:pPr>
              <a:t>59</a:t>
            </a:fld>
            <a:endParaRPr lang="en-US" altLang="en-US">
              <a:cs typeface="Arial" pitchFamily="34" charset="0"/>
            </a:endParaRPr>
          </a:p>
        </p:txBody>
      </p:sp>
      <p:sp>
        <p:nvSpPr>
          <p:cNvPr id="237571" name="Rectangle 2"/>
          <p:cNvSpPr>
            <a:spLocks noGrp="1" noRot="1" noChangeAspect="1" noChangeArrowheads="1" noTextEdit="1"/>
          </p:cNvSpPr>
          <p:nvPr>
            <p:ph type="sldImg"/>
          </p:nvPr>
        </p:nvSpPr>
        <p:spPr>
          <a:xfrm>
            <a:off x="420688" y="703263"/>
            <a:ext cx="6172200" cy="3473450"/>
          </a:xfrm>
          <a:ln/>
        </p:spPr>
      </p:sp>
      <p:sp>
        <p:nvSpPr>
          <p:cNvPr id="237572"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7" tIns="45598" rIns="92827" bIns="45598"/>
          <a:lstStyle/>
          <a:p>
            <a:pPr lvl="1" eaLnBrk="1" hangingPunct="1"/>
            <a:r>
              <a:rPr lang="en-US" altLang="en-US" dirty="0">
                <a:ea typeface="ＭＳ Ｐゴシック" pitchFamily="34" charset="-128"/>
              </a:rPr>
              <a:t>Sunroom:  a one-story structure attached to a dwelling with a glazing area in excess of 40 percent of the gross area of the structure’s exterior walls and roof.</a:t>
            </a:r>
          </a:p>
          <a:p>
            <a:pPr lvl="1" eaLnBrk="1" hangingPunct="1"/>
            <a:endParaRPr lang="en-US" altLang="en-US" dirty="0">
              <a:ea typeface="ＭＳ Ｐゴシック" pitchFamily="34" charset="-128"/>
            </a:endParaRPr>
          </a:p>
          <a:p>
            <a:pPr lvl="1" eaLnBrk="1" hangingPunct="1"/>
            <a:r>
              <a:rPr lang="en-US" altLang="en-US" dirty="0" err="1">
                <a:ea typeface="ＭＳ Ｐゴシック" pitchFamily="34" charset="-128"/>
              </a:rPr>
              <a:t>REScheck</a:t>
            </a:r>
            <a:r>
              <a:rPr lang="en-US" altLang="en-US" dirty="0">
                <a:ea typeface="ＭＳ Ｐゴシック" pitchFamily="34" charset="-128"/>
              </a:rPr>
              <a:t> cannot be used for Sunroom compliance.</a:t>
            </a:r>
          </a:p>
          <a:p>
            <a:pPr lvl="1" eaLnBrk="1" hangingPunct="1"/>
            <a:endParaRPr lang="en-US" altLang="en-US" dirty="0">
              <a:ea typeface="ＭＳ Ｐゴシック" pitchFamily="34" charset="-128"/>
            </a:endParaRPr>
          </a:p>
          <a:p>
            <a:pPr lvl="1" eaLnBrk="1" hangingPunct="1"/>
            <a:r>
              <a:rPr lang="en-US" altLang="en-US" dirty="0">
                <a:ea typeface="ＭＳ Ｐゴシック" pitchFamily="34" charset="-128"/>
              </a:rPr>
              <a:t>Patio and enclosure folks came up with this because cannot meet the R-value requirements.  Code has “relaxed” requirements for sunrooms if certain things are true:  must have separate heating or cooling system or be zoned as a separate zone and must be thermally isolated (needs to have closeable doors on windows or doors between it and the rest of the house).</a:t>
            </a:r>
          </a:p>
        </p:txBody>
      </p:sp>
      <p:sp>
        <p:nvSpPr>
          <p:cNvPr id="23757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4838703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2C00310-9DD9-47D4-951C-6B2722276983}" type="slidenum">
              <a:rPr lang="en-US" altLang="en-US">
                <a:cs typeface="Arial" pitchFamily="34" charset="0"/>
              </a:rPr>
              <a:pPr>
                <a:spcBef>
                  <a:spcPct val="0"/>
                </a:spcBef>
              </a:pPr>
              <a:t>60</a:t>
            </a:fld>
            <a:endParaRPr lang="en-US" altLang="en-US">
              <a:cs typeface="Arial" pitchFamily="34"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New wall(s), windows and doors separating a sunroom or heated garage from conditioned space to meet the building thermal envelope requirements.</a:t>
            </a:r>
          </a:p>
          <a:p>
            <a:pPr eaLnBrk="1" hangingPunct="1"/>
            <a:endParaRPr lang="en-US" altLang="en-US" dirty="0"/>
          </a:p>
          <a:p>
            <a:pPr eaLnBrk="1" hangingPunct="1"/>
            <a:r>
              <a:rPr lang="en-US" altLang="en-US" dirty="0"/>
              <a:t>These are prescriptive requirements and the SHGC requirements are still applicable and not less stringent, regardless of whether it is a sunroom or not.</a:t>
            </a:r>
          </a:p>
        </p:txBody>
      </p:sp>
      <p:sp>
        <p:nvSpPr>
          <p:cNvPr id="23962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11660306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1FE3E49-C170-4E75-96E7-897033CBB992}" type="slidenum">
              <a:rPr lang="en-US" altLang="en-US">
                <a:cs typeface="Arial" pitchFamily="34" charset="0"/>
              </a:rPr>
              <a:pPr>
                <a:spcBef>
                  <a:spcPct val="0"/>
                </a:spcBef>
              </a:pPr>
              <a:t>61</a:t>
            </a:fld>
            <a:endParaRPr lang="en-US" altLang="en-US">
              <a:cs typeface="Arial" pitchFamily="34" charset="0"/>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i="1" dirty="0"/>
          </a:p>
        </p:txBody>
      </p:sp>
      <p:sp>
        <p:nvSpPr>
          <p:cNvPr id="24986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18068439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E0A1947B-D23A-4636-8D38-848A899AD7C8}" type="slidenum">
              <a:rPr lang="en-US" altLang="en-US">
                <a:cs typeface="Arial" pitchFamily="34" charset="0"/>
              </a:rPr>
              <a:pPr>
                <a:spcBef>
                  <a:spcPct val="0"/>
                </a:spcBef>
              </a:pPr>
              <a:t>62</a:t>
            </a:fld>
            <a:endParaRPr lang="en-US" altLang="en-US">
              <a:cs typeface="Arial" pitchFamily="34" charset="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sealing methods between dissimilar materials shall allow for differential expansion and contraction.</a:t>
            </a:r>
          </a:p>
          <a:p>
            <a:pPr eaLnBrk="1" hangingPunct="1"/>
            <a:endParaRPr lang="en-US" altLang="en-US" dirty="0"/>
          </a:p>
        </p:txBody>
      </p:sp>
      <p:sp>
        <p:nvSpPr>
          <p:cNvPr id="25190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5141887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Two options:  whole house pressure test with a blower door system to make sure that the envelope leakage isn’t more than what’s expected OR use a fairly thorough checklist from the code </a:t>
            </a:r>
          </a:p>
          <a:p>
            <a:endParaRPr lang="en-US" altLang="en-US" dirty="0"/>
          </a:p>
          <a:p>
            <a:r>
              <a:rPr lang="en-US" altLang="en-US" dirty="0"/>
              <a:t>Whole-house pressure test section includes instructions for setting up.  For example:  Exterior windows and doors, fireplace and stove doors to be closed but not sealed.</a:t>
            </a:r>
          </a:p>
          <a:p>
            <a:endParaRPr lang="en-US" altLang="en-US" dirty="0"/>
          </a:p>
          <a:p>
            <a:r>
              <a:rPr lang="en-US" altLang="en-US" dirty="0"/>
              <a:t>Field verification states that the code official can require an approved party, independent from the insulation installer, inspect the air barrier and insulation.</a:t>
            </a:r>
          </a:p>
          <a:p>
            <a:endParaRPr lang="en-US" altLang="en-US" b="1" i="1" dirty="0"/>
          </a:p>
        </p:txBody>
      </p:sp>
      <p:sp>
        <p:nvSpPr>
          <p:cNvPr id="253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2401EA9-3DAB-4074-AFE9-608DEED99263}" type="slidenum">
              <a:rPr lang="en-US" altLang="en-US">
                <a:cs typeface="Arial" pitchFamily="34" charset="0"/>
              </a:rPr>
              <a:pPr>
                <a:spcBef>
                  <a:spcPct val="0"/>
                </a:spcBef>
              </a:pPr>
              <a:t>63</a:t>
            </a:fld>
            <a:endParaRPr lang="en-US" altLang="en-US">
              <a:cs typeface="Arial" pitchFamily="34" charset="0"/>
            </a:endParaRPr>
          </a:p>
        </p:txBody>
      </p:sp>
      <p:sp>
        <p:nvSpPr>
          <p:cNvPr id="25395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4188051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only a part of Table R402.4.1.1</a:t>
            </a:r>
          </a:p>
        </p:txBody>
      </p:sp>
      <p:sp>
        <p:nvSpPr>
          <p:cNvPr id="256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14F433E-A965-4036-A87D-0225B3B73641}" type="slidenum">
              <a:rPr lang="en-US" altLang="en-US">
                <a:cs typeface="Arial" pitchFamily="34" charset="0"/>
              </a:rPr>
              <a:pPr>
                <a:spcBef>
                  <a:spcPct val="0"/>
                </a:spcBef>
              </a:pPr>
              <a:t>64</a:t>
            </a:fld>
            <a:endParaRPr lang="en-US" altLang="en-US">
              <a:cs typeface="Arial" pitchFamily="34" charset="0"/>
            </a:endParaRPr>
          </a:p>
        </p:txBody>
      </p:sp>
      <p:sp>
        <p:nvSpPr>
          <p:cNvPr id="25600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2214095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710104DB-87CA-D64F-AB86-DB2520DDF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427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710104DB-87CA-D64F-AB86-DB2520DDF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961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3D4549A4-2852-4719-A28D-7DF7B987CB9A}" type="slidenum">
              <a:rPr lang="en-US" altLang="en-US">
                <a:cs typeface="Arial" pitchFamily="34" charset="0"/>
              </a:rPr>
              <a:pPr>
                <a:spcBef>
                  <a:spcPct val="0"/>
                </a:spcBef>
              </a:pPr>
              <a:t>66</a:t>
            </a:fld>
            <a:endParaRPr lang="en-US" altLang="en-US">
              <a:cs typeface="Arial" pitchFamily="34" charset="0"/>
            </a:endParaRPr>
          </a:p>
        </p:txBody>
      </p:sp>
      <p:sp>
        <p:nvSpPr>
          <p:cNvPr id="25805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18307913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4B6B5E2-89DA-4431-B69B-7B5ACCDC9580}" type="slidenum">
              <a:rPr lang="en-US" altLang="en-US">
                <a:cs typeface="Arial" pitchFamily="34" charset="0"/>
              </a:rPr>
              <a:pPr>
                <a:spcBef>
                  <a:spcPct val="0"/>
                </a:spcBef>
              </a:pPr>
              <a:t>67</a:t>
            </a:fld>
            <a:endParaRPr lang="en-US" altLang="en-US">
              <a:cs typeface="Arial" pitchFamily="34" charset="0"/>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Tested to NFRC 400 or AAMA/WDMA/CSA 101/ 1.S.2/A440</a:t>
            </a:r>
          </a:p>
          <a:p>
            <a:pPr eaLnBrk="1" hangingPunct="1"/>
            <a:endParaRPr lang="en-US" altLang="en-US"/>
          </a:p>
        </p:txBody>
      </p:sp>
      <p:sp>
        <p:nvSpPr>
          <p:cNvPr id="26010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7029777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Rooms insulated per Table R402.1.2 where the walls, floors, and ceilings shall meet not less than the basement wall R-value requirement</a:t>
            </a:r>
          </a:p>
        </p:txBody>
      </p:sp>
      <p:sp>
        <p:nvSpPr>
          <p:cNvPr id="26214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
        <p:nvSpPr>
          <p:cNvPr id="2621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FE4C8D1-6732-497D-89C8-EBAC019814D4}" type="slidenum">
              <a:rPr lang="en-US" altLang="en-US">
                <a:cs typeface="Arial" pitchFamily="34" charset="0"/>
              </a:rPr>
              <a:pPr>
                <a:spcBef>
                  <a:spcPct val="0"/>
                </a:spcBef>
              </a:pPr>
              <a:t>68</a:t>
            </a:fld>
            <a:endParaRPr lang="en-US" altLang="en-US">
              <a:cs typeface="Arial" pitchFamily="34" charset="0"/>
            </a:endParaRPr>
          </a:p>
        </p:txBody>
      </p:sp>
    </p:spTree>
    <p:extLst>
      <p:ext uri="{BB962C8B-B14F-4D97-AF65-F5344CB8AC3E}">
        <p14:creationId xmlns:p14="http://schemas.microsoft.com/office/powerpoint/2010/main" val="35037030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2B9432BB-5B0C-40B4-AFED-1CDC3419A98F}" type="slidenum">
              <a:rPr lang="en-US" altLang="en-US">
                <a:cs typeface="Arial" pitchFamily="34" charset="0"/>
              </a:rPr>
              <a:pPr>
                <a:spcBef>
                  <a:spcPct val="0"/>
                </a:spcBef>
              </a:pPr>
              <a:t>69</a:t>
            </a:fld>
            <a:endParaRPr lang="en-US" altLang="en-US">
              <a:cs typeface="Arial" pitchFamily="34"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When installed in the building envelope, recessed lighting fixtures shall meet one of these requirements.</a:t>
            </a:r>
          </a:p>
          <a:p>
            <a:pPr eaLnBrk="1" hangingPunct="1"/>
            <a:r>
              <a:rPr lang="en-US" altLang="en-US" dirty="0"/>
              <a:t>IC means “insulation contact.”  Another designation label you might encounter is Air-Lok.</a:t>
            </a:r>
          </a:p>
          <a:p>
            <a:pPr eaLnBrk="1" hangingPunct="1"/>
            <a:endParaRPr lang="en-US" altLang="en-US" dirty="0"/>
          </a:p>
          <a:p>
            <a:pPr eaLnBrk="1" hangingPunct="1"/>
            <a:r>
              <a:rPr lang="en-US" altLang="en-US" dirty="0"/>
              <a:t>Type IC rated in accordance with ASTM E 283 admitting no more than 2.0 cfm of air movement from the conditioned space to the ceiling cavity.</a:t>
            </a:r>
          </a:p>
          <a:p>
            <a:pPr eaLnBrk="1" hangingPunct="1"/>
            <a:endParaRPr lang="en-US" altLang="en-US" dirty="0"/>
          </a:p>
        </p:txBody>
      </p:sp>
      <p:sp>
        <p:nvSpPr>
          <p:cNvPr id="26419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1474780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2B9432BB-5B0C-40B4-AFED-1CDC3419A98F}" type="slidenum">
              <a:rPr lang="en-US" altLang="en-US">
                <a:cs typeface="Arial" pitchFamily="34" charset="0"/>
              </a:rPr>
              <a:pPr>
                <a:spcBef>
                  <a:spcPct val="0"/>
                </a:spcBef>
              </a:pPr>
              <a:t>70</a:t>
            </a:fld>
            <a:endParaRPr lang="en-US" altLang="en-US">
              <a:cs typeface="Arial" pitchFamily="34"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6419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4462095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D2192D5C-6B1A-4D0C-A298-51DFD4EC2289}" type="slidenum">
              <a:rPr lang="en-US" altLang="en-US">
                <a:cs typeface="Arial" pitchFamily="34" charset="0"/>
              </a:rPr>
              <a:pPr>
                <a:spcBef>
                  <a:spcPct val="0"/>
                </a:spcBef>
              </a:pPr>
              <a:t>71</a:t>
            </a:fld>
            <a:endParaRPr lang="en-US" altLang="en-US">
              <a:cs typeface="Arial" pitchFamily="34" charset="0"/>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 really dealt with directly in the IECC because Federal law establishes minimum efficiencies and those Federal requirements preempt any state or local building codes.</a:t>
            </a:r>
          </a:p>
        </p:txBody>
      </p:sp>
      <p:sp>
        <p:nvSpPr>
          <p:cNvPr id="26624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15465281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074A761-C415-43EA-85A6-BA5D53055F07}" type="slidenum">
              <a:rPr lang="en-US" altLang="en-US">
                <a:cs typeface="Arial" pitchFamily="34" charset="0"/>
              </a:rPr>
              <a:pPr>
                <a:spcBef>
                  <a:spcPct val="0"/>
                </a:spcBef>
              </a:pPr>
              <a:t>72</a:t>
            </a:fld>
            <a:endParaRPr lang="en-US" altLang="en-US">
              <a:cs typeface="Arial" pitchFamily="34"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endParaRPr lang="en-US" altLang="en-US"/>
          </a:p>
        </p:txBody>
      </p:sp>
      <p:sp>
        <p:nvSpPr>
          <p:cNvPr id="26829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9007040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Programmable thermostat capable of controlling the heating and cooling system on a daily schedule to maintain different set points at different times of the day and different days of the week.</a:t>
            </a:r>
          </a:p>
          <a:p>
            <a:endParaRPr lang="en-US" altLang="en-US" dirty="0"/>
          </a:p>
          <a:p>
            <a:endParaRPr lang="en-US" altLang="en-US" dirty="0"/>
          </a:p>
        </p:txBody>
      </p:sp>
      <p:sp>
        <p:nvSpPr>
          <p:cNvPr id="270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A0BACCE5-52FC-4CEE-946A-D00B569A5435}" type="slidenum">
              <a:rPr lang="en-US" altLang="en-US">
                <a:cs typeface="Arial" pitchFamily="34" charset="0"/>
              </a:rPr>
              <a:pPr>
                <a:spcBef>
                  <a:spcPct val="0"/>
                </a:spcBef>
              </a:pPr>
              <a:t>73</a:t>
            </a:fld>
            <a:endParaRPr lang="en-US" altLang="en-US">
              <a:cs typeface="Arial" pitchFamily="34" charset="0"/>
            </a:endParaRPr>
          </a:p>
        </p:txBody>
      </p:sp>
      <p:sp>
        <p:nvSpPr>
          <p:cNvPr id="27034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9203442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Heat pumps having supplementary electric resistance heat to have controls that except during defrost, prevent supplemental heat operation when the heat pump compressor can meet the heating load.</a:t>
            </a:r>
          </a:p>
        </p:txBody>
      </p:sp>
      <p:sp>
        <p:nvSpPr>
          <p:cNvPr id="272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26556D9E-4253-4B4B-936C-DD58ED55C427}" type="slidenum">
              <a:rPr lang="en-US" altLang="en-US">
                <a:cs typeface="Arial" pitchFamily="34" charset="0"/>
              </a:rPr>
              <a:pPr>
                <a:spcBef>
                  <a:spcPct val="0"/>
                </a:spcBef>
              </a:pPr>
              <a:t>74</a:t>
            </a:fld>
            <a:endParaRPr lang="en-US" altLang="en-US">
              <a:cs typeface="Arial" pitchFamily="34" charset="0"/>
            </a:endParaRPr>
          </a:p>
        </p:txBody>
      </p:sp>
      <p:sp>
        <p:nvSpPr>
          <p:cNvPr id="27238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1521978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7443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
        <p:nvSpPr>
          <p:cNvPr id="2744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AC5D1190-F949-4F3B-824B-3ACFF6A524A1}" type="slidenum">
              <a:rPr lang="en-US" altLang="en-US">
                <a:cs typeface="Arial" pitchFamily="34" charset="0"/>
              </a:rPr>
              <a:pPr>
                <a:spcBef>
                  <a:spcPct val="0"/>
                </a:spcBef>
              </a:pPr>
              <a:t>75</a:t>
            </a:fld>
            <a:endParaRPr lang="en-US" altLang="en-US">
              <a:cs typeface="Arial" pitchFamily="34" charset="0"/>
            </a:endParaRPr>
          </a:p>
        </p:txBody>
      </p:sp>
    </p:spTree>
    <p:extLst>
      <p:ext uri="{BB962C8B-B14F-4D97-AF65-F5344CB8AC3E}">
        <p14:creationId xmlns:p14="http://schemas.microsoft.com/office/powerpoint/2010/main" val="3975097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710104DB-87CA-D64F-AB86-DB2520DDF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4672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93480C02-6848-413F-B947-2F646893A884}" type="slidenum">
              <a:rPr lang="en-US" altLang="en-US">
                <a:cs typeface="Arial" pitchFamily="34" charset="0"/>
              </a:rPr>
              <a:pPr>
                <a:spcBef>
                  <a:spcPct val="0"/>
                </a:spcBef>
              </a:pPr>
              <a:t>76</a:t>
            </a:fld>
            <a:endParaRPr lang="en-US" altLang="en-US">
              <a:cs typeface="Arial" pitchFamily="34" charset="0"/>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7648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837514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93480C02-6848-413F-B947-2F646893A884}" type="slidenum">
              <a:rPr lang="en-US" altLang="en-US">
                <a:cs typeface="Arial" pitchFamily="34" charset="0"/>
              </a:rPr>
              <a:pPr>
                <a:spcBef>
                  <a:spcPct val="0"/>
                </a:spcBef>
              </a:pPr>
              <a:t>77</a:t>
            </a:fld>
            <a:endParaRPr lang="en-US" altLang="en-US">
              <a:cs typeface="Arial" pitchFamily="34" charset="0"/>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7648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3427818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774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ＭＳ Ｐゴシック" pitchFamily="34" charset="-128"/>
              </a:defRPr>
            </a:lvl1pPr>
            <a:lvl2pPr marL="742950" indent="-285750">
              <a:defRPr sz="1400" b="1">
                <a:solidFill>
                  <a:schemeClr val="tx1"/>
                </a:solidFill>
                <a:latin typeface="Arial" pitchFamily="34" charset="0"/>
                <a:ea typeface="ＭＳ Ｐゴシック" pitchFamily="34" charset="-128"/>
              </a:defRPr>
            </a:lvl2pPr>
            <a:lvl3pPr marL="1143000" indent="-228600">
              <a:defRPr sz="1400" b="1">
                <a:solidFill>
                  <a:schemeClr val="tx1"/>
                </a:solidFill>
                <a:latin typeface="Arial" pitchFamily="34" charset="0"/>
                <a:ea typeface="ＭＳ Ｐゴシック" pitchFamily="34" charset="-128"/>
              </a:defRPr>
            </a:lvl3pPr>
            <a:lvl4pPr marL="1600200" indent="-228600">
              <a:defRPr sz="1400" b="1">
                <a:solidFill>
                  <a:schemeClr val="tx1"/>
                </a:solidFill>
                <a:latin typeface="Arial" pitchFamily="34" charset="0"/>
                <a:ea typeface="ＭＳ Ｐゴシック" pitchFamily="34" charset="-128"/>
              </a:defRPr>
            </a:lvl4pPr>
            <a:lvl5pPr marL="2057400" indent="-22860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endParaRPr lang="en-US" altLang="en-US" sz="1200" b="0">
              <a:latin typeface="Times New Roman" pitchFamily="18" charset="0"/>
            </a:endParaRPr>
          </a:p>
        </p:txBody>
      </p:sp>
      <p:sp>
        <p:nvSpPr>
          <p:cNvPr id="2877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ＭＳ Ｐゴシック" pitchFamily="34" charset="-128"/>
              </a:defRPr>
            </a:lvl1pPr>
            <a:lvl2pPr marL="742950" indent="-285750">
              <a:defRPr sz="1400" b="1">
                <a:solidFill>
                  <a:schemeClr val="tx1"/>
                </a:solidFill>
                <a:latin typeface="Arial" pitchFamily="34" charset="0"/>
                <a:ea typeface="ＭＳ Ｐゴシック" pitchFamily="34" charset="-128"/>
              </a:defRPr>
            </a:lvl2pPr>
            <a:lvl3pPr marL="1143000" indent="-228600">
              <a:defRPr sz="1400" b="1">
                <a:solidFill>
                  <a:schemeClr val="tx1"/>
                </a:solidFill>
                <a:latin typeface="Arial" pitchFamily="34" charset="0"/>
                <a:ea typeface="ＭＳ Ｐゴシック" pitchFamily="34" charset="-128"/>
              </a:defRPr>
            </a:lvl3pPr>
            <a:lvl4pPr marL="1600200" indent="-228600">
              <a:defRPr sz="1400" b="1">
                <a:solidFill>
                  <a:schemeClr val="tx1"/>
                </a:solidFill>
                <a:latin typeface="Arial" pitchFamily="34" charset="0"/>
                <a:ea typeface="ＭＳ Ｐゴシック" pitchFamily="34" charset="-128"/>
              </a:defRPr>
            </a:lvl4pPr>
            <a:lvl5pPr marL="2057400" indent="-22860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fld id="{B673B2DB-C519-4A78-A12C-5971775DED72}" type="slidenum">
              <a:rPr lang="en-US" altLang="en-US" sz="1200" b="0">
                <a:latin typeface="Times New Roman" pitchFamily="18" charset="0"/>
              </a:rPr>
              <a:pPr/>
              <a:t>78</a:t>
            </a:fld>
            <a:endParaRPr lang="en-US" altLang="en-US" sz="1200" b="0">
              <a:latin typeface="Times New Roman" pitchFamily="18" charset="0"/>
            </a:endParaRPr>
          </a:p>
        </p:txBody>
      </p:sp>
    </p:spTree>
    <p:extLst>
      <p:ext uri="{BB962C8B-B14F-4D97-AF65-F5344CB8AC3E}">
        <p14:creationId xmlns:p14="http://schemas.microsoft.com/office/powerpoint/2010/main" val="29363829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774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ＭＳ Ｐゴシック" pitchFamily="34" charset="-128"/>
              </a:defRPr>
            </a:lvl1pPr>
            <a:lvl2pPr marL="742950" indent="-285750">
              <a:defRPr sz="1400" b="1">
                <a:solidFill>
                  <a:schemeClr val="tx1"/>
                </a:solidFill>
                <a:latin typeface="Arial" pitchFamily="34" charset="0"/>
                <a:ea typeface="ＭＳ Ｐゴシック" pitchFamily="34" charset="-128"/>
              </a:defRPr>
            </a:lvl2pPr>
            <a:lvl3pPr marL="1143000" indent="-228600">
              <a:defRPr sz="1400" b="1">
                <a:solidFill>
                  <a:schemeClr val="tx1"/>
                </a:solidFill>
                <a:latin typeface="Arial" pitchFamily="34" charset="0"/>
                <a:ea typeface="ＭＳ Ｐゴシック" pitchFamily="34" charset="-128"/>
              </a:defRPr>
            </a:lvl3pPr>
            <a:lvl4pPr marL="1600200" indent="-228600">
              <a:defRPr sz="1400" b="1">
                <a:solidFill>
                  <a:schemeClr val="tx1"/>
                </a:solidFill>
                <a:latin typeface="Arial" pitchFamily="34" charset="0"/>
                <a:ea typeface="ＭＳ Ｐゴシック" pitchFamily="34" charset="-128"/>
              </a:defRPr>
            </a:lvl4pPr>
            <a:lvl5pPr marL="2057400" indent="-22860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endParaRPr lang="en-US" altLang="en-US" sz="1200" b="0">
              <a:latin typeface="Times New Roman" pitchFamily="18" charset="0"/>
            </a:endParaRPr>
          </a:p>
        </p:txBody>
      </p:sp>
      <p:sp>
        <p:nvSpPr>
          <p:cNvPr id="2877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ＭＳ Ｐゴシック" pitchFamily="34" charset="-128"/>
              </a:defRPr>
            </a:lvl1pPr>
            <a:lvl2pPr marL="742950" indent="-285750">
              <a:defRPr sz="1400" b="1">
                <a:solidFill>
                  <a:schemeClr val="tx1"/>
                </a:solidFill>
                <a:latin typeface="Arial" pitchFamily="34" charset="0"/>
                <a:ea typeface="ＭＳ Ｐゴシック" pitchFamily="34" charset="-128"/>
              </a:defRPr>
            </a:lvl2pPr>
            <a:lvl3pPr marL="1143000" indent="-228600">
              <a:defRPr sz="1400" b="1">
                <a:solidFill>
                  <a:schemeClr val="tx1"/>
                </a:solidFill>
                <a:latin typeface="Arial" pitchFamily="34" charset="0"/>
                <a:ea typeface="ＭＳ Ｐゴシック" pitchFamily="34" charset="-128"/>
              </a:defRPr>
            </a:lvl3pPr>
            <a:lvl4pPr marL="1600200" indent="-228600">
              <a:defRPr sz="1400" b="1">
                <a:solidFill>
                  <a:schemeClr val="tx1"/>
                </a:solidFill>
                <a:latin typeface="Arial" pitchFamily="34" charset="0"/>
                <a:ea typeface="ＭＳ Ｐゴシック" pitchFamily="34" charset="-128"/>
              </a:defRPr>
            </a:lvl4pPr>
            <a:lvl5pPr marL="2057400" indent="-22860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fld id="{B673B2DB-C519-4A78-A12C-5971775DED72}" type="slidenum">
              <a:rPr lang="en-US" altLang="en-US" sz="1200" b="0">
                <a:latin typeface="Times New Roman" pitchFamily="18" charset="0"/>
              </a:rPr>
              <a:pPr/>
              <a:t>79</a:t>
            </a:fld>
            <a:endParaRPr lang="en-US" altLang="en-US" sz="1200" b="0">
              <a:latin typeface="Times New Roman" pitchFamily="18" charset="0"/>
            </a:endParaRPr>
          </a:p>
        </p:txBody>
      </p:sp>
    </p:spTree>
    <p:extLst>
      <p:ext uri="{BB962C8B-B14F-4D97-AF65-F5344CB8AC3E}">
        <p14:creationId xmlns:p14="http://schemas.microsoft.com/office/powerpoint/2010/main" val="23644082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E05DC448-5955-4702-BA53-60ECBE5451FF}" type="slidenum">
              <a:rPr lang="en-US" altLang="en-US">
                <a:cs typeface="Arial" pitchFamily="34" charset="0"/>
              </a:rPr>
              <a:pPr>
                <a:spcBef>
                  <a:spcPct val="0"/>
                </a:spcBef>
              </a:pPr>
              <a:t>81</a:t>
            </a:fld>
            <a:endParaRPr lang="en-US" altLang="en-US">
              <a:cs typeface="Arial" pitchFamily="34" charset="0"/>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7853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8994491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
        <p:nvSpPr>
          <p:cNvPr id="281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3CC24476-8D3D-4FF5-A20A-F7FE79D2F724}" type="slidenum">
              <a:rPr lang="en-US" altLang="en-US">
                <a:cs typeface="Arial" pitchFamily="34" charset="0"/>
              </a:rPr>
              <a:pPr>
                <a:spcBef>
                  <a:spcPct val="0"/>
                </a:spcBef>
              </a:pPr>
              <a:t>84</a:t>
            </a:fld>
            <a:endParaRPr lang="en-US" altLang="en-US">
              <a:cs typeface="Arial" pitchFamily="34" charset="0"/>
            </a:endParaRPr>
          </a:p>
        </p:txBody>
      </p:sp>
      <p:sp>
        <p:nvSpPr>
          <p:cNvPr id="28160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8224004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3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7F4FB9AE-B476-4F6D-AB3D-0A3832119E8C}" type="slidenum">
              <a:rPr lang="en-US" altLang="en-US">
                <a:cs typeface="Arial" pitchFamily="34" charset="0"/>
              </a:rPr>
              <a:pPr>
                <a:spcBef>
                  <a:spcPct val="0"/>
                </a:spcBef>
              </a:pPr>
              <a:t>85</a:t>
            </a:fld>
            <a:endParaRPr lang="en-US" altLang="en-US">
              <a:cs typeface="Arial" pitchFamily="34" charset="0"/>
            </a:endParaRPr>
          </a:p>
        </p:txBody>
      </p:sp>
      <p:sp>
        <p:nvSpPr>
          <p:cNvPr id="28365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10282126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AF24C3B4-96CA-41B4-B36A-09FD73EDD6CE}" type="slidenum">
              <a:rPr lang="en-US" altLang="en-US">
                <a:cs typeface="Arial" pitchFamily="34" charset="0"/>
              </a:rPr>
              <a:pPr>
                <a:spcBef>
                  <a:spcPct val="0"/>
                </a:spcBef>
              </a:pPr>
              <a:t>87</a:t>
            </a:fld>
            <a:endParaRPr lang="en-US" altLang="en-US">
              <a:cs typeface="Arial" pitchFamily="34" charset="0"/>
            </a:endParaRPr>
          </a:p>
        </p:txBody>
      </p:sp>
      <p:sp>
        <p:nvSpPr>
          <p:cNvPr id="291843" name="Rectangle 2"/>
          <p:cNvSpPr>
            <a:spLocks noGrp="1" noRot="1" noChangeAspect="1" noChangeArrowheads="1" noTextEdit="1"/>
          </p:cNvSpPr>
          <p:nvPr>
            <p:ph type="sldImg"/>
          </p:nvPr>
        </p:nvSpPr>
        <p:spPr>
          <a:xfrm>
            <a:off x="407988" y="696913"/>
            <a:ext cx="6197600" cy="3486150"/>
          </a:xfrm>
          <a:ln/>
        </p:spPr>
      </p:sp>
      <p:sp>
        <p:nvSpPr>
          <p:cNvPr id="291844"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9184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1489911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389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
        <p:nvSpPr>
          <p:cNvPr id="2938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51449549-02E9-403F-AF77-FA6ED1AD3757}" type="slidenum">
              <a:rPr lang="en-US" altLang="en-US">
                <a:cs typeface="Arial" pitchFamily="34" charset="0"/>
              </a:rPr>
              <a:pPr>
                <a:spcBef>
                  <a:spcPct val="0"/>
                </a:spcBef>
              </a:pPr>
              <a:t>88</a:t>
            </a:fld>
            <a:endParaRPr lang="en-US" altLang="en-US">
              <a:cs typeface="Arial" pitchFamily="34" charset="0"/>
            </a:endParaRPr>
          </a:p>
        </p:txBody>
      </p:sp>
    </p:spTree>
    <p:extLst>
      <p:ext uri="{BB962C8B-B14F-4D97-AF65-F5344CB8AC3E}">
        <p14:creationId xmlns:p14="http://schemas.microsoft.com/office/powerpoint/2010/main" val="35218896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59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
        <p:nvSpPr>
          <p:cNvPr id="2959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473EE1FE-20F3-4DF7-B164-14F81ABA5469}" type="slidenum">
              <a:rPr lang="en-US" altLang="en-US">
                <a:cs typeface="Arial" pitchFamily="34" charset="0"/>
              </a:rPr>
              <a:pPr>
                <a:spcBef>
                  <a:spcPct val="0"/>
                </a:spcBef>
              </a:pPr>
              <a:t>89</a:t>
            </a:fld>
            <a:endParaRPr lang="en-US" altLang="en-US">
              <a:cs typeface="Arial" pitchFamily="34" charset="0"/>
            </a:endParaRPr>
          </a:p>
        </p:txBody>
      </p:sp>
    </p:spTree>
    <p:extLst>
      <p:ext uri="{BB962C8B-B14F-4D97-AF65-F5344CB8AC3E}">
        <p14:creationId xmlns:p14="http://schemas.microsoft.com/office/powerpoint/2010/main" val="1514110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710104DB-87CA-D64F-AB86-DB2520DDF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1131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0F2D1C4-E52F-4F28-89E7-2AED851CA4D4}" type="slidenum">
              <a:rPr lang="en-US" altLang="en-US">
                <a:cs typeface="Arial" pitchFamily="34" charset="0"/>
              </a:rPr>
              <a:pPr>
                <a:spcBef>
                  <a:spcPct val="0"/>
                </a:spcBef>
              </a:pPr>
              <a:t>92</a:t>
            </a:fld>
            <a:endParaRPr lang="en-US" altLang="en-US">
              <a:cs typeface="Arial" pitchFamily="34" charset="0"/>
            </a:endParaRPr>
          </a:p>
        </p:txBody>
      </p:sp>
      <p:sp>
        <p:nvSpPr>
          <p:cNvPr id="300035" name="Rectangle 2"/>
          <p:cNvSpPr>
            <a:spLocks noGrp="1" noRot="1" noChangeAspect="1" noChangeArrowheads="1" noTextEdit="1"/>
          </p:cNvSpPr>
          <p:nvPr>
            <p:ph type="sldImg"/>
          </p:nvPr>
        </p:nvSpPr>
        <p:spPr>
          <a:xfrm>
            <a:off x="407988" y="696913"/>
            <a:ext cx="6197600" cy="3486150"/>
          </a:xfrm>
          <a:ln/>
        </p:spPr>
      </p:sp>
      <p:sp>
        <p:nvSpPr>
          <p:cNvPr id="300036"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Note that all &gt; or equal to ¾-inch piping must be insulated.  </a:t>
            </a:r>
          </a:p>
        </p:txBody>
      </p:sp>
      <p:sp>
        <p:nvSpPr>
          <p:cNvPr id="30003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8141423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93AC0297-237B-41E5-A86F-0DF0542E1903}" type="slidenum">
              <a:rPr lang="en-US" altLang="en-US">
                <a:cs typeface="Arial" pitchFamily="34" charset="0"/>
              </a:rPr>
              <a:pPr>
                <a:spcBef>
                  <a:spcPct val="0"/>
                </a:spcBef>
              </a:pPr>
              <a:t>94</a:t>
            </a:fld>
            <a:endParaRPr lang="en-US" altLang="en-US">
              <a:cs typeface="Arial" pitchFamily="34" charset="0"/>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
        <p:nvSpPr>
          <p:cNvPr id="30310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13025754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93AC0297-237B-41E5-A86F-0DF0542E1903}" type="slidenum">
              <a:rPr lang="en-US" altLang="en-US">
                <a:cs typeface="Arial" pitchFamily="34" charset="0"/>
              </a:rPr>
              <a:pPr>
                <a:spcBef>
                  <a:spcPct val="0"/>
                </a:spcBef>
              </a:pPr>
              <a:t>95</a:t>
            </a:fld>
            <a:endParaRPr lang="en-US" altLang="en-US">
              <a:cs typeface="Arial" pitchFamily="34" charset="0"/>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
        <p:nvSpPr>
          <p:cNvPr id="30310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18653465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88F05D6-D06A-4F9D-BE5B-3B0624D2C1E3}" type="slidenum">
              <a:rPr lang="en-US" altLang="en-US">
                <a:cs typeface="Arial" pitchFamily="34" charset="0"/>
              </a:rPr>
              <a:pPr>
                <a:spcBef>
                  <a:spcPct val="0"/>
                </a:spcBef>
              </a:pPr>
              <a:t>96</a:t>
            </a:fld>
            <a:endParaRPr lang="en-US" altLang="en-US">
              <a:cs typeface="Arial" pitchFamily="34" charset="0"/>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Equipment sizing is a direct reference to the IRC.  Intent is to get the HVAC system sized correctly so it operates as efficiently as possible.</a:t>
            </a:r>
          </a:p>
          <a:p>
            <a:pPr eaLnBrk="1" hangingPunct="1"/>
            <a:endParaRPr lang="en-US" altLang="en-US"/>
          </a:p>
          <a:p>
            <a:pPr eaLnBrk="1" hangingPunct="1"/>
            <a:r>
              <a:rPr lang="en-US" altLang="en-US"/>
              <a:t>Oversized equipment has a higher initial cost, a higher operating cost, may provide less comfort, and the short-cycling reduces the equipment life expectancy.  Any one of these is a good reason not to oversize.  </a:t>
            </a:r>
          </a:p>
          <a:p>
            <a:pPr eaLnBrk="1" hangingPunct="1"/>
            <a:endParaRPr lang="en-US" altLang="en-US"/>
          </a:p>
          <a:p>
            <a:pPr eaLnBrk="1" hangingPunct="1"/>
            <a:r>
              <a:rPr lang="en-US" altLang="en-US"/>
              <a:t>Heating and cooling system design loads for the purpose of sizing systems and equipment shall be determined in accordance with the procedures described in the ACCA Manual J or an equivalent computation procedure.</a:t>
            </a:r>
          </a:p>
          <a:p>
            <a:pPr eaLnBrk="1" hangingPunct="1"/>
            <a:endParaRPr lang="en-US" altLang="en-US"/>
          </a:p>
        </p:txBody>
      </p:sp>
      <p:sp>
        <p:nvSpPr>
          <p:cNvPr id="30515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9960602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14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Section C403:  Building Mechanical Systems</a:t>
            </a:r>
          </a:p>
          <a:p>
            <a:r>
              <a:rPr lang="en-US" altLang="en-US" dirty="0"/>
              <a:t>Section C404:  Service Water Heating</a:t>
            </a:r>
          </a:p>
          <a:p>
            <a:endParaRPr lang="en-US" altLang="en-US" dirty="0"/>
          </a:p>
          <a:p>
            <a:endParaRPr lang="en-US" altLang="en-US" dirty="0"/>
          </a:p>
          <a:p>
            <a:r>
              <a:rPr lang="en-US" altLang="en-US" dirty="0"/>
              <a:t>Metering – separate metering</a:t>
            </a:r>
          </a:p>
        </p:txBody>
      </p:sp>
      <p:sp>
        <p:nvSpPr>
          <p:cNvPr id="314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BD129203-F5E6-4FC1-9485-3BB9E42859E7}" type="slidenum">
              <a:rPr lang="en-US" altLang="en-US">
                <a:cs typeface="Arial" pitchFamily="34" charset="0"/>
              </a:rPr>
              <a:pPr>
                <a:spcBef>
                  <a:spcPct val="0"/>
                </a:spcBef>
              </a:pPr>
              <a:t>97</a:t>
            </a:fld>
            <a:endParaRPr lang="en-US" altLang="en-US">
              <a:cs typeface="Arial" pitchFamily="34" charset="0"/>
            </a:endParaRPr>
          </a:p>
        </p:txBody>
      </p:sp>
      <p:sp>
        <p:nvSpPr>
          <p:cNvPr id="31437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18394657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Requirements apply when systems are supplied through energy service to the building.</a:t>
            </a:r>
          </a:p>
          <a:p>
            <a:endParaRPr lang="en-US" altLang="en-US"/>
          </a:p>
          <a:p>
            <a:endParaRPr lang="en-US" altLang="en-US"/>
          </a:p>
        </p:txBody>
      </p:sp>
      <p:sp>
        <p:nvSpPr>
          <p:cNvPr id="307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6EF235D-E629-4BA5-8D40-D1A172C09C88}" type="slidenum">
              <a:rPr lang="en-US" altLang="en-US">
                <a:cs typeface="Arial" pitchFamily="34" charset="0"/>
              </a:rPr>
              <a:pPr>
                <a:spcBef>
                  <a:spcPct val="0"/>
                </a:spcBef>
              </a:pPr>
              <a:t>98</a:t>
            </a:fld>
            <a:endParaRPr lang="en-US" altLang="en-US">
              <a:cs typeface="Arial" pitchFamily="34" charset="0"/>
            </a:endParaRPr>
          </a:p>
        </p:txBody>
      </p:sp>
      <p:sp>
        <p:nvSpPr>
          <p:cNvPr id="30720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414208141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426CC51-B2BE-4E04-8F82-9891B69E82AD}" type="slidenum">
              <a:rPr lang="en-US" altLang="en-US">
                <a:cs typeface="Arial" pitchFamily="34" charset="0"/>
              </a:rPr>
              <a:pPr>
                <a:spcBef>
                  <a:spcPct val="0"/>
                </a:spcBef>
              </a:pPr>
              <a:t>99</a:t>
            </a:fld>
            <a:endParaRPr lang="en-US" altLang="en-US">
              <a:cs typeface="Arial" pitchFamily="34" charset="0"/>
            </a:endParaRPr>
          </a:p>
        </p:txBody>
      </p:sp>
      <p:sp>
        <p:nvSpPr>
          <p:cNvPr id="30925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9319473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11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Requirement for cover to be left with the pool at time of construction.  Covers required for all heated pools and </a:t>
            </a:r>
            <a:r>
              <a:rPr lang="en-US" altLang="en-US" dirty="0" err="1"/>
              <a:t>inground</a:t>
            </a:r>
            <a:r>
              <a:rPr lang="en-US" altLang="en-US" dirty="0"/>
              <a:t> permanently installed spas. </a:t>
            </a:r>
          </a:p>
          <a:p>
            <a:endParaRPr lang="en-US" altLang="en-US" dirty="0"/>
          </a:p>
          <a:p>
            <a:r>
              <a:rPr lang="en-US" altLang="en-US" dirty="0"/>
              <a:t>Limiting the evaporation of water is very important in terms of avoiding energy loss.</a:t>
            </a:r>
          </a:p>
          <a:p>
            <a:endParaRPr lang="en-US" altLang="en-US" dirty="0"/>
          </a:p>
          <a:p>
            <a:r>
              <a:rPr lang="en-US" altLang="en-US" dirty="0"/>
              <a:t>Exception is computed over an operation season of not less than three calendar months.</a:t>
            </a:r>
          </a:p>
        </p:txBody>
      </p:sp>
      <p:sp>
        <p:nvSpPr>
          <p:cNvPr id="311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5C53CCE-3048-4173-995C-BC03089EE16B}" type="slidenum">
              <a:rPr lang="en-US" altLang="en-US">
                <a:cs typeface="Arial" pitchFamily="34" charset="0"/>
              </a:rPr>
              <a:pPr>
                <a:spcBef>
                  <a:spcPct val="0"/>
                </a:spcBef>
              </a:pPr>
              <a:t>100</a:t>
            </a:fld>
            <a:endParaRPr lang="en-US" altLang="en-US">
              <a:cs typeface="Arial" pitchFamily="34" charset="0"/>
            </a:endParaRPr>
          </a:p>
        </p:txBody>
      </p:sp>
      <p:sp>
        <p:nvSpPr>
          <p:cNvPr id="3113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2889979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solidFill>
                <a:srgbClr val="FF0000"/>
              </a:solidFill>
              <a:ea typeface="+mn-ea"/>
            </a:endParaRPr>
          </a:p>
          <a:p>
            <a:pPr>
              <a:defRPr/>
            </a:pPr>
            <a:r>
              <a:rPr lang="en-US" dirty="0">
                <a:ea typeface="+mn-ea"/>
              </a:rPr>
              <a:t>High efficacy light sources: compact fluorescent lamps, LED lamps, T-8 or smaller diameter linear fluorescent lamps, or other lamps with a minimum efficacy of not less than 65 lumens per watt or luminaires with efficacy of not less than 45 lumens per watt</a:t>
            </a:r>
            <a:endParaRPr lang="en-US" dirty="0">
              <a:solidFill>
                <a:srgbClr val="FF0000"/>
              </a:solidFill>
              <a:ea typeface="+mn-ea"/>
            </a:endParaRPr>
          </a:p>
        </p:txBody>
      </p:sp>
      <p:sp>
        <p:nvSpPr>
          <p:cNvPr id="316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EF9715D-2FBE-4207-828D-EC2BED1EAEEC}" type="slidenum">
              <a:rPr lang="en-US" altLang="en-US">
                <a:cs typeface="Arial" pitchFamily="34" charset="0"/>
              </a:rPr>
              <a:pPr>
                <a:spcBef>
                  <a:spcPct val="0"/>
                </a:spcBef>
              </a:pPr>
              <a:t>102</a:t>
            </a:fld>
            <a:endParaRPr lang="en-US" altLang="en-US">
              <a:cs typeface="Arial" pitchFamily="34" charset="0"/>
            </a:endParaRPr>
          </a:p>
        </p:txBody>
      </p:sp>
      <p:sp>
        <p:nvSpPr>
          <p:cNvPr id="31642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6635591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9126" indent="-229126">
              <a:defRPr/>
            </a:pPr>
            <a:r>
              <a:rPr lang="en-US" dirty="0">
                <a:solidFill>
                  <a:srgbClr val="FF0000"/>
                </a:solidFill>
                <a:ea typeface="+mn-ea"/>
              </a:rPr>
              <a:t>New in 2021 IECC – for low-rise (3 stories and less) multifamily buildings</a:t>
            </a:r>
          </a:p>
        </p:txBody>
      </p:sp>
      <p:sp>
        <p:nvSpPr>
          <p:cNvPr id="318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6BF2AEE-7DF0-4DC5-87C5-1CFDC8C3EB2F}" type="slidenum">
              <a:rPr lang="en-US" altLang="en-US">
                <a:cs typeface="Arial" pitchFamily="34" charset="0"/>
              </a:rPr>
              <a:pPr>
                <a:spcBef>
                  <a:spcPct val="0"/>
                </a:spcBef>
              </a:pPr>
              <a:t>103</a:t>
            </a:fld>
            <a:endParaRPr lang="en-US" altLang="en-US">
              <a:cs typeface="Arial" pitchFamily="34" charset="0"/>
            </a:endParaRPr>
          </a:p>
        </p:txBody>
      </p:sp>
      <p:sp>
        <p:nvSpPr>
          <p:cNvPr id="31846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3564198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Compliance options:</a:t>
            </a:r>
          </a:p>
          <a:p>
            <a:endParaRPr lang="en-US" dirty="0"/>
          </a:p>
          <a:p>
            <a:r>
              <a:rPr lang="en-US" dirty="0"/>
              <a:t>Prescriptive </a:t>
            </a:r>
          </a:p>
          <a:p>
            <a:r>
              <a:rPr lang="en-US" dirty="0"/>
              <a:t>Total Building Performance</a:t>
            </a:r>
          </a:p>
          <a:p>
            <a:r>
              <a:rPr lang="en-US" dirty="0"/>
              <a:t>Energy Rating Index</a:t>
            </a:r>
          </a:p>
          <a:p>
            <a:r>
              <a:rPr lang="en-US" dirty="0"/>
              <a:t>Tropical Climate Region</a:t>
            </a:r>
          </a:p>
          <a:p>
            <a:endParaRPr lang="en-US" dirty="0"/>
          </a:p>
          <a:p>
            <a:r>
              <a:rPr lang="en-US" dirty="0"/>
              <a:t>The 2021 IECC removed use of the labels “prescriptive” and “mandatory” – now all requirements are identified within each path.</a:t>
            </a:r>
          </a:p>
          <a:p>
            <a:endParaRPr lang="en-US" dirty="0"/>
          </a:p>
          <a:p>
            <a:r>
              <a:rPr lang="en-US" dirty="0"/>
              <a:t>Additional Energy Efficiency requirements in R401.2.5 are applicable to all compliance paths.</a:t>
            </a:r>
          </a:p>
        </p:txBody>
      </p:sp>
      <p:sp>
        <p:nvSpPr>
          <p:cNvPr id="4" name="Slide Number Placeholder 3"/>
          <p:cNvSpPr>
            <a:spLocks noGrp="1"/>
          </p:cNvSpPr>
          <p:nvPr>
            <p:ph type="sldNum" sz="quarter" idx="5"/>
          </p:nvPr>
        </p:nvSpPr>
        <p:spPr/>
        <p:txBody>
          <a:bodyPr/>
          <a:lstStyle/>
          <a:p>
            <a:fld id="{02E0D831-AC0C-DC4B-9BDA-D6081987F2E2}" type="slidenum">
              <a:rPr lang="en-US" smtClean="0"/>
              <a:t>10</a:t>
            </a:fld>
            <a:endParaRPr lang="en-US" dirty="0"/>
          </a:p>
        </p:txBody>
      </p:sp>
    </p:spTree>
    <p:extLst>
      <p:ext uri="{BB962C8B-B14F-4D97-AF65-F5344CB8AC3E}">
        <p14:creationId xmlns:p14="http://schemas.microsoft.com/office/powerpoint/2010/main" val="3310550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9126" indent="-229126">
              <a:defRPr/>
            </a:pPr>
            <a:endParaRPr lang="en-US" dirty="0">
              <a:solidFill>
                <a:srgbClr val="FF0000"/>
              </a:solidFill>
              <a:ea typeface="+mn-ea"/>
            </a:endParaRPr>
          </a:p>
        </p:txBody>
      </p:sp>
      <p:sp>
        <p:nvSpPr>
          <p:cNvPr id="318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6BF2AEE-7DF0-4DC5-87C5-1CFDC8C3EB2F}" type="slidenum">
              <a:rPr lang="en-US" altLang="en-US">
                <a:cs typeface="Arial" pitchFamily="34" charset="0"/>
              </a:rPr>
              <a:pPr>
                <a:spcBef>
                  <a:spcPct val="0"/>
                </a:spcBef>
              </a:pPr>
              <a:t>104</a:t>
            </a:fld>
            <a:endParaRPr lang="en-US" altLang="en-US">
              <a:cs typeface="Arial" pitchFamily="34" charset="0"/>
            </a:endParaRPr>
          </a:p>
        </p:txBody>
      </p:sp>
      <p:sp>
        <p:nvSpPr>
          <p:cNvPr id="31846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65640493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9126" indent="-229126">
              <a:defRPr/>
            </a:pPr>
            <a:endParaRPr lang="en-US" dirty="0">
              <a:solidFill>
                <a:srgbClr val="FF0000"/>
              </a:solidFill>
              <a:ea typeface="+mn-ea"/>
            </a:endParaRPr>
          </a:p>
        </p:txBody>
      </p:sp>
      <p:sp>
        <p:nvSpPr>
          <p:cNvPr id="318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6BF2AEE-7DF0-4DC5-87C5-1CFDC8C3EB2F}" type="slidenum">
              <a:rPr lang="en-US" altLang="en-US">
                <a:cs typeface="Arial" pitchFamily="34" charset="0"/>
              </a:rPr>
              <a:pPr>
                <a:spcBef>
                  <a:spcPct val="0"/>
                </a:spcBef>
              </a:pPr>
              <a:t>105</a:t>
            </a:fld>
            <a:endParaRPr lang="en-US" altLang="en-US">
              <a:cs typeface="Arial" pitchFamily="34" charset="0"/>
            </a:endParaRPr>
          </a:p>
        </p:txBody>
      </p:sp>
      <p:sp>
        <p:nvSpPr>
          <p:cNvPr id="31846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3833375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9126" indent="-229126">
              <a:defRPr/>
            </a:pPr>
            <a:endParaRPr lang="en-US" dirty="0">
              <a:solidFill>
                <a:srgbClr val="FF0000"/>
              </a:solidFill>
              <a:ea typeface="+mn-ea"/>
            </a:endParaRPr>
          </a:p>
        </p:txBody>
      </p:sp>
      <p:sp>
        <p:nvSpPr>
          <p:cNvPr id="318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6BF2AEE-7DF0-4DC5-87C5-1CFDC8C3EB2F}" type="slidenum">
              <a:rPr lang="en-US" altLang="en-US">
                <a:cs typeface="Arial" pitchFamily="34" charset="0"/>
              </a:rPr>
              <a:pPr>
                <a:spcBef>
                  <a:spcPct val="0"/>
                </a:spcBef>
              </a:pPr>
              <a:t>106</a:t>
            </a:fld>
            <a:endParaRPr lang="en-US" altLang="en-US">
              <a:cs typeface="Arial" pitchFamily="34" charset="0"/>
            </a:endParaRPr>
          </a:p>
        </p:txBody>
      </p:sp>
      <p:sp>
        <p:nvSpPr>
          <p:cNvPr id="31846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412839397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DF991791-8030-4B5B-A878-6364803E3F72}" type="slidenum">
              <a:rPr lang="en-US" altLang="en-US">
                <a:cs typeface="Arial" pitchFamily="34" charset="0"/>
              </a:rPr>
              <a:pPr>
                <a:spcBef>
                  <a:spcPct val="0"/>
                </a:spcBef>
              </a:pPr>
              <a:t>108</a:t>
            </a:fld>
            <a:endParaRPr lang="en-US" altLang="en-US">
              <a:cs typeface="Arial" pitchFamily="34"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simulated performance alternative can be used for building designs that do not comply with all the prescriptive requirements in Chapter 4 [RE] of the IECC.  Under the simulated performance alternative, a “Proposed design” will comply with the code if the calculated annual energy cost is not greater than a similar building (the “Standard design”) designed in accordance with Chapter 4 [RE].  </a:t>
            </a:r>
          </a:p>
          <a:p>
            <a:pPr eaLnBrk="1" hangingPunct="1"/>
            <a:endParaRPr lang="en-US" altLang="en-US" dirty="0"/>
          </a:p>
          <a:p>
            <a:pPr eaLnBrk="1" hangingPunct="1"/>
            <a:r>
              <a:rPr lang="en-US" altLang="en-US" dirty="0"/>
              <a:t>The Proposed design uses the same energy sources, floor area, geometry, design conditions, occupancy, climate data, and usage schedule as the Standard design.  Some energy-conserving strategies to improve the performance of the Proposed design include exterior shading of windows, passive solar design, thermal mass heat storage, improved thermal envelope, improved duct systems, reduced air infiltration, and high-efficiency heating, cooling, and water heating equipment.</a:t>
            </a:r>
          </a:p>
          <a:p>
            <a:pPr eaLnBrk="1" hangingPunct="1"/>
            <a:endParaRPr lang="en-US" altLang="en-US" dirty="0"/>
          </a:p>
          <a:p>
            <a:pPr eaLnBrk="1" hangingPunct="1"/>
            <a:r>
              <a:rPr lang="en-US" altLang="en-US" dirty="0"/>
              <a:t>Some cost associated with this as specialized software must be used.  Code officials and others must be able to read resulting reports.</a:t>
            </a:r>
          </a:p>
        </p:txBody>
      </p:sp>
      <p:sp>
        <p:nvSpPr>
          <p:cNvPr id="24269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Tree>
    <p:extLst>
      <p:ext uri="{BB962C8B-B14F-4D97-AF65-F5344CB8AC3E}">
        <p14:creationId xmlns:p14="http://schemas.microsoft.com/office/powerpoint/2010/main" val="28182688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710104DB-87CA-D64F-AB86-DB2520DDF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29315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447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
        <p:nvSpPr>
          <p:cNvPr id="2447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93EBF9D8-25B7-4C39-979E-AF74A228A88B}" type="slidenum">
              <a:rPr lang="en-US" altLang="en-US">
                <a:cs typeface="Arial" pitchFamily="34" charset="0"/>
              </a:rPr>
              <a:pPr>
                <a:spcBef>
                  <a:spcPct val="0"/>
                </a:spcBef>
              </a:pPr>
              <a:t>110</a:t>
            </a:fld>
            <a:endParaRPr lang="en-US" altLang="en-US">
              <a:cs typeface="Arial" pitchFamily="34" charset="0"/>
            </a:endParaRPr>
          </a:p>
        </p:txBody>
      </p:sp>
    </p:spTree>
    <p:extLst>
      <p:ext uri="{BB962C8B-B14F-4D97-AF65-F5344CB8AC3E}">
        <p14:creationId xmlns:p14="http://schemas.microsoft.com/office/powerpoint/2010/main" val="4653795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ERI - </a:t>
            </a:r>
          </a:p>
        </p:txBody>
      </p:sp>
      <p:sp>
        <p:nvSpPr>
          <p:cNvPr id="2447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a:p>
        </p:txBody>
      </p:sp>
      <p:sp>
        <p:nvSpPr>
          <p:cNvPr id="2447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93EBF9D8-25B7-4C39-979E-AF74A228A88B}" type="slidenum">
              <a:rPr lang="en-US" altLang="en-US">
                <a:cs typeface="Arial" pitchFamily="34" charset="0"/>
              </a:rPr>
              <a:pPr>
                <a:spcBef>
                  <a:spcPct val="0"/>
                </a:spcBef>
              </a:pPr>
              <a:t>111</a:t>
            </a:fld>
            <a:endParaRPr lang="en-US" altLang="en-US">
              <a:cs typeface="Arial" pitchFamily="34" charset="0"/>
            </a:endParaRPr>
          </a:p>
        </p:txBody>
      </p:sp>
    </p:spTree>
    <p:extLst>
      <p:ext uri="{BB962C8B-B14F-4D97-AF65-F5344CB8AC3E}">
        <p14:creationId xmlns:p14="http://schemas.microsoft.com/office/powerpoint/2010/main" val="11578586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4678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ＭＳ Ｐゴシック" pitchFamily="34" charset="-128"/>
              </a:defRPr>
            </a:lvl1pPr>
            <a:lvl2pPr marL="742950" indent="-285750">
              <a:defRPr sz="1400" b="1">
                <a:solidFill>
                  <a:schemeClr val="tx1"/>
                </a:solidFill>
                <a:latin typeface="Arial" pitchFamily="34" charset="0"/>
                <a:ea typeface="ＭＳ Ｐゴシック" pitchFamily="34" charset="-128"/>
              </a:defRPr>
            </a:lvl2pPr>
            <a:lvl3pPr marL="1143000" indent="-228600">
              <a:defRPr sz="1400" b="1">
                <a:solidFill>
                  <a:schemeClr val="tx1"/>
                </a:solidFill>
                <a:latin typeface="Arial" pitchFamily="34" charset="0"/>
                <a:ea typeface="ＭＳ Ｐゴシック" pitchFamily="34" charset="-128"/>
              </a:defRPr>
            </a:lvl3pPr>
            <a:lvl4pPr marL="1600200" indent="-228600">
              <a:defRPr sz="1400" b="1">
                <a:solidFill>
                  <a:schemeClr val="tx1"/>
                </a:solidFill>
                <a:latin typeface="Arial" pitchFamily="34" charset="0"/>
                <a:ea typeface="ＭＳ Ｐゴシック" pitchFamily="34" charset="-128"/>
              </a:defRPr>
            </a:lvl4pPr>
            <a:lvl5pPr marL="2057400" indent="-22860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endParaRPr lang="en-US" altLang="en-US" sz="1200" b="0">
              <a:latin typeface="Times New Roman" pitchFamily="18" charset="0"/>
            </a:endParaRPr>
          </a:p>
        </p:txBody>
      </p:sp>
      <p:sp>
        <p:nvSpPr>
          <p:cNvPr id="2467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ＭＳ Ｐゴシック" pitchFamily="34" charset="-128"/>
              </a:defRPr>
            </a:lvl1pPr>
            <a:lvl2pPr marL="742950" indent="-285750">
              <a:defRPr sz="1400" b="1">
                <a:solidFill>
                  <a:schemeClr val="tx1"/>
                </a:solidFill>
                <a:latin typeface="Arial" pitchFamily="34" charset="0"/>
                <a:ea typeface="ＭＳ Ｐゴシック" pitchFamily="34" charset="-128"/>
              </a:defRPr>
            </a:lvl2pPr>
            <a:lvl3pPr marL="1143000" indent="-228600">
              <a:defRPr sz="1400" b="1">
                <a:solidFill>
                  <a:schemeClr val="tx1"/>
                </a:solidFill>
                <a:latin typeface="Arial" pitchFamily="34" charset="0"/>
                <a:ea typeface="ＭＳ Ｐゴシック" pitchFamily="34" charset="-128"/>
              </a:defRPr>
            </a:lvl3pPr>
            <a:lvl4pPr marL="1600200" indent="-228600">
              <a:defRPr sz="1400" b="1">
                <a:solidFill>
                  <a:schemeClr val="tx1"/>
                </a:solidFill>
                <a:latin typeface="Arial" pitchFamily="34" charset="0"/>
                <a:ea typeface="ＭＳ Ｐゴシック" pitchFamily="34" charset="-128"/>
              </a:defRPr>
            </a:lvl4pPr>
            <a:lvl5pPr marL="2057400" indent="-22860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fld id="{764320E5-40EB-49A5-A2F0-8747DBEF2B3E}" type="slidenum">
              <a:rPr lang="en-US" altLang="en-US" sz="1200" b="0">
                <a:latin typeface="Times New Roman" pitchFamily="18" charset="0"/>
              </a:rPr>
              <a:pPr/>
              <a:t>112</a:t>
            </a:fld>
            <a:endParaRPr lang="en-US" altLang="en-US" sz="1200" b="0">
              <a:latin typeface="Times New Roman" pitchFamily="18" charset="0"/>
            </a:endParaRPr>
          </a:p>
        </p:txBody>
      </p:sp>
    </p:spTree>
    <p:extLst>
      <p:ext uri="{BB962C8B-B14F-4D97-AF65-F5344CB8AC3E}">
        <p14:creationId xmlns:p14="http://schemas.microsoft.com/office/powerpoint/2010/main" val="252048817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there was an errata issued to use correct reference of 2018 IECC for second bullet</a:t>
            </a:r>
          </a:p>
          <a:p>
            <a:r>
              <a:rPr lang="en-US" dirty="0"/>
              <a:t>2018 IECC had 2009 IECC as envelope backstop</a:t>
            </a:r>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710104DB-87CA-D64F-AB86-DB2520DDF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8592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compliance, any reduction in energy use of rated design associated with on-site renewable energy to not exceed 5% of total energy use</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148D757B-1A5C-456F-A3C9-40DE1B0FA28E}" type="slidenum">
              <a:rPr lang="en-US" altLang="en-US" smtClean="0"/>
              <a:pPr/>
              <a:t>114</a:t>
            </a:fld>
            <a:endParaRPr lang="en-US" altLang="en-US"/>
          </a:p>
        </p:txBody>
      </p:sp>
    </p:spTree>
    <p:extLst>
      <p:ext uri="{BB962C8B-B14F-4D97-AF65-F5344CB8AC3E}">
        <p14:creationId xmlns:p14="http://schemas.microsoft.com/office/powerpoint/2010/main" val="419523608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g"/><Relationship Id="rId7" Type="http://schemas.openxmlformats.org/officeDocument/2006/relationships/image" Target="../media/image17.jpeg"/><Relationship Id="rId12" Type="http://schemas.openxmlformats.org/officeDocument/2006/relationships/image" Target="../media/image22.jp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Subtitle 2"/>
          <p:cNvSpPr>
            <a:spLocks noGrp="1"/>
          </p:cNvSpPr>
          <p:nvPr>
            <p:ph type="subTitle" idx="1"/>
          </p:nvPr>
        </p:nvSpPr>
        <p:spPr>
          <a:xfrm>
            <a:off x="739562" y="1482311"/>
            <a:ext cx="11026339" cy="1381360"/>
          </a:xfrm>
          <a:prstGeom prst="rect">
            <a:avLst/>
          </a:prstGeom>
        </p:spPr>
        <p:txBody>
          <a:bodyPr>
            <a:normAutofit/>
          </a:bodyPr>
          <a:lstStyle>
            <a:lvl1pPr marL="0" indent="0" algn="l">
              <a:buNone/>
              <a:defRPr sz="4000" b="1" i="0">
                <a:solidFill>
                  <a:srgbClr val="282B2E"/>
                </a:solidFill>
                <a:latin typeface="+mj-lt"/>
                <a:cs typeface="Aria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739562" y="2976357"/>
            <a:ext cx="5561403" cy="331125"/>
          </a:xfrm>
          <a:prstGeom prst="rect">
            <a:avLst/>
          </a:prstGeom>
        </p:spPr>
        <p:txBody>
          <a:bodyPr/>
          <a:lstStyle>
            <a:lvl1pPr marL="0" marR="0" indent="0" algn="l" defTabSz="457182"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478" y="3424172"/>
            <a:ext cx="3798903"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pic>
        <p:nvPicPr>
          <p:cNvPr id="17" name="Picture 14" descr="EERE identifier_vert_2017_top bleed_BC.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63603"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37"/>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2455126" y="5492385"/>
            <a:ext cx="2438400" cy="1365714"/>
          </a:xfrm>
          <a:prstGeom prst="rect">
            <a:avLst/>
          </a:prstGeom>
        </p:spPr>
      </p:pic>
      <p:pic>
        <p:nvPicPr>
          <p:cNvPr id="39" name="Picture 38" descr="val-vesa-642601-unsplash.jp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908745" y="4111526"/>
            <a:ext cx="2433912" cy="1365976"/>
          </a:xfrm>
          <a:prstGeom prst="rect">
            <a:avLst/>
          </a:prstGeom>
        </p:spPr>
      </p:pic>
      <p:pic>
        <p:nvPicPr>
          <p:cNvPr id="40" name="Picture 39"/>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7358371" y="4108809"/>
            <a:ext cx="2431059" cy="1371364"/>
          </a:xfrm>
          <a:prstGeom prst="rect">
            <a:avLst/>
          </a:prstGeom>
        </p:spPr>
      </p:pic>
      <p:pic>
        <p:nvPicPr>
          <p:cNvPr id="41" name="Picture 40" descr="h-e-n-g-s-t-r-e-a-m-180108-unsplash.jpg"/>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454809" y="4111526"/>
            <a:ext cx="2439033" cy="1368786"/>
          </a:xfrm>
          <a:prstGeom prst="rect">
            <a:avLst/>
          </a:prstGeom>
        </p:spPr>
      </p:pic>
      <p:pic>
        <p:nvPicPr>
          <p:cNvPr id="42" name="Picture 41" descr="guilherme-cunha-508919-unsplash.jpg"/>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7357897" y="5492385"/>
            <a:ext cx="2431532" cy="1365616"/>
          </a:xfrm>
          <a:prstGeom prst="rect">
            <a:avLst/>
          </a:prstGeom>
        </p:spPr>
      </p:pic>
      <p:pic>
        <p:nvPicPr>
          <p:cNvPr id="43" name="Picture 42" descr="Tech servers.jpg"/>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9806618" y="5492434"/>
            <a:ext cx="2389193" cy="1365616"/>
          </a:xfrm>
          <a:prstGeom prst="rect">
            <a:avLst/>
          </a:prstGeom>
        </p:spPr>
      </p:pic>
      <p:pic>
        <p:nvPicPr>
          <p:cNvPr id="44" name="Picture 43" descr="deniz-fuchidzhiev-2059-unsplash.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9805143" y="4108809"/>
            <a:ext cx="2390668" cy="1368694"/>
          </a:xfrm>
          <a:prstGeom prst="rect">
            <a:avLst/>
          </a:prstGeom>
        </p:spPr>
      </p:pic>
      <p:pic>
        <p:nvPicPr>
          <p:cNvPr id="45" name="Picture 44" descr="City - bldg1.jpg"/>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3810" y="5492384"/>
            <a:ext cx="2441510" cy="1365955"/>
          </a:xfrm>
          <a:prstGeom prst="rect">
            <a:avLst/>
          </a:prstGeom>
        </p:spPr>
      </p:pic>
      <p:pic>
        <p:nvPicPr>
          <p:cNvPr id="46" name="Picture 45" descr="America - flag2.jpg"/>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4908499" y="5495732"/>
            <a:ext cx="2434158" cy="1362269"/>
          </a:xfrm>
          <a:prstGeom prst="rect">
            <a:avLst/>
          </a:prstGeom>
        </p:spPr>
      </p:pic>
      <p:pic>
        <p:nvPicPr>
          <p:cNvPr id="47" name="Picture 46" descr="thomas-bennie-494941-unsplash.jpg"/>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1" y="4112420"/>
            <a:ext cx="2437700" cy="1366656"/>
          </a:xfrm>
          <a:prstGeom prst="rect">
            <a:avLst/>
          </a:prstGeom>
        </p:spPr>
      </p:pic>
    </p:spTree>
    <p:extLst>
      <p:ext uri="{BB962C8B-B14F-4D97-AF65-F5344CB8AC3E}">
        <p14:creationId xmlns:p14="http://schemas.microsoft.com/office/powerpoint/2010/main" val="255799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09600" y="914400"/>
            <a:ext cx="10972800" cy="52578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133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3"/>
            <a:ext cx="2743200" cy="365125"/>
          </a:xfrm>
          <a:prstGeom prst="rect">
            <a:avLst/>
          </a:prstGeom>
        </p:spPr>
        <p:txBody>
          <a:bodyPr/>
          <a:lstStyle/>
          <a:p>
            <a:pPr defTabSz="457182" fontAlgn="base">
              <a:spcBef>
                <a:spcPct val="0"/>
              </a:spcBef>
              <a:spcAft>
                <a:spcPct val="0"/>
              </a:spcAft>
            </a:pPr>
            <a:fld id="{A7E2DABE-7743-41BB-9CD9-E8D43B2DAE79}" type="datetimeFigureOut">
              <a:rPr lang="en-US" sz="2400" smtClean="0">
                <a:solidFill>
                  <a:srgbClr val="000000"/>
                </a:solidFill>
                <a:latin typeface="Arial" panose="020B0604020202020204" pitchFamily="34" charset="0"/>
                <a:ea typeface="MS PGothic" panose="020B0600070205080204" pitchFamily="34" charset="-128"/>
              </a:rPr>
              <a:pPr defTabSz="457182" fontAlgn="base">
                <a:spcBef>
                  <a:spcPct val="0"/>
                </a:spcBef>
                <a:spcAft>
                  <a:spcPct val="0"/>
                </a:spcAft>
              </a:pPr>
              <a:t>3/7/2022</a:t>
            </a:fld>
            <a:endParaRPr lang="en-US" sz="2400" dirty="0">
              <a:solidFill>
                <a:srgbClr val="000000"/>
              </a:solidFill>
              <a:latin typeface="Arial" panose="020B0604020202020204" pitchFamily="34" charset="0"/>
              <a:ea typeface="MS PGothic" panose="020B0600070205080204" pitchFamily="34" charset="-128"/>
            </a:endParaRPr>
          </a:p>
        </p:txBody>
      </p:sp>
      <p:sp>
        <p:nvSpPr>
          <p:cNvPr id="4" name="Footer Placeholder 3"/>
          <p:cNvSpPr>
            <a:spLocks noGrp="1"/>
          </p:cNvSpPr>
          <p:nvPr>
            <p:ph type="ftr" sz="quarter" idx="11"/>
          </p:nvPr>
        </p:nvSpPr>
        <p:spPr>
          <a:xfrm>
            <a:off x="4038600" y="6356353"/>
            <a:ext cx="4114800" cy="365125"/>
          </a:xfrm>
          <a:prstGeom prst="rect">
            <a:avLst/>
          </a:prstGeom>
        </p:spPr>
        <p:txBody>
          <a:bodyPr/>
          <a:lstStyle/>
          <a:p>
            <a:pPr defTabSz="457182" fontAlgn="base">
              <a:spcBef>
                <a:spcPct val="0"/>
              </a:spcBef>
              <a:spcAft>
                <a:spcPct val="0"/>
              </a:spcAft>
            </a:pPr>
            <a:endParaRPr lang="en-US" sz="2400" dirty="0">
              <a:solidFill>
                <a:srgbClr val="000000"/>
              </a:solidFill>
              <a:latin typeface="Arial" panose="020B0604020202020204" pitchFamily="34" charset="0"/>
              <a:ea typeface="MS PGothic" panose="020B0600070205080204" pitchFamily="34" charset="-128"/>
            </a:endParaRPr>
          </a:p>
        </p:txBody>
      </p:sp>
      <p:sp>
        <p:nvSpPr>
          <p:cNvPr id="5" name="Slide Number Placeholder 4"/>
          <p:cNvSpPr>
            <a:spLocks noGrp="1"/>
          </p:cNvSpPr>
          <p:nvPr>
            <p:ph type="sldNum" sz="quarter" idx="12"/>
          </p:nvPr>
        </p:nvSpPr>
        <p:spPr>
          <a:xfrm>
            <a:off x="8610600" y="6356353"/>
            <a:ext cx="2743200" cy="365125"/>
          </a:xfrm>
          <a:prstGeom prst="rect">
            <a:avLst/>
          </a:prstGeom>
        </p:spPr>
        <p:txBody>
          <a:bodyPr/>
          <a:lstStyle/>
          <a:p>
            <a:pPr defTabSz="457182" fontAlgn="base">
              <a:spcBef>
                <a:spcPct val="0"/>
              </a:spcBef>
              <a:spcAft>
                <a:spcPct val="0"/>
              </a:spcAft>
            </a:pPr>
            <a:fld id="{3699EA66-FA1D-4493-97C8-BF005134BD74}" type="slidenum">
              <a:rPr lang="en-US" sz="2400" smtClean="0">
                <a:solidFill>
                  <a:srgbClr val="000000"/>
                </a:solidFill>
                <a:latin typeface="Arial" panose="020B0604020202020204" pitchFamily="34" charset="0"/>
                <a:ea typeface="MS PGothic" panose="020B0600070205080204" pitchFamily="34" charset="-128"/>
              </a:rPr>
              <a:pPr defTabSz="457182" fontAlgn="base">
                <a:spcBef>
                  <a:spcPct val="0"/>
                </a:spcBef>
                <a:spcAft>
                  <a:spcPct val="0"/>
                </a:spcAft>
              </a:pPr>
              <a:t>‹#›</a:t>
            </a:fld>
            <a:endParaRPr lang="en-US" sz="2400" dirty="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761298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09600" y="1129552"/>
            <a:ext cx="10972800" cy="52578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849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1B6EE-9572-4575-8A6E-55D4A4ACEC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ECE31-0B69-4F6A-B472-C43AD38371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7C17C-5831-49CD-BCCB-F78CA3E861D1}"/>
              </a:ext>
            </a:extLst>
          </p:cNvPr>
          <p:cNvSpPr>
            <a:spLocks noGrp="1"/>
          </p:cNvSpPr>
          <p:nvPr>
            <p:ph type="dt" sz="half" idx="10"/>
          </p:nvPr>
        </p:nvSpPr>
        <p:spPr/>
        <p:txBody>
          <a:bodyPr/>
          <a:lstStyle/>
          <a:p>
            <a:fld id="{2390626A-26A6-4F0F-989D-AB605959962B}" type="datetimeFigureOut">
              <a:rPr lang="en-US" smtClean="0"/>
              <a:t>3/7/2022</a:t>
            </a:fld>
            <a:endParaRPr lang="en-US" dirty="0"/>
          </a:p>
        </p:txBody>
      </p:sp>
      <p:sp>
        <p:nvSpPr>
          <p:cNvPr id="5" name="Footer Placeholder 4">
            <a:extLst>
              <a:ext uri="{FF2B5EF4-FFF2-40B4-BE49-F238E27FC236}">
                <a16:creationId xmlns:a16="http://schemas.microsoft.com/office/drawing/2014/main" id="{F37686F0-AFCE-4D77-AEBA-BBAA2574C3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BADDE4-CB2C-45BB-9F7B-A18DE470DFFD}"/>
              </a:ext>
            </a:extLst>
          </p:cNvPr>
          <p:cNvSpPr>
            <a:spLocks noGrp="1"/>
          </p:cNvSpPr>
          <p:nvPr>
            <p:ph type="sldNum" sz="quarter" idx="12"/>
          </p:nvPr>
        </p:nvSpPr>
        <p:spPr/>
        <p:txBody>
          <a:bodyPr/>
          <a:lstStyle/>
          <a:p>
            <a:fld id="{3AEB307B-3FFC-4512-A5BA-86D42187BBAC}" type="slidenum">
              <a:rPr lang="en-US" smtClean="0"/>
              <a:t>‹#›</a:t>
            </a:fld>
            <a:endParaRPr lang="en-US" dirty="0"/>
          </a:p>
        </p:txBody>
      </p:sp>
    </p:spTree>
    <p:extLst>
      <p:ext uri="{BB962C8B-B14F-4D97-AF65-F5344CB8AC3E}">
        <p14:creationId xmlns:p14="http://schemas.microsoft.com/office/powerpoint/2010/main" val="63647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E03DA8-ABFE-4748-924D-49CAFABEEBEB}"/>
              </a:ext>
            </a:extLst>
          </p:cNvPr>
          <p:cNvSpPr>
            <a:spLocks noGrp="1"/>
          </p:cNvSpPr>
          <p:nvPr>
            <p:ph type="dt" sz="half" idx="10"/>
          </p:nvPr>
        </p:nvSpPr>
        <p:spPr/>
        <p:txBody>
          <a:bodyPr/>
          <a:lstStyle/>
          <a:p>
            <a:fld id="{2390626A-26A6-4F0F-989D-AB605959962B}" type="datetimeFigureOut">
              <a:rPr lang="en-US" smtClean="0"/>
              <a:t>3/7/2022</a:t>
            </a:fld>
            <a:endParaRPr lang="en-US" dirty="0"/>
          </a:p>
        </p:txBody>
      </p:sp>
      <p:sp>
        <p:nvSpPr>
          <p:cNvPr id="3" name="Footer Placeholder 2">
            <a:extLst>
              <a:ext uri="{FF2B5EF4-FFF2-40B4-BE49-F238E27FC236}">
                <a16:creationId xmlns:a16="http://schemas.microsoft.com/office/drawing/2014/main" id="{07F36D84-89C9-421A-A4EE-66161A4EAB3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C1BF8B0-9FA0-4906-9FF4-679F400B631B}"/>
              </a:ext>
            </a:extLst>
          </p:cNvPr>
          <p:cNvSpPr>
            <a:spLocks noGrp="1"/>
          </p:cNvSpPr>
          <p:nvPr>
            <p:ph type="sldNum" sz="quarter" idx="12"/>
          </p:nvPr>
        </p:nvSpPr>
        <p:spPr/>
        <p:txBody>
          <a:bodyPr/>
          <a:lstStyle/>
          <a:p>
            <a:fld id="{3AEB307B-3FFC-4512-A5BA-86D42187BBAC}" type="slidenum">
              <a:rPr lang="en-US" smtClean="0"/>
              <a:t>‹#›</a:t>
            </a:fld>
            <a:endParaRPr lang="en-US" dirty="0"/>
          </a:p>
        </p:txBody>
      </p:sp>
    </p:spTree>
    <p:extLst>
      <p:ext uri="{BB962C8B-B14F-4D97-AF65-F5344CB8AC3E}">
        <p14:creationId xmlns:p14="http://schemas.microsoft.com/office/powerpoint/2010/main" val="2944262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5" name="Rectangle 4"/>
          <p:cNvSpPr/>
          <p:nvPr/>
        </p:nvSpPr>
        <p:spPr>
          <a:xfrm>
            <a:off x="0" y="676281"/>
            <a:ext cx="12192000" cy="282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screen">
            <a:extLst>
              <a:ext uri="{28A0092B-C50C-407E-A947-70E740481C1C}">
                <a14:useLocalDpi xmlns:a14="http://schemas.microsoft.com/office/drawing/2010/main"/>
              </a:ext>
            </a:extLst>
          </a:blip>
          <a:srcRect t="28281"/>
          <a:stretch>
            <a:fillRect/>
          </a:stretch>
        </p:blipFill>
        <p:spPr bwMode="auto">
          <a:xfrm>
            <a:off x="863603" y="0"/>
            <a:ext cx="2476500"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07950" y="1544720"/>
            <a:ext cx="11026339" cy="1381360"/>
          </a:xfrm>
          <a:prstGeom prst="rect">
            <a:avLst/>
          </a:prstGeom>
        </p:spPr>
        <p:txBody>
          <a:bodyPr>
            <a:normAutofit/>
          </a:bodyPr>
          <a:lstStyle>
            <a:lvl1pPr marL="0" indent="0" algn="l">
              <a:buNone/>
              <a:defRPr sz="3000" b="1" i="0">
                <a:solidFill>
                  <a:srgbClr val="282B2E"/>
                </a:solidFill>
                <a:latin typeface="+mj-lt"/>
                <a:cs typeface="Arial"/>
              </a:defRPr>
            </a:lvl1pPr>
            <a:lvl2pPr marL="342886" indent="0" algn="ctr">
              <a:buNone/>
              <a:defRPr>
                <a:solidFill>
                  <a:schemeClr val="tx1">
                    <a:tint val="75000"/>
                  </a:schemeClr>
                </a:solidFill>
              </a:defRPr>
            </a:lvl2pPr>
            <a:lvl3pPr marL="685773"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1"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0" indent="0" algn="ctr">
              <a:buNone/>
              <a:defRPr>
                <a:solidFill>
                  <a:schemeClr val="tx1">
                    <a:tint val="75000"/>
                  </a:schemeClr>
                </a:solidFill>
              </a:defRPr>
            </a:lvl9pPr>
          </a:lstStyle>
          <a:p>
            <a:r>
              <a:rPr lang="en-US"/>
              <a:t>Click to edit Master subtitle style</a:t>
            </a:r>
            <a:endParaRPr lang="en-US" dirty="0"/>
          </a:p>
        </p:txBody>
      </p:sp>
      <p:sp>
        <p:nvSpPr>
          <p:cNvPr id="20" name="Text Placeholder 17"/>
          <p:cNvSpPr>
            <a:spLocks noGrp="1"/>
          </p:cNvSpPr>
          <p:nvPr>
            <p:ph type="body" sz="quarter" idx="10"/>
          </p:nvPr>
        </p:nvSpPr>
        <p:spPr>
          <a:xfrm>
            <a:off x="739562" y="2976357"/>
            <a:ext cx="5561403" cy="331125"/>
          </a:xfrm>
          <a:prstGeom prst="rect">
            <a:avLst/>
          </a:prstGeom>
        </p:spPr>
        <p:txBody>
          <a:bodyPr/>
          <a:lstStyle>
            <a:lvl1pPr marL="0" marR="0" indent="0" algn="l" defTabSz="342886" rtl="0" eaLnBrk="1" fontAlgn="auto" latinLnBrk="0" hangingPunct="1">
              <a:lnSpc>
                <a:spcPct val="100000"/>
              </a:lnSpc>
              <a:spcBef>
                <a:spcPct val="20000"/>
              </a:spcBef>
              <a:spcAft>
                <a:spcPts val="0"/>
              </a:spcAft>
              <a:buClrTx/>
              <a:buSzTx/>
              <a:buFontTx/>
              <a:buNone/>
              <a:tabLst/>
              <a:defRPr kumimoji="0" lang="en-US" sz="12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478" y="3424172"/>
            <a:ext cx="3798903" cy="288687"/>
          </a:xfrm>
          <a:prstGeom prst="rect">
            <a:avLst/>
          </a:prstGeom>
        </p:spPr>
        <p:txBody>
          <a:bodyPr>
            <a:normAutofit/>
          </a:bodyPr>
          <a:lstStyle>
            <a:lvl1pPr>
              <a:buNone/>
              <a:defRPr sz="900">
                <a:solidFill>
                  <a:srgbClr val="282B2E"/>
                </a:solidFill>
                <a:latin typeface="+mn-lt"/>
                <a:cs typeface="Arial"/>
              </a:defRPr>
            </a:lvl1pPr>
            <a:lvl5pPr>
              <a:defRPr/>
            </a:lvl5pPr>
          </a:lstStyle>
          <a:p>
            <a:pPr lvl="0"/>
            <a:r>
              <a:rPr lang="en-US"/>
              <a:t>Click to edit Master text styles</a:t>
            </a:r>
          </a:p>
        </p:txBody>
      </p:sp>
      <p:pic>
        <p:nvPicPr>
          <p:cNvPr id="23" name="Picture 22"/>
          <p:cNvPicPr>
            <a:picLocks noChangeAspect="1"/>
          </p:cNvPicPr>
          <p:nvPr/>
        </p:nvPicPr>
        <p:blipFill rotWithShape="1">
          <a:blip r:embed="rId3">
            <a:extLst>
              <a:ext uri="{28A0092B-C50C-407E-A947-70E740481C1C}">
                <a14:useLocalDpi xmlns:a14="http://schemas.microsoft.com/office/drawing/2010/main"/>
              </a:ext>
            </a:extLst>
          </a:blip>
          <a:srcRect l="5643" t="8031" r="37161" b="16156"/>
          <a:stretch/>
        </p:blipFill>
        <p:spPr>
          <a:xfrm>
            <a:off x="2459619" y="5492286"/>
            <a:ext cx="2438400" cy="1365714"/>
          </a:xfrm>
          <a:prstGeom prst="rect">
            <a:avLst/>
          </a:prstGeom>
        </p:spPr>
      </p:pic>
      <p:pic>
        <p:nvPicPr>
          <p:cNvPr id="7" name="Picture 6" descr="City - bldg1.jpg"/>
          <p:cNvPicPr>
            <a:picLocks noChangeAspect="1"/>
          </p:cNvPicPr>
          <p:nvPr/>
        </p:nvPicPr>
        <p:blipFill rotWithShape="1">
          <a:blip r:embed="rId4" cstate="screen">
            <a:extLst>
              <a:ext uri="{28A0092B-C50C-407E-A947-70E740481C1C}">
                <a14:useLocalDpi xmlns:a14="http://schemas.microsoft.com/office/drawing/2010/main"/>
              </a:ext>
            </a:extLst>
          </a:blip>
          <a:srcRect l="15540" r="11486" b="18243"/>
          <a:stretch/>
        </p:blipFill>
        <p:spPr>
          <a:xfrm>
            <a:off x="0" y="5492051"/>
            <a:ext cx="2438400" cy="1365955"/>
          </a:xfrm>
          <a:prstGeom prst="rect">
            <a:avLst/>
          </a:prstGeom>
        </p:spPr>
      </p:pic>
      <p:pic>
        <p:nvPicPr>
          <p:cNvPr id="8" name="Picture 7" descr="America - flag2.jpg"/>
          <p:cNvPicPr>
            <a:picLocks noChangeAspect="1"/>
          </p:cNvPicPr>
          <p:nvPr/>
        </p:nvPicPr>
        <p:blipFill rotWithShape="1">
          <a:blip r:embed="rId5" cstate="screen">
            <a:extLst>
              <a:ext uri="{28A0092B-C50C-407E-A947-70E740481C1C}">
                <a14:useLocalDpi xmlns:a14="http://schemas.microsoft.com/office/drawing/2010/main"/>
              </a:ext>
            </a:extLst>
          </a:blip>
          <a:srcRect l="-876" t="15830" r="6375" b="13294"/>
          <a:stretch/>
        </p:blipFill>
        <p:spPr>
          <a:xfrm>
            <a:off x="4893868" y="5492342"/>
            <a:ext cx="2438399" cy="1365658"/>
          </a:xfrm>
          <a:prstGeom prst="rect">
            <a:avLst/>
          </a:prstGeom>
        </p:spPr>
      </p:pic>
      <p:pic>
        <p:nvPicPr>
          <p:cNvPr id="14" name="Picture 13" descr="guilherme-cunha-508919-unsplash.jpg"/>
          <p:cNvPicPr>
            <a:picLocks noChangeAspect="1"/>
          </p:cNvPicPr>
          <p:nvPr/>
        </p:nvPicPr>
        <p:blipFill rotWithShape="1">
          <a:blip r:embed="rId6" cstate="screen">
            <a:extLst>
              <a:ext uri="{28A0092B-C50C-407E-A947-70E740481C1C}">
                <a14:useLocalDpi xmlns:a14="http://schemas.microsoft.com/office/drawing/2010/main"/>
              </a:ext>
            </a:extLst>
          </a:blip>
          <a:srcRect l="2583" t="5539" r="28139" b="16326"/>
          <a:stretch/>
        </p:blipFill>
        <p:spPr>
          <a:xfrm>
            <a:off x="7346950" y="5492385"/>
            <a:ext cx="2432241" cy="1365616"/>
          </a:xfrm>
          <a:prstGeom prst="rect">
            <a:avLst/>
          </a:prstGeom>
        </p:spPr>
      </p:pic>
      <p:pic>
        <p:nvPicPr>
          <p:cNvPr id="26" name="Picture 25" descr="Tech servers.jpg"/>
          <p:cNvPicPr>
            <a:picLocks noChangeAspect="1"/>
          </p:cNvPicPr>
          <p:nvPr/>
        </p:nvPicPr>
        <p:blipFill rotWithShape="1">
          <a:blip r:embed="rId7" cstate="screen">
            <a:extLst>
              <a:ext uri="{28A0092B-C50C-407E-A947-70E740481C1C}">
                <a14:useLocalDpi xmlns:a14="http://schemas.microsoft.com/office/drawing/2010/main"/>
              </a:ext>
            </a:extLst>
          </a:blip>
          <a:srcRect t="436" r="1857"/>
          <a:stretch/>
        </p:blipFill>
        <p:spPr>
          <a:xfrm>
            <a:off x="9802810" y="5492385"/>
            <a:ext cx="2389193" cy="1365616"/>
          </a:xfrm>
          <a:prstGeom prst="rect">
            <a:avLst/>
          </a:prstGeom>
        </p:spPr>
      </p:pic>
      <p:pic>
        <p:nvPicPr>
          <p:cNvPr id="27" name="Picture 26" descr="thomas-bennie-494941-unsplash.jpg"/>
          <p:cNvPicPr>
            <a:picLocks noChangeAspect="1"/>
          </p:cNvPicPr>
          <p:nvPr/>
        </p:nvPicPr>
        <p:blipFill rotWithShape="1">
          <a:blip r:embed="rId8" cstate="screen">
            <a:extLst>
              <a:ext uri="{28A0092B-C50C-407E-A947-70E740481C1C}">
                <a14:useLocalDpi xmlns:a14="http://schemas.microsoft.com/office/drawing/2010/main"/>
              </a:ext>
            </a:extLst>
          </a:blip>
          <a:srcRect t="4095" r="14335"/>
          <a:stretch/>
        </p:blipFill>
        <p:spPr>
          <a:xfrm>
            <a:off x="0" y="4110846"/>
            <a:ext cx="2438653" cy="1366656"/>
          </a:xfrm>
          <a:prstGeom prst="rect">
            <a:avLst/>
          </a:prstGeom>
        </p:spPr>
      </p:pic>
      <p:pic>
        <p:nvPicPr>
          <p:cNvPr id="28" name="Picture 27" descr="h-e-n-g-s-t-r-e-a-m-180108-unsplash.jpg"/>
          <p:cNvPicPr>
            <a:picLocks noChangeAspect="1"/>
          </p:cNvPicPr>
          <p:nvPr/>
        </p:nvPicPr>
        <p:blipFill rotWithShape="1">
          <a:blip r:embed="rId9" cstate="screen">
            <a:extLst>
              <a:ext uri="{28A0092B-C50C-407E-A947-70E740481C1C}">
                <a14:useLocalDpi xmlns:a14="http://schemas.microsoft.com/office/drawing/2010/main"/>
              </a:ext>
            </a:extLst>
          </a:blip>
          <a:srcRect l="17734" r="864" b="8237"/>
          <a:stretch/>
        </p:blipFill>
        <p:spPr>
          <a:xfrm>
            <a:off x="2458937" y="4110390"/>
            <a:ext cx="2439033" cy="1368786"/>
          </a:xfrm>
          <a:prstGeom prst="rect">
            <a:avLst/>
          </a:prstGeom>
        </p:spPr>
      </p:pic>
      <p:pic>
        <p:nvPicPr>
          <p:cNvPr id="29" name="Picture 28" descr="val-vesa-642601-unsplash.jpg"/>
          <p:cNvPicPr>
            <a:picLocks noChangeAspect="1"/>
          </p:cNvPicPr>
          <p:nvPr/>
        </p:nvPicPr>
        <p:blipFill rotWithShape="1">
          <a:blip r:embed="rId10" cstate="screen">
            <a:extLst>
              <a:ext uri="{28A0092B-C50C-407E-A947-70E740481C1C}">
                <a14:useLocalDpi xmlns:a14="http://schemas.microsoft.com/office/drawing/2010/main"/>
              </a:ext>
            </a:extLst>
          </a:blip>
          <a:srcRect t="8088" b="41536"/>
          <a:stretch/>
        </p:blipFill>
        <p:spPr>
          <a:xfrm>
            <a:off x="4912686" y="4109359"/>
            <a:ext cx="2423521" cy="1369786"/>
          </a:xfrm>
          <a:prstGeom prst="rect">
            <a:avLst/>
          </a:prstGeom>
        </p:spPr>
      </p:pic>
      <p:pic>
        <p:nvPicPr>
          <p:cNvPr id="30" name="Picture 29" descr="deniz-fuchidzhiev-2059-unsplash.jpg"/>
          <p:cNvPicPr>
            <a:picLocks noChangeAspect="1"/>
          </p:cNvPicPr>
          <p:nvPr/>
        </p:nvPicPr>
        <p:blipFill rotWithShape="1">
          <a:blip r:embed="rId11" cstate="screen">
            <a:extLst>
              <a:ext uri="{28A0092B-C50C-407E-A947-70E740481C1C}">
                <a14:useLocalDpi xmlns:a14="http://schemas.microsoft.com/office/drawing/2010/main"/>
              </a:ext>
            </a:extLst>
          </a:blip>
          <a:srcRect l="20893" t="14778" r="10237" b="6370"/>
          <a:stretch/>
        </p:blipFill>
        <p:spPr>
          <a:xfrm>
            <a:off x="9801135" y="4110397"/>
            <a:ext cx="2390868" cy="1368695"/>
          </a:xfrm>
          <a:prstGeom prst="rect">
            <a:avLst/>
          </a:prstGeom>
        </p:spPr>
      </p:pic>
      <p:pic>
        <p:nvPicPr>
          <p:cNvPr id="31" name="Picture 30"/>
          <p:cNvPicPr>
            <a:picLocks noChangeAspect="1"/>
          </p:cNvPicPr>
          <p:nvPr/>
        </p:nvPicPr>
        <p:blipFill rotWithShape="1">
          <a:blip r:embed="rId12">
            <a:extLst>
              <a:ext uri="{28A0092B-C50C-407E-A947-70E740481C1C}">
                <a14:useLocalDpi xmlns:a14="http://schemas.microsoft.com/office/drawing/2010/main"/>
              </a:ext>
            </a:extLst>
          </a:blip>
          <a:srcRect l="12149" t="25715" r="43765" b="24540"/>
          <a:stretch/>
        </p:blipFill>
        <p:spPr>
          <a:xfrm>
            <a:off x="7354150" y="4110447"/>
            <a:ext cx="2431059" cy="1368645"/>
          </a:xfrm>
          <a:prstGeom prst="rect">
            <a:avLst/>
          </a:prstGeom>
        </p:spPr>
      </p:pic>
    </p:spTree>
    <p:extLst>
      <p:ext uri="{BB962C8B-B14F-4D97-AF65-F5344CB8AC3E}">
        <p14:creationId xmlns:p14="http://schemas.microsoft.com/office/powerpoint/2010/main" val="1884331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762000" y="0"/>
            <a:ext cx="457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 name="TextBox 10">
            <a:extLst>
              <a:ext uri="{FF2B5EF4-FFF2-40B4-BE49-F238E27FC236}">
                <a16:creationId xmlns:a16="http://schemas.microsoft.com/office/drawing/2014/main" id="{421DF1AC-1D08-B945-A034-B740A35902F9}"/>
              </a:ext>
            </a:extLst>
          </p:cNvPr>
          <p:cNvSpPr txBox="1"/>
          <p:nvPr userDrawn="1"/>
        </p:nvSpPr>
        <p:spPr>
          <a:xfrm>
            <a:off x="1143000" y="6286500"/>
            <a:ext cx="3048000" cy="190500"/>
          </a:xfrm>
          <a:prstGeom prst="rect">
            <a:avLst/>
          </a:prstGeom>
          <a:noFill/>
        </p:spPr>
        <p:txBody>
          <a:bodyPr wrap="square" lIns="0" tIns="0" rIns="0" bIns="0" rtlCol="0" anchor="t" anchorCtr="0">
            <a:noAutofit/>
          </a:bodyPr>
          <a:lstStyle/>
          <a:p>
            <a:pPr>
              <a:spcAft>
                <a:spcPts val="500"/>
              </a:spcAft>
            </a:pPr>
            <a:r>
              <a:rPr lang="en-US" sz="667" dirty="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143000" y="2286000"/>
            <a:ext cx="3810000" cy="1524000"/>
          </a:xfrm>
          <a:prstGeom prst="rect">
            <a:avLst/>
          </a:prstGeom>
        </p:spPr>
        <p:txBody>
          <a:bodyPr lIns="0" tIns="0" rIns="0" bIns="0" anchor="b">
            <a:noAutofit/>
          </a:bodyPr>
          <a:lstStyle>
            <a:lvl1pPr algn="r">
              <a:defRPr sz="4000" b="1">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142108" y="4724400"/>
            <a:ext cx="3810000" cy="228600"/>
          </a:xfrm>
          <a:prstGeom prst="rect">
            <a:avLst/>
          </a:prstGeom>
        </p:spPr>
        <p:txBody>
          <a:bodyPr wrap="none" lIns="0" tIns="0" rIns="0" bIns="0">
            <a:noAutofit/>
          </a:bodyPr>
          <a:lstStyle>
            <a:lvl1pPr marL="0" indent="0" algn="r">
              <a:buNone/>
              <a:defRPr sz="1500" b="1">
                <a:solidFill>
                  <a:srgbClr val="000000"/>
                </a:solidFill>
                <a:latin typeface="Arial" panose="020B0604020202020204" pitchFamily="34" charset="0"/>
                <a:cs typeface="Arial" panose="020B0604020202020204" pitchFamily="34" charset="0"/>
              </a:defRPr>
            </a:lvl1pPr>
            <a:lvl2pPr marL="457182" indent="0">
              <a:buNone/>
              <a:defRPr/>
            </a:lvl2pPr>
            <a:lvl3pPr marL="914363" indent="0">
              <a:buNone/>
              <a:defRPr/>
            </a:lvl3pPr>
            <a:lvl4pPr marL="1371545" indent="0">
              <a:buNone/>
              <a:defRPr/>
            </a:lvl4pPr>
            <a:lvl5pPr marL="1828727"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143000" y="4986130"/>
            <a:ext cx="3810000" cy="228600"/>
          </a:xfrm>
          <a:prstGeom prst="rect">
            <a:avLst/>
          </a:prstGeom>
        </p:spPr>
        <p:txBody>
          <a:bodyPr wrap="none" lIns="0" tIns="0" rIns="0" bIns="0">
            <a:noAutofit/>
          </a:bodyPr>
          <a:lstStyle>
            <a:lvl1pPr marL="0" indent="0" algn="r">
              <a:buNone/>
              <a:defRPr sz="1333">
                <a:solidFill>
                  <a:srgbClr val="616265"/>
                </a:solidFill>
                <a:latin typeface="Arial" panose="020B0604020202020204" pitchFamily="34" charset="0"/>
                <a:cs typeface="Arial" panose="020B0604020202020204" pitchFamily="34" charset="0"/>
              </a:defRPr>
            </a:lvl1pPr>
            <a:lvl2pPr marL="457182" indent="0">
              <a:buNone/>
              <a:defRPr/>
            </a:lvl2pPr>
            <a:lvl3pPr marL="914363" indent="0">
              <a:buNone/>
              <a:defRPr/>
            </a:lvl3pPr>
            <a:lvl4pPr marL="1371545" indent="0">
              <a:buNone/>
              <a:defRPr/>
            </a:lvl4pPr>
            <a:lvl5pPr marL="1828727"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092174" y="-1038086"/>
            <a:ext cx="184731" cy="323165"/>
          </a:xfrm>
          <a:prstGeom prst="rect">
            <a:avLst/>
          </a:prstGeom>
          <a:noFill/>
        </p:spPr>
        <p:txBody>
          <a:bodyPr wrap="none" rtlCol="0">
            <a:spAutoFit/>
          </a:bodyPr>
          <a:lstStyle/>
          <a:p>
            <a:endParaRPr lang="en-US" sz="1500"/>
          </a:p>
        </p:txBody>
      </p:sp>
      <p:pic>
        <p:nvPicPr>
          <p:cNvPr id="12" name="Picture 11">
            <a:extLst>
              <a:ext uri="{FF2B5EF4-FFF2-40B4-BE49-F238E27FC236}">
                <a16:creationId xmlns:a16="http://schemas.microsoft.com/office/drawing/2014/main" id="{45A7D3E1-BCC3-C843-81A0-EA4EDFB44528}"/>
              </a:ext>
            </a:extLst>
          </p:cNvPr>
          <p:cNvPicPr>
            <a:picLocks noChangeAspect="1"/>
          </p:cNvPicPr>
          <p:nvPr userDrawn="1"/>
        </p:nvPicPr>
        <p:blipFill>
          <a:blip r:embed="rId2"/>
          <a:stretch>
            <a:fillRect/>
          </a:stretch>
        </p:blipFill>
        <p:spPr>
          <a:xfrm>
            <a:off x="1143000" y="198120"/>
            <a:ext cx="1066800" cy="1041020"/>
          </a:xfrm>
          <a:prstGeom prst="rect">
            <a:avLst/>
          </a:prstGeom>
        </p:spPr>
      </p:pic>
      <p:pic>
        <p:nvPicPr>
          <p:cNvPr id="13" name="Picture 12">
            <a:extLst>
              <a:ext uri="{FF2B5EF4-FFF2-40B4-BE49-F238E27FC236}">
                <a16:creationId xmlns:a16="http://schemas.microsoft.com/office/drawing/2014/main" id="{56617363-F73D-B74F-9647-C9D747AC7023}"/>
              </a:ext>
            </a:extLst>
          </p:cNvPr>
          <p:cNvPicPr>
            <a:picLocks noChangeAspect="1"/>
          </p:cNvPicPr>
          <p:nvPr userDrawn="1"/>
        </p:nvPicPr>
        <p:blipFill>
          <a:blip r:embed="rId3"/>
          <a:stretch>
            <a:fillRect/>
          </a:stretch>
        </p:blipFill>
        <p:spPr>
          <a:xfrm>
            <a:off x="1142108" y="5981700"/>
            <a:ext cx="687070" cy="190500"/>
          </a:xfrm>
          <a:prstGeom prst="rect">
            <a:avLst/>
          </a:prstGeom>
        </p:spPr>
      </p:pic>
      <p:pic>
        <p:nvPicPr>
          <p:cNvPr id="14" name="Picture 13">
            <a:extLst>
              <a:ext uri="{FF2B5EF4-FFF2-40B4-BE49-F238E27FC236}">
                <a16:creationId xmlns:a16="http://schemas.microsoft.com/office/drawing/2014/main" id="{D290C8FB-601C-A04C-84F7-213A857D3E6A}"/>
              </a:ext>
            </a:extLst>
          </p:cNvPr>
          <p:cNvPicPr>
            <a:picLocks noChangeAspect="1"/>
          </p:cNvPicPr>
          <p:nvPr userDrawn="1"/>
        </p:nvPicPr>
        <p:blipFill>
          <a:blip r:embed="rId4"/>
          <a:stretch>
            <a:fillRect/>
          </a:stretch>
        </p:blipFill>
        <p:spPr>
          <a:xfrm>
            <a:off x="1979613" y="6041364"/>
            <a:ext cx="774841" cy="129540"/>
          </a:xfrm>
          <a:prstGeom prst="rect">
            <a:avLst/>
          </a:prstGeom>
        </p:spPr>
      </p:pic>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209701" y="4096371"/>
            <a:ext cx="2742407" cy="365125"/>
          </a:xfrm>
          <a:prstGeom prst="rect">
            <a:avLst/>
          </a:prstGeom>
        </p:spPr>
        <p:txBody>
          <a:bodyPr vert="horz" lIns="91440" tIns="45720" rIns="91440" bIns="45720" rtlCol="0" anchor="ctr"/>
          <a:lstStyle>
            <a:lvl1pPr algn="r">
              <a:defRPr sz="1500">
                <a:solidFill>
                  <a:schemeClr val="tx1">
                    <a:tint val="75000"/>
                  </a:schemeClr>
                </a:solidFill>
              </a:defRPr>
            </a:lvl1pPr>
          </a:lstStyle>
          <a:p>
            <a:fld id="{ABD4F8E3-4ED9-44B4-99E6-8A3D2CF8D415}" type="datetime4">
              <a:rPr lang="en-US" smtClean="0"/>
              <a:t>March 7, 2022</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990865" y="6441765"/>
            <a:ext cx="4114271"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425288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5334000" y="381000"/>
            <a:ext cx="6477000" cy="60960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5334000" y="5715000"/>
            <a:ext cx="6477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143000" y="1912938"/>
            <a:ext cx="3810001" cy="1325563"/>
          </a:xfrm>
          <a:prstGeom prst="rect">
            <a:avLst/>
          </a:prstGeom>
        </p:spPr>
        <p:txBody>
          <a:bodyPr lIns="0" anchor="b"/>
          <a:lstStyle>
            <a:lvl1pPr>
              <a:defRPr lang="en-US" sz="30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162049" y="3644194"/>
            <a:ext cx="3810000" cy="2857500"/>
          </a:xfrm>
          <a:prstGeom prst="rect">
            <a:avLst/>
          </a:prstGeom>
        </p:spPr>
        <p:txBody>
          <a:bodyPr/>
          <a:lstStyle>
            <a:lvl1pPr>
              <a:defRPr sz="2333"/>
            </a:lvl1pPr>
            <a:lvl2pPr marL="685773" indent="-228591">
              <a:buFont typeface="Wingdings" panose="05000000000000000000" pitchFamily="2" charset="2"/>
              <a:buChar char="§"/>
              <a:defRPr sz="2000"/>
            </a:lvl2pPr>
            <a:lvl3pPr marL="1142954" indent="-228591">
              <a:buFont typeface="Wingdings" panose="05000000000000000000" pitchFamily="2" charset="2"/>
              <a:buChar char="ü"/>
              <a:defRPr sz="1667"/>
            </a:lvl3pPr>
            <a:lvl4pPr>
              <a:defRPr sz="1500"/>
            </a:lvl4pPr>
            <a:lvl5pPr marL="2057318" indent="-228591">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B7EE7B1-A6C1-4E39-8665-A73ED03F32E1}" type="datetimeFigureOut">
              <a:rPr lang="en-US" smtClean="0"/>
              <a:pPr/>
              <a:t>3/7/2022</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263201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5358868" y="380999"/>
            <a:ext cx="6477000" cy="6096000"/>
          </a:xfrm>
          <a:prstGeom prst="rect">
            <a:avLst/>
          </a:prstGeom>
        </p:spPr>
        <p:txBody>
          <a:bodyPr/>
          <a:lstStyle>
            <a:lvl1pP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162049" y="3644194"/>
            <a:ext cx="3810000" cy="2857500"/>
          </a:xfrm>
          <a:prstGeom prst="rect">
            <a:avLst/>
          </a:prstGeom>
        </p:spPr>
        <p:txBody>
          <a:bodyPr/>
          <a:lstStyle>
            <a:lvl1pPr>
              <a:defRPr sz="2333"/>
            </a:lvl1pPr>
            <a:lvl2pPr marL="685773" indent="-228591">
              <a:buFont typeface="Wingdings" panose="05000000000000000000" pitchFamily="2" charset="2"/>
              <a:buChar char="§"/>
              <a:defRPr sz="2000"/>
            </a:lvl2pPr>
            <a:lvl3pPr marL="1142954" indent="-228591">
              <a:buFont typeface="Wingdings" panose="05000000000000000000" pitchFamily="2" charset="2"/>
              <a:buChar char="ü"/>
              <a:defRPr sz="1667"/>
            </a:lvl3pPr>
            <a:lvl4pPr>
              <a:defRPr sz="1500"/>
            </a:lvl4pPr>
            <a:lvl5pPr marL="2057318" indent="-228591">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B7EE7B1-A6C1-4E39-8665-A73ED03F32E1}" type="datetimeFigureOut">
              <a:rPr lang="en-US" smtClean="0"/>
              <a:pPr/>
              <a:t>3/7/2022</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143000" y="1912938"/>
            <a:ext cx="3810001" cy="1325563"/>
          </a:xfrm>
          <a:prstGeom prst="rect">
            <a:avLst/>
          </a:prstGeom>
        </p:spPr>
        <p:txBody>
          <a:bodyPr lIns="0" anchor="b"/>
          <a:lstStyle>
            <a:lvl1pPr>
              <a:defRPr lang="en-US" sz="30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296223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2667000" y="225778"/>
            <a:ext cx="9144000" cy="1092483"/>
          </a:xfrm>
          <a:prstGeom prst="rect">
            <a:avLst/>
          </a:prstGeom>
        </p:spPr>
        <p:txBody>
          <a:bodyPr lIns="0" anchor="b"/>
          <a:lstStyle>
            <a:lvl1pPr>
              <a:defRPr lang="en-US" sz="30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143000" y="1714500"/>
            <a:ext cx="10668000" cy="4572001"/>
          </a:xfrm>
          <a:prstGeom prst="rect">
            <a:avLst/>
          </a:prstGeom>
        </p:spPr>
        <p:txBody>
          <a:bodyPr/>
          <a:lstStyle>
            <a:lvl1pP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B7EE7B1-A6C1-4E39-8665-A73ED03F32E1}" type="datetimeFigureOut">
              <a:rPr lang="en-US" smtClean="0"/>
              <a:pPr/>
              <a:t>3/7/2022</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213647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477617" y="1046537"/>
            <a:ext cx="11236267" cy="537070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8002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5334000" y="3810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8763000" y="3810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5334000" y="36195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8763000" y="36195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5334000" y="24765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5334000" y="57150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8763000" y="24765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8763000" y="57150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143000" y="1912938"/>
            <a:ext cx="3810001" cy="1325563"/>
          </a:xfrm>
          <a:prstGeom prst="rect">
            <a:avLst/>
          </a:prstGeom>
        </p:spPr>
        <p:txBody>
          <a:bodyPr lIns="0" anchor="b"/>
          <a:lstStyle>
            <a:lvl1pPr>
              <a:defRPr lang="en-US" sz="30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162049" y="3644194"/>
            <a:ext cx="3810000" cy="2857500"/>
          </a:xfrm>
          <a:prstGeom prst="rect">
            <a:avLst/>
          </a:prstGeom>
        </p:spPr>
        <p:txBody>
          <a:bodyPr/>
          <a:lstStyle>
            <a:lvl1pPr>
              <a:defRPr sz="2333"/>
            </a:lvl1pPr>
            <a:lvl2pPr marL="685773" indent="-228591">
              <a:buFont typeface="Wingdings" panose="05000000000000000000" pitchFamily="2" charset="2"/>
              <a:buChar char="§"/>
              <a:defRPr sz="2000"/>
            </a:lvl2pPr>
            <a:lvl3pPr marL="1142954" indent="-228591">
              <a:buFont typeface="Wingdings" panose="05000000000000000000" pitchFamily="2" charset="2"/>
              <a:buChar char="ü"/>
              <a:defRPr sz="1667"/>
            </a:lvl3pPr>
            <a:lvl4pPr>
              <a:defRPr sz="1500"/>
            </a:lvl4pPr>
            <a:lvl5pPr marL="2057318" indent="-228591">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B7EE7B1-A6C1-4E39-8665-A73ED03F32E1}" type="datetimeFigureOut">
              <a:rPr lang="en-US" smtClean="0"/>
              <a:pPr/>
              <a:t>3/7/2022</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84443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14300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14300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478155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478155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842010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842010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14300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1430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478155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478155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842010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84201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2667000" y="225778"/>
            <a:ext cx="9144000" cy="1092483"/>
          </a:xfrm>
          <a:prstGeom prst="rect">
            <a:avLst/>
          </a:prstGeom>
        </p:spPr>
        <p:txBody>
          <a:bodyPr lIns="0" anchor="b"/>
          <a:lstStyle>
            <a:lvl1pPr>
              <a:defRPr lang="en-US" sz="30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B7EE7B1-A6C1-4E39-8665-A73ED03F32E1}" type="datetimeFigureOut">
              <a:rPr lang="en-US" smtClean="0"/>
              <a:pPr/>
              <a:t>3/7/2022</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143000" y="1828800"/>
            <a:ext cx="10668000" cy="438238"/>
          </a:xfrm>
          <a:prstGeom prst="rect">
            <a:avLst/>
          </a:prstGeom>
        </p:spPr>
        <p:txBody>
          <a:bodyPr/>
          <a:lstStyle>
            <a:lvl1pP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10439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14300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14300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478155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478155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842010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842010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14300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1430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478155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478155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842010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84201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B7EE7B1-A6C1-4E39-8665-A73ED03F32E1}" type="datetimeFigureOut">
              <a:rPr lang="en-US" smtClean="0"/>
              <a:pPr/>
              <a:t>3/7/2022</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2667000" y="225778"/>
            <a:ext cx="9144000" cy="1092483"/>
          </a:xfrm>
          <a:prstGeom prst="rect">
            <a:avLst/>
          </a:prstGeom>
        </p:spPr>
        <p:txBody>
          <a:bodyPr lIns="0" anchor="b"/>
          <a:lstStyle>
            <a:lvl1pPr>
              <a:defRPr lang="en-US" sz="30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286237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B7EE7B1-A6C1-4E39-8665-A73ED03F32E1}" type="datetimeFigureOut">
              <a:rPr lang="en-US" smtClean="0"/>
              <a:pPr/>
              <a:t>3/7/2022</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218591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143000" y="1714500"/>
            <a:ext cx="3810000" cy="4572000"/>
          </a:xfrm>
          <a:prstGeom prst="rect">
            <a:avLst/>
          </a:prstGeom>
          <a:noFill/>
        </p:spPr>
        <p:txBody>
          <a:bodyPr wrap="square" lIns="0" tIns="0" rIns="0" bIns="0" rtlCol="0" anchor="ctr" anchorCtr="0">
            <a:noAutofit/>
          </a:bodyPr>
          <a:lstStyle/>
          <a:p>
            <a:pPr>
              <a:lnSpc>
                <a:spcPct val="90000"/>
              </a:lnSpc>
            </a:pPr>
            <a:r>
              <a:rPr lang="en-US" sz="4000" b="1" dirty="0">
                <a:solidFill>
                  <a:schemeClr val="tx2"/>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774373" y="6477000"/>
            <a:ext cx="455962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274512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sp>
        <p:nvSpPr>
          <p:cNvPr id="29" name="Rectangle 28"/>
          <p:cNvSpPr/>
          <p:nvPr/>
        </p:nvSpPr>
        <p:spPr>
          <a:xfrm>
            <a:off x="-1" y="5093208"/>
            <a:ext cx="6096002" cy="1764792"/>
          </a:xfrm>
          <a:prstGeom prst="rect">
            <a:avLst/>
          </a:prstGeom>
          <a:gradFill>
            <a:gsLst>
              <a:gs pos="2000">
                <a:schemeClr val="accent1">
                  <a:tint val="100000"/>
                  <a:shade val="100000"/>
                  <a:satMod val="13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7AC143"/>
              </a:solidFill>
            </a:endParaRPr>
          </a:p>
        </p:txBody>
      </p:sp>
      <p:sp>
        <p:nvSpPr>
          <p:cNvPr id="9" name="Rectangle 8"/>
          <p:cNvSpPr/>
          <p:nvPr/>
        </p:nvSpPr>
        <p:spPr>
          <a:xfrm flipH="1">
            <a:off x="6094330" y="5096138"/>
            <a:ext cx="1682496" cy="1764792"/>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400" dirty="0"/>
          </a:p>
        </p:txBody>
      </p:sp>
      <p:sp>
        <p:nvSpPr>
          <p:cNvPr id="10" name="Rectangle 9"/>
          <p:cNvSpPr/>
          <p:nvPr/>
        </p:nvSpPr>
        <p:spPr>
          <a:xfrm flipH="1">
            <a:off x="7778496" y="5093208"/>
            <a:ext cx="4413504" cy="1764792"/>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dirty="0"/>
          </a:p>
        </p:txBody>
      </p:sp>
      <p:sp>
        <p:nvSpPr>
          <p:cNvPr id="18" name="Text Placeholder 17"/>
          <p:cNvSpPr>
            <a:spLocks noGrp="1"/>
          </p:cNvSpPr>
          <p:nvPr>
            <p:ph type="body" sz="quarter" idx="10" hasCustomPrompt="1"/>
          </p:nvPr>
        </p:nvSpPr>
        <p:spPr>
          <a:xfrm>
            <a:off x="8072669" y="5206078"/>
            <a:ext cx="4109733" cy="331125"/>
          </a:xfrm>
          <a:prstGeom prst="rect">
            <a:avLst/>
          </a:prstGeom>
        </p:spPr>
        <p:txBody>
          <a:bodyPr/>
          <a:lstStyle>
            <a:lvl1pPr marL="0" marR="0" indent="0" algn="l" defTabSz="457182"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182"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8072600" y="5543500"/>
            <a:ext cx="4119400" cy="734900"/>
          </a:xfrm>
          <a:prstGeom prst="rect">
            <a:avLst/>
          </a:prstGeom>
        </p:spPr>
        <p:txBody>
          <a:bodyPr/>
          <a:lstStyle>
            <a:lvl1pPr marL="0" marR="0" indent="0" algn="l" defTabSz="457182"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182"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Rectangle 22"/>
          <p:cNvSpPr/>
          <p:nvPr/>
        </p:nvSpPr>
        <p:spPr>
          <a:xfrm flipH="1" flipV="1">
            <a:off x="0" y="912537"/>
            <a:ext cx="6096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5" name="Rectangle 24"/>
          <p:cNvSpPr/>
          <p:nvPr/>
        </p:nvSpPr>
        <p:spPr>
          <a:xfrm flipH="1" flipV="1">
            <a:off x="6096000" y="912537"/>
            <a:ext cx="1682496"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6" name="Rectangle 25"/>
          <p:cNvSpPr/>
          <p:nvPr/>
        </p:nvSpPr>
        <p:spPr>
          <a:xfrm flipH="1" flipV="1">
            <a:off x="7778496" y="912537"/>
            <a:ext cx="4413504"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6" name="Title 1"/>
          <p:cNvSpPr>
            <a:spLocks noGrp="1"/>
          </p:cNvSpPr>
          <p:nvPr>
            <p:ph type="ctrTitle"/>
          </p:nvPr>
        </p:nvSpPr>
        <p:spPr>
          <a:xfrm>
            <a:off x="224133" y="147799"/>
            <a:ext cx="7548267" cy="603505"/>
          </a:xfrm>
        </p:spPr>
        <p:txBody>
          <a:bodyPr>
            <a:normAutofit/>
          </a:bodyPr>
          <a:lstStyle/>
          <a:p>
            <a:r>
              <a:rPr lang="en-US" sz="200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237067" y="846667"/>
            <a:ext cx="1219200" cy="914400"/>
          </a:xfrm>
          <a:prstGeom prst="rect">
            <a:avLst/>
          </a:prstGeom>
        </p:spPr>
        <p:txBody>
          <a:bodyPr vert="horz" wrap="none" lIns="91440" tIns="45720" rIns="91440" bIns="45720" rtlCol="0">
            <a:normAutofit/>
          </a:bodyPr>
          <a:lstStyle/>
          <a:p>
            <a:pPr marL="0" marR="0" indent="0" algn="l" defTabSz="457182"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17" name="Rectangle 16"/>
          <p:cNvSpPr/>
          <p:nvPr/>
        </p:nvSpPr>
        <p:spPr>
          <a:xfrm>
            <a:off x="-35538" y="0"/>
            <a:ext cx="12192000" cy="880716"/>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0" name="Title 1"/>
          <p:cNvSpPr txBox="1">
            <a:spLocks/>
          </p:cNvSpPr>
          <p:nvPr/>
        </p:nvSpPr>
        <p:spPr>
          <a:xfrm>
            <a:off x="224133" y="147799"/>
            <a:ext cx="7548267" cy="603505"/>
          </a:xfrm>
          <a:prstGeom prst="rect">
            <a:avLst/>
          </a:prstGeom>
          <a:ln>
            <a:noFill/>
          </a:ln>
        </p:spPr>
        <p:txBody>
          <a:bodyPr vert="horz" lIns="91440" tIns="45720" rIns="91440" bIns="45720" rtlCol="0" anchor="ctr">
            <a:normAutofit/>
          </a:bodyPr>
          <a:lstStyle/>
          <a:p>
            <a:pPr marL="0" marR="0" lvl="0" indent="0" algn="l" defTabSz="457182" rtl="0" eaLnBrk="1" fontAlgn="auto" latinLnBrk="0" hangingPunct="1">
              <a:lnSpc>
                <a:spcPts val="28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50565C"/>
                </a:solidFill>
                <a:effectLst/>
                <a:uLnTx/>
                <a:uFillTx/>
                <a:latin typeface="Arial Narrow Bold"/>
                <a:ea typeface="Arial Narrow" pitchFamily="-108" charset="0"/>
                <a:cs typeface="Arial Narrow Bold"/>
              </a:rPr>
              <a:t>BUILDING ENERGY CODES PROGRAM</a:t>
            </a:r>
            <a:endParaRPr kumimoji="0" lang="en-US" sz="2000" b="1" i="0" u="none" strike="noStrike" kern="1200" cap="none" spc="0" normalizeH="0" baseline="0" noProof="0" dirty="0">
              <a:ln>
                <a:noFill/>
              </a:ln>
              <a:solidFill>
                <a:schemeClr val="accent6"/>
              </a:solidFill>
              <a:effectLst/>
              <a:uLnTx/>
              <a:uFillTx/>
              <a:latin typeface="Arial Narrow Bold"/>
              <a:ea typeface="+mj-ea"/>
              <a:cs typeface="Arial Narrow Bold"/>
            </a:endParaRPr>
          </a:p>
        </p:txBody>
      </p:sp>
      <p:pic>
        <p:nvPicPr>
          <p:cNvPr id="28" name="Picture 27" descr="eere_logo_horiz_color.eps"/>
          <p:cNvPicPr>
            <a:picLocks noChangeAspect="1"/>
          </p:cNvPicPr>
          <p:nvPr/>
        </p:nvPicPr>
        <p:blipFill>
          <a:blip r:embed="rId2" cstate="screen"/>
          <a:stretch>
            <a:fillRect/>
          </a:stretch>
        </p:blipFill>
        <p:spPr>
          <a:xfrm>
            <a:off x="9082690" y="266700"/>
            <a:ext cx="2819743" cy="412750"/>
          </a:xfrm>
          <a:prstGeom prst="rect">
            <a:avLst/>
          </a:prstGeom>
        </p:spPr>
      </p:pic>
      <p:sp>
        <p:nvSpPr>
          <p:cNvPr id="3" name="Subtitle 2"/>
          <p:cNvSpPr>
            <a:spLocks noGrp="1"/>
          </p:cNvSpPr>
          <p:nvPr>
            <p:ph type="subTitle" idx="1" hasCustomPrompt="1"/>
          </p:nvPr>
        </p:nvSpPr>
        <p:spPr>
          <a:xfrm>
            <a:off x="217396" y="5253120"/>
            <a:ext cx="5843067" cy="1175040"/>
          </a:xfrm>
          <a:prstGeom prst="rect">
            <a:avLst/>
          </a:prstGeom>
        </p:spPr>
        <p:txBody>
          <a:bodyPr>
            <a:normAutofit/>
          </a:bodyPr>
          <a:lstStyle>
            <a:lvl1pPr marL="0" indent="0" algn="l">
              <a:buNone/>
              <a:defRPr sz="2400" b="0" i="0">
                <a:solidFill>
                  <a:srgbClr val="50565C"/>
                </a:solidFill>
                <a:latin typeface="Arial Narrow"/>
                <a:cs typeface="Arial Narrow"/>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Presentation Title</a:t>
            </a:r>
          </a:p>
        </p:txBody>
      </p:sp>
      <p:sp>
        <p:nvSpPr>
          <p:cNvPr id="19" name="Text Placeholder 18"/>
          <p:cNvSpPr>
            <a:spLocks noGrp="1"/>
          </p:cNvSpPr>
          <p:nvPr>
            <p:ph type="body" sz="quarter" idx="13" hasCustomPrompt="1"/>
          </p:nvPr>
        </p:nvSpPr>
        <p:spPr>
          <a:xfrm>
            <a:off x="224133" y="5672916"/>
            <a:ext cx="1854200" cy="288687"/>
          </a:xfrm>
        </p:spPr>
        <p:txBody>
          <a:bodyPr>
            <a:normAutofit/>
          </a:bodyPr>
          <a:lstStyle>
            <a:lvl1pPr>
              <a:buNone/>
              <a:defRPr sz="1200">
                <a:solidFill>
                  <a:srgbClr val="50565C"/>
                </a:solidFill>
                <a:latin typeface="Arial Narrow" pitchFamily="34" charset="0"/>
              </a:defRPr>
            </a:lvl1pPr>
            <a:lvl5pPr>
              <a:defRPr/>
            </a:lvl5pPr>
          </a:lstStyle>
          <a:p>
            <a:pPr lvl="0"/>
            <a:r>
              <a:rPr lang="en-US" dirty="0"/>
              <a:t>Date</a:t>
            </a:r>
          </a:p>
        </p:txBody>
      </p:sp>
      <p:sp>
        <p:nvSpPr>
          <p:cNvPr id="21" name="Rectangle 20"/>
          <p:cNvSpPr/>
          <p:nvPr/>
        </p:nvSpPr>
        <p:spPr>
          <a:xfrm flipH="1">
            <a:off x="0" y="5053397"/>
            <a:ext cx="12192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30" name="Picture 29">
            <a:extLst>
              <a:ext uri="{FF2B5EF4-FFF2-40B4-BE49-F238E27FC236}">
                <a16:creationId xmlns:a16="http://schemas.microsoft.com/office/drawing/2014/main" id="{B65AD85D-2F37-4D8B-9415-56BFE5EDE8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 y="1018004"/>
            <a:ext cx="12192000" cy="4213746"/>
          </a:xfrm>
          <a:prstGeom prst="rect">
            <a:avLst/>
          </a:prstGeom>
        </p:spPr>
      </p:pic>
    </p:spTree>
    <p:extLst>
      <p:ext uri="{BB962C8B-B14F-4D97-AF65-F5344CB8AC3E}">
        <p14:creationId xmlns:p14="http://schemas.microsoft.com/office/powerpoint/2010/main" val="2390654350"/>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53737"/>
            <a:ext cx="109728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defRPr>
                <a:solidFill>
                  <a:srgbClr val="50565C"/>
                </a:solidFill>
              </a:defRPr>
            </a:lvl1pPr>
          </a:lstStyle>
          <a:p>
            <a:r>
              <a:rPr lang="en-US"/>
              <a:t>Click to edit Master title style</a:t>
            </a:r>
            <a:endParaRPr lang="en-US" dirty="0"/>
          </a:p>
        </p:txBody>
      </p:sp>
    </p:spTree>
    <p:extLst>
      <p:ext uri="{BB962C8B-B14F-4D97-AF65-F5344CB8AC3E}">
        <p14:creationId xmlns:p14="http://schemas.microsoft.com/office/powerpoint/2010/main" val="3383021180"/>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60525532"/>
      </p:ext>
    </p:extLst>
  </p:cSld>
  <p:clrMapOvr>
    <a:masterClrMapping/>
  </p:clrMapOvr>
  <p:transition spd="med">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17097"/>
            <a:ext cx="5386918" cy="639762"/>
          </a:xfrm>
          <a:prstGeom prst="rect">
            <a:avLst/>
          </a:prstGeo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85975"/>
            <a:ext cx="538691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317097"/>
            <a:ext cx="5389033" cy="639762"/>
          </a:xfrm>
          <a:prstGeom prst="rect">
            <a:avLst/>
          </a:prstGeo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085975"/>
            <a:ext cx="5389033"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5814190"/>
      </p:ext>
    </p:extLst>
  </p:cSld>
  <p:clrMapOvr>
    <a:masterClrMapping/>
  </p:clrMapOvr>
  <p:transition spd="med">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238252"/>
            <a:ext cx="6815667"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908002"/>
            <a:ext cx="4011084" cy="4562027"/>
          </a:xfrm>
          <a:prstGeom prst="rect">
            <a:avLst/>
          </a:prstGeom>
        </p:spPr>
        <p:txBody>
          <a:bodyPr/>
          <a:lstStyle>
            <a:lvl1pPr marL="0" indent="0">
              <a:buNone/>
              <a:defRPr sz="1400"/>
            </a:lvl1pPr>
            <a:lvl2pPr marL="457182" indent="0">
              <a:buNone/>
              <a:defRPr sz="1200"/>
            </a:lvl2pPr>
            <a:lvl3pPr marL="914363" indent="0">
              <a:buNone/>
              <a:defRPr sz="1000"/>
            </a:lvl3pPr>
            <a:lvl4pPr marL="1371545" indent="0">
              <a:buNone/>
              <a:defRPr sz="900"/>
            </a:lvl4pPr>
            <a:lvl5pPr marL="1828727" indent="0">
              <a:buNone/>
              <a:defRPr sz="900"/>
            </a:lvl5pPr>
            <a:lvl6pPr marL="2285909"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0601171"/>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500025" y="1677981"/>
            <a:ext cx="5506328" cy="4267200"/>
          </a:xfrm>
          <a:prstGeom prst="rect">
            <a:avLst/>
          </a:prstGeom>
        </p:spPr>
        <p:txBody>
          <a:bodyPr/>
          <a:lstStyle>
            <a:lvl1pPr marL="182873" indent="-182873">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6317132" y="1677981"/>
            <a:ext cx="5665695" cy="4267200"/>
          </a:xfrm>
          <a:prstGeom prst="rect">
            <a:avLst/>
          </a:prstGeom>
        </p:spPr>
        <p:txBody>
          <a:bodyPr/>
          <a:lstStyle>
            <a:lvl1pPr marL="182873" indent="-182873">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500025" y="1068381"/>
            <a:ext cx="5496368"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7132" y="1068381"/>
            <a:ext cx="5665695"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681119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8080931"/>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7778496" y="5254081"/>
            <a:ext cx="4413504"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Rectangle 2"/>
          <p:cNvSpPr/>
          <p:nvPr/>
        </p:nvSpPr>
        <p:spPr>
          <a:xfrm flipH="1">
            <a:off x="0" y="5254081"/>
            <a:ext cx="6096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 name="Rectangle 3"/>
          <p:cNvSpPr/>
          <p:nvPr/>
        </p:nvSpPr>
        <p:spPr>
          <a:xfrm flipH="1">
            <a:off x="6096000" y="5254081"/>
            <a:ext cx="1682496"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7" name="Title 1"/>
          <p:cNvSpPr txBox="1">
            <a:spLocks/>
          </p:cNvSpPr>
          <p:nvPr/>
        </p:nvSpPr>
        <p:spPr>
          <a:xfrm>
            <a:off x="914400" y="3081848"/>
            <a:ext cx="103632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182"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
        <p:nvSpPr>
          <p:cNvPr id="8" name="Subtitle 2"/>
          <p:cNvSpPr>
            <a:spLocks noGrp="1"/>
          </p:cNvSpPr>
          <p:nvPr>
            <p:ph type="subTitle" idx="1"/>
          </p:nvPr>
        </p:nvSpPr>
        <p:spPr>
          <a:xfrm>
            <a:off x="914400" y="4102608"/>
            <a:ext cx="8534400" cy="990600"/>
          </a:xfrm>
        </p:spPr>
        <p:txBody>
          <a:bodyPr>
            <a:normAutofit/>
          </a:bodyPr>
          <a:lstStyle>
            <a:lvl1pPr marL="0" indent="0" algn="l">
              <a:buNone/>
              <a:defRPr sz="180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91824756"/>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pic>
        <p:nvPicPr>
          <p:cNvPr id="4" name="Picture 9" descr="PresentationBanner.jpg"/>
          <p:cNvPicPr>
            <a:picLocks noChangeAspect="1"/>
          </p:cNvPicPr>
          <p:nvPr userDrawn="1"/>
        </p:nvPicPr>
        <p:blipFill>
          <a:blip r:embed="rId2" cstate="screen"/>
          <a:srcRect/>
          <a:stretch>
            <a:fillRect/>
          </a:stretch>
        </p:blipFill>
        <p:spPr bwMode="auto">
          <a:xfrm>
            <a:off x="0" y="3"/>
            <a:ext cx="12192000" cy="1368425"/>
          </a:xfrm>
          <a:prstGeom prst="rect">
            <a:avLst/>
          </a:prstGeom>
          <a:noFill/>
          <a:ln w="9525">
            <a:noFill/>
            <a:miter lim="800000"/>
            <a:headEnd/>
            <a:tailEnd/>
          </a:ln>
        </p:spPr>
      </p:pic>
    </p:spTree>
    <p:extLst>
      <p:ext uri="{BB962C8B-B14F-4D97-AF65-F5344CB8AC3E}">
        <p14:creationId xmlns:p14="http://schemas.microsoft.com/office/powerpoint/2010/main" val="236540685"/>
      </p:ext>
    </p:extLst>
  </p:cSld>
  <p:clrMapOvr>
    <a:masterClrMapping/>
  </p:clrMapOvr>
  <p:transition spd="med">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52416"/>
            <a:ext cx="10363200" cy="763587"/>
          </a:xfrm>
        </p:spPr>
        <p:txBody>
          <a:bodyPr/>
          <a:lstStyle/>
          <a:p>
            <a:r>
              <a:rPr lang="en-US"/>
              <a:t>Click to edit Master title style</a:t>
            </a:r>
          </a:p>
        </p:txBody>
      </p:sp>
      <p:sp>
        <p:nvSpPr>
          <p:cNvPr id="3" name="Content Placeholder 2"/>
          <p:cNvSpPr>
            <a:spLocks noGrp="1"/>
          </p:cNvSpPr>
          <p:nvPr>
            <p:ph sz="quarter" idx="1"/>
          </p:nvPr>
        </p:nvSpPr>
        <p:spPr>
          <a:xfrm>
            <a:off x="914400" y="1268413"/>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3783013"/>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268413"/>
            <a:ext cx="508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9347200" y="6400800"/>
            <a:ext cx="2540000" cy="457200"/>
          </a:xfrm>
          <a:prstGeom prst="rect">
            <a:avLst/>
          </a:prstGeom>
        </p:spPr>
        <p:txBody>
          <a:bodyPr/>
          <a:lstStyle>
            <a:lvl1pPr>
              <a:defRPr smtClean="0"/>
            </a:lvl1pPr>
          </a:lstStyle>
          <a:p>
            <a:pPr>
              <a:defRPr/>
            </a:pPr>
            <a:fld id="{FD109288-3C9B-4741-916C-1713D07E14AD}" type="slidenum">
              <a:rPr lang="en-US"/>
              <a:pPr>
                <a:defRPr/>
              </a:pPr>
              <a:t>‹#›</a:t>
            </a:fld>
            <a:endParaRPr lang="en-US" dirty="0"/>
          </a:p>
        </p:txBody>
      </p:sp>
    </p:spTree>
    <p:extLst>
      <p:ext uri="{BB962C8B-B14F-4D97-AF65-F5344CB8AC3E}">
        <p14:creationId xmlns:p14="http://schemas.microsoft.com/office/powerpoint/2010/main" val="850105085"/>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52416"/>
            <a:ext cx="10363200" cy="763587"/>
          </a:xfrm>
        </p:spPr>
        <p:txBody>
          <a:bodyPr/>
          <a:lstStyle/>
          <a:p>
            <a:r>
              <a:rPr lang="en-US"/>
              <a:t>Click to edit Master title style</a:t>
            </a:r>
          </a:p>
        </p:txBody>
      </p:sp>
      <p:sp>
        <p:nvSpPr>
          <p:cNvPr id="3" name="Content Placeholder 2"/>
          <p:cNvSpPr>
            <a:spLocks noGrp="1"/>
          </p:cNvSpPr>
          <p:nvPr>
            <p:ph sz="half" idx="1"/>
          </p:nvPr>
        </p:nvSpPr>
        <p:spPr>
          <a:xfrm>
            <a:off x="914400" y="1268413"/>
            <a:ext cx="508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268413"/>
            <a:ext cx="508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9347200" y="6400800"/>
            <a:ext cx="2540000" cy="457200"/>
          </a:xfrm>
          <a:prstGeom prst="rect">
            <a:avLst/>
          </a:prstGeom>
        </p:spPr>
        <p:txBody>
          <a:bodyPr/>
          <a:lstStyle>
            <a:lvl1pPr>
              <a:defRPr smtClean="0"/>
            </a:lvl1pPr>
          </a:lstStyle>
          <a:p>
            <a:pPr>
              <a:defRPr/>
            </a:pPr>
            <a:fld id="{E0986867-FA30-48C0-8711-D79F7FAC11B4}" type="slidenum">
              <a:rPr lang="en-US"/>
              <a:pPr>
                <a:defRPr/>
              </a:pPr>
              <a:t>‹#›</a:t>
            </a:fld>
            <a:endParaRPr lang="en-US" dirty="0"/>
          </a:p>
        </p:txBody>
      </p:sp>
    </p:spTree>
    <p:extLst>
      <p:ext uri="{BB962C8B-B14F-4D97-AF65-F5344CB8AC3E}">
        <p14:creationId xmlns:p14="http://schemas.microsoft.com/office/powerpoint/2010/main" val="900048485"/>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9347200" y="6457950"/>
            <a:ext cx="2844800" cy="476250"/>
          </a:xfrm>
          <a:prstGeom prst="rect">
            <a:avLst/>
          </a:prstGeom>
        </p:spPr>
        <p:txBody>
          <a:bodyPr/>
          <a:lstStyle>
            <a:lvl1pPr>
              <a:defRPr/>
            </a:lvl1pPr>
          </a:lstStyle>
          <a:p>
            <a:fld id="{5C288CC2-CEF3-42EC-B2DC-BDB28B6A6BA0}" type="slidenum">
              <a:rPr lang="en-US" smtClean="0"/>
              <a:pPr/>
              <a:t>‹#›</a:t>
            </a:fld>
            <a:endParaRPr lang="en-US" dirty="0"/>
          </a:p>
        </p:txBody>
      </p:sp>
    </p:spTree>
    <p:extLst>
      <p:ext uri="{BB962C8B-B14F-4D97-AF65-F5344CB8AC3E}">
        <p14:creationId xmlns:p14="http://schemas.microsoft.com/office/powerpoint/2010/main" val="2288262404"/>
      </p:ext>
    </p:extLst>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52416"/>
            <a:ext cx="10363200" cy="763587"/>
          </a:xfrm>
        </p:spPr>
        <p:txBody>
          <a:bodyPr/>
          <a:lstStyle/>
          <a:p>
            <a:r>
              <a:rPr lang="en-US"/>
              <a:t>Click to edit Master title style</a:t>
            </a:r>
          </a:p>
        </p:txBody>
      </p:sp>
      <p:sp>
        <p:nvSpPr>
          <p:cNvPr id="3" name="Content Placeholder 2"/>
          <p:cNvSpPr>
            <a:spLocks noGrp="1"/>
          </p:cNvSpPr>
          <p:nvPr>
            <p:ph sz="quarter" idx="1"/>
          </p:nvPr>
        </p:nvSpPr>
        <p:spPr>
          <a:xfrm>
            <a:off x="914400" y="1268413"/>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68413"/>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3783013"/>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783013"/>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9347200" y="6400800"/>
            <a:ext cx="2540000" cy="457200"/>
          </a:xfrm>
          <a:prstGeom prst="rect">
            <a:avLst/>
          </a:prstGeom>
        </p:spPr>
        <p:txBody>
          <a:bodyPr/>
          <a:lstStyle>
            <a:lvl1pPr>
              <a:defRPr smtClean="0"/>
            </a:lvl1pPr>
          </a:lstStyle>
          <a:p>
            <a:pPr>
              <a:defRPr/>
            </a:pPr>
            <a:fld id="{1CDAA9B3-63DB-40C8-8A72-DDB5EABFBE38}" type="slidenum">
              <a:rPr lang="en-US"/>
              <a:pPr>
                <a:defRPr/>
              </a:pPr>
              <a:t>‹#›</a:t>
            </a:fld>
            <a:endParaRPr lang="en-US" dirty="0"/>
          </a:p>
        </p:txBody>
      </p:sp>
    </p:spTree>
    <p:extLst>
      <p:ext uri="{BB962C8B-B14F-4D97-AF65-F5344CB8AC3E}">
        <p14:creationId xmlns:p14="http://schemas.microsoft.com/office/powerpoint/2010/main" val="650666760"/>
      </p:ext>
    </p:extLst>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52416"/>
            <a:ext cx="10363200" cy="763587"/>
          </a:xfrm>
        </p:spPr>
        <p:txBody>
          <a:bodyPr/>
          <a:lstStyle/>
          <a:p>
            <a:r>
              <a:rPr lang="en-US"/>
              <a:t>Click to edit Master title style</a:t>
            </a:r>
          </a:p>
        </p:txBody>
      </p:sp>
      <p:sp>
        <p:nvSpPr>
          <p:cNvPr id="3" name="Content Placeholder 2"/>
          <p:cNvSpPr>
            <a:spLocks noGrp="1"/>
          </p:cNvSpPr>
          <p:nvPr>
            <p:ph sz="half" idx="1"/>
          </p:nvPr>
        </p:nvSpPr>
        <p:spPr>
          <a:xfrm>
            <a:off x="914400" y="1268413"/>
            <a:ext cx="10363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783013"/>
            <a:ext cx="10363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9347200" y="6400800"/>
            <a:ext cx="2540000" cy="457200"/>
          </a:xfrm>
          <a:prstGeom prst="rect">
            <a:avLst/>
          </a:prstGeom>
        </p:spPr>
        <p:txBody>
          <a:bodyPr/>
          <a:lstStyle>
            <a:lvl1pPr>
              <a:defRPr smtClean="0"/>
            </a:lvl1pPr>
          </a:lstStyle>
          <a:p>
            <a:pPr>
              <a:defRPr/>
            </a:pPr>
            <a:fld id="{C7BCC601-F87C-41F7-BC4F-239D1FC61344}" type="slidenum">
              <a:rPr lang="en-US"/>
              <a:pPr>
                <a:defRPr/>
              </a:pPr>
              <a:t>‹#›</a:t>
            </a:fld>
            <a:endParaRPr lang="en-US" dirty="0"/>
          </a:p>
        </p:txBody>
      </p:sp>
    </p:spTree>
    <p:extLst>
      <p:ext uri="{BB962C8B-B14F-4D97-AF65-F5344CB8AC3E}">
        <p14:creationId xmlns:p14="http://schemas.microsoft.com/office/powerpoint/2010/main" val="3938236530"/>
      </p:ext>
    </p:extLst>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a:prstGeom prst="rect">
            <a:avLst/>
          </a:prstGeom>
        </p:spPr>
        <p:txBody>
          <a:bodyPr/>
          <a:lstStyle>
            <a:lvl1pPr>
              <a:defRPr>
                <a:latin typeface="Arial" charset="0"/>
                <a:ea typeface="ＭＳ Ｐゴシック" pitchFamily="28" charset="-128"/>
                <a:cs typeface="+mn-cs"/>
              </a:defRPr>
            </a:lvl1pPr>
          </a:lstStyle>
          <a:p>
            <a:pPr>
              <a:defRPr/>
            </a:pPr>
            <a:endParaRPr lang="en-US" dirty="0"/>
          </a:p>
        </p:txBody>
      </p:sp>
      <p:sp>
        <p:nvSpPr>
          <p:cNvPr id="7" name="Footer Placeholder 6"/>
          <p:cNvSpPr>
            <a:spLocks noGrp="1"/>
          </p:cNvSpPr>
          <p:nvPr>
            <p:ph type="ftr" sz="quarter" idx="11"/>
          </p:nvPr>
        </p:nvSpPr>
        <p:spPr>
          <a:xfrm>
            <a:off x="4165600" y="6245225"/>
            <a:ext cx="3860800" cy="476250"/>
          </a:xfrm>
          <a:prstGeom prst="rect">
            <a:avLst/>
          </a:prstGeom>
        </p:spPr>
        <p:txBody>
          <a:bodyPr/>
          <a:lstStyle>
            <a:lvl1pPr>
              <a:defRPr>
                <a:latin typeface="Arial" charset="0"/>
                <a:ea typeface="ＭＳ Ｐゴシック" pitchFamily="28" charset="-128"/>
                <a:cs typeface="+mn-cs"/>
              </a:defRPr>
            </a:lvl1pPr>
          </a:lstStyle>
          <a:p>
            <a:pPr>
              <a:defRPr/>
            </a:pPr>
            <a:endParaRPr lang="en-US" dirty="0"/>
          </a:p>
        </p:txBody>
      </p:sp>
      <p:sp>
        <p:nvSpPr>
          <p:cNvPr id="8" name="Slide Number Placeholder 6"/>
          <p:cNvSpPr>
            <a:spLocks noGrp="1"/>
          </p:cNvSpPr>
          <p:nvPr>
            <p:ph type="sldNum" sz="quarter" idx="12"/>
          </p:nvPr>
        </p:nvSpPr>
        <p:spPr>
          <a:xfrm>
            <a:off x="11506200" y="6272216"/>
            <a:ext cx="685800" cy="319087"/>
          </a:xfrm>
          <a:prstGeom prst="rect">
            <a:avLst/>
          </a:prstGeom>
        </p:spPr>
        <p:txBody>
          <a:bodyPr/>
          <a:lstStyle>
            <a:lvl1pPr>
              <a:defRPr>
                <a:latin typeface="Arial" charset="0"/>
                <a:ea typeface="ＭＳ Ｐゴシック" pitchFamily="28" charset="-128"/>
                <a:cs typeface="+mn-cs"/>
              </a:defRPr>
            </a:lvl1pPr>
          </a:lstStyle>
          <a:p>
            <a:pPr>
              <a:defRPr/>
            </a:pPr>
            <a:fld id="{C78C4902-8CD1-44C2-AEA2-933FAC970E7C}" type="slidenum">
              <a:rPr lang="en-US"/>
              <a:pPr>
                <a:defRPr/>
              </a:pPr>
              <a:t>‹#›</a:t>
            </a:fld>
            <a:endParaRPr lang="en-US" dirty="0"/>
          </a:p>
        </p:txBody>
      </p:sp>
    </p:spTree>
    <p:extLst>
      <p:ext uri="{BB962C8B-B14F-4D97-AF65-F5344CB8AC3E}">
        <p14:creationId xmlns:p14="http://schemas.microsoft.com/office/powerpoint/2010/main" val="1607127639"/>
      </p:ext>
    </p:extLst>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4671484" y="6578601"/>
            <a:ext cx="2844800" cy="365125"/>
          </a:xfrm>
          <a:prstGeom prst="rect">
            <a:avLst/>
          </a:prstGeom>
        </p:spPr>
        <p:txBody>
          <a:bodyPr/>
          <a:lstStyle>
            <a:lvl1pPr>
              <a:defRPr sz="1400" b="1">
                <a:solidFill>
                  <a:schemeClr val="tx1"/>
                </a:solidFill>
                <a:latin typeface="Arial" pitchFamily="34" charset="0"/>
                <a:ea typeface="ＭＳ Ｐゴシック" pitchFamily="34" charset="-128"/>
              </a:defRPr>
            </a:lvl1pPr>
            <a:lvl2pPr marL="742950" indent="-285750">
              <a:defRPr sz="1400" b="1">
                <a:solidFill>
                  <a:schemeClr val="tx1"/>
                </a:solidFill>
                <a:latin typeface="Arial" pitchFamily="34" charset="0"/>
                <a:ea typeface="ＭＳ Ｐゴシック" pitchFamily="34" charset="-128"/>
              </a:defRPr>
            </a:lvl2pPr>
            <a:lvl3pPr marL="1143000" indent="-228600">
              <a:defRPr sz="1400" b="1">
                <a:solidFill>
                  <a:schemeClr val="tx1"/>
                </a:solidFill>
                <a:latin typeface="Arial" pitchFamily="34" charset="0"/>
                <a:ea typeface="ＭＳ Ｐゴシック" pitchFamily="34" charset="-128"/>
              </a:defRPr>
            </a:lvl3pPr>
            <a:lvl4pPr marL="1600200" indent="-228600">
              <a:defRPr sz="1400" b="1">
                <a:solidFill>
                  <a:schemeClr val="tx1"/>
                </a:solidFill>
                <a:latin typeface="Arial" pitchFamily="34" charset="0"/>
                <a:ea typeface="ＭＳ Ｐゴシック" pitchFamily="34" charset="-128"/>
              </a:defRPr>
            </a:lvl4pPr>
            <a:lvl5pPr marL="2057400" indent="-22860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lgn="ctr" eaLnBrk="1" hangingPunct="1"/>
            <a:fld id="{26B2C7CB-A484-474B-A45B-536BF071756D}" type="slidenum">
              <a:rPr lang="en-US" altLang="en-US" sz="1200" b="0">
                <a:solidFill>
                  <a:schemeClr val="bg1"/>
                </a:solidFill>
              </a:rPr>
              <a:pPr algn="ctr" eaLnBrk="1" hangingPunct="1"/>
              <a:t>‹#›</a:t>
            </a:fld>
            <a:endParaRPr lang="en-US" altLang="en-US" sz="1200" b="0">
              <a:solidFill>
                <a:schemeClr val="bg1"/>
              </a:solidFill>
            </a:endParaRPr>
          </a:p>
        </p:txBody>
      </p:sp>
      <p:sp>
        <p:nvSpPr>
          <p:cNvPr id="3" name="Slide Number Placeholder 6"/>
          <p:cNvSpPr>
            <a:spLocks noGrp="1"/>
          </p:cNvSpPr>
          <p:nvPr>
            <p:ph type="sldNum" sz="quarter" idx="10"/>
          </p:nvPr>
        </p:nvSpPr>
        <p:spPr>
          <a:xfrm>
            <a:off x="11506200" y="6272214"/>
            <a:ext cx="68580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AC8AFCA-E703-4430-8E62-6D0C6C61BA32}" type="slidenum">
              <a:rPr lang="en-US" altLang="en-US"/>
              <a:pPr/>
              <a:t>‹#›</a:t>
            </a:fld>
            <a:endParaRPr lang="en-US" altLang="en-US"/>
          </a:p>
        </p:txBody>
      </p:sp>
    </p:spTree>
    <p:extLst>
      <p:ext uri="{BB962C8B-B14F-4D97-AF65-F5344CB8AC3E}">
        <p14:creationId xmlns:p14="http://schemas.microsoft.com/office/powerpoint/2010/main" val="44597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700" y="1045595"/>
            <a:ext cx="10100613" cy="5244640"/>
          </a:xfrm>
          <a:prstGeom prst="rect">
            <a:avLst/>
          </a:prstGeo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2687512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 white">
    <p:spTree>
      <p:nvGrpSpPr>
        <p:cNvPr id="1" name=""/>
        <p:cNvGrpSpPr/>
        <p:nvPr/>
      </p:nvGrpSpPr>
      <p:grpSpPr>
        <a:xfrm>
          <a:off x="0" y="0"/>
          <a:ext cx="0" cy="0"/>
          <a:chOff x="0" y="0"/>
          <a:chExt cx="0" cy="0"/>
        </a:xfrm>
      </p:grpSpPr>
      <p:sp>
        <p:nvSpPr>
          <p:cNvPr id="4" name="Rectangle 3"/>
          <p:cNvSpPr/>
          <p:nvPr/>
        </p:nvSpPr>
        <p:spPr>
          <a:xfrm>
            <a:off x="0" y="676281"/>
            <a:ext cx="12192000" cy="282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62"/>
            <a:ext cx="12192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4" y="3257085"/>
            <a:ext cx="12191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83538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green">
    <p:spTree>
      <p:nvGrpSpPr>
        <p:cNvPr id="1" name=""/>
        <p:cNvGrpSpPr/>
        <p:nvPr/>
      </p:nvGrpSpPr>
      <p:grpSpPr>
        <a:xfrm>
          <a:off x="0" y="0"/>
          <a:ext cx="0" cy="0"/>
          <a:chOff x="0" y="0"/>
          <a:chExt cx="0" cy="0"/>
        </a:xfrm>
      </p:grpSpPr>
      <p:sp>
        <p:nvSpPr>
          <p:cNvPr id="4" name="Rectangle 3"/>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477617" y="1046537"/>
            <a:ext cx="11236267"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8631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green">
    <p:spTree>
      <p:nvGrpSpPr>
        <p:cNvPr id="1" name=""/>
        <p:cNvGrpSpPr/>
        <p:nvPr/>
      </p:nvGrpSpPr>
      <p:grpSpPr>
        <a:xfrm>
          <a:off x="0" y="0"/>
          <a:ext cx="0" cy="0"/>
          <a:chOff x="0" y="0"/>
          <a:chExt cx="0" cy="0"/>
        </a:xfrm>
      </p:grpSpPr>
      <p:sp>
        <p:nvSpPr>
          <p:cNvPr id="7" name="Rectangle 6"/>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500025" y="1677981"/>
            <a:ext cx="5506328" cy="4267200"/>
          </a:xfrm>
          <a:prstGeom prst="rect">
            <a:avLst/>
          </a:prstGeom>
        </p:spPr>
        <p:txBody>
          <a:bodyPr/>
          <a:lstStyle>
            <a:lvl1pPr marL="182873" indent="-182873">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6317132" y="1677981"/>
            <a:ext cx="5665695" cy="4267200"/>
          </a:xfrm>
          <a:prstGeom prst="rect">
            <a:avLst/>
          </a:prstGeom>
        </p:spPr>
        <p:txBody>
          <a:bodyPr/>
          <a:lstStyle>
            <a:lvl1pPr marL="182873" indent="-182873">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500025" y="1068381"/>
            <a:ext cx="5496368"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7132" y="1068381"/>
            <a:ext cx="5665695"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525036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 green">
    <p:spTree>
      <p:nvGrpSpPr>
        <p:cNvPr id="1" name=""/>
        <p:cNvGrpSpPr/>
        <p:nvPr/>
      </p:nvGrpSpPr>
      <p:grpSpPr>
        <a:xfrm>
          <a:off x="0" y="0"/>
          <a:ext cx="0" cy="0"/>
          <a:chOff x="0" y="0"/>
          <a:chExt cx="0" cy="0"/>
        </a:xfrm>
      </p:grpSpPr>
      <p:sp>
        <p:nvSpPr>
          <p:cNvPr id="4" name="Rectangle 3"/>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487700" y="1045595"/>
            <a:ext cx="10100613" cy="5244640"/>
          </a:xfrm>
          <a:prstGeom prst="rect">
            <a:avLst/>
          </a:prstGeom>
        </p:spPr>
        <p:txBody>
          <a:bodyPr rtlCol="0">
            <a:normAutofit/>
          </a:bodyPr>
          <a:lstStyle>
            <a:lvl1pPr>
              <a:defRPr>
                <a:solidFill>
                  <a:srgbClr val="FFFFFF"/>
                </a:solidFill>
              </a:defRPr>
            </a:lvl1pPr>
          </a:lstStyle>
          <a:p>
            <a:pPr lvl="0"/>
            <a:r>
              <a:rPr lang="en-US" noProof="0" dirty="0"/>
              <a:t>Click icon to add chart</a:t>
            </a:r>
          </a:p>
        </p:txBody>
      </p:sp>
    </p:spTree>
    <p:extLst>
      <p:ext uri="{BB962C8B-B14F-4D97-AF65-F5344CB8AC3E}">
        <p14:creationId xmlns:p14="http://schemas.microsoft.com/office/powerpoint/2010/main" val="190629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 green">
    <p:spTree>
      <p:nvGrpSpPr>
        <p:cNvPr id="1" name=""/>
        <p:cNvGrpSpPr/>
        <p:nvPr/>
      </p:nvGrpSpPr>
      <p:grpSpPr>
        <a:xfrm>
          <a:off x="0" y="0"/>
          <a:ext cx="0" cy="0"/>
          <a:chOff x="0" y="0"/>
          <a:chExt cx="0" cy="0"/>
        </a:xfrm>
      </p:grpSpPr>
      <p:sp>
        <p:nvSpPr>
          <p:cNvPr id="3" name="Rectangle 2"/>
          <p:cNvSpPr/>
          <p:nvPr/>
        </p:nvSpPr>
        <p:spPr>
          <a:xfrm>
            <a:off x="0" y="5"/>
            <a:ext cx="12192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12192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base">
              <a:spcAft>
                <a:spcPct val="0"/>
              </a:spcAft>
              <a:defRPr/>
            </a:pPr>
            <a:r>
              <a:rPr sz="3300" dirty="0">
                <a:solidFill>
                  <a:srgbClr val="FFFFFF"/>
                </a:solidFill>
              </a:rPr>
              <a:t>Click to edit Master title style</a:t>
            </a:r>
          </a:p>
        </p:txBody>
      </p:sp>
      <p:sp>
        <p:nvSpPr>
          <p:cNvPr id="10" name="Text Placeholder 6"/>
          <p:cNvSpPr>
            <a:spLocks noGrp="1"/>
          </p:cNvSpPr>
          <p:nvPr>
            <p:ph type="body" sz="quarter" idx="11"/>
          </p:nvPr>
        </p:nvSpPr>
        <p:spPr>
          <a:xfrm>
            <a:off x="4" y="3257085"/>
            <a:ext cx="12191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406945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2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23.jpg"/><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7.pn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2421468" y="6578605"/>
            <a:ext cx="9770533"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srgbClr val="FFFFFF"/>
              </a:solidFill>
              <a:ea typeface="ＭＳ Ｐゴシック" pitchFamily="-106" charset="-128"/>
              <a:cs typeface="ＭＳ Ｐゴシック" pitchFamily="-106" charset="-128"/>
            </a:endParaRPr>
          </a:p>
        </p:txBody>
      </p:sp>
      <p:sp>
        <p:nvSpPr>
          <p:cNvPr id="12" name="Rectangle 11"/>
          <p:cNvSpPr>
            <a:spLocks/>
          </p:cNvSpPr>
          <p:nvPr userDrawn="1"/>
        </p:nvSpPr>
        <p:spPr>
          <a:xfrm flipH="1">
            <a:off x="3" y="6578605"/>
            <a:ext cx="2434167"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0484" y="-38100"/>
            <a:ext cx="116332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4" name="Text Placeholder 9"/>
          <p:cNvSpPr txBox="1">
            <a:spLocks/>
          </p:cNvSpPr>
          <p:nvPr userDrawn="1"/>
        </p:nvSpPr>
        <p:spPr>
          <a:xfrm>
            <a:off x="11588755" y="6605588"/>
            <a:ext cx="603249" cy="241300"/>
          </a:xfrm>
          <a:prstGeom prst="rect">
            <a:avLst/>
          </a:prstGeom>
        </p:spPr>
        <p:txBody>
          <a:bodyPr>
            <a:norm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82" eaLnBrk="1" fontAlgn="base" hangingPunct="1">
              <a:lnSpc>
                <a:spcPct val="90000"/>
              </a:lnSpc>
              <a:spcBef>
                <a:spcPct val="20000"/>
              </a:spcBef>
              <a:spcAft>
                <a:spcPct val="0"/>
              </a:spcAft>
              <a:buFont typeface="Arial" panose="020B0604020202020204" pitchFamily="34" charset="0"/>
              <a:buNone/>
            </a:pPr>
            <a:fld id="{8FC40548-CD77-42C0-A360-5B116C49EF46}" type="slidenum">
              <a:rPr lang="en-US" altLang="en-US" sz="900">
                <a:solidFill>
                  <a:srgbClr val="FFFFFF"/>
                </a:solidFill>
                <a:latin typeface="Franklin Gothic Book" panose="020B0503020102020204" pitchFamily="34" charset="0"/>
                <a:cs typeface="Arial" panose="020B0604020202020204" pitchFamily="34" charset="0"/>
              </a:rPr>
              <a:pPr algn="ctr" defTabSz="457182" eaLnBrk="1" fontAlgn="base" hangingPunct="1">
                <a:lnSpc>
                  <a:spcPct val="90000"/>
                </a:lnSpc>
                <a:spcBef>
                  <a:spcPct val="20000"/>
                </a:spcBef>
                <a:spcAft>
                  <a:spcPct val="0"/>
                </a:spcAft>
                <a:buFont typeface="Arial" panose="020B0604020202020204" pitchFamily="34" charset="0"/>
                <a:buNone/>
              </a:pPr>
              <a:t>‹#›</a:t>
            </a:fld>
            <a:endParaRPr lang="en-US" altLang="en-US" sz="900" dirty="0">
              <a:solidFill>
                <a:srgbClr val="FFFFFF"/>
              </a:solidFill>
              <a:latin typeface="Franklin Gothic Book" panose="020B0503020102020204" pitchFamily="34" charset="0"/>
              <a:cs typeface="Arial" panose="020B0604020202020204" pitchFamily="34" charset="0"/>
            </a:endParaRPr>
          </a:p>
        </p:txBody>
      </p:sp>
      <p:sp>
        <p:nvSpPr>
          <p:cNvPr id="11" name="Rectangle 10"/>
          <p:cNvSpPr/>
          <p:nvPr/>
        </p:nvSpPr>
        <p:spPr bwMode="auto">
          <a:xfrm flipH="1" flipV="1">
            <a:off x="0" y="787406"/>
            <a:ext cx="12192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srgbClr val="FFFFFF"/>
              </a:solidFill>
              <a:ea typeface="ＭＳ Ｐゴシック" pitchFamily="-106" charset="-128"/>
              <a:cs typeface="ＭＳ Ｐゴシック" pitchFamily="-106" charset="-128"/>
            </a:endParaRPr>
          </a:p>
        </p:txBody>
      </p:sp>
      <p:sp>
        <p:nvSpPr>
          <p:cNvPr id="5" name="TextBox 4"/>
          <p:cNvSpPr txBox="1"/>
          <p:nvPr userDrawn="1"/>
        </p:nvSpPr>
        <p:spPr>
          <a:xfrm>
            <a:off x="61511" y="6605034"/>
            <a:ext cx="6593417" cy="238527"/>
          </a:xfrm>
          <a:prstGeom prst="rect">
            <a:avLst/>
          </a:prstGeom>
          <a:noFill/>
        </p:spPr>
        <p:txBody>
          <a:bodyPr>
            <a:spAutoFit/>
          </a:bodyPr>
          <a:lstStyle/>
          <a:p>
            <a:pPr defTabSz="457182" fontAlgn="base">
              <a:spcBef>
                <a:spcPct val="0"/>
              </a:spcBef>
              <a:spcAft>
                <a:spcPct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0484" y="1047755"/>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439128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457182"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182"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182"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182"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182"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182" algn="l" defTabSz="457182"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363" algn="l" defTabSz="457182"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545" algn="l" defTabSz="457182"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727" algn="l" defTabSz="457182"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886" indent="-342886" algn="l" defTabSz="457182" rtl="0" eaLnBrk="1" fontAlgn="base" hangingPunct="1">
        <a:spcBef>
          <a:spcPct val="20000"/>
        </a:spcBef>
        <a:spcAft>
          <a:spcPct val="0"/>
        </a:spcAft>
        <a:buFont typeface="Arial" panose="020B0604020202020204" pitchFamily="34" charset="0"/>
        <a:buChar char="•"/>
        <a:defRPr sz="2600" kern="1200">
          <a:solidFill>
            <a:srgbClr val="282B2E"/>
          </a:solidFill>
          <a:latin typeface="+mj-lt"/>
          <a:ea typeface="ヒラギノ角ゴ Pro W3" charset="0"/>
          <a:cs typeface="Arial"/>
        </a:defRPr>
      </a:lvl1pPr>
      <a:lvl2pPr marL="742920" indent="-285739" algn="l" defTabSz="457182" rtl="0" eaLnBrk="1" fontAlgn="base" hangingPunct="1">
        <a:spcBef>
          <a:spcPct val="20000"/>
        </a:spcBef>
        <a:spcAft>
          <a:spcPct val="0"/>
        </a:spcAft>
        <a:buFont typeface="Arial" panose="020B0604020202020204" pitchFamily="34" charset="0"/>
        <a:buChar char="–"/>
        <a:defRPr sz="2400" kern="1200">
          <a:solidFill>
            <a:srgbClr val="282B2E"/>
          </a:solidFill>
          <a:latin typeface="+mn-lt"/>
          <a:ea typeface="ヒラギノ角ゴ Pro W3" charset="0"/>
          <a:cs typeface="Arial"/>
        </a:defRPr>
      </a:lvl2pPr>
      <a:lvl3pPr marL="1142954" indent="-228591" algn="l" defTabSz="457182" rtl="0" eaLnBrk="1" fontAlgn="base" hangingPunct="1">
        <a:spcBef>
          <a:spcPct val="20000"/>
        </a:spcBef>
        <a:spcAft>
          <a:spcPct val="0"/>
        </a:spcAft>
        <a:buFont typeface="Arial" panose="020B0604020202020204" pitchFamily="34" charset="0"/>
        <a:buChar char="•"/>
        <a:defRPr sz="2200" kern="1200">
          <a:solidFill>
            <a:srgbClr val="282B2E"/>
          </a:solidFill>
          <a:latin typeface="+mn-lt"/>
          <a:ea typeface="ヒラギノ角ゴ Pro W3" charset="0"/>
          <a:cs typeface="Arial"/>
        </a:defRPr>
      </a:lvl3pPr>
      <a:lvl4pPr marL="1600136" indent="-228591" algn="l" defTabSz="457182" rtl="0" eaLnBrk="1" fontAlgn="base" hangingPunct="1">
        <a:spcBef>
          <a:spcPct val="20000"/>
        </a:spcBef>
        <a:spcAft>
          <a:spcPct val="0"/>
        </a:spcAft>
        <a:buFont typeface="Arial" panose="020B0604020202020204" pitchFamily="34" charset="0"/>
        <a:buChar char="–"/>
        <a:defRPr sz="2000" kern="1200">
          <a:solidFill>
            <a:srgbClr val="282B2E"/>
          </a:solidFill>
          <a:latin typeface="+mn-lt"/>
          <a:ea typeface="ヒラギノ角ゴ Pro W3" charset="0"/>
          <a:cs typeface="Arial"/>
        </a:defRPr>
      </a:lvl4pPr>
      <a:lvl5pPr marL="2057318" indent="-228591" algn="l" defTabSz="457182" rtl="0" eaLnBrk="1" fontAlgn="base" hangingPunct="1">
        <a:spcBef>
          <a:spcPct val="20000"/>
        </a:spcBef>
        <a:spcAft>
          <a:spcPct val="0"/>
        </a:spcAft>
        <a:buFont typeface="Arial" panose="020B0604020202020204" pitchFamily="34" charset="0"/>
        <a:buChar char="»"/>
        <a:defRPr kern="1200">
          <a:solidFill>
            <a:srgbClr val="282B2E"/>
          </a:solidFill>
          <a:latin typeface="+mn-lt"/>
          <a:ea typeface="ヒラギノ角ゴ Pro W3" charset="0"/>
          <a:cs typeface="Arial"/>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762000" y="0"/>
            <a:ext cx="457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pic>
        <p:nvPicPr>
          <p:cNvPr id="6" name="Picture 5">
            <a:extLst>
              <a:ext uri="{FF2B5EF4-FFF2-40B4-BE49-F238E27FC236}">
                <a16:creationId xmlns:a16="http://schemas.microsoft.com/office/drawing/2014/main" id="{7588D28A-E737-5049-8A98-3AC3A6EA2CDB}"/>
              </a:ext>
            </a:extLst>
          </p:cNvPr>
          <p:cNvPicPr>
            <a:picLocks noChangeAspect="1"/>
          </p:cNvPicPr>
          <p:nvPr userDrawn="1"/>
        </p:nvPicPr>
        <p:blipFill>
          <a:blip r:embed="rId12"/>
          <a:stretch>
            <a:fillRect/>
          </a:stretch>
        </p:blipFill>
        <p:spPr>
          <a:xfrm>
            <a:off x="1143000" y="198120"/>
            <a:ext cx="1066800" cy="1041020"/>
          </a:xfrm>
          <a:prstGeom prst="rect">
            <a:avLst/>
          </a:prstGeom>
        </p:spPr>
      </p:pic>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990865" y="6356615"/>
            <a:ext cx="4114271"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421849270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35538" y="1"/>
            <a:ext cx="12192000"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6" name="Rectangle 25"/>
          <p:cNvSpPr/>
          <p:nvPr/>
        </p:nvSpPr>
        <p:spPr>
          <a:xfrm>
            <a:off x="0" y="6611112"/>
            <a:ext cx="12192000" cy="246888"/>
          </a:xfrm>
          <a:prstGeom prst="rect">
            <a:avLst/>
          </a:prstGeom>
          <a:gradFill>
            <a:gsLst>
              <a:gs pos="97000">
                <a:schemeClr val="accent1">
                  <a:tint val="100000"/>
                  <a:shade val="100000"/>
                  <a:satMod val="13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1" name="Rectangle 20"/>
          <p:cNvSpPr/>
          <p:nvPr/>
        </p:nvSpPr>
        <p:spPr>
          <a:xfrm>
            <a:off x="-35538" y="1"/>
            <a:ext cx="12227538"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22" name="Picture 21" descr="eere_logo_horiz_color.eps"/>
          <p:cNvPicPr>
            <a:picLocks noChangeAspect="1"/>
          </p:cNvPicPr>
          <p:nvPr/>
        </p:nvPicPr>
        <p:blipFill>
          <a:blip r:embed="rId17" cstate="screen"/>
          <a:stretch>
            <a:fillRect/>
          </a:stretch>
        </p:blipFill>
        <p:spPr>
          <a:xfrm>
            <a:off x="9273887" y="266700"/>
            <a:ext cx="2628547" cy="412750"/>
          </a:xfrm>
          <a:prstGeom prst="rect">
            <a:avLst/>
          </a:prstGeom>
        </p:spPr>
      </p:pic>
      <p:sp>
        <p:nvSpPr>
          <p:cNvPr id="14" name="Title Placeholder 13"/>
          <p:cNvSpPr>
            <a:spLocks noGrp="1"/>
          </p:cNvSpPr>
          <p:nvPr>
            <p:ph type="title"/>
          </p:nvPr>
        </p:nvSpPr>
        <p:spPr>
          <a:xfrm>
            <a:off x="209553" y="1"/>
            <a:ext cx="7579783" cy="921004"/>
          </a:xfrm>
          <a:prstGeom prst="rect">
            <a:avLst/>
          </a:prstGeom>
          <a:ln>
            <a:noFill/>
          </a:ln>
        </p:spPr>
        <p:txBody>
          <a:bodyPr vert="horz" lIns="91440" tIns="45720" rIns="91440" bIns="45720" rtlCol="0" anchor="ctr">
            <a:normAutofit/>
          </a:bodyPr>
          <a:lstStyle/>
          <a:p>
            <a:r>
              <a:rPr lang="en-US" dirty="0"/>
              <a:t>Title = Arial bold 26pt</a:t>
            </a:r>
          </a:p>
        </p:txBody>
      </p:sp>
      <p:sp>
        <p:nvSpPr>
          <p:cNvPr id="15" name="Text Placeholder 14"/>
          <p:cNvSpPr>
            <a:spLocks noGrp="1"/>
          </p:cNvSpPr>
          <p:nvPr>
            <p:ph type="body" idx="1"/>
          </p:nvPr>
        </p:nvSpPr>
        <p:spPr>
          <a:xfrm>
            <a:off x="609600" y="1590676"/>
            <a:ext cx="10972800" cy="4810887"/>
          </a:xfrm>
          <a:prstGeom prst="rect">
            <a:avLst/>
          </a:prstGeom>
        </p:spPr>
        <p:txBody>
          <a:bodyPr vert="horz" lIns="91440" tIns="45720" rIns="91440" bIns="45720" rtlCol="0">
            <a:normAutofit/>
          </a:bodyPr>
          <a:lstStyle/>
          <a:p>
            <a:pPr lvl="0"/>
            <a:r>
              <a:rPr lang="en-US" dirty="0"/>
              <a:t>Arial 24pt</a:t>
            </a:r>
          </a:p>
          <a:p>
            <a:pPr lvl="1"/>
            <a:r>
              <a:rPr lang="en-US" dirty="0"/>
              <a:t>Arial 20pt</a:t>
            </a:r>
          </a:p>
          <a:p>
            <a:pPr lvl="2"/>
            <a:r>
              <a:rPr lang="en-US" dirty="0"/>
              <a:t>Arial 18pt</a:t>
            </a:r>
          </a:p>
          <a:p>
            <a:pPr lvl="3"/>
            <a:r>
              <a:rPr lang="en-US" dirty="0"/>
              <a:t>Arial 18pt</a:t>
            </a:r>
          </a:p>
          <a:p>
            <a:pPr lvl="4"/>
            <a:r>
              <a:rPr lang="en-US" dirty="0"/>
              <a:t>Arial 18pt</a:t>
            </a:r>
          </a:p>
        </p:txBody>
      </p:sp>
      <p:sp>
        <p:nvSpPr>
          <p:cNvPr id="17" name="Text Placeholder 9"/>
          <p:cNvSpPr txBox="1">
            <a:spLocks/>
          </p:cNvSpPr>
          <p:nvPr/>
        </p:nvSpPr>
        <p:spPr>
          <a:xfrm>
            <a:off x="84223" y="6616800"/>
            <a:ext cx="9715500"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886" marR="0" lvl="0" indent="-342886" algn="l" defTabSz="457182" rtl="0" eaLnBrk="1" fontAlgn="auto" latinLnBrk="0" hangingPunct="1">
              <a:lnSpc>
                <a:spcPct val="100000"/>
              </a:lnSpc>
              <a:spcBef>
                <a:spcPct val="20000"/>
              </a:spcBef>
              <a:spcAft>
                <a:spcPts val="0"/>
              </a:spcAft>
              <a:buClrTx/>
              <a:buSzTx/>
              <a:buFont typeface="Arial"/>
              <a:buNone/>
              <a:tabLst/>
              <a:defRPr/>
            </a:pPr>
            <a:r>
              <a:rPr lang="en-US" sz="1000" b="0" i="0" dirty="0">
                <a:solidFill>
                  <a:schemeClr val="tx1"/>
                </a:solidFill>
                <a:latin typeface="HelveticaNeueLT Std Med"/>
                <a:cs typeface="HelveticaNeueLT Std Med"/>
              </a:rPr>
              <a:t>    </a:t>
            </a:r>
            <a:r>
              <a:rPr lang="en-US" sz="1000" b="1" i="0" dirty="0">
                <a:solidFill>
                  <a:schemeClr val="accent5"/>
                </a:solidFill>
                <a:latin typeface="HelveticaNeueLT Std Med"/>
                <a:cs typeface="HelveticaNeueLT Std Med"/>
              </a:rPr>
              <a:t>BUILDING ENERGY CODES </a:t>
            </a:r>
            <a:endParaRPr kumimoji="0" lang="en-US" sz="1000" b="1" i="0" u="none" strike="noStrike" kern="1200" cap="none" spc="0" normalizeH="0" baseline="0" noProof="0" dirty="0">
              <a:ln w="0" cap="flat" cmpd="sng" algn="ctr">
                <a:noFill/>
                <a:prstDash val="solid"/>
                <a:round/>
                <a:headEnd type="none" w="med" len="med"/>
                <a:tailEnd type="none" w="med" len="med"/>
              </a:ln>
              <a:solidFill>
                <a:schemeClr val="accent6"/>
              </a:solidFill>
              <a:effectLst/>
              <a:uLnTx/>
              <a:uFillTx/>
              <a:latin typeface="HelveticaNeueLT Std Med"/>
              <a:ea typeface="+mn-ea"/>
              <a:cs typeface="HelveticaNeueLT Std Med"/>
            </a:endParaRPr>
          </a:p>
        </p:txBody>
      </p:sp>
      <p:sp>
        <p:nvSpPr>
          <p:cNvPr id="23" name="Rectangle 22"/>
          <p:cNvSpPr/>
          <p:nvPr/>
        </p:nvSpPr>
        <p:spPr>
          <a:xfrm flipH="1" flipV="1">
            <a:off x="0" y="921005"/>
            <a:ext cx="6096000" cy="5486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4" name="Rectangle 23"/>
          <p:cNvSpPr/>
          <p:nvPr/>
        </p:nvSpPr>
        <p:spPr>
          <a:xfrm flipH="1" flipV="1">
            <a:off x="6096000" y="921005"/>
            <a:ext cx="1682496"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5" name="Rectangle 24"/>
          <p:cNvSpPr/>
          <p:nvPr/>
        </p:nvSpPr>
        <p:spPr>
          <a:xfrm flipH="1" flipV="1">
            <a:off x="7778496" y="921005"/>
            <a:ext cx="4413504"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3" name="Text Placeholder 9"/>
          <p:cNvSpPr txBox="1">
            <a:spLocks/>
          </p:cNvSpPr>
          <p:nvPr/>
        </p:nvSpPr>
        <p:spPr>
          <a:xfrm>
            <a:off x="7302502" y="6616800"/>
            <a:ext cx="4889500"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886" marR="0" lvl="0" indent="-342886" algn="r" defTabSz="457182" rtl="0" eaLnBrk="1" fontAlgn="auto" latinLnBrk="0" hangingPunct="1">
              <a:lnSpc>
                <a:spcPct val="100000"/>
              </a:lnSpc>
              <a:spcBef>
                <a:spcPct val="20000"/>
              </a:spcBef>
              <a:spcAft>
                <a:spcPts val="0"/>
              </a:spcAft>
              <a:buClrTx/>
              <a:buSzTx/>
              <a:buFont typeface="Arial"/>
              <a:buNone/>
              <a:tabLst/>
              <a:defRPr/>
            </a:pPr>
            <a:r>
              <a:rPr kumimoji="0" lang="en-US" sz="10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www.energycodes.gov</a:t>
            </a:r>
          </a:p>
        </p:txBody>
      </p:sp>
      <p:sp>
        <p:nvSpPr>
          <p:cNvPr id="18" name="TextBox 17"/>
          <p:cNvSpPr txBox="1"/>
          <p:nvPr/>
        </p:nvSpPr>
        <p:spPr>
          <a:xfrm>
            <a:off x="11314480" y="6309790"/>
            <a:ext cx="863600" cy="160386"/>
          </a:xfrm>
          <a:prstGeom prst="rect">
            <a:avLst/>
          </a:prstGeom>
        </p:spPr>
        <p:txBody>
          <a:bodyPr vert="horz" wrap="square" lIns="91440" tIns="45720" rIns="91440" bIns="45720" rtlCol="0">
            <a:noAutofit/>
          </a:bodyPr>
          <a:lstStyle/>
          <a:p>
            <a:pPr marL="0" marR="0" indent="0" algn="r" defTabSz="457182"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182"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a:ln>
                <a:noFill/>
              </a:ln>
              <a:solidFill>
                <a:schemeClr val="tx2"/>
              </a:solidFill>
              <a:effectLst/>
              <a:uLnTx/>
              <a:uFillTx/>
              <a:latin typeface="Arial Narrow"/>
              <a:ea typeface="+mn-ea"/>
              <a:cs typeface="Arial Narrow"/>
            </a:endParaRPr>
          </a:p>
        </p:txBody>
      </p:sp>
      <p:sp>
        <p:nvSpPr>
          <p:cNvPr id="20" name="Rectangle 19"/>
          <p:cNvSpPr/>
          <p:nvPr/>
        </p:nvSpPr>
        <p:spPr>
          <a:xfrm flipH="1">
            <a:off x="0" y="6567682"/>
            <a:ext cx="12192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Tree>
    <p:extLst>
      <p:ext uri="{BB962C8B-B14F-4D97-AF65-F5344CB8AC3E}">
        <p14:creationId xmlns:p14="http://schemas.microsoft.com/office/powerpoint/2010/main" val="2161920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transition spd="med">
    <p:random/>
  </p:transition>
  <p:hf hdr="0" ftr="0" dt="0"/>
  <p:txStyles>
    <p:titleStyle>
      <a:lvl1pPr algn="l" defTabSz="457182" rtl="0" eaLnBrk="1" latinLnBrk="0" hangingPunct="1">
        <a:lnSpc>
          <a:spcPts val="2800"/>
        </a:lnSpc>
        <a:spcBef>
          <a:spcPct val="0"/>
        </a:spcBef>
        <a:buNone/>
        <a:defRPr sz="2600" kern="1200" baseline="0">
          <a:solidFill>
            <a:srgbClr val="50565C"/>
          </a:solidFill>
          <a:latin typeface="+mj-lt"/>
          <a:ea typeface="+mj-ea"/>
          <a:cs typeface="+mj-cs"/>
        </a:defRPr>
      </a:lvl1pPr>
    </p:titleStyle>
    <p:bodyStyle>
      <a:lvl1pPr marL="342886" indent="-342886" algn="l" defTabSz="457182" rtl="0" eaLnBrk="1" latinLnBrk="0" hangingPunct="1">
        <a:spcBef>
          <a:spcPct val="20000"/>
        </a:spcBef>
        <a:buFont typeface="Arial"/>
        <a:buChar char="•"/>
        <a:defRPr sz="2400" kern="1200" baseline="0">
          <a:solidFill>
            <a:schemeClr val="tx1"/>
          </a:solidFill>
          <a:latin typeface="+mn-lt"/>
          <a:ea typeface="+mn-ea"/>
          <a:cs typeface="+mn-cs"/>
        </a:defRPr>
      </a:lvl1pPr>
      <a:lvl2pPr marL="742920" indent="-285739" algn="l" defTabSz="457182" rtl="0" eaLnBrk="1" latinLnBrk="0" hangingPunct="1">
        <a:spcBef>
          <a:spcPct val="20000"/>
        </a:spcBef>
        <a:buFont typeface="Arial"/>
        <a:buChar char="–"/>
        <a:defRPr sz="2000" kern="1200" baseline="0">
          <a:solidFill>
            <a:schemeClr val="tx1"/>
          </a:solidFill>
          <a:latin typeface="+mn-lt"/>
          <a:ea typeface="+mn-ea"/>
          <a:cs typeface="+mn-cs"/>
        </a:defRPr>
      </a:lvl2pPr>
      <a:lvl3pPr marL="1142954" indent="-228591" algn="l" defTabSz="457182" rtl="0" eaLnBrk="1" latinLnBrk="0" hangingPunct="1">
        <a:spcBef>
          <a:spcPct val="20000"/>
        </a:spcBef>
        <a:buFont typeface="Arial"/>
        <a:buChar char="•"/>
        <a:defRPr sz="1800" kern="1200">
          <a:solidFill>
            <a:schemeClr val="tx1"/>
          </a:solidFill>
          <a:latin typeface="+mn-lt"/>
          <a:ea typeface="+mn-ea"/>
          <a:cs typeface="+mn-cs"/>
        </a:defRPr>
      </a:lvl3pPr>
      <a:lvl4pPr marL="1600136" indent="-228591" algn="l" defTabSz="457182" rtl="0" eaLnBrk="1" latinLnBrk="0" hangingPunct="1">
        <a:spcBef>
          <a:spcPct val="20000"/>
        </a:spcBef>
        <a:buFont typeface="Arial"/>
        <a:buChar char="–"/>
        <a:defRPr sz="1800" kern="1200">
          <a:solidFill>
            <a:schemeClr val="tx1"/>
          </a:solidFill>
          <a:latin typeface="+mn-lt"/>
          <a:ea typeface="+mn-ea"/>
          <a:cs typeface="+mn-cs"/>
        </a:defRPr>
      </a:lvl4pPr>
      <a:lvl5pPr marL="2057318" indent="-228591" algn="l" defTabSz="457182" rtl="0" eaLnBrk="1" latinLnBrk="0" hangingPunct="1">
        <a:spcBef>
          <a:spcPct val="20000"/>
        </a:spcBef>
        <a:buFont typeface="Arial"/>
        <a:buChar char="»"/>
        <a:defRPr sz="1800" kern="1200">
          <a:solidFill>
            <a:schemeClr val="tx1"/>
          </a:solidFill>
          <a:latin typeface="+mn-lt"/>
          <a:ea typeface="+mn-ea"/>
          <a:cs typeface="+mn-cs"/>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0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87.xml"/><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8.xml"/><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4.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0.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7.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101.xml"/><Relationship Id="rId1" Type="http://schemas.openxmlformats.org/officeDocument/2006/relationships/slideLayout" Target="../slideLayouts/slideLayout30.xml"/><Relationship Id="rId6" Type="http://schemas.openxmlformats.org/officeDocument/2006/relationships/image" Target="../media/image83.jpg"/><Relationship Id="rId5" Type="http://schemas.openxmlformats.org/officeDocument/2006/relationships/image" Target="../media/image82.jpg"/><Relationship Id="rId4" Type="http://schemas.openxmlformats.org/officeDocument/2006/relationships/image" Target="../media/image81.jpg"/></Relationships>
</file>

<file path=ppt/slides/_rels/slide1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2.xml"/><Relationship Id="rId1" Type="http://schemas.openxmlformats.org/officeDocument/2006/relationships/slideLayout" Target="../slideLayouts/slideLayout3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2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04.xml"/><Relationship Id="rId1" Type="http://schemas.openxmlformats.org/officeDocument/2006/relationships/slideLayout" Target="../slideLayouts/slideLayout2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6.xml"/></Relationships>
</file>

<file path=ppt/slides/_rels/slide12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07.xml"/><Relationship Id="rId1" Type="http://schemas.openxmlformats.org/officeDocument/2006/relationships/slideLayout" Target="../slideLayouts/slideLayout2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109.xml"/><Relationship Id="rId1" Type="http://schemas.openxmlformats.org/officeDocument/2006/relationships/slideLayout" Target="../slideLayouts/slideLayout30.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hyperlink" Target="http://resourcecenter.pnl.gov/cocoon/morf/ResourceCenter/dbimages/full/1697.jpg" TargetMode="External"/><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image" Target="../media/image42.jpeg"/><Relationship Id="rId5" Type="http://schemas.openxmlformats.org/officeDocument/2006/relationships/hyperlink" Target="http://resourcecenter.pnl.gov/cocoon/morf/ResourceCenter/graphic/1689&amp;datasource_name=EnergyDS" TargetMode="Externa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26.xml"/><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6.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39.xml"/><Relationship Id="rId5" Type="http://schemas.openxmlformats.org/officeDocument/2006/relationships/image" Target="../media/image55.jpeg"/><Relationship Id="rId4" Type="http://schemas.openxmlformats.org/officeDocument/2006/relationships/image" Target="../media/image54.jpeg"/></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39.jpeg"/></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4.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6.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9.xml"/><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7.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3" Type="http://schemas.openxmlformats.org/officeDocument/2006/relationships/hyperlink" Target="http://resourcecenter.pnl.gov/cocoon/morf/ResourceCenter/dbimages/full/852.jpg" TargetMode="External"/><Relationship Id="rId2" Type="http://schemas.openxmlformats.org/officeDocument/2006/relationships/notesSlide" Target="../notesSlides/notesSlide74.xml"/><Relationship Id="rId1" Type="http://schemas.openxmlformats.org/officeDocument/2006/relationships/slideLayout" Target="../slideLayouts/slideLayout26.xml"/><Relationship Id="rId4" Type="http://schemas.openxmlformats.org/officeDocument/2006/relationships/image" Target="../media/image65.jpeg"/></Relationships>
</file>

<file path=ppt/slides/_rels/slide8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6.xml"/><Relationship Id="rId1" Type="http://schemas.openxmlformats.org/officeDocument/2006/relationships/slideLayout" Target="../slideLayouts/slideLayout26.xml"/><Relationship Id="rId4" Type="http://schemas.openxmlformats.org/officeDocument/2006/relationships/image" Target="../media/image68.jpeg"/></Relationships>
</file>

<file path=ppt/slides/_rels/slide8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6.xml"/><Relationship Id="rId4" Type="http://schemas.openxmlformats.org/officeDocument/2006/relationships/image" Target="../media/image71.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0.xml"/><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81.xml"/><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3" Type="http://schemas.openxmlformats.org/officeDocument/2006/relationships/hyperlink" Target="http://resourcecenter.pnl.gov/cocoon/morf/ResourceCenter/dbimages/full/82.jpg" TargetMode="External"/><Relationship Id="rId2" Type="http://schemas.openxmlformats.org/officeDocument/2006/relationships/notesSlide" Target="../notesSlides/notesSlide84.xml"/><Relationship Id="rId1" Type="http://schemas.openxmlformats.org/officeDocument/2006/relationships/slideLayout" Target="../slideLayouts/slideLayout26.xml"/><Relationship Id="rId4" Type="http://schemas.openxmlformats.org/officeDocument/2006/relationships/image" Target="../media/image74.jpe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7DD78F2-A206-4F08-BF03-08866EB575A9}"/>
              </a:ext>
            </a:extLst>
          </p:cNvPr>
          <p:cNvSpPr>
            <a:spLocks noGrp="1"/>
          </p:cNvSpPr>
          <p:nvPr>
            <p:ph type="subTitle" idx="1"/>
          </p:nvPr>
        </p:nvSpPr>
        <p:spPr>
          <a:xfrm>
            <a:off x="109819" y="5253120"/>
            <a:ext cx="5843067" cy="886353"/>
          </a:xfrm>
        </p:spPr>
        <p:txBody>
          <a:bodyPr/>
          <a:lstStyle/>
          <a:p>
            <a:r>
              <a:rPr lang="en-US" dirty="0">
                <a:solidFill>
                  <a:srgbClr val="000000"/>
                </a:solidFill>
              </a:rPr>
              <a:t>Residential Provisions of the 2021 IECC</a:t>
            </a:r>
          </a:p>
        </p:txBody>
      </p:sp>
      <p:sp>
        <p:nvSpPr>
          <p:cNvPr id="8" name="Text Placeholder 7">
            <a:extLst>
              <a:ext uri="{FF2B5EF4-FFF2-40B4-BE49-F238E27FC236}">
                <a16:creationId xmlns:a16="http://schemas.microsoft.com/office/drawing/2014/main" id="{96FB12D6-630F-4161-9E64-E33C318CB006}"/>
              </a:ext>
            </a:extLst>
          </p:cNvPr>
          <p:cNvSpPr>
            <a:spLocks noGrp="1"/>
          </p:cNvSpPr>
          <p:nvPr>
            <p:ph type="body" sz="quarter" idx="13"/>
          </p:nvPr>
        </p:nvSpPr>
        <p:spPr>
          <a:xfrm>
            <a:off x="109819" y="6060141"/>
            <a:ext cx="2234257" cy="797859"/>
          </a:xfrm>
        </p:spPr>
        <p:txBody>
          <a:bodyPr>
            <a:normAutofit/>
          </a:bodyPr>
          <a:lstStyle/>
          <a:p>
            <a:endParaRPr lang="en-US" dirty="0">
              <a:solidFill>
                <a:srgbClr val="000000"/>
              </a:solidFill>
            </a:endParaRPr>
          </a:p>
          <a:p>
            <a:r>
              <a:rPr lang="en-US" sz="1167" b="1" dirty="0"/>
              <a:t>PNNL-SA-170339</a:t>
            </a:r>
            <a:endParaRPr lang="en-US" sz="1167" dirty="0"/>
          </a:p>
          <a:p>
            <a:endParaRPr lang="en-US" dirty="0">
              <a:solidFill>
                <a:srgbClr val="000000"/>
              </a:solidFill>
            </a:endParaRPr>
          </a:p>
        </p:txBody>
      </p:sp>
      <p:sp>
        <p:nvSpPr>
          <p:cNvPr id="5" name="Text Placeholder 4">
            <a:extLst>
              <a:ext uri="{FF2B5EF4-FFF2-40B4-BE49-F238E27FC236}">
                <a16:creationId xmlns:a16="http://schemas.microsoft.com/office/drawing/2014/main" id="{30CBE2CB-2F40-4839-BAFC-CA4AFFC91EA5}"/>
              </a:ext>
            </a:extLst>
          </p:cNvPr>
          <p:cNvSpPr>
            <a:spLocks noGrp="1"/>
          </p:cNvSpPr>
          <p:nvPr>
            <p:ph type="body" sz="quarter" idx="10"/>
          </p:nvPr>
        </p:nvSpPr>
        <p:spPr>
          <a:xfrm>
            <a:off x="7860913" y="5371640"/>
            <a:ext cx="4109733" cy="331125"/>
          </a:xfrm>
        </p:spPr>
        <p:txBody>
          <a:bodyPr>
            <a:normAutofit lnSpcReduction="10000"/>
          </a:bodyPr>
          <a:lstStyle/>
          <a:p>
            <a:endParaRPr lang="en-US" dirty="0"/>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76D3-FF74-4B87-9C29-622E2ADCD543}"/>
              </a:ext>
            </a:extLst>
          </p:cNvPr>
          <p:cNvSpPr>
            <a:spLocks noGrp="1"/>
          </p:cNvSpPr>
          <p:nvPr>
            <p:ph type="title"/>
          </p:nvPr>
        </p:nvSpPr>
        <p:spPr>
          <a:xfrm>
            <a:off x="209553" y="1"/>
            <a:ext cx="8539708" cy="921004"/>
          </a:xfrm>
        </p:spPr>
        <p:txBody>
          <a:bodyPr>
            <a:normAutofit/>
          </a:bodyPr>
          <a:lstStyle/>
          <a:p>
            <a:r>
              <a:rPr lang="en-US" sz="2400" b="1" dirty="0"/>
              <a:t>IECC Residential Compliance – 4 Pathway Options</a:t>
            </a:r>
          </a:p>
        </p:txBody>
      </p:sp>
      <p:sp>
        <p:nvSpPr>
          <p:cNvPr id="5" name="Round Same Side Corner Rectangle 5">
            <a:extLst>
              <a:ext uri="{FF2B5EF4-FFF2-40B4-BE49-F238E27FC236}">
                <a16:creationId xmlns:a16="http://schemas.microsoft.com/office/drawing/2014/main" id="{4054290C-B2C7-4D6D-9461-0CB4EEBC29A2}"/>
              </a:ext>
            </a:extLst>
          </p:cNvPr>
          <p:cNvSpPr/>
          <p:nvPr/>
        </p:nvSpPr>
        <p:spPr>
          <a:xfrm>
            <a:off x="7482458" y="3149076"/>
            <a:ext cx="1987726" cy="1037167"/>
          </a:xfrm>
          <a:prstGeom prst="round2Same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r>
              <a:rPr lang="en-US" sz="1667" b="1" dirty="0">
                <a:solidFill>
                  <a:srgbClr val="000000"/>
                </a:solidFill>
                <a:latin typeface="Arial"/>
              </a:rPr>
              <a:t>ENERGY RATING INDEX (ERI)</a:t>
            </a:r>
          </a:p>
        </p:txBody>
      </p:sp>
      <p:sp>
        <p:nvSpPr>
          <p:cNvPr id="7" name="Round Same Side Corner Rectangle 7">
            <a:extLst>
              <a:ext uri="{FF2B5EF4-FFF2-40B4-BE49-F238E27FC236}">
                <a16:creationId xmlns:a16="http://schemas.microsoft.com/office/drawing/2014/main" id="{5F4C5F9D-43A5-4AD3-BAE0-284D5D142247}"/>
              </a:ext>
            </a:extLst>
          </p:cNvPr>
          <p:cNvSpPr/>
          <p:nvPr/>
        </p:nvSpPr>
        <p:spPr>
          <a:xfrm>
            <a:off x="2178909" y="5027618"/>
            <a:ext cx="1979083" cy="1363365"/>
          </a:xfrm>
          <a:prstGeom prst="round2Same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marL="142869" indent="-142869" algn="ctr" defTabSz="914363">
              <a:buFont typeface="Arial" panose="020B0604020202020204" pitchFamily="34" charset="0"/>
              <a:buChar char="•"/>
              <a:defRPr/>
            </a:pPr>
            <a:r>
              <a:rPr lang="en-US" sz="1000" dirty="0">
                <a:solidFill>
                  <a:srgbClr val="000000"/>
                </a:solidFill>
                <a:latin typeface="Arial"/>
              </a:rPr>
              <a:t>U-factor (tradeoffs within individual components)</a:t>
            </a:r>
          </a:p>
          <a:p>
            <a:pPr marL="142869" indent="-142869" algn="ctr" defTabSz="914363">
              <a:buFont typeface="Arial" panose="020B0604020202020204" pitchFamily="34" charset="0"/>
              <a:buChar char="•"/>
              <a:defRPr/>
            </a:pPr>
            <a:endParaRPr lang="en-US" sz="1000" dirty="0">
              <a:solidFill>
                <a:srgbClr val="000000"/>
              </a:solidFill>
              <a:latin typeface="Arial"/>
            </a:endParaRPr>
          </a:p>
          <a:p>
            <a:pPr marL="142869" indent="-142869" algn="ctr" defTabSz="914363">
              <a:buFont typeface="Arial" panose="020B0604020202020204" pitchFamily="34" charset="0"/>
              <a:buChar char="•"/>
              <a:defRPr/>
            </a:pPr>
            <a:r>
              <a:rPr lang="en-US" sz="1000" dirty="0">
                <a:solidFill>
                  <a:srgbClr val="000000"/>
                </a:solidFill>
                <a:latin typeface="Arial"/>
              </a:rPr>
              <a:t>UA (tradeoffs between envelope components)</a:t>
            </a:r>
          </a:p>
        </p:txBody>
      </p:sp>
      <p:sp>
        <p:nvSpPr>
          <p:cNvPr id="8" name="Round Same Side Corner Rectangle 8">
            <a:extLst>
              <a:ext uri="{FF2B5EF4-FFF2-40B4-BE49-F238E27FC236}">
                <a16:creationId xmlns:a16="http://schemas.microsoft.com/office/drawing/2014/main" id="{A6C8255D-E8BF-4A01-9BBA-DEE7D6A6C186}"/>
              </a:ext>
            </a:extLst>
          </p:cNvPr>
          <p:cNvSpPr/>
          <p:nvPr/>
        </p:nvSpPr>
        <p:spPr>
          <a:xfrm>
            <a:off x="419079" y="5022326"/>
            <a:ext cx="1248833" cy="846667"/>
          </a:xfrm>
          <a:prstGeom prst="round2Same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r>
              <a:rPr lang="en-US" sz="1000" dirty="0">
                <a:solidFill>
                  <a:srgbClr val="000000"/>
                </a:solidFill>
                <a:latin typeface="Arial"/>
              </a:rPr>
              <a:t>R-value (no tradeoffs)</a:t>
            </a:r>
          </a:p>
        </p:txBody>
      </p:sp>
      <p:sp>
        <p:nvSpPr>
          <p:cNvPr id="9" name="Round Same Side Corner Rectangle 9">
            <a:extLst>
              <a:ext uri="{FF2B5EF4-FFF2-40B4-BE49-F238E27FC236}">
                <a16:creationId xmlns:a16="http://schemas.microsoft.com/office/drawing/2014/main" id="{2823CD7D-3DD9-4568-AD89-BEA1ED8BA46C}"/>
              </a:ext>
            </a:extLst>
          </p:cNvPr>
          <p:cNvSpPr/>
          <p:nvPr/>
        </p:nvSpPr>
        <p:spPr>
          <a:xfrm>
            <a:off x="5322511" y="5022326"/>
            <a:ext cx="1338792" cy="1363365"/>
          </a:xfrm>
          <a:prstGeom prst="round2Same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r>
              <a:rPr lang="en-US" sz="1000" dirty="0">
                <a:solidFill>
                  <a:srgbClr val="000000"/>
                </a:solidFill>
                <a:latin typeface="Arial"/>
              </a:rPr>
              <a:t>Total Building Performance</a:t>
            </a:r>
          </a:p>
          <a:p>
            <a:pPr algn="ctr" defTabSz="914363">
              <a:defRPr/>
            </a:pPr>
            <a:r>
              <a:rPr lang="en-US" sz="1000" dirty="0">
                <a:solidFill>
                  <a:srgbClr val="000000"/>
                </a:solidFill>
                <a:latin typeface="Arial"/>
              </a:rPr>
              <a:t>R405</a:t>
            </a:r>
          </a:p>
        </p:txBody>
      </p:sp>
      <p:sp>
        <p:nvSpPr>
          <p:cNvPr id="10" name="Round Same Side Corner Rectangle 10">
            <a:extLst>
              <a:ext uri="{FF2B5EF4-FFF2-40B4-BE49-F238E27FC236}">
                <a16:creationId xmlns:a16="http://schemas.microsoft.com/office/drawing/2014/main" id="{25F6A66B-C460-4BB3-96F7-5D5622909D54}"/>
              </a:ext>
            </a:extLst>
          </p:cNvPr>
          <p:cNvSpPr/>
          <p:nvPr/>
        </p:nvSpPr>
        <p:spPr>
          <a:xfrm>
            <a:off x="209553" y="3138493"/>
            <a:ext cx="4312002" cy="1047750"/>
          </a:xfrm>
          <a:prstGeom prst="round2SameRect">
            <a:avLst>
              <a:gd name="adj1" fmla="val 0"/>
              <a:gd name="adj2" fmla="val 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r>
              <a:rPr lang="en-US" sz="1667" b="1" dirty="0">
                <a:solidFill>
                  <a:srgbClr val="000000"/>
                </a:solidFill>
                <a:latin typeface="Arial"/>
              </a:rPr>
              <a:t>PRESCRIPTIVE</a:t>
            </a:r>
          </a:p>
        </p:txBody>
      </p:sp>
      <p:sp>
        <p:nvSpPr>
          <p:cNvPr id="11" name="Round Same Side Corner Rectangle 11">
            <a:extLst>
              <a:ext uri="{FF2B5EF4-FFF2-40B4-BE49-F238E27FC236}">
                <a16:creationId xmlns:a16="http://schemas.microsoft.com/office/drawing/2014/main" id="{A94191F9-A617-4B30-8D96-70F740F98626}"/>
              </a:ext>
            </a:extLst>
          </p:cNvPr>
          <p:cNvSpPr/>
          <p:nvPr/>
        </p:nvSpPr>
        <p:spPr>
          <a:xfrm>
            <a:off x="7793695" y="5022326"/>
            <a:ext cx="1365250" cy="1368657"/>
          </a:xfrm>
          <a:prstGeom prst="round2Same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r>
              <a:rPr lang="en-US" sz="1000" dirty="0">
                <a:solidFill>
                  <a:srgbClr val="000000"/>
                </a:solidFill>
                <a:latin typeface="Arial"/>
              </a:rPr>
              <a:t>ERI </a:t>
            </a:r>
          </a:p>
          <a:p>
            <a:pPr algn="ctr" defTabSz="914363">
              <a:defRPr/>
            </a:pPr>
            <a:r>
              <a:rPr lang="en-US" sz="1000" dirty="0">
                <a:solidFill>
                  <a:srgbClr val="000000"/>
                </a:solidFill>
                <a:latin typeface="Arial"/>
              </a:rPr>
              <a:t>Compliance Alternative</a:t>
            </a:r>
          </a:p>
          <a:p>
            <a:pPr algn="ctr" defTabSz="914363">
              <a:defRPr/>
            </a:pPr>
            <a:r>
              <a:rPr lang="en-US" sz="1000" dirty="0">
                <a:solidFill>
                  <a:srgbClr val="000000"/>
                </a:solidFill>
                <a:latin typeface="Arial"/>
              </a:rPr>
              <a:t>R406</a:t>
            </a:r>
          </a:p>
        </p:txBody>
      </p:sp>
      <p:sp>
        <p:nvSpPr>
          <p:cNvPr id="12" name="Down Arrow 12">
            <a:extLst>
              <a:ext uri="{FF2B5EF4-FFF2-40B4-BE49-F238E27FC236}">
                <a16:creationId xmlns:a16="http://schemas.microsoft.com/office/drawing/2014/main" id="{D53E8E25-33D2-4F5C-8F00-4B3887BF536C}"/>
              </a:ext>
            </a:extLst>
          </p:cNvPr>
          <p:cNvSpPr/>
          <p:nvPr/>
        </p:nvSpPr>
        <p:spPr>
          <a:xfrm>
            <a:off x="911204" y="4175660"/>
            <a:ext cx="264583" cy="836083"/>
          </a:xfrm>
          <a:prstGeom prst="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endParaRPr lang="en-US" dirty="0">
              <a:solidFill>
                <a:prstClr val="white"/>
              </a:solidFill>
              <a:latin typeface="Arial"/>
            </a:endParaRPr>
          </a:p>
        </p:txBody>
      </p:sp>
      <p:sp>
        <p:nvSpPr>
          <p:cNvPr id="13" name="Down Arrow 13">
            <a:extLst>
              <a:ext uri="{FF2B5EF4-FFF2-40B4-BE49-F238E27FC236}">
                <a16:creationId xmlns:a16="http://schemas.microsoft.com/office/drawing/2014/main" id="{49D276B3-8006-43C0-AA82-C870FB50AEDF}"/>
              </a:ext>
            </a:extLst>
          </p:cNvPr>
          <p:cNvSpPr/>
          <p:nvPr/>
        </p:nvSpPr>
        <p:spPr>
          <a:xfrm>
            <a:off x="3036159" y="4191535"/>
            <a:ext cx="264583" cy="836083"/>
          </a:xfrm>
          <a:prstGeom prst="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endParaRPr lang="en-US" dirty="0">
              <a:solidFill>
                <a:prstClr val="white"/>
              </a:solidFill>
              <a:latin typeface="Arial"/>
            </a:endParaRPr>
          </a:p>
        </p:txBody>
      </p:sp>
      <p:sp>
        <p:nvSpPr>
          <p:cNvPr id="14" name="Down Arrow 14">
            <a:extLst>
              <a:ext uri="{FF2B5EF4-FFF2-40B4-BE49-F238E27FC236}">
                <a16:creationId xmlns:a16="http://schemas.microsoft.com/office/drawing/2014/main" id="{E5A257E7-4CAF-4080-9B71-ACB09D3A1DAF}"/>
              </a:ext>
            </a:extLst>
          </p:cNvPr>
          <p:cNvSpPr/>
          <p:nvPr/>
        </p:nvSpPr>
        <p:spPr>
          <a:xfrm>
            <a:off x="5886074" y="4186243"/>
            <a:ext cx="264583" cy="836083"/>
          </a:xfrm>
          <a:prstGeom prst="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endParaRPr lang="en-US" dirty="0">
              <a:solidFill>
                <a:prstClr val="white"/>
              </a:solidFill>
              <a:latin typeface="Arial"/>
            </a:endParaRPr>
          </a:p>
        </p:txBody>
      </p:sp>
      <p:sp>
        <p:nvSpPr>
          <p:cNvPr id="15" name="Down Arrow 15">
            <a:extLst>
              <a:ext uri="{FF2B5EF4-FFF2-40B4-BE49-F238E27FC236}">
                <a16:creationId xmlns:a16="http://schemas.microsoft.com/office/drawing/2014/main" id="{1B658A3E-B24B-44DC-9AE7-2CF248782B3A}"/>
              </a:ext>
            </a:extLst>
          </p:cNvPr>
          <p:cNvSpPr/>
          <p:nvPr/>
        </p:nvSpPr>
        <p:spPr>
          <a:xfrm>
            <a:off x="8344029" y="4186243"/>
            <a:ext cx="264583" cy="836083"/>
          </a:xfrm>
          <a:prstGeom prst="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endParaRPr lang="en-US" dirty="0">
              <a:solidFill>
                <a:prstClr val="white"/>
              </a:solidFill>
              <a:latin typeface="Arial"/>
            </a:endParaRPr>
          </a:p>
        </p:txBody>
      </p:sp>
      <p:sp>
        <p:nvSpPr>
          <p:cNvPr id="16" name="Round Same Side Corner Rectangle 5">
            <a:extLst>
              <a:ext uri="{FF2B5EF4-FFF2-40B4-BE49-F238E27FC236}">
                <a16:creationId xmlns:a16="http://schemas.microsoft.com/office/drawing/2014/main" id="{0EC84440-FCB0-4994-A94C-9C31E4B03DCF}"/>
              </a:ext>
            </a:extLst>
          </p:cNvPr>
          <p:cNvSpPr/>
          <p:nvPr/>
        </p:nvSpPr>
        <p:spPr>
          <a:xfrm>
            <a:off x="5024502" y="3149076"/>
            <a:ext cx="1987726" cy="1037167"/>
          </a:xfrm>
          <a:prstGeom prst="round2Same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r>
              <a:rPr lang="en-US" sz="1667" b="1" dirty="0">
                <a:solidFill>
                  <a:srgbClr val="000000"/>
                </a:solidFill>
                <a:latin typeface="Arial"/>
              </a:rPr>
              <a:t>TOTAL BUILDING PERFORMANCE</a:t>
            </a:r>
          </a:p>
        </p:txBody>
      </p:sp>
      <p:sp>
        <p:nvSpPr>
          <p:cNvPr id="20" name="Round Same Side Corner Rectangle 5">
            <a:extLst>
              <a:ext uri="{FF2B5EF4-FFF2-40B4-BE49-F238E27FC236}">
                <a16:creationId xmlns:a16="http://schemas.microsoft.com/office/drawing/2014/main" id="{4E2A3149-86FE-4AF6-891B-1510ACD2F9CD}"/>
              </a:ext>
            </a:extLst>
          </p:cNvPr>
          <p:cNvSpPr/>
          <p:nvPr/>
        </p:nvSpPr>
        <p:spPr>
          <a:xfrm>
            <a:off x="9843312" y="3138493"/>
            <a:ext cx="1987726" cy="1037167"/>
          </a:xfrm>
          <a:prstGeom prst="round2Same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r>
              <a:rPr lang="en-US" sz="1667" b="1" dirty="0">
                <a:solidFill>
                  <a:srgbClr val="000000"/>
                </a:solidFill>
                <a:latin typeface="Arial"/>
              </a:rPr>
              <a:t>TROPICAL CLIMATE REGION</a:t>
            </a:r>
          </a:p>
        </p:txBody>
      </p:sp>
      <p:sp>
        <p:nvSpPr>
          <p:cNvPr id="21" name="Round Same Side Corner Rectangle 11">
            <a:extLst>
              <a:ext uri="{FF2B5EF4-FFF2-40B4-BE49-F238E27FC236}">
                <a16:creationId xmlns:a16="http://schemas.microsoft.com/office/drawing/2014/main" id="{DEF35903-47E5-4ABD-82FB-8DB986029DE6}"/>
              </a:ext>
            </a:extLst>
          </p:cNvPr>
          <p:cNvSpPr/>
          <p:nvPr/>
        </p:nvSpPr>
        <p:spPr>
          <a:xfrm>
            <a:off x="10154549" y="5011743"/>
            <a:ext cx="1365250" cy="1368657"/>
          </a:xfrm>
          <a:prstGeom prst="round2Same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r>
              <a:rPr lang="en-US" sz="1000" dirty="0">
                <a:solidFill>
                  <a:srgbClr val="000000"/>
                </a:solidFill>
              </a:rPr>
              <a:t>R407</a:t>
            </a:r>
            <a:endParaRPr lang="en-US" sz="1000" dirty="0">
              <a:solidFill>
                <a:srgbClr val="000000"/>
              </a:solidFill>
              <a:latin typeface="Arial"/>
            </a:endParaRPr>
          </a:p>
        </p:txBody>
      </p:sp>
      <p:sp>
        <p:nvSpPr>
          <p:cNvPr id="22" name="Down Arrow 15">
            <a:extLst>
              <a:ext uri="{FF2B5EF4-FFF2-40B4-BE49-F238E27FC236}">
                <a16:creationId xmlns:a16="http://schemas.microsoft.com/office/drawing/2014/main" id="{A20362AA-CBE0-46DA-8804-027D3F127FBD}"/>
              </a:ext>
            </a:extLst>
          </p:cNvPr>
          <p:cNvSpPr/>
          <p:nvPr/>
        </p:nvSpPr>
        <p:spPr>
          <a:xfrm>
            <a:off x="10704883" y="4175660"/>
            <a:ext cx="264583" cy="836083"/>
          </a:xfrm>
          <a:prstGeom prst="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endParaRPr lang="en-US" dirty="0">
              <a:solidFill>
                <a:prstClr val="white"/>
              </a:solidFill>
              <a:latin typeface="Arial"/>
            </a:endParaRPr>
          </a:p>
        </p:txBody>
      </p:sp>
      <p:sp>
        <p:nvSpPr>
          <p:cNvPr id="23" name="Round Same Side Corner Rectangle 10">
            <a:extLst>
              <a:ext uri="{FF2B5EF4-FFF2-40B4-BE49-F238E27FC236}">
                <a16:creationId xmlns:a16="http://schemas.microsoft.com/office/drawing/2014/main" id="{C5BE22D1-B169-43E7-9E3A-462D6A0CBFF6}"/>
              </a:ext>
            </a:extLst>
          </p:cNvPr>
          <p:cNvSpPr/>
          <p:nvPr/>
        </p:nvSpPr>
        <p:spPr>
          <a:xfrm>
            <a:off x="3730073" y="1140707"/>
            <a:ext cx="4312002" cy="1047750"/>
          </a:xfrm>
          <a:prstGeom prst="round2SameRect">
            <a:avLst>
              <a:gd name="adj1" fmla="val 0"/>
              <a:gd name="adj2" fmla="val 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r>
              <a:rPr lang="en-US" sz="1667" b="1" dirty="0">
                <a:solidFill>
                  <a:srgbClr val="000000"/>
                </a:solidFill>
                <a:latin typeface="Arial"/>
              </a:rPr>
              <a:t>ADDITIONAL ENERGY EFFICIENCY</a:t>
            </a:r>
            <a:br>
              <a:rPr lang="en-US" sz="1667" b="1" dirty="0">
                <a:solidFill>
                  <a:srgbClr val="000000"/>
                </a:solidFill>
                <a:latin typeface="Arial"/>
              </a:rPr>
            </a:br>
            <a:r>
              <a:rPr lang="en-US" sz="1667" b="1" dirty="0">
                <a:solidFill>
                  <a:srgbClr val="000000"/>
                </a:solidFill>
                <a:latin typeface="Arial"/>
              </a:rPr>
              <a:t>R401.2.5</a:t>
            </a:r>
          </a:p>
        </p:txBody>
      </p:sp>
      <p:sp>
        <p:nvSpPr>
          <p:cNvPr id="3" name="Rectangle 2">
            <a:extLst>
              <a:ext uri="{FF2B5EF4-FFF2-40B4-BE49-F238E27FC236}">
                <a16:creationId xmlns:a16="http://schemas.microsoft.com/office/drawing/2014/main" id="{6ED1A459-EFB6-4F6A-B104-C5C3610B1EC4}"/>
              </a:ext>
            </a:extLst>
          </p:cNvPr>
          <p:cNvSpPr/>
          <p:nvPr/>
        </p:nvSpPr>
        <p:spPr>
          <a:xfrm>
            <a:off x="2913232" y="2139542"/>
            <a:ext cx="647484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 one option below</a:t>
            </a:r>
          </a:p>
        </p:txBody>
      </p:sp>
    </p:spTree>
    <p:extLst>
      <p:ext uri="{BB962C8B-B14F-4D97-AF65-F5344CB8AC3E}">
        <p14:creationId xmlns:p14="http://schemas.microsoft.com/office/powerpoint/2010/main" val="3462084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3"/>
          <p:cNvSpPr>
            <a:spLocks noGrp="1" noChangeArrowheads="1"/>
          </p:cNvSpPr>
          <p:nvPr>
            <p:ph idx="1"/>
          </p:nvPr>
        </p:nvSpPr>
        <p:spPr>
          <a:xfrm>
            <a:off x="1054249" y="1323975"/>
            <a:ext cx="9015265" cy="4821238"/>
          </a:xfrm>
        </p:spPr>
        <p:txBody>
          <a:bodyPr rtlCol="0">
            <a:normAutofit/>
          </a:bodyPr>
          <a:lstStyle/>
          <a:p>
            <a:pPr marL="0" indent="0">
              <a:buNone/>
              <a:defRPr/>
            </a:pPr>
            <a:r>
              <a:rPr lang="en-US" sz="2800" dirty="0"/>
              <a:t>On outdoor heated pools and outdoor permanently installed spas</a:t>
            </a:r>
            <a:br>
              <a:rPr lang="en-US" sz="2800" dirty="0"/>
            </a:br>
            <a:endParaRPr lang="en-US" sz="2800" dirty="0"/>
          </a:p>
          <a:p>
            <a:pPr marL="342900" lvl="1" indent="-342900">
              <a:lnSpc>
                <a:spcPct val="80000"/>
              </a:lnSpc>
              <a:buFont typeface="Wingdings" pitchFamily="2" charset="2"/>
              <a:buChar char="ü"/>
              <a:defRPr/>
            </a:pPr>
            <a:r>
              <a:rPr lang="en-US" sz="2100" dirty="0"/>
              <a:t>Vapor-retardant cover OR </a:t>
            </a:r>
          </a:p>
          <a:p>
            <a:pPr marL="342900" lvl="1" indent="-342900">
              <a:lnSpc>
                <a:spcPct val="80000"/>
              </a:lnSpc>
              <a:buFont typeface="Wingdings" pitchFamily="2" charset="2"/>
              <a:buChar char="ü"/>
              <a:defRPr/>
            </a:pPr>
            <a:r>
              <a:rPr lang="en-US" sz="2100" dirty="0"/>
              <a:t>Other approved vapor retarder means</a:t>
            </a:r>
          </a:p>
          <a:p>
            <a:pPr marL="228600" lvl="1" indent="0">
              <a:buNone/>
              <a:defRPr/>
            </a:pPr>
            <a:endParaRPr lang="en-US" u="sng" dirty="0">
              <a:solidFill>
                <a:srgbClr val="FF0000"/>
              </a:solidFill>
              <a:cs typeface="Arial" pitchFamily="34" charset="0"/>
            </a:endParaRPr>
          </a:p>
          <a:p>
            <a:pPr marL="0" lvl="1" indent="0">
              <a:buNone/>
              <a:defRPr/>
            </a:pPr>
            <a:r>
              <a:rPr lang="en-US" sz="2800" b="1" u="sng" dirty="0"/>
              <a:t>Exception: </a:t>
            </a:r>
            <a:r>
              <a:rPr lang="en-US" dirty="0">
                <a:solidFill>
                  <a:srgbClr val="FF0000"/>
                </a:solidFill>
                <a:cs typeface="Arial" pitchFamily="34" charset="0"/>
              </a:rPr>
              <a:t> </a:t>
            </a:r>
          </a:p>
          <a:p>
            <a:pPr marL="342900" lvl="1" indent="-342900">
              <a:lnSpc>
                <a:spcPct val="80000"/>
              </a:lnSpc>
              <a:buFont typeface="Wingdings" pitchFamily="2" charset="2"/>
              <a:buChar char="ü"/>
              <a:defRPr/>
            </a:pPr>
            <a:r>
              <a:rPr lang="en-US" sz="2100" dirty="0"/>
              <a:t>If &gt;75% of energy from </a:t>
            </a:r>
            <a:r>
              <a:rPr lang="en-US" sz="2100" dirty="0">
                <a:solidFill>
                  <a:srgbClr val="FF0000"/>
                </a:solidFill>
              </a:rPr>
              <a:t>heat pump or </a:t>
            </a:r>
            <a:r>
              <a:rPr lang="en-US" sz="2100" dirty="0"/>
              <a:t>on-site renewable</a:t>
            </a:r>
            <a:br>
              <a:rPr lang="en-US" sz="2100" dirty="0"/>
            </a:br>
            <a:r>
              <a:rPr lang="en-US" sz="2100" dirty="0"/>
              <a:t>energy system </a:t>
            </a:r>
            <a:r>
              <a:rPr lang="en-US" sz="2100" dirty="0">
                <a:solidFill>
                  <a:srgbClr val="FF0000"/>
                </a:solidFill>
              </a:rPr>
              <a:t>(computed over an operation season not fewer than 3 calendar months)</a:t>
            </a:r>
          </a:p>
        </p:txBody>
      </p:sp>
      <p:sp>
        <p:nvSpPr>
          <p:cNvPr id="310275" name="Rectangle 2"/>
          <p:cNvSpPr>
            <a:spLocks noGrp="1" noChangeArrowheads="1"/>
          </p:cNvSpPr>
          <p:nvPr>
            <p:ph type="title"/>
          </p:nvPr>
        </p:nvSpPr>
        <p:spPr>
          <a:xfrm>
            <a:off x="501240" y="0"/>
            <a:ext cx="5337175" cy="920750"/>
          </a:xfrm>
        </p:spPr>
        <p:txBody>
          <a:bodyPr/>
          <a:lstStyle/>
          <a:p>
            <a:pPr eaLnBrk="1" hangingPunct="1"/>
            <a:r>
              <a:rPr lang="en-US" altLang="en-US" sz="2400" b="1" dirty="0"/>
              <a:t>Covers</a:t>
            </a:r>
            <a:br>
              <a:rPr lang="en-US" altLang="en-US" sz="2400" b="1" dirty="0">
                <a:solidFill>
                  <a:srgbClr val="FF0000"/>
                </a:solidFill>
              </a:rPr>
            </a:br>
            <a:r>
              <a:rPr lang="en-US" altLang="en-US" sz="2000" b="1" i="1" dirty="0"/>
              <a:t>Section R403.10.3</a:t>
            </a:r>
          </a:p>
        </p:txBody>
      </p:sp>
      <p:pic>
        <p:nvPicPr>
          <p:cNvPr id="73731" name="Picture 3" descr="C:\Users\mosl599\AppData\Local\Microsoft\Windows\Temporary Internet Files\Content.IE5\C7SRM0FX\MP900400720[1].jpg"/>
          <p:cNvPicPr>
            <a:picLocks noChangeAspect="1" noChangeArrowheads="1"/>
          </p:cNvPicPr>
          <p:nvPr/>
        </p:nvPicPr>
        <p:blipFill>
          <a:blip r:embed="rId3"/>
          <a:srcRect/>
          <a:stretch>
            <a:fillRect/>
          </a:stretch>
        </p:blipFill>
        <p:spPr bwMode="auto">
          <a:xfrm>
            <a:off x="8821244" y="2013379"/>
            <a:ext cx="3055937" cy="2035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Content Placeholder 1"/>
          <p:cNvSpPr>
            <a:spLocks noGrp="1"/>
          </p:cNvSpPr>
          <p:nvPr>
            <p:ph idx="1"/>
          </p:nvPr>
        </p:nvSpPr>
        <p:spPr>
          <a:xfrm>
            <a:off x="602428" y="1328738"/>
            <a:ext cx="9565510" cy="4876800"/>
          </a:xfrm>
        </p:spPr>
        <p:txBody>
          <a:bodyPr/>
          <a:lstStyle/>
          <a:p>
            <a:r>
              <a:rPr lang="en-US" altLang="en-US" dirty="0"/>
              <a:t>Energy consumption of electric-powered portable spas shall be controlled by the requirements of APSP14</a:t>
            </a:r>
          </a:p>
        </p:txBody>
      </p:sp>
      <p:sp>
        <p:nvSpPr>
          <p:cNvPr id="312323" name="Title 2"/>
          <p:cNvSpPr>
            <a:spLocks noGrp="1"/>
          </p:cNvSpPr>
          <p:nvPr>
            <p:ph type="title"/>
          </p:nvPr>
        </p:nvSpPr>
        <p:spPr/>
        <p:txBody>
          <a:bodyPr/>
          <a:lstStyle/>
          <a:p>
            <a:r>
              <a:rPr lang="en-US" altLang="en-US" sz="2400" b="1" dirty="0"/>
              <a:t>Portable Spas</a:t>
            </a:r>
            <a:br>
              <a:rPr lang="en-US" altLang="en-US" sz="2400" b="1" dirty="0">
                <a:solidFill>
                  <a:srgbClr val="FF0000"/>
                </a:solidFill>
              </a:rPr>
            </a:br>
            <a:r>
              <a:rPr lang="en-US" altLang="en-US" sz="2000" b="1" i="1" dirty="0"/>
              <a:t>Section R403.11</a:t>
            </a:r>
            <a:endParaRPr lang="en-US" altLang="en-US" sz="2400" dirty="0"/>
          </a:p>
        </p:txBody>
      </p:sp>
      <p:pic>
        <p:nvPicPr>
          <p:cNvPr id="31232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86589" y="2464360"/>
            <a:ext cx="3175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3"/>
          <p:cNvSpPr>
            <a:spLocks noGrp="1" noChangeArrowheads="1"/>
          </p:cNvSpPr>
          <p:nvPr>
            <p:ph idx="1"/>
          </p:nvPr>
        </p:nvSpPr>
        <p:spPr>
          <a:xfrm>
            <a:off x="925158" y="1258888"/>
            <a:ext cx="9269767" cy="4876800"/>
          </a:xfrm>
        </p:spPr>
        <p:txBody>
          <a:bodyPr/>
          <a:lstStyle/>
          <a:p>
            <a:pPr marL="0" indent="0">
              <a:buNone/>
            </a:pPr>
            <a:r>
              <a:rPr lang="en-US" altLang="en-US" dirty="0">
                <a:solidFill>
                  <a:srgbClr val="FF0000"/>
                </a:solidFill>
              </a:rPr>
              <a:t>All</a:t>
            </a:r>
            <a:r>
              <a:rPr lang="en-US" altLang="en-US" dirty="0"/>
              <a:t> permanently installed lighting fixtures shall contain only high efficacy </a:t>
            </a:r>
            <a:r>
              <a:rPr lang="en-US" altLang="en-US" dirty="0">
                <a:solidFill>
                  <a:srgbClr val="FF0000"/>
                </a:solidFill>
              </a:rPr>
              <a:t>lighting sources</a:t>
            </a:r>
          </a:p>
          <a:p>
            <a:pPr marL="0" indent="0">
              <a:buNone/>
            </a:pPr>
            <a:r>
              <a:rPr lang="en-US" altLang="en-US" dirty="0">
                <a:solidFill>
                  <a:srgbClr val="FF0000"/>
                </a:solidFill>
              </a:rPr>
              <a:t>	Exception:  kitchen appliance lighting fixtures</a:t>
            </a:r>
          </a:p>
        </p:txBody>
      </p:sp>
      <p:sp>
        <p:nvSpPr>
          <p:cNvPr id="315395" name="Rectangle 2"/>
          <p:cNvSpPr>
            <a:spLocks noGrp="1" noChangeArrowheads="1"/>
          </p:cNvSpPr>
          <p:nvPr>
            <p:ph type="title"/>
          </p:nvPr>
        </p:nvSpPr>
        <p:spPr>
          <a:xfrm>
            <a:off x="475129" y="0"/>
            <a:ext cx="5384800" cy="920750"/>
          </a:xfrm>
        </p:spPr>
        <p:txBody>
          <a:bodyPr/>
          <a:lstStyle/>
          <a:p>
            <a:pPr eaLnBrk="1" hangingPunct="1"/>
            <a:r>
              <a:rPr lang="en-US" altLang="en-US" sz="2400" b="1" dirty="0"/>
              <a:t>Lighting Equipment </a:t>
            </a:r>
            <a:br>
              <a:rPr lang="en-US" altLang="en-US" dirty="0"/>
            </a:br>
            <a:r>
              <a:rPr lang="en-US" altLang="en-US" sz="2000" b="1" i="1" dirty="0"/>
              <a:t>Section R404.1</a:t>
            </a:r>
            <a:endParaRPr lang="en-US" altLang="en-US" sz="2000" b="1" dirty="0"/>
          </a:p>
        </p:txBody>
      </p:sp>
      <p:pic>
        <p:nvPicPr>
          <p:cNvPr id="4" name="Picture 3" descr="Slide 68 Residential Lighting 5.JPG"/>
          <p:cNvPicPr>
            <a:picLocks noChangeAspect="1"/>
          </p:cNvPicPr>
          <p:nvPr/>
        </p:nvPicPr>
        <p:blipFill>
          <a:blip r:embed="rId3"/>
          <a:srcRect/>
          <a:stretch>
            <a:fillRect/>
          </a:stretch>
        </p:blipFill>
        <p:spPr>
          <a:xfrm>
            <a:off x="3413125" y="2968028"/>
            <a:ext cx="4648200" cy="252253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3"/>
          <p:cNvSpPr>
            <a:spLocks noGrp="1" noChangeArrowheads="1"/>
          </p:cNvSpPr>
          <p:nvPr>
            <p:ph idx="1"/>
          </p:nvPr>
        </p:nvSpPr>
        <p:spPr>
          <a:xfrm>
            <a:off x="871369" y="1258888"/>
            <a:ext cx="9323556" cy="4876800"/>
          </a:xfrm>
        </p:spPr>
        <p:txBody>
          <a:bodyPr/>
          <a:lstStyle/>
          <a:p>
            <a:pPr marL="0" indent="0">
              <a:buNone/>
            </a:pPr>
            <a:r>
              <a:rPr lang="en-US" altLang="en-US" dirty="0">
                <a:solidFill>
                  <a:srgbClr val="FF0000"/>
                </a:solidFill>
              </a:rPr>
              <a:t>Connected exterior lighting to comply with Section C405.4</a:t>
            </a:r>
          </a:p>
          <a:p>
            <a:pPr marL="0" indent="0">
              <a:buNone/>
            </a:pPr>
            <a:r>
              <a:rPr lang="en-US" altLang="en-US" dirty="0">
                <a:solidFill>
                  <a:srgbClr val="FF0000"/>
                </a:solidFill>
              </a:rPr>
              <a:t>Exceptions:</a:t>
            </a:r>
          </a:p>
          <a:p>
            <a:r>
              <a:rPr lang="en-US" altLang="en-US" dirty="0">
                <a:solidFill>
                  <a:srgbClr val="FF0000"/>
                </a:solidFill>
              </a:rPr>
              <a:t>Detached one- and two-family dwellings</a:t>
            </a:r>
          </a:p>
          <a:p>
            <a:r>
              <a:rPr lang="en-US" altLang="en-US" dirty="0">
                <a:solidFill>
                  <a:srgbClr val="FF0000"/>
                </a:solidFill>
              </a:rPr>
              <a:t>Townhouses</a:t>
            </a:r>
          </a:p>
          <a:p>
            <a:r>
              <a:rPr lang="en-US" altLang="en-US" dirty="0">
                <a:solidFill>
                  <a:srgbClr val="FF0000"/>
                </a:solidFill>
              </a:rPr>
              <a:t>Solar-powered lamps not connected to any electric service</a:t>
            </a:r>
          </a:p>
          <a:p>
            <a:r>
              <a:rPr lang="en-US" altLang="en-US" dirty="0">
                <a:solidFill>
                  <a:srgbClr val="FF0000"/>
                </a:solidFill>
              </a:rPr>
              <a:t>Luminaires controlled by a motion sensor</a:t>
            </a:r>
          </a:p>
          <a:p>
            <a:r>
              <a:rPr lang="en-US" altLang="en-US" dirty="0">
                <a:solidFill>
                  <a:srgbClr val="FF0000"/>
                </a:solidFill>
              </a:rPr>
              <a:t>Lamps and luminaires that comply with Section R404.1</a:t>
            </a:r>
          </a:p>
        </p:txBody>
      </p:sp>
      <p:sp>
        <p:nvSpPr>
          <p:cNvPr id="317443" name="Rectangle 2"/>
          <p:cNvSpPr>
            <a:spLocks noGrp="1" noChangeArrowheads="1"/>
          </p:cNvSpPr>
          <p:nvPr>
            <p:ph type="title"/>
          </p:nvPr>
        </p:nvSpPr>
        <p:spPr>
          <a:xfrm>
            <a:off x="550433" y="0"/>
            <a:ext cx="5384800" cy="920750"/>
          </a:xfrm>
        </p:spPr>
        <p:txBody>
          <a:bodyPr/>
          <a:lstStyle/>
          <a:p>
            <a:pPr eaLnBrk="1" hangingPunct="1"/>
            <a:r>
              <a:rPr lang="en-US" altLang="en-US" sz="2400" b="1" dirty="0">
                <a:solidFill>
                  <a:srgbClr val="FF0000"/>
                </a:solidFill>
              </a:rPr>
              <a:t>Exterior Lighting</a:t>
            </a:r>
            <a:br>
              <a:rPr lang="en-US" altLang="en-US" dirty="0"/>
            </a:br>
            <a:r>
              <a:rPr lang="en-US" altLang="en-US" sz="2000" b="1" i="1" dirty="0"/>
              <a:t>Section R404.1.1</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3"/>
          <p:cNvSpPr>
            <a:spLocks noGrp="1" noChangeArrowheads="1"/>
          </p:cNvSpPr>
          <p:nvPr>
            <p:ph idx="1"/>
          </p:nvPr>
        </p:nvSpPr>
        <p:spPr>
          <a:xfrm>
            <a:off x="1043492" y="1258888"/>
            <a:ext cx="9151433" cy="4876800"/>
          </a:xfrm>
        </p:spPr>
        <p:txBody>
          <a:bodyPr/>
          <a:lstStyle/>
          <a:p>
            <a:pPr marL="0" indent="0">
              <a:buNone/>
            </a:pPr>
            <a:r>
              <a:rPr lang="en-US" altLang="en-US" dirty="0"/>
              <a:t>Fuel gas lighting systems may not have continuously burning pilot lights</a:t>
            </a:r>
          </a:p>
        </p:txBody>
      </p:sp>
      <p:sp>
        <p:nvSpPr>
          <p:cNvPr id="317443" name="Rectangle 2"/>
          <p:cNvSpPr>
            <a:spLocks noGrp="1" noChangeArrowheads="1"/>
          </p:cNvSpPr>
          <p:nvPr>
            <p:ph type="title"/>
          </p:nvPr>
        </p:nvSpPr>
        <p:spPr>
          <a:xfrm>
            <a:off x="289990" y="0"/>
            <a:ext cx="5384800" cy="920750"/>
          </a:xfrm>
        </p:spPr>
        <p:txBody>
          <a:bodyPr/>
          <a:lstStyle/>
          <a:p>
            <a:pPr eaLnBrk="1" hangingPunct="1"/>
            <a:r>
              <a:rPr lang="en-US" altLang="en-US" sz="2400" b="1" dirty="0"/>
              <a:t>Fuel Gas Lighting Equipment </a:t>
            </a:r>
            <a:br>
              <a:rPr lang="en-US" altLang="en-US" dirty="0"/>
            </a:br>
            <a:r>
              <a:rPr lang="en-US" altLang="en-US" sz="2000" b="1" i="1" dirty="0"/>
              <a:t>Section R404.1.</a:t>
            </a:r>
            <a:r>
              <a:rPr lang="en-US" altLang="en-US" sz="2000" b="1" i="1" dirty="0">
                <a:solidFill>
                  <a:srgbClr val="FF0000"/>
                </a:solidFill>
              </a:rPr>
              <a:t>2</a:t>
            </a:r>
            <a:endParaRPr lang="en-US" altLang="en-US" sz="2000" dirty="0">
              <a:solidFill>
                <a:srgbClr val="FF0000"/>
              </a:solidFill>
            </a:endParaRPr>
          </a:p>
        </p:txBody>
      </p:sp>
    </p:spTree>
    <p:extLst>
      <p:ext uri="{BB962C8B-B14F-4D97-AF65-F5344CB8AC3E}">
        <p14:creationId xmlns:p14="http://schemas.microsoft.com/office/powerpoint/2010/main" val="2118011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3"/>
          <p:cNvSpPr>
            <a:spLocks noGrp="1" noChangeArrowheads="1"/>
          </p:cNvSpPr>
          <p:nvPr>
            <p:ph idx="1"/>
          </p:nvPr>
        </p:nvSpPr>
        <p:spPr>
          <a:xfrm>
            <a:off x="871369" y="1258888"/>
            <a:ext cx="9323556" cy="4876800"/>
          </a:xfrm>
        </p:spPr>
        <p:txBody>
          <a:bodyPr/>
          <a:lstStyle/>
          <a:p>
            <a:pPr marL="0" indent="0">
              <a:buNone/>
            </a:pPr>
            <a:r>
              <a:rPr lang="en-US" altLang="en-US" dirty="0">
                <a:solidFill>
                  <a:srgbClr val="FF0000"/>
                </a:solidFill>
              </a:rPr>
              <a:t>Permanently installed fixtures to be controlled with a dimmer, an occupant sensor control or other control installed or built into the fixture</a:t>
            </a:r>
          </a:p>
          <a:p>
            <a:pPr marL="0" indent="0">
              <a:buNone/>
            </a:pPr>
            <a:r>
              <a:rPr lang="en-US" altLang="en-US" dirty="0">
                <a:solidFill>
                  <a:srgbClr val="FF0000"/>
                </a:solidFill>
              </a:rPr>
              <a:t>Exceptions:</a:t>
            </a:r>
          </a:p>
          <a:p>
            <a:r>
              <a:rPr lang="en-US" altLang="en-US" dirty="0">
                <a:solidFill>
                  <a:srgbClr val="FF0000"/>
                </a:solidFill>
              </a:rPr>
              <a:t>Bathrooms</a:t>
            </a:r>
          </a:p>
          <a:p>
            <a:r>
              <a:rPr lang="en-US" altLang="en-US" dirty="0">
                <a:solidFill>
                  <a:srgbClr val="FF0000"/>
                </a:solidFill>
              </a:rPr>
              <a:t>Hallways</a:t>
            </a:r>
          </a:p>
          <a:p>
            <a:r>
              <a:rPr lang="en-US" altLang="en-US" dirty="0">
                <a:solidFill>
                  <a:srgbClr val="FF0000"/>
                </a:solidFill>
              </a:rPr>
              <a:t>Exterior lighting fixtures</a:t>
            </a:r>
          </a:p>
          <a:p>
            <a:r>
              <a:rPr lang="en-US" altLang="en-US" dirty="0">
                <a:solidFill>
                  <a:srgbClr val="FF0000"/>
                </a:solidFill>
              </a:rPr>
              <a:t>Lighting designed for safety or security</a:t>
            </a:r>
          </a:p>
        </p:txBody>
      </p:sp>
      <p:sp>
        <p:nvSpPr>
          <p:cNvPr id="317443" name="Rectangle 2"/>
          <p:cNvSpPr>
            <a:spLocks noGrp="1" noChangeArrowheads="1"/>
          </p:cNvSpPr>
          <p:nvPr>
            <p:ph type="title"/>
          </p:nvPr>
        </p:nvSpPr>
        <p:spPr>
          <a:xfrm>
            <a:off x="550433" y="0"/>
            <a:ext cx="5384800" cy="920750"/>
          </a:xfrm>
        </p:spPr>
        <p:txBody>
          <a:bodyPr/>
          <a:lstStyle/>
          <a:p>
            <a:pPr eaLnBrk="1" hangingPunct="1"/>
            <a:r>
              <a:rPr lang="en-US" altLang="en-US" sz="2400" b="1" dirty="0">
                <a:solidFill>
                  <a:srgbClr val="FF0000"/>
                </a:solidFill>
              </a:rPr>
              <a:t>Interior Lighting Controls</a:t>
            </a:r>
            <a:br>
              <a:rPr lang="en-US" altLang="en-US" dirty="0"/>
            </a:br>
            <a:r>
              <a:rPr lang="en-US" altLang="en-US" sz="2000" b="1" i="1" dirty="0"/>
              <a:t>Section R404.</a:t>
            </a:r>
            <a:r>
              <a:rPr lang="en-US" altLang="en-US" sz="2000" b="1" i="1" dirty="0">
                <a:solidFill>
                  <a:srgbClr val="FF0000"/>
                </a:solidFill>
              </a:rPr>
              <a:t>2</a:t>
            </a:r>
            <a:endParaRPr lang="en-US" altLang="en-US" sz="2000" dirty="0">
              <a:solidFill>
                <a:srgbClr val="FF0000"/>
              </a:solidFill>
            </a:endParaRPr>
          </a:p>
        </p:txBody>
      </p:sp>
    </p:spTree>
    <p:extLst>
      <p:ext uri="{BB962C8B-B14F-4D97-AF65-F5344CB8AC3E}">
        <p14:creationId xmlns:p14="http://schemas.microsoft.com/office/powerpoint/2010/main" val="778578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3"/>
          <p:cNvSpPr>
            <a:spLocks noGrp="1" noChangeArrowheads="1"/>
          </p:cNvSpPr>
          <p:nvPr>
            <p:ph idx="1"/>
          </p:nvPr>
        </p:nvSpPr>
        <p:spPr>
          <a:xfrm>
            <a:off x="871369" y="1258888"/>
            <a:ext cx="9323556" cy="4876800"/>
          </a:xfrm>
        </p:spPr>
        <p:txBody>
          <a:bodyPr/>
          <a:lstStyle/>
          <a:p>
            <a:pPr marL="0" indent="0">
              <a:buNone/>
            </a:pPr>
            <a:r>
              <a:rPr lang="en-US" altLang="en-US" dirty="0">
                <a:solidFill>
                  <a:srgbClr val="FF0000"/>
                </a:solidFill>
              </a:rPr>
              <a:t>Where total permanently installed exterior lighting power is &gt; 30 watts</a:t>
            </a:r>
          </a:p>
          <a:p>
            <a:r>
              <a:rPr lang="en-US" altLang="en-US" dirty="0">
                <a:solidFill>
                  <a:srgbClr val="FF0000"/>
                </a:solidFill>
              </a:rPr>
              <a:t>Lighting to be controlled by manual on and off switch which permits automatic shut-off actions (not required for dwelling units)</a:t>
            </a:r>
          </a:p>
          <a:p>
            <a:r>
              <a:rPr lang="en-US" altLang="en-US" dirty="0">
                <a:solidFill>
                  <a:srgbClr val="FF0000"/>
                </a:solidFill>
              </a:rPr>
              <a:t>Lighting to be automatically shut off when daylight is present and satisfies the lighting needs</a:t>
            </a:r>
          </a:p>
          <a:p>
            <a:r>
              <a:rPr lang="en-US" altLang="en-US" dirty="0">
                <a:solidFill>
                  <a:srgbClr val="FF0000"/>
                </a:solidFill>
              </a:rPr>
              <a:t>Controls that override automatic shut-off actions not allowed unless override automatically returns control to normal operation within 24 </a:t>
            </a:r>
            <a:r>
              <a:rPr lang="en-US" altLang="en-US" dirty="0" err="1">
                <a:solidFill>
                  <a:srgbClr val="FF0000"/>
                </a:solidFill>
              </a:rPr>
              <a:t>hrs</a:t>
            </a:r>
            <a:endParaRPr lang="en-US" altLang="en-US" dirty="0">
              <a:solidFill>
                <a:srgbClr val="FF0000"/>
              </a:solidFill>
            </a:endParaRPr>
          </a:p>
          <a:p>
            <a:endParaRPr lang="en-US" altLang="en-US" dirty="0">
              <a:solidFill>
                <a:srgbClr val="FF0000"/>
              </a:solidFill>
            </a:endParaRPr>
          </a:p>
        </p:txBody>
      </p:sp>
      <p:sp>
        <p:nvSpPr>
          <p:cNvPr id="317443" name="Rectangle 2"/>
          <p:cNvSpPr>
            <a:spLocks noGrp="1" noChangeArrowheads="1"/>
          </p:cNvSpPr>
          <p:nvPr>
            <p:ph type="title"/>
          </p:nvPr>
        </p:nvSpPr>
        <p:spPr>
          <a:xfrm>
            <a:off x="550433" y="0"/>
            <a:ext cx="5384800" cy="920750"/>
          </a:xfrm>
        </p:spPr>
        <p:txBody>
          <a:bodyPr/>
          <a:lstStyle/>
          <a:p>
            <a:pPr eaLnBrk="1" hangingPunct="1"/>
            <a:r>
              <a:rPr lang="en-US" altLang="en-US" sz="2400" b="1" dirty="0">
                <a:solidFill>
                  <a:srgbClr val="FF0000"/>
                </a:solidFill>
              </a:rPr>
              <a:t>Exterior Lighting Controls</a:t>
            </a:r>
            <a:br>
              <a:rPr lang="en-US" altLang="en-US" dirty="0"/>
            </a:br>
            <a:r>
              <a:rPr lang="en-US" altLang="en-US" sz="2000" b="1" i="1" dirty="0"/>
              <a:t>Section R404.</a:t>
            </a:r>
            <a:r>
              <a:rPr lang="en-US" altLang="en-US" sz="2000" b="1" i="1" dirty="0">
                <a:solidFill>
                  <a:srgbClr val="FF0000"/>
                </a:solidFill>
              </a:rPr>
              <a:t>3</a:t>
            </a:r>
            <a:endParaRPr lang="en-US" altLang="en-US" sz="2000" dirty="0">
              <a:solidFill>
                <a:srgbClr val="FF0000"/>
              </a:solidFill>
            </a:endParaRPr>
          </a:p>
        </p:txBody>
      </p:sp>
    </p:spTree>
    <p:extLst>
      <p:ext uri="{BB962C8B-B14F-4D97-AF65-F5344CB8AC3E}">
        <p14:creationId xmlns:p14="http://schemas.microsoft.com/office/powerpoint/2010/main" val="3362305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Content Placeholder 1"/>
          <p:cNvSpPr>
            <a:spLocks noGrp="1"/>
          </p:cNvSpPr>
          <p:nvPr>
            <p:ph idx="1"/>
          </p:nvPr>
        </p:nvSpPr>
        <p:spPr/>
        <p:txBody>
          <a:bodyPr/>
          <a:lstStyle/>
          <a:p>
            <a:r>
              <a:rPr lang="en-US" altLang="en-US" dirty="0"/>
              <a:t>Proposed design to be shown to have an annual energy cost that is less than or equal to the annual energy cost of the standard reference design</a:t>
            </a:r>
          </a:p>
          <a:p>
            <a:r>
              <a:rPr lang="en-US" altLang="en-US" dirty="0"/>
              <a:t>Specifications for standard reference and proposed design are in Table </a:t>
            </a:r>
            <a:r>
              <a:rPr lang="en-US" altLang="en-US" dirty="0">
                <a:solidFill>
                  <a:srgbClr val="FF0000"/>
                </a:solidFill>
              </a:rPr>
              <a:t>R405.4.2(1)</a:t>
            </a:r>
          </a:p>
          <a:p>
            <a:pPr lvl="1"/>
            <a:r>
              <a:rPr lang="en-US" altLang="en-US" dirty="0"/>
              <a:t>New in 2018:  Allowance for batch sampling of stacked multifamily units</a:t>
            </a:r>
          </a:p>
          <a:p>
            <a:endParaRPr lang="en-US" altLang="en-US" dirty="0"/>
          </a:p>
        </p:txBody>
      </p:sp>
      <p:sp>
        <p:nvSpPr>
          <p:cNvPr id="240643" name="Title 2"/>
          <p:cNvSpPr>
            <a:spLocks noGrp="1"/>
          </p:cNvSpPr>
          <p:nvPr>
            <p:ph type="title"/>
          </p:nvPr>
        </p:nvSpPr>
        <p:spPr/>
        <p:txBody>
          <a:bodyPr/>
          <a:lstStyle/>
          <a:p>
            <a:r>
              <a:rPr lang="en-US" altLang="en-US" sz="2400" b="1" dirty="0">
                <a:solidFill>
                  <a:srgbClr val="FF0000"/>
                </a:solidFill>
              </a:rPr>
              <a:t>Total Building Performance</a:t>
            </a:r>
            <a:br>
              <a:rPr lang="en-US" altLang="en-US" sz="2400" b="1" dirty="0"/>
            </a:br>
            <a:r>
              <a:rPr lang="en-US" altLang="en-US" sz="2000" b="1" i="1" dirty="0"/>
              <a:t>Section R405</a:t>
            </a:r>
            <a:endParaRPr lang="en-US" altLang="en-US" sz="2400" b="1" i="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6"/>
          <p:cNvSpPr>
            <a:spLocks noGrp="1" noChangeArrowheads="1"/>
          </p:cNvSpPr>
          <p:nvPr>
            <p:ph idx="1"/>
          </p:nvPr>
        </p:nvSpPr>
        <p:spPr>
          <a:xfrm>
            <a:off x="763793" y="1123950"/>
            <a:ext cx="11112649" cy="5538788"/>
          </a:xfrm>
        </p:spPr>
        <p:txBody>
          <a:bodyPr/>
          <a:lstStyle/>
          <a:p>
            <a:pPr eaLnBrk="1" hangingPunct="1">
              <a:buFont typeface="Wingdings" pitchFamily="2" charset="2"/>
              <a:buChar char="ü"/>
            </a:pPr>
            <a:r>
              <a:rPr lang="en-US" altLang="en-US" dirty="0"/>
              <a:t>Requires computer software with specified capabilities (local official may approve other tools)</a:t>
            </a:r>
          </a:p>
          <a:p>
            <a:pPr eaLnBrk="1" hangingPunct="1">
              <a:buFont typeface="Wingdings" pitchFamily="2" charset="2"/>
              <a:buChar char="ü"/>
            </a:pPr>
            <a:r>
              <a:rPr lang="en-US" altLang="en-US" dirty="0"/>
              <a:t>Includes both envelope and some systems</a:t>
            </a:r>
          </a:p>
          <a:p>
            <a:pPr lvl="1" eaLnBrk="1" hangingPunct="1"/>
            <a:r>
              <a:rPr lang="en-US" altLang="en-US" dirty="0"/>
              <a:t>Equipment treated equally in standard and proposed design</a:t>
            </a:r>
          </a:p>
          <a:p>
            <a:pPr eaLnBrk="1" hangingPunct="1">
              <a:buFont typeface="Wingdings" pitchFamily="2" charset="2"/>
              <a:buChar char="ü"/>
            </a:pPr>
            <a:r>
              <a:rPr lang="en-US" altLang="en-US" dirty="0"/>
              <a:t>Allows greatest flexibility</a:t>
            </a:r>
          </a:p>
          <a:p>
            <a:pPr lvl="1" eaLnBrk="1" hangingPunct="1"/>
            <a:r>
              <a:rPr lang="en-US" altLang="en-US" dirty="0"/>
              <a:t>Can trade off tight duct systems</a:t>
            </a:r>
          </a:p>
          <a:p>
            <a:pPr eaLnBrk="1" hangingPunct="1">
              <a:buFont typeface="Wingdings" pitchFamily="2" charset="2"/>
              <a:buChar char="ü"/>
            </a:pPr>
            <a:r>
              <a:rPr lang="en-US" altLang="en-US" dirty="0"/>
              <a:t>Defines compliance based on equivalency of calculated energy cost or source energy</a:t>
            </a:r>
          </a:p>
          <a:p>
            <a:pPr eaLnBrk="1" hangingPunct="1">
              <a:buFont typeface="Wingdings" pitchFamily="2" charset="2"/>
              <a:buChar char="ü"/>
            </a:pPr>
            <a:r>
              <a:rPr lang="en-US" altLang="en-US" dirty="0"/>
              <a:t>Section R405 specifies “ground rules”</a:t>
            </a:r>
          </a:p>
          <a:p>
            <a:pPr lvl="1" eaLnBrk="1" hangingPunct="1"/>
            <a:r>
              <a:rPr lang="en-US" altLang="en-US" dirty="0"/>
              <a:t>These will generally be “hidden” in compliance software calculation algorithms</a:t>
            </a:r>
          </a:p>
          <a:p>
            <a:pPr lvl="1" eaLnBrk="1" hangingPunct="1"/>
            <a:r>
              <a:rPr lang="en-US" altLang="en-US" dirty="0"/>
              <a:t>Similar ground rules are used in home federal tax credits and ENERGY STAR Home guidelines</a:t>
            </a:r>
          </a:p>
        </p:txBody>
      </p:sp>
      <p:sp>
        <p:nvSpPr>
          <p:cNvPr id="241667" name="Rectangle 5"/>
          <p:cNvSpPr>
            <a:spLocks noGrp="1" noChangeArrowheads="1"/>
          </p:cNvSpPr>
          <p:nvPr>
            <p:ph type="title"/>
          </p:nvPr>
        </p:nvSpPr>
        <p:spPr>
          <a:xfrm>
            <a:off x="389069" y="0"/>
            <a:ext cx="5384800" cy="920750"/>
          </a:xfrm>
        </p:spPr>
        <p:txBody>
          <a:bodyPr/>
          <a:lstStyle/>
          <a:p>
            <a:pPr eaLnBrk="1" hangingPunct="1"/>
            <a:r>
              <a:rPr lang="en-US" altLang="en-US" sz="2400" b="1" dirty="0">
                <a:solidFill>
                  <a:srgbClr val="FF0000"/>
                </a:solidFill>
              </a:rPr>
              <a:t>Total Building Performance, cont’d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5A6CD85-BC66-41BB-B719-3046530F26FE}"/>
              </a:ext>
            </a:extLst>
          </p:cNvPr>
          <p:cNvSpPr txBox="1">
            <a:spLocks/>
          </p:cNvSpPr>
          <p:nvPr/>
        </p:nvSpPr>
        <p:spPr>
          <a:xfrm>
            <a:off x="193117" y="19424"/>
            <a:ext cx="8923989" cy="921004"/>
          </a:xfrm>
          <a:prstGeom prst="rect">
            <a:avLst/>
          </a:prstGeom>
          <a:ln>
            <a:noFill/>
          </a:ln>
        </p:spPr>
        <p:txBody>
          <a:bodyPr vert="horz" lIns="76200" tIns="38100" rIns="76200" bIns="38100" rtlCol="0" anchor="ctr">
            <a:normAutofit fontScale="70000" lnSpcReduction="20000"/>
          </a:bodyPr>
          <a:lstStyle>
            <a:lvl1pPr algn="l" defTabSz="548640" rtl="0" eaLnBrk="1" latinLnBrk="0" hangingPunct="1">
              <a:lnSpc>
                <a:spcPts val="3360"/>
              </a:lnSpc>
              <a:spcBef>
                <a:spcPct val="0"/>
              </a:spcBef>
              <a:buNone/>
              <a:defRPr sz="3120" kern="1200" baseline="0">
                <a:solidFill>
                  <a:srgbClr val="50565C"/>
                </a:solidFill>
                <a:latin typeface="+mj-lt"/>
                <a:ea typeface="+mj-ea"/>
                <a:cs typeface="+mj-cs"/>
              </a:defRPr>
            </a:lvl1pPr>
          </a:lstStyle>
          <a:p>
            <a:pPr defTabSz="457182">
              <a:lnSpc>
                <a:spcPts val="2800"/>
              </a:lnSpc>
            </a:pPr>
            <a:r>
              <a:rPr lang="en-US" sz="3400" b="1" dirty="0"/>
              <a:t>Service Hot Water Changes</a:t>
            </a:r>
            <a:br>
              <a:rPr lang="en-US" sz="2333" b="1" dirty="0">
                <a:solidFill>
                  <a:srgbClr val="000000"/>
                </a:solidFill>
                <a:latin typeface="Arial" panose="020B0604020202020204" pitchFamily="34" charset="0"/>
              </a:rPr>
            </a:br>
            <a:r>
              <a:rPr lang="en-US" sz="2400" b="1" i="1" dirty="0"/>
              <a:t>Section R405.4 – Calculation Procedure - Hot Water Distribution Compactness Factor </a:t>
            </a:r>
          </a:p>
        </p:txBody>
      </p:sp>
      <p:sp>
        <p:nvSpPr>
          <p:cNvPr id="5" name="TextBox 4">
            <a:extLst>
              <a:ext uri="{FF2B5EF4-FFF2-40B4-BE49-F238E27FC236}">
                <a16:creationId xmlns:a16="http://schemas.microsoft.com/office/drawing/2014/main" id="{348DB484-2DAE-4AB4-8C26-DD6793928224}"/>
              </a:ext>
            </a:extLst>
          </p:cNvPr>
          <p:cNvSpPr txBox="1"/>
          <p:nvPr/>
        </p:nvSpPr>
        <p:spPr>
          <a:xfrm>
            <a:off x="554765" y="1447674"/>
            <a:ext cx="5637997" cy="5047047"/>
          </a:xfrm>
          <a:prstGeom prst="rect">
            <a:avLst/>
          </a:prstGeom>
        </p:spPr>
        <p:txBody>
          <a:bodyPr vert="horz" wrap="square" lIns="76200" tIns="38100" rIns="76200" bIns="38100" rtlCol="0">
            <a:normAutofit/>
          </a:bodyPr>
          <a:lstStyle/>
          <a:p>
            <a:pPr marL="380985" indent="-380985" defTabSz="380985">
              <a:spcBef>
                <a:spcPts val="1000"/>
              </a:spcBef>
              <a:spcAft>
                <a:spcPts val="500"/>
              </a:spcAft>
              <a:buFont typeface="+mj-lt"/>
              <a:buAutoNum type="arabicPeriod"/>
            </a:pPr>
            <a:r>
              <a:rPr lang="en-US" sz="2000" dirty="0">
                <a:latin typeface="Arial"/>
                <a:cs typeface="Arial Narrow"/>
              </a:rPr>
              <a:t>Locate the water heater and the hot water fixtures and appliances</a:t>
            </a:r>
          </a:p>
          <a:p>
            <a:pPr marL="380985" indent="-380985" defTabSz="380985">
              <a:spcBef>
                <a:spcPts val="1000"/>
              </a:spcBef>
              <a:spcAft>
                <a:spcPts val="500"/>
              </a:spcAft>
              <a:buFont typeface="+mj-lt"/>
              <a:buAutoNum type="arabicPeriod"/>
            </a:pPr>
            <a:r>
              <a:rPr lang="en-US" sz="2000" dirty="0">
                <a:latin typeface="Arial"/>
                <a:cs typeface="Arial Narrow"/>
              </a:rPr>
              <a:t>Draw a rectangle through the center line of the water heater and the plumbing walls next to the hot water fixtures and appliances</a:t>
            </a:r>
          </a:p>
          <a:p>
            <a:pPr marL="380985" indent="-380985" defTabSz="380985">
              <a:spcBef>
                <a:spcPts val="1000"/>
              </a:spcBef>
              <a:spcAft>
                <a:spcPts val="500"/>
              </a:spcAft>
              <a:buFont typeface="+mj-lt"/>
              <a:buAutoNum type="arabicPeriod"/>
            </a:pPr>
            <a:r>
              <a:rPr lang="en-US" sz="2000" dirty="0">
                <a:latin typeface="Arial"/>
                <a:cs typeface="Arial Narrow"/>
              </a:rPr>
              <a:t>Calculate the area of this rectangle</a:t>
            </a:r>
          </a:p>
          <a:p>
            <a:pPr marL="380985" indent="-380985" defTabSz="380985">
              <a:spcBef>
                <a:spcPts val="1000"/>
              </a:spcBef>
              <a:spcAft>
                <a:spcPts val="500"/>
              </a:spcAft>
              <a:buFont typeface="+mj-lt"/>
              <a:buAutoNum type="arabicPeriod"/>
            </a:pPr>
            <a:r>
              <a:rPr lang="en-US" sz="2000" dirty="0">
                <a:latin typeface="Arial"/>
                <a:cs typeface="Arial Narrow"/>
              </a:rPr>
              <a:t>Divide this area by the conditioned floor area of the home to get the Compactness Ratio</a:t>
            </a:r>
          </a:p>
          <a:p>
            <a:pPr marL="380985" indent="-380985" defTabSz="380985">
              <a:spcBef>
                <a:spcPts val="1000"/>
              </a:spcBef>
              <a:spcAft>
                <a:spcPts val="500"/>
              </a:spcAft>
              <a:buFont typeface="+mj-lt"/>
              <a:buAutoNum type="arabicPeriod"/>
            </a:pPr>
            <a:r>
              <a:rPr lang="en-US" sz="2000" dirty="0">
                <a:latin typeface="Arial"/>
                <a:cs typeface="Arial Narrow"/>
              </a:rPr>
              <a:t>Determine if a credit can be taken and how large it can be</a:t>
            </a:r>
          </a:p>
          <a:p>
            <a:pPr defTabSz="380985">
              <a:spcBef>
                <a:spcPct val="20000"/>
              </a:spcBef>
            </a:pPr>
            <a:endParaRPr lang="en-US" sz="1667" b="1" dirty="0">
              <a:solidFill>
                <a:srgbClr val="002060"/>
              </a:solidFill>
              <a:latin typeface="Arial"/>
              <a:cs typeface="Arial Narrow"/>
            </a:endParaRPr>
          </a:p>
          <a:p>
            <a:pPr defTabSz="380985">
              <a:spcBef>
                <a:spcPct val="20000"/>
              </a:spcBef>
            </a:pPr>
            <a:endParaRPr lang="en-US" sz="1667" b="1" dirty="0">
              <a:solidFill>
                <a:srgbClr val="002060"/>
              </a:solidFill>
              <a:latin typeface="Arial"/>
              <a:cs typeface="Arial Narrow"/>
            </a:endParaRPr>
          </a:p>
        </p:txBody>
      </p:sp>
      <p:pic>
        <p:nvPicPr>
          <p:cNvPr id="6" name="Picture 5">
            <a:extLst>
              <a:ext uri="{FF2B5EF4-FFF2-40B4-BE49-F238E27FC236}">
                <a16:creationId xmlns:a16="http://schemas.microsoft.com/office/drawing/2014/main" id="{7229A76E-75FD-4BCF-84C5-29EBED5DC861}"/>
              </a:ext>
            </a:extLst>
          </p:cNvPr>
          <p:cNvPicPr>
            <a:picLocks noChangeAspect="1"/>
          </p:cNvPicPr>
          <p:nvPr/>
        </p:nvPicPr>
        <p:blipFill>
          <a:blip r:embed="rId3"/>
          <a:stretch>
            <a:fillRect/>
          </a:stretch>
        </p:blipFill>
        <p:spPr>
          <a:xfrm>
            <a:off x="7566364" y="1678553"/>
            <a:ext cx="3415960" cy="4487387"/>
          </a:xfrm>
          <a:prstGeom prst="rect">
            <a:avLst/>
          </a:prstGeom>
        </p:spPr>
      </p:pic>
    </p:spTree>
    <p:extLst>
      <p:ext uri="{BB962C8B-B14F-4D97-AF65-F5344CB8AC3E}">
        <p14:creationId xmlns:p14="http://schemas.microsoft.com/office/powerpoint/2010/main" val="938322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76D3-FF74-4B87-9C29-622E2ADCD543}"/>
              </a:ext>
            </a:extLst>
          </p:cNvPr>
          <p:cNvSpPr>
            <a:spLocks noGrp="1"/>
          </p:cNvSpPr>
          <p:nvPr>
            <p:ph type="title"/>
          </p:nvPr>
        </p:nvSpPr>
        <p:spPr/>
        <p:txBody>
          <a:bodyPr>
            <a:normAutofit/>
          </a:bodyPr>
          <a:lstStyle/>
          <a:p>
            <a:r>
              <a:rPr lang="en-US" sz="2400" b="1" dirty="0"/>
              <a:t>What Has Changed in the 2021 IECC?</a:t>
            </a:r>
          </a:p>
        </p:txBody>
      </p:sp>
      <p:graphicFrame>
        <p:nvGraphicFramePr>
          <p:cNvPr id="9" name="Chart 8">
            <a:extLst>
              <a:ext uri="{FF2B5EF4-FFF2-40B4-BE49-F238E27FC236}">
                <a16:creationId xmlns:a16="http://schemas.microsoft.com/office/drawing/2014/main" id="{C2947EF7-EE67-4514-98CC-840C9871FF7D}"/>
              </a:ext>
            </a:extLst>
          </p:cNvPr>
          <p:cNvGraphicFramePr/>
          <p:nvPr/>
        </p:nvGraphicFramePr>
        <p:xfrm>
          <a:off x="1669355" y="2366367"/>
          <a:ext cx="4514565" cy="436525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03719A46-D77B-4AB9-8D18-BBBF97E7DCE0}"/>
              </a:ext>
            </a:extLst>
          </p:cNvPr>
          <p:cNvSpPr/>
          <p:nvPr/>
        </p:nvSpPr>
        <p:spPr>
          <a:xfrm>
            <a:off x="768805" y="2420206"/>
            <a:ext cx="10654390" cy="1118127"/>
          </a:xfrm>
          <a:prstGeom prst="rect">
            <a:avLst/>
          </a:prstGeom>
        </p:spPr>
        <p:txBody>
          <a:bodyPr wrap="square">
            <a:spAutoFit/>
          </a:bodyPr>
          <a:lstStyle/>
          <a:p>
            <a:pPr marL="457182" lvl="1" algn="ctr" defTabSz="914363"/>
            <a:r>
              <a:rPr lang="en-US" altLang="en-US" sz="6666" b="1" dirty="0">
                <a:solidFill>
                  <a:srgbClr val="002060"/>
                </a:solidFill>
                <a:latin typeface="Arial"/>
              </a:rPr>
              <a:t>Here’s a summary</a:t>
            </a:r>
          </a:p>
        </p:txBody>
      </p:sp>
    </p:spTree>
    <p:extLst>
      <p:ext uri="{BB962C8B-B14F-4D97-AF65-F5344CB8AC3E}">
        <p14:creationId xmlns:p14="http://schemas.microsoft.com/office/powerpoint/2010/main" val="2727026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Content Placeholder 1"/>
          <p:cNvSpPr>
            <a:spLocks noGrp="1"/>
          </p:cNvSpPr>
          <p:nvPr>
            <p:ph idx="1"/>
          </p:nvPr>
        </p:nvSpPr>
        <p:spPr>
          <a:xfrm>
            <a:off x="731520" y="1204913"/>
            <a:ext cx="10359614" cy="3603755"/>
          </a:xfrm>
        </p:spPr>
        <p:txBody>
          <a:bodyPr/>
          <a:lstStyle/>
          <a:p>
            <a:r>
              <a:rPr lang="en-US" altLang="en-US" dirty="0"/>
              <a:t>First included in the 2015 IECC, ERI path differs from the traditional prescriptive and performance paths</a:t>
            </a:r>
          </a:p>
          <a:p>
            <a:pPr lvl="1"/>
            <a:r>
              <a:rPr lang="en-US" altLang="en-US" dirty="0"/>
              <a:t>Unlike the performance path, is not based on the prescriptive requirements</a:t>
            </a:r>
          </a:p>
          <a:p>
            <a:pPr lvl="1"/>
            <a:r>
              <a:rPr lang="en-US" altLang="en-US" dirty="0"/>
              <a:t>Fundamental requirement is a single rating (ERI) based on </a:t>
            </a:r>
            <a:r>
              <a:rPr lang="en-US" altLang="en-US" dirty="0">
                <a:solidFill>
                  <a:srgbClr val="FF3300"/>
                </a:solidFill>
              </a:rPr>
              <a:t>RESNET/ICC 301</a:t>
            </a:r>
          </a:p>
          <a:p>
            <a:r>
              <a:rPr lang="en-US" altLang="en-US" dirty="0">
                <a:solidFill>
                  <a:srgbClr val="FF0000"/>
                </a:solidFill>
              </a:rPr>
              <a:t>Requirements table R406.2 lists requirements to be met</a:t>
            </a:r>
          </a:p>
        </p:txBody>
      </p:sp>
      <p:sp>
        <p:nvSpPr>
          <p:cNvPr id="243715" name="Title 2"/>
          <p:cNvSpPr>
            <a:spLocks noGrp="1"/>
          </p:cNvSpPr>
          <p:nvPr>
            <p:ph type="title"/>
          </p:nvPr>
        </p:nvSpPr>
        <p:spPr>
          <a:xfrm>
            <a:off x="381675" y="1"/>
            <a:ext cx="7579783" cy="921004"/>
          </a:xfrm>
        </p:spPr>
        <p:txBody>
          <a:bodyPr/>
          <a:lstStyle/>
          <a:p>
            <a:r>
              <a:rPr lang="en-US" altLang="en-US" sz="2400" b="1" dirty="0"/>
              <a:t>Energy Rating Index</a:t>
            </a:r>
            <a:br>
              <a:rPr lang="en-US" altLang="en-US" sz="2400" b="1" dirty="0"/>
            </a:br>
            <a:r>
              <a:rPr lang="en-US" altLang="en-US" sz="2000" b="1" i="1" dirty="0"/>
              <a:t>Section R406</a:t>
            </a:r>
            <a:endParaRPr lang="en-US" altLang="en-US" sz="2400" b="1" i="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Content Placeholder 1"/>
          <p:cNvSpPr>
            <a:spLocks noGrp="1"/>
          </p:cNvSpPr>
          <p:nvPr>
            <p:ph idx="1"/>
          </p:nvPr>
        </p:nvSpPr>
        <p:spPr>
          <a:xfrm>
            <a:off x="645459" y="1204913"/>
            <a:ext cx="10693101" cy="5262562"/>
          </a:xfrm>
        </p:spPr>
        <p:txBody>
          <a:bodyPr/>
          <a:lstStyle/>
          <a:p>
            <a:r>
              <a:rPr lang="en-US" altLang="en-US" dirty="0"/>
              <a:t>Compliance with this method must be completed by an approved third party and documentation including compliance reports must be reviewed by the code official</a:t>
            </a:r>
          </a:p>
          <a:p>
            <a:r>
              <a:rPr lang="en-US" altLang="en-US" dirty="0"/>
              <a:t>Compliance is demonstrated if the calculated ERI is ≤ a defined threshold for the climate zone in which the building is located</a:t>
            </a:r>
          </a:p>
          <a:p>
            <a:r>
              <a:rPr lang="en-US" altLang="en-US" dirty="0">
                <a:solidFill>
                  <a:srgbClr val="FF0000"/>
                </a:solidFill>
              </a:rPr>
              <a:t>Summary of 2021 IECC Changes</a:t>
            </a:r>
          </a:p>
          <a:p>
            <a:pPr lvl="1"/>
            <a:r>
              <a:rPr lang="en-US" altLang="en-US" dirty="0">
                <a:solidFill>
                  <a:srgbClr val="FF0000"/>
                </a:solidFill>
              </a:rPr>
              <a:t>Required values in Table R406.5 were reduced</a:t>
            </a:r>
          </a:p>
          <a:p>
            <a:pPr lvl="1"/>
            <a:r>
              <a:rPr lang="en-US" altLang="en-US" dirty="0">
                <a:solidFill>
                  <a:srgbClr val="FF0000"/>
                </a:solidFill>
              </a:rPr>
              <a:t>R406.3 limits renewable energy production to reduce no more than 5% of total energy use</a:t>
            </a:r>
          </a:p>
          <a:p>
            <a:pPr lvl="1"/>
            <a:r>
              <a:rPr lang="en-US" altLang="en-US" dirty="0">
                <a:solidFill>
                  <a:srgbClr val="FF0000"/>
                </a:solidFill>
              </a:rPr>
              <a:t>Additional Efficiency Package Options – requires a target score reduction of 5%</a:t>
            </a:r>
          </a:p>
        </p:txBody>
      </p:sp>
      <p:sp>
        <p:nvSpPr>
          <p:cNvPr id="243715" name="Title 2"/>
          <p:cNvSpPr>
            <a:spLocks noGrp="1"/>
          </p:cNvSpPr>
          <p:nvPr>
            <p:ph type="title"/>
          </p:nvPr>
        </p:nvSpPr>
        <p:spPr>
          <a:xfrm>
            <a:off x="327888" y="1"/>
            <a:ext cx="7579783" cy="921004"/>
          </a:xfrm>
        </p:spPr>
        <p:txBody>
          <a:bodyPr/>
          <a:lstStyle/>
          <a:p>
            <a:r>
              <a:rPr lang="en-US" altLang="en-US" sz="2400" b="1" dirty="0"/>
              <a:t>Energy Rating Index </a:t>
            </a:r>
            <a:br>
              <a:rPr lang="en-US" altLang="en-US" sz="2400" b="1" dirty="0"/>
            </a:br>
            <a:r>
              <a:rPr lang="en-US" altLang="en-US" sz="2000" b="1" i="1" dirty="0"/>
              <a:t>Section R406</a:t>
            </a:r>
            <a:endParaRPr lang="en-US" altLang="en-US" sz="2400" b="1" i="1" dirty="0"/>
          </a:p>
        </p:txBody>
      </p:sp>
    </p:spTree>
    <p:extLst>
      <p:ext uri="{BB962C8B-B14F-4D97-AF65-F5344CB8AC3E}">
        <p14:creationId xmlns:p14="http://schemas.microsoft.com/office/powerpoint/2010/main" val="2238513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84840341"/>
              </p:ext>
            </p:extLst>
          </p:nvPr>
        </p:nvGraphicFramePr>
        <p:xfrm>
          <a:off x="3309938" y="2389188"/>
          <a:ext cx="5080000" cy="333216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tblGrid>
              <a:tr h="370801">
                <a:tc>
                  <a:txBody>
                    <a:bodyPr/>
                    <a:lstStyle/>
                    <a:p>
                      <a:pPr algn="ctr"/>
                      <a:r>
                        <a:rPr lang="en-US" sz="1800" dirty="0"/>
                        <a:t>Climate Zone</a:t>
                      </a:r>
                    </a:p>
                  </a:txBody>
                  <a:tcPr marT="45716" marB="45716"/>
                </a:tc>
                <a:tc>
                  <a:txBody>
                    <a:bodyPr/>
                    <a:lstStyle/>
                    <a:p>
                      <a:pPr algn="ctr"/>
                      <a:r>
                        <a:rPr lang="en-US" sz="1800" dirty="0" err="1"/>
                        <a:t>ERI</a:t>
                      </a:r>
                      <a:r>
                        <a:rPr lang="en-US" sz="1800" baseline="30000" dirty="0" err="1"/>
                        <a:t>a</a:t>
                      </a:r>
                      <a:endParaRPr lang="en-US" sz="1800" baseline="30000" dirty="0"/>
                    </a:p>
                  </a:txBody>
                  <a:tcPr marT="45716" marB="45716"/>
                </a:tc>
                <a:extLst>
                  <a:ext uri="{0D108BD9-81ED-4DB2-BD59-A6C34878D82A}">
                    <a16:rowId xmlns:a16="http://schemas.microsoft.com/office/drawing/2014/main" val="10000"/>
                  </a:ext>
                </a:extLst>
              </a:tr>
              <a:tr h="370801">
                <a:tc>
                  <a:txBody>
                    <a:bodyPr/>
                    <a:lstStyle/>
                    <a:p>
                      <a:pPr algn="ctr"/>
                      <a:r>
                        <a:rPr lang="en-US" sz="1800" dirty="0">
                          <a:solidFill>
                            <a:srgbClr val="FF0000"/>
                          </a:solidFill>
                        </a:rPr>
                        <a:t>0-</a:t>
                      </a:r>
                      <a:r>
                        <a:rPr lang="en-US" sz="1800" dirty="0"/>
                        <a:t>1</a:t>
                      </a:r>
                    </a:p>
                  </a:txBody>
                  <a:tcPr marT="45716" marB="45716"/>
                </a:tc>
                <a:tc>
                  <a:txBody>
                    <a:bodyPr/>
                    <a:lstStyle/>
                    <a:p>
                      <a:pPr algn="ctr"/>
                      <a:r>
                        <a:rPr lang="en-US" sz="1800" dirty="0">
                          <a:solidFill>
                            <a:srgbClr val="FF0000"/>
                          </a:solidFill>
                        </a:rPr>
                        <a:t>52</a:t>
                      </a:r>
                    </a:p>
                  </a:txBody>
                  <a:tcPr marT="45716" marB="45716"/>
                </a:tc>
                <a:extLst>
                  <a:ext uri="{0D108BD9-81ED-4DB2-BD59-A6C34878D82A}">
                    <a16:rowId xmlns:a16="http://schemas.microsoft.com/office/drawing/2014/main" val="10001"/>
                  </a:ext>
                </a:extLst>
              </a:tr>
              <a:tr h="370801">
                <a:tc>
                  <a:txBody>
                    <a:bodyPr/>
                    <a:lstStyle/>
                    <a:p>
                      <a:pPr algn="ctr"/>
                      <a:r>
                        <a:rPr lang="en-US" sz="1800" dirty="0"/>
                        <a:t>2</a:t>
                      </a:r>
                    </a:p>
                  </a:txBody>
                  <a:tcPr marT="45716" marB="45716"/>
                </a:tc>
                <a:tc>
                  <a:txBody>
                    <a:bodyPr/>
                    <a:lstStyle/>
                    <a:p>
                      <a:pPr algn="ctr"/>
                      <a:r>
                        <a:rPr lang="en-US" sz="1800" dirty="0">
                          <a:solidFill>
                            <a:srgbClr val="FF0000"/>
                          </a:solidFill>
                        </a:rPr>
                        <a:t>52</a:t>
                      </a:r>
                    </a:p>
                  </a:txBody>
                  <a:tcPr marT="45716" marB="45716"/>
                </a:tc>
                <a:extLst>
                  <a:ext uri="{0D108BD9-81ED-4DB2-BD59-A6C34878D82A}">
                    <a16:rowId xmlns:a16="http://schemas.microsoft.com/office/drawing/2014/main" val="10002"/>
                  </a:ext>
                </a:extLst>
              </a:tr>
              <a:tr h="365752">
                <a:tc>
                  <a:txBody>
                    <a:bodyPr/>
                    <a:lstStyle/>
                    <a:p>
                      <a:pPr algn="ctr"/>
                      <a:r>
                        <a:rPr lang="en-US" sz="1800" dirty="0"/>
                        <a:t>3</a:t>
                      </a:r>
                    </a:p>
                  </a:txBody>
                  <a:tcPr marT="45716" marB="45716"/>
                </a:tc>
                <a:tc>
                  <a:txBody>
                    <a:bodyPr/>
                    <a:lstStyle/>
                    <a:p>
                      <a:pPr algn="ctr"/>
                      <a:r>
                        <a:rPr lang="en-US" sz="1800" dirty="0">
                          <a:solidFill>
                            <a:srgbClr val="FF0000"/>
                          </a:solidFill>
                        </a:rPr>
                        <a:t>51</a:t>
                      </a:r>
                    </a:p>
                  </a:txBody>
                  <a:tcPr marT="45716" marB="45716"/>
                </a:tc>
                <a:extLst>
                  <a:ext uri="{0D108BD9-81ED-4DB2-BD59-A6C34878D82A}">
                    <a16:rowId xmlns:a16="http://schemas.microsoft.com/office/drawing/2014/main" val="10003"/>
                  </a:ext>
                </a:extLst>
              </a:tr>
              <a:tr h="370801">
                <a:tc>
                  <a:txBody>
                    <a:bodyPr/>
                    <a:lstStyle/>
                    <a:p>
                      <a:pPr algn="ctr"/>
                      <a:r>
                        <a:rPr lang="en-US" sz="1800" dirty="0"/>
                        <a:t>4</a:t>
                      </a:r>
                    </a:p>
                  </a:txBody>
                  <a:tcPr marT="45716" marB="45716"/>
                </a:tc>
                <a:tc>
                  <a:txBody>
                    <a:bodyPr/>
                    <a:lstStyle/>
                    <a:p>
                      <a:pPr algn="ctr"/>
                      <a:r>
                        <a:rPr lang="en-US" sz="1800" dirty="0">
                          <a:solidFill>
                            <a:srgbClr val="FF0000"/>
                          </a:solidFill>
                        </a:rPr>
                        <a:t>54</a:t>
                      </a:r>
                    </a:p>
                  </a:txBody>
                  <a:tcPr marT="45716" marB="45716"/>
                </a:tc>
                <a:extLst>
                  <a:ext uri="{0D108BD9-81ED-4DB2-BD59-A6C34878D82A}">
                    <a16:rowId xmlns:a16="http://schemas.microsoft.com/office/drawing/2014/main" val="10004"/>
                  </a:ext>
                </a:extLst>
              </a:tr>
              <a:tr h="370801">
                <a:tc>
                  <a:txBody>
                    <a:bodyPr/>
                    <a:lstStyle/>
                    <a:p>
                      <a:pPr algn="ctr"/>
                      <a:r>
                        <a:rPr lang="en-US" sz="1800" dirty="0"/>
                        <a:t>5</a:t>
                      </a:r>
                    </a:p>
                  </a:txBody>
                  <a:tcPr marT="45716" marB="45716"/>
                </a:tc>
                <a:tc>
                  <a:txBody>
                    <a:bodyPr/>
                    <a:lstStyle/>
                    <a:p>
                      <a:pPr algn="ctr"/>
                      <a:r>
                        <a:rPr lang="en-US" sz="1800" dirty="0">
                          <a:solidFill>
                            <a:srgbClr val="FF0000"/>
                          </a:solidFill>
                        </a:rPr>
                        <a:t>55</a:t>
                      </a:r>
                    </a:p>
                  </a:txBody>
                  <a:tcPr marT="45716" marB="45716"/>
                </a:tc>
                <a:extLst>
                  <a:ext uri="{0D108BD9-81ED-4DB2-BD59-A6C34878D82A}">
                    <a16:rowId xmlns:a16="http://schemas.microsoft.com/office/drawing/2014/main" val="10005"/>
                  </a:ext>
                </a:extLst>
              </a:tr>
              <a:tr h="370801">
                <a:tc>
                  <a:txBody>
                    <a:bodyPr/>
                    <a:lstStyle/>
                    <a:p>
                      <a:pPr algn="ctr"/>
                      <a:r>
                        <a:rPr lang="en-US" sz="1800" dirty="0"/>
                        <a:t>6</a:t>
                      </a:r>
                    </a:p>
                  </a:txBody>
                  <a:tcPr marT="45716" marB="45716"/>
                </a:tc>
                <a:tc>
                  <a:txBody>
                    <a:bodyPr/>
                    <a:lstStyle/>
                    <a:p>
                      <a:pPr algn="ctr"/>
                      <a:r>
                        <a:rPr lang="en-US" sz="1800" dirty="0">
                          <a:solidFill>
                            <a:srgbClr val="FF0000"/>
                          </a:solidFill>
                        </a:rPr>
                        <a:t>54</a:t>
                      </a:r>
                    </a:p>
                  </a:txBody>
                  <a:tcPr marT="45716" marB="45716"/>
                </a:tc>
                <a:extLst>
                  <a:ext uri="{0D108BD9-81ED-4DB2-BD59-A6C34878D82A}">
                    <a16:rowId xmlns:a16="http://schemas.microsoft.com/office/drawing/2014/main" val="10006"/>
                  </a:ext>
                </a:extLst>
              </a:tr>
              <a:tr h="370801">
                <a:tc>
                  <a:txBody>
                    <a:bodyPr/>
                    <a:lstStyle/>
                    <a:p>
                      <a:pPr algn="ctr"/>
                      <a:r>
                        <a:rPr lang="en-US" sz="1800" dirty="0"/>
                        <a:t>7</a:t>
                      </a:r>
                    </a:p>
                  </a:txBody>
                  <a:tcPr marT="45716" marB="45716"/>
                </a:tc>
                <a:tc>
                  <a:txBody>
                    <a:bodyPr/>
                    <a:lstStyle/>
                    <a:p>
                      <a:pPr algn="ctr"/>
                      <a:r>
                        <a:rPr lang="en-US" sz="1800" dirty="0">
                          <a:solidFill>
                            <a:srgbClr val="FF0000"/>
                          </a:solidFill>
                        </a:rPr>
                        <a:t>53</a:t>
                      </a:r>
                    </a:p>
                  </a:txBody>
                  <a:tcPr marT="45716" marB="45716"/>
                </a:tc>
                <a:extLst>
                  <a:ext uri="{0D108BD9-81ED-4DB2-BD59-A6C34878D82A}">
                    <a16:rowId xmlns:a16="http://schemas.microsoft.com/office/drawing/2014/main" val="10007"/>
                  </a:ext>
                </a:extLst>
              </a:tr>
              <a:tr h="370801">
                <a:tc>
                  <a:txBody>
                    <a:bodyPr/>
                    <a:lstStyle/>
                    <a:p>
                      <a:pPr algn="ctr"/>
                      <a:r>
                        <a:rPr lang="en-US" sz="1800" dirty="0"/>
                        <a:t>8</a:t>
                      </a:r>
                    </a:p>
                  </a:txBody>
                  <a:tcPr marT="45716" marB="45716"/>
                </a:tc>
                <a:tc>
                  <a:txBody>
                    <a:bodyPr/>
                    <a:lstStyle/>
                    <a:p>
                      <a:pPr algn="ctr"/>
                      <a:r>
                        <a:rPr lang="en-US" sz="1800" dirty="0">
                          <a:solidFill>
                            <a:srgbClr val="FF0000"/>
                          </a:solidFill>
                        </a:rPr>
                        <a:t>53</a:t>
                      </a:r>
                    </a:p>
                  </a:txBody>
                  <a:tcPr marT="45716" marB="45716"/>
                </a:tc>
                <a:extLst>
                  <a:ext uri="{0D108BD9-81ED-4DB2-BD59-A6C34878D82A}">
                    <a16:rowId xmlns:a16="http://schemas.microsoft.com/office/drawing/2014/main" val="10008"/>
                  </a:ext>
                </a:extLst>
              </a:tr>
            </a:tbl>
          </a:graphicData>
        </a:graphic>
      </p:graphicFrame>
      <p:sp>
        <p:nvSpPr>
          <p:cNvPr id="245794" name="Title 2"/>
          <p:cNvSpPr>
            <a:spLocks noGrp="1"/>
          </p:cNvSpPr>
          <p:nvPr>
            <p:ph type="title"/>
          </p:nvPr>
        </p:nvSpPr>
        <p:spPr/>
        <p:txBody>
          <a:bodyPr>
            <a:normAutofit/>
          </a:bodyPr>
          <a:lstStyle/>
          <a:p>
            <a:r>
              <a:rPr lang="en-US" altLang="en-US" sz="2400" b="1" dirty="0"/>
              <a:t>Energy Rating Index</a:t>
            </a:r>
            <a:br>
              <a:rPr lang="en-US" altLang="en-US" sz="2400" b="1" dirty="0"/>
            </a:br>
            <a:r>
              <a:rPr lang="en-US" altLang="en-US" sz="2000" b="1" i="1" dirty="0"/>
              <a:t>Section R406</a:t>
            </a:r>
            <a:endParaRPr lang="en-US" altLang="en-US" sz="2400" dirty="0"/>
          </a:p>
        </p:txBody>
      </p:sp>
      <p:sp>
        <p:nvSpPr>
          <p:cNvPr id="245795" name="Rectangle 3"/>
          <p:cNvSpPr txBox="1">
            <a:spLocks noChangeArrowheads="1"/>
          </p:cNvSpPr>
          <p:nvPr/>
        </p:nvSpPr>
        <p:spPr bwMode="auto">
          <a:xfrm>
            <a:off x="3141663" y="1027113"/>
            <a:ext cx="5232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itchFamily="34" charset="0"/>
              <a:buChar char="•"/>
              <a:defRPr sz="2400">
                <a:solidFill>
                  <a:schemeClr val="tx1"/>
                </a:solidFill>
                <a:latin typeface="Arial" pitchFamily="34" charset="0"/>
              </a:defRPr>
            </a:lvl1pPr>
            <a:lvl2pPr marL="742950" indent="-285750" defTabSz="457200">
              <a:spcBef>
                <a:spcPct val="20000"/>
              </a:spcBef>
              <a:buFont typeface="Arial" pitchFamily="34" charset="0"/>
              <a:buChar char="–"/>
              <a:defRPr sz="2000">
                <a:solidFill>
                  <a:schemeClr val="tx1"/>
                </a:solidFill>
                <a:latin typeface="Arial" pitchFamily="34" charset="0"/>
              </a:defRPr>
            </a:lvl2pPr>
            <a:lvl3pPr marL="1143000" indent="-228600" defTabSz="457200">
              <a:spcBef>
                <a:spcPct val="20000"/>
              </a:spcBef>
              <a:buFont typeface="Arial" pitchFamily="34" charset="0"/>
              <a:buChar char="•"/>
              <a:defRPr>
                <a:solidFill>
                  <a:schemeClr val="tx1"/>
                </a:solidFill>
                <a:latin typeface="Arial" pitchFamily="34" charset="0"/>
              </a:defRPr>
            </a:lvl3pPr>
            <a:lvl4pPr marL="1600200" indent="-228600" defTabSz="457200">
              <a:spcBef>
                <a:spcPct val="20000"/>
              </a:spcBef>
              <a:buFont typeface="Arial" pitchFamily="34" charset="0"/>
              <a:buChar char="–"/>
              <a:defRPr>
                <a:solidFill>
                  <a:schemeClr val="tx1"/>
                </a:solidFill>
                <a:latin typeface="Arial" pitchFamily="34" charset="0"/>
              </a:defRPr>
            </a:lvl4pPr>
            <a:lvl5pPr marL="2057400" indent="-228600" defTabSz="457200">
              <a:spcBef>
                <a:spcPct val="20000"/>
              </a:spcBef>
              <a:buFont typeface="Arial" pitchFamily="34" charset="0"/>
              <a:buChar char="»"/>
              <a:defRPr>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Font typeface="Arial" pitchFamily="34" charset="0"/>
              <a:buNone/>
            </a:pPr>
            <a:r>
              <a:rPr lang="en-US" altLang="en-US" dirty="0">
                <a:cs typeface="Arial" pitchFamily="34" charset="0"/>
              </a:rPr>
              <a:t>Table R406.</a:t>
            </a:r>
            <a:r>
              <a:rPr lang="en-US" altLang="en-US" dirty="0">
                <a:solidFill>
                  <a:srgbClr val="FF0000"/>
                </a:solidFill>
                <a:cs typeface="Arial" pitchFamily="34" charset="0"/>
              </a:rPr>
              <a:t>5</a:t>
            </a:r>
          </a:p>
          <a:p>
            <a:pPr eaLnBrk="1" hangingPunct="1">
              <a:buFont typeface="Arial" pitchFamily="34" charset="0"/>
              <a:buNone/>
            </a:pPr>
            <a:r>
              <a:rPr lang="en-US" altLang="en-US" dirty="0">
                <a:cs typeface="Arial" pitchFamily="34" charset="0"/>
              </a:rPr>
              <a:t>Maximum Energy Rating Index</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E4D39E-0EA8-4E97-8197-153A0E221E62}"/>
              </a:ext>
            </a:extLst>
          </p:cNvPr>
          <p:cNvSpPr txBox="1">
            <a:spLocks/>
          </p:cNvSpPr>
          <p:nvPr/>
        </p:nvSpPr>
        <p:spPr>
          <a:xfrm>
            <a:off x="193117" y="19424"/>
            <a:ext cx="8923989" cy="921004"/>
          </a:xfrm>
          <a:prstGeom prst="rect">
            <a:avLst/>
          </a:prstGeom>
          <a:ln>
            <a:noFill/>
          </a:ln>
        </p:spPr>
        <p:txBody>
          <a:bodyPr vert="horz" lIns="76200" tIns="38100" rIns="76200" bIns="38100" rtlCol="0" anchor="ctr">
            <a:normAutofit/>
          </a:bodyPr>
          <a:lstStyle>
            <a:lvl1pPr algn="l" defTabSz="548640" rtl="0" eaLnBrk="1" latinLnBrk="0" hangingPunct="1">
              <a:lnSpc>
                <a:spcPts val="3360"/>
              </a:lnSpc>
              <a:spcBef>
                <a:spcPct val="0"/>
              </a:spcBef>
              <a:buNone/>
              <a:defRPr sz="3120" kern="1200" baseline="0">
                <a:solidFill>
                  <a:srgbClr val="50565C"/>
                </a:solidFill>
                <a:latin typeface="+mj-lt"/>
                <a:ea typeface="+mj-ea"/>
                <a:cs typeface="+mj-cs"/>
              </a:defRPr>
            </a:lvl1pPr>
          </a:lstStyle>
          <a:p>
            <a:pPr defTabSz="457182">
              <a:lnSpc>
                <a:spcPts val="2800"/>
              </a:lnSpc>
            </a:pPr>
            <a:r>
              <a:rPr lang="en-US" sz="2400" b="1" dirty="0"/>
              <a:t>Building Thermal Envelope</a:t>
            </a:r>
            <a:br>
              <a:rPr lang="en-US" sz="2333" b="1" dirty="0">
                <a:solidFill>
                  <a:srgbClr val="000000"/>
                </a:solidFill>
                <a:latin typeface="Arial" panose="020B0604020202020204" pitchFamily="34" charset="0"/>
              </a:rPr>
            </a:br>
            <a:r>
              <a:rPr lang="en-US" sz="2000" b="1" i="1" dirty="0"/>
              <a:t>Section R406.3</a:t>
            </a:r>
            <a:endParaRPr lang="en-US" sz="2400" b="1" i="1" dirty="0"/>
          </a:p>
        </p:txBody>
      </p:sp>
      <p:sp>
        <p:nvSpPr>
          <p:cNvPr id="6" name="TextBox 5">
            <a:extLst>
              <a:ext uri="{FF2B5EF4-FFF2-40B4-BE49-F238E27FC236}">
                <a16:creationId xmlns:a16="http://schemas.microsoft.com/office/drawing/2014/main" id="{2693293E-6333-49F4-B8D5-AB1FE9918944}"/>
              </a:ext>
            </a:extLst>
          </p:cNvPr>
          <p:cNvSpPr txBox="1"/>
          <p:nvPr/>
        </p:nvSpPr>
        <p:spPr>
          <a:xfrm>
            <a:off x="733666" y="1357236"/>
            <a:ext cx="10164144" cy="2014098"/>
          </a:xfrm>
          <a:prstGeom prst="rect">
            <a:avLst/>
          </a:prstGeom>
        </p:spPr>
        <p:txBody>
          <a:bodyPr vert="horz" wrap="square" lIns="76200" tIns="38100" rIns="76200" bIns="38100" rtlCol="0">
            <a:normAutofit/>
          </a:bodyPr>
          <a:lstStyle/>
          <a:p>
            <a:pPr marL="285739" indent="-285739" defTabSz="380985">
              <a:spcBef>
                <a:spcPct val="20000"/>
              </a:spcBef>
              <a:buFont typeface="Wingdings" panose="05000000000000000000" pitchFamily="2" charset="2"/>
              <a:buChar char="Ø"/>
            </a:pPr>
            <a:r>
              <a:rPr lang="en-US" sz="2000" b="1" dirty="0">
                <a:solidFill>
                  <a:srgbClr val="FF0000"/>
                </a:solidFill>
                <a:latin typeface="Arial"/>
                <a:cs typeface="Arial Narrow"/>
              </a:rPr>
              <a:t>ERI envelope backstop at 115% of 2021 IECC Reference UA</a:t>
            </a:r>
          </a:p>
          <a:p>
            <a:pPr defTabSz="380985">
              <a:spcBef>
                <a:spcPct val="20000"/>
              </a:spcBef>
            </a:pPr>
            <a:r>
              <a:rPr lang="en-US" sz="1667" b="1" dirty="0">
                <a:solidFill>
                  <a:srgbClr val="FF0000"/>
                </a:solidFill>
                <a:latin typeface="Arial"/>
                <a:cs typeface="Arial Narrow"/>
              </a:rPr>
              <a:t>On-site renewables are NOT included:</a:t>
            </a:r>
          </a:p>
          <a:p>
            <a:pPr marL="285750" indent="-285750" defTabSz="380985">
              <a:spcBef>
                <a:spcPct val="20000"/>
              </a:spcBef>
              <a:buFont typeface="Arial" panose="020B0604020202020204" pitchFamily="34" charset="0"/>
              <a:buChar char="•"/>
            </a:pPr>
            <a:r>
              <a:rPr lang="en-US" sz="1667" dirty="0">
                <a:solidFill>
                  <a:srgbClr val="FF0000"/>
                </a:solidFill>
                <a:latin typeface="Arial"/>
                <a:cs typeface="Arial Narrow"/>
              </a:rPr>
              <a:t>Proposed total building thermal envelope UA (sum of U-factor x assembly area) to be less than or equal to building thermal envelope UA using prescriptive U-factors from Table R402.1.2 x 1.15 (Equation 4-1).</a:t>
            </a:r>
          </a:p>
          <a:p>
            <a:pPr marL="285750" indent="-285750" defTabSz="380985">
              <a:spcBef>
                <a:spcPct val="20000"/>
              </a:spcBef>
              <a:buFont typeface="Arial" panose="020B0604020202020204" pitchFamily="34" charset="0"/>
              <a:buChar char="•"/>
            </a:pPr>
            <a:r>
              <a:rPr lang="en-US" sz="1667" dirty="0">
                <a:solidFill>
                  <a:srgbClr val="FF0000"/>
                </a:solidFill>
                <a:latin typeface="Arial"/>
                <a:cs typeface="Arial Narrow"/>
              </a:rPr>
              <a:t>Area-weighted maximum fenestration SHGC permitted in Climate Zones 0-3 to be 0.30.</a:t>
            </a:r>
          </a:p>
          <a:p>
            <a:pPr defTabSz="380985">
              <a:spcBef>
                <a:spcPct val="20000"/>
              </a:spcBef>
            </a:pPr>
            <a:endParaRPr lang="en-US" sz="1667" b="1" dirty="0">
              <a:solidFill>
                <a:srgbClr val="000000"/>
              </a:solidFill>
              <a:latin typeface="Arial"/>
              <a:cs typeface="Arial Narrow"/>
            </a:endParaRPr>
          </a:p>
          <a:p>
            <a:pPr defTabSz="380985">
              <a:spcBef>
                <a:spcPct val="20000"/>
              </a:spcBef>
            </a:pPr>
            <a:endParaRPr lang="en-US" sz="1667" b="1" dirty="0">
              <a:solidFill>
                <a:srgbClr val="000000"/>
              </a:solidFill>
              <a:latin typeface="Arial"/>
              <a:cs typeface="Arial Narrow"/>
            </a:endParaRPr>
          </a:p>
        </p:txBody>
      </p:sp>
      <p:sp>
        <p:nvSpPr>
          <p:cNvPr id="9" name="TextBox 8">
            <a:extLst>
              <a:ext uri="{FF2B5EF4-FFF2-40B4-BE49-F238E27FC236}">
                <a16:creationId xmlns:a16="http://schemas.microsoft.com/office/drawing/2014/main" id="{5C15817C-5853-4E26-BC74-10547A9E8447}"/>
              </a:ext>
            </a:extLst>
          </p:cNvPr>
          <p:cNvSpPr txBox="1"/>
          <p:nvPr/>
        </p:nvSpPr>
        <p:spPr>
          <a:xfrm>
            <a:off x="715508" y="3231334"/>
            <a:ext cx="10760983" cy="1230019"/>
          </a:xfrm>
          <a:prstGeom prst="rect">
            <a:avLst/>
          </a:prstGeom>
        </p:spPr>
        <p:txBody>
          <a:bodyPr vert="horz" wrap="square" lIns="76200" tIns="38100" rIns="76200" bIns="38100" rtlCol="0">
            <a:normAutofit/>
          </a:bodyPr>
          <a:lstStyle/>
          <a:p>
            <a:pPr marL="285739" indent="-285739" defTabSz="380985">
              <a:spcBef>
                <a:spcPct val="20000"/>
              </a:spcBef>
              <a:buFont typeface="Wingdings" panose="05000000000000000000" pitchFamily="2" charset="2"/>
              <a:buChar char="Ø"/>
            </a:pPr>
            <a:r>
              <a:rPr lang="en-US" sz="2000" b="1" dirty="0">
                <a:solidFill>
                  <a:srgbClr val="FF0000"/>
                </a:solidFill>
                <a:latin typeface="Arial"/>
                <a:cs typeface="Arial Narrow"/>
              </a:rPr>
              <a:t>ERI envelope backstop to 2018 IECC with on-site renewable energy </a:t>
            </a:r>
          </a:p>
          <a:p>
            <a:pPr marL="285750" indent="-285750" defTabSz="380985">
              <a:spcBef>
                <a:spcPct val="20000"/>
              </a:spcBef>
              <a:buFont typeface="Arial" panose="020B0604020202020204" pitchFamily="34" charset="0"/>
              <a:buChar char="•"/>
            </a:pPr>
            <a:r>
              <a:rPr lang="en-US" sz="1667" dirty="0">
                <a:solidFill>
                  <a:srgbClr val="FF0000"/>
                </a:solidFill>
                <a:latin typeface="Arial"/>
                <a:cs typeface="Arial Narrow"/>
              </a:rPr>
              <a:t>Building thermal envelope to be greater than or equal to levels of efficiency and SHGC in Table R402.1.2 or Table R402.1.4 of the 2018 IECC</a:t>
            </a:r>
          </a:p>
          <a:p>
            <a:pPr defTabSz="380985">
              <a:spcBef>
                <a:spcPct val="20000"/>
              </a:spcBef>
            </a:pPr>
            <a:endParaRPr lang="en-US" sz="1667" b="1" dirty="0">
              <a:solidFill>
                <a:srgbClr val="000000"/>
              </a:solidFill>
              <a:latin typeface="Arial"/>
              <a:cs typeface="Arial Narrow"/>
            </a:endParaRPr>
          </a:p>
        </p:txBody>
      </p:sp>
    </p:spTree>
    <p:extLst>
      <p:ext uri="{BB962C8B-B14F-4D97-AF65-F5344CB8AC3E}">
        <p14:creationId xmlns:p14="http://schemas.microsoft.com/office/powerpoint/2010/main" val="1509188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Content Placeholder 1"/>
          <p:cNvSpPr>
            <a:spLocks noGrp="1"/>
          </p:cNvSpPr>
          <p:nvPr>
            <p:ph idx="1"/>
          </p:nvPr>
        </p:nvSpPr>
        <p:spPr>
          <a:xfrm>
            <a:off x="957431" y="1332490"/>
            <a:ext cx="9320045" cy="1714500"/>
          </a:xfrm>
        </p:spPr>
        <p:txBody>
          <a:bodyPr/>
          <a:lstStyle/>
          <a:p>
            <a:r>
              <a:rPr lang="en-US" altLang="en-US" dirty="0"/>
              <a:t>ERI is determined in accordance with ANSI/RESNET/ICC 301</a:t>
            </a:r>
          </a:p>
          <a:p>
            <a:r>
              <a:rPr lang="en-US" altLang="en-US" dirty="0"/>
              <a:t>Except for buildings covered by IRC, the ERI Reference Design Ventilation rate to be in accordance with Equation 4-2:</a:t>
            </a:r>
          </a:p>
        </p:txBody>
      </p:sp>
      <p:sp>
        <p:nvSpPr>
          <p:cNvPr id="247811" name="Title 2"/>
          <p:cNvSpPr>
            <a:spLocks noGrp="1"/>
          </p:cNvSpPr>
          <p:nvPr>
            <p:ph type="title"/>
          </p:nvPr>
        </p:nvSpPr>
        <p:spPr/>
        <p:txBody>
          <a:bodyPr/>
          <a:lstStyle/>
          <a:p>
            <a:r>
              <a:rPr lang="en-US" altLang="en-US" sz="2400" b="1" dirty="0"/>
              <a:t>Energy Rating Index</a:t>
            </a:r>
            <a:br>
              <a:rPr lang="en-US" altLang="en-US" sz="2400" b="1" dirty="0"/>
            </a:br>
            <a:r>
              <a:rPr lang="en-US" altLang="en-US" sz="2000" b="1" i="1" dirty="0"/>
              <a:t>Section R406.</a:t>
            </a:r>
            <a:r>
              <a:rPr lang="en-US" altLang="en-US" sz="2000" b="1" i="1" dirty="0">
                <a:solidFill>
                  <a:srgbClr val="FF0000"/>
                </a:solidFill>
              </a:rPr>
              <a:t>4</a:t>
            </a:r>
            <a:endParaRPr lang="en-US" altLang="en-US" dirty="0">
              <a:solidFill>
                <a:srgbClr val="FF0000"/>
              </a:solidFill>
            </a:endParaRPr>
          </a:p>
        </p:txBody>
      </p:sp>
      <p:sp>
        <p:nvSpPr>
          <p:cNvPr id="2" name="TextBox 1"/>
          <p:cNvSpPr txBox="1"/>
          <p:nvPr/>
        </p:nvSpPr>
        <p:spPr>
          <a:xfrm>
            <a:off x="2501031" y="3097094"/>
            <a:ext cx="7402882" cy="1524000"/>
          </a:xfrm>
          <a:prstGeom prst="rect">
            <a:avLst/>
          </a:prstGeom>
        </p:spPr>
        <p:txBody>
          <a:bodyPr>
            <a:normAutofit/>
          </a:bodyPr>
          <a:lstStyle/>
          <a:p>
            <a:pPr defTabSz="457200">
              <a:spcBef>
                <a:spcPct val="20000"/>
              </a:spcBef>
              <a:defRPr/>
            </a:pPr>
            <a:r>
              <a:rPr lang="en-US" sz="2400" dirty="0"/>
              <a:t>Equation 4-2</a:t>
            </a:r>
          </a:p>
          <a:p>
            <a:pPr defTabSz="457200">
              <a:spcBef>
                <a:spcPct val="20000"/>
              </a:spcBef>
              <a:defRPr/>
            </a:pPr>
            <a:r>
              <a:rPr lang="en-US" sz="2400" dirty="0"/>
              <a:t>Ventilation rate, CFM = (0.01 x total square foot area of house) + [7.5 x (number of bedrooms + 1)]</a:t>
            </a:r>
          </a:p>
        </p:txBody>
      </p:sp>
      <p:sp>
        <p:nvSpPr>
          <p:cNvPr id="3" name="TextBox 2"/>
          <p:cNvSpPr txBox="1"/>
          <p:nvPr/>
        </p:nvSpPr>
        <p:spPr>
          <a:xfrm>
            <a:off x="1981201" y="5009141"/>
            <a:ext cx="8296275" cy="638175"/>
          </a:xfrm>
          <a:prstGeom prst="rect">
            <a:avLst/>
          </a:prstGeom>
        </p:spPr>
        <p:txBody>
          <a:bodyPr/>
          <a:lstStyle/>
          <a:p>
            <a:pPr defTabSz="457200">
              <a:spcBef>
                <a:spcPct val="20000"/>
              </a:spcBef>
              <a:defRPr/>
            </a:pPr>
            <a:r>
              <a:rPr lang="en-US" sz="2400" i="1" dirty="0"/>
              <a:t>Energy used to recharge or refuel a vehicle used for transportation on roads not on the building site not included in ERI reference design or rated design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Content Placeholder 1"/>
          <p:cNvSpPr>
            <a:spLocks noGrp="1"/>
          </p:cNvSpPr>
          <p:nvPr>
            <p:ph idx="1"/>
          </p:nvPr>
        </p:nvSpPr>
        <p:spPr>
          <a:xfrm>
            <a:off x="720762" y="1030288"/>
            <a:ext cx="9490038" cy="5160962"/>
          </a:xfrm>
        </p:spPr>
        <p:txBody>
          <a:bodyPr/>
          <a:lstStyle/>
          <a:p>
            <a:r>
              <a:rPr lang="en-US" altLang="en-US" dirty="0"/>
              <a:t>Buildings deemed to comply at elevation &lt; 2,400 feet above sea level where the following conditions are met:</a:t>
            </a:r>
          </a:p>
          <a:p>
            <a:pPr lvl="1"/>
            <a:r>
              <a:rPr lang="en-US" altLang="en-US" dirty="0"/>
              <a:t>&lt; ½ space is air conditioned</a:t>
            </a:r>
          </a:p>
          <a:p>
            <a:pPr lvl="1"/>
            <a:r>
              <a:rPr lang="en-US" altLang="en-US" dirty="0"/>
              <a:t>Occupied space is not heated</a:t>
            </a:r>
          </a:p>
          <a:p>
            <a:pPr lvl="1"/>
            <a:r>
              <a:rPr lang="en-US" altLang="en-US" u="sng" dirty="0"/>
              <a:t>&gt;</a:t>
            </a:r>
            <a:r>
              <a:rPr lang="en-US" altLang="en-US" dirty="0"/>
              <a:t> 80% solar, wind, or other renewable energy source supplies service water heating</a:t>
            </a:r>
          </a:p>
          <a:p>
            <a:pPr lvl="1"/>
            <a:r>
              <a:rPr lang="en-US" altLang="en-US" dirty="0"/>
              <a:t>SHGC on fenestration </a:t>
            </a:r>
            <a:r>
              <a:rPr lang="en-US" altLang="en-US" u="sng" dirty="0"/>
              <a:t>&lt;</a:t>
            </a:r>
            <a:r>
              <a:rPr lang="en-US" altLang="en-US" dirty="0"/>
              <a:t> 0.40 or overhang projection factor </a:t>
            </a:r>
            <a:br>
              <a:rPr lang="en-US" altLang="en-US" dirty="0"/>
            </a:br>
            <a:r>
              <a:rPr lang="en-US" altLang="en-US" u="sng" dirty="0"/>
              <a:t>&gt;</a:t>
            </a:r>
            <a:r>
              <a:rPr lang="en-US" altLang="en-US" dirty="0"/>
              <a:t> 0.30</a:t>
            </a:r>
          </a:p>
          <a:p>
            <a:pPr lvl="1"/>
            <a:r>
              <a:rPr lang="en-US" altLang="en-US" dirty="0"/>
              <a:t>Lighting in accordance with R404</a:t>
            </a:r>
          </a:p>
          <a:p>
            <a:pPr lvl="1"/>
            <a:r>
              <a:rPr lang="en-US" altLang="en-US" dirty="0"/>
              <a:t>Exterior roof complies with Table C402.2.11 (commercial cool roof) or insulation of </a:t>
            </a:r>
            <a:r>
              <a:rPr lang="en-US" altLang="en-US" u="sng" dirty="0"/>
              <a:t>&gt;</a:t>
            </a:r>
            <a:r>
              <a:rPr lang="en-US" altLang="en-US" dirty="0"/>
              <a:t> R-15, if present, attics above insulation are vented and attics below insulation unvented</a:t>
            </a:r>
          </a:p>
          <a:p>
            <a:pPr lvl="1"/>
            <a:r>
              <a:rPr lang="en-US" altLang="en-US" dirty="0"/>
              <a:t>Roof surface slope of not less than ¼ unit vertical in 12 units horizontal (i.e., 1/48 or 2.1% </a:t>
            </a:r>
            <a:r>
              <a:rPr lang="en-US" altLang="en-US" i="1" dirty="0"/>
              <a:t>[note: code says 21%]</a:t>
            </a:r>
            <a:r>
              <a:rPr lang="en-US" altLang="en-US" dirty="0"/>
              <a:t>)</a:t>
            </a:r>
          </a:p>
          <a:p>
            <a:pPr lvl="1"/>
            <a:endParaRPr lang="en-US" altLang="en-US" dirty="0"/>
          </a:p>
        </p:txBody>
      </p:sp>
      <p:sp>
        <p:nvSpPr>
          <p:cNvPr id="154627" name="Title 2"/>
          <p:cNvSpPr>
            <a:spLocks noGrp="1"/>
          </p:cNvSpPr>
          <p:nvPr>
            <p:ph type="title"/>
          </p:nvPr>
        </p:nvSpPr>
        <p:spPr/>
        <p:txBody>
          <a:bodyPr>
            <a:normAutofit/>
          </a:bodyPr>
          <a:lstStyle/>
          <a:p>
            <a:r>
              <a:rPr lang="en-US" altLang="en-US" sz="2400" b="1" dirty="0"/>
              <a:t>Tropical Zone</a:t>
            </a:r>
            <a:br>
              <a:rPr lang="en-US" altLang="en-US" sz="2400" b="1" dirty="0"/>
            </a:br>
            <a:r>
              <a:rPr lang="en-US" altLang="en-US" sz="2000" b="1" i="1" dirty="0"/>
              <a:t>Section R40</a:t>
            </a:r>
            <a:r>
              <a:rPr lang="en-US" altLang="en-US" sz="2000" b="1" i="1" dirty="0">
                <a:solidFill>
                  <a:srgbClr val="FF0000"/>
                </a:solidFill>
              </a:rPr>
              <a:t>7</a:t>
            </a:r>
            <a:endParaRPr lang="en-US" altLang="en-US" sz="2400" i="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Content Placeholder 1"/>
          <p:cNvSpPr>
            <a:spLocks noGrp="1"/>
          </p:cNvSpPr>
          <p:nvPr>
            <p:ph idx="1"/>
          </p:nvPr>
        </p:nvSpPr>
        <p:spPr/>
        <p:txBody>
          <a:bodyPr/>
          <a:lstStyle/>
          <a:p>
            <a:pPr lvl="1"/>
            <a:r>
              <a:rPr lang="en-US" altLang="en-US" dirty="0"/>
              <a:t>Operable fenestration provides ventilation of not less than 14% of floor area for each room or equivalent ventilation is provided by a ventilation fan</a:t>
            </a:r>
          </a:p>
          <a:p>
            <a:pPr lvl="1"/>
            <a:r>
              <a:rPr lang="en-US" altLang="en-US" dirty="0"/>
              <a:t>Bedrooms with 2 exterior walls facing different directions have operable fenestration</a:t>
            </a:r>
          </a:p>
          <a:p>
            <a:pPr lvl="1"/>
            <a:r>
              <a:rPr lang="en-US" altLang="en-US" dirty="0"/>
              <a:t>Interior doors to bedrooms capable of being secured open</a:t>
            </a:r>
          </a:p>
          <a:p>
            <a:pPr lvl="1"/>
            <a:r>
              <a:rPr lang="en-US" altLang="en-US" dirty="0"/>
              <a:t>Ceiling fan or rough-in provided for bedrooms and the largest space that is not used as a bedroom</a:t>
            </a:r>
          </a:p>
        </p:txBody>
      </p:sp>
      <p:sp>
        <p:nvSpPr>
          <p:cNvPr id="155651" name="Title 2"/>
          <p:cNvSpPr>
            <a:spLocks noGrp="1"/>
          </p:cNvSpPr>
          <p:nvPr>
            <p:ph type="title"/>
          </p:nvPr>
        </p:nvSpPr>
        <p:spPr/>
        <p:txBody>
          <a:bodyPr/>
          <a:lstStyle/>
          <a:p>
            <a:r>
              <a:rPr lang="en-US" altLang="en-US" sz="2400" b="1" dirty="0"/>
              <a:t>Tropical Zone</a:t>
            </a:r>
            <a:br>
              <a:rPr lang="en-US" altLang="en-US" sz="2400" b="1" dirty="0"/>
            </a:br>
            <a:r>
              <a:rPr lang="en-US" altLang="en-US" sz="2000" b="1" i="1" dirty="0"/>
              <a:t>Section R40</a:t>
            </a:r>
            <a:r>
              <a:rPr lang="en-US" altLang="en-US" sz="2000" b="1" i="1" dirty="0">
                <a:solidFill>
                  <a:srgbClr val="FF0000"/>
                </a:solidFill>
              </a:rPr>
              <a:t>7.2</a:t>
            </a:r>
            <a:r>
              <a:rPr lang="en-US" altLang="en-US" sz="2000" b="1" i="1" dirty="0"/>
              <a:t> Cont’d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B1B6D9-09E2-433D-A432-4EA734E4E6E5}"/>
              </a:ext>
            </a:extLst>
          </p:cNvPr>
          <p:cNvSpPr txBox="1">
            <a:spLocks/>
          </p:cNvSpPr>
          <p:nvPr/>
        </p:nvSpPr>
        <p:spPr>
          <a:xfrm>
            <a:off x="193117" y="19424"/>
            <a:ext cx="8923989" cy="921004"/>
          </a:xfrm>
          <a:prstGeom prst="rect">
            <a:avLst/>
          </a:prstGeom>
          <a:ln>
            <a:noFill/>
          </a:ln>
        </p:spPr>
        <p:txBody>
          <a:bodyPr vert="horz" lIns="76200" tIns="38100" rIns="76200" bIns="38100" rtlCol="0" anchor="ctr">
            <a:normAutofit/>
          </a:bodyPr>
          <a:lstStyle>
            <a:lvl1pPr algn="l" defTabSz="548640" rtl="0" eaLnBrk="1" latinLnBrk="0" hangingPunct="1">
              <a:lnSpc>
                <a:spcPts val="3360"/>
              </a:lnSpc>
              <a:spcBef>
                <a:spcPct val="0"/>
              </a:spcBef>
              <a:buNone/>
              <a:defRPr sz="3120" kern="1200" baseline="0">
                <a:solidFill>
                  <a:srgbClr val="50565C"/>
                </a:solidFill>
                <a:latin typeface="+mj-lt"/>
                <a:ea typeface="+mj-ea"/>
                <a:cs typeface="+mj-cs"/>
              </a:defRPr>
            </a:lvl1pPr>
          </a:lstStyle>
          <a:p>
            <a:pPr defTabSz="457182">
              <a:lnSpc>
                <a:spcPts val="2800"/>
              </a:lnSpc>
            </a:pPr>
            <a:r>
              <a:rPr lang="en-US" sz="2333" b="1" dirty="0">
                <a:solidFill>
                  <a:srgbClr val="FF0000"/>
                </a:solidFill>
                <a:latin typeface="Arial" panose="020B0604020202020204" pitchFamily="34" charset="0"/>
              </a:rPr>
              <a:t>Additional Efficiency Package Options</a:t>
            </a:r>
            <a:br>
              <a:rPr lang="en-US" sz="2333" b="1" dirty="0">
                <a:solidFill>
                  <a:srgbClr val="FF0000"/>
                </a:solidFill>
                <a:latin typeface="Arial" panose="020B0604020202020204" pitchFamily="34" charset="0"/>
              </a:rPr>
            </a:br>
            <a:r>
              <a:rPr lang="en-US" sz="2000" b="1" i="1" dirty="0">
                <a:solidFill>
                  <a:srgbClr val="FF0000"/>
                </a:solidFill>
              </a:rPr>
              <a:t>Section R408</a:t>
            </a:r>
            <a:endParaRPr lang="en-US" sz="2400" b="1" i="1" dirty="0">
              <a:solidFill>
                <a:srgbClr val="FF0000"/>
              </a:solidFill>
            </a:endParaRPr>
          </a:p>
        </p:txBody>
      </p:sp>
      <p:sp>
        <p:nvSpPr>
          <p:cNvPr id="8" name="TextBox 7">
            <a:extLst>
              <a:ext uri="{FF2B5EF4-FFF2-40B4-BE49-F238E27FC236}">
                <a16:creationId xmlns:a16="http://schemas.microsoft.com/office/drawing/2014/main" id="{521B1865-C556-447D-A39F-F4157093CBAD}"/>
              </a:ext>
            </a:extLst>
          </p:cNvPr>
          <p:cNvSpPr txBox="1"/>
          <p:nvPr/>
        </p:nvSpPr>
        <p:spPr>
          <a:xfrm>
            <a:off x="404812" y="1210467"/>
            <a:ext cx="10120313" cy="5222876"/>
          </a:xfrm>
          <a:prstGeom prst="rect">
            <a:avLst/>
          </a:prstGeom>
        </p:spPr>
        <p:txBody>
          <a:bodyPr vert="horz" wrap="square" lIns="76200" tIns="38100" rIns="76200" bIns="38100" rtlCol="0">
            <a:normAutofit lnSpcReduction="10000"/>
          </a:bodyPr>
          <a:lstStyle/>
          <a:p>
            <a:pPr marL="285739" indent="-285739" defTabSz="380985">
              <a:spcBef>
                <a:spcPct val="20000"/>
              </a:spcBef>
              <a:buFont typeface="Wingdings" panose="05000000000000000000" pitchFamily="2" charset="2"/>
              <a:buChar char="Ø"/>
            </a:pPr>
            <a:r>
              <a:rPr lang="en-US" sz="1667" dirty="0">
                <a:solidFill>
                  <a:srgbClr val="FF0000"/>
                </a:solidFill>
                <a:latin typeface="Arial"/>
                <a:cs typeface="Arial Narrow"/>
              </a:rPr>
              <a:t>R408.2.1 – Enhanced envelope performance option</a:t>
            </a:r>
          </a:p>
          <a:p>
            <a:pPr marL="742920" lvl="1" indent="-285739" defTabSz="380985">
              <a:spcBef>
                <a:spcPct val="20000"/>
              </a:spcBef>
              <a:buFont typeface="Wingdings" panose="05000000000000000000" pitchFamily="2" charset="2"/>
              <a:buChar char="Ø"/>
            </a:pPr>
            <a:r>
              <a:rPr lang="en-US" sz="1333" dirty="0">
                <a:solidFill>
                  <a:srgbClr val="FF0000"/>
                </a:solidFill>
                <a:latin typeface="Arial"/>
                <a:cs typeface="Arial Narrow"/>
              </a:rPr>
              <a:t>Design UA &lt;= Standard UA * 0.95</a:t>
            </a:r>
          </a:p>
          <a:p>
            <a:pPr marL="457182" lvl="1" defTabSz="380985">
              <a:spcBef>
                <a:spcPct val="20000"/>
              </a:spcBef>
            </a:pPr>
            <a:endParaRPr lang="en-US" sz="1667" dirty="0">
              <a:solidFill>
                <a:srgbClr val="FF0000"/>
              </a:solidFill>
              <a:latin typeface="Arial"/>
              <a:cs typeface="Arial Narrow"/>
            </a:endParaRPr>
          </a:p>
          <a:p>
            <a:pPr marL="285739" indent="-285739" defTabSz="380985">
              <a:spcBef>
                <a:spcPct val="20000"/>
              </a:spcBef>
              <a:buFont typeface="Wingdings" panose="05000000000000000000" pitchFamily="2" charset="2"/>
              <a:buChar char="Ø"/>
            </a:pPr>
            <a:r>
              <a:rPr lang="en-US" sz="1667" dirty="0">
                <a:solidFill>
                  <a:srgbClr val="FF0000"/>
                </a:solidFill>
                <a:latin typeface="Arial"/>
                <a:cs typeface="Arial Narrow"/>
              </a:rPr>
              <a:t>R408.2.2 – More efficient HVAC equipment performance option</a:t>
            </a:r>
          </a:p>
          <a:p>
            <a:pPr marL="742920" lvl="1" indent="-285739" defTabSz="380985">
              <a:spcBef>
                <a:spcPct val="20000"/>
              </a:spcBef>
              <a:buFont typeface="Wingdings" panose="05000000000000000000" pitchFamily="2" charset="2"/>
              <a:buChar char="Ø"/>
            </a:pPr>
            <a:r>
              <a:rPr lang="en-US" sz="1333" dirty="0">
                <a:solidFill>
                  <a:srgbClr val="FF0000"/>
                </a:solidFill>
                <a:latin typeface="Arial"/>
                <a:cs typeface="Arial Narrow"/>
              </a:rPr>
              <a:t>Furnace &gt;= 95 AFUE and AC &gt;= 16 SEER</a:t>
            </a:r>
          </a:p>
          <a:p>
            <a:pPr marL="742920" lvl="1" indent="-285739" defTabSz="380985">
              <a:spcBef>
                <a:spcPct val="20000"/>
              </a:spcBef>
              <a:buFont typeface="Wingdings" panose="05000000000000000000" pitchFamily="2" charset="2"/>
              <a:buChar char="Ø"/>
            </a:pPr>
            <a:r>
              <a:rPr lang="en-US" sz="1333" dirty="0">
                <a:solidFill>
                  <a:srgbClr val="FF0000"/>
                </a:solidFill>
                <a:latin typeface="Arial"/>
                <a:cs typeface="Arial Narrow"/>
              </a:rPr>
              <a:t>Air Source Heat Pump &gt;= 10 HSPF/16 SEER</a:t>
            </a:r>
          </a:p>
          <a:p>
            <a:pPr marL="742920" lvl="1" indent="-285739" defTabSz="380985">
              <a:spcBef>
                <a:spcPct val="20000"/>
              </a:spcBef>
              <a:buFont typeface="Wingdings" panose="05000000000000000000" pitchFamily="2" charset="2"/>
              <a:buChar char="Ø"/>
            </a:pPr>
            <a:r>
              <a:rPr lang="en-US" sz="1333" dirty="0">
                <a:solidFill>
                  <a:srgbClr val="FF0000"/>
                </a:solidFill>
                <a:latin typeface="Arial"/>
                <a:cs typeface="Arial Narrow"/>
              </a:rPr>
              <a:t>Ground Source Heat Pump &gt;= 3.5 COP</a:t>
            </a:r>
          </a:p>
          <a:p>
            <a:pPr marL="285739" indent="-285739" defTabSz="380985">
              <a:spcBef>
                <a:spcPct val="20000"/>
              </a:spcBef>
              <a:buFont typeface="Wingdings" panose="05000000000000000000" pitchFamily="2" charset="2"/>
              <a:buChar char="Ø"/>
            </a:pPr>
            <a:endParaRPr lang="en-US" sz="1667" dirty="0">
              <a:solidFill>
                <a:srgbClr val="FF0000"/>
              </a:solidFill>
              <a:latin typeface="Arial"/>
              <a:cs typeface="Arial Narrow"/>
            </a:endParaRPr>
          </a:p>
          <a:p>
            <a:pPr marL="285739" indent="-285739" defTabSz="380985">
              <a:spcBef>
                <a:spcPct val="20000"/>
              </a:spcBef>
              <a:buFont typeface="Wingdings" panose="05000000000000000000" pitchFamily="2" charset="2"/>
              <a:buChar char="Ø"/>
            </a:pPr>
            <a:r>
              <a:rPr lang="en-US" sz="1667" dirty="0">
                <a:solidFill>
                  <a:srgbClr val="FF0000"/>
                </a:solidFill>
                <a:latin typeface="Arial"/>
                <a:cs typeface="Arial Narrow"/>
              </a:rPr>
              <a:t>R408.2.3 – Reduced energy use in service water heating option</a:t>
            </a:r>
          </a:p>
          <a:p>
            <a:pPr marL="742920" lvl="1" indent="-285739" defTabSz="380985">
              <a:spcBef>
                <a:spcPct val="20000"/>
              </a:spcBef>
              <a:buFont typeface="Wingdings" panose="05000000000000000000" pitchFamily="2" charset="2"/>
              <a:buChar char="Ø"/>
            </a:pPr>
            <a:r>
              <a:rPr lang="en-US" sz="1333" dirty="0">
                <a:solidFill>
                  <a:srgbClr val="FF0000"/>
                </a:solidFill>
                <a:latin typeface="Arial"/>
              </a:rPr>
              <a:t>Fossil fuel water heater &gt;= 0.82 EF</a:t>
            </a:r>
          </a:p>
          <a:p>
            <a:pPr marL="742920" lvl="1" indent="-285739" defTabSz="380985">
              <a:spcBef>
                <a:spcPct val="20000"/>
              </a:spcBef>
              <a:buFont typeface="Wingdings" panose="05000000000000000000" pitchFamily="2" charset="2"/>
              <a:buChar char="Ø"/>
            </a:pPr>
            <a:r>
              <a:rPr lang="en-US" sz="1333" dirty="0">
                <a:solidFill>
                  <a:srgbClr val="FF0000"/>
                </a:solidFill>
                <a:latin typeface="Arial"/>
              </a:rPr>
              <a:t>Electric water heater &gt;= 2.0 EF</a:t>
            </a:r>
          </a:p>
          <a:p>
            <a:pPr marL="742920" lvl="1" indent="-285739" defTabSz="380985">
              <a:spcBef>
                <a:spcPct val="20000"/>
              </a:spcBef>
              <a:buFont typeface="Wingdings" panose="05000000000000000000" pitchFamily="2" charset="2"/>
              <a:buChar char="Ø"/>
            </a:pPr>
            <a:r>
              <a:rPr lang="en-US" sz="1333" dirty="0">
                <a:solidFill>
                  <a:srgbClr val="FF0000"/>
                </a:solidFill>
                <a:latin typeface="Arial"/>
              </a:rPr>
              <a:t>Solar water heater &gt;= 0.4 Solar Fraction</a:t>
            </a:r>
          </a:p>
          <a:p>
            <a:pPr marL="285739" indent="-285739" defTabSz="380985">
              <a:spcBef>
                <a:spcPct val="20000"/>
              </a:spcBef>
              <a:buFont typeface="Wingdings" panose="05000000000000000000" pitchFamily="2" charset="2"/>
              <a:buChar char="Ø"/>
            </a:pPr>
            <a:endParaRPr lang="en-US" sz="1667" dirty="0">
              <a:solidFill>
                <a:srgbClr val="FF0000"/>
              </a:solidFill>
              <a:latin typeface="Arial"/>
              <a:cs typeface="Arial Narrow"/>
            </a:endParaRPr>
          </a:p>
          <a:p>
            <a:pPr marL="285739" indent="-285739" defTabSz="380985">
              <a:spcBef>
                <a:spcPct val="20000"/>
              </a:spcBef>
              <a:buFont typeface="Wingdings" panose="05000000000000000000" pitchFamily="2" charset="2"/>
              <a:buChar char="Ø"/>
            </a:pPr>
            <a:r>
              <a:rPr lang="en-US" sz="1667" dirty="0">
                <a:solidFill>
                  <a:srgbClr val="FF0000"/>
                </a:solidFill>
                <a:latin typeface="Arial"/>
                <a:cs typeface="Arial Narrow"/>
              </a:rPr>
              <a:t>R408.2.4 – More efficient duct thermal distribution system option</a:t>
            </a:r>
          </a:p>
          <a:p>
            <a:pPr marL="742920" lvl="1" indent="-285739" defTabSz="380985">
              <a:spcBef>
                <a:spcPct val="20000"/>
              </a:spcBef>
              <a:buFont typeface="Wingdings" panose="05000000000000000000" pitchFamily="2" charset="2"/>
              <a:buChar char="Ø"/>
            </a:pPr>
            <a:r>
              <a:rPr lang="en-US" sz="1333" dirty="0">
                <a:solidFill>
                  <a:srgbClr val="FF0000"/>
                </a:solidFill>
                <a:latin typeface="Arial"/>
                <a:cs typeface="Arial Narrow"/>
              </a:rPr>
              <a:t>100% of ducts and air handler inside building thermal envelope</a:t>
            </a:r>
          </a:p>
          <a:p>
            <a:pPr marL="742920" lvl="1" indent="-285739" defTabSz="380985">
              <a:spcBef>
                <a:spcPct val="20000"/>
              </a:spcBef>
              <a:buFont typeface="Wingdings" panose="05000000000000000000" pitchFamily="2" charset="2"/>
              <a:buChar char="Ø"/>
            </a:pPr>
            <a:r>
              <a:rPr lang="en-US" sz="1333" dirty="0">
                <a:solidFill>
                  <a:srgbClr val="FF0000"/>
                </a:solidFill>
                <a:latin typeface="Arial"/>
                <a:cs typeface="Arial Narrow"/>
              </a:rPr>
              <a:t>100% of ductless or hydronic system inside building thermal envelope</a:t>
            </a:r>
          </a:p>
          <a:p>
            <a:pPr marL="742920" lvl="1" indent="-285739" defTabSz="380985">
              <a:spcBef>
                <a:spcPct val="20000"/>
              </a:spcBef>
              <a:buFont typeface="Wingdings" panose="05000000000000000000" pitchFamily="2" charset="2"/>
              <a:buChar char="Ø"/>
            </a:pPr>
            <a:r>
              <a:rPr lang="en-US" sz="1333" dirty="0">
                <a:solidFill>
                  <a:srgbClr val="FF0000"/>
                </a:solidFill>
                <a:latin typeface="Arial"/>
                <a:cs typeface="Arial Narrow"/>
              </a:rPr>
              <a:t>100% of duct thermal distribution system located in conditioned space</a:t>
            </a:r>
          </a:p>
          <a:p>
            <a:pPr marL="742920" lvl="1" indent="-285739" defTabSz="380985">
              <a:spcBef>
                <a:spcPct val="20000"/>
              </a:spcBef>
              <a:buFont typeface="Wingdings" panose="05000000000000000000" pitchFamily="2" charset="2"/>
              <a:buChar char="Ø"/>
            </a:pPr>
            <a:endParaRPr lang="en-US" sz="1667" dirty="0">
              <a:solidFill>
                <a:srgbClr val="FF0000"/>
              </a:solidFill>
              <a:latin typeface="Arial"/>
              <a:cs typeface="Arial Narrow"/>
            </a:endParaRPr>
          </a:p>
          <a:p>
            <a:pPr marL="285739" indent="-285739" defTabSz="380985">
              <a:spcBef>
                <a:spcPct val="20000"/>
              </a:spcBef>
              <a:buFont typeface="Wingdings" panose="05000000000000000000" pitchFamily="2" charset="2"/>
              <a:buChar char="Ø"/>
            </a:pPr>
            <a:r>
              <a:rPr lang="en-US" sz="1667" dirty="0">
                <a:solidFill>
                  <a:srgbClr val="FF0000"/>
                </a:solidFill>
                <a:latin typeface="Arial"/>
                <a:cs typeface="Arial Narrow"/>
              </a:rPr>
              <a:t>R408.2.5 – Improved air sealing and efficient ventilation system option</a:t>
            </a:r>
          </a:p>
          <a:p>
            <a:pPr marL="742920" lvl="1" indent="-285739" defTabSz="380985">
              <a:spcBef>
                <a:spcPct val="20000"/>
              </a:spcBef>
              <a:buFont typeface="Wingdings" panose="05000000000000000000" pitchFamily="2" charset="2"/>
              <a:buChar char="Ø"/>
            </a:pPr>
            <a:r>
              <a:rPr lang="en-US" sz="1333" dirty="0">
                <a:solidFill>
                  <a:srgbClr val="FF0000"/>
                </a:solidFill>
                <a:latin typeface="Arial"/>
                <a:cs typeface="Arial Narrow"/>
              </a:rPr>
              <a:t>Air Leakage &lt;= 3.0 ACH50</a:t>
            </a:r>
          </a:p>
          <a:p>
            <a:pPr marL="742920" lvl="1" indent="-285739" defTabSz="380985">
              <a:spcBef>
                <a:spcPct val="20000"/>
              </a:spcBef>
              <a:buFont typeface="Wingdings" panose="05000000000000000000" pitchFamily="2" charset="2"/>
              <a:buChar char="Ø"/>
            </a:pPr>
            <a:r>
              <a:rPr lang="en-US" sz="1333" dirty="0">
                <a:solidFill>
                  <a:srgbClr val="FF0000"/>
                </a:solidFill>
                <a:latin typeface="Arial"/>
                <a:cs typeface="Arial Narrow"/>
              </a:rPr>
              <a:t>HRV (75% Sensible Recovery Efficiency) or ERV (50% Latent Recovery/Moisture Transfer)</a:t>
            </a:r>
          </a:p>
          <a:p>
            <a:pPr marL="742920" lvl="1" indent="-285739" defTabSz="380985">
              <a:spcBef>
                <a:spcPct val="20000"/>
              </a:spcBef>
              <a:buFont typeface="Wingdings" panose="05000000000000000000" pitchFamily="2" charset="2"/>
              <a:buChar char="Ø"/>
            </a:pPr>
            <a:endParaRPr lang="en-US" sz="1667" b="1" dirty="0">
              <a:solidFill>
                <a:srgbClr val="000000"/>
              </a:solidFill>
              <a:latin typeface="Arial"/>
              <a:cs typeface="Arial Narrow"/>
            </a:endParaRPr>
          </a:p>
          <a:p>
            <a:pPr defTabSz="380985">
              <a:spcBef>
                <a:spcPct val="20000"/>
              </a:spcBef>
            </a:pPr>
            <a:endParaRPr lang="en-US" sz="1667" b="1" dirty="0">
              <a:solidFill>
                <a:srgbClr val="000000"/>
              </a:solidFill>
              <a:latin typeface="Arial"/>
              <a:cs typeface="Arial Narrow"/>
            </a:endParaRPr>
          </a:p>
          <a:p>
            <a:pPr defTabSz="380985">
              <a:spcBef>
                <a:spcPct val="20000"/>
              </a:spcBef>
            </a:pPr>
            <a:endParaRPr lang="en-US" sz="1667" b="1" dirty="0">
              <a:solidFill>
                <a:srgbClr val="000000"/>
              </a:solidFill>
              <a:latin typeface="Arial"/>
              <a:cs typeface="Arial Narrow"/>
            </a:endParaRPr>
          </a:p>
        </p:txBody>
      </p:sp>
      <p:pic>
        <p:nvPicPr>
          <p:cNvPr id="3" name="Picture 2" descr="Diagram&#10;&#10;Description automatically generated">
            <a:extLst>
              <a:ext uri="{FF2B5EF4-FFF2-40B4-BE49-F238E27FC236}">
                <a16:creationId xmlns:a16="http://schemas.microsoft.com/office/drawing/2014/main" id="{9259CC35-0AA2-4B42-A955-17F65760E315}"/>
              </a:ext>
            </a:extLst>
          </p:cNvPr>
          <p:cNvPicPr>
            <a:picLocks noChangeAspect="1"/>
          </p:cNvPicPr>
          <p:nvPr/>
        </p:nvPicPr>
        <p:blipFill>
          <a:blip r:embed="rId3"/>
          <a:stretch>
            <a:fillRect/>
          </a:stretch>
        </p:blipFill>
        <p:spPr>
          <a:xfrm>
            <a:off x="9392094" y="1210467"/>
            <a:ext cx="2701346" cy="1542746"/>
          </a:xfrm>
          <a:prstGeom prst="rect">
            <a:avLst/>
          </a:prstGeom>
        </p:spPr>
      </p:pic>
      <p:pic>
        <p:nvPicPr>
          <p:cNvPr id="5" name="Picture 4" descr="A picture containing table, room&#10;&#10;Description automatically generated">
            <a:extLst>
              <a:ext uri="{FF2B5EF4-FFF2-40B4-BE49-F238E27FC236}">
                <a16:creationId xmlns:a16="http://schemas.microsoft.com/office/drawing/2014/main" id="{DE00D3F9-88E3-41D3-A35D-AA09D689DB7B}"/>
              </a:ext>
            </a:extLst>
          </p:cNvPr>
          <p:cNvPicPr>
            <a:picLocks noChangeAspect="1"/>
          </p:cNvPicPr>
          <p:nvPr/>
        </p:nvPicPr>
        <p:blipFill>
          <a:blip r:embed="rId4"/>
          <a:stretch>
            <a:fillRect/>
          </a:stretch>
        </p:blipFill>
        <p:spPr>
          <a:xfrm>
            <a:off x="7060112" y="1354456"/>
            <a:ext cx="2056994" cy="1542746"/>
          </a:xfrm>
          <a:prstGeom prst="rect">
            <a:avLst/>
          </a:prstGeom>
        </p:spPr>
      </p:pic>
      <p:pic>
        <p:nvPicPr>
          <p:cNvPr id="9" name="Picture 8" descr="A picture containing indoor, refrigerator, kitchen, sitting&#10;&#10;Description automatically generated">
            <a:extLst>
              <a:ext uri="{FF2B5EF4-FFF2-40B4-BE49-F238E27FC236}">
                <a16:creationId xmlns:a16="http://schemas.microsoft.com/office/drawing/2014/main" id="{CA8BE288-E00D-4DC1-8A7E-0729A106A581}"/>
              </a:ext>
            </a:extLst>
          </p:cNvPr>
          <p:cNvPicPr>
            <a:picLocks noChangeAspect="1"/>
          </p:cNvPicPr>
          <p:nvPr/>
        </p:nvPicPr>
        <p:blipFill>
          <a:blip r:embed="rId5"/>
          <a:stretch>
            <a:fillRect/>
          </a:stretch>
        </p:blipFill>
        <p:spPr>
          <a:xfrm>
            <a:off x="9117106" y="2753213"/>
            <a:ext cx="1437189" cy="1916253"/>
          </a:xfrm>
          <a:prstGeom prst="rect">
            <a:avLst/>
          </a:prstGeom>
        </p:spPr>
      </p:pic>
      <p:pic>
        <p:nvPicPr>
          <p:cNvPr id="11" name="Picture 10" descr="A picture containing building, wooden&#10;&#10;Description automatically generated">
            <a:extLst>
              <a:ext uri="{FF2B5EF4-FFF2-40B4-BE49-F238E27FC236}">
                <a16:creationId xmlns:a16="http://schemas.microsoft.com/office/drawing/2014/main" id="{27290AF3-E5A4-4470-8A04-CDAB685B10D7}"/>
              </a:ext>
            </a:extLst>
          </p:cNvPr>
          <p:cNvPicPr>
            <a:picLocks noChangeAspect="1"/>
          </p:cNvPicPr>
          <p:nvPr/>
        </p:nvPicPr>
        <p:blipFill>
          <a:blip r:embed="rId6"/>
          <a:stretch>
            <a:fillRect/>
          </a:stretch>
        </p:blipFill>
        <p:spPr>
          <a:xfrm>
            <a:off x="9117106" y="4732171"/>
            <a:ext cx="3024305" cy="1701172"/>
          </a:xfrm>
          <a:prstGeom prst="rect">
            <a:avLst/>
          </a:prstGeom>
        </p:spPr>
      </p:pic>
    </p:spTree>
    <p:extLst>
      <p:ext uri="{BB962C8B-B14F-4D97-AF65-F5344CB8AC3E}">
        <p14:creationId xmlns:p14="http://schemas.microsoft.com/office/powerpoint/2010/main" val="3134403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4"/>
          <p:cNvSpPr>
            <a:spLocks noGrp="1" noChangeArrowheads="1"/>
          </p:cNvSpPr>
          <p:nvPr>
            <p:ph type="title"/>
          </p:nvPr>
        </p:nvSpPr>
        <p:spPr>
          <a:xfrm>
            <a:off x="489958" y="1"/>
            <a:ext cx="7404100" cy="893763"/>
          </a:xfrm>
        </p:spPr>
        <p:txBody>
          <a:bodyPr/>
          <a:lstStyle/>
          <a:p>
            <a:pPr eaLnBrk="1" hangingPunct="1">
              <a:lnSpc>
                <a:spcPct val="100000"/>
              </a:lnSpc>
            </a:pPr>
            <a:r>
              <a:rPr lang="en-US" altLang="en-US" sz="2400" b="1" dirty="0"/>
              <a:t>Existing Buildings</a:t>
            </a:r>
            <a:br>
              <a:rPr lang="en-US" altLang="en-US" sz="2800" dirty="0">
                <a:solidFill>
                  <a:srgbClr val="FF0000"/>
                </a:solidFill>
              </a:rPr>
            </a:br>
            <a:r>
              <a:rPr lang="en-US" altLang="en-US" sz="2000" b="1" i="1" dirty="0"/>
              <a:t>Section R501 - General</a:t>
            </a:r>
            <a:endParaRPr lang="en-US" altLang="en-US" sz="2800" dirty="0"/>
          </a:p>
        </p:txBody>
      </p:sp>
      <p:sp>
        <p:nvSpPr>
          <p:cNvPr id="319491" name="Rectangle 5"/>
          <p:cNvSpPr>
            <a:spLocks noGrp="1" noChangeArrowheads="1"/>
          </p:cNvSpPr>
          <p:nvPr>
            <p:ph type="body" sz="half" idx="1"/>
          </p:nvPr>
        </p:nvSpPr>
        <p:spPr>
          <a:xfrm>
            <a:off x="946673" y="1268413"/>
            <a:ext cx="9184753" cy="4876800"/>
          </a:xfrm>
        </p:spPr>
        <p:txBody>
          <a:bodyPr/>
          <a:lstStyle/>
          <a:p>
            <a:pPr eaLnBrk="1" hangingPunct="1">
              <a:spcBef>
                <a:spcPct val="40000"/>
              </a:spcBef>
              <a:buFont typeface="Wingdings" pitchFamily="2" charset="2"/>
              <a:buChar char="ü"/>
            </a:pPr>
            <a:r>
              <a:rPr lang="en-US" altLang="en-US" dirty="0"/>
              <a:t>Additions, alterations, or repairs</a:t>
            </a:r>
          </a:p>
          <a:p>
            <a:pPr eaLnBrk="1" hangingPunct="1">
              <a:spcBef>
                <a:spcPct val="40000"/>
              </a:spcBef>
              <a:buFont typeface="Wingdings" pitchFamily="2" charset="2"/>
              <a:buChar char="ü"/>
            </a:pPr>
            <a:r>
              <a:rPr lang="en-US" altLang="en-US" dirty="0"/>
              <a:t>Existing buildings </a:t>
            </a:r>
          </a:p>
          <a:p>
            <a:pPr eaLnBrk="1" hangingPunct="1">
              <a:spcBef>
                <a:spcPct val="40000"/>
              </a:spcBef>
              <a:buFont typeface="Wingdings" pitchFamily="2" charset="2"/>
              <a:buChar char="ü"/>
            </a:pPr>
            <a:r>
              <a:rPr lang="en-US" altLang="en-US" dirty="0"/>
              <a:t>Maintenance</a:t>
            </a:r>
          </a:p>
          <a:p>
            <a:pPr eaLnBrk="1" hangingPunct="1">
              <a:spcBef>
                <a:spcPct val="40000"/>
              </a:spcBef>
              <a:buFont typeface="Wingdings" pitchFamily="2" charset="2"/>
              <a:buChar char="ü"/>
            </a:pPr>
            <a:r>
              <a:rPr lang="en-US" altLang="en-US" dirty="0"/>
              <a:t>Compliance</a:t>
            </a:r>
          </a:p>
          <a:p>
            <a:pPr eaLnBrk="1" hangingPunct="1">
              <a:spcBef>
                <a:spcPct val="40000"/>
              </a:spcBef>
              <a:buFont typeface="Wingdings" pitchFamily="2" charset="2"/>
              <a:buChar char="ü"/>
            </a:pPr>
            <a:r>
              <a:rPr lang="en-US" altLang="en-US" dirty="0"/>
              <a:t>New and replacement materials</a:t>
            </a:r>
          </a:p>
          <a:p>
            <a:pPr eaLnBrk="1" hangingPunct="1">
              <a:spcBef>
                <a:spcPct val="40000"/>
              </a:spcBef>
              <a:buFont typeface="Wingdings" pitchFamily="2" charset="2"/>
              <a:buChar char="ü"/>
            </a:pPr>
            <a:r>
              <a:rPr lang="en-US" altLang="en-US" dirty="0"/>
              <a:t>Buildings designated as historic</a:t>
            </a:r>
            <a:endParaRPr lang="en-US" altLang="en-US" i="1" dirty="0"/>
          </a:p>
          <a:p>
            <a:pPr lvl="1" eaLnBrk="1" hangingPunct="1">
              <a:buFontTx/>
              <a:buNone/>
            </a:pPr>
            <a:endParaRPr lang="en-US" altLang="en-US" dirty="0"/>
          </a:p>
          <a:p>
            <a:pPr eaLnBrk="1" hangingPunct="1">
              <a:spcBef>
                <a:spcPct val="40000"/>
              </a:spcBef>
              <a:buFont typeface="Wingdings" pitchFamily="2" charset="2"/>
              <a:buChar char="ü"/>
            </a:pPr>
            <a:endParaRPr lang="en-US" altLang="en-US" sz="2000" i="1" dirty="0"/>
          </a:p>
        </p:txBody>
      </p:sp>
      <p:pic>
        <p:nvPicPr>
          <p:cNvPr id="4"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04290" y="2824986"/>
            <a:ext cx="1809750" cy="1386192"/>
          </a:xfrm>
          <a:prstGeom prst="rect">
            <a:avLst/>
          </a:prstGeom>
          <a:noFill/>
          <a:ln w="9525">
            <a:solidFill>
              <a:schemeClr val="tx1"/>
            </a:solidFill>
            <a:miter lim="800000"/>
            <a:headEnd/>
            <a:tailEnd/>
          </a:ln>
          <a:effectLst>
            <a:outerShdw dist="35921" dir="2700000" algn="ctr" rotWithShape="0">
              <a:schemeClr val="bg2"/>
            </a:outerShdw>
            <a:reflection stA="50000" endPos="75000" dist="12700" dir="5400000" sy="-100000" algn="bl" rotWithShape="0"/>
          </a:effectLst>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5"/>
          <p:cNvSpPr>
            <a:spLocks noGrp="1" noChangeArrowheads="1"/>
          </p:cNvSpPr>
          <p:nvPr>
            <p:ph idx="1"/>
          </p:nvPr>
        </p:nvSpPr>
        <p:spPr>
          <a:xfrm>
            <a:off x="849854" y="1260475"/>
            <a:ext cx="10133704" cy="5207000"/>
          </a:xfrm>
        </p:spPr>
        <p:txBody>
          <a:bodyPr/>
          <a:lstStyle/>
          <a:p>
            <a:pPr eaLnBrk="1" hangingPunct="1">
              <a:spcBef>
                <a:spcPct val="40000"/>
              </a:spcBef>
              <a:buFont typeface="Wingdings" pitchFamily="2" charset="2"/>
              <a:buChar char="ü"/>
            </a:pPr>
            <a:r>
              <a:rPr lang="en-US" altLang="en-US" sz="2800" dirty="0"/>
              <a:t>Additions, alterations, repairs or changes of occupancy to, or relocation of, existing building to comply with R502, R503, R504 or R505</a:t>
            </a:r>
          </a:p>
          <a:p>
            <a:pPr eaLnBrk="1" hangingPunct="1">
              <a:spcBef>
                <a:spcPct val="40000"/>
              </a:spcBef>
              <a:buFont typeface="Wingdings" pitchFamily="2" charset="2"/>
              <a:buChar char="ü"/>
            </a:pPr>
            <a:r>
              <a:rPr lang="en-US" altLang="en-US" sz="2800" dirty="0"/>
              <a:t>If changing unconditioned space to conditioned space, comply with R502</a:t>
            </a:r>
          </a:p>
          <a:p>
            <a:pPr eaLnBrk="1" hangingPunct="1"/>
            <a:endParaRPr lang="en-US" altLang="en-US" sz="3200" dirty="0"/>
          </a:p>
          <a:p>
            <a:pPr eaLnBrk="1" hangingPunct="1"/>
            <a:endParaRPr lang="en-US" altLang="en-US" sz="3200" dirty="0"/>
          </a:p>
        </p:txBody>
      </p:sp>
      <p:sp>
        <p:nvSpPr>
          <p:cNvPr id="321539" name="Rectangle 24"/>
          <p:cNvSpPr>
            <a:spLocks noGrp="1" noChangeArrowheads="1"/>
          </p:cNvSpPr>
          <p:nvPr>
            <p:ph type="title"/>
          </p:nvPr>
        </p:nvSpPr>
        <p:spPr>
          <a:xfrm>
            <a:off x="426460" y="26989"/>
            <a:ext cx="5368925" cy="922337"/>
          </a:xfrm>
        </p:spPr>
        <p:txBody>
          <a:bodyPr/>
          <a:lstStyle/>
          <a:p>
            <a:pPr eaLnBrk="1" hangingPunct="1"/>
            <a:r>
              <a:rPr lang="en-US" altLang="en-US" sz="2400" b="1" dirty="0"/>
              <a:t>Existing Buildings</a:t>
            </a:r>
            <a:br>
              <a:rPr lang="en-US" altLang="en-US" sz="2400" dirty="0">
                <a:solidFill>
                  <a:srgbClr val="FF0000"/>
                </a:solidFill>
              </a:rPr>
            </a:br>
            <a:r>
              <a:rPr lang="en-US" altLang="en-US" sz="2000" b="1" i="1" dirty="0"/>
              <a:t>Section R501.2 </a:t>
            </a:r>
            <a:r>
              <a:rPr lang="en-US" altLang="en-US" sz="2000" b="1" dirty="0"/>
              <a:t>- </a:t>
            </a:r>
            <a:r>
              <a:rPr lang="en-US" altLang="en-US" sz="2000" dirty="0"/>
              <a:t>Compliance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AEE8-8561-4BA0-9507-15F0D93D244F}"/>
              </a:ext>
            </a:extLst>
          </p:cNvPr>
          <p:cNvSpPr>
            <a:spLocks noGrp="1"/>
          </p:cNvSpPr>
          <p:nvPr>
            <p:ph type="title"/>
          </p:nvPr>
        </p:nvSpPr>
        <p:spPr/>
        <p:txBody>
          <a:bodyPr>
            <a:normAutofit/>
          </a:bodyPr>
          <a:lstStyle/>
          <a:p>
            <a:r>
              <a:rPr lang="en-US" sz="2400" b="1" dirty="0"/>
              <a:t>Summary of Changes</a:t>
            </a:r>
          </a:p>
        </p:txBody>
      </p:sp>
      <p:sp>
        <p:nvSpPr>
          <p:cNvPr id="3" name="TextBox 2">
            <a:extLst>
              <a:ext uri="{FF2B5EF4-FFF2-40B4-BE49-F238E27FC236}">
                <a16:creationId xmlns:a16="http://schemas.microsoft.com/office/drawing/2014/main" id="{24128E93-1989-410D-878B-8142B72CDF05}"/>
              </a:ext>
            </a:extLst>
          </p:cNvPr>
          <p:cNvSpPr txBox="1"/>
          <p:nvPr/>
        </p:nvSpPr>
        <p:spPr>
          <a:xfrm>
            <a:off x="645459" y="1420009"/>
            <a:ext cx="10467190" cy="4851699"/>
          </a:xfrm>
          <a:prstGeom prst="rect">
            <a:avLst/>
          </a:prstGeom>
        </p:spPr>
        <p:txBody>
          <a:bodyPr vert="horz" wrap="square" lIns="91440" tIns="45720" rIns="91440" bIns="45720" rtlCol="0">
            <a:normAutofit fontScale="92500" lnSpcReduction="20000"/>
          </a:bodyPr>
          <a:lstStyle/>
          <a:p>
            <a:pPr marL="342900" marR="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pPr>
            <a:r>
              <a:rPr lang="en-US" sz="2600" dirty="0"/>
              <a:t>Updated climate zone map to align with ASHRAE 169-2013 </a:t>
            </a:r>
          </a:p>
          <a:p>
            <a:pPr marL="342900" marR="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pPr>
            <a:r>
              <a:rPr lang="en-US" sz="2600" dirty="0"/>
              <a:t>Additional efficiency options</a:t>
            </a:r>
          </a:p>
          <a:p>
            <a:pPr marL="342900" marR="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pPr>
            <a:r>
              <a:rPr lang="en-US" sz="2600" dirty="0"/>
              <a:t>Several increases in R-value (and corresponding decreases in U-factor)</a:t>
            </a:r>
          </a:p>
          <a:p>
            <a:pPr marL="800100" lvl="1" indent="-342900" defTabSz="457200">
              <a:spcBef>
                <a:spcPct val="20000"/>
              </a:spcBef>
              <a:buFont typeface="Arial" panose="020B0604020202020204" pitchFamily="34" charset="0"/>
              <a:buChar char="•"/>
            </a:pPr>
            <a:r>
              <a:rPr lang="en-US" sz="2600" dirty="0"/>
              <a:t>Wood frame wall insulation in CZ 4-5</a:t>
            </a:r>
          </a:p>
          <a:p>
            <a:pPr marL="800100" lvl="1" indent="-342900" defTabSz="457200">
              <a:spcBef>
                <a:spcPct val="20000"/>
              </a:spcBef>
              <a:buFont typeface="Arial" panose="020B0604020202020204" pitchFamily="34" charset="0"/>
              <a:buChar char="•"/>
            </a:pPr>
            <a:r>
              <a:rPr lang="en-US" sz="2600" dirty="0"/>
              <a:t>Slab insulation and depth in CZ 3-5</a:t>
            </a:r>
          </a:p>
          <a:p>
            <a:pPr marL="800100" lvl="1" indent="-342900" defTabSz="457200">
              <a:spcBef>
                <a:spcPct val="20000"/>
              </a:spcBef>
              <a:buFont typeface="Arial" panose="020B0604020202020204" pitchFamily="34" charset="0"/>
              <a:buChar char="•"/>
            </a:pPr>
            <a:r>
              <a:rPr lang="en-US" sz="2600" dirty="0"/>
              <a:t>Ceiling insulation in CZ 2-8 </a:t>
            </a:r>
          </a:p>
          <a:p>
            <a:pPr marL="342900" indent="-342900" defTabSz="457200">
              <a:spcBef>
                <a:spcPct val="20000"/>
              </a:spcBef>
              <a:buFont typeface="Arial" panose="020B0604020202020204" pitchFamily="34" charset="0"/>
              <a:buChar char="•"/>
            </a:pPr>
            <a:r>
              <a:rPr lang="en-US" sz="2600" dirty="0"/>
              <a:t>Reductions in U-factor</a:t>
            </a:r>
          </a:p>
          <a:p>
            <a:pPr marL="800100" lvl="1" indent="-342900" defTabSz="457200">
              <a:spcBef>
                <a:spcPct val="20000"/>
              </a:spcBef>
              <a:buFont typeface="Arial" panose="020B0604020202020204" pitchFamily="34" charset="0"/>
              <a:buChar char="•"/>
            </a:pPr>
            <a:r>
              <a:rPr lang="en-US" sz="2600" dirty="0"/>
              <a:t>Fenestration in CZ 2-4</a:t>
            </a:r>
          </a:p>
          <a:p>
            <a:pPr marL="800100" lvl="1" indent="-342900" defTabSz="457200">
              <a:spcBef>
                <a:spcPct val="20000"/>
              </a:spcBef>
              <a:buFont typeface="Arial" panose="020B0604020202020204" pitchFamily="34" charset="0"/>
              <a:buChar char="•"/>
            </a:pPr>
            <a:r>
              <a:rPr lang="en-US" sz="2600" dirty="0"/>
              <a:t>Fenestration U-factor of 0.32 for CZ 4C, 5-8 above 4000 ft elevation</a:t>
            </a:r>
          </a:p>
          <a:p>
            <a:pPr marL="342900" indent="-342900" defTabSz="457200">
              <a:spcBef>
                <a:spcPct val="20000"/>
              </a:spcBef>
              <a:buFont typeface="Arial" panose="020B0604020202020204" pitchFamily="34" charset="0"/>
              <a:buChar char="•"/>
            </a:pPr>
            <a:r>
              <a:rPr lang="en-US" sz="2600" dirty="0"/>
              <a:t>Alternative options for</a:t>
            </a:r>
          </a:p>
          <a:p>
            <a:pPr marL="800100" lvl="1" indent="-342900" defTabSz="457200">
              <a:spcBef>
                <a:spcPct val="20000"/>
              </a:spcBef>
              <a:buFont typeface="Arial" panose="020B0604020202020204" pitchFamily="34" charset="0"/>
              <a:buChar char="•"/>
            </a:pPr>
            <a:r>
              <a:rPr lang="en-US" sz="2600" dirty="0"/>
              <a:t>Wood frame walls</a:t>
            </a:r>
          </a:p>
          <a:p>
            <a:pPr marL="800100" lvl="1" indent="-342900" defTabSz="457200">
              <a:spcBef>
                <a:spcPct val="20000"/>
              </a:spcBef>
              <a:buFont typeface="Arial" panose="020B0604020202020204" pitchFamily="34" charset="0"/>
              <a:buChar char="•"/>
            </a:pPr>
            <a:r>
              <a:rPr lang="en-US" sz="2600" dirty="0"/>
              <a:t>Basement walls</a:t>
            </a:r>
          </a:p>
          <a:p>
            <a:pPr marL="800100" lvl="1" indent="-342900" defTabSz="457200">
              <a:spcBef>
                <a:spcPct val="20000"/>
              </a:spcBef>
              <a:buFont typeface="Arial" panose="020B0604020202020204" pitchFamily="34" charset="0"/>
              <a:buChar char="•"/>
            </a:pPr>
            <a:r>
              <a:rPr lang="en-US" sz="2600" dirty="0"/>
              <a:t>Crawlspace walls</a:t>
            </a:r>
          </a:p>
          <a:p>
            <a:pPr marL="800100" lvl="1" indent="-342900" defTabSz="457200">
              <a:spcBef>
                <a:spcPct val="20000"/>
              </a:spcBef>
              <a:buFont typeface="Arial" panose="020B0604020202020204" pitchFamily="34" charset="0"/>
              <a:buChar char="•"/>
            </a:pPr>
            <a:endParaRPr lang="en-US" sz="2323" b="1" dirty="0">
              <a:latin typeface="Arial Narrow"/>
              <a:cs typeface="Arial Narrow"/>
            </a:endParaRPr>
          </a:p>
          <a:p>
            <a:pPr marL="800100" lvl="1" indent="-342900" defTabSz="457200">
              <a:spcBef>
                <a:spcPct val="20000"/>
              </a:spcBef>
              <a:buFont typeface="Arial" panose="020B0604020202020204" pitchFamily="34" charset="0"/>
              <a:buChar char="•"/>
            </a:pPr>
            <a:endParaRPr kumimoji="0" lang="en-US" sz="2323" b="1" i="0" u="none" strike="noStrike" kern="1200" cap="none" spc="0" normalizeH="0" baseline="0" noProof="0" dirty="0">
              <a:ln>
                <a:noFill/>
              </a:ln>
              <a:effectLst/>
              <a:uLnTx/>
              <a:uFillTx/>
              <a:latin typeface="Arial Narrow"/>
              <a:ea typeface="+mn-ea"/>
              <a:cs typeface="Arial Narrow"/>
            </a:endParaRPr>
          </a:p>
        </p:txBody>
      </p:sp>
    </p:spTree>
    <p:extLst>
      <p:ext uri="{BB962C8B-B14F-4D97-AF65-F5344CB8AC3E}">
        <p14:creationId xmlns:p14="http://schemas.microsoft.com/office/powerpoint/2010/main" val="2570829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5"/>
          <p:cNvSpPr>
            <a:spLocks noGrp="1" noChangeArrowheads="1"/>
          </p:cNvSpPr>
          <p:nvPr>
            <p:ph idx="1"/>
          </p:nvPr>
        </p:nvSpPr>
        <p:spPr>
          <a:xfrm>
            <a:off x="871370" y="1260475"/>
            <a:ext cx="9339432" cy="5207000"/>
          </a:xfrm>
        </p:spPr>
        <p:txBody>
          <a:bodyPr/>
          <a:lstStyle/>
          <a:p>
            <a:pPr eaLnBrk="1" hangingPunct="1">
              <a:spcBef>
                <a:spcPct val="40000"/>
              </a:spcBef>
              <a:buFont typeface="Wingdings" pitchFamily="2" charset="2"/>
              <a:buChar char="ü"/>
            </a:pPr>
            <a:r>
              <a:rPr lang="en-US" altLang="en-US" dirty="0"/>
              <a:t>Additions must meet the prescriptive requirements in Table R402.1.2 or R402.1.4 </a:t>
            </a:r>
            <a:r>
              <a:rPr lang="en-US" altLang="en-US" sz="2000" i="1" dirty="0"/>
              <a:t>(R-value computation or U-factor or total UA alternatives)</a:t>
            </a:r>
            <a:endParaRPr lang="en-US" altLang="en-US" sz="2800" i="1" dirty="0"/>
          </a:p>
          <a:p>
            <a:pPr eaLnBrk="1" hangingPunct="1"/>
            <a:endParaRPr lang="en-US" altLang="en-US" sz="3200" dirty="0"/>
          </a:p>
          <a:p>
            <a:pPr eaLnBrk="1" hangingPunct="1"/>
            <a:endParaRPr lang="en-US" altLang="en-US" sz="3200" dirty="0"/>
          </a:p>
        </p:txBody>
      </p:sp>
      <p:sp>
        <p:nvSpPr>
          <p:cNvPr id="321539" name="Rectangle 24"/>
          <p:cNvSpPr>
            <a:spLocks noGrp="1" noChangeArrowheads="1"/>
          </p:cNvSpPr>
          <p:nvPr>
            <p:ph type="title"/>
          </p:nvPr>
        </p:nvSpPr>
        <p:spPr>
          <a:xfrm>
            <a:off x="308125" y="-30956"/>
            <a:ext cx="5368925" cy="922337"/>
          </a:xfrm>
        </p:spPr>
        <p:txBody>
          <a:bodyPr/>
          <a:lstStyle/>
          <a:p>
            <a:pPr eaLnBrk="1" hangingPunct="1"/>
            <a:r>
              <a:rPr lang="en-US" altLang="en-US" sz="2400" b="1" dirty="0"/>
              <a:t>Existing Buildings</a:t>
            </a:r>
            <a:br>
              <a:rPr lang="en-US" altLang="en-US" sz="2400" dirty="0">
                <a:solidFill>
                  <a:srgbClr val="FF0000"/>
                </a:solidFill>
              </a:rPr>
            </a:br>
            <a:r>
              <a:rPr lang="en-US" altLang="en-US" sz="2000" b="1" i="1" dirty="0"/>
              <a:t>Section R502 </a:t>
            </a:r>
            <a:r>
              <a:rPr lang="en-US" altLang="en-US" sz="2000" b="1" dirty="0"/>
              <a:t>- </a:t>
            </a:r>
            <a:r>
              <a:rPr lang="en-US" altLang="en-US" sz="2000" dirty="0"/>
              <a:t>Additions</a:t>
            </a:r>
          </a:p>
        </p:txBody>
      </p:sp>
      <p:pic>
        <p:nvPicPr>
          <p:cNvPr id="166916" name="Picture 511" descr="Floorplan"/>
          <p:cNvPicPr>
            <a:picLocks noChangeAspect="1" noChangeArrowheads="1"/>
          </p:cNvPicPr>
          <p:nvPr/>
        </p:nvPicPr>
        <p:blipFill>
          <a:blip r:embed="rId3"/>
          <a:srcRect/>
          <a:stretch>
            <a:fillRect/>
          </a:stretch>
        </p:blipFill>
        <p:spPr bwMode="auto">
          <a:xfrm>
            <a:off x="3636964" y="2921000"/>
            <a:ext cx="4694237" cy="3544888"/>
          </a:xfrm>
          <a:prstGeom prst="rect">
            <a:avLst/>
          </a:prstGeom>
          <a:ln>
            <a:noFill/>
          </a:ln>
          <a:effectLst>
            <a:outerShdw blurRad="292100" dist="139700" dir="2700000" algn="tl" rotWithShape="0">
              <a:srgbClr val="333333">
                <a:alpha val="65000"/>
              </a:srgbClr>
            </a:outerShdw>
          </a:effectLst>
        </p:spPr>
      </p:pic>
      <p:sp>
        <p:nvSpPr>
          <p:cNvPr id="321541" name="Rectangle 510"/>
          <p:cNvSpPr>
            <a:spLocks noChangeArrowheads="1"/>
          </p:cNvSpPr>
          <p:nvPr/>
        </p:nvSpPr>
        <p:spPr bwMode="auto">
          <a:xfrm>
            <a:off x="8002589" y="5978525"/>
            <a:ext cx="274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800">
                <a:solidFill>
                  <a:srgbClr val="A50021"/>
                </a:solidFill>
                <a:latin typeface="Arial Black" pitchFamily="34" charset="0"/>
                <a:cs typeface="Arial" pitchFamily="34" charset="0"/>
              </a:rPr>
              <a:t>N</a:t>
            </a:r>
          </a:p>
        </p:txBody>
      </p:sp>
      <p:sp>
        <p:nvSpPr>
          <p:cNvPr id="321542" name="Line 512"/>
          <p:cNvSpPr>
            <a:spLocks noChangeShapeType="1"/>
          </p:cNvSpPr>
          <p:nvPr/>
        </p:nvSpPr>
        <p:spPr bwMode="auto">
          <a:xfrm flipH="1">
            <a:off x="8124825" y="5734050"/>
            <a:ext cx="0" cy="2476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extLst>
      <p:ext uri="{BB962C8B-B14F-4D97-AF65-F5344CB8AC3E}">
        <p14:creationId xmlns:p14="http://schemas.microsoft.com/office/powerpoint/2010/main" val="2326370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5"/>
          <p:cNvSpPr>
            <a:spLocks noGrp="1" noChangeArrowheads="1"/>
          </p:cNvSpPr>
          <p:nvPr>
            <p:ph idx="1"/>
          </p:nvPr>
        </p:nvSpPr>
        <p:spPr>
          <a:xfrm>
            <a:off x="892886" y="1260475"/>
            <a:ext cx="9317916" cy="5207000"/>
          </a:xfrm>
        </p:spPr>
        <p:txBody>
          <a:bodyPr/>
          <a:lstStyle/>
          <a:p>
            <a:pPr eaLnBrk="1" hangingPunct="1">
              <a:spcBef>
                <a:spcPct val="40000"/>
              </a:spcBef>
              <a:buFont typeface="Wingdings" pitchFamily="2" charset="2"/>
              <a:buChar char="ü"/>
            </a:pPr>
            <a:r>
              <a:rPr lang="en-US" altLang="en-US" dirty="0"/>
              <a:t>Additions comply if any of the following is demonstrated</a:t>
            </a:r>
          </a:p>
          <a:p>
            <a:pPr lvl="1" eaLnBrk="1" hangingPunct="1">
              <a:spcBef>
                <a:spcPct val="40000"/>
              </a:spcBef>
              <a:buFont typeface="Wingdings" pitchFamily="2" charset="2"/>
              <a:buChar char="ü"/>
            </a:pPr>
            <a:r>
              <a:rPr lang="en-US" altLang="en-US" dirty="0"/>
              <a:t>The addition alone complies with the provisions of this code</a:t>
            </a:r>
          </a:p>
          <a:p>
            <a:pPr lvl="1" eaLnBrk="1" hangingPunct="1">
              <a:spcBef>
                <a:spcPct val="40000"/>
              </a:spcBef>
              <a:buFont typeface="Wingdings" pitchFamily="2" charset="2"/>
              <a:buChar char="ü"/>
            </a:pPr>
            <a:r>
              <a:rPr lang="en-US" altLang="en-US" dirty="0"/>
              <a:t>The existing building and addition together comply as a single building</a:t>
            </a:r>
          </a:p>
          <a:p>
            <a:pPr lvl="1" eaLnBrk="1" hangingPunct="1">
              <a:spcBef>
                <a:spcPct val="40000"/>
              </a:spcBef>
              <a:buFont typeface="Wingdings" pitchFamily="2" charset="2"/>
              <a:buChar char="ü"/>
            </a:pPr>
            <a:r>
              <a:rPr lang="en-US" altLang="en-US" dirty="0"/>
              <a:t>The existing building and addition together use no more energy than the existing building</a:t>
            </a:r>
          </a:p>
          <a:p>
            <a:pPr lvl="1" eaLnBrk="1" hangingPunct="1">
              <a:spcBef>
                <a:spcPct val="40000"/>
              </a:spcBef>
              <a:buFont typeface="Wingdings" pitchFamily="2" charset="2"/>
              <a:buChar char="ü"/>
            </a:pPr>
            <a:endParaRPr lang="en-US" altLang="en-US" i="1" dirty="0"/>
          </a:p>
          <a:p>
            <a:pPr eaLnBrk="1" hangingPunct="1"/>
            <a:endParaRPr lang="en-US" altLang="en-US" sz="3200" dirty="0"/>
          </a:p>
          <a:p>
            <a:pPr eaLnBrk="1" hangingPunct="1"/>
            <a:endParaRPr lang="en-US" altLang="en-US" sz="3200" dirty="0"/>
          </a:p>
        </p:txBody>
      </p:sp>
      <p:sp>
        <p:nvSpPr>
          <p:cNvPr id="323587" name="Rectangle 24"/>
          <p:cNvSpPr>
            <a:spLocks noGrp="1" noChangeArrowheads="1"/>
          </p:cNvSpPr>
          <p:nvPr>
            <p:ph type="title"/>
          </p:nvPr>
        </p:nvSpPr>
        <p:spPr>
          <a:xfrm>
            <a:off x="351156" y="26989"/>
            <a:ext cx="5368925" cy="922337"/>
          </a:xfrm>
        </p:spPr>
        <p:txBody>
          <a:bodyPr/>
          <a:lstStyle/>
          <a:p>
            <a:pPr eaLnBrk="1" hangingPunct="1"/>
            <a:r>
              <a:rPr lang="en-US" altLang="en-US" sz="2400" b="1" dirty="0"/>
              <a:t>Existing Buildings</a:t>
            </a:r>
            <a:br>
              <a:rPr lang="en-US" altLang="en-US" sz="2400" dirty="0">
                <a:solidFill>
                  <a:srgbClr val="FF0000"/>
                </a:solidFill>
              </a:rPr>
            </a:br>
            <a:r>
              <a:rPr lang="en-US" altLang="en-US" sz="2000" b="1" i="1" dirty="0"/>
              <a:t>Section R502 </a:t>
            </a:r>
            <a:r>
              <a:rPr lang="en-US" altLang="en-US" sz="2000" b="1" dirty="0"/>
              <a:t>- </a:t>
            </a:r>
            <a:r>
              <a:rPr lang="en-US" altLang="en-US" sz="2000" dirty="0"/>
              <a:t>Additions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5"/>
          <p:cNvSpPr>
            <a:spLocks noGrp="1" noChangeArrowheads="1"/>
          </p:cNvSpPr>
          <p:nvPr>
            <p:ph idx="1"/>
          </p:nvPr>
        </p:nvSpPr>
        <p:spPr>
          <a:xfrm>
            <a:off x="892886" y="1260475"/>
            <a:ext cx="9317916" cy="5207000"/>
          </a:xfrm>
        </p:spPr>
        <p:txBody>
          <a:bodyPr/>
          <a:lstStyle/>
          <a:p>
            <a:pPr eaLnBrk="1" hangingPunct="1">
              <a:spcBef>
                <a:spcPct val="40000"/>
              </a:spcBef>
              <a:buFont typeface="Wingdings" pitchFamily="2" charset="2"/>
              <a:buChar char="ü"/>
            </a:pPr>
            <a:r>
              <a:rPr lang="en-US" altLang="en-US" dirty="0"/>
              <a:t>Any unconditioned or low-energy space altered to become conditioned space must fully comply with the code</a:t>
            </a:r>
          </a:p>
          <a:p>
            <a:pPr eaLnBrk="1" hangingPunct="1">
              <a:spcBef>
                <a:spcPct val="40000"/>
              </a:spcBef>
              <a:buFont typeface="Wingdings" pitchFamily="2" charset="2"/>
              <a:buChar char="ü"/>
            </a:pPr>
            <a:r>
              <a:rPr lang="en-US" altLang="en-US" dirty="0"/>
              <a:t>Exceptions:</a:t>
            </a:r>
          </a:p>
          <a:p>
            <a:pPr lvl="1">
              <a:spcBef>
                <a:spcPct val="40000"/>
              </a:spcBef>
              <a:buFont typeface="Wingdings" pitchFamily="2" charset="2"/>
              <a:buChar char="ü"/>
            </a:pPr>
            <a:r>
              <a:rPr lang="en-US" altLang="en-US" dirty="0"/>
              <a:t>If using simulated performance, annual energy cost of proposed design is allowed to be 110 percent of annual energy cost otherwise allowed by R405.2</a:t>
            </a:r>
          </a:p>
          <a:p>
            <a:pPr lvl="1">
              <a:spcBef>
                <a:spcPct val="40000"/>
              </a:spcBef>
              <a:buFont typeface="Wingdings" pitchFamily="2" charset="2"/>
              <a:buChar char="ü"/>
            </a:pPr>
            <a:r>
              <a:rPr lang="en-US" altLang="en-US" dirty="0">
                <a:solidFill>
                  <a:srgbClr val="FF0000"/>
                </a:solidFill>
              </a:rPr>
              <a:t>If Total UA of existing building AND addition AND any alterations is ≤ Total UA generated for existing building</a:t>
            </a:r>
          </a:p>
          <a:p>
            <a:pPr lvl="1">
              <a:spcBef>
                <a:spcPct val="40000"/>
              </a:spcBef>
              <a:buFont typeface="Wingdings" pitchFamily="2" charset="2"/>
              <a:buChar char="ü"/>
            </a:pPr>
            <a:r>
              <a:rPr lang="en-US" altLang="en-US" dirty="0">
                <a:solidFill>
                  <a:srgbClr val="FF0000"/>
                </a:solidFill>
              </a:rPr>
              <a:t>If complying per R405 and annual energy cost or energy use of the addition AND existing building AND any alterations is ≤ annual energy cost of the existing building</a:t>
            </a:r>
          </a:p>
          <a:p>
            <a:pPr lvl="2">
              <a:spcBef>
                <a:spcPct val="40000"/>
              </a:spcBef>
              <a:buFont typeface="Wingdings" pitchFamily="2" charset="2"/>
              <a:buChar char="ü"/>
            </a:pPr>
            <a:r>
              <a:rPr lang="en-US" altLang="en-US" dirty="0">
                <a:solidFill>
                  <a:srgbClr val="FF0000"/>
                </a:solidFill>
              </a:rPr>
              <a:t>Addition and alterations to comply with R405 in its entirety</a:t>
            </a:r>
          </a:p>
          <a:p>
            <a:pPr lvl="1" eaLnBrk="1" hangingPunct="1">
              <a:spcBef>
                <a:spcPct val="40000"/>
              </a:spcBef>
              <a:buFont typeface="Wingdings" pitchFamily="2" charset="2"/>
              <a:buChar char="ü"/>
            </a:pPr>
            <a:endParaRPr lang="en-US" altLang="en-US" i="1" dirty="0"/>
          </a:p>
          <a:p>
            <a:pPr eaLnBrk="1" hangingPunct="1"/>
            <a:endParaRPr lang="en-US" altLang="en-US" sz="3200" dirty="0"/>
          </a:p>
          <a:p>
            <a:pPr eaLnBrk="1" hangingPunct="1"/>
            <a:endParaRPr lang="en-US" altLang="en-US" sz="3200" dirty="0"/>
          </a:p>
        </p:txBody>
      </p:sp>
      <p:sp>
        <p:nvSpPr>
          <p:cNvPr id="323587" name="Rectangle 24"/>
          <p:cNvSpPr>
            <a:spLocks noGrp="1" noChangeArrowheads="1"/>
          </p:cNvSpPr>
          <p:nvPr>
            <p:ph type="title"/>
          </p:nvPr>
        </p:nvSpPr>
        <p:spPr>
          <a:xfrm>
            <a:off x="351156" y="26989"/>
            <a:ext cx="7114651" cy="922337"/>
          </a:xfrm>
        </p:spPr>
        <p:txBody>
          <a:bodyPr>
            <a:normAutofit/>
          </a:bodyPr>
          <a:lstStyle/>
          <a:p>
            <a:pPr eaLnBrk="1" hangingPunct="1"/>
            <a:r>
              <a:rPr lang="en-US" altLang="en-US" sz="2400" b="1" dirty="0"/>
              <a:t>Existing Buildings</a:t>
            </a:r>
            <a:br>
              <a:rPr lang="en-US" altLang="en-US" sz="2400" dirty="0">
                <a:solidFill>
                  <a:srgbClr val="FF0000"/>
                </a:solidFill>
              </a:rPr>
            </a:br>
            <a:r>
              <a:rPr lang="en-US" altLang="en-US" sz="2000" b="1" i="1" dirty="0"/>
              <a:t>Section R502 </a:t>
            </a:r>
            <a:r>
              <a:rPr lang="en-US" altLang="en-US" sz="2000" b="1" dirty="0"/>
              <a:t>– </a:t>
            </a:r>
            <a:r>
              <a:rPr lang="en-US" altLang="en-US" sz="2000" dirty="0"/>
              <a:t>Change in Space Conditioning</a:t>
            </a:r>
          </a:p>
        </p:txBody>
      </p:sp>
    </p:spTree>
    <p:extLst>
      <p:ext uri="{BB962C8B-B14F-4D97-AF65-F5344CB8AC3E}">
        <p14:creationId xmlns:p14="http://schemas.microsoft.com/office/powerpoint/2010/main" val="1937714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idx="1"/>
          </p:nvPr>
        </p:nvSpPr>
        <p:spPr>
          <a:xfrm>
            <a:off x="3808207" y="1196976"/>
            <a:ext cx="6780418" cy="5057775"/>
          </a:xfrm>
        </p:spPr>
        <p:txBody>
          <a:bodyPr/>
          <a:lstStyle/>
          <a:p>
            <a:pPr marL="0" indent="0">
              <a:lnSpc>
                <a:spcPct val="90000"/>
              </a:lnSpc>
              <a:buNone/>
            </a:pPr>
            <a:r>
              <a:rPr lang="en-US" altLang="en-US" sz="2000" dirty="0"/>
              <a:t>Code applies to any new construction</a:t>
            </a:r>
          </a:p>
          <a:p>
            <a:pPr marL="0" indent="0">
              <a:lnSpc>
                <a:spcPct val="90000"/>
              </a:lnSpc>
              <a:buNone/>
            </a:pPr>
            <a:endParaRPr lang="en-US" altLang="en-US" sz="2000" dirty="0"/>
          </a:p>
          <a:p>
            <a:pPr marL="0" indent="0">
              <a:lnSpc>
                <a:spcPct val="90000"/>
              </a:lnSpc>
              <a:buNone/>
            </a:pPr>
            <a:r>
              <a:rPr lang="en-US" altLang="en-US" sz="2000" dirty="0"/>
              <a:t>Unaltered portion(s) do not need to comply</a:t>
            </a:r>
          </a:p>
          <a:p>
            <a:pPr marL="0" indent="0">
              <a:lnSpc>
                <a:spcPct val="90000"/>
              </a:lnSpc>
              <a:buNone/>
            </a:pPr>
            <a:endParaRPr lang="en-US" altLang="en-US" sz="2000" dirty="0"/>
          </a:p>
          <a:p>
            <a:pPr marL="0" indent="0">
              <a:lnSpc>
                <a:spcPct val="90000"/>
              </a:lnSpc>
              <a:buNone/>
            </a:pPr>
            <a:endParaRPr lang="en-US" altLang="en-US" sz="2000" dirty="0"/>
          </a:p>
          <a:p>
            <a:pPr marL="0" indent="0">
              <a:lnSpc>
                <a:spcPct val="90000"/>
              </a:lnSpc>
              <a:buNone/>
            </a:pPr>
            <a:r>
              <a:rPr lang="en-US" altLang="en-US" sz="2000" dirty="0"/>
              <a:t>(R503.1.1.1) Replacement fenestration that includes both glazing and sash must meet</a:t>
            </a:r>
          </a:p>
          <a:p>
            <a:pPr lvl="1" eaLnBrk="1" hangingPunct="1">
              <a:lnSpc>
                <a:spcPct val="90000"/>
              </a:lnSpc>
              <a:buFont typeface="Wingdings" pitchFamily="2" charset="2"/>
              <a:buChar char="ü"/>
            </a:pPr>
            <a:r>
              <a:rPr lang="en-US" altLang="en-US" sz="1800" dirty="0"/>
              <a:t>0.25 SHGC in </a:t>
            </a:r>
            <a:r>
              <a:rPr lang="en-US" altLang="en-US" sz="1800" b="1" dirty="0">
                <a:solidFill>
                  <a:srgbClr val="92D050"/>
                </a:solidFill>
              </a:rPr>
              <a:t>Climate Zones 1-3</a:t>
            </a:r>
          </a:p>
          <a:p>
            <a:pPr lvl="1" eaLnBrk="1" hangingPunct="1">
              <a:lnSpc>
                <a:spcPct val="90000"/>
              </a:lnSpc>
              <a:buFont typeface="Wingdings" pitchFamily="2" charset="2"/>
              <a:buChar char="ü"/>
            </a:pPr>
            <a:r>
              <a:rPr lang="en-US" altLang="en-US" sz="1800" dirty="0"/>
              <a:t>0.40 SHGC in </a:t>
            </a:r>
            <a:r>
              <a:rPr lang="en-US" altLang="en-US" sz="1800" b="1" dirty="0">
                <a:solidFill>
                  <a:srgbClr val="92D050"/>
                </a:solidFill>
              </a:rPr>
              <a:t>Climate Zone 4 except Marine</a:t>
            </a:r>
          </a:p>
          <a:p>
            <a:pPr lvl="1" eaLnBrk="1" hangingPunct="1">
              <a:lnSpc>
                <a:spcPct val="90000"/>
              </a:lnSpc>
              <a:buFont typeface="Wingdings" pitchFamily="2" charset="2"/>
              <a:buChar char="ü"/>
            </a:pPr>
            <a:r>
              <a:rPr lang="en-US" altLang="en-US" sz="1800" dirty="0"/>
              <a:t>U-factors in all </a:t>
            </a:r>
            <a:r>
              <a:rPr lang="en-US" altLang="en-US" sz="1800" b="1" dirty="0">
                <a:solidFill>
                  <a:srgbClr val="92D050"/>
                </a:solidFill>
              </a:rPr>
              <a:t>Climate Zones 1-8</a:t>
            </a:r>
          </a:p>
          <a:p>
            <a:pPr marL="0" indent="0">
              <a:lnSpc>
                <a:spcPct val="90000"/>
              </a:lnSpc>
              <a:buNone/>
            </a:pPr>
            <a:r>
              <a:rPr lang="en-US" altLang="en-US" sz="2000" dirty="0"/>
              <a:t>Where more than 1 replacement fenestration unit is to be installed, an area-weighted average U-factor, SHGC or both of all replacement fenestration units can be an alternative compliance approach. </a:t>
            </a:r>
          </a:p>
        </p:txBody>
      </p:sp>
      <p:sp>
        <p:nvSpPr>
          <p:cNvPr id="325635" name="Rectangle 2"/>
          <p:cNvSpPr>
            <a:spLocks noGrp="1" noChangeArrowheads="1"/>
          </p:cNvSpPr>
          <p:nvPr>
            <p:ph type="title"/>
          </p:nvPr>
        </p:nvSpPr>
        <p:spPr>
          <a:xfrm>
            <a:off x="431801" y="22336"/>
            <a:ext cx="5861050" cy="920750"/>
          </a:xfrm>
        </p:spPr>
        <p:txBody>
          <a:bodyPr/>
          <a:lstStyle/>
          <a:p>
            <a:pPr eaLnBrk="1" hangingPunct="1">
              <a:lnSpc>
                <a:spcPct val="100000"/>
              </a:lnSpc>
            </a:pPr>
            <a:r>
              <a:rPr lang="en-US" altLang="en-US" sz="2400" b="1" dirty="0"/>
              <a:t>Existing Buildings</a:t>
            </a:r>
            <a:br>
              <a:rPr lang="en-US" altLang="en-US" sz="2400" dirty="0">
                <a:solidFill>
                  <a:srgbClr val="FF0000"/>
                </a:solidFill>
              </a:rPr>
            </a:br>
            <a:r>
              <a:rPr lang="en-US" altLang="en-US" sz="2000" b="1" i="1" dirty="0"/>
              <a:t>Section R503 - </a:t>
            </a:r>
            <a:r>
              <a:rPr lang="en-US" altLang="en-US" sz="2000" dirty="0"/>
              <a:t>Alterations</a:t>
            </a:r>
            <a:endParaRPr lang="en-US" altLang="en-US" sz="2400" dirty="0"/>
          </a:p>
        </p:txBody>
      </p:sp>
      <p:pic>
        <p:nvPicPr>
          <p:cNvPr id="44036" name="Picture 4" descr="inspection.jpg"/>
          <p:cNvPicPr>
            <a:picLocks noChangeAspect="1"/>
          </p:cNvPicPr>
          <p:nvPr/>
        </p:nvPicPr>
        <p:blipFill>
          <a:blip r:embed="rId3"/>
          <a:srcRect/>
          <a:stretch>
            <a:fillRect/>
          </a:stretch>
        </p:blipFill>
        <p:spPr bwMode="auto">
          <a:xfrm>
            <a:off x="584201" y="1489075"/>
            <a:ext cx="2778125" cy="387985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849854" y="1192213"/>
            <a:ext cx="9597484" cy="5256212"/>
          </a:xfrm>
        </p:spPr>
        <p:txBody>
          <a:bodyPr rtlCol="0">
            <a:normAutofit lnSpcReduction="10000"/>
          </a:bodyPr>
          <a:lstStyle/>
          <a:p>
            <a:pPr marL="0" indent="0">
              <a:lnSpc>
                <a:spcPct val="90000"/>
              </a:lnSpc>
              <a:spcAft>
                <a:spcPts val="600"/>
              </a:spcAft>
              <a:buNone/>
              <a:defRPr/>
            </a:pPr>
            <a:r>
              <a:rPr lang="en-US" sz="2000" b="1" dirty="0"/>
              <a:t>Building Envelope </a:t>
            </a:r>
          </a:p>
          <a:p>
            <a:pPr marL="400050" lvl="1" indent="0">
              <a:lnSpc>
                <a:spcPct val="90000"/>
              </a:lnSpc>
              <a:spcAft>
                <a:spcPts val="600"/>
              </a:spcAft>
              <a:buNone/>
              <a:defRPr/>
            </a:pPr>
            <a:r>
              <a:rPr lang="en-US" sz="1800" b="1" dirty="0"/>
              <a:t>Exceptions:</a:t>
            </a:r>
          </a:p>
          <a:p>
            <a:pPr marL="569913" lvl="1">
              <a:lnSpc>
                <a:spcPct val="90000"/>
              </a:lnSpc>
              <a:spcAft>
                <a:spcPts val="600"/>
              </a:spcAft>
              <a:buFont typeface="Wingdings" pitchFamily="2" charset="2"/>
              <a:buChar char="ü"/>
              <a:defRPr/>
            </a:pPr>
            <a:r>
              <a:rPr lang="en-US" sz="1800" dirty="0"/>
              <a:t>Storm windows over existing fenestration</a:t>
            </a:r>
          </a:p>
          <a:p>
            <a:pPr marL="569913" lvl="1">
              <a:lnSpc>
                <a:spcPct val="90000"/>
              </a:lnSpc>
              <a:spcAft>
                <a:spcPts val="600"/>
              </a:spcAft>
              <a:buFont typeface="Wingdings" pitchFamily="2" charset="2"/>
              <a:buChar char="ü"/>
              <a:defRPr/>
            </a:pPr>
            <a:r>
              <a:rPr lang="en-US" sz="1800" dirty="0"/>
              <a:t>Surface-applied window film installed on existing single pane</a:t>
            </a:r>
          </a:p>
          <a:p>
            <a:pPr marL="569913" lvl="1">
              <a:lnSpc>
                <a:spcPct val="90000"/>
              </a:lnSpc>
              <a:spcAft>
                <a:spcPts val="600"/>
              </a:spcAft>
              <a:buFont typeface="Wingdings" pitchFamily="2" charset="2"/>
              <a:buChar char="ü"/>
              <a:defRPr/>
            </a:pPr>
            <a:r>
              <a:rPr lang="en-US" sz="1800" dirty="0"/>
              <a:t>Exposed, existing ceiling, wall or floor cavities if already filled with insulation</a:t>
            </a:r>
          </a:p>
          <a:p>
            <a:pPr marL="569913" lvl="1">
              <a:lnSpc>
                <a:spcPct val="90000"/>
              </a:lnSpc>
              <a:spcAft>
                <a:spcPts val="600"/>
              </a:spcAft>
              <a:buFont typeface="Wingdings" pitchFamily="2" charset="2"/>
              <a:buChar char="ü"/>
              <a:defRPr/>
            </a:pPr>
            <a:r>
              <a:rPr lang="en-US" sz="1800" dirty="0"/>
              <a:t>Where existing roof, wall or floor cavity isn’t exposed</a:t>
            </a:r>
          </a:p>
          <a:p>
            <a:pPr marL="569913" lvl="1">
              <a:lnSpc>
                <a:spcPct val="90000"/>
              </a:lnSpc>
              <a:spcAft>
                <a:spcPts val="600"/>
              </a:spcAft>
              <a:buFont typeface="Wingdings" pitchFamily="2" charset="2"/>
              <a:buChar char="ü"/>
              <a:defRPr/>
            </a:pPr>
            <a:r>
              <a:rPr lang="en-US" sz="1800" dirty="0"/>
              <a:t>Roof recover</a:t>
            </a:r>
          </a:p>
          <a:p>
            <a:pPr marL="569913" lvl="1">
              <a:lnSpc>
                <a:spcPct val="90000"/>
              </a:lnSpc>
              <a:spcAft>
                <a:spcPts val="600"/>
              </a:spcAft>
              <a:buFont typeface="Wingdings" pitchFamily="2" charset="2"/>
              <a:buChar char="ü"/>
              <a:defRPr/>
            </a:pPr>
            <a:r>
              <a:rPr lang="en-US" sz="1800" dirty="0"/>
              <a:t>Roofs without cavity insulation and neither sheathing nor insulation is exposed during the reroofing</a:t>
            </a:r>
          </a:p>
          <a:p>
            <a:pPr marL="1027113" lvl="3" indent="-285750">
              <a:lnSpc>
                <a:spcPct val="90000"/>
              </a:lnSpc>
              <a:spcAft>
                <a:spcPts val="600"/>
              </a:spcAft>
              <a:defRPr/>
            </a:pPr>
            <a:r>
              <a:rPr lang="en-US" sz="1600" dirty="0"/>
              <a:t>Insulate either above or below the sheathing</a:t>
            </a:r>
          </a:p>
          <a:p>
            <a:pPr marL="0" lvl="2" indent="0">
              <a:spcAft>
                <a:spcPts val="600"/>
              </a:spcAft>
              <a:buNone/>
              <a:defRPr/>
            </a:pPr>
            <a:r>
              <a:rPr lang="en-US" sz="2000" b="1" dirty="0"/>
              <a:t>Lighting </a:t>
            </a:r>
          </a:p>
          <a:p>
            <a:pPr marL="0" lvl="2" indent="0">
              <a:spcAft>
                <a:spcPts val="600"/>
              </a:spcAft>
              <a:buNone/>
              <a:defRPr/>
            </a:pPr>
            <a:r>
              <a:rPr lang="en-US" sz="2000" b="1" dirty="0"/>
              <a:t>	</a:t>
            </a:r>
            <a:r>
              <a:rPr lang="en-US" b="1" dirty="0"/>
              <a:t>Exceptions:</a:t>
            </a:r>
          </a:p>
          <a:p>
            <a:pPr marL="569913" lvl="4" indent="-285750">
              <a:spcAft>
                <a:spcPts val="600"/>
              </a:spcAft>
              <a:buFont typeface="Wingdings" panose="05000000000000000000" pitchFamily="2" charset="2"/>
              <a:buChar char="ü"/>
              <a:defRPr/>
            </a:pPr>
            <a:r>
              <a:rPr lang="en-US" dirty="0"/>
              <a:t>&lt;10% of luminaries in a space are replaced</a:t>
            </a:r>
          </a:p>
          <a:p>
            <a:pPr marL="569913" lvl="4" indent="-285750">
              <a:spcAft>
                <a:spcPts val="600"/>
              </a:spcAft>
              <a:buFont typeface="Wingdings" panose="05000000000000000000" pitchFamily="2" charset="2"/>
              <a:buChar char="ü"/>
              <a:defRPr/>
            </a:pPr>
            <a:r>
              <a:rPr lang="en-US" dirty="0"/>
              <a:t>Only bulbs and ballasts within existing luminaries are replaced (provided installed interior lighting power isn’t increased)</a:t>
            </a:r>
          </a:p>
        </p:txBody>
      </p:sp>
      <p:sp>
        <p:nvSpPr>
          <p:cNvPr id="327683" name="Title 1"/>
          <p:cNvSpPr>
            <a:spLocks noGrp="1"/>
          </p:cNvSpPr>
          <p:nvPr>
            <p:ph type="title"/>
          </p:nvPr>
        </p:nvSpPr>
        <p:spPr>
          <a:xfrm>
            <a:off x="353725" y="0"/>
            <a:ext cx="5889625" cy="920750"/>
          </a:xfrm>
        </p:spPr>
        <p:txBody>
          <a:bodyPr/>
          <a:lstStyle/>
          <a:p>
            <a:pPr eaLnBrk="1" hangingPunct="1">
              <a:lnSpc>
                <a:spcPct val="100000"/>
              </a:lnSpc>
            </a:pPr>
            <a:r>
              <a:rPr lang="en-US" altLang="en-US" sz="2400" b="1" dirty="0"/>
              <a:t>Existing Buildings</a:t>
            </a:r>
            <a:br>
              <a:rPr lang="en-US" altLang="en-US" sz="2400" dirty="0">
                <a:solidFill>
                  <a:srgbClr val="FF0000"/>
                </a:solidFill>
              </a:rPr>
            </a:br>
            <a:r>
              <a:rPr lang="en-US" altLang="en-US" sz="2000" b="1" i="1" dirty="0"/>
              <a:t>Section R503 - </a:t>
            </a:r>
            <a:r>
              <a:rPr lang="en-US" altLang="en-US" sz="2000" dirty="0"/>
              <a:t>Alterations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Content Placeholder 1"/>
          <p:cNvSpPr>
            <a:spLocks noGrp="1"/>
          </p:cNvSpPr>
          <p:nvPr>
            <p:ph idx="1"/>
          </p:nvPr>
        </p:nvSpPr>
        <p:spPr>
          <a:xfrm>
            <a:off x="914400" y="1373188"/>
            <a:ext cx="9267825" cy="4876800"/>
          </a:xfrm>
        </p:spPr>
        <p:txBody>
          <a:bodyPr/>
          <a:lstStyle/>
          <a:p>
            <a:r>
              <a:rPr lang="en-US" altLang="en-US" dirty="0"/>
              <a:t>Heating and Cooling</a:t>
            </a:r>
          </a:p>
          <a:p>
            <a:pPr lvl="1"/>
            <a:r>
              <a:rPr lang="en-US" altLang="en-US" dirty="0">
                <a:solidFill>
                  <a:srgbClr val="FF0000"/>
                </a:solidFill>
              </a:rPr>
              <a:t>HVAC ducts newly installed </a:t>
            </a:r>
            <a:r>
              <a:rPr lang="en-US" altLang="en-US" dirty="0"/>
              <a:t>as part of the alteration to comply with Section 403</a:t>
            </a:r>
          </a:p>
          <a:p>
            <a:pPr lvl="2"/>
            <a:r>
              <a:rPr lang="en-US" altLang="en-US" dirty="0"/>
              <a:t>Exception:  Where ducts from on existing HVAC system are extended </a:t>
            </a:r>
            <a:r>
              <a:rPr lang="en-US" altLang="en-US" dirty="0">
                <a:solidFill>
                  <a:srgbClr val="FF0000"/>
                </a:solidFill>
              </a:rPr>
              <a:t>to an addition</a:t>
            </a:r>
          </a:p>
          <a:p>
            <a:r>
              <a:rPr lang="en-US" altLang="en-US" dirty="0"/>
              <a:t>Service hot water (SHW) systems</a:t>
            </a:r>
          </a:p>
          <a:p>
            <a:pPr lvl="1"/>
            <a:r>
              <a:rPr lang="en-US" altLang="en-US" dirty="0"/>
              <a:t>New SHW systems that are part of the alteration to comply with R403.5</a:t>
            </a:r>
          </a:p>
        </p:txBody>
      </p:sp>
      <p:sp>
        <p:nvSpPr>
          <p:cNvPr id="329731" name="Title 2"/>
          <p:cNvSpPr>
            <a:spLocks noGrp="1"/>
          </p:cNvSpPr>
          <p:nvPr>
            <p:ph type="title"/>
          </p:nvPr>
        </p:nvSpPr>
        <p:spPr/>
        <p:txBody>
          <a:bodyPr/>
          <a:lstStyle/>
          <a:p>
            <a:r>
              <a:rPr lang="en-US" altLang="en-US" sz="2400" b="1" dirty="0"/>
              <a:t>Existing Buildings</a:t>
            </a:r>
            <a:br>
              <a:rPr lang="en-US" altLang="en-US" sz="2400" dirty="0">
                <a:solidFill>
                  <a:srgbClr val="FF0000"/>
                </a:solidFill>
              </a:rPr>
            </a:br>
            <a:r>
              <a:rPr lang="en-US" altLang="en-US" sz="2000" b="1" i="1" dirty="0"/>
              <a:t>Section R503 </a:t>
            </a:r>
            <a:r>
              <a:rPr lang="en-US" altLang="en-US" sz="2400" b="1" i="1" dirty="0"/>
              <a:t>-</a:t>
            </a:r>
            <a:r>
              <a:rPr lang="en-US" altLang="en-US" sz="2000" dirty="0"/>
              <a:t> Alterations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Content Placeholder 1"/>
          <p:cNvSpPr>
            <a:spLocks noGrp="1"/>
          </p:cNvSpPr>
          <p:nvPr>
            <p:ph idx="1"/>
          </p:nvPr>
        </p:nvSpPr>
        <p:spPr/>
        <p:txBody>
          <a:bodyPr/>
          <a:lstStyle/>
          <a:p>
            <a:r>
              <a:rPr lang="en-US" altLang="en-US" dirty="0"/>
              <a:t>Work on nondamaged components necessary for the required repair or damaged components shall be considered part of the repair and are not subject to the alteration requirements</a:t>
            </a:r>
          </a:p>
          <a:p>
            <a:r>
              <a:rPr lang="en-US" altLang="en-US" dirty="0"/>
              <a:t>Repairs considered part of the code</a:t>
            </a:r>
          </a:p>
          <a:p>
            <a:pPr lvl="1"/>
            <a:r>
              <a:rPr lang="en-US" altLang="en-US" dirty="0"/>
              <a:t>Glass-only replacements in an existing sash and frame</a:t>
            </a:r>
          </a:p>
          <a:p>
            <a:pPr lvl="1"/>
            <a:r>
              <a:rPr lang="en-US" altLang="en-US" dirty="0"/>
              <a:t>Roof repairs</a:t>
            </a:r>
          </a:p>
          <a:p>
            <a:pPr lvl="1"/>
            <a:r>
              <a:rPr lang="en-US" altLang="en-US" dirty="0"/>
              <a:t>Repairs where only the bulb, ballast or both within the existing luminaires in a space are replaced provided the replacement does not increase the installed interior lighting power</a:t>
            </a:r>
          </a:p>
        </p:txBody>
      </p:sp>
      <p:sp>
        <p:nvSpPr>
          <p:cNvPr id="330755" name="Title 2"/>
          <p:cNvSpPr>
            <a:spLocks noGrp="1"/>
          </p:cNvSpPr>
          <p:nvPr>
            <p:ph type="title"/>
          </p:nvPr>
        </p:nvSpPr>
        <p:spPr/>
        <p:txBody>
          <a:bodyPr/>
          <a:lstStyle/>
          <a:p>
            <a:r>
              <a:rPr lang="en-US" altLang="en-US" sz="2400" b="1" dirty="0"/>
              <a:t>Existing Buildings</a:t>
            </a:r>
            <a:br>
              <a:rPr lang="en-US" altLang="en-US" sz="2400" dirty="0">
                <a:solidFill>
                  <a:srgbClr val="FF0000"/>
                </a:solidFill>
              </a:rPr>
            </a:br>
            <a:r>
              <a:rPr lang="en-US" altLang="en-US" sz="2000" b="1" i="1" dirty="0"/>
              <a:t>Section R504 </a:t>
            </a:r>
            <a:r>
              <a:rPr lang="en-US" altLang="en-US" sz="2400" b="1" i="1" dirty="0"/>
              <a:t>- </a:t>
            </a:r>
            <a:r>
              <a:rPr lang="en-US" altLang="en-US" sz="2000" dirty="0"/>
              <a:t>Repairs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179A15-83C2-455C-BCC8-8D10987D1F55}"/>
              </a:ext>
            </a:extLst>
          </p:cNvPr>
          <p:cNvSpPr txBox="1">
            <a:spLocks/>
          </p:cNvSpPr>
          <p:nvPr/>
        </p:nvSpPr>
        <p:spPr>
          <a:xfrm>
            <a:off x="193117" y="19424"/>
            <a:ext cx="8923989" cy="921004"/>
          </a:xfrm>
          <a:prstGeom prst="rect">
            <a:avLst/>
          </a:prstGeom>
          <a:ln>
            <a:noFill/>
          </a:ln>
        </p:spPr>
        <p:txBody>
          <a:bodyPr vert="horz" lIns="76200" tIns="38100" rIns="76200" bIns="38100" rtlCol="0" anchor="ctr">
            <a:normAutofit/>
          </a:bodyPr>
          <a:lstStyle>
            <a:lvl1pPr algn="l" defTabSz="548640" rtl="0" eaLnBrk="1" latinLnBrk="0" hangingPunct="1">
              <a:lnSpc>
                <a:spcPts val="3360"/>
              </a:lnSpc>
              <a:spcBef>
                <a:spcPct val="0"/>
              </a:spcBef>
              <a:buNone/>
              <a:defRPr sz="3120" kern="1200" baseline="0">
                <a:solidFill>
                  <a:srgbClr val="50565C"/>
                </a:solidFill>
                <a:latin typeface="+mj-lt"/>
                <a:ea typeface="+mj-ea"/>
                <a:cs typeface="+mj-cs"/>
              </a:defRPr>
            </a:lvl1pPr>
          </a:lstStyle>
          <a:p>
            <a:pPr defTabSz="457182">
              <a:lnSpc>
                <a:spcPts val="2800"/>
              </a:lnSpc>
            </a:pPr>
            <a:r>
              <a:rPr lang="en-US" sz="2400" b="1" dirty="0">
                <a:solidFill>
                  <a:srgbClr val="FF0000"/>
                </a:solidFill>
              </a:rPr>
              <a:t>Appendix RB – Solar-ready Provisions – Detached One- and Two-family Dwellings and Townhouses</a:t>
            </a:r>
            <a:endParaRPr lang="en-US" sz="2333" dirty="0">
              <a:solidFill>
                <a:srgbClr val="FF0000"/>
              </a:solidFill>
              <a:latin typeface="Times New Roman" panose="02020603050405020304" pitchFamily="18" charset="0"/>
            </a:endParaRPr>
          </a:p>
        </p:txBody>
      </p:sp>
      <p:pic>
        <p:nvPicPr>
          <p:cNvPr id="3" name="Picture 2" descr="A small house in the middle of a road&#10;&#10;Description automatically generated">
            <a:extLst>
              <a:ext uri="{FF2B5EF4-FFF2-40B4-BE49-F238E27FC236}">
                <a16:creationId xmlns:a16="http://schemas.microsoft.com/office/drawing/2014/main" id="{0642009D-2C4D-4977-A837-BD255671FB3E}"/>
              </a:ext>
            </a:extLst>
          </p:cNvPr>
          <p:cNvPicPr>
            <a:picLocks noChangeAspect="1"/>
          </p:cNvPicPr>
          <p:nvPr/>
        </p:nvPicPr>
        <p:blipFill>
          <a:blip r:embed="rId3"/>
          <a:stretch>
            <a:fillRect/>
          </a:stretch>
        </p:blipFill>
        <p:spPr>
          <a:xfrm>
            <a:off x="7983280" y="1826237"/>
            <a:ext cx="3919621" cy="2617617"/>
          </a:xfrm>
          <a:prstGeom prst="rect">
            <a:avLst/>
          </a:prstGeom>
        </p:spPr>
      </p:pic>
      <p:sp>
        <p:nvSpPr>
          <p:cNvPr id="6" name="TextBox 5">
            <a:extLst>
              <a:ext uri="{FF2B5EF4-FFF2-40B4-BE49-F238E27FC236}">
                <a16:creationId xmlns:a16="http://schemas.microsoft.com/office/drawing/2014/main" id="{BE349579-D790-4807-8727-2F2E45965009}"/>
              </a:ext>
            </a:extLst>
          </p:cNvPr>
          <p:cNvSpPr txBox="1"/>
          <p:nvPr/>
        </p:nvSpPr>
        <p:spPr>
          <a:xfrm>
            <a:off x="563330" y="1274040"/>
            <a:ext cx="7119516" cy="4146372"/>
          </a:xfrm>
          <a:prstGeom prst="rect">
            <a:avLst/>
          </a:prstGeom>
        </p:spPr>
        <p:txBody>
          <a:bodyPr vert="horz" wrap="square" lIns="76200" tIns="38100" rIns="76200" bIns="38100" rtlCol="0">
            <a:normAutofit/>
          </a:bodyPr>
          <a:lstStyle/>
          <a:p>
            <a:pPr marL="285739" indent="-285739" defTabSz="380985">
              <a:spcBef>
                <a:spcPts val="500"/>
              </a:spcBef>
              <a:spcAft>
                <a:spcPts val="500"/>
              </a:spcAft>
              <a:buFont typeface="Wingdings" panose="05000000000000000000" pitchFamily="2" charset="2"/>
              <a:buChar char="Ø"/>
            </a:pPr>
            <a:r>
              <a:rPr lang="en-US" sz="2400" dirty="0">
                <a:solidFill>
                  <a:srgbClr val="FF0000"/>
                </a:solidFill>
                <a:latin typeface="Arial"/>
                <a:cs typeface="Arial Narrow"/>
              </a:rPr>
              <a:t>Allows jurisdictions to adopt a model for zero energy home designation</a:t>
            </a:r>
          </a:p>
          <a:p>
            <a:pPr marL="285739" indent="-285739" defTabSz="380985">
              <a:spcBef>
                <a:spcPts val="500"/>
              </a:spcBef>
              <a:spcAft>
                <a:spcPts val="500"/>
              </a:spcAft>
              <a:buFont typeface="Wingdings" panose="05000000000000000000" pitchFamily="2" charset="2"/>
              <a:buChar char="Ø"/>
            </a:pPr>
            <a:r>
              <a:rPr lang="en-US" sz="2400" dirty="0">
                <a:solidFill>
                  <a:srgbClr val="FF0000"/>
                </a:solidFill>
                <a:latin typeface="Arial"/>
                <a:cs typeface="Arial Narrow"/>
              </a:rPr>
              <a:t>Meant to support potential future improvements of solar electric and solar thermal systems</a:t>
            </a:r>
          </a:p>
          <a:p>
            <a:pPr marL="285739" indent="-285739" defTabSz="380985">
              <a:spcBef>
                <a:spcPts val="500"/>
              </a:spcBef>
              <a:spcAft>
                <a:spcPts val="500"/>
              </a:spcAft>
              <a:buFont typeface="Wingdings" panose="05000000000000000000" pitchFamily="2" charset="2"/>
              <a:buChar char="Ø"/>
            </a:pPr>
            <a:r>
              <a:rPr lang="en-US" sz="2400" dirty="0">
                <a:solidFill>
                  <a:srgbClr val="FF0000"/>
                </a:solidFill>
                <a:latin typeface="Arial"/>
                <a:cs typeface="Arial Narrow"/>
              </a:rPr>
              <a:t>Applies to new construction (not additions or alterations)</a:t>
            </a:r>
          </a:p>
          <a:p>
            <a:pPr marL="285739" indent="-285739" defTabSz="380985">
              <a:spcBef>
                <a:spcPts val="500"/>
              </a:spcBef>
              <a:spcAft>
                <a:spcPts val="500"/>
              </a:spcAft>
              <a:buFont typeface="Wingdings" panose="05000000000000000000" pitchFamily="2" charset="2"/>
              <a:buChar char="Ø"/>
            </a:pPr>
            <a:endParaRPr lang="en-US" sz="2000" b="1" dirty="0">
              <a:latin typeface="Arial"/>
              <a:cs typeface="Arial Narrow"/>
            </a:endParaRPr>
          </a:p>
          <a:p>
            <a:pPr defTabSz="380985">
              <a:spcBef>
                <a:spcPct val="20000"/>
              </a:spcBef>
            </a:pPr>
            <a:endParaRPr lang="en-US" sz="1667" b="1" dirty="0">
              <a:solidFill>
                <a:srgbClr val="000000"/>
              </a:solidFill>
              <a:latin typeface="Arial"/>
              <a:cs typeface="Arial Narrow"/>
            </a:endParaRPr>
          </a:p>
          <a:p>
            <a:pPr defTabSz="380985">
              <a:spcBef>
                <a:spcPct val="20000"/>
              </a:spcBef>
            </a:pPr>
            <a:endParaRPr lang="en-US" sz="1667" b="1" dirty="0">
              <a:solidFill>
                <a:srgbClr val="000000"/>
              </a:solidFill>
              <a:latin typeface="Arial"/>
              <a:cs typeface="Arial Narrow"/>
            </a:endParaRPr>
          </a:p>
        </p:txBody>
      </p:sp>
    </p:spTree>
    <p:extLst>
      <p:ext uri="{BB962C8B-B14F-4D97-AF65-F5344CB8AC3E}">
        <p14:creationId xmlns:p14="http://schemas.microsoft.com/office/powerpoint/2010/main" val="1520363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179A15-83C2-455C-BCC8-8D10987D1F55}"/>
              </a:ext>
            </a:extLst>
          </p:cNvPr>
          <p:cNvSpPr txBox="1">
            <a:spLocks/>
          </p:cNvSpPr>
          <p:nvPr/>
        </p:nvSpPr>
        <p:spPr>
          <a:xfrm>
            <a:off x="193117" y="19424"/>
            <a:ext cx="8923989" cy="921004"/>
          </a:xfrm>
          <a:prstGeom prst="rect">
            <a:avLst/>
          </a:prstGeom>
          <a:ln>
            <a:noFill/>
          </a:ln>
        </p:spPr>
        <p:txBody>
          <a:bodyPr vert="horz" lIns="76200" tIns="38100" rIns="76200" bIns="38100" rtlCol="0" anchor="ctr">
            <a:normAutofit/>
          </a:bodyPr>
          <a:lstStyle>
            <a:lvl1pPr algn="l" defTabSz="548640" rtl="0" eaLnBrk="1" latinLnBrk="0" hangingPunct="1">
              <a:lnSpc>
                <a:spcPts val="3360"/>
              </a:lnSpc>
              <a:spcBef>
                <a:spcPct val="0"/>
              </a:spcBef>
              <a:buNone/>
              <a:defRPr sz="3120" kern="1200" baseline="0">
                <a:solidFill>
                  <a:srgbClr val="50565C"/>
                </a:solidFill>
                <a:latin typeface="+mj-lt"/>
                <a:ea typeface="+mj-ea"/>
                <a:cs typeface="+mj-cs"/>
              </a:defRPr>
            </a:lvl1pPr>
          </a:lstStyle>
          <a:p>
            <a:pPr defTabSz="457182">
              <a:lnSpc>
                <a:spcPts val="2800"/>
              </a:lnSpc>
            </a:pPr>
            <a:r>
              <a:rPr lang="en-US" sz="2400" b="1" dirty="0">
                <a:solidFill>
                  <a:srgbClr val="FF0000"/>
                </a:solidFill>
              </a:rPr>
              <a:t>Appendix RC – Zero Energy Residential Building Provisions</a:t>
            </a:r>
            <a:endParaRPr lang="en-US" sz="2333" dirty="0">
              <a:solidFill>
                <a:srgbClr val="FF0000"/>
              </a:solidFill>
              <a:latin typeface="Times New Roman" panose="02020603050405020304" pitchFamily="18" charset="0"/>
            </a:endParaRPr>
          </a:p>
        </p:txBody>
      </p:sp>
      <p:sp>
        <p:nvSpPr>
          <p:cNvPr id="6" name="TextBox 5">
            <a:extLst>
              <a:ext uri="{FF2B5EF4-FFF2-40B4-BE49-F238E27FC236}">
                <a16:creationId xmlns:a16="http://schemas.microsoft.com/office/drawing/2014/main" id="{BE349579-D790-4807-8727-2F2E45965009}"/>
              </a:ext>
            </a:extLst>
          </p:cNvPr>
          <p:cNvSpPr txBox="1"/>
          <p:nvPr/>
        </p:nvSpPr>
        <p:spPr>
          <a:xfrm>
            <a:off x="563330" y="1274040"/>
            <a:ext cx="10876830" cy="4146372"/>
          </a:xfrm>
          <a:prstGeom prst="rect">
            <a:avLst/>
          </a:prstGeom>
        </p:spPr>
        <p:txBody>
          <a:bodyPr vert="horz" wrap="square" lIns="76200" tIns="38100" rIns="76200" bIns="38100" rtlCol="0">
            <a:normAutofit/>
          </a:bodyPr>
          <a:lstStyle/>
          <a:p>
            <a:pPr marL="285739" indent="-285739" defTabSz="380985">
              <a:spcBef>
                <a:spcPts val="500"/>
              </a:spcBef>
              <a:spcAft>
                <a:spcPts val="500"/>
              </a:spcAft>
              <a:buFont typeface="Wingdings" panose="05000000000000000000" pitchFamily="2" charset="2"/>
              <a:buChar char="Ø"/>
            </a:pPr>
            <a:r>
              <a:rPr lang="en-US" sz="2400" dirty="0">
                <a:solidFill>
                  <a:srgbClr val="FF0000"/>
                </a:solidFill>
                <a:latin typeface="Arial"/>
                <a:cs typeface="Arial Narrow"/>
              </a:rPr>
              <a:t>New residential buildings</a:t>
            </a:r>
          </a:p>
          <a:p>
            <a:pPr marL="285739" indent="-285739" defTabSz="380985">
              <a:spcBef>
                <a:spcPts val="500"/>
              </a:spcBef>
              <a:spcAft>
                <a:spcPts val="500"/>
              </a:spcAft>
              <a:buFont typeface="Wingdings" panose="05000000000000000000" pitchFamily="2" charset="2"/>
              <a:buChar char="Ø"/>
            </a:pPr>
            <a:r>
              <a:rPr lang="en-US" sz="2400" dirty="0">
                <a:solidFill>
                  <a:srgbClr val="FF0000"/>
                </a:solidFill>
                <a:latin typeface="Arial"/>
                <a:cs typeface="Arial Narrow"/>
              </a:rPr>
              <a:t>Would result in a residential building with zero net energy consumption over the course of a year</a:t>
            </a:r>
          </a:p>
          <a:p>
            <a:pPr marL="285739" indent="-285739" defTabSz="380985">
              <a:spcBef>
                <a:spcPts val="500"/>
              </a:spcBef>
              <a:spcAft>
                <a:spcPts val="500"/>
              </a:spcAft>
              <a:buFont typeface="Wingdings" panose="05000000000000000000" pitchFamily="2" charset="2"/>
              <a:buChar char="Ø"/>
            </a:pPr>
            <a:r>
              <a:rPr lang="en-US" sz="2400" dirty="0">
                <a:solidFill>
                  <a:srgbClr val="FF0000"/>
                </a:solidFill>
                <a:latin typeface="Arial"/>
                <a:cs typeface="Arial Narrow"/>
              </a:rPr>
              <a:t>Designed to work with residential occupancies where ERI can be applied</a:t>
            </a:r>
          </a:p>
          <a:p>
            <a:pPr marL="285739" indent="-285739" defTabSz="380985">
              <a:spcBef>
                <a:spcPts val="500"/>
              </a:spcBef>
              <a:spcAft>
                <a:spcPts val="500"/>
              </a:spcAft>
              <a:buFont typeface="Wingdings" panose="05000000000000000000" pitchFamily="2" charset="2"/>
              <a:buChar char="Ø"/>
            </a:pPr>
            <a:r>
              <a:rPr lang="en-US" sz="2400" dirty="0">
                <a:solidFill>
                  <a:srgbClr val="FF0000"/>
                </a:solidFill>
                <a:latin typeface="Arial"/>
                <a:cs typeface="Arial Narrow"/>
              </a:rPr>
              <a:t>Requires a maximum ERI first be met for building energy use only and then achieve a score of 0 when on-site power production is considered</a:t>
            </a:r>
          </a:p>
          <a:p>
            <a:pPr marL="285739" indent="-285739" defTabSz="380985">
              <a:spcBef>
                <a:spcPts val="500"/>
              </a:spcBef>
              <a:spcAft>
                <a:spcPts val="500"/>
              </a:spcAft>
              <a:buFont typeface="Wingdings" panose="05000000000000000000" pitchFamily="2" charset="2"/>
              <a:buChar char="Ø"/>
            </a:pPr>
            <a:r>
              <a:rPr lang="en-US" sz="2400" dirty="0">
                <a:solidFill>
                  <a:srgbClr val="FF0000"/>
                </a:solidFill>
                <a:latin typeface="Arial"/>
                <a:cs typeface="Arial Narrow"/>
              </a:rPr>
              <a:t>Allows for renewable energy to be generated onsite or offsite</a:t>
            </a:r>
          </a:p>
          <a:p>
            <a:pPr marL="285739" indent="-285739" defTabSz="380985">
              <a:spcBef>
                <a:spcPts val="500"/>
              </a:spcBef>
              <a:spcAft>
                <a:spcPts val="500"/>
              </a:spcAft>
              <a:buFont typeface="Wingdings" panose="05000000000000000000" pitchFamily="2" charset="2"/>
              <a:buChar char="Ø"/>
            </a:pPr>
            <a:endParaRPr lang="en-US" sz="2000" b="1" dirty="0">
              <a:latin typeface="Arial"/>
              <a:cs typeface="Arial Narrow"/>
            </a:endParaRPr>
          </a:p>
          <a:p>
            <a:pPr defTabSz="380985">
              <a:spcBef>
                <a:spcPct val="20000"/>
              </a:spcBef>
            </a:pPr>
            <a:endParaRPr lang="en-US" sz="1667" b="1" dirty="0">
              <a:solidFill>
                <a:srgbClr val="000000"/>
              </a:solidFill>
              <a:latin typeface="Arial"/>
              <a:cs typeface="Arial Narrow"/>
            </a:endParaRPr>
          </a:p>
          <a:p>
            <a:pPr defTabSz="380985">
              <a:spcBef>
                <a:spcPct val="20000"/>
              </a:spcBef>
            </a:pPr>
            <a:endParaRPr lang="en-US" sz="1667" b="1" dirty="0">
              <a:solidFill>
                <a:srgbClr val="000000"/>
              </a:solidFill>
              <a:latin typeface="Arial"/>
              <a:cs typeface="Arial Narrow"/>
            </a:endParaRPr>
          </a:p>
        </p:txBody>
      </p:sp>
    </p:spTree>
    <p:extLst>
      <p:ext uri="{BB962C8B-B14F-4D97-AF65-F5344CB8AC3E}">
        <p14:creationId xmlns:p14="http://schemas.microsoft.com/office/powerpoint/2010/main" val="445354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AEE8-8561-4BA0-9507-15F0D93D244F}"/>
              </a:ext>
            </a:extLst>
          </p:cNvPr>
          <p:cNvSpPr>
            <a:spLocks noGrp="1"/>
          </p:cNvSpPr>
          <p:nvPr>
            <p:ph type="title"/>
          </p:nvPr>
        </p:nvSpPr>
        <p:spPr/>
        <p:txBody>
          <a:bodyPr/>
          <a:lstStyle/>
          <a:p>
            <a:r>
              <a:rPr lang="en-US" sz="2400" b="1" dirty="0"/>
              <a:t>Summary of Changes, cont’d</a:t>
            </a:r>
          </a:p>
        </p:txBody>
      </p:sp>
      <p:sp>
        <p:nvSpPr>
          <p:cNvPr id="3" name="TextBox 2">
            <a:extLst>
              <a:ext uri="{FF2B5EF4-FFF2-40B4-BE49-F238E27FC236}">
                <a16:creationId xmlns:a16="http://schemas.microsoft.com/office/drawing/2014/main" id="{24128E93-1989-410D-878B-8142B72CDF05}"/>
              </a:ext>
            </a:extLst>
          </p:cNvPr>
          <p:cNvSpPr txBox="1"/>
          <p:nvPr/>
        </p:nvSpPr>
        <p:spPr>
          <a:xfrm>
            <a:off x="645459" y="1420009"/>
            <a:ext cx="10467190" cy="4851699"/>
          </a:xfrm>
          <a:prstGeom prst="rect">
            <a:avLst/>
          </a:prstGeom>
        </p:spPr>
        <p:txBody>
          <a:bodyPr vert="horz" wrap="square" lIns="91440" tIns="45720" rIns="91440" bIns="45720" rtlCol="0">
            <a:normAutofit fontScale="92500"/>
          </a:bodyPr>
          <a:lstStyle/>
          <a:p>
            <a:pPr marL="342900" marR="0" indent="-342900" defTabSz="457200" fontAlgn="auto">
              <a:lnSpc>
                <a:spcPct val="90000"/>
              </a:lnSpc>
              <a:spcBef>
                <a:spcPct val="20000"/>
              </a:spcBef>
              <a:spcAft>
                <a:spcPts val="0"/>
              </a:spcAft>
              <a:buClrTx/>
              <a:buSzTx/>
              <a:buFont typeface="Arial" panose="020B0604020202020204" pitchFamily="34" charset="0"/>
              <a:buChar char="•"/>
              <a:tabLst/>
            </a:pPr>
            <a:r>
              <a:rPr lang="en-US" sz="2400" dirty="0"/>
              <a:t>New fenestration SHGC requirement in CZ 4C and 5</a:t>
            </a:r>
          </a:p>
          <a:p>
            <a:pPr marL="342900" marR="0" indent="-342900" defTabSz="457200" fontAlgn="auto">
              <a:lnSpc>
                <a:spcPct val="90000"/>
              </a:lnSpc>
              <a:spcBef>
                <a:spcPct val="20000"/>
              </a:spcBef>
              <a:spcAft>
                <a:spcPts val="0"/>
              </a:spcAft>
              <a:buClrTx/>
              <a:buSzTx/>
              <a:buFont typeface="Arial" panose="020B0604020202020204" pitchFamily="34" charset="0"/>
              <a:buChar char="•"/>
              <a:tabLst/>
            </a:pPr>
            <a:r>
              <a:rPr lang="en-US" sz="2400" dirty="0"/>
              <a:t>Maximum air leakage rate set to 5.0 ACH50 for tradeoffs</a:t>
            </a:r>
          </a:p>
          <a:p>
            <a:pPr marL="342900" marR="0" indent="-342900" defTabSz="457200" fontAlgn="auto">
              <a:lnSpc>
                <a:spcPct val="90000"/>
              </a:lnSpc>
              <a:spcBef>
                <a:spcPct val="20000"/>
              </a:spcBef>
              <a:spcAft>
                <a:spcPts val="0"/>
              </a:spcAft>
              <a:buClrTx/>
              <a:buSzTx/>
              <a:buFont typeface="Arial" panose="020B0604020202020204" pitchFamily="34" charset="0"/>
              <a:buChar char="•"/>
              <a:tabLst/>
            </a:pPr>
            <a:r>
              <a:rPr lang="en-US" sz="2400" dirty="0"/>
              <a:t>Lowered area-weighted maximum U-factor and SHGC</a:t>
            </a:r>
          </a:p>
          <a:p>
            <a:pPr marL="342900" marR="0" indent="-342900" defTabSz="457200" fontAlgn="auto">
              <a:lnSpc>
                <a:spcPct val="90000"/>
              </a:lnSpc>
              <a:spcBef>
                <a:spcPct val="20000"/>
              </a:spcBef>
              <a:spcAft>
                <a:spcPts val="0"/>
              </a:spcAft>
              <a:buClrTx/>
              <a:buSzTx/>
              <a:buFont typeface="Arial" panose="020B0604020202020204" pitchFamily="34" charset="0"/>
              <a:buChar char="•"/>
              <a:tabLst/>
            </a:pPr>
            <a:r>
              <a:rPr lang="en-US" sz="2400" dirty="0"/>
              <a:t>Removed duct testing exception for ducts in conditioned space</a:t>
            </a:r>
          </a:p>
          <a:p>
            <a:pPr marL="342900" marR="0" indent="-342900" defTabSz="457200" fontAlgn="auto">
              <a:lnSpc>
                <a:spcPct val="90000"/>
              </a:lnSpc>
              <a:spcBef>
                <a:spcPct val="20000"/>
              </a:spcBef>
              <a:spcAft>
                <a:spcPts val="0"/>
              </a:spcAft>
              <a:buClrTx/>
              <a:buSzTx/>
              <a:buFont typeface="Arial" panose="020B0604020202020204" pitchFamily="34" charset="0"/>
              <a:buChar char="•"/>
              <a:tabLst/>
            </a:pPr>
            <a:r>
              <a:rPr lang="en-US" sz="2400" dirty="0"/>
              <a:t>All permanently installed lighting fixtures to have high-efficacy lighting sources</a:t>
            </a:r>
          </a:p>
          <a:p>
            <a:pPr marL="342900" indent="-342900" defTabSz="457200">
              <a:lnSpc>
                <a:spcPct val="90000"/>
              </a:lnSpc>
              <a:spcBef>
                <a:spcPct val="20000"/>
              </a:spcBef>
              <a:buFont typeface="Arial" panose="020B0604020202020204" pitchFamily="34" charset="0"/>
              <a:buChar char="•"/>
            </a:pPr>
            <a:r>
              <a:rPr lang="en-US" sz="2400" dirty="0"/>
              <a:t>Exterior lighting in low-rise multifamily buildings must comply with Section C405.4 Exterior Lighting Power Requirements</a:t>
            </a:r>
          </a:p>
          <a:p>
            <a:pPr marL="342900" indent="-342900" defTabSz="457200">
              <a:lnSpc>
                <a:spcPct val="90000"/>
              </a:lnSpc>
              <a:spcBef>
                <a:spcPct val="20000"/>
              </a:spcBef>
              <a:buFont typeface="Arial" panose="020B0604020202020204" pitchFamily="34" charset="0"/>
              <a:buChar char="•"/>
            </a:pPr>
            <a:r>
              <a:rPr lang="en-US" sz="2400" dirty="0"/>
              <a:t>Exterior lighting controls</a:t>
            </a:r>
          </a:p>
          <a:p>
            <a:pPr marL="800100" lvl="1" indent="-342900" defTabSz="457200">
              <a:lnSpc>
                <a:spcPct val="90000"/>
              </a:lnSpc>
              <a:spcBef>
                <a:spcPct val="20000"/>
              </a:spcBef>
              <a:buFont typeface="Arial" panose="020B0604020202020204" pitchFamily="34" charset="0"/>
              <a:buChar char="•"/>
            </a:pPr>
            <a:r>
              <a:rPr lang="en-US" sz="2400" dirty="0"/>
              <a:t>Manual on/off switches with automatic shutoff</a:t>
            </a:r>
          </a:p>
          <a:p>
            <a:pPr marL="800100" lvl="1" indent="-342900" defTabSz="457200">
              <a:lnSpc>
                <a:spcPct val="90000"/>
              </a:lnSpc>
              <a:spcBef>
                <a:spcPct val="20000"/>
              </a:spcBef>
              <a:buFont typeface="Arial" panose="020B0604020202020204" pitchFamily="34" charset="0"/>
              <a:buChar char="•"/>
            </a:pPr>
            <a:r>
              <a:rPr lang="en-US" sz="2400" dirty="0"/>
              <a:t>Photosensor controls</a:t>
            </a:r>
          </a:p>
          <a:p>
            <a:pPr marL="800100" lvl="1" indent="-342900" defTabSz="457200">
              <a:lnSpc>
                <a:spcPct val="90000"/>
              </a:lnSpc>
              <a:spcBef>
                <a:spcPct val="20000"/>
              </a:spcBef>
              <a:buFont typeface="Arial" panose="020B0604020202020204" pitchFamily="34" charset="0"/>
              <a:buChar char="•"/>
            </a:pPr>
            <a:r>
              <a:rPr lang="en-US" sz="2400" dirty="0"/>
              <a:t>Timer switch</a:t>
            </a:r>
          </a:p>
          <a:p>
            <a:pPr marL="800100" lvl="1" indent="-342900" defTabSz="457200">
              <a:lnSpc>
                <a:spcPct val="90000"/>
              </a:lnSpc>
              <a:spcBef>
                <a:spcPct val="20000"/>
              </a:spcBef>
              <a:buFont typeface="Arial" panose="020B0604020202020204" pitchFamily="34" charset="0"/>
              <a:buChar char="•"/>
            </a:pPr>
            <a:r>
              <a:rPr lang="en-US" sz="2400" dirty="0"/>
              <a:t>Automatic shutoff allowing override to return to normal control within 24 hours</a:t>
            </a:r>
          </a:p>
          <a:p>
            <a:pPr marL="800100" lvl="1" indent="-342900" defTabSz="457200">
              <a:spcBef>
                <a:spcPct val="20000"/>
              </a:spcBef>
              <a:buFont typeface="Arial" panose="020B0604020202020204" pitchFamily="34" charset="0"/>
              <a:buChar char="•"/>
            </a:pPr>
            <a:endParaRPr kumimoji="0" lang="en-US" sz="2323" b="1" i="0" u="none" strike="noStrike" kern="1200" cap="none" spc="0" normalizeH="0" baseline="0" noProof="0" dirty="0">
              <a:ln>
                <a:noFill/>
              </a:ln>
              <a:effectLst/>
              <a:uLnTx/>
              <a:uFillTx/>
              <a:latin typeface="Arial Narrow"/>
              <a:ea typeface="+mn-ea"/>
              <a:cs typeface="Arial Narrow"/>
            </a:endParaRPr>
          </a:p>
        </p:txBody>
      </p:sp>
    </p:spTree>
    <p:extLst>
      <p:ext uri="{BB962C8B-B14F-4D97-AF65-F5344CB8AC3E}">
        <p14:creationId xmlns:p14="http://schemas.microsoft.com/office/powerpoint/2010/main" val="236472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5F416-ABF9-43E9-89F5-78A4D479EFC7}"/>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D6F77F85-DD3D-487F-82F2-DD4CA22FB4E3}"/>
              </a:ext>
            </a:extLst>
          </p:cNvPr>
          <p:cNvSpPr/>
          <p:nvPr/>
        </p:nvSpPr>
        <p:spPr>
          <a:xfrm>
            <a:off x="329296" y="2605889"/>
            <a:ext cx="10654390" cy="2143920"/>
          </a:xfrm>
          <a:prstGeom prst="rect">
            <a:avLst/>
          </a:prstGeom>
        </p:spPr>
        <p:txBody>
          <a:bodyPr wrap="square">
            <a:spAutoFit/>
          </a:bodyPr>
          <a:lstStyle/>
          <a:p>
            <a:pPr marL="457182" lvl="1" algn="ctr" defTabSz="914363"/>
            <a:r>
              <a:rPr lang="en-US" altLang="en-US" sz="6666" b="1" dirty="0">
                <a:solidFill>
                  <a:srgbClr val="002060"/>
                </a:solidFill>
                <a:latin typeface="Arial"/>
              </a:rPr>
              <a:t>2021 IECC Detailed Slides</a:t>
            </a:r>
          </a:p>
        </p:txBody>
      </p:sp>
    </p:spTree>
    <p:extLst>
      <p:ext uri="{BB962C8B-B14F-4D97-AF65-F5344CB8AC3E}">
        <p14:creationId xmlns:p14="http://schemas.microsoft.com/office/powerpoint/2010/main" val="539499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56908" y="0"/>
            <a:ext cx="7781925" cy="877888"/>
          </a:xfrm>
        </p:spPr>
        <p:txBody>
          <a:bodyPr>
            <a:normAutofit fontScale="90000"/>
          </a:bodyPr>
          <a:lstStyle/>
          <a:p>
            <a:pPr eaLnBrk="1" hangingPunct="1">
              <a:lnSpc>
                <a:spcPct val="100000"/>
              </a:lnSpc>
            </a:pPr>
            <a:r>
              <a:rPr lang="en-US" altLang="en-US" sz="2000" b="1" dirty="0"/>
              <a:t>Scope</a:t>
            </a:r>
            <a:br>
              <a:rPr lang="en-US" altLang="en-US" sz="2400" dirty="0"/>
            </a:br>
            <a:r>
              <a:rPr lang="en-US" altLang="en-US" sz="1800" b="1" i="1" dirty="0"/>
              <a:t>Section R101.4.1 - </a:t>
            </a:r>
            <a:r>
              <a:rPr lang="en-US" altLang="en-US" sz="1800" dirty="0"/>
              <a:t>Mixed Residential and Commercial Buildings</a:t>
            </a:r>
            <a:br>
              <a:rPr lang="en-US" altLang="en-US" sz="1800" dirty="0"/>
            </a:br>
            <a:r>
              <a:rPr lang="en-US" altLang="en-US" sz="1800" b="1" i="1" dirty="0"/>
              <a:t>Section R101.5 </a:t>
            </a:r>
            <a:r>
              <a:rPr lang="en-US" altLang="en-US" sz="1800" dirty="0"/>
              <a:t>- Compliance</a:t>
            </a:r>
          </a:p>
        </p:txBody>
      </p:sp>
      <p:sp>
        <p:nvSpPr>
          <p:cNvPr id="50179" name="Rectangle 7"/>
          <p:cNvSpPr>
            <a:spLocks noGrp="1" noChangeArrowheads="1"/>
          </p:cNvSpPr>
          <p:nvPr>
            <p:ph type="body" sz="half" idx="1"/>
          </p:nvPr>
        </p:nvSpPr>
        <p:spPr>
          <a:xfrm>
            <a:off x="606910" y="1268413"/>
            <a:ext cx="10630049" cy="4876800"/>
          </a:xfrm>
        </p:spPr>
        <p:txBody>
          <a:bodyPr rtlCol="0">
            <a:normAutofit/>
          </a:bodyPr>
          <a:lstStyle/>
          <a:p>
            <a:pPr marL="400050">
              <a:spcBef>
                <a:spcPct val="40000"/>
              </a:spcBef>
              <a:buFont typeface="Wingdings" pitchFamily="2" charset="2"/>
              <a:buChar char="ü"/>
              <a:defRPr/>
            </a:pPr>
            <a:r>
              <a:rPr lang="en-US" dirty="0"/>
              <a:t>Treat the residential building portion under the applicable residential code</a:t>
            </a:r>
          </a:p>
          <a:p>
            <a:pPr marL="400050">
              <a:spcBef>
                <a:spcPct val="40000"/>
              </a:spcBef>
              <a:buFont typeface="Wingdings" pitchFamily="2" charset="2"/>
              <a:buChar char="ü"/>
              <a:defRPr/>
            </a:pPr>
            <a:r>
              <a:rPr lang="en-US" dirty="0"/>
              <a:t>Treat the commercial building portion under the commercial code</a:t>
            </a:r>
          </a:p>
          <a:p>
            <a:pPr eaLnBrk="1" hangingPunct="1">
              <a:buFont typeface="Wingdings" pitchFamily="2" charset="2"/>
              <a:buChar char="ü"/>
              <a:defRPr/>
            </a:pPr>
            <a:r>
              <a:rPr lang="en-US" altLang="en-US" dirty="0"/>
              <a:t>Code Official has final authority</a:t>
            </a:r>
          </a:p>
          <a:p>
            <a:pPr lvl="1" eaLnBrk="1" hangingPunct="1">
              <a:defRPr/>
            </a:pPr>
            <a:r>
              <a:rPr lang="en-US" altLang="en-US" dirty="0"/>
              <a:t>Compliance materials, software, worksheets</a:t>
            </a:r>
          </a:p>
          <a:p>
            <a:pPr marL="57150" indent="0">
              <a:spcBef>
                <a:spcPct val="40000"/>
              </a:spcBef>
              <a:buNone/>
              <a:defRPr/>
            </a:pPr>
            <a:endParaRPr lang="en-US" dirty="0"/>
          </a:p>
          <a:p>
            <a:pPr>
              <a:defRPr/>
            </a:pPr>
            <a:endParaRPr lang="en-US" dirty="0"/>
          </a:p>
        </p:txBody>
      </p:sp>
      <p:pic>
        <p:nvPicPr>
          <p:cNvPr id="50180" name="Picture 17" descr="Upper appartment and lower restaurant. Example of a mixed-use commercial space.">
            <a:hlinkClick r:id="rId3"/>
          </p:cNvPr>
          <p:cNvPicPr>
            <a:picLocks noChangeAspect="1" noChangeArrowheads="1"/>
          </p:cNvPicPr>
          <p:nvPr/>
        </p:nvPicPr>
        <p:blipFill>
          <a:blip r:embed="rId4"/>
          <a:srcRect/>
          <a:stretch>
            <a:fillRect/>
          </a:stretch>
        </p:blipFill>
        <p:spPr bwMode="auto">
          <a:xfrm>
            <a:off x="6913563" y="3771900"/>
            <a:ext cx="2970212" cy="2592388"/>
          </a:xfrm>
          <a:prstGeom prst="rect">
            <a:avLst/>
          </a:prstGeom>
          <a:ln>
            <a:noFill/>
          </a:ln>
          <a:effectLst>
            <a:outerShdw blurRad="292100" dist="139700" dir="2700000" algn="tl" rotWithShape="0">
              <a:srgbClr val="333333">
                <a:alpha val="65000"/>
              </a:srgbClr>
            </a:outerShdw>
          </a:effectLst>
        </p:spPr>
      </p:pic>
      <p:pic>
        <p:nvPicPr>
          <p:cNvPr id="50181" name="Picture 19" descr="Mixed-use space. Home with a business office.">
            <a:hlinkClick r:id="rId5"/>
          </p:cNvPr>
          <p:cNvPicPr>
            <a:picLocks noChangeAspect="1" noChangeArrowheads="1"/>
          </p:cNvPicPr>
          <p:nvPr/>
        </p:nvPicPr>
        <p:blipFill>
          <a:blip r:embed="rId6"/>
          <a:srcRect/>
          <a:stretch>
            <a:fillRect/>
          </a:stretch>
        </p:blipFill>
        <p:spPr bwMode="auto">
          <a:xfrm>
            <a:off x="3109914" y="3784600"/>
            <a:ext cx="2593975" cy="259238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388491" y="153989"/>
            <a:ext cx="8604902" cy="655637"/>
          </a:xfrm>
        </p:spPr>
        <p:txBody>
          <a:bodyPr>
            <a:normAutofit fontScale="90000"/>
          </a:bodyPr>
          <a:lstStyle/>
          <a:p>
            <a:r>
              <a:rPr lang="en-US" altLang="en-US" sz="2400" b="1" dirty="0"/>
              <a:t>Scope</a:t>
            </a:r>
            <a:br>
              <a:rPr lang="en-US" altLang="en-US" sz="2400" dirty="0"/>
            </a:br>
            <a:r>
              <a:rPr lang="en-US" altLang="en-US" sz="2000" b="1" i="1" dirty="0"/>
              <a:t>Section R102.1 – </a:t>
            </a:r>
            <a:r>
              <a:rPr lang="en-US" altLang="en-US" sz="2000" dirty="0"/>
              <a:t>Alternative Materials, Design, and Methods of Construction and Equipment</a:t>
            </a:r>
          </a:p>
        </p:txBody>
      </p:sp>
      <p:sp>
        <p:nvSpPr>
          <p:cNvPr id="128003" name="Text Placeholder 2"/>
          <p:cNvSpPr>
            <a:spLocks noGrp="1"/>
          </p:cNvSpPr>
          <p:nvPr>
            <p:ph type="body" sz="half" idx="1"/>
          </p:nvPr>
        </p:nvSpPr>
        <p:spPr>
          <a:xfrm>
            <a:off x="914401" y="1600201"/>
            <a:ext cx="9242426" cy="4525963"/>
          </a:xfrm>
        </p:spPr>
        <p:txBody>
          <a:bodyPr/>
          <a:lstStyle/>
          <a:p>
            <a:r>
              <a:rPr lang="en-US" altLang="en-US" dirty="0"/>
              <a:t>The code is not intended to prevent installation of any material or prohibit design or method of construction that is not specifically prescribed in this code</a:t>
            </a:r>
          </a:p>
          <a:p>
            <a:r>
              <a:rPr lang="en-US" altLang="en-US" dirty="0"/>
              <a:t>Such material, equipment, or design shall be approved by the code official</a:t>
            </a:r>
          </a:p>
          <a:p>
            <a:pPr lvl="1"/>
            <a:r>
              <a:rPr lang="en-US" altLang="en-US" dirty="0">
                <a:solidFill>
                  <a:srgbClr val="FF0000"/>
                </a:solidFill>
              </a:rPr>
              <a:t>Code official to state reasons in writing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9"/>
          <p:cNvSpPr>
            <a:spLocks noGrp="1" noChangeArrowheads="1"/>
          </p:cNvSpPr>
          <p:nvPr>
            <p:ph idx="1"/>
          </p:nvPr>
        </p:nvSpPr>
        <p:spPr>
          <a:xfrm>
            <a:off x="602428" y="1276616"/>
            <a:ext cx="7657652" cy="5297488"/>
          </a:xfrm>
        </p:spPr>
        <p:txBody>
          <a:bodyPr>
            <a:normAutofit/>
          </a:bodyPr>
          <a:lstStyle/>
          <a:p>
            <a:pPr eaLnBrk="1" hangingPunct="1">
              <a:buFont typeface="Wingdings" pitchFamily="2" charset="2"/>
              <a:buChar char="ü"/>
            </a:pPr>
            <a:r>
              <a:rPr lang="en-US" altLang="en-US" dirty="0"/>
              <a:t>Documentation shall be prepared by a registered design professional (where required)</a:t>
            </a:r>
          </a:p>
          <a:p>
            <a:pPr eaLnBrk="1" hangingPunct="1">
              <a:buFont typeface="Wingdings" pitchFamily="2" charset="2"/>
              <a:buChar char="ü"/>
            </a:pPr>
            <a:r>
              <a:rPr lang="en-US" altLang="en-US" dirty="0"/>
              <a:t>Electronic media can be used</a:t>
            </a:r>
          </a:p>
          <a:p>
            <a:pPr eaLnBrk="1" hangingPunct="1">
              <a:buFont typeface="Wingdings" pitchFamily="2" charset="2"/>
              <a:buChar char="ü"/>
            </a:pPr>
            <a:r>
              <a:rPr lang="en-US" altLang="en-US" dirty="0"/>
              <a:t>Information required:</a:t>
            </a:r>
          </a:p>
          <a:p>
            <a:pPr lvl="1" eaLnBrk="1" hangingPunct="1">
              <a:buFont typeface="Wingdings" pitchFamily="2" charset="2"/>
              <a:buChar char="ü"/>
            </a:pPr>
            <a:r>
              <a:rPr lang="en-US" altLang="en-US" dirty="0"/>
              <a:t>Insulation materials and R-values</a:t>
            </a:r>
          </a:p>
          <a:p>
            <a:pPr lvl="1" eaLnBrk="1" hangingPunct="1">
              <a:buFont typeface="Wingdings" pitchFamily="2" charset="2"/>
              <a:buChar char="ü"/>
            </a:pPr>
            <a:r>
              <a:rPr lang="en-US" altLang="en-US" dirty="0"/>
              <a:t>Fenestration U-factors, SHGC</a:t>
            </a:r>
          </a:p>
          <a:p>
            <a:pPr lvl="1" eaLnBrk="1" hangingPunct="1">
              <a:buFont typeface="Wingdings" pitchFamily="2" charset="2"/>
              <a:buChar char="ü"/>
            </a:pPr>
            <a:r>
              <a:rPr lang="en-US" altLang="en-US" dirty="0"/>
              <a:t>Area-weighted U-factor and SHGC calculations</a:t>
            </a:r>
          </a:p>
          <a:p>
            <a:pPr lvl="1" eaLnBrk="1" hangingPunct="1">
              <a:buFont typeface="Wingdings" pitchFamily="2" charset="2"/>
              <a:buChar char="ü"/>
            </a:pPr>
            <a:r>
              <a:rPr lang="en-US" altLang="en-US" dirty="0"/>
              <a:t>Mechanical, SWH, equipment types, sizes, and efficiencies</a:t>
            </a:r>
          </a:p>
          <a:p>
            <a:pPr lvl="1" eaLnBrk="1" hangingPunct="1">
              <a:buFont typeface="Wingdings" pitchFamily="2" charset="2"/>
              <a:buChar char="ü"/>
            </a:pPr>
            <a:r>
              <a:rPr lang="en-US" altLang="en-US" dirty="0"/>
              <a:t>Equipment and system controls</a:t>
            </a:r>
          </a:p>
          <a:p>
            <a:pPr lvl="1" eaLnBrk="1" hangingPunct="1">
              <a:buFont typeface="Wingdings" pitchFamily="2" charset="2"/>
              <a:buChar char="ü"/>
            </a:pPr>
            <a:r>
              <a:rPr lang="en-US" altLang="en-US" dirty="0"/>
              <a:t>Duct sealing, duct and pipe insulation and location</a:t>
            </a:r>
          </a:p>
          <a:p>
            <a:pPr lvl="1" eaLnBrk="1" hangingPunct="1">
              <a:buFont typeface="Wingdings" pitchFamily="2" charset="2"/>
              <a:buChar char="ü"/>
            </a:pPr>
            <a:r>
              <a:rPr lang="en-US" altLang="en-US" dirty="0"/>
              <a:t>Air sealing details</a:t>
            </a:r>
          </a:p>
          <a:p>
            <a:pPr lvl="1" eaLnBrk="1" hangingPunct="1">
              <a:buFont typeface="Wingdings" pitchFamily="2" charset="2"/>
              <a:buChar char="ü"/>
            </a:pPr>
            <a:endParaRPr lang="en-US" altLang="en-US" dirty="0"/>
          </a:p>
        </p:txBody>
      </p:sp>
      <p:sp>
        <p:nvSpPr>
          <p:cNvPr id="129027" name="Rectangle 8"/>
          <p:cNvSpPr>
            <a:spLocks noGrp="1" noChangeArrowheads="1"/>
          </p:cNvSpPr>
          <p:nvPr>
            <p:ph type="title"/>
          </p:nvPr>
        </p:nvSpPr>
        <p:spPr>
          <a:xfrm>
            <a:off x="377770" y="0"/>
            <a:ext cx="6062662" cy="920750"/>
          </a:xfrm>
        </p:spPr>
        <p:txBody>
          <a:bodyPr/>
          <a:lstStyle/>
          <a:p>
            <a:pPr eaLnBrk="1" hangingPunct="1"/>
            <a:r>
              <a:rPr lang="en-US" altLang="en-US" sz="2000" b="1" dirty="0"/>
              <a:t>Scope/Construction Documents</a:t>
            </a:r>
            <a:br>
              <a:rPr lang="en-US" altLang="en-US" sz="2000" b="1" dirty="0"/>
            </a:br>
            <a:r>
              <a:rPr lang="en-US" altLang="en-US" sz="2000" b="1" i="1" dirty="0"/>
              <a:t>Section R103</a:t>
            </a:r>
            <a:endParaRPr lang="en-US" altLang="en-US" sz="2000" b="1" dirty="0"/>
          </a:p>
        </p:txBody>
      </p:sp>
      <p:sp>
        <p:nvSpPr>
          <p:cNvPr id="2" name="TextBox 1"/>
          <p:cNvSpPr txBox="1"/>
          <p:nvPr/>
        </p:nvSpPr>
        <p:spPr>
          <a:xfrm>
            <a:off x="7577138" y="4049713"/>
            <a:ext cx="3548062" cy="2379662"/>
          </a:xfrm>
          <a:prstGeom prst="rect">
            <a:avLst/>
          </a:prstGeom>
        </p:spPr>
        <p:txBody>
          <a:bodyPr wrap="none">
            <a:normAutofit/>
          </a:bodyPr>
          <a:lstStyle/>
          <a:p>
            <a:pPr defTabSz="457200">
              <a:spcBef>
                <a:spcPct val="20000"/>
              </a:spcBef>
              <a:defRPr/>
            </a:pPr>
            <a:endParaRPr lang="en-US" sz="1600" dirty="0">
              <a:latin typeface="Arial Narrow"/>
              <a:cs typeface="Arial Narrow"/>
            </a:endParaRPr>
          </a:p>
        </p:txBody>
      </p:sp>
      <p:sp>
        <p:nvSpPr>
          <p:cNvPr id="129030" name="Content Placeholder 1"/>
          <p:cNvSpPr txBox="1">
            <a:spLocks/>
          </p:cNvSpPr>
          <p:nvPr/>
        </p:nvSpPr>
        <p:spPr bwMode="auto">
          <a:xfrm>
            <a:off x="8723393" y="3747982"/>
            <a:ext cx="3236913"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itchFamily="34" charset="0"/>
              <a:buChar char="•"/>
              <a:defRPr sz="2400">
                <a:solidFill>
                  <a:schemeClr val="tx1"/>
                </a:solidFill>
                <a:latin typeface="Arial" pitchFamily="34" charset="0"/>
              </a:defRPr>
            </a:lvl1pPr>
            <a:lvl2pPr marL="742950" indent="-285750" defTabSz="457200">
              <a:spcBef>
                <a:spcPct val="20000"/>
              </a:spcBef>
              <a:buFont typeface="Arial" pitchFamily="34" charset="0"/>
              <a:buChar char="–"/>
              <a:defRPr sz="2000">
                <a:solidFill>
                  <a:schemeClr val="tx1"/>
                </a:solidFill>
                <a:latin typeface="Arial" pitchFamily="34" charset="0"/>
              </a:defRPr>
            </a:lvl2pPr>
            <a:lvl3pPr marL="1143000" indent="-228600" defTabSz="457200">
              <a:spcBef>
                <a:spcPct val="20000"/>
              </a:spcBef>
              <a:buFont typeface="Arial" pitchFamily="34" charset="0"/>
              <a:buChar char="•"/>
              <a:defRPr>
                <a:solidFill>
                  <a:schemeClr val="tx1"/>
                </a:solidFill>
                <a:latin typeface="Arial" pitchFamily="34" charset="0"/>
              </a:defRPr>
            </a:lvl3pPr>
            <a:lvl4pPr marL="1600200" indent="-228600" defTabSz="457200">
              <a:spcBef>
                <a:spcPct val="20000"/>
              </a:spcBef>
              <a:buFont typeface="Arial" pitchFamily="34" charset="0"/>
              <a:buChar char="–"/>
              <a:defRPr>
                <a:solidFill>
                  <a:schemeClr val="tx1"/>
                </a:solidFill>
                <a:latin typeface="Arial" pitchFamily="34" charset="0"/>
              </a:defRPr>
            </a:lvl4pPr>
            <a:lvl5pPr marL="2057400" indent="-228600" defTabSz="457200">
              <a:spcBef>
                <a:spcPct val="20000"/>
              </a:spcBef>
              <a:buFont typeface="Arial" pitchFamily="34" charset="0"/>
              <a:buChar char="»"/>
              <a:defRPr>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buFont typeface="Arial" pitchFamily="34" charset="0"/>
              <a:buNone/>
            </a:pPr>
            <a:r>
              <a:rPr lang="en-US" altLang="en-US" dirty="0">
                <a:cs typeface="Arial" pitchFamily="34" charset="0"/>
              </a:rPr>
              <a:t>The building thermal envelope shall be represented</a:t>
            </a:r>
          </a:p>
        </p:txBody>
      </p:sp>
      <p:grpSp>
        <p:nvGrpSpPr>
          <p:cNvPr id="3" name="Group 2">
            <a:extLst>
              <a:ext uri="{FF2B5EF4-FFF2-40B4-BE49-F238E27FC236}">
                <a16:creationId xmlns:a16="http://schemas.microsoft.com/office/drawing/2014/main" id="{0F9BE98E-41A0-480E-8B1C-5BD73EF7DE77}"/>
              </a:ext>
            </a:extLst>
          </p:cNvPr>
          <p:cNvGrpSpPr/>
          <p:nvPr/>
        </p:nvGrpSpPr>
        <p:grpSpPr>
          <a:xfrm>
            <a:off x="8369937" y="1171789"/>
            <a:ext cx="2958464" cy="2461205"/>
            <a:chOff x="6175376" y="1643063"/>
            <a:chExt cx="5241925" cy="4360862"/>
          </a:xfrm>
        </p:grpSpPr>
        <p:pic>
          <p:nvPicPr>
            <p:cNvPr id="7" name="Picture 7" descr="house.png">
              <a:extLst>
                <a:ext uri="{FF2B5EF4-FFF2-40B4-BE49-F238E27FC236}">
                  <a16:creationId xmlns:a16="http://schemas.microsoft.com/office/drawing/2014/main" id="{17065812-1BC1-407B-9ABD-F3DE2AC9BB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5376" y="1643063"/>
              <a:ext cx="5241925"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0">
              <a:extLst>
                <a:ext uri="{FF2B5EF4-FFF2-40B4-BE49-F238E27FC236}">
                  <a16:creationId xmlns:a16="http://schemas.microsoft.com/office/drawing/2014/main" id="{0440E976-FCD6-4710-8F01-1AA995178DEB}"/>
                </a:ext>
              </a:extLst>
            </p:cNvPr>
            <p:cNvSpPr>
              <a:spLocks noChangeArrowheads="1"/>
            </p:cNvSpPr>
            <p:nvPr/>
          </p:nvSpPr>
          <p:spPr bwMode="auto">
            <a:xfrm>
              <a:off x="6801644" y="1828800"/>
              <a:ext cx="3989388" cy="3881438"/>
            </a:xfrm>
            <a:custGeom>
              <a:avLst/>
              <a:gdLst>
                <a:gd name="T0" fmla="*/ 863912 w 3989945"/>
                <a:gd name="T1" fmla="*/ 566811 h 3882184"/>
                <a:gd name="T2" fmla="*/ 1862810 w 3989945"/>
                <a:gd name="T3" fmla="*/ 0 h 3882184"/>
                <a:gd name="T4" fmla="*/ 1871811 w 3989945"/>
                <a:gd name="T5" fmla="*/ 557816 h 3882184"/>
                <a:gd name="T6" fmla="*/ 3338665 w 3989945"/>
                <a:gd name="T7" fmla="*/ 566811 h 3882184"/>
                <a:gd name="T8" fmla="*/ 3338665 w 3989945"/>
                <a:gd name="T9" fmla="*/ 1700434 h 3882184"/>
                <a:gd name="T10" fmla="*/ 3986597 w 3989945"/>
                <a:gd name="T11" fmla="*/ 1700434 h 3882184"/>
                <a:gd name="T12" fmla="*/ 3986597 w 3989945"/>
                <a:gd name="T13" fmla="*/ 2816063 h 3882184"/>
                <a:gd name="T14" fmla="*/ 2618738 w 3989945"/>
                <a:gd name="T15" fmla="*/ 2816063 h 3882184"/>
                <a:gd name="T16" fmla="*/ 2618738 w 3989945"/>
                <a:gd name="T17" fmla="*/ 3877710 h 3882184"/>
                <a:gd name="T18" fmla="*/ 0 w 3989945"/>
                <a:gd name="T19" fmla="*/ 3877710 h 3882184"/>
                <a:gd name="T20" fmla="*/ 0 w 3989945"/>
                <a:gd name="T21" fmla="*/ 1700434 h 3882184"/>
                <a:gd name="T22" fmla="*/ 872913 w 3989945"/>
                <a:gd name="T23" fmla="*/ 1700434 h 3882184"/>
                <a:gd name="T24" fmla="*/ 863912 w 3989945"/>
                <a:gd name="T25" fmla="*/ 566811 h 3882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89945"/>
                <a:gd name="T40" fmla="*/ 0 h 3882184"/>
                <a:gd name="T41" fmla="*/ 3989945 w 3989945"/>
                <a:gd name="T42" fmla="*/ 3882184 h 3882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89945" h="3882184">
                  <a:moveTo>
                    <a:pt x="864638" y="567465"/>
                  </a:moveTo>
                  <a:lnTo>
                    <a:pt x="1864376" y="0"/>
                  </a:lnTo>
                  <a:lnTo>
                    <a:pt x="1873383" y="558458"/>
                  </a:lnTo>
                  <a:lnTo>
                    <a:pt x="3341467" y="567465"/>
                  </a:lnTo>
                  <a:lnTo>
                    <a:pt x="3341467" y="1702396"/>
                  </a:lnTo>
                  <a:lnTo>
                    <a:pt x="3989945" y="1702396"/>
                  </a:lnTo>
                  <a:lnTo>
                    <a:pt x="3989945" y="2819312"/>
                  </a:lnTo>
                  <a:lnTo>
                    <a:pt x="2620935" y="2819312"/>
                  </a:lnTo>
                  <a:lnTo>
                    <a:pt x="2620935" y="3882184"/>
                  </a:lnTo>
                  <a:lnTo>
                    <a:pt x="0" y="3882184"/>
                  </a:lnTo>
                  <a:lnTo>
                    <a:pt x="0" y="1702396"/>
                  </a:lnTo>
                  <a:lnTo>
                    <a:pt x="873645" y="1702396"/>
                  </a:lnTo>
                  <a:cubicBezTo>
                    <a:pt x="870643" y="1324086"/>
                    <a:pt x="867640" y="945775"/>
                    <a:pt x="864638" y="567465"/>
                  </a:cubicBezTo>
                  <a:close/>
                </a:path>
              </a:pathLst>
            </a:custGeom>
            <a:noFill/>
            <a:ln w="5715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602429" y="1068388"/>
            <a:ext cx="9433748" cy="5080000"/>
          </a:xfrm>
        </p:spPr>
        <p:txBody>
          <a:bodyPr/>
          <a:lstStyle/>
          <a:p>
            <a:pPr eaLnBrk="1" hangingPunct="1">
              <a:lnSpc>
                <a:spcPct val="90000"/>
              </a:lnSpc>
              <a:buFont typeface="Wingdings" pitchFamily="2" charset="2"/>
              <a:buChar char="ü"/>
            </a:pPr>
            <a:r>
              <a:rPr lang="en-US" altLang="en-US" dirty="0"/>
              <a:t>Fees, R104</a:t>
            </a:r>
          </a:p>
          <a:p>
            <a:pPr eaLnBrk="1" hangingPunct="1">
              <a:lnSpc>
                <a:spcPct val="90000"/>
              </a:lnSpc>
              <a:buFont typeface="Wingdings" pitchFamily="2" charset="2"/>
              <a:buChar char="ü"/>
            </a:pPr>
            <a:r>
              <a:rPr lang="en-US" altLang="en-US" dirty="0"/>
              <a:t>Inspections, R105</a:t>
            </a:r>
          </a:p>
          <a:p>
            <a:pPr lvl="1" eaLnBrk="1" hangingPunct="1">
              <a:lnSpc>
                <a:spcPct val="90000"/>
              </a:lnSpc>
              <a:buFont typeface="Wingdings" pitchFamily="2" charset="2"/>
              <a:buChar char="ü"/>
            </a:pPr>
            <a:r>
              <a:rPr lang="en-US" altLang="en-US" dirty="0"/>
              <a:t>Work remains visible and accessible for inspection</a:t>
            </a:r>
          </a:p>
          <a:p>
            <a:pPr eaLnBrk="1" hangingPunct="1">
              <a:lnSpc>
                <a:spcPct val="90000"/>
              </a:lnSpc>
              <a:buFont typeface="Wingdings" pitchFamily="2" charset="2"/>
              <a:buChar char="ü"/>
            </a:pPr>
            <a:r>
              <a:rPr lang="en-US" altLang="en-US" dirty="0"/>
              <a:t>Notice of Approval, R106</a:t>
            </a:r>
          </a:p>
          <a:p>
            <a:pPr eaLnBrk="1" hangingPunct="1">
              <a:lnSpc>
                <a:spcPct val="90000"/>
              </a:lnSpc>
              <a:buFont typeface="Wingdings" pitchFamily="2" charset="2"/>
              <a:buChar char="ü"/>
            </a:pPr>
            <a:r>
              <a:rPr lang="en-US" altLang="en-US" dirty="0"/>
              <a:t>Code Validity, R10</a:t>
            </a:r>
            <a:r>
              <a:rPr lang="en-US" altLang="en-US" dirty="0">
                <a:solidFill>
                  <a:srgbClr val="FF0000"/>
                </a:solidFill>
              </a:rPr>
              <a:t>7</a:t>
            </a:r>
          </a:p>
          <a:p>
            <a:pPr lvl="1" eaLnBrk="1" hangingPunct="1">
              <a:lnSpc>
                <a:spcPct val="90000"/>
              </a:lnSpc>
            </a:pPr>
            <a:r>
              <a:rPr lang="en-US" altLang="en-US" dirty="0"/>
              <a:t>Portions of code deemed to be illegal or void shall not affect the remainder of the code</a:t>
            </a:r>
          </a:p>
          <a:p>
            <a:pPr eaLnBrk="1" hangingPunct="1">
              <a:lnSpc>
                <a:spcPct val="90000"/>
              </a:lnSpc>
              <a:buFont typeface="Wingdings" pitchFamily="2" charset="2"/>
              <a:buChar char="ü"/>
            </a:pPr>
            <a:r>
              <a:rPr lang="en-US" altLang="en-US" dirty="0"/>
              <a:t>Referenced codes and standards, R10</a:t>
            </a:r>
            <a:r>
              <a:rPr lang="en-US" altLang="en-US" dirty="0">
                <a:solidFill>
                  <a:srgbClr val="FF0000"/>
                </a:solidFill>
              </a:rPr>
              <a:t>8</a:t>
            </a:r>
          </a:p>
          <a:p>
            <a:pPr lvl="1" eaLnBrk="1" hangingPunct="1">
              <a:lnSpc>
                <a:spcPct val="90000"/>
              </a:lnSpc>
            </a:pPr>
            <a:r>
              <a:rPr lang="en-US" altLang="en-US" dirty="0"/>
              <a:t>Considered part of the requirements of the code, but IECC provisions take precedence</a:t>
            </a:r>
          </a:p>
          <a:p>
            <a:pPr eaLnBrk="1" hangingPunct="1">
              <a:lnSpc>
                <a:spcPct val="90000"/>
              </a:lnSpc>
              <a:buFont typeface="Wingdings" pitchFamily="2" charset="2"/>
              <a:buChar char="ü"/>
            </a:pPr>
            <a:r>
              <a:rPr lang="en-US" altLang="en-US" dirty="0"/>
              <a:t>Stop Work Order, R10</a:t>
            </a:r>
            <a:r>
              <a:rPr lang="en-US" altLang="en-US" dirty="0">
                <a:solidFill>
                  <a:srgbClr val="FF0000"/>
                </a:solidFill>
              </a:rPr>
              <a:t>9</a:t>
            </a:r>
          </a:p>
          <a:p>
            <a:pPr lvl="1" eaLnBrk="1" hangingPunct="1">
              <a:lnSpc>
                <a:spcPct val="90000"/>
              </a:lnSpc>
              <a:buFont typeface="Wingdings" pitchFamily="2" charset="2"/>
              <a:buChar char="ü"/>
            </a:pPr>
            <a:r>
              <a:rPr lang="en-US" altLang="en-US" dirty="0"/>
              <a:t>Authority of code official</a:t>
            </a:r>
          </a:p>
          <a:p>
            <a:pPr lvl="1" eaLnBrk="1" hangingPunct="1">
              <a:lnSpc>
                <a:spcPct val="90000"/>
              </a:lnSpc>
              <a:buFont typeface="Wingdings" pitchFamily="2" charset="2"/>
              <a:buChar char="ü"/>
            </a:pPr>
            <a:r>
              <a:rPr lang="en-US" altLang="en-US" dirty="0"/>
              <a:t>Failure to Comply subject to fine</a:t>
            </a:r>
          </a:p>
          <a:p>
            <a:pPr eaLnBrk="1" hangingPunct="1">
              <a:lnSpc>
                <a:spcPct val="90000"/>
              </a:lnSpc>
              <a:buFont typeface="Wingdings" pitchFamily="2" charset="2"/>
              <a:buChar char="ü"/>
            </a:pPr>
            <a:r>
              <a:rPr lang="en-US" altLang="en-US" dirty="0">
                <a:solidFill>
                  <a:srgbClr val="FF0000"/>
                </a:solidFill>
              </a:rPr>
              <a:t>Means </a:t>
            </a:r>
            <a:r>
              <a:rPr lang="en-US" altLang="en-US" dirty="0"/>
              <a:t>of Appeals, R1</a:t>
            </a:r>
            <a:r>
              <a:rPr lang="en-US" altLang="en-US" dirty="0">
                <a:solidFill>
                  <a:srgbClr val="FF0000"/>
                </a:solidFill>
              </a:rPr>
              <a:t>10</a:t>
            </a:r>
          </a:p>
        </p:txBody>
      </p:sp>
      <p:sp>
        <p:nvSpPr>
          <p:cNvPr id="131075" name="Rectangle 4"/>
          <p:cNvSpPr>
            <a:spLocks noGrp="1" noChangeArrowheads="1"/>
          </p:cNvSpPr>
          <p:nvPr>
            <p:ph type="title"/>
          </p:nvPr>
        </p:nvSpPr>
        <p:spPr>
          <a:xfrm>
            <a:off x="302522" y="0"/>
            <a:ext cx="5649913" cy="920750"/>
          </a:xfrm>
        </p:spPr>
        <p:txBody>
          <a:bodyPr/>
          <a:lstStyle/>
          <a:p>
            <a:pPr eaLnBrk="1" hangingPunct="1"/>
            <a:r>
              <a:rPr lang="en-US" altLang="en-US" sz="2000" b="1" dirty="0"/>
              <a:t>Scope</a:t>
            </a:r>
            <a:br>
              <a:rPr lang="en-US" altLang="en-US" sz="2000" b="1" dirty="0"/>
            </a:br>
            <a:r>
              <a:rPr lang="en-US" altLang="en-US" sz="2000" b="1" i="1" dirty="0"/>
              <a:t>Section R104-R109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altLang="en-US" dirty="0"/>
              <a:t>Construction work for which a permit is required is subject to inspection by code official or designated agent</a:t>
            </a:r>
          </a:p>
          <a:p>
            <a:pPr>
              <a:defRPr/>
            </a:pPr>
            <a:r>
              <a:rPr lang="en-US" altLang="en-US" dirty="0"/>
              <a:t>Required inspections include:</a:t>
            </a:r>
          </a:p>
          <a:p>
            <a:pPr lvl="1">
              <a:defRPr/>
            </a:pPr>
            <a:r>
              <a:rPr lang="en-US" altLang="en-US" dirty="0"/>
              <a:t>Footing and foundation</a:t>
            </a:r>
          </a:p>
          <a:p>
            <a:pPr lvl="1">
              <a:defRPr/>
            </a:pPr>
            <a:r>
              <a:rPr lang="en-US" altLang="en-US" dirty="0"/>
              <a:t>Framing and rough-in</a:t>
            </a:r>
          </a:p>
          <a:p>
            <a:pPr lvl="1">
              <a:defRPr/>
            </a:pPr>
            <a:r>
              <a:rPr lang="en-US" altLang="en-US" dirty="0"/>
              <a:t>Plumbing rough-in</a:t>
            </a:r>
          </a:p>
          <a:p>
            <a:pPr lvl="1">
              <a:defRPr/>
            </a:pPr>
            <a:r>
              <a:rPr lang="en-US" altLang="en-US" dirty="0"/>
              <a:t>Mechanical rough-in</a:t>
            </a:r>
          </a:p>
          <a:p>
            <a:pPr lvl="1">
              <a:defRPr/>
            </a:pPr>
            <a:r>
              <a:rPr lang="en-US" altLang="en-US" dirty="0"/>
              <a:t>Final</a:t>
            </a:r>
          </a:p>
          <a:p>
            <a:pPr marL="0" indent="0">
              <a:buNone/>
              <a:defRPr/>
            </a:pPr>
            <a:endParaRPr lang="en-US" altLang="en-US" dirty="0"/>
          </a:p>
          <a:p>
            <a:pPr>
              <a:defRPr/>
            </a:pPr>
            <a:endParaRPr lang="en-US" dirty="0"/>
          </a:p>
        </p:txBody>
      </p:sp>
      <p:sp>
        <p:nvSpPr>
          <p:cNvPr id="133123" name="Title 2"/>
          <p:cNvSpPr>
            <a:spLocks noGrp="1"/>
          </p:cNvSpPr>
          <p:nvPr>
            <p:ph type="title"/>
          </p:nvPr>
        </p:nvSpPr>
        <p:spPr/>
        <p:txBody>
          <a:bodyPr/>
          <a:lstStyle/>
          <a:p>
            <a:r>
              <a:rPr lang="en-US" altLang="en-US" sz="2400" b="1" dirty="0"/>
              <a:t>Inspections</a:t>
            </a:r>
            <a:br>
              <a:rPr lang="en-US" altLang="en-US" sz="2400" b="1" dirty="0"/>
            </a:br>
            <a:r>
              <a:rPr lang="en-US" altLang="en-US" sz="2000" b="1" i="1" dirty="0"/>
              <a:t>Section R105</a:t>
            </a:r>
            <a:endParaRPr lang="en-US" altLang="en-US" sz="2400" b="1" i="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76D3-FF74-4B87-9C29-622E2ADCD543}"/>
              </a:ext>
            </a:extLst>
          </p:cNvPr>
          <p:cNvSpPr>
            <a:spLocks noGrp="1"/>
          </p:cNvSpPr>
          <p:nvPr>
            <p:ph type="title"/>
          </p:nvPr>
        </p:nvSpPr>
        <p:spPr>
          <a:xfrm>
            <a:off x="359705" y="0"/>
            <a:ext cx="7579783" cy="921004"/>
          </a:xfrm>
        </p:spPr>
        <p:txBody>
          <a:bodyPr>
            <a:normAutofit/>
          </a:bodyPr>
          <a:lstStyle/>
          <a:p>
            <a:r>
              <a:rPr lang="en-US" sz="2400" b="1" dirty="0"/>
              <a:t>Outline</a:t>
            </a:r>
          </a:p>
        </p:txBody>
      </p:sp>
      <p:sp>
        <p:nvSpPr>
          <p:cNvPr id="4" name="Content Placeholder 1">
            <a:extLst>
              <a:ext uri="{FF2B5EF4-FFF2-40B4-BE49-F238E27FC236}">
                <a16:creationId xmlns:a16="http://schemas.microsoft.com/office/drawing/2014/main" id="{C67B1BC9-0C9C-43D6-9718-41E3425CAA36}"/>
              </a:ext>
            </a:extLst>
          </p:cNvPr>
          <p:cNvSpPr txBox="1">
            <a:spLocks/>
          </p:cNvSpPr>
          <p:nvPr/>
        </p:nvSpPr>
        <p:spPr>
          <a:xfrm>
            <a:off x="423529" y="1227175"/>
            <a:ext cx="7365807" cy="5170081"/>
          </a:xfrm>
          <a:prstGeom prst="rect">
            <a:avLst/>
          </a:prstGeom>
        </p:spPr>
        <p:txBody>
          <a:bodyPr/>
          <a:lstStyle>
            <a:lvl1pPr marL="411480" indent="-411480" algn="l" defTabSz="548640" rtl="0" eaLnBrk="1" latinLnBrk="0" hangingPunct="1">
              <a:spcBef>
                <a:spcPct val="20000"/>
              </a:spcBef>
              <a:buFont typeface="Arial"/>
              <a:buChar char="•"/>
              <a:defRPr sz="2880" kern="1200" baseline="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2400" kern="1200" baseline="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16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16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16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342886" indent="-342886" defTabSz="457182"/>
            <a:r>
              <a:rPr lang="en-US" sz="2400" dirty="0">
                <a:latin typeface="Arial"/>
              </a:rPr>
              <a:t>Overview of IECC Structure</a:t>
            </a:r>
          </a:p>
          <a:p>
            <a:pPr marL="0" indent="0" defTabSz="457182">
              <a:buNone/>
            </a:pPr>
            <a:endParaRPr lang="en-US" sz="2000" dirty="0">
              <a:latin typeface="Arial"/>
            </a:endParaRPr>
          </a:p>
          <a:p>
            <a:pPr marL="342886" indent="-342886" defTabSz="457182"/>
            <a:r>
              <a:rPr lang="en-US" sz="2400" dirty="0">
                <a:latin typeface="Arial"/>
              </a:rPr>
              <a:t>Summary of what changed between 2018 and 2021 IECC </a:t>
            </a:r>
          </a:p>
          <a:p>
            <a:pPr marL="457182" lvl="1" indent="0" defTabSz="457182">
              <a:buNone/>
            </a:pPr>
            <a:endParaRPr lang="en-US" sz="1800" dirty="0">
              <a:latin typeface="Arial"/>
            </a:endParaRPr>
          </a:p>
          <a:p>
            <a:pPr marL="342886" indent="-342886" defTabSz="457182"/>
            <a:r>
              <a:rPr lang="en-US" sz="2400" dirty="0">
                <a:latin typeface="Arial"/>
              </a:rPr>
              <a:t>Focus on key energy related changes in the </a:t>
            </a:r>
            <a:br>
              <a:rPr lang="en-US" sz="2400" dirty="0">
                <a:latin typeface="Arial"/>
              </a:rPr>
            </a:br>
            <a:r>
              <a:rPr lang="en-US" sz="2400" dirty="0">
                <a:latin typeface="Arial"/>
              </a:rPr>
              <a:t>2021 IECC</a:t>
            </a:r>
          </a:p>
          <a:p>
            <a:pPr marL="742920" lvl="1" indent="-285739" defTabSz="457182"/>
            <a:r>
              <a:rPr lang="en-US" sz="1800" dirty="0">
                <a:solidFill>
                  <a:srgbClr val="000000"/>
                </a:solidFill>
                <a:latin typeface="Arial"/>
              </a:rPr>
              <a:t>Envelope</a:t>
            </a:r>
          </a:p>
          <a:p>
            <a:pPr marL="742920" lvl="1" indent="-285739" defTabSz="457182"/>
            <a:r>
              <a:rPr lang="en-US" sz="1800" dirty="0">
                <a:solidFill>
                  <a:srgbClr val="000000"/>
                </a:solidFill>
                <a:latin typeface="Arial"/>
              </a:rPr>
              <a:t>Lighting</a:t>
            </a:r>
          </a:p>
          <a:p>
            <a:pPr marL="742920" lvl="1" indent="-285739" defTabSz="457182"/>
            <a:r>
              <a:rPr lang="en-US" sz="1800" dirty="0">
                <a:solidFill>
                  <a:srgbClr val="000000"/>
                </a:solidFill>
                <a:latin typeface="Arial"/>
              </a:rPr>
              <a:t>HVAC</a:t>
            </a:r>
          </a:p>
          <a:p>
            <a:pPr marL="742920" lvl="1" indent="-285739" defTabSz="457182"/>
            <a:r>
              <a:rPr lang="en-US" sz="1800" dirty="0">
                <a:solidFill>
                  <a:srgbClr val="000000"/>
                </a:solidFill>
                <a:latin typeface="Arial"/>
              </a:rPr>
              <a:t>SHW</a:t>
            </a:r>
          </a:p>
          <a:p>
            <a:pPr marL="742920" lvl="1" indent="-285739" defTabSz="457182"/>
            <a:r>
              <a:rPr lang="en-US" sz="1800" dirty="0">
                <a:solidFill>
                  <a:srgbClr val="000000"/>
                </a:solidFill>
                <a:latin typeface="Arial"/>
              </a:rPr>
              <a:t>Performance Path/Energy Rating Index (ERI)</a:t>
            </a:r>
          </a:p>
          <a:p>
            <a:pPr marL="742920" lvl="1" indent="-285739" defTabSz="457182"/>
            <a:r>
              <a:rPr lang="en-US" sz="1800" dirty="0">
                <a:solidFill>
                  <a:srgbClr val="000000"/>
                </a:solidFill>
                <a:latin typeface="Arial"/>
              </a:rPr>
              <a:t>Appendix RB for Zero Energy Homes</a:t>
            </a:r>
          </a:p>
          <a:p>
            <a:pPr marL="285739" lvl="1" indent="0" defTabSz="457182">
              <a:buNone/>
            </a:pPr>
            <a:endParaRPr lang="en-US" sz="1500" dirty="0">
              <a:solidFill>
                <a:srgbClr val="50565C"/>
              </a:solidFill>
              <a:latin typeface="Arial"/>
            </a:endParaRPr>
          </a:p>
          <a:p>
            <a:pPr marL="0" indent="0" defTabSz="457182">
              <a:buNone/>
            </a:pPr>
            <a:endParaRPr lang="en-US" sz="1500" dirty="0">
              <a:solidFill>
                <a:srgbClr val="50565C"/>
              </a:solidFill>
              <a:latin typeface="Arial"/>
            </a:endParaRPr>
          </a:p>
        </p:txBody>
      </p:sp>
      <p:pic>
        <p:nvPicPr>
          <p:cNvPr id="7" name="Picture 6" descr="A picture containing truck, small, table, parked&#10;&#10;Description automatically generated">
            <a:extLst>
              <a:ext uri="{FF2B5EF4-FFF2-40B4-BE49-F238E27FC236}">
                <a16:creationId xmlns:a16="http://schemas.microsoft.com/office/drawing/2014/main" id="{7A766894-E98D-49EC-8126-3E70AFB95A65}"/>
              </a:ext>
            </a:extLst>
          </p:cNvPr>
          <p:cNvPicPr>
            <a:picLocks noChangeAspect="1"/>
          </p:cNvPicPr>
          <p:nvPr/>
        </p:nvPicPr>
        <p:blipFill>
          <a:blip r:embed="rId3"/>
          <a:stretch>
            <a:fillRect/>
          </a:stretch>
        </p:blipFill>
        <p:spPr>
          <a:xfrm>
            <a:off x="7842528" y="3224463"/>
            <a:ext cx="4213334" cy="2775534"/>
          </a:xfrm>
          <a:prstGeom prst="rect">
            <a:avLst/>
          </a:prstGeom>
        </p:spPr>
      </p:pic>
    </p:spTree>
    <p:extLst>
      <p:ext uri="{BB962C8B-B14F-4D97-AF65-F5344CB8AC3E}">
        <p14:creationId xmlns:p14="http://schemas.microsoft.com/office/powerpoint/2010/main" val="384140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a:bodyPr>
          <a:lstStyle/>
          <a:p>
            <a:pPr marL="0" indent="0">
              <a:buNone/>
              <a:defRPr/>
            </a:pPr>
            <a:r>
              <a:rPr lang="en-US" dirty="0"/>
              <a:t>Codes and standards listed in Chapter 5 are considered part of the requirements of this code to the “prescribed extent of each such reference and as further regulated in Sections R10</a:t>
            </a:r>
            <a:r>
              <a:rPr lang="en-US" dirty="0">
                <a:solidFill>
                  <a:srgbClr val="FF0000"/>
                </a:solidFill>
              </a:rPr>
              <a:t>8</a:t>
            </a:r>
            <a:r>
              <a:rPr lang="en-US" dirty="0"/>
              <a:t>.1.1 and R10</a:t>
            </a:r>
            <a:r>
              <a:rPr lang="en-US" dirty="0">
                <a:solidFill>
                  <a:srgbClr val="FF0000"/>
                </a:solidFill>
              </a:rPr>
              <a:t>8</a:t>
            </a:r>
            <a:r>
              <a:rPr lang="en-US" dirty="0"/>
              <a:t>.1.2”</a:t>
            </a:r>
          </a:p>
          <a:p>
            <a:pPr>
              <a:defRPr/>
            </a:pPr>
            <a:r>
              <a:rPr lang="en-US" dirty="0"/>
              <a:t>Conflicts, R10</a:t>
            </a:r>
            <a:r>
              <a:rPr lang="en-US" dirty="0">
                <a:solidFill>
                  <a:srgbClr val="FF0000"/>
                </a:solidFill>
              </a:rPr>
              <a:t>8</a:t>
            </a:r>
            <a:r>
              <a:rPr lang="en-US" dirty="0"/>
              <a:t>.1.1 – where differences occur between this code and the referenced codes and standards, provisions of this code apply</a:t>
            </a:r>
          </a:p>
          <a:p>
            <a:pPr>
              <a:defRPr/>
            </a:pPr>
            <a:r>
              <a:rPr lang="en-US" dirty="0"/>
              <a:t>Provisions in reference codes and standards, R10</a:t>
            </a:r>
            <a:r>
              <a:rPr lang="en-US" dirty="0">
                <a:solidFill>
                  <a:srgbClr val="FF0000"/>
                </a:solidFill>
              </a:rPr>
              <a:t>8</a:t>
            </a:r>
            <a:r>
              <a:rPr lang="en-US" dirty="0"/>
              <a:t>.1.2 – “where the extent of the reference to a referenced code or standard includes subject matter that is within the scope of this code, the provisions of this code, as applicable, shall take precedence over the provisions in the referenced code or standard”</a:t>
            </a:r>
          </a:p>
        </p:txBody>
      </p:sp>
      <p:sp>
        <p:nvSpPr>
          <p:cNvPr id="135171" name="Title 2"/>
          <p:cNvSpPr>
            <a:spLocks noGrp="1"/>
          </p:cNvSpPr>
          <p:nvPr>
            <p:ph type="title"/>
          </p:nvPr>
        </p:nvSpPr>
        <p:spPr/>
        <p:txBody>
          <a:bodyPr/>
          <a:lstStyle/>
          <a:p>
            <a:pPr eaLnBrk="1" hangingPunct="1"/>
            <a:r>
              <a:rPr lang="en-US" altLang="en-US" sz="2400" b="1" dirty="0"/>
              <a:t>Referenced Codes and Standards</a:t>
            </a:r>
            <a:br>
              <a:rPr lang="en-US" altLang="en-US" dirty="0"/>
            </a:br>
            <a:r>
              <a:rPr lang="en-US" altLang="en-US" sz="2000" b="1" i="1" dirty="0"/>
              <a:t>Section R10</a:t>
            </a:r>
            <a:r>
              <a:rPr lang="en-US" altLang="en-US" sz="2000" b="1" i="1" dirty="0">
                <a:solidFill>
                  <a:srgbClr val="FF0000"/>
                </a:solidFill>
              </a:rPr>
              <a:t>8</a:t>
            </a:r>
            <a:r>
              <a:rPr lang="en-US" altLang="en-US" sz="2000" b="1" i="1" dirty="0"/>
              <a:t>.1</a:t>
            </a:r>
            <a:endParaRPr lang="en-US" altLang="en-US" sz="2400" b="1" i="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idx="1"/>
          </p:nvPr>
        </p:nvSpPr>
        <p:spPr>
          <a:xfrm>
            <a:off x="634701" y="1030288"/>
            <a:ext cx="10725374" cy="5827712"/>
          </a:xfrm>
        </p:spPr>
        <p:txBody>
          <a:bodyPr/>
          <a:lstStyle/>
          <a:p>
            <a:pPr eaLnBrk="1" hangingPunct="1">
              <a:buFont typeface="Wingdings" pitchFamily="2" charset="2"/>
              <a:buChar char="ü"/>
            </a:pPr>
            <a:r>
              <a:rPr lang="en-US" altLang="en-US" dirty="0"/>
              <a:t>Permanently posted on a wall in the space where the furnace is located, a utility room or an approved location inside the building</a:t>
            </a:r>
          </a:p>
          <a:p>
            <a:pPr eaLnBrk="1" hangingPunct="1">
              <a:buFont typeface="Wingdings" pitchFamily="2" charset="2"/>
              <a:buChar char="ü"/>
            </a:pPr>
            <a:r>
              <a:rPr lang="en-US" altLang="en-US" dirty="0"/>
              <a:t>Don’t cover or obstruct the visibility of other required labels</a:t>
            </a:r>
          </a:p>
          <a:p>
            <a:pPr eaLnBrk="1" hangingPunct="1">
              <a:buFont typeface="Wingdings" pitchFamily="2" charset="2"/>
              <a:buChar char="ü"/>
            </a:pPr>
            <a:r>
              <a:rPr lang="en-US" altLang="en-US" dirty="0"/>
              <a:t>Includes the following:</a:t>
            </a:r>
          </a:p>
          <a:p>
            <a:pPr lvl="1" eaLnBrk="1" hangingPunct="1"/>
            <a:r>
              <a:rPr lang="en-US" altLang="en-US" dirty="0"/>
              <a:t>R-values of insulation installed for the thermal building envelope, including ducts outside conditioned spaces</a:t>
            </a:r>
          </a:p>
          <a:p>
            <a:pPr lvl="1" eaLnBrk="1" hangingPunct="1"/>
            <a:r>
              <a:rPr lang="en-US" altLang="en-US" dirty="0"/>
              <a:t>U-factors and SHGC for fenestration</a:t>
            </a:r>
          </a:p>
          <a:p>
            <a:pPr lvl="1" eaLnBrk="1" hangingPunct="1"/>
            <a:r>
              <a:rPr lang="en-US" altLang="en-US" dirty="0"/>
              <a:t>Area-weighted U-factor and SHGC calculations</a:t>
            </a:r>
          </a:p>
          <a:p>
            <a:pPr lvl="1" eaLnBrk="1" hangingPunct="1"/>
            <a:r>
              <a:rPr lang="en-US" altLang="en-US" dirty="0"/>
              <a:t>Results from any required duct system and building envelope air leakage testing</a:t>
            </a:r>
          </a:p>
          <a:p>
            <a:pPr lvl="1" eaLnBrk="1" hangingPunct="1"/>
            <a:r>
              <a:rPr lang="en-US" altLang="en-US" dirty="0"/>
              <a:t>HVAC efficiencies and types</a:t>
            </a:r>
          </a:p>
          <a:p>
            <a:pPr lvl="1" eaLnBrk="1" hangingPunct="1"/>
            <a:r>
              <a:rPr lang="en-US" altLang="en-US" dirty="0"/>
              <a:t>SWH equipment</a:t>
            </a:r>
          </a:p>
          <a:p>
            <a:pPr lvl="1" eaLnBrk="1" hangingPunct="1"/>
            <a:r>
              <a:rPr lang="en-US" altLang="en-US" dirty="0">
                <a:solidFill>
                  <a:srgbClr val="FF0000"/>
                </a:solidFill>
              </a:rPr>
              <a:t>If applicable, PV panel details</a:t>
            </a:r>
          </a:p>
          <a:p>
            <a:pPr lvl="1" eaLnBrk="1" hangingPunct="1"/>
            <a:r>
              <a:rPr lang="en-US" altLang="en-US" dirty="0">
                <a:solidFill>
                  <a:srgbClr val="FF0000"/>
                </a:solidFill>
              </a:rPr>
              <a:t>If applicable, ERI score</a:t>
            </a:r>
          </a:p>
          <a:p>
            <a:pPr lvl="1" eaLnBrk="1" hangingPunct="1"/>
            <a:r>
              <a:rPr lang="en-US" altLang="en-US" dirty="0">
                <a:solidFill>
                  <a:srgbClr val="FF0000"/>
                </a:solidFill>
              </a:rPr>
              <a:t>Code edition and compliance path</a:t>
            </a:r>
          </a:p>
        </p:txBody>
      </p:sp>
      <p:sp>
        <p:nvSpPr>
          <p:cNvPr id="136195" name="Rectangle 2"/>
          <p:cNvSpPr>
            <a:spLocks noGrp="1" noChangeArrowheads="1"/>
          </p:cNvSpPr>
          <p:nvPr>
            <p:ph type="title"/>
          </p:nvPr>
        </p:nvSpPr>
        <p:spPr>
          <a:xfrm>
            <a:off x="426460" y="1"/>
            <a:ext cx="5332413" cy="898525"/>
          </a:xfrm>
        </p:spPr>
        <p:txBody>
          <a:bodyPr/>
          <a:lstStyle/>
          <a:p>
            <a:pPr eaLnBrk="1" hangingPunct="1"/>
            <a:r>
              <a:rPr lang="en-US" altLang="en-US" sz="2400" b="1" dirty="0"/>
              <a:t>Certificate</a:t>
            </a:r>
            <a:br>
              <a:rPr lang="en-US" altLang="en-US" sz="2400" b="1" dirty="0"/>
            </a:br>
            <a:r>
              <a:rPr lang="en-US" altLang="en-US" sz="2000" b="1" i="1" dirty="0"/>
              <a:t>Section R401.3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idx="1"/>
          </p:nvPr>
        </p:nvSpPr>
        <p:spPr/>
        <p:txBody>
          <a:bodyPr/>
          <a:lstStyle/>
          <a:p>
            <a:pPr marL="57150" lvl="1" indent="0">
              <a:buSzPct val="110000"/>
              <a:buNone/>
            </a:pPr>
            <a:r>
              <a:rPr lang="en-US" altLang="en-US" sz="2800"/>
              <a:t>Certificate indicates “gas-fired unvented room heater”, “electric furnace”, or “baseboard electric heater”, rather than indicating an efficiency for those heating types</a:t>
            </a:r>
          </a:p>
        </p:txBody>
      </p:sp>
      <p:sp>
        <p:nvSpPr>
          <p:cNvPr id="138243" name="Rectangle 4"/>
          <p:cNvSpPr>
            <a:spLocks noGrp="1" noChangeArrowheads="1"/>
          </p:cNvSpPr>
          <p:nvPr>
            <p:ph type="title"/>
          </p:nvPr>
        </p:nvSpPr>
        <p:spPr>
          <a:xfrm>
            <a:off x="298516" y="0"/>
            <a:ext cx="5307013" cy="920750"/>
          </a:xfrm>
        </p:spPr>
        <p:txBody>
          <a:bodyPr/>
          <a:lstStyle/>
          <a:p>
            <a:pPr eaLnBrk="1" hangingPunct="1"/>
            <a:r>
              <a:rPr lang="en-US" altLang="en-US" sz="2400" b="1" dirty="0"/>
              <a:t>Certificate, cont’d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8"/>
          <p:cNvSpPr>
            <a:spLocks noGrp="1" noChangeArrowheads="1"/>
          </p:cNvSpPr>
          <p:nvPr>
            <p:ph idx="1"/>
          </p:nvPr>
        </p:nvSpPr>
        <p:spPr>
          <a:xfrm>
            <a:off x="774551" y="1214438"/>
            <a:ext cx="9226699" cy="5122862"/>
          </a:xfrm>
        </p:spPr>
        <p:txBody>
          <a:bodyPr rtlCol="0">
            <a:normAutofit fontScale="92500" lnSpcReduction="20000"/>
          </a:bodyPr>
          <a:lstStyle/>
          <a:p>
            <a:pPr>
              <a:buNone/>
              <a:defRPr/>
            </a:pPr>
            <a:r>
              <a:rPr lang="en-US" dirty="0"/>
              <a:t>Climate-Specific Requirements:</a:t>
            </a:r>
          </a:p>
          <a:p>
            <a:pPr lvl="1">
              <a:buFont typeface="Wingdings" pitchFamily="2" charset="2"/>
              <a:buChar char="ü"/>
              <a:defRPr/>
            </a:pPr>
            <a:r>
              <a:rPr lang="en-US" dirty="0"/>
              <a:t>Roofs</a:t>
            </a:r>
          </a:p>
          <a:p>
            <a:pPr lvl="1">
              <a:buFont typeface="Wingdings" pitchFamily="2" charset="2"/>
              <a:buChar char="ü"/>
              <a:defRPr/>
            </a:pPr>
            <a:r>
              <a:rPr lang="en-US" dirty="0"/>
              <a:t>Above grade walls</a:t>
            </a:r>
          </a:p>
          <a:p>
            <a:pPr lvl="1">
              <a:buFont typeface="Wingdings" pitchFamily="2" charset="2"/>
              <a:buChar char="ü"/>
              <a:defRPr/>
            </a:pPr>
            <a:r>
              <a:rPr lang="en-US" dirty="0"/>
              <a:t>Foundations</a:t>
            </a:r>
          </a:p>
          <a:p>
            <a:pPr lvl="2">
              <a:defRPr/>
            </a:pPr>
            <a:r>
              <a:rPr lang="en-US" dirty="0"/>
              <a:t>Basements</a:t>
            </a:r>
          </a:p>
          <a:p>
            <a:pPr lvl="2">
              <a:defRPr/>
            </a:pPr>
            <a:r>
              <a:rPr lang="en-US" dirty="0"/>
              <a:t>Slabs</a:t>
            </a:r>
          </a:p>
          <a:p>
            <a:pPr lvl="2">
              <a:defRPr/>
            </a:pPr>
            <a:r>
              <a:rPr lang="en-US" dirty="0"/>
              <a:t>Crawlspaces</a:t>
            </a:r>
          </a:p>
          <a:p>
            <a:pPr lvl="1">
              <a:buFont typeface="Wingdings" pitchFamily="2" charset="2"/>
              <a:buChar char="ü"/>
              <a:defRPr/>
            </a:pPr>
            <a:r>
              <a:rPr lang="en-US" dirty="0"/>
              <a:t>Skylights, windows, and doors</a:t>
            </a:r>
          </a:p>
          <a:p>
            <a:pPr lvl="1">
              <a:buFont typeface="Wingdings" pitchFamily="2" charset="2"/>
              <a:buChar char="ü"/>
              <a:defRPr/>
            </a:pPr>
            <a:r>
              <a:rPr lang="en-US" dirty="0"/>
              <a:t>Solar Heat Gain Coefficient in warm climates</a:t>
            </a:r>
          </a:p>
          <a:p>
            <a:pPr>
              <a:buNone/>
              <a:defRPr/>
            </a:pPr>
            <a:endParaRPr lang="en-US" sz="1000" dirty="0"/>
          </a:p>
          <a:p>
            <a:pPr>
              <a:buNone/>
              <a:defRPr/>
            </a:pPr>
            <a:r>
              <a:rPr lang="en-US" dirty="0"/>
              <a:t>Non-climate Specific Requirements</a:t>
            </a:r>
            <a:r>
              <a:rPr lang="en-US" i="1" dirty="0"/>
              <a:t>:</a:t>
            </a:r>
          </a:p>
          <a:p>
            <a:pPr lvl="1">
              <a:buFont typeface="Wingdings" pitchFamily="2" charset="2"/>
              <a:buChar char="ü"/>
              <a:defRPr/>
            </a:pPr>
            <a:r>
              <a:rPr lang="en-US" dirty="0"/>
              <a:t>Infiltration control</a:t>
            </a:r>
          </a:p>
          <a:p>
            <a:pPr lvl="1">
              <a:buFont typeface="Wingdings" pitchFamily="2" charset="2"/>
              <a:buChar char="ü"/>
              <a:defRPr/>
            </a:pPr>
            <a:r>
              <a:rPr lang="en-US" dirty="0"/>
              <a:t>Duct insulation, sealing &amp; testing, no use of building cavities</a:t>
            </a:r>
          </a:p>
          <a:p>
            <a:pPr lvl="1">
              <a:buFont typeface="Wingdings" pitchFamily="2" charset="2"/>
              <a:buChar char="ü"/>
              <a:defRPr/>
            </a:pPr>
            <a:r>
              <a:rPr lang="en-US" dirty="0"/>
              <a:t>HVAC controls</a:t>
            </a:r>
          </a:p>
          <a:p>
            <a:pPr lvl="1">
              <a:buFont typeface="Wingdings" pitchFamily="2" charset="2"/>
              <a:buChar char="ü"/>
              <a:defRPr/>
            </a:pPr>
            <a:r>
              <a:rPr lang="en-US" dirty="0"/>
              <a:t>Piping Insulation and circulating service hot water requirements</a:t>
            </a:r>
          </a:p>
          <a:p>
            <a:pPr lvl="1">
              <a:buFont typeface="Wingdings" pitchFamily="2" charset="2"/>
              <a:buChar char="ü"/>
              <a:defRPr/>
            </a:pPr>
            <a:r>
              <a:rPr lang="en-US" dirty="0"/>
              <a:t>Equipment sizing</a:t>
            </a:r>
          </a:p>
          <a:p>
            <a:pPr lvl="1">
              <a:buFont typeface="Wingdings" pitchFamily="2" charset="2"/>
              <a:buChar char="ü"/>
              <a:defRPr/>
            </a:pPr>
            <a:r>
              <a:rPr lang="en-US" dirty="0"/>
              <a:t>Dampers</a:t>
            </a:r>
          </a:p>
          <a:p>
            <a:pPr lvl="1">
              <a:buFont typeface="Wingdings" pitchFamily="2" charset="2"/>
              <a:buChar char="ü"/>
              <a:defRPr/>
            </a:pPr>
            <a:r>
              <a:rPr lang="en-US" dirty="0"/>
              <a:t>Lighting</a:t>
            </a:r>
          </a:p>
        </p:txBody>
      </p:sp>
      <p:sp>
        <p:nvSpPr>
          <p:cNvPr id="140291" name="Rectangle 7"/>
          <p:cNvSpPr>
            <a:spLocks noGrp="1" noChangeArrowheads="1"/>
          </p:cNvSpPr>
          <p:nvPr>
            <p:ph type="title"/>
          </p:nvPr>
        </p:nvSpPr>
        <p:spPr>
          <a:xfrm>
            <a:off x="329641" y="0"/>
            <a:ext cx="5368925" cy="920750"/>
          </a:xfrm>
        </p:spPr>
        <p:txBody>
          <a:bodyPr/>
          <a:lstStyle/>
          <a:p>
            <a:pPr eaLnBrk="1" hangingPunct="1"/>
            <a:r>
              <a:rPr lang="en-US" altLang="en-US" sz="2400" b="1" dirty="0"/>
              <a:t>Overview of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8"/>
          <p:cNvSpPr>
            <a:spLocks noGrp="1" noChangeArrowheads="1"/>
          </p:cNvSpPr>
          <p:nvPr>
            <p:ph idx="1"/>
          </p:nvPr>
        </p:nvSpPr>
        <p:spPr>
          <a:xfrm>
            <a:off x="634701" y="1214438"/>
            <a:ext cx="9366549" cy="5122862"/>
          </a:xfrm>
        </p:spPr>
        <p:txBody>
          <a:bodyPr>
            <a:normAutofit/>
          </a:bodyPr>
          <a:lstStyle/>
          <a:p>
            <a:pPr eaLnBrk="1" hangingPunct="1">
              <a:buFontTx/>
              <a:buNone/>
            </a:pPr>
            <a:r>
              <a:rPr lang="en-US" altLang="en-US" dirty="0"/>
              <a:t>IECC Terminology</a:t>
            </a:r>
          </a:p>
          <a:p>
            <a:pPr lvl="1" eaLnBrk="1" hangingPunct="1">
              <a:buFont typeface="Wingdings" pitchFamily="2" charset="2"/>
              <a:buChar char="ü"/>
            </a:pPr>
            <a:r>
              <a:rPr lang="en-US" altLang="en-US" dirty="0"/>
              <a:t>"Climate Zone" has two components</a:t>
            </a:r>
          </a:p>
          <a:p>
            <a:pPr lvl="2" eaLnBrk="1" hangingPunct="1"/>
            <a:r>
              <a:rPr lang="en-US" altLang="en-US" dirty="0"/>
              <a:t>Nine temperature-oriented zones (0-8)</a:t>
            </a:r>
          </a:p>
          <a:p>
            <a:pPr lvl="2" eaLnBrk="1" hangingPunct="1"/>
            <a:r>
              <a:rPr lang="en-US" altLang="en-US" dirty="0"/>
              <a:t>Three named moisture regimes (moist, dry, marine)</a:t>
            </a:r>
          </a:p>
          <a:p>
            <a:pPr lvl="2" eaLnBrk="1" hangingPunct="1"/>
            <a:r>
              <a:rPr lang="en-US" altLang="en-US" dirty="0"/>
              <a:t>Theoretically 8x3=24 distinct zones, but only 15 occur in U.S.</a:t>
            </a:r>
          </a:p>
          <a:p>
            <a:pPr lvl="1" eaLnBrk="1" hangingPunct="1">
              <a:buFont typeface="Wingdings" pitchFamily="2" charset="2"/>
              <a:buChar char="ü"/>
            </a:pPr>
            <a:r>
              <a:rPr lang="en-US" altLang="en-US" dirty="0"/>
              <a:t>Two additional climate specifications influence requirements</a:t>
            </a:r>
          </a:p>
          <a:p>
            <a:pPr lvl="2" eaLnBrk="1" hangingPunct="1"/>
            <a:r>
              <a:rPr lang="en-US" altLang="en-US" dirty="0"/>
              <a:t>Warm-Humid line delineates counties that are warm-humid as defined by ASHRAE, with exceptions (affects only </a:t>
            </a:r>
            <a:r>
              <a:rPr lang="en-US" altLang="en-US" dirty="0" err="1"/>
              <a:t>bsmt</a:t>
            </a:r>
            <a:r>
              <a:rPr lang="en-US" altLang="en-US" dirty="0"/>
              <a:t> </a:t>
            </a:r>
            <a:r>
              <a:rPr lang="en-US" altLang="en-US" dirty="0" err="1"/>
              <a:t>reqm'ts</a:t>
            </a:r>
            <a:r>
              <a:rPr lang="en-US" altLang="en-US" dirty="0"/>
              <a:t>)</a:t>
            </a:r>
          </a:p>
          <a:p>
            <a:pPr lvl="2" eaLnBrk="1" hangingPunct="1"/>
            <a:r>
              <a:rPr lang="en-US" altLang="en-US" dirty="0"/>
              <a:t>The "Tropical Climate Zone" (</a:t>
            </a:r>
            <a:r>
              <a:rPr lang="en-US" altLang="en-US" u="sng" dirty="0"/>
              <a:t>not</a:t>
            </a:r>
            <a:r>
              <a:rPr lang="en-US" altLang="en-US" dirty="0"/>
              <a:t> a separate zone) defines areas in which simplified/relaxed requirements apply under some conditions</a:t>
            </a:r>
            <a:endParaRPr lang="en-US" altLang="en-US" dirty="0">
              <a:solidFill>
                <a:srgbClr val="FF0000"/>
              </a:solidFill>
            </a:endParaRPr>
          </a:p>
          <a:p>
            <a:pPr eaLnBrk="1" hangingPunct="1">
              <a:buFontTx/>
              <a:buNone/>
            </a:pPr>
            <a:r>
              <a:rPr lang="en-US" altLang="en-US" dirty="0"/>
              <a:t>Climate Zones in the U.S. are entirely geographical</a:t>
            </a:r>
          </a:p>
          <a:p>
            <a:pPr lvl="1" eaLnBrk="1" hangingPunct="1">
              <a:buFont typeface="Wingdings" pitchFamily="2" charset="2"/>
              <a:buChar char="ü"/>
            </a:pPr>
            <a:r>
              <a:rPr lang="en-US" altLang="en-US" dirty="0"/>
              <a:t>Defined along state/county lines</a:t>
            </a:r>
          </a:p>
          <a:p>
            <a:pPr lvl="1" eaLnBrk="1" hangingPunct="1">
              <a:buFont typeface="Wingdings" pitchFamily="2" charset="2"/>
              <a:buChar char="ü"/>
            </a:pPr>
            <a:r>
              <a:rPr lang="en-US" altLang="en-US" dirty="0"/>
              <a:t>International locations defined by local climate data (mean Temp, precipitation, humidity, etc.)</a:t>
            </a:r>
          </a:p>
        </p:txBody>
      </p:sp>
      <p:sp>
        <p:nvSpPr>
          <p:cNvPr id="142339" name="Rectangle 7"/>
          <p:cNvSpPr>
            <a:spLocks noGrp="1" noChangeArrowheads="1"/>
          </p:cNvSpPr>
          <p:nvPr>
            <p:ph type="title"/>
          </p:nvPr>
        </p:nvSpPr>
        <p:spPr>
          <a:xfrm>
            <a:off x="480247" y="0"/>
            <a:ext cx="5368925" cy="920750"/>
          </a:xfrm>
        </p:spPr>
        <p:txBody>
          <a:bodyPr/>
          <a:lstStyle/>
          <a:p>
            <a:pPr eaLnBrk="1" hangingPunct="1"/>
            <a:r>
              <a:rPr lang="en-US" altLang="en-US" sz="2400" b="1" dirty="0"/>
              <a:t>Climate Zones</a:t>
            </a:r>
          </a:p>
        </p:txBody>
      </p:sp>
    </p:spTree>
    <p:extLst>
      <p:ext uri="{BB962C8B-B14F-4D97-AF65-F5344CB8AC3E}">
        <p14:creationId xmlns:p14="http://schemas.microsoft.com/office/powerpoint/2010/main" val="1786516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59977" y="0"/>
            <a:ext cx="5384800" cy="920750"/>
          </a:xfrm>
        </p:spPr>
        <p:txBody>
          <a:bodyPr/>
          <a:lstStyle/>
          <a:p>
            <a:pPr eaLnBrk="1" hangingPunct="1"/>
            <a:r>
              <a:rPr lang="en-US" altLang="en-US" sz="2400" b="1" dirty="0"/>
              <a:t>Climate Zones for the 2021 IECC</a:t>
            </a:r>
          </a:p>
        </p:txBody>
      </p:sp>
      <p:sp>
        <p:nvSpPr>
          <p:cNvPr id="2" name="TextBox 1"/>
          <p:cNvSpPr txBox="1"/>
          <p:nvPr/>
        </p:nvSpPr>
        <p:spPr>
          <a:xfrm>
            <a:off x="2166939" y="5813425"/>
            <a:ext cx="5857875" cy="914400"/>
          </a:xfrm>
          <a:prstGeom prst="rect">
            <a:avLst/>
          </a:prstGeom>
        </p:spPr>
        <p:txBody>
          <a:bodyPr wrap="none">
            <a:normAutofit/>
          </a:bodyPr>
          <a:lstStyle/>
          <a:p>
            <a:pPr defTabSz="457200">
              <a:spcBef>
                <a:spcPct val="20000"/>
              </a:spcBef>
              <a:defRPr/>
            </a:pPr>
            <a:endParaRPr lang="en-US" sz="2323" dirty="0">
              <a:solidFill>
                <a:srgbClr val="FF0000"/>
              </a:solidFill>
              <a:latin typeface="Arial Narrow"/>
              <a:cs typeface="Arial Narrow"/>
            </a:endParaRPr>
          </a:p>
        </p:txBody>
      </p:sp>
      <p:sp>
        <p:nvSpPr>
          <p:cNvPr id="3" name="TextBox 2"/>
          <p:cNvSpPr txBox="1"/>
          <p:nvPr/>
        </p:nvSpPr>
        <p:spPr>
          <a:xfrm>
            <a:off x="2663826" y="5913438"/>
            <a:ext cx="4371975" cy="914400"/>
          </a:xfrm>
          <a:prstGeom prst="rect">
            <a:avLst/>
          </a:prstGeom>
        </p:spPr>
        <p:txBody>
          <a:bodyPr wrap="none">
            <a:normAutofit/>
          </a:bodyPr>
          <a:lstStyle/>
          <a:p>
            <a:pPr defTabSz="457200">
              <a:spcBef>
                <a:spcPct val="20000"/>
              </a:spcBef>
              <a:defRPr/>
            </a:pPr>
            <a:endParaRPr lang="en-US" sz="2000" dirty="0">
              <a:solidFill>
                <a:srgbClr val="FF3300"/>
              </a:solidFill>
              <a:latin typeface="Arial Narrow"/>
              <a:cs typeface="Arial Narrow"/>
            </a:endParaRPr>
          </a:p>
        </p:txBody>
      </p:sp>
      <p:pic>
        <p:nvPicPr>
          <p:cNvPr id="6" name="Picture 5">
            <a:extLst>
              <a:ext uri="{FF2B5EF4-FFF2-40B4-BE49-F238E27FC236}">
                <a16:creationId xmlns:a16="http://schemas.microsoft.com/office/drawing/2014/main" id="{1BB36F20-06E2-4F25-8136-9AE11EEDA34F}"/>
              </a:ext>
            </a:extLst>
          </p:cNvPr>
          <p:cNvPicPr/>
          <p:nvPr/>
        </p:nvPicPr>
        <p:blipFill>
          <a:blip r:embed="rId3"/>
          <a:stretch>
            <a:fillRect/>
          </a:stretch>
        </p:blipFill>
        <p:spPr bwMode="auto">
          <a:xfrm>
            <a:off x="2043075" y="1021475"/>
            <a:ext cx="7714111" cy="53491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EC8887-353A-4A0C-8E4E-BD978B375CD7}"/>
              </a:ext>
            </a:extLst>
          </p:cNvPr>
          <p:cNvSpPr txBox="1"/>
          <p:nvPr/>
        </p:nvSpPr>
        <p:spPr>
          <a:xfrm>
            <a:off x="627063" y="1285875"/>
            <a:ext cx="4476750" cy="500063"/>
          </a:xfrm>
          <a:prstGeom prst="rect">
            <a:avLst/>
          </a:prstGeom>
        </p:spPr>
        <p:txBody>
          <a:bodyPr vert="horz" wrap="square" lIns="76200" tIns="38100" rIns="76200" bIns="38100" rtlCol="0">
            <a:normAutofit/>
          </a:bodyPr>
          <a:lstStyle/>
          <a:p>
            <a:pPr defTabSz="380985">
              <a:spcBef>
                <a:spcPct val="20000"/>
              </a:spcBef>
            </a:pPr>
            <a:endParaRPr lang="en-US" sz="1936" b="1" dirty="0">
              <a:solidFill>
                <a:srgbClr val="FFFFFF"/>
              </a:solidFill>
              <a:latin typeface="Arial Narrow"/>
              <a:cs typeface="Arial Narrow"/>
            </a:endParaRPr>
          </a:p>
        </p:txBody>
      </p:sp>
      <p:sp>
        <p:nvSpPr>
          <p:cNvPr id="11" name="Title 1">
            <a:extLst>
              <a:ext uri="{FF2B5EF4-FFF2-40B4-BE49-F238E27FC236}">
                <a16:creationId xmlns:a16="http://schemas.microsoft.com/office/drawing/2014/main" id="{C2CC20EC-B509-493E-9B45-16A029316DC5}"/>
              </a:ext>
            </a:extLst>
          </p:cNvPr>
          <p:cNvSpPr txBox="1">
            <a:spLocks/>
          </p:cNvSpPr>
          <p:nvPr/>
        </p:nvSpPr>
        <p:spPr>
          <a:xfrm>
            <a:off x="193117" y="19424"/>
            <a:ext cx="8923989" cy="921004"/>
          </a:xfrm>
          <a:prstGeom prst="rect">
            <a:avLst/>
          </a:prstGeom>
          <a:ln>
            <a:noFill/>
          </a:ln>
        </p:spPr>
        <p:txBody>
          <a:bodyPr vert="horz" lIns="76200" tIns="38100" rIns="76200" bIns="38100" rtlCol="0" anchor="ctr">
            <a:normAutofit/>
          </a:bodyPr>
          <a:lstStyle>
            <a:lvl1pPr algn="l" defTabSz="548640" rtl="0" eaLnBrk="1" latinLnBrk="0" hangingPunct="1">
              <a:lnSpc>
                <a:spcPts val="3360"/>
              </a:lnSpc>
              <a:spcBef>
                <a:spcPct val="0"/>
              </a:spcBef>
              <a:buNone/>
              <a:defRPr sz="3120" kern="1200" baseline="0">
                <a:solidFill>
                  <a:srgbClr val="50565C"/>
                </a:solidFill>
                <a:latin typeface="+mj-lt"/>
                <a:ea typeface="+mj-ea"/>
                <a:cs typeface="+mj-cs"/>
              </a:defRPr>
            </a:lvl1pPr>
          </a:lstStyle>
          <a:p>
            <a:pPr defTabSz="457182">
              <a:lnSpc>
                <a:spcPts val="2800"/>
              </a:lnSpc>
            </a:pPr>
            <a:r>
              <a:rPr lang="en-US" sz="2400" b="1" dirty="0"/>
              <a:t>Updated Climate Zones</a:t>
            </a:r>
          </a:p>
        </p:txBody>
      </p:sp>
      <p:pic>
        <p:nvPicPr>
          <p:cNvPr id="12" name="Picture 2">
            <a:extLst>
              <a:ext uri="{FF2B5EF4-FFF2-40B4-BE49-F238E27FC236}">
                <a16:creationId xmlns:a16="http://schemas.microsoft.com/office/drawing/2014/main" id="{583E694F-99FF-4266-95C6-A8DD287E5F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005"/>
          <a:stretch/>
        </p:blipFill>
        <p:spPr bwMode="auto">
          <a:xfrm>
            <a:off x="2173923" y="1667039"/>
            <a:ext cx="7666943"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a:extLst>
              <a:ext uri="{FF2B5EF4-FFF2-40B4-BE49-F238E27FC236}">
                <a16:creationId xmlns:a16="http://schemas.microsoft.com/office/drawing/2014/main" id="{9A77C259-8186-45D0-902C-C96FACBB3044}"/>
              </a:ext>
            </a:extLst>
          </p:cNvPr>
          <p:cNvSpPr>
            <a:spLocks noGrp="1"/>
          </p:cNvSpPr>
          <p:nvPr>
            <p:ph type="title"/>
          </p:nvPr>
        </p:nvSpPr>
        <p:spPr>
          <a:xfrm>
            <a:off x="923827" y="1025839"/>
            <a:ext cx="10641109" cy="641201"/>
          </a:xfrm>
        </p:spPr>
        <p:txBody>
          <a:bodyPr>
            <a:normAutofit/>
          </a:bodyPr>
          <a:lstStyle/>
          <a:p>
            <a:r>
              <a:rPr lang="en-US" sz="1800" b="1" dirty="0">
                <a:solidFill>
                  <a:schemeClr val="tx1"/>
                </a:solidFill>
              </a:rPr>
              <a:t>Counties that are reassigned to warmer zones have generally less stringent code requirements</a:t>
            </a:r>
          </a:p>
        </p:txBody>
      </p:sp>
      <p:sp>
        <p:nvSpPr>
          <p:cNvPr id="14" name="TextBox 13">
            <a:extLst>
              <a:ext uri="{FF2B5EF4-FFF2-40B4-BE49-F238E27FC236}">
                <a16:creationId xmlns:a16="http://schemas.microsoft.com/office/drawing/2014/main" id="{7D52F91D-67B5-4C18-9A0A-95A45AEFE729}"/>
              </a:ext>
            </a:extLst>
          </p:cNvPr>
          <p:cNvSpPr txBox="1"/>
          <p:nvPr/>
        </p:nvSpPr>
        <p:spPr>
          <a:xfrm>
            <a:off x="3801392" y="5504571"/>
            <a:ext cx="4339650" cy="646331"/>
          </a:xfrm>
          <a:prstGeom prst="rect">
            <a:avLst/>
          </a:prstGeom>
          <a:noFill/>
        </p:spPr>
        <p:txBody>
          <a:bodyPr wrap="none" rtlCol="0">
            <a:spAutoFit/>
          </a:bodyPr>
          <a:lstStyle/>
          <a:p>
            <a:pPr defTabSz="914363"/>
            <a:r>
              <a:rPr lang="en-US" b="1" dirty="0">
                <a:solidFill>
                  <a:srgbClr val="C00000"/>
                </a:solidFill>
                <a:latin typeface="Arial"/>
              </a:rPr>
              <a:t>Red</a:t>
            </a:r>
            <a:r>
              <a:rPr lang="en-US" b="1" dirty="0">
                <a:solidFill>
                  <a:srgbClr val="50565C"/>
                </a:solidFill>
                <a:latin typeface="Arial"/>
              </a:rPr>
              <a:t>:</a:t>
            </a:r>
            <a:r>
              <a:rPr lang="en-US" dirty="0">
                <a:solidFill>
                  <a:srgbClr val="50565C"/>
                </a:solidFill>
                <a:latin typeface="Arial"/>
              </a:rPr>
              <a:t> Counties moving to warmer zones</a:t>
            </a:r>
          </a:p>
          <a:p>
            <a:pPr defTabSz="914363"/>
            <a:r>
              <a:rPr lang="en-US" b="1" dirty="0">
                <a:solidFill>
                  <a:srgbClr val="92D050"/>
                </a:solidFill>
                <a:latin typeface="Arial"/>
              </a:rPr>
              <a:t>Green</a:t>
            </a:r>
            <a:r>
              <a:rPr lang="en-US" b="1" dirty="0">
                <a:solidFill>
                  <a:srgbClr val="50565C"/>
                </a:solidFill>
                <a:latin typeface="Arial"/>
              </a:rPr>
              <a:t>:</a:t>
            </a:r>
            <a:r>
              <a:rPr lang="en-US" dirty="0">
                <a:solidFill>
                  <a:srgbClr val="50565C"/>
                </a:solidFill>
                <a:latin typeface="Arial"/>
              </a:rPr>
              <a:t> Counties moving to colder zones</a:t>
            </a:r>
          </a:p>
        </p:txBody>
      </p:sp>
    </p:spTree>
    <p:extLst>
      <p:ext uri="{BB962C8B-B14F-4D97-AF65-F5344CB8AC3E}">
        <p14:creationId xmlns:p14="http://schemas.microsoft.com/office/powerpoint/2010/main" val="1499958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634701" y="1214439"/>
            <a:ext cx="9812637" cy="4930775"/>
          </a:xfrm>
        </p:spPr>
        <p:txBody>
          <a:bodyPr rtlCol="0">
            <a:normAutofit/>
          </a:bodyPr>
          <a:lstStyle/>
          <a:p>
            <a:pPr>
              <a:lnSpc>
                <a:spcPct val="90000"/>
              </a:lnSpc>
              <a:buFont typeface="Wingdings" pitchFamily="2" charset="2"/>
              <a:buChar char="ü"/>
              <a:defRPr/>
            </a:pPr>
            <a:r>
              <a:rPr lang="en-US" dirty="0"/>
              <a:t>Focus is on building envelope</a:t>
            </a:r>
          </a:p>
          <a:p>
            <a:pPr marL="688975" lvl="1" indent="-228600">
              <a:lnSpc>
                <a:spcPct val="90000"/>
              </a:lnSpc>
              <a:defRPr/>
            </a:pPr>
            <a:r>
              <a:rPr lang="en-US" dirty="0"/>
              <a:t>Ceilings, walls, windows, opaque doors, floors, foundations</a:t>
            </a:r>
          </a:p>
          <a:p>
            <a:pPr marL="688975" lvl="1" indent="-228600">
              <a:lnSpc>
                <a:spcPct val="90000"/>
              </a:lnSpc>
              <a:defRPr/>
            </a:pPr>
            <a:r>
              <a:rPr lang="en-US" dirty="0"/>
              <a:t>Sets insulation and fenestration levels, and solar heat gain coefficients</a:t>
            </a:r>
          </a:p>
          <a:p>
            <a:pPr marL="688975" lvl="1" indent="-228600">
              <a:lnSpc>
                <a:spcPct val="90000"/>
              </a:lnSpc>
              <a:defRPr/>
            </a:pPr>
            <a:r>
              <a:rPr lang="en-US" dirty="0"/>
              <a:t>Infiltration control - caulk and seal to prevent air leaks, and test</a:t>
            </a:r>
          </a:p>
          <a:p>
            <a:pPr>
              <a:lnSpc>
                <a:spcPct val="90000"/>
              </a:lnSpc>
              <a:buFont typeface="Wingdings" pitchFamily="2" charset="2"/>
              <a:buChar char="ü"/>
              <a:defRPr/>
            </a:pPr>
            <a:r>
              <a:rPr lang="en-US" dirty="0"/>
              <a:t>Ducts, air handlers, filter boxes – seal, insulate, and test</a:t>
            </a:r>
          </a:p>
          <a:p>
            <a:pPr>
              <a:lnSpc>
                <a:spcPct val="90000"/>
              </a:lnSpc>
              <a:buFont typeface="Wingdings" pitchFamily="2" charset="2"/>
              <a:buChar char="ü"/>
              <a:defRPr/>
            </a:pPr>
            <a:r>
              <a:rPr lang="en-US" dirty="0"/>
              <a:t>Limited space heating, air conditioning, and water heating requirements</a:t>
            </a:r>
          </a:p>
          <a:p>
            <a:pPr marL="676275" lvl="1" indent="-228600">
              <a:lnSpc>
                <a:spcPct val="90000"/>
              </a:lnSpc>
              <a:defRPr/>
            </a:pPr>
            <a:r>
              <a:rPr lang="en-US" dirty="0"/>
              <a:t>Federal law sets most equipment efficiency requirements, not the I-codes</a:t>
            </a:r>
          </a:p>
          <a:p>
            <a:pPr>
              <a:lnSpc>
                <a:spcPct val="90000"/>
              </a:lnSpc>
              <a:buFont typeface="Wingdings" pitchFamily="2" charset="2"/>
              <a:buChar char="ü"/>
              <a:defRPr/>
            </a:pPr>
            <a:r>
              <a:rPr lang="en-US" dirty="0"/>
              <a:t>No appliance requirements</a:t>
            </a:r>
          </a:p>
          <a:p>
            <a:pPr>
              <a:lnSpc>
                <a:spcPct val="90000"/>
              </a:lnSpc>
              <a:buFont typeface="Wingdings" pitchFamily="2" charset="2"/>
              <a:buChar char="ü"/>
              <a:defRPr/>
            </a:pPr>
            <a:r>
              <a:rPr lang="en-US" dirty="0"/>
              <a:t>Lighting equipment – </a:t>
            </a:r>
            <a:r>
              <a:rPr lang="en-US" dirty="0">
                <a:solidFill>
                  <a:srgbClr val="FF0000"/>
                </a:solidFill>
              </a:rPr>
              <a:t>100</a:t>
            </a:r>
            <a:r>
              <a:rPr lang="en-US" dirty="0"/>
              <a:t>% of lamps to be high-efficacy </a:t>
            </a:r>
            <a:r>
              <a:rPr lang="en-US" dirty="0">
                <a:solidFill>
                  <a:srgbClr val="FF0000"/>
                </a:solidFill>
              </a:rPr>
              <a:t>lighting sources</a:t>
            </a:r>
          </a:p>
          <a:p>
            <a:pPr lvl="1">
              <a:lnSpc>
                <a:spcPct val="90000"/>
              </a:lnSpc>
              <a:buFont typeface="Wingdings" pitchFamily="2" charset="2"/>
              <a:buChar char="ü"/>
              <a:defRPr/>
            </a:pPr>
            <a:r>
              <a:rPr lang="en-US" dirty="0">
                <a:solidFill>
                  <a:srgbClr val="FF0000"/>
                </a:solidFill>
              </a:rPr>
              <a:t>Excluding kitchen appliance lighting fixtures</a:t>
            </a:r>
          </a:p>
        </p:txBody>
      </p:sp>
      <p:sp>
        <p:nvSpPr>
          <p:cNvPr id="146435" name="Rectangle 2"/>
          <p:cNvSpPr>
            <a:spLocks noGrp="1" noChangeArrowheads="1"/>
          </p:cNvSpPr>
          <p:nvPr>
            <p:ph type="title"/>
          </p:nvPr>
        </p:nvSpPr>
        <p:spPr>
          <a:xfrm>
            <a:off x="197444" y="0"/>
            <a:ext cx="7706321" cy="920750"/>
          </a:xfrm>
        </p:spPr>
        <p:txBody>
          <a:bodyPr/>
          <a:lstStyle/>
          <a:p>
            <a:pPr eaLnBrk="1" hangingPunct="1"/>
            <a:r>
              <a:rPr lang="en-US" altLang="en-US" sz="2400" b="1" dirty="0"/>
              <a:t>Overview of Residential Code Requirements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76D3-FF74-4B87-9C29-622E2ADCD543}"/>
              </a:ext>
            </a:extLst>
          </p:cNvPr>
          <p:cNvSpPr>
            <a:spLocks noGrp="1"/>
          </p:cNvSpPr>
          <p:nvPr>
            <p:ph type="title"/>
          </p:nvPr>
        </p:nvSpPr>
        <p:spPr>
          <a:xfrm>
            <a:off x="209553" y="1"/>
            <a:ext cx="8539708" cy="921004"/>
          </a:xfrm>
        </p:spPr>
        <p:txBody>
          <a:bodyPr>
            <a:normAutofit/>
          </a:bodyPr>
          <a:lstStyle/>
          <a:p>
            <a:r>
              <a:rPr lang="en-US" sz="2400" b="1" dirty="0"/>
              <a:t>IECC Residential Compliance – 4 Pathway Options</a:t>
            </a:r>
          </a:p>
        </p:txBody>
      </p:sp>
      <p:sp>
        <p:nvSpPr>
          <p:cNvPr id="5" name="Round Same Side Corner Rectangle 5">
            <a:extLst>
              <a:ext uri="{FF2B5EF4-FFF2-40B4-BE49-F238E27FC236}">
                <a16:creationId xmlns:a16="http://schemas.microsoft.com/office/drawing/2014/main" id="{4054290C-B2C7-4D6D-9461-0CB4EEBC29A2}"/>
              </a:ext>
            </a:extLst>
          </p:cNvPr>
          <p:cNvSpPr/>
          <p:nvPr/>
        </p:nvSpPr>
        <p:spPr>
          <a:xfrm>
            <a:off x="7482458" y="3149076"/>
            <a:ext cx="1987726" cy="1037167"/>
          </a:xfrm>
          <a:prstGeom prst="round2Same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r>
              <a:rPr lang="en-US" sz="1667" b="1" dirty="0">
                <a:solidFill>
                  <a:srgbClr val="000000"/>
                </a:solidFill>
                <a:latin typeface="Arial"/>
              </a:rPr>
              <a:t>ENERGY RATING INDEX (ERI)</a:t>
            </a:r>
          </a:p>
        </p:txBody>
      </p:sp>
      <p:sp>
        <p:nvSpPr>
          <p:cNvPr id="7" name="Round Same Side Corner Rectangle 7">
            <a:extLst>
              <a:ext uri="{FF2B5EF4-FFF2-40B4-BE49-F238E27FC236}">
                <a16:creationId xmlns:a16="http://schemas.microsoft.com/office/drawing/2014/main" id="{5F4C5F9D-43A5-4AD3-BAE0-284D5D142247}"/>
              </a:ext>
            </a:extLst>
          </p:cNvPr>
          <p:cNvSpPr/>
          <p:nvPr/>
        </p:nvSpPr>
        <p:spPr>
          <a:xfrm>
            <a:off x="2178909" y="5027618"/>
            <a:ext cx="1979083" cy="1363365"/>
          </a:xfrm>
          <a:prstGeom prst="round2Same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marL="142869" indent="-142869" algn="ctr" defTabSz="914363">
              <a:buFont typeface="Arial" panose="020B0604020202020204" pitchFamily="34" charset="0"/>
              <a:buChar char="•"/>
              <a:defRPr/>
            </a:pPr>
            <a:r>
              <a:rPr lang="en-US" sz="1000" dirty="0">
                <a:solidFill>
                  <a:srgbClr val="000000"/>
                </a:solidFill>
                <a:latin typeface="Arial"/>
              </a:rPr>
              <a:t>U-factor (tradeoffs within individual components)</a:t>
            </a:r>
          </a:p>
          <a:p>
            <a:pPr marL="142869" indent="-142869" algn="ctr" defTabSz="914363">
              <a:buFont typeface="Arial" panose="020B0604020202020204" pitchFamily="34" charset="0"/>
              <a:buChar char="•"/>
              <a:defRPr/>
            </a:pPr>
            <a:endParaRPr lang="en-US" sz="1000" dirty="0">
              <a:solidFill>
                <a:srgbClr val="000000"/>
              </a:solidFill>
              <a:latin typeface="Arial"/>
            </a:endParaRPr>
          </a:p>
          <a:p>
            <a:pPr marL="142869" indent="-142869" algn="ctr" defTabSz="914363">
              <a:buFont typeface="Arial" panose="020B0604020202020204" pitchFamily="34" charset="0"/>
              <a:buChar char="•"/>
              <a:defRPr/>
            </a:pPr>
            <a:r>
              <a:rPr lang="en-US" sz="1000" dirty="0">
                <a:solidFill>
                  <a:srgbClr val="000000"/>
                </a:solidFill>
                <a:latin typeface="Arial"/>
              </a:rPr>
              <a:t>UA (tradeoffs between envelope components)</a:t>
            </a:r>
          </a:p>
        </p:txBody>
      </p:sp>
      <p:sp>
        <p:nvSpPr>
          <p:cNvPr id="8" name="Round Same Side Corner Rectangle 8">
            <a:extLst>
              <a:ext uri="{FF2B5EF4-FFF2-40B4-BE49-F238E27FC236}">
                <a16:creationId xmlns:a16="http://schemas.microsoft.com/office/drawing/2014/main" id="{A6C8255D-E8BF-4A01-9BBA-DEE7D6A6C186}"/>
              </a:ext>
            </a:extLst>
          </p:cNvPr>
          <p:cNvSpPr/>
          <p:nvPr/>
        </p:nvSpPr>
        <p:spPr>
          <a:xfrm>
            <a:off x="419079" y="5022326"/>
            <a:ext cx="1248833" cy="846667"/>
          </a:xfrm>
          <a:prstGeom prst="round2Same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r>
              <a:rPr lang="en-US" sz="1000" dirty="0">
                <a:solidFill>
                  <a:srgbClr val="000000"/>
                </a:solidFill>
                <a:latin typeface="Arial"/>
              </a:rPr>
              <a:t>R-value (no tradeoffs)</a:t>
            </a:r>
          </a:p>
        </p:txBody>
      </p:sp>
      <p:sp>
        <p:nvSpPr>
          <p:cNvPr id="9" name="Round Same Side Corner Rectangle 9">
            <a:extLst>
              <a:ext uri="{FF2B5EF4-FFF2-40B4-BE49-F238E27FC236}">
                <a16:creationId xmlns:a16="http://schemas.microsoft.com/office/drawing/2014/main" id="{2823CD7D-3DD9-4568-AD89-BEA1ED8BA46C}"/>
              </a:ext>
            </a:extLst>
          </p:cNvPr>
          <p:cNvSpPr/>
          <p:nvPr/>
        </p:nvSpPr>
        <p:spPr>
          <a:xfrm>
            <a:off x="5322511" y="5022326"/>
            <a:ext cx="1338792" cy="1363365"/>
          </a:xfrm>
          <a:prstGeom prst="round2Same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r>
              <a:rPr lang="en-US" sz="1000" dirty="0">
                <a:solidFill>
                  <a:srgbClr val="000000"/>
                </a:solidFill>
                <a:latin typeface="Arial"/>
              </a:rPr>
              <a:t>Total Building Performance</a:t>
            </a:r>
          </a:p>
          <a:p>
            <a:pPr algn="ctr" defTabSz="914363">
              <a:defRPr/>
            </a:pPr>
            <a:r>
              <a:rPr lang="en-US" sz="1000" dirty="0">
                <a:solidFill>
                  <a:srgbClr val="000000"/>
                </a:solidFill>
                <a:latin typeface="Arial"/>
              </a:rPr>
              <a:t>R405</a:t>
            </a:r>
          </a:p>
        </p:txBody>
      </p:sp>
      <p:sp>
        <p:nvSpPr>
          <p:cNvPr id="10" name="Round Same Side Corner Rectangle 10">
            <a:extLst>
              <a:ext uri="{FF2B5EF4-FFF2-40B4-BE49-F238E27FC236}">
                <a16:creationId xmlns:a16="http://schemas.microsoft.com/office/drawing/2014/main" id="{25F6A66B-C460-4BB3-96F7-5D5622909D54}"/>
              </a:ext>
            </a:extLst>
          </p:cNvPr>
          <p:cNvSpPr/>
          <p:nvPr/>
        </p:nvSpPr>
        <p:spPr>
          <a:xfrm>
            <a:off x="209553" y="3138493"/>
            <a:ext cx="4312002" cy="1047750"/>
          </a:xfrm>
          <a:prstGeom prst="round2SameRect">
            <a:avLst>
              <a:gd name="adj1" fmla="val 0"/>
              <a:gd name="adj2" fmla="val 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r>
              <a:rPr lang="en-US" sz="1667" b="1" dirty="0">
                <a:solidFill>
                  <a:srgbClr val="000000"/>
                </a:solidFill>
                <a:latin typeface="Arial"/>
              </a:rPr>
              <a:t>PRESCRIPTIVE</a:t>
            </a:r>
          </a:p>
        </p:txBody>
      </p:sp>
      <p:sp>
        <p:nvSpPr>
          <p:cNvPr id="11" name="Round Same Side Corner Rectangle 11">
            <a:extLst>
              <a:ext uri="{FF2B5EF4-FFF2-40B4-BE49-F238E27FC236}">
                <a16:creationId xmlns:a16="http://schemas.microsoft.com/office/drawing/2014/main" id="{A94191F9-A617-4B30-8D96-70F740F98626}"/>
              </a:ext>
            </a:extLst>
          </p:cNvPr>
          <p:cNvSpPr/>
          <p:nvPr/>
        </p:nvSpPr>
        <p:spPr>
          <a:xfrm>
            <a:off x="7793695" y="5022326"/>
            <a:ext cx="1365250" cy="1368657"/>
          </a:xfrm>
          <a:prstGeom prst="round2Same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r>
              <a:rPr lang="en-US" sz="1000" dirty="0">
                <a:solidFill>
                  <a:srgbClr val="000000"/>
                </a:solidFill>
                <a:latin typeface="Arial"/>
              </a:rPr>
              <a:t>ERI </a:t>
            </a:r>
          </a:p>
          <a:p>
            <a:pPr algn="ctr" defTabSz="914363">
              <a:defRPr/>
            </a:pPr>
            <a:r>
              <a:rPr lang="en-US" sz="1000" dirty="0">
                <a:solidFill>
                  <a:srgbClr val="000000"/>
                </a:solidFill>
                <a:latin typeface="Arial"/>
              </a:rPr>
              <a:t>Compliance Alternative</a:t>
            </a:r>
          </a:p>
          <a:p>
            <a:pPr algn="ctr" defTabSz="914363">
              <a:defRPr/>
            </a:pPr>
            <a:r>
              <a:rPr lang="en-US" sz="1000" dirty="0">
                <a:solidFill>
                  <a:srgbClr val="000000"/>
                </a:solidFill>
                <a:latin typeface="Arial"/>
              </a:rPr>
              <a:t>R406</a:t>
            </a:r>
          </a:p>
        </p:txBody>
      </p:sp>
      <p:sp>
        <p:nvSpPr>
          <p:cNvPr id="12" name="Down Arrow 12">
            <a:extLst>
              <a:ext uri="{FF2B5EF4-FFF2-40B4-BE49-F238E27FC236}">
                <a16:creationId xmlns:a16="http://schemas.microsoft.com/office/drawing/2014/main" id="{D53E8E25-33D2-4F5C-8F00-4B3887BF536C}"/>
              </a:ext>
            </a:extLst>
          </p:cNvPr>
          <p:cNvSpPr/>
          <p:nvPr/>
        </p:nvSpPr>
        <p:spPr>
          <a:xfrm>
            <a:off x="911204" y="4175660"/>
            <a:ext cx="264583" cy="836083"/>
          </a:xfrm>
          <a:prstGeom prst="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endParaRPr lang="en-US" dirty="0">
              <a:solidFill>
                <a:prstClr val="white"/>
              </a:solidFill>
              <a:latin typeface="Arial"/>
            </a:endParaRPr>
          </a:p>
        </p:txBody>
      </p:sp>
      <p:sp>
        <p:nvSpPr>
          <p:cNvPr id="13" name="Down Arrow 13">
            <a:extLst>
              <a:ext uri="{FF2B5EF4-FFF2-40B4-BE49-F238E27FC236}">
                <a16:creationId xmlns:a16="http://schemas.microsoft.com/office/drawing/2014/main" id="{49D276B3-8006-43C0-AA82-C870FB50AEDF}"/>
              </a:ext>
            </a:extLst>
          </p:cNvPr>
          <p:cNvSpPr/>
          <p:nvPr/>
        </p:nvSpPr>
        <p:spPr>
          <a:xfrm>
            <a:off x="3036159" y="4191535"/>
            <a:ext cx="264583" cy="836083"/>
          </a:xfrm>
          <a:prstGeom prst="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endParaRPr lang="en-US" dirty="0">
              <a:solidFill>
                <a:prstClr val="white"/>
              </a:solidFill>
              <a:latin typeface="Arial"/>
            </a:endParaRPr>
          </a:p>
        </p:txBody>
      </p:sp>
      <p:sp>
        <p:nvSpPr>
          <p:cNvPr id="14" name="Down Arrow 14">
            <a:extLst>
              <a:ext uri="{FF2B5EF4-FFF2-40B4-BE49-F238E27FC236}">
                <a16:creationId xmlns:a16="http://schemas.microsoft.com/office/drawing/2014/main" id="{E5A257E7-4CAF-4080-9B71-ACB09D3A1DAF}"/>
              </a:ext>
            </a:extLst>
          </p:cNvPr>
          <p:cNvSpPr/>
          <p:nvPr/>
        </p:nvSpPr>
        <p:spPr>
          <a:xfrm>
            <a:off x="5886074" y="4186243"/>
            <a:ext cx="264583" cy="836083"/>
          </a:xfrm>
          <a:prstGeom prst="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endParaRPr lang="en-US" dirty="0">
              <a:solidFill>
                <a:prstClr val="white"/>
              </a:solidFill>
              <a:latin typeface="Arial"/>
            </a:endParaRPr>
          </a:p>
        </p:txBody>
      </p:sp>
      <p:sp>
        <p:nvSpPr>
          <p:cNvPr id="15" name="Down Arrow 15">
            <a:extLst>
              <a:ext uri="{FF2B5EF4-FFF2-40B4-BE49-F238E27FC236}">
                <a16:creationId xmlns:a16="http://schemas.microsoft.com/office/drawing/2014/main" id="{1B658A3E-B24B-44DC-9AE7-2CF248782B3A}"/>
              </a:ext>
            </a:extLst>
          </p:cNvPr>
          <p:cNvSpPr/>
          <p:nvPr/>
        </p:nvSpPr>
        <p:spPr>
          <a:xfrm>
            <a:off x="8344029" y="4186243"/>
            <a:ext cx="264583" cy="836083"/>
          </a:xfrm>
          <a:prstGeom prst="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endParaRPr lang="en-US" dirty="0">
              <a:solidFill>
                <a:prstClr val="white"/>
              </a:solidFill>
              <a:latin typeface="Arial"/>
            </a:endParaRPr>
          </a:p>
        </p:txBody>
      </p:sp>
      <p:sp>
        <p:nvSpPr>
          <p:cNvPr id="16" name="Round Same Side Corner Rectangle 5">
            <a:extLst>
              <a:ext uri="{FF2B5EF4-FFF2-40B4-BE49-F238E27FC236}">
                <a16:creationId xmlns:a16="http://schemas.microsoft.com/office/drawing/2014/main" id="{0EC84440-FCB0-4994-A94C-9C31E4B03DCF}"/>
              </a:ext>
            </a:extLst>
          </p:cNvPr>
          <p:cNvSpPr/>
          <p:nvPr/>
        </p:nvSpPr>
        <p:spPr>
          <a:xfrm>
            <a:off x="5024502" y="3149076"/>
            <a:ext cx="1987726" cy="1037167"/>
          </a:xfrm>
          <a:prstGeom prst="round2Same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r>
              <a:rPr lang="en-US" sz="1667" b="1" dirty="0">
                <a:solidFill>
                  <a:srgbClr val="000000"/>
                </a:solidFill>
                <a:latin typeface="Arial"/>
              </a:rPr>
              <a:t>TOTAL BUILDING PERFORMANCE</a:t>
            </a:r>
          </a:p>
        </p:txBody>
      </p:sp>
      <p:sp>
        <p:nvSpPr>
          <p:cNvPr id="20" name="Round Same Side Corner Rectangle 5">
            <a:extLst>
              <a:ext uri="{FF2B5EF4-FFF2-40B4-BE49-F238E27FC236}">
                <a16:creationId xmlns:a16="http://schemas.microsoft.com/office/drawing/2014/main" id="{4E2A3149-86FE-4AF6-891B-1510ACD2F9CD}"/>
              </a:ext>
            </a:extLst>
          </p:cNvPr>
          <p:cNvSpPr/>
          <p:nvPr/>
        </p:nvSpPr>
        <p:spPr>
          <a:xfrm>
            <a:off x="9843312" y="3138493"/>
            <a:ext cx="1987726" cy="1037167"/>
          </a:xfrm>
          <a:prstGeom prst="round2Same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r>
              <a:rPr lang="en-US" sz="1667" b="1" dirty="0">
                <a:solidFill>
                  <a:srgbClr val="000000"/>
                </a:solidFill>
                <a:latin typeface="Arial"/>
              </a:rPr>
              <a:t>TROPICAL CLIMATE REGION</a:t>
            </a:r>
          </a:p>
        </p:txBody>
      </p:sp>
      <p:sp>
        <p:nvSpPr>
          <p:cNvPr id="21" name="Round Same Side Corner Rectangle 11">
            <a:extLst>
              <a:ext uri="{FF2B5EF4-FFF2-40B4-BE49-F238E27FC236}">
                <a16:creationId xmlns:a16="http://schemas.microsoft.com/office/drawing/2014/main" id="{DEF35903-47E5-4ABD-82FB-8DB986029DE6}"/>
              </a:ext>
            </a:extLst>
          </p:cNvPr>
          <p:cNvSpPr/>
          <p:nvPr/>
        </p:nvSpPr>
        <p:spPr>
          <a:xfrm>
            <a:off x="10154549" y="5011743"/>
            <a:ext cx="1365250" cy="1368657"/>
          </a:xfrm>
          <a:prstGeom prst="round2Same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r>
              <a:rPr lang="en-US" sz="1000" dirty="0">
                <a:solidFill>
                  <a:srgbClr val="000000"/>
                </a:solidFill>
              </a:rPr>
              <a:t>R407</a:t>
            </a:r>
            <a:endParaRPr lang="en-US" sz="1000" dirty="0">
              <a:solidFill>
                <a:srgbClr val="000000"/>
              </a:solidFill>
              <a:latin typeface="Arial"/>
            </a:endParaRPr>
          </a:p>
        </p:txBody>
      </p:sp>
      <p:sp>
        <p:nvSpPr>
          <p:cNvPr id="22" name="Down Arrow 15">
            <a:extLst>
              <a:ext uri="{FF2B5EF4-FFF2-40B4-BE49-F238E27FC236}">
                <a16:creationId xmlns:a16="http://schemas.microsoft.com/office/drawing/2014/main" id="{A20362AA-CBE0-46DA-8804-027D3F127FBD}"/>
              </a:ext>
            </a:extLst>
          </p:cNvPr>
          <p:cNvSpPr/>
          <p:nvPr/>
        </p:nvSpPr>
        <p:spPr>
          <a:xfrm>
            <a:off x="10704883" y="4175660"/>
            <a:ext cx="264583" cy="836083"/>
          </a:xfrm>
          <a:prstGeom prst="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endParaRPr lang="en-US" dirty="0">
              <a:solidFill>
                <a:prstClr val="white"/>
              </a:solidFill>
              <a:latin typeface="Arial"/>
            </a:endParaRPr>
          </a:p>
        </p:txBody>
      </p:sp>
      <p:sp>
        <p:nvSpPr>
          <p:cNvPr id="23" name="Round Same Side Corner Rectangle 10">
            <a:extLst>
              <a:ext uri="{FF2B5EF4-FFF2-40B4-BE49-F238E27FC236}">
                <a16:creationId xmlns:a16="http://schemas.microsoft.com/office/drawing/2014/main" id="{C5BE22D1-B169-43E7-9E3A-462D6A0CBFF6}"/>
              </a:ext>
            </a:extLst>
          </p:cNvPr>
          <p:cNvSpPr/>
          <p:nvPr/>
        </p:nvSpPr>
        <p:spPr>
          <a:xfrm>
            <a:off x="3730073" y="1140707"/>
            <a:ext cx="4312002" cy="1047750"/>
          </a:xfrm>
          <a:prstGeom prst="round2SameRect">
            <a:avLst>
              <a:gd name="adj1" fmla="val 0"/>
              <a:gd name="adj2" fmla="val 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defTabSz="914363">
              <a:defRPr/>
            </a:pPr>
            <a:r>
              <a:rPr lang="en-US" sz="1667" b="1" dirty="0">
                <a:solidFill>
                  <a:srgbClr val="000000"/>
                </a:solidFill>
                <a:latin typeface="Arial"/>
              </a:rPr>
              <a:t>ADDITIONAL ENERGY EFFICIENCY</a:t>
            </a:r>
            <a:br>
              <a:rPr lang="en-US" sz="1667" b="1" dirty="0">
                <a:solidFill>
                  <a:srgbClr val="000000"/>
                </a:solidFill>
                <a:latin typeface="Arial"/>
              </a:rPr>
            </a:br>
            <a:r>
              <a:rPr lang="en-US" sz="1667" b="1" dirty="0">
                <a:solidFill>
                  <a:srgbClr val="000000"/>
                </a:solidFill>
                <a:latin typeface="Arial"/>
              </a:rPr>
              <a:t>R401.2.5</a:t>
            </a:r>
          </a:p>
        </p:txBody>
      </p:sp>
      <p:sp>
        <p:nvSpPr>
          <p:cNvPr id="3" name="Rectangle 2">
            <a:extLst>
              <a:ext uri="{FF2B5EF4-FFF2-40B4-BE49-F238E27FC236}">
                <a16:creationId xmlns:a16="http://schemas.microsoft.com/office/drawing/2014/main" id="{6ED1A459-EFB6-4F6A-B104-C5C3610B1EC4}"/>
              </a:ext>
            </a:extLst>
          </p:cNvPr>
          <p:cNvSpPr/>
          <p:nvPr/>
        </p:nvSpPr>
        <p:spPr>
          <a:xfrm>
            <a:off x="2913232" y="2139542"/>
            <a:ext cx="647484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 one option below</a:t>
            </a:r>
          </a:p>
        </p:txBody>
      </p:sp>
    </p:spTree>
    <p:extLst>
      <p:ext uri="{BB962C8B-B14F-4D97-AF65-F5344CB8AC3E}">
        <p14:creationId xmlns:p14="http://schemas.microsoft.com/office/powerpoint/2010/main" val="2556833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idx="1"/>
          </p:nvPr>
        </p:nvSpPr>
        <p:spPr>
          <a:xfrm>
            <a:off x="871369" y="1323975"/>
            <a:ext cx="9339431" cy="5143500"/>
          </a:xfrm>
        </p:spPr>
        <p:txBody>
          <a:bodyPr/>
          <a:lstStyle/>
          <a:p>
            <a:pPr marL="0" indent="0">
              <a:buNone/>
            </a:pPr>
            <a:r>
              <a:rPr lang="en-US" altLang="en-US" dirty="0"/>
              <a:t>U-factor </a:t>
            </a:r>
          </a:p>
          <a:p>
            <a:pPr lvl="1" eaLnBrk="1" hangingPunct="1">
              <a:buFont typeface="Wingdings" pitchFamily="2" charset="2"/>
              <a:buChar char="ü"/>
            </a:pPr>
            <a:r>
              <a:rPr lang="en-US" altLang="en-US" dirty="0"/>
              <a:t>Similar to Prescriptive R-Value but uses U-factors instead</a:t>
            </a:r>
          </a:p>
          <a:p>
            <a:pPr lvl="2" eaLnBrk="1" hangingPunct="1">
              <a:lnSpc>
                <a:spcPct val="90000"/>
              </a:lnSpc>
            </a:pPr>
            <a:r>
              <a:rPr lang="en-US" altLang="en-US" dirty="0"/>
              <a:t>Allows for innovative or less common construction techniques such as structural insulated panels or advanced framing</a:t>
            </a:r>
          </a:p>
          <a:p>
            <a:pPr lvl="2" eaLnBrk="1" hangingPunct="1">
              <a:lnSpc>
                <a:spcPct val="90000"/>
              </a:lnSpc>
            </a:pPr>
            <a:r>
              <a:rPr lang="en-US" altLang="en-US" dirty="0"/>
              <a:t>Allows no trade-offs between building components</a:t>
            </a:r>
          </a:p>
          <a:p>
            <a:pPr marL="0" indent="0">
              <a:lnSpc>
                <a:spcPct val="130000"/>
              </a:lnSpc>
              <a:buNone/>
            </a:pPr>
            <a:r>
              <a:rPr lang="en-US" altLang="en-US" dirty="0"/>
              <a:t>Total UA Alternative</a:t>
            </a:r>
          </a:p>
          <a:p>
            <a:pPr lvl="1" eaLnBrk="1" hangingPunct="1">
              <a:lnSpc>
                <a:spcPct val="90000"/>
              </a:lnSpc>
              <a:buFont typeface="Wingdings" pitchFamily="2" charset="2"/>
              <a:buChar char="ü"/>
            </a:pPr>
            <a:r>
              <a:rPr lang="en-US" altLang="en-US" dirty="0"/>
              <a:t>Also uses U-factors in lieu of R-values, but allows trade-offs across all envelope components</a:t>
            </a:r>
          </a:p>
          <a:p>
            <a:pPr lvl="2" eaLnBrk="1" hangingPunct="1"/>
            <a:r>
              <a:rPr lang="en-US" altLang="en-US" dirty="0"/>
              <a:t>Primary approach used in </a:t>
            </a:r>
            <a:r>
              <a:rPr lang="en-US" altLang="en-US" dirty="0" err="1"/>
              <a:t>RES</a:t>
            </a:r>
            <a:r>
              <a:rPr lang="en-US" altLang="en-US" i="1" dirty="0" err="1"/>
              <a:t>check</a:t>
            </a:r>
            <a:r>
              <a:rPr lang="en-US" altLang="en-US" dirty="0"/>
              <a:t> software</a:t>
            </a:r>
          </a:p>
          <a:p>
            <a:pPr lvl="2" eaLnBrk="1" hangingPunct="1">
              <a:buFontTx/>
              <a:buNone/>
            </a:pPr>
            <a:r>
              <a:rPr lang="en-US" altLang="en-US" dirty="0"/>
              <a:t>		 UA – U-factor x area of assembly</a:t>
            </a:r>
          </a:p>
          <a:p>
            <a:pPr lvl="2" eaLnBrk="1" hangingPunct="1">
              <a:buFontTx/>
              <a:buNone/>
            </a:pPr>
            <a:endParaRPr lang="en-US" altLang="en-US" dirty="0"/>
          </a:p>
        </p:txBody>
      </p:sp>
      <p:sp>
        <p:nvSpPr>
          <p:cNvPr id="226307" name="Rectangle 2"/>
          <p:cNvSpPr>
            <a:spLocks noGrp="1" noChangeArrowheads="1"/>
          </p:cNvSpPr>
          <p:nvPr>
            <p:ph type="title"/>
          </p:nvPr>
        </p:nvSpPr>
        <p:spPr>
          <a:xfrm>
            <a:off x="383429" y="0"/>
            <a:ext cx="5368925" cy="920750"/>
          </a:xfrm>
        </p:spPr>
        <p:txBody>
          <a:bodyPr/>
          <a:lstStyle/>
          <a:p>
            <a:pPr eaLnBrk="1" hangingPunct="1"/>
            <a:r>
              <a:rPr lang="en-US" altLang="en-US" sz="2400" b="1" dirty="0"/>
              <a:t>U-Factor and Total UA Alternative</a:t>
            </a:r>
            <a:br>
              <a:rPr lang="en-US" altLang="en-US" sz="2400" b="1" dirty="0"/>
            </a:br>
            <a:r>
              <a:rPr lang="en-US" altLang="en-US" sz="2000" b="1" i="1" dirty="0"/>
              <a:t>Section R402.1</a:t>
            </a:r>
            <a:endParaRPr lang="en-US" altLang="en-US"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3"/>
          <p:cNvSpPr>
            <a:spLocks noGrp="1" noChangeArrowheads="1"/>
          </p:cNvSpPr>
          <p:nvPr>
            <p:ph type="title"/>
          </p:nvPr>
        </p:nvSpPr>
        <p:spPr>
          <a:xfrm>
            <a:off x="426457" y="0"/>
            <a:ext cx="5368925" cy="920750"/>
          </a:xfrm>
        </p:spPr>
        <p:txBody>
          <a:bodyPr>
            <a:normAutofit/>
          </a:bodyPr>
          <a:lstStyle/>
          <a:p>
            <a:r>
              <a:rPr lang="en-US" altLang="en-US" sz="2400" b="1" dirty="0"/>
              <a:t>The Family of I-Codes</a:t>
            </a:r>
          </a:p>
        </p:txBody>
      </p:sp>
      <p:sp>
        <p:nvSpPr>
          <p:cNvPr id="31763" name="TextBox 23"/>
          <p:cNvSpPr txBox="1">
            <a:spLocks noChangeArrowheads="1"/>
          </p:cNvSpPr>
          <p:nvPr/>
        </p:nvSpPr>
        <p:spPr bwMode="auto">
          <a:xfrm>
            <a:off x="1062020" y="1298706"/>
            <a:ext cx="6309211" cy="5016758"/>
          </a:xfrm>
          <a:prstGeom prst="rect">
            <a:avLst/>
          </a:prstGeom>
          <a:noFill/>
          <a:ln w="9525">
            <a:noFill/>
            <a:miter lim="800000"/>
            <a:headEnd/>
            <a:tailEnd/>
          </a:ln>
        </p:spPr>
        <p:txBody>
          <a:bodyPr wrap="square">
            <a:spAutoFit/>
          </a:bodyPr>
          <a:lstStyle/>
          <a:p>
            <a:pPr marL="342900" indent="-342900">
              <a:buSzPct val="120000"/>
              <a:buFont typeface="Wingdings" pitchFamily="2" charset="2"/>
              <a:buChar char="ü"/>
              <a:defRPr/>
            </a:pPr>
            <a:r>
              <a:rPr lang="en-US" sz="2000" dirty="0">
                <a:latin typeface="Arial" charset="0"/>
                <a:ea typeface="ＭＳ Ｐゴシック" pitchFamily="28" charset="-128"/>
              </a:rPr>
              <a:t>International Building Code</a:t>
            </a:r>
          </a:p>
          <a:p>
            <a:pPr marL="342900" indent="-342900">
              <a:buSzPct val="120000"/>
              <a:buFont typeface="Wingdings" pitchFamily="2" charset="2"/>
              <a:buChar char="ü"/>
              <a:defRPr/>
            </a:pPr>
            <a:r>
              <a:rPr lang="en-US" sz="2000" dirty="0">
                <a:latin typeface="Arial" charset="0"/>
                <a:ea typeface="ＭＳ Ｐゴシック" pitchFamily="28" charset="-128"/>
              </a:rPr>
              <a:t>International Mechanical Code</a:t>
            </a:r>
          </a:p>
          <a:p>
            <a:pPr marL="342900" indent="-342900">
              <a:buSzPct val="120000"/>
              <a:buFont typeface="Wingdings" pitchFamily="2" charset="2"/>
              <a:buChar char="ü"/>
              <a:defRPr/>
            </a:pPr>
            <a:r>
              <a:rPr lang="en-US" sz="2000" dirty="0">
                <a:latin typeface="Arial" charset="0"/>
                <a:ea typeface="ＭＳ Ｐゴシック" pitchFamily="28" charset="-128"/>
              </a:rPr>
              <a:t>International Fuel Gas Code</a:t>
            </a:r>
          </a:p>
          <a:p>
            <a:pPr marL="342900" indent="-342900">
              <a:buSzPct val="120000"/>
              <a:buFont typeface="Wingdings" pitchFamily="2" charset="2"/>
              <a:buChar char="ü"/>
              <a:defRPr/>
            </a:pPr>
            <a:r>
              <a:rPr lang="en-US" sz="2000" dirty="0">
                <a:latin typeface="Arial" charset="0"/>
                <a:ea typeface="ＭＳ Ｐゴシック" pitchFamily="28" charset="-128"/>
              </a:rPr>
              <a:t>International Property Maintenance Code</a:t>
            </a:r>
          </a:p>
          <a:p>
            <a:pPr marL="342900" indent="-342900">
              <a:buSzPct val="120000"/>
              <a:buFont typeface="Wingdings" pitchFamily="2" charset="2"/>
              <a:buChar char="ü"/>
              <a:defRPr/>
            </a:pPr>
            <a:r>
              <a:rPr lang="en-US" sz="2000" dirty="0">
                <a:latin typeface="Arial" charset="0"/>
                <a:ea typeface="ＭＳ Ｐゴシック" pitchFamily="28" charset="-128"/>
              </a:rPr>
              <a:t>International Fire Code</a:t>
            </a:r>
          </a:p>
          <a:p>
            <a:pPr marL="342900" indent="-342900">
              <a:buSzPct val="120000"/>
              <a:buFont typeface="Wingdings" pitchFamily="2" charset="2"/>
              <a:buChar char="ü"/>
              <a:defRPr/>
            </a:pPr>
            <a:r>
              <a:rPr lang="en-US" sz="2000" dirty="0">
                <a:latin typeface="Arial" charset="0"/>
                <a:ea typeface="ＭＳ Ｐゴシック" pitchFamily="28" charset="-128"/>
              </a:rPr>
              <a:t>International Zoning Code</a:t>
            </a:r>
          </a:p>
          <a:p>
            <a:pPr marL="342900" indent="-342900">
              <a:buSzPct val="120000"/>
              <a:buFont typeface="Wingdings" pitchFamily="2" charset="2"/>
              <a:buChar char="ü"/>
              <a:defRPr/>
            </a:pPr>
            <a:r>
              <a:rPr lang="en-US" sz="2000" dirty="0">
                <a:latin typeface="Arial" charset="0"/>
                <a:ea typeface="ＭＳ Ｐゴシック" pitchFamily="28" charset="-128"/>
              </a:rPr>
              <a:t>International Plumbing Code</a:t>
            </a:r>
          </a:p>
          <a:p>
            <a:pPr marL="342900" indent="-342900">
              <a:buSzPct val="120000"/>
              <a:buFont typeface="Wingdings" pitchFamily="2" charset="2"/>
              <a:buChar char="ü"/>
              <a:defRPr/>
            </a:pPr>
            <a:r>
              <a:rPr lang="en-US" sz="2000" dirty="0">
                <a:latin typeface="Arial" charset="0"/>
                <a:ea typeface="ＭＳ Ｐゴシック" pitchFamily="28" charset="-128"/>
              </a:rPr>
              <a:t>International Existing Building Code</a:t>
            </a:r>
          </a:p>
          <a:p>
            <a:pPr marL="342900" indent="-342900">
              <a:buSzPct val="120000"/>
              <a:buFont typeface="Wingdings" pitchFamily="2" charset="2"/>
              <a:buChar char="ü"/>
              <a:defRPr/>
            </a:pPr>
            <a:r>
              <a:rPr lang="en-US" sz="2000" dirty="0">
                <a:latin typeface="Arial" charset="0"/>
                <a:ea typeface="ＭＳ Ｐゴシック" pitchFamily="28" charset="-128"/>
              </a:rPr>
              <a:t>International Private Sewage Disposal Code</a:t>
            </a:r>
          </a:p>
          <a:p>
            <a:pPr marL="342900" indent="-342900">
              <a:buSzPct val="120000"/>
              <a:buFont typeface="Wingdings" pitchFamily="2" charset="2"/>
              <a:buChar char="ü"/>
              <a:defRPr/>
            </a:pPr>
            <a:r>
              <a:rPr lang="en-US" sz="2000" dirty="0">
                <a:latin typeface="Arial" charset="0"/>
                <a:ea typeface="ＭＳ Ｐゴシック" pitchFamily="28" charset="-128"/>
              </a:rPr>
              <a:t>International Performance Code</a:t>
            </a:r>
          </a:p>
          <a:p>
            <a:pPr marL="342900" indent="-342900">
              <a:buSzPct val="120000"/>
              <a:buFont typeface="Wingdings" pitchFamily="2" charset="2"/>
              <a:buChar char="ü"/>
              <a:defRPr/>
            </a:pPr>
            <a:r>
              <a:rPr lang="en-US" sz="2000" dirty="0">
                <a:latin typeface="Arial" charset="0"/>
                <a:ea typeface="ＭＳ Ｐゴシック" pitchFamily="28" charset="-128"/>
              </a:rPr>
              <a:t>International Residential Code</a:t>
            </a:r>
          </a:p>
          <a:p>
            <a:pPr marL="342900" indent="-342900">
              <a:buSzPct val="120000"/>
              <a:buFont typeface="Wingdings" pitchFamily="2" charset="2"/>
              <a:buChar char="ü"/>
              <a:defRPr/>
            </a:pPr>
            <a:r>
              <a:rPr lang="en-US" sz="2000" dirty="0">
                <a:solidFill>
                  <a:srgbClr val="00CC00"/>
                </a:solidFill>
                <a:latin typeface="Arial" charset="0"/>
                <a:ea typeface="ＭＳ Ｐゴシック" pitchFamily="28" charset="-128"/>
              </a:rPr>
              <a:t>International Energy Conservation Code</a:t>
            </a:r>
          </a:p>
          <a:p>
            <a:pPr marL="342900" indent="-342900">
              <a:buSzPct val="120000"/>
              <a:buFont typeface="Wingdings" pitchFamily="2" charset="2"/>
              <a:buChar char="ü"/>
              <a:defRPr/>
            </a:pPr>
            <a:r>
              <a:rPr lang="en-US" sz="2000" dirty="0">
                <a:latin typeface="Arial" charset="0"/>
                <a:ea typeface="ＭＳ Ｐゴシック" pitchFamily="28" charset="-128"/>
              </a:rPr>
              <a:t>International Wildlife-Urban Interface Code</a:t>
            </a:r>
          </a:p>
          <a:p>
            <a:pPr marL="342900" indent="-342900">
              <a:buSzPct val="120000"/>
              <a:buFont typeface="Wingdings" pitchFamily="2" charset="2"/>
              <a:buChar char="ü"/>
              <a:defRPr/>
            </a:pPr>
            <a:r>
              <a:rPr lang="en-US" sz="2000" dirty="0">
                <a:latin typeface="Arial" charset="0"/>
                <a:ea typeface="ＭＳ Ｐゴシック" pitchFamily="28" charset="-128"/>
              </a:rPr>
              <a:t>ICC Performance Code for Buildings and Facilities</a:t>
            </a:r>
          </a:p>
          <a:p>
            <a:pPr marL="342900" indent="-342900">
              <a:buSzPct val="120000"/>
              <a:buFont typeface="Wingdings" pitchFamily="2" charset="2"/>
              <a:buChar char="ü"/>
              <a:defRPr/>
            </a:pPr>
            <a:r>
              <a:rPr lang="en-US" sz="2000" dirty="0">
                <a:latin typeface="Arial" charset="0"/>
                <a:ea typeface="ＭＳ Ｐゴシック" pitchFamily="28" charset="-128"/>
              </a:rPr>
              <a:t>International Green Construction Code</a:t>
            </a:r>
          </a:p>
          <a:p>
            <a:pPr marL="171450" indent="-171450">
              <a:buSzPct val="120000"/>
              <a:buFont typeface="Arial" pitchFamily="34" charset="0"/>
              <a:buChar char="•"/>
              <a:defRPr/>
            </a:pPr>
            <a:endParaRPr lang="en-US" sz="2000" dirty="0">
              <a:solidFill>
                <a:srgbClr val="125287"/>
              </a:solidFill>
              <a:latin typeface="Arial" charset="0"/>
              <a:ea typeface="ＭＳ Ｐゴシック" pitchFamily="28" charset="-128"/>
            </a:endParaRPr>
          </a:p>
        </p:txBody>
      </p:sp>
      <p:pic>
        <p:nvPicPr>
          <p:cNvPr id="3" name="Picture 2">
            <a:extLst>
              <a:ext uri="{FF2B5EF4-FFF2-40B4-BE49-F238E27FC236}">
                <a16:creationId xmlns:a16="http://schemas.microsoft.com/office/drawing/2014/main" id="{E2A5E7F0-1836-4132-9F3F-960986FD6355}"/>
              </a:ext>
            </a:extLst>
          </p:cNvPr>
          <p:cNvPicPr>
            <a:picLocks noChangeAspect="1"/>
          </p:cNvPicPr>
          <p:nvPr/>
        </p:nvPicPr>
        <p:blipFill>
          <a:blip r:embed="rId3"/>
          <a:stretch>
            <a:fillRect/>
          </a:stretch>
        </p:blipFill>
        <p:spPr>
          <a:xfrm>
            <a:off x="7711885" y="1976437"/>
            <a:ext cx="3465310" cy="342485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4"/>
          <p:cNvSpPr>
            <a:spLocks noGrp="1" noChangeArrowheads="1"/>
          </p:cNvSpPr>
          <p:nvPr>
            <p:ph idx="1"/>
          </p:nvPr>
        </p:nvSpPr>
        <p:spPr>
          <a:xfrm>
            <a:off x="601345" y="1385094"/>
            <a:ext cx="6893766" cy="4876800"/>
          </a:xfrm>
        </p:spPr>
        <p:txBody>
          <a:bodyPr>
            <a:normAutofit fontScale="92500" lnSpcReduction="20000"/>
          </a:bodyPr>
          <a:lstStyle/>
          <a:p>
            <a:pPr marL="0" indent="0">
              <a:buNone/>
            </a:pPr>
            <a:r>
              <a:rPr lang="en-US" altLang="en-US" dirty="0"/>
              <a:t>Building Thermal Envelope consists of:</a:t>
            </a:r>
          </a:p>
          <a:p>
            <a:pPr lvl="1" eaLnBrk="1" hangingPunct="1">
              <a:buFont typeface="Wingdings" pitchFamily="2" charset="2"/>
              <a:buChar char="ü"/>
            </a:pPr>
            <a:r>
              <a:rPr lang="en-US" altLang="en-US" b="1" dirty="0">
                <a:solidFill>
                  <a:srgbClr val="92D050"/>
                </a:solidFill>
              </a:rPr>
              <a:t>Fenestration</a:t>
            </a:r>
          </a:p>
          <a:p>
            <a:pPr lvl="1" eaLnBrk="1" hangingPunct="1">
              <a:buFont typeface="Wingdings" pitchFamily="2" charset="2"/>
              <a:buChar char="ü"/>
            </a:pPr>
            <a:r>
              <a:rPr lang="en-US" altLang="en-US" dirty="0"/>
              <a:t>Ceilings</a:t>
            </a:r>
          </a:p>
          <a:p>
            <a:pPr lvl="1" eaLnBrk="1" hangingPunct="1">
              <a:buFont typeface="Wingdings" pitchFamily="2" charset="2"/>
              <a:buChar char="ü"/>
            </a:pPr>
            <a:r>
              <a:rPr lang="en-US" altLang="en-US" dirty="0"/>
              <a:t>Walls</a:t>
            </a:r>
          </a:p>
          <a:p>
            <a:pPr lvl="2" eaLnBrk="1" hangingPunct="1"/>
            <a:r>
              <a:rPr lang="en-US" altLang="en-US" dirty="0"/>
              <a:t>Above grade</a:t>
            </a:r>
          </a:p>
          <a:p>
            <a:pPr lvl="2" eaLnBrk="1" hangingPunct="1"/>
            <a:r>
              <a:rPr lang="en-US" altLang="en-US" dirty="0"/>
              <a:t>Below grade</a:t>
            </a:r>
          </a:p>
          <a:p>
            <a:pPr lvl="2" eaLnBrk="1" hangingPunct="1"/>
            <a:r>
              <a:rPr lang="en-US" altLang="en-US" dirty="0"/>
              <a:t>Mass walls</a:t>
            </a:r>
          </a:p>
          <a:p>
            <a:pPr lvl="1" eaLnBrk="1" hangingPunct="1">
              <a:buFont typeface="Wingdings" pitchFamily="2" charset="2"/>
              <a:buChar char="ü"/>
            </a:pPr>
            <a:r>
              <a:rPr lang="en-US" altLang="en-US" dirty="0"/>
              <a:t>Floors</a:t>
            </a:r>
          </a:p>
          <a:p>
            <a:pPr lvl="1" eaLnBrk="1" hangingPunct="1">
              <a:buFont typeface="Wingdings" pitchFamily="2" charset="2"/>
              <a:buChar char="ü"/>
            </a:pPr>
            <a:r>
              <a:rPr lang="en-US" altLang="en-US" dirty="0"/>
              <a:t>Slabs</a:t>
            </a:r>
          </a:p>
          <a:p>
            <a:pPr lvl="1" eaLnBrk="1" hangingPunct="1">
              <a:buFont typeface="Wingdings" pitchFamily="2" charset="2"/>
              <a:buChar char="ü"/>
            </a:pPr>
            <a:r>
              <a:rPr lang="en-US" altLang="en-US" dirty="0"/>
              <a:t>Crawl Spaces</a:t>
            </a:r>
          </a:p>
          <a:p>
            <a:pPr marL="0" indent="0">
              <a:buNone/>
            </a:pPr>
            <a:r>
              <a:rPr lang="en-US" altLang="en-US" dirty="0"/>
              <a:t>Exceptions:</a:t>
            </a:r>
          </a:p>
          <a:p>
            <a:pPr marL="0" indent="0">
              <a:buNone/>
            </a:pPr>
            <a:r>
              <a:rPr lang="en-US" altLang="en-US" sz="1800" dirty="0"/>
              <a:t>Low energy usage </a:t>
            </a:r>
          </a:p>
          <a:p>
            <a:pPr marL="0" indent="0">
              <a:buNone/>
            </a:pPr>
            <a:r>
              <a:rPr lang="en-US" altLang="en-US" sz="1800" dirty="0"/>
              <a:t>&lt; 3.4 Btu/h/</a:t>
            </a:r>
            <a:r>
              <a:rPr lang="en-US" altLang="en-US" sz="1800" dirty="0" err="1"/>
              <a:t>sq.ft</a:t>
            </a:r>
            <a:r>
              <a:rPr lang="en-US" altLang="en-US" sz="1800" dirty="0"/>
              <a:t>. OR</a:t>
            </a:r>
          </a:p>
          <a:p>
            <a:pPr marL="0" indent="0">
              <a:buNone/>
            </a:pPr>
            <a:r>
              <a:rPr lang="en-US" altLang="en-US" sz="1800" dirty="0"/>
              <a:t>1 watt/</a:t>
            </a:r>
            <a:r>
              <a:rPr lang="en-US" altLang="en-US" sz="1800" dirty="0" err="1"/>
              <a:t>sq.ft</a:t>
            </a:r>
            <a:r>
              <a:rPr lang="en-US" altLang="en-US" sz="1800" dirty="0"/>
              <a:t>. of floor area OR</a:t>
            </a:r>
          </a:p>
          <a:p>
            <a:pPr marL="0" indent="0">
              <a:buNone/>
            </a:pPr>
            <a:r>
              <a:rPr lang="en-US" altLang="en-US" sz="1800" dirty="0"/>
              <a:t> unconditioned spaces OR</a:t>
            </a:r>
          </a:p>
          <a:p>
            <a:pPr marL="0" indent="0">
              <a:buNone/>
            </a:pPr>
            <a:r>
              <a:rPr lang="en-US" altLang="en-US" sz="1800" dirty="0"/>
              <a:t>log homes designed in accordance with ICC 400</a:t>
            </a:r>
          </a:p>
          <a:p>
            <a:pPr marL="0" indent="0">
              <a:buNone/>
            </a:pPr>
            <a:endParaRPr lang="en-US" altLang="en-US" sz="1800" dirty="0"/>
          </a:p>
        </p:txBody>
      </p:sp>
      <p:sp>
        <p:nvSpPr>
          <p:cNvPr id="150531" name="Rectangle 23"/>
          <p:cNvSpPr>
            <a:spLocks noGrp="1" noChangeArrowheads="1"/>
          </p:cNvSpPr>
          <p:nvPr>
            <p:ph type="title"/>
          </p:nvPr>
        </p:nvSpPr>
        <p:spPr>
          <a:xfrm>
            <a:off x="335166" y="20357"/>
            <a:ext cx="7426124" cy="920750"/>
          </a:xfrm>
        </p:spPr>
        <p:txBody>
          <a:bodyPr/>
          <a:lstStyle/>
          <a:p>
            <a:pPr eaLnBrk="1" hangingPunct="1"/>
            <a:r>
              <a:rPr lang="en-US" altLang="en-US" sz="2400" b="1" dirty="0"/>
              <a:t>Building Envelope Specific Requirements</a:t>
            </a:r>
          </a:p>
        </p:txBody>
      </p:sp>
      <p:pic>
        <p:nvPicPr>
          <p:cNvPr id="150532" name="Picture 7" descr="hou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5376" y="1643063"/>
            <a:ext cx="5241925"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Box 11"/>
          <p:cNvSpPr txBox="1">
            <a:spLocks noChangeArrowheads="1"/>
          </p:cNvSpPr>
          <p:nvPr/>
        </p:nvSpPr>
        <p:spPr bwMode="auto">
          <a:xfrm>
            <a:off x="7729379" y="3881438"/>
            <a:ext cx="2133918" cy="369332"/>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Conditioned Space</a:t>
            </a:r>
          </a:p>
        </p:txBody>
      </p:sp>
      <p:sp>
        <p:nvSpPr>
          <p:cNvPr id="150535" name="Text Box 29"/>
          <p:cNvSpPr txBox="1">
            <a:spLocks noChangeArrowheads="1"/>
          </p:cNvSpPr>
          <p:nvPr/>
        </p:nvSpPr>
        <p:spPr bwMode="auto">
          <a:xfrm>
            <a:off x="7040109" y="2874682"/>
            <a:ext cx="684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sz="1400" dirty="0">
                <a:cs typeface="Arial" pitchFamily="34" charset="0"/>
              </a:rPr>
              <a:t>attic</a:t>
            </a:r>
          </a:p>
        </p:txBody>
      </p:sp>
      <p:sp>
        <p:nvSpPr>
          <p:cNvPr id="8" name="Freeform 10">
            <a:extLst>
              <a:ext uri="{FF2B5EF4-FFF2-40B4-BE49-F238E27FC236}">
                <a16:creationId xmlns:a16="http://schemas.microsoft.com/office/drawing/2014/main" id="{14293A71-D542-4B5A-956C-CF6F1D8BD4ED}"/>
              </a:ext>
            </a:extLst>
          </p:cNvPr>
          <p:cNvSpPr>
            <a:spLocks noChangeArrowheads="1"/>
          </p:cNvSpPr>
          <p:nvPr/>
        </p:nvSpPr>
        <p:spPr bwMode="auto">
          <a:xfrm>
            <a:off x="6801644" y="1828800"/>
            <a:ext cx="3989388" cy="3881438"/>
          </a:xfrm>
          <a:custGeom>
            <a:avLst/>
            <a:gdLst>
              <a:gd name="T0" fmla="*/ 863912 w 3989945"/>
              <a:gd name="T1" fmla="*/ 566811 h 3882184"/>
              <a:gd name="T2" fmla="*/ 1862810 w 3989945"/>
              <a:gd name="T3" fmla="*/ 0 h 3882184"/>
              <a:gd name="T4" fmla="*/ 1871811 w 3989945"/>
              <a:gd name="T5" fmla="*/ 557816 h 3882184"/>
              <a:gd name="T6" fmla="*/ 3338665 w 3989945"/>
              <a:gd name="T7" fmla="*/ 566811 h 3882184"/>
              <a:gd name="T8" fmla="*/ 3338665 w 3989945"/>
              <a:gd name="T9" fmla="*/ 1700434 h 3882184"/>
              <a:gd name="T10" fmla="*/ 3986597 w 3989945"/>
              <a:gd name="T11" fmla="*/ 1700434 h 3882184"/>
              <a:gd name="T12" fmla="*/ 3986597 w 3989945"/>
              <a:gd name="T13" fmla="*/ 2816063 h 3882184"/>
              <a:gd name="T14" fmla="*/ 2618738 w 3989945"/>
              <a:gd name="T15" fmla="*/ 2816063 h 3882184"/>
              <a:gd name="T16" fmla="*/ 2618738 w 3989945"/>
              <a:gd name="T17" fmla="*/ 3877710 h 3882184"/>
              <a:gd name="T18" fmla="*/ 0 w 3989945"/>
              <a:gd name="T19" fmla="*/ 3877710 h 3882184"/>
              <a:gd name="T20" fmla="*/ 0 w 3989945"/>
              <a:gd name="T21" fmla="*/ 1700434 h 3882184"/>
              <a:gd name="T22" fmla="*/ 872913 w 3989945"/>
              <a:gd name="T23" fmla="*/ 1700434 h 3882184"/>
              <a:gd name="T24" fmla="*/ 863912 w 3989945"/>
              <a:gd name="T25" fmla="*/ 566811 h 3882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89945"/>
              <a:gd name="T40" fmla="*/ 0 h 3882184"/>
              <a:gd name="T41" fmla="*/ 3989945 w 3989945"/>
              <a:gd name="T42" fmla="*/ 3882184 h 3882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89945" h="3882184">
                <a:moveTo>
                  <a:pt x="864638" y="567465"/>
                </a:moveTo>
                <a:lnTo>
                  <a:pt x="1864376" y="0"/>
                </a:lnTo>
                <a:lnTo>
                  <a:pt x="1873383" y="558458"/>
                </a:lnTo>
                <a:lnTo>
                  <a:pt x="3341467" y="567465"/>
                </a:lnTo>
                <a:lnTo>
                  <a:pt x="3341467" y="1702396"/>
                </a:lnTo>
                <a:lnTo>
                  <a:pt x="3989945" y="1702396"/>
                </a:lnTo>
                <a:lnTo>
                  <a:pt x="3989945" y="2819312"/>
                </a:lnTo>
                <a:lnTo>
                  <a:pt x="2620935" y="2819312"/>
                </a:lnTo>
                <a:lnTo>
                  <a:pt x="2620935" y="3882184"/>
                </a:lnTo>
                <a:lnTo>
                  <a:pt x="0" y="3882184"/>
                </a:lnTo>
                <a:lnTo>
                  <a:pt x="0" y="1702396"/>
                </a:lnTo>
                <a:lnTo>
                  <a:pt x="873645" y="1702396"/>
                </a:lnTo>
                <a:cubicBezTo>
                  <a:pt x="870643" y="1324086"/>
                  <a:pt x="867640" y="945775"/>
                  <a:pt x="864638" y="567465"/>
                </a:cubicBezTo>
                <a:close/>
              </a:path>
            </a:pathLst>
          </a:custGeom>
          <a:noFill/>
          <a:ln w="5715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idx="1"/>
          </p:nvPr>
        </p:nvSpPr>
        <p:spPr>
          <a:xfrm>
            <a:off x="749758" y="1522937"/>
            <a:ext cx="10694381" cy="3065462"/>
          </a:xfrm>
        </p:spPr>
        <p:txBody>
          <a:bodyPr/>
          <a:lstStyle/>
          <a:p>
            <a:pPr eaLnBrk="1" hangingPunct="1">
              <a:buFont typeface="Wingdings" panose="05000000000000000000" pitchFamily="2" charset="2"/>
              <a:buChar char="ü"/>
              <a:defRPr/>
            </a:pPr>
            <a:r>
              <a:rPr lang="en-US" kern="0" dirty="0"/>
              <a:t>If insulation is full height uncompressed over exterior wall top plate</a:t>
            </a:r>
          </a:p>
          <a:p>
            <a:pPr lvl="1" eaLnBrk="1" hangingPunct="1">
              <a:buFont typeface="Wingdings" panose="05000000000000000000" pitchFamily="2" charset="2"/>
              <a:buChar char="ü"/>
              <a:defRPr/>
            </a:pPr>
            <a:r>
              <a:rPr lang="en-US" altLang="en-US" dirty="0"/>
              <a:t>R-30 allowed for up to 500 ft</a:t>
            </a:r>
            <a:r>
              <a:rPr lang="en-US" altLang="en-US" baseline="30000" dirty="0"/>
              <a:t>2 </a:t>
            </a:r>
            <a:r>
              <a:rPr lang="en-US" altLang="en-US" dirty="0"/>
              <a:t>or 20% total insulated ceiling area, whichever is less, where</a:t>
            </a:r>
          </a:p>
          <a:p>
            <a:pPr lvl="2" eaLnBrk="1" hangingPunct="1">
              <a:buFont typeface="Wingdings" panose="05000000000000000000" pitchFamily="2" charset="2"/>
              <a:buChar char="ü"/>
              <a:defRPr/>
            </a:pPr>
            <a:r>
              <a:rPr lang="en-US" altLang="en-US" dirty="0"/>
              <a:t>Required insulation levels exceed R-30 </a:t>
            </a:r>
            <a:r>
              <a:rPr lang="en-US" altLang="en-US" dirty="0">
                <a:solidFill>
                  <a:srgbClr val="FF0000"/>
                </a:solidFill>
              </a:rPr>
              <a:t>in the interstitial space above a ceiling and below structural roof deck</a:t>
            </a:r>
          </a:p>
          <a:p>
            <a:pPr lvl="2" eaLnBrk="1" hangingPunct="1">
              <a:buFont typeface="Wingdings" panose="05000000000000000000" pitchFamily="2" charset="2"/>
              <a:buChar char="ü"/>
              <a:defRPr/>
            </a:pPr>
            <a:r>
              <a:rPr lang="en-US" altLang="en-US" dirty="0"/>
              <a:t>Design of roof/ceiling assembly does not provide sufficient amount of space to meet higher levels</a:t>
            </a:r>
          </a:p>
          <a:p>
            <a:pPr eaLnBrk="1" hangingPunct="1">
              <a:buFont typeface="Wingdings" panose="05000000000000000000" pitchFamily="2" charset="2"/>
              <a:buChar char="ü"/>
              <a:defRPr/>
            </a:pPr>
            <a:endParaRPr lang="en-US" altLang="en-US" dirty="0"/>
          </a:p>
        </p:txBody>
      </p:sp>
      <p:sp>
        <p:nvSpPr>
          <p:cNvPr id="174083" name="Rectangle 2"/>
          <p:cNvSpPr>
            <a:spLocks noGrp="1" noChangeArrowheads="1"/>
          </p:cNvSpPr>
          <p:nvPr>
            <p:ph type="title"/>
          </p:nvPr>
        </p:nvSpPr>
        <p:spPr>
          <a:xfrm>
            <a:off x="365780" y="19050"/>
            <a:ext cx="5400675" cy="920750"/>
          </a:xfrm>
        </p:spPr>
        <p:txBody>
          <a:bodyPr/>
          <a:lstStyle/>
          <a:p>
            <a:pPr eaLnBrk="1" hangingPunct="1"/>
            <a:r>
              <a:rPr lang="en-US" altLang="en-US" sz="2400" b="1" dirty="0"/>
              <a:t>Ceilings without Attic Spaces </a:t>
            </a:r>
            <a:br>
              <a:rPr lang="en-US" altLang="en-US" sz="2400" b="1" dirty="0"/>
            </a:br>
            <a:r>
              <a:rPr lang="en-US" altLang="en-US" sz="2000" b="1" i="1" dirty="0"/>
              <a:t>Section R402.2.2 - </a:t>
            </a:r>
            <a:r>
              <a:rPr lang="en-US" altLang="en-US" sz="2000" dirty="0"/>
              <a:t>(e.g., vaulted)</a:t>
            </a:r>
          </a:p>
        </p:txBody>
      </p:sp>
      <p:sp>
        <p:nvSpPr>
          <p:cNvPr id="174084" name="Rectangle 22"/>
          <p:cNvSpPr txBox="1">
            <a:spLocks noChangeArrowheads="1"/>
          </p:cNvSpPr>
          <p:nvPr/>
        </p:nvSpPr>
        <p:spPr bwMode="auto">
          <a:xfrm>
            <a:off x="2092325" y="5708650"/>
            <a:ext cx="82692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endParaRPr lang="en-US" altLang="en-US" sz="1600" i="1">
              <a:cs typeface="Arial" pitchFamily="34" charset="0"/>
            </a:endParaRPr>
          </a:p>
          <a:p>
            <a:pPr eaLnBrk="1" hangingPunct="1">
              <a:buClr>
                <a:srgbClr val="005288"/>
              </a:buClr>
              <a:buSzPct val="130000"/>
              <a:buFontTx/>
              <a:buNone/>
            </a:pPr>
            <a:r>
              <a:rPr lang="en-US" altLang="en-US" sz="1300" i="1">
                <a:cs typeface="Arial" pitchFamily="34" charset="0"/>
              </a:rPr>
              <a:t>Note: This reduction ONLY applies to the R-value prescriptive path, not the U-factor or Total UA alternatives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idx="1"/>
          </p:nvPr>
        </p:nvSpPr>
        <p:spPr>
          <a:xfrm>
            <a:off x="744718" y="1560644"/>
            <a:ext cx="10256362" cy="3065462"/>
          </a:xfrm>
        </p:spPr>
        <p:txBody>
          <a:bodyPr>
            <a:normAutofit fontScale="92500" lnSpcReduction="20000"/>
          </a:bodyPr>
          <a:lstStyle/>
          <a:p>
            <a:pPr eaLnBrk="1" hangingPunct="1">
              <a:buFont typeface="Arial" pitchFamily="34" charset="0"/>
              <a:buNone/>
            </a:pPr>
            <a:r>
              <a:rPr lang="en-US" altLang="en-US" dirty="0"/>
              <a:t>For air permeable insulations in vented attics, a baffle shall be installed</a:t>
            </a:r>
          </a:p>
          <a:p>
            <a:pPr eaLnBrk="1" hangingPunct="1">
              <a:buFont typeface="Wingdings" pitchFamily="2" charset="2"/>
              <a:buChar char="ü"/>
            </a:pPr>
            <a:r>
              <a:rPr lang="en-US" altLang="en-US" dirty="0"/>
              <a:t>Adjacent to soffit and eave vents</a:t>
            </a:r>
          </a:p>
          <a:p>
            <a:pPr eaLnBrk="1" hangingPunct="1">
              <a:buFont typeface="Wingdings" pitchFamily="2" charset="2"/>
              <a:buChar char="ü"/>
            </a:pPr>
            <a:r>
              <a:rPr lang="en-US" altLang="en-US" dirty="0"/>
              <a:t>To maintain a </a:t>
            </a:r>
            <a:r>
              <a:rPr lang="en-US" altLang="en-US" dirty="0">
                <a:solidFill>
                  <a:srgbClr val="FF0000"/>
                </a:solidFill>
              </a:rPr>
              <a:t>net free area</a:t>
            </a:r>
            <a:r>
              <a:rPr lang="en-US" altLang="en-US" dirty="0"/>
              <a:t> opening ≥ size of vent</a:t>
            </a:r>
          </a:p>
          <a:p>
            <a:pPr eaLnBrk="1" hangingPunct="1">
              <a:buFont typeface="Wingdings" pitchFamily="2" charset="2"/>
              <a:buChar char="ü"/>
            </a:pPr>
            <a:r>
              <a:rPr lang="en-US" altLang="en-US" dirty="0"/>
              <a:t>To extend over top of attic insulation</a:t>
            </a:r>
          </a:p>
          <a:p>
            <a:pPr eaLnBrk="1" hangingPunct="1">
              <a:buFont typeface="Wingdings" pitchFamily="2" charset="2"/>
              <a:buChar char="ü"/>
            </a:pPr>
            <a:r>
              <a:rPr lang="en-US" altLang="en-US" dirty="0"/>
              <a:t>May be of any solid material</a:t>
            </a:r>
          </a:p>
          <a:p>
            <a:pPr eaLnBrk="1" hangingPunct="1">
              <a:buFont typeface="Wingdings" pitchFamily="2" charset="2"/>
              <a:buChar char="ü"/>
            </a:pPr>
            <a:r>
              <a:rPr lang="en-US" altLang="en-US" dirty="0">
                <a:solidFill>
                  <a:srgbClr val="FF0000"/>
                </a:solidFill>
              </a:rPr>
              <a:t>Installed to the outer edge of exterior wall top plate</a:t>
            </a:r>
          </a:p>
          <a:p>
            <a:pPr eaLnBrk="1" hangingPunct="1">
              <a:buFont typeface="Wingdings" pitchFamily="2" charset="2"/>
              <a:buChar char="ü"/>
            </a:pPr>
            <a:endParaRPr lang="en-US" altLang="en-US" dirty="0">
              <a:solidFill>
                <a:srgbClr val="FF0000"/>
              </a:solidFill>
            </a:endParaRPr>
          </a:p>
          <a:p>
            <a:pPr marL="0" indent="0" eaLnBrk="1" hangingPunct="1">
              <a:buNone/>
            </a:pPr>
            <a:r>
              <a:rPr lang="en-US" altLang="en-US" dirty="0">
                <a:solidFill>
                  <a:srgbClr val="FF0000"/>
                </a:solidFill>
              </a:rPr>
              <a:t>Where soffit venting isn’t continuous, baffles installed to prevent ventilation air in the eave soffit from bypassing the baffle</a:t>
            </a:r>
          </a:p>
          <a:p>
            <a:pPr eaLnBrk="1" hangingPunct="1">
              <a:buFont typeface="Arial" pitchFamily="34" charset="0"/>
              <a:buNone/>
            </a:pPr>
            <a:endParaRPr lang="en-US" altLang="en-US" dirty="0"/>
          </a:p>
        </p:txBody>
      </p:sp>
      <p:sp>
        <p:nvSpPr>
          <p:cNvPr id="176131" name="Rectangle 2"/>
          <p:cNvSpPr>
            <a:spLocks noGrp="1" noChangeArrowheads="1"/>
          </p:cNvSpPr>
          <p:nvPr>
            <p:ph type="title"/>
          </p:nvPr>
        </p:nvSpPr>
        <p:spPr>
          <a:xfrm>
            <a:off x="579586" y="19050"/>
            <a:ext cx="5400675" cy="920750"/>
          </a:xfrm>
        </p:spPr>
        <p:txBody>
          <a:bodyPr/>
          <a:lstStyle/>
          <a:p>
            <a:pPr eaLnBrk="1" hangingPunct="1"/>
            <a:r>
              <a:rPr lang="en-US" altLang="en-US" sz="2400" b="1" dirty="0"/>
              <a:t>Eave Baffle </a:t>
            </a:r>
            <a:br>
              <a:rPr lang="en-US" altLang="en-US" sz="2400" b="1" dirty="0"/>
            </a:br>
            <a:r>
              <a:rPr lang="en-US" altLang="en-US" sz="2000" b="1" i="1" dirty="0"/>
              <a:t>Section R402.2.3 </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idx="1"/>
          </p:nvPr>
        </p:nvSpPr>
        <p:spPr>
          <a:xfrm>
            <a:off x="867266" y="1198563"/>
            <a:ext cx="9926425" cy="4946650"/>
          </a:xfrm>
        </p:spPr>
        <p:txBody>
          <a:bodyPr/>
          <a:lstStyle/>
          <a:p>
            <a:pPr marL="0" lvl="1" indent="0">
              <a:buNone/>
            </a:pPr>
            <a:r>
              <a:rPr lang="en-US" altLang="en-US" dirty="0"/>
              <a:t>Insulate to same R-value for wall or ceiling in Table 402.1.3</a:t>
            </a:r>
          </a:p>
          <a:p>
            <a:pPr marL="571500" lvl="2" indent="-171450"/>
            <a:r>
              <a:rPr lang="en-US" altLang="en-US" sz="2000" dirty="0"/>
              <a:t>e.g., required ceiling insulation = R-38, then attic hatch must be insulated to R-38</a:t>
            </a:r>
          </a:p>
          <a:p>
            <a:pPr marL="0" indent="0">
              <a:buNone/>
            </a:pPr>
            <a:endParaRPr lang="en-US" altLang="en-US" sz="2000" dirty="0"/>
          </a:p>
          <a:p>
            <a:pPr marL="0" indent="0">
              <a:buNone/>
            </a:pPr>
            <a:r>
              <a:rPr lang="en-US" altLang="en-US" sz="2000" dirty="0"/>
              <a:t>Exceptions:</a:t>
            </a:r>
          </a:p>
          <a:p>
            <a:r>
              <a:rPr lang="en-US" altLang="en-US" sz="2000" dirty="0"/>
              <a:t>Vertical doors that provide access can meet Table R402.1.</a:t>
            </a:r>
            <a:r>
              <a:rPr lang="en-US" altLang="en-US" sz="2000" dirty="0">
                <a:solidFill>
                  <a:srgbClr val="FF0000"/>
                </a:solidFill>
              </a:rPr>
              <a:t>3</a:t>
            </a:r>
          </a:p>
          <a:p>
            <a:r>
              <a:rPr lang="en-US" altLang="en-US" sz="2000" dirty="0"/>
              <a:t>Horizontal pull-down, stair-type access hatches separating conditioned from unconditioned spaces in CZ 0-4 – with additional restrictions</a:t>
            </a:r>
          </a:p>
        </p:txBody>
      </p:sp>
      <p:sp>
        <p:nvSpPr>
          <p:cNvPr id="180227" name="Rectangle 2"/>
          <p:cNvSpPr>
            <a:spLocks noGrp="1" noChangeArrowheads="1"/>
          </p:cNvSpPr>
          <p:nvPr>
            <p:ph type="title"/>
          </p:nvPr>
        </p:nvSpPr>
        <p:spPr>
          <a:xfrm>
            <a:off x="482338" y="0"/>
            <a:ext cx="5384800" cy="920750"/>
          </a:xfrm>
        </p:spPr>
        <p:txBody>
          <a:bodyPr/>
          <a:lstStyle/>
          <a:p>
            <a:pPr eaLnBrk="1" hangingPunct="1"/>
            <a:r>
              <a:rPr lang="en-US" altLang="en-US" sz="2400" b="1" dirty="0"/>
              <a:t>Access Hatches and Doors </a:t>
            </a:r>
            <a:br>
              <a:rPr lang="en-US" altLang="en-US" sz="2400" b="1" dirty="0"/>
            </a:br>
            <a:r>
              <a:rPr lang="en-US" altLang="en-US" sz="2000" b="1" i="1" dirty="0"/>
              <a:t>Section R402.2.4 </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idx="1"/>
          </p:nvPr>
        </p:nvSpPr>
        <p:spPr>
          <a:xfrm>
            <a:off x="867266" y="1198563"/>
            <a:ext cx="10510887" cy="4946650"/>
          </a:xfrm>
        </p:spPr>
        <p:txBody>
          <a:bodyPr/>
          <a:lstStyle/>
          <a:p>
            <a:pPr marL="0" indent="0">
              <a:buNone/>
            </a:pPr>
            <a:r>
              <a:rPr lang="en-US" altLang="en-US" sz="2000" dirty="0"/>
              <a:t>Weatherstrip and insulate </a:t>
            </a:r>
            <a:r>
              <a:rPr lang="en-US" altLang="en-US" sz="2000" dirty="0">
                <a:solidFill>
                  <a:srgbClr val="FF0000"/>
                </a:solidFill>
              </a:rPr>
              <a:t>vertical or horizontal access hatches and </a:t>
            </a:r>
            <a:r>
              <a:rPr lang="en-US" altLang="en-US" sz="2000" dirty="0"/>
              <a:t>doors from conditioned spaces to unconditioned spaces </a:t>
            </a:r>
            <a:r>
              <a:rPr lang="en-US" altLang="en-US" sz="2000" i="1" dirty="0"/>
              <a:t>(e.g., attics and crawl spaces) </a:t>
            </a:r>
          </a:p>
          <a:p>
            <a:pPr marL="0" indent="0">
              <a:buNone/>
            </a:pPr>
            <a:endParaRPr lang="en-US" altLang="en-US" sz="500" dirty="0"/>
          </a:p>
          <a:p>
            <a:pPr marL="0" indent="0">
              <a:buNone/>
            </a:pPr>
            <a:r>
              <a:rPr lang="en-US" altLang="en-US" sz="2000" dirty="0"/>
              <a:t>Provide access to all equipment that prevents damaging or compressing the insulation</a:t>
            </a:r>
          </a:p>
          <a:p>
            <a:pPr marL="0" indent="0">
              <a:buNone/>
            </a:pPr>
            <a:endParaRPr lang="en-US" altLang="en-US" sz="200" dirty="0"/>
          </a:p>
          <a:p>
            <a:pPr marL="0" indent="0">
              <a:buNone/>
            </a:pPr>
            <a:r>
              <a:rPr lang="en-US" altLang="en-US" sz="2000" dirty="0"/>
              <a:t>Install a wood framed or equivalent baffle or retainer or dam when loose fill insulation is installed</a:t>
            </a:r>
          </a:p>
        </p:txBody>
      </p:sp>
      <p:sp>
        <p:nvSpPr>
          <p:cNvPr id="180227" name="Rectangle 2"/>
          <p:cNvSpPr>
            <a:spLocks noGrp="1" noChangeArrowheads="1"/>
          </p:cNvSpPr>
          <p:nvPr>
            <p:ph type="title"/>
          </p:nvPr>
        </p:nvSpPr>
        <p:spPr>
          <a:xfrm>
            <a:off x="482337" y="0"/>
            <a:ext cx="8557967" cy="920750"/>
          </a:xfrm>
        </p:spPr>
        <p:txBody>
          <a:bodyPr>
            <a:normAutofit fontScale="90000"/>
          </a:bodyPr>
          <a:lstStyle/>
          <a:p>
            <a:pPr eaLnBrk="1" hangingPunct="1"/>
            <a:r>
              <a:rPr lang="en-US" altLang="en-US" sz="2400" b="1" dirty="0">
                <a:solidFill>
                  <a:srgbClr val="FF0000"/>
                </a:solidFill>
              </a:rPr>
              <a:t>Access Hatches and Door Insulation Installation and Retention</a:t>
            </a:r>
            <a:br>
              <a:rPr lang="en-US" altLang="en-US" sz="2400" b="1" dirty="0">
                <a:solidFill>
                  <a:srgbClr val="FF0000"/>
                </a:solidFill>
              </a:rPr>
            </a:br>
            <a:r>
              <a:rPr lang="en-US" altLang="en-US" sz="2200" b="1" i="1" dirty="0">
                <a:solidFill>
                  <a:srgbClr val="FF0000"/>
                </a:solidFill>
              </a:rPr>
              <a:t>Section R402.2.4.1 </a:t>
            </a:r>
          </a:p>
        </p:txBody>
      </p:sp>
      <p:pic>
        <p:nvPicPr>
          <p:cNvPr id="180228" name="Picture 3" descr="AccessHatc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8341" y="4294189"/>
            <a:ext cx="3608387"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ttic Access Hatch.JPG"/>
          <p:cNvPicPr>
            <a:picLocks noChangeAspect="1"/>
          </p:cNvPicPr>
          <p:nvPr/>
        </p:nvPicPr>
        <p:blipFill>
          <a:blip r:embed="rId4"/>
          <a:srcRect/>
          <a:stretch>
            <a:fillRect/>
          </a:stretch>
        </p:blipFill>
        <p:spPr bwMode="auto">
          <a:xfrm>
            <a:off x="9328149" y="4383089"/>
            <a:ext cx="2497138" cy="182086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857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2"/>
          <p:cNvSpPr>
            <a:spLocks noGrp="1"/>
          </p:cNvSpPr>
          <p:nvPr>
            <p:ph type="title"/>
          </p:nvPr>
        </p:nvSpPr>
        <p:spPr/>
        <p:txBody>
          <a:bodyPr/>
          <a:lstStyle/>
          <a:p>
            <a:pPr eaLnBrk="1" hangingPunct="1"/>
            <a:r>
              <a:rPr lang="en-US" altLang="en-US" sz="2400" b="1"/>
              <a:t>Steel-Frame Ceilings</a:t>
            </a:r>
            <a:br>
              <a:rPr lang="en-US" altLang="en-US" sz="2400" b="1">
                <a:solidFill>
                  <a:srgbClr val="FF0000"/>
                </a:solidFill>
              </a:rPr>
            </a:br>
            <a:r>
              <a:rPr lang="en-US" altLang="en-US" sz="2000" b="1" i="1"/>
              <a:t>Section R402.2.6</a:t>
            </a:r>
          </a:p>
        </p:txBody>
      </p:sp>
      <p:sp>
        <p:nvSpPr>
          <p:cNvPr id="178179" name="Title 1"/>
          <p:cNvSpPr txBox="1">
            <a:spLocks/>
          </p:cNvSpPr>
          <p:nvPr/>
        </p:nvSpPr>
        <p:spPr bwMode="auto">
          <a:xfrm>
            <a:off x="2362201" y="2573339"/>
            <a:ext cx="8550275"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itchFamily="34" charset="0"/>
              <a:buChar char="•"/>
              <a:defRPr sz="2400">
                <a:solidFill>
                  <a:schemeClr val="tx1"/>
                </a:solidFill>
                <a:latin typeface="Arial" pitchFamily="34" charset="0"/>
              </a:defRPr>
            </a:lvl1pPr>
            <a:lvl2pPr marL="742950" indent="-285750" defTabSz="457200">
              <a:spcBef>
                <a:spcPct val="20000"/>
              </a:spcBef>
              <a:buFont typeface="Arial" pitchFamily="34" charset="0"/>
              <a:buChar char="–"/>
              <a:defRPr sz="2000">
                <a:solidFill>
                  <a:schemeClr val="tx1"/>
                </a:solidFill>
                <a:latin typeface="Arial" pitchFamily="34" charset="0"/>
              </a:defRPr>
            </a:lvl2pPr>
            <a:lvl3pPr marL="1143000" indent="-228600" defTabSz="457200">
              <a:spcBef>
                <a:spcPct val="20000"/>
              </a:spcBef>
              <a:buFont typeface="Arial" pitchFamily="34" charset="0"/>
              <a:buChar char="•"/>
              <a:defRPr>
                <a:solidFill>
                  <a:schemeClr val="tx1"/>
                </a:solidFill>
                <a:latin typeface="Arial" pitchFamily="34" charset="0"/>
              </a:defRPr>
            </a:lvl3pPr>
            <a:lvl4pPr marL="1600200" indent="-228600" defTabSz="457200">
              <a:spcBef>
                <a:spcPct val="20000"/>
              </a:spcBef>
              <a:buFont typeface="Arial" pitchFamily="34" charset="0"/>
              <a:buChar char="–"/>
              <a:defRPr>
                <a:solidFill>
                  <a:schemeClr val="tx1"/>
                </a:solidFill>
                <a:latin typeface="Arial" pitchFamily="34" charset="0"/>
              </a:defRPr>
            </a:lvl4pPr>
            <a:lvl5pPr marL="2057400" indent="-228600" defTabSz="457200">
              <a:spcBef>
                <a:spcPct val="20000"/>
              </a:spcBef>
              <a:buFont typeface="Arial" pitchFamily="34" charset="0"/>
              <a:buChar char="»"/>
              <a:defRPr>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lnSpc>
                <a:spcPts val="2800"/>
              </a:lnSpc>
              <a:spcBef>
                <a:spcPct val="0"/>
              </a:spcBef>
              <a:buNone/>
            </a:pPr>
            <a:r>
              <a:rPr lang="en-US" altLang="en-US" sz="2600">
                <a:solidFill>
                  <a:srgbClr val="50565C"/>
                </a:solidFill>
                <a:cs typeface="Arial" pitchFamily="34" charset="0"/>
              </a:rPr>
              <a:t> </a:t>
            </a:r>
          </a:p>
        </p:txBody>
      </p:sp>
      <p:sp>
        <p:nvSpPr>
          <p:cNvPr id="178180" name="Text Box 82"/>
          <p:cNvSpPr txBox="1">
            <a:spLocks noChangeArrowheads="1"/>
          </p:cNvSpPr>
          <p:nvPr/>
        </p:nvSpPr>
        <p:spPr bwMode="auto">
          <a:xfrm>
            <a:off x="5811839" y="1133475"/>
            <a:ext cx="3595687" cy="749300"/>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101811" tIns="50906" rIns="101811" bIns="50906">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lgn="ctr" eaLnBrk="1" hangingPunct="1">
              <a:spcBef>
                <a:spcPct val="0"/>
              </a:spcBef>
              <a:buFontTx/>
              <a:buNone/>
            </a:pPr>
            <a:r>
              <a:rPr lang="en-US" altLang="en-US" sz="1400" dirty="0">
                <a:latin typeface="Calibri" pitchFamily="34" charset="0"/>
                <a:cs typeface="Arial" pitchFamily="34" charset="0"/>
              </a:rPr>
              <a:t>Table R402.2.6 (PARTIAL TABLE)</a:t>
            </a:r>
            <a:br>
              <a:rPr lang="en-US" altLang="en-US" sz="1400" dirty="0">
                <a:latin typeface="Calibri" pitchFamily="34" charset="0"/>
                <a:cs typeface="Arial" pitchFamily="34" charset="0"/>
              </a:rPr>
            </a:br>
            <a:r>
              <a:rPr lang="en-US" altLang="en-US" sz="1400" dirty="0">
                <a:latin typeface="Calibri" pitchFamily="34" charset="0"/>
                <a:cs typeface="Arial" pitchFamily="34" charset="0"/>
              </a:rPr>
              <a:t>Steel-Frame Ceiling, Wall and Floor Insulation</a:t>
            </a:r>
          </a:p>
          <a:p>
            <a:pPr algn="ctr" eaLnBrk="1" hangingPunct="1">
              <a:spcBef>
                <a:spcPct val="0"/>
              </a:spcBef>
              <a:buFontTx/>
              <a:buNone/>
            </a:pPr>
            <a:r>
              <a:rPr lang="en-US" altLang="en-US" sz="1400" dirty="0">
                <a:latin typeface="Calibri" pitchFamily="34" charset="0"/>
                <a:cs typeface="Arial" pitchFamily="34" charset="0"/>
              </a:rPr>
              <a:t>(R-Value)</a:t>
            </a:r>
            <a:endParaRPr lang="en-US" altLang="en-US" sz="1400" baseline="30000" dirty="0">
              <a:latin typeface="Calibri" pitchFamily="34" charset="0"/>
              <a:cs typeface="Arial" pitchFamily="34" charset="0"/>
            </a:endParaRPr>
          </a:p>
        </p:txBody>
      </p:sp>
      <p:sp>
        <p:nvSpPr>
          <p:cNvPr id="178181" name="Text Box 97"/>
          <p:cNvSpPr txBox="1">
            <a:spLocks noChangeArrowheads="1"/>
          </p:cNvSpPr>
          <p:nvPr/>
        </p:nvSpPr>
        <p:spPr bwMode="auto">
          <a:xfrm>
            <a:off x="2193926" y="1820863"/>
            <a:ext cx="2741613" cy="1077912"/>
          </a:xfrm>
          <a:prstGeom prst="rect">
            <a:avLst/>
          </a:prstGeom>
          <a:solidFill>
            <a:schemeClr val="folHlink"/>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sz="1600">
                <a:solidFill>
                  <a:schemeClr val="bg1"/>
                </a:solidFill>
                <a:cs typeface="Arial" pitchFamily="34" charset="0"/>
              </a:rPr>
              <a:t>Table keys on the wood-frame requirement for the corresponding building component</a:t>
            </a:r>
          </a:p>
        </p:txBody>
      </p:sp>
      <p:grpSp>
        <p:nvGrpSpPr>
          <p:cNvPr id="9" name="Group 32">
            <a:extLst>
              <a:ext uri="{FF2B5EF4-FFF2-40B4-BE49-F238E27FC236}">
                <a16:creationId xmlns:a16="http://schemas.microsoft.com/office/drawing/2014/main" id="{208E90BF-EDC3-4964-AA6B-2EB592C39AC0}"/>
              </a:ext>
            </a:extLst>
          </p:cNvPr>
          <p:cNvGrpSpPr>
            <a:grpSpLocks/>
          </p:cNvGrpSpPr>
          <p:nvPr/>
        </p:nvGrpSpPr>
        <p:grpSpPr bwMode="auto">
          <a:xfrm>
            <a:off x="4675215" y="1788494"/>
            <a:ext cx="5794375" cy="4195762"/>
            <a:chOff x="3142581" y="994759"/>
            <a:chExt cx="5795357" cy="4196464"/>
          </a:xfrm>
        </p:grpSpPr>
        <p:sp>
          <p:nvSpPr>
            <p:cNvPr id="10" name="Oval 9">
              <a:extLst>
                <a:ext uri="{FF2B5EF4-FFF2-40B4-BE49-F238E27FC236}">
                  <a16:creationId xmlns:a16="http://schemas.microsoft.com/office/drawing/2014/main" id="{282713D6-BA63-4901-BC4D-F7F94541040B}"/>
                </a:ext>
              </a:extLst>
            </p:cNvPr>
            <p:cNvSpPr/>
            <p:nvPr/>
          </p:nvSpPr>
          <p:spPr>
            <a:xfrm>
              <a:off x="3407739" y="1072559"/>
              <a:ext cx="1857690" cy="53825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1" name="Rectangle 27">
              <a:extLst>
                <a:ext uri="{FF2B5EF4-FFF2-40B4-BE49-F238E27FC236}">
                  <a16:creationId xmlns:a16="http://schemas.microsoft.com/office/drawing/2014/main" id="{308ADC02-C4B7-4BB4-A4FB-E23B8C14675C}"/>
                </a:ext>
              </a:extLst>
            </p:cNvPr>
            <p:cNvSpPr>
              <a:spLocks noChangeArrowheads="1"/>
            </p:cNvSpPr>
            <p:nvPr/>
          </p:nvSpPr>
          <p:spPr bwMode="auto">
            <a:xfrm>
              <a:off x="3528951" y="4736796"/>
              <a:ext cx="2567111" cy="31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dirty="0">
                  <a:latin typeface="Calibri" pitchFamily="34" charset="0"/>
                  <a:cs typeface="Arial" pitchFamily="34" charset="0"/>
                </a:rPr>
                <a:t>R-13+R-5</a:t>
              </a:r>
            </a:p>
          </p:txBody>
        </p:sp>
        <p:sp>
          <p:nvSpPr>
            <p:cNvPr id="12" name="Rectangle 24">
              <a:extLst>
                <a:ext uri="{FF2B5EF4-FFF2-40B4-BE49-F238E27FC236}">
                  <a16:creationId xmlns:a16="http://schemas.microsoft.com/office/drawing/2014/main" id="{8B9B6649-7D53-4A10-B51F-58A5BC948C6E}"/>
                </a:ext>
              </a:extLst>
            </p:cNvPr>
            <p:cNvSpPr>
              <a:spLocks noChangeArrowheads="1"/>
            </p:cNvSpPr>
            <p:nvPr/>
          </p:nvSpPr>
          <p:spPr bwMode="auto">
            <a:xfrm>
              <a:off x="5731351" y="4357062"/>
              <a:ext cx="2827214"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dirty="0">
                  <a:latin typeface="Calibri" pitchFamily="34" charset="0"/>
                  <a:cs typeface="Arial" pitchFamily="34" charset="0"/>
                </a:rPr>
                <a:t>R-13 + 4.2 or R-19 +2.1, or R-21 +2.8 or </a:t>
              </a:r>
              <a:br>
                <a:rPr lang="en-US" altLang="en-US" sz="1200" dirty="0">
                  <a:latin typeface="Calibri" pitchFamily="34" charset="0"/>
                  <a:cs typeface="Arial" pitchFamily="34" charset="0"/>
                </a:rPr>
              </a:br>
              <a:r>
                <a:rPr lang="en-US" altLang="en-US" sz="1200" dirty="0">
                  <a:latin typeface="Calibri" pitchFamily="34" charset="0"/>
                  <a:cs typeface="Arial" pitchFamily="34" charset="0"/>
                </a:rPr>
                <a:t>R-0+9.3 or R-15+R-3.8 or R-21 + 3.1</a:t>
              </a:r>
            </a:p>
          </p:txBody>
        </p:sp>
        <p:sp>
          <p:nvSpPr>
            <p:cNvPr id="13" name="Rectangle 23">
              <a:extLst>
                <a:ext uri="{FF2B5EF4-FFF2-40B4-BE49-F238E27FC236}">
                  <a16:creationId xmlns:a16="http://schemas.microsoft.com/office/drawing/2014/main" id="{282CD0B8-7C84-4354-9A82-89091C0B6F2D}"/>
                </a:ext>
              </a:extLst>
            </p:cNvPr>
            <p:cNvSpPr>
              <a:spLocks noChangeArrowheads="1"/>
            </p:cNvSpPr>
            <p:nvPr/>
          </p:nvSpPr>
          <p:spPr bwMode="auto">
            <a:xfrm>
              <a:off x="3528951" y="4357062"/>
              <a:ext cx="2567111"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R-13</a:t>
              </a:r>
            </a:p>
          </p:txBody>
        </p:sp>
        <p:sp>
          <p:nvSpPr>
            <p:cNvPr id="14" name="Rectangle 21">
              <a:extLst>
                <a:ext uri="{FF2B5EF4-FFF2-40B4-BE49-F238E27FC236}">
                  <a16:creationId xmlns:a16="http://schemas.microsoft.com/office/drawing/2014/main" id="{DB75D956-DD89-4407-8B8E-2C4CE6E666D9}"/>
                </a:ext>
              </a:extLst>
            </p:cNvPr>
            <p:cNvSpPr>
              <a:spLocks noChangeArrowheads="1"/>
            </p:cNvSpPr>
            <p:nvPr/>
          </p:nvSpPr>
          <p:spPr bwMode="auto">
            <a:xfrm>
              <a:off x="3528951" y="4041162"/>
              <a:ext cx="5394325" cy="3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                                                    Steel Framed Wall</a:t>
              </a:r>
            </a:p>
          </p:txBody>
        </p:sp>
        <p:sp>
          <p:nvSpPr>
            <p:cNvPr id="15" name="Rectangle 20">
              <a:extLst>
                <a:ext uri="{FF2B5EF4-FFF2-40B4-BE49-F238E27FC236}">
                  <a16:creationId xmlns:a16="http://schemas.microsoft.com/office/drawing/2014/main" id="{2D8609A0-45A8-4A73-B402-25D5F0BB9B75}"/>
                </a:ext>
              </a:extLst>
            </p:cNvPr>
            <p:cNvSpPr>
              <a:spLocks noChangeArrowheads="1"/>
            </p:cNvSpPr>
            <p:nvPr/>
          </p:nvSpPr>
          <p:spPr bwMode="auto">
            <a:xfrm>
              <a:off x="5704493" y="3725263"/>
              <a:ext cx="2825800"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R-49 2x4, or 2x6, or 2x8, or 2x10</a:t>
              </a:r>
            </a:p>
          </p:txBody>
        </p:sp>
        <p:sp>
          <p:nvSpPr>
            <p:cNvPr id="16" name="Rectangle 19">
              <a:extLst>
                <a:ext uri="{FF2B5EF4-FFF2-40B4-BE49-F238E27FC236}">
                  <a16:creationId xmlns:a16="http://schemas.microsoft.com/office/drawing/2014/main" id="{AAC26AFA-8D86-4D0A-A672-76A5034114B1}"/>
                </a:ext>
              </a:extLst>
            </p:cNvPr>
            <p:cNvSpPr>
              <a:spLocks noChangeArrowheads="1"/>
            </p:cNvSpPr>
            <p:nvPr/>
          </p:nvSpPr>
          <p:spPr bwMode="auto">
            <a:xfrm>
              <a:off x="3528951" y="3725263"/>
              <a:ext cx="2567111"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R-38</a:t>
              </a:r>
            </a:p>
          </p:txBody>
        </p:sp>
        <p:sp>
          <p:nvSpPr>
            <p:cNvPr id="17" name="Rectangle 40">
              <a:extLst>
                <a:ext uri="{FF2B5EF4-FFF2-40B4-BE49-F238E27FC236}">
                  <a16:creationId xmlns:a16="http://schemas.microsoft.com/office/drawing/2014/main" id="{478E23F6-83E1-4287-A431-AD1EDA87DE17}"/>
                </a:ext>
              </a:extLst>
            </p:cNvPr>
            <p:cNvSpPr>
              <a:spLocks noChangeArrowheads="1"/>
            </p:cNvSpPr>
            <p:nvPr/>
          </p:nvSpPr>
          <p:spPr bwMode="auto">
            <a:xfrm>
              <a:off x="5704493" y="3186760"/>
              <a:ext cx="2825800" cy="53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R-38 in 2x4, or 2x6, or 2x8</a:t>
              </a:r>
            </a:p>
            <a:p>
              <a:pPr eaLnBrk="1" hangingPunct="1">
                <a:buClr>
                  <a:srgbClr val="005288"/>
                </a:buClr>
                <a:buSzPct val="130000"/>
                <a:buFontTx/>
                <a:buNone/>
              </a:pPr>
              <a:r>
                <a:rPr lang="en-US" altLang="en-US" sz="1200">
                  <a:latin typeface="Calibri" pitchFamily="34" charset="0"/>
                  <a:cs typeface="Arial" pitchFamily="34" charset="0"/>
                </a:rPr>
                <a:t>R-49 any framing</a:t>
              </a:r>
            </a:p>
          </p:txBody>
        </p:sp>
        <p:sp>
          <p:nvSpPr>
            <p:cNvPr id="18" name="Rectangle 41">
              <a:extLst>
                <a:ext uri="{FF2B5EF4-FFF2-40B4-BE49-F238E27FC236}">
                  <a16:creationId xmlns:a16="http://schemas.microsoft.com/office/drawing/2014/main" id="{F9268D9B-E93A-42DD-B54E-60B22205DFF4}"/>
                </a:ext>
              </a:extLst>
            </p:cNvPr>
            <p:cNvSpPr>
              <a:spLocks noChangeArrowheads="1"/>
            </p:cNvSpPr>
            <p:nvPr/>
          </p:nvSpPr>
          <p:spPr bwMode="auto">
            <a:xfrm>
              <a:off x="3528951" y="3186760"/>
              <a:ext cx="2567111" cy="53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R-30</a:t>
              </a:r>
            </a:p>
          </p:txBody>
        </p:sp>
        <p:sp>
          <p:nvSpPr>
            <p:cNvPr id="19" name="Rectangle 15">
              <a:extLst>
                <a:ext uri="{FF2B5EF4-FFF2-40B4-BE49-F238E27FC236}">
                  <a16:creationId xmlns:a16="http://schemas.microsoft.com/office/drawing/2014/main" id="{E94C0753-4EF5-4A0F-A474-8045C09D50EA}"/>
                </a:ext>
              </a:extLst>
            </p:cNvPr>
            <p:cNvSpPr>
              <a:spLocks noChangeArrowheads="1"/>
            </p:cNvSpPr>
            <p:nvPr/>
          </p:nvSpPr>
          <p:spPr bwMode="auto">
            <a:xfrm>
              <a:off x="3528951" y="2869224"/>
              <a:ext cx="5394325" cy="3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                                                   Steel Joist Ceilings</a:t>
              </a:r>
              <a:r>
                <a:rPr lang="en-US" altLang="en-US" sz="1200" baseline="30000">
                  <a:latin typeface="Calibri" pitchFamily="34" charset="0"/>
                  <a:cs typeface="Arial" pitchFamily="34" charset="0"/>
                </a:rPr>
                <a:t>b</a:t>
              </a:r>
            </a:p>
          </p:txBody>
        </p:sp>
        <p:sp>
          <p:nvSpPr>
            <p:cNvPr id="20" name="Rectangle 14">
              <a:extLst>
                <a:ext uri="{FF2B5EF4-FFF2-40B4-BE49-F238E27FC236}">
                  <a16:creationId xmlns:a16="http://schemas.microsoft.com/office/drawing/2014/main" id="{F33EB936-CCEA-434B-BCF4-AC7F6BA9234B}"/>
                </a:ext>
              </a:extLst>
            </p:cNvPr>
            <p:cNvSpPr>
              <a:spLocks noChangeArrowheads="1"/>
            </p:cNvSpPr>
            <p:nvPr/>
          </p:nvSpPr>
          <p:spPr bwMode="auto">
            <a:xfrm>
              <a:off x="5684702" y="2556598"/>
              <a:ext cx="2827214" cy="31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R-38 + 5</a:t>
              </a:r>
            </a:p>
          </p:txBody>
        </p:sp>
        <p:sp>
          <p:nvSpPr>
            <p:cNvPr id="21" name="Rectangle 13">
              <a:extLst>
                <a:ext uri="{FF2B5EF4-FFF2-40B4-BE49-F238E27FC236}">
                  <a16:creationId xmlns:a16="http://schemas.microsoft.com/office/drawing/2014/main" id="{F5AE98F5-4D0A-4869-8175-E3BABEC06182}"/>
                </a:ext>
              </a:extLst>
            </p:cNvPr>
            <p:cNvSpPr>
              <a:spLocks noChangeArrowheads="1"/>
            </p:cNvSpPr>
            <p:nvPr/>
          </p:nvSpPr>
          <p:spPr bwMode="auto">
            <a:xfrm>
              <a:off x="3528951" y="2556598"/>
              <a:ext cx="2567111" cy="31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R-49</a:t>
              </a:r>
            </a:p>
          </p:txBody>
        </p:sp>
        <p:sp>
          <p:nvSpPr>
            <p:cNvPr id="22" name="Rectangle 12">
              <a:extLst>
                <a:ext uri="{FF2B5EF4-FFF2-40B4-BE49-F238E27FC236}">
                  <a16:creationId xmlns:a16="http://schemas.microsoft.com/office/drawing/2014/main" id="{2F26A1C2-D567-45A0-B5AE-64CE2970C5EC}"/>
                </a:ext>
              </a:extLst>
            </p:cNvPr>
            <p:cNvSpPr>
              <a:spLocks noChangeArrowheads="1"/>
            </p:cNvSpPr>
            <p:nvPr/>
          </p:nvSpPr>
          <p:spPr bwMode="auto">
            <a:xfrm>
              <a:off x="5684702" y="2240698"/>
              <a:ext cx="2827214" cy="3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R-49 or R-38 + 3</a:t>
              </a:r>
            </a:p>
          </p:txBody>
        </p:sp>
        <p:sp>
          <p:nvSpPr>
            <p:cNvPr id="23" name="Rectangle 11">
              <a:extLst>
                <a:ext uri="{FF2B5EF4-FFF2-40B4-BE49-F238E27FC236}">
                  <a16:creationId xmlns:a16="http://schemas.microsoft.com/office/drawing/2014/main" id="{EC4DFE4F-7359-4799-A3EB-8CAD8F83E47C}"/>
                </a:ext>
              </a:extLst>
            </p:cNvPr>
            <p:cNvSpPr>
              <a:spLocks noChangeArrowheads="1"/>
            </p:cNvSpPr>
            <p:nvPr/>
          </p:nvSpPr>
          <p:spPr bwMode="auto">
            <a:xfrm>
              <a:off x="3528951" y="2240698"/>
              <a:ext cx="2567111" cy="3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R-38</a:t>
              </a:r>
            </a:p>
          </p:txBody>
        </p:sp>
        <p:sp>
          <p:nvSpPr>
            <p:cNvPr id="24" name="Rectangle 10">
              <a:extLst>
                <a:ext uri="{FF2B5EF4-FFF2-40B4-BE49-F238E27FC236}">
                  <a16:creationId xmlns:a16="http://schemas.microsoft.com/office/drawing/2014/main" id="{7B83C923-B80E-4445-9F5C-EE73CEFC77F2}"/>
                </a:ext>
              </a:extLst>
            </p:cNvPr>
            <p:cNvSpPr>
              <a:spLocks noChangeArrowheads="1"/>
            </p:cNvSpPr>
            <p:nvPr/>
          </p:nvSpPr>
          <p:spPr bwMode="auto">
            <a:xfrm>
              <a:off x="5684702" y="1926435"/>
              <a:ext cx="2827214" cy="31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R-38 or R-30 + 3 or R-26 + 5</a:t>
              </a:r>
            </a:p>
          </p:txBody>
        </p:sp>
        <p:sp>
          <p:nvSpPr>
            <p:cNvPr id="25" name="Rectangle 9">
              <a:extLst>
                <a:ext uri="{FF2B5EF4-FFF2-40B4-BE49-F238E27FC236}">
                  <a16:creationId xmlns:a16="http://schemas.microsoft.com/office/drawing/2014/main" id="{CF92B174-6D36-4AB9-A70A-D10D520F640B}"/>
                </a:ext>
              </a:extLst>
            </p:cNvPr>
            <p:cNvSpPr>
              <a:spLocks noChangeArrowheads="1"/>
            </p:cNvSpPr>
            <p:nvPr/>
          </p:nvSpPr>
          <p:spPr bwMode="auto">
            <a:xfrm>
              <a:off x="3528951" y="1926435"/>
              <a:ext cx="2567111" cy="31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dirty="0">
                  <a:latin typeface="Calibri" pitchFamily="34" charset="0"/>
                  <a:cs typeface="Arial" pitchFamily="34" charset="0"/>
                </a:rPr>
                <a:t>R-30</a:t>
              </a:r>
            </a:p>
          </p:txBody>
        </p:sp>
        <p:sp>
          <p:nvSpPr>
            <p:cNvPr id="26" name="Rectangle 7">
              <a:extLst>
                <a:ext uri="{FF2B5EF4-FFF2-40B4-BE49-F238E27FC236}">
                  <a16:creationId xmlns:a16="http://schemas.microsoft.com/office/drawing/2014/main" id="{A1597CE1-8EE6-4CD8-8756-E37EFF933355}"/>
                </a:ext>
              </a:extLst>
            </p:cNvPr>
            <p:cNvSpPr>
              <a:spLocks noChangeArrowheads="1"/>
            </p:cNvSpPr>
            <p:nvPr/>
          </p:nvSpPr>
          <p:spPr bwMode="auto">
            <a:xfrm>
              <a:off x="3528951" y="1610536"/>
              <a:ext cx="5394325"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                                                   Steel Truss Ceilings</a:t>
              </a:r>
              <a:r>
                <a:rPr lang="en-US" altLang="en-US" sz="1200" baseline="30000">
                  <a:latin typeface="Calibri" pitchFamily="34" charset="0"/>
                  <a:cs typeface="Arial" pitchFamily="34" charset="0"/>
                </a:rPr>
                <a:t>b</a:t>
              </a:r>
            </a:p>
          </p:txBody>
        </p:sp>
        <p:sp>
          <p:nvSpPr>
            <p:cNvPr id="27" name="Rectangle 6">
              <a:extLst>
                <a:ext uri="{FF2B5EF4-FFF2-40B4-BE49-F238E27FC236}">
                  <a16:creationId xmlns:a16="http://schemas.microsoft.com/office/drawing/2014/main" id="{BBAD8199-6F8B-4D6F-BD01-B51CAB40C6FD}"/>
                </a:ext>
              </a:extLst>
            </p:cNvPr>
            <p:cNvSpPr>
              <a:spLocks noChangeArrowheads="1"/>
            </p:cNvSpPr>
            <p:nvPr/>
          </p:nvSpPr>
          <p:spPr bwMode="auto">
            <a:xfrm>
              <a:off x="5694597" y="1072033"/>
              <a:ext cx="2827214" cy="53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Cold-Formed Steel </a:t>
              </a:r>
            </a:p>
            <a:p>
              <a:pPr eaLnBrk="1" hangingPunct="1">
                <a:buClr>
                  <a:srgbClr val="005288"/>
                </a:buClr>
                <a:buSzPct val="130000"/>
                <a:buFontTx/>
                <a:buNone/>
              </a:pPr>
              <a:r>
                <a:rPr lang="en-US" altLang="en-US" sz="1200">
                  <a:latin typeface="Calibri" pitchFamily="34" charset="0"/>
                  <a:cs typeface="Arial" pitchFamily="34" charset="0"/>
                </a:rPr>
                <a:t>Equivalent R-value</a:t>
              </a:r>
              <a:r>
                <a:rPr lang="en-US" altLang="en-US" sz="1200" baseline="30000">
                  <a:latin typeface="Calibri" pitchFamily="34" charset="0"/>
                  <a:cs typeface="Arial" pitchFamily="34" charset="0"/>
                </a:rPr>
                <a:t>a</a:t>
              </a:r>
            </a:p>
          </p:txBody>
        </p:sp>
        <p:sp>
          <p:nvSpPr>
            <p:cNvPr id="28" name="Rectangle 5">
              <a:extLst>
                <a:ext uri="{FF2B5EF4-FFF2-40B4-BE49-F238E27FC236}">
                  <a16:creationId xmlns:a16="http://schemas.microsoft.com/office/drawing/2014/main" id="{078099E0-87D7-4C61-970E-C66CB8651579}"/>
                </a:ext>
              </a:extLst>
            </p:cNvPr>
            <p:cNvSpPr>
              <a:spLocks noChangeArrowheads="1"/>
            </p:cNvSpPr>
            <p:nvPr/>
          </p:nvSpPr>
          <p:spPr bwMode="auto">
            <a:xfrm>
              <a:off x="3142581" y="994759"/>
              <a:ext cx="2567111" cy="53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lgn="ctr" eaLnBrk="1" hangingPunct="1">
                <a:buClr>
                  <a:srgbClr val="005288"/>
                </a:buClr>
                <a:buSzPct val="130000"/>
                <a:buFontTx/>
                <a:buNone/>
              </a:pPr>
              <a:br>
                <a:rPr lang="en-US" altLang="en-US" sz="1200">
                  <a:latin typeface="Calibri" pitchFamily="34" charset="0"/>
                  <a:cs typeface="Arial" pitchFamily="34" charset="0"/>
                </a:rPr>
              </a:br>
              <a:r>
                <a:rPr lang="en-US" altLang="en-US" sz="1200">
                  <a:latin typeface="Calibri" pitchFamily="34" charset="0"/>
                  <a:cs typeface="Arial" pitchFamily="34" charset="0"/>
                </a:rPr>
                <a:t>Wood Frame R-value</a:t>
              </a:r>
              <a:br>
                <a:rPr lang="en-US" altLang="en-US" sz="1200">
                  <a:latin typeface="Calibri" pitchFamily="34" charset="0"/>
                  <a:cs typeface="Arial" pitchFamily="34" charset="0"/>
                </a:rPr>
              </a:br>
              <a:r>
                <a:rPr lang="en-US" altLang="en-US" sz="1200">
                  <a:latin typeface="Calibri" pitchFamily="34" charset="0"/>
                  <a:cs typeface="Arial" pitchFamily="34" charset="0"/>
                </a:rPr>
                <a:t>Requirement</a:t>
              </a:r>
            </a:p>
          </p:txBody>
        </p:sp>
        <p:sp>
          <p:nvSpPr>
            <p:cNvPr id="29" name="Line 35">
              <a:extLst>
                <a:ext uri="{FF2B5EF4-FFF2-40B4-BE49-F238E27FC236}">
                  <a16:creationId xmlns:a16="http://schemas.microsoft.com/office/drawing/2014/main" id="{C0E110BF-891F-45D9-B08B-501AB50BE929}"/>
                </a:ext>
              </a:extLst>
            </p:cNvPr>
            <p:cNvSpPr>
              <a:spLocks noChangeShapeType="1"/>
            </p:cNvSpPr>
            <p:nvPr/>
          </p:nvSpPr>
          <p:spPr bwMode="auto">
            <a:xfrm>
              <a:off x="3528951" y="1072033"/>
              <a:ext cx="539432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30" name="Line 36">
              <a:extLst>
                <a:ext uri="{FF2B5EF4-FFF2-40B4-BE49-F238E27FC236}">
                  <a16:creationId xmlns:a16="http://schemas.microsoft.com/office/drawing/2014/main" id="{4B092FA9-6036-46AE-86EA-9B1C457C3622}"/>
                </a:ext>
              </a:extLst>
            </p:cNvPr>
            <p:cNvSpPr>
              <a:spLocks noChangeShapeType="1"/>
            </p:cNvSpPr>
            <p:nvPr/>
          </p:nvSpPr>
          <p:spPr bwMode="auto">
            <a:xfrm>
              <a:off x="3528951" y="1610536"/>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31" name="Line 37">
              <a:extLst>
                <a:ext uri="{FF2B5EF4-FFF2-40B4-BE49-F238E27FC236}">
                  <a16:creationId xmlns:a16="http://schemas.microsoft.com/office/drawing/2014/main" id="{A9E8B485-391E-495A-B81E-826F9BEBBEE8}"/>
                </a:ext>
              </a:extLst>
            </p:cNvPr>
            <p:cNvSpPr>
              <a:spLocks noChangeShapeType="1"/>
            </p:cNvSpPr>
            <p:nvPr/>
          </p:nvSpPr>
          <p:spPr bwMode="auto">
            <a:xfrm>
              <a:off x="3528951" y="1926435"/>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32" name="Line 38">
              <a:extLst>
                <a:ext uri="{FF2B5EF4-FFF2-40B4-BE49-F238E27FC236}">
                  <a16:creationId xmlns:a16="http://schemas.microsoft.com/office/drawing/2014/main" id="{90C696BB-16DC-46B9-A099-C1F6C1C7F43D}"/>
                </a:ext>
              </a:extLst>
            </p:cNvPr>
            <p:cNvSpPr>
              <a:spLocks noChangeShapeType="1"/>
            </p:cNvSpPr>
            <p:nvPr/>
          </p:nvSpPr>
          <p:spPr bwMode="auto">
            <a:xfrm>
              <a:off x="3528951" y="2240698"/>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33" name="Line 39">
              <a:extLst>
                <a:ext uri="{FF2B5EF4-FFF2-40B4-BE49-F238E27FC236}">
                  <a16:creationId xmlns:a16="http://schemas.microsoft.com/office/drawing/2014/main" id="{232C7FD7-838F-4EDA-A1C2-EE8F481A5457}"/>
                </a:ext>
              </a:extLst>
            </p:cNvPr>
            <p:cNvSpPr>
              <a:spLocks noChangeShapeType="1"/>
            </p:cNvSpPr>
            <p:nvPr/>
          </p:nvSpPr>
          <p:spPr bwMode="auto">
            <a:xfrm>
              <a:off x="3528951" y="2556598"/>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34" name="Line 40">
              <a:extLst>
                <a:ext uri="{FF2B5EF4-FFF2-40B4-BE49-F238E27FC236}">
                  <a16:creationId xmlns:a16="http://schemas.microsoft.com/office/drawing/2014/main" id="{FFDD9447-6D40-4D10-B03F-857B8C0884E8}"/>
                </a:ext>
              </a:extLst>
            </p:cNvPr>
            <p:cNvSpPr>
              <a:spLocks noChangeShapeType="1"/>
            </p:cNvSpPr>
            <p:nvPr/>
          </p:nvSpPr>
          <p:spPr bwMode="auto">
            <a:xfrm>
              <a:off x="3528951" y="2869224"/>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35" name="Line 41">
              <a:extLst>
                <a:ext uri="{FF2B5EF4-FFF2-40B4-BE49-F238E27FC236}">
                  <a16:creationId xmlns:a16="http://schemas.microsoft.com/office/drawing/2014/main" id="{C22B9CB4-3137-4BFE-B1B2-4C80C274D314}"/>
                </a:ext>
              </a:extLst>
            </p:cNvPr>
            <p:cNvSpPr>
              <a:spLocks noChangeShapeType="1"/>
            </p:cNvSpPr>
            <p:nvPr/>
          </p:nvSpPr>
          <p:spPr bwMode="auto">
            <a:xfrm>
              <a:off x="3528951" y="3186760"/>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36" name="Line 42">
              <a:extLst>
                <a:ext uri="{FF2B5EF4-FFF2-40B4-BE49-F238E27FC236}">
                  <a16:creationId xmlns:a16="http://schemas.microsoft.com/office/drawing/2014/main" id="{C6088FFD-6799-4D35-B716-5239D078E1C9}"/>
                </a:ext>
              </a:extLst>
            </p:cNvPr>
            <p:cNvSpPr>
              <a:spLocks noChangeShapeType="1"/>
            </p:cNvSpPr>
            <p:nvPr/>
          </p:nvSpPr>
          <p:spPr bwMode="auto">
            <a:xfrm>
              <a:off x="3528951" y="3725263"/>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37" name="Line 43">
              <a:extLst>
                <a:ext uri="{FF2B5EF4-FFF2-40B4-BE49-F238E27FC236}">
                  <a16:creationId xmlns:a16="http://schemas.microsoft.com/office/drawing/2014/main" id="{0FF32E71-4EB5-4390-9109-8EB543539C61}"/>
                </a:ext>
              </a:extLst>
            </p:cNvPr>
            <p:cNvSpPr>
              <a:spLocks noChangeShapeType="1"/>
            </p:cNvSpPr>
            <p:nvPr/>
          </p:nvSpPr>
          <p:spPr bwMode="auto">
            <a:xfrm>
              <a:off x="3528951" y="4041162"/>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38" name="Line 44">
              <a:extLst>
                <a:ext uri="{FF2B5EF4-FFF2-40B4-BE49-F238E27FC236}">
                  <a16:creationId xmlns:a16="http://schemas.microsoft.com/office/drawing/2014/main" id="{A5B951F2-F48A-48E2-BC9C-E0B02A2DEB55}"/>
                </a:ext>
              </a:extLst>
            </p:cNvPr>
            <p:cNvSpPr>
              <a:spLocks noChangeShapeType="1"/>
            </p:cNvSpPr>
            <p:nvPr/>
          </p:nvSpPr>
          <p:spPr bwMode="auto">
            <a:xfrm>
              <a:off x="3528951" y="4357062"/>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39" name="Line 45">
              <a:extLst>
                <a:ext uri="{FF2B5EF4-FFF2-40B4-BE49-F238E27FC236}">
                  <a16:creationId xmlns:a16="http://schemas.microsoft.com/office/drawing/2014/main" id="{0C909351-0550-4C61-B833-F3F1D72961D1}"/>
                </a:ext>
              </a:extLst>
            </p:cNvPr>
            <p:cNvSpPr>
              <a:spLocks noChangeShapeType="1"/>
            </p:cNvSpPr>
            <p:nvPr/>
          </p:nvSpPr>
          <p:spPr bwMode="auto">
            <a:xfrm>
              <a:off x="3528951" y="4750234"/>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40" name="Line 50">
              <a:extLst>
                <a:ext uri="{FF2B5EF4-FFF2-40B4-BE49-F238E27FC236}">
                  <a16:creationId xmlns:a16="http://schemas.microsoft.com/office/drawing/2014/main" id="{BF624C7A-BF39-4743-A81F-4386D1057DA5}"/>
                </a:ext>
              </a:extLst>
            </p:cNvPr>
            <p:cNvSpPr>
              <a:spLocks noChangeShapeType="1"/>
            </p:cNvSpPr>
            <p:nvPr/>
          </p:nvSpPr>
          <p:spPr bwMode="auto">
            <a:xfrm>
              <a:off x="3541831" y="5191223"/>
              <a:ext cx="539432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41" name="Line 51">
              <a:extLst>
                <a:ext uri="{FF2B5EF4-FFF2-40B4-BE49-F238E27FC236}">
                  <a16:creationId xmlns:a16="http://schemas.microsoft.com/office/drawing/2014/main" id="{B61B492A-18F9-43C0-A2B6-DC0214F0123D}"/>
                </a:ext>
              </a:extLst>
            </p:cNvPr>
            <p:cNvSpPr>
              <a:spLocks noChangeShapeType="1"/>
            </p:cNvSpPr>
            <p:nvPr/>
          </p:nvSpPr>
          <p:spPr bwMode="auto">
            <a:xfrm>
              <a:off x="3528950" y="1072033"/>
              <a:ext cx="12739" cy="411815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42" name="Line 52">
              <a:extLst>
                <a:ext uri="{FF2B5EF4-FFF2-40B4-BE49-F238E27FC236}">
                  <a16:creationId xmlns:a16="http://schemas.microsoft.com/office/drawing/2014/main" id="{F7E05E22-E624-4096-90FD-D2BBB998E30F}"/>
                </a:ext>
              </a:extLst>
            </p:cNvPr>
            <p:cNvSpPr>
              <a:spLocks noChangeShapeType="1"/>
            </p:cNvSpPr>
            <p:nvPr/>
          </p:nvSpPr>
          <p:spPr bwMode="auto">
            <a:xfrm>
              <a:off x="5264861" y="1072033"/>
              <a:ext cx="0" cy="5385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43" name="Line 53">
              <a:extLst>
                <a:ext uri="{FF2B5EF4-FFF2-40B4-BE49-F238E27FC236}">
                  <a16:creationId xmlns:a16="http://schemas.microsoft.com/office/drawing/2014/main" id="{BA07557B-8894-4155-871B-64DE16F11599}"/>
                </a:ext>
              </a:extLst>
            </p:cNvPr>
            <p:cNvSpPr>
              <a:spLocks noChangeShapeType="1"/>
            </p:cNvSpPr>
            <p:nvPr/>
          </p:nvSpPr>
          <p:spPr bwMode="auto">
            <a:xfrm>
              <a:off x="8923275" y="1072033"/>
              <a:ext cx="14663" cy="407951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44" name="Line 59">
              <a:extLst>
                <a:ext uri="{FF2B5EF4-FFF2-40B4-BE49-F238E27FC236}">
                  <a16:creationId xmlns:a16="http://schemas.microsoft.com/office/drawing/2014/main" id="{77CC9B61-D396-4A81-9232-CB7162D6E0D6}"/>
                </a:ext>
              </a:extLst>
            </p:cNvPr>
            <p:cNvSpPr>
              <a:spLocks noChangeShapeType="1"/>
            </p:cNvSpPr>
            <p:nvPr/>
          </p:nvSpPr>
          <p:spPr bwMode="auto">
            <a:xfrm>
              <a:off x="5274756" y="1926435"/>
              <a:ext cx="0" cy="9427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45" name="Line 65">
              <a:extLst>
                <a:ext uri="{FF2B5EF4-FFF2-40B4-BE49-F238E27FC236}">
                  <a16:creationId xmlns:a16="http://schemas.microsoft.com/office/drawing/2014/main" id="{BC7F6811-9139-4C2B-81C5-BB139DAB7F2A}"/>
                </a:ext>
              </a:extLst>
            </p:cNvPr>
            <p:cNvSpPr>
              <a:spLocks noChangeShapeType="1"/>
            </p:cNvSpPr>
            <p:nvPr/>
          </p:nvSpPr>
          <p:spPr bwMode="auto">
            <a:xfrm>
              <a:off x="5274756" y="3186760"/>
              <a:ext cx="0" cy="85440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46" name="Line 65">
              <a:extLst>
                <a:ext uri="{FF2B5EF4-FFF2-40B4-BE49-F238E27FC236}">
                  <a16:creationId xmlns:a16="http://schemas.microsoft.com/office/drawing/2014/main" id="{F61D90E4-C09E-49F7-B033-FD7892C877C9}"/>
                </a:ext>
              </a:extLst>
            </p:cNvPr>
            <p:cNvSpPr>
              <a:spLocks noChangeShapeType="1"/>
            </p:cNvSpPr>
            <p:nvPr/>
          </p:nvSpPr>
          <p:spPr bwMode="auto">
            <a:xfrm>
              <a:off x="5264861" y="4379977"/>
              <a:ext cx="2598" cy="74581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47" name="Rectangle 24">
              <a:extLst>
                <a:ext uri="{FF2B5EF4-FFF2-40B4-BE49-F238E27FC236}">
                  <a16:creationId xmlns:a16="http://schemas.microsoft.com/office/drawing/2014/main" id="{1D8F903C-29E4-4AC3-8CBE-89560A406F29}"/>
                </a:ext>
              </a:extLst>
            </p:cNvPr>
            <p:cNvSpPr>
              <a:spLocks noChangeArrowheads="1"/>
            </p:cNvSpPr>
            <p:nvPr/>
          </p:nvSpPr>
          <p:spPr bwMode="auto">
            <a:xfrm>
              <a:off x="5729203" y="4767042"/>
              <a:ext cx="2827214"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dirty="0">
                  <a:latin typeface="Calibri" pitchFamily="34" charset="0"/>
                  <a:cs typeface="Arial" pitchFamily="34" charset="0"/>
                </a:rPr>
                <a:t>R-0 + 15 or R-13 + 7.5 or R-15 + 7 or R-19 + 6</a:t>
              </a:r>
            </a:p>
          </p:txBody>
        </p:sp>
      </p:grpSp>
      <p:sp>
        <p:nvSpPr>
          <p:cNvPr id="57" name="Rectangle 3"/>
          <p:cNvSpPr txBox="1">
            <a:spLocks noChangeArrowheads="1"/>
          </p:cNvSpPr>
          <p:nvPr/>
        </p:nvSpPr>
        <p:spPr>
          <a:xfrm>
            <a:off x="3097735" y="4819779"/>
            <a:ext cx="8638857" cy="1447124"/>
          </a:xfrm>
          <a:prstGeom prst="rect">
            <a:avLst/>
          </a:prstGeom>
          <a:solidFill>
            <a:schemeClr val="tx2"/>
          </a:solidFill>
        </p:spPr>
        <p:txBody>
          <a:bodyPr>
            <a:normAutofit/>
          </a:bodyPr>
          <a:lstStyle/>
          <a:p>
            <a:pPr marL="342900" indent="-342900" defTabSz="457200">
              <a:lnSpc>
                <a:spcPct val="120000"/>
              </a:lnSpc>
              <a:spcBef>
                <a:spcPct val="20000"/>
              </a:spcBef>
              <a:buFont typeface="Wingdings" pitchFamily="2" charset="2"/>
              <a:buChar char="ü"/>
              <a:defRPr/>
            </a:pPr>
            <a:r>
              <a:rPr lang="en-US" sz="2400" dirty="0">
                <a:solidFill>
                  <a:schemeClr val="bg1"/>
                </a:solidFill>
              </a:rPr>
              <a:t>“R-X + R-Y” means R-X cavity plus R-Y continuous</a:t>
            </a:r>
          </a:p>
          <a:p>
            <a:pPr marL="342900" indent="-342900" defTabSz="457200">
              <a:lnSpc>
                <a:spcPct val="120000"/>
              </a:lnSpc>
              <a:spcBef>
                <a:spcPct val="20000"/>
              </a:spcBef>
              <a:buFont typeface="Wingdings" pitchFamily="2" charset="2"/>
              <a:buChar char="ü"/>
              <a:defRPr/>
            </a:pPr>
            <a:r>
              <a:rPr lang="en-US" sz="2400" dirty="0">
                <a:solidFill>
                  <a:schemeClr val="bg1"/>
                </a:solidFill>
              </a:rPr>
              <a:t>In ceilings, insulation that exceeds the height of the framing must cover the framing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4"/>
          <p:cNvSpPr>
            <a:spLocks noGrp="1" noChangeArrowheads="1"/>
          </p:cNvSpPr>
          <p:nvPr>
            <p:ph idx="1"/>
          </p:nvPr>
        </p:nvSpPr>
        <p:spPr>
          <a:xfrm>
            <a:off x="785308" y="1268413"/>
            <a:ext cx="6807705" cy="4876800"/>
          </a:xfrm>
        </p:spPr>
        <p:txBody>
          <a:bodyPr/>
          <a:lstStyle/>
          <a:p>
            <a:pPr marL="0" indent="0">
              <a:buNone/>
            </a:pPr>
            <a:r>
              <a:rPr lang="en-US" altLang="en-US" dirty="0"/>
              <a:t>Building Envelope consists of:</a:t>
            </a:r>
          </a:p>
          <a:p>
            <a:pPr lvl="1" eaLnBrk="1" hangingPunct="1">
              <a:buFont typeface="Wingdings" pitchFamily="2" charset="2"/>
              <a:buChar char="ü"/>
            </a:pPr>
            <a:r>
              <a:rPr lang="en-US" altLang="en-US" dirty="0"/>
              <a:t>Fenestration</a:t>
            </a:r>
          </a:p>
          <a:p>
            <a:pPr lvl="1" eaLnBrk="1" hangingPunct="1">
              <a:buFont typeface="Wingdings" pitchFamily="2" charset="2"/>
              <a:buChar char="ü"/>
            </a:pPr>
            <a:r>
              <a:rPr lang="en-US" altLang="en-US" dirty="0"/>
              <a:t>Ceilings</a:t>
            </a:r>
          </a:p>
          <a:p>
            <a:pPr lvl="1" eaLnBrk="1" hangingPunct="1">
              <a:buFont typeface="Wingdings" pitchFamily="2" charset="2"/>
              <a:buChar char="ü"/>
            </a:pPr>
            <a:r>
              <a:rPr lang="en-US" altLang="en-US" b="1" dirty="0">
                <a:solidFill>
                  <a:srgbClr val="92D050"/>
                </a:solidFill>
              </a:rPr>
              <a:t>Walls</a:t>
            </a:r>
          </a:p>
          <a:p>
            <a:pPr lvl="2" eaLnBrk="1" hangingPunct="1"/>
            <a:r>
              <a:rPr lang="en-US" altLang="en-US" dirty="0"/>
              <a:t>Above grade</a:t>
            </a:r>
          </a:p>
          <a:p>
            <a:pPr lvl="2" eaLnBrk="1" hangingPunct="1"/>
            <a:r>
              <a:rPr lang="en-US" altLang="en-US" dirty="0"/>
              <a:t>Below grade</a:t>
            </a:r>
          </a:p>
          <a:p>
            <a:pPr lvl="2" eaLnBrk="1" hangingPunct="1"/>
            <a:r>
              <a:rPr lang="en-US" altLang="en-US" dirty="0"/>
              <a:t>Mass walls</a:t>
            </a:r>
          </a:p>
          <a:p>
            <a:pPr lvl="1" eaLnBrk="1" hangingPunct="1">
              <a:buFont typeface="Wingdings" pitchFamily="2" charset="2"/>
              <a:buChar char="ü"/>
            </a:pPr>
            <a:r>
              <a:rPr lang="en-US" altLang="en-US" dirty="0"/>
              <a:t>Fenestration</a:t>
            </a:r>
          </a:p>
          <a:p>
            <a:pPr lvl="1" eaLnBrk="1" hangingPunct="1">
              <a:buFont typeface="Wingdings" pitchFamily="2" charset="2"/>
              <a:buChar char="ü"/>
            </a:pPr>
            <a:r>
              <a:rPr lang="en-US" altLang="en-US" dirty="0"/>
              <a:t>Floors</a:t>
            </a:r>
          </a:p>
          <a:p>
            <a:pPr lvl="1" eaLnBrk="1" hangingPunct="1">
              <a:buFont typeface="Wingdings" pitchFamily="2" charset="2"/>
              <a:buChar char="ü"/>
            </a:pPr>
            <a:r>
              <a:rPr lang="en-US" altLang="en-US" dirty="0"/>
              <a:t>Slabs</a:t>
            </a:r>
          </a:p>
          <a:p>
            <a:pPr lvl="1" eaLnBrk="1" hangingPunct="1">
              <a:buFont typeface="Wingdings" pitchFamily="2" charset="2"/>
              <a:buChar char="ü"/>
            </a:pPr>
            <a:r>
              <a:rPr lang="en-US" altLang="en-US" dirty="0"/>
              <a:t>Crawl Spaces</a:t>
            </a:r>
          </a:p>
          <a:p>
            <a:pPr lvl="1" eaLnBrk="1" hangingPunct="1">
              <a:buFontTx/>
              <a:buNone/>
            </a:pPr>
            <a:endParaRPr lang="en-US" altLang="en-US" dirty="0"/>
          </a:p>
        </p:txBody>
      </p:sp>
      <p:sp>
        <p:nvSpPr>
          <p:cNvPr id="182275" name="Rectangle 23"/>
          <p:cNvSpPr>
            <a:spLocks noGrp="1" noChangeArrowheads="1"/>
          </p:cNvSpPr>
          <p:nvPr>
            <p:ph type="title"/>
          </p:nvPr>
        </p:nvSpPr>
        <p:spPr>
          <a:xfrm>
            <a:off x="441093" y="0"/>
            <a:ext cx="6883534" cy="920750"/>
          </a:xfrm>
        </p:spPr>
        <p:txBody>
          <a:bodyPr/>
          <a:lstStyle/>
          <a:p>
            <a:pPr eaLnBrk="1" hangingPunct="1"/>
            <a:r>
              <a:rPr lang="en-US" altLang="en-US" sz="2400" b="1" dirty="0"/>
              <a:t>Building Envelope Specific Requirements</a:t>
            </a:r>
          </a:p>
        </p:txBody>
      </p:sp>
      <p:pic>
        <p:nvPicPr>
          <p:cNvPr id="182276" name="Picture 7" descr="hou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6839" y="1643063"/>
            <a:ext cx="5241925"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Box 11"/>
          <p:cNvSpPr txBox="1">
            <a:spLocks noChangeArrowheads="1"/>
          </p:cNvSpPr>
          <p:nvPr/>
        </p:nvSpPr>
        <p:spPr bwMode="auto">
          <a:xfrm>
            <a:off x="6648450" y="3881438"/>
            <a:ext cx="2133918" cy="369332"/>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Conditioned Space</a:t>
            </a:r>
          </a:p>
        </p:txBody>
      </p:sp>
      <p:sp>
        <p:nvSpPr>
          <p:cNvPr id="182279" name="Text Box 29"/>
          <p:cNvSpPr txBox="1">
            <a:spLocks noChangeArrowheads="1"/>
          </p:cNvSpPr>
          <p:nvPr/>
        </p:nvSpPr>
        <p:spPr bwMode="auto">
          <a:xfrm>
            <a:off x="5949951" y="2844800"/>
            <a:ext cx="684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sz="1400">
                <a:cs typeface="Arial" pitchFamily="34" charset="0"/>
              </a:rPr>
              <a:t>attic</a:t>
            </a:r>
          </a:p>
        </p:txBody>
      </p:sp>
      <p:sp>
        <p:nvSpPr>
          <p:cNvPr id="8" name="Freeform 10">
            <a:extLst>
              <a:ext uri="{FF2B5EF4-FFF2-40B4-BE49-F238E27FC236}">
                <a16:creationId xmlns:a16="http://schemas.microsoft.com/office/drawing/2014/main" id="{964C259A-F1CF-4FEE-B833-771A764283D2}"/>
              </a:ext>
            </a:extLst>
          </p:cNvPr>
          <p:cNvSpPr>
            <a:spLocks noChangeArrowheads="1"/>
          </p:cNvSpPr>
          <p:nvPr/>
        </p:nvSpPr>
        <p:spPr bwMode="auto">
          <a:xfrm>
            <a:off x="5803107" y="1828800"/>
            <a:ext cx="3989388" cy="3881438"/>
          </a:xfrm>
          <a:custGeom>
            <a:avLst/>
            <a:gdLst>
              <a:gd name="T0" fmla="*/ 863912 w 3989945"/>
              <a:gd name="T1" fmla="*/ 566811 h 3882184"/>
              <a:gd name="T2" fmla="*/ 1862810 w 3989945"/>
              <a:gd name="T3" fmla="*/ 0 h 3882184"/>
              <a:gd name="T4" fmla="*/ 1871811 w 3989945"/>
              <a:gd name="T5" fmla="*/ 557816 h 3882184"/>
              <a:gd name="T6" fmla="*/ 3338665 w 3989945"/>
              <a:gd name="T7" fmla="*/ 566811 h 3882184"/>
              <a:gd name="T8" fmla="*/ 3338665 w 3989945"/>
              <a:gd name="T9" fmla="*/ 1700434 h 3882184"/>
              <a:gd name="T10" fmla="*/ 3986597 w 3989945"/>
              <a:gd name="T11" fmla="*/ 1700434 h 3882184"/>
              <a:gd name="T12" fmla="*/ 3986597 w 3989945"/>
              <a:gd name="T13" fmla="*/ 2816063 h 3882184"/>
              <a:gd name="T14" fmla="*/ 2618738 w 3989945"/>
              <a:gd name="T15" fmla="*/ 2816063 h 3882184"/>
              <a:gd name="T16" fmla="*/ 2618738 w 3989945"/>
              <a:gd name="T17" fmla="*/ 3877710 h 3882184"/>
              <a:gd name="T18" fmla="*/ 0 w 3989945"/>
              <a:gd name="T19" fmla="*/ 3877710 h 3882184"/>
              <a:gd name="T20" fmla="*/ 0 w 3989945"/>
              <a:gd name="T21" fmla="*/ 1700434 h 3882184"/>
              <a:gd name="T22" fmla="*/ 872913 w 3989945"/>
              <a:gd name="T23" fmla="*/ 1700434 h 3882184"/>
              <a:gd name="T24" fmla="*/ 863912 w 3989945"/>
              <a:gd name="T25" fmla="*/ 566811 h 3882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89945"/>
              <a:gd name="T40" fmla="*/ 0 h 3882184"/>
              <a:gd name="T41" fmla="*/ 3989945 w 3989945"/>
              <a:gd name="T42" fmla="*/ 3882184 h 3882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89945" h="3882184">
                <a:moveTo>
                  <a:pt x="864638" y="567465"/>
                </a:moveTo>
                <a:lnTo>
                  <a:pt x="1864376" y="0"/>
                </a:lnTo>
                <a:lnTo>
                  <a:pt x="1873383" y="558458"/>
                </a:lnTo>
                <a:lnTo>
                  <a:pt x="3341467" y="567465"/>
                </a:lnTo>
                <a:lnTo>
                  <a:pt x="3341467" y="1702396"/>
                </a:lnTo>
                <a:lnTo>
                  <a:pt x="3989945" y="1702396"/>
                </a:lnTo>
                <a:lnTo>
                  <a:pt x="3989945" y="2819312"/>
                </a:lnTo>
                <a:lnTo>
                  <a:pt x="2620935" y="2819312"/>
                </a:lnTo>
                <a:lnTo>
                  <a:pt x="2620935" y="3882184"/>
                </a:lnTo>
                <a:lnTo>
                  <a:pt x="0" y="3882184"/>
                </a:lnTo>
                <a:lnTo>
                  <a:pt x="0" y="1702396"/>
                </a:lnTo>
                <a:lnTo>
                  <a:pt x="873645" y="1702396"/>
                </a:lnTo>
                <a:cubicBezTo>
                  <a:pt x="870643" y="1324086"/>
                  <a:pt x="867640" y="945775"/>
                  <a:pt x="864638" y="567465"/>
                </a:cubicBezTo>
                <a:close/>
              </a:path>
            </a:pathLst>
          </a:custGeom>
          <a:noFill/>
          <a:ln w="5715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2"/>
          <p:cNvSpPr>
            <a:spLocks noGrp="1"/>
          </p:cNvSpPr>
          <p:nvPr>
            <p:ph idx="1"/>
          </p:nvPr>
        </p:nvSpPr>
        <p:spPr>
          <a:xfrm>
            <a:off x="765063" y="1292226"/>
            <a:ext cx="8370888" cy="5033963"/>
          </a:xfrm>
        </p:spPr>
        <p:txBody>
          <a:bodyPr/>
          <a:lstStyle/>
          <a:p>
            <a:pPr eaLnBrk="1" hangingPunct="1">
              <a:buFont typeface="Wingdings" pitchFamily="2" charset="2"/>
              <a:buChar char="ü"/>
            </a:pPr>
            <a:r>
              <a:rPr lang="en-US" altLang="en-US" dirty="0"/>
              <a:t>Exterior above-grade walls</a:t>
            </a:r>
          </a:p>
          <a:p>
            <a:pPr eaLnBrk="1" hangingPunct="1">
              <a:buFont typeface="Wingdings" pitchFamily="2" charset="2"/>
              <a:buChar char="ü"/>
            </a:pPr>
            <a:r>
              <a:rPr lang="en-US" altLang="en-US" dirty="0"/>
              <a:t>Attic </a:t>
            </a:r>
            <a:r>
              <a:rPr lang="en-US" altLang="en-US" dirty="0" err="1"/>
              <a:t>kneewalls</a:t>
            </a:r>
            <a:endParaRPr lang="en-US" altLang="en-US" dirty="0"/>
          </a:p>
          <a:p>
            <a:pPr eaLnBrk="1" hangingPunct="1">
              <a:buFont typeface="Wingdings" pitchFamily="2" charset="2"/>
              <a:buChar char="ü"/>
            </a:pPr>
            <a:r>
              <a:rPr lang="en-US" altLang="en-US" dirty="0"/>
              <a:t>Skylight shaft walls</a:t>
            </a:r>
          </a:p>
          <a:p>
            <a:pPr eaLnBrk="1" hangingPunct="1">
              <a:buFont typeface="Wingdings" pitchFamily="2" charset="2"/>
              <a:buChar char="ü"/>
            </a:pPr>
            <a:r>
              <a:rPr lang="en-US" altLang="en-US" dirty="0"/>
              <a:t>Perimeter joists</a:t>
            </a:r>
          </a:p>
          <a:p>
            <a:pPr eaLnBrk="1" hangingPunct="1">
              <a:buFont typeface="Wingdings" pitchFamily="2" charset="2"/>
              <a:buChar char="ü"/>
            </a:pPr>
            <a:r>
              <a:rPr lang="en-US" altLang="en-US" dirty="0"/>
              <a:t>Basement walls</a:t>
            </a:r>
          </a:p>
          <a:p>
            <a:pPr eaLnBrk="1" hangingPunct="1">
              <a:buFont typeface="Wingdings" pitchFamily="2" charset="2"/>
              <a:buChar char="ü"/>
            </a:pPr>
            <a:r>
              <a:rPr lang="en-US" altLang="en-US" dirty="0"/>
              <a:t>Garage walls </a:t>
            </a:r>
            <a:r>
              <a:rPr lang="en-US" altLang="en-US" i="1" dirty="0"/>
              <a:t>(shared with conditioned space)</a:t>
            </a:r>
          </a:p>
        </p:txBody>
      </p:sp>
      <p:sp>
        <p:nvSpPr>
          <p:cNvPr id="184323" name="Title 1"/>
          <p:cNvSpPr>
            <a:spLocks noGrp="1"/>
          </p:cNvSpPr>
          <p:nvPr>
            <p:ph type="title"/>
          </p:nvPr>
        </p:nvSpPr>
        <p:spPr>
          <a:xfrm>
            <a:off x="511997" y="0"/>
            <a:ext cx="7435850" cy="882650"/>
          </a:xfrm>
        </p:spPr>
        <p:txBody>
          <a:bodyPr/>
          <a:lstStyle/>
          <a:p>
            <a:pPr eaLnBrk="1" hangingPunct="1"/>
            <a:r>
              <a:rPr lang="en-US" altLang="en-US" sz="2400" b="1" dirty="0"/>
              <a:t>Walls Covered by IECC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6370" name="Picture 7" descr="hou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1050926"/>
            <a:ext cx="6523038" cy="542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1" name="Rectangle 2"/>
          <p:cNvSpPr>
            <a:spLocks noGrp="1" noChangeArrowheads="1"/>
          </p:cNvSpPr>
          <p:nvPr>
            <p:ph type="title"/>
          </p:nvPr>
        </p:nvSpPr>
        <p:spPr>
          <a:xfrm>
            <a:off x="308125" y="18495"/>
            <a:ext cx="7907338" cy="914400"/>
          </a:xfrm>
        </p:spPr>
        <p:txBody>
          <a:bodyPr/>
          <a:lstStyle/>
          <a:p>
            <a:pPr eaLnBrk="1" hangingPunct="1"/>
            <a:r>
              <a:rPr lang="en-US" altLang="en-US" sz="2400" b="1" dirty="0"/>
              <a:t>Above Grade Walls</a:t>
            </a:r>
          </a:p>
        </p:txBody>
      </p:sp>
      <p:sp>
        <p:nvSpPr>
          <p:cNvPr id="186372" name="Text Box 3"/>
          <p:cNvSpPr txBox="1">
            <a:spLocks noChangeArrowheads="1"/>
          </p:cNvSpPr>
          <p:nvPr/>
        </p:nvSpPr>
        <p:spPr bwMode="auto">
          <a:xfrm>
            <a:off x="6683376" y="1165226"/>
            <a:ext cx="3578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2000" dirty="0">
                <a:cs typeface="Arial" pitchFamily="34" charset="0"/>
              </a:rPr>
              <a:t>Insulate walls including those </a:t>
            </a:r>
          </a:p>
          <a:p>
            <a:pPr eaLnBrk="1" hangingPunct="1">
              <a:spcBef>
                <a:spcPct val="0"/>
              </a:spcBef>
              <a:buFontTx/>
              <a:buNone/>
            </a:pPr>
            <a:r>
              <a:rPr lang="en-US" altLang="en-US" sz="2000" dirty="0">
                <a:cs typeface="Arial" pitchFamily="34" charset="0"/>
              </a:rPr>
              <a:t>next to unconditioned spaces</a:t>
            </a:r>
          </a:p>
        </p:txBody>
      </p:sp>
      <p:sp>
        <p:nvSpPr>
          <p:cNvPr id="186373" name="Line 4"/>
          <p:cNvSpPr>
            <a:spLocks noChangeShapeType="1"/>
          </p:cNvSpPr>
          <p:nvPr/>
        </p:nvSpPr>
        <p:spPr bwMode="auto">
          <a:xfrm>
            <a:off x="6248400" y="5029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74" name="Text Box 6"/>
          <p:cNvSpPr txBox="1">
            <a:spLocks noChangeArrowheads="1"/>
          </p:cNvSpPr>
          <p:nvPr/>
        </p:nvSpPr>
        <p:spPr bwMode="auto">
          <a:xfrm>
            <a:off x="2228850" y="3570288"/>
            <a:ext cx="1587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lgn="r" eaLnBrk="1" hangingPunct="1">
              <a:spcBef>
                <a:spcPct val="50000"/>
              </a:spcBef>
              <a:buFontTx/>
              <a:buNone/>
            </a:pPr>
            <a:r>
              <a:rPr lang="en-US" altLang="en-US" sz="2000">
                <a:cs typeface="Arial" pitchFamily="34" charset="0"/>
              </a:rPr>
              <a:t>Don’t forget to insulate rim joists</a:t>
            </a:r>
          </a:p>
        </p:txBody>
      </p:sp>
      <p:sp>
        <p:nvSpPr>
          <p:cNvPr id="88071" name="Rectangle 8"/>
          <p:cNvSpPr>
            <a:spLocks noChangeArrowheads="1"/>
          </p:cNvSpPr>
          <p:nvPr/>
        </p:nvSpPr>
        <p:spPr bwMode="auto">
          <a:xfrm>
            <a:off x="4921251" y="2112963"/>
            <a:ext cx="66675" cy="369332"/>
          </a:xfrm>
          <a:prstGeom prst="rect">
            <a:avLst/>
          </a:prstGeom>
          <a:solidFill>
            <a:schemeClr val="accent6"/>
          </a:solidFill>
          <a:ln w="3810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
        <p:nvSpPr>
          <p:cNvPr id="88073" name="Rectangle 10"/>
          <p:cNvSpPr>
            <a:spLocks noChangeArrowheads="1"/>
          </p:cNvSpPr>
          <p:nvPr/>
        </p:nvSpPr>
        <p:spPr bwMode="auto">
          <a:xfrm>
            <a:off x="6165850" y="1382713"/>
            <a:ext cx="76200" cy="369332"/>
          </a:xfrm>
          <a:prstGeom prst="rect">
            <a:avLst/>
          </a:prstGeom>
          <a:solidFill>
            <a:schemeClr val="accent6"/>
          </a:solidFill>
          <a:ln w="3810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
        <p:nvSpPr>
          <p:cNvPr id="88074" name="Rectangle 11"/>
          <p:cNvSpPr>
            <a:spLocks noChangeArrowheads="1"/>
          </p:cNvSpPr>
          <p:nvPr/>
        </p:nvSpPr>
        <p:spPr bwMode="auto">
          <a:xfrm>
            <a:off x="7994650" y="2062163"/>
            <a:ext cx="69850" cy="369332"/>
          </a:xfrm>
          <a:prstGeom prst="rect">
            <a:avLst/>
          </a:prstGeom>
          <a:solidFill>
            <a:schemeClr val="accent6"/>
          </a:solidFill>
          <a:ln w="3810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
        <p:nvSpPr>
          <p:cNvPr id="88075" name="Rectangle 12"/>
          <p:cNvSpPr>
            <a:spLocks noChangeArrowheads="1"/>
          </p:cNvSpPr>
          <p:nvPr/>
        </p:nvSpPr>
        <p:spPr bwMode="auto">
          <a:xfrm>
            <a:off x="8801100" y="3536950"/>
            <a:ext cx="82550" cy="369332"/>
          </a:xfrm>
          <a:prstGeom prst="rect">
            <a:avLst/>
          </a:prstGeom>
          <a:solidFill>
            <a:schemeClr val="accent6"/>
          </a:solidFill>
          <a:ln w="3810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
        <p:nvSpPr>
          <p:cNvPr id="13" name="Rectangle 12"/>
          <p:cNvSpPr>
            <a:spLocks noChangeArrowheads="1"/>
          </p:cNvSpPr>
          <p:nvPr/>
        </p:nvSpPr>
        <p:spPr bwMode="auto">
          <a:xfrm>
            <a:off x="3816350" y="3527425"/>
            <a:ext cx="82550" cy="369332"/>
          </a:xfrm>
          <a:prstGeom prst="rect">
            <a:avLst/>
          </a:prstGeom>
          <a:solidFill>
            <a:schemeClr val="accent6"/>
          </a:solidFill>
          <a:ln w="3810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a:xfrm>
            <a:off x="365230" y="-43656"/>
            <a:ext cx="5418137" cy="920750"/>
          </a:xfrm>
        </p:spPr>
        <p:txBody>
          <a:bodyPr/>
          <a:lstStyle/>
          <a:p>
            <a:pPr eaLnBrk="1" hangingPunct="1"/>
            <a:r>
              <a:rPr lang="en-US" altLang="en-US" sz="2400" b="1" dirty="0"/>
              <a:t>Wood-Frame Walls</a:t>
            </a:r>
            <a:br>
              <a:rPr lang="en-US" altLang="en-US" sz="2400" b="1" dirty="0"/>
            </a:br>
            <a:r>
              <a:rPr lang="en-US" altLang="en-US" sz="2000" b="1" i="1" dirty="0"/>
              <a:t>Section R402</a:t>
            </a:r>
            <a:endParaRPr lang="en-US" altLang="en-US" sz="2000" b="1" dirty="0"/>
          </a:p>
        </p:txBody>
      </p:sp>
      <p:sp>
        <p:nvSpPr>
          <p:cNvPr id="188419" name="Rectangle 1"/>
          <p:cNvSpPr>
            <a:spLocks noChangeArrowheads="1"/>
          </p:cNvSpPr>
          <p:nvPr/>
        </p:nvSpPr>
        <p:spPr bwMode="auto">
          <a:xfrm>
            <a:off x="1649414" y="6008688"/>
            <a:ext cx="8504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dirty="0">
                <a:cs typeface="Arial" pitchFamily="34" charset="0"/>
              </a:rPr>
              <a:t>First value is cavity insulation, second is continuous insulation so.  Therefore, as an example, “13+5” means R-13 cavity insulation plus R-5 continuous insulation </a:t>
            </a:r>
          </a:p>
        </p:txBody>
      </p:sp>
      <p:graphicFrame>
        <p:nvGraphicFramePr>
          <p:cNvPr id="8" name="Table 7"/>
          <p:cNvGraphicFramePr>
            <a:graphicFrameLocks noGrp="1"/>
          </p:cNvGraphicFramePr>
          <p:nvPr>
            <p:extLst>
              <p:ext uri="{D42A27DB-BD31-4B8C-83A1-F6EECF244321}">
                <p14:modId xmlns:p14="http://schemas.microsoft.com/office/powerpoint/2010/main" val="97684498"/>
              </p:ext>
            </p:extLst>
          </p:nvPr>
        </p:nvGraphicFramePr>
        <p:xfrm>
          <a:off x="3400426" y="2535465"/>
          <a:ext cx="4562475" cy="2509407"/>
        </p:xfrm>
        <a:graphic>
          <a:graphicData uri="http://schemas.openxmlformats.org/drawingml/2006/table">
            <a:tbl>
              <a:tblPr firstRow="1" bandRow="1">
                <a:tableStyleId>{5C22544A-7EE6-4342-B048-85BDC9FD1C3A}</a:tableStyleId>
              </a:tblPr>
              <a:tblGrid>
                <a:gridCol w="1373649">
                  <a:extLst>
                    <a:ext uri="{9D8B030D-6E8A-4147-A177-3AD203B41FA5}">
                      <a16:colId xmlns:a16="http://schemas.microsoft.com/office/drawing/2014/main" val="20000"/>
                    </a:ext>
                  </a:extLst>
                </a:gridCol>
                <a:gridCol w="1373649">
                  <a:extLst>
                    <a:ext uri="{9D8B030D-6E8A-4147-A177-3AD203B41FA5}">
                      <a16:colId xmlns:a16="http://schemas.microsoft.com/office/drawing/2014/main" val="20001"/>
                    </a:ext>
                  </a:extLst>
                </a:gridCol>
                <a:gridCol w="1815177">
                  <a:extLst>
                    <a:ext uri="{9D8B030D-6E8A-4147-A177-3AD203B41FA5}">
                      <a16:colId xmlns:a16="http://schemas.microsoft.com/office/drawing/2014/main" val="20002"/>
                    </a:ext>
                  </a:extLst>
                </a:gridCol>
              </a:tblGrid>
              <a:tr h="741984">
                <a:tc>
                  <a:txBody>
                    <a:bodyPr/>
                    <a:lstStyle/>
                    <a:p>
                      <a:pPr algn="ctr"/>
                      <a:r>
                        <a:rPr lang="en-US" sz="1400" dirty="0"/>
                        <a:t>CLIMATE</a:t>
                      </a:r>
                      <a:r>
                        <a:rPr lang="en-US" sz="1400" baseline="0" dirty="0"/>
                        <a:t> ZONE</a:t>
                      </a:r>
                      <a:endParaRPr lang="en-US" sz="1400" dirty="0"/>
                    </a:p>
                  </a:txBody>
                  <a:tcPr marL="101817" marR="101817" marT="50913" marB="50913" anchor="ctr"/>
                </a:tc>
                <a:tc>
                  <a:txBody>
                    <a:bodyPr/>
                    <a:lstStyle/>
                    <a:p>
                      <a:pPr algn="ctr"/>
                      <a:r>
                        <a:rPr lang="en-US" sz="1400" dirty="0"/>
                        <a:t>…</a:t>
                      </a:r>
                    </a:p>
                  </a:txBody>
                  <a:tcPr marL="101817" marR="101817" marT="50913" marB="50913" anchor="ctr"/>
                </a:tc>
                <a:tc>
                  <a:txBody>
                    <a:bodyPr/>
                    <a:lstStyle/>
                    <a:p>
                      <a:pPr algn="ctr"/>
                      <a:r>
                        <a:rPr lang="en-US" sz="1400" dirty="0"/>
                        <a:t>WOOD </a:t>
                      </a:r>
                      <a:br>
                        <a:rPr lang="en-US" sz="1400" dirty="0"/>
                      </a:br>
                      <a:r>
                        <a:rPr lang="en-US" sz="1400" dirty="0"/>
                        <a:t>FRAME WALL </a:t>
                      </a:r>
                      <a:br>
                        <a:rPr lang="en-US" sz="1400" dirty="0"/>
                      </a:br>
                      <a:r>
                        <a:rPr lang="en-US" sz="1400" dirty="0"/>
                        <a:t>R-VALUE</a:t>
                      </a:r>
                    </a:p>
                  </a:txBody>
                  <a:tcPr marL="101817" marR="101817" marT="50913" marB="50913" anchor="ctr"/>
                </a:tc>
                <a:extLst>
                  <a:ext uri="{0D108BD9-81ED-4DB2-BD59-A6C34878D82A}">
                    <a16:rowId xmlns:a16="http://schemas.microsoft.com/office/drawing/2014/main" val="10000"/>
                  </a:ext>
                </a:extLst>
              </a:tr>
              <a:tr h="412959">
                <a:tc>
                  <a:txBody>
                    <a:bodyPr/>
                    <a:lstStyle/>
                    <a:p>
                      <a:pPr algn="ctr"/>
                      <a:r>
                        <a:rPr lang="en-US" sz="1400" dirty="0"/>
                        <a:t>0</a:t>
                      </a:r>
                    </a:p>
                  </a:txBody>
                  <a:tcPr marL="101817" marR="101817" marT="50913" marB="50913" anchor="ctr"/>
                </a:tc>
                <a:tc>
                  <a:txBody>
                    <a:bodyPr/>
                    <a:lstStyle/>
                    <a:p>
                      <a:pPr algn="ctr"/>
                      <a:endParaRPr lang="en-US" sz="1400" dirty="0"/>
                    </a:p>
                  </a:txBody>
                  <a:tcPr marL="101817" marR="101817" marT="50913" marB="50913" anchor="ctr"/>
                </a:tc>
                <a:tc>
                  <a:txBody>
                    <a:bodyPr/>
                    <a:lstStyle/>
                    <a:p>
                      <a:pPr algn="ctr"/>
                      <a:r>
                        <a:rPr lang="en-US" sz="1400" dirty="0"/>
                        <a:t>13 or 0 + 10</a:t>
                      </a:r>
                    </a:p>
                  </a:txBody>
                  <a:tcPr marL="101817" marR="101817" marT="50913" marB="50913" anchor="ctr"/>
                </a:tc>
                <a:extLst>
                  <a:ext uri="{0D108BD9-81ED-4DB2-BD59-A6C34878D82A}">
                    <a16:rowId xmlns:a16="http://schemas.microsoft.com/office/drawing/2014/main" val="2887656984"/>
                  </a:ext>
                </a:extLst>
              </a:tr>
              <a:tr h="412959">
                <a:tc>
                  <a:txBody>
                    <a:bodyPr/>
                    <a:lstStyle/>
                    <a:p>
                      <a:pPr algn="ctr"/>
                      <a:r>
                        <a:rPr lang="en-US" sz="1400" dirty="0"/>
                        <a:t>1</a:t>
                      </a:r>
                    </a:p>
                  </a:txBody>
                  <a:tcPr marL="101817" marR="101817" marT="50913" marB="50913" anchor="ctr"/>
                </a:tc>
                <a:tc>
                  <a:txBody>
                    <a:bodyPr/>
                    <a:lstStyle/>
                    <a:p>
                      <a:pPr algn="ctr"/>
                      <a:endParaRPr lang="en-US" sz="1400" dirty="0"/>
                    </a:p>
                  </a:txBody>
                  <a:tcPr marL="101817" marR="101817" marT="50913" marB="50913" anchor="ctr"/>
                </a:tc>
                <a:tc>
                  <a:txBody>
                    <a:bodyPr/>
                    <a:lstStyle/>
                    <a:p>
                      <a:pPr algn="ctr"/>
                      <a:r>
                        <a:rPr lang="en-US" sz="1400" dirty="0"/>
                        <a:t>13 or 0 + 10</a:t>
                      </a:r>
                    </a:p>
                  </a:txBody>
                  <a:tcPr marL="101817" marR="101817" marT="50913" marB="50913" anchor="ctr"/>
                </a:tc>
                <a:extLst>
                  <a:ext uri="{0D108BD9-81ED-4DB2-BD59-A6C34878D82A}">
                    <a16:rowId xmlns:a16="http://schemas.microsoft.com/office/drawing/2014/main" val="10001"/>
                  </a:ext>
                </a:extLst>
              </a:tr>
              <a:tr h="412959">
                <a:tc>
                  <a:txBody>
                    <a:bodyPr/>
                    <a:lstStyle/>
                    <a:p>
                      <a:pPr algn="ctr"/>
                      <a:r>
                        <a:rPr lang="en-US" sz="1400" dirty="0"/>
                        <a:t>2</a:t>
                      </a:r>
                    </a:p>
                  </a:txBody>
                  <a:tcPr marL="101817" marR="101817" marT="50913" marB="50913" anchor="ctr"/>
                </a:tc>
                <a:tc>
                  <a:txBody>
                    <a:bodyPr/>
                    <a:lstStyle/>
                    <a:p>
                      <a:pPr algn="ctr"/>
                      <a:endParaRPr lang="en-US" sz="1400" dirty="0"/>
                    </a:p>
                  </a:txBody>
                  <a:tcPr marL="101817" marR="101817" marT="50913" marB="50913" anchor="ctr"/>
                </a:tc>
                <a:tc>
                  <a:txBody>
                    <a:bodyPr/>
                    <a:lstStyle/>
                    <a:p>
                      <a:pPr algn="ctr"/>
                      <a:r>
                        <a:rPr lang="en-US" sz="1400" dirty="0"/>
                        <a:t>13 or 0 + 10</a:t>
                      </a:r>
                    </a:p>
                  </a:txBody>
                  <a:tcPr marL="101817" marR="101817" marT="50913" marB="50913" anchor="ctr"/>
                </a:tc>
                <a:extLst>
                  <a:ext uri="{0D108BD9-81ED-4DB2-BD59-A6C34878D82A}">
                    <a16:rowId xmlns:a16="http://schemas.microsoft.com/office/drawing/2014/main" val="10002"/>
                  </a:ext>
                </a:extLst>
              </a:tr>
              <a:tr h="412959">
                <a:tc>
                  <a:txBody>
                    <a:bodyPr/>
                    <a:lstStyle/>
                    <a:p>
                      <a:pPr algn="ctr"/>
                      <a:r>
                        <a:rPr lang="en-US" sz="1400" dirty="0"/>
                        <a:t>3</a:t>
                      </a:r>
                    </a:p>
                  </a:txBody>
                  <a:tcPr marL="101817" marR="101817" marT="50913" marB="50913" anchor="ctr"/>
                </a:tc>
                <a:tc>
                  <a:txBody>
                    <a:bodyPr/>
                    <a:lstStyle/>
                    <a:p>
                      <a:pPr algn="ctr"/>
                      <a:endParaRPr lang="en-US" sz="1400" dirty="0"/>
                    </a:p>
                  </a:txBody>
                  <a:tcPr marL="101817" marR="101817" marT="50913" marB="50913" anchor="ctr"/>
                </a:tc>
                <a:tc>
                  <a:txBody>
                    <a:bodyPr/>
                    <a:lstStyle/>
                    <a:p>
                      <a:pPr algn="ctr"/>
                      <a:r>
                        <a:rPr lang="en-US" sz="1400" dirty="0"/>
                        <a:t>20 or</a:t>
                      </a:r>
                      <a:r>
                        <a:rPr lang="en-US" sz="1400" baseline="0" dirty="0"/>
                        <a:t> 13+5ci or 0+15</a:t>
                      </a:r>
                      <a:endParaRPr lang="en-US" sz="1400" baseline="30000" dirty="0"/>
                    </a:p>
                  </a:txBody>
                  <a:tcPr marL="101817" marR="101817" marT="50913" marB="50913" anchor="ctr"/>
                </a:tc>
                <a:extLst>
                  <a:ext uri="{0D108BD9-81ED-4DB2-BD59-A6C34878D82A}">
                    <a16:rowId xmlns:a16="http://schemas.microsoft.com/office/drawing/2014/main" val="10003"/>
                  </a:ext>
                </a:extLst>
              </a:tr>
            </a:tbl>
          </a:graphicData>
        </a:graphic>
      </p:graphicFrame>
      <p:sp>
        <p:nvSpPr>
          <p:cNvPr id="9" name="TextBox 8"/>
          <p:cNvSpPr txBox="1"/>
          <p:nvPr/>
        </p:nvSpPr>
        <p:spPr>
          <a:xfrm>
            <a:off x="3175001" y="1575941"/>
            <a:ext cx="5129213" cy="379412"/>
          </a:xfrm>
          <a:prstGeom prst="rect">
            <a:avLst/>
          </a:prstGeom>
        </p:spPr>
        <p:txBody>
          <a:bodyPr/>
          <a:lstStyle/>
          <a:p>
            <a:pPr algn="ctr" defTabSz="457200">
              <a:spcBef>
                <a:spcPct val="20000"/>
              </a:spcBef>
              <a:defRPr/>
            </a:pPr>
            <a:r>
              <a:rPr lang="en-US" dirty="0">
                <a:solidFill>
                  <a:schemeClr val="tx1">
                    <a:lumMod val="50000"/>
                  </a:schemeClr>
                </a:solidFill>
                <a:latin typeface="Arial Narrow"/>
                <a:cs typeface="Arial Narrow"/>
              </a:rPr>
              <a:t>Table R402.1.3 (PARTIAL)</a:t>
            </a:r>
            <a:br>
              <a:rPr lang="en-US" dirty="0">
                <a:solidFill>
                  <a:schemeClr val="tx1">
                    <a:lumMod val="50000"/>
                  </a:schemeClr>
                </a:solidFill>
                <a:latin typeface="Arial Narrow"/>
                <a:cs typeface="Arial Narrow"/>
              </a:rPr>
            </a:br>
            <a:r>
              <a:rPr lang="en-US" dirty="0">
                <a:solidFill>
                  <a:schemeClr val="tx1">
                    <a:lumMod val="50000"/>
                  </a:schemeClr>
                </a:solidFill>
                <a:latin typeface="Arial Narrow"/>
                <a:cs typeface="Arial Narrow"/>
              </a:rPr>
              <a:t>INSULATION AND FENESTRATION REQUIREMENTS BY COMPONENT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76D3-FF74-4B87-9C29-622E2ADCD543}"/>
              </a:ext>
            </a:extLst>
          </p:cNvPr>
          <p:cNvSpPr>
            <a:spLocks noGrp="1"/>
          </p:cNvSpPr>
          <p:nvPr>
            <p:ph type="title"/>
          </p:nvPr>
        </p:nvSpPr>
        <p:spPr/>
        <p:txBody>
          <a:bodyPr>
            <a:normAutofit/>
          </a:bodyPr>
          <a:lstStyle/>
          <a:p>
            <a:r>
              <a:rPr lang="en-US" sz="2400" b="1" dirty="0"/>
              <a:t>Why Care about the IECC?</a:t>
            </a:r>
          </a:p>
        </p:txBody>
      </p:sp>
      <p:sp>
        <p:nvSpPr>
          <p:cNvPr id="3" name="Rectangle 2">
            <a:extLst>
              <a:ext uri="{FF2B5EF4-FFF2-40B4-BE49-F238E27FC236}">
                <a16:creationId xmlns:a16="http://schemas.microsoft.com/office/drawing/2014/main" id="{D62B325B-DC7B-4DF1-9524-58C41D85F5CA}"/>
              </a:ext>
            </a:extLst>
          </p:cNvPr>
          <p:cNvSpPr/>
          <p:nvPr/>
        </p:nvSpPr>
        <p:spPr>
          <a:xfrm>
            <a:off x="209553" y="1626175"/>
            <a:ext cx="6931476" cy="4400435"/>
          </a:xfrm>
          <a:prstGeom prst="rect">
            <a:avLst/>
          </a:prstGeom>
        </p:spPr>
        <p:txBody>
          <a:bodyPr wrap="square">
            <a:spAutoFit/>
          </a:bodyPr>
          <a:lstStyle/>
          <a:p>
            <a:pPr marL="742920" lvl="1" indent="-285739" defTabSz="914363">
              <a:buFont typeface="Arial" panose="020B0604020202020204" pitchFamily="34" charset="0"/>
              <a:buChar char="•"/>
            </a:pPr>
            <a:r>
              <a:rPr lang="en-US" altLang="en-US" sz="2333" dirty="0">
                <a:solidFill>
                  <a:srgbClr val="000000"/>
                </a:solidFill>
                <a:latin typeface="Arial"/>
              </a:rPr>
              <a:t>Energy codes and standards set minimum efficiency requirements for new and renovated buildings, assuring reductions in energy use and emissions over the life of the building.  Energy codes are a subset of building codes, which establish baseline requirements and govern building construction.  </a:t>
            </a:r>
          </a:p>
          <a:p>
            <a:pPr marL="742920" lvl="1" indent="-285739" defTabSz="914363">
              <a:buFont typeface="Arial" panose="020B0604020202020204" pitchFamily="34" charset="0"/>
              <a:buChar char="•"/>
            </a:pPr>
            <a:endParaRPr lang="en-US" altLang="en-US" sz="2333" dirty="0">
              <a:solidFill>
                <a:srgbClr val="000000"/>
              </a:solidFill>
              <a:latin typeface="Arial"/>
            </a:endParaRPr>
          </a:p>
          <a:p>
            <a:pPr marL="742920" lvl="1" indent="-285739" defTabSz="914363">
              <a:buFont typeface="Arial" panose="020B0604020202020204" pitchFamily="34" charset="0"/>
              <a:buChar char="•"/>
            </a:pPr>
            <a:r>
              <a:rPr lang="en-US" altLang="en-US" sz="2333" dirty="0">
                <a:solidFill>
                  <a:srgbClr val="000000"/>
                </a:solidFill>
                <a:latin typeface="Arial"/>
              </a:rPr>
              <a:t>Code buildings are more comfortable and cost-effective to operate, assuring energy, economic and environmental benefits.</a:t>
            </a:r>
          </a:p>
        </p:txBody>
      </p:sp>
      <p:pic>
        <p:nvPicPr>
          <p:cNvPr id="4" name="Picture 72" descr="IECC2009cover">
            <a:extLst>
              <a:ext uri="{FF2B5EF4-FFF2-40B4-BE49-F238E27FC236}">
                <a16:creationId xmlns:a16="http://schemas.microsoft.com/office/drawing/2014/main" id="{98F4A174-A324-4DFD-90E1-6C1DB3AE4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7870">
            <a:off x="9271644" y="4150972"/>
            <a:ext cx="1059971" cy="135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2012IECC.jpg">
            <a:extLst>
              <a:ext uri="{FF2B5EF4-FFF2-40B4-BE49-F238E27FC236}">
                <a16:creationId xmlns:a16="http://schemas.microsoft.com/office/drawing/2014/main" id="{73E497B3-1710-4913-BD3B-78CADE90B5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97279">
            <a:off x="9978907" y="4446212"/>
            <a:ext cx="990598" cy="128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1">
            <a:extLst>
              <a:ext uri="{FF2B5EF4-FFF2-40B4-BE49-F238E27FC236}">
                <a16:creationId xmlns:a16="http://schemas.microsoft.com/office/drawing/2014/main" id="{77253523-2AEF-4C75-811E-B8B2F3E00A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61777">
            <a:off x="9284608" y="4851295"/>
            <a:ext cx="1071020" cy="1371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3022284E-F1B7-4B0B-BB26-0BC3C31068D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36619" y="4934982"/>
            <a:ext cx="1203464" cy="156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1E7320C1-414E-4BEE-8CF2-8516D5CB1750}"/>
              </a:ext>
            </a:extLst>
          </p:cNvPr>
          <p:cNvPicPr>
            <a:picLocks noChangeAspect="1"/>
          </p:cNvPicPr>
          <p:nvPr/>
        </p:nvPicPr>
        <p:blipFill>
          <a:blip r:embed="rId7"/>
          <a:stretch>
            <a:fillRect/>
          </a:stretch>
        </p:blipFill>
        <p:spPr>
          <a:xfrm>
            <a:off x="9132632" y="1567421"/>
            <a:ext cx="1876687" cy="2391109"/>
          </a:xfrm>
          <a:prstGeom prst="rect">
            <a:avLst/>
          </a:prstGeom>
        </p:spPr>
      </p:pic>
    </p:spTree>
    <p:extLst>
      <p:ext uri="{BB962C8B-B14F-4D97-AF65-F5344CB8AC3E}">
        <p14:creationId xmlns:p14="http://schemas.microsoft.com/office/powerpoint/2010/main" val="826898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Content Placeholder 1"/>
          <p:cNvSpPr>
            <a:spLocks noGrp="1"/>
          </p:cNvSpPr>
          <p:nvPr>
            <p:ph idx="1"/>
          </p:nvPr>
        </p:nvSpPr>
        <p:spPr/>
        <p:txBody>
          <a:bodyPr/>
          <a:lstStyle/>
          <a:p>
            <a:r>
              <a:rPr lang="en-US" altLang="en-US" dirty="0"/>
              <a:t>R-value labeled on product package </a:t>
            </a:r>
          </a:p>
          <a:p>
            <a:r>
              <a:rPr lang="en-US" altLang="en-US" dirty="0"/>
              <a:t>Indicated on certification</a:t>
            </a:r>
          </a:p>
          <a:p>
            <a:r>
              <a:rPr lang="en-US" altLang="en-US" dirty="0"/>
              <a:t>Installer signature and date</a:t>
            </a:r>
          </a:p>
          <a:p>
            <a:r>
              <a:rPr lang="en-US" altLang="en-US" dirty="0"/>
              <a:t>Posted on site in conspicuous location</a:t>
            </a:r>
          </a:p>
          <a:p>
            <a:r>
              <a:rPr lang="en-US" altLang="en-US" dirty="0"/>
              <a:t>Thermal resistance (R-value) determined in accordance with ASTM C 1363</a:t>
            </a:r>
          </a:p>
        </p:txBody>
      </p:sp>
      <p:sp>
        <p:nvSpPr>
          <p:cNvPr id="190467" name="Title 2"/>
          <p:cNvSpPr>
            <a:spLocks noGrp="1"/>
          </p:cNvSpPr>
          <p:nvPr>
            <p:ph type="title"/>
          </p:nvPr>
        </p:nvSpPr>
        <p:spPr/>
        <p:txBody>
          <a:bodyPr/>
          <a:lstStyle/>
          <a:p>
            <a:r>
              <a:rPr lang="en-US" altLang="en-US" sz="2400" b="1" dirty="0"/>
              <a:t>Walls – Insulated Siding</a:t>
            </a:r>
            <a:br>
              <a:rPr lang="en-US" altLang="en-US" sz="2400" b="1" dirty="0"/>
            </a:br>
            <a:r>
              <a:rPr lang="en-US" altLang="en-US" sz="2000" b="1" i="1" dirty="0"/>
              <a:t>Section R303.1.4.1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378311" y="-7670"/>
            <a:ext cx="5384800" cy="920750"/>
          </a:xfrm>
        </p:spPr>
        <p:txBody>
          <a:bodyPr/>
          <a:lstStyle/>
          <a:p>
            <a:pPr eaLnBrk="1" hangingPunct="1"/>
            <a:r>
              <a:rPr lang="en-US" altLang="en-US" sz="2400" b="1" dirty="0"/>
              <a:t>Steel-Frame Walls</a:t>
            </a:r>
            <a:br>
              <a:rPr lang="en-US" altLang="en-US" sz="2400" b="1" dirty="0"/>
            </a:br>
            <a:r>
              <a:rPr lang="en-US" altLang="en-US" sz="2000" b="1" i="1" dirty="0"/>
              <a:t>Section R402.2.6</a:t>
            </a:r>
            <a:endParaRPr lang="en-US" altLang="en-US" sz="2000" b="1" dirty="0"/>
          </a:p>
        </p:txBody>
      </p:sp>
      <p:sp>
        <p:nvSpPr>
          <p:cNvPr id="191491" name="Text Box 82"/>
          <p:cNvSpPr txBox="1">
            <a:spLocks noChangeArrowheads="1"/>
          </p:cNvSpPr>
          <p:nvPr/>
        </p:nvSpPr>
        <p:spPr bwMode="auto">
          <a:xfrm>
            <a:off x="3030108" y="1166684"/>
            <a:ext cx="51133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lgn="ctr" eaLnBrk="1" hangingPunct="1">
              <a:spcBef>
                <a:spcPct val="0"/>
              </a:spcBef>
              <a:buFontTx/>
              <a:buNone/>
            </a:pPr>
            <a:r>
              <a:rPr lang="en-US" altLang="en-US" sz="1400" dirty="0">
                <a:cs typeface="Arial" pitchFamily="34" charset="0"/>
              </a:rPr>
              <a:t>Table R402.2.6</a:t>
            </a:r>
            <a:br>
              <a:rPr lang="en-US" altLang="en-US" sz="1400" dirty="0">
                <a:cs typeface="Arial" pitchFamily="34" charset="0"/>
              </a:rPr>
            </a:br>
            <a:r>
              <a:rPr lang="en-US" altLang="en-US" sz="1400" dirty="0">
                <a:cs typeface="Arial" pitchFamily="34" charset="0"/>
              </a:rPr>
              <a:t>Steel-Frame Ceiling, Wall and Floor Insulation</a:t>
            </a:r>
          </a:p>
          <a:p>
            <a:pPr algn="ctr" eaLnBrk="1" hangingPunct="1">
              <a:spcBef>
                <a:spcPct val="0"/>
              </a:spcBef>
              <a:buFontTx/>
              <a:buNone/>
            </a:pPr>
            <a:r>
              <a:rPr lang="en-US" altLang="en-US" sz="1400" dirty="0">
                <a:cs typeface="Arial" pitchFamily="34" charset="0"/>
              </a:rPr>
              <a:t>(R-Value)</a:t>
            </a:r>
            <a:endParaRPr lang="en-US" altLang="en-US" sz="1400" baseline="30000" dirty="0">
              <a:cs typeface="Arial" pitchFamily="34" charset="0"/>
            </a:endParaRPr>
          </a:p>
        </p:txBody>
      </p:sp>
      <p:grpSp>
        <p:nvGrpSpPr>
          <p:cNvPr id="191492" name="Group 32"/>
          <p:cNvGrpSpPr>
            <a:grpSpLocks/>
          </p:cNvGrpSpPr>
          <p:nvPr/>
        </p:nvGrpSpPr>
        <p:grpSpPr bwMode="auto">
          <a:xfrm>
            <a:off x="2553859" y="1930271"/>
            <a:ext cx="5794375" cy="4195762"/>
            <a:chOff x="3142581" y="994759"/>
            <a:chExt cx="5795357" cy="4196464"/>
          </a:xfrm>
        </p:grpSpPr>
        <p:sp>
          <p:nvSpPr>
            <p:cNvPr id="34" name="Oval 33"/>
            <p:cNvSpPr/>
            <p:nvPr/>
          </p:nvSpPr>
          <p:spPr>
            <a:xfrm>
              <a:off x="3407739" y="1072559"/>
              <a:ext cx="1857690" cy="53825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91496" name="Rectangle 27"/>
            <p:cNvSpPr>
              <a:spLocks noChangeArrowheads="1"/>
            </p:cNvSpPr>
            <p:nvPr/>
          </p:nvSpPr>
          <p:spPr bwMode="auto">
            <a:xfrm>
              <a:off x="3528951" y="4736796"/>
              <a:ext cx="2567111" cy="31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dirty="0">
                  <a:latin typeface="Calibri" pitchFamily="34" charset="0"/>
                  <a:cs typeface="Arial" pitchFamily="34" charset="0"/>
                </a:rPr>
                <a:t>R-13+R-5</a:t>
              </a:r>
            </a:p>
          </p:txBody>
        </p:sp>
        <p:sp>
          <p:nvSpPr>
            <p:cNvPr id="191497" name="Rectangle 24"/>
            <p:cNvSpPr>
              <a:spLocks noChangeArrowheads="1"/>
            </p:cNvSpPr>
            <p:nvPr/>
          </p:nvSpPr>
          <p:spPr bwMode="auto">
            <a:xfrm>
              <a:off x="5731351" y="4357062"/>
              <a:ext cx="2827214"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dirty="0">
                  <a:latin typeface="Calibri" pitchFamily="34" charset="0"/>
                  <a:cs typeface="Arial" pitchFamily="34" charset="0"/>
                </a:rPr>
                <a:t>R-13 + 4.2 or R-21 +2.8 or </a:t>
              </a:r>
              <a:br>
                <a:rPr lang="en-US" altLang="en-US" sz="1200" dirty="0">
                  <a:latin typeface="Calibri" pitchFamily="34" charset="0"/>
                  <a:cs typeface="Arial" pitchFamily="34" charset="0"/>
                </a:rPr>
              </a:br>
              <a:r>
                <a:rPr lang="en-US" altLang="en-US" sz="1200" dirty="0">
                  <a:latin typeface="Calibri" pitchFamily="34" charset="0"/>
                  <a:cs typeface="Arial" pitchFamily="34" charset="0"/>
                </a:rPr>
                <a:t>R-0+9.3 or R-15+R-3.8 or R-21 + 3.1</a:t>
              </a:r>
            </a:p>
          </p:txBody>
        </p:sp>
        <p:sp>
          <p:nvSpPr>
            <p:cNvPr id="191498" name="Rectangle 23"/>
            <p:cNvSpPr>
              <a:spLocks noChangeArrowheads="1"/>
            </p:cNvSpPr>
            <p:nvPr/>
          </p:nvSpPr>
          <p:spPr bwMode="auto">
            <a:xfrm>
              <a:off x="3528951" y="4357062"/>
              <a:ext cx="2567111"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R-13</a:t>
              </a:r>
            </a:p>
          </p:txBody>
        </p:sp>
        <p:sp>
          <p:nvSpPr>
            <p:cNvPr id="191499" name="Rectangle 21"/>
            <p:cNvSpPr>
              <a:spLocks noChangeArrowheads="1"/>
            </p:cNvSpPr>
            <p:nvPr/>
          </p:nvSpPr>
          <p:spPr bwMode="auto">
            <a:xfrm>
              <a:off x="3528951" y="4041162"/>
              <a:ext cx="5394325" cy="3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                                                    Steel Framed Wall</a:t>
              </a:r>
            </a:p>
          </p:txBody>
        </p:sp>
        <p:sp>
          <p:nvSpPr>
            <p:cNvPr id="191500" name="Rectangle 20"/>
            <p:cNvSpPr>
              <a:spLocks noChangeArrowheads="1"/>
            </p:cNvSpPr>
            <p:nvPr/>
          </p:nvSpPr>
          <p:spPr bwMode="auto">
            <a:xfrm>
              <a:off x="5704493" y="3725263"/>
              <a:ext cx="2825800"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R-49 2x4, or 2x6, or 2x8, or 2x10</a:t>
              </a:r>
            </a:p>
          </p:txBody>
        </p:sp>
        <p:sp>
          <p:nvSpPr>
            <p:cNvPr id="191501" name="Rectangle 19"/>
            <p:cNvSpPr>
              <a:spLocks noChangeArrowheads="1"/>
            </p:cNvSpPr>
            <p:nvPr/>
          </p:nvSpPr>
          <p:spPr bwMode="auto">
            <a:xfrm>
              <a:off x="3528951" y="3725263"/>
              <a:ext cx="2567111"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R-38</a:t>
              </a:r>
            </a:p>
          </p:txBody>
        </p:sp>
        <p:sp>
          <p:nvSpPr>
            <p:cNvPr id="191502" name="Rectangle 40"/>
            <p:cNvSpPr>
              <a:spLocks noChangeArrowheads="1"/>
            </p:cNvSpPr>
            <p:nvPr/>
          </p:nvSpPr>
          <p:spPr bwMode="auto">
            <a:xfrm>
              <a:off x="5704493" y="3186760"/>
              <a:ext cx="2825800" cy="53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R-38 in 2x4, or 2x6, or 2x8</a:t>
              </a:r>
            </a:p>
            <a:p>
              <a:pPr eaLnBrk="1" hangingPunct="1">
                <a:buClr>
                  <a:srgbClr val="005288"/>
                </a:buClr>
                <a:buSzPct val="130000"/>
                <a:buFontTx/>
                <a:buNone/>
              </a:pPr>
              <a:r>
                <a:rPr lang="en-US" altLang="en-US" sz="1200">
                  <a:latin typeface="Calibri" pitchFamily="34" charset="0"/>
                  <a:cs typeface="Arial" pitchFamily="34" charset="0"/>
                </a:rPr>
                <a:t>R-49 any framing</a:t>
              </a:r>
            </a:p>
          </p:txBody>
        </p:sp>
        <p:sp>
          <p:nvSpPr>
            <p:cNvPr id="191503" name="Rectangle 41"/>
            <p:cNvSpPr>
              <a:spLocks noChangeArrowheads="1"/>
            </p:cNvSpPr>
            <p:nvPr/>
          </p:nvSpPr>
          <p:spPr bwMode="auto">
            <a:xfrm>
              <a:off x="3528951" y="3186760"/>
              <a:ext cx="2567111" cy="53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R-30</a:t>
              </a:r>
            </a:p>
          </p:txBody>
        </p:sp>
        <p:sp>
          <p:nvSpPr>
            <p:cNvPr id="191504" name="Rectangle 15"/>
            <p:cNvSpPr>
              <a:spLocks noChangeArrowheads="1"/>
            </p:cNvSpPr>
            <p:nvPr/>
          </p:nvSpPr>
          <p:spPr bwMode="auto">
            <a:xfrm>
              <a:off x="3528951" y="2869224"/>
              <a:ext cx="5394325" cy="3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                                                   Steel Joist Ceilings</a:t>
              </a:r>
              <a:r>
                <a:rPr lang="en-US" altLang="en-US" sz="1200" baseline="30000">
                  <a:latin typeface="Calibri" pitchFamily="34" charset="0"/>
                  <a:cs typeface="Arial" pitchFamily="34" charset="0"/>
                </a:rPr>
                <a:t>b</a:t>
              </a:r>
            </a:p>
          </p:txBody>
        </p:sp>
        <p:sp>
          <p:nvSpPr>
            <p:cNvPr id="191505" name="Rectangle 14"/>
            <p:cNvSpPr>
              <a:spLocks noChangeArrowheads="1"/>
            </p:cNvSpPr>
            <p:nvPr/>
          </p:nvSpPr>
          <p:spPr bwMode="auto">
            <a:xfrm>
              <a:off x="5684702" y="2556598"/>
              <a:ext cx="2827214" cy="31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R-38 + 5</a:t>
              </a:r>
            </a:p>
          </p:txBody>
        </p:sp>
        <p:sp>
          <p:nvSpPr>
            <p:cNvPr id="191506" name="Rectangle 13"/>
            <p:cNvSpPr>
              <a:spLocks noChangeArrowheads="1"/>
            </p:cNvSpPr>
            <p:nvPr/>
          </p:nvSpPr>
          <p:spPr bwMode="auto">
            <a:xfrm>
              <a:off x="3528951" y="2556598"/>
              <a:ext cx="2567111" cy="31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R-49</a:t>
              </a:r>
            </a:p>
          </p:txBody>
        </p:sp>
        <p:sp>
          <p:nvSpPr>
            <p:cNvPr id="191507" name="Rectangle 12"/>
            <p:cNvSpPr>
              <a:spLocks noChangeArrowheads="1"/>
            </p:cNvSpPr>
            <p:nvPr/>
          </p:nvSpPr>
          <p:spPr bwMode="auto">
            <a:xfrm>
              <a:off x="5684702" y="2240698"/>
              <a:ext cx="2827214" cy="3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R-49 or R-38 + 3</a:t>
              </a:r>
            </a:p>
          </p:txBody>
        </p:sp>
        <p:sp>
          <p:nvSpPr>
            <p:cNvPr id="191508" name="Rectangle 11"/>
            <p:cNvSpPr>
              <a:spLocks noChangeArrowheads="1"/>
            </p:cNvSpPr>
            <p:nvPr/>
          </p:nvSpPr>
          <p:spPr bwMode="auto">
            <a:xfrm>
              <a:off x="3528951" y="2240698"/>
              <a:ext cx="2567111" cy="3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R-38</a:t>
              </a:r>
            </a:p>
          </p:txBody>
        </p:sp>
        <p:sp>
          <p:nvSpPr>
            <p:cNvPr id="191509" name="Rectangle 10"/>
            <p:cNvSpPr>
              <a:spLocks noChangeArrowheads="1"/>
            </p:cNvSpPr>
            <p:nvPr/>
          </p:nvSpPr>
          <p:spPr bwMode="auto">
            <a:xfrm>
              <a:off x="5684702" y="1926435"/>
              <a:ext cx="2827214" cy="31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R-38 or R-30 + 3 or R-26 + 5</a:t>
              </a:r>
            </a:p>
          </p:txBody>
        </p:sp>
        <p:sp>
          <p:nvSpPr>
            <p:cNvPr id="191510" name="Rectangle 9"/>
            <p:cNvSpPr>
              <a:spLocks noChangeArrowheads="1"/>
            </p:cNvSpPr>
            <p:nvPr/>
          </p:nvSpPr>
          <p:spPr bwMode="auto">
            <a:xfrm>
              <a:off x="3528951" y="1926435"/>
              <a:ext cx="2567111" cy="31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dirty="0">
                  <a:latin typeface="Calibri" pitchFamily="34" charset="0"/>
                  <a:cs typeface="Arial" pitchFamily="34" charset="0"/>
                </a:rPr>
                <a:t>R-30</a:t>
              </a:r>
            </a:p>
          </p:txBody>
        </p:sp>
        <p:sp>
          <p:nvSpPr>
            <p:cNvPr id="191511" name="Rectangle 7"/>
            <p:cNvSpPr>
              <a:spLocks noChangeArrowheads="1"/>
            </p:cNvSpPr>
            <p:nvPr/>
          </p:nvSpPr>
          <p:spPr bwMode="auto">
            <a:xfrm>
              <a:off x="3528951" y="1610536"/>
              <a:ext cx="5394325"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                                                   Steel Truss Ceilings</a:t>
              </a:r>
              <a:r>
                <a:rPr lang="en-US" altLang="en-US" sz="1200" baseline="30000">
                  <a:latin typeface="Calibri" pitchFamily="34" charset="0"/>
                  <a:cs typeface="Arial" pitchFamily="34" charset="0"/>
                </a:rPr>
                <a:t>b</a:t>
              </a:r>
            </a:p>
          </p:txBody>
        </p:sp>
        <p:sp>
          <p:nvSpPr>
            <p:cNvPr id="191512" name="Rectangle 6"/>
            <p:cNvSpPr>
              <a:spLocks noChangeArrowheads="1"/>
            </p:cNvSpPr>
            <p:nvPr/>
          </p:nvSpPr>
          <p:spPr bwMode="auto">
            <a:xfrm>
              <a:off x="5694597" y="1072033"/>
              <a:ext cx="2827214" cy="53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Cold-Formed Steel </a:t>
              </a:r>
            </a:p>
            <a:p>
              <a:pPr eaLnBrk="1" hangingPunct="1">
                <a:buClr>
                  <a:srgbClr val="005288"/>
                </a:buClr>
                <a:buSzPct val="130000"/>
                <a:buFontTx/>
                <a:buNone/>
              </a:pPr>
              <a:r>
                <a:rPr lang="en-US" altLang="en-US" sz="1200">
                  <a:latin typeface="Calibri" pitchFamily="34" charset="0"/>
                  <a:cs typeface="Arial" pitchFamily="34" charset="0"/>
                </a:rPr>
                <a:t>Equivalent R-value</a:t>
              </a:r>
              <a:r>
                <a:rPr lang="en-US" altLang="en-US" sz="1200" baseline="30000">
                  <a:latin typeface="Calibri" pitchFamily="34" charset="0"/>
                  <a:cs typeface="Arial" pitchFamily="34" charset="0"/>
                </a:rPr>
                <a:t>a</a:t>
              </a:r>
            </a:p>
          </p:txBody>
        </p:sp>
        <p:sp>
          <p:nvSpPr>
            <p:cNvPr id="191513" name="Rectangle 5"/>
            <p:cNvSpPr>
              <a:spLocks noChangeArrowheads="1"/>
            </p:cNvSpPr>
            <p:nvPr/>
          </p:nvSpPr>
          <p:spPr bwMode="auto">
            <a:xfrm>
              <a:off x="3142581" y="994759"/>
              <a:ext cx="2567111" cy="53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lgn="ctr" eaLnBrk="1" hangingPunct="1">
                <a:buClr>
                  <a:srgbClr val="005288"/>
                </a:buClr>
                <a:buSzPct val="130000"/>
                <a:buFontTx/>
                <a:buNone/>
              </a:pPr>
              <a:br>
                <a:rPr lang="en-US" altLang="en-US" sz="1200">
                  <a:latin typeface="Calibri" pitchFamily="34" charset="0"/>
                  <a:cs typeface="Arial" pitchFamily="34" charset="0"/>
                </a:rPr>
              </a:br>
              <a:r>
                <a:rPr lang="en-US" altLang="en-US" sz="1200">
                  <a:latin typeface="Calibri" pitchFamily="34" charset="0"/>
                  <a:cs typeface="Arial" pitchFamily="34" charset="0"/>
                </a:rPr>
                <a:t>Wood Frame R-value</a:t>
              </a:r>
              <a:br>
                <a:rPr lang="en-US" altLang="en-US" sz="1200">
                  <a:latin typeface="Calibri" pitchFamily="34" charset="0"/>
                  <a:cs typeface="Arial" pitchFamily="34" charset="0"/>
                </a:rPr>
              </a:br>
              <a:r>
                <a:rPr lang="en-US" altLang="en-US" sz="1200">
                  <a:latin typeface="Calibri" pitchFamily="34" charset="0"/>
                  <a:cs typeface="Arial" pitchFamily="34" charset="0"/>
                </a:rPr>
                <a:t>Requirement</a:t>
              </a:r>
            </a:p>
          </p:txBody>
        </p:sp>
        <p:sp>
          <p:nvSpPr>
            <p:cNvPr id="191514" name="Line 35"/>
            <p:cNvSpPr>
              <a:spLocks noChangeShapeType="1"/>
            </p:cNvSpPr>
            <p:nvPr/>
          </p:nvSpPr>
          <p:spPr bwMode="auto">
            <a:xfrm>
              <a:off x="3528951" y="1072033"/>
              <a:ext cx="539432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15" name="Line 36"/>
            <p:cNvSpPr>
              <a:spLocks noChangeShapeType="1"/>
            </p:cNvSpPr>
            <p:nvPr/>
          </p:nvSpPr>
          <p:spPr bwMode="auto">
            <a:xfrm>
              <a:off x="3528951" y="1610536"/>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16" name="Line 37"/>
            <p:cNvSpPr>
              <a:spLocks noChangeShapeType="1"/>
            </p:cNvSpPr>
            <p:nvPr/>
          </p:nvSpPr>
          <p:spPr bwMode="auto">
            <a:xfrm>
              <a:off x="3528951" y="1926435"/>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17" name="Line 38"/>
            <p:cNvSpPr>
              <a:spLocks noChangeShapeType="1"/>
            </p:cNvSpPr>
            <p:nvPr/>
          </p:nvSpPr>
          <p:spPr bwMode="auto">
            <a:xfrm>
              <a:off x="3528951" y="2240698"/>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18" name="Line 39"/>
            <p:cNvSpPr>
              <a:spLocks noChangeShapeType="1"/>
            </p:cNvSpPr>
            <p:nvPr/>
          </p:nvSpPr>
          <p:spPr bwMode="auto">
            <a:xfrm>
              <a:off x="3528951" y="2556598"/>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19" name="Line 40"/>
            <p:cNvSpPr>
              <a:spLocks noChangeShapeType="1"/>
            </p:cNvSpPr>
            <p:nvPr/>
          </p:nvSpPr>
          <p:spPr bwMode="auto">
            <a:xfrm>
              <a:off x="3528951" y="2869224"/>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20" name="Line 41"/>
            <p:cNvSpPr>
              <a:spLocks noChangeShapeType="1"/>
            </p:cNvSpPr>
            <p:nvPr/>
          </p:nvSpPr>
          <p:spPr bwMode="auto">
            <a:xfrm>
              <a:off x="3528951" y="3186760"/>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21" name="Line 42"/>
            <p:cNvSpPr>
              <a:spLocks noChangeShapeType="1"/>
            </p:cNvSpPr>
            <p:nvPr/>
          </p:nvSpPr>
          <p:spPr bwMode="auto">
            <a:xfrm>
              <a:off x="3528951" y="3725263"/>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22" name="Line 43"/>
            <p:cNvSpPr>
              <a:spLocks noChangeShapeType="1"/>
            </p:cNvSpPr>
            <p:nvPr/>
          </p:nvSpPr>
          <p:spPr bwMode="auto">
            <a:xfrm>
              <a:off x="3528951" y="4041162"/>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23" name="Line 44"/>
            <p:cNvSpPr>
              <a:spLocks noChangeShapeType="1"/>
            </p:cNvSpPr>
            <p:nvPr/>
          </p:nvSpPr>
          <p:spPr bwMode="auto">
            <a:xfrm>
              <a:off x="3528951" y="4357062"/>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24" name="Line 45"/>
            <p:cNvSpPr>
              <a:spLocks noChangeShapeType="1"/>
            </p:cNvSpPr>
            <p:nvPr/>
          </p:nvSpPr>
          <p:spPr bwMode="auto">
            <a:xfrm>
              <a:off x="3528951" y="4750234"/>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25" name="Line 50"/>
            <p:cNvSpPr>
              <a:spLocks noChangeShapeType="1"/>
            </p:cNvSpPr>
            <p:nvPr/>
          </p:nvSpPr>
          <p:spPr bwMode="auto">
            <a:xfrm>
              <a:off x="3541831" y="5191223"/>
              <a:ext cx="539432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26" name="Line 51"/>
            <p:cNvSpPr>
              <a:spLocks noChangeShapeType="1"/>
            </p:cNvSpPr>
            <p:nvPr/>
          </p:nvSpPr>
          <p:spPr bwMode="auto">
            <a:xfrm>
              <a:off x="3528950" y="1072033"/>
              <a:ext cx="12739" cy="411815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27" name="Line 52"/>
            <p:cNvSpPr>
              <a:spLocks noChangeShapeType="1"/>
            </p:cNvSpPr>
            <p:nvPr/>
          </p:nvSpPr>
          <p:spPr bwMode="auto">
            <a:xfrm>
              <a:off x="5264861" y="1072033"/>
              <a:ext cx="0" cy="5385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28" name="Line 53"/>
            <p:cNvSpPr>
              <a:spLocks noChangeShapeType="1"/>
            </p:cNvSpPr>
            <p:nvPr/>
          </p:nvSpPr>
          <p:spPr bwMode="auto">
            <a:xfrm>
              <a:off x="8923275" y="1072033"/>
              <a:ext cx="14663" cy="407951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29" name="Line 59"/>
            <p:cNvSpPr>
              <a:spLocks noChangeShapeType="1"/>
            </p:cNvSpPr>
            <p:nvPr/>
          </p:nvSpPr>
          <p:spPr bwMode="auto">
            <a:xfrm>
              <a:off x="5274756" y="1926435"/>
              <a:ext cx="0" cy="9427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30" name="Line 65"/>
            <p:cNvSpPr>
              <a:spLocks noChangeShapeType="1"/>
            </p:cNvSpPr>
            <p:nvPr/>
          </p:nvSpPr>
          <p:spPr bwMode="auto">
            <a:xfrm>
              <a:off x="5274756" y="3186760"/>
              <a:ext cx="0" cy="85440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31" name="Line 65"/>
            <p:cNvSpPr>
              <a:spLocks noChangeShapeType="1"/>
            </p:cNvSpPr>
            <p:nvPr/>
          </p:nvSpPr>
          <p:spPr bwMode="auto">
            <a:xfrm>
              <a:off x="5264861" y="4379977"/>
              <a:ext cx="2598" cy="74581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32" name="Rectangle 24"/>
            <p:cNvSpPr>
              <a:spLocks noChangeArrowheads="1"/>
            </p:cNvSpPr>
            <p:nvPr/>
          </p:nvSpPr>
          <p:spPr bwMode="auto">
            <a:xfrm>
              <a:off x="5729203" y="4767042"/>
              <a:ext cx="2827214"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dirty="0">
                  <a:latin typeface="Calibri" pitchFamily="34" charset="0"/>
                  <a:cs typeface="Arial" pitchFamily="34" charset="0"/>
                </a:rPr>
                <a:t>R-0 + 15 or R-13 + 8 or R-15 + 8.5 or R-19 + 8 or R-21 + 7</a:t>
              </a:r>
            </a:p>
          </p:txBody>
        </p:sp>
      </p:grpSp>
      <p:sp>
        <p:nvSpPr>
          <p:cNvPr id="57" name="Rectangle 3"/>
          <p:cNvSpPr txBox="1">
            <a:spLocks noChangeArrowheads="1"/>
          </p:cNvSpPr>
          <p:nvPr/>
        </p:nvSpPr>
        <p:spPr>
          <a:xfrm>
            <a:off x="5152840" y="2540498"/>
            <a:ext cx="2511425" cy="2368550"/>
          </a:xfrm>
          <a:prstGeom prst="rect">
            <a:avLst/>
          </a:prstGeom>
          <a:solidFill>
            <a:schemeClr val="folHlink"/>
          </a:solidFill>
        </p:spPr>
        <p:txBody>
          <a:bodyPr>
            <a:normAutofit/>
          </a:bodyPr>
          <a:lstStyle/>
          <a:p>
            <a:pPr marL="342900" indent="-342900" defTabSz="457200">
              <a:lnSpc>
                <a:spcPct val="120000"/>
              </a:lnSpc>
              <a:spcBef>
                <a:spcPct val="20000"/>
              </a:spcBef>
              <a:buFont typeface="Wingdings" pitchFamily="2" charset="2"/>
              <a:buChar char="ü"/>
              <a:defRPr/>
            </a:pPr>
            <a:r>
              <a:rPr lang="en-US" sz="2400" dirty="0">
                <a:solidFill>
                  <a:schemeClr val="bg1"/>
                </a:solidFill>
              </a:rPr>
              <a:t>“R-X + R-Y” means R-X cavity plus R-Y continuous</a:t>
            </a:r>
          </a:p>
        </p:txBody>
      </p:sp>
      <p:sp>
        <p:nvSpPr>
          <p:cNvPr id="191494" name="Text Box 97"/>
          <p:cNvSpPr txBox="1">
            <a:spLocks noChangeArrowheads="1"/>
          </p:cNvSpPr>
          <p:nvPr/>
        </p:nvSpPr>
        <p:spPr bwMode="auto">
          <a:xfrm>
            <a:off x="2374471" y="3798759"/>
            <a:ext cx="2741612" cy="1077913"/>
          </a:xfrm>
          <a:prstGeom prst="rect">
            <a:avLst/>
          </a:prstGeom>
          <a:solidFill>
            <a:schemeClr val="folHlink"/>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sz="1600">
                <a:solidFill>
                  <a:schemeClr val="bg1"/>
                </a:solidFill>
                <a:cs typeface="Arial" pitchFamily="34" charset="0"/>
              </a:rPr>
              <a:t>Table keys on the wood-frame requirement for the corresponding building component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4" descr="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864" y="3638551"/>
            <a:ext cx="6669087"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9" name="Rectangle 5"/>
          <p:cNvSpPr>
            <a:spLocks noGrp="1" noChangeArrowheads="1"/>
          </p:cNvSpPr>
          <p:nvPr>
            <p:ph type="title"/>
          </p:nvPr>
        </p:nvSpPr>
        <p:spPr>
          <a:xfrm>
            <a:off x="526494" y="1"/>
            <a:ext cx="6502400" cy="898525"/>
          </a:xfrm>
        </p:spPr>
        <p:txBody>
          <a:bodyPr/>
          <a:lstStyle/>
          <a:p>
            <a:pPr eaLnBrk="1" hangingPunct="1"/>
            <a:r>
              <a:rPr lang="en-US" altLang="en-US" sz="2400" b="1" dirty="0"/>
              <a:t>Mass Walls</a:t>
            </a:r>
            <a:br>
              <a:rPr lang="en-US" altLang="en-US" sz="2400" b="1" dirty="0"/>
            </a:br>
            <a:r>
              <a:rPr lang="en-US" altLang="en-US" sz="2000" b="1" i="1" dirty="0"/>
              <a:t>Section R402.2.5</a:t>
            </a:r>
            <a:endParaRPr lang="en-US" altLang="en-US" sz="2000" dirty="0"/>
          </a:p>
        </p:txBody>
      </p:sp>
      <p:sp>
        <p:nvSpPr>
          <p:cNvPr id="193540" name="Rectangle 6"/>
          <p:cNvSpPr>
            <a:spLocks noGrp="1" noChangeArrowheads="1"/>
          </p:cNvSpPr>
          <p:nvPr>
            <p:ph type="body" sz="half" idx="1"/>
          </p:nvPr>
        </p:nvSpPr>
        <p:spPr>
          <a:xfrm>
            <a:off x="526494" y="1100139"/>
            <a:ext cx="9768445" cy="5438775"/>
          </a:xfrm>
        </p:spPr>
        <p:txBody>
          <a:bodyPr/>
          <a:lstStyle/>
          <a:p>
            <a:pPr marL="0" indent="0">
              <a:buNone/>
            </a:pPr>
            <a:r>
              <a:rPr lang="en-US" altLang="en-US" dirty="0"/>
              <a:t>What type</a:t>
            </a:r>
          </a:p>
          <a:p>
            <a:pPr lvl="1" eaLnBrk="1" hangingPunct="1">
              <a:buFont typeface="Wingdings" pitchFamily="2" charset="2"/>
              <a:buChar char="ü"/>
            </a:pPr>
            <a:r>
              <a:rPr lang="en-US" altLang="en-US" dirty="0"/>
              <a:t>Concrete block, concrete, insulated concrete form (ICF), masonry cavity, brick (other than brick veneer), adobe, compressed earth block, rammed earth, solid timber, </a:t>
            </a:r>
            <a:r>
              <a:rPr lang="en-US" altLang="en-US" dirty="0">
                <a:solidFill>
                  <a:srgbClr val="FF0000"/>
                </a:solidFill>
              </a:rPr>
              <a:t>mass timber or solid logs</a:t>
            </a:r>
          </a:p>
          <a:p>
            <a:pPr lvl="1" eaLnBrk="1" hangingPunct="1">
              <a:buFont typeface="Wingdings" pitchFamily="2" charset="2"/>
              <a:buChar char="ü"/>
            </a:pPr>
            <a:r>
              <a:rPr lang="en-US" altLang="en-US" dirty="0"/>
              <a:t>Any other walls having a heat capacity </a:t>
            </a:r>
            <a:r>
              <a:rPr lang="en-US" altLang="en-US" u="sng" dirty="0"/>
              <a:t>&gt;</a:t>
            </a:r>
            <a:r>
              <a:rPr lang="en-US" altLang="en-US" dirty="0"/>
              <a:t>6 Btu/ft.</a:t>
            </a:r>
            <a:r>
              <a:rPr lang="en-US" altLang="en-US" baseline="30000" dirty="0"/>
              <a:t>2</a:t>
            </a:r>
            <a:r>
              <a:rPr lang="en-US" altLang="en-US" dirty="0"/>
              <a:t>/ºF</a:t>
            </a:r>
          </a:p>
          <a:p>
            <a:pPr marL="0" indent="0">
              <a:buNone/>
            </a:pPr>
            <a:r>
              <a:rPr lang="en-US" altLang="en-US" dirty="0"/>
              <a:t>Provisions</a:t>
            </a:r>
          </a:p>
          <a:p>
            <a:pPr lvl="1" eaLnBrk="1" hangingPunct="1">
              <a:buFont typeface="Wingdings" pitchFamily="2" charset="2"/>
              <a:buChar char="ü"/>
            </a:pPr>
            <a:r>
              <a:rPr lang="en-US" altLang="en-US" dirty="0"/>
              <a:t>Are assumed to be above grade walls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24" name="Title 1"/>
          <p:cNvSpPr>
            <a:spLocks noGrp="1"/>
          </p:cNvSpPr>
          <p:nvPr>
            <p:ph type="title"/>
          </p:nvPr>
        </p:nvSpPr>
        <p:spPr>
          <a:xfrm>
            <a:off x="677863" y="0"/>
            <a:ext cx="5418137" cy="920750"/>
          </a:xfrm>
        </p:spPr>
        <p:txBody>
          <a:bodyPr/>
          <a:lstStyle/>
          <a:p>
            <a:pPr eaLnBrk="1" hangingPunct="1"/>
            <a:r>
              <a:rPr lang="en-US" altLang="en-US" sz="2400" b="1" dirty="0"/>
              <a:t>Mass Wall Requirements</a:t>
            </a:r>
            <a:br>
              <a:rPr lang="en-US" altLang="en-US" sz="2400" b="1" dirty="0"/>
            </a:br>
            <a:r>
              <a:rPr lang="en-US" altLang="en-US" sz="2000" b="1" i="1" dirty="0"/>
              <a:t>Section R402.2.5</a:t>
            </a:r>
            <a:endParaRPr lang="en-US" altLang="en-US" sz="2000" b="1" dirty="0"/>
          </a:p>
        </p:txBody>
      </p:sp>
      <p:sp>
        <p:nvSpPr>
          <p:cNvPr id="5" name="Text Box 6"/>
          <p:cNvSpPr txBox="1">
            <a:spLocks noChangeArrowheads="1"/>
          </p:cNvSpPr>
          <p:nvPr/>
        </p:nvSpPr>
        <p:spPr bwMode="auto">
          <a:xfrm>
            <a:off x="5153026" y="2447925"/>
            <a:ext cx="5153025" cy="1938992"/>
          </a:xfrm>
          <a:prstGeom prst="rect">
            <a:avLst/>
          </a:prstGeom>
          <a:solidFill>
            <a:schemeClr val="folHlink"/>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dirty="0">
                <a:solidFill>
                  <a:schemeClr val="bg1"/>
                </a:solidFill>
                <a:cs typeface="Arial" pitchFamily="34" charset="0"/>
              </a:rPr>
              <a:t>Second (higher) number applies when more than half the R-value is on the interior of the mass (i.e., when the thermal mass is insulated from the conditioned space)</a:t>
            </a:r>
          </a:p>
        </p:txBody>
      </p:sp>
      <p:sp>
        <p:nvSpPr>
          <p:cNvPr id="10" name="TextBox 9"/>
          <p:cNvSpPr txBox="1"/>
          <p:nvPr/>
        </p:nvSpPr>
        <p:spPr>
          <a:xfrm>
            <a:off x="3175001" y="1081088"/>
            <a:ext cx="5129213" cy="379412"/>
          </a:xfrm>
          <a:prstGeom prst="rect">
            <a:avLst/>
          </a:prstGeom>
        </p:spPr>
        <p:txBody>
          <a:bodyPr/>
          <a:lstStyle/>
          <a:p>
            <a:pPr algn="ctr" defTabSz="457200">
              <a:spcBef>
                <a:spcPct val="20000"/>
              </a:spcBef>
              <a:defRPr/>
            </a:pPr>
            <a:r>
              <a:rPr lang="en-US" dirty="0">
                <a:solidFill>
                  <a:schemeClr val="tx1">
                    <a:lumMod val="50000"/>
                  </a:schemeClr>
                </a:solidFill>
                <a:latin typeface="Arial Narrow"/>
                <a:cs typeface="Arial Narrow"/>
              </a:rPr>
              <a:t>Table R402.1.</a:t>
            </a:r>
            <a:r>
              <a:rPr lang="en-US" dirty="0">
                <a:solidFill>
                  <a:srgbClr val="FF0000"/>
                </a:solidFill>
                <a:latin typeface="Arial Narrow"/>
                <a:cs typeface="Arial Narrow"/>
              </a:rPr>
              <a:t>3</a:t>
            </a:r>
            <a:br>
              <a:rPr lang="en-US" dirty="0">
                <a:solidFill>
                  <a:schemeClr val="tx1">
                    <a:lumMod val="50000"/>
                  </a:schemeClr>
                </a:solidFill>
                <a:latin typeface="Arial Narrow"/>
                <a:cs typeface="Arial Narrow"/>
              </a:rPr>
            </a:br>
            <a:r>
              <a:rPr lang="en-US" dirty="0">
                <a:solidFill>
                  <a:schemeClr val="tx1">
                    <a:lumMod val="50000"/>
                  </a:schemeClr>
                </a:solidFill>
                <a:latin typeface="Arial Narrow"/>
                <a:cs typeface="Arial Narrow"/>
              </a:rPr>
              <a:t>INSULATION AND FENESTRATION REQUIREMENTS BY COMPONENT</a:t>
            </a:r>
          </a:p>
        </p:txBody>
      </p:sp>
      <p:graphicFrame>
        <p:nvGraphicFramePr>
          <p:cNvPr id="2" name="Table 2">
            <a:extLst>
              <a:ext uri="{FF2B5EF4-FFF2-40B4-BE49-F238E27FC236}">
                <a16:creationId xmlns:a16="http://schemas.microsoft.com/office/drawing/2014/main" id="{670ED913-7122-421C-B93F-F01573151D75}"/>
              </a:ext>
            </a:extLst>
          </p:cNvPr>
          <p:cNvGraphicFramePr>
            <a:graphicFrameLocks noGrp="1"/>
          </p:cNvGraphicFramePr>
          <p:nvPr>
            <p:extLst>
              <p:ext uri="{D42A27DB-BD31-4B8C-83A1-F6EECF244321}">
                <p14:modId xmlns:p14="http://schemas.microsoft.com/office/powerpoint/2010/main" val="3188831737"/>
              </p:ext>
            </p:extLst>
          </p:nvPr>
        </p:nvGraphicFramePr>
        <p:xfrm>
          <a:off x="1117601" y="2158738"/>
          <a:ext cx="3605620" cy="3677920"/>
        </p:xfrm>
        <a:graphic>
          <a:graphicData uri="http://schemas.openxmlformats.org/drawingml/2006/table">
            <a:tbl>
              <a:tblPr firstRow="1" bandRow="1">
                <a:tableStyleId>{5C22544A-7EE6-4342-B048-85BDC9FD1C3A}</a:tableStyleId>
              </a:tblPr>
              <a:tblGrid>
                <a:gridCol w="1182539">
                  <a:extLst>
                    <a:ext uri="{9D8B030D-6E8A-4147-A177-3AD203B41FA5}">
                      <a16:colId xmlns:a16="http://schemas.microsoft.com/office/drawing/2014/main" val="3397303002"/>
                    </a:ext>
                  </a:extLst>
                </a:gridCol>
                <a:gridCol w="1225484">
                  <a:extLst>
                    <a:ext uri="{9D8B030D-6E8A-4147-A177-3AD203B41FA5}">
                      <a16:colId xmlns:a16="http://schemas.microsoft.com/office/drawing/2014/main" val="334259816"/>
                    </a:ext>
                  </a:extLst>
                </a:gridCol>
                <a:gridCol w="1197597">
                  <a:extLst>
                    <a:ext uri="{9D8B030D-6E8A-4147-A177-3AD203B41FA5}">
                      <a16:colId xmlns:a16="http://schemas.microsoft.com/office/drawing/2014/main" val="1828539867"/>
                    </a:ext>
                  </a:extLst>
                </a:gridCol>
              </a:tblGrid>
              <a:tr h="365131">
                <a:tc>
                  <a:txBody>
                    <a:bodyPr/>
                    <a:lstStyle/>
                    <a:p>
                      <a:pPr algn="ctr"/>
                      <a:r>
                        <a:rPr lang="en-US" dirty="0"/>
                        <a:t>Climate Zone</a:t>
                      </a:r>
                    </a:p>
                  </a:txBody>
                  <a:tcPr/>
                </a:tc>
                <a:tc>
                  <a:txBody>
                    <a:bodyPr/>
                    <a:lstStyle/>
                    <a:p>
                      <a:pPr algn="ctr"/>
                      <a:r>
                        <a:rPr lang="en-US" dirty="0"/>
                        <a:t>…</a:t>
                      </a:r>
                    </a:p>
                  </a:txBody>
                  <a:tcPr/>
                </a:tc>
                <a:tc>
                  <a:txBody>
                    <a:bodyPr/>
                    <a:lstStyle/>
                    <a:p>
                      <a:pPr algn="ctr"/>
                      <a:r>
                        <a:rPr lang="en-US" dirty="0"/>
                        <a:t>Mass Wall R-Value</a:t>
                      </a:r>
                    </a:p>
                  </a:txBody>
                  <a:tcPr/>
                </a:tc>
                <a:extLst>
                  <a:ext uri="{0D108BD9-81ED-4DB2-BD59-A6C34878D82A}">
                    <a16:rowId xmlns:a16="http://schemas.microsoft.com/office/drawing/2014/main" val="2905966498"/>
                  </a:ext>
                </a:extLst>
              </a:tr>
              <a:tr h="370840">
                <a:tc>
                  <a:txBody>
                    <a:bodyPr/>
                    <a:lstStyle/>
                    <a:p>
                      <a:pPr algn="ctr"/>
                      <a:r>
                        <a:rPr lang="en-US" dirty="0">
                          <a:solidFill>
                            <a:srgbClr val="FF0000"/>
                          </a:solidFill>
                        </a:rPr>
                        <a:t>0</a:t>
                      </a:r>
                    </a:p>
                  </a:txBody>
                  <a:tcPr/>
                </a:tc>
                <a:tc>
                  <a:txBody>
                    <a:bodyPr/>
                    <a:lstStyle/>
                    <a:p>
                      <a:pPr algn="ctr"/>
                      <a:endParaRPr lang="en-US" dirty="0">
                        <a:solidFill>
                          <a:srgbClr val="FF0000"/>
                        </a:solidFill>
                      </a:endParaRPr>
                    </a:p>
                  </a:txBody>
                  <a:tcPr/>
                </a:tc>
                <a:tc>
                  <a:txBody>
                    <a:bodyPr/>
                    <a:lstStyle/>
                    <a:p>
                      <a:pPr algn="ctr"/>
                      <a:r>
                        <a:rPr lang="en-US" dirty="0">
                          <a:solidFill>
                            <a:srgbClr val="FF0000"/>
                          </a:solidFill>
                        </a:rPr>
                        <a:t>3/4</a:t>
                      </a:r>
                    </a:p>
                  </a:txBody>
                  <a:tcPr/>
                </a:tc>
                <a:extLst>
                  <a:ext uri="{0D108BD9-81ED-4DB2-BD59-A6C34878D82A}">
                    <a16:rowId xmlns:a16="http://schemas.microsoft.com/office/drawing/2014/main" val="1963093127"/>
                  </a:ext>
                </a:extLst>
              </a:tr>
              <a:tr h="370840">
                <a:tc>
                  <a:txBody>
                    <a:bodyPr/>
                    <a:lstStyle/>
                    <a:p>
                      <a:pPr algn="ctr"/>
                      <a:r>
                        <a:rPr lang="en-US" dirty="0"/>
                        <a:t>1</a:t>
                      </a:r>
                    </a:p>
                  </a:txBody>
                  <a:tcPr/>
                </a:tc>
                <a:tc>
                  <a:txBody>
                    <a:bodyPr/>
                    <a:lstStyle/>
                    <a:p>
                      <a:pPr algn="ctr"/>
                      <a:endParaRPr lang="en-US"/>
                    </a:p>
                  </a:txBody>
                  <a:tcPr/>
                </a:tc>
                <a:tc>
                  <a:txBody>
                    <a:bodyPr/>
                    <a:lstStyle/>
                    <a:p>
                      <a:pPr algn="ctr"/>
                      <a:r>
                        <a:rPr lang="en-US" dirty="0"/>
                        <a:t>3/4</a:t>
                      </a:r>
                    </a:p>
                  </a:txBody>
                  <a:tcPr/>
                </a:tc>
                <a:extLst>
                  <a:ext uri="{0D108BD9-81ED-4DB2-BD59-A6C34878D82A}">
                    <a16:rowId xmlns:a16="http://schemas.microsoft.com/office/drawing/2014/main" val="390479957"/>
                  </a:ext>
                </a:extLst>
              </a:tr>
              <a:tr h="370840">
                <a:tc>
                  <a:txBody>
                    <a:bodyPr/>
                    <a:lstStyle/>
                    <a:p>
                      <a:pPr algn="ctr"/>
                      <a:r>
                        <a:rPr lang="en-US" dirty="0"/>
                        <a:t>2</a:t>
                      </a:r>
                    </a:p>
                  </a:txBody>
                  <a:tcPr/>
                </a:tc>
                <a:tc>
                  <a:txBody>
                    <a:bodyPr/>
                    <a:lstStyle/>
                    <a:p>
                      <a:pPr algn="ctr"/>
                      <a:endParaRPr lang="en-US"/>
                    </a:p>
                  </a:txBody>
                  <a:tcPr/>
                </a:tc>
                <a:tc>
                  <a:txBody>
                    <a:bodyPr/>
                    <a:lstStyle/>
                    <a:p>
                      <a:pPr algn="ctr"/>
                      <a:r>
                        <a:rPr lang="en-US" dirty="0"/>
                        <a:t>4/6</a:t>
                      </a:r>
                    </a:p>
                  </a:txBody>
                  <a:tcPr/>
                </a:tc>
                <a:extLst>
                  <a:ext uri="{0D108BD9-81ED-4DB2-BD59-A6C34878D82A}">
                    <a16:rowId xmlns:a16="http://schemas.microsoft.com/office/drawing/2014/main" val="47770063"/>
                  </a:ext>
                </a:extLst>
              </a:tr>
              <a:tr h="370840">
                <a:tc>
                  <a:txBody>
                    <a:bodyPr/>
                    <a:lstStyle/>
                    <a:p>
                      <a:pPr algn="ctr"/>
                      <a:r>
                        <a:rPr lang="en-US" dirty="0"/>
                        <a:t>3</a:t>
                      </a:r>
                    </a:p>
                  </a:txBody>
                  <a:tcPr/>
                </a:tc>
                <a:tc>
                  <a:txBody>
                    <a:bodyPr/>
                    <a:lstStyle/>
                    <a:p>
                      <a:pPr algn="ctr"/>
                      <a:endParaRPr lang="en-US"/>
                    </a:p>
                  </a:txBody>
                  <a:tcPr/>
                </a:tc>
                <a:tc>
                  <a:txBody>
                    <a:bodyPr/>
                    <a:lstStyle/>
                    <a:p>
                      <a:pPr algn="ctr"/>
                      <a:r>
                        <a:rPr lang="en-US" dirty="0"/>
                        <a:t>8/13</a:t>
                      </a:r>
                    </a:p>
                  </a:txBody>
                  <a:tcPr/>
                </a:tc>
                <a:extLst>
                  <a:ext uri="{0D108BD9-81ED-4DB2-BD59-A6C34878D82A}">
                    <a16:rowId xmlns:a16="http://schemas.microsoft.com/office/drawing/2014/main" val="495443628"/>
                  </a:ext>
                </a:extLst>
              </a:tr>
              <a:tr h="370840">
                <a:tc>
                  <a:txBody>
                    <a:bodyPr/>
                    <a:lstStyle/>
                    <a:p>
                      <a:pPr algn="ctr"/>
                      <a:r>
                        <a:rPr lang="en-US" dirty="0"/>
                        <a:t>4 except Marine</a:t>
                      </a:r>
                    </a:p>
                  </a:txBody>
                  <a:tcPr/>
                </a:tc>
                <a:tc>
                  <a:txBody>
                    <a:bodyPr/>
                    <a:lstStyle/>
                    <a:p>
                      <a:pPr algn="ctr"/>
                      <a:endParaRPr lang="en-US"/>
                    </a:p>
                  </a:txBody>
                  <a:tcPr/>
                </a:tc>
                <a:tc>
                  <a:txBody>
                    <a:bodyPr/>
                    <a:lstStyle/>
                    <a:p>
                      <a:pPr algn="ctr"/>
                      <a:r>
                        <a:rPr lang="en-US" dirty="0"/>
                        <a:t>8/13</a:t>
                      </a:r>
                    </a:p>
                  </a:txBody>
                  <a:tcPr/>
                </a:tc>
                <a:extLst>
                  <a:ext uri="{0D108BD9-81ED-4DB2-BD59-A6C34878D82A}">
                    <a16:rowId xmlns:a16="http://schemas.microsoft.com/office/drawing/2014/main" val="3029221944"/>
                  </a:ext>
                </a:extLst>
              </a:tr>
              <a:tr h="370840">
                <a:tc>
                  <a:txBody>
                    <a:bodyPr/>
                    <a:lstStyle/>
                    <a:p>
                      <a:pPr algn="ctr"/>
                      <a:r>
                        <a:rPr lang="en-US" dirty="0"/>
                        <a:t>5 and 4 Marine</a:t>
                      </a:r>
                    </a:p>
                  </a:txBody>
                  <a:tcPr/>
                </a:tc>
                <a:tc>
                  <a:txBody>
                    <a:bodyPr/>
                    <a:lstStyle/>
                    <a:p>
                      <a:pPr algn="ctr"/>
                      <a:endParaRPr lang="en-US"/>
                    </a:p>
                  </a:txBody>
                  <a:tcPr/>
                </a:tc>
                <a:tc>
                  <a:txBody>
                    <a:bodyPr/>
                    <a:lstStyle/>
                    <a:p>
                      <a:pPr algn="ctr"/>
                      <a:r>
                        <a:rPr lang="en-US" dirty="0"/>
                        <a:t>13/17</a:t>
                      </a:r>
                    </a:p>
                  </a:txBody>
                  <a:tcPr/>
                </a:tc>
                <a:extLst>
                  <a:ext uri="{0D108BD9-81ED-4DB2-BD59-A6C34878D82A}">
                    <a16:rowId xmlns:a16="http://schemas.microsoft.com/office/drawing/2014/main" val="30819427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4"/>
          <p:cNvSpPr>
            <a:spLocks noGrp="1" noChangeArrowheads="1"/>
          </p:cNvSpPr>
          <p:nvPr>
            <p:ph idx="1"/>
          </p:nvPr>
        </p:nvSpPr>
        <p:spPr>
          <a:xfrm>
            <a:off x="854075" y="1268413"/>
            <a:ext cx="5564188" cy="4876800"/>
          </a:xfrm>
        </p:spPr>
        <p:txBody>
          <a:bodyPr/>
          <a:lstStyle/>
          <a:p>
            <a:pPr marL="0" indent="0">
              <a:buNone/>
            </a:pPr>
            <a:r>
              <a:rPr lang="en-US" altLang="en-US" dirty="0"/>
              <a:t>Building Envelope consists of:</a:t>
            </a:r>
          </a:p>
          <a:p>
            <a:pPr lvl="1" eaLnBrk="1" hangingPunct="1">
              <a:buFont typeface="Wingdings" pitchFamily="2" charset="2"/>
              <a:buChar char="ü"/>
            </a:pPr>
            <a:r>
              <a:rPr lang="en-US" altLang="en-US" dirty="0"/>
              <a:t>Fenestration</a:t>
            </a:r>
          </a:p>
          <a:p>
            <a:pPr lvl="1" eaLnBrk="1" hangingPunct="1">
              <a:buFont typeface="Wingdings" pitchFamily="2" charset="2"/>
              <a:buChar char="ü"/>
            </a:pPr>
            <a:r>
              <a:rPr lang="en-US" altLang="en-US" dirty="0"/>
              <a:t>Ceilings</a:t>
            </a:r>
          </a:p>
          <a:p>
            <a:pPr lvl="1" eaLnBrk="1" hangingPunct="1">
              <a:buFont typeface="Wingdings" pitchFamily="2" charset="2"/>
              <a:buChar char="ü"/>
            </a:pPr>
            <a:r>
              <a:rPr lang="en-US" altLang="en-US" dirty="0"/>
              <a:t>Walls</a:t>
            </a:r>
          </a:p>
          <a:p>
            <a:pPr lvl="2" eaLnBrk="1" hangingPunct="1"/>
            <a:r>
              <a:rPr lang="en-US" altLang="en-US" dirty="0"/>
              <a:t>Above grade</a:t>
            </a:r>
          </a:p>
          <a:p>
            <a:pPr lvl="2" eaLnBrk="1" hangingPunct="1"/>
            <a:r>
              <a:rPr lang="en-US" altLang="en-US" dirty="0"/>
              <a:t>Below grade</a:t>
            </a:r>
          </a:p>
          <a:p>
            <a:pPr lvl="2" eaLnBrk="1" hangingPunct="1"/>
            <a:r>
              <a:rPr lang="en-US" altLang="en-US" dirty="0"/>
              <a:t>Mass walls</a:t>
            </a:r>
          </a:p>
          <a:p>
            <a:pPr lvl="1" eaLnBrk="1" hangingPunct="1">
              <a:buFont typeface="Wingdings" pitchFamily="2" charset="2"/>
              <a:buChar char="ü"/>
            </a:pPr>
            <a:r>
              <a:rPr lang="en-US" altLang="en-US" b="1" dirty="0">
                <a:solidFill>
                  <a:srgbClr val="92D050"/>
                </a:solidFill>
              </a:rPr>
              <a:t>Floors</a:t>
            </a:r>
          </a:p>
          <a:p>
            <a:pPr lvl="1" eaLnBrk="1" hangingPunct="1">
              <a:buFont typeface="Wingdings" pitchFamily="2" charset="2"/>
              <a:buChar char="ü"/>
            </a:pPr>
            <a:r>
              <a:rPr lang="en-US" altLang="en-US" dirty="0"/>
              <a:t>Slabs</a:t>
            </a:r>
          </a:p>
          <a:p>
            <a:pPr lvl="1" eaLnBrk="1" hangingPunct="1">
              <a:buFont typeface="Wingdings" pitchFamily="2" charset="2"/>
              <a:buChar char="ü"/>
            </a:pPr>
            <a:r>
              <a:rPr lang="en-US" altLang="en-US" dirty="0"/>
              <a:t>Crawl Spaces</a:t>
            </a:r>
          </a:p>
          <a:p>
            <a:pPr lvl="1" eaLnBrk="1" hangingPunct="1">
              <a:buFontTx/>
              <a:buNone/>
            </a:pPr>
            <a:endParaRPr lang="en-US" altLang="en-US" dirty="0"/>
          </a:p>
        </p:txBody>
      </p:sp>
      <p:sp>
        <p:nvSpPr>
          <p:cNvPr id="199683" name="Rectangle 23"/>
          <p:cNvSpPr>
            <a:spLocks noGrp="1" noChangeArrowheads="1"/>
          </p:cNvSpPr>
          <p:nvPr>
            <p:ph type="title"/>
          </p:nvPr>
        </p:nvSpPr>
        <p:spPr>
          <a:xfrm>
            <a:off x="512503" y="5777"/>
            <a:ext cx="6208972" cy="920750"/>
          </a:xfrm>
        </p:spPr>
        <p:txBody>
          <a:bodyPr/>
          <a:lstStyle/>
          <a:p>
            <a:pPr eaLnBrk="1" hangingPunct="1"/>
            <a:r>
              <a:rPr lang="en-US" altLang="en-US" sz="2400" b="1" dirty="0"/>
              <a:t>Building Envelope Specific Requirements</a:t>
            </a:r>
          </a:p>
        </p:txBody>
      </p:sp>
      <p:grpSp>
        <p:nvGrpSpPr>
          <p:cNvPr id="9" name="Group 8">
            <a:extLst>
              <a:ext uri="{FF2B5EF4-FFF2-40B4-BE49-F238E27FC236}">
                <a16:creationId xmlns:a16="http://schemas.microsoft.com/office/drawing/2014/main" id="{098E056A-02AC-4AA8-B4B4-BCBF62AAA352}"/>
              </a:ext>
            </a:extLst>
          </p:cNvPr>
          <p:cNvGrpSpPr/>
          <p:nvPr/>
        </p:nvGrpSpPr>
        <p:grpSpPr>
          <a:xfrm>
            <a:off x="6096000" y="1349376"/>
            <a:ext cx="5241925" cy="4360862"/>
            <a:chOff x="3652838" y="1643063"/>
            <a:chExt cx="5241925" cy="4360862"/>
          </a:xfrm>
        </p:grpSpPr>
        <p:pic>
          <p:nvPicPr>
            <p:cNvPr id="10" name="Picture 7" descr="house.png">
              <a:extLst>
                <a:ext uri="{FF2B5EF4-FFF2-40B4-BE49-F238E27FC236}">
                  <a16:creationId xmlns:a16="http://schemas.microsoft.com/office/drawing/2014/main" id="{F590CF24-91F7-4E30-84E2-A03EFD1C0C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2838" y="1643063"/>
              <a:ext cx="5241925"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a:extLst>
                <a:ext uri="{FF2B5EF4-FFF2-40B4-BE49-F238E27FC236}">
                  <a16:creationId xmlns:a16="http://schemas.microsoft.com/office/drawing/2014/main" id="{947F5885-39DA-4290-8C16-C97FA5164BC0}"/>
                </a:ext>
              </a:extLst>
            </p:cNvPr>
            <p:cNvSpPr>
              <a:spLocks noChangeArrowheads="1"/>
            </p:cNvSpPr>
            <p:nvPr/>
          </p:nvSpPr>
          <p:spPr bwMode="auto">
            <a:xfrm>
              <a:off x="4278313" y="1828800"/>
              <a:ext cx="3989387" cy="3881438"/>
            </a:xfrm>
            <a:custGeom>
              <a:avLst/>
              <a:gdLst>
                <a:gd name="T0" fmla="*/ 863912 w 3989945"/>
                <a:gd name="T1" fmla="*/ 566811 h 3882184"/>
                <a:gd name="T2" fmla="*/ 1862810 w 3989945"/>
                <a:gd name="T3" fmla="*/ 0 h 3882184"/>
                <a:gd name="T4" fmla="*/ 1871811 w 3989945"/>
                <a:gd name="T5" fmla="*/ 557816 h 3882184"/>
                <a:gd name="T6" fmla="*/ 3338665 w 3989945"/>
                <a:gd name="T7" fmla="*/ 566811 h 3882184"/>
                <a:gd name="T8" fmla="*/ 3338665 w 3989945"/>
                <a:gd name="T9" fmla="*/ 1700434 h 3882184"/>
                <a:gd name="T10" fmla="*/ 3986597 w 3989945"/>
                <a:gd name="T11" fmla="*/ 1700434 h 3882184"/>
                <a:gd name="T12" fmla="*/ 3986597 w 3989945"/>
                <a:gd name="T13" fmla="*/ 2816063 h 3882184"/>
                <a:gd name="T14" fmla="*/ 2618738 w 3989945"/>
                <a:gd name="T15" fmla="*/ 2816063 h 3882184"/>
                <a:gd name="T16" fmla="*/ 2618738 w 3989945"/>
                <a:gd name="T17" fmla="*/ 3877710 h 3882184"/>
                <a:gd name="T18" fmla="*/ 0 w 3989945"/>
                <a:gd name="T19" fmla="*/ 3877710 h 3882184"/>
                <a:gd name="T20" fmla="*/ 0 w 3989945"/>
                <a:gd name="T21" fmla="*/ 1700434 h 3882184"/>
                <a:gd name="T22" fmla="*/ 872913 w 3989945"/>
                <a:gd name="T23" fmla="*/ 1700434 h 3882184"/>
                <a:gd name="T24" fmla="*/ 863912 w 3989945"/>
                <a:gd name="T25" fmla="*/ 566811 h 3882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89945"/>
                <a:gd name="T40" fmla="*/ 0 h 3882184"/>
                <a:gd name="T41" fmla="*/ 3989945 w 3989945"/>
                <a:gd name="T42" fmla="*/ 3882184 h 3882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89945" h="3882184">
                  <a:moveTo>
                    <a:pt x="864638" y="567465"/>
                  </a:moveTo>
                  <a:lnTo>
                    <a:pt x="1864376" y="0"/>
                  </a:lnTo>
                  <a:lnTo>
                    <a:pt x="1873383" y="558458"/>
                  </a:lnTo>
                  <a:lnTo>
                    <a:pt x="3341467" y="567465"/>
                  </a:lnTo>
                  <a:lnTo>
                    <a:pt x="3341467" y="1702396"/>
                  </a:lnTo>
                  <a:lnTo>
                    <a:pt x="3989945" y="1702396"/>
                  </a:lnTo>
                  <a:lnTo>
                    <a:pt x="3989945" y="2819312"/>
                  </a:lnTo>
                  <a:lnTo>
                    <a:pt x="2620935" y="2819312"/>
                  </a:lnTo>
                  <a:lnTo>
                    <a:pt x="2620935" y="3882184"/>
                  </a:lnTo>
                  <a:lnTo>
                    <a:pt x="0" y="3882184"/>
                  </a:lnTo>
                  <a:lnTo>
                    <a:pt x="0" y="1702396"/>
                  </a:lnTo>
                  <a:lnTo>
                    <a:pt x="873645" y="1702396"/>
                  </a:lnTo>
                  <a:cubicBezTo>
                    <a:pt x="870643" y="1324086"/>
                    <a:pt x="867640" y="945775"/>
                    <a:pt x="864638" y="567465"/>
                  </a:cubicBezTo>
                  <a:close/>
                </a:path>
              </a:pathLst>
            </a:custGeom>
            <a:noFill/>
            <a:ln w="5715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
          <p:nvSpPr>
            <p:cNvPr id="12" name="TextBox 11">
              <a:extLst>
                <a:ext uri="{FF2B5EF4-FFF2-40B4-BE49-F238E27FC236}">
                  <a16:creationId xmlns:a16="http://schemas.microsoft.com/office/drawing/2014/main" id="{A8F2BE9F-9A89-4B0F-B9CB-79851D8BE510}"/>
                </a:ext>
              </a:extLst>
            </p:cNvPr>
            <p:cNvSpPr txBox="1">
              <a:spLocks noChangeArrowheads="1"/>
            </p:cNvSpPr>
            <p:nvPr/>
          </p:nvSpPr>
          <p:spPr bwMode="auto">
            <a:xfrm>
              <a:off x="5124450" y="3881438"/>
              <a:ext cx="2274888" cy="369887"/>
            </a:xfrm>
            <a:prstGeom prst="rect">
              <a:avLst/>
            </a:prstGeom>
            <a:noFill/>
            <a:ln w="9525">
              <a:noFill/>
              <a:miter lim="800000"/>
              <a:headEnd/>
              <a:tailEnd/>
            </a:ln>
          </p:spPr>
          <p:txBody>
            <a:bodyPr wrap="none">
              <a:spAutoFit/>
            </a:bodyPr>
            <a:lstStyle/>
            <a:p>
              <a:pPr eaLnBrk="1" hangingPunct="1">
                <a:defRPr/>
              </a:pPr>
              <a:r>
                <a:rPr lang="en-US" sz="1800" dirty="0">
                  <a:solidFill>
                    <a:schemeClr val="accent6"/>
                  </a:solidFill>
                  <a:latin typeface="Arial" charset="0"/>
                  <a:ea typeface="ＭＳ Ｐゴシック" pitchFamily="28" charset="-128"/>
                </a:rPr>
                <a:t>Conditioned Space</a:t>
              </a:r>
            </a:p>
          </p:txBody>
        </p:sp>
        <p:sp>
          <p:nvSpPr>
            <p:cNvPr id="13" name="Text Box 29">
              <a:extLst>
                <a:ext uri="{FF2B5EF4-FFF2-40B4-BE49-F238E27FC236}">
                  <a16:creationId xmlns:a16="http://schemas.microsoft.com/office/drawing/2014/main" id="{879E98B3-F988-4AD4-AA76-C31517374AB3}"/>
                </a:ext>
              </a:extLst>
            </p:cNvPr>
            <p:cNvSpPr txBox="1">
              <a:spLocks noChangeArrowheads="1"/>
            </p:cNvSpPr>
            <p:nvPr/>
          </p:nvSpPr>
          <p:spPr bwMode="auto">
            <a:xfrm>
              <a:off x="4425950" y="2844800"/>
              <a:ext cx="684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sz="1400">
                  <a:cs typeface="Arial" pitchFamily="34" charset="0"/>
                </a:rPr>
                <a:t>attic</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561822582"/>
              </p:ext>
            </p:extLst>
          </p:nvPr>
        </p:nvGraphicFramePr>
        <p:xfrm>
          <a:off x="4414106" y="3259082"/>
          <a:ext cx="3525837" cy="2382952"/>
        </p:xfrm>
        <a:graphic>
          <a:graphicData uri="http://schemas.openxmlformats.org/drawingml/2006/table">
            <a:tbl>
              <a:tblPr firstRow="1" bandRow="1">
                <a:tableStyleId>{5C22544A-7EE6-4342-B048-85BDC9FD1C3A}</a:tableStyleId>
              </a:tblPr>
              <a:tblGrid>
                <a:gridCol w="1114787">
                  <a:extLst>
                    <a:ext uri="{9D8B030D-6E8A-4147-A177-3AD203B41FA5}">
                      <a16:colId xmlns:a16="http://schemas.microsoft.com/office/drawing/2014/main" val="20000"/>
                    </a:ext>
                  </a:extLst>
                </a:gridCol>
                <a:gridCol w="1152078">
                  <a:extLst>
                    <a:ext uri="{9D8B030D-6E8A-4147-A177-3AD203B41FA5}">
                      <a16:colId xmlns:a16="http://schemas.microsoft.com/office/drawing/2014/main" val="20001"/>
                    </a:ext>
                  </a:extLst>
                </a:gridCol>
                <a:gridCol w="1258972">
                  <a:extLst>
                    <a:ext uri="{9D8B030D-6E8A-4147-A177-3AD203B41FA5}">
                      <a16:colId xmlns:a16="http://schemas.microsoft.com/office/drawing/2014/main" val="20002"/>
                    </a:ext>
                  </a:extLst>
                </a:gridCol>
              </a:tblGrid>
              <a:tr h="731492">
                <a:tc>
                  <a:txBody>
                    <a:bodyPr/>
                    <a:lstStyle/>
                    <a:p>
                      <a:pPr algn="ctr"/>
                      <a:r>
                        <a:rPr lang="en-US" sz="1400" dirty="0"/>
                        <a:t>CLIMATE</a:t>
                      </a:r>
                      <a:r>
                        <a:rPr lang="en-US" sz="1400" baseline="0" dirty="0"/>
                        <a:t> ZONE</a:t>
                      </a:r>
                      <a:endParaRPr lang="en-US" sz="1400" dirty="0"/>
                    </a:p>
                  </a:txBody>
                  <a:tcPr marL="101828" marR="101828" marT="50902" marB="50902" anchor="ctr"/>
                </a:tc>
                <a:tc>
                  <a:txBody>
                    <a:bodyPr/>
                    <a:lstStyle/>
                    <a:p>
                      <a:pPr algn="ctr"/>
                      <a:r>
                        <a:rPr lang="en-US" sz="1400" dirty="0"/>
                        <a:t>…</a:t>
                      </a:r>
                    </a:p>
                  </a:txBody>
                  <a:tcPr marL="101828" marR="101828" marT="50902" marB="50902" anchor="ctr"/>
                </a:tc>
                <a:tc>
                  <a:txBody>
                    <a:bodyPr/>
                    <a:lstStyle/>
                    <a:p>
                      <a:pPr algn="ctr"/>
                      <a:r>
                        <a:rPr lang="en-US" sz="1400" baseline="0" dirty="0"/>
                        <a:t>FLOOR </a:t>
                      </a:r>
                      <a:br>
                        <a:rPr lang="en-US" sz="1400" baseline="0" dirty="0"/>
                      </a:br>
                      <a:r>
                        <a:rPr lang="en-US" sz="1400" baseline="0" dirty="0"/>
                        <a:t>R-VALUE</a:t>
                      </a:r>
                    </a:p>
                  </a:txBody>
                  <a:tcPr marL="101828" marR="101828" marT="50902" marB="50902" anchor="ctr"/>
                </a:tc>
                <a:extLst>
                  <a:ext uri="{0D108BD9-81ED-4DB2-BD59-A6C34878D82A}">
                    <a16:rowId xmlns:a16="http://schemas.microsoft.com/office/drawing/2014/main" val="10000"/>
                  </a:ext>
                </a:extLst>
              </a:tr>
              <a:tr h="412865">
                <a:tc>
                  <a:txBody>
                    <a:bodyPr/>
                    <a:lstStyle/>
                    <a:p>
                      <a:pPr algn="ctr"/>
                      <a:r>
                        <a:rPr lang="en-US" sz="1400" dirty="0">
                          <a:solidFill>
                            <a:srgbClr val="FF0000"/>
                          </a:solidFill>
                        </a:rPr>
                        <a:t>0</a:t>
                      </a:r>
                    </a:p>
                  </a:txBody>
                  <a:tcPr marL="101828" marR="101828" marT="50902" marB="50902" anchor="ctr"/>
                </a:tc>
                <a:tc>
                  <a:txBody>
                    <a:bodyPr/>
                    <a:lstStyle/>
                    <a:p>
                      <a:pPr algn="ctr"/>
                      <a:endParaRPr lang="en-US" sz="1400" dirty="0">
                        <a:solidFill>
                          <a:srgbClr val="FF0000"/>
                        </a:solidFill>
                      </a:endParaRPr>
                    </a:p>
                  </a:txBody>
                  <a:tcPr marL="101828" marR="101828" marT="50902" marB="50902" anchor="ctr"/>
                </a:tc>
                <a:tc>
                  <a:txBody>
                    <a:bodyPr/>
                    <a:lstStyle/>
                    <a:p>
                      <a:pPr algn="ctr"/>
                      <a:r>
                        <a:rPr lang="en-US" sz="1400" dirty="0">
                          <a:solidFill>
                            <a:srgbClr val="FF0000"/>
                          </a:solidFill>
                        </a:rPr>
                        <a:t>13</a:t>
                      </a:r>
                    </a:p>
                  </a:txBody>
                  <a:tcPr marL="101828" marR="101828" marT="50902" marB="50902" anchor="ctr"/>
                </a:tc>
                <a:extLst>
                  <a:ext uri="{0D108BD9-81ED-4DB2-BD59-A6C34878D82A}">
                    <a16:rowId xmlns:a16="http://schemas.microsoft.com/office/drawing/2014/main" val="2368349859"/>
                  </a:ext>
                </a:extLst>
              </a:tr>
              <a:tr h="412865">
                <a:tc>
                  <a:txBody>
                    <a:bodyPr/>
                    <a:lstStyle/>
                    <a:p>
                      <a:pPr algn="ctr"/>
                      <a:r>
                        <a:rPr lang="en-US" sz="1400" dirty="0"/>
                        <a:t>1</a:t>
                      </a:r>
                    </a:p>
                  </a:txBody>
                  <a:tcPr marL="101828" marR="101828" marT="50902" marB="50902" anchor="ctr"/>
                </a:tc>
                <a:tc>
                  <a:txBody>
                    <a:bodyPr/>
                    <a:lstStyle/>
                    <a:p>
                      <a:pPr algn="ctr"/>
                      <a:endParaRPr lang="en-US" sz="1400" dirty="0"/>
                    </a:p>
                  </a:txBody>
                  <a:tcPr marL="101828" marR="101828" marT="50902" marB="50902" anchor="ctr"/>
                </a:tc>
                <a:tc>
                  <a:txBody>
                    <a:bodyPr/>
                    <a:lstStyle/>
                    <a:p>
                      <a:pPr algn="ctr"/>
                      <a:r>
                        <a:rPr lang="en-US" sz="1400" dirty="0"/>
                        <a:t>13</a:t>
                      </a:r>
                    </a:p>
                  </a:txBody>
                  <a:tcPr marL="101828" marR="101828" marT="50902" marB="50902" anchor="ctr"/>
                </a:tc>
                <a:extLst>
                  <a:ext uri="{0D108BD9-81ED-4DB2-BD59-A6C34878D82A}">
                    <a16:rowId xmlns:a16="http://schemas.microsoft.com/office/drawing/2014/main" val="10001"/>
                  </a:ext>
                </a:extLst>
              </a:tr>
              <a:tr h="412865">
                <a:tc>
                  <a:txBody>
                    <a:bodyPr/>
                    <a:lstStyle/>
                    <a:p>
                      <a:pPr algn="ctr"/>
                      <a:r>
                        <a:rPr lang="en-US" sz="1400" dirty="0"/>
                        <a:t>2</a:t>
                      </a:r>
                    </a:p>
                  </a:txBody>
                  <a:tcPr marL="101828" marR="101828" marT="50902" marB="50902" anchor="ctr"/>
                </a:tc>
                <a:tc>
                  <a:txBody>
                    <a:bodyPr/>
                    <a:lstStyle/>
                    <a:p>
                      <a:pPr algn="ctr"/>
                      <a:endParaRPr lang="en-US" sz="1400" dirty="0"/>
                    </a:p>
                  </a:txBody>
                  <a:tcPr marL="101828" marR="101828" marT="50902" marB="50902" anchor="ctr"/>
                </a:tc>
                <a:tc>
                  <a:txBody>
                    <a:bodyPr/>
                    <a:lstStyle/>
                    <a:p>
                      <a:pPr algn="ctr"/>
                      <a:r>
                        <a:rPr lang="en-US" sz="1400" dirty="0"/>
                        <a:t>13</a:t>
                      </a:r>
                    </a:p>
                  </a:txBody>
                  <a:tcPr marL="101828" marR="101828" marT="50902" marB="50902" anchor="ctr"/>
                </a:tc>
                <a:extLst>
                  <a:ext uri="{0D108BD9-81ED-4DB2-BD59-A6C34878D82A}">
                    <a16:rowId xmlns:a16="http://schemas.microsoft.com/office/drawing/2014/main" val="10002"/>
                  </a:ext>
                </a:extLst>
              </a:tr>
              <a:tr h="412865">
                <a:tc>
                  <a:txBody>
                    <a:bodyPr/>
                    <a:lstStyle/>
                    <a:p>
                      <a:pPr algn="ctr"/>
                      <a:r>
                        <a:rPr lang="en-US" sz="1400" dirty="0"/>
                        <a:t>3</a:t>
                      </a:r>
                    </a:p>
                  </a:txBody>
                  <a:tcPr marL="101828" marR="101828" marT="50902" marB="50902" anchor="ctr"/>
                </a:tc>
                <a:tc>
                  <a:txBody>
                    <a:bodyPr/>
                    <a:lstStyle/>
                    <a:p>
                      <a:pPr algn="ctr"/>
                      <a:endParaRPr lang="en-US" sz="1400" dirty="0"/>
                    </a:p>
                  </a:txBody>
                  <a:tcPr marL="101828" marR="101828" marT="50902" marB="50902" anchor="ctr"/>
                </a:tc>
                <a:tc>
                  <a:txBody>
                    <a:bodyPr/>
                    <a:lstStyle/>
                    <a:p>
                      <a:pPr algn="ctr"/>
                      <a:r>
                        <a:rPr lang="en-US" sz="1400" baseline="0" dirty="0"/>
                        <a:t>19</a:t>
                      </a:r>
                    </a:p>
                  </a:txBody>
                  <a:tcPr marL="101828" marR="101828" marT="50902" marB="50902" anchor="ctr"/>
                </a:tc>
                <a:extLst>
                  <a:ext uri="{0D108BD9-81ED-4DB2-BD59-A6C34878D82A}">
                    <a16:rowId xmlns:a16="http://schemas.microsoft.com/office/drawing/2014/main" val="10003"/>
                  </a:ext>
                </a:extLst>
              </a:tr>
            </a:tbl>
          </a:graphicData>
        </a:graphic>
      </p:graphicFrame>
      <p:sp>
        <p:nvSpPr>
          <p:cNvPr id="201768" name="Title 1"/>
          <p:cNvSpPr>
            <a:spLocks noGrp="1"/>
          </p:cNvSpPr>
          <p:nvPr>
            <p:ph type="title"/>
          </p:nvPr>
        </p:nvSpPr>
        <p:spPr/>
        <p:txBody>
          <a:bodyPr/>
          <a:lstStyle/>
          <a:p>
            <a:pPr eaLnBrk="1" hangingPunct="1"/>
            <a:r>
              <a:rPr lang="en-US" altLang="en-US" sz="2400" b="1" dirty="0"/>
              <a:t>Floors (Over Unconditioned Space)</a:t>
            </a:r>
            <a:br>
              <a:rPr lang="en-US" altLang="en-US" sz="2400" b="1" dirty="0"/>
            </a:br>
            <a:r>
              <a:rPr lang="en-US" altLang="en-US" sz="2000" b="1" i="1" dirty="0"/>
              <a:t>Section R402.2.</a:t>
            </a:r>
            <a:r>
              <a:rPr lang="en-US" altLang="en-US" sz="2000" b="1" i="1" dirty="0">
                <a:solidFill>
                  <a:srgbClr val="FF0000"/>
                </a:solidFill>
              </a:rPr>
              <a:t>7</a:t>
            </a:r>
            <a:endParaRPr lang="en-US" altLang="en-US" sz="2000" b="1" dirty="0">
              <a:solidFill>
                <a:srgbClr val="FF0000"/>
              </a:solidFill>
            </a:endParaRPr>
          </a:p>
        </p:txBody>
      </p:sp>
      <p:sp>
        <p:nvSpPr>
          <p:cNvPr id="11" name="TextBox 10"/>
          <p:cNvSpPr txBox="1"/>
          <p:nvPr/>
        </p:nvSpPr>
        <p:spPr>
          <a:xfrm>
            <a:off x="3739623" y="2104147"/>
            <a:ext cx="5130800" cy="379412"/>
          </a:xfrm>
          <a:prstGeom prst="rect">
            <a:avLst/>
          </a:prstGeom>
        </p:spPr>
        <p:txBody>
          <a:bodyPr/>
          <a:lstStyle/>
          <a:p>
            <a:pPr algn="ctr" defTabSz="457200">
              <a:spcBef>
                <a:spcPct val="20000"/>
              </a:spcBef>
              <a:defRPr/>
            </a:pPr>
            <a:r>
              <a:rPr lang="en-US" dirty="0">
                <a:solidFill>
                  <a:schemeClr val="tx1">
                    <a:lumMod val="50000"/>
                  </a:schemeClr>
                </a:solidFill>
                <a:latin typeface="Arial Narrow"/>
                <a:cs typeface="Arial Narrow"/>
              </a:rPr>
              <a:t>Table R402.1.</a:t>
            </a:r>
            <a:r>
              <a:rPr lang="en-US" dirty="0">
                <a:solidFill>
                  <a:srgbClr val="FF0000"/>
                </a:solidFill>
                <a:latin typeface="Arial Narrow"/>
                <a:cs typeface="Arial Narrow"/>
              </a:rPr>
              <a:t>3 </a:t>
            </a:r>
            <a:r>
              <a:rPr lang="en-US" dirty="0">
                <a:solidFill>
                  <a:schemeClr val="tx1">
                    <a:lumMod val="50000"/>
                  </a:schemeClr>
                </a:solidFill>
                <a:latin typeface="Arial Narrow"/>
              </a:rPr>
              <a:t>(PARTIAL)</a:t>
            </a:r>
            <a:br>
              <a:rPr lang="en-US" dirty="0">
                <a:solidFill>
                  <a:schemeClr val="tx1">
                    <a:lumMod val="50000"/>
                  </a:schemeClr>
                </a:solidFill>
                <a:latin typeface="Arial Narrow"/>
                <a:cs typeface="Arial Narrow"/>
              </a:rPr>
            </a:br>
            <a:r>
              <a:rPr lang="en-US" dirty="0">
                <a:solidFill>
                  <a:schemeClr val="tx1">
                    <a:lumMod val="50000"/>
                  </a:schemeClr>
                </a:solidFill>
                <a:latin typeface="Arial Narrow"/>
                <a:cs typeface="Arial Narrow"/>
              </a:rPr>
              <a:t>INSULATION AND FENESTRATION REQUIREMENTS BY COMPONENT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Rectangle 3"/>
          <p:cNvSpPr>
            <a:spLocks noGrp="1" noChangeArrowheads="1"/>
          </p:cNvSpPr>
          <p:nvPr>
            <p:ph sz="half" idx="1"/>
          </p:nvPr>
        </p:nvSpPr>
        <p:spPr>
          <a:xfrm>
            <a:off x="150607" y="1198563"/>
            <a:ext cx="11822654" cy="1657350"/>
          </a:xfrm>
        </p:spPr>
        <p:txBody>
          <a:bodyPr rtlCol="0">
            <a:normAutofit/>
          </a:bodyPr>
          <a:lstStyle/>
          <a:p>
            <a:pPr marL="0" indent="0" algn="ctr">
              <a:lnSpc>
                <a:spcPct val="90000"/>
              </a:lnSpc>
              <a:buNone/>
              <a:defRPr/>
            </a:pPr>
            <a:r>
              <a:rPr lang="en-US" dirty="0"/>
              <a:t>Unconditioned space includes unheated basement, vented crawlspace, or outdoor air</a:t>
            </a:r>
          </a:p>
          <a:p>
            <a:pPr marL="228600" indent="-228600" algn="ctr">
              <a:lnSpc>
                <a:spcPct val="90000"/>
              </a:lnSpc>
              <a:buNone/>
              <a:defRPr/>
            </a:pPr>
            <a:endParaRPr lang="en-US" dirty="0"/>
          </a:p>
          <a:p>
            <a:pPr marL="228600" indent="-228600" algn="ctr">
              <a:lnSpc>
                <a:spcPct val="90000"/>
              </a:lnSpc>
              <a:buNone/>
              <a:defRPr/>
            </a:pPr>
            <a:endParaRPr lang="en-US" dirty="0"/>
          </a:p>
          <a:p>
            <a:pPr marL="228600" indent="-228600" algn="ctr">
              <a:lnSpc>
                <a:spcPct val="90000"/>
              </a:lnSpc>
              <a:buNone/>
              <a:defRPr/>
            </a:pPr>
            <a:endParaRPr lang="en-US" dirty="0"/>
          </a:p>
        </p:txBody>
      </p:sp>
      <p:sp>
        <p:nvSpPr>
          <p:cNvPr id="203780" name="Rectangle 2"/>
          <p:cNvSpPr>
            <a:spLocks noGrp="1" noChangeArrowheads="1"/>
          </p:cNvSpPr>
          <p:nvPr>
            <p:ph type="title"/>
          </p:nvPr>
        </p:nvSpPr>
        <p:spPr>
          <a:xfrm>
            <a:off x="294738" y="-8952"/>
            <a:ext cx="7756196" cy="920750"/>
          </a:xfrm>
        </p:spPr>
        <p:txBody>
          <a:bodyPr/>
          <a:lstStyle/>
          <a:p>
            <a:pPr eaLnBrk="1" hangingPunct="1"/>
            <a:r>
              <a:rPr lang="en-US" altLang="en-US" sz="2400" b="1" dirty="0"/>
              <a:t>Floors (Over Unconditioned Space) </a:t>
            </a:r>
            <a:br>
              <a:rPr lang="en-US" altLang="en-US" sz="2400" b="1" dirty="0"/>
            </a:br>
            <a:r>
              <a:rPr lang="en-US" altLang="en-US" sz="2000" b="1" i="1" dirty="0"/>
              <a:t>Section 402.2.</a:t>
            </a:r>
            <a:r>
              <a:rPr lang="en-US" altLang="en-US" sz="2000" b="1" i="1" dirty="0">
                <a:solidFill>
                  <a:srgbClr val="FF0000"/>
                </a:solidFill>
              </a:rPr>
              <a:t>7</a:t>
            </a:r>
            <a:endParaRPr lang="en-US" altLang="en-US" sz="2000" b="1" dirty="0">
              <a:solidFill>
                <a:srgbClr val="FF0000"/>
              </a:solidFill>
            </a:endParaRPr>
          </a:p>
        </p:txBody>
      </p:sp>
      <p:pic>
        <p:nvPicPr>
          <p:cNvPr id="20378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473" y="1624516"/>
            <a:ext cx="3757613" cy="2093912"/>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8637" y="3805342"/>
            <a:ext cx="10842196" cy="2466365"/>
          </a:xfrm>
          <a:prstGeom prst="rect">
            <a:avLst/>
          </a:prstGeom>
        </p:spPr>
        <p:txBody>
          <a:bodyPr wrap="square">
            <a:normAutofit fontScale="92500" lnSpcReduction="10000"/>
          </a:bodyPr>
          <a:lstStyle/>
          <a:p>
            <a:pPr defTabSz="457200">
              <a:spcBef>
                <a:spcPct val="20000"/>
              </a:spcBef>
              <a:defRPr/>
            </a:pPr>
            <a:r>
              <a:rPr lang="en-US" dirty="0">
                <a:solidFill>
                  <a:srgbClr val="FF0000"/>
                </a:solidFill>
                <a:cs typeface="Arial Narrow"/>
              </a:rPr>
              <a:t>Three options for floor cavity insulation:</a:t>
            </a:r>
          </a:p>
          <a:p>
            <a:pPr defTabSz="457200">
              <a:spcBef>
                <a:spcPct val="20000"/>
              </a:spcBef>
              <a:defRPr/>
            </a:pPr>
            <a:r>
              <a:rPr lang="en-US" dirty="0">
                <a:solidFill>
                  <a:srgbClr val="FF0000"/>
                </a:solidFill>
                <a:cs typeface="Arial Narrow"/>
              </a:rPr>
              <a:t>1. </a:t>
            </a:r>
            <a:r>
              <a:rPr lang="en-US" altLang="en-US" dirty="0">
                <a:solidFill>
                  <a:srgbClr val="FF0000"/>
                </a:solidFill>
              </a:rPr>
              <a:t>Insulation must maintain permanent contact with underside of subfloor decking per manufacturer’s instructions to maintain required R-value or readily fill the available cavity space</a:t>
            </a:r>
          </a:p>
          <a:p>
            <a:pPr defTabSz="457200">
              <a:spcBef>
                <a:spcPct val="20000"/>
              </a:spcBef>
              <a:defRPr/>
            </a:pPr>
            <a:r>
              <a:rPr lang="en-US" dirty="0">
                <a:solidFill>
                  <a:srgbClr val="FF0000"/>
                </a:solidFill>
                <a:cs typeface="Arial Narrow"/>
              </a:rPr>
              <a:t>2. Cavity insulation in contact with the </a:t>
            </a:r>
            <a:r>
              <a:rPr lang="en-US" u="sng" dirty="0">
                <a:solidFill>
                  <a:srgbClr val="FF0000"/>
                </a:solidFill>
                <a:cs typeface="Arial Narrow"/>
              </a:rPr>
              <a:t>top side</a:t>
            </a:r>
            <a:r>
              <a:rPr lang="en-US" dirty="0">
                <a:solidFill>
                  <a:srgbClr val="FF0000"/>
                </a:solidFill>
                <a:cs typeface="Arial Narrow"/>
              </a:rPr>
              <a:t> of sheathing (insulation to extend from bottom of the top of all perimeter floor framing members and framing members to be air sealed</a:t>
            </a:r>
          </a:p>
          <a:p>
            <a:pPr defTabSz="457200">
              <a:spcBef>
                <a:spcPct val="20000"/>
              </a:spcBef>
              <a:defRPr/>
            </a:pPr>
            <a:r>
              <a:rPr lang="en-US" dirty="0">
                <a:solidFill>
                  <a:srgbClr val="FF0000"/>
                </a:solidFill>
                <a:cs typeface="Arial Narrow"/>
              </a:rPr>
              <a:t>3. A combination of cavity and continuous insulation installed so cavity insulation is in contact with top side of continuous insulation that is installed on the underside of the floor framing.  Combined R-value to equal required floor R-value.  Insulation to extend from bottom to the top of all perimeter floor framing members and framing members to be air sealed.</a:t>
            </a:r>
          </a:p>
        </p:txBody>
      </p:sp>
      <p:graphicFrame>
        <p:nvGraphicFramePr>
          <p:cNvPr id="3" name="Table 2"/>
          <p:cNvGraphicFramePr>
            <a:graphicFrameLocks noGrp="1"/>
          </p:cNvGraphicFramePr>
          <p:nvPr>
            <p:extLst>
              <p:ext uri="{D42A27DB-BD31-4B8C-83A1-F6EECF244321}">
                <p14:modId xmlns:p14="http://schemas.microsoft.com/office/powerpoint/2010/main" val="3540498094"/>
              </p:ext>
            </p:extLst>
          </p:nvPr>
        </p:nvGraphicFramePr>
        <p:xfrm>
          <a:off x="528637" y="1649412"/>
          <a:ext cx="3332163" cy="1854200"/>
        </p:xfrm>
        <a:graphic>
          <a:graphicData uri="http://schemas.openxmlformats.org/drawingml/2006/table">
            <a:tbl>
              <a:tblPr firstRow="1" bandRow="1">
                <a:tableStyleId>{5C22544A-7EE6-4342-B048-85BDC9FD1C3A}</a:tableStyleId>
              </a:tblPr>
              <a:tblGrid>
                <a:gridCol w="1838324">
                  <a:extLst>
                    <a:ext uri="{9D8B030D-6E8A-4147-A177-3AD203B41FA5}">
                      <a16:colId xmlns:a16="http://schemas.microsoft.com/office/drawing/2014/main" val="20000"/>
                    </a:ext>
                  </a:extLst>
                </a:gridCol>
                <a:gridCol w="1493839">
                  <a:extLst>
                    <a:ext uri="{9D8B030D-6E8A-4147-A177-3AD203B41FA5}">
                      <a16:colId xmlns:a16="http://schemas.microsoft.com/office/drawing/2014/main" val="20001"/>
                    </a:ext>
                  </a:extLst>
                </a:gridCol>
              </a:tblGrid>
              <a:tr h="370840">
                <a:tc>
                  <a:txBody>
                    <a:bodyPr/>
                    <a:lstStyle/>
                    <a:p>
                      <a:r>
                        <a:rPr lang="en-US" dirty="0"/>
                        <a:t>Climate Zones</a:t>
                      </a:r>
                    </a:p>
                  </a:txBody>
                  <a:tcPr/>
                </a:tc>
                <a:tc>
                  <a:txBody>
                    <a:bodyPr/>
                    <a:lstStyle/>
                    <a:p>
                      <a:r>
                        <a:rPr lang="en-US" dirty="0"/>
                        <a:t>R-Value</a:t>
                      </a:r>
                    </a:p>
                  </a:txBody>
                  <a:tcPr/>
                </a:tc>
                <a:extLst>
                  <a:ext uri="{0D108BD9-81ED-4DB2-BD59-A6C34878D82A}">
                    <a16:rowId xmlns:a16="http://schemas.microsoft.com/office/drawing/2014/main" val="10000"/>
                  </a:ext>
                </a:extLst>
              </a:tr>
              <a:tr h="370840">
                <a:tc>
                  <a:txBody>
                    <a:bodyPr/>
                    <a:lstStyle/>
                    <a:p>
                      <a:pPr algn="ctr"/>
                      <a:r>
                        <a:rPr lang="en-US" dirty="0">
                          <a:solidFill>
                            <a:srgbClr val="FF0000"/>
                          </a:solidFill>
                        </a:rPr>
                        <a:t>0</a:t>
                      </a:r>
                      <a:r>
                        <a:rPr lang="en-US" dirty="0"/>
                        <a:t>-2</a:t>
                      </a:r>
                    </a:p>
                  </a:txBody>
                  <a:tcPr/>
                </a:tc>
                <a:tc>
                  <a:txBody>
                    <a:bodyPr/>
                    <a:lstStyle/>
                    <a:p>
                      <a:pPr algn="ctr"/>
                      <a:r>
                        <a:rPr lang="en-US" dirty="0"/>
                        <a:t>13</a:t>
                      </a:r>
                    </a:p>
                  </a:txBody>
                  <a:tcPr/>
                </a:tc>
                <a:extLst>
                  <a:ext uri="{0D108BD9-81ED-4DB2-BD59-A6C34878D82A}">
                    <a16:rowId xmlns:a16="http://schemas.microsoft.com/office/drawing/2014/main" val="10001"/>
                  </a:ext>
                </a:extLst>
              </a:tr>
              <a:tr h="370840">
                <a:tc>
                  <a:txBody>
                    <a:bodyPr/>
                    <a:lstStyle/>
                    <a:p>
                      <a:pPr algn="ctr"/>
                      <a:r>
                        <a:rPr lang="en-US" dirty="0"/>
                        <a:t>3-4ab</a:t>
                      </a:r>
                    </a:p>
                  </a:txBody>
                  <a:tcPr/>
                </a:tc>
                <a:tc>
                  <a:txBody>
                    <a:bodyPr/>
                    <a:lstStyle/>
                    <a:p>
                      <a:pPr algn="ctr"/>
                      <a:r>
                        <a:rPr lang="en-US" dirty="0"/>
                        <a:t>19</a:t>
                      </a:r>
                    </a:p>
                  </a:txBody>
                  <a:tcPr/>
                </a:tc>
                <a:extLst>
                  <a:ext uri="{0D108BD9-81ED-4DB2-BD59-A6C34878D82A}">
                    <a16:rowId xmlns:a16="http://schemas.microsoft.com/office/drawing/2014/main" val="10002"/>
                  </a:ext>
                </a:extLst>
              </a:tr>
              <a:tr h="370840">
                <a:tc>
                  <a:txBody>
                    <a:bodyPr/>
                    <a:lstStyle/>
                    <a:p>
                      <a:pPr algn="ctr"/>
                      <a:r>
                        <a:rPr lang="en-US" dirty="0"/>
                        <a:t>4c-6</a:t>
                      </a:r>
                    </a:p>
                  </a:txBody>
                  <a:tcPr/>
                </a:tc>
                <a:tc>
                  <a:txBody>
                    <a:bodyPr/>
                    <a:lstStyle/>
                    <a:p>
                      <a:pPr algn="ctr"/>
                      <a:r>
                        <a:rPr lang="en-US" dirty="0"/>
                        <a:t>30*</a:t>
                      </a:r>
                    </a:p>
                  </a:txBody>
                  <a:tcPr/>
                </a:tc>
                <a:extLst>
                  <a:ext uri="{0D108BD9-81ED-4DB2-BD59-A6C34878D82A}">
                    <a16:rowId xmlns:a16="http://schemas.microsoft.com/office/drawing/2014/main" val="10003"/>
                  </a:ext>
                </a:extLst>
              </a:tr>
              <a:tr h="370840">
                <a:tc>
                  <a:txBody>
                    <a:bodyPr/>
                    <a:lstStyle/>
                    <a:p>
                      <a:pPr algn="ctr"/>
                      <a:r>
                        <a:rPr lang="en-US" dirty="0"/>
                        <a:t>7-8</a:t>
                      </a:r>
                    </a:p>
                  </a:txBody>
                  <a:tcPr/>
                </a:tc>
                <a:tc>
                  <a:txBody>
                    <a:bodyPr/>
                    <a:lstStyle/>
                    <a:p>
                      <a:pPr algn="ctr"/>
                      <a:r>
                        <a:rPr lang="en-US" dirty="0"/>
                        <a:t>38*</a:t>
                      </a:r>
                    </a:p>
                  </a:txBody>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256073" y="9567"/>
            <a:ext cx="5384800" cy="920750"/>
          </a:xfrm>
        </p:spPr>
        <p:txBody>
          <a:bodyPr/>
          <a:lstStyle/>
          <a:p>
            <a:pPr eaLnBrk="1" hangingPunct="1"/>
            <a:r>
              <a:rPr lang="en-US" altLang="en-US" sz="2400" b="1" dirty="0"/>
              <a:t>Steel-Frame Floors</a:t>
            </a:r>
            <a:br>
              <a:rPr lang="en-US" altLang="en-US" sz="2400" b="1" dirty="0"/>
            </a:br>
            <a:r>
              <a:rPr lang="en-US" altLang="en-US" sz="2000" b="1" i="1" dirty="0"/>
              <a:t>Section R402.2.6</a:t>
            </a:r>
            <a:endParaRPr lang="en-US" altLang="en-US" sz="2000" b="1" dirty="0"/>
          </a:p>
        </p:txBody>
      </p:sp>
      <p:sp>
        <p:nvSpPr>
          <p:cNvPr id="205827" name="Text Box 82"/>
          <p:cNvSpPr txBox="1">
            <a:spLocks noChangeArrowheads="1"/>
          </p:cNvSpPr>
          <p:nvPr/>
        </p:nvSpPr>
        <p:spPr bwMode="auto">
          <a:xfrm>
            <a:off x="3622675" y="1560514"/>
            <a:ext cx="51133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lgn="ctr" eaLnBrk="1" hangingPunct="1">
              <a:spcBef>
                <a:spcPct val="0"/>
              </a:spcBef>
              <a:buFontTx/>
              <a:buNone/>
            </a:pPr>
            <a:r>
              <a:rPr lang="en-US" altLang="en-US" sz="1400">
                <a:cs typeface="Arial" pitchFamily="34" charset="0"/>
              </a:rPr>
              <a:t>Table R402.2.6</a:t>
            </a:r>
            <a:br>
              <a:rPr lang="en-US" altLang="en-US" sz="1400">
                <a:cs typeface="Arial" pitchFamily="34" charset="0"/>
              </a:rPr>
            </a:br>
            <a:r>
              <a:rPr lang="en-US" altLang="en-US" sz="1400">
                <a:cs typeface="Arial" pitchFamily="34" charset="0"/>
              </a:rPr>
              <a:t>Steel-Frame Ceiling, Wall and Floor Insulation</a:t>
            </a:r>
          </a:p>
          <a:p>
            <a:pPr algn="ctr" eaLnBrk="1" hangingPunct="1">
              <a:spcBef>
                <a:spcPct val="0"/>
              </a:spcBef>
              <a:buFontTx/>
              <a:buNone/>
            </a:pPr>
            <a:r>
              <a:rPr lang="en-US" altLang="en-US" sz="1400">
                <a:cs typeface="Arial" pitchFamily="34" charset="0"/>
              </a:rPr>
              <a:t>(R-Value)</a:t>
            </a:r>
            <a:endParaRPr lang="en-US" altLang="en-US" sz="1400" baseline="30000">
              <a:cs typeface="Arial" pitchFamily="34" charset="0"/>
            </a:endParaRPr>
          </a:p>
        </p:txBody>
      </p:sp>
      <p:sp>
        <p:nvSpPr>
          <p:cNvPr id="205828" name="Text Box 97"/>
          <p:cNvSpPr txBox="1">
            <a:spLocks noChangeArrowheads="1"/>
          </p:cNvSpPr>
          <p:nvPr/>
        </p:nvSpPr>
        <p:spPr bwMode="auto">
          <a:xfrm>
            <a:off x="1524001" y="3135313"/>
            <a:ext cx="2741613" cy="1077912"/>
          </a:xfrm>
          <a:prstGeom prst="rect">
            <a:avLst/>
          </a:prstGeom>
          <a:solidFill>
            <a:schemeClr val="folHlink"/>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sz="1600">
                <a:solidFill>
                  <a:schemeClr val="bg1"/>
                </a:solidFill>
                <a:cs typeface="Arial" pitchFamily="34" charset="0"/>
              </a:rPr>
              <a:t>Table keys on the wood-frame requirement for the corresponding building component</a:t>
            </a:r>
          </a:p>
        </p:txBody>
      </p:sp>
      <p:sp>
        <p:nvSpPr>
          <p:cNvPr id="57" name="Rectangle 3"/>
          <p:cNvSpPr txBox="1">
            <a:spLocks noChangeArrowheads="1"/>
          </p:cNvSpPr>
          <p:nvPr/>
        </p:nvSpPr>
        <p:spPr>
          <a:xfrm>
            <a:off x="7229475" y="4262438"/>
            <a:ext cx="2781300" cy="1695450"/>
          </a:xfrm>
          <a:prstGeom prst="rect">
            <a:avLst/>
          </a:prstGeom>
          <a:solidFill>
            <a:schemeClr val="folHlink"/>
          </a:solidFill>
        </p:spPr>
        <p:txBody>
          <a:bodyPr>
            <a:normAutofit/>
          </a:bodyPr>
          <a:lstStyle/>
          <a:p>
            <a:pPr marL="342900" indent="-342900" defTabSz="457200">
              <a:spcBef>
                <a:spcPct val="20000"/>
              </a:spcBef>
              <a:buFont typeface="Wingdings" pitchFamily="2" charset="2"/>
              <a:buChar char="ü"/>
              <a:defRPr/>
            </a:pPr>
            <a:r>
              <a:rPr lang="en-US" sz="2400" dirty="0">
                <a:solidFill>
                  <a:schemeClr val="bg1"/>
                </a:solidFill>
              </a:rPr>
              <a:t>“R-X + R-Y” means R-X cavity plus R-Y continuous</a:t>
            </a:r>
          </a:p>
        </p:txBody>
      </p:sp>
      <p:grpSp>
        <p:nvGrpSpPr>
          <p:cNvPr id="205830" name="Group 98"/>
          <p:cNvGrpSpPr>
            <a:grpSpLocks/>
          </p:cNvGrpSpPr>
          <p:nvPr/>
        </p:nvGrpSpPr>
        <p:grpSpPr bwMode="auto">
          <a:xfrm>
            <a:off x="3790951" y="2695575"/>
            <a:ext cx="5961063" cy="1562100"/>
            <a:chOff x="1017567" y="4575120"/>
            <a:chExt cx="5961002" cy="1561839"/>
          </a:xfrm>
        </p:grpSpPr>
        <p:sp>
          <p:nvSpPr>
            <p:cNvPr id="60" name="Oval 59"/>
            <p:cNvSpPr/>
            <p:nvPr/>
          </p:nvSpPr>
          <p:spPr>
            <a:xfrm>
              <a:off x="1449363" y="4652895"/>
              <a:ext cx="1857356" cy="53807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05832" name="Rectangle 5"/>
            <p:cNvSpPr>
              <a:spLocks noChangeArrowheads="1"/>
            </p:cNvSpPr>
            <p:nvPr/>
          </p:nvSpPr>
          <p:spPr bwMode="auto">
            <a:xfrm>
              <a:off x="1017567" y="4575120"/>
              <a:ext cx="2567111" cy="53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lgn="ctr" eaLnBrk="1" hangingPunct="1">
                <a:buClr>
                  <a:srgbClr val="005288"/>
                </a:buClr>
                <a:buSzPct val="130000"/>
                <a:buFontTx/>
                <a:buNone/>
              </a:pPr>
              <a:br>
                <a:rPr lang="en-US" altLang="en-US" sz="1200">
                  <a:latin typeface="Calibri" pitchFamily="34" charset="0"/>
                  <a:cs typeface="Arial" pitchFamily="34" charset="0"/>
                </a:rPr>
              </a:br>
              <a:r>
                <a:rPr lang="en-US" altLang="en-US" sz="1200">
                  <a:latin typeface="Calibri" pitchFamily="34" charset="0"/>
                  <a:cs typeface="Arial" pitchFamily="34" charset="0"/>
                </a:rPr>
                <a:t>Wood Frame R-value</a:t>
              </a:r>
              <a:br>
                <a:rPr lang="en-US" altLang="en-US" sz="1200">
                  <a:latin typeface="Calibri" pitchFamily="34" charset="0"/>
                  <a:cs typeface="Arial" pitchFamily="34" charset="0"/>
                </a:rPr>
              </a:br>
              <a:r>
                <a:rPr lang="en-US" altLang="en-US" sz="1200">
                  <a:latin typeface="Calibri" pitchFamily="34" charset="0"/>
                  <a:cs typeface="Arial" pitchFamily="34" charset="0"/>
                </a:rPr>
                <a:t>Requirement</a:t>
              </a:r>
            </a:p>
          </p:txBody>
        </p:sp>
        <p:sp>
          <p:nvSpPr>
            <p:cNvPr id="205833" name="Rectangle 12"/>
            <p:cNvSpPr>
              <a:spLocks noChangeArrowheads="1"/>
            </p:cNvSpPr>
            <p:nvPr/>
          </p:nvSpPr>
          <p:spPr bwMode="auto">
            <a:xfrm>
              <a:off x="3727114" y="5821059"/>
              <a:ext cx="3060053" cy="3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R-19 + 6 in 2x6, or R-19 + 12 in 2x8 or 2x10</a:t>
              </a:r>
            </a:p>
          </p:txBody>
        </p:sp>
        <p:sp>
          <p:nvSpPr>
            <p:cNvPr id="205834" name="Rectangle 11"/>
            <p:cNvSpPr>
              <a:spLocks noChangeArrowheads="1"/>
            </p:cNvSpPr>
            <p:nvPr/>
          </p:nvSpPr>
          <p:spPr bwMode="auto">
            <a:xfrm>
              <a:off x="1571364" y="5821059"/>
              <a:ext cx="2567111" cy="3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R-19</a:t>
              </a:r>
            </a:p>
          </p:txBody>
        </p:sp>
        <p:sp>
          <p:nvSpPr>
            <p:cNvPr id="205835" name="Rectangle 10"/>
            <p:cNvSpPr>
              <a:spLocks noChangeArrowheads="1"/>
            </p:cNvSpPr>
            <p:nvPr/>
          </p:nvSpPr>
          <p:spPr bwMode="auto">
            <a:xfrm>
              <a:off x="3727115" y="5506796"/>
              <a:ext cx="2827214" cy="31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R-19 in 2x6, or R-19 + 6 in 2x8 or 2x10</a:t>
              </a:r>
            </a:p>
          </p:txBody>
        </p:sp>
        <p:sp>
          <p:nvSpPr>
            <p:cNvPr id="205836" name="Rectangle 9"/>
            <p:cNvSpPr>
              <a:spLocks noChangeArrowheads="1"/>
            </p:cNvSpPr>
            <p:nvPr/>
          </p:nvSpPr>
          <p:spPr bwMode="auto">
            <a:xfrm>
              <a:off x="1571364" y="5506796"/>
              <a:ext cx="2567111" cy="31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R-13</a:t>
              </a:r>
            </a:p>
          </p:txBody>
        </p:sp>
        <p:sp>
          <p:nvSpPr>
            <p:cNvPr id="205837" name="Rectangle 7"/>
            <p:cNvSpPr>
              <a:spLocks noChangeArrowheads="1"/>
            </p:cNvSpPr>
            <p:nvPr/>
          </p:nvSpPr>
          <p:spPr bwMode="auto">
            <a:xfrm>
              <a:off x="1571364" y="5190897"/>
              <a:ext cx="5394325"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                                                   Steel Joist Floor</a:t>
              </a:r>
              <a:r>
                <a:rPr lang="en-US" altLang="en-US" sz="1200" baseline="30000">
                  <a:latin typeface="Calibri" pitchFamily="34" charset="0"/>
                  <a:cs typeface="Arial" pitchFamily="34" charset="0"/>
                </a:rPr>
                <a:t>b</a:t>
              </a:r>
            </a:p>
          </p:txBody>
        </p:sp>
        <p:sp>
          <p:nvSpPr>
            <p:cNvPr id="205838" name="Rectangle 6"/>
            <p:cNvSpPr>
              <a:spLocks noChangeArrowheads="1"/>
            </p:cNvSpPr>
            <p:nvPr/>
          </p:nvSpPr>
          <p:spPr bwMode="auto">
            <a:xfrm>
              <a:off x="3737010" y="4652394"/>
              <a:ext cx="2827214" cy="53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Cold-Formed Steel-Frame </a:t>
              </a:r>
            </a:p>
            <a:p>
              <a:pPr eaLnBrk="1" hangingPunct="1">
                <a:buClr>
                  <a:srgbClr val="005288"/>
                </a:buClr>
                <a:buSzPct val="130000"/>
                <a:buFontTx/>
                <a:buNone/>
              </a:pPr>
              <a:r>
                <a:rPr lang="en-US" altLang="en-US" sz="1200">
                  <a:latin typeface="Calibri" pitchFamily="34" charset="0"/>
                  <a:cs typeface="Arial" pitchFamily="34" charset="0"/>
                </a:rPr>
                <a:t>Equivalent R-value</a:t>
              </a:r>
              <a:r>
                <a:rPr lang="en-US" altLang="en-US" sz="1200" baseline="30000">
                  <a:latin typeface="Calibri" pitchFamily="34" charset="0"/>
                  <a:cs typeface="Arial" pitchFamily="34" charset="0"/>
                </a:rPr>
                <a:t>a</a:t>
              </a:r>
            </a:p>
          </p:txBody>
        </p:sp>
        <p:sp>
          <p:nvSpPr>
            <p:cNvPr id="205839" name="Line 35"/>
            <p:cNvSpPr>
              <a:spLocks noChangeShapeType="1"/>
            </p:cNvSpPr>
            <p:nvPr/>
          </p:nvSpPr>
          <p:spPr bwMode="auto">
            <a:xfrm>
              <a:off x="1571364" y="4652394"/>
              <a:ext cx="539432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205840" name="Line 36"/>
            <p:cNvSpPr>
              <a:spLocks noChangeShapeType="1"/>
            </p:cNvSpPr>
            <p:nvPr/>
          </p:nvSpPr>
          <p:spPr bwMode="auto">
            <a:xfrm>
              <a:off x="1571364" y="5190897"/>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205841" name="Line 37"/>
            <p:cNvSpPr>
              <a:spLocks noChangeShapeType="1"/>
            </p:cNvSpPr>
            <p:nvPr/>
          </p:nvSpPr>
          <p:spPr bwMode="auto">
            <a:xfrm>
              <a:off x="1571364" y="5506796"/>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205842" name="Line 38"/>
            <p:cNvSpPr>
              <a:spLocks noChangeShapeType="1"/>
            </p:cNvSpPr>
            <p:nvPr/>
          </p:nvSpPr>
          <p:spPr bwMode="auto">
            <a:xfrm>
              <a:off x="1571364" y="5821059"/>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205843" name="Line 50"/>
            <p:cNvSpPr>
              <a:spLocks noChangeShapeType="1"/>
            </p:cNvSpPr>
            <p:nvPr/>
          </p:nvSpPr>
          <p:spPr bwMode="auto">
            <a:xfrm>
              <a:off x="1584244" y="6131415"/>
              <a:ext cx="539432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205844" name="Line 51"/>
            <p:cNvSpPr>
              <a:spLocks noChangeShapeType="1"/>
            </p:cNvSpPr>
            <p:nvPr/>
          </p:nvSpPr>
          <p:spPr bwMode="auto">
            <a:xfrm>
              <a:off x="1571363" y="4652395"/>
              <a:ext cx="12740" cy="147797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205845" name="Line 52"/>
            <p:cNvSpPr>
              <a:spLocks noChangeShapeType="1"/>
            </p:cNvSpPr>
            <p:nvPr/>
          </p:nvSpPr>
          <p:spPr bwMode="auto">
            <a:xfrm>
              <a:off x="3307274" y="4652394"/>
              <a:ext cx="0" cy="5385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205846" name="Line 53"/>
            <p:cNvSpPr>
              <a:spLocks noChangeShapeType="1"/>
            </p:cNvSpPr>
            <p:nvPr/>
          </p:nvSpPr>
          <p:spPr bwMode="auto">
            <a:xfrm>
              <a:off x="6965689" y="4652394"/>
              <a:ext cx="1784" cy="146509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205847" name="Line 59"/>
            <p:cNvSpPr>
              <a:spLocks noChangeShapeType="1"/>
            </p:cNvSpPr>
            <p:nvPr/>
          </p:nvSpPr>
          <p:spPr bwMode="auto">
            <a:xfrm>
              <a:off x="3317167" y="5506796"/>
              <a:ext cx="5583" cy="61069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4" descr="Below Grade Wall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1376364"/>
            <a:ext cx="8591550"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5" name="Rectangle 2"/>
          <p:cNvSpPr>
            <a:spLocks noGrp="1" noChangeArrowheads="1"/>
          </p:cNvSpPr>
          <p:nvPr>
            <p:ph type="title"/>
          </p:nvPr>
        </p:nvSpPr>
        <p:spPr>
          <a:xfrm>
            <a:off x="313241" y="30159"/>
            <a:ext cx="5353050" cy="920750"/>
          </a:xfrm>
        </p:spPr>
        <p:txBody>
          <a:bodyPr/>
          <a:lstStyle/>
          <a:p>
            <a:pPr eaLnBrk="1" hangingPunct="1"/>
            <a:r>
              <a:rPr lang="en-US" altLang="en-US" sz="2400" b="1" dirty="0"/>
              <a:t>Defining Below-Grade Walls </a:t>
            </a:r>
          </a:p>
        </p:txBody>
      </p:sp>
      <p:sp>
        <p:nvSpPr>
          <p:cNvPr id="207876" name="TextBox 5"/>
          <p:cNvSpPr txBox="1">
            <a:spLocks noChangeArrowheads="1"/>
          </p:cNvSpPr>
          <p:nvPr/>
        </p:nvSpPr>
        <p:spPr bwMode="auto">
          <a:xfrm>
            <a:off x="2822576" y="1193800"/>
            <a:ext cx="16722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400">
                <a:cs typeface="Arial" pitchFamily="34" charset="0"/>
              </a:rPr>
              <a:t>Basement Wall –</a:t>
            </a:r>
            <a:br>
              <a:rPr lang="en-US" altLang="en-US" sz="1400">
                <a:cs typeface="Arial" pitchFamily="34" charset="0"/>
              </a:rPr>
            </a:br>
            <a:r>
              <a:rPr lang="en-US" altLang="en-US" sz="1400">
                <a:cs typeface="Arial" pitchFamily="34" charset="0"/>
              </a:rPr>
              <a:t>&gt;50% below grade</a:t>
            </a:r>
          </a:p>
        </p:txBody>
      </p:sp>
      <p:sp>
        <p:nvSpPr>
          <p:cNvPr id="207877" name="TextBox 7"/>
          <p:cNvSpPr txBox="1">
            <a:spLocks noChangeArrowheads="1"/>
          </p:cNvSpPr>
          <p:nvPr/>
        </p:nvSpPr>
        <p:spPr bwMode="auto">
          <a:xfrm>
            <a:off x="2809875" y="3343275"/>
            <a:ext cx="1350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400">
                <a:cs typeface="Arial" pitchFamily="34" charset="0"/>
              </a:rPr>
              <a:t>Below grade</a:t>
            </a:r>
          </a:p>
          <a:p>
            <a:pPr eaLnBrk="1" hangingPunct="1">
              <a:spcBef>
                <a:spcPct val="0"/>
              </a:spcBef>
              <a:buFontTx/>
              <a:buNone/>
            </a:pPr>
            <a:r>
              <a:rPr lang="en-US" altLang="en-US" sz="1400">
                <a:cs typeface="Arial" pitchFamily="34" charset="0"/>
              </a:rPr>
              <a:t>Basement wall</a:t>
            </a:r>
          </a:p>
        </p:txBody>
      </p:sp>
      <p:sp>
        <p:nvSpPr>
          <p:cNvPr id="207878" name="TextBox 8"/>
          <p:cNvSpPr txBox="1">
            <a:spLocks noChangeArrowheads="1"/>
          </p:cNvSpPr>
          <p:nvPr/>
        </p:nvSpPr>
        <p:spPr bwMode="auto">
          <a:xfrm>
            <a:off x="7666039" y="3711575"/>
            <a:ext cx="16722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400">
                <a:cs typeface="Arial" pitchFamily="34" charset="0"/>
              </a:rPr>
              <a:t>Exterior Wall –</a:t>
            </a:r>
          </a:p>
          <a:p>
            <a:pPr eaLnBrk="1" hangingPunct="1">
              <a:spcBef>
                <a:spcPct val="0"/>
              </a:spcBef>
              <a:buFontTx/>
              <a:buNone/>
            </a:pPr>
            <a:r>
              <a:rPr lang="en-US" altLang="en-US" sz="1400">
                <a:cs typeface="Arial" pitchFamily="34" charset="0"/>
              </a:rPr>
              <a:t>&lt;50% below grade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7" descr="hous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0609" y="4139565"/>
            <a:ext cx="2941637" cy="244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3"/>
          <p:cNvSpPr>
            <a:spLocks noGrp="1" noChangeArrowheads="1"/>
          </p:cNvSpPr>
          <p:nvPr>
            <p:ph idx="1"/>
          </p:nvPr>
        </p:nvSpPr>
        <p:spPr>
          <a:xfrm>
            <a:off x="722032" y="1126329"/>
            <a:ext cx="8356600" cy="855662"/>
          </a:xfrm>
        </p:spPr>
        <p:txBody>
          <a:bodyPr rtlCol="0">
            <a:normAutofit lnSpcReduction="10000"/>
          </a:bodyPr>
          <a:lstStyle/>
          <a:p>
            <a:pPr>
              <a:buFont typeface="Wingdings" pitchFamily="2" charset="2"/>
              <a:buChar char="ü"/>
              <a:defRPr/>
            </a:pPr>
            <a:r>
              <a:rPr lang="en-US" dirty="0">
                <a:cs typeface="Arial" pitchFamily="34" charset="0"/>
                <a:sym typeface="WP MathA" pitchFamily="2" charset="2"/>
              </a:rPr>
              <a:t>≥ </a:t>
            </a:r>
            <a:r>
              <a:rPr lang="en-US" dirty="0">
                <a:sym typeface="WP MathA" pitchFamily="2" charset="2"/>
              </a:rPr>
              <a:t>50% below grade</a:t>
            </a:r>
          </a:p>
          <a:p>
            <a:pPr>
              <a:buFont typeface="Wingdings" pitchFamily="2" charset="2"/>
              <a:buChar char="ü"/>
              <a:defRPr/>
            </a:pPr>
            <a:r>
              <a:rPr lang="en-US" dirty="0">
                <a:sym typeface="WP MathA" pitchFamily="2" charset="2"/>
              </a:rPr>
              <a:t>Otherwise treat as above-grade wall</a:t>
            </a:r>
            <a:endParaRPr lang="en-US" dirty="0"/>
          </a:p>
          <a:p>
            <a:pPr marL="228600" indent="-228600">
              <a:defRPr/>
            </a:pPr>
            <a:endParaRPr lang="en-US" dirty="0"/>
          </a:p>
        </p:txBody>
      </p:sp>
      <p:sp>
        <p:nvSpPr>
          <p:cNvPr id="36871" name="Text Box 19"/>
          <p:cNvSpPr txBox="1">
            <a:spLocks noChangeArrowheads="1"/>
          </p:cNvSpPr>
          <p:nvPr/>
        </p:nvSpPr>
        <p:spPr bwMode="auto">
          <a:xfrm>
            <a:off x="7414279" y="5662555"/>
            <a:ext cx="4086225" cy="922338"/>
          </a:xfrm>
          <a:prstGeom prst="rect">
            <a:avLst/>
          </a:prstGeom>
          <a:noFill/>
          <a:ln w="38100" algn="ctr">
            <a:noFill/>
            <a:miter lim="800000"/>
            <a:headEnd/>
            <a:tailEnd/>
          </a:ln>
        </p:spPr>
        <p:txBody>
          <a:bodyPr>
            <a:spAutoFit/>
          </a:bodyPr>
          <a:lstStyle/>
          <a:p>
            <a:pPr eaLnBrk="1" hangingPunct="1">
              <a:spcBef>
                <a:spcPct val="20000"/>
              </a:spcBef>
              <a:buClr>
                <a:schemeClr val="tx1"/>
              </a:buClr>
              <a:buSzPct val="130000"/>
              <a:defRPr/>
            </a:pPr>
            <a:r>
              <a:rPr lang="en-US" dirty="0">
                <a:cs typeface="Arial" pitchFamily="34" charset="0"/>
                <a:sym typeface="WP MathA" pitchFamily="2" charset="2"/>
              </a:rPr>
              <a:t>Insulated from top of basement wall down to 10 ft below grade or basement floor, whichever is less</a:t>
            </a:r>
          </a:p>
        </p:txBody>
      </p:sp>
      <p:cxnSp>
        <p:nvCxnSpPr>
          <p:cNvPr id="100360" name="Straight Connector 9"/>
          <p:cNvCxnSpPr>
            <a:cxnSpLocks noChangeShapeType="1"/>
          </p:cNvCxnSpPr>
          <p:nvPr/>
        </p:nvCxnSpPr>
        <p:spPr bwMode="auto">
          <a:xfrm rot="5400000">
            <a:off x="3121287" y="6096001"/>
            <a:ext cx="704850" cy="3175"/>
          </a:xfrm>
          <a:prstGeom prst="line">
            <a:avLst/>
          </a:prstGeom>
          <a:noFill/>
          <a:ln w="38100">
            <a:solidFill>
              <a:schemeClr val="accent6"/>
            </a:solidFill>
            <a:round/>
            <a:headEnd/>
            <a:tailEnd/>
          </a:ln>
        </p:spPr>
      </p:cxnSp>
      <p:cxnSp>
        <p:nvCxnSpPr>
          <p:cNvPr id="100361" name="Straight Connector 10"/>
          <p:cNvCxnSpPr>
            <a:cxnSpLocks noChangeShapeType="1"/>
          </p:cNvCxnSpPr>
          <p:nvPr/>
        </p:nvCxnSpPr>
        <p:spPr bwMode="auto">
          <a:xfrm rot="5400000">
            <a:off x="4631915" y="6096002"/>
            <a:ext cx="704850" cy="3175"/>
          </a:xfrm>
          <a:prstGeom prst="line">
            <a:avLst/>
          </a:prstGeom>
          <a:noFill/>
          <a:ln w="38100">
            <a:solidFill>
              <a:schemeClr val="accent6"/>
            </a:solidFill>
            <a:round/>
            <a:headEnd/>
            <a:tailEnd/>
          </a:ln>
        </p:spPr>
      </p:cxnSp>
      <p:pic>
        <p:nvPicPr>
          <p:cNvPr id="2099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1114" y="3429000"/>
            <a:ext cx="2259031" cy="230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 name="Table 34"/>
          <p:cNvGraphicFramePr>
            <a:graphicFrameLocks noGrp="1"/>
          </p:cNvGraphicFramePr>
          <p:nvPr>
            <p:extLst>
              <p:ext uri="{D42A27DB-BD31-4B8C-83A1-F6EECF244321}">
                <p14:modId xmlns:p14="http://schemas.microsoft.com/office/powerpoint/2010/main" val="2917974233"/>
              </p:ext>
            </p:extLst>
          </p:nvPr>
        </p:nvGraphicFramePr>
        <p:xfrm>
          <a:off x="2619376" y="2016125"/>
          <a:ext cx="3332163" cy="2123440"/>
        </p:xfrm>
        <a:graphic>
          <a:graphicData uri="http://schemas.openxmlformats.org/drawingml/2006/table">
            <a:tbl>
              <a:tblPr firstRow="1" bandRow="1">
                <a:tableStyleId>{5C22544A-7EE6-4342-B048-85BDC9FD1C3A}</a:tableStyleId>
              </a:tblPr>
              <a:tblGrid>
                <a:gridCol w="1838324">
                  <a:extLst>
                    <a:ext uri="{9D8B030D-6E8A-4147-A177-3AD203B41FA5}">
                      <a16:colId xmlns:a16="http://schemas.microsoft.com/office/drawing/2014/main" val="20000"/>
                    </a:ext>
                  </a:extLst>
                </a:gridCol>
                <a:gridCol w="1493839">
                  <a:extLst>
                    <a:ext uri="{9D8B030D-6E8A-4147-A177-3AD203B41FA5}">
                      <a16:colId xmlns:a16="http://schemas.microsoft.com/office/drawing/2014/main" val="20001"/>
                    </a:ext>
                  </a:extLst>
                </a:gridCol>
              </a:tblGrid>
              <a:tr h="370840">
                <a:tc>
                  <a:txBody>
                    <a:bodyPr/>
                    <a:lstStyle/>
                    <a:p>
                      <a:r>
                        <a:rPr lang="en-US" dirty="0"/>
                        <a:t>Climate Zones</a:t>
                      </a:r>
                    </a:p>
                  </a:txBody>
                  <a:tcPr/>
                </a:tc>
                <a:tc>
                  <a:txBody>
                    <a:bodyPr/>
                    <a:lstStyle/>
                    <a:p>
                      <a:r>
                        <a:rPr lang="en-US" dirty="0"/>
                        <a:t>R-Value</a:t>
                      </a:r>
                    </a:p>
                  </a:txBody>
                  <a:tcPr/>
                </a:tc>
                <a:extLst>
                  <a:ext uri="{0D108BD9-81ED-4DB2-BD59-A6C34878D82A}">
                    <a16:rowId xmlns:a16="http://schemas.microsoft.com/office/drawing/2014/main" val="10000"/>
                  </a:ext>
                </a:extLst>
              </a:tr>
              <a:tr h="370840">
                <a:tc>
                  <a:txBody>
                    <a:bodyPr/>
                    <a:lstStyle/>
                    <a:p>
                      <a:pPr algn="ctr"/>
                      <a:r>
                        <a:rPr lang="en-US" dirty="0"/>
                        <a:t>0-2</a:t>
                      </a:r>
                    </a:p>
                  </a:txBody>
                  <a:tcPr/>
                </a:tc>
                <a:tc>
                  <a:txBody>
                    <a:bodyPr/>
                    <a:lstStyle/>
                    <a:p>
                      <a:pPr algn="ctr"/>
                      <a:r>
                        <a:rPr lang="en-US" dirty="0"/>
                        <a:t>0</a:t>
                      </a:r>
                    </a:p>
                  </a:txBody>
                  <a:tcPr/>
                </a:tc>
                <a:extLst>
                  <a:ext uri="{0D108BD9-81ED-4DB2-BD59-A6C34878D82A}">
                    <a16:rowId xmlns:a16="http://schemas.microsoft.com/office/drawing/2014/main" val="10001"/>
                  </a:ext>
                </a:extLst>
              </a:tr>
              <a:tr h="370840">
                <a:tc>
                  <a:txBody>
                    <a:bodyPr/>
                    <a:lstStyle/>
                    <a:p>
                      <a:pPr algn="ctr"/>
                      <a:r>
                        <a:rPr lang="en-US" dirty="0"/>
                        <a:t>3</a:t>
                      </a:r>
                    </a:p>
                  </a:txBody>
                  <a:tcPr/>
                </a:tc>
                <a:tc>
                  <a:txBody>
                    <a:bodyPr/>
                    <a:lstStyle/>
                    <a:p>
                      <a:pPr algn="ctr"/>
                      <a:r>
                        <a:rPr lang="en-US" dirty="0"/>
                        <a:t>5/13</a:t>
                      </a:r>
                    </a:p>
                  </a:txBody>
                  <a:tcPr/>
                </a:tc>
                <a:extLst>
                  <a:ext uri="{0D108BD9-81ED-4DB2-BD59-A6C34878D82A}">
                    <a16:rowId xmlns:a16="http://schemas.microsoft.com/office/drawing/2014/main" val="10002"/>
                  </a:ext>
                </a:extLst>
              </a:tr>
              <a:tr h="370840">
                <a:tc>
                  <a:txBody>
                    <a:bodyPr/>
                    <a:lstStyle/>
                    <a:p>
                      <a:pPr algn="ctr"/>
                      <a:r>
                        <a:rPr lang="en-US" dirty="0"/>
                        <a:t>4ab</a:t>
                      </a:r>
                    </a:p>
                  </a:txBody>
                  <a:tcPr/>
                </a:tc>
                <a:tc>
                  <a:txBody>
                    <a:bodyPr/>
                    <a:lstStyle/>
                    <a:p>
                      <a:pPr algn="ctr"/>
                      <a:r>
                        <a:rPr lang="en-US" dirty="0"/>
                        <a:t>10/13</a:t>
                      </a:r>
                    </a:p>
                  </a:txBody>
                  <a:tcPr/>
                </a:tc>
                <a:extLst>
                  <a:ext uri="{0D108BD9-81ED-4DB2-BD59-A6C34878D82A}">
                    <a16:rowId xmlns:a16="http://schemas.microsoft.com/office/drawing/2014/main" val="10003"/>
                  </a:ext>
                </a:extLst>
              </a:tr>
              <a:tr h="370840">
                <a:tc>
                  <a:txBody>
                    <a:bodyPr/>
                    <a:lstStyle/>
                    <a:p>
                      <a:pPr algn="ctr"/>
                      <a:r>
                        <a:rPr lang="en-US" dirty="0"/>
                        <a:t>4c-8</a:t>
                      </a:r>
                    </a:p>
                  </a:txBody>
                  <a:tcPr/>
                </a:tc>
                <a:tc>
                  <a:txBody>
                    <a:bodyPr/>
                    <a:lstStyle/>
                    <a:p>
                      <a:pPr algn="ctr"/>
                      <a:r>
                        <a:rPr lang="en-US" dirty="0"/>
                        <a:t>15/19 or </a:t>
                      </a:r>
                      <a:br>
                        <a:rPr lang="en-US" dirty="0"/>
                      </a:br>
                      <a:r>
                        <a:rPr lang="en-US" dirty="0"/>
                        <a:t>13 + 5</a:t>
                      </a:r>
                    </a:p>
                  </a:txBody>
                  <a:tcPr/>
                </a:tc>
                <a:extLst>
                  <a:ext uri="{0D108BD9-81ED-4DB2-BD59-A6C34878D82A}">
                    <a16:rowId xmlns:a16="http://schemas.microsoft.com/office/drawing/2014/main" val="10004"/>
                  </a:ext>
                </a:extLst>
              </a:tr>
            </a:tbl>
          </a:graphicData>
        </a:graphic>
      </p:graphicFrame>
      <p:sp>
        <p:nvSpPr>
          <p:cNvPr id="12" name="Rectangle 6">
            <a:extLst>
              <a:ext uri="{FF2B5EF4-FFF2-40B4-BE49-F238E27FC236}">
                <a16:creationId xmlns:a16="http://schemas.microsoft.com/office/drawing/2014/main" id="{A8174B5B-2282-4E10-A7DA-F3DEEABE7675}"/>
              </a:ext>
            </a:extLst>
          </p:cNvPr>
          <p:cNvSpPr>
            <a:spLocks noChangeArrowheads="1"/>
          </p:cNvSpPr>
          <p:nvPr/>
        </p:nvSpPr>
        <p:spPr bwMode="auto">
          <a:xfrm>
            <a:off x="6735539" y="1971675"/>
            <a:ext cx="4910137" cy="2281238"/>
          </a:xfrm>
          <a:prstGeom prst="rect">
            <a:avLst/>
          </a:prstGeom>
          <a:solidFill>
            <a:schemeClr val="folHlink"/>
          </a:solidFill>
          <a:ln w="9525">
            <a:noFill/>
            <a:miter lim="800000"/>
            <a:headEnd/>
            <a:tailEnd/>
          </a:ln>
        </p:spPr>
        <p:txBody>
          <a:bodyPr lIns="0" tIns="0" rIns="0" bIns="0"/>
          <a:lstStyle/>
          <a:p>
            <a:pPr marL="517525" indent="-342900">
              <a:spcBef>
                <a:spcPct val="20000"/>
              </a:spcBef>
              <a:buClr>
                <a:schemeClr val="accent1">
                  <a:lumMod val="40000"/>
                  <a:lumOff val="60000"/>
                </a:schemeClr>
              </a:buClr>
              <a:buSzPct val="130000"/>
              <a:buFont typeface="Arial" pitchFamily="34" charset="0"/>
              <a:buChar char="•"/>
              <a:defRPr/>
            </a:pPr>
            <a:r>
              <a:rPr lang="en-US" sz="2000" dirty="0">
                <a:solidFill>
                  <a:schemeClr val="bg1"/>
                </a:solidFill>
                <a:latin typeface="Arial" charset="0"/>
                <a:ea typeface="ＭＳ Ｐゴシック" pitchFamily="28" charset="-128"/>
              </a:rPr>
              <a:t>“X/Y” means R-X continuous </a:t>
            </a:r>
            <a:r>
              <a:rPr lang="en-US" sz="2000" u="sng" dirty="0">
                <a:solidFill>
                  <a:schemeClr val="bg1"/>
                </a:solidFill>
                <a:latin typeface="Arial" charset="0"/>
                <a:ea typeface="ＭＳ Ｐゴシック" pitchFamily="28" charset="-128"/>
              </a:rPr>
              <a:t>or</a:t>
            </a:r>
            <a:r>
              <a:rPr lang="en-US" sz="2000" dirty="0">
                <a:solidFill>
                  <a:schemeClr val="bg1"/>
                </a:solidFill>
                <a:latin typeface="Arial" charset="0"/>
                <a:ea typeface="ＭＳ Ｐゴシック" pitchFamily="28" charset="-128"/>
              </a:rPr>
              <a:t> R-Y cavity</a:t>
            </a:r>
          </a:p>
          <a:p>
            <a:pPr marL="517525" indent="-342900">
              <a:spcBef>
                <a:spcPct val="20000"/>
              </a:spcBef>
              <a:buClr>
                <a:schemeClr val="accent1">
                  <a:lumMod val="40000"/>
                  <a:lumOff val="60000"/>
                </a:schemeClr>
              </a:buClr>
              <a:buSzPct val="130000"/>
              <a:buFont typeface="Arial" pitchFamily="34" charset="0"/>
              <a:buChar char="•"/>
              <a:defRPr/>
            </a:pPr>
            <a:r>
              <a:rPr lang="en-US" sz="2000" dirty="0">
                <a:solidFill>
                  <a:schemeClr val="bg1"/>
                </a:solidFill>
                <a:latin typeface="Arial" charset="0"/>
                <a:ea typeface="ＭＳ Ｐゴシック" pitchFamily="28" charset="-128"/>
              </a:rPr>
              <a:t>15/19 requirement can be met with </a:t>
            </a:r>
            <a:br>
              <a:rPr lang="en-US" sz="2000" dirty="0">
                <a:solidFill>
                  <a:schemeClr val="bg1"/>
                </a:solidFill>
                <a:latin typeface="Arial" charset="0"/>
                <a:ea typeface="ＭＳ Ｐゴシック" pitchFamily="28" charset="-128"/>
              </a:rPr>
            </a:br>
            <a:r>
              <a:rPr lang="en-US" sz="2000" dirty="0">
                <a:solidFill>
                  <a:schemeClr val="bg1"/>
                </a:solidFill>
                <a:latin typeface="Arial" charset="0"/>
                <a:ea typeface="ＭＳ Ｐゴシック" pitchFamily="28" charset="-128"/>
              </a:rPr>
              <a:t>R-13 cavity (interior) </a:t>
            </a:r>
            <a:r>
              <a:rPr lang="en-US" sz="2000" u="sng" dirty="0">
                <a:solidFill>
                  <a:schemeClr val="bg1"/>
                </a:solidFill>
                <a:latin typeface="Arial" charset="0"/>
                <a:ea typeface="ＭＳ Ｐゴシック" pitchFamily="28" charset="-128"/>
              </a:rPr>
              <a:t>plus</a:t>
            </a:r>
            <a:r>
              <a:rPr lang="en-US" sz="2000" dirty="0">
                <a:solidFill>
                  <a:schemeClr val="bg1"/>
                </a:solidFill>
                <a:latin typeface="Arial" charset="0"/>
                <a:ea typeface="ＭＳ Ｐゴシック" pitchFamily="28" charset="-128"/>
              </a:rPr>
              <a:t> R-5 continuous (exterior)</a:t>
            </a:r>
          </a:p>
          <a:p>
            <a:pPr marL="517525" indent="-342900">
              <a:spcBef>
                <a:spcPct val="20000"/>
              </a:spcBef>
              <a:buClr>
                <a:schemeClr val="accent1">
                  <a:lumMod val="40000"/>
                  <a:lumOff val="60000"/>
                </a:schemeClr>
              </a:buClr>
              <a:buSzPct val="130000"/>
              <a:buFont typeface="Arial" pitchFamily="34" charset="0"/>
              <a:buChar char="•"/>
              <a:defRPr/>
            </a:pPr>
            <a:r>
              <a:rPr lang="en-US" sz="2000" dirty="0">
                <a:solidFill>
                  <a:schemeClr val="bg1"/>
                </a:solidFill>
                <a:latin typeface="Arial" charset="0"/>
                <a:ea typeface="ＭＳ Ｐゴシック" pitchFamily="28" charset="-128"/>
              </a:rPr>
              <a:t>In zone 3, no insulation required in warm-humid counties (footnote f)</a:t>
            </a:r>
          </a:p>
        </p:txBody>
      </p:sp>
      <p:sp>
        <p:nvSpPr>
          <p:cNvPr id="15" name="Title 1">
            <a:extLst>
              <a:ext uri="{FF2B5EF4-FFF2-40B4-BE49-F238E27FC236}">
                <a16:creationId xmlns:a16="http://schemas.microsoft.com/office/drawing/2014/main" id="{0BB93EA9-F5FF-482D-8FCE-4F83FF8C8D77}"/>
              </a:ext>
            </a:extLst>
          </p:cNvPr>
          <p:cNvSpPr>
            <a:spLocks noGrp="1"/>
          </p:cNvSpPr>
          <p:nvPr>
            <p:ph type="title"/>
          </p:nvPr>
        </p:nvSpPr>
        <p:spPr>
          <a:xfrm>
            <a:off x="246285" y="0"/>
            <a:ext cx="5684838" cy="920750"/>
          </a:xfrm>
        </p:spPr>
        <p:txBody>
          <a:bodyPr/>
          <a:lstStyle/>
          <a:p>
            <a:pPr eaLnBrk="1" hangingPunct="1"/>
            <a:r>
              <a:rPr lang="en-US" altLang="en-US" sz="2400" b="1" dirty="0"/>
              <a:t>Basement Walls</a:t>
            </a:r>
            <a:br>
              <a:rPr lang="en-US" altLang="en-US" sz="2400" b="1" dirty="0"/>
            </a:br>
            <a:r>
              <a:rPr lang="en-US" altLang="en-US" sz="2000" b="1" i="1" dirty="0"/>
              <a:t>Section R402.2.</a:t>
            </a:r>
            <a:r>
              <a:rPr lang="en-US" altLang="en-US" sz="2000" b="1" i="1" dirty="0">
                <a:solidFill>
                  <a:srgbClr val="FF0000"/>
                </a:solidFill>
              </a:rPr>
              <a:t>8</a:t>
            </a:r>
            <a:endParaRPr lang="en-US" altLang="en-US" sz="20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9"/>
          <p:cNvSpPr>
            <a:spLocks noGrp="1" noChangeArrowheads="1"/>
          </p:cNvSpPr>
          <p:nvPr>
            <p:ph idx="1"/>
          </p:nvPr>
        </p:nvSpPr>
        <p:spPr>
          <a:xfrm>
            <a:off x="677067" y="1268414"/>
            <a:ext cx="8985407" cy="5100637"/>
          </a:xfrm>
        </p:spPr>
        <p:txBody>
          <a:bodyPr/>
          <a:lstStyle/>
          <a:p>
            <a:pPr>
              <a:lnSpc>
                <a:spcPct val="120000"/>
              </a:lnSpc>
              <a:spcAft>
                <a:spcPts val="600"/>
              </a:spcAft>
              <a:buFont typeface="Wingdings" pitchFamily="2" charset="2"/>
              <a:buChar char="ü"/>
            </a:pPr>
            <a:r>
              <a:rPr lang="en-US" altLang="en-US" sz="1800" dirty="0"/>
              <a:t>IECC addresses only energy</a:t>
            </a:r>
          </a:p>
          <a:p>
            <a:pPr>
              <a:lnSpc>
                <a:spcPct val="120000"/>
              </a:lnSpc>
              <a:spcAft>
                <a:spcPts val="600"/>
              </a:spcAft>
              <a:buFont typeface="Wingdings" pitchFamily="2" charset="2"/>
              <a:buChar char="ü"/>
            </a:pPr>
            <a:r>
              <a:rPr lang="en-US" altLang="en-US" sz="1800" dirty="0"/>
              <a:t>IRC addresses all topics </a:t>
            </a:r>
            <a:r>
              <a:rPr lang="en-US" altLang="en-US" sz="1800" i="1" dirty="0"/>
              <a:t>(structural, plumbing, etc.)</a:t>
            </a:r>
          </a:p>
          <a:p>
            <a:pPr marL="800100" lvl="2" indent="-171450">
              <a:lnSpc>
                <a:spcPct val="120000"/>
              </a:lnSpc>
              <a:spcAft>
                <a:spcPts val="600"/>
              </a:spcAft>
            </a:pPr>
            <a:r>
              <a:rPr lang="en-US" altLang="en-US" sz="1400" dirty="0"/>
              <a:t>Allows builder to carry only one code book</a:t>
            </a:r>
          </a:p>
          <a:p>
            <a:pPr marL="800100" lvl="2" indent="-171450">
              <a:lnSpc>
                <a:spcPct val="120000"/>
              </a:lnSpc>
              <a:spcAft>
                <a:spcPts val="600"/>
              </a:spcAft>
            </a:pPr>
            <a:r>
              <a:rPr lang="en-US" altLang="en-US" sz="1400" dirty="0"/>
              <a:t>Chapter 11 covers energy efficiency</a:t>
            </a:r>
          </a:p>
          <a:p>
            <a:pPr eaLnBrk="1" hangingPunct="1">
              <a:buFont typeface="Wingdings" pitchFamily="2" charset="2"/>
              <a:buChar char="ü"/>
            </a:pPr>
            <a:r>
              <a:rPr lang="en-US" altLang="en-US" sz="1800" dirty="0"/>
              <a:t>As of 2015, IECC consolidated with IRC energy chapter (actually a change to the IRC, not the IECC).</a:t>
            </a:r>
          </a:p>
          <a:p>
            <a:pPr>
              <a:lnSpc>
                <a:spcPct val="120000"/>
              </a:lnSpc>
              <a:spcAft>
                <a:spcPts val="600"/>
              </a:spcAft>
              <a:buFont typeface="Wingdings" pitchFamily="2" charset="2"/>
              <a:buChar char="ü"/>
            </a:pPr>
            <a:r>
              <a:rPr lang="en-US" altLang="en-US" sz="1800" dirty="0"/>
              <a:t>IECC addresses both residential and commercial; IRC addresses subset of residential, detached one- and two-family dwellings and townhouses 3 stories or fewer</a:t>
            </a:r>
          </a:p>
        </p:txBody>
      </p:sp>
      <p:sp>
        <p:nvSpPr>
          <p:cNvPr id="119811" name="Rectangle 28"/>
          <p:cNvSpPr>
            <a:spLocks noGrp="1" noChangeArrowheads="1"/>
          </p:cNvSpPr>
          <p:nvPr>
            <p:ph type="title"/>
          </p:nvPr>
        </p:nvSpPr>
        <p:spPr>
          <a:xfrm>
            <a:off x="340935" y="0"/>
            <a:ext cx="5384800" cy="920750"/>
          </a:xfrm>
        </p:spPr>
        <p:txBody>
          <a:bodyPr/>
          <a:lstStyle/>
          <a:p>
            <a:pPr eaLnBrk="1" hangingPunct="1"/>
            <a:r>
              <a:rPr lang="en-US" altLang="en-US" sz="2400" b="1" dirty="0"/>
              <a:t>Relationship Between IRC &amp; IECC</a:t>
            </a:r>
          </a:p>
        </p:txBody>
      </p:sp>
      <p:sp>
        <p:nvSpPr>
          <p:cNvPr id="3" name="TextBox 2"/>
          <p:cNvSpPr txBox="1"/>
          <p:nvPr/>
        </p:nvSpPr>
        <p:spPr>
          <a:xfrm>
            <a:off x="10605662" y="3535315"/>
            <a:ext cx="457200" cy="457200"/>
          </a:xfrm>
          <a:prstGeom prst="rect">
            <a:avLst/>
          </a:prstGeom>
          <a:solidFill>
            <a:schemeClr val="tx1"/>
          </a:solidFill>
          <a:ln>
            <a:solidFill>
              <a:srgbClr val="DDDDDD"/>
            </a:solidFill>
          </a:ln>
        </p:spPr>
        <p:txBody>
          <a:bodyPr wrap="none">
            <a:normAutofit/>
          </a:bodyPr>
          <a:lstStyle/>
          <a:p>
            <a:pPr defTabSz="457200">
              <a:spcBef>
                <a:spcPct val="20000"/>
              </a:spcBef>
              <a:defRPr/>
            </a:pPr>
            <a:r>
              <a:rPr lang="en-US" sz="2323" dirty="0">
                <a:solidFill>
                  <a:srgbClr val="FFFFFF"/>
                </a:solidFill>
                <a:latin typeface="Arial Narrow"/>
                <a:cs typeface="Arial Narrow"/>
              </a:rPr>
              <a:t>VS</a:t>
            </a:r>
          </a:p>
        </p:txBody>
      </p:sp>
      <p:pic>
        <p:nvPicPr>
          <p:cNvPr id="7" name="Picture 6">
            <a:extLst>
              <a:ext uri="{FF2B5EF4-FFF2-40B4-BE49-F238E27FC236}">
                <a16:creationId xmlns:a16="http://schemas.microsoft.com/office/drawing/2014/main" id="{07D56B3B-DC43-405D-9A17-B2E2BADC10C9}"/>
              </a:ext>
            </a:extLst>
          </p:cNvPr>
          <p:cNvPicPr>
            <a:picLocks noChangeAspect="1"/>
          </p:cNvPicPr>
          <p:nvPr/>
        </p:nvPicPr>
        <p:blipFill>
          <a:blip r:embed="rId3"/>
          <a:stretch>
            <a:fillRect/>
          </a:stretch>
        </p:blipFill>
        <p:spPr>
          <a:xfrm>
            <a:off x="9788848" y="1191185"/>
            <a:ext cx="1876687" cy="2391109"/>
          </a:xfrm>
          <a:prstGeom prst="rect">
            <a:avLst/>
          </a:prstGeom>
        </p:spPr>
      </p:pic>
      <p:pic>
        <p:nvPicPr>
          <p:cNvPr id="4" name="Picture 3">
            <a:extLst>
              <a:ext uri="{FF2B5EF4-FFF2-40B4-BE49-F238E27FC236}">
                <a16:creationId xmlns:a16="http://schemas.microsoft.com/office/drawing/2014/main" id="{28B8DB9C-729A-488D-B55F-8819CFEF4EBD}"/>
              </a:ext>
            </a:extLst>
          </p:cNvPr>
          <p:cNvPicPr>
            <a:picLocks noChangeAspect="1"/>
          </p:cNvPicPr>
          <p:nvPr/>
        </p:nvPicPr>
        <p:blipFill>
          <a:blip r:embed="rId4"/>
          <a:stretch>
            <a:fillRect/>
          </a:stretch>
        </p:blipFill>
        <p:spPr>
          <a:xfrm>
            <a:off x="9788848" y="4013798"/>
            <a:ext cx="1905266" cy="241016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4"/>
          <p:cNvSpPr>
            <a:spLocks noGrp="1" noChangeArrowheads="1"/>
          </p:cNvSpPr>
          <p:nvPr>
            <p:ph idx="1"/>
          </p:nvPr>
        </p:nvSpPr>
        <p:spPr>
          <a:xfrm>
            <a:off x="763793" y="1268413"/>
            <a:ext cx="6829220" cy="4876800"/>
          </a:xfrm>
        </p:spPr>
        <p:txBody>
          <a:bodyPr rtlCol="0">
            <a:normAutofit/>
          </a:bodyPr>
          <a:lstStyle/>
          <a:p>
            <a:pPr marL="0" indent="0">
              <a:buNone/>
              <a:defRPr/>
            </a:pPr>
            <a:r>
              <a:rPr lang="en-US" dirty="0"/>
              <a:t>Building Envelope consists of:</a:t>
            </a:r>
          </a:p>
          <a:p>
            <a:pPr lvl="1">
              <a:buFont typeface="Wingdings" pitchFamily="2" charset="2"/>
              <a:buChar char="ü"/>
              <a:defRPr/>
            </a:pPr>
            <a:r>
              <a:rPr lang="en-US" dirty="0"/>
              <a:t>Fenestration</a:t>
            </a:r>
          </a:p>
          <a:p>
            <a:pPr lvl="1">
              <a:buFont typeface="Wingdings" pitchFamily="2" charset="2"/>
              <a:buChar char="ü"/>
              <a:defRPr/>
            </a:pPr>
            <a:r>
              <a:rPr lang="en-US" dirty="0"/>
              <a:t>Ceilings</a:t>
            </a:r>
          </a:p>
          <a:p>
            <a:pPr lvl="1">
              <a:buFont typeface="Wingdings" pitchFamily="2" charset="2"/>
              <a:buChar char="ü"/>
              <a:defRPr/>
            </a:pPr>
            <a:r>
              <a:rPr lang="en-US" dirty="0"/>
              <a:t>Walls</a:t>
            </a:r>
          </a:p>
          <a:p>
            <a:pPr lvl="2">
              <a:defRPr/>
            </a:pPr>
            <a:r>
              <a:rPr lang="en-US" dirty="0"/>
              <a:t>Above grade</a:t>
            </a:r>
          </a:p>
          <a:p>
            <a:pPr lvl="2">
              <a:defRPr/>
            </a:pPr>
            <a:r>
              <a:rPr lang="en-US" dirty="0"/>
              <a:t>Below grade</a:t>
            </a:r>
          </a:p>
          <a:p>
            <a:pPr lvl="2">
              <a:defRPr/>
            </a:pPr>
            <a:r>
              <a:rPr lang="en-US" dirty="0"/>
              <a:t>Mass walls</a:t>
            </a:r>
          </a:p>
          <a:p>
            <a:pPr lvl="1">
              <a:buFont typeface="Wingdings" pitchFamily="2" charset="2"/>
              <a:buChar char="ü"/>
              <a:defRPr/>
            </a:pPr>
            <a:r>
              <a:rPr lang="en-US" dirty="0">
                <a:solidFill>
                  <a:schemeClr val="tx1">
                    <a:lumMod val="50000"/>
                  </a:schemeClr>
                </a:solidFill>
              </a:rPr>
              <a:t>Floors</a:t>
            </a:r>
          </a:p>
          <a:p>
            <a:pPr lvl="1">
              <a:buFont typeface="Wingdings" pitchFamily="2" charset="2"/>
              <a:buChar char="ü"/>
              <a:defRPr/>
            </a:pPr>
            <a:r>
              <a:rPr lang="en-US" b="1" dirty="0">
                <a:solidFill>
                  <a:srgbClr val="92D050"/>
                </a:solidFill>
              </a:rPr>
              <a:t>Slabs</a:t>
            </a:r>
          </a:p>
          <a:p>
            <a:pPr lvl="1">
              <a:buFont typeface="Wingdings" pitchFamily="2" charset="2"/>
              <a:buChar char="ü"/>
              <a:defRPr/>
            </a:pPr>
            <a:r>
              <a:rPr lang="en-US" dirty="0"/>
              <a:t>Crawl Spaces</a:t>
            </a:r>
          </a:p>
          <a:p>
            <a:pPr lvl="1">
              <a:buNone/>
              <a:defRPr/>
            </a:pPr>
            <a:endParaRPr lang="en-US" dirty="0"/>
          </a:p>
        </p:txBody>
      </p:sp>
      <p:sp>
        <p:nvSpPr>
          <p:cNvPr id="214019" name="Rectangle 23"/>
          <p:cNvSpPr>
            <a:spLocks noGrp="1" noChangeArrowheads="1"/>
          </p:cNvSpPr>
          <p:nvPr>
            <p:ph type="title"/>
          </p:nvPr>
        </p:nvSpPr>
        <p:spPr>
          <a:xfrm>
            <a:off x="340398" y="0"/>
            <a:ext cx="5368925" cy="920750"/>
          </a:xfrm>
        </p:spPr>
        <p:txBody>
          <a:bodyPr/>
          <a:lstStyle/>
          <a:p>
            <a:pPr eaLnBrk="1" hangingPunct="1"/>
            <a:r>
              <a:rPr lang="en-US" altLang="en-US" sz="2400" b="1" dirty="0"/>
              <a:t>Building Envelope Specific Requirements</a:t>
            </a:r>
          </a:p>
        </p:txBody>
      </p:sp>
      <p:pic>
        <p:nvPicPr>
          <p:cNvPr id="214020" name="Picture 7" descr="hou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6839" y="1643063"/>
            <a:ext cx="5241925"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Box 11"/>
          <p:cNvSpPr txBox="1">
            <a:spLocks noChangeArrowheads="1"/>
          </p:cNvSpPr>
          <p:nvPr/>
        </p:nvSpPr>
        <p:spPr bwMode="auto">
          <a:xfrm>
            <a:off x="6648450" y="3881438"/>
            <a:ext cx="2133918" cy="369332"/>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Conditioned Space</a:t>
            </a:r>
          </a:p>
        </p:txBody>
      </p:sp>
      <p:sp>
        <p:nvSpPr>
          <p:cNvPr id="214023" name="Text Box 29"/>
          <p:cNvSpPr txBox="1">
            <a:spLocks noChangeArrowheads="1"/>
          </p:cNvSpPr>
          <p:nvPr/>
        </p:nvSpPr>
        <p:spPr bwMode="auto">
          <a:xfrm>
            <a:off x="5949951" y="2844800"/>
            <a:ext cx="684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sz="1400">
                <a:cs typeface="Arial" pitchFamily="34" charset="0"/>
              </a:rPr>
              <a:t>attic</a:t>
            </a:r>
          </a:p>
        </p:txBody>
      </p:sp>
      <p:sp>
        <p:nvSpPr>
          <p:cNvPr id="8" name="Freeform 10">
            <a:extLst>
              <a:ext uri="{FF2B5EF4-FFF2-40B4-BE49-F238E27FC236}">
                <a16:creationId xmlns:a16="http://schemas.microsoft.com/office/drawing/2014/main" id="{9B75F92D-42EA-475E-857E-6247438064E3}"/>
              </a:ext>
            </a:extLst>
          </p:cNvPr>
          <p:cNvSpPr>
            <a:spLocks noChangeArrowheads="1"/>
          </p:cNvSpPr>
          <p:nvPr/>
        </p:nvSpPr>
        <p:spPr bwMode="auto">
          <a:xfrm>
            <a:off x="5803107" y="1828800"/>
            <a:ext cx="3989388" cy="3881438"/>
          </a:xfrm>
          <a:custGeom>
            <a:avLst/>
            <a:gdLst>
              <a:gd name="T0" fmla="*/ 863912 w 3989945"/>
              <a:gd name="T1" fmla="*/ 566811 h 3882184"/>
              <a:gd name="T2" fmla="*/ 1862810 w 3989945"/>
              <a:gd name="T3" fmla="*/ 0 h 3882184"/>
              <a:gd name="T4" fmla="*/ 1871811 w 3989945"/>
              <a:gd name="T5" fmla="*/ 557816 h 3882184"/>
              <a:gd name="T6" fmla="*/ 3338665 w 3989945"/>
              <a:gd name="T7" fmla="*/ 566811 h 3882184"/>
              <a:gd name="T8" fmla="*/ 3338665 w 3989945"/>
              <a:gd name="T9" fmla="*/ 1700434 h 3882184"/>
              <a:gd name="T10" fmla="*/ 3986597 w 3989945"/>
              <a:gd name="T11" fmla="*/ 1700434 h 3882184"/>
              <a:gd name="T12" fmla="*/ 3986597 w 3989945"/>
              <a:gd name="T13" fmla="*/ 2816063 h 3882184"/>
              <a:gd name="T14" fmla="*/ 2618738 w 3989945"/>
              <a:gd name="T15" fmla="*/ 2816063 h 3882184"/>
              <a:gd name="T16" fmla="*/ 2618738 w 3989945"/>
              <a:gd name="T17" fmla="*/ 3877710 h 3882184"/>
              <a:gd name="T18" fmla="*/ 0 w 3989945"/>
              <a:gd name="T19" fmla="*/ 3877710 h 3882184"/>
              <a:gd name="T20" fmla="*/ 0 w 3989945"/>
              <a:gd name="T21" fmla="*/ 1700434 h 3882184"/>
              <a:gd name="T22" fmla="*/ 872913 w 3989945"/>
              <a:gd name="T23" fmla="*/ 1700434 h 3882184"/>
              <a:gd name="T24" fmla="*/ 863912 w 3989945"/>
              <a:gd name="T25" fmla="*/ 566811 h 3882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89945"/>
              <a:gd name="T40" fmla="*/ 0 h 3882184"/>
              <a:gd name="T41" fmla="*/ 3989945 w 3989945"/>
              <a:gd name="T42" fmla="*/ 3882184 h 3882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89945" h="3882184">
                <a:moveTo>
                  <a:pt x="864638" y="567465"/>
                </a:moveTo>
                <a:lnTo>
                  <a:pt x="1864376" y="0"/>
                </a:lnTo>
                <a:lnTo>
                  <a:pt x="1873383" y="558458"/>
                </a:lnTo>
                <a:lnTo>
                  <a:pt x="3341467" y="567465"/>
                </a:lnTo>
                <a:lnTo>
                  <a:pt x="3341467" y="1702396"/>
                </a:lnTo>
                <a:lnTo>
                  <a:pt x="3989945" y="1702396"/>
                </a:lnTo>
                <a:lnTo>
                  <a:pt x="3989945" y="2819312"/>
                </a:lnTo>
                <a:lnTo>
                  <a:pt x="2620935" y="2819312"/>
                </a:lnTo>
                <a:lnTo>
                  <a:pt x="2620935" y="3882184"/>
                </a:lnTo>
                <a:lnTo>
                  <a:pt x="0" y="3882184"/>
                </a:lnTo>
                <a:lnTo>
                  <a:pt x="0" y="1702396"/>
                </a:lnTo>
                <a:lnTo>
                  <a:pt x="873645" y="1702396"/>
                </a:lnTo>
                <a:cubicBezTo>
                  <a:pt x="870643" y="1324086"/>
                  <a:pt x="867640" y="945775"/>
                  <a:pt x="864638" y="567465"/>
                </a:cubicBezTo>
                <a:close/>
              </a:path>
            </a:pathLst>
          </a:custGeom>
          <a:noFill/>
          <a:ln w="5715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871369" y="1371601"/>
            <a:ext cx="6997869" cy="4981575"/>
          </a:xfrm>
        </p:spPr>
        <p:txBody>
          <a:bodyPr rtlCol="0">
            <a:normAutofit/>
          </a:bodyPr>
          <a:lstStyle/>
          <a:p>
            <a:pPr marL="0" indent="0">
              <a:spcBef>
                <a:spcPct val="40000"/>
              </a:spcBef>
              <a:buNone/>
              <a:defRPr/>
            </a:pPr>
            <a:r>
              <a:rPr lang="en-US" dirty="0"/>
              <a:t>Applies to slabs with a floor surface &lt; 12 inches below grade</a:t>
            </a:r>
          </a:p>
          <a:p>
            <a:pPr marL="514350" lvl="1">
              <a:spcBef>
                <a:spcPct val="40000"/>
              </a:spcBef>
              <a:buFont typeface="Wingdings" pitchFamily="2" charset="2"/>
              <a:buChar char="ü"/>
              <a:defRPr/>
            </a:pPr>
            <a:r>
              <a:rPr lang="en-US" sz="1800" dirty="0"/>
              <a:t>R-10 insulation in Zones 4 and above</a:t>
            </a:r>
            <a:endParaRPr lang="en-US" sz="1800" dirty="0">
              <a:solidFill>
                <a:srgbClr val="FF0000"/>
              </a:solidFill>
            </a:endParaRPr>
          </a:p>
          <a:p>
            <a:pPr marL="514350" lvl="1">
              <a:spcBef>
                <a:spcPct val="40000"/>
              </a:spcBef>
              <a:buFont typeface="Wingdings" pitchFamily="2" charset="2"/>
              <a:buChar char="ü"/>
              <a:defRPr/>
            </a:pPr>
            <a:r>
              <a:rPr lang="en-US" sz="1800" dirty="0"/>
              <a:t>Must extend downward from top of slab a minimum of 24” </a:t>
            </a:r>
            <a:r>
              <a:rPr lang="en-US" sz="1800" dirty="0">
                <a:solidFill>
                  <a:srgbClr val="FF0000"/>
                </a:solidFill>
              </a:rPr>
              <a:t>(Zones 3) or 48” (Zones 4-8)</a:t>
            </a:r>
          </a:p>
          <a:p>
            <a:pPr marL="514350" lvl="1">
              <a:spcBef>
                <a:spcPct val="40000"/>
              </a:spcBef>
              <a:buFont typeface="Wingdings" pitchFamily="2" charset="2"/>
              <a:buChar char="ü"/>
              <a:defRPr/>
            </a:pPr>
            <a:r>
              <a:rPr lang="en-US" sz="1800" dirty="0"/>
              <a:t>Insulation can be vertical or extend horizontally under the slab or out from the building </a:t>
            </a:r>
          </a:p>
          <a:p>
            <a:pPr marL="514350" lvl="1">
              <a:spcBef>
                <a:spcPct val="40000"/>
              </a:spcBef>
              <a:buFont typeface="Wingdings" pitchFamily="2" charset="2"/>
              <a:buChar char="ü"/>
              <a:defRPr/>
            </a:pPr>
            <a:r>
              <a:rPr lang="en-US" sz="1800" dirty="0"/>
              <a:t>Insulation extending outward must be under 10 inches of soil or pavement</a:t>
            </a:r>
          </a:p>
          <a:p>
            <a:pPr marL="800100" lvl="2" indent="-171450">
              <a:spcBef>
                <a:spcPct val="40000"/>
              </a:spcBef>
              <a:defRPr/>
            </a:pPr>
            <a:r>
              <a:rPr lang="en-US" sz="1600" dirty="0"/>
              <a:t>An additional R-5 is required for heated slabs </a:t>
            </a:r>
          </a:p>
          <a:p>
            <a:pPr marL="228600" lvl="2" indent="0">
              <a:spcBef>
                <a:spcPct val="40000"/>
              </a:spcBef>
              <a:buNone/>
              <a:defRPr/>
            </a:pPr>
            <a:endParaRPr lang="en-US" dirty="0"/>
          </a:p>
        </p:txBody>
      </p:sp>
      <p:sp>
        <p:nvSpPr>
          <p:cNvPr id="216067" name="Rectangle 2"/>
          <p:cNvSpPr>
            <a:spLocks noGrp="1" noChangeArrowheads="1"/>
          </p:cNvSpPr>
          <p:nvPr>
            <p:ph type="title"/>
          </p:nvPr>
        </p:nvSpPr>
        <p:spPr>
          <a:xfrm>
            <a:off x="303007" y="0"/>
            <a:ext cx="5384800" cy="920750"/>
          </a:xfrm>
        </p:spPr>
        <p:txBody>
          <a:bodyPr/>
          <a:lstStyle/>
          <a:p>
            <a:pPr eaLnBrk="1" hangingPunct="1"/>
            <a:r>
              <a:rPr lang="en-US" altLang="en-US" sz="2400" b="1" dirty="0"/>
              <a:t>Slab Edge Insulation</a:t>
            </a:r>
            <a:br>
              <a:rPr lang="en-US" altLang="en-US" sz="2400" b="1" dirty="0"/>
            </a:br>
            <a:r>
              <a:rPr lang="en-US" altLang="en-US" sz="2000" b="1" i="1" dirty="0"/>
              <a:t>Section R402.2.</a:t>
            </a:r>
            <a:r>
              <a:rPr lang="en-US" altLang="en-US" sz="2000" b="1" i="1" dirty="0">
                <a:solidFill>
                  <a:srgbClr val="FF0000"/>
                </a:solidFill>
              </a:rPr>
              <a:t>9</a:t>
            </a:r>
            <a:endParaRPr lang="en-US" altLang="en-US" sz="2000" b="1" dirty="0">
              <a:solidFill>
                <a:srgbClr val="FF0000"/>
              </a:solidFill>
            </a:endParaRPr>
          </a:p>
        </p:txBody>
      </p:sp>
      <p:sp>
        <p:nvSpPr>
          <p:cNvPr id="216068" name="Rectangle 4"/>
          <p:cNvSpPr>
            <a:spLocks noChangeArrowheads="1"/>
          </p:cNvSpPr>
          <p:nvPr/>
        </p:nvSpPr>
        <p:spPr bwMode="auto">
          <a:xfrm>
            <a:off x="1981200" y="1371600"/>
            <a:ext cx="655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FontTx/>
              <a:buChar char="•"/>
            </a:pPr>
            <a:endParaRPr lang="en-US" altLang="en-US" sz="2800">
              <a:latin typeface="Times New Roman" pitchFamily="18" charset="0"/>
              <a:cs typeface="Arial" pitchFamily="34" charset="0"/>
            </a:endParaRPr>
          </a:p>
        </p:txBody>
      </p:sp>
      <p:grpSp>
        <p:nvGrpSpPr>
          <p:cNvPr id="216069" name="Group 24"/>
          <p:cNvGrpSpPr>
            <a:grpSpLocks/>
          </p:cNvGrpSpPr>
          <p:nvPr/>
        </p:nvGrpSpPr>
        <p:grpSpPr bwMode="auto">
          <a:xfrm>
            <a:off x="7869239" y="1320800"/>
            <a:ext cx="2042713" cy="4878388"/>
            <a:chOff x="6400800" y="290513"/>
            <a:chExt cx="2489244" cy="6278562"/>
          </a:xfrm>
        </p:grpSpPr>
        <p:grpSp>
          <p:nvGrpSpPr>
            <p:cNvPr id="216073" name="Group 23"/>
            <p:cNvGrpSpPr>
              <a:grpSpLocks/>
            </p:cNvGrpSpPr>
            <p:nvPr/>
          </p:nvGrpSpPr>
          <p:grpSpPr bwMode="auto">
            <a:xfrm>
              <a:off x="6400800" y="290513"/>
              <a:ext cx="2489244" cy="6278562"/>
              <a:chOff x="6400800" y="290513"/>
              <a:chExt cx="2489244" cy="6278562"/>
            </a:xfrm>
          </p:grpSpPr>
          <p:grpSp>
            <p:nvGrpSpPr>
              <p:cNvPr id="216077" name="Group 22"/>
              <p:cNvGrpSpPr>
                <a:grpSpLocks/>
              </p:cNvGrpSpPr>
              <p:nvPr/>
            </p:nvGrpSpPr>
            <p:grpSpPr bwMode="auto">
              <a:xfrm>
                <a:off x="6400800" y="290513"/>
                <a:ext cx="2489244" cy="6278562"/>
                <a:chOff x="6400800" y="290513"/>
                <a:chExt cx="2489244" cy="6278562"/>
              </a:xfrm>
            </p:grpSpPr>
            <p:pic>
              <p:nvPicPr>
                <p:cNvPr id="216081" name="Picture 4" descr="EdgeInsul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90513"/>
                  <a:ext cx="2371725" cy="627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6082" name="Group 21"/>
                <p:cNvGrpSpPr>
                  <a:grpSpLocks/>
                </p:cNvGrpSpPr>
                <p:nvPr/>
              </p:nvGrpSpPr>
              <p:grpSpPr bwMode="auto">
                <a:xfrm>
                  <a:off x="6415088" y="304800"/>
                  <a:ext cx="2474956" cy="1584770"/>
                  <a:chOff x="6415088" y="304800"/>
                  <a:chExt cx="2474956" cy="1584770"/>
                </a:xfrm>
              </p:grpSpPr>
              <p:sp>
                <p:nvSpPr>
                  <p:cNvPr id="216083" name="TextBox 5"/>
                  <p:cNvSpPr txBox="1">
                    <a:spLocks noChangeArrowheads="1"/>
                  </p:cNvSpPr>
                  <p:nvPr/>
                </p:nvSpPr>
                <p:spPr bwMode="auto">
                  <a:xfrm>
                    <a:off x="7866063" y="304800"/>
                    <a:ext cx="1023981" cy="39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400" i="1">
                        <a:cs typeface="Arial" pitchFamily="34" charset="0"/>
                      </a:rPr>
                      <a:t>Figure 2</a:t>
                    </a:r>
                  </a:p>
                </p:txBody>
              </p:sp>
              <p:sp>
                <p:nvSpPr>
                  <p:cNvPr id="216084" name="TextBox 8"/>
                  <p:cNvSpPr txBox="1">
                    <a:spLocks noChangeArrowheads="1"/>
                  </p:cNvSpPr>
                  <p:nvPr/>
                </p:nvSpPr>
                <p:spPr bwMode="auto">
                  <a:xfrm>
                    <a:off x="6415088" y="304800"/>
                    <a:ext cx="805198" cy="35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latin typeface="Arial Narrow" pitchFamily="34" charset="0"/>
                        <a:cs typeface="Arial" pitchFamily="34" charset="0"/>
                      </a:rPr>
                      <a:t>Flashing</a:t>
                    </a:r>
                  </a:p>
                </p:txBody>
              </p:sp>
              <p:sp>
                <p:nvSpPr>
                  <p:cNvPr id="216085" name="TextBox 9"/>
                  <p:cNvSpPr txBox="1">
                    <a:spLocks noChangeArrowheads="1"/>
                  </p:cNvSpPr>
                  <p:nvPr/>
                </p:nvSpPr>
                <p:spPr bwMode="auto">
                  <a:xfrm>
                    <a:off x="6418262" y="781050"/>
                    <a:ext cx="918496" cy="59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latin typeface="Arial Narrow" pitchFamily="34" charset="0"/>
                        <a:cs typeface="Arial" pitchFamily="34" charset="0"/>
                      </a:rPr>
                      <a:t>Protection</a:t>
                    </a:r>
                  </a:p>
                  <a:p>
                    <a:pPr eaLnBrk="1" hangingPunct="1">
                      <a:spcBef>
                        <a:spcPct val="0"/>
                      </a:spcBef>
                      <a:buFontTx/>
                      <a:buNone/>
                    </a:pPr>
                    <a:r>
                      <a:rPr lang="en-US" altLang="en-US" sz="1200">
                        <a:latin typeface="Arial Narrow" pitchFamily="34" charset="0"/>
                        <a:cs typeface="Arial" pitchFamily="34" charset="0"/>
                      </a:rPr>
                      <a:t>Board</a:t>
                    </a:r>
                  </a:p>
                </p:txBody>
              </p:sp>
              <p:sp>
                <p:nvSpPr>
                  <p:cNvPr id="216086" name="TextBox 10"/>
                  <p:cNvSpPr txBox="1">
                    <a:spLocks noChangeArrowheads="1"/>
                  </p:cNvSpPr>
                  <p:nvPr/>
                </p:nvSpPr>
                <p:spPr bwMode="auto">
                  <a:xfrm>
                    <a:off x="7662863" y="1295400"/>
                    <a:ext cx="883334" cy="59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solidFill>
                          <a:schemeClr val="bg1"/>
                        </a:solidFill>
                        <a:latin typeface="Arial Narrow" pitchFamily="34" charset="0"/>
                        <a:cs typeface="Arial" pitchFamily="34" charset="0"/>
                      </a:rPr>
                      <a:t>Rigid</a:t>
                    </a:r>
                    <a:br>
                      <a:rPr lang="en-US" altLang="en-US" sz="1200">
                        <a:solidFill>
                          <a:schemeClr val="bg1"/>
                        </a:solidFill>
                        <a:latin typeface="Arial Narrow" pitchFamily="34" charset="0"/>
                        <a:cs typeface="Arial" pitchFamily="34" charset="0"/>
                      </a:rPr>
                    </a:br>
                    <a:r>
                      <a:rPr lang="en-US" altLang="en-US" sz="1200">
                        <a:solidFill>
                          <a:schemeClr val="bg1"/>
                        </a:solidFill>
                        <a:latin typeface="Arial Narrow" pitchFamily="34" charset="0"/>
                        <a:cs typeface="Arial" pitchFamily="34" charset="0"/>
                      </a:rPr>
                      <a:t>Insulation</a:t>
                    </a:r>
                  </a:p>
                </p:txBody>
              </p:sp>
              <p:cxnSp>
                <p:nvCxnSpPr>
                  <p:cNvPr id="216087" name="Straight Arrow Connector 13"/>
                  <p:cNvCxnSpPr>
                    <a:cxnSpLocks noChangeShapeType="1"/>
                  </p:cNvCxnSpPr>
                  <p:nvPr/>
                </p:nvCxnSpPr>
                <p:spPr bwMode="auto">
                  <a:xfrm rot="10800000">
                    <a:off x="7315200" y="1403350"/>
                    <a:ext cx="368300" cy="12065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6088" name="Straight Arrow Connector 15"/>
                  <p:cNvCxnSpPr>
                    <a:cxnSpLocks noChangeShapeType="1"/>
                  </p:cNvCxnSpPr>
                  <p:nvPr/>
                </p:nvCxnSpPr>
                <p:spPr bwMode="auto">
                  <a:xfrm>
                    <a:off x="6965950" y="1187450"/>
                    <a:ext cx="215900" cy="12065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6089" name="Straight Arrow Connector 18"/>
                  <p:cNvCxnSpPr>
                    <a:cxnSpLocks noChangeShapeType="1"/>
                    <a:stCxn id="216084" idx="2"/>
                  </p:cNvCxnSpPr>
                  <p:nvPr/>
                </p:nvCxnSpPr>
                <p:spPr bwMode="auto">
                  <a:xfrm>
                    <a:off x="6817687" y="661302"/>
                    <a:ext cx="383212" cy="119749"/>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grpSp>
          </p:grpSp>
          <p:sp>
            <p:nvSpPr>
              <p:cNvPr id="216078" name="TextBox 20"/>
              <p:cNvSpPr txBox="1">
                <a:spLocks noChangeArrowheads="1"/>
              </p:cNvSpPr>
              <p:nvPr/>
            </p:nvSpPr>
            <p:spPr bwMode="auto">
              <a:xfrm>
                <a:off x="7866063" y="3422650"/>
                <a:ext cx="883334" cy="59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solidFill>
                      <a:schemeClr val="bg1"/>
                    </a:solidFill>
                    <a:latin typeface="Arial Narrow" pitchFamily="34" charset="0"/>
                    <a:cs typeface="Arial" pitchFamily="34" charset="0"/>
                  </a:rPr>
                  <a:t>Rigid</a:t>
                </a:r>
                <a:br>
                  <a:rPr lang="en-US" altLang="en-US" sz="1200">
                    <a:solidFill>
                      <a:schemeClr val="bg1"/>
                    </a:solidFill>
                    <a:latin typeface="Arial Narrow" pitchFamily="34" charset="0"/>
                    <a:cs typeface="Arial" pitchFamily="34" charset="0"/>
                  </a:rPr>
                </a:br>
                <a:r>
                  <a:rPr lang="en-US" altLang="en-US" sz="1200">
                    <a:solidFill>
                      <a:schemeClr val="bg1"/>
                    </a:solidFill>
                    <a:latin typeface="Arial Narrow" pitchFamily="34" charset="0"/>
                    <a:cs typeface="Arial" pitchFamily="34" charset="0"/>
                  </a:rPr>
                  <a:t>Insulation</a:t>
                </a:r>
              </a:p>
            </p:txBody>
          </p:sp>
          <p:sp>
            <p:nvSpPr>
              <p:cNvPr id="216079" name="TextBox 21"/>
              <p:cNvSpPr txBox="1">
                <a:spLocks noChangeArrowheads="1"/>
              </p:cNvSpPr>
              <p:nvPr/>
            </p:nvSpPr>
            <p:spPr bwMode="auto">
              <a:xfrm>
                <a:off x="8164513" y="3022600"/>
                <a:ext cx="533672" cy="35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latin typeface="Arial Narrow" pitchFamily="34" charset="0"/>
                    <a:cs typeface="Arial" pitchFamily="34" charset="0"/>
                  </a:rPr>
                  <a:t>Slab</a:t>
                </a:r>
              </a:p>
            </p:txBody>
          </p:sp>
          <p:cxnSp>
            <p:nvCxnSpPr>
              <p:cNvPr id="216080" name="Straight Arrow Connector 22"/>
              <p:cNvCxnSpPr>
                <a:cxnSpLocks noChangeShapeType="1"/>
              </p:cNvCxnSpPr>
              <p:nvPr/>
            </p:nvCxnSpPr>
            <p:spPr bwMode="auto">
              <a:xfrm rot="10800000">
                <a:off x="7708900" y="3581400"/>
                <a:ext cx="190500" cy="69850"/>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grpSp>
        <p:sp>
          <p:nvSpPr>
            <p:cNvPr id="216074" name="TextBox 24"/>
            <p:cNvSpPr txBox="1">
              <a:spLocks noChangeArrowheads="1"/>
            </p:cNvSpPr>
            <p:nvPr/>
          </p:nvSpPr>
          <p:spPr bwMode="auto">
            <a:xfrm>
              <a:off x="7866063" y="5664200"/>
              <a:ext cx="883334" cy="59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solidFill>
                    <a:schemeClr val="bg1"/>
                  </a:solidFill>
                  <a:latin typeface="Arial Narrow" pitchFamily="34" charset="0"/>
                  <a:cs typeface="Arial" pitchFamily="34" charset="0"/>
                </a:rPr>
                <a:t>Rigid</a:t>
              </a:r>
              <a:br>
                <a:rPr lang="en-US" altLang="en-US" sz="1200">
                  <a:solidFill>
                    <a:schemeClr val="bg1"/>
                  </a:solidFill>
                  <a:latin typeface="Arial Narrow" pitchFamily="34" charset="0"/>
                  <a:cs typeface="Arial" pitchFamily="34" charset="0"/>
                </a:rPr>
              </a:br>
              <a:r>
                <a:rPr lang="en-US" altLang="en-US" sz="1200">
                  <a:solidFill>
                    <a:schemeClr val="bg1"/>
                  </a:solidFill>
                  <a:latin typeface="Arial Narrow" pitchFamily="34" charset="0"/>
                  <a:cs typeface="Arial" pitchFamily="34" charset="0"/>
                </a:rPr>
                <a:t>Insulation</a:t>
              </a:r>
            </a:p>
          </p:txBody>
        </p:sp>
        <p:sp>
          <p:nvSpPr>
            <p:cNvPr id="216075" name="TextBox 25"/>
            <p:cNvSpPr txBox="1">
              <a:spLocks noChangeArrowheads="1"/>
            </p:cNvSpPr>
            <p:nvPr/>
          </p:nvSpPr>
          <p:spPr bwMode="auto">
            <a:xfrm>
              <a:off x="8164513" y="5143500"/>
              <a:ext cx="533672" cy="35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latin typeface="Arial Narrow" pitchFamily="34" charset="0"/>
                  <a:cs typeface="Arial" pitchFamily="34" charset="0"/>
                </a:rPr>
                <a:t>Slab</a:t>
              </a:r>
            </a:p>
          </p:txBody>
        </p:sp>
        <p:cxnSp>
          <p:nvCxnSpPr>
            <p:cNvPr id="216076" name="Straight Arrow Connector 26"/>
            <p:cNvCxnSpPr>
              <a:cxnSpLocks noChangeShapeType="1"/>
            </p:cNvCxnSpPr>
            <p:nvPr/>
          </p:nvCxnSpPr>
          <p:spPr bwMode="auto">
            <a:xfrm rot="16200000" flipV="1">
              <a:off x="7972425" y="5591175"/>
              <a:ext cx="152400" cy="44450"/>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grpSp>
      <p:sp>
        <p:nvSpPr>
          <p:cNvPr id="216070" name="TextBox 7"/>
          <p:cNvSpPr txBox="1">
            <a:spLocks noChangeArrowheads="1"/>
          </p:cNvSpPr>
          <p:nvPr/>
        </p:nvSpPr>
        <p:spPr bwMode="auto">
          <a:xfrm>
            <a:off x="8928101" y="4646614"/>
            <a:ext cx="8402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400" i="1">
                <a:cs typeface="Arial" pitchFamily="34" charset="0"/>
              </a:rPr>
              <a:t>Figure 4</a:t>
            </a:r>
          </a:p>
        </p:txBody>
      </p:sp>
      <p:sp>
        <p:nvSpPr>
          <p:cNvPr id="216071" name="TextBox 11"/>
          <p:cNvSpPr txBox="1">
            <a:spLocks noChangeArrowheads="1"/>
          </p:cNvSpPr>
          <p:nvPr/>
        </p:nvSpPr>
        <p:spPr bwMode="auto">
          <a:xfrm>
            <a:off x="9153525" y="1754189"/>
            <a:ext cx="450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latin typeface="Arial Narrow" pitchFamily="34" charset="0"/>
                <a:cs typeface="Arial" pitchFamily="34" charset="0"/>
              </a:rPr>
              <a:t>Slab</a:t>
            </a:r>
          </a:p>
        </p:txBody>
      </p:sp>
      <p:sp>
        <p:nvSpPr>
          <p:cNvPr id="216072" name="TextBox 6"/>
          <p:cNvSpPr txBox="1">
            <a:spLocks noChangeArrowheads="1"/>
          </p:cNvSpPr>
          <p:nvPr/>
        </p:nvSpPr>
        <p:spPr bwMode="auto">
          <a:xfrm>
            <a:off x="8901114" y="2982914"/>
            <a:ext cx="8402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400" i="1">
                <a:cs typeface="Arial" pitchFamily="34" charset="0"/>
              </a:rPr>
              <a:t>Figure 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59" name="Rectangle 15"/>
          <p:cNvSpPr>
            <a:spLocks noChangeArrowheads="1"/>
          </p:cNvSpPr>
          <p:nvPr/>
        </p:nvSpPr>
        <p:spPr bwMode="auto">
          <a:xfrm>
            <a:off x="378087" y="-31750"/>
            <a:ext cx="8126413" cy="930275"/>
          </a:xfrm>
          <a:prstGeom prst="rect">
            <a:avLst/>
          </a:prstGeom>
          <a:noFill/>
          <a:ln w="9525">
            <a:noFill/>
            <a:miter lim="800000"/>
            <a:headEnd/>
            <a:tailEnd/>
          </a:ln>
          <a:effectLst/>
        </p:spPr>
        <p:txBody>
          <a:bodyPr lIns="0" tIns="0" rIns="0" bIns="0" anchor="ctr"/>
          <a:lstStyle/>
          <a:p>
            <a:pPr eaLnBrk="1" hangingPunct="1">
              <a:defRPr/>
            </a:pPr>
            <a:r>
              <a:rPr lang="en-US" sz="2400" b="1" dirty="0">
                <a:solidFill>
                  <a:srgbClr val="50565C"/>
                </a:solidFill>
                <a:latin typeface="+mj-lt"/>
                <a:ea typeface="+mj-ea"/>
                <a:cs typeface="+mj-cs"/>
              </a:rPr>
              <a:t>Slab Edge Insulation</a:t>
            </a:r>
          </a:p>
          <a:p>
            <a:pPr eaLnBrk="1" hangingPunct="1">
              <a:defRPr/>
            </a:pPr>
            <a:r>
              <a:rPr lang="en-US" sz="2000" b="1" i="1" dirty="0">
                <a:solidFill>
                  <a:srgbClr val="50565C"/>
                </a:solidFill>
                <a:latin typeface="+mj-lt"/>
                <a:ea typeface="+mj-ea"/>
                <a:cs typeface="+mj-cs"/>
              </a:rPr>
              <a:t>Section R402.2.</a:t>
            </a:r>
            <a:r>
              <a:rPr lang="en-US" sz="2000" b="1" i="1" dirty="0">
                <a:solidFill>
                  <a:srgbClr val="FF0000"/>
                </a:solidFill>
                <a:latin typeface="+mj-lt"/>
                <a:ea typeface="+mj-ea"/>
                <a:cs typeface="+mj-cs"/>
              </a:rPr>
              <a:t>9</a:t>
            </a:r>
          </a:p>
        </p:txBody>
      </p:sp>
      <p:pic>
        <p:nvPicPr>
          <p:cNvPr id="111619" name="Picture 22"/>
          <p:cNvPicPr>
            <a:picLocks noChangeAspect="1" noChangeArrowheads="1"/>
          </p:cNvPicPr>
          <p:nvPr/>
        </p:nvPicPr>
        <p:blipFill>
          <a:blip r:embed="rId3"/>
          <a:srcRect/>
          <a:stretch>
            <a:fillRect/>
          </a:stretch>
        </p:blipFill>
        <p:spPr bwMode="auto">
          <a:xfrm>
            <a:off x="5111751" y="1160463"/>
            <a:ext cx="5408613" cy="5162550"/>
          </a:xfrm>
          <a:prstGeom prst="rect">
            <a:avLst/>
          </a:prstGeom>
          <a:noFill/>
          <a:ln w="9525">
            <a:solidFill>
              <a:schemeClr val="accent5"/>
            </a:solidFill>
            <a:miter lim="800000"/>
            <a:headEnd/>
            <a:tailEnd/>
          </a:ln>
        </p:spPr>
      </p:pic>
      <p:pic>
        <p:nvPicPr>
          <p:cNvPr id="218116" name="Picture 4" descr="RigidCu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4975" y="3606801"/>
            <a:ext cx="3201988"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8117" name="Group 9"/>
          <p:cNvGrpSpPr>
            <a:grpSpLocks/>
          </p:cNvGrpSpPr>
          <p:nvPr/>
        </p:nvGrpSpPr>
        <p:grpSpPr bwMode="auto">
          <a:xfrm>
            <a:off x="3619501" y="3911601"/>
            <a:ext cx="1307491" cy="1503065"/>
            <a:chOff x="2400300" y="4013200"/>
            <a:chExt cx="1307491" cy="1503065"/>
          </a:xfrm>
        </p:grpSpPr>
        <p:sp>
          <p:nvSpPr>
            <p:cNvPr id="218119" name="TextBox 5"/>
            <p:cNvSpPr txBox="1">
              <a:spLocks noChangeArrowheads="1"/>
            </p:cNvSpPr>
            <p:nvPr/>
          </p:nvSpPr>
          <p:spPr bwMode="auto">
            <a:xfrm>
              <a:off x="2982913" y="5054600"/>
              <a:ext cx="724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solidFill>
                    <a:schemeClr val="bg1"/>
                  </a:solidFill>
                  <a:latin typeface="Arial Narrow" pitchFamily="34" charset="0"/>
                  <a:cs typeface="Arial" pitchFamily="34" charset="0"/>
                </a:rPr>
                <a:t>Rigid</a:t>
              </a:r>
              <a:br>
                <a:rPr lang="en-US" altLang="en-US" sz="1200">
                  <a:solidFill>
                    <a:schemeClr val="bg1"/>
                  </a:solidFill>
                  <a:latin typeface="Arial Narrow" pitchFamily="34" charset="0"/>
                  <a:cs typeface="Arial" pitchFamily="34" charset="0"/>
                </a:rPr>
              </a:br>
              <a:r>
                <a:rPr lang="en-US" altLang="en-US" sz="1200">
                  <a:solidFill>
                    <a:schemeClr val="bg1"/>
                  </a:solidFill>
                  <a:latin typeface="Arial Narrow" pitchFamily="34" charset="0"/>
                  <a:cs typeface="Arial" pitchFamily="34" charset="0"/>
                </a:rPr>
                <a:t>Insulation</a:t>
              </a:r>
            </a:p>
          </p:txBody>
        </p:sp>
        <p:sp>
          <p:nvSpPr>
            <p:cNvPr id="218120" name="TextBox 6"/>
            <p:cNvSpPr txBox="1">
              <a:spLocks noChangeArrowheads="1"/>
            </p:cNvSpPr>
            <p:nvPr/>
          </p:nvSpPr>
          <p:spPr bwMode="auto">
            <a:xfrm>
              <a:off x="2976563" y="4597400"/>
              <a:ext cx="450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latin typeface="Arial Narrow" pitchFamily="34" charset="0"/>
                  <a:cs typeface="Arial" pitchFamily="34" charset="0"/>
                </a:rPr>
                <a:t>Slab</a:t>
              </a:r>
            </a:p>
          </p:txBody>
        </p:sp>
        <p:cxnSp>
          <p:nvCxnSpPr>
            <p:cNvPr id="218121" name="Straight Arrow Connector 7"/>
            <p:cNvCxnSpPr>
              <a:cxnSpLocks noChangeShapeType="1"/>
            </p:cNvCxnSpPr>
            <p:nvPr/>
          </p:nvCxnSpPr>
          <p:spPr bwMode="auto">
            <a:xfrm rot="10800000">
              <a:off x="2749550" y="5041900"/>
              <a:ext cx="292100" cy="254000"/>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218122" name="TextBox 9"/>
            <p:cNvSpPr txBox="1">
              <a:spLocks noChangeArrowheads="1"/>
            </p:cNvSpPr>
            <p:nvPr/>
          </p:nvSpPr>
          <p:spPr bwMode="auto">
            <a:xfrm>
              <a:off x="2489200" y="4013200"/>
              <a:ext cx="7328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latin typeface="Arial Narrow" pitchFamily="34" charset="0"/>
                  <a:cs typeface="Arial" pitchFamily="34" charset="0"/>
                </a:rPr>
                <a:t>Bevel Cut</a:t>
              </a:r>
            </a:p>
          </p:txBody>
        </p:sp>
        <p:cxnSp>
          <p:nvCxnSpPr>
            <p:cNvPr id="218123" name="Straight Arrow Connector 10"/>
            <p:cNvCxnSpPr>
              <a:cxnSpLocks noChangeShapeType="1"/>
            </p:cNvCxnSpPr>
            <p:nvPr/>
          </p:nvCxnSpPr>
          <p:spPr bwMode="auto">
            <a:xfrm rot="5400000">
              <a:off x="2400300" y="4279900"/>
              <a:ext cx="298450" cy="29845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grpSp>
      <p:pic>
        <p:nvPicPr>
          <p:cNvPr id="218118" name="Picture 7" descr="000_00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0539" y="1179513"/>
            <a:ext cx="3221037" cy="2146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4"/>
          <p:cNvSpPr>
            <a:spLocks noGrp="1" noChangeArrowheads="1"/>
          </p:cNvSpPr>
          <p:nvPr>
            <p:ph idx="1"/>
          </p:nvPr>
        </p:nvSpPr>
        <p:spPr>
          <a:xfrm>
            <a:off x="1398494" y="1268413"/>
            <a:ext cx="6194519" cy="4876800"/>
          </a:xfrm>
        </p:spPr>
        <p:txBody>
          <a:bodyPr rtlCol="0">
            <a:normAutofit/>
          </a:bodyPr>
          <a:lstStyle/>
          <a:p>
            <a:pPr marL="0" indent="0">
              <a:buNone/>
              <a:defRPr/>
            </a:pPr>
            <a:r>
              <a:rPr lang="en-US" dirty="0"/>
              <a:t>Building Envelope consists of:</a:t>
            </a:r>
          </a:p>
          <a:p>
            <a:pPr lvl="1">
              <a:buFont typeface="Wingdings" pitchFamily="2" charset="2"/>
              <a:buChar char="ü"/>
              <a:defRPr/>
            </a:pPr>
            <a:r>
              <a:rPr lang="en-US" dirty="0"/>
              <a:t>Fenestration</a:t>
            </a:r>
          </a:p>
          <a:p>
            <a:pPr lvl="1">
              <a:buFont typeface="Wingdings" pitchFamily="2" charset="2"/>
              <a:buChar char="ü"/>
              <a:defRPr/>
            </a:pPr>
            <a:r>
              <a:rPr lang="en-US" dirty="0"/>
              <a:t>Ceilings</a:t>
            </a:r>
          </a:p>
          <a:p>
            <a:pPr lvl="1">
              <a:buFont typeface="Wingdings" pitchFamily="2" charset="2"/>
              <a:buChar char="ü"/>
              <a:defRPr/>
            </a:pPr>
            <a:r>
              <a:rPr lang="en-US" dirty="0"/>
              <a:t>Walls</a:t>
            </a:r>
          </a:p>
          <a:p>
            <a:pPr lvl="2">
              <a:defRPr/>
            </a:pPr>
            <a:r>
              <a:rPr lang="en-US" dirty="0"/>
              <a:t>Above grade</a:t>
            </a:r>
          </a:p>
          <a:p>
            <a:pPr lvl="2">
              <a:defRPr/>
            </a:pPr>
            <a:r>
              <a:rPr lang="en-US" dirty="0"/>
              <a:t>Below grade</a:t>
            </a:r>
          </a:p>
          <a:p>
            <a:pPr lvl="2">
              <a:defRPr/>
            </a:pPr>
            <a:r>
              <a:rPr lang="en-US" dirty="0"/>
              <a:t>Mass walls</a:t>
            </a:r>
          </a:p>
          <a:p>
            <a:pPr lvl="1">
              <a:buFont typeface="Wingdings" pitchFamily="2" charset="2"/>
              <a:buChar char="ü"/>
              <a:defRPr/>
            </a:pPr>
            <a:r>
              <a:rPr lang="en-US" dirty="0">
                <a:solidFill>
                  <a:schemeClr val="tx1">
                    <a:lumMod val="50000"/>
                  </a:schemeClr>
                </a:solidFill>
              </a:rPr>
              <a:t>Floors</a:t>
            </a:r>
          </a:p>
          <a:p>
            <a:pPr lvl="1">
              <a:buFont typeface="Wingdings" pitchFamily="2" charset="2"/>
              <a:buChar char="ü"/>
              <a:defRPr/>
            </a:pPr>
            <a:r>
              <a:rPr lang="en-US" dirty="0">
                <a:solidFill>
                  <a:schemeClr val="tx1">
                    <a:lumMod val="50000"/>
                  </a:schemeClr>
                </a:solidFill>
              </a:rPr>
              <a:t>Slabs</a:t>
            </a:r>
          </a:p>
          <a:p>
            <a:pPr lvl="1">
              <a:buFont typeface="Wingdings" pitchFamily="2" charset="2"/>
              <a:buChar char="ü"/>
              <a:defRPr/>
            </a:pPr>
            <a:r>
              <a:rPr lang="en-US" b="1" dirty="0">
                <a:solidFill>
                  <a:srgbClr val="92D050"/>
                </a:solidFill>
              </a:rPr>
              <a:t>Crawl Spaces</a:t>
            </a:r>
          </a:p>
          <a:p>
            <a:pPr lvl="1">
              <a:buNone/>
              <a:defRPr/>
            </a:pPr>
            <a:endParaRPr lang="en-US" dirty="0"/>
          </a:p>
        </p:txBody>
      </p:sp>
      <p:sp>
        <p:nvSpPr>
          <p:cNvPr id="220163" name="Rectangle 23"/>
          <p:cNvSpPr>
            <a:spLocks noGrp="1" noChangeArrowheads="1"/>
          </p:cNvSpPr>
          <p:nvPr>
            <p:ph type="title"/>
          </p:nvPr>
        </p:nvSpPr>
        <p:spPr>
          <a:xfrm>
            <a:off x="461816" y="16328"/>
            <a:ext cx="6721409" cy="920750"/>
          </a:xfrm>
        </p:spPr>
        <p:txBody>
          <a:bodyPr/>
          <a:lstStyle/>
          <a:p>
            <a:pPr eaLnBrk="1" hangingPunct="1"/>
            <a:r>
              <a:rPr lang="en-US" altLang="en-US" sz="2400" b="1" dirty="0"/>
              <a:t>Building Envelope Specific Requirements</a:t>
            </a:r>
          </a:p>
        </p:txBody>
      </p:sp>
      <p:pic>
        <p:nvPicPr>
          <p:cNvPr id="220164" name="Picture 7" descr="hou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6839" y="1643063"/>
            <a:ext cx="5241925"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Box 11"/>
          <p:cNvSpPr txBox="1">
            <a:spLocks noChangeArrowheads="1"/>
          </p:cNvSpPr>
          <p:nvPr/>
        </p:nvSpPr>
        <p:spPr bwMode="auto">
          <a:xfrm>
            <a:off x="6648450" y="3881438"/>
            <a:ext cx="2133918" cy="369332"/>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Conditioned Space</a:t>
            </a:r>
          </a:p>
        </p:txBody>
      </p:sp>
      <p:sp>
        <p:nvSpPr>
          <p:cNvPr id="220167" name="Text Box 29"/>
          <p:cNvSpPr txBox="1">
            <a:spLocks noChangeArrowheads="1"/>
          </p:cNvSpPr>
          <p:nvPr/>
        </p:nvSpPr>
        <p:spPr bwMode="auto">
          <a:xfrm>
            <a:off x="5949951" y="2844800"/>
            <a:ext cx="684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sz="1400">
                <a:cs typeface="Arial" pitchFamily="34" charset="0"/>
              </a:rPr>
              <a:t>attic</a:t>
            </a:r>
          </a:p>
        </p:txBody>
      </p:sp>
      <p:sp>
        <p:nvSpPr>
          <p:cNvPr id="10" name="Freeform 10">
            <a:extLst>
              <a:ext uri="{FF2B5EF4-FFF2-40B4-BE49-F238E27FC236}">
                <a16:creationId xmlns:a16="http://schemas.microsoft.com/office/drawing/2014/main" id="{34489A53-48B1-4978-8907-FE16EABD21CB}"/>
              </a:ext>
            </a:extLst>
          </p:cNvPr>
          <p:cNvSpPr>
            <a:spLocks noChangeArrowheads="1"/>
          </p:cNvSpPr>
          <p:nvPr/>
        </p:nvSpPr>
        <p:spPr bwMode="auto">
          <a:xfrm>
            <a:off x="5803107" y="1818042"/>
            <a:ext cx="3989388" cy="3881438"/>
          </a:xfrm>
          <a:custGeom>
            <a:avLst/>
            <a:gdLst>
              <a:gd name="T0" fmla="*/ 863912 w 3989945"/>
              <a:gd name="T1" fmla="*/ 566811 h 3882184"/>
              <a:gd name="T2" fmla="*/ 1862810 w 3989945"/>
              <a:gd name="T3" fmla="*/ 0 h 3882184"/>
              <a:gd name="T4" fmla="*/ 1871811 w 3989945"/>
              <a:gd name="T5" fmla="*/ 557816 h 3882184"/>
              <a:gd name="T6" fmla="*/ 3338665 w 3989945"/>
              <a:gd name="T7" fmla="*/ 566811 h 3882184"/>
              <a:gd name="T8" fmla="*/ 3338665 w 3989945"/>
              <a:gd name="T9" fmla="*/ 1700434 h 3882184"/>
              <a:gd name="T10" fmla="*/ 3986597 w 3989945"/>
              <a:gd name="T11" fmla="*/ 1700434 h 3882184"/>
              <a:gd name="T12" fmla="*/ 3986597 w 3989945"/>
              <a:gd name="T13" fmla="*/ 2816063 h 3882184"/>
              <a:gd name="T14" fmla="*/ 2618738 w 3989945"/>
              <a:gd name="T15" fmla="*/ 2816063 h 3882184"/>
              <a:gd name="T16" fmla="*/ 2618738 w 3989945"/>
              <a:gd name="T17" fmla="*/ 3877710 h 3882184"/>
              <a:gd name="T18" fmla="*/ 0 w 3989945"/>
              <a:gd name="T19" fmla="*/ 3877710 h 3882184"/>
              <a:gd name="T20" fmla="*/ 0 w 3989945"/>
              <a:gd name="T21" fmla="*/ 1700434 h 3882184"/>
              <a:gd name="T22" fmla="*/ 872913 w 3989945"/>
              <a:gd name="T23" fmla="*/ 1700434 h 3882184"/>
              <a:gd name="T24" fmla="*/ 863912 w 3989945"/>
              <a:gd name="T25" fmla="*/ 566811 h 3882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89945"/>
              <a:gd name="T40" fmla="*/ 0 h 3882184"/>
              <a:gd name="T41" fmla="*/ 3989945 w 3989945"/>
              <a:gd name="T42" fmla="*/ 3882184 h 3882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89945" h="3882184">
                <a:moveTo>
                  <a:pt x="864638" y="567465"/>
                </a:moveTo>
                <a:lnTo>
                  <a:pt x="1864376" y="0"/>
                </a:lnTo>
                <a:lnTo>
                  <a:pt x="1873383" y="558458"/>
                </a:lnTo>
                <a:lnTo>
                  <a:pt x="3341467" y="567465"/>
                </a:lnTo>
                <a:lnTo>
                  <a:pt x="3341467" y="1702396"/>
                </a:lnTo>
                <a:lnTo>
                  <a:pt x="3989945" y="1702396"/>
                </a:lnTo>
                <a:lnTo>
                  <a:pt x="3989945" y="2819312"/>
                </a:lnTo>
                <a:lnTo>
                  <a:pt x="2620935" y="2819312"/>
                </a:lnTo>
                <a:lnTo>
                  <a:pt x="2620935" y="3882184"/>
                </a:lnTo>
                <a:lnTo>
                  <a:pt x="0" y="3882184"/>
                </a:lnTo>
                <a:lnTo>
                  <a:pt x="0" y="1702396"/>
                </a:lnTo>
                <a:lnTo>
                  <a:pt x="873645" y="1702396"/>
                </a:lnTo>
                <a:cubicBezTo>
                  <a:pt x="870643" y="1324086"/>
                  <a:pt x="867640" y="945775"/>
                  <a:pt x="864638" y="567465"/>
                </a:cubicBezTo>
                <a:close/>
              </a:path>
            </a:pathLst>
          </a:custGeom>
          <a:noFill/>
          <a:ln w="5715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5" descr="FO5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1850" y="3451226"/>
            <a:ext cx="79565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Rectangle 29"/>
          <p:cNvSpPr>
            <a:spLocks noGrp="1" noChangeArrowheads="1"/>
          </p:cNvSpPr>
          <p:nvPr>
            <p:ph idx="1"/>
          </p:nvPr>
        </p:nvSpPr>
        <p:spPr>
          <a:xfrm>
            <a:off x="1183341" y="1096963"/>
            <a:ext cx="9027459" cy="2457450"/>
          </a:xfrm>
        </p:spPr>
        <p:txBody>
          <a:bodyPr rtlCol="0">
            <a:normAutofit/>
          </a:bodyPr>
          <a:lstStyle/>
          <a:p>
            <a:pPr marL="0" indent="0">
              <a:buNone/>
              <a:defRPr/>
            </a:pPr>
            <a:r>
              <a:rPr lang="en-US" dirty="0"/>
              <a:t>Implies an unvented crawlspace </a:t>
            </a:r>
            <a:r>
              <a:rPr lang="en-US" sz="2000" i="1" dirty="0"/>
              <a:t>(aka, conditioned crawlspace)</a:t>
            </a:r>
          </a:p>
          <a:p>
            <a:pPr marL="571500" lvl="1" indent="-342900">
              <a:buFont typeface="Wingdings" pitchFamily="2" charset="2"/>
              <a:buChar char="ü"/>
              <a:defRPr/>
            </a:pPr>
            <a:r>
              <a:rPr lang="en-US" dirty="0"/>
              <a:t>Space must be mechanically vented or receive minimal supply air </a:t>
            </a:r>
            <a:r>
              <a:rPr lang="en-US" i="1" dirty="0"/>
              <a:t>(Refer to IRC)</a:t>
            </a:r>
          </a:p>
          <a:p>
            <a:pPr marL="571500" lvl="1" indent="-342900">
              <a:buFont typeface="Wingdings" pitchFamily="2" charset="2"/>
              <a:buChar char="ü"/>
              <a:defRPr/>
            </a:pPr>
            <a:r>
              <a:rPr lang="en-US" dirty="0"/>
              <a:t>Exposed earth must be covered with a continuous Class I vapor retarder</a:t>
            </a:r>
          </a:p>
          <a:p>
            <a:pPr marL="228600" indent="-228600">
              <a:defRPr/>
            </a:pPr>
            <a:endParaRPr lang="en-US" dirty="0"/>
          </a:p>
        </p:txBody>
      </p:sp>
      <p:sp>
        <p:nvSpPr>
          <p:cNvPr id="222212" name="Rectangle 6"/>
          <p:cNvSpPr>
            <a:spLocks noGrp="1" noChangeArrowheads="1"/>
          </p:cNvSpPr>
          <p:nvPr>
            <p:ph type="title"/>
          </p:nvPr>
        </p:nvSpPr>
        <p:spPr>
          <a:xfrm>
            <a:off x="369869" y="0"/>
            <a:ext cx="5264150" cy="920750"/>
          </a:xfrm>
        </p:spPr>
        <p:txBody>
          <a:bodyPr/>
          <a:lstStyle/>
          <a:p>
            <a:pPr eaLnBrk="1" hangingPunct="1"/>
            <a:r>
              <a:rPr lang="en-US" altLang="en-US" sz="2400" b="1" dirty="0"/>
              <a:t>Crawl Space Wall Insulation</a:t>
            </a:r>
            <a:br>
              <a:rPr lang="en-US" altLang="en-US" sz="2400" b="1" dirty="0"/>
            </a:br>
            <a:r>
              <a:rPr lang="en-US" altLang="en-US" sz="2000" b="1" i="1" dirty="0"/>
              <a:t>Section R402.2.1</a:t>
            </a:r>
            <a:r>
              <a:rPr lang="en-US" altLang="en-US" sz="2000" b="1" i="1" dirty="0">
                <a:solidFill>
                  <a:srgbClr val="FF0000"/>
                </a:solidFill>
              </a:rPr>
              <a:t>0</a:t>
            </a:r>
            <a:endParaRPr lang="en-US" altLang="en-US" sz="20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00776" y="1214439"/>
            <a:ext cx="4335463" cy="4886325"/>
          </a:xfrm>
          <a:prstGeom prst="rect">
            <a:avLst/>
          </a:prstGeom>
          <a:gradFill>
            <a:gsLst>
              <a:gs pos="0">
                <a:schemeClr val="accent1">
                  <a:tint val="100000"/>
                  <a:shade val="100000"/>
                  <a:satMod val="130000"/>
                  <a:alpha val="26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 name="Rectangle 1"/>
          <p:cNvSpPr/>
          <p:nvPr/>
        </p:nvSpPr>
        <p:spPr>
          <a:xfrm>
            <a:off x="1712913" y="1214439"/>
            <a:ext cx="4335462" cy="4886325"/>
          </a:xfrm>
          <a:prstGeom prst="rect">
            <a:avLst/>
          </a:prstGeom>
          <a:gradFill>
            <a:gsLst>
              <a:gs pos="0">
                <a:schemeClr val="accent1">
                  <a:tint val="100000"/>
                  <a:shade val="100000"/>
                  <a:satMod val="130000"/>
                  <a:alpha val="26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24260" name="Rectangle 13"/>
          <p:cNvSpPr>
            <a:spLocks noGrp="1" noChangeArrowheads="1"/>
          </p:cNvSpPr>
          <p:nvPr>
            <p:ph sz="half" idx="1"/>
          </p:nvPr>
        </p:nvSpPr>
        <p:spPr>
          <a:xfrm>
            <a:off x="1927225" y="1268413"/>
            <a:ext cx="3995738" cy="3949700"/>
          </a:xfrm>
        </p:spPr>
        <p:txBody>
          <a:bodyPr/>
          <a:lstStyle/>
          <a:p>
            <a:pPr eaLnBrk="1" hangingPunct="1">
              <a:lnSpc>
                <a:spcPct val="90000"/>
              </a:lnSpc>
              <a:buFontTx/>
              <a:buNone/>
            </a:pPr>
            <a:r>
              <a:rPr lang="en-US" altLang="en-US" sz="1800" b="1" dirty="0"/>
              <a:t>Vented Crawlspace Requirements:</a:t>
            </a:r>
            <a:br>
              <a:rPr lang="en-US" altLang="en-US" sz="1600" dirty="0"/>
            </a:br>
            <a:endParaRPr lang="en-US" altLang="en-US" sz="1600" dirty="0"/>
          </a:p>
          <a:p>
            <a:pPr eaLnBrk="1" hangingPunct="1">
              <a:lnSpc>
                <a:spcPct val="90000"/>
              </a:lnSpc>
              <a:buFont typeface="Wingdings" pitchFamily="2" charset="2"/>
              <a:buChar char="ü"/>
            </a:pPr>
            <a:r>
              <a:rPr lang="en-US" altLang="en-US" sz="1600" dirty="0"/>
              <a:t>The raised floor over the crawlspace must be insulated. </a:t>
            </a:r>
          </a:p>
          <a:p>
            <a:pPr eaLnBrk="1" hangingPunct="1">
              <a:lnSpc>
                <a:spcPct val="90000"/>
              </a:lnSpc>
              <a:buFont typeface="Wingdings" pitchFamily="2" charset="2"/>
              <a:buChar char="ü"/>
            </a:pPr>
            <a:r>
              <a:rPr lang="en-US" altLang="en-US" sz="1600" dirty="0"/>
              <a:t>A vapor retarder may be required as part of the floor assembly. </a:t>
            </a:r>
          </a:p>
          <a:p>
            <a:pPr eaLnBrk="1" hangingPunct="1">
              <a:lnSpc>
                <a:spcPct val="90000"/>
              </a:lnSpc>
              <a:buFont typeface="Wingdings" pitchFamily="2" charset="2"/>
              <a:buChar char="ü"/>
            </a:pPr>
            <a:r>
              <a:rPr lang="en-US" altLang="en-US" sz="1600" dirty="0"/>
              <a:t>Ventilation openings must exist that are equal to at least 1 square foot for each 150 square feet of crawlspace area and be placed to provide cross-flow </a:t>
            </a:r>
            <a:r>
              <a:rPr lang="en-US" altLang="en-US" sz="1600" i="1" dirty="0"/>
              <a:t>(IRC 408.1, may be less if ground vapor retarder is installed). </a:t>
            </a:r>
          </a:p>
          <a:p>
            <a:pPr eaLnBrk="1" hangingPunct="1">
              <a:lnSpc>
                <a:spcPct val="90000"/>
              </a:lnSpc>
              <a:buFont typeface="Wingdings" pitchFamily="2" charset="2"/>
              <a:buChar char="ü"/>
            </a:pPr>
            <a:r>
              <a:rPr lang="en-US" altLang="en-US" sz="1600" dirty="0"/>
              <a:t>Ducts in crawlspace must be sealed and have R-6 insulation. </a:t>
            </a:r>
          </a:p>
        </p:txBody>
      </p:sp>
      <p:sp>
        <p:nvSpPr>
          <p:cNvPr id="224261" name="Rectangle 14"/>
          <p:cNvSpPr>
            <a:spLocks noGrp="1" noChangeArrowheads="1"/>
          </p:cNvSpPr>
          <p:nvPr>
            <p:ph sz="half" idx="2"/>
          </p:nvPr>
        </p:nvSpPr>
        <p:spPr>
          <a:xfrm>
            <a:off x="6207125" y="1258888"/>
            <a:ext cx="4287838" cy="4621212"/>
          </a:xfrm>
        </p:spPr>
        <p:txBody>
          <a:bodyPr/>
          <a:lstStyle/>
          <a:p>
            <a:pPr eaLnBrk="1" hangingPunct="1">
              <a:lnSpc>
                <a:spcPct val="90000"/>
              </a:lnSpc>
              <a:buFontTx/>
              <a:buNone/>
            </a:pPr>
            <a:r>
              <a:rPr lang="en-US" altLang="en-US" sz="1800" b="1" dirty="0"/>
              <a:t>Unvented Crawlspace Requirements:</a:t>
            </a:r>
            <a:br>
              <a:rPr lang="en-US" altLang="en-US" sz="1600" dirty="0"/>
            </a:br>
            <a:endParaRPr lang="en-US" altLang="en-US" sz="1600" dirty="0"/>
          </a:p>
          <a:p>
            <a:pPr eaLnBrk="1" hangingPunct="1">
              <a:lnSpc>
                <a:spcPct val="90000"/>
              </a:lnSpc>
              <a:buFont typeface="Wingdings" pitchFamily="2" charset="2"/>
              <a:buChar char="ü"/>
            </a:pPr>
            <a:r>
              <a:rPr lang="en-US" altLang="en-US" sz="1600" dirty="0"/>
              <a:t>The crawlspace ground surface must be covered with an approved vapor retarder </a:t>
            </a:r>
            <a:r>
              <a:rPr lang="en-US" altLang="en-US" sz="1600" i="1" dirty="0"/>
              <a:t>(e.g., plastic sheeting). </a:t>
            </a:r>
          </a:p>
          <a:p>
            <a:pPr eaLnBrk="1" hangingPunct="1">
              <a:lnSpc>
                <a:spcPct val="90000"/>
              </a:lnSpc>
              <a:buFont typeface="Wingdings" pitchFamily="2" charset="2"/>
              <a:buChar char="ü"/>
            </a:pPr>
            <a:r>
              <a:rPr lang="en-US" altLang="en-US" sz="1600" dirty="0"/>
              <a:t>Crawlspace walls must be insulated to the R-value requirements specific for crawlspace walls </a:t>
            </a:r>
            <a:r>
              <a:rPr lang="en-US" altLang="en-US" sz="1600" i="1" dirty="0"/>
              <a:t>(IECC Table R402.1.2). </a:t>
            </a:r>
          </a:p>
          <a:p>
            <a:pPr eaLnBrk="1" hangingPunct="1">
              <a:lnSpc>
                <a:spcPct val="90000"/>
              </a:lnSpc>
              <a:buFont typeface="Wingdings" pitchFamily="2" charset="2"/>
              <a:buChar char="ü"/>
            </a:pPr>
            <a:r>
              <a:rPr lang="en-US" altLang="en-US" sz="1600" dirty="0"/>
              <a:t>Crawlspace wall insulation must extend from the top of the wall to the inside finished grade and then 24” vertically or horizontally. </a:t>
            </a:r>
          </a:p>
          <a:p>
            <a:pPr eaLnBrk="1" hangingPunct="1">
              <a:lnSpc>
                <a:spcPct val="90000"/>
              </a:lnSpc>
              <a:buFont typeface="Wingdings" pitchFamily="2" charset="2"/>
              <a:buChar char="ü"/>
            </a:pPr>
            <a:r>
              <a:rPr lang="en-US" altLang="en-US" sz="1600" dirty="0"/>
              <a:t>Crawlspaces must be mechanically vented </a:t>
            </a:r>
            <a:r>
              <a:rPr lang="en-US" altLang="en-US" sz="1600" i="1" dirty="0"/>
              <a:t>(1 cfm exhaust per 50 square feet)</a:t>
            </a:r>
            <a:r>
              <a:rPr lang="en-US" altLang="en-US" sz="1600" dirty="0"/>
              <a:t> or conditioned </a:t>
            </a:r>
            <a:r>
              <a:rPr lang="en-US" altLang="en-US" sz="1600" i="1" dirty="0"/>
              <a:t>(heated and cooled as part of the building envelope).</a:t>
            </a:r>
          </a:p>
          <a:p>
            <a:pPr eaLnBrk="1" hangingPunct="1">
              <a:lnSpc>
                <a:spcPct val="90000"/>
              </a:lnSpc>
              <a:buFont typeface="Wingdings" pitchFamily="2" charset="2"/>
              <a:buChar char="ü"/>
            </a:pPr>
            <a:r>
              <a:rPr lang="en-US" altLang="en-US" sz="1600" dirty="0"/>
              <a:t>Ducts are inside conditioned space and therefore don’t need to be insulated</a:t>
            </a:r>
            <a:r>
              <a:rPr lang="en-US" altLang="en-US" sz="1800" dirty="0"/>
              <a:t>. </a:t>
            </a:r>
          </a:p>
        </p:txBody>
      </p:sp>
      <p:sp>
        <p:nvSpPr>
          <p:cNvPr id="224262" name="Rectangle 12"/>
          <p:cNvSpPr>
            <a:spLocks noGrp="1" noChangeArrowheads="1"/>
          </p:cNvSpPr>
          <p:nvPr>
            <p:ph type="title"/>
          </p:nvPr>
        </p:nvSpPr>
        <p:spPr>
          <a:xfrm>
            <a:off x="362436" y="0"/>
            <a:ext cx="5400675" cy="920750"/>
          </a:xfrm>
        </p:spPr>
        <p:txBody>
          <a:bodyPr/>
          <a:lstStyle/>
          <a:p>
            <a:pPr eaLnBrk="1" hangingPunct="1"/>
            <a:r>
              <a:rPr lang="en-US" altLang="en-US" sz="2400" b="1" dirty="0"/>
              <a:t>Vented &amp; Unvented Crawlspaces</a:t>
            </a:r>
            <a:br>
              <a:rPr lang="en-US" altLang="en-US" sz="2400" b="1" dirty="0"/>
            </a:br>
            <a:r>
              <a:rPr lang="en-US" altLang="en-US" sz="2000" b="1" i="1" dirty="0"/>
              <a:t>Section R402.2.1</a:t>
            </a:r>
            <a:r>
              <a:rPr lang="en-US" altLang="en-US" sz="2000" b="1" i="1" dirty="0">
                <a:solidFill>
                  <a:srgbClr val="FF0000"/>
                </a:solidFill>
              </a:rPr>
              <a:t>0</a:t>
            </a:r>
            <a:endParaRPr lang="en-US" altLang="en-US" sz="20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5"/>
          <p:cNvSpPr>
            <a:spLocks noGrp="1" noChangeArrowheads="1"/>
          </p:cNvSpPr>
          <p:nvPr>
            <p:ph type="title"/>
          </p:nvPr>
        </p:nvSpPr>
        <p:spPr>
          <a:xfrm>
            <a:off x="265094" y="1"/>
            <a:ext cx="6502400" cy="898525"/>
          </a:xfrm>
        </p:spPr>
        <p:txBody>
          <a:bodyPr/>
          <a:lstStyle/>
          <a:p>
            <a:pPr eaLnBrk="1" hangingPunct="1"/>
            <a:r>
              <a:rPr lang="en-US" altLang="en-US" sz="2400" b="1" dirty="0"/>
              <a:t>Mass Walls</a:t>
            </a:r>
            <a:br>
              <a:rPr lang="en-US" altLang="en-US" sz="2400" b="1" dirty="0"/>
            </a:br>
            <a:r>
              <a:rPr lang="en-US" altLang="en-US" sz="2000" b="1" i="1" dirty="0"/>
              <a:t>Section R402.2.5 - U-Factor</a:t>
            </a:r>
          </a:p>
        </p:txBody>
      </p:sp>
      <p:sp>
        <p:nvSpPr>
          <p:cNvPr id="230403" name="Rectangle 6"/>
          <p:cNvSpPr>
            <a:spLocks noGrp="1" noChangeArrowheads="1"/>
          </p:cNvSpPr>
          <p:nvPr>
            <p:ph type="body" sz="half" idx="1"/>
          </p:nvPr>
        </p:nvSpPr>
        <p:spPr>
          <a:xfrm>
            <a:off x="1086523" y="1268414"/>
            <a:ext cx="9440192" cy="1692275"/>
          </a:xfrm>
        </p:spPr>
        <p:txBody>
          <a:bodyPr>
            <a:normAutofit lnSpcReduction="10000"/>
          </a:bodyPr>
          <a:lstStyle/>
          <a:p>
            <a:pPr marL="0" indent="0">
              <a:buNone/>
            </a:pPr>
            <a:r>
              <a:rPr lang="en-US" altLang="en-US" dirty="0"/>
              <a:t>Provisions</a:t>
            </a:r>
          </a:p>
          <a:p>
            <a:pPr lvl="1" eaLnBrk="1" hangingPunct="1">
              <a:buFont typeface="Wingdings" pitchFamily="2" charset="2"/>
              <a:buChar char="ü"/>
            </a:pPr>
            <a:r>
              <a:rPr lang="en-US" altLang="en-US" dirty="0"/>
              <a:t>Apply when wall heat capacity </a:t>
            </a:r>
            <a:r>
              <a:rPr lang="en-US" altLang="en-US" u="sng" dirty="0"/>
              <a:t>&gt;</a:t>
            </a:r>
            <a:r>
              <a:rPr lang="en-US" altLang="en-US" dirty="0"/>
              <a:t> 6 Btu/ft</a:t>
            </a:r>
            <a:r>
              <a:rPr lang="en-US" altLang="en-US" baseline="30000" dirty="0"/>
              <a:t>2</a:t>
            </a:r>
            <a:r>
              <a:rPr lang="en-US" altLang="en-US" dirty="0"/>
              <a:t>/ºF</a:t>
            </a:r>
          </a:p>
          <a:p>
            <a:pPr lvl="1" eaLnBrk="1" hangingPunct="1">
              <a:buFont typeface="Wingdings" pitchFamily="2" charset="2"/>
              <a:buChar char="ü"/>
            </a:pPr>
            <a:r>
              <a:rPr lang="en-US" altLang="en-US" dirty="0"/>
              <a:t>When more than half the insulation is on the interior, the mass wall </a:t>
            </a:r>
            <a:br>
              <a:rPr lang="en-US" altLang="en-US" dirty="0"/>
            </a:br>
            <a:r>
              <a:rPr lang="en-US" altLang="en-US" dirty="0"/>
              <a:t>U-factors can’t exceed values listed in Table R402.1.2, footnote b (Partial Table below)</a:t>
            </a:r>
          </a:p>
        </p:txBody>
      </p:sp>
      <p:graphicFrame>
        <p:nvGraphicFramePr>
          <p:cNvPr id="2" name="Table 1"/>
          <p:cNvGraphicFramePr>
            <a:graphicFrameLocks noGrp="1"/>
          </p:cNvGraphicFramePr>
          <p:nvPr>
            <p:extLst>
              <p:ext uri="{D42A27DB-BD31-4B8C-83A1-F6EECF244321}">
                <p14:modId xmlns:p14="http://schemas.microsoft.com/office/powerpoint/2010/main" val="621503428"/>
              </p:ext>
            </p:extLst>
          </p:nvPr>
        </p:nvGraphicFramePr>
        <p:xfrm>
          <a:off x="3236913" y="3184525"/>
          <a:ext cx="6096000" cy="18544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80">
                <a:tc>
                  <a:txBody>
                    <a:bodyPr/>
                    <a:lstStyle/>
                    <a:p>
                      <a:pPr algn="ctr"/>
                      <a:r>
                        <a:rPr lang="en-US" sz="1800" dirty="0"/>
                        <a:t>Climate</a:t>
                      </a:r>
                      <a:r>
                        <a:rPr lang="en-US" sz="1800" baseline="0" dirty="0"/>
                        <a:t> Zones</a:t>
                      </a:r>
                      <a:endParaRPr lang="en-US" sz="1800" dirty="0"/>
                    </a:p>
                  </a:txBody>
                  <a:tcPr marT="45725" marB="45725"/>
                </a:tc>
                <a:tc>
                  <a:txBody>
                    <a:bodyPr/>
                    <a:lstStyle/>
                    <a:p>
                      <a:pPr algn="ctr"/>
                      <a:r>
                        <a:rPr lang="en-US" sz="1800" dirty="0"/>
                        <a:t>U-Factor Maximum</a:t>
                      </a:r>
                    </a:p>
                  </a:txBody>
                  <a:tcPr marT="45725" marB="45725"/>
                </a:tc>
                <a:extLst>
                  <a:ext uri="{0D108BD9-81ED-4DB2-BD59-A6C34878D82A}">
                    <a16:rowId xmlns:a16="http://schemas.microsoft.com/office/drawing/2014/main" val="10000"/>
                  </a:ext>
                </a:extLst>
              </a:tr>
              <a:tr h="370880">
                <a:tc>
                  <a:txBody>
                    <a:bodyPr/>
                    <a:lstStyle/>
                    <a:p>
                      <a:pPr algn="ctr"/>
                      <a:r>
                        <a:rPr lang="en-US" sz="1800" b="1" dirty="0">
                          <a:solidFill>
                            <a:srgbClr val="FF0000"/>
                          </a:solidFill>
                        </a:rPr>
                        <a:t>0-</a:t>
                      </a:r>
                      <a:r>
                        <a:rPr lang="en-US" sz="1800" b="1" dirty="0">
                          <a:solidFill>
                            <a:schemeClr val="tx1"/>
                          </a:solidFill>
                        </a:rPr>
                        <a:t>1</a:t>
                      </a:r>
                    </a:p>
                  </a:txBody>
                  <a:tcPr marT="45725" marB="45725"/>
                </a:tc>
                <a:tc>
                  <a:txBody>
                    <a:bodyPr/>
                    <a:lstStyle/>
                    <a:p>
                      <a:pPr algn="ctr"/>
                      <a:r>
                        <a:rPr lang="en-US" sz="1800" b="1" dirty="0">
                          <a:solidFill>
                            <a:schemeClr val="tx1"/>
                          </a:solidFill>
                        </a:rPr>
                        <a:t>0.197 / 0.170</a:t>
                      </a:r>
                    </a:p>
                  </a:txBody>
                  <a:tcPr marT="45725" marB="45725"/>
                </a:tc>
                <a:extLst>
                  <a:ext uri="{0D108BD9-81ED-4DB2-BD59-A6C34878D82A}">
                    <a16:rowId xmlns:a16="http://schemas.microsoft.com/office/drawing/2014/main" val="10001"/>
                  </a:ext>
                </a:extLst>
              </a:tr>
              <a:tr h="370880">
                <a:tc>
                  <a:txBody>
                    <a:bodyPr/>
                    <a:lstStyle/>
                    <a:p>
                      <a:pPr algn="ctr"/>
                      <a:r>
                        <a:rPr lang="en-US" sz="1800" b="1" dirty="0">
                          <a:solidFill>
                            <a:schemeClr val="tx1"/>
                          </a:solidFill>
                        </a:rPr>
                        <a:t>2</a:t>
                      </a:r>
                    </a:p>
                  </a:txBody>
                  <a:tcPr marT="45725" marB="45725"/>
                </a:tc>
                <a:tc>
                  <a:txBody>
                    <a:bodyPr/>
                    <a:lstStyle/>
                    <a:p>
                      <a:pPr algn="ctr"/>
                      <a:r>
                        <a:rPr lang="en-US" sz="1800" b="1" dirty="0">
                          <a:solidFill>
                            <a:schemeClr val="tx1"/>
                          </a:solidFill>
                        </a:rPr>
                        <a:t>0.165 / 0.140</a:t>
                      </a:r>
                    </a:p>
                  </a:txBody>
                  <a:tcPr marT="45725" marB="45725"/>
                </a:tc>
                <a:extLst>
                  <a:ext uri="{0D108BD9-81ED-4DB2-BD59-A6C34878D82A}">
                    <a16:rowId xmlns:a16="http://schemas.microsoft.com/office/drawing/2014/main" val="10002"/>
                  </a:ext>
                </a:extLst>
              </a:tr>
              <a:tr h="370880">
                <a:tc>
                  <a:txBody>
                    <a:bodyPr/>
                    <a:lstStyle/>
                    <a:p>
                      <a:pPr algn="ctr"/>
                      <a:r>
                        <a:rPr lang="en-US" sz="1800" b="1" dirty="0">
                          <a:solidFill>
                            <a:schemeClr val="tx1"/>
                          </a:solidFill>
                        </a:rPr>
                        <a:t>3</a:t>
                      </a:r>
                    </a:p>
                  </a:txBody>
                  <a:tcPr marT="45725" marB="45725"/>
                </a:tc>
                <a:tc>
                  <a:txBody>
                    <a:bodyPr/>
                    <a:lstStyle/>
                    <a:p>
                      <a:pPr algn="ctr"/>
                      <a:r>
                        <a:rPr lang="en-US" sz="1800" b="1" dirty="0">
                          <a:solidFill>
                            <a:schemeClr val="tx1"/>
                          </a:solidFill>
                        </a:rPr>
                        <a:t>0.098 /</a:t>
                      </a:r>
                      <a:r>
                        <a:rPr lang="en-US" sz="1800" b="1" baseline="0" dirty="0">
                          <a:solidFill>
                            <a:schemeClr val="tx1"/>
                          </a:solidFill>
                        </a:rPr>
                        <a:t> 0.120</a:t>
                      </a:r>
                      <a:endParaRPr lang="en-US" sz="1800" b="1" dirty="0">
                        <a:solidFill>
                          <a:schemeClr val="tx1"/>
                        </a:solidFill>
                      </a:endParaRPr>
                    </a:p>
                  </a:txBody>
                  <a:tcPr marT="45725" marB="45725"/>
                </a:tc>
                <a:extLst>
                  <a:ext uri="{0D108BD9-81ED-4DB2-BD59-A6C34878D82A}">
                    <a16:rowId xmlns:a16="http://schemas.microsoft.com/office/drawing/2014/main" val="10003"/>
                  </a:ext>
                </a:extLst>
              </a:tr>
              <a:tr h="370880">
                <a:tc>
                  <a:txBody>
                    <a:bodyPr/>
                    <a:lstStyle/>
                    <a:p>
                      <a:pPr algn="ctr"/>
                      <a:r>
                        <a:rPr lang="en-US" sz="1800" b="1" dirty="0">
                          <a:solidFill>
                            <a:schemeClr val="tx1"/>
                          </a:solidFill>
                        </a:rPr>
                        <a:t>4 except Marine</a:t>
                      </a:r>
                    </a:p>
                  </a:txBody>
                  <a:tcPr marT="45725" marB="45725"/>
                </a:tc>
                <a:tc>
                  <a:txBody>
                    <a:bodyPr/>
                    <a:lstStyle/>
                    <a:p>
                      <a:pPr algn="ctr"/>
                      <a:r>
                        <a:rPr lang="en-US" sz="1800" b="1" dirty="0">
                          <a:solidFill>
                            <a:schemeClr val="tx1"/>
                          </a:solidFill>
                        </a:rPr>
                        <a:t>0.098 / 0.087</a:t>
                      </a:r>
                    </a:p>
                  </a:txBody>
                  <a:tcPr marT="45725" marB="45725"/>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idx="1"/>
          </p:nvPr>
        </p:nvSpPr>
        <p:spPr>
          <a:xfrm>
            <a:off x="1215614" y="1385888"/>
            <a:ext cx="8995186" cy="4876800"/>
          </a:xfrm>
        </p:spPr>
        <p:txBody>
          <a:bodyPr vert="horz" lIns="90488" tIns="44450" rIns="90488" bIns="44450" rtlCol="0">
            <a:normAutofit/>
          </a:bodyPr>
          <a:lstStyle/>
          <a:p>
            <a:pPr marL="0" indent="0">
              <a:lnSpc>
                <a:spcPct val="90000"/>
              </a:lnSpc>
              <a:buNone/>
              <a:defRPr/>
            </a:pPr>
            <a:r>
              <a:rPr lang="en-US" dirty="0"/>
              <a:t>Hard limits on U-factor in northern U.S. (cannot be exceeded, even in trade-offs or ERI path)</a:t>
            </a:r>
          </a:p>
          <a:p>
            <a:pPr marL="0" indent="0">
              <a:lnSpc>
                <a:spcPct val="90000"/>
              </a:lnSpc>
              <a:buNone/>
              <a:defRPr/>
            </a:pPr>
            <a:endParaRPr lang="en-US" dirty="0"/>
          </a:p>
          <a:p>
            <a:pPr>
              <a:lnSpc>
                <a:spcPct val="90000"/>
              </a:lnSpc>
              <a:buNone/>
              <a:defRPr/>
            </a:pPr>
            <a:endParaRPr lang="en-US" dirty="0"/>
          </a:p>
          <a:p>
            <a:pPr>
              <a:lnSpc>
                <a:spcPct val="90000"/>
              </a:lnSpc>
              <a:buNone/>
              <a:defRPr/>
            </a:pPr>
            <a:endParaRPr lang="en-US" dirty="0"/>
          </a:p>
          <a:p>
            <a:pPr lvl="1">
              <a:spcBef>
                <a:spcPct val="45000"/>
              </a:spcBef>
              <a:buFont typeface="Wingdings" pitchFamily="2" charset="2"/>
              <a:buChar char="ü"/>
              <a:defRPr/>
            </a:pPr>
            <a:r>
              <a:rPr lang="en-US" dirty="0"/>
              <a:t>U-0.75 for skylights in </a:t>
            </a:r>
            <a:r>
              <a:rPr lang="en-US" b="1" dirty="0">
                <a:solidFill>
                  <a:srgbClr val="92D050"/>
                </a:solidFill>
              </a:rPr>
              <a:t>Zones 4-8</a:t>
            </a:r>
          </a:p>
          <a:p>
            <a:pPr lvl="1">
              <a:spcBef>
                <a:spcPct val="45000"/>
              </a:spcBef>
              <a:buFont typeface="Wingdings" pitchFamily="2" charset="2"/>
              <a:buChar char="ü"/>
              <a:defRPr/>
            </a:pPr>
            <a:r>
              <a:rPr lang="en-US" dirty="0"/>
              <a:t>U-factors of individual windows or skylights can be higher if area-weighted average is below these limits.</a:t>
            </a:r>
          </a:p>
          <a:p>
            <a:pPr lvl="1">
              <a:lnSpc>
                <a:spcPct val="90000"/>
              </a:lnSpc>
              <a:defRPr/>
            </a:pPr>
            <a:endParaRPr lang="en-US" dirty="0"/>
          </a:p>
        </p:txBody>
      </p:sp>
      <p:sp>
        <p:nvSpPr>
          <p:cNvPr id="232451" name="Rectangle 4"/>
          <p:cNvSpPr>
            <a:spLocks noGrp="1" noChangeArrowheads="1"/>
          </p:cNvSpPr>
          <p:nvPr>
            <p:ph type="title"/>
          </p:nvPr>
        </p:nvSpPr>
        <p:spPr>
          <a:xfrm>
            <a:off x="243579" y="14399"/>
            <a:ext cx="5368925" cy="920750"/>
          </a:xfrm>
        </p:spPr>
        <p:txBody>
          <a:bodyPr/>
          <a:lstStyle/>
          <a:p>
            <a:pPr eaLnBrk="1" hangingPunct="1"/>
            <a:r>
              <a:rPr lang="en-US" altLang="en-US" sz="2400" b="1" dirty="0"/>
              <a:t>Fenestration Trade-off Limits</a:t>
            </a:r>
            <a:br>
              <a:rPr lang="en-US" altLang="en-US" sz="2400" b="1" dirty="0"/>
            </a:br>
            <a:r>
              <a:rPr lang="en-US" altLang="en-US" sz="2000" b="1" i="1" dirty="0"/>
              <a:t>Section R402.5</a:t>
            </a:r>
          </a:p>
        </p:txBody>
      </p:sp>
      <p:graphicFrame>
        <p:nvGraphicFramePr>
          <p:cNvPr id="2" name="Table 1"/>
          <p:cNvGraphicFramePr>
            <a:graphicFrameLocks noGrp="1"/>
          </p:cNvGraphicFramePr>
          <p:nvPr/>
        </p:nvGraphicFramePr>
        <p:xfrm>
          <a:off x="3113088" y="2195513"/>
          <a:ext cx="6096000" cy="111283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946">
                <a:tc>
                  <a:txBody>
                    <a:bodyPr/>
                    <a:lstStyle/>
                    <a:p>
                      <a:pPr algn="ctr"/>
                      <a:r>
                        <a:rPr lang="en-US" sz="1800" dirty="0"/>
                        <a:t>Climate Zones</a:t>
                      </a:r>
                    </a:p>
                  </a:txBody>
                  <a:tcPr marT="45733" marB="45733"/>
                </a:tc>
                <a:tc>
                  <a:txBody>
                    <a:bodyPr/>
                    <a:lstStyle/>
                    <a:p>
                      <a:pPr algn="ctr"/>
                      <a:r>
                        <a:rPr lang="en-US" sz="1800" dirty="0"/>
                        <a:t>U-Factor Maximum</a:t>
                      </a:r>
                    </a:p>
                  </a:txBody>
                  <a:tcPr marT="45733" marB="45733"/>
                </a:tc>
                <a:extLst>
                  <a:ext uri="{0D108BD9-81ED-4DB2-BD59-A6C34878D82A}">
                    <a16:rowId xmlns:a16="http://schemas.microsoft.com/office/drawing/2014/main" val="10000"/>
                  </a:ext>
                </a:extLst>
              </a:tr>
              <a:tr h="370946">
                <a:tc>
                  <a:txBody>
                    <a:bodyPr/>
                    <a:lstStyle/>
                    <a:p>
                      <a:pPr algn="ctr"/>
                      <a:r>
                        <a:rPr lang="en-US" sz="1800" dirty="0"/>
                        <a:t>4-5</a:t>
                      </a:r>
                    </a:p>
                  </a:txBody>
                  <a:tcPr marT="45733" marB="45733"/>
                </a:tc>
                <a:tc>
                  <a:txBody>
                    <a:bodyPr/>
                    <a:lstStyle/>
                    <a:p>
                      <a:pPr algn="ctr"/>
                      <a:r>
                        <a:rPr lang="en-US" sz="1800" dirty="0"/>
                        <a:t>0.48</a:t>
                      </a:r>
                    </a:p>
                  </a:txBody>
                  <a:tcPr marT="45733" marB="45733"/>
                </a:tc>
                <a:extLst>
                  <a:ext uri="{0D108BD9-81ED-4DB2-BD59-A6C34878D82A}">
                    <a16:rowId xmlns:a16="http://schemas.microsoft.com/office/drawing/2014/main" val="10001"/>
                  </a:ext>
                </a:extLst>
              </a:tr>
              <a:tr h="370946">
                <a:tc>
                  <a:txBody>
                    <a:bodyPr/>
                    <a:lstStyle/>
                    <a:p>
                      <a:pPr algn="ctr"/>
                      <a:r>
                        <a:rPr lang="en-US" sz="1800" dirty="0"/>
                        <a:t>6-8</a:t>
                      </a:r>
                    </a:p>
                  </a:txBody>
                  <a:tcPr marT="45733" marB="45733"/>
                </a:tc>
                <a:tc>
                  <a:txBody>
                    <a:bodyPr/>
                    <a:lstStyle/>
                    <a:p>
                      <a:pPr algn="ctr"/>
                      <a:r>
                        <a:rPr lang="en-US" sz="1800" dirty="0"/>
                        <a:t>0.40</a:t>
                      </a:r>
                    </a:p>
                  </a:txBody>
                  <a:tcPr marT="45733" marB="45733"/>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5"/>
          <p:cNvSpPr>
            <a:spLocks noGrp="1" noChangeArrowheads="1"/>
          </p:cNvSpPr>
          <p:nvPr>
            <p:ph idx="1"/>
          </p:nvPr>
        </p:nvSpPr>
        <p:spPr>
          <a:xfrm>
            <a:off x="790575" y="1608138"/>
            <a:ext cx="5707044" cy="3649662"/>
          </a:xfrm>
        </p:spPr>
        <p:txBody>
          <a:bodyPr>
            <a:normAutofit/>
          </a:bodyPr>
          <a:lstStyle/>
          <a:p>
            <a:pPr marL="0" indent="0">
              <a:buNone/>
            </a:pPr>
            <a:r>
              <a:rPr lang="en-US" altLang="en-US" dirty="0"/>
              <a:t>Hard limit on Solar Heat Gain Coefficient in southern U.S. (Zones </a:t>
            </a:r>
            <a:r>
              <a:rPr lang="en-US" altLang="en-US" dirty="0">
                <a:solidFill>
                  <a:srgbClr val="FF0000"/>
                </a:solidFill>
              </a:rPr>
              <a:t>0</a:t>
            </a:r>
            <a:r>
              <a:rPr lang="en-US" altLang="en-US" dirty="0"/>
              <a:t>-3)</a:t>
            </a:r>
          </a:p>
          <a:p>
            <a:pPr marL="511175" lvl="2" indent="-285750">
              <a:buFont typeface="Wingdings" pitchFamily="2" charset="2"/>
              <a:buChar char="ü"/>
            </a:pPr>
            <a:r>
              <a:rPr lang="en-US" altLang="en-US" dirty="0"/>
              <a:t>SHGC cannot exceed 0.</a:t>
            </a:r>
            <a:r>
              <a:rPr lang="en-US" altLang="en-US" dirty="0">
                <a:solidFill>
                  <a:srgbClr val="FF0000"/>
                </a:solidFill>
              </a:rPr>
              <a:t>4</a:t>
            </a:r>
            <a:r>
              <a:rPr lang="en-US" altLang="en-US" dirty="0"/>
              <a:t>0, even in performance trade-offs or ERI path</a:t>
            </a:r>
          </a:p>
          <a:p>
            <a:pPr marL="511175" lvl="2" indent="-285750">
              <a:buFont typeface="Wingdings" pitchFamily="2" charset="2"/>
              <a:buChar char="ü"/>
            </a:pPr>
            <a:r>
              <a:rPr lang="en-US" altLang="en-US" dirty="0"/>
              <a:t>SHGCs of individual windows or skylights can be higher if area-weighted average is below this limit.</a:t>
            </a:r>
          </a:p>
          <a:p>
            <a:pPr marL="511175" lvl="2" indent="-285750">
              <a:buFont typeface="Wingdings" pitchFamily="2" charset="2"/>
              <a:buChar char="ü"/>
            </a:pPr>
            <a:endParaRPr lang="en-US" altLang="en-US" dirty="0"/>
          </a:p>
          <a:p>
            <a:pPr marL="571500" lvl="1" indent="-225425">
              <a:buNone/>
            </a:pPr>
            <a:r>
              <a:rPr lang="en-US" altLang="en-US" dirty="0">
                <a:solidFill>
                  <a:srgbClr val="FF0000"/>
                </a:solidFill>
              </a:rPr>
              <a:t>Exception:  Maximum U-factor and SHGC not required in storm shelters complying with ICC 500</a:t>
            </a:r>
          </a:p>
        </p:txBody>
      </p:sp>
      <p:sp>
        <p:nvSpPr>
          <p:cNvPr id="234499" name="Rectangle 2"/>
          <p:cNvSpPr>
            <a:spLocks noGrp="1" noChangeArrowheads="1"/>
          </p:cNvSpPr>
          <p:nvPr>
            <p:ph type="title"/>
          </p:nvPr>
        </p:nvSpPr>
        <p:spPr>
          <a:xfrm>
            <a:off x="208039" y="19050"/>
            <a:ext cx="6619799" cy="920750"/>
          </a:xfrm>
        </p:spPr>
        <p:txBody>
          <a:bodyPr/>
          <a:lstStyle/>
          <a:p>
            <a:pPr eaLnBrk="1" hangingPunct="1"/>
            <a:r>
              <a:rPr lang="en-US" altLang="en-US" sz="2400" b="1" dirty="0"/>
              <a:t>Fenestration Trade-off Limits, cont’d</a:t>
            </a:r>
          </a:p>
        </p:txBody>
      </p:sp>
      <p:sp>
        <p:nvSpPr>
          <p:cNvPr id="234500" name="Text Box 8"/>
          <p:cNvSpPr txBox="1">
            <a:spLocks noChangeArrowheads="1"/>
          </p:cNvSpPr>
          <p:nvPr/>
        </p:nvSpPr>
        <p:spPr bwMode="auto">
          <a:xfrm>
            <a:off x="7914363" y="4637088"/>
            <a:ext cx="2976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800">
                <a:cs typeface="Arial" pitchFamily="34" charset="0"/>
              </a:rPr>
              <a:t>Solar Heat Gain Coefficient</a:t>
            </a:r>
          </a:p>
        </p:txBody>
      </p:sp>
      <p:pic>
        <p:nvPicPr>
          <p:cNvPr id="234501" name="Picture 5" descr="Fenestr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6025" y="1365250"/>
            <a:ext cx="438943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8"/>
          <p:cNvSpPr>
            <a:spLocks noGrp="1" noChangeArrowheads="1"/>
          </p:cNvSpPr>
          <p:nvPr>
            <p:ph idx="1"/>
          </p:nvPr>
        </p:nvSpPr>
        <p:spPr>
          <a:xfrm>
            <a:off x="666974" y="1408267"/>
            <a:ext cx="9388251" cy="4876800"/>
          </a:xfrm>
        </p:spPr>
        <p:txBody>
          <a:bodyPr rtlCol="0">
            <a:normAutofit/>
          </a:bodyPr>
          <a:lstStyle/>
          <a:p>
            <a:pPr indent="0">
              <a:lnSpc>
                <a:spcPct val="80000"/>
              </a:lnSpc>
              <a:buNone/>
              <a:defRPr/>
            </a:pPr>
            <a:r>
              <a:rPr lang="en-US" dirty="0"/>
              <a:t>Less stringent insulation R-value and</a:t>
            </a:r>
            <a:br>
              <a:rPr lang="en-US" dirty="0"/>
            </a:br>
            <a:r>
              <a:rPr lang="en-US" dirty="0"/>
              <a:t>glazing U-factor requirements</a:t>
            </a:r>
          </a:p>
          <a:p>
            <a:pPr indent="0">
              <a:buNone/>
              <a:defRPr/>
            </a:pPr>
            <a:r>
              <a:rPr lang="en-US" dirty="0"/>
              <a:t>Sunroom definition:</a:t>
            </a:r>
          </a:p>
          <a:p>
            <a:pPr marL="1027113" lvl="1" indent="-342900">
              <a:buFont typeface="Wingdings" pitchFamily="2" charset="2"/>
              <a:buChar char="ü"/>
              <a:defRPr/>
            </a:pPr>
            <a:r>
              <a:rPr lang="en-US" dirty="0"/>
              <a:t>One story structure</a:t>
            </a:r>
          </a:p>
          <a:p>
            <a:pPr marL="1027113" lvl="1" indent="-342900">
              <a:buFont typeface="Wingdings" pitchFamily="2" charset="2"/>
              <a:buChar char="ü"/>
              <a:defRPr/>
            </a:pPr>
            <a:r>
              <a:rPr lang="en-US" dirty="0"/>
              <a:t>Glazing area &gt;40% glazing of</a:t>
            </a:r>
            <a:br>
              <a:rPr lang="en-US" dirty="0"/>
            </a:br>
            <a:r>
              <a:rPr lang="en-US" dirty="0"/>
              <a:t>gross exterior wall and roof area</a:t>
            </a:r>
          </a:p>
          <a:p>
            <a:pPr marL="1027113" lvl="1" indent="-342900">
              <a:buFont typeface="Wingdings" pitchFamily="2" charset="2"/>
              <a:buChar char="ü"/>
              <a:defRPr/>
            </a:pPr>
            <a:r>
              <a:rPr lang="en-US" dirty="0"/>
              <a:t>Separate heating or cooling</a:t>
            </a:r>
            <a:br>
              <a:rPr lang="en-US" dirty="0"/>
            </a:br>
            <a:r>
              <a:rPr lang="en-US" dirty="0"/>
              <a:t>system or zone </a:t>
            </a:r>
          </a:p>
          <a:p>
            <a:pPr marL="1027113" lvl="1" indent="-342900">
              <a:buFont typeface="Wingdings" pitchFamily="2" charset="2"/>
              <a:buChar char="ü"/>
              <a:defRPr/>
            </a:pPr>
            <a:r>
              <a:rPr lang="en-US" dirty="0"/>
              <a:t>Must be thermally isolated</a:t>
            </a:r>
            <a:br>
              <a:rPr lang="en-US" dirty="0"/>
            </a:br>
            <a:r>
              <a:rPr lang="en-US" dirty="0"/>
              <a:t>(both HVAC and physical separation—closeable doors or windows between sunroom and rest of the house)</a:t>
            </a:r>
          </a:p>
          <a:p>
            <a:pPr marL="1027113" lvl="1" indent="-342900">
              <a:buFont typeface="Wingdings" pitchFamily="2" charset="2"/>
              <a:buChar char="ü"/>
              <a:defRPr/>
            </a:pPr>
            <a:r>
              <a:rPr lang="en-US" dirty="0"/>
              <a:t>Can always meet Table R402.1.2 requirements with unlimited glass</a:t>
            </a:r>
          </a:p>
        </p:txBody>
      </p:sp>
      <p:sp>
        <p:nvSpPr>
          <p:cNvPr id="236547" name="Rectangle 27"/>
          <p:cNvSpPr>
            <a:spLocks noGrp="1" noChangeArrowheads="1"/>
          </p:cNvSpPr>
          <p:nvPr>
            <p:ph type="title"/>
          </p:nvPr>
        </p:nvSpPr>
        <p:spPr>
          <a:xfrm>
            <a:off x="356272" y="0"/>
            <a:ext cx="5353050" cy="920750"/>
          </a:xfrm>
        </p:spPr>
        <p:txBody>
          <a:bodyPr/>
          <a:lstStyle/>
          <a:p>
            <a:pPr eaLnBrk="1" hangingPunct="1"/>
            <a:r>
              <a:rPr lang="en-US" altLang="en-US" sz="2400" b="1" dirty="0"/>
              <a:t>Sunrooms</a:t>
            </a:r>
          </a:p>
        </p:txBody>
      </p:sp>
      <p:pic>
        <p:nvPicPr>
          <p:cNvPr id="5" name="Picture 4"/>
          <p:cNvPicPr>
            <a:picLocks noChangeAspect="1" noChangeArrowheads="1"/>
          </p:cNvPicPr>
          <p:nvPr/>
        </p:nvPicPr>
        <p:blipFill>
          <a:blip r:embed="rId3"/>
          <a:srcRect/>
          <a:stretch>
            <a:fillRect/>
          </a:stretch>
        </p:blipFill>
        <p:spPr bwMode="auto">
          <a:xfrm>
            <a:off x="6742114" y="1430338"/>
            <a:ext cx="3309937" cy="295751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76D3-FF74-4B87-9C29-622E2ADCD543}"/>
              </a:ext>
            </a:extLst>
          </p:cNvPr>
          <p:cNvSpPr>
            <a:spLocks noGrp="1"/>
          </p:cNvSpPr>
          <p:nvPr>
            <p:ph type="title"/>
          </p:nvPr>
        </p:nvSpPr>
        <p:spPr/>
        <p:txBody>
          <a:bodyPr>
            <a:normAutofit/>
          </a:bodyPr>
          <a:lstStyle/>
          <a:p>
            <a:r>
              <a:rPr lang="en-US" sz="2400" b="1" dirty="0"/>
              <a:t>Compliance Terminology</a:t>
            </a:r>
          </a:p>
        </p:txBody>
      </p:sp>
      <p:sp>
        <p:nvSpPr>
          <p:cNvPr id="4" name="Rectangle 8">
            <a:extLst>
              <a:ext uri="{FF2B5EF4-FFF2-40B4-BE49-F238E27FC236}">
                <a16:creationId xmlns:a16="http://schemas.microsoft.com/office/drawing/2014/main" id="{84533C49-AA51-4A8C-B6B1-9587D3402DA1}"/>
              </a:ext>
            </a:extLst>
          </p:cNvPr>
          <p:cNvSpPr txBox="1">
            <a:spLocks noChangeArrowheads="1"/>
          </p:cNvSpPr>
          <p:nvPr/>
        </p:nvSpPr>
        <p:spPr>
          <a:xfrm>
            <a:off x="209553" y="1176984"/>
            <a:ext cx="7857631" cy="5134168"/>
          </a:xfrm>
          <a:prstGeom prst="rect">
            <a:avLst/>
          </a:prstGeom>
        </p:spPr>
        <p:txBody>
          <a:bodyPr/>
          <a:lstStyle>
            <a:lvl1pPr marL="411480" indent="-411480" algn="l" defTabSz="548640" rtl="0" eaLnBrk="1" latinLnBrk="0" hangingPunct="1">
              <a:spcBef>
                <a:spcPct val="20000"/>
              </a:spcBef>
              <a:buFont typeface="Arial"/>
              <a:buChar char="•"/>
              <a:defRPr sz="2880" kern="1200" baseline="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2400" kern="1200" baseline="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16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16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16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342886" indent="-342886" defTabSz="457182">
              <a:spcAft>
                <a:spcPts val="500"/>
              </a:spcAft>
              <a:buNone/>
            </a:pPr>
            <a:r>
              <a:rPr lang="en-US" altLang="en-US" sz="2000" b="1" dirty="0">
                <a:solidFill>
                  <a:srgbClr val="000000"/>
                </a:solidFill>
                <a:latin typeface="Arial"/>
              </a:rPr>
              <a:t>IECC Terminology</a:t>
            </a:r>
          </a:p>
          <a:p>
            <a:pPr marL="742920" lvl="1" indent="-285739" defTabSz="457182">
              <a:buFont typeface="Wingdings" pitchFamily="2" charset="2"/>
              <a:buChar char="ü"/>
            </a:pPr>
            <a:r>
              <a:rPr lang="en-US" altLang="en-US" sz="1800" b="1" u="sng" dirty="0">
                <a:solidFill>
                  <a:srgbClr val="002060"/>
                </a:solidFill>
                <a:latin typeface="Arial"/>
              </a:rPr>
              <a:t>Prescriptive</a:t>
            </a:r>
            <a:endParaRPr lang="en-US" altLang="en-US" sz="1800" b="1" dirty="0">
              <a:solidFill>
                <a:srgbClr val="002060"/>
              </a:solidFill>
              <a:latin typeface="Arial"/>
            </a:endParaRPr>
          </a:p>
          <a:p>
            <a:pPr marL="1142954" lvl="2" indent="-228591" defTabSz="457182"/>
            <a:r>
              <a:rPr lang="en-US" altLang="en-US" sz="1800" dirty="0">
                <a:solidFill>
                  <a:srgbClr val="000000"/>
                </a:solidFill>
                <a:latin typeface="Arial"/>
              </a:rPr>
              <a:t>Component-specific requirements that can be lessened or eliminated in trade for compensating improvements elsewhere</a:t>
            </a:r>
          </a:p>
          <a:p>
            <a:pPr marL="914363" lvl="2" indent="0" defTabSz="457182">
              <a:buNone/>
            </a:pPr>
            <a:endParaRPr lang="en-US" altLang="en-US" sz="1800" dirty="0">
              <a:solidFill>
                <a:srgbClr val="000000"/>
              </a:solidFill>
              <a:latin typeface="Arial"/>
            </a:endParaRPr>
          </a:p>
          <a:p>
            <a:pPr marL="742920" lvl="1" indent="-285739" defTabSz="457182">
              <a:buFont typeface="Wingdings" pitchFamily="2" charset="2"/>
              <a:buChar char="ü"/>
            </a:pPr>
            <a:r>
              <a:rPr lang="en-US" altLang="en-US" sz="1800" b="1" u="sng" dirty="0">
                <a:solidFill>
                  <a:srgbClr val="002060"/>
                </a:solidFill>
                <a:latin typeface="Arial"/>
              </a:rPr>
              <a:t>Total Building Performance/Energy Rating Index</a:t>
            </a:r>
            <a:endParaRPr lang="en-US" altLang="en-US" sz="1800" b="1" dirty="0">
              <a:solidFill>
                <a:srgbClr val="002060"/>
              </a:solidFill>
              <a:latin typeface="Arial"/>
            </a:endParaRPr>
          </a:p>
          <a:p>
            <a:pPr marL="1142954" lvl="2" indent="-228591" defTabSz="457182"/>
            <a:r>
              <a:rPr lang="en-US" altLang="en-US" sz="1800" dirty="0">
                <a:solidFill>
                  <a:srgbClr val="000000"/>
                </a:solidFill>
                <a:latin typeface="Arial"/>
              </a:rPr>
              <a:t>Compares annual energy performance compared to a standard reference home.</a:t>
            </a:r>
          </a:p>
          <a:p>
            <a:pPr marL="914363" lvl="2" indent="0" defTabSz="457182">
              <a:buNone/>
            </a:pPr>
            <a:endParaRPr lang="en-US" altLang="en-US" sz="1800" dirty="0">
              <a:solidFill>
                <a:srgbClr val="000000"/>
              </a:solidFill>
              <a:latin typeface="Arial"/>
            </a:endParaRPr>
          </a:p>
          <a:p>
            <a:pPr marL="742920" lvl="1" indent="-285739" defTabSz="457182"/>
            <a:r>
              <a:rPr lang="en-US" altLang="en-US" sz="1800" b="1" dirty="0">
                <a:solidFill>
                  <a:srgbClr val="002060"/>
                </a:solidFill>
                <a:latin typeface="Arial"/>
              </a:rPr>
              <a:t>Note:  Unlike simulated performance path, ERI path is not directly based on the prescriptive requirements</a:t>
            </a:r>
          </a:p>
          <a:p>
            <a:pPr marL="1146923" indent="-238115" defTabSz="457182"/>
            <a:r>
              <a:rPr lang="en-US" altLang="en-US" sz="1800" dirty="0">
                <a:solidFill>
                  <a:srgbClr val="000000"/>
                </a:solidFill>
                <a:latin typeface="Arial"/>
              </a:rPr>
              <a:t>Some elements have “hard limits” AKA “trade-off limits” or "backstops"</a:t>
            </a:r>
          </a:p>
          <a:p>
            <a:pPr marL="1146923" lvl="1" indent="-238115" defTabSz="457182">
              <a:buFont typeface="Arial" panose="020B0604020202020204" pitchFamily="34" charset="0"/>
              <a:buChar char="•"/>
            </a:pPr>
            <a:r>
              <a:rPr lang="en-US" altLang="en-US" sz="1800" dirty="0">
                <a:solidFill>
                  <a:srgbClr val="000000"/>
                </a:solidFill>
                <a:latin typeface="Arial"/>
              </a:rPr>
              <a:t>Puts limits on how far a component-specific prescriptive requirement can be reduced in trade-offs against other components</a:t>
            </a:r>
          </a:p>
        </p:txBody>
      </p:sp>
      <p:pic>
        <p:nvPicPr>
          <p:cNvPr id="5" name="Picture 29">
            <a:extLst>
              <a:ext uri="{FF2B5EF4-FFF2-40B4-BE49-F238E27FC236}">
                <a16:creationId xmlns:a16="http://schemas.microsoft.com/office/drawing/2014/main" id="{C6233F6D-DE84-4272-BFA0-C121E3BD2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0145" y="4259930"/>
            <a:ext cx="2742406" cy="1828271"/>
          </a:xfrm>
          <a:prstGeom prst="rect">
            <a:avLst/>
          </a:prstGeom>
          <a:noFill/>
          <a:ln w="9525" algn="ctr">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2" descr="house in nevada.jpg">
            <a:extLst>
              <a:ext uri="{FF2B5EF4-FFF2-40B4-BE49-F238E27FC236}">
                <a16:creationId xmlns:a16="http://schemas.microsoft.com/office/drawing/2014/main" id="{2BE267C0-BFD9-4096-A335-E693882AF6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43957" y="1683936"/>
            <a:ext cx="2718594" cy="159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262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sz="half" idx="1"/>
          </p:nvPr>
        </p:nvSpPr>
        <p:spPr>
          <a:xfrm>
            <a:off x="978946" y="1579563"/>
            <a:ext cx="5258343" cy="4729162"/>
          </a:xfrm>
        </p:spPr>
        <p:txBody>
          <a:bodyPr rtlCol="0">
            <a:normAutofit/>
          </a:bodyPr>
          <a:lstStyle/>
          <a:p>
            <a:pPr>
              <a:spcAft>
                <a:spcPts val="600"/>
              </a:spcAft>
              <a:buFont typeface="Wingdings" pitchFamily="2" charset="2"/>
              <a:buChar char="ü"/>
              <a:defRPr/>
            </a:pPr>
            <a:r>
              <a:rPr lang="en-US" dirty="0"/>
              <a:t>Ceiling Insulation	</a:t>
            </a:r>
          </a:p>
          <a:p>
            <a:pPr marL="457200" lvl="1" indent="-228600">
              <a:spcAft>
                <a:spcPts val="600"/>
              </a:spcAft>
              <a:defRPr/>
            </a:pPr>
            <a:r>
              <a:rPr lang="en-US" sz="1800" b="1" dirty="0">
                <a:solidFill>
                  <a:srgbClr val="92D050"/>
                </a:solidFill>
              </a:rPr>
              <a:t>Zones </a:t>
            </a:r>
            <a:r>
              <a:rPr lang="en-US" sz="1800" b="1" dirty="0">
                <a:solidFill>
                  <a:srgbClr val="FF0000"/>
                </a:solidFill>
              </a:rPr>
              <a:t>0</a:t>
            </a:r>
            <a:r>
              <a:rPr lang="en-US" sz="1800" b="1" dirty="0">
                <a:solidFill>
                  <a:srgbClr val="92D050"/>
                </a:solidFill>
              </a:rPr>
              <a:t>-4	R-19</a:t>
            </a:r>
          </a:p>
          <a:p>
            <a:pPr marL="457200" lvl="1" indent="-228600">
              <a:spcAft>
                <a:spcPts val="600"/>
              </a:spcAft>
              <a:defRPr/>
            </a:pPr>
            <a:r>
              <a:rPr lang="en-US" sz="1800" b="1" dirty="0">
                <a:solidFill>
                  <a:srgbClr val="92D050"/>
                </a:solidFill>
              </a:rPr>
              <a:t>Zones 5-8	R-24</a:t>
            </a:r>
          </a:p>
          <a:p>
            <a:pPr>
              <a:spcAft>
                <a:spcPts val="600"/>
              </a:spcAft>
              <a:buFont typeface="Wingdings" pitchFamily="2" charset="2"/>
              <a:buChar char="ü"/>
              <a:defRPr/>
            </a:pPr>
            <a:r>
              <a:rPr lang="en-US" dirty="0"/>
              <a:t>Wall Insulation</a:t>
            </a:r>
          </a:p>
          <a:p>
            <a:pPr marL="457200" lvl="1" indent="-228600">
              <a:spcAft>
                <a:spcPts val="600"/>
              </a:spcAft>
              <a:defRPr/>
            </a:pPr>
            <a:r>
              <a:rPr lang="en-US" sz="1800" dirty="0"/>
              <a:t>All zones	R-13</a:t>
            </a:r>
          </a:p>
          <a:p>
            <a:pPr>
              <a:spcAft>
                <a:spcPts val="600"/>
              </a:spcAft>
              <a:buFont typeface="Wingdings" pitchFamily="2" charset="2"/>
              <a:buChar char="ü"/>
              <a:defRPr/>
            </a:pPr>
            <a:r>
              <a:rPr lang="en-US" dirty="0"/>
              <a:t>Fenestration U-Factor</a:t>
            </a:r>
          </a:p>
          <a:p>
            <a:pPr marL="457200" lvl="1" indent="-228600">
              <a:spcAft>
                <a:spcPts val="600"/>
              </a:spcAft>
              <a:defRPr/>
            </a:pPr>
            <a:r>
              <a:rPr lang="en-US" sz="1800" b="1" dirty="0">
                <a:solidFill>
                  <a:srgbClr val="92D050"/>
                </a:solidFill>
              </a:rPr>
              <a:t>Zones 2-8	0.45</a:t>
            </a:r>
          </a:p>
          <a:p>
            <a:pPr>
              <a:spcAft>
                <a:spcPts val="600"/>
              </a:spcAft>
              <a:buFont typeface="Wingdings" pitchFamily="2" charset="2"/>
              <a:buChar char="ü"/>
              <a:defRPr/>
            </a:pPr>
            <a:r>
              <a:rPr lang="en-US" dirty="0"/>
              <a:t>Skylight U-Factor</a:t>
            </a:r>
          </a:p>
          <a:p>
            <a:pPr marL="457200" lvl="1" indent="-228600">
              <a:spcAft>
                <a:spcPts val="600"/>
              </a:spcAft>
              <a:defRPr/>
            </a:pPr>
            <a:r>
              <a:rPr lang="en-US" sz="1800" b="1" dirty="0">
                <a:solidFill>
                  <a:srgbClr val="92D050"/>
                </a:solidFill>
              </a:rPr>
              <a:t>Zones 2-8	0.70</a:t>
            </a:r>
          </a:p>
          <a:p>
            <a:pPr marL="228600" indent="-228600">
              <a:defRPr/>
            </a:pPr>
            <a:endParaRPr lang="en-US" dirty="0"/>
          </a:p>
          <a:p>
            <a:pPr marL="457200" lvl="1" indent="-228600">
              <a:defRPr/>
            </a:pPr>
            <a:endParaRPr lang="en-US" dirty="0"/>
          </a:p>
          <a:p>
            <a:pPr marL="457200" lvl="1" indent="-228600">
              <a:defRPr/>
            </a:pPr>
            <a:endParaRPr lang="en-US" dirty="0"/>
          </a:p>
        </p:txBody>
      </p:sp>
      <p:sp>
        <p:nvSpPr>
          <p:cNvPr id="238595" name="Rectangle 2"/>
          <p:cNvSpPr>
            <a:spLocks noGrp="1" noChangeArrowheads="1"/>
          </p:cNvSpPr>
          <p:nvPr>
            <p:ph type="title"/>
          </p:nvPr>
        </p:nvSpPr>
        <p:spPr>
          <a:xfrm>
            <a:off x="291726" y="-55265"/>
            <a:ext cx="8561818" cy="920750"/>
          </a:xfrm>
        </p:spPr>
        <p:txBody>
          <a:bodyPr>
            <a:normAutofit/>
          </a:bodyPr>
          <a:lstStyle/>
          <a:p>
            <a:pPr eaLnBrk="1" hangingPunct="1"/>
            <a:r>
              <a:rPr lang="en-US" altLang="en-US" sz="2400" b="1" dirty="0"/>
              <a:t>Sunroom and Heated Garage Requirements</a:t>
            </a:r>
            <a:br>
              <a:rPr lang="en-US" altLang="en-US" sz="2400" b="1" dirty="0"/>
            </a:br>
            <a:r>
              <a:rPr lang="en-US" altLang="en-US" sz="2000" b="1" i="1" dirty="0"/>
              <a:t>Section R402.2.1</a:t>
            </a:r>
            <a:r>
              <a:rPr lang="en-US" altLang="en-US" sz="2000" b="1" i="1" dirty="0">
                <a:solidFill>
                  <a:srgbClr val="FF0000"/>
                </a:solidFill>
              </a:rPr>
              <a:t>2 </a:t>
            </a:r>
            <a:r>
              <a:rPr lang="en-US" altLang="en-US" sz="2000" b="1" i="1" dirty="0"/>
              <a:t>/ R402.3.5</a:t>
            </a:r>
          </a:p>
        </p:txBody>
      </p:sp>
      <p:pic>
        <p:nvPicPr>
          <p:cNvPr id="238596" name="Picture 7" descr="Sun_Room_Origin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9139" y="1360489"/>
            <a:ext cx="4632325"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659006" y="4997670"/>
            <a:ext cx="583324" cy="567561"/>
          </a:xfrm>
          <a:prstGeom prst="rect">
            <a:avLst/>
          </a:prstGeom>
          <a:gradFill>
            <a:gsLst>
              <a:gs pos="19000">
                <a:srgbClr val="E3F7FF"/>
              </a:gs>
              <a:gs pos="0">
                <a:schemeClr val="bg1"/>
              </a:gs>
            </a:gsLst>
            <a:lin ang="16200000" scaled="0"/>
          </a:gradFill>
          <a:ln>
            <a:no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834" name="Group 37"/>
          <p:cNvGrpSpPr>
            <a:grpSpLocks/>
          </p:cNvGrpSpPr>
          <p:nvPr/>
        </p:nvGrpSpPr>
        <p:grpSpPr bwMode="auto">
          <a:xfrm>
            <a:off x="6200817" y="1387477"/>
            <a:ext cx="5894815" cy="4292562"/>
            <a:chOff x="2453528" y="1944624"/>
            <a:chExt cx="6588872" cy="4797552"/>
          </a:xfrm>
        </p:grpSpPr>
        <p:pic>
          <p:nvPicPr>
            <p:cNvPr id="248837" name="Picture 4" descr="house_pl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5584" y="1944624"/>
              <a:ext cx="5766816" cy="479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4" name="TextBox 5"/>
            <p:cNvSpPr txBox="1">
              <a:spLocks noChangeArrowheads="1"/>
            </p:cNvSpPr>
            <p:nvPr/>
          </p:nvSpPr>
          <p:spPr bwMode="auto">
            <a:xfrm>
              <a:off x="2453528" y="4629158"/>
              <a:ext cx="710532" cy="369342"/>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Floor</a:t>
              </a:r>
            </a:p>
          </p:txBody>
        </p:sp>
        <p:sp>
          <p:nvSpPr>
            <p:cNvPr id="119815" name="TextBox 6"/>
            <p:cNvSpPr txBox="1">
              <a:spLocks noChangeArrowheads="1"/>
            </p:cNvSpPr>
            <p:nvPr/>
          </p:nvSpPr>
          <p:spPr bwMode="auto">
            <a:xfrm>
              <a:off x="2453528" y="4318000"/>
              <a:ext cx="1005517" cy="369342"/>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Window</a:t>
              </a:r>
            </a:p>
          </p:txBody>
        </p:sp>
        <p:sp>
          <p:nvSpPr>
            <p:cNvPr id="119816" name="TextBox 7"/>
            <p:cNvSpPr txBox="1">
              <a:spLocks noChangeArrowheads="1"/>
            </p:cNvSpPr>
            <p:nvPr/>
          </p:nvSpPr>
          <p:spPr bwMode="auto">
            <a:xfrm>
              <a:off x="2453528" y="3994141"/>
              <a:ext cx="1300503" cy="369342"/>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Attic Hatch</a:t>
              </a:r>
            </a:p>
          </p:txBody>
        </p:sp>
        <p:sp>
          <p:nvSpPr>
            <p:cNvPr id="119817" name="TextBox 8"/>
            <p:cNvSpPr txBox="1">
              <a:spLocks noChangeArrowheads="1"/>
            </p:cNvSpPr>
            <p:nvPr/>
          </p:nvSpPr>
          <p:spPr bwMode="auto">
            <a:xfrm>
              <a:off x="2453528" y="4933966"/>
              <a:ext cx="1338980" cy="369342"/>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Foundation</a:t>
              </a:r>
            </a:p>
          </p:txBody>
        </p:sp>
        <p:cxnSp>
          <p:nvCxnSpPr>
            <p:cNvPr id="119818" name="Straight Connector 10"/>
            <p:cNvCxnSpPr>
              <a:cxnSpLocks noChangeShapeType="1"/>
              <a:stCxn id="119815" idx="3"/>
            </p:cNvCxnSpPr>
            <p:nvPr/>
          </p:nvCxnSpPr>
          <p:spPr bwMode="auto">
            <a:xfrm>
              <a:off x="3459045" y="4502671"/>
              <a:ext cx="871121" cy="120137"/>
            </a:xfrm>
            <a:prstGeom prst="line">
              <a:avLst/>
            </a:prstGeom>
            <a:noFill/>
            <a:ln w="38100">
              <a:solidFill>
                <a:schemeClr val="accent6"/>
              </a:solidFill>
              <a:round/>
              <a:headEnd/>
              <a:tailEnd/>
            </a:ln>
          </p:spPr>
        </p:cxnSp>
        <p:cxnSp>
          <p:nvCxnSpPr>
            <p:cNvPr id="119819" name="Straight Connector 12"/>
            <p:cNvCxnSpPr>
              <a:cxnSpLocks noChangeShapeType="1"/>
              <a:stCxn id="119816" idx="3"/>
            </p:cNvCxnSpPr>
            <p:nvPr/>
          </p:nvCxnSpPr>
          <p:spPr bwMode="auto">
            <a:xfrm flipV="1">
              <a:off x="3754031" y="4165596"/>
              <a:ext cx="639642" cy="13216"/>
            </a:xfrm>
            <a:prstGeom prst="line">
              <a:avLst/>
            </a:prstGeom>
            <a:noFill/>
            <a:ln w="38100">
              <a:solidFill>
                <a:schemeClr val="accent6"/>
              </a:solidFill>
              <a:round/>
              <a:headEnd/>
              <a:tailEnd/>
            </a:ln>
          </p:spPr>
        </p:cxnSp>
        <p:cxnSp>
          <p:nvCxnSpPr>
            <p:cNvPr id="119820" name="Straight Connector 14"/>
            <p:cNvCxnSpPr>
              <a:cxnSpLocks noChangeShapeType="1"/>
              <a:stCxn id="119814" idx="3"/>
            </p:cNvCxnSpPr>
            <p:nvPr/>
          </p:nvCxnSpPr>
          <p:spPr bwMode="auto">
            <a:xfrm>
              <a:off x="3164060" y="4813829"/>
              <a:ext cx="867622" cy="437646"/>
            </a:xfrm>
            <a:prstGeom prst="line">
              <a:avLst/>
            </a:prstGeom>
            <a:noFill/>
            <a:ln w="38100">
              <a:solidFill>
                <a:schemeClr val="accent6"/>
              </a:solidFill>
              <a:round/>
              <a:headEnd/>
              <a:tailEnd/>
            </a:ln>
          </p:spPr>
        </p:cxnSp>
        <p:cxnSp>
          <p:nvCxnSpPr>
            <p:cNvPr id="119821" name="Straight Connector 23"/>
            <p:cNvCxnSpPr>
              <a:cxnSpLocks noChangeShapeType="1"/>
              <a:stCxn id="119817" idx="2"/>
            </p:cNvCxnSpPr>
            <p:nvPr/>
          </p:nvCxnSpPr>
          <p:spPr bwMode="auto">
            <a:xfrm>
              <a:off x="3123018" y="5303308"/>
              <a:ext cx="800702" cy="392678"/>
            </a:xfrm>
            <a:prstGeom prst="line">
              <a:avLst/>
            </a:prstGeom>
            <a:noFill/>
            <a:ln w="38100">
              <a:solidFill>
                <a:schemeClr val="accent6"/>
              </a:solidFill>
              <a:round/>
              <a:headEnd/>
              <a:tailEnd/>
            </a:ln>
          </p:spPr>
        </p:cxnSp>
        <p:sp>
          <p:nvSpPr>
            <p:cNvPr id="119822" name="TextBox 24"/>
            <p:cNvSpPr txBox="1">
              <a:spLocks noChangeArrowheads="1"/>
            </p:cNvSpPr>
            <p:nvPr/>
          </p:nvSpPr>
          <p:spPr bwMode="auto">
            <a:xfrm>
              <a:off x="5235143" y="2832060"/>
              <a:ext cx="1095296" cy="369342"/>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Chimney</a:t>
              </a:r>
            </a:p>
          </p:txBody>
        </p:sp>
        <p:sp>
          <p:nvSpPr>
            <p:cNvPr id="119823" name="TextBox 25"/>
            <p:cNvSpPr txBox="1">
              <a:spLocks noChangeArrowheads="1"/>
            </p:cNvSpPr>
            <p:nvPr/>
          </p:nvSpPr>
          <p:spPr bwMode="auto">
            <a:xfrm>
              <a:off x="5559030" y="5365778"/>
              <a:ext cx="1146598" cy="369342"/>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Plumbing</a:t>
              </a:r>
            </a:p>
          </p:txBody>
        </p:sp>
        <p:sp>
          <p:nvSpPr>
            <p:cNvPr id="119824" name="TextBox 26"/>
            <p:cNvSpPr txBox="1">
              <a:spLocks noChangeArrowheads="1"/>
            </p:cNvSpPr>
            <p:nvPr/>
          </p:nvSpPr>
          <p:spPr bwMode="auto">
            <a:xfrm>
              <a:off x="4987465" y="4603757"/>
              <a:ext cx="838786" cy="369342"/>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Wiring</a:t>
              </a:r>
            </a:p>
          </p:txBody>
        </p:sp>
        <p:sp>
          <p:nvSpPr>
            <p:cNvPr id="119825" name="TextBox 27"/>
            <p:cNvSpPr txBox="1">
              <a:spLocks noChangeArrowheads="1"/>
            </p:cNvSpPr>
            <p:nvPr/>
          </p:nvSpPr>
          <p:spPr bwMode="auto">
            <a:xfrm>
              <a:off x="6020777" y="4292599"/>
              <a:ext cx="979866" cy="646348"/>
            </a:xfrm>
            <a:prstGeom prst="rect">
              <a:avLst/>
            </a:prstGeom>
            <a:noFill/>
            <a:ln w="9525">
              <a:noFill/>
              <a:miter lim="800000"/>
              <a:headEnd/>
              <a:tailEnd/>
            </a:ln>
          </p:spPr>
          <p:txBody>
            <a:bodyPr wrap="none">
              <a:spAutoFit/>
            </a:bodyPr>
            <a:lstStyle/>
            <a:p>
              <a:pPr algn="r" eaLnBrk="1" hangingPunct="1">
                <a:defRPr/>
              </a:pPr>
              <a:r>
                <a:rPr lang="en-US" dirty="0">
                  <a:solidFill>
                    <a:schemeClr val="accent6"/>
                  </a:solidFill>
                  <a:latin typeface="Arial" charset="0"/>
                  <a:ea typeface="ＭＳ Ｐゴシック" pitchFamily="28" charset="-128"/>
                </a:rPr>
                <a:t>Exterior</a:t>
              </a:r>
            </a:p>
            <a:p>
              <a:pPr algn="r" eaLnBrk="1" hangingPunct="1">
                <a:defRPr/>
              </a:pPr>
              <a:r>
                <a:rPr lang="en-US" dirty="0">
                  <a:solidFill>
                    <a:schemeClr val="accent6"/>
                  </a:solidFill>
                  <a:latin typeface="Arial" charset="0"/>
                  <a:ea typeface="ＭＳ Ｐゴシック" pitchFamily="28" charset="-128"/>
                </a:rPr>
                <a:t>Door</a:t>
              </a:r>
            </a:p>
          </p:txBody>
        </p:sp>
        <p:sp>
          <p:nvSpPr>
            <p:cNvPr id="119826" name="TextBox 28"/>
            <p:cNvSpPr txBox="1">
              <a:spLocks noChangeArrowheads="1"/>
            </p:cNvSpPr>
            <p:nvPr/>
          </p:nvSpPr>
          <p:spPr bwMode="auto">
            <a:xfrm>
              <a:off x="6721212" y="3136869"/>
              <a:ext cx="800310" cy="369342"/>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Lights</a:t>
              </a:r>
            </a:p>
          </p:txBody>
        </p:sp>
        <p:sp>
          <p:nvSpPr>
            <p:cNvPr id="119827" name="TextBox 29"/>
            <p:cNvSpPr txBox="1">
              <a:spLocks noChangeArrowheads="1"/>
            </p:cNvSpPr>
            <p:nvPr/>
          </p:nvSpPr>
          <p:spPr bwMode="auto">
            <a:xfrm>
              <a:off x="6454482" y="2425650"/>
              <a:ext cx="890088" cy="369342"/>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Ceiling</a:t>
              </a:r>
            </a:p>
          </p:txBody>
        </p:sp>
        <p:sp>
          <p:nvSpPr>
            <p:cNvPr id="119828" name="TextBox 30"/>
            <p:cNvSpPr txBox="1">
              <a:spLocks noChangeArrowheads="1"/>
            </p:cNvSpPr>
            <p:nvPr/>
          </p:nvSpPr>
          <p:spPr bwMode="auto">
            <a:xfrm>
              <a:off x="2453528" y="3409926"/>
              <a:ext cx="1480060" cy="369342"/>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Penetrations</a:t>
              </a:r>
            </a:p>
          </p:txBody>
        </p:sp>
        <p:cxnSp>
          <p:nvCxnSpPr>
            <p:cNvPr id="119829" name="Straight Connector 31"/>
            <p:cNvCxnSpPr>
              <a:cxnSpLocks noChangeShapeType="1"/>
              <a:stCxn id="119828" idx="3"/>
            </p:cNvCxnSpPr>
            <p:nvPr/>
          </p:nvCxnSpPr>
          <p:spPr bwMode="auto">
            <a:xfrm flipV="1">
              <a:off x="3933588" y="3511529"/>
              <a:ext cx="53639" cy="83067"/>
            </a:xfrm>
            <a:prstGeom prst="line">
              <a:avLst/>
            </a:prstGeom>
            <a:noFill/>
            <a:ln w="38100">
              <a:solidFill>
                <a:schemeClr val="accent6"/>
              </a:solidFill>
              <a:round/>
              <a:headEnd/>
              <a:tailEnd/>
            </a:ln>
          </p:spPr>
        </p:cxnSp>
      </p:grpSp>
      <p:sp>
        <p:nvSpPr>
          <p:cNvPr id="176131" name="Rectangle 5"/>
          <p:cNvSpPr>
            <a:spLocks noGrp="1" noChangeArrowheads="1"/>
          </p:cNvSpPr>
          <p:nvPr>
            <p:ph idx="1"/>
          </p:nvPr>
        </p:nvSpPr>
        <p:spPr>
          <a:xfrm>
            <a:off x="230136" y="1307522"/>
            <a:ext cx="6418263" cy="2954338"/>
          </a:xfrm>
        </p:spPr>
        <p:txBody>
          <a:bodyPr>
            <a:normAutofit lnSpcReduction="10000"/>
          </a:bodyPr>
          <a:lstStyle/>
          <a:p>
            <a:pPr eaLnBrk="1" hangingPunct="1">
              <a:buFont typeface="Wingdings" pitchFamily="2" charset="2"/>
              <a:buChar char="ü"/>
              <a:defRPr/>
            </a:pPr>
            <a:r>
              <a:rPr lang="en-US" altLang="en-US" dirty="0"/>
              <a:t>Building thermal envelope </a:t>
            </a:r>
            <a:r>
              <a:rPr lang="en-US" altLang="en-US" sz="2000" i="1" dirty="0"/>
              <a:t>(Section R402.4.1)</a:t>
            </a:r>
            <a:endParaRPr lang="en-US" altLang="en-US" i="1" dirty="0"/>
          </a:p>
          <a:p>
            <a:pPr eaLnBrk="1" hangingPunct="1">
              <a:buFont typeface="Wingdings" pitchFamily="2" charset="2"/>
              <a:buChar char="ü"/>
              <a:defRPr/>
            </a:pPr>
            <a:r>
              <a:rPr lang="en-US" altLang="en-US" dirty="0"/>
              <a:t>Recessed lighting</a:t>
            </a:r>
          </a:p>
          <a:p>
            <a:pPr eaLnBrk="1" hangingPunct="1">
              <a:buFont typeface="Wingdings" pitchFamily="2" charset="2"/>
              <a:buChar char="ü"/>
              <a:defRPr/>
            </a:pPr>
            <a:r>
              <a:rPr lang="en-US" altLang="en-US" dirty="0"/>
              <a:t>Fenestration</a:t>
            </a:r>
            <a:endParaRPr lang="en-US" altLang="en-US" sz="1400" dirty="0">
              <a:solidFill>
                <a:srgbClr val="FF0000"/>
              </a:solidFill>
            </a:endParaRPr>
          </a:p>
          <a:p>
            <a:pPr eaLnBrk="1" hangingPunct="1">
              <a:buFont typeface="Wingdings" pitchFamily="2" charset="2"/>
              <a:buChar char="ü"/>
              <a:defRPr/>
            </a:pPr>
            <a:r>
              <a:rPr lang="en-US" altLang="en-US" dirty="0"/>
              <a:t>Fireplaces</a:t>
            </a:r>
          </a:p>
          <a:p>
            <a:pPr eaLnBrk="1" hangingPunct="1">
              <a:buFont typeface="Wingdings" pitchFamily="2" charset="2"/>
              <a:buChar char="ü"/>
              <a:defRPr/>
            </a:pPr>
            <a:r>
              <a:rPr lang="en-US" altLang="en-US" dirty="0"/>
              <a:t>Rooms with fuel-burning appliances</a:t>
            </a:r>
          </a:p>
          <a:p>
            <a:pPr>
              <a:buFont typeface="Wingdings" panose="05000000000000000000" pitchFamily="2" charset="2"/>
              <a:buChar char="ü"/>
              <a:defRPr/>
            </a:pPr>
            <a:r>
              <a:rPr lang="en-US" altLang="en-US" dirty="0">
                <a:solidFill>
                  <a:srgbClr val="FF0000"/>
                </a:solidFill>
              </a:rPr>
              <a:t>Electrical and communication outlet </a:t>
            </a:r>
            <a:br>
              <a:rPr lang="en-US" altLang="en-US" dirty="0">
                <a:solidFill>
                  <a:srgbClr val="FF0000"/>
                </a:solidFill>
              </a:rPr>
            </a:br>
            <a:r>
              <a:rPr lang="en-US" altLang="en-US" dirty="0">
                <a:solidFill>
                  <a:srgbClr val="FF0000"/>
                </a:solidFill>
              </a:rPr>
              <a:t>boxes</a:t>
            </a:r>
          </a:p>
        </p:txBody>
      </p:sp>
      <p:sp>
        <p:nvSpPr>
          <p:cNvPr id="248836" name="Rectangle 4"/>
          <p:cNvSpPr>
            <a:spLocks noGrp="1" noChangeArrowheads="1"/>
          </p:cNvSpPr>
          <p:nvPr>
            <p:ph type="title"/>
          </p:nvPr>
        </p:nvSpPr>
        <p:spPr>
          <a:xfrm>
            <a:off x="242164" y="-62468"/>
            <a:ext cx="5353050" cy="920750"/>
          </a:xfrm>
        </p:spPr>
        <p:txBody>
          <a:bodyPr/>
          <a:lstStyle/>
          <a:p>
            <a:pPr eaLnBrk="1" hangingPunct="1"/>
            <a:r>
              <a:rPr lang="en-US" altLang="en-US" sz="2400" b="1" dirty="0"/>
              <a:t>Air Leakage</a:t>
            </a:r>
            <a:br>
              <a:rPr lang="en-US" altLang="en-US" sz="2400" b="1" dirty="0"/>
            </a:br>
            <a:r>
              <a:rPr lang="en-US" altLang="en-US" sz="2000" b="1" i="1" dirty="0"/>
              <a:t>Section R402.4 </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8"/>
          <p:cNvSpPr>
            <a:spLocks noGrp="1" noChangeArrowheads="1"/>
          </p:cNvSpPr>
          <p:nvPr>
            <p:ph sz="half" idx="1"/>
          </p:nvPr>
        </p:nvSpPr>
        <p:spPr>
          <a:xfrm>
            <a:off x="731520" y="1268413"/>
            <a:ext cx="4292919" cy="4876800"/>
          </a:xfrm>
        </p:spPr>
        <p:txBody>
          <a:bodyPr/>
          <a:lstStyle/>
          <a:p>
            <a:pPr marL="0" indent="0">
              <a:spcBef>
                <a:spcPct val="40000"/>
              </a:spcBef>
              <a:buNone/>
            </a:pPr>
            <a:r>
              <a:rPr lang="en-US" altLang="en-US" sz="2800" dirty="0"/>
              <a:t>Building thermal envelope</a:t>
            </a:r>
          </a:p>
        </p:txBody>
      </p:sp>
      <p:sp>
        <p:nvSpPr>
          <p:cNvPr id="250883" name="Rectangle 7"/>
          <p:cNvSpPr>
            <a:spLocks noGrp="1" noChangeArrowheads="1"/>
          </p:cNvSpPr>
          <p:nvPr>
            <p:ph type="title"/>
          </p:nvPr>
        </p:nvSpPr>
        <p:spPr>
          <a:xfrm>
            <a:off x="415702" y="0"/>
            <a:ext cx="5368925" cy="920750"/>
          </a:xfrm>
        </p:spPr>
        <p:txBody>
          <a:bodyPr/>
          <a:lstStyle/>
          <a:p>
            <a:pPr eaLnBrk="1" hangingPunct="1"/>
            <a:r>
              <a:rPr lang="en-US" altLang="en-US" sz="2400" b="1" dirty="0"/>
              <a:t>Air Leakage</a:t>
            </a:r>
            <a:br>
              <a:rPr lang="en-US" altLang="en-US" sz="2400" b="1" dirty="0"/>
            </a:br>
            <a:r>
              <a:rPr lang="en-US" altLang="en-US" sz="2000" b="1" i="1" dirty="0"/>
              <a:t>Section R402.4</a:t>
            </a:r>
            <a:endParaRPr lang="en-US" altLang="en-US" sz="2000" b="1" dirty="0"/>
          </a:p>
        </p:txBody>
      </p:sp>
      <p:pic>
        <p:nvPicPr>
          <p:cNvPr id="250884" name="Picture 6" descr="IN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0788" y="1435101"/>
            <a:ext cx="5561012"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3"/>
          <p:cNvSpPr>
            <a:spLocks noGrp="1" noChangeArrowheads="1"/>
          </p:cNvSpPr>
          <p:nvPr>
            <p:ph idx="1"/>
          </p:nvPr>
        </p:nvSpPr>
        <p:spPr>
          <a:xfrm>
            <a:off x="608817" y="1308101"/>
            <a:ext cx="8181975" cy="5159375"/>
          </a:xfrm>
        </p:spPr>
        <p:txBody>
          <a:bodyPr/>
          <a:lstStyle/>
          <a:p>
            <a:pPr marL="0" indent="0">
              <a:buNone/>
            </a:pPr>
            <a:r>
              <a:rPr lang="en-US" altLang="en-US" sz="2800" dirty="0"/>
              <a:t>Requires BOTH:</a:t>
            </a:r>
          </a:p>
          <a:p>
            <a:pPr lvl="1" eaLnBrk="1" hangingPunct="1">
              <a:buFont typeface="Wingdings" pitchFamily="2" charset="2"/>
              <a:buChar char="ü"/>
            </a:pPr>
            <a:r>
              <a:rPr lang="en-US" altLang="en-US" sz="2400" dirty="0"/>
              <a:t>Whole-house pressure test – </a:t>
            </a:r>
            <a:r>
              <a:rPr lang="en-US" altLang="en-US" sz="2400" dirty="0">
                <a:solidFill>
                  <a:srgbClr val="FF0000"/>
                </a:solidFill>
              </a:rPr>
              <a:t>maximum air leakage under any compliance path to not exceed 5 ACH or 0.28 CFM/ft</a:t>
            </a:r>
            <a:r>
              <a:rPr lang="en-US" altLang="en-US" sz="2400" baseline="30000" dirty="0">
                <a:solidFill>
                  <a:srgbClr val="FF0000"/>
                </a:solidFill>
              </a:rPr>
              <a:t>2</a:t>
            </a:r>
            <a:r>
              <a:rPr lang="en-US" altLang="en-US" sz="2400" dirty="0">
                <a:solidFill>
                  <a:srgbClr val="FF0000"/>
                </a:solidFill>
              </a:rPr>
              <a:t> of dwelling unit enclosure area</a:t>
            </a:r>
          </a:p>
          <a:p>
            <a:pPr lvl="1" eaLnBrk="1" hangingPunct="1">
              <a:buFont typeface="Wingdings" pitchFamily="2" charset="2"/>
              <a:buChar char="ü"/>
            </a:pPr>
            <a:r>
              <a:rPr lang="en-US" altLang="en-US" sz="2400" dirty="0">
                <a:solidFill>
                  <a:srgbClr val="FF0000"/>
                </a:solidFill>
              </a:rPr>
              <a:t>When complying per prescriptive path:</a:t>
            </a:r>
          </a:p>
          <a:p>
            <a:pPr lvl="2" eaLnBrk="1" hangingPunct="1">
              <a:buFont typeface="Arial" pitchFamily="34" charset="0"/>
              <a:buNone/>
            </a:pPr>
            <a:endParaRPr lang="en-US" altLang="en-US" sz="2000" dirty="0"/>
          </a:p>
          <a:p>
            <a:pPr lvl="2" eaLnBrk="1" hangingPunct="1">
              <a:buFont typeface="Arial" pitchFamily="34" charset="0"/>
              <a:buNone/>
            </a:pPr>
            <a:endParaRPr lang="en-US" altLang="en-US" sz="2000" dirty="0"/>
          </a:p>
          <a:p>
            <a:pPr lvl="2" eaLnBrk="1" hangingPunct="1">
              <a:buFont typeface="Arial" pitchFamily="34" charset="0"/>
              <a:buNone/>
            </a:pPr>
            <a:endParaRPr lang="en-US" altLang="en-US" sz="2000" dirty="0"/>
          </a:p>
          <a:p>
            <a:pPr lvl="2" eaLnBrk="1" hangingPunct="1"/>
            <a:endParaRPr lang="en-US" altLang="en-US" sz="2000" dirty="0"/>
          </a:p>
          <a:p>
            <a:pPr lvl="2" eaLnBrk="1" hangingPunct="1"/>
            <a:endParaRPr lang="en-US" altLang="en-US" sz="2000" dirty="0"/>
          </a:p>
          <a:p>
            <a:pPr lvl="2" eaLnBrk="1" hangingPunct="1"/>
            <a:r>
              <a:rPr lang="en-US" altLang="en-US" sz="2000" dirty="0"/>
              <a:t>Testing may occur any time after creation of all building envelope penetrations</a:t>
            </a:r>
          </a:p>
          <a:p>
            <a:pPr lvl="1" eaLnBrk="1" hangingPunct="1">
              <a:buFont typeface="Wingdings" pitchFamily="2" charset="2"/>
              <a:buChar char="ü"/>
            </a:pPr>
            <a:r>
              <a:rPr lang="en-US" altLang="en-US" sz="2400" dirty="0"/>
              <a:t>Field verification of items listed in Table R402.</a:t>
            </a:r>
            <a:r>
              <a:rPr lang="en-US" altLang="en-US" sz="2400" dirty="0">
                <a:solidFill>
                  <a:srgbClr val="FF0000"/>
                </a:solidFill>
              </a:rPr>
              <a:t>4</a:t>
            </a:r>
            <a:r>
              <a:rPr lang="en-US" altLang="en-US" sz="2400" dirty="0"/>
              <a:t>.1.1 </a:t>
            </a:r>
            <a:endParaRPr lang="en-US" altLang="en-US" sz="2400" dirty="0">
              <a:solidFill>
                <a:srgbClr val="FF0000"/>
              </a:solidFill>
            </a:endParaRPr>
          </a:p>
          <a:p>
            <a:pPr lvl="1" eaLnBrk="1" hangingPunct="1"/>
            <a:endParaRPr lang="en-US" altLang="en-US" dirty="0"/>
          </a:p>
        </p:txBody>
      </p:sp>
      <p:sp>
        <p:nvSpPr>
          <p:cNvPr id="252931" name="Rectangle 2"/>
          <p:cNvSpPr>
            <a:spLocks noGrp="1" noChangeArrowheads="1"/>
          </p:cNvSpPr>
          <p:nvPr>
            <p:ph type="title"/>
          </p:nvPr>
        </p:nvSpPr>
        <p:spPr>
          <a:xfrm>
            <a:off x="302354" y="0"/>
            <a:ext cx="5384800" cy="920750"/>
          </a:xfrm>
        </p:spPr>
        <p:txBody>
          <a:bodyPr/>
          <a:lstStyle/>
          <a:p>
            <a:pPr eaLnBrk="1" hangingPunct="1"/>
            <a:r>
              <a:rPr lang="en-US" altLang="en-US" sz="2400" b="1" dirty="0"/>
              <a:t>Building Thermal Envelope </a:t>
            </a:r>
            <a:br>
              <a:rPr lang="en-US" altLang="en-US" sz="2400" b="1" dirty="0"/>
            </a:br>
            <a:r>
              <a:rPr lang="en-US" altLang="en-US" sz="2000" b="1" i="1" dirty="0"/>
              <a:t>Section R402.4.1 – Air Leakage</a:t>
            </a:r>
            <a:endParaRPr lang="en-US" altLang="en-US" sz="2000" b="1" dirty="0"/>
          </a:p>
        </p:txBody>
      </p:sp>
      <p:graphicFrame>
        <p:nvGraphicFramePr>
          <p:cNvPr id="5" name="Table 4"/>
          <p:cNvGraphicFramePr>
            <a:graphicFrameLocks noGrp="1"/>
          </p:cNvGraphicFramePr>
          <p:nvPr>
            <p:extLst>
              <p:ext uri="{D42A27DB-BD31-4B8C-83A1-F6EECF244321}">
                <p14:modId xmlns:p14="http://schemas.microsoft.com/office/powerpoint/2010/main" val="813846944"/>
              </p:ext>
            </p:extLst>
          </p:nvPr>
        </p:nvGraphicFramePr>
        <p:xfrm>
          <a:off x="1456411" y="3647179"/>
          <a:ext cx="6096000" cy="1381126"/>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640012">
                <a:tc>
                  <a:txBody>
                    <a:bodyPr/>
                    <a:lstStyle/>
                    <a:p>
                      <a:pPr algn="ctr"/>
                      <a:r>
                        <a:rPr lang="en-US" sz="1800" dirty="0"/>
                        <a:t>Air Leakage</a:t>
                      </a:r>
                      <a:br>
                        <a:rPr lang="en-US" sz="1800" dirty="0"/>
                      </a:br>
                      <a:r>
                        <a:rPr lang="en-US" sz="1800" dirty="0"/>
                        <a:t>Rate</a:t>
                      </a:r>
                    </a:p>
                  </a:txBody>
                  <a:tcPr marT="45686" marB="45686"/>
                </a:tc>
                <a:tc>
                  <a:txBody>
                    <a:bodyPr/>
                    <a:lstStyle/>
                    <a:p>
                      <a:pPr algn="ctr"/>
                      <a:r>
                        <a:rPr lang="en-US" sz="1800" dirty="0"/>
                        <a:t>Climate </a:t>
                      </a:r>
                      <a:br>
                        <a:rPr lang="en-US" sz="1800" dirty="0"/>
                      </a:br>
                      <a:r>
                        <a:rPr lang="en-US" sz="1800" dirty="0"/>
                        <a:t>Zone</a:t>
                      </a:r>
                    </a:p>
                  </a:txBody>
                  <a:tcPr marT="45686" marB="45686"/>
                </a:tc>
                <a:tc>
                  <a:txBody>
                    <a:bodyPr/>
                    <a:lstStyle/>
                    <a:p>
                      <a:pPr algn="ctr"/>
                      <a:r>
                        <a:rPr lang="en-US" sz="1800" dirty="0"/>
                        <a:t>Test </a:t>
                      </a:r>
                      <a:br>
                        <a:rPr lang="en-US" sz="1800" dirty="0"/>
                      </a:br>
                      <a:r>
                        <a:rPr lang="en-US" sz="1800" dirty="0"/>
                        <a:t>Pressure</a:t>
                      </a:r>
                    </a:p>
                  </a:txBody>
                  <a:tcPr marT="45686" marB="45686"/>
                </a:tc>
                <a:extLst>
                  <a:ext uri="{0D108BD9-81ED-4DB2-BD59-A6C34878D82A}">
                    <a16:rowId xmlns:a16="http://schemas.microsoft.com/office/drawing/2014/main" val="10000"/>
                  </a:ext>
                </a:extLst>
              </a:tr>
              <a:tr h="370557">
                <a:tc>
                  <a:txBody>
                    <a:bodyPr/>
                    <a:lstStyle/>
                    <a:p>
                      <a:pPr algn="ctr"/>
                      <a:r>
                        <a:rPr lang="en-US" sz="1800" dirty="0"/>
                        <a:t>≤ 5</a:t>
                      </a:r>
                      <a:r>
                        <a:rPr lang="en-US" sz="1800" baseline="0" dirty="0"/>
                        <a:t> ACH</a:t>
                      </a:r>
                      <a:endParaRPr lang="en-US" sz="1800" dirty="0"/>
                    </a:p>
                  </a:txBody>
                  <a:tcPr marT="45686" marB="45686"/>
                </a:tc>
                <a:tc>
                  <a:txBody>
                    <a:bodyPr/>
                    <a:lstStyle/>
                    <a:p>
                      <a:pPr algn="ctr"/>
                      <a:r>
                        <a:rPr lang="en-US" sz="1800" dirty="0"/>
                        <a:t>0-2</a:t>
                      </a:r>
                    </a:p>
                  </a:txBody>
                  <a:tcPr marT="45686" marB="45686"/>
                </a:tc>
                <a:tc>
                  <a:txBody>
                    <a:bodyPr/>
                    <a:lstStyle/>
                    <a:p>
                      <a:pPr algn="ctr"/>
                      <a:r>
                        <a:rPr lang="en-US" sz="1800" dirty="0"/>
                        <a:t>50 </a:t>
                      </a:r>
                      <a:r>
                        <a:rPr lang="en-US" sz="1800" dirty="0" err="1"/>
                        <a:t>Pascals</a:t>
                      </a:r>
                      <a:endParaRPr lang="en-US" sz="1800" dirty="0"/>
                    </a:p>
                  </a:txBody>
                  <a:tcPr marT="45686" marB="45686"/>
                </a:tc>
                <a:extLst>
                  <a:ext uri="{0D108BD9-81ED-4DB2-BD59-A6C34878D82A}">
                    <a16:rowId xmlns:a16="http://schemas.microsoft.com/office/drawing/2014/main" val="10001"/>
                  </a:ext>
                </a:extLst>
              </a:tr>
              <a:tr h="370557">
                <a:tc>
                  <a:txBody>
                    <a:bodyPr/>
                    <a:lstStyle/>
                    <a:p>
                      <a:pPr algn="ctr"/>
                      <a:r>
                        <a:rPr lang="en-US" sz="1800" dirty="0"/>
                        <a:t>≤ 3</a:t>
                      </a:r>
                      <a:r>
                        <a:rPr lang="en-US" sz="1800" baseline="0" dirty="0"/>
                        <a:t> ACH</a:t>
                      </a:r>
                      <a:endParaRPr lang="en-US" sz="1800" dirty="0"/>
                    </a:p>
                  </a:txBody>
                  <a:tcPr marT="45686" marB="45686"/>
                </a:tc>
                <a:tc>
                  <a:txBody>
                    <a:bodyPr/>
                    <a:lstStyle/>
                    <a:p>
                      <a:pPr algn="ctr"/>
                      <a:r>
                        <a:rPr lang="en-US" sz="1800" dirty="0"/>
                        <a:t>3-8</a:t>
                      </a:r>
                    </a:p>
                  </a:txBody>
                  <a:tcPr marT="45686" marB="45686"/>
                </a:tc>
                <a:tc>
                  <a:txBody>
                    <a:bodyPr/>
                    <a:lstStyle/>
                    <a:p>
                      <a:pPr algn="ctr"/>
                      <a:r>
                        <a:rPr lang="en-US" sz="1800" dirty="0"/>
                        <a:t>50 </a:t>
                      </a:r>
                      <a:r>
                        <a:rPr lang="en-US" sz="1800" dirty="0" err="1"/>
                        <a:t>Pascals</a:t>
                      </a:r>
                      <a:endParaRPr lang="en-US" sz="1800" dirty="0"/>
                    </a:p>
                  </a:txBody>
                  <a:tcPr marT="45686" marB="45686"/>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346038" y="132957"/>
            <a:ext cx="5384800" cy="920750"/>
          </a:xfrm>
        </p:spPr>
        <p:txBody>
          <a:bodyPr/>
          <a:lstStyle/>
          <a:p>
            <a:pPr eaLnBrk="1" hangingPunct="1"/>
            <a:r>
              <a:rPr lang="en-US" altLang="en-US" sz="2400" b="1" dirty="0"/>
              <a:t>Table R402.4.1.1</a:t>
            </a:r>
            <a:br>
              <a:rPr lang="en-US" altLang="en-US" sz="2400" b="1" dirty="0"/>
            </a:br>
            <a:endParaRPr lang="en-US" altLang="en-US" sz="2000"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589829553"/>
              </p:ext>
            </p:extLst>
          </p:nvPr>
        </p:nvGraphicFramePr>
        <p:xfrm>
          <a:off x="1970088" y="1092201"/>
          <a:ext cx="8218488" cy="4768598"/>
        </p:xfrm>
        <a:graphic>
          <a:graphicData uri="http://schemas.openxmlformats.org/drawingml/2006/table">
            <a:tbl>
              <a:tblPr firstRow="1" bandRow="1">
                <a:tableStyleId>{5C22544A-7EE6-4342-B048-85BDC9FD1C3A}</a:tableStyleId>
              </a:tblPr>
              <a:tblGrid>
                <a:gridCol w="1514860">
                  <a:extLst>
                    <a:ext uri="{9D8B030D-6E8A-4147-A177-3AD203B41FA5}">
                      <a16:colId xmlns:a16="http://schemas.microsoft.com/office/drawing/2014/main" val="20000"/>
                    </a:ext>
                  </a:extLst>
                </a:gridCol>
                <a:gridCol w="3351814">
                  <a:extLst>
                    <a:ext uri="{9D8B030D-6E8A-4147-A177-3AD203B41FA5}">
                      <a16:colId xmlns:a16="http://schemas.microsoft.com/office/drawing/2014/main" val="20001"/>
                    </a:ext>
                  </a:extLst>
                </a:gridCol>
                <a:gridCol w="3351814">
                  <a:extLst>
                    <a:ext uri="{9D8B030D-6E8A-4147-A177-3AD203B41FA5}">
                      <a16:colId xmlns:a16="http://schemas.microsoft.com/office/drawing/2014/main" val="20002"/>
                    </a:ext>
                  </a:extLst>
                </a:gridCol>
              </a:tblGrid>
              <a:tr h="640109">
                <a:tc>
                  <a:txBody>
                    <a:bodyPr/>
                    <a:lstStyle/>
                    <a:p>
                      <a:pPr algn="ctr"/>
                      <a:r>
                        <a:rPr lang="en-US" sz="1800" dirty="0"/>
                        <a:t>Component</a:t>
                      </a:r>
                    </a:p>
                  </a:txBody>
                  <a:tcPr marL="91438" marR="91438" marT="45722" marB="45722"/>
                </a:tc>
                <a:tc>
                  <a:txBody>
                    <a:bodyPr/>
                    <a:lstStyle/>
                    <a:p>
                      <a:pPr algn="ctr"/>
                      <a:r>
                        <a:rPr lang="en-US" sz="1800" dirty="0"/>
                        <a:t>Air Barrier Criteria</a:t>
                      </a:r>
                    </a:p>
                  </a:txBody>
                  <a:tcPr marL="91438" marR="91438" marT="45722" marB="45722"/>
                </a:tc>
                <a:tc>
                  <a:txBody>
                    <a:bodyPr/>
                    <a:lstStyle/>
                    <a:p>
                      <a:pPr algn="ctr"/>
                      <a:r>
                        <a:rPr lang="en-US" sz="1800" dirty="0"/>
                        <a:t>Insulation</a:t>
                      </a:r>
                      <a:r>
                        <a:rPr lang="en-US" sz="1800" baseline="0" dirty="0"/>
                        <a:t> Installation Criteria</a:t>
                      </a:r>
                      <a:endParaRPr lang="en-US" sz="1800" dirty="0"/>
                    </a:p>
                  </a:txBody>
                  <a:tcPr marL="91438" marR="91438" marT="45722" marB="45722"/>
                </a:tc>
                <a:extLst>
                  <a:ext uri="{0D108BD9-81ED-4DB2-BD59-A6C34878D82A}">
                    <a16:rowId xmlns:a16="http://schemas.microsoft.com/office/drawing/2014/main" val="10000"/>
                  </a:ext>
                </a:extLst>
              </a:tr>
              <a:tr h="967859">
                <a:tc>
                  <a:txBody>
                    <a:bodyPr/>
                    <a:lstStyle/>
                    <a:p>
                      <a:r>
                        <a:rPr lang="en-US" sz="1200" dirty="0"/>
                        <a:t>General</a:t>
                      </a:r>
                      <a:r>
                        <a:rPr lang="en-US" sz="1200" baseline="0" dirty="0"/>
                        <a:t> requirements</a:t>
                      </a:r>
                      <a:endParaRPr lang="en-US" sz="1200" dirty="0"/>
                    </a:p>
                  </a:txBody>
                  <a:tcPr marL="91438" marR="91438" marT="45722" marB="45722"/>
                </a:tc>
                <a:tc>
                  <a:txBody>
                    <a:bodyPr/>
                    <a:lstStyle/>
                    <a:p>
                      <a:r>
                        <a:rPr lang="en-US" sz="1200" dirty="0"/>
                        <a:t>A continuous air barrier shall be installed in the building envelope.</a:t>
                      </a:r>
                    </a:p>
                    <a:p>
                      <a:r>
                        <a:rPr lang="en-US" sz="1200" dirty="0"/>
                        <a:t>Breaks or joints in the air barrier shall be sealed.</a:t>
                      </a:r>
                    </a:p>
                  </a:txBody>
                  <a:tcPr marL="91438" marR="91438" marT="45722" marB="45722"/>
                </a:tc>
                <a:tc>
                  <a:txBody>
                    <a:bodyPr/>
                    <a:lstStyle/>
                    <a:p>
                      <a:r>
                        <a:rPr lang="en-US" sz="1200" dirty="0"/>
                        <a:t>Air-permeable</a:t>
                      </a:r>
                      <a:r>
                        <a:rPr lang="en-US" sz="1200" baseline="0" dirty="0"/>
                        <a:t> insulation shall not be used as a sealing material.</a:t>
                      </a:r>
                      <a:endParaRPr lang="en-US" sz="1200" dirty="0"/>
                    </a:p>
                  </a:txBody>
                  <a:tcPr marL="91438" marR="91438" marT="45722" marB="45722"/>
                </a:tc>
                <a:extLst>
                  <a:ext uri="{0D108BD9-81ED-4DB2-BD59-A6C34878D82A}">
                    <a16:rowId xmlns:a16="http://schemas.microsoft.com/office/drawing/2014/main" val="10001"/>
                  </a:ext>
                </a:extLst>
              </a:tr>
              <a:tr h="1188774">
                <a:tc>
                  <a:txBody>
                    <a:bodyPr/>
                    <a:lstStyle/>
                    <a:p>
                      <a:r>
                        <a:rPr lang="en-US" sz="1200" dirty="0"/>
                        <a:t>Ceiling/attic</a:t>
                      </a:r>
                    </a:p>
                  </a:txBody>
                  <a:tcPr marL="91438" marR="91438" marT="45722" marB="45722"/>
                </a:tc>
                <a:tc>
                  <a:txBody>
                    <a:bodyPr/>
                    <a:lstStyle/>
                    <a:p>
                      <a:r>
                        <a:rPr lang="en-US" sz="1200" kern="1200" dirty="0">
                          <a:solidFill>
                            <a:schemeClr val="dk1"/>
                          </a:solidFill>
                          <a:latin typeface="+mn-lt"/>
                          <a:ea typeface="+mn-ea"/>
                          <a:cs typeface="+mn-cs"/>
                        </a:rPr>
                        <a:t>The air barrier in any dropped ceiling or soffit shall be aligned with the insulation and any gaps in the air barrier sealed.</a:t>
                      </a:r>
                    </a:p>
                    <a:p>
                      <a:r>
                        <a:rPr lang="en-US" sz="1200" kern="1200" dirty="0">
                          <a:solidFill>
                            <a:schemeClr val="dk1"/>
                          </a:solidFill>
                          <a:latin typeface="+mn-lt"/>
                          <a:ea typeface="+mn-ea"/>
                          <a:cs typeface="+mn-cs"/>
                        </a:rPr>
                        <a:t>Access openings, drop down stair or knee wall doors to unconditioned attic spaces shall be sealed. </a:t>
                      </a:r>
                      <a:endParaRPr lang="en-US" sz="1200" dirty="0"/>
                    </a:p>
                  </a:txBody>
                  <a:tcPr marL="91438" marR="91438" marT="45722" marB="45722"/>
                </a:tc>
                <a:tc>
                  <a:txBody>
                    <a:bodyPr/>
                    <a:lstStyle/>
                    <a:p>
                      <a:r>
                        <a:rPr lang="en-US" sz="1200" dirty="0"/>
                        <a:t>The insulation in any dropped ceiling/soffit shall be aligned with the air barrier.</a:t>
                      </a:r>
                    </a:p>
                  </a:txBody>
                  <a:tcPr marL="91438" marR="91438" marT="45722" marB="45722"/>
                </a:tc>
                <a:extLst>
                  <a:ext uri="{0D108BD9-81ED-4DB2-BD59-A6C34878D82A}">
                    <a16:rowId xmlns:a16="http://schemas.microsoft.com/office/drawing/2014/main" val="10002"/>
                  </a:ext>
                </a:extLst>
              </a:tr>
              <a:tr h="1188774">
                <a:tc>
                  <a:txBody>
                    <a:bodyPr/>
                    <a:lstStyle/>
                    <a:p>
                      <a:r>
                        <a:rPr lang="en-US" sz="1200" dirty="0"/>
                        <a:t>Walls</a:t>
                      </a:r>
                    </a:p>
                  </a:txBody>
                  <a:tcPr marL="91438" marR="91438" marT="45722" marB="45722"/>
                </a:tc>
                <a:tc>
                  <a:txBody>
                    <a:bodyPr/>
                    <a:lstStyle/>
                    <a:p>
                      <a:r>
                        <a:rPr lang="en-US" sz="1200" kern="1200" dirty="0">
                          <a:solidFill>
                            <a:schemeClr val="dk1"/>
                          </a:solidFill>
                          <a:latin typeface="+mn-lt"/>
                          <a:ea typeface="+mn-ea"/>
                          <a:cs typeface="+mn-cs"/>
                        </a:rPr>
                        <a:t>The junction of the foundation and sill plate shall be sealed.</a:t>
                      </a:r>
                    </a:p>
                    <a:p>
                      <a:r>
                        <a:rPr lang="en-US" sz="1200" kern="1200" dirty="0">
                          <a:solidFill>
                            <a:schemeClr val="dk1"/>
                          </a:solidFill>
                          <a:latin typeface="+mn-lt"/>
                          <a:ea typeface="+mn-ea"/>
                          <a:cs typeface="+mn-cs"/>
                        </a:rPr>
                        <a:t>The junction of the top plate and the</a:t>
                      </a:r>
                      <a:r>
                        <a:rPr lang="en-US" sz="1200" kern="1200" baseline="0" dirty="0">
                          <a:solidFill>
                            <a:schemeClr val="dk1"/>
                          </a:solidFill>
                          <a:latin typeface="+mn-lt"/>
                          <a:ea typeface="+mn-ea"/>
                          <a:cs typeface="+mn-cs"/>
                        </a:rPr>
                        <a:t> top of exterior walls shall be sealed.</a:t>
                      </a:r>
                    </a:p>
                    <a:p>
                      <a:r>
                        <a:rPr lang="en-US" sz="1200" kern="1200" baseline="0" dirty="0">
                          <a:solidFill>
                            <a:schemeClr val="dk1"/>
                          </a:solidFill>
                          <a:latin typeface="+mn-lt"/>
                          <a:ea typeface="+mn-ea"/>
                          <a:cs typeface="+mn-cs"/>
                        </a:rPr>
                        <a:t>Knee walls shall be sealed.</a:t>
                      </a:r>
                      <a:endParaRPr lang="en-US" sz="1200" kern="1200" dirty="0">
                        <a:solidFill>
                          <a:schemeClr val="dk1"/>
                        </a:solidFill>
                        <a:latin typeface="+mn-lt"/>
                        <a:ea typeface="+mn-ea"/>
                        <a:cs typeface="+mn-cs"/>
                      </a:endParaRPr>
                    </a:p>
                  </a:txBody>
                  <a:tcPr marL="91438" marR="91438" marT="45722" marB="45722"/>
                </a:tc>
                <a:tc>
                  <a:txBody>
                    <a:bodyPr/>
                    <a:lstStyle/>
                    <a:p>
                      <a:r>
                        <a:rPr lang="en-US" sz="1000" kern="1200" dirty="0">
                          <a:solidFill>
                            <a:schemeClr val="dk1"/>
                          </a:solidFill>
                          <a:latin typeface="+mn-lt"/>
                          <a:ea typeface="+mn-ea"/>
                          <a:cs typeface="+mn-cs"/>
                        </a:rPr>
                        <a:t>Cavities within</a:t>
                      </a:r>
                      <a:r>
                        <a:rPr lang="en-US" sz="1000" kern="1200" baseline="0" dirty="0">
                          <a:solidFill>
                            <a:schemeClr val="dk1"/>
                          </a:solidFill>
                          <a:latin typeface="+mn-lt"/>
                          <a:ea typeface="+mn-ea"/>
                          <a:cs typeface="+mn-cs"/>
                        </a:rPr>
                        <a:t> corners and headers of frame walls shall be insulated by completely filling the cavity with a material having a thermal resistance R-value of not less than R-3 per inch.</a:t>
                      </a:r>
                    </a:p>
                    <a:p>
                      <a:r>
                        <a:rPr lang="en-US" sz="1000" kern="1200" baseline="0" dirty="0">
                          <a:solidFill>
                            <a:schemeClr val="dk1"/>
                          </a:solidFill>
                          <a:latin typeface="+mn-lt"/>
                          <a:ea typeface="+mn-ea"/>
                          <a:cs typeface="+mn-cs"/>
                        </a:rPr>
                        <a:t>Exterior thermal envelope insulation for framed walls shall be installed in substantial contact and continuous </a:t>
                      </a:r>
                      <a:r>
                        <a:rPr lang="en-US" sz="1000" kern="1200" dirty="0">
                          <a:solidFill>
                            <a:schemeClr val="dk1"/>
                          </a:solidFill>
                          <a:latin typeface="+mn-lt"/>
                          <a:ea typeface="+mn-ea"/>
                          <a:cs typeface="+mn-cs"/>
                        </a:rPr>
                        <a:t>alignment with the air barrier. </a:t>
                      </a:r>
                    </a:p>
                  </a:txBody>
                  <a:tcPr marL="91438" marR="91438" marT="45722" marB="45722"/>
                </a:tc>
                <a:extLst>
                  <a:ext uri="{0D108BD9-81ED-4DB2-BD59-A6C34878D82A}">
                    <a16:rowId xmlns:a16="http://schemas.microsoft.com/office/drawing/2014/main" val="10003"/>
                  </a:ext>
                </a:extLst>
              </a:tr>
              <a:tr h="783082">
                <a:tc>
                  <a:txBody>
                    <a:bodyPr/>
                    <a:lstStyle/>
                    <a:p>
                      <a:r>
                        <a:rPr lang="en-US" sz="1200" dirty="0"/>
                        <a:t>Windows, skylights and doors</a:t>
                      </a:r>
                    </a:p>
                  </a:txBody>
                  <a:tcPr marL="91438" marR="91438" marT="45722" marB="45722"/>
                </a:tc>
                <a:tc>
                  <a:txBody>
                    <a:bodyPr/>
                    <a:lstStyle/>
                    <a:p>
                      <a:r>
                        <a:rPr lang="en-US" sz="1200" kern="1200" dirty="0">
                          <a:solidFill>
                            <a:schemeClr val="dk1"/>
                          </a:solidFill>
                          <a:latin typeface="+mn-lt"/>
                          <a:ea typeface="+mn-ea"/>
                          <a:cs typeface="+mn-cs"/>
                        </a:rPr>
                        <a:t>The space between framing and skylights and the jambs of windows and doors shall be sealed.</a:t>
                      </a:r>
                      <a:endParaRPr lang="en-US" sz="1000" dirty="0"/>
                    </a:p>
                  </a:txBody>
                  <a:tcPr marL="91438" marR="91438" marT="45722" marB="45722"/>
                </a:tc>
                <a:tc>
                  <a:txBody>
                    <a:bodyPr/>
                    <a:lstStyle/>
                    <a:p>
                      <a:endParaRPr lang="en-US" sz="1000" dirty="0"/>
                    </a:p>
                  </a:txBody>
                  <a:tcPr marL="91438" marR="91438" marT="45722" marB="45722"/>
                </a:tc>
                <a:extLst>
                  <a:ext uri="{0D108BD9-81ED-4DB2-BD59-A6C34878D82A}">
                    <a16:rowId xmlns:a16="http://schemas.microsoft.com/office/drawing/2014/main" val="10004"/>
                  </a:ext>
                </a:extLst>
              </a:tr>
            </a:tbl>
          </a:graphicData>
        </a:graphic>
      </p:graphicFrame>
      <p:sp>
        <p:nvSpPr>
          <p:cNvPr id="7" name="TextBox 6"/>
          <p:cNvSpPr txBox="1"/>
          <p:nvPr/>
        </p:nvSpPr>
        <p:spPr>
          <a:xfrm>
            <a:off x="5075239" y="6186489"/>
            <a:ext cx="3051175" cy="320675"/>
          </a:xfrm>
          <a:prstGeom prst="rect">
            <a:avLst/>
          </a:prstGeom>
        </p:spPr>
        <p:txBody>
          <a:bodyPr>
            <a:normAutofit fontScale="77500" lnSpcReduction="20000"/>
          </a:bodyPr>
          <a:lstStyle/>
          <a:p>
            <a:pPr defTabSz="457200">
              <a:spcBef>
                <a:spcPct val="20000"/>
              </a:spcBef>
              <a:defRPr/>
            </a:pPr>
            <a:r>
              <a:rPr lang="en-US" sz="2323" dirty="0">
                <a:solidFill>
                  <a:schemeClr val="tx1">
                    <a:lumMod val="50000"/>
                  </a:schemeClr>
                </a:solidFill>
                <a:latin typeface="Arial Narrow"/>
                <a:cs typeface="Arial Narrow"/>
              </a:rPr>
              <a:t>(partial table)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CEE2E30F-16FA-41F2-9481-2A5AED78B80B}"/>
              </a:ext>
            </a:extLst>
          </p:cNvPr>
          <p:cNvSpPr txBox="1">
            <a:spLocks noChangeArrowheads="1"/>
          </p:cNvSpPr>
          <p:nvPr/>
        </p:nvSpPr>
        <p:spPr>
          <a:xfrm>
            <a:off x="282840" y="1114799"/>
            <a:ext cx="7162800" cy="5210587"/>
          </a:xfrm>
          <a:prstGeom prst="rect">
            <a:avLst/>
          </a:prstGeom>
        </p:spPr>
        <p:txBody>
          <a:bodyPr/>
          <a:lstStyle>
            <a:lvl1pPr marL="411480" indent="-411480" algn="l" defTabSz="548640" rtl="0" eaLnBrk="1" latinLnBrk="0" hangingPunct="1">
              <a:spcBef>
                <a:spcPct val="20000"/>
              </a:spcBef>
              <a:buFont typeface="Arial"/>
              <a:buChar char="•"/>
              <a:defRPr sz="2880" kern="1200" baseline="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2400" kern="1200" baseline="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16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16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16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0" indent="0" defTabSz="457182">
              <a:buNone/>
            </a:pPr>
            <a:endParaRPr lang="en-US" altLang="en-US" sz="1667" dirty="0">
              <a:solidFill>
                <a:srgbClr val="000000"/>
              </a:solidFill>
              <a:latin typeface="Arial"/>
            </a:endParaRPr>
          </a:p>
          <a:p>
            <a:pPr marL="262860" indent="-285739" defTabSz="457182">
              <a:buFont typeface="Wingdings" pitchFamily="2" charset="2"/>
              <a:buChar char="ü"/>
            </a:pPr>
            <a:r>
              <a:rPr lang="en-US" altLang="en-US" sz="2147" dirty="0">
                <a:solidFill>
                  <a:srgbClr val="FF0000"/>
                </a:solidFill>
                <a:latin typeface="Arial"/>
              </a:rPr>
              <a:t>Prescriptive</a:t>
            </a:r>
          </a:p>
          <a:p>
            <a:pPr marL="1142954" lvl="2" indent="-228591" defTabSz="457182">
              <a:buNone/>
            </a:pPr>
            <a:endParaRPr lang="en-US" altLang="en-US" sz="1667" dirty="0">
              <a:solidFill>
                <a:srgbClr val="50565C"/>
              </a:solidFill>
              <a:latin typeface="Arial"/>
            </a:endParaRPr>
          </a:p>
          <a:p>
            <a:pPr marL="1142954" lvl="2" indent="-228591" defTabSz="457182">
              <a:buNone/>
            </a:pPr>
            <a:endParaRPr lang="en-US" altLang="en-US" sz="1667" dirty="0">
              <a:solidFill>
                <a:srgbClr val="50565C"/>
              </a:solidFill>
              <a:latin typeface="Arial"/>
            </a:endParaRPr>
          </a:p>
          <a:p>
            <a:pPr marL="1142954" lvl="2" indent="-228591" defTabSz="457182"/>
            <a:endParaRPr lang="en-US" altLang="en-US" sz="1667" dirty="0">
              <a:solidFill>
                <a:srgbClr val="50565C"/>
              </a:solidFill>
              <a:latin typeface="Arial"/>
            </a:endParaRPr>
          </a:p>
          <a:p>
            <a:pPr marL="914363" lvl="2" indent="0" defTabSz="457182">
              <a:buNone/>
            </a:pPr>
            <a:endParaRPr lang="en-US" altLang="en-US" sz="1667" dirty="0">
              <a:solidFill>
                <a:srgbClr val="00338E"/>
              </a:solidFill>
              <a:latin typeface="Arial"/>
            </a:endParaRPr>
          </a:p>
          <a:p>
            <a:pPr marL="457181" lvl="1" indent="0" defTabSz="457182">
              <a:buNone/>
            </a:pPr>
            <a:endParaRPr lang="en-US" altLang="en-US" sz="1667" dirty="0">
              <a:solidFill>
                <a:srgbClr val="FF0000"/>
              </a:solidFill>
              <a:latin typeface="Arial"/>
            </a:endParaRPr>
          </a:p>
          <a:p>
            <a:pPr marL="262860" indent="-285739" defTabSz="457182">
              <a:buFont typeface="Wingdings" pitchFamily="2" charset="2"/>
              <a:buChar char="ü"/>
            </a:pPr>
            <a:r>
              <a:rPr lang="en-US" altLang="en-US" sz="2147" dirty="0">
                <a:solidFill>
                  <a:srgbClr val="FF0000"/>
                </a:solidFill>
                <a:latin typeface="Arial"/>
              </a:rPr>
              <a:t>Total Building Performance and ERI – R402.4.1.2 sets a 5.0 ACH50 trade-off limit on tested air leakage for any climate zone</a:t>
            </a:r>
          </a:p>
          <a:p>
            <a:pPr marL="742920" lvl="1" indent="-285739" defTabSz="457182"/>
            <a:endParaRPr lang="en-US" altLang="en-US" sz="1667" dirty="0">
              <a:solidFill>
                <a:srgbClr val="50565C"/>
              </a:solidFill>
              <a:latin typeface="Arial"/>
            </a:endParaRPr>
          </a:p>
        </p:txBody>
      </p:sp>
      <p:graphicFrame>
        <p:nvGraphicFramePr>
          <p:cNvPr id="7" name="Table 6">
            <a:extLst>
              <a:ext uri="{FF2B5EF4-FFF2-40B4-BE49-F238E27FC236}">
                <a16:creationId xmlns:a16="http://schemas.microsoft.com/office/drawing/2014/main" id="{670F6322-FC31-461F-9B71-4C199DF5DCB8}"/>
              </a:ext>
            </a:extLst>
          </p:cNvPr>
          <p:cNvGraphicFramePr>
            <a:graphicFrameLocks noGrp="1"/>
          </p:cNvGraphicFramePr>
          <p:nvPr>
            <p:extLst>
              <p:ext uri="{D42A27DB-BD31-4B8C-83A1-F6EECF244321}">
                <p14:modId xmlns:p14="http://schemas.microsoft.com/office/powerpoint/2010/main" val="3801684965"/>
              </p:ext>
            </p:extLst>
          </p:nvPr>
        </p:nvGraphicFramePr>
        <p:xfrm>
          <a:off x="1514740" y="1982173"/>
          <a:ext cx="5079999" cy="1150940"/>
        </p:xfrm>
        <a:graphic>
          <a:graphicData uri="http://schemas.openxmlformats.org/drawingml/2006/table">
            <a:tbl>
              <a:tblPr firstRow="1" bandRow="1">
                <a:tableStyleId>{5C22544A-7EE6-4342-B048-85BDC9FD1C3A}</a:tableStyleId>
              </a:tblPr>
              <a:tblGrid>
                <a:gridCol w="1693333">
                  <a:extLst>
                    <a:ext uri="{9D8B030D-6E8A-4147-A177-3AD203B41FA5}">
                      <a16:colId xmlns:a16="http://schemas.microsoft.com/office/drawing/2014/main" val="20000"/>
                    </a:ext>
                  </a:extLst>
                </a:gridCol>
                <a:gridCol w="1693333">
                  <a:extLst>
                    <a:ext uri="{9D8B030D-6E8A-4147-A177-3AD203B41FA5}">
                      <a16:colId xmlns:a16="http://schemas.microsoft.com/office/drawing/2014/main" val="20001"/>
                    </a:ext>
                  </a:extLst>
                </a:gridCol>
                <a:gridCol w="1693333">
                  <a:extLst>
                    <a:ext uri="{9D8B030D-6E8A-4147-A177-3AD203B41FA5}">
                      <a16:colId xmlns:a16="http://schemas.microsoft.com/office/drawing/2014/main" val="20002"/>
                    </a:ext>
                  </a:extLst>
                </a:gridCol>
              </a:tblGrid>
              <a:tr h="533343">
                <a:tc>
                  <a:txBody>
                    <a:bodyPr/>
                    <a:lstStyle/>
                    <a:p>
                      <a:pPr algn="ctr"/>
                      <a:r>
                        <a:rPr lang="en-US" sz="1500" dirty="0"/>
                        <a:t>Air Leakage</a:t>
                      </a:r>
                      <a:br>
                        <a:rPr lang="en-US" sz="1500" dirty="0"/>
                      </a:br>
                      <a:r>
                        <a:rPr lang="en-US" sz="1500" dirty="0"/>
                        <a:t>Rate</a:t>
                      </a:r>
                    </a:p>
                  </a:txBody>
                  <a:tcPr marL="76200" marR="76200" marT="38072" marB="38072"/>
                </a:tc>
                <a:tc>
                  <a:txBody>
                    <a:bodyPr/>
                    <a:lstStyle/>
                    <a:p>
                      <a:pPr algn="ctr"/>
                      <a:r>
                        <a:rPr lang="en-US" sz="1500" dirty="0"/>
                        <a:t>Climate </a:t>
                      </a:r>
                      <a:br>
                        <a:rPr lang="en-US" sz="1500" dirty="0"/>
                      </a:br>
                      <a:r>
                        <a:rPr lang="en-US" sz="1500" dirty="0"/>
                        <a:t>Zone</a:t>
                      </a:r>
                    </a:p>
                  </a:txBody>
                  <a:tcPr marL="76200" marR="76200" marT="38072" marB="38072"/>
                </a:tc>
                <a:tc>
                  <a:txBody>
                    <a:bodyPr/>
                    <a:lstStyle/>
                    <a:p>
                      <a:pPr algn="ctr"/>
                      <a:r>
                        <a:rPr lang="en-US" sz="1500" dirty="0"/>
                        <a:t>Test </a:t>
                      </a:r>
                      <a:br>
                        <a:rPr lang="en-US" sz="1500" dirty="0"/>
                      </a:br>
                      <a:r>
                        <a:rPr lang="en-US" sz="1500" dirty="0"/>
                        <a:t>Pressure</a:t>
                      </a:r>
                    </a:p>
                  </a:txBody>
                  <a:tcPr marL="76200" marR="76200" marT="38072" marB="38072"/>
                </a:tc>
                <a:extLst>
                  <a:ext uri="{0D108BD9-81ED-4DB2-BD59-A6C34878D82A}">
                    <a16:rowId xmlns:a16="http://schemas.microsoft.com/office/drawing/2014/main" val="10000"/>
                  </a:ext>
                </a:extLst>
              </a:tr>
              <a:tr h="308798">
                <a:tc>
                  <a:txBody>
                    <a:bodyPr/>
                    <a:lstStyle/>
                    <a:p>
                      <a:pPr algn="ctr"/>
                      <a:r>
                        <a:rPr lang="en-US" sz="1500" dirty="0"/>
                        <a:t>≤ 5</a:t>
                      </a:r>
                      <a:r>
                        <a:rPr lang="en-US" sz="1500" baseline="0" dirty="0"/>
                        <a:t> ACH</a:t>
                      </a:r>
                      <a:endParaRPr lang="en-US" sz="1500" dirty="0"/>
                    </a:p>
                  </a:txBody>
                  <a:tcPr marL="76200" marR="76200" marT="38072" marB="38072"/>
                </a:tc>
                <a:tc>
                  <a:txBody>
                    <a:bodyPr/>
                    <a:lstStyle/>
                    <a:p>
                      <a:pPr algn="ctr"/>
                      <a:r>
                        <a:rPr lang="en-US" sz="1500" dirty="0"/>
                        <a:t>0-2</a:t>
                      </a:r>
                    </a:p>
                  </a:txBody>
                  <a:tcPr marL="76200" marR="76200" marT="38072" marB="38072"/>
                </a:tc>
                <a:tc>
                  <a:txBody>
                    <a:bodyPr/>
                    <a:lstStyle/>
                    <a:p>
                      <a:pPr algn="ctr"/>
                      <a:r>
                        <a:rPr lang="en-US" sz="1500" dirty="0"/>
                        <a:t>50 </a:t>
                      </a:r>
                      <a:r>
                        <a:rPr lang="en-US" sz="1500" dirty="0" err="1"/>
                        <a:t>Pascals</a:t>
                      </a:r>
                      <a:endParaRPr lang="en-US" sz="1500" dirty="0"/>
                    </a:p>
                  </a:txBody>
                  <a:tcPr marL="76200" marR="76200" marT="38072" marB="38072"/>
                </a:tc>
                <a:extLst>
                  <a:ext uri="{0D108BD9-81ED-4DB2-BD59-A6C34878D82A}">
                    <a16:rowId xmlns:a16="http://schemas.microsoft.com/office/drawing/2014/main" val="10001"/>
                  </a:ext>
                </a:extLst>
              </a:tr>
              <a:tr h="308798">
                <a:tc>
                  <a:txBody>
                    <a:bodyPr/>
                    <a:lstStyle/>
                    <a:p>
                      <a:pPr algn="ctr"/>
                      <a:r>
                        <a:rPr lang="en-US" sz="1500" dirty="0"/>
                        <a:t>≤ 3</a:t>
                      </a:r>
                      <a:r>
                        <a:rPr lang="en-US" sz="1500" baseline="0" dirty="0"/>
                        <a:t> ACH</a:t>
                      </a:r>
                      <a:endParaRPr lang="en-US" sz="1500" dirty="0"/>
                    </a:p>
                  </a:txBody>
                  <a:tcPr marL="76200" marR="76200" marT="38072" marB="38072"/>
                </a:tc>
                <a:tc>
                  <a:txBody>
                    <a:bodyPr/>
                    <a:lstStyle/>
                    <a:p>
                      <a:pPr algn="ctr"/>
                      <a:r>
                        <a:rPr lang="en-US" sz="1500" dirty="0"/>
                        <a:t>3-8</a:t>
                      </a:r>
                    </a:p>
                  </a:txBody>
                  <a:tcPr marL="76200" marR="76200" marT="38072" marB="38072"/>
                </a:tc>
                <a:tc>
                  <a:txBody>
                    <a:bodyPr/>
                    <a:lstStyle/>
                    <a:p>
                      <a:pPr algn="ctr"/>
                      <a:r>
                        <a:rPr lang="en-US" sz="1500" dirty="0"/>
                        <a:t>50 </a:t>
                      </a:r>
                      <a:r>
                        <a:rPr lang="en-US" sz="1500" dirty="0" err="1"/>
                        <a:t>Pascals</a:t>
                      </a:r>
                      <a:endParaRPr lang="en-US" sz="1500" dirty="0"/>
                    </a:p>
                  </a:txBody>
                  <a:tcPr marL="76200" marR="76200" marT="38072" marB="38072"/>
                </a:tc>
                <a:extLst>
                  <a:ext uri="{0D108BD9-81ED-4DB2-BD59-A6C34878D82A}">
                    <a16:rowId xmlns:a16="http://schemas.microsoft.com/office/drawing/2014/main" val="10002"/>
                  </a:ext>
                </a:extLst>
              </a:tr>
            </a:tbl>
          </a:graphicData>
        </a:graphic>
      </p:graphicFrame>
      <p:pic>
        <p:nvPicPr>
          <p:cNvPr id="6" name="Picture 6" descr="IN5.jpg">
            <a:extLst>
              <a:ext uri="{FF2B5EF4-FFF2-40B4-BE49-F238E27FC236}">
                <a16:creationId xmlns:a16="http://schemas.microsoft.com/office/drawing/2014/main" id="{441448BC-892B-4E12-8EBF-70E9E07364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640" y="2023667"/>
            <a:ext cx="4634177" cy="38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a:extLst>
              <a:ext uri="{FF2B5EF4-FFF2-40B4-BE49-F238E27FC236}">
                <a16:creationId xmlns:a16="http://schemas.microsoft.com/office/drawing/2014/main" id="{51A426D2-63E0-43D0-98E2-C747D2EAC561}"/>
              </a:ext>
            </a:extLst>
          </p:cNvPr>
          <p:cNvGraphicFramePr>
            <a:graphicFrameLocks noGrp="1"/>
          </p:cNvGraphicFramePr>
          <p:nvPr>
            <p:extLst>
              <p:ext uri="{D42A27DB-BD31-4B8C-83A1-F6EECF244321}">
                <p14:modId xmlns:p14="http://schemas.microsoft.com/office/powerpoint/2010/main" val="2527605066"/>
              </p:ext>
            </p:extLst>
          </p:nvPr>
        </p:nvGraphicFramePr>
        <p:xfrm>
          <a:off x="1514739" y="4695956"/>
          <a:ext cx="5079999" cy="1150940"/>
        </p:xfrm>
        <a:graphic>
          <a:graphicData uri="http://schemas.openxmlformats.org/drawingml/2006/table">
            <a:tbl>
              <a:tblPr firstRow="1" bandRow="1">
                <a:tableStyleId>{5C22544A-7EE6-4342-B048-85BDC9FD1C3A}</a:tableStyleId>
              </a:tblPr>
              <a:tblGrid>
                <a:gridCol w="1693333">
                  <a:extLst>
                    <a:ext uri="{9D8B030D-6E8A-4147-A177-3AD203B41FA5}">
                      <a16:colId xmlns:a16="http://schemas.microsoft.com/office/drawing/2014/main" val="20000"/>
                    </a:ext>
                  </a:extLst>
                </a:gridCol>
                <a:gridCol w="1693333">
                  <a:extLst>
                    <a:ext uri="{9D8B030D-6E8A-4147-A177-3AD203B41FA5}">
                      <a16:colId xmlns:a16="http://schemas.microsoft.com/office/drawing/2014/main" val="20001"/>
                    </a:ext>
                  </a:extLst>
                </a:gridCol>
                <a:gridCol w="1693333">
                  <a:extLst>
                    <a:ext uri="{9D8B030D-6E8A-4147-A177-3AD203B41FA5}">
                      <a16:colId xmlns:a16="http://schemas.microsoft.com/office/drawing/2014/main" val="20002"/>
                    </a:ext>
                  </a:extLst>
                </a:gridCol>
              </a:tblGrid>
              <a:tr h="533343">
                <a:tc>
                  <a:txBody>
                    <a:bodyPr/>
                    <a:lstStyle/>
                    <a:p>
                      <a:pPr algn="ctr"/>
                      <a:r>
                        <a:rPr lang="en-US" sz="1500" dirty="0"/>
                        <a:t>Air Leakage</a:t>
                      </a:r>
                      <a:br>
                        <a:rPr lang="en-US" sz="1500" dirty="0"/>
                      </a:br>
                      <a:r>
                        <a:rPr lang="en-US" sz="1500" dirty="0"/>
                        <a:t>Rate</a:t>
                      </a:r>
                    </a:p>
                  </a:txBody>
                  <a:tcPr marL="76200" marR="76200" marT="38072" marB="38072"/>
                </a:tc>
                <a:tc>
                  <a:txBody>
                    <a:bodyPr/>
                    <a:lstStyle/>
                    <a:p>
                      <a:pPr algn="ctr"/>
                      <a:r>
                        <a:rPr lang="en-US" sz="1500" dirty="0"/>
                        <a:t>Climate </a:t>
                      </a:r>
                      <a:br>
                        <a:rPr lang="en-US" sz="1500" dirty="0"/>
                      </a:br>
                      <a:r>
                        <a:rPr lang="en-US" sz="1500" dirty="0"/>
                        <a:t>Zone</a:t>
                      </a:r>
                    </a:p>
                  </a:txBody>
                  <a:tcPr marL="76200" marR="76200" marT="38072" marB="38072"/>
                </a:tc>
                <a:tc>
                  <a:txBody>
                    <a:bodyPr/>
                    <a:lstStyle/>
                    <a:p>
                      <a:pPr algn="ctr"/>
                      <a:r>
                        <a:rPr lang="en-US" sz="1500" dirty="0"/>
                        <a:t>Test </a:t>
                      </a:r>
                      <a:br>
                        <a:rPr lang="en-US" sz="1500" dirty="0"/>
                      </a:br>
                      <a:r>
                        <a:rPr lang="en-US" sz="1500" dirty="0"/>
                        <a:t>Pressure</a:t>
                      </a:r>
                    </a:p>
                  </a:txBody>
                  <a:tcPr marL="76200" marR="76200" marT="38072" marB="38072"/>
                </a:tc>
                <a:extLst>
                  <a:ext uri="{0D108BD9-81ED-4DB2-BD59-A6C34878D82A}">
                    <a16:rowId xmlns:a16="http://schemas.microsoft.com/office/drawing/2014/main" val="10000"/>
                  </a:ext>
                </a:extLst>
              </a:tr>
              <a:tr h="308798">
                <a:tc>
                  <a:txBody>
                    <a:bodyPr/>
                    <a:lstStyle/>
                    <a:p>
                      <a:pPr algn="ctr"/>
                      <a:r>
                        <a:rPr lang="en-US" sz="1500" dirty="0"/>
                        <a:t>≤ 5</a:t>
                      </a:r>
                      <a:r>
                        <a:rPr lang="en-US" sz="1500" baseline="0" dirty="0"/>
                        <a:t> ACH</a:t>
                      </a:r>
                      <a:endParaRPr lang="en-US" sz="1500" dirty="0"/>
                    </a:p>
                  </a:txBody>
                  <a:tcPr marL="76200" marR="76200" marT="38072" marB="38072"/>
                </a:tc>
                <a:tc>
                  <a:txBody>
                    <a:bodyPr/>
                    <a:lstStyle/>
                    <a:p>
                      <a:pPr algn="ctr"/>
                      <a:r>
                        <a:rPr lang="en-US" sz="1500" dirty="0"/>
                        <a:t>0-2</a:t>
                      </a:r>
                    </a:p>
                  </a:txBody>
                  <a:tcPr marL="76200" marR="76200" marT="38072" marB="38072"/>
                </a:tc>
                <a:tc>
                  <a:txBody>
                    <a:bodyPr/>
                    <a:lstStyle/>
                    <a:p>
                      <a:pPr algn="ctr"/>
                      <a:r>
                        <a:rPr lang="en-US" sz="1500" dirty="0"/>
                        <a:t>50 </a:t>
                      </a:r>
                      <a:r>
                        <a:rPr lang="en-US" sz="1500" dirty="0" err="1"/>
                        <a:t>Pascals</a:t>
                      </a:r>
                      <a:endParaRPr lang="en-US" sz="1500" dirty="0"/>
                    </a:p>
                  </a:txBody>
                  <a:tcPr marL="76200" marR="76200" marT="38072" marB="38072"/>
                </a:tc>
                <a:extLst>
                  <a:ext uri="{0D108BD9-81ED-4DB2-BD59-A6C34878D82A}">
                    <a16:rowId xmlns:a16="http://schemas.microsoft.com/office/drawing/2014/main" val="10001"/>
                  </a:ext>
                </a:extLst>
              </a:tr>
              <a:tr h="308798">
                <a:tc>
                  <a:txBody>
                    <a:bodyPr/>
                    <a:lstStyle/>
                    <a:p>
                      <a:pPr algn="ctr"/>
                      <a:r>
                        <a:rPr lang="en-US" sz="1500" dirty="0"/>
                        <a:t>≤ 5</a:t>
                      </a:r>
                      <a:r>
                        <a:rPr lang="en-US" sz="1500" baseline="0" dirty="0"/>
                        <a:t> ACH</a:t>
                      </a:r>
                      <a:endParaRPr lang="en-US" sz="1500" dirty="0"/>
                    </a:p>
                  </a:txBody>
                  <a:tcPr marL="76200" marR="76200" marT="38072" marB="38072"/>
                </a:tc>
                <a:tc>
                  <a:txBody>
                    <a:bodyPr/>
                    <a:lstStyle/>
                    <a:p>
                      <a:pPr algn="ctr"/>
                      <a:r>
                        <a:rPr lang="en-US" sz="1500" dirty="0"/>
                        <a:t>3-8</a:t>
                      </a:r>
                    </a:p>
                  </a:txBody>
                  <a:tcPr marL="76200" marR="76200" marT="38072" marB="38072"/>
                </a:tc>
                <a:tc>
                  <a:txBody>
                    <a:bodyPr/>
                    <a:lstStyle/>
                    <a:p>
                      <a:pPr algn="ctr"/>
                      <a:r>
                        <a:rPr lang="en-US" sz="1500" dirty="0"/>
                        <a:t>50 Pascals</a:t>
                      </a:r>
                    </a:p>
                  </a:txBody>
                  <a:tcPr marL="76200" marR="76200" marT="38072" marB="38072"/>
                </a:tc>
                <a:extLst>
                  <a:ext uri="{0D108BD9-81ED-4DB2-BD59-A6C34878D82A}">
                    <a16:rowId xmlns:a16="http://schemas.microsoft.com/office/drawing/2014/main" val="10002"/>
                  </a:ext>
                </a:extLst>
              </a:tr>
            </a:tbl>
          </a:graphicData>
        </a:graphic>
      </p:graphicFrame>
      <p:sp>
        <p:nvSpPr>
          <p:cNvPr id="10" name="Rectangle 2">
            <a:extLst>
              <a:ext uri="{FF2B5EF4-FFF2-40B4-BE49-F238E27FC236}">
                <a16:creationId xmlns:a16="http://schemas.microsoft.com/office/drawing/2014/main" id="{4BB0601B-D726-41DD-823C-B657709D7EF1}"/>
              </a:ext>
            </a:extLst>
          </p:cNvPr>
          <p:cNvSpPr>
            <a:spLocks noGrp="1" noChangeArrowheads="1"/>
          </p:cNvSpPr>
          <p:nvPr>
            <p:ph type="title"/>
          </p:nvPr>
        </p:nvSpPr>
        <p:spPr>
          <a:xfrm>
            <a:off x="302354" y="0"/>
            <a:ext cx="5384800" cy="920750"/>
          </a:xfrm>
        </p:spPr>
        <p:txBody>
          <a:bodyPr/>
          <a:lstStyle/>
          <a:p>
            <a:pPr eaLnBrk="1" hangingPunct="1"/>
            <a:r>
              <a:rPr lang="en-US" altLang="en-US" sz="2400" b="1" dirty="0"/>
              <a:t>Building Thermal Envelope </a:t>
            </a:r>
            <a:br>
              <a:rPr lang="en-US" altLang="en-US" sz="2400" b="1" dirty="0"/>
            </a:br>
            <a:r>
              <a:rPr lang="en-US" altLang="en-US" sz="2000" b="1" i="1" dirty="0"/>
              <a:t>Section R402.4.1.3 – Leakage Rate</a:t>
            </a:r>
            <a:endParaRPr lang="en-US" altLang="en-US" sz="2000" b="1" dirty="0"/>
          </a:p>
        </p:txBody>
      </p:sp>
    </p:spTree>
    <p:extLst>
      <p:ext uri="{BB962C8B-B14F-4D97-AF65-F5344CB8AC3E}">
        <p14:creationId xmlns:p14="http://schemas.microsoft.com/office/powerpoint/2010/main" val="1655528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idx="1"/>
          </p:nvPr>
        </p:nvSpPr>
        <p:spPr>
          <a:xfrm>
            <a:off x="1226372" y="1268413"/>
            <a:ext cx="10424159" cy="2171700"/>
          </a:xfrm>
        </p:spPr>
        <p:txBody>
          <a:bodyPr/>
          <a:lstStyle/>
          <a:p>
            <a:pPr eaLnBrk="1" hangingPunct="1">
              <a:defRPr/>
            </a:pPr>
            <a:r>
              <a:rPr lang="en-US" altLang="en-US" dirty="0"/>
              <a:t>New wood-burning fireplaces shall have tight fitting flue dampers or doors, and outdoor combustion air</a:t>
            </a:r>
          </a:p>
          <a:p>
            <a:pPr eaLnBrk="1" hangingPunct="1">
              <a:defRPr/>
            </a:pPr>
            <a:r>
              <a:rPr lang="en-US" altLang="en-US" dirty="0"/>
              <a:t>Tight fitting doors on fireplaces that are:</a:t>
            </a:r>
          </a:p>
          <a:p>
            <a:pPr lvl="1" eaLnBrk="1" hangingPunct="1">
              <a:defRPr/>
            </a:pPr>
            <a:r>
              <a:rPr lang="en-US" altLang="en-US" dirty="0"/>
              <a:t>	Factory built – listed and labeled per UL 127</a:t>
            </a:r>
          </a:p>
          <a:p>
            <a:pPr marL="0" indent="0">
              <a:buNone/>
              <a:defRPr/>
            </a:pPr>
            <a:endParaRPr lang="en-US" altLang="en-US" dirty="0"/>
          </a:p>
        </p:txBody>
      </p:sp>
      <p:sp>
        <p:nvSpPr>
          <p:cNvPr id="257027" name="Rectangle 2"/>
          <p:cNvSpPr>
            <a:spLocks noGrp="1" noChangeArrowheads="1"/>
          </p:cNvSpPr>
          <p:nvPr>
            <p:ph type="title"/>
          </p:nvPr>
        </p:nvSpPr>
        <p:spPr>
          <a:xfrm>
            <a:off x="453614" y="0"/>
            <a:ext cx="5384800" cy="920750"/>
          </a:xfrm>
        </p:spPr>
        <p:txBody>
          <a:bodyPr/>
          <a:lstStyle/>
          <a:p>
            <a:pPr eaLnBrk="1" hangingPunct="1"/>
            <a:r>
              <a:rPr lang="en-US" altLang="en-US" sz="2400" b="1" dirty="0"/>
              <a:t>Fireplaces</a:t>
            </a:r>
            <a:br>
              <a:rPr lang="en-US" altLang="en-US" sz="2400" b="1" dirty="0"/>
            </a:br>
            <a:r>
              <a:rPr lang="en-US" altLang="en-US" sz="2000" b="1" i="1" dirty="0"/>
              <a:t>Section R402.4.2</a:t>
            </a:r>
            <a:r>
              <a:rPr lang="en-US" altLang="en-US" sz="2000" b="1" dirty="0"/>
              <a:t>	</a:t>
            </a:r>
            <a:endParaRPr lang="en-US" altLang="en-US" sz="2400" b="1" dirty="0"/>
          </a:p>
        </p:txBody>
      </p:sp>
      <p:pic>
        <p:nvPicPr>
          <p:cNvPr id="257028" name="Picture 4" descr="fireplace 0_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8739" y="3578225"/>
            <a:ext cx="4732337" cy="2890838"/>
          </a:xfrm>
          <a:prstGeom prst="rect">
            <a:avLst/>
          </a:prstGeom>
          <a:noFill/>
          <a:ln w="412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idx="1"/>
          </p:nvPr>
        </p:nvSpPr>
        <p:spPr>
          <a:xfrm>
            <a:off x="1997076" y="3925889"/>
            <a:ext cx="8213725" cy="2416175"/>
          </a:xfrm>
        </p:spPr>
        <p:txBody>
          <a:bodyPr rtlCol="0">
            <a:normAutofit/>
          </a:bodyPr>
          <a:lstStyle/>
          <a:p>
            <a:pPr marL="0" lvl="1" indent="0">
              <a:lnSpc>
                <a:spcPct val="90000"/>
              </a:lnSpc>
              <a:buNone/>
              <a:defRPr/>
            </a:pPr>
            <a:r>
              <a:rPr lang="en-US" sz="2400" b="1" u="sng" dirty="0"/>
              <a:t>Exceptions</a:t>
            </a:r>
          </a:p>
          <a:p>
            <a:pPr marL="971550" lvl="2" indent="-342900">
              <a:lnSpc>
                <a:spcPct val="90000"/>
              </a:lnSpc>
              <a:buFont typeface="Wingdings" pitchFamily="2" charset="2"/>
              <a:buChar char="ü"/>
              <a:defRPr/>
            </a:pPr>
            <a:r>
              <a:rPr lang="en-US" sz="2000" dirty="0"/>
              <a:t>Site-built windows, skylights, and doors</a:t>
            </a:r>
            <a:endParaRPr lang="en-US" sz="2000" baseline="30000" dirty="0"/>
          </a:p>
          <a:p>
            <a:pPr marL="457200" lvl="1" indent="-228600">
              <a:lnSpc>
                <a:spcPct val="90000"/>
              </a:lnSpc>
              <a:defRPr/>
            </a:pPr>
            <a:endParaRPr lang="en-US" baseline="30000" dirty="0"/>
          </a:p>
          <a:p>
            <a:pPr>
              <a:lnSpc>
                <a:spcPct val="90000"/>
              </a:lnSpc>
              <a:buNone/>
              <a:defRPr/>
            </a:pPr>
            <a:endParaRPr lang="en-US" baseline="30000" dirty="0"/>
          </a:p>
        </p:txBody>
      </p:sp>
      <p:sp>
        <p:nvSpPr>
          <p:cNvPr id="259075" name="Rectangle 3"/>
          <p:cNvSpPr>
            <a:spLocks noGrp="1" noChangeArrowheads="1"/>
          </p:cNvSpPr>
          <p:nvPr>
            <p:ph type="title"/>
          </p:nvPr>
        </p:nvSpPr>
        <p:spPr>
          <a:xfrm>
            <a:off x="458733" y="-31751"/>
            <a:ext cx="5368925" cy="920750"/>
          </a:xfrm>
        </p:spPr>
        <p:txBody>
          <a:bodyPr/>
          <a:lstStyle/>
          <a:p>
            <a:pPr eaLnBrk="1" hangingPunct="1"/>
            <a:r>
              <a:rPr lang="en-US" altLang="en-US" sz="2400" b="1" dirty="0"/>
              <a:t>Fenestration Air Leakage</a:t>
            </a:r>
            <a:br>
              <a:rPr lang="en-US" altLang="en-US" dirty="0"/>
            </a:br>
            <a:r>
              <a:rPr lang="en-US" altLang="en-US" sz="2000" b="1" i="1" dirty="0"/>
              <a:t>Section R402.4.3</a:t>
            </a:r>
            <a:endParaRPr lang="en-US" altLang="en-US" sz="2000" dirty="0"/>
          </a:p>
        </p:txBody>
      </p:sp>
      <p:graphicFrame>
        <p:nvGraphicFramePr>
          <p:cNvPr id="2" name="Table 1"/>
          <p:cNvGraphicFramePr>
            <a:graphicFrameLocks noGrp="1"/>
          </p:cNvGraphicFramePr>
          <p:nvPr/>
        </p:nvGraphicFramePr>
        <p:xfrm>
          <a:off x="2784475" y="1292225"/>
          <a:ext cx="6811964" cy="2230438"/>
        </p:xfrm>
        <a:graphic>
          <a:graphicData uri="http://schemas.openxmlformats.org/drawingml/2006/table">
            <a:tbl>
              <a:tblPr firstRow="1" bandRow="1">
                <a:tableStyleId>{5C22544A-7EE6-4342-B048-85BDC9FD1C3A}</a:tableStyleId>
              </a:tblPr>
              <a:tblGrid>
                <a:gridCol w="3405982">
                  <a:extLst>
                    <a:ext uri="{9D8B030D-6E8A-4147-A177-3AD203B41FA5}">
                      <a16:colId xmlns:a16="http://schemas.microsoft.com/office/drawing/2014/main" val="20000"/>
                    </a:ext>
                  </a:extLst>
                </a:gridCol>
                <a:gridCol w="3405982">
                  <a:extLst>
                    <a:ext uri="{9D8B030D-6E8A-4147-A177-3AD203B41FA5}">
                      <a16:colId xmlns:a16="http://schemas.microsoft.com/office/drawing/2014/main" val="20001"/>
                    </a:ext>
                  </a:extLst>
                </a:gridCol>
              </a:tblGrid>
              <a:tr h="823067">
                <a:tc>
                  <a:txBody>
                    <a:bodyPr/>
                    <a:lstStyle/>
                    <a:p>
                      <a:pPr algn="ctr"/>
                      <a:r>
                        <a:rPr lang="en-US" sz="2400" b="1" dirty="0"/>
                        <a:t>TYPE</a:t>
                      </a:r>
                    </a:p>
                  </a:txBody>
                  <a:tcPr marL="91457" marR="91457" marT="45726" marB="45726"/>
                </a:tc>
                <a:tc>
                  <a:txBody>
                    <a:bodyPr/>
                    <a:lstStyle/>
                    <a:p>
                      <a:pPr algn="ctr"/>
                      <a:r>
                        <a:rPr lang="en-US" sz="2400" b="1" dirty="0"/>
                        <a:t>AIR</a:t>
                      </a:r>
                      <a:r>
                        <a:rPr lang="en-US" sz="2400" b="1" baseline="0" dirty="0"/>
                        <a:t> INFILTRATION RATE</a:t>
                      </a:r>
                      <a:endParaRPr lang="en-US" sz="2400" b="1" dirty="0"/>
                    </a:p>
                  </a:txBody>
                  <a:tcPr marL="91457" marR="91457" marT="45726" marB="45726"/>
                </a:tc>
                <a:extLst>
                  <a:ext uri="{0D108BD9-81ED-4DB2-BD59-A6C34878D82A}">
                    <a16:rowId xmlns:a16="http://schemas.microsoft.com/office/drawing/2014/main" val="10000"/>
                  </a:ext>
                </a:extLst>
              </a:tr>
              <a:tr h="891099">
                <a:tc>
                  <a:txBody>
                    <a:bodyPr/>
                    <a:lstStyle/>
                    <a:p>
                      <a:r>
                        <a:rPr lang="en-US" sz="2400" dirty="0"/>
                        <a:t>Windows,</a:t>
                      </a:r>
                      <a:r>
                        <a:rPr lang="en-US" sz="2400" baseline="0" dirty="0"/>
                        <a:t> sliding glass doors, and skylights</a:t>
                      </a:r>
                      <a:endParaRPr lang="en-US" sz="2400" dirty="0"/>
                    </a:p>
                  </a:txBody>
                  <a:tcPr marL="91457" marR="91457" marT="45726" marB="45726"/>
                </a:tc>
                <a:tc>
                  <a:txBody>
                    <a:bodyPr/>
                    <a:lstStyle/>
                    <a:p>
                      <a:pPr marL="742950" indent="-285750">
                        <a:buFont typeface="Arial" pitchFamily="34" charset="0"/>
                        <a:buChar char="≤"/>
                      </a:pPr>
                      <a:r>
                        <a:rPr lang="en-US" sz="2400" dirty="0"/>
                        <a:t>0.3 </a:t>
                      </a:r>
                      <a:r>
                        <a:rPr lang="en-US" sz="2400" dirty="0" err="1"/>
                        <a:t>cfm</a:t>
                      </a:r>
                      <a:r>
                        <a:rPr lang="en-US" sz="2400" dirty="0"/>
                        <a:t>/ft</a:t>
                      </a:r>
                      <a:r>
                        <a:rPr lang="en-US" sz="2400" baseline="30000" dirty="0"/>
                        <a:t>2</a:t>
                      </a:r>
                    </a:p>
                  </a:txBody>
                  <a:tcPr marL="91457" marR="91457" marT="45726" marB="45726"/>
                </a:tc>
                <a:extLst>
                  <a:ext uri="{0D108BD9-81ED-4DB2-BD59-A6C34878D82A}">
                    <a16:rowId xmlns:a16="http://schemas.microsoft.com/office/drawing/2014/main" val="10001"/>
                  </a:ext>
                </a:extLst>
              </a:tr>
              <a:tr h="516272">
                <a:tc>
                  <a:txBody>
                    <a:bodyPr/>
                    <a:lstStyle/>
                    <a:p>
                      <a:r>
                        <a:rPr lang="en-US" sz="2400" dirty="0"/>
                        <a:t>Swinging doors</a:t>
                      </a:r>
                    </a:p>
                  </a:txBody>
                  <a:tcPr marL="91457" marR="91457" marT="45726" marB="45726"/>
                </a:tc>
                <a:tc>
                  <a:txBody>
                    <a:bodyPr/>
                    <a:lstStyle/>
                    <a:p>
                      <a:pPr marL="7429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2400" dirty="0"/>
                        <a:t>0.5 </a:t>
                      </a:r>
                      <a:r>
                        <a:rPr lang="en-US" sz="2400" dirty="0" err="1"/>
                        <a:t>cfm</a:t>
                      </a:r>
                      <a:r>
                        <a:rPr lang="en-US" sz="2400" dirty="0"/>
                        <a:t>/ft</a:t>
                      </a:r>
                      <a:r>
                        <a:rPr lang="en-US" sz="2400" baseline="30000" dirty="0"/>
                        <a:t>2</a:t>
                      </a:r>
                      <a:endParaRPr lang="en-US" sz="2400" dirty="0"/>
                    </a:p>
                  </a:txBody>
                  <a:tcPr marL="91457" marR="91457" marT="45726" marB="45726"/>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Content Placeholder 1"/>
          <p:cNvSpPr>
            <a:spLocks noGrp="1"/>
          </p:cNvSpPr>
          <p:nvPr>
            <p:ph idx="1"/>
          </p:nvPr>
        </p:nvSpPr>
        <p:spPr>
          <a:xfrm>
            <a:off x="839096" y="973139"/>
            <a:ext cx="9371704" cy="5494337"/>
          </a:xfrm>
        </p:spPr>
        <p:txBody>
          <a:bodyPr>
            <a:normAutofit/>
          </a:bodyPr>
          <a:lstStyle/>
          <a:p>
            <a:r>
              <a:rPr lang="en-US" altLang="en-US" dirty="0"/>
              <a:t>Climate Zones 3-8</a:t>
            </a:r>
          </a:p>
          <a:p>
            <a:r>
              <a:rPr lang="en-US" altLang="en-US" dirty="0"/>
              <a:t>Open combustion fuel burning appliances where open combustion air ducts provide combustion air</a:t>
            </a:r>
          </a:p>
          <a:p>
            <a:pPr lvl="1"/>
            <a:r>
              <a:rPr lang="en-US" altLang="en-US" dirty="0"/>
              <a:t>The appliances and combustion air opening shall be located outside the building thermal envelope OR</a:t>
            </a:r>
          </a:p>
          <a:p>
            <a:pPr lvl="1"/>
            <a:r>
              <a:rPr lang="en-US" altLang="en-US" dirty="0"/>
              <a:t>Enclosed in a room isolated from inside the thermal envelope</a:t>
            </a:r>
          </a:p>
          <a:p>
            <a:pPr lvl="2"/>
            <a:r>
              <a:rPr lang="en-US" altLang="en-US" dirty="0"/>
              <a:t>Sealed and insulated per Table R402.1.3</a:t>
            </a:r>
          </a:p>
          <a:p>
            <a:pPr lvl="2"/>
            <a:r>
              <a:rPr lang="en-US" altLang="en-US" dirty="0"/>
              <a:t>Door gasketed and sealed </a:t>
            </a:r>
          </a:p>
          <a:p>
            <a:pPr lvl="2"/>
            <a:r>
              <a:rPr lang="en-US" altLang="en-US" dirty="0"/>
              <a:t>Any ducts or water lines insulated per R403</a:t>
            </a:r>
          </a:p>
          <a:p>
            <a:pPr lvl="1"/>
            <a:r>
              <a:rPr lang="en-US" altLang="en-US" dirty="0"/>
              <a:t>Combustion air duct insulated to an R-value of not less than R-8 where it passes through conditioned space</a:t>
            </a:r>
          </a:p>
          <a:p>
            <a:pPr lvl="1"/>
            <a:r>
              <a:rPr lang="en-US" altLang="en-US" dirty="0"/>
              <a:t>Exceptions:</a:t>
            </a:r>
          </a:p>
          <a:p>
            <a:pPr lvl="2"/>
            <a:r>
              <a:rPr lang="en-US" altLang="en-US" dirty="0"/>
              <a:t>Direct vent appliances with both intake and exhaust pipes installed continuous to outside</a:t>
            </a:r>
          </a:p>
          <a:p>
            <a:pPr lvl="2"/>
            <a:r>
              <a:rPr lang="en-US" altLang="en-US" dirty="0"/>
              <a:t>Fireplaces and stoves complying with R402.4.2 and Section R1006-IRC</a:t>
            </a:r>
          </a:p>
          <a:p>
            <a:pPr lvl="2"/>
            <a:endParaRPr lang="en-US" altLang="en-US" dirty="0"/>
          </a:p>
        </p:txBody>
      </p:sp>
      <p:sp>
        <p:nvSpPr>
          <p:cNvPr id="261123" name="Title 2"/>
          <p:cNvSpPr>
            <a:spLocks noGrp="1"/>
          </p:cNvSpPr>
          <p:nvPr>
            <p:ph type="title"/>
          </p:nvPr>
        </p:nvSpPr>
        <p:spPr>
          <a:xfrm>
            <a:off x="336457" y="-69851"/>
            <a:ext cx="8527844" cy="920750"/>
          </a:xfrm>
        </p:spPr>
        <p:txBody>
          <a:bodyPr>
            <a:noAutofit/>
          </a:bodyPr>
          <a:lstStyle/>
          <a:p>
            <a:r>
              <a:rPr lang="en-US" altLang="en-US" sz="2400" b="1" dirty="0"/>
              <a:t>Rooms Containing Fuel Burning Appliances</a:t>
            </a:r>
            <a:br>
              <a:rPr lang="en-US" altLang="en-US" sz="2400" b="1" dirty="0"/>
            </a:br>
            <a:r>
              <a:rPr lang="en-US" altLang="en-US" sz="2000" b="1" i="1" dirty="0"/>
              <a:t>Section R402.4.4</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idx="1"/>
          </p:nvPr>
        </p:nvSpPr>
        <p:spPr>
          <a:xfrm>
            <a:off x="1000462" y="1130300"/>
            <a:ext cx="9383378" cy="3176588"/>
          </a:xfrm>
        </p:spPr>
        <p:txBody>
          <a:bodyPr/>
          <a:lstStyle/>
          <a:p>
            <a:pPr>
              <a:lnSpc>
                <a:spcPct val="90000"/>
              </a:lnSpc>
              <a:spcAft>
                <a:spcPts val="600"/>
              </a:spcAft>
              <a:buFont typeface="Wingdings" pitchFamily="2" charset="2"/>
              <a:buChar char="ü"/>
            </a:pPr>
            <a:r>
              <a:rPr lang="en-US" altLang="en-US" dirty="0">
                <a:cs typeface="Times New Roman" pitchFamily="18" charset="0"/>
              </a:rPr>
              <a:t>Type IC rated and labeled as meeting ASTM  E 283 when tested at 1.57 </a:t>
            </a:r>
            <a:r>
              <a:rPr lang="en-US" altLang="en-US" dirty="0" err="1">
                <a:cs typeface="Times New Roman" pitchFamily="18" charset="0"/>
              </a:rPr>
              <a:t>psf</a:t>
            </a:r>
            <a:r>
              <a:rPr lang="en-US" altLang="en-US" dirty="0">
                <a:cs typeface="Times New Roman" pitchFamily="18" charset="0"/>
              </a:rPr>
              <a:t> (75 Pa) pressure differential with no more than 2.0 cfm of air movement</a:t>
            </a:r>
          </a:p>
          <a:p>
            <a:pPr>
              <a:lnSpc>
                <a:spcPct val="90000"/>
              </a:lnSpc>
              <a:spcAft>
                <a:spcPts val="600"/>
              </a:spcAft>
              <a:buFont typeface="Wingdings" pitchFamily="2" charset="2"/>
              <a:buChar char="ü"/>
            </a:pPr>
            <a:r>
              <a:rPr lang="en-US" altLang="en-US" dirty="0"/>
              <a:t>Sealed with a gasket or caulk between the housing and interior wall or ceiling covering                          </a:t>
            </a:r>
          </a:p>
        </p:txBody>
      </p:sp>
      <p:sp>
        <p:nvSpPr>
          <p:cNvPr id="263171" name="Rectangle 3"/>
          <p:cNvSpPr>
            <a:spLocks noGrp="1" noChangeArrowheads="1"/>
          </p:cNvSpPr>
          <p:nvPr>
            <p:ph type="title"/>
          </p:nvPr>
        </p:nvSpPr>
        <p:spPr>
          <a:xfrm>
            <a:off x="383429" y="0"/>
            <a:ext cx="5368925" cy="920750"/>
          </a:xfrm>
        </p:spPr>
        <p:txBody>
          <a:bodyPr/>
          <a:lstStyle/>
          <a:p>
            <a:pPr eaLnBrk="1" hangingPunct="1"/>
            <a:r>
              <a:rPr lang="en-US" altLang="en-US" sz="2400" b="1" dirty="0"/>
              <a:t>Recessed Lighting Fixtures</a:t>
            </a:r>
            <a:br>
              <a:rPr lang="en-US" altLang="en-US" sz="2400" b="1" dirty="0"/>
            </a:br>
            <a:r>
              <a:rPr lang="en-US" altLang="en-US" sz="2000" b="1" i="1" dirty="0"/>
              <a:t>Section R402.4.5</a:t>
            </a:r>
            <a:endParaRPr lang="en-US" altLang="en-US" sz="2000" b="1" dirty="0"/>
          </a:p>
        </p:txBody>
      </p:sp>
      <p:pic>
        <p:nvPicPr>
          <p:cNvPr id="26317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3988" y="3373439"/>
            <a:ext cx="4087812"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76D3-FF74-4B87-9C29-622E2ADCD543}"/>
              </a:ext>
            </a:extLst>
          </p:cNvPr>
          <p:cNvSpPr>
            <a:spLocks noGrp="1"/>
          </p:cNvSpPr>
          <p:nvPr>
            <p:ph type="title"/>
          </p:nvPr>
        </p:nvSpPr>
        <p:spPr/>
        <p:txBody>
          <a:bodyPr>
            <a:normAutofit/>
          </a:bodyPr>
          <a:lstStyle/>
          <a:p>
            <a:r>
              <a:rPr lang="en-US" sz="2400" b="1" dirty="0"/>
              <a:t>Overview of Structure of the IECC</a:t>
            </a:r>
          </a:p>
        </p:txBody>
      </p:sp>
      <p:sp>
        <p:nvSpPr>
          <p:cNvPr id="3" name="Rectangle 2">
            <a:extLst>
              <a:ext uri="{FF2B5EF4-FFF2-40B4-BE49-F238E27FC236}">
                <a16:creationId xmlns:a16="http://schemas.microsoft.com/office/drawing/2014/main" id="{D62B325B-DC7B-4DF1-9524-58C41D85F5CA}"/>
              </a:ext>
            </a:extLst>
          </p:cNvPr>
          <p:cNvSpPr/>
          <p:nvPr/>
        </p:nvSpPr>
        <p:spPr>
          <a:xfrm>
            <a:off x="329296" y="2986889"/>
            <a:ext cx="10654390" cy="1118127"/>
          </a:xfrm>
          <a:prstGeom prst="rect">
            <a:avLst/>
          </a:prstGeom>
        </p:spPr>
        <p:txBody>
          <a:bodyPr wrap="square">
            <a:spAutoFit/>
          </a:bodyPr>
          <a:lstStyle/>
          <a:p>
            <a:pPr marL="457182" lvl="1" algn="ctr" defTabSz="914363"/>
            <a:r>
              <a:rPr lang="en-US" altLang="en-US" sz="6666" b="1" dirty="0">
                <a:solidFill>
                  <a:srgbClr val="002060"/>
                </a:solidFill>
                <a:latin typeface="Arial"/>
              </a:rPr>
              <a:t>Structure of the IECC</a:t>
            </a:r>
          </a:p>
        </p:txBody>
      </p:sp>
    </p:spTree>
    <p:extLst>
      <p:ext uri="{BB962C8B-B14F-4D97-AF65-F5344CB8AC3E}">
        <p14:creationId xmlns:p14="http://schemas.microsoft.com/office/powerpoint/2010/main" val="1177034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3"/>
          <p:cNvSpPr>
            <a:spLocks noGrp="1" noChangeArrowheads="1"/>
          </p:cNvSpPr>
          <p:nvPr>
            <p:ph type="title"/>
          </p:nvPr>
        </p:nvSpPr>
        <p:spPr>
          <a:xfrm>
            <a:off x="383429" y="0"/>
            <a:ext cx="7383592" cy="920750"/>
          </a:xfrm>
        </p:spPr>
        <p:txBody>
          <a:bodyPr>
            <a:normAutofit/>
          </a:bodyPr>
          <a:lstStyle/>
          <a:p>
            <a:pPr eaLnBrk="1" hangingPunct="1"/>
            <a:r>
              <a:rPr lang="en-US" altLang="en-US" sz="2400" b="1" dirty="0">
                <a:solidFill>
                  <a:srgbClr val="FF0000"/>
                </a:solidFill>
              </a:rPr>
              <a:t>Electrical and Communication Outlet Boxes</a:t>
            </a:r>
            <a:br>
              <a:rPr lang="en-US" altLang="en-US" sz="2400" b="1" dirty="0"/>
            </a:br>
            <a:r>
              <a:rPr lang="en-US" altLang="en-US" sz="2000" b="1" i="1" dirty="0"/>
              <a:t>Section R402.4.</a:t>
            </a:r>
            <a:r>
              <a:rPr lang="en-US" altLang="en-US" sz="2000" b="1" i="1" dirty="0">
                <a:solidFill>
                  <a:srgbClr val="FF0000"/>
                </a:solidFill>
              </a:rPr>
              <a:t>6</a:t>
            </a:r>
            <a:endParaRPr lang="en-US" altLang="en-US" sz="2000" b="1" dirty="0">
              <a:solidFill>
                <a:srgbClr val="FF0000"/>
              </a:solidFill>
            </a:endParaRPr>
          </a:p>
        </p:txBody>
      </p:sp>
      <p:sp>
        <p:nvSpPr>
          <p:cNvPr id="4" name="Rectangle 2">
            <a:extLst>
              <a:ext uri="{FF2B5EF4-FFF2-40B4-BE49-F238E27FC236}">
                <a16:creationId xmlns:a16="http://schemas.microsoft.com/office/drawing/2014/main" id="{C6E3F246-92BB-43FF-A44A-E625D74E5CD7}"/>
              </a:ext>
            </a:extLst>
          </p:cNvPr>
          <p:cNvSpPr>
            <a:spLocks noGrp="1" noChangeArrowheads="1"/>
          </p:cNvSpPr>
          <p:nvPr>
            <p:ph idx="1"/>
          </p:nvPr>
        </p:nvSpPr>
        <p:spPr>
          <a:xfrm>
            <a:off x="1000462" y="1130300"/>
            <a:ext cx="9383378" cy="3176588"/>
          </a:xfrm>
        </p:spPr>
        <p:txBody>
          <a:bodyPr/>
          <a:lstStyle/>
          <a:p>
            <a:pPr>
              <a:lnSpc>
                <a:spcPct val="90000"/>
              </a:lnSpc>
              <a:spcAft>
                <a:spcPts val="600"/>
              </a:spcAft>
              <a:buFont typeface="Wingdings" pitchFamily="2" charset="2"/>
              <a:buChar char="ü"/>
            </a:pPr>
            <a:r>
              <a:rPr lang="en-US" altLang="en-US" dirty="0">
                <a:solidFill>
                  <a:srgbClr val="FF0000"/>
                </a:solidFill>
                <a:cs typeface="Times New Roman" pitchFamily="18" charset="0"/>
              </a:rPr>
              <a:t>Sealed to limit air leakage between conditioned and unconditioned spaces</a:t>
            </a:r>
          </a:p>
          <a:p>
            <a:pPr>
              <a:lnSpc>
                <a:spcPct val="90000"/>
              </a:lnSpc>
              <a:spcAft>
                <a:spcPts val="600"/>
              </a:spcAft>
              <a:buFont typeface="Wingdings" pitchFamily="2" charset="2"/>
              <a:buChar char="ü"/>
            </a:pPr>
            <a:r>
              <a:rPr lang="en-US" altLang="en-US" dirty="0">
                <a:solidFill>
                  <a:srgbClr val="FF0000"/>
                </a:solidFill>
                <a:cs typeface="Times New Roman" pitchFamily="18" charset="0"/>
              </a:rPr>
              <a:t>Tested per NEMA OS 4, at 1.57 </a:t>
            </a:r>
            <a:r>
              <a:rPr lang="en-US" altLang="en-US" dirty="0" err="1">
                <a:solidFill>
                  <a:srgbClr val="FF0000"/>
                </a:solidFill>
                <a:cs typeface="Times New Roman" pitchFamily="18" charset="0"/>
              </a:rPr>
              <a:t>psf</a:t>
            </a:r>
            <a:r>
              <a:rPr lang="en-US" altLang="en-US" dirty="0">
                <a:solidFill>
                  <a:srgbClr val="FF0000"/>
                </a:solidFill>
                <a:cs typeface="Times New Roman" pitchFamily="18" charset="0"/>
              </a:rPr>
              <a:t> (75 Pa) pressure differential with no more than 2.0 cfm of air movement</a:t>
            </a:r>
          </a:p>
          <a:p>
            <a:pPr>
              <a:lnSpc>
                <a:spcPct val="90000"/>
              </a:lnSpc>
              <a:spcAft>
                <a:spcPts val="600"/>
              </a:spcAft>
              <a:buFont typeface="Wingdings" pitchFamily="2" charset="2"/>
              <a:buChar char="ü"/>
            </a:pPr>
            <a:r>
              <a:rPr lang="en-US" altLang="en-US" dirty="0">
                <a:solidFill>
                  <a:srgbClr val="FF0000"/>
                </a:solidFill>
              </a:rPr>
              <a:t>Boxes marked either NEMA OS 4 or OS 4</a:t>
            </a:r>
          </a:p>
          <a:p>
            <a:pPr>
              <a:lnSpc>
                <a:spcPct val="90000"/>
              </a:lnSpc>
              <a:spcAft>
                <a:spcPts val="600"/>
              </a:spcAft>
              <a:buFont typeface="Wingdings" pitchFamily="2" charset="2"/>
              <a:buChar char="ü"/>
            </a:pPr>
            <a:r>
              <a:rPr lang="en-US" altLang="en-US" dirty="0">
                <a:solidFill>
                  <a:srgbClr val="FF0000"/>
                </a:solidFill>
              </a:rPr>
              <a:t>Installed per manufacturer’s instructions</a:t>
            </a:r>
          </a:p>
        </p:txBody>
      </p:sp>
    </p:spTree>
    <p:extLst>
      <p:ext uri="{BB962C8B-B14F-4D97-AF65-F5344CB8AC3E}">
        <p14:creationId xmlns:p14="http://schemas.microsoft.com/office/powerpoint/2010/main" val="183061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4"/>
          <p:cNvSpPr>
            <a:spLocks noGrp="1" noChangeArrowheads="1"/>
          </p:cNvSpPr>
          <p:nvPr>
            <p:ph idx="1"/>
          </p:nvPr>
        </p:nvSpPr>
        <p:spPr>
          <a:xfrm>
            <a:off x="1933576" y="2632075"/>
            <a:ext cx="7345363" cy="3513138"/>
          </a:xfrm>
        </p:spPr>
        <p:txBody>
          <a:bodyPr/>
          <a:lstStyle/>
          <a:p>
            <a:pPr marL="0" indent="0" algn="ctr">
              <a:buNone/>
            </a:pPr>
            <a:r>
              <a:rPr lang="en-US" altLang="en-US" dirty="0"/>
              <a:t>Minimum equipment efficiency set by Federal law, not the I-Codes</a:t>
            </a:r>
          </a:p>
        </p:txBody>
      </p:sp>
      <p:sp>
        <p:nvSpPr>
          <p:cNvPr id="265219" name="Rectangle 5"/>
          <p:cNvSpPr>
            <a:spLocks noGrp="1" noChangeArrowheads="1"/>
          </p:cNvSpPr>
          <p:nvPr>
            <p:ph type="title"/>
          </p:nvPr>
        </p:nvSpPr>
        <p:spPr>
          <a:xfrm>
            <a:off x="415702" y="0"/>
            <a:ext cx="5368925" cy="920750"/>
          </a:xfrm>
        </p:spPr>
        <p:txBody>
          <a:bodyPr/>
          <a:lstStyle/>
          <a:p>
            <a:pPr eaLnBrk="1" hangingPunct="1"/>
            <a:r>
              <a:rPr lang="en-US" altLang="en-US" sz="2400" b="1" dirty="0"/>
              <a:t>Mechanical Systems &amp; Equipment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5"/>
          <p:cNvSpPr>
            <a:spLocks noGrp="1" noChangeArrowheads="1"/>
          </p:cNvSpPr>
          <p:nvPr>
            <p:ph idx="1"/>
          </p:nvPr>
        </p:nvSpPr>
        <p:spPr>
          <a:xfrm>
            <a:off x="1333948" y="1143000"/>
            <a:ext cx="8648253" cy="5391150"/>
          </a:xfrm>
        </p:spPr>
        <p:txBody>
          <a:bodyPr rtlCol="0">
            <a:normAutofit/>
          </a:bodyPr>
          <a:lstStyle/>
          <a:p>
            <a:pPr>
              <a:buFont typeface="Wingdings" pitchFamily="2" charset="2"/>
              <a:buChar char="ü"/>
              <a:defRPr/>
            </a:pPr>
            <a:r>
              <a:rPr lang="en-US" dirty="0"/>
              <a:t>Controls</a:t>
            </a:r>
          </a:p>
          <a:p>
            <a:pPr>
              <a:buFont typeface="Wingdings" pitchFamily="2" charset="2"/>
              <a:buChar char="ü"/>
              <a:defRPr/>
            </a:pPr>
            <a:r>
              <a:rPr lang="en-US" dirty="0"/>
              <a:t>Heat pump supplementary heat</a:t>
            </a:r>
          </a:p>
          <a:p>
            <a:pPr>
              <a:buFont typeface="Wingdings" pitchFamily="2" charset="2"/>
              <a:buChar char="ü"/>
              <a:defRPr/>
            </a:pPr>
            <a:r>
              <a:rPr lang="en-US" dirty="0"/>
              <a:t>Hot water boiler outdoor temperature setback </a:t>
            </a:r>
          </a:p>
          <a:p>
            <a:pPr>
              <a:buFont typeface="Wingdings" pitchFamily="2" charset="2"/>
              <a:buChar char="ü"/>
              <a:defRPr/>
            </a:pPr>
            <a:r>
              <a:rPr lang="en-US" dirty="0"/>
              <a:t>Ducts</a:t>
            </a:r>
          </a:p>
          <a:p>
            <a:pPr>
              <a:buFont typeface="Wingdings" pitchFamily="2" charset="2"/>
              <a:buChar char="ü"/>
              <a:defRPr/>
            </a:pPr>
            <a:r>
              <a:rPr lang="en-US" dirty="0"/>
              <a:t>HVAC piping insulation</a:t>
            </a:r>
          </a:p>
          <a:p>
            <a:pPr>
              <a:buFont typeface="Wingdings" pitchFamily="2" charset="2"/>
              <a:buChar char="ü"/>
              <a:defRPr/>
            </a:pPr>
            <a:r>
              <a:rPr lang="en-US" dirty="0"/>
              <a:t>Hot water systems</a:t>
            </a:r>
          </a:p>
          <a:p>
            <a:pPr>
              <a:buFont typeface="Wingdings" pitchFamily="2" charset="2"/>
              <a:buChar char="ü"/>
              <a:defRPr/>
            </a:pPr>
            <a:r>
              <a:rPr lang="en-US" dirty="0"/>
              <a:t>Ventilation</a:t>
            </a:r>
          </a:p>
          <a:p>
            <a:pPr lvl="1">
              <a:defRPr/>
            </a:pPr>
            <a:r>
              <a:rPr lang="en-US" dirty="0"/>
              <a:t>Dampers</a:t>
            </a:r>
          </a:p>
          <a:p>
            <a:pPr>
              <a:buFont typeface="Wingdings" pitchFamily="2" charset="2"/>
              <a:buChar char="ü"/>
              <a:defRPr/>
            </a:pPr>
            <a:r>
              <a:rPr lang="en-US" dirty="0"/>
              <a:t>Equipment sizing</a:t>
            </a:r>
          </a:p>
          <a:p>
            <a:pPr>
              <a:buFont typeface="Wingdings" pitchFamily="2" charset="2"/>
              <a:buChar char="ü"/>
              <a:defRPr/>
            </a:pPr>
            <a:r>
              <a:rPr lang="en-US" dirty="0"/>
              <a:t>Systems serving multiple dwelling units</a:t>
            </a:r>
          </a:p>
          <a:p>
            <a:pPr>
              <a:buFont typeface="Wingdings" pitchFamily="2" charset="2"/>
              <a:buChar char="ü"/>
              <a:defRPr/>
            </a:pPr>
            <a:r>
              <a:rPr lang="en-US" dirty="0"/>
              <a:t>Snow melt controls</a:t>
            </a:r>
          </a:p>
          <a:p>
            <a:pPr>
              <a:buFont typeface="Wingdings" pitchFamily="2" charset="2"/>
              <a:buChar char="ü"/>
              <a:defRPr/>
            </a:pPr>
            <a:r>
              <a:rPr lang="en-US" dirty="0">
                <a:solidFill>
                  <a:srgbClr val="FF0000"/>
                </a:solidFill>
              </a:rPr>
              <a:t>Energy consumption of pools and spas</a:t>
            </a:r>
          </a:p>
        </p:txBody>
      </p:sp>
      <p:sp>
        <p:nvSpPr>
          <p:cNvPr id="267267" name="Rectangle 4"/>
          <p:cNvSpPr>
            <a:spLocks noGrp="1" noChangeArrowheads="1"/>
          </p:cNvSpPr>
          <p:nvPr>
            <p:ph type="title"/>
          </p:nvPr>
        </p:nvSpPr>
        <p:spPr>
          <a:xfrm>
            <a:off x="404944" y="1"/>
            <a:ext cx="7532688" cy="885825"/>
          </a:xfrm>
        </p:spPr>
        <p:txBody>
          <a:bodyPr/>
          <a:lstStyle/>
          <a:p>
            <a:pPr eaLnBrk="1" hangingPunct="1">
              <a:lnSpc>
                <a:spcPct val="85000"/>
              </a:lnSpc>
            </a:pPr>
            <a:r>
              <a:rPr lang="en-US" altLang="en-US" sz="2400" b="1" dirty="0"/>
              <a:t>Requirements for Systems </a:t>
            </a:r>
            <a:br>
              <a:rPr lang="en-US" altLang="en-US" sz="2800" dirty="0"/>
            </a:br>
            <a:r>
              <a:rPr lang="en-US" altLang="en-US" sz="2000" b="1" i="1" dirty="0"/>
              <a:t>Section R403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3" descr="thermosta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3829" y="2373630"/>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Rectangle 3"/>
          <p:cNvSpPr>
            <a:spLocks noGrp="1" noChangeArrowheads="1"/>
          </p:cNvSpPr>
          <p:nvPr>
            <p:ph idx="1"/>
          </p:nvPr>
        </p:nvSpPr>
        <p:spPr>
          <a:xfrm>
            <a:off x="1032734" y="1268413"/>
            <a:ext cx="8893904" cy="4876800"/>
          </a:xfrm>
        </p:spPr>
        <p:txBody>
          <a:bodyPr/>
          <a:lstStyle/>
          <a:p>
            <a:pPr marL="688975" lvl="1" indent="-342900">
              <a:buFont typeface="Wingdings" pitchFamily="2" charset="2"/>
              <a:buChar char="ü"/>
              <a:defRPr/>
            </a:pPr>
            <a:r>
              <a:rPr lang="en-US" altLang="en-US" dirty="0"/>
              <a:t>At least one programmable thermostat controlling the primary heating/cooling per dwelling unit</a:t>
            </a:r>
          </a:p>
          <a:p>
            <a:pPr marL="688975" lvl="1" indent="-342900">
              <a:buFont typeface="Wingdings" pitchFamily="2" charset="2"/>
              <a:buChar char="ü"/>
              <a:defRPr/>
            </a:pPr>
            <a:r>
              <a:rPr lang="en-US" altLang="en-US" dirty="0"/>
              <a:t>Capability to set back or </a:t>
            </a:r>
            <a:br>
              <a:rPr lang="en-US" altLang="en-US" dirty="0"/>
            </a:br>
            <a:r>
              <a:rPr lang="en-US" altLang="en-US" dirty="0"/>
              <a:t>temporarily operate the system</a:t>
            </a:r>
            <a:br>
              <a:rPr lang="en-US" altLang="en-US" dirty="0"/>
            </a:br>
            <a:r>
              <a:rPr lang="en-US" altLang="en-US" dirty="0"/>
              <a:t>to maintain zone temperatures </a:t>
            </a:r>
          </a:p>
          <a:p>
            <a:pPr marL="1141413" lvl="3" indent="-169863">
              <a:defRPr/>
            </a:pPr>
            <a:r>
              <a:rPr lang="en-US" altLang="en-US" dirty="0"/>
              <a:t>Not less than 55ºF (13ºC) or </a:t>
            </a:r>
          </a:p>
          <a:p>
            <a:pPr marL="1141413" lvl="3" indent="-169863">
              <a:defRPr/>
            </a:pPr>
            <a:r>
              <a:rPr lang="en-US" altLang="en-US" dirty="0"/>
              <a:t>Not greater than 85ºF (29ºC)</a:t>
            </a:r>
          </a:p>
          <a:p>
            <a:pPr marL="688975" lvl="1" indent="-342900">
              <a:buFont typeface="Wingdings" pitchFamily="2" charset="2"/>
              <a:buChar char="ü"/>
              <a:defRPr/>
            </a:pPr>
            <a:r>
              <a:rPr lang="en-US" altLang="en-US" dirty="0"/>
              <a:t>Initially programmed by manufacturer with:</a:t>
            </a:r>
          </a:p>
          <a:p>
            <a:pPr marL="1141413" lvl="3" indent="-169863">
              <a:defRPr/>
            </a:pPr>
            <a:r>
              <a:rPr lang="en-US" altLang="en-US" dirty="0"/>
              <a:t>heating temperature set point not</a:t>
            </a:r>
            <a:br>
              <a:rPr lang="en-US" altLang="en-US" dirty="0"/>
            </a:br>
            <a:r>
              <a:rPr lang="en-US" altLang="en-US" dirty="0"/>
              <a:t>greater than 70ºF (21ºC) and </a:t>
            </a:r>
          </a:p>
          <a:p>
            <a:pPr marL="1141413" lvl="3" indent="-169863">
              <a:defRPr/>
            </a:pPr>
            <a:r>
              <a:rPr lang="en-US" altLang="en-US" dirty="0"/>
              <a:t>cooling temperature set point not</a:t>
            </a:r>
            <a:br>
              <a:rPr lang="en-US" altLang="en-US" dirty="0"/>
            </a:br>
            <a:r>
              <a:rPr lang="en-US" altLang="en-US" dirty="0"/>
              <a:t>less than 78ºF (26ºC)</a:t>
            </a:r>
          </a:p>
        </p:txBody>
      </p:sp>
      <p:sp>
        <p:nvSpPr>
          <p:cNvPr id="269316" name="Rectangle 2"/>
          <p:cNvSpPr>
            <a:spLocks noGrp="1" noChangeArrowheads="1"/>
          </p:cNvSpPr>
          <p:nvPr>
            <p:ph type="title"/>
          </p:nvPr>
        </p:nvSpPr>
        <p:spPr>
          <a:xfrm>
            <a:off x="410060" y="0"/>
            <a:ext cx="5353050" cy="920750"/>
          </a:xfrm>
        </p:spPr>
        <p:txBody>
          <a:bodyPr/>
          <a:lstStyle/>
          <a:p>
            <a:pPr eaLnBrk="1" hangingPunct="1"/>
            <a:r>
              <a:rPr lang="en-US" altLang="en-US" sz="2400" b="1" dirty="0"/>
              <a:t>Programmable Thermostat</a:t>
            </a:r>
            <a:br>
              <a:rPr lang="en-US" altLang="en-US" dirty="0"/>
            </a:br>
            <a:r>
              <a:rPr lang="en-US" altLang="en-US" sz="2000" b="1" i="1" dirty="0"/>
              <a:t>Section R403.1.1 - </a:t>
            </a:r>
            <a:r>
              <a:rPr lang="en-US" altLang="en-US" sz="2000" dirty="0"/>
              <a:t>Controls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p:cNvSpPr>
            <a:spLocks noGrp="1" noChangeArrowheads="1"/>
          </p:cNvSpPr>
          <p:nvPr>
            <p:ph idx="1"/>
          </p:nvPr>
        </p:nvSpPr>
        <p:spPr>
          <a:xfrm>
            <a:off x="1129554" y="1308101"/>
            <a:ext cx="9349536" cy="5159375"/>
          </a:xfrm>
        </p:spPr>
        <p:txBody>
          <a:bodyPr/>
          <a:lstStyle/>
          <a:p>
            <a:pPr marL="0" indent="0">
              <a:buNone/>
            </a:pPr>
            <a:r>
              <a:rPr lang="en-US" altLang="en-US" dirty="0"/>
              <a:t>Prevent supplementary electric-resistance heat when heat pump can meet the heating load</a:t>
            </a:r>
          </a:p>
          <a:p>
            <a:pPr marL="0" indent="0">
              <a:buNone/>
            </a:pPr>
            <a:endParaRPr lang="en-US" altLang="en-US" dirty="0"/>
          </a:p>
          <a:p>
            <a:pPr marL="0" indent="0">
              <a:buNone/>
            </a:pPr>
            <a:r>
              <a:rPr lang="en-US" altLang="en-US" b="1" u="sng" dirty="0"/>
              <a:t>Exception</a:t>
            </a:r>
          </a:p>
          <a:p>
            <a:pPr lvl="1" eaLnBrk="1" hangingPunct="1">
              <a:buFont typeface="Wingdings" pitchFamily="2" charset="2"/>
              <a:buChar char="ü"/>
            </a:pPr>
            <a:r>
              <a:rPr lang="en-US" altLang="en-US" dirty="0"/>
              <a:t>During defrost</a:t>
            </a:r>
          </a:p>
        </p:txBody>
      </p:sp>
      <p:sp>
        <p:nvSpPr>
          <p:cNvPr id="271363" name="Rectangle 2"/>
          <p:cNvSpPr>
            <a:spLocks noGrp="1" noChangeArrowheads="1"/>
          </p:cNvSpPr>
          <p:nvPr>
            <p:ph type="title"/>
          </p:nvPr>
        </p:nvSpPr>
        <p:spPr>
          <a:xfrm>
            <a:off x="372672" y="0"/>
            <a:ext cx="5368925" cy="920750"/>
          </a:xfrm>
        </p:spPr>
        <p:txBody>
          <a:bodyPr/>
          <a:lstStyle/>
          <a:p>
            <a:pPr eaLnBrk="1" hangingPunct="1"/>
            <a:r>
              <a:rPr lang="en-US" altLang="en-US" sz="2400" b="1" dirty="0"/>
              <a:t>Heat Pump Supplementary Heat</a:t>
            </a:r>
            <a:br>
              <a:rPr lang="en-US" altLang="en-US" sz="2400" dirty="0"/>
            </a:br>
            <a:r>
              <a:rPr lang="en-US" altLang="en-US" sz="2000" b="1" i="1" dirty="0"/>
              <a:t>Section R403.1.2 - </a:t>
            </a:r>
            <a:r>
              <a:rPr lang="en-US" altLang="en-US" sz="2000" dirty="0"/>
              <a:t>Controls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Content Placeholder 1"/>
          <p:cNvSpPr>
            <a:spLocks noGrp="1"/>
          </p:cNvSpPr>
          <p:nvPr>
            <p:ph idx="1"/>
          </p:nvPr>
        </p:nvSpPr>
        <p:spPr>
          <a:xfrm>
            <a:off x="1269402" y="1344613"/>
            <a:ext cx="8941398" cy="4876800"/>
          </a:xfrm>
        </p:spPr>
        <p:txBody>
          <a:bodyPr/>
          <a:lstStyle/>
          <a:p>
            <a:pPr>
              <a:defRPr/>
            </a:pPr>
            <a:r>
              <a:rPr lang="en-US" altLang="en-US" dirty="0">
                <a:solidFill>
                  <a:srgbClr val="FF0000"/>
                </a:solidFill>
              </a:rPr>
              <a:t>Manufacturer to equip each boiler (gas, oil and electric) with a means to automatically adjust water temperature supplied by boiler to ensure incremental change of the inferred head load will cause an incremental change in the temperature of the water supplied by the boiler</a:t>
            </a:r>
          </a:p>
          <a:p>
            <a:pPr lvl="1">
              <a:defRPr/>
            </a:pPr>
            <a:r>
              <a:rPr lang="en-US" altLang="en-US" dirty="0">
                <a:solidFill>
                  <a:srgbClr val="FF0000"/>
                </a:solidFill>
              </a:rPr>
              <a:t>Outdoor reset OR</a:t>
            </a:r>
          </a:p>
          <a:p>
            <a:pPr lvl="1">
              <a:defRPr/>
            </a:pPr>
            <a:r>
              <a:rPr lang="en-US" altLang="en-US" dirty="0">
                <a:solidFill>
                  <a:srgbClr val="FF0000"/>
                </a:solidFill>
              </a:rPr>
              <a:t>Indoor reset OR</a:t>
            </a:r>
          </a:p>
          <a:p>
            <a:pPr lvl="1">
              <a:defRPr/>
            </a:pPr>
            <a:r>
              <a:rPr lang="en-US" altLang="en-US" dirty="0">
                <a:solidFill>
                  <a:srgbClr val="FF0000"/>
                </a:solidFill>
              </a:rPr>
              <a:t>Water temperature sensing</a:t>
            </a:r>
          </a:p>
          <a:p>
            <a:pPr>
              <a:defRPr/>
            </a:pPr>
            <a:r>
              <a:rPr lang="en-US" altLang="en-US" dirty="0">
                <a:solidFill>
                  <a:srgbClr val="FF0000"/>
                </a:solidFill>
              </a:rPr>
              <a:t>Not required for boilers equipped with tankless domestic water heating coil</a:t>
            </a:r>
          </a:p>
          <a:p>
            <a:pPr marL="0" indent="0">
              <a:buNone/>
              <a:defRPr/>
            </a:pPr>
            <a:endParaRPr lang="en-US" altLang="en-US" dirty="0"/>
          </a:p>
        </p:txBody>
      </p:sp>
      <p:sp>
        <p:nvSpPr>
          <p:cNvPr id="273411" name="Title 2"/>
          <p:cNvSpPr>
            <a:spLocks noGrp="1"/>
          </p:cNvSpPr>
          <p:nvPr>
            <p:ph type="title"/>
          </p:nvPr>
        </p:nvSpPr>
        <p:spPr>
          <a:xfrm>
            <a:off x="407877" y="0"/>
            <a:ext cx="6173787" cy="920750"/>
          </a:xfrm>
        </p:spPr>
        <p:txBody>
          <a:bodyPr/>
          <a:lstStyle/>
          <a:p>
            <a:r>
              <a:rPr lang="en-US" altLang="en-US" sz="2400" b="1" dirty="0"/>
              <a:t>Hot Water Boiler </a:t>
            </a:r>
            <a:r>
              <a:rPr lang="en-US" altLang="en-US" sz="2400" b="1" dirty="0">
                <a:solidFill>
                  <a:srgbClr val="FF0000"/>
                </a:solidFill>
              </a:rPr>
              <a:t>Temperature Reset </a:t>
            </a:r>
            <a:br>
              <a:rPr lang="en-US" altLang="en-US" sz="2400" dirty="0"/>
            </a:br>
            <a:r>
              <a:rPr lang="en-US" altLang="en-US" sz="2000" b="1" i="1" dirty="0"/>
              <a:t>Section R403.2</a:t>
            </a: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5"/>
          <p:cNvSpPr>
            <a:spLocks noGrp="1" noChangeArrowheads="1"/>
          </p:cNvSpPr>
          <p:nvPr>
            <p:ph idx="1"/>
          </p:nvPr>
        </p:nvSpPr>
        <p:spPr>
          <a:xfrm>
            <a:off x="892886" y="1230313"/>
            <a:ext cx="9586204" cy="5237162"/>
          </a:xfrm>
        </p:spPr>
        <p:txBody>
          <a:bodyPr/>
          <a:lstStyle/>
          <a:p>
            <a:pPr eaLnBrk="1" hangingPunct="1">
              <a:spcBef>
                <a:spcPct val="40000"/>
              </a:spcBef>
              <a:buFont typeface="Wingdings" pitchFamily="2" charset="2"/>
              <a:buChar char="ü"/>
            </a:pPr>
            <a:r>
              <a:rPr lang="en-US" altLang="en-US" dirty="0"/>
              <a:t>Supply and return ducts in </a:t>
            </a:r>
            <a:r>
              <a:rPr lang="en-US" altLang="en-US" b="1" dirty="0"/>
              <a:t>attics</a:t>
            </a:r>
            <a:r>
              <a:rPr lang="en-US" altLang="en-US" dirty="0"/>
              <a:t>:  R-8 where </a:t>
            </a:r>
            <a:r>
              <a:rPr lang="en-US" altLang="en-US" u="sng" dirty="0"/>
              <a:t>&gt;</a:t>
            </a:r>
            <a:r>
              <a:rPr lang="en-US" altLang="en-US" dirty="0"/>
              <a:t> 3” diameter, R-6 if &lt; 3”</a:t>
            </a:r>
          </a:p>
          <a:p>
            <a:pPr eaLnBrk="1" hangingPunct="1">
              <a:spcBef>
                <a:spcPct val="40000"/>
              </a:spcBef>
              <a:buFont typeface="Wingdings" pitchFamily="2" charset="2"/>
              <a:buChar char="ü"/>
            </a:pPr>
            <a:r>
              <a:rPr lang="en-US" altLang="en-US" dirty="0">
                <a:solidFill>
                  <a:srgbClr val="FF0000"/>
                </a:solidFill>
              </a:rPr>
              <a:t>Ducts buried beneath a building – insulated as required per this section or have equivalent thermal distribution efficiency</a:t>
            </a:r>
          </a:p>
          <a:p>
            <a:pPr lvl="1">
              <a:spcBef>
                <a:spcPct val="40000"/>
              </a:spcBef>
              <a:buFont typeface="Wingdings" pitchFamily="2" charset="2"/>
              <a:buChar char="ü"/>
            </a:pPr>
            <a:r>
              <a:rPr lang="en-US" altLang="en-US" dirty="0">
                <a:solidFill>
                  <a:srgbClr val="FF0000"/>
                </a:solidFill>
              </a:rPr>
              <a:t>Underground ducts using thermal distribution efficiency method to be listed and labeled with R-value equivalency</a:t>
            </a:r>
          </a:p>
        </p:txBody>
      </p:sp>
      <p:sp>
        <p:nvSpPr>
          <p:cNvPr id="275459" name="Rectangle 4"/>
          <p:cNvSpPr>
            <a:spLocks noGrp="1" noChangeArrowheads="1"/>
          </p:cNvSpPr>
          <p:nvPr>
            <p:ph type="title"/>
          </p:nvPr>
        </p:nvSpPr>
        <p:spPr>
          <a:xfrm>
            <a:off x="415702" y="0"/>
            <a:ext cx="6630557" cy="920750"/>
          </a:xfrm>
        </p:spPr>
        <p:txBody>
          <a:bodyPr>
            <a:normAutofit/>
          </a:bodyPr>
          <a:lstStyle/>
          <a:p>
            <a:pPr eaLnBrk="1" hangingPunct="1"/>
            <a:r>
              <a:rPr lang="en-US" altLang="en-US" sz="2400" b="1" dirty="0"/>
              <a:t>Ducts </a:t>
            </a:r>
            <a:r>
              <a:rPr lang="en-US" altLang="en-US" sz="2400" b="1" dirty="0">
                <a:solidFill>
                  <a:srgbClr val="FF0000"/>
                </a:solidFill>
              </a:rPr>
              <a:t>Located Outside Conditioned Space</a:t>
            </a:r>
            <a:br>
              <a:rPr lang="en-US" altLang="en-US" sz="2400" b="1" dirty="0"/>
            </a:br>
            <a:r>
              <a:rPr lang="en-US" altLang="en-US" sz="2000" b="1" i="1" dirty="0"/>
              <a:t>Section R403.3.1</a:t>
            </a:r>
            <a:endParaRPr lang="en-US" altLang="en-US" sz="24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Rectangle 4"/>
          <p:cNvSpPr>
            <a:spLocks noGrp="1" noChangeArrowheads="1"/>
          </p:cNvSpPr>
          <p:nvPr>
            <p:ph type="title"/>
          </p:nvPr>
        </p:nvSpPr>
        <p:spPr>
          <a:xfrm>
            <a:off x="415702" y="0"/>
            <a:ext cx="6630557" cy="920750"/>
          </a:xfrm>
        </p:spPr>
        <p:txBody>
          <a:bodyPr>
            <a:normAutofit/>
          </a:bodyPr>
          <a:lstStyle/>
          <a:p>
            <a:pPr eaLnBrk="1" hangingPunct="1"/>
            <a:r>
              <a:rPr lang="en-US" altLang="en-US" sz="2400" b="1" dirty="0"/>
              <a:t>Ducts </a:t>
            </a:r>
            <a:r>
              <a:rPr lang="en-US" altLang="en-US" sz="2400" b="1" dirty="0">
                <a:solidFill>
                  <a:srgbClr val="FF0000"/>
                </a:solidFill>
              </a:rPr>
              <a:t>Located in Conditioned Space</a:t>
            </a:r>
            <a:br>
              <a:rPr lang="en-US" altLang="en-US" sz="2400" b="1" dirty="0"/>
            </a:br>
            <a:r>
              <a:rPr lang="en-US" altLang="en-US" sz="2000" b="1" i="1" dirty="0"/>
              <a:t>Section R403.3.</a:t>
            </a:r>
            <a:r>
              <a:rPr lang="en-US" altLang="en-US" sz="2000" b="1" i="1" dirty="0">
                <a:solidFill>
                  <a:srgbClr val="FF0000"/>
                </a:solidFill>
              </a:rPr>
              <a:t>2</a:t>
            </a:r>
            <a:endParaRPr lang="en-US" altLang="en-US" sz="2400" b="1" dirty="0">
              <a:solidFill>
                <a:srgbClr val="FF0000"/>
              </a:solidFill>
            </a:endParaRPr>
          </a:p>
        </p:txBody>
      </p:sp>
      <p:sp>
        <p:nvSpPr>
          <p:cNvPr id="8" name="Content Placeholder 1">
            <a:extLst>
              <a:ext uri="{FF2B5EF4-FFF2-40B4-BE49-F238E27FC236}">
                <a16:creationId xmlns:a16="http://schemas.microsoft.com/office/drawing/2014/main" id="{B0B230EC-909D-40CC-B5F5-99E15FFFB988}"/>
              </a:ext>
            </a:extLst>
          </p:cNvPr>
          <p:cNvSpPr>
            <a:spLocks noGrp="1"/>
          </p:cNvSpPr>
          <p:nvPr>
            <p:ph idx="1"/>
          </p:nvPr>
        </p:nvSpPr>
        <p:spPr>
          <a:xfrm>
            <a:off x="1032734" y="1189038"/>
            <a:ext cx="9120916" cy="4876800"/>
          </a:xfrm>
        </p:spPr>
        <p:txBody>
          <a:bodyPr>
            <a:normAutofit/>
          </a:bodyPr>
          <a:lstStyle/>
          <a:p>
            <a:pPr marL="0" indent="0">
              <a:spcAft>
                <a:spcPts val="600"/>
              </a:spcAft>
              <a:buNone/>
              <a:defRPr/>
            </a:pPr>
            <a:r>
              <a:rPr lang="en-US" sz="1800" dirty="0"/>
              <a:t>For simulated performance path, buried ducts may be considered inside conditioned space if:</a:t>
            </a:r>
          </a:p>
          <a:p>
            <a:pPr>
              <a:spcAft>
                <a:spcPts val="600"/>
              </a:spcAft>
              <a:buFont typeface="+mj-lt"/>
              <a:buAutoNum type="arabicPeriod"/>
              <a:defRPr/>
            </a:pPr>
            <a:r>
              <a:rPr lang="en-US" sz="1800" dirty="0"/>
              <a:t>The duct system is actually located completely within the continuous air barrier and within the building thermal envelope, OR</a:t>
            </a:r>
          </a:p>
          <a:p>
            <a:pPr>
              <a:spcAft>
                <a:spcPts val="600"/>
              </a:spcAft>
              <a:buFont typeface="+mj-lt"/>
              <a:buAutoNum type="arabicPeriod"/>
              <a:defRPr/>
            </a:pPr>
            <a:r>
              <a:rPr lang="en-US" sz="1800" dirty="0"/>
              <a:t>The ducts are buried within ceiling insulation in accordance with Section R403.3.6 and all of the following conditions exist:</a:t>
            </a:r>
          </a:p>
          <a:p>
            <a:pPr marL="400050" lvl="1" indent="0">
              <a:spcAft>
                <a:spcPts val="600"/>
              </a:spcAft>
              <a:buNone/>
              <a:defRPr/>
            </a:pPr>
            <a:r>
              <a:rPr lang="en-US" sz="1600" dirty="0"/>
              <a:t>2.1. The air handler is located completely within the </a:t>
            </a:r>
            <a:r>
              <a:rPr lang="en-US" sz="1600" i="1" dirty="0"/>
              <a:t>continuous air barrier </a:t>
            </a:r>
            <a:r>
              <a:rPr lang="en-US" sz="1600" dirty="0"/>
              <a:t>and within the building thermal envelope.</a:t>
            </a:r>
          </a:p>
          <a:p>
            <a:pPr marL="400050" lvl="1" indent="0">
              <a:spcAft>
                <a:spcPts val="600"/>
              </a:spcAft>
              <a:buNone/>
              <a:defRPr/>
            </a:pPr>
            <a:r>
              <a:rPr lang="en-US" sz="1600" dirty="0"/>
              <a:t>2.2. The duct leakage, as measured either by a rough-in test of the ducts or a post-construction total system leakage test to outside the building thermal envelope in accordance with Section R403.3.4, is less than or equal to 1.5 cubic feet per minute (42.5 L/min) per 100 square feet (9.29 m2) of conditioned floor area served by the duct system.</a:t>
            </a:r>
          </a:p>
          <a:p>
            <a:pPr marL="400050" lvl="1" indent="0">
              <a:spcAft>
                <a:spcPts val="600"/>
              </a:spcAft>
              <a:buNone/>
              <a:defRPr/>
            </a:pPr>
            <a:r>
              <a:rPr lang="en-US" sz="1600" dirty="0"/>
              <a:t>2.3. The ceiling insulation </a:t>
            </a:r>
            <a:r>
              <a:rPr lang="en-US" sz="1600" i="1" dirty="0"/>
              <a:t>R</a:t>
            </a:r>
            <a:r>
              <a:rPr lang="en-US" sz="1600" dirty="0"/>
              <a:t>-value installed against and above the insulated duct is greater than or equal to the proposed ceiling insulation </a:t>
            </a:r>
            <a:r>
              <a:rPr lang="en-US" sz="1600" i="1" dirty="0"/>
              <a:t>R</a:t>
            </a:r>
            <a:r>
              <a:rPr lang="en-US" sz="1600" dirty="0"/>
              <a:t>-value, less the </a:t>
            </a:r>
            <a:r>
              <a:rPr lang="en-US" sz="1600" i="1" dirty="0"/>
              <a:t>R</a:t>
            </a:r>
            <a:r>
              <a:rPr lang="en-US" sz="1600" dirty="0"/>
              <a:t>-value of the insulation on the duct.</a:t>
            </a:r>
          </a:p>
          <a:p>
            <a:pPr>
              <a:defRPr/>
            </a:pPr>
            <a:endParaRPr lang="en-US" altLang="en-US" dirty="0">
              <a:solidFill>
                <a:srgbClr val="FF3300"/>
              </a:solidFill>
            </a:endParaRPr>
          </a:p>
        </p:txBody>
      </p:sp>
    </p:spTree>
    <p:extLst>
      <p:ext uri="{BB962C8B-B14F-4D97-AF65-F5344CB8AC3E}">
        <p14:creationId xmlns:p14="http://schemas.microsoft.com/office/powerpoint/2010/main" val="3615482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Content Placeholder 1"/>
          <p:cNvSpPr>
            <a:spLocks noGrp="1"/>
          </p:cNvSpPr>
          <p:nvPr>
            <p:ph idx="1"/>
          </p:nvPr>
        </p:nvSpPr>
        <p:spPr>
          <a:xfrm>
            <a:off x="656216" y="2254686"/>
            <a:ext cx="9603797" cy="3785753"/>
          </a:xfrm>
        </p:spPr>
        <p:txBody>
          <a:bodyPr/>
          <a:lstStyle/>
          <a:p>
            <a:pPr marL="457200" indent="-457200">
              <a:buFont typeface="+mj-lt"/>
              <a:buAutoNum type="arabicPeriod"/>
            </a:pPr>
            <a:r>
              <a:rPr lang="en-US" altLang="en-US" dirty="0"/>
              <a:t>Define buried-duct practices that are explicitly allowed</a:t>
            </a:r>
          </a:p>
          <a:p>
            <a:pPr marL="457200" indent="-457200">
              <a:buFont typeface="+mj-lt"/>
              <a:buAutoNum type="arabicPeriod"/>
            </a:pPr>
            <a:r>
              <a:rPr lang="en-US" altLang="en-US" dirty="0"/>
              <a:t>Provide a means to characterize the performance of a buried duct system as an equivalent duct insulation R-value</a:t>
            </a:r>
          </a:p>
          <a:p>
            <a:pPr marL="457200" indent="-457200">
              <a:buFont typeface="+mj-lt"/>
              <a:buAutoNum type="arabicPeriod"/>
            </a:pPr>
            <a:r>
              <a:rPr lang="en-US" altLang="en-US" dirty="0"/>
              <a:t>Allow simplified credit for buried ducts in the performance path</a:t>
            </a:r>
          </a:p>
          <a:p>
            <a:pPr lvl="1" indent="-342900"/>
            <a:r>
              <a:rPr lang="en-US" altLang="en-US" dirty="0"/>
              <a:t>Buried duct system may be considered inside conditioned space if certain requirements are met</a:t>
            </a:r>
          </a:p>
        </p:txBody>
      </p:sp>
      <p:sp>
        <p:nvSpPr>
          <p:cNvPr id="286723" name="Title 2"/>
          <p:cNvSpPr>
            <a:spLocks noGrp="1"/>
          </p:cNvSpPr>
          <p:nvPr>
            <p:ph type="title"/>
          </p:nvPr>
        </p:nvSpPr>
        <p:spPr/>
        <p:txBody>
          <a:bodyPr/>
          <a:lstStyle/>
          <a:p>
            <a:r>
              <a:rPr lang="en-US" altLang="en-US" sz="2400" b="1" dirty="0"/>
              <a:t>Ducts Buried within Ceiling Insulation</a:t>
            </a:r>
          </a:p>
        </p:txBody>
      </p:sp>
      <p:sp>
        <p:nvSpPr>
          <p:cNvPr id="2" name="TextBox 1"/>
          <p:cNvSpPr txBox="1"/>
          <p:nvPr/>
        </p:nvSpPr>
        <p:spPr>
          <a:xfrm>
            <a:off x="731520" y="1415441"/>
            <a:ext cx="10628555" cy="676406"/>
          </a:xfrm>
          <a:prstGeom prst="rect">
            <a:avLst/>
          </a:prstGeom>
        </p:spPr>
        <p:txBody>
          <a:bodyPr vert="horz" wrap="square" lIns="91440" tIns="45720" rIns="91440" bIns="45720" rtlCol="0">
            <a:normAutofit fontScale="92500" lnSpcReduction="10000"/>
          </a:bodyPr>
          <a:lstStyle/>
          <a:p>
            <a:pPr defTabSz="457200">
              <a:spcBef>
                <a:spcPct val="20000"/>
              </a:spcBef>
            </a:pPr>
            <a:r>
              <a:rPr lang="en-US" sz="2323" dirty="0">
                <a:solidFill>
                  <a:schemeClr val="bg2">
                    <a:lumMod val="10000"/>
                  </a:schemeClr>
                </a:solidFill>
                <a:latin typeface="Arial Narrow"/>
                <a:cs typeface="Arial Narrow"/>
              </a:rPr>
              <a:t>Prior to </a:t>
            </a:r>
            <a:r>
              <a:rPr lang="en-US" sz="2323" b="1" dirty="0">
                <a:solidFill>
                  <a:schemeClr val="bg2">
                    <a:lumMod val="10000"/>
                  </a:schemeClr>
                </a:solidFill>
                <a:latin typeface="Arial Narrow"/>
                <a:cs typeface="Arial Narrow"/>
              </a:rPr>
              <a:t>2018, the IECC did not prohibit buried ducts, but neither did it define the practice or make specific allowance for it.  Provisions: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Content Placeholder 1"/>
          <p:cNvSpPr>
            <a:spLocks noGrp="1"/>
          </p:cNvSpPr>
          <p:nvPr>
            <p:ph idx="1"/>
          </p:nvPr>
        </p:nvSpPr>
        <p:spPr>
          <a:xfrm>
            <a:off x="650240" y="1163638"/>
            <a:ext cx="10708640" cy="5287962"/>
          </a:xfrm>
        </p:spPr>
        <p:txBody>
          <a:bodyPr>
            <a:normAutofit/>
          </a:bodyPr>
          <a:lstStyle/>
          <a:p>
            <a:r>
              <a:rPr lang="en-US" altLang="en-US" dirty="0"/>
              <a:t>Where supply and return air ducts are partially or completely buried in ceiling insulation, such ducts shall comply with all of the following:</a:t>
            </a:r>
          </a:p>
          <a:p>
            <a:pPr lvl="1"/>
            <a:r>
              <a:rPr lang="en-US" altLang="en-US" sz="1800" dirty="0"/>
              <a:t>1. The supply and return ducts shall have an insulation </a:t>
            </a:r>
            <a:r>
              <a:rPr lang="en-US" altLang="en-US" sz="1800" i="1" dirty="0"/>
              <a:t>R</a:t>
            </a:r>
            <a:r>
              <a:rPr lang="en-US" altLang="en-US" sz="1800" dirty="0"/>
              <a:t>-value not less than R-8.</a:t>
            </a:r>
          </a:p>
          <a:p>
            <a:pPr lvl="1"/>
            <a:r>
              <a:rPr lang="en-US" altLang="en-US" sz="1800" dirty="0"/>
              <a:t>2. At all points along each duct, the sum of the ceiling insulation </a:t>
            </a:r>
            <a:r>
              <a:rPr lang="en-US" altLang="en-US" sz="1800" i="1" dirty="0"/>
              <a:t>R</a:t>
            </a:r>
            <a:r>
              <a:rPr lang="en-US" altLang="en-US" sz="1800" dirty="0"/>
              <a:t>-value against and above the top of the duct, and against and below the bottom of the duct, shall be not less than R-19, excluding the </a:t>
            </a:r>
            <a:r>
              <a:rPr lang="en-US" altLang="en-US" sz="1800" i="1" dirty="0"/>
              <a:t>R</a:t>
            </a:r>
            <a:r>
              <a:rPr lang="en-US" altLang="en-US" sz="1800" dirty="0"/>
              <a:t>-value of the duct insulation.</a:t>
            </a:r>
          </a:p>
          <a:p>
            <a:pPr lvl="1"/>
            <a:r>
              <a:rPr lang="en-US" altLang="en-US" sz="1800" dirty="0"/>
              <a:t>3. In </a:t>
            </a:r>
            <a:r>
              <a:rPr lang="en-US" altLang="en-US" sz="1800" i="1" dirty="0"/>
              <a:t>Climate Zones </a:t>
            </a:r>
            <a:r>
              <a:rPr lang="en-US" altLang="en-US" sz="1800" dirty="0">
                <a:solidFill>
                  <a:srgbClr val="FF0000"/>
                </a:solidFill>
              </a:rPr>
              <a:t>0A</a:t>
            </a:r>
            <a:r>
              <a:rPr lang="en-US" altLang="en-US" sz="1800" i="1" dirty="0"/>
              <a:t>, </a:t>
            </a:r>
            <a:r>
              <a:rPr lang="en-US" altLang="en-US" sz="1800" dirty="0"/>
              <a:t>1A, 2A and 3A, the supply ducts shall be completely buried within ceiling insulation, insulated to an </a:t>
            </a:r>
            <a:r>
              <a:rPr lang="en-US" altLang="en-US" sz="1800" i="1" dirty="0"/>
              <a:t>R</a:t>
            </a:r>
            <a:r>
              <a:rPr lang="en-US" altLang="en-US" sz="1800" dirty="0"/>
              <a:t>-value of not less than R-13 and in compliance with the vapor retarder requirements of Section 604.11 of the </a:t>
            </a:r>
            <a:r>
              <a:rPr lang="en-US" altLang="en-US" sz="1800" i="1" dirty="0"/>
              <a:t>International Mechanical Code </a:t>
            </a:r>
            <a:r>
              <a:rPr lang="en-US" altLang="en-US" sz="1800" dirty="0"/>
              <a:t>or Section M1601.4.6 of the </a:t>
            </a:r>
            <a:r>
              <a:rPr lang="en-US" altLang="en-US" sz="1800" i="1" dirty="0"/>
              <a:t>International Residential Code</a:t>
            </a:r>
            <a:r>
              <a:rPr lang="en-US" altLang="en-US" sz="1800" dirty="0"/>
              <a:t>, as applicable.</a:t>
            </a:r>
            <a:br>
              <a:rPr lang="en-US" altLang="en-US" sz="1800" dirty="0"/>
            </a:br>
            <a:endParaRPr lang="en-US" altLang="en-US" sz="1800" dirty="0"/>
          </a:p>
          <a:p>
            <a:r>
              <a:rPr lang="en-US" altLang="en-US" b="1" dirty="0"/>
              <a:t>Exception: </a:t>
            </a:r>
            <a:r>
              <a:rPr lang="en-US" altLang="en-US" dirty="0"/>
              <a:t>Sections of the supply duct that are less than 3 feet (914 mm) from the supply outlet shall not be required to comply with these requirements.</a:t>
            </a:r>
            <a:endParaRPr lang="en-US" altLang="en-US" sz="3200" dirty="0"/>
          </a:p>
        </p:txBody>
      </p:sp>
      <p:sp>
        <p:nvSpPr>
          <p:cNvPr id="286723" name="Title 2"/>
          <p:cNvSpPr>
            <a:spLocks noGrp="1"/>
          </p:cNvSpPr>
          <p:nvPr>
            <p:ph type="title"/>
          </p:nvPr>
        </p:nvSpPr>
        <p:spPr/>
        <p:txBody>
          <a:bodyPr/>
          <a:lstStyle/>
          <a:p>
            <a:r>
              <a:rPr lang="en-US" altLang="en-US" sz="2400" b="1" dirty="0"/>
              <a:t>Ducts Buried within Ceiling Insulation</a:t>
            </a:r>
            <a:br>
              <a:rPr lang="en-US" altLang="en-US" sz="2000" dirty="0">
                <a:solidFill>
                  <a:srgbClr val="FF3300"/>
                </a:solidFill>
              </a:rPr>
            </a:br>
            <a:r>
              <a:rPr lang="en-US" altLang="en-US" sz="2000" b="1" i="1" dirty="0"/>
              <a:t>Section R403.3.</a:t>
            </a:r>
            <a:r>
              <a:rPr lang="en-US" altLang="en-US" sz="2000" b="1" i="1" dirty="0">
                <a:solidFill>
                  <a:srgbClr val="FF0000"/>
                </a:solidFill>
              </a:rPr>
              <a:t>3</a:t>
            </a:r>
          </a:p>
        </p:txBody>
      </p:sp>
    </p:spTree>
    <p:extLst>
      <p:ext uri="{BB962C8B-B14F-4D97-AF65-F5344CB8AC3E}">
        <p14:creationId xmlns:p14="http://schemas.microsoft.com/office/powerpoint/2010/main" val="186280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76D3-FF74-4B87-9C29-622E2ADCD543}"/>
              </a:ext>
            </a:extLst>
          </p:cNvPr>
          <p:cNvSpPr>
            <a:spLocks noGrp="1"/>
          </p:cNvSpPr>
          <p:nvPr>
            <p:ph type="title"/>
          </p:nvPr>
        </p:nvSpPr>
        <p:spPr/>
        <p:txBody>
          <a:bodyPr>
            <a:normAutofit/>
          </a:bodyPr>
          <a:lstStyle/>
          <a:p>
            <a:r>
              <a:rPr lang="en-US" sz="2400" b="1" dirty="0"/>
              <a:t>Structure of the 2021 IECC</a:t>
            </a:r>
          </a:p>
        </p:txBody>
      </p:sp>
      <p:sp>
        <p:nvSpPr>
          <p:cNvPr id="5" name="Rectangle 26">
            <a:extLst>
              <a:ext uri="{FF2B5EF4-FFF2-40B4-BE49-F238E27FC236}">
                <a16:creationId xmlns:a16="http://schemas.microsoft.com/office/drawing/2014/main" id="{24846AB6-8162-466E-BB71-9547785928C8}"/>
              </a:ext>
            </a:extLst>
          </p:cNvPr>
          <p:cNvSpPr txBox="1">
            <a:spLocks noChangeArrowheads="1"/>
          </p:cNvSpPr>
          <p:nvPr/>
        </p:nvSpPr>
        <p:spPr>
          <a:xfrm>
            <a:off x="1484737" y="3147102"/>
            <a:ext cx="3819537" cy="2895110"/>
          </a:xfrm>
          <a:prstGeom prst="rect">
            <a:avLst/>
          </a:prstGeom>
        </p:spPr>
        <p:txBody>
          <a:bodyPr/>
          <a:lstStyle>
            <a:lvl1pPr marL="411480" indent="-411480" algn="l" defTabSz="548640" rtl="0" eaLnBrk="1" latinLnBrk="0" hangingPunct="1">
              <a:spcBef>
                <a:spcPct val="20000"/>
              </a:spcBef>
              <a:buFont typeface="Arial"/>
              <a:buChar char="•"/>
              <a:defRPr sz="2880" kern="1200" baseline="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2400" kern="1200" baseline="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16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16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16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0" indent="0" defTabSz="457182">
              <a:buNone/>
              <a:tabLst>
                <a:tab pos="623069" algn="l"/>
              </a:tabLst>
            </a:pPr>
            <a:r>
              <a:rPr lang="en-US" altLang="en-US" sz="1667" dirty="0">
                <a:solidFill>
                  <a:srgbClr val="000000"/>
                </a:solidFill>
                <a:latin typeface="Arial"/>
              </a:rPr>
              <a:t>Ch. 1	Scope and Application /	</a:t>
            </a:r>
            <a:br>
              <a:rPr lang="en-US" altLang="en-US" sz="1667" dirty="0">
                <a:solidFill>
                  <a:srgbClr val="000000"/>
                </a:solidFill>
                <a:latin typeface="Arial"/>
              </a:rPr>
            </a:br>
            <a:r>
              <a:rPr lang="en-US" altLang="en-US" sz="1667" dirty="0">
                <a:solidFill>
                  <a:srgbClr val="000000"/>
                </a:solidFill>
                <a:latin typeface="Arial"/>
              </a:rPr>
              <a:t>	Administrative and Enforcement</a:t>
            </a:r>
          </a:p>
          <a:p>
            <a:pPr marL="0" indent="0" defTabSz="457182">
              <a:buNone/>
              <a:tabLst>
                <a:tab pos="623069" algn="l"/>
              </a:tabLst>
            </a:pPr>
            <a:r>
              <a:rPr lang="en-US" altLang="en-US" sz="1667" dirty="0">
                <a:solidFill>
                  <a:srgbClr val="000000"/>
                </a:solidFill>
                <a:latin typeface="Arial"/>
              </a:rPr>
              <a:t>Ch. 2	Definitions</a:t>
            </a:r>
          </a:p>
          <a:p>
            <a:pPr marL="0" indent="0" defTabSz="457182">
              <a:buNone/>
              <a:tabLst>
                <a:tab pos="623069" algn="l"/>
              </a:tabLst>
            </a:pPr>
            <a:r>
              <a:rPr lang="en-US" altLang="en-US" sz="1667" dirty="0">
                <a:solidFill>
                  <a:srgbClr val="000000"/>
                </a:solidFill>
                <a:latin typeface="Arial"/>
              </a:rPr>
              <a:t>Ch. 3	General Requirements</a:t>
            </a:r>
          </a:p>
          <a:p>
            <a:pPr marL="0" indent="0" defTabSz="457182">
              <a:buNone/>
              <a:tabLst>
                <a:tab pos="623069" algn="l"/>
              </a:tabLst>
            </a:pPr>
            <a:r>
              <a:rPr lang="en-US" altLang="en-US" sz="1667" dirty="0">
                <a:solidFill>
                  <a:srgbClr val="000000"/>
                </a:solidFill>
                <a:latin typeface="Arial"/>
              </a:rPr>
              <a:t>Ch. 4	Commercial Energy Efficiency</a:t>
            </a:r>
          </a:p>
          <a:p>
            <a:pPr marL="0" indent="0" defTabSz="457182">
              <a:buNone/>
              <a:tabLst>
                <a:tab pos="623069" algn="l"/>
              </a:tabLst>
            </a:pPr>
            <a:r>
              <a:rPr lang="en-US" altLang="en-US" sz="1667" dirty="0">
                <a:solidFill>
                  <a:srgbClr val="000000"/>
                </a:solidFill>
                <a:latin typeface="Arial"/>
              </a:rPr>
              <a:t>Ch. 5  Existing Buildings </a:t>
            </a:r>
          </a:p>
          <a:p>
            <a:pPr marL="0" indent="0" defTabSz="457182">
              <a:buNone/>
              <a:tabLst>
                <a:tab pos="623069" algn="l"/>
              </a:tabLst>
            </a:pPr>
            <a:r>
              <a:rPr lang="en-US" altLang="en-US" sz="1667" dirty="0">
                <a:solidFill>
                  <a:srgbClr val="000000"/>
                </a:solidFill>
                <a:latin typeface="Arial"/>
              </a:rPr>
              <a:t>Ch. 6	Referenced Standards</a:t>
            </a:r>
          </a:p>
          <a:p>
            <a:pPr marL="0" indent="0" defTabSz="457182">
              <a:buNone/>
              <a:tabLst>
                <a:tab pos="623069" algn="l"/>
              </a:tabLst>
            </a:pPr>
            <a:r>
              <a:rPr lang="en-US" altLang="en-US" sz="1667" dirty="0">
                <a:solidFill>
                  <a:srgbClr val="000000"/>
                </a:solidFill>
                <a:latin typeface="Arial"/>
              </a:rPr>
              <a:t>Appendices</a:t>
            </a:r>
          </a:p>
          <a:p>
            <a:pPr marL="0" indent="0" defTabSz="457182">
              <a:buNone/>
              <a:tabLst>
                <a:tab pos="623069" algn="l"/>
              </a:tabLst>
            </a:pPr>
            <a:r>
              <a:rPr lang="en-US" altLang="en-US" sz="1667" dirty="0">
                <a:solidFill>
                  <a:srgbClr val="000000"/>
                </a:solidFill>
                <a:latin typeface="Arial"/>
              </a:rPr>
              <a:t>Index   </a:t>
            </a:r>
            <a:r>
              <a:rPr lang="en-US" altLang="en-US" sz="1667" dirty="0">
                <a:solidFill>
                  <a:srgbClr val="50565C"/>
                </a:solidFill>
                <a:latin typeface="Arial"/>
              </a:rPr>
              <a:t>	</a:t>
            </a:r>
          </a:p>
        </p:txBody>
      </p:sp>
      <p:graphicFrame>
        <p:nvGraphicFramePr>
          <p:cNvPr id="7" name="Diagram 6">
            <a:extLst>
              <a:ext uri="{FF2B5EF4-FFF2-40B4-BE49-F238E27FC236}">
                <a16:creationId xmlns:a16="http://schemas.microsoft.com/office/drawing/2014/main" id="{250AE997-B76F-4282-B02C-7083A25AC567}"/>
              </a:ext>
            </a:extLst>
          </p:cNvPr>
          <p:cNvGraphicFramePr/>
          <p:nvPr>
            <p:extLst>
              <p:ext uri="{D42A27DB-BD31-4B8C-83A1-F6EECF244321}">
                <p14:modId xmlns:p14="http://schemas.microsoft.com/office/powerpoint/2010/main" val="2698166644"/>
              </p:ext>
            </p:extLst>
          </p:nvPr>
        </p:nvGraphicFramePr>
        <p:xfrm>
          <a:off x="2009504" y="1938527"/>
          <a:ext cx="2072302" cy="80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9D62666C-84CB-41A8-9AEF-80BF36EA041B}"/>
              </a:ext>
            </a:extLst>
          </p:cNvPr>
          <p:cNvGraphicFramePr/>
          <p:nvPr/>
        </p:nvGraphicFramePr>
        <p:xfrm>
          <a:off x="7149611" y="1936881"/>
          <a:ext cx="1873428" cy="8086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ectangle 26">
            <a:extLst>
              <a:ext uri="{FF2B5EF4-FFF2-40B4-BE49-F238E27FC236}">
                <a16:creationId xmlns:a16="http://schemas.microsoft.com/office/drawing/2014/main" id="{CB52CB9E-B3B3-4715-8B29-8062770565A1}"/>
              </a:ext>
            </a:extLst>
          </p:cNvPr>
          <p:cNvSpPr txBox="1">
            <a:spLocks noChangeArrowheads="1"/>
          </p:cNvSpPr>
          <p:nvPr/>
        </p:nvSpPr>
        <p:spPr>
          <a:xfrm>
            <a:off x="6641567" y="3147102"/>
            <a:ext cx="3819537" cy="2719380"/>
          </a:xfrm>
          <a:prstGeom prst="rect">
            <a:avLst/>
          </a:prstGeom>
        </p:spPr>
        <p:txBody>
          <a:bodyPr/>
          <a:lstStyle>
            <a:lvl1pPr marL="411480" indent="-411480" algn="l" defTabSz="548640" rtl="0" eaLnBrk="1" latinLnBrk="0" hangingPunct="1">
              <a:spcBef>
                <a:spcPct val="20000"/>
              </a:spcBef>
              <a:buFont typeface="Arial"/>
              <a:buChar char="•"/>
              <a:defRPr sz="2880" kern="1200" baseline="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2400" kern="1200" baseline="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16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16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16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0" indent="0" defTabSz="457182">
              <a:buNone/>
              <a:tabLst>
                <a:tab pos="623069" algn="l"/>
              </a:tabLst>
            </a:pPr>
            <a:r>
              <a:rPr lang="en-US" altLang="en-US" sz="1667" dirty="0">
                <a:solidFill>
                  <a:srgbClr val="000000"/>
                </a:solidFill>
                <a:latin typeface="Arial"/>
              </a:rPr>
              <a:t>Ch. 1	Scope and Application /	</a:t>
            </a:r>
            <a:br>
              <a:rPr lang="en-US" altLang="en-US" sz="1667" dirty="0">
                <a:solidFill>
                  <a:srgbClr val="000000"/>
                </a:solidFill>
                <a:latin typeface="Arial"/>
              </a:rPr>
            </a:br>
            <a:r>
              <a:rPr lang="en-US" altLang="en-US" sz="1667" dirty="0">
                <a:solidFill>
                  <a:srgbClr val="000000"/>
                </a:solidFill>
                <a:latin typeface="Arial"/>
              </a:rPr>
              <a:t>	Administrative and Enforcement</a:t>
            </a:r>
          </a:p>
          <a:p>
            <a:pPr marL="0" indent="0" defTabSz="457182">
              <a:buNone/>
              <a:tabLst>
                <a:tab pos="623069" algn="l"/>
              </a:tabLst>
            </a:pPr>
            <a:r>
              <a:rPr lang="en-US" altLang="en-US" sz="1667" dirty="0">
                <a:solidFill>
                  <a:srgbClr val="000000"/>
                </a:solidFill>
                <a:latin typeface="Arial"/>
              </a:rPr>
              <a:t>Ch. 2	Definitions</a:t>
            </a:r>
          </a:p>
          <a:p>
            <a:pPr marL="0" indent="0" defTabSz="457182">
              <a:buNone/>
              <a:tabLst>
                <a:tab pos="623069" algn="l"/>
              </a:tabLst>
            </a:pPr>
            <a:r>
              <a:rPr lang="en-US" altLang="en-US" sz="1667" dirty="0">
                <a:solidFill>
                  <a:srgbClr val="000000"/>
                </a:solidFill>
                <a:latin typeface="Arial"/>
              </a:rPr>
              <a:t>Ch. 3	General Requirements</a:t>
            </a:r>
          </a:p>
          <a:p>
            <a:pPr marL="0" indent="0" defTabSz="457182">
              <a:buNone/>
              <a:tabLst>
                <a:tab pos="623069" algn="l"/>
              </a:tabLst>
            </a:pPr>
            <a:r>
              <a:rPr lang="en-US" altLang="en-US" sz="1667" dirty="0">
                <a:solidFill>
                  <a:srgbClr val="92D050"/>
                </a:solidFill>
                <a:latin typeface="Arial"/>
              </a:rPr>
              <a:t>Ch. 4	Residential Energy Efficiency</a:t>
            </a:r>
          </a:p>
          <a:p>
            <a:pPr marL="0" indent="0" defTabSz="457182">
              <a:buNone/>
              <a:tabLst>
                <a:tab pos="623069" algn="l"/>
              </a:tabLst>
            </a:pPr>
            <a:r>
              <a:rPr lang="en-US" altLang="en-US" sz="1667" dirty="0">
                <a:solidFill>
                  <a:srgbClr val="000000"/>
                </a:solidFill>
                <a:latin typeface="Arial"/>
              </a:rPr>
              <a:t>Ch. 5  Existing Buildings </a:t>
            </a:r>
          </a:p>
          <a:p>
            <a:pPr marL="0" indent="0" defTabSz="457182">
              <a:buNone/>
              <a:tabLst>
                <a:tab pos="623069" algn="l"/>
              </a:tabLst>
            </a:pPr>
            <a:r>
              <a:rPr lang="en-US" altLang="en-US" sz="1667" dirty="0">
                <a:solidFill>
                  <a:srgbClr val="000000"/>
                </a:solidFill>
                <a:latin typeface="Arial"/>
              </a:rPr>
              <a:t>Ch. 6	Referenced Standards</a:t>
            </a:r>
          </a:p>
          <a:p>
            <a:pPr marL="0" indent="0" defTabSz="457182">
              <a:buNone/>
              <a:tabLst>
                <a:tab pos="623069" algn="l"/>
              </a:tabLst>
            </a:pPr>
            <a:r>
              <a:rPr lang="en-US" altLang="en-US" sz="1667" dirty="0">
                <a:solidFill>
                  <a:srgbClr val="000000"/>
                </a:solidFill>
                <a:latin typeface="Arial"/>
              </a:rPr>
              <a:t>Appendices</a:t>
            </a:r>
          </a:p>
          <a:p>
            <a:pPr marL="0" indent="0" defTabSz="457182">
              <a:buNone/>
              <a:tabLst>
                <a:tab pos="623069" algn="l"/>
              </a:tabLst>
            </a:pPr>
            <a:r>
              <a:rPr lang="en-US" altLang="en-US" sz="1667" dirty="0">
                <a:solidFill>
                  <a:srgbClr val="000000"/>
                </a:solidFill>
                <a:latin typeface="Arial"/>
              </a:rPr>
              <a:t>Index  </a:t>
            </a:r>
          </a:p>
          <a:p>
            <a:pPr marL="0" indent="0" defTabSz="457182">
              <a:buNone/>
              <a:tabLst>
                <a:tab pos="623069" algn="l"/>
              </a:tabLst>
            </a:pPr>
            <a:r>
              <a:rPr lang="en-US" altLang="en-US" sz="1667" dirty="0">
                <a:solidFill>
                  <a:srgbClr val="50565C"/>
                </a:solidFill>
                <a:latin typeface="Arial"/>
              </a:rPr>
              <a:t>	</a:t>
            </a:r>
          </a:p>
        </p:txBody>
      </p:sp>
    </p:spTree>
    <p:extLst>
      <p:ext uri="{BB962C8B-B14F-4D97-AF65-F5344CB8AC3E}">
        <p14:creationId xmlns:p14="http://schemas.microsoft.com/office/powerpoint/2010/main" val="2798336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p:cNvSpPr>
            <a:spLocks noGrp="1"/>
          </p:cNvSpPr>
          <p:nvPr>
            <p:ph type="title"/>
          </p:nvPr>
        </p:nvSpPr>
        <p:spPr>
          <a:xfrm>
            <a:off x="336457" y="0"/>
            <a:ext cx="6134100" cy="920750"/>
          </a:xfrm>
        </p:spPr>
        <p:txBody>
          <a:bodyPr/>
          <a:lstStyle/>
          <a:p>
            <a:r>
              <a:rPr lang="en-US" altLang="en-US" sz="2400" b="1" dirty="0"/>
              <a:t>Effective R-value of Deeply Buried Ducts</a:t>
            </a:r>
            <a:br>
              <a:rPr lang="en-US" altLang="en-US" sz="2400" b="1" dirty="0">
                <a:solidFill>
                  <a:srgbClr val="FF3300"/>
                </a:solidFill>
              </a:rPr>
            </a:br>
            <a:r>
              <a:rPr lang="en-US" altLang="en-US" sz="2000" b="1" i="1" dirty="0"/>
              <a:t>Section R403.3.</a:t>
            </a:r>
            <a:r>
              <a:rPr lang="en-US" altLang="en-US" sz="2000" b="1" i="1" dirty="0">
                <a:solidFill>
                  <a:srgbClr val="FF0000"/>
                </a:solidFill>
              </a:rPr>
              <a:t>3</a:t>
            </a:r>
            <a:r>
              <a:rPr lang="en-US" altLang="en-US" sz="2000" b="1" i="1" dirty="0"/>
              <a:t>.1</a:t>
            </a:r>
          </a:p>
        </p:txBody>
      </p:sp>
      <p:sp>
        <p:nvSpPr>
          <p:cNvPr id="288771" name="Content Placeholder 2"/>
          <p:cNvSpPr>
            <a:spLocks noGrp="1"/>
          </p:cNvSpPr>
          <p:nvPr>
            <p:ph idx="1"/>
          </p:nvPr>
        </p:nvSpPr>
        <p:spPr/>
        <p:txBody>
          <a:bodyPr/>
          <a:lstStyle/>
          <a:p>
            <a:r>
              <a:rPr lang="en-US" altLang="en-US" dirty="0"/>
              <a:t>Where using a simulated energy performance analysis, sections of ducts that are: </a:t>
            </a:r>
          </a:p>
          <a:p>
            <a:pPr lvl="1"/>
            <a:r>
              <a:rPr lang="en-US" altLang="en-US" sz="1800" dirty="0"/>
              <a:t>installed in accordance with Section R403.3.</a:t>
            </a:r>
            <a:r>
              <a:rPr lang="en-US" altLang="en-US" sz="1800" dirty="0">
                <a:solidFill>
                  <a:srgbClr val="FF0000"/>
                </a:solidFill>
              </a:rPr>
              <a:t>3</a:t>
            </a:r>
          </a:p>
          <a:p>
            <a:pPr lvl="1"/>
            <a:r>
              <a:rPr lang="en-US" altLang="en-US" sz="1800" dirty="0"/>
              <a:t>located directly on, or within 5.5 inches (140 mm) of the ceiling</a:t>
            </a:r>
          </a:p>
          <a:p>
            <a:pPr lvl="1"/>
            <a:r>
              <a:rPr lang="en-US" altLang="en-US" sz="1800" dirty="0"/>
              <a:t>surrounded with blown-in attic insulation having an </a:t>
            </a:r>
            <a:r>
              <a:rPr lang="en-US" altLang="en-US" sz="1800" i="1" dirty="0"/>
              <a:t>R</a:t>
            </a:r>
            <a:r>
              <a:rPr lang="en-US" altLang="en-US" sz="1800" dirty="0"/>
              <a:t>-value of R-30 or greater </a:t>
            </a:r>
          </a:p>
          <a:p>
            <a:pPr lvl="1"/>
            <a:r>
              <a:rPr lang="en-US" altLang="en-US" sz="1800" dirty="0"/>
              <a:t>located such that the top of the duct is not less than 3.5 inches below the top of the insulation</a:t>
            </a:r>
          </a:p>
          <a:p>
            <a:r>
              <a:rPr lang="en-US" altLang="en-US" dirty="0"/>
              <a:t>shall be considered as having an effective duct insulation </a:t>
            </a:r>
            <a:r>
              <a:rPr lang="en-US" altLang="en-US" i="1" dirty="0"/>
              <a:t>R</a:t>
            </a:r>
            <a:r>
              <a:rPr lang="en-US" altLang="en-US" dirty="0"/>
              <a:t>-value of R-25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5"/>
          <p:cNvSpPr>
            <a:spLocks noGrp="1" noChangeArrowheads="1"/>
          </p:cNvSpPr>
          <p:nvPr>
            <p:ph idx="1"/>
          </p:nvPr>
        </p:nvSpPr>
        <p:spPr>
          <a:xfrm>
            <a:off x="473336" y="1230314"/>
            <a:ext cx="6819639" cy="1976437"/>
          </a:xfrm>
        </p:spPr>
        <p:txBody>
          <a:bodyPr/>
          <a:lstStyle/>
          <a:p>
            <a:pPr eaLnBrk="1" hangingPunct="1">
              <a:spcBef>
                <a:spcPct val="40000"/>
              </a:spcBef>
              <a:buFont typeface="Wingdings" pitchFamily="2" charset="2"/>
              <a:buChar char="ü"/>
            </a:pPr>
            <a:r>
              <a:rPr lang="en-US" altLang="en-US" dirty="0"/>
              <a:t>Sealing</a:t>
            </a:r>
          </a:p>
          <a:p>
            <a:pPr lvl="1" eaLnBrk="1" hangingPunct="1">
              <a:spcBef>
                <a:spcPct val="40000"/>
              </a:spcBef>
            </a:pPr>
            <a:r>
              <a:rPr lang="en-US" altLang="en-US" dirty="0"/>
              <a:t>Joints and seams to comply with IMC or IRC</a:t>
            </a:r>
          </a:p>
          <a:p>
            <a:pPr lvl="1" eaLnBrk="1" hangingPunct="1">
              <a:spcBef>
                <a:spcPct val="40000"/>
              </a:spcBef>
            </a:pPr>
            <a:r>
              <a:rPr lang="en-US" altLang="en-US" dirty="0"/>
              <a:t>All ducts, air handlers, and filter boxes to be sealed</a:t>
            </a:r>
          </a:p>
        </p:txBody>
      </p:sp>
      <p:sp>
        <p:nvSpPr>
          <p:cNvPr id="277507" name="Rectangle 4"/>
          <p:cNvSpPr>
            <a:spLocks noGrp="1" noChangeArrowheads="1"/>
          </p:cNvSpPr>
          <p:nvPr>
            <p:ph type="title"/>
          </p:nvPr>
        </p:nvSpPr>
        <p:spPr>
          <a:xfrm>
            <a:off x="394187" y="0"/>
            <a:ext cx="5368925" cy="920750"/>
          </a:xfrm>
        </p:spPr>
        <p:txBody>
          <a:bodyPr/>
          <a:lstStyle/>
          <a:p>
            <a:pPr eaLnBrk="1" hangingPunct="1"/>
            <a:r>
              <a:rPr lang="en-US" altLang="en-US" sz="2400" b="1" dirty="0"/>
              <a:t>Duct Sealing</a:t>
            </a:r>
            <a:br>
              <a:rPr lang="en-US" altLang="en-US" sz="2400" b="1" dirty="0"/>
            </a:br>
            <a:r>
              <a:rPr lang="en-US" altLang="en-US" sz="2000" b="1" i="1" dirty="0"/>
              <a:t>Section R403.3.</a:t>
            </a:r>
            <a:r>
              <a:rPr lang="en-US" altLang="en-US" sz="2000" b="1" i="1" dirty="0">
                <a:solidFill>
                  <a:srgbClr val="FF0000"/>
                </a:solidFill>
              </a:rPr>
              <a:t>4</a:t>
            </a:r>
            <a:endParaRPr lang="en-US" altLang="en-US" sz="2400" b="1" dirty="0">
              <a:solidFill>
                <a:srgbClr val="FF0000"/>
              </a:solidFill>
            </a:endParaRPr>
          </a:p>
        </p:txBody>
      </p:sp>
      <p:pic>
        <p:nvPicPr>
          <p:cNvPr id="5" name="Picture 4" descr="Floor and duct insulation.">
            <a:hlinkClick r:id="rId3"/>
          </p:cNvPr>
          <p:cNvPicPr>
            <a:picLocks noChangeAspect="1" noChangeArrowheads="1"/>
          </p:cNvPicPr>
          <p:nvPr/>
        </p:nvPicPr>
        <p:blipFill>
          <a:blip r:embed="rId4"/>
          <a:srcRect/>
          <a:stretch>
            <a:fillRect/>
          </a:stretch>
        </p:blipFill>
        <p:spPr bwMode="auto">
          <a:xfrm>
            <a:off x="8432801" y="1312863"/>
            <a:ext cx="2870200" cy="2286000"/>
          </a:xfrm>
          <a:prstGeom prst="rect">
            <a:avLst/>
          </a:prstGeom>
          <a:ln>
            <a:noFill/>
          </a:ln>
          <a:effectLst>
            <a:outerShdw blurRad="292100" dist="139700" dir="2700000" algn="tl" rotWithShape="0">
              <a:srgbClr val="333333">
                <a:alpha val="65000"/>
              </a:srgbClr>
            </a:outerShdw>
          </a:effectLst>
        </p:spPr>
      </p:pic>
      <p:sp>
        <p:nvSpPr>
          <p:cNvPr id="6" name="Rectangle 5"/>
          <p:cNvSpPr txBox="1">
            <a:spLocks noChangeArrowheads="1"/>
          </p:cNvSpPr>
          <p:nvPr/>
        </p:nvSpPr>
        <p:spPr>
          <a:xfrm>
            <a:off x="2181226" y="3722688"/>
            <a:ext cx="7686675" cy="2678112"/>
          </a:xfrm>
          <a:prstGeom prst="rect">
            <a:avLst/>
          </a:prstGeom>
        </p:spPr>
        <p:txBody>
          <a:bodyPr>
            <a:normAutofit/>
          </a:bodyPr>
          <a:lstStyle/>
          <a:p>
            <a:pPr marL="342900" indent="-342900" defTabSz="457200">
              <a:spcBef>
                <a:spcPct val="40000"/>
              </a:spcBef>
              <a:buFont typeface="Arial"/>
              <a:buChar char="•"/>
              <a:defRPr/>
            </a:pPr>
            <a:endParaRPr lang="en-US"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Content Placeholder 1"/>
          <p:cNvSpPr>
            <a:spLocks noGrp="1"/>
          </p:cNvSpPr>
          <p:nvPr>
            <p:ph idx="1"/>
          </p:nvPr>
        </p:nvSpPr>
        <p:spPr/>
        <p:txBody>
          <a:bodyPr/>
          <a:lstStyle/>
          <a:p>
            <a:pPr marL="0" indent="0">
              <a:buNone/>
            </a:pPr>
            <a:r>
              <a:rPr lang="en-US" altLang="en-US"/>
              <a:t>Air handlers to have a manufacturer’s designation for an air leakage of ≤ 2% of design air flow rate per ASHRAE 193</a:t>
            </a:r>
          </a:p>
        </p:txBody>
      </p:sp>
      <p:sp>
        <p:nvSpPr>
          <p:cNvPr id="284675" name="Title 2"/>
          <p:cNvSpPr>
            <a:spLocks noGrp="1"/>
          </p:cNvSpPr>
          <p:nvPr>
            <p:ph type="title"/>
          </p:nvPr>
        </p:nvSpPr>
        <p:spPr/>
        <p:txBody>
          <a:bodyPr/>
          <a:lstStyle/>
          <a:p>
            <a:pPr eaLnBrk="1" hangingPunct="1"/>
            <a:r>
              <a:rPr lang="en-US" altLang="en-US" sz="2400" b="1" dirty="0"/>
              <a:t>Sealed Air Handler</a:t>
            </a:r>
            <a:br>
              <a:rPr lang="en-US" altLang="en-US" dirty="0">
                <a:solidFill>
                  <a:srgbClr val="FF0000"/>
                </a:solidFill>
              </a:rPr>
            </a:br>
            <a:r>
              <a:rPr lang="en-US" altLang="en-US" sz="2000" b="1" i="1" dirty="0"/>
              <a:t>Section R403.3.</a:t>
            </a:r>
            <a:r>
              <a:rPr lang="en-US" altLang="en-US" sz="2000" b="1" i="1" dirty="0">
                <a:solidFill>
                  <a:srgbClr val="FF0000"/>
                </a:solidFill>
              </a:rPr>
              <a:t>4</a:t>
            </a:r>
            <a:r>
              <a:rPr lang="en-US" altLang="en-US" sz="2000" b="1" i="1" dirty="0"/>
              <a:t>.1</a:t>
            </a:r>
          </a:p>
        </p:txBody>
      </p:sp>
      <p:pic>
        <p:nvPicPr>
          <p:cNvPr id="28467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9314" y="2511426"/>
            <a:ext cx="2725737"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Content Placeholder 1"/>
          <p:cNvSpPr>
            <a:spLocks noGrp="1"/>
          </p:cNvSpPr>
          <p:nvPr>
            <p:ph idx="1"/>
          </p:nvPr>
        </p:nvSpPr>
        <p:spPr>
          <a:xfrm>
            <a:off x="688490" y="1123950"/>
            <a:ext cx="9549300" cy="5524500"/>
          </a:xfrm>
        </p:spPr>
        <p:txBody>
          <a:bodyPr/>
          <a:lstStyle/>
          <a:p>
            <a:r>
              <a:rPr lang="en-US" altLang="en-US" sz="2000" dirty="0"/>
              <a:t>Ducts shall be pressure tested </a:t>
            </a:r>
            <a:r>
              <a:rPr lang="en-US" altLang="en-US" sz="2000" dirty="0">
                <a:solidFill>
                  <a:srgbClr val="FF0000"/>
                </a:solidFill>
              </a:rPr>
              <a:t>per ANSI/RESNET/ICC 380 or ASTM E1554 </a:t>
            </a:r>
            <a:r>
              <a:rPr lang="en-US" altLang="en-US" sz="2000" dirty="0"/>
              <a:t>to determine air leakage by either of the following:</a:t>
            </a:r>
          </a:p>
          <a:p>
            <a:pPr lvl="1"/>
            <a:r>
              <a:rPr lang="en-US" altLang="en-US" sz="1800" u="sng" dirty="0"/>
              <a:t>Rough-in test</a:t>
            </a:r>
          </a:p>
          <a:p>
            <a:pPr lvl="2"/>
            <a:r>
              <a:rPr lang="en-US" altLang="en-US" sz="1600" dirty="0"/>
              <a:t>Total leakage measured with a pressure differential of 0.1 inch </a:t>
            </a:r>
            <a:r>
              <a:rPr lang="en-US" altLang="en-US" sz="1600" dirty="0" err="1"/>
              <a:t>w.g</a:t>
            </a:r>
            <a:r>
              <a:rPr lang="en-US" altLang="en-US" sz="1600" dirty="0"/>
              <a:t>. (25 Pa) </a:t>
            </a:r>
            <a:r>
              <a:rPr lang="en-US" altLang="en-US" sz="1600" u="sng" dirty="0"/>
              <a:t>across the system</a:t>
            </a:r>
            <a:r>
              <a:rPr lang="en-US" altLang="en-US" sz="1600" dirty="0"/>
              <a:t> including manufacturer’s air handler enclosure</a:t>
            </a:r>
          </a:p>
          <a:p>
            <a:pPr lvl="3"/>
            <a:r>
              <a:rPr lang="en-US" altLang="en-US" sz="1600" dirty="0"/>
              <a:t>All registers taped or otherwise sealed</a:t>
            </a:r>
          </a:p>
          <a:p>
            <a:pPr lvl="1"/>
            <a:r>
              <a:rPr lang="en-US" altLang="en-US" sz="1800" u="sng" dirty="0"/>
              <a:t>Postconstruction test</a:t>
            </a:r>
          </a:p>
          <a:p>
            <a:pPr lvl="2"/>
            <a:r>
              <a:rPr lang="en-US" altLang="en-US" sz="1600" dirty="0"/>
              <a:t>Total leakage measured with a pressure differential of 0.1 inch </a:t>
            </a:r>
            <a:r>
              <a:rPr lang="en-US" altLang="en-US" sz="1600" dirty="0" err="1"/>
              <a:t>w.g</a:t>
            </a:r>
            <a:r>
              <a:rPr lang="en-US" altLang="en-US" sz="1600" dirty="0"/>
              <a:t>. (25 Pa) </a:t>
            </a:r>
            <a:r>
              <a:rPr lang="en-US" altLang="en-US" sz="1600" u="sng" dirty="0"/>
              <a:t>across the entire system</a:t>
            </a:r>
            <a:r>
              <a:rPr lang="en-US" altLang="en-US" sz="1600" dirty="0"/>
              <a:t> including manufacturer’s air handler enclosure </a:t>
            </a:r>
          </a:p>
          <a:p>
            <a:pPr lvl="3"/>
            <a:r>
              <a:rPr lang="en-US" altLang="en-US" sz="1600" dirty="0"/>
              <a:t>All registers taped or otherwise sealed</a:t>
            </a:r>
          </a:p>
          <a:p>
            <a:pPr lvl="1"/>
            <a:r>
              <a:rPr lang="en-US" altLang="en-US" sz="1800" dirty="0"/>
              <a:t>Exception</a:t>
            </a:r>
            <a:endParaRPr lang="en-US" altLang="en-US" sz="1800" dirty="0">
              <a:solidFill>
                <a:srgbClr val="FF0000"/>
              </a:solidFill>
            </a:endParaRPr>
          </a:p>
          <a:p>
            <a:pPr lvl="2"/>
            <a:r>
              <a:rPr lang="en-US" altLang="en-US" sz="1600" dirty="0"/>
              <a:t>Test not required for ducts serving heat or energy recovery ventilators not integrated with ducts serving heating or cooling systems</a:t>
            </a:r>
          </a:p>
          <a:p>
            <a:pPr lvl="2"/>
            <a:r>
              <a:rPr lang="en-US" altLang="en-US" sz="1600" dirty="0">
                <a:solidFill>
                  <a:srgbClr val="FF0000"/>
                </a:solidFill>
              </a:rPr>
              <a:t>(Note:  exception for ducts in conditioned space was removed)</a:t>
            </a:r>
          </a:p>
          <a:p>
            <a:pPr marL="914363" lvl="2" indent="0">
              <a:buNone/>
            </a:pPr>
            <a:endParaRPr lang="en-US" altLang="en-US" sz="1600" dirty="0"/>
          </a:p>
        </p:txBody>
      </p:sp>
      <p:sp>
        <p:nvSpPr>
          <p:cNvPr id="279555" name="Title 2"/>
          <p:cNvSpPr>
            <a:spLocks noGrp="1"/>
          </p:cNvSpPr>
          <p:nvPr>
            <p:ph type="title"/>
          </p:nvPr>
        </p:nvSpPr>
        <p:spPr/>
        <p:txBody>
          <a:bodyPr/>
          <a:lstStyle/>
          <a:p>
            <a:r>
              <a:rPr lang="en-US" altLang="en-US" sz="2400" b="1" dirty="0"/>
              <a:t>Duct Testing </a:t>
            </a:r>
            <a:br>
              <a:rPr lang="en-US" altLang="en-US" sz="2400" b="1" dirty="0"/>
            </a:br>
            <a:r>
              <a:rPr lang="en-US" altLang="en-US" sz="2000" b="1" i="1" dirty="0"/>
              <a:t>Section R403.3.</a:t>
            </a:r>
            <a:r>
              <a:rPr lang="en-US" altLang="en-US" sz="2000" b="1" i="1" dirty="0">
                <a:solidFill>
                  <a:srgbClr val="FF0000"/>
                </a:solidFill>
              </a:rPr>
              <a:t>5</a:t>
            </a:r>
            <a:endParaRPr lang="en-US" altLang="en-US" sz="24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3"/>
          <p:cNvSpPr>
            <a:spLocks noGrp="1" noChangeArrowheads="1"/>
          </p:cNvSpPr>
          <p:nvPr>
            <p:ph idx="1"/>
          </p:nvPr>
        </p:nvSpPr>
        <p:spPr>
          <a:xfrm>
            <a:off x="785309" y="1268414"/>
            <a:ext cx="9598530" cy="5324475"/>
          </a:xfrm>
        </p:spPr>
        <p:txBody>
          <a:bodyPr/>
          <a:lstStyle/>
          <a:p>
            <a:pPr marL="0" indent="0">
              <a:lnSpc>
                <a:spcPct val="90000"/>
              </a:lnSpc>
              <a:buNone/>
            </a:pPr>
            <a:r>
              <a:rPr lang="en-US" altLang="en-US" dirty="0"/>
              <a:t>Total leakage of ducts, where measured in accordance with Section 403.3.</a:t>
            </a:r>
            <a:r>
              <a:rPr lang="en-US" altLang="en-US" dirty="0">
                <a:solidFill>
                  <a:srgbClr val="FF0000"/>
                </a:solidFill>
              </a:rPr>
              <a:t>5</a:t>
            </a:r>
            <a:r>
              <a:rPr lang="en-US" altLang="en-US" dirty="0"/>
              <a:t> shall be as follows: </a:t>
            </a:r>
          </a:p>
          <a:p>
            <a:pPr lvl="1" eaLnBrk="1" hangingPunct="1">
              <a:lnSpc>
                <a:spcPct val="90000"/>
              </a:lnSpc>
              <a:buFont typeface="Wingdings" pitchFamily="2" charset="2"/>
              <a:buChar char="ü"/>
            </a:pPr>
            <a:r>
              <a:rPr lang="en-US" altLang="en-US" u="sng" dirty="0">
                <a:cs typeface="Arial" pitchFamily="34" charset="0"/>
              </a:rPr>
              <a:t>Rough-in test</a:t>
            </a:r>
          </a:p>
          <a:p>
            <a:pPr lvl="2" eaLnBrk="1" hangingPunct="1">
              <a:lnSpc>
                <a:spcPct val="90000"/>
              </a:lnSpc>
            </a:pPr>
            <a:r>
              <a:rPr lang="en-US" altLang="en-US" dirty="0"/>
              <a:t>Total leakage </a:t>
            </a:r>
            <a:r>
              <a:rPr lang="en-US" altLang="en-US" dirty="0">
                <a:cs typeface="Arial" pitchFamily="34" charset="0"/>
              </a:rPr>
              <a:t>≤4 cfm/per 100 ft</a:t>
            </a:r>
            <a:r>
              <a:rPr lang="en-US" altLang="en-US" baseline="30000" dirty="0">
                <a:cs typeface="Arial" pitchFamily="34" charset="0"/>
              </a:rPr>
              <a:t>2</a:t>
            </a:r>
            <a:r>
              <a:rPr lang="en-US" altLang="en-US" dirty="0">
                <a:cs typeface="Arial" pitchFamily="34" charset="0"/>
              </a:rPr>
              <a:t> of conditioned floor area</a:t>
            </a:r>
          </a:p>
          <a:p>
            <a:pPr lvl="3" eaLnBrk="1" hangingPunct="1">
              <a:lnSpc>
                <a:spcPct val="90000"/>
              </a:lnSpc>
            </a:pPr>
            <a:r>
              <a:rPr lang="en-US" altLang="en-US" sz="1600" dirty="0">
                <a:cs typeface="Arial" pitchFamily="34" charset="0"/>
              </a:rPr>
              <a:t>if air handler not installed at time of test</a:t>
            </a:r>
          </a:p>
          <a:p>
            <a:pPr lvl="4" eaLnBrk="1" hangingPunct="1">
              <a:lnSpc>
                <a:spcPct val="90000"/>
              </a:lnSpc>
            </a:pPr>
            <a:r>
              <a:rPr lang="en-US" altLang="en-US" sz="1600" dirty="0">
                <a:cs typeface="Arial" pitchFamily="34" charset="0"/>
              </a:rPr>
              <a:t>Total air leakage ≤3 cfm/per 100 ft</a:t>
            </a:r>
            <a:r>
              <a:rPr lang="en-US" altLang="en-US" sz="1600" baseline="30000" dirty="0">
                <a:cs typeface="Arial" pitchFamily="34" charset="0"/>
              </a:rPr>
              <a:t>2</a:t>
            </a:r>
          </a:p>
          <a:p>
            <a:pPr lvl="1" eaLnBrk="1" hangingPunct="1">
              <a:lnSpc>
                <a:spcPct val="90000"/>
              </a:lnSpc>
              <a:buFont typeface="Wingdings" pitchFamily="2" charset="2"/>
              <a:buChar char="ü"/>
            </a:pPr>
            <a:r>
              <a:rPr lang="en-US" altLang="en-US" u="sng" dirty="0"/>
              <a:t>Postconstruction test</a:t>
            </a:r>
          </a:p>
          <a:p>
            <a:pPr lvl="2" eaLnBrk="1" hangingPunct="1">
              <a:lnSpc>
                <a:spcPct val="90000"/>
              </a:lnSpc>
            </a:pPr>
            <a:r>
              <a:rPr lang="en-US" altLang="en-US" dirty="0">
                <a:cs typeface="Arial" pitchFamily="34" charset="0"/>
              </a:rPr>
              <a:t>Total leakage</a:t>
            </a:r>
            <a:r>
              <a:rPr lang="en-US" altLang="en-US" dirty="0"/>
              <a:t> </a:t>
            </a:r>
            <a:r>
              <a:rPr lang="en-US" altLang="en-US" dirty="0">
                <a:cs typeface="Arial" pitchFamily="34" charset="0"/>
              </a:rPr>
              <a:t>≤4 cfm/per 100 ft</a:t>
            </a:r>
            <a:r>
              <a:rPr lang="en-US" altLang="en-US" baseline="30000" dirty="0">
                <a:cs typeface="Arial" pitchFamily="34" charset="0"/>
              </a:rPr>
              <a:t>2</a:t>
            </a:r>
            <a:r>
              <a:rPr lang="en-US" altLang="en-US" dirty="0">
                <a:cs typeface="Arial" pitchFamily="34" charset="0"/>
              </a:rPr>
              <a:t> of conditioned floor area </a:t>
            </a:r>
          </a:p>
          <a:p>
            <a:pPr lvl="1" eaLnBrk="1" hangingPunct="1">
              <a:lnSpc>
                <a:spcPct val="90000"/>
              </a:lnSpc>
              <a:buFont typeface="Wingdings" pitchFamily="2" charset="2"/>
              <a:buChar char="ü"/>
            </a:pPr>
            <a:r>
              <a:rPr lang="en-US" altLang="en-US" u="sng" dirty="0">
                <a:solidFill>
                  <a:srgbClr val="FF0000"/>
                </a:solidFill>
                <a:cs typeface="Arial" pitchFamily="34" charset="0"/>
              </a:rPr>
              <a:t>Test for ducts within thermal envelope</a:t>
            </a:r>
          </a:p>
          <a:p>
            <a:pPr lvl="2" eaLnBrk="1" hangingPunct="1">
              <a:lnSpc>
                <a:spcPct val="90000"/>
              </a:lnSpc>
            </a:pPr>
            <a:r>
              <a:rPr lang="en-US" altLang="en-US" dirty="0">
                <a:solidFill>
                  <a:srgbClr val="FF0000"/>
                </a:solidFill>
              </a:rPr>
              <a:t>Total leakage </a:t>
            </a:r>
            <a:r>
              <a:rPr lang="en-US" altLang="en-US" dirty="0">
                <a:solidFill>
                  <a:srgbClr val="FF0000"/>
                </a:solidFill>
                <a:cs typeface="Arial" pitchFamily="34" charset="0"/>
              </a:rPr>
              <a:t>≤8 cfm/per 100 ft</a:t>
            </a:r>
            <a:r>
              <a:rPr lang="en-US" altLang="en-US" baseline="30000" dirty="0">
                <a:solidFill>
                  <a:srgbClr val="FF0000"/>
                </a:solidFill>
                <a:cs typeface="Arial" pitchFamily="34" charset="0"/>
              </a:rPr>
              <a:t>2</a:t>
            </a:r>
            <a:r>
              <a:rPr lang="en-US" altLang="en-US" dirty="0">
                <a:solidFill>
                  <a:srgbClr val="FF0000"/>
                </a:solidFill>
                <a:cs typeface="Arial" pitchFamily="34" charset="0"/>
              </a:rPr>
              <a:t> of conditioned floor area</a:t>
            </a:r>
          </a:p>
          <a:p>
            <a:pPr lvl="1">
              <a:lnSpc>
                <a:spcPct val="90000"/>
              </a:lnSpc>
            </a:pPr>
            <a:endParaRPr lang="en-US" altLang="en-US" dirty="0">
              <a:cs typeface="Arial" pitchFamily="34" charset="0"/>
            </a:endParaRPr>
          </a:p>
        </p:txBody>
      </p:sp>
      <p:sp>
        <p:nvSpPr>
          <p:cNvPr id="280579" name="Rectangle 2"/>
          <p:cNvSpPr>
            <a:spLocks noGrp="1" noChangeArrowheads="1"/>
          </p:cNvSpPr>
          <p:nvPr>
            <p:ph type="title"/>
          </p:nvPr>
        </p:nvSpPr>
        <p:spPr>
          <a:xfrm>
            <a:off x="370019" y="0"/>
            <a:ext cx="5403850" cy="920750"/>
          </a:xfrm>
        </p:spPr>
        <p:txBody>
          <a:bodyPr/>
          <a:lstStyle/>
          <a:p>
            <a:pPr eaLnBrk="1" hangingPunct="1"/>
            <a:r>
              <a:rPr lang="en-US" altLang="en-US" sz="2400" b="1" dirty="0"/>
              <a:t>Duct Leakage</a:t>
            </a:r>
            <a:br>
              <a:rPr lang="en-US" altLang="en-US" sz="2400" b="1" dirty="0"/>
            </a:br>
            <a:r>
              <a:rPr lang="en-US" altLang="en-US" sz="2000" b="1" i="1" dirty="0"/>
              <a:t>Section R403.3.</a:t>
            </a:r>
            <a:r>
              <a:rPr lang="en-US" altLang="en-US" sz="2000" b="1" i="1" dirty="0">
                <a:solidFill>
                  <a:srgbClr val="FF0000"/>
                </a:solidFill>
              </a:rPr>
              <a:t>6</a:t>
            </a:r>
            <a:endParaRPr lang="en-US" altLang="en-US" sz="20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477595" y="0"/>
            <a:ext cx="5403850" cy="920750"/>
          </a:xfrm>
        </p:spPr>
        <p:txBody>
          <a:bodyPr/>
          <a:lstStyle/>
          <a:p>
            <a:pPr eaLnBrk="1" hangingPunct="1"/>
            <a:r>
              <a:rPr lang="en-US" altLang="en-US" sz="2400" b="1" dirty="0"/>
              <a:t>Duct Tightness Tests</a:t>
            </a:r>
            <a:endParaRPr lang="en-US" altLang="en-US" sz="2000" b="1" dirty="0"/>
          </a:p>
        </p:txBody>
      </p:sp>
      <p:pic>
        <p:nvPicPr>
          <p:cNvPr id="282627" name="Picture 4" descr="Duct In Conditioned Spac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3627438"/>
            <a:ext cx="4114800" cy="27416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2628" name="Picture 5" descr="000_0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5225" y="1176339"/>
            <a:ext cx="4438650" cy="29606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Content Placeholder 1"/>
          <p:cNvSpPr>
            <a:spLocks noGrp="1"/>
          </p:cNvSpPr>
          <p:nvPr>
            <p:ph idx="1"/>
          </p:nvPr>
        </p:nvSpPr>
        <p:spPr>
          <a:xfrm>
            <a:off x="1898650" y="1590675"/>
            <a:ext cx="8229600" cy="4876800"/>
          </a:xfrm>
        </p:spPr>
        <p:txBody>
          <a:bodyPr/>
          <a:lstStyle/>
          <a:p>
            <a:pPr eaLnBrk="1" hangingPunct="1">
              <a:buFont typeface="Arial" pitchFamily="34" charset="0"/>
              <a:buNone/>
            </a:pPr>
            <a:r>
              <a:rPr lang="en-US" altLang="en-US"/>
              <a:t>Framing cavities cannot be used</a:t>
            </a:r>
            <a:br>
              <a:rPr lang="en-US" altLang="en-US"/>
            </a:br>
            <a:r>
              <a:rPr lang="en-US" altLang="en-US"/>
              <a:t> as ducts or plenums</a:t>
            </a:r>
          </a:p>
        </p:txBody>
      </p:sp>
      <p:sp>
        <p:nvSpPr>
          <p:cNvPr id="285699" name="Title 2"/>
          <p:cNvSpPr>
            <a:spLocks noGrp="1"/>
          </p:cNvSpPr>
          <p:nvPr>
            <p:ph type="title"/>
          </p:nvPr>
        </p:nvSpPr>
        <p:spPr/>
        <p:txBody>
          <a:bodyPr/>
          <a:lstStyle/>
          <a:p>
            <a:pPr eaLnBrk="1" hangingPunct="1"/>
            <a:r>
              <a:rPr lang="en-US" altLang="en-US" sz="2400" b="1" dirty="0"/>
              <a:t>Building Cavities</a:t>
            </a:r>
            <a:br>
              <a:rPr lang="en-US" altLang="en-US" dirty="0">
                <a:solidFill>
                  <a:srgbClr val="FF0000"/>
                </a:solidFill>
              </a:rPr>
            </a:br>
            <a:r>
              <a:rPr lang="en-US" altLang="en-US" sz="2000" b="1" i="1" dirty="0"/>
              <a:t>Section R403.3.</a:t>
            </a:r>
            <a:r>
              <a:rPr lang="en-US" altLang="en-US" sz="2000" b="1" i="1" dirty="0">
                <a:solidFill>
                  <a:srgbClr val="FF0000"/>
                </a:solidFill>
              </a:rPr>
              <a:t>7</a:t>
            </a:r>
            <a:endParaRPr lang="en-US" altLang="en-US" sz="2000" b="1" i="1" dirty="0"/>
          </a:p>
        </p:txBody>
      </p:sp>
      <p:pic>
        <p:nvPicPr>
          <p:cNvPr id="285700" name="Picture 3" descr="Return Duct Seali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188" y="3859213"/>
            <a:ext cx="3656012" cy="25193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5701" name="Picture 4" descr="return du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364" y="1201739"/>
            <a:ext cx="3690937" cy="24606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5702" name="Picture 5" descr="Return du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926" y="3871913"/>
            <a:ext cx="3762375" cy="25066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15"/>
          <p:cNvSpPr>
            <a:spLocks noGrp="1" noChangeArrowheads="1"/>
          </p:cNvSpPr>
          <p:nvPr>
            <p:ph type="title"/>
          </p:nvPr>
        </p:nvSpPr>
        <p:spPr>
          <a:xfrm>
            <a:off x="372670" y="0"/>
            <a:ext cx="6383338" cy="930275"/>
          </a:xfrm>
        </p:spPr>
        <p:txBody>
          <a:bodyPr/>
          <a:lstStyle/>
          <a:p>
            <a:pPr eaLnBrk="1" hangingPunct="1"/>
            <a:r>
              <a:rPr lang="en-US" altLang="en-US" sz="2400" b="1" dirty="0"/>
              <a:t>Mechanical System Piping Insulation</a:t>
            </a:r>
            <a:br>
              <a:rPr lang="en-US" altLang="en-US" sz="2400" b="1" dirty="0"/>
            </a:br>
            <a:r>
              <a:rPr lang="en-US" altLang="en-US" sz="2000" b="1" i="1" dirty="0"/>
              <a:t>Section R403.4</a:t>
            </a:r>
            <a:endParaRPr lang="en-US" altLang="en-US" sz="2000" b="1" dirty="0"/>
          </a:p>
        </p:txBody>
      </p:sp>
      <p:sp>
        <p:nvSpPr>
          <p:cNvPr id="146435" name="Rectangle 16"/>
          <p:cNvSpPr>
            <a:spLocks noGrp="1" noChangeArrowheads="1"/>
          </p:cNvSpPr>
          <p:nvPr>
            <p:ph type="body" sz="half" idx="1"/>
          </p:nvPr>
        </p:nvSpPr>
        <p:spPr>
          <a:xfrm>
            <a:off x="1997076" y="1268413"/>
            <a:ext cx="8181975" cy="4876800"/>
          </a:xfrm>
        </p:spPr>
        <p:txBody>
          <a:bodyPr rtlCol="0">
            <a:normAutofit lnSpcReduction="10000"/>
          </a:bodyPr>
          <a:lstStyle/>
          <a:p>
            <a:pPr>
              <a:spcBef>
                <a:spcPct val="40000"/>
              </a:spcBef>
              <a:buFont typeface="Wingdings" pitchFamily="2" charset="2"/>
              <a:buChar char="ü"/>
              <a:defRPr/>
            </a:pPr>
            <a:r>
              <a:rPr lang="en-US" dirty="0"/>
              <a:t>R-3 required on </a:t>
            </a:r>
          </a:p>
          <a:p>
            <a:pPr lvl="1">
              <a:spcBef>
                <a:spcPct val="40000"/>
              </a:spcBef>
              <a:defRPr/>
            </a:pPr>
            <a:r>
              <a:rPr lang="en-US" dirty="0"/>
              <a:t>HVAC systems </a:t>
            </a:r>
          </a:p>
          <a:p>
            <a:pPr lvl="2">
              <a:spcBef>
                <a:spcPct val="40000"/>
              </a:spcBef>
              <a:defRPr/>
            </a:pPr>
            <a:r>
              <a:rPr lang="en-US" dirty="0"/>
              <a:t>Exception:  Piping that conveys fluids between 55 and 105°F</a:t>
            </a:r>
          </a:p>
          <a:p>
            <a:pPr>
              <a:spcBef>
                <a:spcPct val="40000"/>
              </a:spcBef>
              <a:defRPr/>
            </a:pPr>
            <a:r>
              <a:rPr lang="en-US" dirty="0"/>
              <a:t>If exposed to weather, </a:t>
            </a:r>
          </a:p>
          <a:p>
            <a:pPr lvl="1">
              <a:spcBef>
                <a:spcPct val="40000"/>
              </a:spcBef>
              <a:defRPr/>
            </a:pPr>
            <a:r>
              <a:rPr lang="en-US" dirty="0"/>
              <a:t>protect from damage, including</a:t>
            </a:r>
          </a:p>
          <a:p>
            <a:pPr lvl="2">
              <a:spcBef>
                <a:spcPct val="40000"/>
              </a:spcBef>
              <a:defRPr/>
            </a:pPr>
            <a:r>
              <a:rPr lang="en-US" dirty="0"/>
              <a:t>Sunlight</a:t>
            </a:r>
          </a:p>
          <a:p>
            <a:pPr lvl="2">
              <a:spcBef>
                <a:spcPct val="40000"/>
              </a:spcBef>
              <a:defRPr/>
            </a:pPr>
            <a:r>
              <a:rPr lang="en-US" dirty="0"/>
              <a:t>Moisture</a:t>
            </a:r>
          </a:p>
          <a:p>
            <a:pPr lvl="2">
              <a:spcBef>
                <a:spcPct val="40000"/>
              </a:spcBef>
              <a:defRPr/>
            </a:pPr>
            <a:r>
              <a:rPr lang="en-US" dirty="0"/>
              <a:t>Equipment maintenance</a:t>
            </a:r>
          </a:p>
          <a:p>
            <a:pPr lvl="2">
              <a:spcBef>
                <a:spcPct val="40000"/>
              </a:spcBef>
              <a:defRPr/>
            </a:pPr>
            <a:r>
              <a:rPr lang="en-US" dirty="0"/>
              <a:t>Wind</a:t>
            </a:r>
          </a:p>
          <a:p>
            <a:pPr lvl="1">
              <a:spcBef>
                <a:spcPct val="40000"/>
              </a:spcBef>
              <a:defRPr/>
            </a:pPr>
            <a:r>
              <a:rPr lang="en-US" dirty="0"/>
              <a:t>Provide shielding from solar radiation that can cause degradation of material</a:t>
            </a:r>
          </a:p>
          <a:p>
            <a:pPr lvl="1">
              <a:spcBef>
                <a:spcPct val="40000"/>
              </a:spcBef>
              <a:defRPr/>
            </a:pPr>
            <a:r>
              <a:rPr lang="en-US" dirty="0"/>
              <a:t>Adhesive tape is not allowed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Content Placeholder 1"/>
          <p:cNvSpPr>
            <a:spLocks noGrp="1"/>
          </p:cNvSpPr>
          <p:nvPr>
            <p:ph idx="1"/>
          </p:nvPr>
        </p:nvSpPr>
        <p:spPr/>
        <p:txBody>
          <a:bodyPr/>
          <a:lstStyle/>
          <a:p>
            <a:r>
              <a:rPr lang="en-US" altLang="en-US" dirty="0"/>
              <a:t>Heated water circulation systems</a:t>
            </a:r>
          </a:p>
          <a:p>
            <a:r>
              <a:rPr lang="en-US" altLang="en-US" dirty="0"/>
              <a:t>Demand recirculation water systems</a:t>
            </a:r>
          </a:p>
          <a:p>
            <a:r>
              <a:rPr lang="en-US" altLang="en-US" dirty="0"/>
              <a:t>Heat trace systems</a:t>
            </a:r>
          </a:p>
          <a:p>
            <a:endParaRPr lang="en-US" altLang="en-US" dirty="0"/>
          </a:p>
        </p:txBody>
      </p:sp>
      <p:sp>
        <p:nvSpPr>
          <p:cNvPr id="292867" name="Title 2"/>
          <p:cNvSpPr>
            <a:spLocks noGrp="1"/>
          </p:cNvSpPr>
          <p:nvPr>
            <p:ph type="title"/>
          </p:nvPr>
        </p:nvSpPr>
        <p:spPr/>
        <p:txBody>
          <a:bodyPr/>
          <a:lstStyle/>
          <a:p>
            <a:r>
              <a:rPr lang="en-US" altLang="en-US" sz="2400" b="1" dirty="0"/>
              <a:t>Service Hot Water Systems</a:t>
            </a:r>
            <a:br>
              <a:rPr lang="en-US" altLang="en-US" sz="2400" b="1" dirty="0"/>
            </a:br>
            <a:r>
              <a:rPr lang="en-US" altLang="en-US" sz="2000" b="1" i="1" dirty="0"/>
              <a:t>Section R403.5 </a:t>
            </a: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6673" y="1074739"/>
            <a:ext cx="9264127" cy="5392737"/>
          </a:xfrm>
        </p:spPr>
        <p:txBody>
          <a:bodyPr>
            <a:normAutofit/>
          </a:bodyPr>
          <a:lstStyle/>
          <a:p>
            <a:pPr>
              <a:defRPr/>
            </a:pPr>
            <a:r>
              <a:rPr lang="en-US" dirty="0"/>
              <a:t>Heated water circulation systems</a:t>
            </a:r>
          </a:p>
          <a:p>
            <a:pPr lvl="1">
              <a:defRPr/>
            </a:pPr>
            <a:r>
              <a:rPr lang="en-US" dirty="0"/>
              <a:t>provided with circulation pump</a:t>
            </a:r>
          </a:p>
          <a:p>
            <a:pPr lvl="1">
              <a:defRPr/>
            </a:pPr>
            <a:r>
              <a:rPr lang="en-US" dirty="0"/>
              <a:t>return pipe must be a dedicated return pipe or a cold water supply pipe</a:t>
            </a:r>
          </a:p>
          <a:p>
            <a:pPr lvl="1">
              <a:defRPr/>
            </a:pPr>
            <a:r>
              <a:rPr lang="en-US" dirty="0"/>
              <a:t>gravity and </a:t>
            </a:r>
            <a:r>
              <a:rPr lang="en-US" dirty="0" err="1"/>
              <a:t>thermosyphon</a:t>
            </a:r>
            <a:r>
              <a:rPr lang="en-US" dirty="0"/>
              <a:t> circulation systems are prohibited</a:t>
            </a:r>
          </a:p>
          <a:p>
            <a:pPr>
              <a:defRPr/>
            </a:pPr>
            <a:r>
              <a:rPr lang="en-US" dirty="0"/>
              <a:t>Controls shall</a:t>
            </a:r>
          </a:p>
          <a:p>
            <a:pPr lvl="1">
              <a:defRPr/>
            </a:pPr>
            <a:r>
              <a:rPr lang="en-US" dirty="0"/>
              <a:t>start the pump based on identification of the demand for hot water within the occupancy</a:t>
            </a:r>
          </a:p>
          <a:p>
            <a:pPr lvl="1">
              <a:defRPr/>
            </a:pPr>
            <a:r>
              <a:rPr lang="en-US" dirty="0"/>
              <a:t>automatically turn off pump when water in the loop is at desired temperature and there is no demand for hot water</a:t>
            </a:r>
          </a:p>
          <a:p>
            <a:pPr lvl="1">
              <a:defRPr/>
            </a:pPr>
            <a:r>
              <a:rPr lang="en-US" altLang="en-US" dirty="0">
                <a:solidFill>
                  <a:srgbClr val="FF0000"/>
                </a:solidFill>
              </a:rPr>
              <a:t>limit the temperature of water entering cold water pipe to not greater than 104ºF</a:t>
            </a:r>
            <a:endParaRPr lang="en-US" dirty="0">
              <a:solidFill>
                <a:srgbClr val="FF0000"/>
              </a:solidFill>
            </a:endParaRPr>
          </a:p>
          <a:p>
            <a:pPr>
              <a:defRPr/>
            </a:pPr>
            <a:r>
              <a:rPr lang="en-US" dirty="0"/>
              <a:t>Automatic controls, temperature sensors, and pumps shall be accessible</a:t>
            </a:r>
          </a:p>
          <a:p>
            <a:pPr>
              <a:defRPr/>
            </a:pPr>
            <a:r>
              <a:rPr lang="en-US" dirty="0"/>
              <a:t>Manual controls shall be readily accessible</a:t>
            </a:r>
          </a:p>
          <a:p>
            <a:pPr marL="0" indent="0">
              <a:buNone/>
              <a:defRPr/>
            </a:pPr>
            <a:endParaRPr lang="en-US" dirty="0"/>
          </a:p>
        </p:txBody>
      </p:sp>
      <p:sp>
        <p:nvSpPr>
          <p:cNvPr id="294915" name="Title 2"/>
          <p:cNvSpPr>
            <a:spLocks noGrp="1"/>
          </p:cNvSpPr>
          <p:nvPr>
            <p:ph type="title"/>
          </p:nvPr>
        </p:nvSpPr>
        <p:spPr>
          <a:xfrm>
            <a:off x="390245" y="0"/>
            <a:ext cx="8474056" cy="920750"/>
          </a:xfrm>
        </p:spPr>
        <p:txBody>
          <a:bodyPr>
            <a:normAutofit fontScale="90000"/>
          </a:bodyPr>
          <a:lstStyle/>
          <a:p>
            <a:r>
              <a:rPr lang="en-US" altLang="en-US" sz="2400" b="1" dirty="0"/>
              <a:t>Heated Water Circulation and Temp. Maintenance Systems</a:t>
            </a:r>
            <a:br>
              <a:rPr lang="en-US" altLang="en-US" sz="2400" b="1" dirty="0"/>
            </a:br>
            <a:r>
              <a:rPr lang="en-US" altLang="en-US" sz="2200" b="1" i="1" dirty="0"/>
              <a:t>Section R403.5.1</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76D3-FF74-4B87-9C29-622E2ADCD543}"/>
              </a:ext>
            </a:extLst>
          </p:cNvPr>
          <p:cNvSpPr>
            <a:spLocks noGrp="1"/>
          </p:cNvSpPr>
          <p:nvPr>
            <p:ph type="title"/>
          </p:nvPr>
        </p:nvSpPr>
        <p:spPr/>
        <p:txBody>
          <a:bodyPr>
            <a:normAutofit/>
          </a:bodyPr>
          <a:lstStyle/>
          <a:p>
            <a:r>
              <a:rPr lang="en-US" sz="2400" b="1" dirty="0"/>
              <a:t>Chapter 4 – Residential Energy Efficiency</a:t>
            </a:r>
          </a:p>
        </p:txBody>
      </p:sp>
      <p:sp>
        <p:nvSpPr>
          <p:cNvPr id="10" name="Rectangle 8">
            <a:extLst>
              <a:ext uri="{FF2B5EF4-FFF2-40B4-BE49-F238E27FC236}">
                <a16:creationId xmlns:a16="http://schemas.microsoft.com/office/drawing/2014/main" id="{41A84E99-6FD1-4062-A3F7-F10DE7FF4977}"/>
              </a:ext>
            </a:extLst>
          </p:cNvPr>
          <p:cNvSpPr txBox="1">
            <a:spLocks noChangeArrowheads="1"/>
          </p:cNvSpPr>
          <p:nvPr/>
        </p:nvSpPr>
        <p:spPr>
          <a:xfrm>
            <a:off x="539621" y="1269662"/>
            <a:ext cx="7162800" cy="5084004"/>
          </a:xfrm>
          <a:prstGeom prst="rect">
            <a:avLst/>
          </a:prstGeom>
        </p:spPr>
        <p:txBody>
          <a:bodyPr rtlCol="0">
            <a:noAutofit/>
          </a:bodyPr>
          <a:lstStyle>
            <a:lvl1pPr marL="411480" indent="-411480" algn="l" defTabSz="548640" rtl="0" eaLnBrk="1" latinLnBrk="0" hangingPunct="1">
              <a:spcBef>
                <a:spcPct val="20000"/>
              </a:spcBef>
              <a:buFont typeface="Arial"/>
              <a:buChar char="•"/>
              <a:defRPr sz="2880" kern="1200" baseline="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2400" kern="1200" baseline="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16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16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16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342886" indent="-342886" defTabSz="457182">
              <a:buNone/>
              <a:defRPr/>
            </a:pPr>
            <a:r>
              <a:rPr lang="en-US" sz="1500" b="1" dirty="0">
                <a:solidFill>
                  <a:srgbClr val="002060"/>
                </a:solidFill>
                <a:latin typeface="Arial"/>
              </a:rPr>
              <a:t>Climate-Specific Requirements (mostly envelope)</a:t>
            </a:r>
          </a:p>
          <a:p>
            <a:pPr marL="742920" lvl="1" indent="-285739" defTabSz="457182">
              <a:buFont typeface="Wingdings" pitchFamily="2" charset="2"/>
              <a:buChar char="ü"/>
              <a:defRPr/>
            </a:pPr>
            <a:r>
              <a:rPr lang="en-US" sz="1417" dirty="0">
                <a:solidFill>
                  <a:srgbClr val="000000"/>
                </a:solidFill>
                <a:latin typeface="Arial"/>
              </a:rPr>
              <a:t>Roofs, walls, foundations R-values/U-factors</a:t>
            </a:r>
          </a:p>
          <a:p>
            <a:pPr marL="742920" lvl="1" indent="-285739" defTabSz="457182">
              <a:buFont typeface="Wingdings" pitchFamily="2" charset="2"/>
              <a:buChar char="ü"/>
              <a:defRPr/>
            </a:pPr>
            <a:r>
              <a:rPr lang="en-US" sz="1417" dirty="0">
                <a:solidFill>
                  <a:srgbClr val="000000"/>
                </a:solidFill>
                <a:latin typeface="Arial"/>
              </a:rPr>
              <a:t>U-factors of windows, doors, skylights</a:t>
            </a:r>
          </a:p>
          <a:p>
            <a:pPr marL="742920" lvl="1" indent="-285739" defTabSz="457182">
              <a:buFont typeface="Wingdings" pitchFamily="2" charset="2"/>
              <a:buChar char="ü"/>
              <a:defRPr/>
            </a:pPr>
            <a:r>
              <a:rPr lang="en-US" sz="1417" dirty="0">
                <a:solidFill>
                  <a:srgbClr val="000000"/>
                </a:solidFill>
                <a:latin typeface="Arial"/>
              </a:rPr>
              <a:t>Solar Heat Gain Coefficient </a:t>
            </a:r>
          </a:p>
          <a:p>
            <a:pPr marL="742920" lvl="1" indent="-285739" defTabSz="457182">
              <a:buFont typeface="Wingdings" pitchFamily="2" charset="2"/>
              <a:buChar char="ü"/>
              <a:defRPr/>
            </a:pPr>
            <a:r>
              <a:rPr lang="en-US" sz="1417" dirty="0">
                <a:solidFill>
                  <a:srgbClr val="000000"/>
                </a:solidFill>
                <a:latin typeface="Arial"/>
              </a:rPr>
              <a:t>Air leakage rate</a:t>
            </a:r>
          </a:p>
          <a:p>
            <a:pPr marL="742920" lvl="1" indent="-285739" defTabSz="457182">
              <a:buFont typeface="Wingdings" pitchFamily="2" charset="2"/>
              <a:buChar char="ü"/>
              <a:defRPr/>
            </a:pPr>
            <a:r>
              <a:rPr lang="en-US" sz="1417" dirty="0">
                <a:solidFill>
                  <a:srgbClr val="000000"/>
                </a:solidFill>
                <a:latin typeface="Arial"/>
              </a:rPr>
              <a:t>Duct leakage rate</a:t>
            </a:r>
          </a:p>
          <a:p>
            <a:pPr marL="47623" indent="0" defTabSz="457182">
              <a:buNone/>
              <a:defRPr/>
            </a:pPr>
            <a:endParaRPr lang="en-US" sz="1500" dirty="0">
              <a:solidFill>
                <a:srgbClr val="000000"/>
              </a:solidFill>
              <a:latin typeface="Arial"/>
            </a:endParaRPr>
          </a:p>
          <a:p>
            <a:pPr marL="47623" indent="0" defTabSz="457182">
              <a:buNone/>
              <a:defRPr/>
            </a:pPr>
            <a:r>
              <a:rPr lang="en-US" sz="1500" b="1" dirty="0">
                <a:solidFill>
                  <a:srgbClr val="002060"/>
                </a:solidFill>
                <a:latin typeface="Arial"/>
              </a:rPr>
              <a:t>Performance Based Alternatives</a:t>
            </a:r>
          </a:p>
          <a:p>
            <a:pPr marL="742920" lvl="1" indent="-285739" defTabSz="457182">
              <a:buFont typeface="Wingdings" pitchFamily="2" charset="2"/>
              <a:buChar char="ü"/>
              <a:defRPr/>
            </a:pPr>
            <a:r>
              <a:rPr lang="en-US" sz="1417" dirty="0">
                <a:solidFill>
                  <a:srgbClr val="000000"/>
                </a:solidFill>
                <a:latin typeface="Arial"/>
              </a:rPr>
              <a:t>Performance Compliance</a:t>
            </a:r>
          </a:p>
          <a:p>
            <a:pPr marL="742920" lvl="1" indent="-285739" defTabSz="457182">
              <a:buFont typeface="Wingdings" pitchFamily="2" charset="2"/>
              <a:buChar char="ü"/>
              <a:defRPr/>
            </a:pPr>
            <a:r>
              <a:rPr lang="en-US" sz="1417" dirty="0">
                <a:solidFill>
                  <a:srgbClr val="000000"/>
                </a:solidFill>
                <a:latin typeface="Arial"/>
              </a:rPr>
              <a:t>Energy Rating Index Compliance</a:t>
            </a:r>
          </a:p>
          <a:p>
            <a:pPr marL="47623" indent="0" defTabSz="457182">
              <a:buNone/>
              <a:defRPr/>
            </a:pPr>
            <a:endParaRPr lang="en-US" sz="1500" dirty="0">
              <a:solidFill>
                <a:srgbClr val="000000"/>
              </a:solidFill>
              <a:latin typeface="Arial"/>
            </a:endParaRPr>
          </a:p>
          <a:p>
            <a:pPr marL="47623" indent="0" defTabSz="457182">
              <a:buNone/>
              <a:defRPr/>
            </a:pPr>
            <a:r>
              <a:rPr lang="en-US" sz="1500" b="1" dirty="0">
                <a:solidFill>
                  <a:srgbClr val="002060"/>
                </a:solidFill>
                <a:latin typeface="Arial"/>
              </a:rPr>
              <a:t>Other Requirements (sometimes climate-specific)</a:t>
            </a:r>
          </a:p>
          <a:p>
            <a:pPr marL="742920" lvl="1" indent="-285739" defTabSz="457182">
              <a:buFont typeface="Wingdings" pitchFamily="2" charset="2"/>
              <a:buChar char="ü"/>
              <a:defRPr/>
            </a:pPr>
            <a:r>
              <a:rPr lang="en-US" sz="1417" dirty="0">
                <a:solidFill>
                  <a:srgbClr val="000000"/>
                </a:solidFill>
                <a:latin typeface="Arial"/>
              </a:rPr>
              <a:t>Infiltration control</a:t>
            </a:r>
          </a:p>
          <a:p>
            <a:pPr marL="742920" lvl="1" indent="-285739" defTabSz="457182">
              <a:buFont typeface="Wingdings" pitchFamily="2" charset="2"/>
              <a:buChar char="ü"/>
              <a:defRPr/>
            </a:pPr>
            <a:r>
              <a:rPr lang="en-US" sz="1417" dirty="0">
                <a:solidFill>
                  <a:srgbClr val="000000"/>
                </a:solidFill>
                <a:latin typeface="Arial"/>
              </a:rPr>
              <a:t>Duct insulation, sealing &amp; testing, no use of building cavities</a:t>
            </a:r>
          </a:p>
          <a:p>
            <a:pPr marL="742920" lvl="1" indent="-285739" defTabSz="457182">
              <a:buFont typeface="Wingdings" pitchFamily="2" charset="2"/>
              <a:buChar char="ü"/>
              <a:defRPr/>
            </a:pPr>
            <a:r>
              <a:rPr lang="en-US" sz="1417" dirty="0">
                <a:solidFill>
                  <a:srgbClr val="000000"/>
                </a:solidFill>
                <a:latin typeface="Arial"/>
              </a:rPr>
              <a:t>HVAC controls</a:t>
            </a:r>
          </a:p>
          <a:p>
            <a:pPr marL="742920" lvl="1" indent="-285739" defTabSz="457182">
              <a:buFont typeface="Wingdings" pitchFamily="2" charset="2"/>
              <a:buChar char="ü"/>
              <a:defRPr/>
            </a:pPr>
            <a:r>
              <a:rPr lang="en-US" sz="1417" dirty="0">
                <a:solidFill>
                  <a:srgbClr val="000000"/>
                </a:solidFill>
                <a:latin typeface="Arial"/>
              </a:rPr>
              <a:t>Piping Insulation and circulating service hot water requirements</a:t>
            </a:r>
          </a:p>
          <a:p>
            <a:pPr marL="742920" lvl="1" indent="-285739" defTabSz="457182">
              <a:buFont typeface="Wingdings" pitchFamily="2" charset="2"/>
              <a:buChar char="ü"/>
              <a:defRPr/>
            </a:pPr>
            <a:r>
              <a:rPr lang="en-US" sz="1417" dirty="0">
                <a:solidFill>
                  <a:srgbClr val="000000"/>
                </a:solidFill>
                <a:latin typeface="Arial"/>
              </a:rPr>
              <a:t>Equipment sizing</a:t>
            </a:r>
          </a:p>
          <a:p>
            <a:pPr marL="742920" lvl="1" indent="-285739" defTabSz="457182">
              <a:buFont typeface="Wingdings" pitchFamily="2" charset="2"/>
              <a:buChar char="ü"/>
              <a:defRPr/>
            </a:pPr>
            <a:r>
              <a:rPr lang="en-US" sz="1417" dirty="0">
                <a:solidFill>
                  <a:srgbClr val="000000"/>
                </a:solidFill>
                <a:latin typeface="Arial"/>
              </a:rPr>
              <a:t>Dampers</a:t>
            </a:r>
          </a:p>
          <a:p>
            <a:pPr marL="742920" lvl="1" indent="-285739" defTabSz="457182">
              <a:buFont typeface="Wingdings" pitchFamily="2" charset="2"/>
              <a:buChar char="ü"/>
              <a:defRPr/>
            </a:pPr>
            <a:r>
              <a:rPr lang="en-US" sz="1417" dirty="0">
                <a:solidFill>
                  <a:srgbClr val="000000"/>
                </a:solidFill>
                <a:latin typeface="Arial"/>
              </a:rPr>
              <a:t>Lighting</a:t>
            </a:r>
          </a:p>
        </p:txBody>
      </p:sp>
      <p:pic>
        <p:nvPicPr>
          <p:cNvPr id="4" name="Picture 6" descr="construction">
            <a:extLst>
              <a:ext uri="{FF2B5EF4-FFF2-40B4-BE49-F238E27FC236}">
                <a16:creationId xmlns:a16="http://schemas.microsoft.com/office/drawing/2014/main" id="{70E990F6-7699-4E4F-8F90-AF81C7D87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335" y="1429918"/>
            <a:ext cx="3598818" cy="282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909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Content Placeholder 1"/>
          <p:cNvSpPr>
            <a:spLocks noGrp="1"/>
          </p:cNvSpPr>
          <p:nvPr>
            <p:ph idx="1"/>
          </p:nvPr>
        </p:nvSpPr>
        <p:spPr>
          <a:xfrm>
            <a:off x="763793" y="1328738"/>
            <a:ext cx="9447007" cy="4876800"/>
          </a:xfrm>
        </p:spPr>
        <p:txBody>
          <a:bodyPr>
            <a:normAutofit/>
          </a:bodyPr>
          <a:lstStyle/>
          <a:p>
            <a:r>
              <a:rPr lang="en-US" altLang="en-US" sz="2800" dirty="0"/>
              <a:t>Demand recirculation water system to have controls that</a:t>
            </a:r>
          </a:p>
          <a:p>
            <a:pPr lvl="1"/>
            <a:r>
              <a:rPr lang="en-US" altLang="en-US" sz="2400" dirty="0"/>
              <a:t>start pump upon:</a:t>
            </a:r>
          </a:p>
          <a:p>
            <a:pPr lvl="2"/>
            <a:r>
              <a:rPr lang="en-US" altLang="en-US" sz="2000" dirty="0"/>
              <a:t>receiving a signal from action of user of a fixture or appliance </a:t>
            </a:r>
          </a:p>
          <a:p>
            <a:pPr lvl="2"/>
            <a:r>
              <a:rPr lang="en-US" altLang="en-US" sz="2000" dirty="0"/>
              <a:t>sensing the presence of a user of a fixture or </a:t>
            </a:r>
          </a:p>
          <a:p>
            <a:pPr lvl="2"/>
            <a:r>
              <a:rPr lang="en-US" altLang="en-US" sz="2000" dirty="0"/>
              <a:t>sensing the flow of hot or tempered water to a fixture fitting or appliance</a:t>
            </a:r>
          </a:p>
        </p:txBody>
      </p:sp>
      <p:sp>
        <p:nvSpPr>
          <p:cNvPr id="297987" name="Title 2"/>
          <p:cNvSpPr>
            <a:spLocks noGrp="1"/>
          </p:cNvSpPr>
          <p:nvPr>
            <p:ph type="title"/>
          </p:nvPr>
        </p:nvSpPr>
        <p:spPr/>
        <p:txBody>
          <a:bodyPr/>
          <a:lstStyle/>
          <a:p>
            <a:r>
              <a:rPr lang="en-US" altLang="en-US" sz="2400" b="1" dirty="0"/>
              <a:t>Demand Recirculation Water Systems</a:t>
            </a:r>
            <a:br>
              <a:rPr lang="en-US" altLang="en-US" sz="2400" b="1" dirty="0"/>
            </a:br>
            <a:r>
              <a:rPr lang="en-US" altLang="en-US" sz="2000" b="1" i="1" dirty="0"/>
              <a:t>Section R403.5.</a:t>
            </a:r>
            <a:r>
              <a:rPr lang="en-US" altLang="en-US" sz="2000" b="1" i="1" dirty="0">
                <a:solidFill>
                  <a:srgbClr val="FF0000"/>
                </a:solidFill>
              </a:rPr>
              <a:t>1.1</a:t>
            </a:r>
            <a:endParaRPr lang="en-US" altLang="en-US" sz="2400" b="1" i="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Content Placeholder 1"/>
          <p:cNvSpPr>
            <a:spLocks noGrp="1"/>
          </p:cNvSpPr>
          <p:nvPr>
            <p:ph idx="1"/>
          </p:nvPr>
        </p:nvSpPr>
        <p:spPr/>
        <p:txBody>
          <a:bodyPr/>
          <a:lstStyle/>
          <a:p>
            <a:r>
              <a:rPr lang="en-US" altLang="en-US" dirty="0"/>
              <a:t>Electric heat trace systems shall comply with IEEE 515.1 or UL 515</a:t>
            </a:r>
          </a:p>
          <a:p>
            <a:r>
              <a:rPr lang="en-US" altLang="en-US" dirty="0"/>
              <a:t>Controls shall automatically adjust the energy input to the heat tracing to maintain the desired water temperature in the piping in accordance with the times when heated water is used in the occupancy</a:t>
            </a:r>
          </a:p>
        </p:txBody>
      </p:sp>
      <p:sp>
        <p:nvSpPr>
          <p:cNvPr id="296963" name="Title 2"/>
          <p:cNvSpPr>
            <a:spLocks noGrp="1"/>
          </p:cNvSpPr>
          <p:nvPr>
            <p:ph type="title"/>
          </p:nvPr>
        </p:nvSpPr>
        <p:spPr>
          <a:xfrm>
            <a:off x="398033" y="0"/>
            <a:ext cx="6810805" cy="920750"/>
          </a:xfrm>
        </p:spPr>
        <p:txBody>
          <a:bodyPr/>
          <a:lstStyle/>
          <a:p>
            <a:r>
              <a:rPr lang="en-US" altLang="en-US" sz="2400" b="1" dirty="0"/>
              <a:t>Heat Trace Systems</a:t>
            </a:r>
            <a:br>
              <a:rPr lang="en-US" altLang="en-US" sz="2400" b="1" dirty="0"/>
            </a:br>
            <a:r>
              <a:rPr lang="en-US" altLang="en-US" sz="2000" b="1" i="1" dirty="0"/>
              <a:t>Section R403.5.1.2</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15"/>
          <p:cNvSpPr>
            <a:spLocks noGrp="1" noChangeArrowheads="1"/>
          </p:cNvSpPr>
          <p:nvPr>
            <p:ph type="title"/>
          </p:nvPr>
        </p:nvSpPr>
        <p:spPr>
          <a:xfrm>
            <a:off x="491004" y="0"/>
            <a:ext cx="6383338" cy="930275"/>
          </a:xfrm>
        </p:spPr>
        <p:txBody>
          <a:bodyPr/>
          <a:lstStyle/>
          <a:p>
            <a:pPr eaLnBrk="1" hangingPunct="1"/>
            <a:r>
              <a:rPr lang="en-US" altLang="en-US" sz="2400" b="1" dirty="0"/>
              <a:t>Hot Water Pipe Insulation</a:t>
            </a:r>
            <a:br>
              <a:rPr lang="en-US" altLang="en-US" sz="2400" b="1" dirty="0"/>
            </a:br>
            <a:r>
              <a:rPr lang="en-US" altLang="en-US" sz="2000" b="1" i="1" dirty="0"/>
              <a:t>Section R403.5.</a:t>
            </a:r>
            <a:r>
              <a:rPr lang="en-US" altLang="en-US" sz="2000" b="1" i="1" dirty="0">
                <a:solidFill>
                  <a:srgbClr val="FF0000"/>
                </a:solidFill>
              </a:rPr>
              <a:t>2</a:t>
            </a:r>
            <a:endParaRPr lang="en-US" altLang="en-US" sz="2000" b="1" dirty="0">
              <a:solidFill>
                <a:srgbClr val="FF0000"/>
              </a:solidFill>
            </a:endParaRPr>
          </a:p>
        </p:txBody>
      </p:sp>
      <p:sp>
        <p:nvSpPr>
          <p:cNvPr id="299011" name="Rectangle 16"/>
          <p:cNvSpPr>
            <a:spLocks noGrp="1" noChangeArrowheads="1"/>
          </p:cNvSpPr>
          <p:nvPr>
            <p:ph type="body" sz="half" idx="1"/>
          </p:nvPr>
        </p:nvSpPr>
        <p:spPr>
          <a:xfrm>
            <a:off x="602428" y="1268413"/>
            <a:ext cx="6690547" cy="3840162"/>
          </a:xfrm>
        </p:spPr>
        <p:txBody>
          <a:bodyPr>
            <a:normAutofit fontScale="92500" lnSpcReduction="10000"/>
          </a:bodyPr>
          <a:lstStyle/>
          <a:p>
            <a:pPr eaLnBrk="1" hangingPunct="1">
              <a:spcBef>
                <a:spcPct val="40000"/>
              </a:spcBef>
            </a:pPr>
            <a:r>
              <a:rPr lang="en-US" altLang="en-US" sz="2800" dirty="0"/>
              <a:t>R-3 required on</a:t>
            </a:r>
          </a:p>
          <a:p>
            <a:pPr lvl="1" eaLnBrk="1" hangingPunct="1">
              <a:spcBef>
                <a:spcPct val="40000"/>
              </a:spcBef>
            </a:pPr>
            <a:r>
              <a:rPr lang="en-US" altLang="en-US" dirty="0"/>
              <a:t>Piping ≥ ¾ in. nominal diameter </a:t>
            </a:r>
            <a:r>
              <a:rPr lang="en-US" altLang="en-US" dirty="0">
                <a:solidFill>
                  <a:srgbClr val="FF0000"/>
                </a:solidFill>
              </a:rPr>
              <a:t>inside conditioned space</a:t>
            </a:r>
          </a:p>
          <a:p>
            <a:pPr lvl="1" eaLnBrk="1" hangingPunct="1">
              <a:spcBef>
                <a:spcPct val="40000"/>
              </a:spcBef>
            </a:pPr>
            <a:r>
              <a:rPr lang="en-US" altLang="en-US" dirty="0"/>
              <a:t>Piping serving more than one dwelling unit</a:t>
            </a:r>
          </a:p>
          <a:p>
            <a:pPr lvl="1" eaLnBrk="1" hangingPunct="1">
              <a:spcBef>
                <a:spcPct val="40000"/>
              </a:spcBef>
            </a:pPr>
            <a:r>
              <a:rPr lang="en-US" altLang="en-US" dirty="0"/>
              <a:t>Piping located outside the conditioned space</a:t>
            </a:r>
          </a:p>
          <a:p>
            <a:pPr lvl="1" eaLnBrk="1" hangingPunct="1">
              <a:spcBef>
                <a:spcPct val="40000"/>
              </a:spcBef>
            </a:pPr>
            <a:r>
              <a:rPr lang="en-US" altLang="en-US" dirty="0"/>
              <a:t>Piping from the water heater to a distribution manifold</a:t>
            </a:r>
          </a:p>
          <a:p>
            <a:pPr lvl="1" eaLnBrk="1" hangingPunct="1">
              <a:spcBef>
                <a:spcPct val="40000"/>
              </a:spcBef>
            </a:pPr>
            <a:r>
              <a:rPr lang="en-US" altLang="en-US" dirty="0"/>
              <a:t>Piping under a floor slab</a:t>
            </a:r>
          </a:p>
          <a:p>
            <a:pPr lvl="1" eaLnBrk="1" hangingPunct="1">
              <a:spcBef>
                <a:spcPct val="40000"/>
              </a:spcBef>
            </a:pPr>
            <a:r>
              <a:rPr lang="en-US" altLang="en-US" dirty="0"/>
              <a:t>Buried piping</a:t>
            </a:r>
          </a:p>
          <a:p>
            <a:pPr lvl="1" eaLnBrk="1" hangingPunct="1">
              <a:spcBef>
                <a:spcPct val="40000"/>
              </a:spcBef>
            </a:pPr>
            <a:r>
              <a:rPr lang="en-US" altLang="en-US" dirty="0"/>
              <a:t>Supply and return piping in recirculating systems other than demand recirculation systems</a:t>
            </a:r>
          </a:p>
          <a:p>
            <a:pPr lvl="1" eaLnBrk="1" hangingPunct="1">
              <a:spcBef>
                <a:spcPct val="40000"/>
              </a:spcBef>
            </a:pPr>
            <a:endParaRPr lang="en-US" altLang="en-US" sz="1600" dirty="0"/>
          </a:p>
        </p:txBody>
      </p:sp>
      <p:pic>
        <p:nvPicPr>
          <p:cNvPr id="299012" name="Picture 4" descr="pipe ins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5213" y="1144589"/>
            <a:ext cx="3046412"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335839" y="3295650"/>
            <a:ext cx="3125787" cy="336550"/>
          </a:xfrm>
          <a:prstGeom prst="rect">
            <a:avLst/>
          </a:prstGeom>
        </p:spPr>
        <p:txBody>
          <a:bodyPr wrap="none">
            <a:normAutofit fontScale="92500" lnSpcReduction="10000"/>
          </a:bodyPr>
          <a:lstStyle/>
          <a:p>
            <a:pPr defTabSz="457200">
              <a:spcBef>
                <a:spcPct val="20000"/>
              </a:spcBef>
              <a:defRPr/>
            </a:pPr>
            <a:r>
              <a:rPr lang="en-US" i="1" dirty="0">
                <a:latin typeface="Arial Narrow"/>
                <a:cs typeface="Arial Narrow"/>
              </a:rPr>
              <a:t>Image courtesy of Ken Baker, K energy</a:t>
            </a:r>
          </a:p>
        </p:txBody>
      </p:sp>
      <p:sp>
        <p:nvSpPr>
          <p:cNvPr id="6" name="Rectangle 16"/>
          <p:cNvSpPr txBox="1">
            <a:spLocks noChangeArrowheads="1"/>
          </p:cNvSpPr>
          <p:nvPr/>
        </p:nvSpPr>
        <p:spPr>
          <a:xfrm>
            <a:off x="1793875" y="4279901"/>
            <a:ext cx="8832850" cy="2493963"/>
          </a:xfrm>
          <a:prstGeom prst="rect">
            <a:avLst/>
          </a:prstGeom>
        </p:spPr>
        <p:txBody>
          <a:bodyPr>
            <a:normAutofit/>
          </a:bodyPr>
          <a:lstStyle/>
          <a:p>
            <a:pPr marL="742950" lvl="1" indent="-285750" defTabSz="457200">
              <a:spcBef>
                <a:spcPct val="40000"/>
              </a:spcBef>
              <a:buFont typeface="Arial"/>
              <a:buChar char="–"/>
              <a:defRPr/>
            </a:pPr>
            <a:endParaRPr lang="en-US" sz="16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Content Placeholder 1"/>
          <p:cNvSpPr>
            <a:spLocks noGrp="1"/>
          </p:cNvSpPr>
          <p:nvPr>
            <p:ph idx="1"/>
          </p:nvPr>
        </p:nvSpPr>
        <p:spPr>
          <a:xfrm>
            <a:off x="871369" y="1344613"/>
            <a:ext cx="9339431" cy="4876800"/>
          </a:xfrm>
        </p:spPr>
        <p:txBody>
          <a:bodyPr/>
          <a:lstStyle/>
          <a:p>
            <a:r>
              <a:rPr lang="en-US" altLang="en-US" dirty="0"/>
              <a:t>Comply with CSA B55.2 and tested in accordance with CSA B55.1</a:t>
            </a:r>
          </a:p>
          <a:p>
            <a:endParaRPr lang="en-US" altLang="en-US" dirty="0"/>
          </a:p>
          <a:p>
            <a:r>
              <a:rPr lang="en-US" altLang="en-US" dirty="0"/>
              <a:t>Portable water-side pressure loss of drain water hat recovery units shall be &lt; 3 psi for individual units connected to 1 or 2 showers</a:t>
            </a:r>
          </a:p>
          <a:p>
            <a:pPr lvl="1"/>
            <a:r>
              <a:rPr lang="en-US" altLang="en-US" dirty="0"/>
              <a:t>&lt; 2 psi if connected to </a:t>
            </a:r>
            <a:r>
              <a:rPr lang="en-US" altLang="en-US" u="sng" dirty="0"/>
              <a:t>&gt;</a:t>
            </a:r>
            <a:r>
              <a:rPr lang="en-US" altLang="en-US" dirty="0"/>
              <a:t> 3 showers</a:t>
            </a:r>
          </a:p>
        </p:txBody>
      </p:sp>
      <p:sp>
        <p:nvSpPr>
          <p:cNvPr id="301059" name="Title 2"/>
          <p:cNvSpPr>
            <a:spLocks noGrp="1"/>
          </p:cNvSpPr>
          <p:nvPr>
            <p:ph type="title"/>
          </p:nvPr>
        </p:nvSpPr>
        <p:spPr/>
        <p:txBody>
          <a:bodyPr/>
          <a:lstStyle/>
          <a:p>
            <a:r>
              <a:rPr lang="en-US" altLang="en-US" sz="2400" b="1" dirty="0"/>
              <a:t>Drain Water Heat Recovery Units</a:t>
            </a:r>
            <a:br>
              <a:rPr lang="en-US" altLang="en-US" sz="2400" b="1" dirty="0"/>
            </a:br>
            <a:r>
              <a:rPr lang="en-US" altLang="en-US" sz="2000" b="1" i="1" dirty="0"/>
              <a:t>Section R403.5.</a:t>
            </a:r>
            <a:r>
              <a:rPr lang="en-US" altLang="en-US" sz="2000" b="1" i="1" dirty="0">
                <a:solidFill>
                  <a:srgbClr val="FF0000"/>
                </a:solidFill>
              </a:rPr>
              <a:t>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5"/>
          <p:cNvSpPr>
            <a:spLocks noGrp="1" noChangeArrowheads="1"/>
          </p:cNvSpPr>
          <p:nvPr>
            <p:ph type="body" idx="4294967295"/>
          </p:nvPr>
        </p:nvSpPr>
        <p:spPr>
          <a:xfrm>
            <a:off x="656216" y="1268413"/>
            <a:ext cx="9911231" cy="5236082"/>
          </a:xfrm>
        </p:spPr>
        <p:txBody>
          <a:bodyPr>
            <a:normAutofit fontScale="70000" lnSpcReduction="20000"/>
          </a:bodyPr>
          <a:lstStyle/>
          <a:p>
            <a:pPr eaLnBrk="1" hangingPunct="1">
              <a:spcBef>
                <a:spcPct val="40000"/>
              </a:spcBef>
              <a:buFont typeface="Wingdings" pitchFamily="2" charset="2"/>
              <a:buChar char="ü"/>
            </a:pPr>
            <a:r>
              <a:rPr lang="en-US" altLang="en-US" sz="2600" dirty="0"/>
              <a:t>Ventilation</a:t>
            </a:r>
          </a:p>
          <a:p>
            <a:pPr lvl="1" eaLnBrk="1" hangingPunct="1">
              <a:spcBef>
                <a:spcPct val="40000"/>
              </a:spcBef>
            </a:pPr>
            <a:r>
              <a:rPr lang="en-US" altLang="en-US" sz="2300" dirty="0"/>
              <a:t>Building </a:t>
            </a:r>
            <a:r>
              <a:rPr lang="en-US" altLang="en-US" sz="2300" dirty="0">
                <a:solidFill>
                  <a:srgbClr val="FF0000"/>
                </a:solidFill>
              </a:rPr>
              <a:t>and dwelling units </a:t>
            </a:r>
            <a:r>
              <a:rPr lang="en-US" altLang="en-US" sz="2300" dirty="0"/>
              <a:t>to have ventilation complying with IRC or IMC or with other approved means</a:t>
            </a:r>
          </a:p>
          <a:p>
            <a:pPr lvl="1" eaLnBrk="1" hangingPunct="1">
              <a:spcBef>
                <a:spcPct val="40000"/>
              </a:spcBef>
            </a:pPr>
            <a:r>
              <a:rPr lang="en-US" altLang="en-US" sz="2300" dirty="0"/>
              <a:t>Outdoor air intakes and exhausts shall have automatic or gravity dampers that close when the ventilation system is not operating</a:t>
            </a:r>
          </a:p>
          <a:p>
            <a:pPr eaLnBrk="1" hangingPunct="1">
              <a:spcBef>
                <a:spcPct val="40000"/>
              </a:spcBef>
              <a:buFont typeface="Wingdings" pitchFamily="2" charset="2"/>
              <a:buChar char="ü"/>
            </a:pPr>
            <a:r>
              <a:rPr lang="en-US" altLang="en-US" sz="2600" dirty="0">
                <a:solidFill>
                  <a:srgbClr val="FF0000"/>
                </a:solidFill>
              </a:rPr>
              <a:t>Heat or energy recovery ventilation</a:t>
            </a:r>
          </a:p>
          <a:p>
            <a:pPr lvl="1" eaLnBrk="1" hangingPunct="1">
              <a:spcBef>
                <a:spcPct val="40000"/>
              </a:spcBef>
            </a:pPr>
            <a:r>
              <a:rPr lang="en-US" altLang="en-US" sz="2300" dirty="0">
                <a:solidFill>
                  <a:srgbClr val="FF0000"/>
                </a:solidFill>
              </a:rPr>
              <a:t>Dwelling units provide HRV or ERV in Climate Zones 7-8</a:t>
            </a:r>
          </a:p>
          <a:p>
            <a:pPr lvl="1" eaLnBrk="1" hangingPunct="1">
              <a:spcBef>
                <a:spcPct val="40000"/>
              </a:spcBef>
            </a:pPr>
            <a:r>
              <a:rPr lang="en-US" altLang="en-US" sz="2300" dirty="0">
                <a:solidFill>
                  <a:srgbClr val="FF0000"/>
                </a:solidFill>
              </a:rPr>
              <a:t>System balanced with minimum sensible heat recovery efficiency of 65% at 32F at a flow ≥ design airflow</a:t>
            </a:r>
          </a:p>
          <a:p>
            <a:pPr eaLnBrk="1" hangingPunct="1">
              <a:spcBef>
                <a:spcPct val="40000"/>
              </a:spcBef>
              <a:buFont typeface="Wingdings" pitchFamily="2" charset="2"/>
              <a:buChar char="ü"/>
            </a:pPr>
            <a:r>
              <a:rPr lang="en-US" altLang="en-US" sz="2600" dirty="0"/>
              <a:t>Whole-d</a:t>
            </a:r>
            <a:r>
              <a:rPr lang="en-US" altLang="en-US" sz="2600" dirty="0">
                <a:solidFill>
                  <a:srgbClr val="FF0000"/>
                </a:solidFill>
              </a:rPr>
              <a:t>welling</a:t>
            </a:r>
            <a:r>
              <a:rPr lang="en-US" altLang="en-US" sz="2600" dirty="0"/>
              <a:t> mechanical ventilation system fans to meet efficacy in Table R403.6.</a:t>
            </a:r>
            <a:r>
              <a:rPr lang="en-US" altLang="en-US" sz="2600" dirty="0">
                <a:solidFill>
                  <a:srgbClr val="FF0000"/>
                </a:solidFill>
              </a:rPr>
              <a:t>2</a:t>
            </a:r>
          </a:p>
          <a:p>
            <a:pPr lvl="1">
              <a:spcBef>
                <a:spcPct val="40000"/>
              </a:spcBef>
              <a:buFont typeface="Wingdings" pitchFamily="2" charset="2"/>
              <a:buChar char="ü"/>
            </a:pPr>
            <a:r>
              <a:rPr lang="en-US" altLang="en-US" sz="2300" dirty="0">
                <a:solidFill>
                  <a:srgbClr val="FF0000"/>
                </a:solidFill>
              </a:rPr>
              <a:t>Fans tested per HVI 916 and listed</a:t>
            </a:r>
          </a:p>
          <a:p>
            <a:pPr lvl="1">
              <a:spcBef>
                <a:spcPct val="40000"/>
              </a:spcBef>
              <a:buFont typeface="Wingdings" pitchFamily="2" charset="2"/>
              <a:buChar char="ü"/>
            </a:pPr>
            <a:r>
              <a:rPr lang="en-US" altLang="en-US" sz="2300" dirty="0">
                <a:solidFill>
                  <a:srgbClr val="FF0000"/>
                </a:solidFill>
              </a:rPr>
              <a:t>Airflow reported in product listing or on label</a:t>
            </a:r>
          </a:p>
          <a:p>
            <a:pPr lvl="1">
              <a:spcBef>
                <a:spcPct val="40000"/>
              </a:spcBef>
              <a:buFont typeface="Wingdings" pitchFamily="2" charset="2"/>
              <a:buChar char="ü"/>
            </a:pPr>
            <a:r>
              <a:rPr lang="en-US" altLang="en-US" sz="2300" dirty="0">
                <a:solidFill>
                  <a:srgbClr val="FF0000"/>
                </a:solidFill>
              </a:rPr>
              <a:t>Fan efficacy </a:t>
            </a:r>
          </a:p>
          <a:p>
            <a:pPr lvl="2">
              <a:spcBef>
                <a:spcPct val="40000"/>
              </a:spcBef>
              <a:buFont typeface="Wingdings" pitchFamily="2" charset="2"/>
              <a:buChar char="ü"/>
            </a:pPr>
            <a:r>
              <a:rPr lang="en-US" altLang="en-US" sz="2100" dirty="0">
                <a:solidFill>
                  <a:srgbClr val="FF0000"/>
                </a:solidFill>
              </a:rPr>
              <a:t>reported in product listing or derived from input power and airflow values reported in product listing or on label</a:t>
            </a:r>
          </a:p>
          <a:p>
            <a:pPr lvl="2">
              <a:spcBef>
                <a:spcPct val="40000"/>
              </a:spcBef>
              <a:buFont typeface="Wingdings" pitchFamily="2" charset="2"/>
              <a:buChar char="ü"/>
            </a:pPr>
            <a:r>
              <a:rPr lang="en-US" altLang="en-US" sz="2100" dirty="0">
                <a:solidFill>
                  <a:srgbClr val="FF0000"/>
                </a:solidFill>
              </a:rPr>
              <a:t>For fully ducted HRV, ERC, balanced and in-line fans to be determined at static pressure not less than 0.2” </a:t>
            </a:r>
            <a:r>
              <a:rPr lang="en-US" altLang="en-US" sz="2100" dirty="0" err="1">
                <a:solidFill>
                  <a:srgbClr val="FF0000"/>
                </a:solidFill>
              </a:rPr>
              <a:t>w.c.</a:t>
            </a:r>
            <a:endParaRPr lang="en-US" altLang="en-US" sz="2100" dirty="0">
              <a:solidFill>
                <a:srgbClr val="FF0000"/>
              </a:solidFill>
            </a:endParaRPr>
          </a:p>
          <a:p>
            <a:pPr lvl="2">
              <a:spcBef>
                <a:spcPct val="40000"/>
              </a:spcBef>
              <a:buFont typeface="Wingdings" pitchFamily="2" charset="2"/>
              <a:buChar char="ü"/>
            </a:pPr>
            <a:r>
              <a:rPr lang="en-US" altLang="en-US" sz="2100" dirty="0">
                <a:solidFill>
                  <a:srgbClr val="FF0000"/>
                </a:solidFill>
              </a:rPr>
              <a:t>For ducted range hoods, bathroom and utility room fans to be determined at static pressure not less than 0.1” </a:t>
            </a:r>
            <a:r>
              <a:rPr lang="en-US" altLang="en-US" sz="2100" dirty="0" err="1">
                <a:solidFill>
                  <a:srgbClr val="FF0000"/>
                </a:solidFill>
              </a:rPr>
              <a:t>w.c.</a:t>
            </a:r>
            <a:endParaRPr lang="en-US" altLang="en-US" sz="2100" dirty="0">
              <a:solidFill>
                <a:srgbClr val="FF0000"/>
              </a:solidFill>
            </a:endParaRPr>
          </a:p>
          <a:p>
            <a:pPr marL="457181" lvl="1" indent="0" eaLnBrk="1" hangingPunct="1">
              <a:lnSpc>
                <a:spcPct val="75000"/>
              </a:lnSpc>
              <a:buNone/>
            </a:pPr>
            <a:endParaRPr lang="en-US" altLang="en-US" dirty="0"/>
          </a:p>
          <a:p>
            <a:pPr lvl="1" eaLnBrk="1" hangingPunct="1">
              <a:lnSpc>
                <a:spcPct val="75000"/>
              </a:lnSpc>
              <a:buFontTx/>
              <a:buNone/>
            </a:pPr>
            <a:endParaRPr lang="en-US" altLang="en-US" dirty="0"/>
          </a:p>
        </p:txBody>
      </p:sp>
      <p:sp>
        <p:nvSpPr>
          <p:cNvPr id="302083" name="Rectangle 4"/>
          <p:cNvSpPr>
            <a:spLocks noGrp="1" noChangeArrowheads="1"/>
          </p:cNvSpPr>
          <p:nvPr>
            <p:ph type="title"/>
          </p:nvPr>
        </p:nvSpPr>
        <p:spPr>
          <a:xfrm>
            <a:off x="394335" y="0"/>
            <a:ext cx="5353050" cy="920750"/>
          </a:xfrm>
        </p:spPr>
        <p:txBody>
          <a:bodyPr/>
          <a:lstStyle/>
          <a:p>
            <a:pPr eaLnBrk="1" hangingPunct="1"/>
            <a:r>
              <a:rPr lang="en-US" altLang="en-US" sz="2400" b="1" dirty="0"/>
              <a:t>Mechanical Ventilation</a:t>
            </a:r>
            <a:br>
              <a:rPr lang="en-US" altLang="en-US" sz="2400" b="1" dirty="0"/>
            </a:br>
            <a:r>
              <a:rPr lang="en-US" altLang="en-US" sz="2000" b="1" i="1" dirty="0"/>
              <a:t>Section R403.6</a:t>
            </a:r>
            <a:endParaRPr lang="en-US" altLang="en-US" sz="2000" b="1" dirty="0"/>
          </a:p>
        </p:txBody>
      </p:sp>
      <p:pic>
        <p:nvPicPr>
          <p:cNvPr id="4" name="Picture 3" descr="A large empty room&#10;&#10;Description automatically generated">
            <a:extLst>
              <a:ext uri="{FF2B5EF4-FFF2-40B4-BE49-F238E27FC236}">
                <a16:creationId xmlns:a16="http://schemas.microsoft.com/office/drawing/2014/main" id="{E77EDCA5-BD77-474A-8A30-A88DB6449CF0}"/>
              </a:ext>
            </a:extLst>
          </p:cNvPr>
          <p:cNvPicPr>
            <a:picLocks noChangeAspect="1"/>
          </p:cNvPicPr>
          <p:nvPr/>
        </p:nvPicPr>
        <p:blipFill>
          <a:blip r:embed="rId3"/>
          <a:stretch>
            <a:fillRect/>
          </a:stretch>
        </p:blipFill>
        <p:spPr>
          <a:xfrm>
            <a:off x="10700974" y="2184816"/>
            <a:ext cx="1488142" cy="248836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5"/>
          <p:cNvSpPr>
            <a:spLocks noGrp="1" noChangeArrowheads="1"/>
          </p:cNvSpPr>
          <p:nvPr>
            <p:ph type="body" idx="4294967295"/>
          </p:nvPr>
        </p:nvSpPr>
        <p:spPr>
          <a:xfrm>
            <a:off x="656216" y="1268413"/>
            <a:ext cx="10445675" cy="4876800"/>
          </a:xfrm>
        </p:spPr>
        <p:txBody>
          <a:bodyPr>
            <a:normAutofit/>
          </a:bodyPr>
          <a:lstStyle/>
          <a:p>
            <a:pPr eaLnBrk="1" hangingPunct="1">
              <a:spcBef>
                <a:spcPct val="40000"/>
              </a:spcBef>
              <a:buFont typeface="Wingdings" pitchFamily="2" charset="2"/>
              <a:buChar char="ü"/>
            </a:pPr>
            <a:r>
              <a:rPr lang="en-US" altLang="en-US" sz="2600" dirty="0">
                <a:solidFill>
                  <a:srgbClr val="FF0000"/>
                </a:solidFill>
              </a:rPr>
              <a:t>Tested and verified to provide minimum ventilation flow rates per R403.6</a:t>
            </a:r>
          </a:p>
          <a:p>
            <a:pPr eaLnBrk="1" hangingPunct="1">
              <a:spcBef>
                <a:spcPct val="40000"/>
              </a:spcBef>
              <a:buFont typeface="Wingdings" pitchFamily="2" charset="2"/>
              <a:buChar char="ü"/>
            </a:pPr>
            <a:r>
              <a:rPr lang="en-US" altLang="en-US" sz="2600" dirty="0">
                <a:solidFill>
                  <a:srgbClr val="FF0000"/>
                </a:solidFill>
              </a:rPr>
              <a:t>Testing performed </a:t>
            </a:r>
          </a:p>
          <a:p>
            <a:pPr lvl="1">
              <a:spcBef>
                <a:spcPct val="40000"/>
              </a:spcBef>
              <a:buFont typeface="Wingdings" pitchFamily="2" charset="2"/>
              <a:buChar char="ü"/>
            </a:pPr>
            <a:r>
              <a:rPr lang="en-US" altLang="en-US" sz="2200" dirty="0">
                <a:solidFill>
                  <a:srgbClr val="FF0000"/>
                </a:solidFill>
              </a:rPr>
              <a:t>per manufacturer’s instructions OR</a:t>
            </a:r>
          </a:p>
          <a:p>
            <a:pPr lvl="1">
              <a:spcBef>
                <a:spcPct val="40000"/>
              </a:spcBef>
              <a:buFont typeface="Wingdings" pitchFamily="2" charset="2"/>
              <a:buChar char="ü"/>
            </a:pPr>
            <a:r>
              <a:rPr lang="en-US" altLang="en-US" sz="2200" dirty="0">
                <a:solidFill>
                  <a:srgbClr val="FF0000"/>
                </a:solidFill>
              </a:rPr>
              <a:t>Using flow hood or box, flow grid, or other airflow measuring device at the fan’s inlet terminals or grilles, outlet terminals or grilles, or in connected ventilation ducts</a:t>
            </a:r>
          </a:p>
          <a:p>
            <a:pPr>
              <a:spcBef>
                <a:spcPct val="40000"/>
              </a:spcBef>
              <a:buFont typeface="Wingdings" pitchFamily="2" charset="2"/>
              <a:buChar char="ü"/>
            </a:pPr>
            <a:r>
              <a:rPr lang="en-US" altLang="en-US" sz="2100" dirty="0">
                <a:solidFill>
                  <a:srgbClr val="FF0000"/>
                </a:solidFill>
              </a:rPr>
              <a:t>Where required by code official, testing to be conducted by an approved third party, with a signed, written report with results provided to code official</a:t>
            </a:r>
          </a:p>
          <a:p>
            <a:pPr marL="457181" lvl="1" indent="0" eaLnBrk="1" hangingPunct="1">
              <a:lnSpc>
                <a:spcPct val="75000"/>
              </a:lnSpc>
              <a:buNone/>
            </a:pPr>
            <a:endParaRPr lang="en-US" altLang="en-US" dirty="0"/>
          </a:p>
          <a:p>
            <a:pPr lvl="1" eaLnBrk="1" hangingPunct="1">
              <a:lnSpc>
                <a:spcPct val="75000"/>
              </a:lnSpc>
              <a:buFontTx/>
              <a:buNone/>
            </a:pPr>
            <a:endParaRPr lang="en-US" altLang="en-US" dirty="0"/>
          </a:p>
        </p:txBody>
      </p:sp>
      <p:sp>
        <p:nvSpPr>
          <p:cNvPr id="302083" name="Rectangle 4"/>
          <p:cNvSpPr>
            <a:spLocks noGrp="1" noChangeArrowheads="1"/>
          </p:cNvSpPr>
          <p:nvPr>
            <p:ph type="title"/>
          </p:nvPr>
        </p:nvSpPr>
        <p:spPr>
          <a:xfrm>
            <a:off x="326091" y="0"/>
            <a:ext cx="5353050" cy="920750"/>
          </a:xfrm>
        </p:spPr>
        <p:txBody>
          <a:bodyPr/>
          <a:lstStyle/>
          <a:p>
            <a:pPr eaLnBrk="1" hangingPunct="1"/>
            <a:r>
              <a:rPr lang="en-US" altLang="en-US" sz="2400" b="1" dirty="0"/>
              <a:t>Mechanical Ventilation</a:t>
            </a:r>
            <a:br>
              <a:rPr lang="en-US" altLang="en-US" sz="2400" b="1" dirty="0"/>
            </a:br>
            <a:r>
              <a:rPr lang="en-US" altLang="en-US" sz="2000" b="1" i="1" dirty="0"/>
              <a:t>Section R403.6 Cont’d</a:t>
            </a:r>
            <a:endParaRPr lang="en-US" altLang="en-US" sz="2000" b="1" dirty="0"/>
          </a:p>
        </p:txBody>
      </p:sp>
    </p:spTree>
    <p:extLst>
      <p:ext uri="{BB962C8B-B14F-4D97-AF65-F5344CB8AC3E}">
        <p14:creationId xmlns:p14="http://schemas.microsoft.com/office/powerpoint/2010/main" val="4104689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5"/>
          <p:cNvSpPr>
            <a:spLocks noGrp="1" noChangeArrowheads="1"/>
          </p:cNvSpPr>
          <p:nvPr>
            <p:ph type="body" idx="4294967295"/>
          </p:nvPr>
        </p:nvSpPr>
        <p:spPr>
          <a:xfrm>
            <a:off x="914401" y="1268413"/>
            <a:ext cx="9280526" cy="4876800"/>
          </a:xfrm>
        </p:spPr>
        <p:txBody>
          <a:bodyPr/>
          <a:lstStyle/>
          <a:p>
            <a:pPr eaLnBrk="1" hangingPunct="1">
              <a:spcBef>
                <a:spcPct val="40000"/>
              </a:spcBef>
              <a:buFont typeface="Wingdings" pitchFamily="2" charset="2"/>
              <a:buChar char="ü"/>
              <a:defRPr/>
            </a:pPr>
            <a:r>
              <a:rPr lang="en-US" altLang="en-US" dirty="0"/>
              <a:t>Equipment Sizing</a:t>
            </a:r>
            <a:endParaRPr lang="en-US" altLang="en-US" dirty="0">
              <a:solidFill>
                <a:schemeClr val="accent2">
                  <a:lumMod val="40000"/>
                  <a:lumOff val="60000"/>
                </a:schemeClr>
              </a:solidFill>
            </a:endParaRPr>
          </a:p>
          <a:p>
            <a:pPr lvl="1" eaLnBrk="1" hangingPunct="1">
              <a:spcBef>
                <a:spcPct val="40000"/>
              </a:spcBef>
              <a:defRPr/>
            </a:pPr>
            <a:r>
              <a:rPr lang="en-US" altLang="en-US" dirty="0"/>
              <a:t>Load calculations determine the proper capacity (size) of equipment</a:t>
            </a:r>
          </a:p>
          <a:p>
            <a:pPr lvl="2" eaLnBrk="1" hangingPunct="1">
              <a:spcBef>
                <a:spcPct val="40000"/>
              </a:spcBef>
              <a:defRPr/>
            </a:pPr>
            <a:r>
              <a:rPr lang="en-US" altLang="en-US" dirty="0"/>
              <a:t>Goal is big enough to ensure comfort but no bigger</a:t>
            </a:r>
          </a:p>
          <a:p>
            <a:pPr lvl="1" eaLnBrk="1" hangingPunct="1">
              <a:spcBef>
                <a:spcPct val="40000"/>
              </a:spcBef>
              <a:defRPr/>
            </a:pPr>
            <a:r>
              <a:rPr lang="en-US" altLang="en-US" dirty="0"/>
              <a:t>Sizing shall be performed in accordance with ACCA Manual S based on loads calculated in accordance with ACCA Manual J (other approved methods)</a:t>
            </a:r>
          </a:p>
          <a:p>
            <a:pPr eaLnBrk="1" hangingPunct="1">
              <a:spcBef>
                <a:spcPct val="40000"/>
              </a:spcBef>
              <a:buFont typeface="Wingdings" pitchFamily="2" charset="2"/>
              <a:buChar char="ü"/>
              <a:defRPr/>
            </a:pPr>
            <a:r>
              <a:rPr lang="en-US" altLang="en-US" dirty="0"/>
              <a:t>Efficiency Rating</a:t>
            </a:r>
          </a:p>
          <a:p>
            <a:pPr lvl="1" eaLnBrk="1" hangingPunct="1">
              <a:spcBef>
                <a:spcPct val="40000"/>
              </a:spcBef>
              <a:defRPr/>
            </a:pPr>
            <a:r>
              <a:rPr lang="en-US" altLang="en-US" dirty="0"/>
              <a:t>New or replacement heating/cooling equipment shall have an efficacy rating equal to or greater than minimum required by federal law for geographic location of installation</a:t>
            </a:r>
          </a:p>
          <a:p>
            <a:pPr lvl="1" eaLnBrk="1" hangingPunct="1">
              <a:lnSpc>
                <a:spcPct val="75000"/>
              </a:lnSpc>
              <a:defRPr/>
            </a:pPr>
            <a:endParaRPr lang="en-US" altLang="en-US" dirty="0"/>
          </a:p>
          <a:p>
            <a:pPr lvl="1" eaLnBrk="1" hangingPunct="1">
              <a:lnSpc>
                <a:spcPct val="75000"/>
              </a:lnSpc>
              <a:buFontTx/>
              <a:buNone/>
              <a:defRPr/>
            </a:pPr>
            <a:endParaRPr lang="en-US" altLang="en-US" dirty="0"/>
          </a:p>
        </p:txBody>
      </p:sp>
      <p:sp>
        <p:nvSpPr>
          <p:cNvPr id="304131" name="Rectangle 4"/>
          <p:cNvSpPr>
            <a:spLocks noGrp="1" noChangeArrowheads="1"/>
          </p:cNvSpPr>
          <p:nvPr>
            <p:ph type="title"/>
          </p:nvPr>
        </p:nvSpPr>
        <p:spPr>
          <a:xfrm>
            <a:off x="388470" y="0"/>
            <a:ext cx="6053138" cy="920750"/>
          </a:xfrm>
        </p:spPr>
        <p:txBody>
          <a:bodyPr/>
          <a:lstStyle/>
          <a:p>
            <a:pPr eaLnBrk="1" hangingPunct="1"/>
            <a:r>
              <a:rPr lang="en-US" altLang="en-US" sz="2400" b="1" dirty="0"/>
              <a:t>Equipment Sizing and Efficiency Rating</a:t>
            </a:r>
            <a:br>
              <a:rPr lang="en-US" altLang="en-US" sz="2400" b="1" dirty="0"/>
            </a:br>
            <a:r>
              <a:rPr lang="en-US" altLang="en-US" sz="2000" b="1" i="1" dirty="0"/>
              <a:t>Section R403.7</a:t>
            </a:r>
            <a:endParaRPr lang="en-US" altLang="en-US"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3"/>
          <p:cNvSpPr>
            <a:spLocks noGrp="1" noChangeArrowheads="1"/>
          </p:cNvSpPr>
          <p:nvPr>
            <p:ph idx="1"/>
          </p:nvPr>
        </p:nvSpPr>
        <p:spPr>
          <a:xfrm>
            <a:off x="849854" y="1387475"/>
            <a:ext cx="9360947" cy="5080000"/>
          </a:xfrm>
        </p:spPr>
        <p:txBody>
          <a:bodyPr/>
          <a:lstStyle/>
          <a:p>
            <a:pPr marL="0" indent="0">
              <a:buNone/>
            </a:pPr>
            <a:r>
              <a:rPr lang="en-US" altLang="en-US" sz="2800" dirty="0"/>
              <a:t>Systems serving multiple dwelling units shall comply with Sections C403 and C404 </a:t>
            </a:r>
            <a:r>
              <a:rPr lang="en-US" altLang="en-US" sz="2800" dirty="0">
                <a:solidFill>
                  <a:srgbClr val="FF0000"/>
                </a:solidFill>
              </a:rPr>
              <a:t>instead</a:t>
            </a:r>
            <a:r>
              <a:rPr lang="en-US" altLang="en-US" sz="2800" dirty="0"/>
              <a:t> of Section R403</a:t>
            </a:r>
          </a:p>
        </p:txBody>
      </p:sp>
      <p:sp>
        <p:nvSpPr>
          <p:cNvPr id="313347" name="Rectangle 2"/>
          <p:cNvSpPr>
            <a:spLocks noGrp="1" noChangeArrowheads="1"/>
          </p:cNvSpPr>
          <p:nvPr>
            <p:ph type="title"/>
          </p:nvPr>
        </p:nvSpPr>
        <p:spPr>
          <a:xfrm>
            <a:off x="393663" y="0"/>
            <a:ext cx="5337175" cy="920750"/>
          </a:xfrm>
        </p:spPr>
        <p:txBody>
          <a:bodyPr/>
          <a:lstStyle/>
          <a:p>
            <a:pPr eaLnBrk="1" hangingPunct="1"/>
            <a:r>
              <a:rPr lang="en-US" altLang="en-US" sz="2400" b="1" dirty="0"/>
              <a:t>Systems</a:t>
            </a:r>
            <a:br>
              <a:rPr lang="en-US" altLang="en-US" sz="2400" b="1" dirty="0"/>
            </a:br>
            <a:r>
              <a:rPr lang="en-US" altLang="en-US" sz="2000" b="1" i="1" dirty="0"/>
              <a:t>Section R403.8</a:t>
            </a:r>
            <a:endParaRPr lang="en-US" altLang="en-US" sz="2400" b="1" dirty="0"/>
          </a:p>
        </p:txBody>
      </p:sp>
      <p:pic>
        <p:nvPicPr>
          <p:cNvPr id="74754" name="Picture 2" descr="Multifamily building less than three stories in height.">
            <a:hlinkClick r:id="rId3"/>
          </p:cNvPr>
          <p:cNvPicPr>
            <a:picLocks noChangeAspect="1" noChangeArrowheads="1"/>
          </p:cNvPicPr>
          <p:nvPr/>
        </p:nvPicPr>
        <p:blipFill>
          <a:blip r:embed="rId4"/>
          <a:srcRect/>
          <a:stretch>
            <a:fillRect/>
          </a:stretch>
        </p:blipFill>
        <p:spPr bwMode="auto">
          <a:xfrm>
            <a:off x="4151314" y="3044826"/>
            <a:ext cx="4568825" cy="2867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idx="1"/>
          </p:nvPr>
        </p:nvSpPr>
        <p:spPr>
          <a:xfrm>
            <a:off x="1108038" y="1468439"/>
            <a:ext cx="9291675" cy="4395787"/>
          </a:xfrm>
        </p:spPr>
        <p:txBody>
          <a:bodyPr/>
          <a:lstStyle/>
          <a:p>
            <a:pPr marL="0" indent="0">
              <a:buNone/>
            </a:pPr>
            <a:r>
              <a:rPr lang="en-US" altLang="en-US" sz="2800" dirty="0"/>
              <a:t>Snow- and ice-melting system controls </a:t>
            </a:r>
          </a:p>
          <a:p>
            <a:pPr marL="571500" lvl="1" indent="-342900">
              <a:buFont typeface="Wingdings" pitchFamily="2" charset="2"/>
              <a:buChar char="ü"/>
            </a:pPr>
            <a:r>
              <a:rPr lang="en-US" altLang="en-US" sz="2400" dirty="0"/>
              <a:t>Automatic shutoff when pavement temperature is   </a:t>
            </a:r>
            <a:br>
              <a:rPr lang="en-US" altLang="en-US" sz="2400" dirty="0"/>
            </a:br>
            <a:r>
              <a:rPr lang="en-US" altLang="en-US" sz="2400" dirty="0"/>
              <a:t>&gt; 50</a:t>
            </a:r>
            <a:r>
              <a:rPr lang="en-US" altLang="en-US" sz="2400" dirty="0">
                <a:sym typeface="Symbol" pitchFamily="18" charset="2"/>
              </a:rPr>
              <a:t>F and precipitation is not falling</a:t>
            </a:r>
          </a:p>
          <a:p>
            <a:pPr marL="571500" lvl="1" indent="-342900">
              <a:buFont typeface="Wingdings" pitchFamily="2" charset="2"/>
              <a:buChar char="ü"/>
            </a:pPr>
            <a:r>
              <a:rPr lang="en-US" altLang="en-US" sz="2400" dirty="0">
                <a:sym typeface="Symbol" pitchFamily="18" charset="2"/>
              </a:rPr>
              <a:t>Automatic or manual shutoff when outdoor temperature is &gt; 40F</a:t>
            </a:r>
            <a:endParaRPr lang="en-US" altLang="en-US" sz="2400" dirty="0"/>
          </a:p>
        </p:txBody>
      </p:sp>
      <p:sp>
        <p:nvSpPr>
          <p:cNvPr id="306179" name="Rectangle 2"/>
          <p:cNvSpPr>
            <a:spLocks noGrp="1" noChangeArrowheads="1"/>
          </p:cNvSpPr>
          <p:nvPr>
            <p:ph type="title"/>
          </p:nvPr>
        </p:nvSpPr>
        <p:spPr>
          <a:xfrm>
            <a:off x="297368" y="0"/>
            <a:ext cx="5368925" cy="920750"/>
          </a:xfrm>
        </p:spPr>
        <p:txBody>
          <a:bodyPr/>
          <a:lstStyle/>
          <a:p>
            <a:pPr eaLnBrk="1" hangingPunct="1"/>
            <a:r>
              <a:rPr lang="en-US" altLang="en-US" sz="2400" b="1" dirty="0"/>
              <a:t>Snow Melt System Controls</a:t>
            </a:r>
            <a:br>
              <a:rPr lang="en-US" altLang="en-US" sz="2400" b="1" dirty="0"/>
            </a:br>
            <a:r>
              <a:rPr lang="en-US" altLang="en-US" sz="2000" b="1" i="1" dirty="0"/>
              <a:t>Section R403.9</a:t>
            </a:r>
            <a:r>
              <a:rPr lang="en-US" altLang="en-US" sz="2400" b="1" dirty="0"/>
              <a:t>	</a:t>
            </a:r>
            <a:endParaRPr lang="en-US" altLang="en-US"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a:xfrm>
            <a:off x="860612" y="1166813"/>
            <a:ext cx="9459727" cy="5320048"/>
          </a:xfrm>
        </p:spPr>
        <p:txBody>
          <a:bodyPr rtlCol="0">
            <a:normAutofit fontScale="70000" lnSpcReduction="20000"/>
          </a:bodyPr>
          <a:lstStyle/>
          <a:p>
            <a:pPr>
              <a:buFont typeface="Wingdings" pitchFamily="2" charset="2"/>
              <a:buChar char="ü"/>
              <a:defRPr/>
            </a:pPr>
            <a:r>
              <a:rPr lang="en-US" sz="3000" dirty="0"/>
              <a:t>Heaters</a:t>
            </a:r>
          </a:p>
          <a:p>
            <a:pPr lvl="1">
              <a:defRPr/>
            </a:pPr>
            <a:r>
              <a:rPr lang="en-US" sz="3000" dirty="0"/>
              <a:t>with a readily accessible on-off switch that is integral </a:t>
            </a:r>
          </a:p>
          <a:p>
            <a:pPr marL="457200" lvl="1" indent="0">
              <a:buNone/>
              <a:defRPr/>
            </a:pPr>
            <a:r>
              <a:rPr lang="en-US" sz="3000" dirty="0"/>
              <a:t>part of heater mounted on the exterior of heater or </a:t>
            </a:r>
          </a:p>
          <a:p>
            <a:pPr marL="457200" lvl="1" indent="0">
              <a:buNone/>
              <a:defRPr/>
            </a:pPr>
            <a:r>
              <a:rPr lang="en-US" sz="3000" dirty="0"/>
              <a:t>external to within 3 feet of heater</a:t>
            </a:r>
          </a:p>
          <a:p>
            <a:pPr lvl="1">
              <a:defRPr/>
            </a:pPr>
            <a:r>
              <a:rPr lang="en-US" sz="3000" dirty="0"/>
              <a:t>Switch shall not change the setting of heater thermostat</a:t>
            </a:r>
          </a:p>
          <a:p>
            <a:pPr lvl="1">
              <a:defRPr/>
            </a:pPr>
            <a:r>
              <a:rPr lang="en-US" sz="3000" dirty="0"/>
              <a:t>Switches shall be in addition to the circuit breaker for the power to the heater</a:t>
            </a:r>
          </a:p>
          <a:p>
            <a:pPr lvl="1">
              <a:defRPr/>
            </a:pPr>
            <a:r>
              <a:rPr lang="en-US" sz="3000" dirty="0"/>
              <a:t>fired by natural gas not allowed to have </a:t>
            </a:r>
            <a:br>
              <a:rPr lang="en-US" sz="3000" dirty="0"/>
            </a:br>
            <a:r>
              <a:rPr lang="en-US" sz="3000" dirty="0"/>
              <a:t>continuously burning pilot lights</a:t>
            </a:r>
          </a:p>
          <a:p>
            <a:pPr>
              <a:buFont typeface="Wingdings" pitchFamily="2" charset="2"/>
              <a:buChar char="ü"/>
              <a:defRPr/>
            </a:pPr>
            <a:r>
              <a:rPr lang="en-US" sz="3000" dirty="0"/>
              <a:t>Time switches (or other control method) to automatically turn heaters and pumps off and on according to a preset schedule installed on all heaters and pump motors</a:t>
            </a:r>
          </a:p>
          <a:p>
            <a:pPr>
              <a:buFont typeface="Wingdings" pitchFamily="2" charset="2"/>
              <a:buChar char="ü"/>
              <a:defRPr/>
            </a:pPr>
            <a:r>
              <a:rPr lang="en-US" sz="3000" dirty="0"/>
              <a:t>Note:  heaters, pumps, and motors with built-in timers meet the requirement</a:t>
            </a:r>
          </a:p>
          <a:p>
            <a:pPr lvl="1">
              <a:defRPr/>
            </a:pPr>
            <a:r>
              <a:rPr lang="en-US" sz="3000" dirty="0"/>
              <a:t>Exceptions</a:t>
            </a:r>
          </a:p>
          <a:p>
            <a:pPr lvl="2">
              <a:defRPr/>
            </a:pPr>
            <a:r>
              <a:rPr lang="en-US" sz="3000" dirty="0"/>
              <a:t>Public health standards requiring 24-hour pump operation</a:t>
            </a:r>
          </a:p>
          <a:p>
            <a:pPr lvl="2">
              <a:defRPr/>
            </a:pPr>
            <a:r>
              <a:rPr lang="en-US" sz="3000" dirty="0"/>
              <a:t>Pumps operating pools with solar and waste-heat recovery heating systems</a:t>
            </a:r>
          </a:p>
          <a:p>
            <a:pPr marL="457200" lvl="1" indent="-228600">
              <a:defRPr/>
            </a:pPr>
            <a:endParaRPr lang="en-US" dirty="0">
              <a:solidFill>
                <a:srgbClr val="FF0000"/>
              </a:solidFill>
            </a:endParaRPr>
          </a:p>
        </p:txBody>
      </p:sp>
      <p:sp>
        <p:nvSpPr>
          <p:cNvPr id="152578" name="Rectangle 2"/>
          <p:cNvSpPr>
            <a:spLocks noGrp="1" noChangeArrowheads="1"/>
          </p:cNvSpPr>
          <p:nvPr>
            <p:ph type="title"/>
          </p:nvPr>
        </p:nvSpPr>
        <p:spPr>
          <a:xfrm>
            <a:off x="311972" y="0"/>
            <a:ext cx="8988164" cy="930275"/>
          </a:xfrm>
        </p:spPr>
        <p:txBody>
          <a:bodyPr rtlCol="0">
            <a:normAutofit/>
          </a:bodyPr>
          <a:lstStyle/>
          <a:p>
            <a:pPr>
              <a:defRPr/>
            </a:pPr>
            <a:r>
              <a:rPr lang="en-US" sz="2400" b="1" dirty="0">
                <a:solidFill>
                  <a:srgbClr val="FF0000"/>
                </a:solidFill>
              </a:rPr>
              <a:t>Energy Consumption of Pools and Spas</a:t>
            </a:r>
            <a:br>
              <a:rPr lang="en-US" sz="2400" b="1" dirty="0">
                <a:solidFill>
                  <a:srgbClr val="FF0000"/>
                </a:solidFill>
              </a:rPr>
            </a:br>
            <a:r>
              <a:rPr lang="en-US" sz="2000" b="1" i="1" dirty="0"/>
              <a:t>Section R403.10</a:t>
            </a:r>
            <a:endParaRPr lang="en-US" sz="2400" b="1" i="1" dirty="0"/>
          </a:p>
        </p:txBody>
      </p:sp>
      <p:pic>
        <p:nvPicPr>
          <p:cNvPr id="308228" name="Picture 4" descr="Poolhea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20339" y="1249681"/>
            <a:ext cx="1779587"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Plain.potx" id="{0782FAF7-70BE-4A7B-A9AB-04CE0CD8A8DE}" vid="{2CD97732-1318-4B64-80C1-95496D5ABA22}"/>
    </a:ext>
  </a:extLst>
</a:theme>
</file>

<file path=ppt/theme/theme3.xml><?xml version="1.0" encoding="utf-8"?>
<a:theme xmlns:a="http://schemas.openxmlformats.org/drawingml/2006/main" name="16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20033</TotalTime>
  <Words>12993</Words>
  <Application>Microsoft Office PowerPoint</Application>
  <PresentationFormat>Widescreen</PresentationFormat>
  <Paragraphs>1545</Paragraphs>
  <Slides>128</Slides>
  <Notes>110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128</vt:i4>
      </vt:variant>
    </vt:vector>
  </HeadingPairs>
  <TitlesOfParts>
    <vt:vector size="143" baseType="lpstr">
      <vt:lpstr>Arial</vt:lpstr>
      <vt:lpstr>Arial Black</vt:lpstr>
      <vt:lpstr>Arial Narrow</vt:lpstr>
      <vt:lpstr>Arial Narrow Bold</vt:lpstr>
      <vt:lpstr>Calibri</vt:lpstr>
      <vt:lpstr>Calibri Light</vt:lpstr>
      <vt:lpstr>Courier New</vt:lpstr>
      <vt:lpstr>Franklin Gothic Book</vt:lpstr>
      <vt:lpstr>Franklin Gothic Medium</vt:lpstr>
      <vt:lpstr>HelveticaNeueLT Std Med</vt:lpstr>
      <vt:lpstr>Times New Roman</vt:lpstr>
      <vt:lpstr>Wingdings</vt:lpstr>
      <vt:lpstr>1_EERE PPT</vt:lpstr>
      <vt:lpstr>PNNL_Option_4</vt:lpstr>
      <vt:lpstr>16_BECU_Presentation_Template</vt:lpstr>
      <vt:lpstr>PowerPoint Presentation</vt:lpstr>
      <vt:lpstr>Outline</vt:lpstr>
      <vt:lpstr>The Family of I-Codes</vt:lpstr>
      <vt:lpstr>Why Care about the IECC?</vt:lpstr>
      <vt:lpstr>Relationship Between IRC &amp; IECC</vt:lpstr>
      <vt:lpstr>Compliance Terminology</vt:lpstr>
      <vt:lpstr>Overview of Structure of the IECC</vt:lpstr>
      <vt:lpstr>Structure of the 2021 IECC</vt:lpstr>
      <vt:lpstr>Chapter 4 – Residential Energy Efficiency</vt:lpstr>
      <vt:lpstr>IECC Residential Compliance – 4 Pathway Options</vt:lpstr>
      <vt:lpstr>What Has Changed in the 2021 IECC?</vt:lpstr>
      <vt:lpstr>Summary of Changes</vt:lpstr>
      <vt:lpstr>Summary of Changes, cont’d</vt:lpstr>
      <vt:lpstr>PowerPoint Presentation</vt:lpstr>
      <vt:lpstr>Scope Section R101.4.1 - Mixed Residential and Commercial Buildings Section R101.5 - Compliance</vt:lpstr>
      <vt:lpstr>Scope Section R102.1 – Alternative Materials, Design, and Methods of Construction and Equipment</vt:lpstr>
      <vt:lpstr>Scope/Construction Documents Section R103</vt:lpstr>
      <vt:lpstr>Scope Section R104-R109</vt:lpstr>
      <vt:lpstr>Inspections Section R105</vt:lpstr>
      <vt:lpstr>Referenced Codes and Standards Section R108.1</vt:lpstr>
      <vt:lpstr>Certificate Section R401.3</vt:lpstr>
      <vt:lpstr>Certificate, cont’d</vt:lpstr>
      <vt:lpstr>Overview of Structure</vt:lpstr>
      <vt:lpstr>Climate Zones</vt:lpstr>
      <vt:lpstr>Climate Zones for the 2021 IECC</vt:lpstr>
      <vt:lpstr>Counties that are reassigned to warmer zones have generally less stringent code requirements</vt:lpstr>
      <vt:lpstr>Overview of Residential Code Requirements</vt:lpstr>
      <vt:lpstr>IECC Residential Compliance – 4 Pathway Options</vt:lpstr>
      <vt:lpstr>U-Factor and Total UA Alternative Section R402.1</vt:lpstr>
      <vt:lpstr>Building Envelope Specific Requirements</vt:lpstr>
      <vt:lpstr>Ceilings without Attic Spaces  Section R402.2.2 - (e.g., vaulted)</vt:lpstr>
      <vt:lpstr>Eave Baffle  Section R402.2.3 </vt:lpstr>
      <vt:lpstr>Access Hatches and Doors  Section R402.2.4 </vt:lpstr>
      <vt:lpstr>Access Hatches and Door Insulation Installation and Retention Section R402.2.4.1 </vt:lpstr>
      <vt:lpstr>Steel-Frame Ceilings Section R402.2.6</vt:lpstr>
      <vt:lpstr>Building Envelope Specific Requirements</vt:lpstr>
      <vt:lpstr>Walls Covered by IECC</vt:lpstr>
      <vt:lpstr>Above Grade Walls</vt:lpstr>
      <vt:lpstr>Wood-Frame Walls Section R402</vt:lpstr>
      <vt:lpstr>Walls – Insulated Siding Section R303.1.4.1</vt:lpstr>
      <vt:lpstr>Steel-Frame Walls Section R402.2.6</vt:lpstr>
      <vt:lpstr>Mass Walls Section R402.2.5</vt:lpstr>
      <vt:lpstr>Mass Wall Requirements Section R402.2.5</vt:lpstr>
      <vt:lpstr>Building Envelope Specific Requirements</vt:lpstr>
      <vt:lpstr>Floors (Over Unconditioned Space) Section R402.2.7</vt:lpstr>
      <vt:lpstr>Floors (Over Unconditioned Space)  Section 402.2.7</vt:lpstr>
      <vt:lpstr>Steel-Frame Floors Section R402.2.6</vt:lpstr>
      <vt:lpstr>Defining Below-Grade Walls </vt:lpstr>
      <vt:lpstr>Basement Walls Section R402.2.8</vt:lpstr>
      <vt:lpstr>Building Envelope Specific Requirements</vt:lpstr>
      <vt:lpstr>Slab Edge Insulation Section R402.2.9</vt:lpstr>
      <vt:lpstr>PowerPoint Presentation</vt:lpstr>
      <vt:lpstr>Building Envelope Specific Requirements</vt:lpstr>
      <vt:lpstr>Crawl Space Wall Insulation Section R402.2.10</vt:lpstr>
      <vt:lpstr>Vented &amp; Unvented Crawlspaces Section R402.2.10</vt:lpstr>
      <vt:lpstr>Mass Walls Section R402.2.5 - U-Factor</vt:lpstr>
      <vt:lpstr>Fenestration Trade-off Limits Section R402.5</vt:lpstr>
      <vt:lpstr>Fenestration Trade-off Limits, cont’d</vt:lpstr>
      <vt:lpstr>Sunrooms</vt:lpstr>
      <vt:lpstr>Sunroom and Heated Garage Requirements Section R402.2.12 / R402.3.5</vt:lpstr>
      <vt:lpstr>Air Leakage Section R402.4 </vt:lpstr>
      <vt:lpstr>Air Leakage Section R402.4</vt:lpstr>
      <vt:lpstr>Building Thermal Envelope  Section R402.4.1 – Air Leakage</vt:lpstr>
      <vt:lpstr>Table R402.4.1.1 </vt:lpstr>
      <vt:lpstr>Building Thermal Envelope  Section R402.4.1.3 – Leakage Rate</vt:lpstr>
      <vt:lpstr>Fireplaces Section R402.4.2 </vt:lpstr>
      <vt:lpstr>Fenestration Air Leakage Section R402.4.3</vt:lpstr>
      <vt:lpstr>Rooms Containing Fuel Burning Appliances Section R402.4.4</vt:lpstr>
      <vt:lpstr>Recessed Lighting Fixtures Section R402.4.5</vt:lpstr>
      <vt:lpstr>Electrical and Communication Outlet Boxes Section R402.4.6</vt:lpstr>
      <vt:lpstr>Mechanical Systems &amp; Equipment</vt:lpstr>
      <vt:lpstr>Requirements for Systems  Section R403</vt:lpstr>
      <vt:lpstr>Programmable Thermostat Section R403.1.1 - Controls</vt:lpstr>
      <vt:lpstr>Heat Pump Supplementary Heat Section R403.1.2 - Controls</vt:lpstr>
      <vt:lpstr>Hot Water Boiler Temperature Reset  Section R403.2</vt:lpstr>
      <vt:lpstr>Ducts Located Outside Conditioned Space Section R403.3.1</vt:lpstr>
      <vt:lpstr>Ducts Located in Conditioned Space Section R403.3.2</vt:lpstr>
      <vt:lpstr>Ducts Buried within Ceiling Insulation</vt:lpstr>
      <vt:lpstr>Ducts Buried within Ceiling Insulation Section R403.3.3</vt:lpstr>
      <vt:lpstr>Effective R-value of Deeply Buried Ducts Section R403.3.3.1</vt:lpstr>
      <vt:lpstr>Duct Sealing Section R403.3.4</vt:lpstr>
      <vt:lpstr>Sealed Air Handler Section R403.3.4.1</vt:lpstr>
      <vt:lpstr>Duct Testing  Section R403.3.5</vt:lpstr>
      <vt:lpstr>Duct Leakage Section R403.3.6</vt:lpstr>
      <vt:lpstr>Duct Tightness Tests</vt:lpstr>
      <vt:lpstr>Building Cavities Section R403.3.7</vt:lpstr>
      <vt:lpstr>Mechanical System Piping Insulation Section R403.4</vt:lpstr>
      <vt:lpstr>Service Hot Water Systems Section R403.5 </vt:lpstr>
      <vt:lpstr>Heated Water Circulation and Temp. Maintenance Systems Section R403.5.1</vt:lpstr>
      <vt:lpstr>Demand Recirculation Water Systems Section R403.5.1.1</vt:lpstr>
      <vt:lpstr>Heat Trace Systems Section R403.5.1.2</vt:lpstr>
      <vt:lpstr>Hot Water Pipe Insulation Section R403.5.2</vt:lpstr>
      <vt:lpstr>Drain Water Heat Recovery Units Section R403.5.3</vt:lpstr>
      <vt:lpstr>Mechanical Ventilation Section R403.6</vt:lpstr>
      <vt:lpstr>Mechanical Ventilation Section R403.6 Cont’d</vt:lpstr>
      <vt:lpstr>Equipment Sizing and Efficiency Rating Section R403.7</vt:lpstr>
      <vt:lpstr>Systems Section R403.8</vt:lpstr>
      <vt:lpstr>Snow Melt System Controls Section R403.9 </vt:lpstr>
      <vt:lpstr>Energy Consumption of Pools and Spas Section R403.10</vt:lpstr>
      <vt:lpstr>Covers Section R403.10.3</vt:lpstr>
      <vt:lpstr>Portable Spas Section R403.11</vt:lpstr>
      <vt:lpstr>Lighting Equipment  Section R404.1</vt:lpstr>
      <vt:lpstr>Exterior Lighting Section R404.1.1</vt:lpstr>
      <vt:lpstr>Fuel Gas Lighting Equipment  Section R404.1.2</vt:lpstr>
      <vt:lpstr>Interior Lighting Controls Section R404.2</vt:lpstr>
      <vt:lpstr>Exterior Lighting Controls Section R404.3</vt:lpstr>
      <vt:lpstr>Total Building Performance Section R405</vt:lpstr>
      <vt:lpstr>Total Building Performance, cont’d</vt:lpstr>
      <vt:lpstr>PowerPoint Presentation</vt:lpstr>
      <vt:lpstr>Energy Rating Index Section R406</vt:lpstr>
      <vt:lpstr>Energy Rating Index  Section R406</vt:lpstr>
      <vt:lpstr>Energy Rating Index Section R406</vt:lpstr>
      <vt:lpstr>PowerPoint Presentation</vt:lpstr>
      <vt:lpstr>Energy Rating Index Section R406.4</vt:lpstr>
      <vt:lpstr>Tropical Zone Section R407</vt:lpstr>
      <vt:lpstr>Tropical Zone Section R407.2 Cont’d</vt:lpstr>
      <vt:lpstr>PowerPoint Presentation</vt:lpstr>
      <vt:lpstr>Existing Buildings Section R501 - General</vt:lpstr>
      <vt:lpstr>Existing Buildings Section R501.2 - Compliance</vt:lpstr>
      <vt:lpstr>Existing Buildings Section R502 - Additions</vt:lpstr>
      <vt:lpstr>Existing Buildings Section R502 - Additions</vt:lpstr>
      <vt:lpstr>Existing Buildings Section R502 – Change in Space Conditioning</vt:lpstr>
      <vt:lpstr>Existing Buildings Section R503 - Alterations</vt:lpstr>
      <vt:lpstr>Existing Buildings Section R503 - Alterations</vt:lpstr>
      <vt:lpstr>Existing Buildings Section R503 - Alterations</vt:lpstr>
      <vt:lpstr>Existing Buildings Section R504 - Repairs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Williams</dc:creator>
  <cp:lastModifiedBy>Bartlett, Rosemarie</cp:lastModifiedBy>
  <cp:revision>160</cp:revision>
  <dcterms:created xsi:type="dcterms:W3CDTF">2020-10-29T16:59:31Z</dcterms:created>
  <dcterms:modified xsi:type="dcterms:W3CDTF">2022-03-14T19:40:41Z</dcterms:modified>
</cp:coreProperties>
</file>