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830" r:id="rId2"/>
    <p:sldMasterId id="2147483892" r:id="rId3"/>
    <p:sldMasterId id="2147483905" r:id="rId4"/>
    <p:sldMasterId id="2147483920" r:id="rId5"/>
    <p:sldMasterId id="2147483946" r:id="rId6"/>
    <p:sldMasterId id="2147483959" r:id="rId7"/>
    <p:sldMasterId id="2147484013" r:id="rId8"/>
    <p:sldMasterId id="2147484078" r:id="rId9"/>
  </p:sldMasterIdLst>
  <p:notesMasterIdLst>
    <p:notesMasterId r:id="rId68"/>
  </p:notesMasterIdLst>
  <p:handoutMasterIdLst>
    <p:handoutMasterId r:id="rId69"/>
  </p:handoutMasterIdLst>
  <p:sldIdLst>
    <p:sldId id="808" r:id="rId10"/>
    <p:sldId id="949" r:id="rId11"/>
    <p:sldId id="872" r:id="rId12"/>
    <p:sldId id="948" r:id="rId13"/>
    <p:sldId id="819" r:id="rId14"/>
    <p:sldId id="884" r:id="rId15"/>
    <p:sldId id="885" r:id="rId16"/>
    <p:sldId id="913" r:id="rId17"/>
    <p:sldId id="958" r:id="rId18"/>
    <p:sldId id="925" r:id="rId19"/>
    <p:sldId id="955" r:id="rId20"/>
    <p:sldId id="959" r:id="rId21"/>
    <p:sldId id="891" r:id="rId22"/>
    <p:sldId id="926" r:id="rId23"/>
    <p:sldId id="927" r:id="rId24"/>
    <p:sldId id="886" r:id="rId25"/>
    <p:sldId id="960" r:id="rId26"/>
    <p:sldId id="887" r:id="rId27"/>
    <p:sldId id="932" r:id="rId28"/>
    <p:sldId id="933" r:id="rId29"/>
    <p:sldId id="934" r:id="rId30"/>
    <p:sldId id="935" r:id="rId31"/>
    <p:sldId id="936" r:id="rId32"/>
    <p:sldId id="937" r:id="rId33"/>
    <p:sldId id="966" r:id="rId34"/>
    <p:sldId id="918" r:id="rId35"/>
    <p:sldId id="950" r:id="rId36"/>
    <p:sldId id="907" r:id="rId37"/>
    <p:sldId id="951" r:id="rId38"/>
    <p:sldId id="952" r:id="rId39"/>
    <p:sldId id="953" r:id="rId40"/>
    <p:sldId id="954" r:id="rId41"/>
    <p:sldId id="961" r:id="rId42"/>
    <p:sldId id="881" r:id="rId43"/>
    <p:sldId id="882" r:id="rId44"/>
    <p:sldId id="965" r:id="rId45"/>
    <p:sldId id="874" r:id="rId46"/>
    <p:sldId id="911" r:id="rId47"/>
    <p:sldId id="957" r:id="rId48"/>
    <p:sldId id="879" r:id="rId49"/>
    <p:sldId id="880" r:id="rId50"/>
    <p:sldId id="910" r:id="rId51"/>
    <p:sldId id="940" r:id="rId52"/>
    <p:sldId id="941" r:id="rId53"/>
    <p:sldId id="942" r:id="rId54"/>
    <p:sldId id="943" r:id="rId55"/>
    <p:sldId id="944" r:id="rId56"/>
    <p:sldId id="938" r:id="rId57"/>
    <p:sldId id="303" r:id="rId58"/>
    <p:sldId id="939" r:id="rId59"/>
    <p:sldId id="963" r:id="rId60"/>
    <p:sldId id="964" r:id="rId61"/>
    <p:sldId id="923" r:id="rId62"/>
    <p:sldId id="945" r:id="rId63"/>
    <p:sldId id="946" r:id="rId64"/>
    <p:sldId id="956" r:id="rId65"/>
    <p:sldId id="924" r:id="rId66"/>
    <p:sldId id="947" r:id="rId67"/>
  </p:sldIdLst>
  <p:sldSz cx="12192000" cy="6858000"/>
  <p:notesSz cx="7010400" cy="9296400"/>
  <p:defaultTextStyle>
    <a:defPPr>
      <a:defRPr lang="en-US"/>
    </a:defPPr>
    <a:lvl1pPr algn="l" rtl="0" fontAlgn="base">
      <a:spcBef>
        <a:spcPct val="0"/>
      </a:spcBef>
      <a:spcAft>
        <a:spcPct val="0"/>
      </a:spcAft>
      <a:defRPr sz="1400" b="1" kern="1200">
        <a:solidFill>
          <a:schemeClr val="tx1"/>
        </a:solidFill>
        <a:latin typeface="Arial" charset="0"/>
        <a:ea typeface="ＭＳ Ｐゴシック" pitchFamily="28" charset="-128"/>
        <a:cs typeface="+mn-cs"/>
      </a:defRPr>
    </a:lvl1pPr>
    <a:lvl2pPr marL="457200" algn="l" rtl="0" fontAlgn="base">
      <a:spcBef>
        <a:spcPct val="0"/>
      </a:spcBef>
      <a:spcAft>
        <a:spcPct val="0"/>
      </a:spcAft>
      <a:defRPr sz="1400" b="1" kern="1200">
        <a:solidFill>
          <a:schemeClr val="tx1"/>
        </a:solidFill>
        <a:latin typeface="Arial" charset="0"/>
        <a:ea typeface="ＭＳ Ｐゴシック" pitchFamily="28" charset="-128"/>
        <a:cs typeface="+mn-cs"/>
      </a:defRPr>
    </a:lvl2pPr>
    <a:lvl3pPr marL="914400" algn="l" rtl="0" fontAlgn="base">
      <a:spcBef>
        <a:spcPct val="0"/>
      </a:spcBef>
      <a:spcAft>
        <a:spcPct val="0"/>
      </a:spcAft>
      <a:defRPr sz="1400" b="1" kern="1200">
        <a:solidFill>
          <a:schemeClr val="tx1"/>
        </a:solidFill>
        <a:latin typeface="Arial" charset="0"/>
        <a:ea typeface="ＭＳ Ｐゴシック" pitchFamily="28" charset="-128"/>
        <a:cs typeface="+mn-cs"/>
      </a:defRPr>
    </a:lvl3pPr>
    <a:lvl4pPr marL="1371600" algn="l" rtl="0" fontAlgn="base">
      <a:spcBef>
        <a:spcPct val="0"/>
      </a:spcBef>
      <a:spcAft>
        <a:spcPct val="0"/>
      </a:spcAft>
      <a:defRPr sz="1400" b="1" kern="1200">
        <a:solidFill>
          <a:schemeClr val="tx1"/>
        </a:solidFill>
        <a:latin typeface="Arial" charset="0"/>
        <a:ea typeface="ＭＳ Ｐゴシック" pitchFamily="28" charset="-128"/>
        <a:cs typeface="+mn-cs"/>
      </a:defRPr>
    </a:lvl4pPr>
    <a:lvl5pPr marL="1828800" algn="l" rtl="0" fontAlgn="base">
      <a:spcBef>
        <a:spcPct val="0"/>
      </a:spcBef>
      <a:spcAft>
        <a:spcPct val="0"/>
      </a:spcAft>
      <a:defRPr sz="1400" b="1" kern="1200">
        <a:solidFill>
          <a:schemeClr val="tx1"/>
        </a:solidFill>
        <a:latin typeface="Arial" charset="0"/>
        <a:ea typeface="ＭＳ Ｐゴシック" pitchFamily="28" charset="-128"/>
        <a:cs typeface="+mn-cs"/>
      </a:defRPr>
    </a:lvl5pPr>
    <a:lvl6pPr marL="2286000" algn="l" defTabSz="914400" rtl="0" eaLnBrk="1" latinLnBrk="0" hangingPunct="1">
      <a:defRPr sz="1400" b="1" kern="1200">
        <a:solidFill>
          <a:schemeClr val="tx1"/>
        </a:solidFill>
        <a:latin typeface="Arial" charset="0"/>
        <a:ea typeface="ＭＳ Ｐゴシック" pitchFamily="28" charset="-128"/>
        <a:cs typeface="+mn-cs"/>
      </a:defRPr>
    </a:lvl6pPr>
    <a:lvl7pPr marL="2743200" algn="l" defTabSz="914400" rtl="0" eaLnBrk="1" latinLnBrk="0" hangingPunct="1">
      <a:defRPr sz="1400" b="1" kern="1200">
        <a:solidFill>
          <a:schemeClr val="tx1"/>
        </a:solidFill>
        <a:latin typeface="Arial" charset="0"/>
        <a:ea typeface="ＭＳ Ｐゴシック" pitchFamily="28" charset="-128"/>
        <a:cs typeface="+mn-cs"/>
      </a:defRPr>
    </a:lvl7pPr>
    <a:lvl8pPr marL="3200400" algn="l" defTabSz="914400" rtl="0" eaLnBrk="1" latinLnBrk="0" hangingPunct="1">
      <a:defRPr sz="1400" b="1" kern="1200">
        <a:solidFill>
          <a:schemeClr val="tx1"/>
        </a:solidFill>
        <a:latin typeface="Arial" charset="0"/>
        <a:ea typeface="ＭＳ Ｐゴシック" pitchFamily="28" charset="-128"/>
        <a:cs typeface="+mn-cs"/>
      </a:defRPr>
    </a:lvl8pPr>
    <a:lvl9pPr marL="3657600" algn="l" defTabSz="914400" rtl="0" eaLnBrk="1" latinLnBrk="0" hangingPunct="1">
      <a:defRPr sz="1400" b="1" kern="1200">
        <a:solidFill>
          <a:schemeClr val="tx1"/>
        </a:solidFill>
        <a:latin typeface="Arial" charset="0"/>
        <a:ea typeface="ＭＳ Ｐゴシック" pitchFamily="28" charset="-128"/>
        <a:cs typeface="+mn-cs"/>
      </a:defRPr>
    </a:lvl9pPr>
  </p:defaultTextStyle>
  <p:extLst>
    <p:ext uri="{EFAFB233-063F-42B5-8137-9DF3F51BA10A}">
      <p15:sldGuideLst xmlns:p15="http://schemas.microsoft.com/office/powerpoint/2012/main">
        <p15:guide id="1" orient="horz" pos="2137" userDrawn="1">
          <p15:clr>
            <a:srgbClr val="A4A3A4"/>
          </p15:clr>
        </p15:guide>
        <p15:guide id="2" pos="384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Myer PNNL" initials="PNNL_MM" lastIdx="43" clrIdx="0">
    <p:extLst>
      <p:ext uri="{19B8F6BF-5375-455C-9EA6-DF929625EA0E}">
        <p15:presenceInfo xmlns:p15="http://schemas.microsoft.com/office/powerpoint/2012/main" userId="Michael Myer PN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5288"/>
    <a:srgbClr val="33CC33"/>
    <a:srgbClr val="FCB16A"/>
    <a:srgbClr val="51D14B"/>
    <a:srgbClr val="89A3BE"/>
    <a:srgbClr val="97E494"/>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8" autoAdjust="0"/>
    <p:restoredTop sz="89580" autoAdjust="0"/>
  </p:normalViewPr>
  <p:slideViewPr>
    <p:cSldViewPr snapToGrid="0">
      <p:cViewPr varScale="1">
        <p:scale>
          <a:sx n="98" d="100"/>
          <a:sy n="98" d="100"/>
        </p:scale>
        <p:origin x="954" y="90"/>
      </p:cViewPr>
      <p:guideLst>
        <p:guide orient="horz" pos="2137"/>
        <p:guide pos="3849"/>
      </p:guideLst>
    </p:cSldViewPr>
  </p:slideViewPr>
  <p:outlineViewPr>
    <p:cViewPr>
      <p:scale>
        <a:sx n="75" d="100"/>
        <a:sy n="75" d="100"/>
      </p:scale>
      <p:origin x="0" y="0"/>
    </p:cViewPr>
    <p:sldLst>
      <p:sld r:id="rId1" collapse="1"/>
      <p:sld r:id="rId2" collapse="1"/>
      <p:sld r:id="rId3" collapse="1"/>
    </p:sldLst>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1" d="100"/>
          <a:sy n="61" d="100"/>
        </p:scale>
        <p:origin x="-1668" y="-84"/>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slide" Target="slides/slide34.xml"/><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7" name="Rectangle 3"/>
          <p:cNvSpPr>
            <a:spLocks noGrp="1" noChangeArrowheads="1"/>
          </p:cNvSpPr>
          <p:nvPr>
            <p:ph type="dt" sz="quarter" idx="1"/>
          </p:nvPr>
        </p:nvSpPr>
        <p:spPr bwMode="auto">
          <a:xfrm>
            <a:off x="3972720"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endParaRPr lang="en-US" dirty="0"/>
          </a:p>
        </p:txBody>
      </p:sp>
      <p:sp>
        <p:nvSpPr>
          <p:cNvPr id="6148" name="Rectangle 4"/>
          <p:cNvSpPr>
            <a:spLocks noGrp="1" noChangeArrowheads="1"/>
          </p:cNvSpPr>
          <p:nvPr>
            <p:ph type="ftr" sz="quarter" idx="2"/>
          </p:nvPr>
        </p:nvSpPr>
        <p:spPr bwMode="auto">
          <a:xfrm>
            <a:off x="1" y="8832423"/>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9" name="Rectangle 5"/>
          <p:cNvSpPr>
            <a:spLocks noGrp="1" noChangeArrowheads="1"/>
          </p:cNvSpPr>
          <p:nvPr>
            <p:ph type="sldNum" sz="quarter" idx="3"/>
          </p:nvPr>
        </p:nvSpPr>
        <p:spPr bwMode="auto">
          <a:xfrm>
            <a:off x="3972720" y="8832423"/>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fld id="{B3CA5312-BF50-422A-8F39-529974A60C0C}" type="slidenum">
              <a:rPr lang="en-US"/>
              <a:pPr>
                <a:defRPr/>
              </a:pPr>
              <a:t>‹#›</a:t>
            </a:fld>
            <a:endParaRPr lang="en-US" dirty="0"/>
          </a:p>
        </p:txBody>
      </p:sp>
    </p:spTree>
    <p:extLst>
      <p:ext uri="{BB962C8B-B14F-4D97-AF65-F5344CB8AC3E}">
        <p14:creationId xmlns:p14="http://schemas.microsoft.com/office/powerpoint/2010/main" val="447830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67" name="Rectangle 3"/>
          <p:cNvSpPr>
            <a:spLocks noGrp="1" noChangeArrowheads="1"/>
          </p:cNvSpPr>
          <p:nvPr>
            <p:ph type="dt" idx="1"/>
          </p:nvPr>
        </p:nvSpPr>
        <p:spPr bwMode="auto">
          <a:xfrm>
            <a:off x="3971522"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406400" y="698500"/>
            <a:ext cx="6197600" cy="348615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281" y="4416213"/>
            <a:ext cx="5607840" cy="418211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8070" name="Rectangle 6"/>
          <p:cNvSpPr>
            <a:spLocks noGrp="1" noChangeArrowheads="1"/>
          </p:cNvSpPr>
          <p:nvPr>
            <p:ph type="ftr" sz="quarter" idx="4"/>
          </p:nvPr>
        </p:nvSpPr>
        <p:spPr bwMode="auto">
          <a:xfrm>
            <a:off x="1" y="8830315"/>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71" name="Rectangle 7"/>
          <p:cNvSpPr>
            <a:spLocks noGrp="1" noChangeArrowheads="1"/>
          </p:cNvSpPr>
          <p:nvPr>
            <p:ph type="sldNum" sz="quarter" idx="5"/>
          </p:nvPr>
        </p:nvSpPr>
        <p:spPr bwMode="auto">
          <a:xfrm>
            <a:off x="3971522" y="8830315"/>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fld id="{E5B7B5B5-EDFB-42EF-AD2D-69AB0DA2B694}" type="slidenum">
              <a:rPr lang="en-US"/>
              <a:pPr>
                <a:defRPr/>
              </a:pPr>
              <a:t>‹#›</a:t>
            </a:fld>
            <a:endParaRPr lang="en-US" dirty="0"/>
          </a:p>
        </p:txBody>
      </p:sp>
    </p:spTree>
    <p:extLst>
      <p:ext uri="{BB962C8B-B14F-4D97-AF65-F5344CB8AC3E}">
        <p14:creationId xmlns:p14="http://schemas.microsoft.com/office/powerpoint/2010/main" val="13237480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971522" y="8830315"/>
            <a:ext cx="3037680" cy="463977"/>
          </a:xfrm>
          <a:prstGeom prst="rect">
            <a:avLst/>
          </a:prstGeom>
          <a:noFill/>
          <a:ln w="9525">
            <a:noFill/>
            <a:miter lim="800000"/>
            <a:headEnd/>
            <a:tailEnd/>
          </a:ln>
        </p:spPr>
        <p:txBody>
          <a:bodyPr lIns="91577" tIns="45789" rIns="91577" bIns="45789" anchor="b"/>
          <a:lstStyle/>
          <a:p>
            <a:pPr algn="r"/>
            <a:fld id="{67B9B184-557B-4568-9744-93E71EA1AD8A}" type="slidenum">
              <a:rPr lang="en-US" sz="1200" b="0">
                <a:latin typeface="Times New Roman" pitchFamily="18" charset="0"/>
              </a:rPr>
              <a:pPr algn="r"/>
              <a:t>1</a:t>
            </a:fld>
            <a:endParaRPr lang="en-US" sz="1200" b="0" dirty="0">
              <a:latin typeface="Times New Roman" pitchFamily="18" charset="0"/>
            </a:endParaRPr>
          </a:p>
        </p:txBody>
      </p:sp>
      <p:sp>
        <p:nvSpPr>
          <p:cNvPr id="53251" name="Rectangle 2"/>
          <p:cNvSpPr>
            <a:spLocks noGrp="1" noRot="1" noChangeAspect="1" noChangeArrowheads="1" noTextEdit="1"/>
          </p:cNvSpPr>
          <p:nvPr>
            <p:ph type="sldImg"/>
          </p:nvPr>
        </p:nvSpPr>
        <p:spPr>
          <a:xfrm>
            <a:off x="406400" y="698500"/>
            <a:ext cx="6197600" cy="3486150"/>
          </a:xfrm>
          <a:ln/>
        </p:spPr>
      </p:sp>
      <p:sp>
        <p:nvSpPr>
          <p:cNvPr id="53252" name="Rectangle 3"/>
          <p:cNvSpPr>
            <a:spLocks noGrp="1" noChangeArrowheads="1"/>
          </p:cNvSpPr>
          <p:nvPr>
            <p:ph type="body" idx="1"/>
          </p:nvPr>
        </p:nvSpPr>
        <p:spPr>
          <a:noFill/>
          <a:ln/>
        </p:spPr>
        <p:txBody>
          <a:bodyPr/>
          <a:lstStyle/>
          <a:p>
            <a:pPr eaLnBrk="1" hangingPunct="1"/>
            <a:endParaRPr lang="en-US" dirty="0">
              <a:ea typeface="ＭＳ Ｐゴシック" pitchFamily="28" charset="-128"/>
            </a:endParaRPr>
          </a:p>
        </p:txBody>
      </p:sp>
    </p:spTree>
    <p:extLst>
      <p:ext uri="{BB962C8B-B14F-4D97-AF65-F5344CB8AC3E}">
        <p14:creationId xmlns:p14="http://schemas.microsoft.com/office/powerpoint/2010/main" val="18050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11</a:t>
            </a:fld>
            <a:endParaRPr lang="en-US" dirty="0"/>
          </a:p>
        </p:txBody>
      </p:sp>
    </p:spTree>
    <p:extLst>
      <p:ext uri="{BB962C8B-B14F-4D97-AF65-F5344CB8AC3E}">
        <p14:creationId xmlns:p14="http://schemas.microsoft.com/office/powerpoint/2010/main" val="236041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12</a:t>
            </a:fld>
            <a:endParaRPr lang="en-US" dirty="0"/>
          </a:p>
        </p:txBody>
      </p:sp>
    </p:spTree>
    <p:extLst>
      <p:ext uri="{BB962C8B-B14F-4D97-AF65-F5344CB8AC3E}">
        <p14:creationId xmlns:p14="http://schemas.microsoft.com/office/powerpoint/2010/main" val="766638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406400" y="698500"/>
            <a:ext cx="6197600" cy="3486150"/>
          </a:xfrm>
          <a:ln/>
        </p:spPr>
      </p:sp>
      <p:sp>
        <p:nvSpPr>
          <p:cNvPr id="67587" name="Rectangle 3"/>
          <p:cNvSpPr>
            <a:spLocks noGrp="1" noChangeArrowheads="1"/>
          </p:cNvSpPr>
          <p:nvPr>
            <p:ph type="body" idx="1"/>
          </p:nvPr>
        </p:nvSpPr>
        <p:spPr>
          <a:noFill/>
          <a:ln/>
        </p:spPr>
        <p:txBody>
          <a:bodyPr/>
          <a:lstStyle/>
          <a:p>
            <a:endParaRPr lang="en-US" dirty="0">
              <a:ea typeface="ＭＳ Ｐゴシック" pitchFamily="28" charset="-128"/>
            </a:endParaRPr>
          </a:p>
        </p:txBody>
      </p:sp>
    </p:spTree>
    <p:extLst>
      <p:ext uri="{BB962C8B-B14F-4D97-AF65-F5344CB8AC3E}">
        <p14:creationId xmlns:p14="http://schemas.microsoft.com/office/powerpoint/2010/main" val="152670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14</a:t>
            </a:fld>
            <a:endParaRPr lang="en-US" dirty="0"/>
          </a:p>
        </p:txBody>
      </p:sp>
    </p:spTree>
    <p:extLst>
      <p:ext uri="{BB962C8B-B14F-4D97-AF65-F5344CB8AC3E}">
        <p14:creationId xmlns:p14="http://schemas.microsoft.com/office/powerpoint/2010/main" val="251578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15</a:t>
            </a:fld>
            <a:endParaRPr lang="en-US" dirty="0"/>
          </a:p>
        </p:txBody>
      </p:sp>
    </p:spTree>
    <p:extLst>
      <p:ext uri="{BB962C8B-B14F-4D97-AF65-F5344CB8AC3E}">
        <p14:creationId xmlns:p14="http://schemas.microsoft.com/office/powerpoint/2010/main" val="614434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406400" y="698500"/>
            <a:ext cx="6197600" cy="3486150"/>
          </a:xfrm>
          <a:ln/>
        </p:spPr>
      </p:sp>
      <p:sp>
        <p:nvSpPr>
          <p:cNvPr id="62467" name="Rectangle 3"/>
          <p:cNvSpPr>
            <a:spLocks noGrp="1" noChangeArrowheads="1"/>
          </p:cNvSpPr>
          <p:nvPr>
            <p:ph type="body" idx="1"/>
          </p:nvPr>
        </p:nvSpPr>
        <p:spPr>
          <a:noFill/>
          <a:ln/>
        </p:spPr>
        <p:txBody>
          <a:bodyPr/>
          <a:lstStyle/>
          <a:p>
            <a:r>
              <a:rPr lang="en-US" b="0" u="none" dirty="0">
                <a:ea typeface="ＭＳ Ｐゴシック" pitchFamily="28" charset="-128"/>
              </a:rPr>
              <a:t>Intent is to allow occupants to moderate</a:t>
            </a:r>
            <a:r>
              <a:rPr lang="en-US" b="0" u="none" baseline="0" dirty="0">
                <a:ea typeface="ＭＳ Ｐゴシック" pitchFamily="28" charset="-128"/>
              </a:rPr>
              <a:t> light levels to save energy.  </a:t>
            </a:r>
          </a:p>
          <a:p>
            <a:endParaRPr lang="en-US" dirty="0">
              <a:ea typeface="ＭＳ Ｐゴシック" pitchFamily="28" charset="-128"/>
            </a:endParaRPr>
          </a:p>
          <a:p>
            <a:endParaRPr lang="en-US" b="0" u="none" dirty="0">
              <a:ea typeface="ＭＳ Ｐゴシック" pitchFamily="28" charset="-128"/>
            </a:endParaRPr>
          </a:p>
          <a:p>
            <a:endParaRPr lang="en-US" dirty="0">
              <a:ea typeface="ＭＳ Ｐゴシック" pitchFamily="28" charset="-128"/>
            </a:endParaRPr>
          </a:p>
        </p:txBody>
      </p:sp>
    </p:spTree>
    <p:extLst>
      <p:ext uri="{BB962C8B-B14F-4D97-AF65-F5344CB8AC3E}">
        <p14:creationId xmlns:p14="http://schemas.microsoft.com/office/powerpoint/2010/main" val="1852166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406400" y="698500"/>
            <a:ext cx="6197600" cy="3486150"/>
          </a:xfrm>
          <a:ln/>
        </p:spPr>
      </p:sp>
      <p:sp>
        <p:nvSpPr>
          <p:cNvPr id="62467" name="Rectangle 3"/>
          <p:cNvSpPr>
            <a:spLocks noGrp="1" noChangeArrowheads="1"/>
          </p:cNvSpPr>
          <p:nvPr>
            <p:ph type="body" idx="1"/>
          </p:nvPr>
        </p:nvSpPr>
        <p:spPr>
          <a:noFill/>
          <a:ln/>
        </p:spPr>
        <p:txBody>
          <a:bodyPr/>
          <a:lstStyle/>
          <a:p>
            <a:r>
              <a:rPr lang="en-US" b="0" u="none" dirty="0">
                <a:ea typeface="ＭＳ Ｐゴシック" pitchFamily="28" charset="-128"/>
              </a:rPr>
              <a:t>Intent is to allow occupants to moderate</a:t>
            </a:r>
            <a:r>
              <a:rPr lang="en-US" b="0" u="none" baseline="0" dirty="0">
                <a:ea typeface="ＭＳ Ｐゴシック" pitchFamily="28" charset="-128"/>
              </a:rPr>
              <a:t> light levels to save energy.  </a:t>
            </a:r>
          </a:p>
          <a:p>
            <a:endParaRPr lang="en-US" dirty="0">
              <a:ea typeface="ＭＳ Ｐゴシック" pitchFamily="28" charset="-128"/>
            </a:endParaRPr>
          </a:p>
          <a:p>
            <a:endParaRPr lang="en-US" b="0" u="none" dirty="0">
              <a:ea typeface="ＭＳ Ｐゴシック" pitchFamily="28" charset="-128"/>
            </a:endParaRPr>
          </a:p>
          <a:p>
            <a:endParaRPr lang="en-US" dirty="0">
              <a:ea typeface="ＭＳ Ｐゴシック" pitchFamily="28" charset="-128"/>
            </a:endParaRPr>
          </a:p>
        </p:txBody>
      </p:sp>
    </p:spTree>
    <p:extLst>
      <p:ext uri="{BB962C8B-B14F-4D97-AF65-F5344CB8AC3E}">
        <p14:creationId xmlns:p14="http://schemas.microsoft.com/office/powerpoint/2010/main" val="2131943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406400" y="698500"/>
            <a:ext cx="6197600" cy="3486150"/>
          </a:xfrm>
          <a:ln/>
        </p:spPr>
      </p:sp>
      <p:sp>
        <p:nvSpPr>
          <p:cNvPr id="63491" name="Rectangle 3"/>
          <p:cNvSpPr>
            <a:spLocks noGrp="1" noChangeArrowheads="1"/>
          </p:cNvSpPr>
          <p:nvPr>
            <p:ph type="body" idx="1"/>
          </p:nvPr>
        </p:nvSpPr>
        <p:spPr>
          <a:noFill/>
          <a:ln/>
        </p:spPr>
        <p:txBody>
          <a:bodyPr/>
          <a:lstStyle/>
          <a:p>
            <a:endParaRPr lang="en-US" u="sng" dirty="0">
              <a:ea typeface="ＭＳ Ｐゴシック" pitchFamily="28" charset="-128"/>
            </a:endParaRPr>
          </a:p>
        </p:txBody>
      </p:sp>
    </p:spTree>
    <p:extLst>
      <p:ext uri="{BB962C8B-B14F-4D97-AF65-F5344CB8AC3E}">
        <p14:creationId xmlns:p14="http://schemas.microsoft.com/office/powerpoint/2010/main" val="2330821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General lighting does not include lighting that is required to have specific application control in accordance</a:t>
            </a:r>
            <a:r>
              <a:rPr lang="en-US" baseline="0" dirty="0"/>
              <a:t> with Section C405.2.4</a:t>
            </a:r>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19</a:t>
            </a:fld>
            <a:endParaRPr lang="en-US" dirty="0"/>
          </a:p>
        </p:txBody>
      </p:sp>
    </p:spTree>
    <p:extLst>
      <p:ext uri="{BB962C8B-B14F-4D97-AF65-F5344CB8AC3E}">
        <p14:creationId xmlns:p14="http://schemas.microsoft.com/office/powerpoint/2010/main" val="326053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20</a:t>
            </a:fld>
            <a:endParaRPr lang="en-US" dirty="0"/>
          </a:p>
        </p:txBody>
      </p:sp>
    </p:spTree>
    <p:extLst>
      <p:ext uri="{BB962C8B-B14F-4D97-AF65-F5344CB8AC3E}">
        <p14:creationId xmlns:p14="http://schemas.microsoft.com/office/powerpoint/2010/main" val="918224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406400" y="698500"/>
            <a:ext cx="6197600" cy="3486150"/>
          </a:xfrm>
          <a:ln/>
        </p:spPr>
      </p:sp>
      <p:sp>
        <p:nvSpPr>
          <p:cNvPr id="60419" name="Rectangle 3"/>
          <p:cNvSpPr>
            <a:spLocks noGrp="1" noChangeArrowheads="1"/>
          </p:cNvSpPr>
          <p:nvPr>
            <p:ph type="body" idx="1"/>
          </p:nvPr>
        </p:nvSpPr>
        <p:spPr>
          <a:noFill/>
          <a:ln/>
        </p:spPr>
        <p:txBody>
          <a:bodyPr/>
          <a:lstStyle/>
          <a:p>
            <a:endParaRPr lang="en-US" b="1" u="sng" dirty="0">
              <a:ea typeface="ＭＳ Ｐゴシック" pitchFamily="28" charset="-128"/>
            </a:endParaRPr>
          </a:p>
        </p:txBody>
      </p:sp>
    </p:spTree>
    <p:extLst>
      <p:ext uri="{BB962C8B-B14F-4D97-AF65-F5344CB8AC3E}">
        <p14:creationId xmlns:p14="http://schemas.microsoft.com/office/powerpoint/2010/main" val="3477478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21</a:t>
            </a:fld>
            <a:endParaRPr lang="en-US" dirty="0"/>
          </a:p>
        </p:txBody>
      </p:sp>
    </p:spTree>
    <p:extLst>
      <p:ext uri="{BB962C8B-B14F-4D97-AF65-F5344CB8AC3E}">
        <p14:creationId xmlns:p14="http://schemas.microsoft.com/office/powerpoint/2010/main" val="153547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22</a:t>
            </a:fld>
            <a:endParaRPr lang="en-US" dirty="0"/>
          </a:p>
        </p:txBody>
      </p:sp>
    </p:spTree>
    <p:extLst>
      <p:ext uri="{BB962C8B-B14F-4D97-AF65-F5344CB8AC3E}">
        <p14:creationId xmlns:p14="http://schemas.microsoft.com/office/powerpoint/2010/main" val="1224603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23</a:t>
            </a:fld>
            <a:endParaRPr lang="en-US" dirty="0"/>
          </a:p>
        </p:txBody>
      </p:sp>
    </p:spTree>
    <p:extLst>
      <p:ext uri="{BB962C8B-B14F-4D97-AF65-F5344CB8AC3E}">
        <p14:creationId xmlns:p14="http://schemas.microsoft.com/office/powerpoint/2010/main" val="807856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24</a:t>
            </a:fld>
            <a:endParaRPr lang="en-US" dirty="0"/>
          </a:p>
        </p:txBody>
      </p:sp>
    </p:spTree>
    <p:extLst>
      <p:ext uri="{BB962C8B-B14F-4D97-AF65-F5344CB8AC3E}">
        <p14:creationId xmlns:p14="http://schemas.microsoft.com/office/powerpoint/2010/main" val="1367115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25</a:t>
            </a:fld>
            <a:endParaRPr lang="en-US" dirty="0"/>
          </a:p>
        </p:txBody>
      </p:sp>
    </p:spTree>
    <p:extLst>
      <p:ext uri="{BB962C8B-B14F-4D97-AF65-F5344CB8AC3E}">
        <p14:creationId xmlns:p14="http://schemas.microsoft.com/office/powerpoint/2010/main" val="1585633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26</a:t>
            </a:fld>
            <a:endParaRPr lang="en-US" dirty="0"/>
          </a:p>
        </p:txBody>
      </p:sp>
    </p:spTree>
    <p:extLst>
      <p:ext uri="{BB962C8B-B14F-4D97-AF65-F5344CB8AC3E}">
        <p14:creationId xmlns:p14="http://schemas.microsoft.com/office/powerpoint/2010/main" val="1649077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27</a:t>
            </a:fld>
            <a:endParaRPr lang="en-US" dirty="0"/>
          </a:p>
        </p:txBody>
      </p:sp>
    </p:spTree>
    <p:extLst>
      <p:ext uri="{BB962C8B-B14F-4D97-AF65-F5344CB8AC3E}">
        <p14:creationId xmlns:p14="http://schemas.microsoft.com/office/powerpoint/2010/main" val="3123579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406400" y="698500"/>
            <a:ext cx="6197600" cy="3486150"/>
          </a:xfrm>
          <a:ln/>
        </p:spPr>
      </p:sp>
      <p:sp>
        <p:nvSpPr>
          <p:cNvPr id="84995" name="Rectangle 3"/>
          <p:cNvSpPr>
            <a:spLocks noGrp="1" noChangeArrowheads="1"/>
          </p:cNvSpPr>
          <p:nvPr>
            <p:ph type="body" idx="1"/>
          </p:nvPr>
        </p:nvSpPr>
        <p:spPr>
          <a:noFill/>
          <a:ln/>
        </p:spPr>
        <p:txBody>
          <a:bodyPr/>
          <a:lstStyle/>
          <a:p>
            <a:endParaRPr lang="en-US" dirty="0">
              <a:ea typeface="ＭＳ Ｐゴシック" pitchFamily="28" charset="-128"/>
            </a:endParaRPr>
          </a:p>
        </p:txBody>
      </p:sp>
    </p:spTree>
    <p:extLst>
      <p:ext uri="{BB962C8B-B14F-4D97-AF65-F5344CB8AC3E}">
        <p14:creationId xmlns:p14="http://schemas.microsoft.com/office/powerpoint/2010/main" val="3956288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406400" y="698500"/>
            <a:ext cx="6197600" cy="3486150"/>
          </a:xfrm>
          <a:ln/>
        </p:spPr>
      </p:sp>
      <p:sp>
        <p:nvSpPr>
          <p:cNvPr id="84995" name="Rectangle 3"/>
          <p:cNvSpPr>
            <a:spLocks noGrp="1" noChangeArrowheads="1"/>
          </p:cNvSpPr>
          <p:nvPr>
            <p:ph type="body" idx="1"/>
          </p:nvPr>
        </p:nvSpPr>
        <p:spPr>
          <a:noFill/>
          <a:ln/>
        </p:spPr>
        <p:txBody>
          <a:bodyPr/>
          <a:lstStyle/>
          <a:p>
            <a:endParaRPr lang="en-US" dirty="0">
              <a:ea typeface="ＭＳ Ｐゴシック" pitchFamily="28" charset="-128"/>
            </a:endParaRPr>
          </a:p>
        </p:txBody>
      </p:sp>
    </p:spTree>
    <p:extLst>
      <p:ext uri="{BB962C8B-B14F-4D97-AF65-F5344CB8AC3E}">
        <p14:creationId xmlns:p14="http://schemas.microsoft.com/office/powerpoint/2010/main" val="1118654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406400" y="698500"/>
            <a:ext cx="6197600" cy="3486150"/>
          </a:xfrm>
          <a:ln/>
        </p:spPr>
      </p:sp>
      <p:sp>
        <p:nvSpPr>
          <p:cNvPr id="84995" name="Rectangle 3"/>
          <p:cNvSpPr>
            <a:spLocks noGrp="1" noChangeArrowheads="1"/>
          </p:cNvSpPr>
          <p:nvPr>
            <p:ph type="body" idx="1"/>
          </p:nvPr>
        </p:nvSpPr>
        <p:spPr>
          <a:noFill/>
          <a:ln/>
        </p:spPr>
        <p:txBody>
          <a:bodyPr/>
          <a:lstStyle/>
          <a:p>
            <a:endParaRPr lang="en-US" dirty="0">
              <a:ea typeface="ＭＳ Ｐゴシック" pitchFamily="28" charset="-128"/>
            </a:endParaRPr>
          </a:p>
        </p:txBody>
      </p:sp>
    </p:spTree>
    <p:extLst>
      <p:ext uri="{BB962C8B-B14F-4D97-AF65-F5344CB8AC3E}">
        <p14:creationId xmlns:p14="http://schemas.microsoft.com/office/powerpoint/2010/main" val="372025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B7B5B5-EDFB-42EF-AD2D-69AB0DA2B694}" type="slidenum">
              <a:rPr lang="en-US" smtClean="0"/>
              <a:pPr>
                <a:defRPr/>
              </a:pPr>
              <a:t>4</a:t>
            </a:fld>
            <a:endParaRPr lang="en-US" dirty="0"/>
          </a:p>
        </p:txBody>
      </p:sp>
    </p:spTree>
    <p:extLst>
      <p:ext uri="{BB962C8B-B14F-4D97-AF65-F5344CB8AC3E}">
        <p14:creationId xmlns:p14="http://schemas.microsoft.com/office/powerpoint/2010/main" val="272897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31</a:t>
            </a:fld>
            <a:endParaRPr lang="en-US" dirty="0"/>
          </a:p>
        </p:txBody>
      </p:sp>
    </p:spTree>
    <p:extLst>
      <p:ext uri="{BB962C8B-B14F-4D97-AF65-F5344CB8AC3E}">
        <p14:creationId xmlns:p14="http://schemas.microsoft.com/office/powerpoint/2010/main" val="203163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32</a:t>
            </a:fld>
            <a:endParaRPr lang="en-US" dirty="0"/>
          </a:p>
        </p:txBody>
      </p:sp>
    </p:spTree>
    <p:extLst>
      <p:ext uri="{BB962C8B-B14F-4D97-AF65-F5344CB8AC3E}">
        <p14:creationId xmlns:p14="http://schemas.microsoft.com/office/powerpoint/2010/main" val="1800681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33</a:t>
            </a:fld>
            <a:endParaRPr lang="en-US" dirty="0"/>
          </a:p>
        </p:txBody>
      </p:sp>
    </p:spTree>
    <p:extLst>
      <p:ext uri="{BB962C8B-B14F-4D97-AF65-F5344CB8AC3E}">
        <p14:creationId xmlns:p14="http://schemas.microsoft.com/office/powerpoint/2010/main" val="2844798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406400" y="698500"/>
            <a:ext cx="6197600" cy="3486150"/>
          </a:xfrm>
          <a:ln/>
        </p:spPr>
      </p:sp>
      <p:sp>
        <p:nvSpPr>
          <p:cNvPr id="81923" name="Rectangle 3"/>
          <p:cNvSpPr>
            <a:spLocks noGrp="1" noChangeArrowheads="1"/>
          </p:cNvSpPr>
          <p:nvPr>
            <p:ph type="body" idx="1"/>
          </p:nvPr>
        </p:nvSpPr>
        <p:spPr>
          <a:noFill/>
          <a:ln/>
        </p:spPr>
        <p:txBody>
          <a:bodyPr/>
          <a:lstStyle/>
          <a:p>
            <a:r>
              <a:rPr lang="en-US" b="0" u="none" dirty="0">
                <a:ea typeface="ＭＳ Ｐゴシック" pitchFamily="28" charset="-128"/>
              </a:rPr>
              <a:t>Screw lamp holders = typical Edison based – this is whatever the factory</a:t>
            </a:r>
            <a:r>
              <a:rPr lang="en-US" b="0" u="none" baseline="0" dirty="0">
                <a:ea typeface="ＭＳ Ｐゴシック" pitchFamily="28" charset="-128"/>
              </a:rPr>
              <a:t> labeling says is the maximum wattage; not simple wattage of a bulb – must be the max that could be installed in the fixture</a:t>
            </a:r>
          </a:p>
          <a:p>
            <a:endParaRPr lang="en-US" b="0" u="none" baseline="0" dirty="0">
              <a:ea typeface="ＭＳ Ｐゴシック" pitchFamily="28" charset="-128"/>
            </a:endParaRPr>
          </a:p>
          <a:p>
            <a:endParaRPr lang="en-US" b="0" u="none" baseline="0" dirty="0">
              <a:ea typeface="ＭＳ Ｐゴシック" pitchFamily="28" charset="-128"/>
            </a:endParaRPr>
          </a:p>
          <a:p>
            <a:r>
              <a:rPr lang="en-US" b="0" u="none" baseline="0" dirty="0">
                <a:ea typeface="ＭＳ Ｐゴシック" pitchFamily="28" charset="-128"/>
              </a:rPr>
              <a:t>If you have other types, it’s the manufacturer’s rated wattage of the lamp plus ballast.</a:t>
            </a:r>
            <a:endParaRPr lang="en-US" b="0" u="none" dirty="0">
              <a:ea typeface="ＭＳ Ｐゴシック" pitchFamily="28" charset="-128"/>
            </a:endParaRPr>
          </a:p>
        </p:txBody>
      </p:sp>
    </p:spTree>
    <p:extLst>
      <p:ext uri="{BB962C8B-B14F-4D97-AF65-F5344CB8AC3E}">
        <p14:creationId xmlns:p14="http://schemas.microsoft.com/office/powerpoint/2010/main" val="466964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406400" y="698500"/>
            <a:ext cx="6197600" cy="3486150"/>
          </a:xfrm>
          <a:ln/>
        </p:spPr>
      </p:sp>
      <p:sp>
        <p:nvSpPr>
          <p:cNvPr id="82947" name="Rectangle 3"/>
          <p:cNvSpPr>
            <a:spLocks noGrp="1" noChangeArrowheads="1"/>
          </p:cNvSpPr>
          <p:nvPr>
            <p:ph type="body" idx="1"/>
          </p:nvPr>
        </p:nvSpPr>
        <p:spPr>
          <a:noFill/>
          <a:ln/>
        </p:spPr>
        <p:txBody>
          <a:bodyPr/>
          <a:lstStyle/>
          <a:p>
            <a:r>
              <a:rPr lang="en-US" dirty="0">
                <a:ea typeface="ＭＳ Ｐゴシック" pitchFamily="28" charset="-128"/>
              </a:rPr>
              <a:t>These types of lighting do not have to be counted.  These are considered to be IN ADDITION TO general lighting.</a:t>
            </a:r>
          </a:p>
          <a:p>
            <a:endParaRPr lang="en-US" dirty="0">
              <a:ea typeface="ＭＳ Ｐゴシック" pitchFamily="28" charset="-128"/>
            </a:endParaRPr>
          </a:p>
          <a:p>
            <a:r>
              <a:rPr lang="en-US" dirty="0">
                <a:ea typeface="ＭＳ Ｐゴシック" pitchFamily="28" charset="-128"/>
              </a:rPr>
              <a:t>Background on antimicrobial lighting:</a:t>
            </a:r>
          </a:p>
          <a:p>
            <a:pPr marL="548640" marR="0" lvl="1" indent="-342900" algn="l" defTabSz="109728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50565C"/>
                </a:solidFill>
                <a:effectLst/>
                <a:uLnTx/>
                <a:uFillTx/>
                <a:latin typeface="Times New Roman" panose="02020603050405020304" pitchFamily="18" charset="0"/>
                <a:ea typeface="+mn-ea"/>
                <a:cs typeface="+mn-cs"/>
              </a:rPr>
              <a:t>Light on low end of visual spectrum (≈ 405 – 420 nm) or UV-C </a:t>
            </a:r>
          </a:p>
          <a:p>
            <a:pPr marL="548640" marR="0" lvl="1" indent="-342900" algn="l" defTabSz="109728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50565C"/>
                </a:solidFill>
                <a:effectLst/>
                <a:uLnTx/>
                <a:uFillTx/>
                <a:latin typeface="Times New Roman" panose="02020603050405020304" pitchFamily="18" charset="0"/>
                <a:ea typeface="+mn-ea"/>
                <a:cs typeface="+mn-cs"/>
              </a:rPr>
              <a:t>This lighting can inhibit the growth of microbes</a:t>
            </a:r>
          </a:p>
          <a:p>
            <a:pPr marL="548640" marR="0" lvl="1" indent="-342900" algn="l" defTabSz="109728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50565C"/>
                </a:solidFill>
                <a:effectLst/>
                <a:uLnTx/>
                <a:uFillTx/>
                <a:latin typeface="Times New Roman" panose="02020603050405020304" pitchFamily="18" charset="0"/>
                <a:ea typeface="+mn-ea"/>
                <a:cs typeface="+mn-cs"/>
              </a:rPr>
              <a:t>Typical spaces include medical facilities, gyms, locker rooms, kitchens, restrooms, and places where general health may be a concern</a:t>
            </a:r>
          </a:p>
          <a:p>
            <a:endParaRPr lang="en-US" dirty="0">
              <a:ea typeface="ＭＳ Ｐゴシック" pitchFamily="28" charset="-128"/>
            </a:endParaRPr>
          </a:p>
          <a:p>
            <a:endParaRPr lang="en-US" dirty="0">
              <a:ea typeface="ＭＳ Ｐゴシック" pitchFamily="28" charset="-128"/>
            </a:endParaRPr>
          </a:p>
        </p:txBody>
      </p:sp>
    </p:spTree>
    <p:extLst>
      <p:ext uri="{BB962C8B-B14F-4D97-AF65-F5344CB8AC3E}">
        <p14:creationId xmlns:p14="http://schemas.microsoft.com/office/powerpoint/2010/main" val="1321494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06400" y="698500"/>
            <a:ext cx="6197600" cy="3486150"/>
          </a:xfrm>
          <a:ln/>
        </p:spPr>
      </p:sp>
      <p:sp>
        <p:nvSpPr>
          <p:cNvPr id="80899" name="Rectangle 3"/>
          <p:cNvSpPr>
            <a:spLocks noGrp="1" noChangeArrowheads="1"/>
          </p:cNvSpPr>
          <p:nvPr>
            <p:ph type="body" idx="1"/>
          </p:nvPr>
        </p:nvSpPr>
        <p:spPr>
          <a:noFill/>
          <a:ln/>
        </p:spPr>
        <p:txBody>
          <a:bodyPr/>
          <a:lstStyle/>
          <a:p>
            <a:r>
              <a:rPr lang="en-US" dirty="0">
                <a:ea typeface="ＭＳ Ｐゴシック" pitchFamily="28" charset="-128"/>
              </a:rPr>
              <a:t>Must include all lighting that is part of the design.  If individual task lighting is part of the design it must be included.  One example of lighting that would NOT have to be included is if the tenant purchases furniture with under shelf task lighting that wasn’t part of the original design.</a:t>
            </a:r>
          </a:p>
          <a:p>
            <a:endParaRPr lang="en-US" dirty="0">
              <a:ea typeface="ＭＳ Ｐゴシック" pitchFamily="28" charset="-128"/>
            </a:endParaRPr>
          </a:p>
          <a:p>
            <a:r>
              <a:rPr lang="en-US" dirty="0">
                <a:ea typeface="ＭＳ Ｐゴシック" pitchFamily="28" charset="-128"/>
              </a:rPr>
              <a:t>The calculation includes the lamp plus ballast values.</a:t>
            </a:r>
          </a:p>
          <a:p>
            <a:endParaRPr lang="en-US" dirty="0">
              <a:ea typeface="ＭＳ Ｐゴシック" pitchFamily="28" charset="-128"/>
            </a:endParaRPr>
          </a:p>
          <a:p>
            <a:r>
              <a:rPr lang="en-US" b="1" dirty="0"/>
              <a:t>Total connected interior lighting power. </a:t>
            </a:r>
            <a:r>
              <a:rPr lang="en-US" dirty="0"/>
              <a:t>The total connected interior lighting power (watts) should be </a:t>
            </a:r>
            <a:r>
              <a:rPr lang="en-US" baseline="0" dirty="0"/>
              <a:t>determined in accordance with Equation 4-9</a:t>
            </a:r>
            <a:endParaRPr lang="en-US" dirty="0"/>
          </a:p>
          <a:p>
            <a:endParaRPr lang="en-US" dirty="0">
              <a:ea typeface="ＭＳ Ｐゴシック" pitchFamily="28" charset="-128"/>
            </a:endParaRPr>
          </a:p>
          <a:p>
            <a:endParaRPr lang="en-US" dirty="0">
              <a:ea typeface="ＭＳ Ｐゴシック" pitchFamily="28" charset="-128"/>
            </a:endParaRPr>
          </a:p>
        </p:txBody>
      </p:sp>
    </p:spTree>
    <p:extLst>
      <p:ext uri="{BB962C8B-B14F-4D97-AF65-F5344CB8AC3E}">
        <p14:creationId xmlns:p14="http://schemas.microsoft.com/office/powerpoint/2010/main" val="330631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406400" y="698500"/>
            <a:ext cx="6197600" cy="3486150"/>
          </a:xfrm>
          <a:ln/>
        </p:spPr>
      </p:sp>
      <p:sp>
        <p:nvSpPr>
          <p:cNvPr id="74755" name="Rectangle 3"/>
          <p:cNvSpPr>
            <a:spLocks noGrp="1" noChangeArrowheads="1"/>
          </p:cNvSpPr>
          <p:nvPr>
            <p:ph type="body" idx="1"/>
          </p:nvPr>
        </p:nvSpPr>
        <p:spPr>
          <a:noFill/>
          <a:ln/>
        </p:spPr>
        <p:txBody>
          <a:bodyPr/>
          <a:lstStyle/>
          <a:p>
            <a:r>
              <a:rPr lang="en-US" dirty="0"/>
              <a:t>The total interior lighting power (watts) equals the sum of all areas interior lighting powers in the building covered within the</a:t>
            </a:r>
            <a:r>
              <a:rPr lang="en-US" baseline="0" dirty="0"/>
              <a:t> </a:t>
            </a:r>
            <a:r>
              <a:rPr lang="en-US" dirty="0"/>
              <a:t>permit. </a:t>
            </a:r>
          </a:p>
          <a:p>
            <a:endParaRPr lang="en-US" dirty="0"/>
          </a:p>
          <a:p>
            <a:r>
              <a:rPr lang="en-US" dirty="0"/>
              <a:t>2021 IECC changes address core and shell buildings</a:t>
            </a:r>
          </a:p>
        </p:txBody>
      </p:sp>
    </p:spTree>
    <p:extLst>
      <p:ext uri="{BB962C8B-B14F-4D97-AF65-F5344CB8AC3E}">
        <p14:creationId xmlns:p14="http://schemas.microsoft.com/office/powerpoint/2010/main" val="10519014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406400" y="698500"/>
            <a:ext cx="6197600" cy="3486150"/>
          </a:xfrm>
          <a:ln/>
        </p:spPr>
      </p:sp>
      <p:sp>
        <p:nvSpPr>
          <p:cNvPr id="74755" name="Rectangle 3"/>
          <p:cNvSpPr>
            <a:spLocks noGrp="1" noChangeArrowheads="1"/>
          </p:cNvSpPr>
          <p:nvPr>
            <p:ph type="body" idx="1"/>
          </p:nvPr>
        </p:nvSpPr>
        <p:spPr>
          <a:noFill/>
          <a:ln/>
        </p:spPr>
        <p:txBody>
          <a:bodyPr/>
          <a:lstStyle/>
          <a:p>
            <a:r>
              <a:rPr lang="en-US" dirty="0"/>
              <a:t>Table C405.4.2(1) </a:t>
            </a:r>
            <a:endParaRPr lang="en-US" dirty="0">
              <a:ea typeface="ＭＳ Ｐゴシック" pitchFamily="28" charset="-128"/>
            </a:endParaRPr>
          </a:p>
        </p:txBody>
      </p:sp>
    </p:spTree>
    <p:extLst>
      <p:ext uri="{BB962C8B-B14F-4D97-AF65-F5344CB8AC3E}">
        <p14:creationId xmlns:p14="http://schemas.microsoft.com/office/powerpoint/2010/main" val="2055608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406400" y="698500"/>
            <a:ext cx="6197600" cy="3486150"/>
          </a:xfrm>
          <a:ln/>
        </p:spPr>
      </p:sp>
      <p:sp>
        <p:nvSpPr>
          <p:cNvPr id="74755" name="Rectangle 3"/>
          <p:cNvSpPr>
            <a:spLocks noGrp="1" noChangeArrowheads="1"/>
          </p:cNvSpPr>
          <p:nvPr>
            <p:ph type="body" idx="1"/>
          </p:nvPr>
        </p:nvSpPr>
        <p:spPr>
          <a:noFill/>
          <a:ln/>
        </p:spPr>
        <p:txBody>
          <a:bodyPr/>
          <a:lstStyle/>
          <a:p>
            <a:endParaRPr lang="en-US" dirty="0">
              <a:ea typeface="ＭＳ Ｐゴシック" pitchFamily="28" charset="-128"/>
            </a:endParaRPr>
          </a:p>
        </p:txBody>
      </p:sp>
    </p:spTree>
    <p:extLst>
      <p:ext uri="{BB962C8B-B14F-4D97-AF65-F5344CB8AC3E}">
        <p14:creationId xmlns:p14="http://schemas.microsoft.com/office/powerpoint/2010/main" val="1212977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406400" y="698500"/>
            <a:ext cx="6197600" cy="3486150"/>
          </a:xfrm>
          <a:ln/>
        </p:spPr>
      </p:sp>
      <p:sp>
        <p:nvSpPr>
          <p:cNvPr id="79875" name="Rectangle 3"/>
          <p:cNvSpPr>
            <a:spLocks noGrp="1" noChangeArrowheads="1"/>
          </p:cNvSpPr>
          <p:nvPr>
            <p:ph type="body" idx="1"/>
          </p:nvPr>
        </p:nvSpPr>
        <p:spPr>
          <a:noFill/>
          <a:ln/>
        </p:spPr>
        <p:txBody>
          <a:bodyPr/>
          <a:lstStyle/>
          <a:p>
            <a:r>
              <a:rPr lang="en-US" dirty="0">
                <a:ea typeface="ＭＳ Ｐゴシック" pitchFamily="28" charset="-128"/>
              </a:rPr>
              <a:t>Where using the</a:t>
            </a:r>
            <a:r>
              <a:rPr lang="en-US" baseline="0" dirty="0">
                <a:ea typeface="ＭＳ Ｐゴシック" pitchFamily="28" charset="-128"/>
              </a:rPr>
              <a:t> space-by-space method, an increase is permitted only where specified lighting is installed and automatically controlled separately from general lighting</a:t>
            </a:r>
            <a:endParaRPr lang="en-US" dirty="0">
              <a:ea typeface="ＭＳ Ｐゴシック" pitchFamily="28" charset="-128"/>
            </a:endParaRPr>
          </a:p>
          <a:p>
            <a:endParaRPr lang="en-US" dirty="0">
              <a:ea typeface="ＭＳ Ｐゴシック" pitchFamily="28" charset="-128"/>
            </a:endParaRPr>
          </a:p>
          <a:p>
            <a:r>
              <a:rPr lang="en-US" dirty="0">
                <a:ea typeface="ＭＳ Ｐゴシック" pitchFamily="28" charset="-128"/>
              </a:rPr>
              <a:t>Specific accommodation has been made for retail merchandise highlighting starting in the 2015 IECC.  These are IN ADDITION TO general lighting.</a:t>
            </a:r>
          </a:p>
          <a:p>
            <a:endParaRPr lang="en-US" dirty="0">
              <a:ea typeface="ＭＳ Ｐゴシック" pitchFamily="28" charset="-128"/>
            </a:endParaRPr>
          </a:p>
          <a:p>
            <a:r>
              <a:rPr lang="en-US" dirty="0">
                <a:ea typeface="ＭＳ Ｐゴシック" pitchFamily="28" charset="-128"/>
              </a:rPr>
              <a:t>Floor area is the specific area to highlight merchandise.  For example, track lighting installed to highlight a wall display of shoes – would qualify.  Overhead, general lighting not specifically aimed at the wall of shoes would not qualify.</a:t>
            </a:r>
          </a:p>
        </p:txBody>
      </p:sp>
    </p:spTree>
    <p:extLst>
      <p:ext uri="{BB962C8B-B14F-4D97-AF65-F5344CB8AC3E}">
        <p14:creationId xmlns:p14="http://schemas.microsoft.com/office/powerpoint/2010/main" val="156495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406400" y="698500"/>
            <a:ext cx="6197600" cy="3486150"/>
          </a:xfrm>
          <a:ln/>
        </p:spPr>
      </p:sp>
      <p:sp>
        <p:nvSpPr>
          <p:cNvPr id="58371" name="Rectangle 3"/>
          <p:cNvSpPr>
            <a:spLocks noGrp="1" noChangeArrowheads="1"/>
          </p:cNvSpPr>
          <p:nvPr>
            <p:ph type="body" idx="1"/>
          </p:nvPr>
        </p:nvSpPr>
        <p:spPr>
          <a:noFill/>
          <a:ln/>
        </p:spPr>
        <p:txBody>
          <a:bodyPr/>
          <a:lstStyle/>
          <a:p>
            <a:endParaRPr lang="en-US" dirty="0">
              <a:ea typeface="ＭＳ Ｐゴシック" pitchFamily="28" charset="-128"/>
            </a:endParaRPr>
          </a:p>
        </p:txBody>
      </p:sp>
    </p:spTree>
    <p:extLst>
      <p:ext uri="{BB962C8B-B14F-4D97-AF65-F5344CB8AC3E}">
        <p14:creationId xmlns:p14="http://schemas.microsoft.com/office/powerpoint/2010/main" val="2283858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406400" y="698500"/>
            <a:ext cx="6197600" cy="3486150"/>
          </a:xfrm>
          <a:ln/>
        </p:spPr>
      </p:sp>
      <p:sp>
        <p:nvSpPr>
          <p:cNvPr id="79875" name="Rectangle 3"/>
          <p:cNvSpPr>
            <a:spLocks noGrp="1" noChangeArrowheads="1"/>
          </p:cNvSpPr>
          <p:nvPr>
            <p:ph type="body" idx="1"/>
          </p:nvPr>
        </p:nvSpPr>
        <p:spPr>
          <a:noFill/>
          <a:ln/>
        </p:spPr>
        <p:txBody>
          <a:bodyPr/>
          <a:lstStyle/>
          <a:p>
            <a:endParaRPr lang="en-US" dirty="0">
              <a:ea typeface="ＭＳ Ｐゴシック" pitchFamily="28" charset="-128"/>
            </a:endParaRPr>
          </a:p>
        </p:txBody>
      </p:sp>
    </p:spTree>
    <p:extLst>
      <p:ext uri="{BB962C8B-B14F-4D97-AF65-F5344CB8AC3E}">
        <p14:creationId xmlns:p14="http://schemas.microsoft.com/office/powerpoint/2010/main" val="3604670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406400" y="698500"/>
            <a:ext cx="6197600" cy="3486150"/>
          </a:xfrm>
          <a:ln/>
        </p:spPr>
      </p:sp>
      <p:sp>
        <p:nvSpPr>
          <p:cNvPr id="95235" name="Rectangle 3"/>
          <p:cNvSpPr>
            <a:spLocks noGrp="1" noChangeArrowheads="1"/>
          </p:cNvSpPr>
          <p:nvPr>
            <p:ph type="body" idx="1"/>
          </p:nvPr>
        </p:nvSpPr>
        <p:spPr>
          <a:noFill/>
          <a:ln/>
        </p:spPr>
        <p:txBody>
          <a:bodyPr/>
          <a:lstStyle/>
          <a:p>
            <a:r>
              <a:rPr lang="en-US" dirty="0">
                <a:ea typeface="ＭＳ Ｐゴシック" pitchFamily="28" charset="-128"/>
              </a:rPr>
              <a:t>Specific requirement for buildings with individual dwelling unit</a:t>
            </a:r>
            <a:r>
              <a:rPr lang="en-US" baseline="0" dirty="0">
                <a:ea typeface="ＭＳ Ｐゴシック" pitchFamily="28" charset="-128"/>
              </a:rPr>
              <a:t> to have separate electrical meters.</a:t>
            </a:r>
            <a:endParaRPr lang="en-US" dirty="0">
              <a:ea typeface="ＭＳ Ｐゴシック" pitchFamily="28" charset="-128"/>
            </a:endParaRPr>
          </a:p>
          <a:p>
            <a:endParaRPr lang="en-US" dirty="0">
              <a:ea typeface="ＭＳ Ｐゴシック" pitchFamily="28" charset="-128"/>
            </a:endParaRPr>
          </a:p>
          <a:p>
            <a:pPr defTabSz="915772">
              <a:defRPr/>
            </a:pPr>
            <a:r>
              <a:rPr lang="en-US" dirty="0">
                <a:cs typeface="Arial" charset="0"/>
              </a:rPr>
              <a:t>Intent: Occupant understanding of actual energy use can promote effective energy use!</a:t>
            </a:r>
          </a:p>
          <a:p>
            <a:endParaRPr lang="en-US" dirty="0">
              <a:ea typeface="ＭＳ Ｐゴシック" pitchFamily="28" charset="-128"/>
            </a:endParaRPr>
          </a:p>
          <a:p>
            <a:endParaRPr lang="en-US" dirty="0">
              <a:ea typeface="ＭＳ Ｐゴシック" pitchFamily="28" charset="-128"/>
            </a:endParaRPr>
          </a:p>
        </p:txBody>
      </p:sp>
    </p:spTree>
    <p:extLst>
      <p:ext uri="{BB962C8B-B14F-4D97-AF65-F5344CB8AC3E}">
        <p14:creationId xmlns:p14="http://schemas.microsoft.com/office/powerpoint/2010/main" val="400582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43</a:t>
            </a:fld>
            <a:endParaRPr lang="en-US" dirty="0"/>
          </a:p>
        </p:txBody>
      </p:sp>
    </p:spTree>
    <p:extLst>
      <p:ext uri="{BB962C8B-B14F-4D97-AF65-F5344CB8AC3E}">
        <p14:creationId xmlns:p14="http://schemas.microsoft.com/office/powerpoint/2010/main" val="725871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44</a:t>
            </a:fld>
            <a:endParaRPr lang="en-US" dirty="0"/>
          </a:p>
        </p:txBody>
      </p:sp>
    </p:spTree>
    <p:extLst>
      <p:ext uri="{BB962C8B-B14F-4D97-AF65-F5344CB8AC3E}">
        <p14:creationId xmlns:p14="http://schemas.microsoft.com/office/powerpoint/2010/main" val="40796037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45</a:t>
            </a:fld>
            <a:endParaRPr lang="en-US" dirty="0"/>
          </a:p>
        </p:txBody>
      </p:sp>
    </p:spTree>
    <p:extLst>
      <p:ext uri="{BB962C8B-B14F-4D97-AF65-F5344CB8AC3E}">
        <p14:creationId xmlns:p14="http://schemas.microsoft.com/office/powerpoint/2010/main" val="3184374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46</a:t>
            </a:fld>
            <a:endParaRPr lang="en-US" dirty="0"/>
          </a:p>
        </p:txBody>
      </p:sp>
    </p:spTree>
    <p:extLst>
      <p:ext uri="{BB962C8B-B14F-4D97-AF65-F5344CB8AC3E}">
        <p14:creationId xmlns:p14="http://schemas.microsoft.com/office/powerpoint/2010/main" val="2670479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47</a:t>
            </a:fld>
            <a:endParaRPr lang="en-US" dirty="0"/>
          </a:p>
        </p:txBody>
      </p:sp>
    </p:spTree>
    <p:extLst>
      <p:ext uri="{BB962C8B-B14F-4D97-AF65-F5344CB8AC3E}">
        <p14:creationId xmlns:p14="http://schemas.microsoft.com/office/powerpoint/2010/main" val="31045865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Old extra efficiency options in C406 were based on “pick one” approach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New extra efficiency made several changes</a:t>
            </a:r>
          </a:p>
          <a:p>
            <a:pPr lvl="1"/>
            <a:r>
              <a:rPr lang="en-US" dirty="0"/>
              <a:t>Assigned “credits” to each item by climate zone and building type</a:t>
            </a:r>
          </a:p>
          <a:p>
            <a:pPr lvl="1"/>
            <a:r>
              <a:rPr lang="en-US" dirty="0"/>
              <a:t>General goal was to equalize savings achieved</a:t>
            </a:r>
          </a:p>
          <a:p>
            <a:pPr lvl="1"/>
            <a:r>
              <a:rPr lang="en-US" dirty="0"/>
              <a:t>10 credit requirement represents about 2.5% total building energy cost savings</a:t>
            </a:r>
          </a:p>
          <a:p>
            <a:r>
              <a:rPr lang="en-US" dirty="0"/>
              <a:t>Modifications to existing credits</a:t>
            </a:r>
          </a:p>
          <a:p>
            <a:pPr lvl="1"/>
            <a:r>
              <a:rPr lang="en-US" dirty="0"/>
              <a:t>HVAC split to heating and cooling separately with 5% and 10% efficiency improvements</a:t>
            </a:r>
          </a:p>
          <a:p>
            <a:pPr lvl="1"/>
            <a:r>
              <a:rPr lang="en-US" dirty="0"/>
              <a:t>Lighting allows added credits above 15% LPD reduction</a:t>
            </a:r>
          </a:p>
          <a:p>
            <a:pPr lvl="1"/>
            <a:r>
              <a:rPr lang="en-US" dirty="0"/>
              <a:t>Credits for sleeping/dwelling unit lighting efficacy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48</a:t>
            </a:fld>
            <a:endParaRPr lang="en-US" dirty="0"/>
          </a:p>
        </p:txBody>
      </p:sp>
    </p:spTree>
    <p:extLst>
      <p:ext uri="{BB962C8B-B14F-4D97-AF65-F5344CB8AC3E}">
        <p14:creationId xmlns:p14="http://schemas.microsoft.com/office/powerpoint/2010/main" val="3528734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tabLst/>
              <a:defRPr/>
            </a:pPr>
            <a:fld id="{710104DB-87CA-D64F-AB86-DB2520DDF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09728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363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50</a:t>
            </a:fld>
            <a:endParaRPr lang="en-US" dirty="0"/>
          </a:p>
        </p:txBody>
      </p:sp>
    </p:spTree>
    <p:extLst>
      <p:ext uri="{BB962C8B-B14F-4D97-AF65-F5344CB8AC3E}">
        <p14:creationId xmlns:p14="http://schemas.microsoft.com/office/powerpoint/2010/main" val="295937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06400" y="698500"/>
            <a:ext cx="6197600" cy="3486150"/>
          </a:xfrm>
          <a:ln/>
        </p:spPr>
      </p:sp>
      <p:sp>
        <p:nvSpPr>
          <p:cNvPr id="80899" name="Rectangle 3"/>
          <p:cNvSpPr>
            <a:spLocks noGrp="1" noChangeArrowheads="1"/>
          </p:cNvSpPr>
          <p:nvPr>
            <p:ph type="body" idx="1"/>
          </p:nvPr>
        </p:nvSpPr>
        <p:spPr>
          <a:noFill/>
          <a:ln/>
        </p:spPr>
        <p:txBody>
          <a:bodyPr/>
          <a:lstStyle/>
          <a:p>
            <a:r>
              <a:rPr lang="en-US" dirty="0">
                <a:ea typeface="ＭＳ Ｐゴシック" pitchFamily="28" charset="-128"/>
              </a:rPr>
              <a:t>Must include all lighting that is part of the design.  If individual task lighting is part of the design it must be included.  One example of lighting that would NOT have to be included is if the tenant purchases furniture with under shelf task lighting that wasn’t part of the original design.</a:t>
            </a:r>
          </a:p>
          <a:p>
            <a:endParaRPr lang="en-US" dirty="0">
              <a:ea typeface="ＭＳ Ｐゴシック" pitchFamily="28" charset="-128"/>
            </a:endParaRPr>
          </a:p>
          <a:p>
            <a:r>
              <a:rPr lang="en-US" dirty="0">
                <a:ea typeface="ＭＳ Ｐゴシック" pitchFamily="28" charset="-128"/>
              </a:rPr>
              <a:t>The calculation includes the lamp plus ballast values.</a:t>
            </a:r>
          </a:p>
          <a:p>
            <a:endParaRPr lang="en-US" dirty="0">
              <a:ea typeface="ＭＳ Ｐゴシック" pitchFamily="28" charset="-128"/>
            </a:endParaRPr>
          </a:p>
          <a:p>
            <a:r>
              <a:rPr lang="en-US" b="1" dirty="0"/>
              <a:t>Total connected interior lighting power. </a:t>
            </a:r>
            <a:r>
              <a:rPr lang="en-US" dirty="0"/>
              <a:t>The total connected interior lighting power (watts) should be </a:t>
            </a:r>
            <a:r>
              <a:rPr lang="en-US" baseline="0" dirty="0"/>
              <a:t>determined in accordance with Equation 4-9</a:t>
            </a:r>
            <a:endParaRPr lang="en-US" dirty="0"/>
          </a:p>
          <a:p>
            <a:endParaRPr lang="en-US" dirty="0">
              <a:ea typeface="ＭＳ Ｐゴシック" pitchFamily="28" charset="-128"/>
            </a:endParaRPr>
          </a:p>
          <a:p>
            <a:endParaRPr lang="en-US" dirty="0">
              <a:ea typeface="ＭＳ Ｐゴシック" pitchFamily="28" charset="-128"/>
            </a:endParaRPr>
          </a:p>
        </p:txBody>
      </p:sp>
    </p:spTree>
    <p:extLst>
      <p:ext uri="{BB962C8B-B14F-4D97-AF65-F5344CB8AC3E}">
        <p14:creationId xmlns:p14="http://schemas.microsoft.com/office/powerpoint/2010/main" val="330631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51</a:t>
            </a:fld>
            <a:endParaRPr lang="en-US" dirty="0"/>
          </a:p>
        </p:txBody>
      </p:sp>
    </p:spTree>
    <p:extLst>
      <p:ext uri="{BB962C8B-B14F-4D97-AF65-F5344CB8AC3E}">
        <p14:creationId xmlns:p14="http://schemas.microsoft.com/office/powerpoint/2010/main" val="3656124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406400" y="698500"/>
            <a:ext cx="6197600" cy="3486150"/>
          </a:xfrm>
          <a:ln/>
        </p:spPr>
      </p:sp>
      <p:sp>
        <p:nvSpPr>
          <p:cNvPr id="304131" name="Rectangle 3"/>
          <p:cNvSpPr>
            <a:spLocks noGrp="1" noChangeArrowheads="1"/>
          </p:cNvSpPr>
          <p:nvPr>
            <p:ph type="body" idx="1"/>
          </p:nvPr>
        </p:nvSpPr>
        <p:spPr>
          <a:noFill/>
          <a:ln/>
        </p:spPr>
        <p:txBody>
          <a:bodyPr/>
          <a:lstStyle/>
          <a:p>
            <a:r>
              <a:rPr lang="en-US" dirty="0">
                <a:ea typeface="ＭＳ Ｐゴシック" pitchFamily="-108" charset="-128"/>
              </a:rPr>
              <a:t>Independent</a:t>
            </a:r>
            <a:r>
              <a:rPr lang="en-US" baseline="0" dirty="0">
                <a:ea typeface="ＭＳ Ｐゴシック" pitchFamily="-108" charset="-128"/>
              </a:rPr>
              <a:t> refers to independent from the design or construction of the project</a:t>
            </a:r>
            <a:endParaRPr lang="en-US" dirty="0">
              <a:ea typeface="ＭＳ Ｐゴシック" pitchFamily="-108" charset="-128"/>
            </a:endParaRPr>
          </a:p>
        </p:txBody>
      </p:sp>
    </p:spTree>
    <p:extLst>
      <p:ext uri="{BB962C8B-B14F-4D97-AF65-F5344CB8AC3E}">
        <p14:creationId xmlns:p14="http://schemas.microsoft.com/office/powerpoint/2010/main" val="18925454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54</a:t>
            </a:fld>
            <a:endParaRPr lang="en-US" dirty="0"/>
          </a:p>
        </p:txBody>
      </p:sp>
    </p:spTree>
    <p:extLst>
      <p:ext uri="{BB962C8B-B14F-4D97-AF65-F5344CB8AC3E}">
        <p14:creationId xmlns:p14="http://schemas.microsoft.com/office/powerpoint/2010/main" val="25790452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55</a:t>
            </a:fld>
            <a:endParaRPr lang="en-US" dirty="0"/>
          </a:p>
        </p:txBody>
      </p:sp>
    </p:spTree>
    <p:extLst>
      <p:ext uri="{BB962C8B-B14F-4D97-AF65-F5344CB8AC3E}">
        <p14:creationId xmlns:p14="http://schemas.microsoft.com/office/powerpoint/2010/main" val="18770081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56</a:t>
            </a:fld>
            <a:endParaRPr lang="en-US" dirty="0"/>
          </a:p>
        </p:txBody>
      </p:sp>
    </p:spTree>
    <p:extLst>
      <p:ext uri="{BB962C8B-B14F-4D97-AF65-F5344CB8AC3E}">
        <p14:creationId xmlns:p14="http://schemas.microsoft.com/office/powerpoint/2010/main" val="23225489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xfrm>
            <a:off x="406400" y="698500"/>
            <a:ext cx="6197600" cy="3486150"/>
          </a:xfrm>
          <a:ln/>
        </p:spPr>
      </p:sp>
      <p:sp>
        <p:nvSpPr>
          <p:cNvPr id="304131" name="Rectangle 3"/>
          <p:cNvSpPr>
            <a:spLocks noGrp="1" noChangeArrowheads="1"/>
          </p:cNvSpPr>
          <p:nvPr>
            <p:ph type="body" idx="1"/>
          </p:nvPr>
        </p:nvSpPr>
        <p:spPr>
          <a:noFill/>
          <a:ln/>
        </p:spPr>
        <p:txBody>
          <a:bodyPr/>
          <a:lstStyle/>
          <a:p>
            <a:endParaRPr lang="en-US" dirty="0">
              <a:ea typeface="ＭＳ Ｐゴシック" pitchFamily="-108" charset="-128"/>
            </a:endParaRPr>
          </a:p>
        </p:txBody>
      </p:sp>
    </p:spTree>
    <p:extLst>
      <p:ext uri="{BB962C8B-B14F-4D97-AF65-F5344CB8AC3E}">
        <p14:creationId xmlns:p14="http://schemas.microsoft.com/office/powerpoint/2010/main" val="30965724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58</a:t>
            </a:fld>
            <a:endParaRPr lang="en-US" dirty="0"/>
          </a:p>
        </p:txBody>
      </p:sp>
    </p:spTree>
    <p:extLst>
      <p:ext uri="{BB962C8B-B14F-4D97-AF65-F5344CB8AC3E}">
        <p14:creationId xmlns:p14="http://schemas.microsoft.com/office/powerpoint/2010/main" val="1636806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406400" y="698500"/>
            <a:ext cx="6197600" cy="3486150"/>
          </a:xfrm>
          <a:ln/>
        </p:spPr>
      </p:sp>
      <p:sp>
        <p:nvSpPr>
          <p:cNvPr id="61443" name="Rectangle 3"/>
          <p:cNvSpPr>
            <a:spLocks noGrp="1" noChangeArrowheads="1"/>
          </p:cNvSpPr>
          <p:nvPr>
            <p:ph type="body" idx="1"/>
          </p:nvPr>
        </p:nvSpPr>
        <p:spPr>
          <a:noFill/>
          <a:ln/>
        </p:spPr>
        <p:txBody>
          <a:bodyPr/>
          <a:lstStyle/>
          <a:p>
            <a:r>
              <a:rPr lang="en-US" b="0" u="none" dirty="0">
                <a:ea typeface="ＭＳ Ｐゴシック" pitchFamily="28" charset="-128"/>
              </a:rPr>
              <a:t>Intent is to</a:t>
            </a:r>
            <a:r>
              <a:rPr lang="en-US" b="0" u="none" baseline="0" dirty="0">
                <a:ea typeface="ＭＳ Ｐゴシック" pitchFamily="28" charset="-128"/>
              </a:rPr>
              <a:t> allow occupants to control unneeded lighting.</a:t>
            </a:r>
            <a:endParaRPr lang="en-US" b="0" u="none" dirty="0">
              <a:ea typeface="ＭＳ Ｐゴシック" pitchFamily="28" charset="-128"/>
            </a:endParaRPr>
          </a:p>
        </p:txBody>
      </p:sp>
    </p:spTree>
    <p:extLst>
      <p:ext uri="{BB962C8B-B14F-4D97-AF65-F5344CB8AC3E}">
        <p14:creationId xmlns:p14="http://schemas.microsoft.com/office/powerpoint/2010/main" val="2881485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406400" y="698500"/>
            <a:ext cx="6197600" cy="3486150"/>
          </a:xfrm>
          <a:ln/>
        </p:spPr>
      </p:sp>
      <p:sp>
        <p:nvSpPr>
          <p:cNvPr id="67587" name="Rectangle 3"/>
          <p:cNvSpPr>
            <a:spLocks noGrp="1" noChangeArrowheads="1"/>
          </p:cNvSpPr>
          <p:nvPr>
            <p:ph type="body" idx="1"/>
          </p:nvPr>
        </p:nvSpPr>
        <p:spPr>
          <a:noFill/>
          <a:ln/>
        </p:spPr>
        <p:txBody>
          <a:bodyPr/>
          <a:lstStyle/>
          <a:p>
            <a:endParaRPr lang="en-US" dirty="0">
              <a:ea typeface="ＭＳ Ｐゴシック" pitchFamily="28" charset="-128"/>
            </a:endParaRPr>
          </a:p>
        </p:txBody>
      </p:sp>
    </p:spTree>
    <p:extLst>
      <p:ext uri="{BB962C8B-B14F-4D97-AF65-F5344CB8AC3E}">
        <p14:creationId xmlns:p14="http://schemas.microsoft.com/office/powerpoint/2010/main" val="26288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406400" y="698500"/>
            <a:ext cx="6197600" cy="3486150"/>
          </a:xfrm>
          <a:ln/>
        </p:spPr>
      </p:sp>
      <p:sp>
        <p:nvSpPr>
          <p:cNvPr id="67587" name="Rectangle 3"/>
          <p:cNvSpPr>
            <a:spLocks noGrp="1" noChangeArrowheads="1"/>
          </p:cNvSpPr>
          <p:nvPr>
            <p:ph type="body" idx="1"/>
          </p:nvPr>
        </p:nvSpPr>
        <p:spPr>
          <a:noFill/>
          <a:ln/>
        </p:spPr>
        <p:txBody>
          <a:bodyPr/>
          <a:lstStyle/>
          <a:p>
            <a:endParaRPr lang="en-US" dirty="0">
              <a:ea typeface="ＭＳ Ｐゴシック" pitchFamily="28" charset="-128"/>
            </a:endParaRPr>
          </a:p>
        </p:txBody>
      </p:sp>
    </p:spTree>
    <p:extLst>
      <p:ext uri="{BB962C8B-B14F-4D97-AF65-F5344CB8AC3E}">
        <p14:creationId xmlns:p14="http://schemas.microsoft.com/office/powerpoint/2010/main" val="131746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10</a:t>
            </a:fld>
            <a:endParaRPr lang="en-US" dirty="0"/>
          </a:p>
        </p:txBody>
      </p:sp>
    </p:spTree>
    <p:extLst>
      <p:ext uri="{BB962C8B-B14F-4D97-AF65-F5344CB8AC3E}">
        <p14:creationId xmlns:p14="http://schemas.microsoft.com/office/powerpoint/2010/main" val="755691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print"/>
          <a:srcRect/>
          <a:stretch>
            <a:fillRect/>
          </a:stretch>
        </p:blipFill>
        <p:spPr bwMode="auto">
          <a:xfrm>
            <a:off x="0" y="1"/>
            <a:ext cx="12192000" cy="1368425"/>
          </a:xfrm>
          <a:prstGeom prst="rect">
            <a:avLst/>
          </a:prstGeom>
          <a:noFill/>
          <a:ln w="9525">
            <a:noFill/>
            <a:miter lim="800000"/>
            <a:headEnd/>
            <a:tailEnd/>
          </a:ln>
        </p:spPr>
      </p:pic>
      <p:sp>
        <p:nvSpPr>
          <p:cNvPr id="1509379" name="Rectangle 3"/>
          <p:cNvSpPr>
            <a:spLocks noGrp="1" noChangeArrowheads="1"/>
          </p:cNvSpPr>
          <p:nvPr>
            <p:ph type="ctrTitle"/>
          </p:nvPr>
        </p:nvSpPr>
        <p:spPr>
          <a:xfrm>
            <a:off x="914400" y="2286000"/>
            <a:ext cx="10363200" cy="1143000"/>
          </a:xfrm>
        </p:spPr>
        <p:txBody>
          <a:bodyPr/>
          <a:lstStyle>
            <a:lvl1pPr algn="ctr">
              <a:defRPr/>
            </a:lvl1pPr>
          </a:lstStyle>
          <a:p>
            <a:r>
              <a:rPr lang="en-US"/>
              <a:t>Click to edit Master title style</a:t>
            </a:r>
          </a:p>
        </p:txBody>
      </p:sp>
      <p:sp>
        <p:nvSpPr>
          <p:cNvPr id="1509380"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36CB34BB-393B-4229-A049-797AB61E76F6}"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txBox="1">
            <a:spLocks/>
          </p:cNvSpPr>
          <p:nvPr userDrawn="1"/>
        </p:nvSpPr>
        <p:spPr>
          <a:xfrm>
            <a:off x="4671196" y="6579276"/>
            <a:ext cx="2844800" cy="365125"/>
          </a:xfrm>
          <a:prstGeom prst="rect">
            <a:avLst/>
          </a:prstGeom>
        </p:spPr>
        <p:txBody>
          <a:bodyP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31AEAFE-B012-4E5D-A30A-3EE3F7A869FC}"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9" descr="PresentationBanner.jpg"/>
          <p:cNvPicPr>
            <a:picLocks noChangeAspect="1"/>
          </p:cNvPicPr>
          <p:nvPr userDrawn="1"/>
        </p:nvPicPr>
        <p:blipFill>
          <a:blip r:embed="rId2" cstate="print"/>
          <a:srcRect/>
          <a:stretch>
            <a:fillRect/>
          </a:stretch>
        </p:blipFill>
        <p:spPr bwMode="auto">
          <a:xfrm>
            <a:off x="0" y="1"/>
            <a:ext cx="12192000" cy="1368425"/>
          </a:xfrm>
          <a:prstGeom prst="rect">
            <a:avLst/>
          </a:prstGeom>
          <a:noFill/>
          <a:ln w="9525">
            <a:noFill/>
            <a:miter lim="800000"/>
            <a:headEnd/>
            <a:tailEnd/>
          </a:ln>
        </p:spPr>
      </p:pic>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9347200" y="6457950"/>
            <a:ext cx="28448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252413"/>
            <a:ext cx="2590800" cy="5892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52413"/>
            <a:ext cx="7569200" cy="5892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26589D82-7EF3-4E73-BA92-8624CE5227B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52414"/>
            <a:ext cx="10363200" cy="763587"/>
          </a:xfrm>
        </p:spPr>
        <p:txBody>
          <a:bodyPr/>
          <a:lstStyle/>
          <a:p>
            <a:r>
              <a:rPr lang="en-US"/>
              <a:t>Click to edit Master title style</a:t>
            </a:r>
          </a:p>
        </p:txBody>
      </p:sp>
      <p:sp>
        <p:nvSpPr>
          <p:cNvPr id="3" name="Text Placeholder 2"/>
          <p:cNvSpPr>
            <a:spLocks noGrp="1"/>
          </p:cNvSpPr>
          <p:nvPr>
            <p:ph type="body" sz="half" idx="1"/>
          </p:nvPr>
        </p:nvSpPr>
        <p:spPr>
          <a:xfrm>
            <a:off x="9144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684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7830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4EFD9F28-1E13-460B-8C80-527980017F0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52414"/>
            <a:ext cx="10363200" cy="763587"/>
          </a:xfrm>
        </p:spPr>
        <p:txBody>
          <a:bodyPr/>
          <a:lstStyle/>
          <a:p>
            <a:r>
              <a:rPr lang="en-US"/>
              <a:t>Click to edit Master title style</a:t>
            </a:r>
          </a:p>
        </p:txBody>
      </p:sp>
      <p:sp>
        <p:nvSpPr>
          <p:cNvPr id="3" name="Text Placeholder 2"/>
          <p:cNvSpPr>
            <a:spLocks noGrp="1"/>
          </p:cNvSpPr>
          <p:nvPr>
            <p:ph type="body" sz="half" idx="1"/>
          </p:nvPr>
        </p:nvSpPr>
        <p:spPr>
          <a:xfrm>
            <a:off x="9144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C97E0323-A9DA-4B3C-BEDB-7CFDEAF9D50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52413"/>
            <a:ext cx="10363200" cy="589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sldNum" sz="quarter" idx="10"/>
          </p:nvPr>
        </p:nvSpPr>
        <p:spPr>
          <a:ln/>
        </p:spPr>
        <p:txBody>
          <a:bodyPr/>
          <a:lstStyle>
            <a:lvl1pPr>
              <a:defRPr/>
            </a:lvl1pPr>
          </a:lstStyle>
          <a:p>
            <a:pPr>
              <a:defRPr/>
            </a:pPr>
            <a:fld id="{BA81397C-2528-4D07-87FA-0A4E64CCBB5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52414"/>
            <a:ext cx="10363200" cy="763587"/>
          </a:xfrm>
        </p:spPr>
        <p:txBody>
          <a:bodyPr/>
          <a:lstStyle/>
          <a:p>
            <a:r>
              <a:rPr lang="en-US"/>
              <a:t>Click to edit Master title style</a:t>
            </a:r>
          </a:p>
        </p:txBody>
      </p:sp>
      <p:sp>
        <p:nvSpPr>
          <p:cNvPr id="3" name="Content Placeholder 2"/>
          <p:cNvSpPr>
            <a:spLocks noGrp="1"/>
          </p:cNvSpPr>
          <p:nvPr>
            <p:ph sz="quarter" idx="1"/>
          </p:nvPr>
        </p:nvSpPr>
        <p:spPr>
          <a:xfrm>
            <a:off x="914400" y="12684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3783013"/>
            <a:ext cx="50800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sldNum" sz="quarter" idx="10"/>
          </p:nvPr>
        </p:nvSpPr>
        <p:spPr>
          <a:ln/>
        </p:spPr>
        <p:txBody>
          <a:bodyPr/>
          <a:lstStyle>
            <a:lvl1pPr>
              <a:defRPr/>
            </a:lvl1pPr>
          </a:lstStyle>
          <a:p>
            <a:pPr>
              <a:defRPr/>
            </a:pPr>
            <a:fld id="{3B50727A-57A5-4747-B5DF-B4383FB8AFB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52414"/>
            <a:ext cx="10363200" cy="763587"/>
          </a:xfrm>
        </p:spPr>
        <p:txBody>
          <a:bodyPr/>
          <a:lstStyle/>
          <a:p>
            <a:r>
              <a:rPr lang="en-US"/>
              <a:t>Click to edit Master title style</a:t>
            </a:r>
          </a:p>
        </p:txBody>
      </p:sp>
      <p:sp>
        <p:nvSpPr>
          <p:cNvPr id="3" name="Content Placeholder 2"/>
          <p:cNvSpPr>
            <a:spLocks noGrp="1"/>
          </p:cNvSpPr>
          <p:nvPr>
            <p:ph sz="half" idx="1"/>
          </p:nvPr>
        </p:nvSpPr>
        <p:spPr>
          <a:xfrm>
            <a:off x="9144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268413"/>
            <a:ext cx="508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464DE878-3B1C-4954-A5C2-FC5DB88F688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252414"/>
            <a:ext cx="10363200" cy="763587"/>
          </a:xfrm>
        </p:spPr>
        <p:txBody>
          <a:bodyPr/>
          <a:lstStyle/>
          <a:p>
            <a:r>
              <a:rPr lang="en-US"/>
              <a:t>Click to edit Master title style</a:t>
            </a:r>
          </a:p>
        </p:txBody>
      </p:sp>
      <p:sp>
        <p:nvSpPr>
          <p:cNvPr id="3" name="Table Placeholder 2"/>
          <p:cNvSpPr>
            <a:spLocks noGrp="1"/>
          </p:cNvSpPr>
          <p:nvPr>
            <p:ph type="tbl" idx="1"/>
          </p:nvPr>
        </p:nvSpPr>
        <p:spPr>
          <a:xfrm>
            <a:off x="914400" y="1268413"/>
            <a:ext cx="10363200" cy="4876800"/>
          </a:xfrm>
        </p:spPr>
        <p:txBody>
          <a:bodyPr/>
          <a:lstStyle/>
          <a:p>
            <a:pPr lvl="0"/>
            <a:endParaRPr lang="en-US"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6E8FA329-75F2-467C-B6F5-70C6546FDEED}"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print"/>
          <a:srcRect/>
          <a:stretch>
            <a:fillRect/>
          </a:stretch>
        </p:blipFill>
        <p:spPr bwMode="auto">
          <a:xfrm>
            <a:off x="0" y="1"/>
            <a:ext cx="12192000" cy="1368425"/>
          </a:xfrm>
          <a:prstGeom prst="rect">
            <a:avLst/>
          </a:prstGeom>
          <a:noFill/>
          <a:ln w="9525">
            <a:noFill/>
            <a:miter lim="800000"/>
            <a:headEnd/>
            <a:tailEnd/>
          </a:ln>
        </p:spPr>
      </p:pic>
      <p:sp>
        <p:nvSpPr>
          <p:cNvPr id="1518595" name="Rectangle 3"/>
          <p:cNvSpPr>
            <a:spLocks noGrp="1" noChangeArrowheads="1"/>
          </p:cNvSpPr>
          <p:nvPr>
            <p:ph type="ctrTitle"/>
          </p:nvPr>
        </p:nvSpPr>
        <p:spPr>
          <a:xfrm>
            <a:off x="914400" y="2286000"/>
            <a:ext cx="10363200" cy="1143000"/>
          </a:xfrm>
        </p:spPr>
        <p:txBody>
          <a:bodyPr/>
          <a:lstStyle>
            <a:lvl1pPr algn="ctr">
              <a:defRPr/>
            </a:lvl1pPr>
          </a:lstStyle>
          <a:p>
            <a:r>
              <a:rPr lang="en-US"/>
              <a:t>Click to edit Master title style</a:t>
            </a:r>
          </a:p>
        </p:txBody>
      </p:sp>
      <p:sp>
        <p:nvSpPr>
          <p:cNvPr id="1518596" name="Rectangle 4"/>
          <p:cNvSpPr>
            <a:spLocks noGrp="1" noChangeArrowheads="1"/>
          </p:cNvSpPr>
          <p:nvPr>
            <p:ph type="subTitle" idx="1"/>
          </p:nvPr>
        </p:nvSpPr>
        <p:spPr>
          <a:xfrm>
            <a:off x="1828800" y="3886200"/>
            <a:ext cx="8534400" cy="1752600"/>
          </a:xfrm>
        </p:spPr>
        <p:txBody>
          <a:bodyPr/>
          <a:lstStyle>
            <a:lvl1pPr marL="0" indent="0" algn="ctr">
              <a:buFontTx/>
              <a:buNone/>
              <a:defRPr>
                <a:solidFill>
                  <a:srgbClr val="005288"/>
                </a:solidFill>
              </a:defRPr>
            </a:lvl1pPr>
          </a:lstStyle>
          <a:p>
            <a:r>
              <a:rPr lang="en-US"/>
              <a:t>Click to edit Master subtitle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12192000" cy="5936996"/>
          </a:xfrm>
          <a:prstGeom prst="rect">
            <a:avLst/>
          </a:prstGeom>
        </p:spPr>
      </p:pic>
      <p:sp>
        <p:nvSpPr>
          <p:cNvPr id="7" name="Rectangle 6"/>
          <p:cNvSpPr/>
          <p:nvPr/>
        </p:nvSpPr>
        <p:spPr>
          <a:xfrm flipH="1">
            <a:off x="0" y="5093208"/>
            <a:ext cx="6096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9" name="Rectangle 8"/>
          <p:cNvSpPr/>
          <p:nvPr/>
        </p:nvSpPr>
        <p:spPr>
          <a:xfrm flipH="1">
            <a:off x="6096000" y="5093208"/>
            <a:ext cx="1682496"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 name="Rectangle 9"/>
          <p:cNvSpPr/>
          <p:nvPr/>
        </p:nvSpPr>
        <p:spPr>
          <a:xfrm flipH="1">
            <a:off x="7778496" y="5093208"/>
            <a:ext cx="4413504"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 name="Subtitle 2"/>
          <p:cNvSpPr>
            <a:spLocks noGrp="1"/>
          </p:cNvSpPr>
          <p:nvPr>
            <p:ph type="subTitle" idx="1" hasCustomPrompt="1"/>
          </p:nvPr>
        </p:nvSpPr>
        <p:spPr>
          <a:xfrm>
            <a:off x="217395" y="5253120"/>
            <a:ext cx="5843067"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8" name="Text Placeholder 17"/>
          <p:cNvSpPr>
            <a:spLocks noGrp="1"/>
          </p:cNvSpPr>
          <p:nvPr>
            <p:ph type="body" sz="quarter" idx="10" hasCustomPrompt="1"/>
          </p:nvPr>
        </p:nvSpPr>
        <p:spPr>
          <a:xfrm>
            <a:off x="8072667" y="5206076"/>
            <a:ext cx="410973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8072600" y="5543500"/>
            <a:ext cx="411940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224133" y="5672914"/>
            <a:ext cx="185420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a:t>Date</a:t>
            </a:r>
          </a:p>
        </p:txBody>
      </p:sp>
      <p:sp>
        <p:nvSpPr>
          <p:cNvPr id="23" name="Rectangle 22"/>
          <p:cNvSpPr/>
          <p:nvPr/>
        </p:nvSpPr>
        <p:spPr>
          <a:xfrm flipH="1" flipV="1">
            <a:off x="0" y="912537"/>
            <a:ext cx="6096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6096000" y="912537"/>
            <a:ext cx="1682496"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6" name="Rectangle 25"/>
          <p:cNvSpPr/>
          <p:nvPr/>
        </p:nvSpPr>
        <p:spPr>
          <a:xfrm flipH="1" flipV="1">
            <a:off x="7778496" y="912537"/>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27" name="Picture 26" descr="doe_logo_ppt.png"/>
          <p:cNvPicPr>
            <a:picLocks noChangeAspect="1"/>
          </p:cNvPicPr>
          <p:nvPr/>
        </p:nvPicPr>
        <p:blipFill>
          <a:blip r:embed="rId3" cstate="print"/>
          <a:stretch>
            <a:fillRect/>
          </a:stretch>
        </p:blipFill>
        <p:spPr>
          <a:xfrm>
            <a:off x="8161867" y="276225"/>
            <a:ext cx="3657600" cy="412750"/>
          </a:xfrm>
          <a:prstGeom prst="rect">
            <a:avLst/>
          </a:prstGeom>
        </p:spPr>
      </p:pic>
      <p:sp>
        <p:nvSpPr>
          <p:cNvPr id="16" name="Title 1"/>
          <p:cNvSpPr>
            <a:spLocks noGrp="1"/>
          </p:cNvSpPr>
          <p:nvPr>
            <p:ph type="ctrTitle"/>
          </p:nvPr>
        </p:nvSpPr>
        <p:spPr>
          <a:xfrm>
            <a:off x="224133" y="147798"/>
            <a:ext cx="7548267" cy="603505"/>
          </a:xfrm>
        </p:spPr>
        <p:txBody>
          <a:bodyPr>
            <a:normAutofit/>
          </a:bodyPr>
          <a:lstStyle/>
          <a:p>
            <a:r>
              <a:rPr lang="en-US" sz="200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237067" y="846667"/>
            <a:ext cx="12192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D542B3E8-AA48-4BE9-AC16-2D580C31AF7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17097"/>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85975"/>
            <a:ext cx="5386917"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317097"/>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85975"/>
            <a:ext cx="5389033"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38251"/>
            <a:ext cx="6815667"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908001"/>
            <a:ext cx="4011084"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7778496" y="5254081"/>
            <a:ext cx="4413504"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flipH="1">
            <a:off x="0" y="5254081"/>
            <a:ext cx="6096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 name="Rectangle 3"/>
          <p:cNvSpPr/>
          <p:nvPr/>
        </p:nvSpPr>
        <p:spPr>
          <a:xfrm flipH="1">
            <a:off x="6096000" y="5254081"/>
            <a:ext cx="1682496"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 name="Title 1"/>
          <p:cNvSpPr txBox="1">
            <a:spLocks/>
          </p:cNvSpPr>
          <p:nvPr/>
        </p:nvSpPr>
        <p:spPr>
          <a:xfrm>
            <a:off x="914400" y="3081846"/>
            <a:ext cx="103632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
        <p:nvSpPr>
          <p:cNvPr id="8" name="Subtitle 2"/>
          <p:cNvSpPr>
            <a:spLocks noGrp="1"/>
          </p:cNvSpPr>
          <p:nvPr>
            <p:ph type="subTitle" idx="1"/>
          </p:nvPr>
        </p:nvSpPr>
        <p:spPr>
          <a:xfrm>
            <a:off x="914400" y="4102608"/>
            <a:ext cx="85344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9" descr="PresentationBanner.jpg"/>
          <p:cNvPicPr>
            <a:picLocks noChangeAspect="1"/>
          </p:cNvPicPr>
          <p:nvPr userDrawn="1"/>
        </p:nvPicPr>
        <p:blipFill>
          <a:blip r:embed="rId2" cstate="print"/>
          <a:srcRect/>
          <a:stretch>
            <a:fillRect/>
          </a:stretch>
        </p:blipFill>
        <p:spPr bwMode="auto">
          <a:xfrm>
            <a:off x="0" y="1"/>
            <a:ext cx="12192000" cy="1368425"/>
          </a:xfrm>
          <a:prstGeom prst="rect">
            <a:avLst/>
          </a:prstGeom>
          <a:noFill/>
          <a:ln w="9525">
            <a:noFill/>
            <a:miter lim="800000"/>
            <a:headEnd/>
            <a:tailEnd/>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9347200" y="6457950"/>
            <a:ext cx="28448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r>
              <a:rPr lang="en-US" dirty="0"/>
              <a:t>Click icon to add SmartArt graphic</a:t>
            </a:r>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9347200" y="6457950"/>
            <a:ext cx="28448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9347200" y="6457950"/>
            <a:ext cx="28448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437F4850-A86C-4073-9E02-79CE0AA7066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9347200" y="6457950"/>
            <a:ext cx="28448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1F25FCD-205C-4CE7-8094-10006AED6A38}" type="slidenum">
              <a:rPr lang="en-US"/>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3ADAA16-968C-4FD5-9C50-F14A75811451}" type="slidenum">
              <a:rPr lang="en-US"/>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A5C675E-1388-45AF-A779-61893808BBC7}" type="slidenum">
              <a:rPr lang="en-US"/>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57DC455-9CBA-4373-B9FD-D60B73F4F3CB}" type="slidenum">
              <a:rPr lang="en-US"/>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671DED0-2A26-4B72-BD35-FFA4B31A9A64}" type="slidenum">
              <a:rPr lang="en-US"/>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44D64BE-7C43-4C2E-BD49-6A7BBCCCC3B7}" type="slidenum">
              <a:rPr lang="en-US"/>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877E0B7-B14F-44CE-AD34-AE8C2AD7D506}" type="slidenum">
              <a:rPr lang="en-US"/>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5620554-A13C-4385-9B07-55A0ECAB8BE6}"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68413"/>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8413"/>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A6D921D8-6C26-4436-86AA-EF9B9659BD6E}"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1D05C3D6-848C-4149-9DE0-918F33A26982}" type="slidenum">
              <a:rPr lang="en-US"/>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D594C9-9D44-4D20-B89A-3C7B41207C18}" type="slidenum">
              <a:rPr lang="en-US"/>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9347200" y="6457950"/>
            <a:ext cx="28448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r>
              <a:rPr lang="en-US" dirty="0"/>
              <a:t>Click icon to add SmartArt graphic</a:t>
            </a:r>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9347200" y="6457950"/>
            <a:ext cx="28448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9347200" y="6457950"/>
            <a:ext cx="28448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12192000" cy="5936996"/>
          </a:xfrm>
          <a:prstGeom prst="rect">
            <a:avLst/>
          </a:prstGeom>
        </p:spPr>
      </p:pic>
      <p:sp>
        <p:nvSpPr>
          <p:cNvPr id="7" name="Rectangle 6"/>
          <p:cNvSpPr/>
          <p:nvPr/>
        </p:nvSpPr>
        <p:spPr>
          <a:xfrm flipH="1">
            <a:off x="0" y="5093208"/>
            <a:ext cx="6096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9" name="Rectangle 8"/>
          <p:cNvSpPr/>
          <p:nvPr/>
        </p:nvSpPr>
        <p:spPr>
          <a:xfrm flipH="1">
            <a:off x="6096000" y="5093208"/>
            <a:ext cx="1682496"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 name="Rectangle 9"/>
          <p:cNvSpPr/>
          <p:nvPr/>
        </p:nvSpPr>
        <p:spPr>
          <a:xfrm flipH="1">
            <a:off x="7778496" y="5093208"/>
            <a:ext cx="4413504"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 name="Subtitle 2"/>
          <p:cNvSpPr>
            <a:spLocks noGrp="1"/>
          </p:cNvSpPr>
          <p:nvPr>
            <p:ph type="subTitle" idx="1" hasCustomPrompt="1"/>
          </p:nvPr>
        </p:nvSpPr>
        <p:spPr>
          <a:xfrm>
            <a:off x="217395" y="5253120"/>
            <a:ext cx="5843067"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8" name="Text Placeholder 17"/>
          <p:cNvSpPr>
            <a:spLocks noGrp="1"/>
          </p:cNvSpPr>
          <p:nvPr>
            <p:ph type="body" sz="quarter" idx="10" hasCustomPrompt="1"/>
          </p:nvPr>
        </p:nvSpPr>
        <p:spPr>
          <a:xfrm>
            <a:off x="8072667" y="5206076"/>
            <a:ext cx="410973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8072600" y="5543500"/>
            <a:ext cx="411940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224133" y="5672914"/>
            <a:ext cx="185420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a:t>Date</a:t>
            </a:r>
          </a:p>
        </p:txBody>
      </p:sp>
      <p:sp>
        <p:nvSpPr>
          <p:cNvPr id="23" name="Rectangle 22"/>
          <p:cNvSpPr/>
          <p:nvPr/>
        </p:nvSpPr>
        <p:spPr>
          <a:xfrm flipH="1" flipV="1">
            <a:off x="0" y="912537"/>
            <a:ext cx="6096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6096000" y="912537"/>
            <a:ext cx="1682496"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6" name="Rectangle 25"/>
          <p:cNvSpPr/>
          <p:nvPr/>
        </p:nvSpPr>
        <p:spPr>
          <a:xfrm flipH="1" flipV="1">
            <a:off x="7778496" y="912537"/>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27" name="Picture 26" descr="doe_logo_ppt.png"/>
          <p:cNvPicPr>
            <a:picLocks noChangeAspect="1"/>
          </p:cNvPicPr>
          <p:nvPr/>
        </p:nvPicPr>
        <p:blipFill>
          <a:blip r:embed="rId3" cstate="print"/>
          <a:stretch>
            <a:fillRect/>
          </a:stretch>
        </p:blipFill>
        <p:spPr>
          <a:xfrm>
            <a:off x="8161867" y="276225"/>
            <a:ext cx="3657600" cy="412750"/>
          </a:xfrm>
          <a:prstGeom prst="rect">
            <a:avLst/>
          </a:prstGeom>
        </p:spPr>
      </p:pic>
      <p:sp>
        <p:nvSpPr>
          <p:cNvPr id="16" name="Title 1"/>
          <p:cNvSpPr>
            <a:spLocks noGrp="1"/>
          </p:cNvSpPr>
          <p:nvPr>
            <p:ph type="ctrTitle"/>
          </p:nvPr>
        </p:nvSpPr>
        <p:spPr>
          <a:xfrm>
            <a:off x="224133" y="147798"/>
            <a:ext cx="7548267" cy="603505"/>
          </a:xfrm>
        </p:spPr>
        <p:txBody>
          <a:bodyPr>
            <a:normAutofit/>
          </a:bodyPr>
          <a:lstStyle/>
          <a:p>
            <a:r>
              <a:rPr lang="en-US" sz="200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237067" y="846667"/>
            <a:ext cx="12192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17097"/>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85975"/>
            <a:ext cx="5386917"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317097"/>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85975"/>
            <a:ext cx="5389033"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38251"/>
            <a:ext cx="6815667"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908001"/>
            <a:ext cx="4011084"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742B0CDF-5B6B-4F51-A1BF-9CED71F404A3}"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7778496" y="5254081"/>
            <a:ext cx="4413504"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flipH="1">
            <a:off x="0" y="5254081"/>
            <a:ext cx="6096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 name="Rectangle 3"/>
          <p:cNvSpPr/>
          <p:nvPr/>
        </p:nvSpPr>
        <p:spPr>
          <a:xfrm flipH="1">
            <a:off x="6096000" y="5254081"/>
            <a:ext cx="1682496"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 name="Title 1"/>
          <p:cNvSpPr txBox="1">
            <a:spLocks/>
          </p:cNvSpPr>
          <p:nvPr/>
        </p:nvSpPr>
        <p:spPr>
          <a:xfrm>
            <a:off x="914400" y="3081846"/>
            <a:ext cx="103632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
        <p:nvSpPr>
          <p:cNvPr id="8" name="Subtitle 2"/>
          <p:cNvSpPr>
            <a:spLocks noGrp="1"/>
          </p:cNvSpPr>
          <p:nvPr>
            <p:ph type="subTitle" idx="1"/>
          </p:nvPr>
        </p:nvSpPr>
        <p:spPr>
          <a:xfrm>
            <a:off x="914400" y="4102608"/>
            <a:ext cx="85344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9347200" y="6457950"/>
            <a:ext cx="28448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r>
              <a:rPr lang="en-US" dirty="0"/>
              <a:t>Click icon to add SmartArt graphic</a:t>
            </a:r>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9347200" y="6457950"/>
            <a:ext cx="28448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9347200" y="6457950"/>
            <a:ext cx="28448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9347200" y="6457950"/>
            <a:ext cx="2844800" cy="476250"/>
          </a:xfrm>
          <a:prstGeom prst="rect">
            <a:avLst/>
          </a:prstGeom>
        </p:spPr>
        <p:txBody>
          <a:bodyPr/>
          <a:lstStyle>
            <a:lvl1pPr>
              <a:defRPr/>
            </a:lvl1pPr>
          </a:lstStyle>
          <a:p>
            <a:fld id="{368DF591-AB6A-43DF-873B-F1BB082DDC79}" type="slidenum">
              <a:rPr lang="en-US"/>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12192000" cy="5936996"/>
          </a:xfrm>
          <a:prstGeom prst="rect">
            <a:avLst/>
          </a:prstGeom>
        </p:spPr>
      </p:pic>
      <p:sp>
        <p:nvSpPr>
          <p:cNvPr id="7" name="Rectangle 6"/>
          <p:cNvSpPr/>
          <p:nvPr/>
        </p:nvSpPr>
        <p:spPr>
          <a:xfrm flipH="1">
            <a:off x="0" y="5093208"/>
            <a:ext cx="6096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9" name="Rectangle 8"/>
          <p:cNvSpPr/>
          <p:nvPr/>
        </p:nvSpPr>
        <p:spPr>
          <a:xfrm flipH="1">
            <a:off x="6096000" y="5093208"/>
            <a:ext cx="1682496"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 name="Rectangle 9"/>
          <p:cNvSpPr/>
          <p:nvPr/>
        </p:nvSpPr>
        <p:spPr>
          <a:xfrm flipH="1">
            <a:off x="7778496" y="5093208"/>
            <a:ext cx="4413504"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 name="Subtitle 2"/>
          <p:cNvSpPr>
            <a:spLocks noGrp="1"/>
          </p:cNvSpPr>
          <p:nvPr>
            <p:ph type="subTitle" idx="1" hasCustomPrompt="1"/>
          </p:nvPr>
        </p:nvSpPr>
        <p:spPr>
          <a:xfrm>
            <a:off x="217395" y="5253120"/>
            <a:ext cx="5843067"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8" name="Text Placeholder 17"/>
          <p:cNvSpPr>
            <a:spLocks noGrp="1"/>
          </p:cNvSpPr>
          <p:nvPr>
            <p:ph type="body" sz="quarter" idx="10" hasCustomPrompt="1"/>
          </p:nvPr>
        </p:nvSpPr>
        <p:spPr>
          <a:xfrm>
            <a:off x="8072667" y="5206076"/>
            <a:ext cx="410973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8072600" y="5543500"/>
            <a:ext cx="411940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224133" y="5672914"/>
            <a:ext cx="185420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a:t>Date</a:t>
            </a:r>
          </a:p>
        </p:txBody>
      </p:sp>
      <p:sp>
        <p:nvSpPr>
          <p:cNvPr id="23" name="Rectangle 22"/>
          <p:cNvSpPr/>
          <p:nvPr/>
        </p:nvSpPr>
        <p:spPr>
          <a:xfrm flipH="1" flipV="1">
            <a:off x="0" y="912537"/>
            <a:ext cx="6096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6096000" y="912537"/>
            <a:ext cx="1682496"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6" name="Rectangle 25"/>
          <p:cNvSpPr/>
          <p:nvPr/>
        </p:nvSpPr>
        <p:spPr>
          <a:xfrm flipH="1" flipV="1">
            <a:off x="7778496" y="912537"/>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27" name="Picture 26" descr="doe_logo_ppt.png"/>
          <p:cNvPicPr>
            <a:picLocks noChangeAspect="1"/>
          </p:cNvPicPr>
          <p:nvPr/>
        </p:nvPicPr>
        <p:blipFill>
          <a:blip r:embed="rId3" cstate="print"/>
          <a:stretch>
            <a:fillRect/>
          </a:stretch>
        </p:blipFill>
        <p:spPr>
          <a:xfrm>
            <a:off x="8161867" y="276225"/>
            <a:ext cx="3657600" cy="412750"/>
          </a:xfrm>
          <a:prstGeom prst="rect">
            <a:avLst/>
          </a:prstGeom>
        </p:spPr>
      </p:pic>
      <p:sp>
        <p:nvSpPr>
          <p:cNvPr id="16" name="Title 1"/>
          <p:cNvSpPr>
            <a:spLocks noGrp="1"/>
          </p:cNvSpPr>
          <p:nvPr>
            <p:ph type="ctrTitle"/>
          </p:nvPr>
        </p:nvSpPr>
        <p:spPr>
          <a:xfrm>
            <a:off x="224133" y="147798"/>
            <a:ext cx="7548267" cy="603505"/>
          </a:xfrm>
        </p:spPr>
        <p:txBody>
          <a:bodyPr>
            <a:normAutofit/>
          </a:bodyPr>
          <a:lstStyle/>
          <a:p>
            <a:r>
              <a:rPr lang="en-US" sz="200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237067" y="846667"/>
            <a:ext cx="12192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3F5E9729-E038-4A10-9991-29836F9FDC17}"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17097"/>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85975"/>
            <a:ext cx="5386917"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317097"/>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85975"/>
            <a:ext cx="5389033"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38251"/>
            <a:ext cx="6815667"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908001"/>
            <a:ext cx="4011084"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7778496" y="5254081"/>
            <a:ext cx="4413504"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flipH="1">
            <a:off x="0" y="5254081"/>
            <a:ext cx="6096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 name="Rectangle 3"/>
          <p:cNvSpPr/>
          <p:nvPr/>
        </p:nvSpPr>
        <p:spPr>
          <a:xfrm flipH="1">
            <a:off x="6096000" y="5254081"/>
            <a:ext cx="1682496"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 name="Title 1"/>
          <p:cNvSpPr txBox="1">
            <a:spLocks/>
          </p:cNvSpPr>
          <p:nvPr/>
        </p:nvSpPr>
        <p:spPr>
          <a:xfrm>
            <a:off x="914400" y="3081846"/>
            <a:ext cx="103632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
        <p:nvSpPr>
          <p:cNvPr id="8" name="Subtitle 2"/>
          <p:cNvSpPr>
            <a:spLocks noGrp="1"/>
          </p:cNvSpPr>
          <p:nvPr>
            <p:ph type="subTitle" idx="1"/>
          </p:nvPr>
        </p:nvSpPr>
        <p:spPr>
          <a:xfrm>
            <a:off x="914400" y="4102608"/>
            <a:ext cx="85344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9347200" y="6457950"/>
            <a:ext cx="2844800" cy="476250"/>
          </a:xfrm>
          <a:prstGeom prst="rect">
            <a:avLst/>
          </a:prstGeom>
        </p:spPr>
        <p:txBody>
          <a:bodyPr/>
          <a:lstStyle>
            <a:lvl1pPr>
              <a:defRPr/>
            </a:lvl1pPr>
          </a:lstStyle>
          <a:p>
            <a:fld id="{5C288CC2-CEF3-42EC-B2DC-BDB28B6A6BA0}" type="slidenum">
              <a:rPr lang="en-US"/>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r>
              <a:rPr lang="en-US" dirty="0"/>
              <a:t>Click icon to add SmartArt graphic</a:t>
            </a:r>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9347200" y="6457950"/>
            <a:ext cx="2844800" cy="476250"/>
          </a:xfrm>
          <a:prstGeom prst="rect">
            <a:avLst/>
          </a:prstGeom>
        </p:spPr>
        <p:txBody>
          <a:bodyPr/>
          <a:lstStyle>
            <a:lvl1pPr>
              <a:defRPr/>
            </a:lvl1pPr>
          </a:lstStyle>
          <a:p>
            <a:fld id="{D13DAB86-4724-42D4-B72A-C4A7A581051C}" type="slidenum">
              <a:rPr lang="en-US"/>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9347200" y="6457950"/>
            <a:ext cx="2844800" cy="476250"/>
          </a:xfrm>
          <a:prstGeom prst="rect">
            <a:avLst/>
          </a:prstGeom>
        </p:spPr>
        <p:txBody>
          <a:bodyPr/>
          <a:lstStyle>
            <a:lvl1pPr>
              <a:defRPr/>
            </a:lvl1pPr>
          </a:lstStyle>
          <a:p>
            <a:fld id="{2F79E62F-50AD-43F9-9BEC-5BD17BDA0706}" type="slidenum">
              <a:rPr lang="en-US"/>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8737600" y="6245225"/>
            <a:ext cx="2844800" cy="476250"/>
          </a:xfrm>
          <a:prstGeom prst="rect">
            <a:avLst/>
          </a:prstGeom>
        </p:spPr>
        <p:txBody>
          <a:bodyPr/>
          <a:lstStyle>
            <a:lvl1pPr>
              <a:defRPr/>
            </a:lvl1pPr>
          </a:lstStyle>
          <a:p>
            <a:fld id="{FF94029A-EF89-4E3C-AE55-93C0038761E9}" type="slidenum">
              <a:rPr lang="en-US"/>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12192000" cy="5936996"/>
          </a:xfrm>
          <a:prstGeom prst="rect">
            <a:avLst/>
          </a:prstGeom>
        </p:spPr>
      </p:pic>
      <p:sp>
        <p:nvSpPr>
          <p:cNvPr id="7" name="Rectangle 6"/>
          <p:cNvSpPr/>
          <p:nvPr/>
        </p:nvSpPr>
        <p:spPr>
          <a:xfrm flipH="1">
            <a:off x="0" y="5093208"/>
            <a:ext cx="6096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9" name="Rectangle 8"/>
          <p:cNvSpPr/>
          <p:nvPr/>
        </p:nvSpPr>
        <p:spPr>
          <a:xfrm flipH="1">
            <a:off x="6096000" y="5093208"/>
            <a:ext cx="1682496"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 name="Rectangle 9"/>
          <p:cNvSpPr/>
          <p:nvPr/>
        </p:nvSpPr>
        <p:spPr>
          <a:xfrm flipH="1">
            <a:off x="7778496" y="5093208"/>
            <a:ext cx="4413504"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 name="Subtitle 2"/>
          <p:cNvSpPr>
            <a:spLocks noGrp="1"/>
          </p:cNvSpPr>
          <p:nvPr>
            <p:ph type="subTitle" idx="1" hasCustomPrompt="1"/>
          </p:nvPr>
        </p:nvSpPr>
        <p:spPr>
          <a:xfrm>
            <a:off x="217395" y="5253120"/>
            <a:ext cx="5843067"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8" name="Text Placeholder 17"/>
          <p:cNvSpPr>
            <a:spLocks noGrp="1"/>
          </p:cNvSpPr>
          <p:nvPr>
            <p:ph type="body" sz="quarter" idx="10" hasCustomPrompt="1"/>
          </p:nvPr>
        </p:nvSpPr>
        <p:spPr>
          <a:xfrm>
            <a:off x="8072667" y="5206076"/>
            <a:ext cx="410973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8072600" y="5543500"/>
            <a:ext cx="411940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224133" y="5672914"/>
            <a:ext cx="185420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a:t>Date</a:t>
            </a:r>
          </a:p>
        </p:txBody>
      </p:sp>
      <p:sp>
        <p:nvSpPr>
          <p:cNvPr id="23" name="Rectangle 22"/>
          <p:cNvSpPr/>
          <p:nvPr/>
        </p:nvSpPr>
        <p:spPr>
          <a:xfrm flipH="1" flipV="1">
            <a:off x="0" y="912537"/>
            <a:ext cx="6096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6096000" y="912537"/>
            <a:ext cx="1682496"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6" name="Rectangle 25"/>
          <p:cNvSpPr/>
          <p:nvPr/>
        </p:nvSpPr>
        <p:spPr>
          <a:xfrm flipH="1" flipV="1">
            <a:off x="7778496" y="912537"/>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27" name="Picture 26" descr="doe_logo_ppt.png"/>
          <p:cNvPicPr>
            <a:picLocks noChangeAspect="1"/>
          </p:cNvPicPr>
          <p:nvPr/>
        </p:nvPicPr>
        <p:blipFill>
          <a:blip r:embed="rId3" cstate="print"/>
          <a:stretch>
            <a:fillRect/>
          </a:stretch>
        </p:blipFill>
        <p:spPr>
          <a:xfrm>
            <a:off x="8161867" y="276225"/>
            <a:ext cx="3657600" cy="412750"/>
          </a:xfrm>
          <a:prstGeom prst="rect">
            <a:avLst/>
          </a:prstGeom>
        </p:spPr>
      </p:pic>
      <p:sp>
        <p:nvSpPr>
          <p:cNvPr id="16" name="Title 1"/>
          <p:cNvSpPr>
            <a:spLocks noGrp="1"/>
          </p:cNvSpPr>
          <p:nvPr>
            <p:ph type="ctrTitle"/>
          </p:nvPr>
        </p:nvSpPr>
        <p:spPr>
          <a:xfrm>
            <a:off x="224133" y="147798"/>
            <a:ext cx="7548267" cy="603505"/>
          </a:xfrm>
        </p:spPr>
        <p:txBody>
          <a:bodyPr>
            <a:normAutofit/>
          </a:bodyPr>
          <a:lstStyle/>
          <a:p>
            <a:r>
              <a:rPr lang="en-US" sz="200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237067" y="846667"/>
            <a:ext cx="12192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656DF04-8D83-4433-8693-0922E4CE3CA5}"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17097"/>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85975"/>
            <a:ext cx="5386917"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317097"/>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85975"/>
            <a:ext cx="5389033"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38251"/>
            <a:ext cx="6815667"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908001"/>
            <a:ext cx="4011084"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7778496" y="5254081"/>
            <a:ext cx="4413504"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flipH="1">
            <a:off x="0" y="5254081"/>
            <a:ext cx="6096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 name="Rectangle 3"/>
          <p:cNvSpPr/>
          <p:nvPr/>
        </p:nvSpPr>
        <p:spPr>
          <a:xfrm flipH="1">
            <a:off x="6096000" y="5254081"/>
            <a:ext cx="1682496"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 name="Title 1"/>
          <p:cNvSpPr txBox="1">
            <a:spLocks/>
          </p:cNvSpPr>
          <p:nvPr/>
        </p:nvSpPr>
        <p:spPr>
          <a:xfrm>
            <a:off x="914400" y="3081846"/>
            <a:ext cx="103632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
        <p:nvSpPr>
          <p:cNvPr id="8" name="Subtitle 2"/>
          <p:cNvSpPr>
            <a:spLocks noGrp="1"/>
          </p:cNvSpPr>
          <p:nvPr>
            <p:ph type="subTitle" idx="1"/>
          </p:nvPr>
        </p:nvSpPr>
        <p:spPr>
          <a:xfrm>
            <a:off x="914400" y="4102608"/>
            <a:ext cx="85344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9347200" y="6457950"/>
            <a:ext cx="28448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r>
              <a:rPr lang="en-US" dirty="0"/>
              <a:t>Click icon to add SmartArt graphic</a:t>
            </a:r>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9347200" y="6457950"/>
            <a:ext cx="28448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9347200" y="6457950"/>
            <a:ext cx="28448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3FF48BF-F427-45CB-9D30-CFFF1FB6022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9347200" y="6457950"/>
            <a:ext cx="28448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12192000" cy="5936996"/>
          </a:xfrm>
          <a:prstGeom prst="rect">
            <a:avLst/>
          </a:prstGeom>
        </p:spPr>
      </p:pic>
      <p:sp>
        <p:nvSpPr>
          <p:cNvPr id="7" name="Rectangle 6"/>
          <p:cNvSpPr/>
          <p:nvPr/>
        </p:nvSpPr>
        <p:spPr>
          <a:xfrm flipH="1">
            <a:off x="0" y="5093208"/>
            <a:ext cx="6096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9" name="Rectangle 8"/>
          <p:cNvSpPr/>
          <p:nvPr/>
        </p:nvSpPr>
        <p:spPr>
          <a:xfrm flipH="1">
            <a:off x="6096000" y="5093208"/>
            <a:ext cx="1682496"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0" name="Rectangle 9"/>
          <p:cNvSpPr/>
          <p:nvPr/>
        </p:nvSpPr>
        <p:spPr>
          <a:xfrm flipH="1">
            <a:off x="7778496" y="5093208"/>
            <a:ext cx="4413504"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 name="Subtitle 2"/>
          <p:cNvSpPr>
            <a:spLocks noGrp="1"/>
          </p:cNvSpPr>
          <p:nvPr>
            <p:ph type="subTitle" idx="1" hasCustomPrompt="1"/>
          </p:nvPr>
        </p:nvSpPr>
        <p:spPr>
          <a:xfrm>
            <a:off x="217395" y="5253120"/>
            <a:ext cx="5843067"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8" name="Text Placeholder 17"/>
          <p:cNvSpPr>
            <a:spLocks noGrp="1"/>
          </p:cNvSpPr>
          <p:nvPr>
            <p:ph type="body" sz="quarter" idx="10" hasCustomPrompt="1"/>
          </p:nvPr>
        </p:nvSpPr>
        <p:spPr>
          <a:xfrm>
            <a:off x="8072667" y="5206076"/>
            <a:ext cx="410973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8072600" y="5543500"/>
            <a:ext cx="411940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224133" y="5672914"/>
            <a:ext cx="185420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a:t>Date</a:t>
            </a:r>
          </a:p>
        </p:txBody>
      </p:sp>
      <p:sp>
        <p:nvSpPr>
          <p:cNvPr id="23" name="Rectangle 22"/>
          <p:cNvSpPr/>
          <p:nvPr/>
        </p:nvSpPr>
        <p:spPr>
          <a:xfrm flipH="1" flipV="1">
            <a:off x="0" y="912537"/>
            <a:ext cx="6096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6096000" y="912537"/>
            <a:ext cx="1682496"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6" name="Rectangle 25"/>
          <p:cNvSpPr/>
          <p:nvPr/>
        </p:nvSpPr>
        <p:spPr>
          <a:xfrm flipH="1" flipV="1">
            <a:off x="7778496" y="912537"/>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27" name="Picture 26" descr="doe_logo_ppt.png"/>
          <p:cNvPicPr>
            <a:picLocks noChangeAspect="1"/>
          </p:cNvPicPr>
          <p:nvPr/>
        </p:nvPicPr>
        <p:blipFill>
          <a:blip r:embed="rId3" cstate="print"/>
          <a:stretch>
            <a:fillRect/>
          </a:stretch>
        </p:blipFill>
        <p:spPr>
          <a:xfrm>
            <a:off x="8161867" y="276225"/>
            <a:ext cx="3657600" cy="412750"/>
          </a:xfrm>
          <a:prstGeom prst="rect">
            <a:avLst/>
          </a:prstGeom>
        </p:spPr>
      </p:pic>
      <p:sp>
        <p:nvSpPr>
          <p:cNvPr id="16" name="Title 1"/>
          <p:cNvSpPr>
            <a:spLocks noGrp="1"/>
          </p:cNvSpPr>
          <p:nvPr>
            <p:ph type="ctrTitle"/>
          </p:nvPr>
        </p:nvSpPr>
        <p:spPr>
          <a:xfrm>
            <a:off x="224133" y="147798"/>
            <a:ext cx="7548267" cy="603505"/>
          </a:xfrm>
        </p:spPr>
        <p:txBody>
          <a:bodyPr>
            <a:normAutofit/>
          </a:bodyPr>
          <a:lstStyle/>
          <a:p>
            <a:r>
              <a:rPr lang="en-US" sz="200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237067" y="846667"/>
            <a:ext cx="12192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17097"/>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85975"/>
            <a:ext cx="5386917"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317097"/>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85975"/>
            <a:ext cx="5389033"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38251"/>
            <a:ext cx="6815667"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908001"/>
            <a:ext cx="4011084"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7778496" y="5254081"/>
            <a:ext cx="4413504"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p:txBody>
          <a:bodyPr/>
          <a:lstStyle/>
          <a:p>
            <a:r>
              <a:rPr lang="en-US"/>
              <a:t>Click to edit Master title style</a:t>
            </a:r>
          </a:p>
        </p:txBody>
      </p:sp>
      <p:sp>
        <p:nvSpPr>
          <p:cNvPr id="3" name="Rectangle 2"/>
          <p:cNvSpPr/>
          <p:nvPr/>
        </p:nvSpPr>
        <p:spPr>
          <a:xfrm flipH="1">
            <a:off x="0" y="5254081"/>
            <a:ext cx="6096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 name="Rectangle 3"/>
          <p:cNvSpPr/>
          <p:nvPr/>
        </p:nvSpPr>
        <p:spPr>
          <a:xfrm flipH="1">
            <a:off x="6096000" y="5254081"/>
            <a:ext cx="1682496"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 name="Title 1"/>
          <p:cNvSpPr txBox="1">
            <a:spLocks/>
          </p:cNvSpPr>
          <p:nvPr/>
        </p:nvSpPr>
        <p:spPr>
          <a:xfrm>
            <a:off x="914400" y="3081846"/>
            <a:ext cx="103632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
        <p:nvSpPr>
          <p:cNvPr id="8" name="Subtitle 2"/>
          <p:cNvSpPr>
            <a:spLocks noGrp="1"/>
          </p:cNvSpPr>
          <p:nvPr>
            <p:ph type="subTitle" idx="1"/>
          </p:nvPr>
        </p:nvSpPr>
        <p:spPr>
          <a:xfrm>
            <a:off x="914400" y="4102608"/>
            <a:ext cx="85344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9347200" y="6457950"/>
            <a:ext cx="28448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6C2C6E8-AA70-47F4-A4BD-1CA5A21B6F7B}"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r>
              <a:rPr lang="en-US" dirty="0"/>
              <a:t>Click icon to add SmartArt graphic</a:t>
            </a:r>
          </a:p>
        </p:txBody>
      </p:sp>
      <p:sp>
        <p:nvSpPr>
          <p:cNvPr id="4" name="Date Placeholder 3"/>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9347200" y="6457950"/>
            <a:ext cx="2844800" cy="476250"/>
          </a:xfrm>
          <a:prstGeom prst="rect">
            <a:avLst/>
          </a:prstGeom>
        </p:spPr>
        <p:txBody>
          <a:bodyPr/>
          <a:lstStyle>
            <a:lvl1pPr>
              <a:defRPr/>
            </a:lvl1pPr>
          </a:lstStyle>
          <a:p>
            <a:fld id="{D13DAB86-4724-42D4-B72A-C4A7A581051C}"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940800" cy="487362"/>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7" name="Footer Placeholder 6"/>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8" name="Slide Number Placeholder 7"/>
          <p:cNvSpPr>
            <a:spLocks noGrp="1"/>
          </p:cNvSpPr>
          <p:nvPr>
            <p:ph type="sldNum" sz="quarter" idx="12"/>
          </p:nvPr>
        </p:nvSpPr>
        <p:spPr>
          <a:xfrm>
            <a:off x="9347200" y="6457950"/>
            <a:ext cx="2844800" cy="476250"/>
          </a:xfrm>
          <a:prstGeom prst="rect">
            <a:avLst/>
          </a:prstGeom>
        </p:spPr>
        <p:txBody>
          <a:bodyPr/>
          <a:lstStyle>
            <a:lvl1pPr>
              <a:defRPr/>
            </a:lvl1pPr>
          </a:lstStyle>
          <a:p>
            <a:fld id="{2F79E62F-50AD-43F9-9BEC-5BD17BDA0706}" type="slidenum">
              <a:rPr lang="en-US" smtClean="0"/>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245225"/>
            <a:ext cx="2844800" cy="476250"/>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4165600" y="6245225"/>
            <a:ext cx="3860800" cy="476250"/>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9347200" y="6457950"/>
            <a:ext cx="2844800" cy="476250"/>
          </a:xfrm>
          <a:prstGeom prst="rect">
            <a:avLst/>
          </a:prstGeom>
        </p:spPr>
        <p:txBody>
          <a:bodyPr/>
          <a:lstStyle>
            <a:lvl1pPr>
              <a:defRPr/>
            </a:lvl1pPr>
          </a:lstStyle>
          <a:p>
            <a:fld id="{368DF591-AB6A-43DF-873B-F1BB082DDC79}"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22" name="Picture 21" descr="Presentation4.jpg"/>
          <p:cNvPicPr>
            <a:picLocks noChangeAspect="1"/>
          </p:cNvPicPr>
          <p:nvPr userDrawn="1"/>
        </p:nvPicPr>
        <p:blipFill>
          <a:blip r:embed="rId2" cstate="print"/>
          <a:stretch>
            <a:fillRect/>
          </a:stretch>
        </p:blipFill>
        <p:spPr>
          <a:xfrm>
            <a:off x="0" y="0"/>
            <a:ext cx="12192000" cy="6858000"/>
          </a:xfrm>
          <a:prstGeom prst="rect">
            <a:avLst/>
          </a:prstGeom>
        </p:spPr>
      </p:pic>
      <p:sp>
        <p:nvSpPr>
          <p:cNvPr id="29" name="Rectangle 28"/>
          <p:cNvSpPr/>
          <p:nvPr/>
        </p:nvSpPr>
        <p:spPr>
          <a:xfrm>
            <a:off x="-1" y="5093208"/>
            <a:ext cx="6096001" cy="1764792"/>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7AC143"/>
              </a:solidFill>
            </a:endParaRPr>
          </a:p>
        </p:txBody>
      </p:sp>
      <p:sp>
        <p:nvSpPr>
          <p:cNvPr id="9" name="Rectangle 8"/>
          <p:cNvSpPr/>
          <p:nvPr/>
        </p:nvSpPr>
        <p:spPr>
          <a:xfrm flipH="1">
            <a:off x="6094329" y="5096138"/>
            <a:ext cx="1682496" cy="176479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dirty="0"/>
          </a:p>
        </p:txBody>
      </p:sp>
      <p:sp>
        <p:nvSpPr>
          <p:cNvPr id="10" name="Rectangle 9"/>
          <p:cNvSpPr/>
          <p:nvPr/>
        </p:nvSpPr>
        <p:spPr>
          <a:xfrm flipH="1">
            <a:off x="7778496" y="5093208"/>
            <a:ext cx="4413504" cy="1764792"/>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00" dirty="0"/>
          </a:p>
        </p:txBody>
      </p:sp>
      <p:sp>
        <p:nvSpPr>
          <p:cNvPr id="18" name="Text Placeholder 17"/>
          <p:cNvSpPr>
            <a:spLocks noGrp="1"/>
          </p:cNvSpPr>
          <p:nvPr>
            <p:ph type="body" sz="quarter" idx="10" hasCustomPrompt="1"/>
          </p:nvPr>
        </p:nvSpPr>
        <p:spPr>
          <a:xfrm>
            <a:off x="8072667" y="5206076"/>
            <a:ext cx="410973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8072600" y="5543500"/>
            <a:ext cx="411940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Rectangle 22"/>
          <p:cNvSpPr/>
          <p:nvPr/>
        </p:nvSpPr>
        <p:spPr>
          <a:xfrm flipH="1" flipV="1">
            <a:off x="0" y="912537"/>
            <a:ext cx="6096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6096000" y="912537"/>
            <a:ext cx="1682496"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6" name="Rectangle 25"/>
          <p:cNvSpPr/>
          <p:nvPr/>
        </p:nvSpPr>
        <p:spPr>
          <a:xfrm flipH="1" flipV="1">
            <a:off x="7778496" y="912537"/>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6" name="Title 1"/>
          <p:cNvSpPr>
            <a:spLocks noGrp="1"/>
          </p:cNvSpPr>
          <p:nvPr>
            <p:ph type="ctrTitle"/>
          </p:nvPr>
        </p:nvSpPr>
        <p:spPr>
          <a:xfrm>
            <a:off x="224133" y="147798"/>
            <a:ext cx="7548267" cy="603505"/>
          </a:xfrm>
        </p:spPr>
        <p:txBody>
          <a:bodyPr>
            <a:normAutofit/>
          </a:bodyPr>
          <a:lstStyle/>
          <a:p>
            <a:r>
              <a:rPr lang="en-US" sz="200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237067" y="846667"/>
            <a:ext cx="12192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17" name="Rectangle 16"/>
          <p:cNvSpPr/>
          <p:nvPr/>
        </p:nvSpPr>
        <p:spPr>
          <a:xfrm>
            <a:off x="-35539" y="0"/>
            <a:ext cx="12192000" cy="880716"/>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0" name="Title 1"/>
          <p:cNvSpPr txBox="1">
            <a:spLocks/>
          </p:cNvSpPr>
          <p:nvPr/>
        </p:nvSpPr>
        <p:spPr>
          <a:xfrm>
            <a:off x="224133" y="147798"/>
            <a:ext cx="7548267" cy="603505"/>
          </a:xfrm>
          <a:prstGeom prst="rect">
            <a:avLst/>
          </a:prstGeom>
          <a:ln>
            <a:noFill/>
          </a:ln>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50565C"/>
                </a:solidFill>
                <a:effectLst/>
                <a:uLnTx/>
                <a:uFillTx/>
                <a:latin typeface="Arial Narrow Bold"/>
                <a:ea typeface="Arial Narrow" pitchFamily="-108" charset="0"/>
                <a:cs typeface="Arial Narrow Bold"/>
              </a:rPr>
              <a:t>BUILDING ENERGY CODES PROGRAM</a:t>
            </a:r>
            <a:endParaRPr kumimoji="0" lang="en-US" sz="2000" b="0" i="0" u="none" strike="noStrike" kern="1200" cap="none" spc="0" normalizeH="0" baseline="0" noProof="0" dirty="0">
              <a:ln>
                <a:noFill/>
              </a:ln>
              <a:solidFill>
                <a:schemeClr val="accent6"/>
              </a:solidFill>
              <a:effectLst/>
              <a:uLnTx/>
              <a:uFillTx/>
              <a:latin typeface="Arial Narrow Bold"/>
              <a:ea typeface="+mj-ea"/>
              <a:cs typeface="Arial Narrow Bold"/>
            </a:endParaRPr>
          </a:p>
        </p:txBody>
      </p:sp>
      <p:pic>
        <p:nvPicPr>
          <p:cNvPr id="28" name="Picture 27" descr="eere_logo_horiz_color.eps"/>
          <p:cNvPicPr>
            <a:picLocks noChangeAspect="1"/>
          </p:cNvPicPr>
          <p:nvPr/>
        </p:nvPicPr>
        <p:blipFill>
          <a:blip r:embed="rId3" cstate="print"/>
          <a:stretch>
            <a:fillRect/>
          </a:stretch>
        </p:blipFill>
        <p:spPr>
          <a:xfrm>
            <a:off x="8157633" y="266700"/>
            <a:ext cx="3744800" cy="412750"/>
          </a:xfrm>
          <a:prstGeom prst="rect">
            <a:avLst/>
          </a:prstGeom>
        </p:spPr>
      </p:pic>
      <p:sp>
        <p:nvSpPr>
          <p:cNvPr id="3" name="Subtitle 2"/>
          <p:cNvSpPr>
            <a:spLocks noGrp="1"/>
          </p:cNvSpPr>
          <p:nvPr>
            <p:ph type="subTitle" idx="1" hasCustomPrompt="1"/>
          </p:nvPr>
        </p:nvSpPr>
        <p:spPr>
          <a:xfrm>
            <a:off x="217395" y="5253120"/>
            <a:ext cx="5843067"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Presentation Title</a:t>
            </a:r>
          </a:p>
        </p:txBody>
      </p:sp>
      <p:sp>
        <p:nvSpPr>
          <p:cNvPr id="19" name="Text Placeholder 18"/>
          <p:cNvSpPr>
            <a:spLocks noGrp="1"/>
          </p:cNvSpPr>
          <p:nvPr>
            <p:ph type="body" sz="quarter" idx="13" hasCustomPrompt="1"/>
          </p:nvPr>
        </p:nvSpPr>
        <p:spPr>
          <a:xfrm>
            <a:off x="224133" y="5672914"/>
            <a:ext cx="1854200" cy="288687"/>
          </a:xfrm>
        </p:spPr>
        <p:txBody>
          <a:bodyPr>
            <a:normAutofit/>
          </a:bodyPr>
          <a:lstStyle>
            <a:lvl1pPr>
              <a:buNone/>
              <a:defRPr sz="1200">
                <a:solidFill>
                  <a:srgbClr val="50565C"/>
                </a:solidFill>
                <a:latin typeface="Arial Narrow" pitchFamily="34" charset="0"/>
              </a:defRPr>
            </a:lvl1pPr>
            <a:lvl5pPr>
              <a:defRPr/>
            </a:lvl5pPr>
          </a:lstStyle>
          <a:p>
            <a:pPr lvl="0"/>
            <a:r>
              <a:rPr lang="en-US" dirty="0"/>
              <a:t>Date</a:t>
            </a:r>
          </a:p>
        </p:txBody>
      </p:sp>
      <p:sp>
        <p:nvSpPr>
          <p:cNvPr id="21" name="Rectangle 20"/>
          <p:cNvSpPr/>
          <p:nvPr/>
        </p:nvSpPr>
        <p:spPr>
          <a:xfrm flipH="1">
            <a:off x="0" y="5053395"/>
            <a:ext cx="12192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a:t>Click to edit Master title style</a:t>
            </a:r>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17097"/>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85975"/>
            <a:ext cx="5386917"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317097"/>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85975"/>
            <a:ext cx="5389033"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38251"/>
            <a:ext cx="6815667"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908001"/>
            <a:ext cx="4011084"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7778496" y="5254081"/>
            <a:ext cx="4413504"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Rectangle 2"/>
          <p:cNvSpPr/>
          <p:nvPr/>
        </p:nvSpPr>
        <p:spPr>
          <a:xfrm flipH="1">
            <a:off x="0" y="5254081"/>
            <a:ext cx="6096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 name="Rectangle 3"/>
          <p:cNvSpPr/>
          <p:nvPr/>
        </p:nvSpPr>
        <p:spPr>
          <a:xfrm flipH="1">
            <a:off x="6096000" y="5254081"/>
            <a:ext cx="1682496"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7" name="Title 1"/>
          <p:cNvSpPr txBox="1">
            <a:spLocks/>
          </p:cNvSpPr>
          <p:nvPr/>
        </p:nvSpPr>
        <p:spPr>
          <a:xfrm>
            <a:off x="914400" y="3081846"/>
            <a:ext cx="103632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a:ln>
                  <a:noFill/>
                </a:ln>
                <a:solidFill>
                  <a:schemeClr val="tx1"/>
                </a:solidFill>
                <a:effectLst/>
                <a:uLnTx/>
                <a:uFillTx/>
                <a:latin typeface="+mj-lt"/>
                <a:ea typeface="+mj-ea"/>
                <a:cs typeface="+mj-cs"/>
              </a:rPr>
              <a:t>Click to edit Master title style</a:t>
            </a:r>
          </a:p>
        </p:txBody>
      </p:sp>
      <p:sp>
        <p:nvSpPr>
          <p:cNvPr id="8" name="Subtitle 2"/>
          <p:cNvSpPr>
            <a:spLocks noGrp="1"/>
          </p:cNvSpPr>
          <p:nvPr>
            <p:ph type="subTitle" idx="1"/>
          </p:nvPr>
        </p:nvSpPr>
        <p:spPr>
          <a:xfrm>
            <a:off x="914400" y="4102608"/>
            <a:ext cx="85344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image" Target="../media/image4.jpe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4.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4.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4.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4.jpe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image" Target="../media/image5.png"/><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theme" Target="../theme/theme9.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08354" name="Rectangle 2"/>
          <p:cNvSpPr>
            <a:spLocks noChangeArrowheads="1"/>
          </p:cNvSpPr>
          <p:nvPr/>
        </p:nvSpPr>
        <p:spPr bwMode="auto">
          <a:xfrm>
            <a:off x="0" y="0"/>
            <a:ext cx="12192000" cy="6858000"/>
          </a:xfrm>
          <a:prstGeom prst="rect">
            <a:avLst/>
          </a:prstGeom>
          <a:solidFill>
            <a:schemeClr val="bg1">
              <a:alpha val="73000"/>
            </a:schemeClr>
          </a:solidFill>
          <a:ln w="9525">
            <a:noFill/>
            <a:miter lim="800000"/>
            <a:headEnd/>
            <a:tailEnd/>
          </a:ln>
          <a:effectLst/>
        </p:spPr>
        <p:txBody>
          <a:bodyPr wrap="none" anchor="ctr"/>
          <a:lstStyle/>
          <a:p>
            <a:pPr algn="ctr">
              <a:defRPr/>
            </a:pPr>
            <a:endParaRPr lang="en-US" sz="1400" dirty="0">
              <a:latin typeface="Arial" pitchFamily="34" charset="0"/>
              <a:ea typeface="ＭＳ Ｐゴシック" pitchFamily="34" charset="-128"/>
            </a:endParaRPr>
          </a:p>
        </p:txBody>
      </p:sp>
      <p:sp>
        <p:nvSpPr>
          <p:cNvPr id="1027" name="Rectangle 3"/>
          <p:cNvSpPr>
            <a:spLocks noGrp="1" noChangeArrowheads="1"/>
          </p:cNvSpPr>
          <p:nvPr>
            <p:ph type="body" idx="1"/>
          </p:nvPr>
        </p:nvSpPr>
        <p:spPr bwMode="auto">
          <a:xfrm>
            <a:off x="914400" y="1268413"/>
            <a:ext cx="103632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08357" name="Rectangle 5"/>
          <p:cNvSpPr>
            <a:spLocks noChangeArrowheads="1"/>
          </p:cNvSpPr>
          <p:nvPr/>
        </p:nvSpPr>
        <p:spPr bwMode="auto">
          <a:xfrm>
            <a:off x="812800" y="228600"/>
            <a:ext cx="11074400" cy="914400"/>
          </a:xfrm>
          <a:prstGeom prst="rect">
            <a:avLst/>
          </a:prstGeom>
          <a:noFill/>
          <a:ln w="9525">
            <a:noFill/>
            <a:miter lim="800000"/>
            <a:headEnd/>
            <a:tailEnd/>
          </a:ln>
          <a:effectLst>
            <a:outerShdw dist="35921" dir="2700000" algn="ctr" rotWithShape="0">
              <a:srgbClr val="DDDDDD"/>
            </a:outerShdw>
          </a:effectLst>
        </p:spPr>
        <p:txBody>
          <a:bodyPr lIns="0" tIns="0" rIns="0" bIns="0" anchor="ctr"/>
          <a:lstStyle/>
          <a:p>
            <a:pPr>
              <a:defRPr/>
            </a:pPr>
            <a:endParaRPr lang="en-US" sz="3200" dirty="0">
              <a:solidFill>
                <a:srgbClr val="005288"/>
              </a:solidFill>
              <a:latin typeface="Arial" pitchFamily="34" charset="0"/>
              <a:ea typeface="ＭＳ Ｐゴシック" pitchFamily="34" charset="-128"/>
            </a:endParaRPr>
          </a:p>
        </p:txBody>
      </p:sp>
      <p:sp>
        <p:nvSpPr>
          <p:cNvPr id="1029" name="Rectangle 6"/>
          <p:cNvSpPr>
            <a:spLocks noGrp="1" noChangeArrowheads="1"/>
          </p:cNvSpPr>
          <p:nvPr>
            <p:ph type="title"/>
          </p:nvPr>
        </p:nvSpPr>
        <p:spPr bwMode="auto">
          <a:xfrm>
            <a:off x="914400" y="252414"/>
            <a:ext cx="10363200" cy="76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508359" name="Rectangle 7"/>
          <p:cNvSpPr>
            <a:spLocks noChangeArrowheads="1"/>
          </p:cNvSpPr>
          <p:nvPr/>
        </p:nvSpPr>
        <p:spPr bwMode="auto">
          <a:xfrm>
            <a:off x="-14817" y="0"/>
            <a:ext cx="749301" cy="6858000"/>
          </a:xfrm>
          <a:prstGeom prst="rect">
            <a:avLst/>
          </a:prstGeom>
          <a:solidFill>
            <a:srgbClr val="005288"/>
          </a:solidFill>
          <a:ln w="9525">
            <a:noFill/>
            <a:miter lim="800000"/>
            <a:headEnd/>
            <a:tailEnd/>
          </a:ln>
          <a:effectLst/>
        </p:spPr>
        <p:txBody>
          <a:bodyPr wrap="none" anchor="ctr"/>
          <a:lstStyle/>
          <a:p>
            <a:pPr algn="ctr">
              <a:defRPr/>
            </a:pPr>
            <a:endParaRPr lang="en-US" sz="1400" dirty="0">
              <a:latin typeface="Arial" pitchFamily="34" charset="0"/>
              <a:ea typeface="ＭＳ Ｐゴシック" pitchFamily="34" charset="-128"/>
            </a:endParaRPr>
          </a:p>
        </p:txBody>
      </p:sp>
      <p:sp>
        <p:nvSpPr>
          <p:cNvPr id="1508360" name="Rectangle 8"/>
          <p:cNvSpPr>
            <a:spLocks noChangeArrowheads="1"/>
          </p:cNvSpPr>
          <p:nvPr/>
        </p:nvSpPr>
        <p:spPr bwMode="auto">
          <a:xfrm>
            <a:off x="624418" y="0"/>
            <a:ext cx="103716" cy="6858000"/>
          </a:xfrm>
          <a:prstGeom prst="rect">
            <a:avLst/>
          </a:prstGeom>
          <a:solidFill>
            <a:srgbClr val="8DC63F"/>
          </a:solidFill>
          <a:ln w="9525">
            <a:noFill/>
            <a:miter lim="800000"/>
            <a:headEnd/>
            <a:tailEnd/>
          </a:ln>
          <a:effectLst/>
        </p:spPr>
        <p:txBody>
          <a:bodyPr wrap="none" anchor="ctr"/>
          <a:lstStyle/>
          <a:p>
            <a:pPr algn="ctr">
              <a:defRPr/>
            </a:pPr>
            <a:endParaRPr lang="en-US" sz="1400" dirty="0">
              <a:latin typeface="Arial" pitchFamily="34" charset="0"/>
              <a:ea typeface="ＭＳ Ｐゴシック" pitchFamily="34" charset="-128"/>
            </a:endParaRPr>
          </a:p>
        </p:txBody>
      </p:sp>
      <p:sp>
        <p:nvSpPr>
          <p:cNvPr id="1508361" name="Rectangle 9"/>
          <p:cNvSpPr>
            <a:spLocks noChangeArrowheads="1"/>
          </p:cNvSpPr>
          <p:nvPr/>
        </p:nvSpPr>
        <p:spPr bwMode="auto">
          <a:xfrm>
            <a:off x="0" y="898525"/>
            <a:ext cx="12192000" cy="88900"/>
          </a:xfrm>
          <a:prstGeom prst="rect">
            <a:avLst/>
          </a:prstGeom>
          <a:solidFill>
            <a:srgbClr val="6799C8"/>
          </a:solidFill>
          <a:ln w="9525">
            <a:noFill/>
            <a:miter lim="800000"/>
            <a:headEnd/>
            <a:tailEnd/>
          </a:ln>
          <a:effectLst/>
        </p:spPr>
        <p:txBody>
          <a:bodyPr wrap="none" anchor="ctr"/>
          <a:lstStyle/>
          <a:p>
            <a:pPr algn="ctr">
              <a:defRPr/>
            </a:pPr>
            <a:endParaRPr lang="en-US" sz="1400" dirty="0">
              <a:latin typeface="Arial" pitchFamily="34" charset="0"/>
              <a:ea typeface="ＭＳ Ｐゴシック" pitchFamily="34" charset="-128"/>
            </a:endParaRPr>
          </a:p>
        </p:txBody>
      </p:sp>
      <p:sp>
        <p:nvSpPr>
          <p:cNvPr id="1508356" name="Rectangle 4"/>
          <p:cNvSpPr>
            <a:spLocks noGrp="1" noChangeArrowheads="1"/>
          </p:cNvSpPr>
          <p:nvPr>
            <p:ph type="sldNum" sz="quarter" idx="4"/>
          </p:nvPr>
        </p:nvSpPr>
        <p:spPr bwMode="auto">
          <a:xfrm>
            <a:off x="9347200" y="64008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solidFill>
                  <a:srgbClr val="8DC63F"/>
                </a:solidFill>
                <a:latin typeface="Arial" pitchFamily="34" charset="0"/>
                <a:ea typeface="ＭＳ Ｐゴシック" pitchFamily="34" charset="-128"/>
              </a:defRPr>
            </a:lvl1pPr>
          </a:lstStyle>
          <a:p>
            <a:pPr>
              <a:defRPr/>
            </a:pPr>
            <a:fld id="{4B8C2876-9038-4403-9048-C786E9EBC8B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0"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Lst>
  <p:hf hdr="0" ftr="0" dt="0"/>
  <p:txStyles>
    <p:titleStyle>
      <a:lvl1pPr algn="l" rtl="0" eaLnBrk="0" fontAlgn="base" hangingPunct="0">
        <a:spcBef>
          <a:spcPct val="0"/>
        </a:spcBef>
        <a:spcAft>
          <a:spcPct val="0"/>
        </a:spcAft>
        <a:defRPr sz="3200" b="1">
          <a:solidFill>
            <a:srgbClr val="005288"/>
          </a:solidFill>
          <a:latin typeface="+mj-lt"/>
          <a:ea typeface="ＭＳ Ｐゴシック" pitchFamily="34" charset="-128"/>
          <a:cs typeface="+mj-cs"/>
        </a:defRPr>
      </a:lvl1pPr>
      <a:lvl2pPr algn="l" rtl="0" eaLnBrk="0" fontAlgn="base" hangingPunct="0">
        <a:spcBef>
          <a:spcPct val="0"/>
        </a:spcBef>
        <a:spcAft>
          <a:spcPct val="0"/>
        </a:spcAft>
        <a:defRPr sz="3200" b="1">
          <a:solidFill>
            <a:srgbClr val="005288"/>
          </a:solidFill>
          <a:latin typeface="Arial" charset="0"/>
          <a:ea typeface="ＭＳ Ｐゴシック" pitchFamily="34" charset="-128"/>
        </a:defRPr>
      </a:lvl2pPr>
      <a:lvl3pPr algn="l" rtl="0" eaLnBrk="0" fontAlgn="base" hangingPunct="0">
        <a:spcBef>
          <a:spcPct val="0"/>
        </a:spcBef>
        <a:spcAft>
          <a:spcPct val="0"/>
        </a:spcAft>
        <a:defRPr sz="3200" b="1">
          <a:solidFill>
            <a:srgbClr val="005288"/>
          </a:solidFill>
          <a:latin typeface="Arial" charset="0"/>
          <a:ea typeface="ＭＳ Ｐゴシック" pitchFamily="34" charset="-128"/>
        </a:defRPr>
      </a:lvl3pPr>
      <a:lvl4pPr algn="l" rtl="0" eaLnBrk="0" fontAlgn="base" hangingPunct="0">
        <a:spcBef>
          <a:spcPct val="0"/>
        </a:spcBef>
        <a:spcAft>
          <a:spcPct val="0"/>
        </a:spcAft>
        <a:defRPr sz="3200" b="1">
          <a:solidFill>
            <a:srgbClr val="005288"/>
          </a:solidFill>
          <a:latin typeface="Arial" charset="0"/>
          <a:ea typeface="ＭＳ Ｐゴシック" pitchFamily="34" charset="-128"/>
        </a:defRPr>
      </a:lvl4pPr>
      <a:lvl5pPr algn="l" rtl="0" eaLnBrk="0" fontAlgn="base" hangingPunct="0">
        <a:spcBef>
          <a:spcPct val="0"/>
        </a:spcBef>
        <a:spcAft>
          <a:spcPct val="0"/>
        </a:spcAft>
        <a:defRPr sz="3200" b="1">
          <a:solidFill>
            <a:srgbClr val="005288"/>
          </a:solidFill>
          <a:latin typeface="Arial" charset="0"/>
          <a:ea typeface="ＭＳ Ｐゴシック" pitchFamily="34" charset="-128"/>
        </a:defRPr>
      </a:lvl5pPr>
      <a:lvl6pPr marL="457200" algn="l" rtl="0" fontAlgn="base">
        <a:spcBef>
          <a:spcPct val="0"/>
        </a:spcBef>
        <a:spcAft>
          <a:spcPct val="0"/>
        </a:spcAft>
        <a:defRPr sz="3200" b="1">
          <a:solidFill>
            <a:srgbClr val="005288"/>
          </a:solidFill>
          <a:latin typeface="Arial" charset="0"/>
        </a:defRPr>
      </a:lvl6pPr>
      <a:lvl7pPr marL="914400" algn="l" rtl="0" fontAlgn="base">
        <a:spcBef>
          <a:spcPct val="0"/>
        </a:spcBef>
        <a:spcAft>
          <a:spcPct val="0"/>
        </a:spcAft>
        <a:defRPr sz="3200" b="1">
          <a:solidFill>
            <a:srgbClr val="005288"/>
          </a:solidFill>
          <a:latin typeface="Arial" charset="0"/>
        </a:defRPr>
      </a:lvl7pPr>
      <a:lvl8pPr marL="1371600" algn="l" rtl="0" fontAlgn="base">
        <a:spcBef>
          <a:spcPct val="0"/>
        </a:spcBef>
        <a:spcAft>
          <a:spcPct val="0"/>
        </a:spcAft>
        <a:defRPr sz="3200" b="1">
          <a:solidFill>
            <a:srgbClr val="005288"/>
          </a:solidFill>
          <a:latin typeface="Arial" charset="0"/>
        </a:defRPr>
      </a:lvl8pPr>
      <a:lvl9pPr marL="1828800" algn="l" rtl="0" fontAlgn="base">
        <a:spcBef>
          <a:spcPct val="0"/>
        </a:spcBef>
        <a:spcAft>
          <a:spcPct val="0"/>
        </a:spcAft>
        <a:defRPr sz="32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rgbClr val="005288"/>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rgbClr val="005288"/>
          </a:solidFill>
          <a:latin typeface="+mn-lt"/>
          <a:ea typeface="ＭＳ Ｐゴシック" pitchFamily="-108" charset="-128"/>
        </a:defRPr>
      </a:lvl2pPr>
      <a:lvl3pPr marL="11430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5pPr>
      <a:lvl6pPr marL="2514600" indent="-228600" algn="l" rtl="0" fontAlgn="base">
        <a:spcBef>
          <a:spcPct val="20000"/>
        </a:spcBef>
        <a:spcAft>
          <a:spcPct val="0"/>
        </a:spcAft>
        <a:buChar char="•"/>
        <a:defRPr>
          <a:solidFill>
            <a:srgbClr val="005288"/>
          </a:solidFill>
          <a:latin typeface="+mn-lt"/>
        </a:defRPr>
      </a:lvl6pPr>
      <a:lvl7pPr marL="2971800" indent="-228600" algn="l" rtl="0" fontAlgn="base">
        <a:spcBef>
          <a:spcPct val="20000"/>
        </a:spcBef>
        <a:spcAft>
          <a:spcPct val="0"/>
        </a:spcAft>
        <a:buChar char="•"/>
        <a:defRPr>
          <a:solidFill>
            <a:srgbClr val="005288"/>
          </a:solidFill>
          <a:latin typeface="+mn-lt"/>
        </a:defRPr>
      </a:lvl7pPr>
      <a:lvl8pPr marL="3429000" indent="-228600" algn="l" rtl="0" fontAlgn="base">
        <a:spcBef>
          <a:spcPct val="20000"/>
        </a:spcBef>
        <a:spcAft>
          <a:spcPct val="0"/>
        </a:spcAft>
        <a:buChar char="•"/>
        <a:defRPr>
          <a:solidFill>
            <a:srgbClr val="005288"/>
          </a:solidFill>
          <a:latin typeface="+mn-lt"/>
        </a:defRPr>
      </a:lvl8pPr>
      <a:lvl9pPr marL="3886200" indent="-228600" algn="l" rtl="0" fontAlgn="base">
        <a:spcBef>
          <a:spcPct val="20000"/>
        </a:spcBef>
        <a:spcAft>
          <a:spcPct val="0"/>
        </a:spcAft>
        <a:buChar char="•"/>
        <a:defRPr>
          <a:solidFill>
            <a:srgbClr val="0052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914400" y="1371600"/>
            <a:ext cx="103632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6"/>
          <p:cNvSpPr>
            <a:spLocks noGrp="1" noChangeArrowheads="1"/>
          </p:cNvSpPr>
          <p:nvPr>
            <p:ph type="title"/>
          </p:nvPr>
        </p:nvSpPr>
        <p:spPr bwMode="auto">
          <a:xfrm>
            <a:off x="914400" y="152400"/>
            <a:ext cx="10363200" cy="763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91" r:id="rId1"/>
  </p:sldLayoutIdLst>
  <p:hf hdr="0" ftr="0" dt="0"/>
  <p:txStyles>
    <p:titleStyle>
      <a:lvl1pPr algn="l" rtl="0" eaLnBrk="0" fontAlgn="base" hangingPunct="0">
        <a:spcBef>
          <a:spcPct val="0"/>
        </a:spcBef>
        <a:spcAft>
          <a:spcPct val="0"/>
        </a:spcAft>
        <a:defRPr sz="3600" b="1">
          <a:solidFill>
            <a:srgbClr val="005288"/>
          </a:solidFill>
          <a:latin typeface="Arial" charset="0"/>
          <a:ea typeface="+mj-ea"/>
          <a:cs typeface="+mj-cs"/>
        </a:defRPr>
      </a:lvl1pPr>
      <a:lvl2pPr algn="l" rtl="0" eaLnBrk="0" fontAlgn="base" hangingPunct="0">
        <a:spcBef>
          <a:spcPct val="0"/>
        </a:spcBef>
        <a:spcAft>
          <a:spcPct val="0"/>
        </a:spcAft>
        <a:defRPr sz="3600" b="1">
          <a:solidFill>
            <a:srgbClr val="005288"/>
          </a:solidFill>
          <a:latin typeface="Arial" charset="0"/>
          <a:ea typeface="ＭＳ Ｐゴシック" pitchFamily="34" charset="-128"/>
        </a:defRPr>
      </a:lvl2pPr>
      <a:lvl3pPr algn="l" rtl="0" eaLnBrk="0" fontAlgn="base" hangingPunct="0">
        <a:spcBef>
          <a:spcPct val="0"/>
        </a:spcBef>
        <a:spcAft>
          <a:spcPct val="0"/>
        </a:spcAft>
        <a:defRPr sz="3600" b="1">
          <a:solidFill>
            <a:srgbClr val="005288"/>
          </a:solidFill>
          <a:latin typeface="Arial" charset="0"/>
          <a:ea typeface="ＭＳ Ｐゴシック" pitchFamily="34" charset="-128"/>
        </a:defRPr>
      </a:lvl3pPr>
      <a:lvl4pPr algn="l" rtl="0" eaLnBrk="0" fontAlgn="base" hangingPunct="0">
        <a:spcBef>
          <a:spcPct val="0"/>
        </a:spcBef>
        <a:spcAft>
          <a:spcPct val="0"/>
        </a:spcAft>
        <a:defRPr sz="3600" b="1">
          <a:solidFill>
            <a:srgbClr val="005288"/>
          </a:solidFill>
          <a:latin typeface="Arial" charset="0"/>
          <a:ea typeface="ＭＳ Ｐゴシック" pitchFamily="34" charset="-128"/>
        </a:defRPr>
      </a:lvl4pPr>
      <a:lvl5pPr algn="l" rtl="0" eaLnBrk="0" fontAlgn="base" hangingPunct="0">
        <a:spcBef>
          <a:spcPct val="0"/>
        </a:spcBef>
        <a:spcAft>
          <a:spcPct val="0"/>
        </a:spcAft>
        <a:defRPr sz="3600" b="1">
          <a:solidFill>
            <a:srgbClr val="005288"/>
          </a:solidFill>
          <a:latin typeface="Arial" charset="0"/>
          <a:ea typeface="ＭＳ Ｐゴシック" pitchFamily="34" charset="-128"/>
        </a:defRPr>
      </a:lvl5pPr>
      <a:lvl6pPr marL="457200" algn="l" rtl="0" fontAlgn="base">
        <a:spcBef>
          <a:spcPct val="0"/>
        </a:spcBef>
        <a:spcAft>
          <a:spcPct val="0"/>
        </a:spcAft>
        <a:defRPr sz="3600" b="1">
          <a:solidFill>
            <a:srgbClr val="005288"/>
          </a:solidFill>
          <a:latin typeface="Arial" charset="0"/>
        </a:defRPr>
      </a:lvl6pPr>
      <a:lvl7pPr marL="914400" algn="l" rtl="0" fontAlgn="base">
        <a:spcBef>
          <a:spcPct val="0"/>
        </a:spcBef>
        <a:spcAft>
          <a:spcPct val="0"/>
        </a:spcAft>
        <a:defRPr sz="3600" b="1">
          <a:solidFill>
            <a:srgbClr val="005288"/>
          </a:solidFill>
          <a:latin typeface="Arial" charset="0"/>
        </a:defRPr>
      </a:lvl7pPr>
      <a:lvl8pPr marL="1371600" algn="l" rtl="0" fontAlgn="base">
        <a:spcBef>
          <a:spcPct val="0"/>
        </a:spcBef>
        <a:spcAft>
          <a:spcPct val="0"/>
        </a:spcAft>
        <a:defRPr sz="3600" b="1">
          <a:solidFill>
            <a:srgbClr val="005288"/>
          </a:solidFill>
          <a:latin typeface="Arial" charset="0"/>
        </a:defRPr>
      </a:lvl8pPr>
      <a:lvl9pPr marL="1828800" algn="l" rtl="0" fontAlgn="base">
        <a:spcBef>
          <a:spcPct val="0"/>
        </a:spcBef>
        <a:spcAft>
          <a:spcPct val="0"/>
        </a:spcAft>
        <a:defRPr sz="36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chemeClr val="bg1"/>
          </a:solidFill>
          <a:latin typeface="Arial" charset="0"/>
          <a:ea typeface="+mn-ea"/>
          <a:cs typeface="+mn-cs"/>
        </a:defRPr>
      </a:lvl1pPr>
      <a:lvl2pPr marL="742950" indent="-285750" algn="l" rtl="0" eaLnBrk="0" fontAlgn="base" hangingPunct="0">
        <a:spcBef>
          <a:spcPct val="20000"/>
        </a:spcBef>
        <a:spcAft>
          <a:spcPct val="0"/>
        </a:spcAft>
        <a:buChar char="•"/>
        <a:defRPr sz="2400">
          <a:solidFill>
            <a:schemeClr val="bg1"/>
          </a:solidFill>
          <a:latin typeface="Arial" charset="0"/>
          <a:ea typeface="+mn-ea"/>
        </a:defRPr>
      </a:lvl2pPr>
      <a:lvl3pPr marL="1143000" indent="-228600" algn="l" rtl="0" eaLnBrk="0" fontAlgn="base" hangingPunct="0">
        <a:spcBef>
          <a:spcPct val="20000"/>
        </a:spcBef>
        <a:spcAft>
          <a:spcPct val="0"/>
        </a:spcAft>
        <a:buChar char="•"/>
        <a:defRPr sz="2000">
          <a:solidFill>
            <a:schemeClr val="bg1"/>
          </a:solidFill>
          <a:latin typeface="Arial" charset="0"/>
          <a:ea typeface="+mn-ea"/>
        </a:defRPr>
      </a:lvl3pPr>
      <a:lvl4pPr marL="1600200" indent="-228600" algn="l" rtl="0" eaLnBrk="0" fontAlgn="base" hangingPunct="0">
        <a:spcBef>
          <a:spcPct val="20000"/>
        </a:spcBef>
        <a:spcAft>
          <a:spcPct val="0"/>
        </a:spcAft>
        <a:buChar char="•"/>
        <a:defRPr sz="2000">
          <a:solidFill>
            <a:schemeClr val="bg1"/>
          </a:solidFill>
          <a:latin typeface="Arial" charset="0"/>
          <a:ea typeface="+mn-ea"/>
        </a:defRPr>
      </a:lvl4pPr>
      <a:lvl5pPr marL="2057400" indent="-228600" algn="l" rtl="0" eaLnBrk="0" fontAlgn="base" hangingPunct="0">
        <a:spcBef>
          <a:spcPct val="20000"/>
        </a:spcBef>
        <a:spcAft>
          <a:spcPct val="0"/>
        </a:spcAft>
        <a:buChar char="•"/>
        <a:defRPr sz="2000">
          <a:solidFill>
            <a:schemeClr val="bg1"/>
          </a:solidFill>
          <a:latin typeface="Arial" charset="0"/>
          <a:ea typeface="+mn-ea"/>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12192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7AC143"/>
              </a:solidFill>
            </a:endParaRPr>
          </a:p>
        </p:txBody>
      </p:sp>
      <p:sp>
        <p:nvSpPr>
          <p:cNvPr id="16" name="Rectangle 15"/>
          <p:cNvSpPr/>
          <p:nvPr/>
        </p:nvSpPr>
        <p:spPr>
          <a:xfrm>
            <a:off x="0" y="6611112"/>
            <a:ext cx="12192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4" name="Title Placeholder 13"/>
          <p:cNvSpPr>
            <a:spLocks noGrp="1"/>
          </p:cNvSpPr>
          <p:nvPr>
            <p:ph type="title"/>
          </p:nvPr>
        </p:nvSpPr>
        <p:spPr>
          <a:xfrm>
            <a:off x="209551" y="0"/>
            <a:ext cx="7579783" cy="921004"/>
          </a:xfrm>
          <a:prstGeom prst="rect">
            <a:avLst/>
          </a:prstGeom>
          <a:ln>
            <a:noFill/>
          </a:ln>
        </p:spPr>
        <p:txBody>
          <a:bodyPr vert="horz" lIns="91440" tIns="45720" rIns="91440" bIns="45720" rtlCol="0" anchor="ctr">
            <a:normAutofit/>
          </a:bodyPr>
          <a:lstStyle/>
          <a:p>
            <a:r>
              <a:rPr lang="en-US" dirty="0"/>
              <a:t>Title = Arial bold 26pt</a:t>
            </a:r>
          </a:p>
        </p:txBody>
      </p:sp>
      <p:sp>
        <p:nvSpPr>
          <p:cNvPr id="15" name="Text Placeholder 14"/>
          <p:cNvSpPr>
            <a:spLocks noGrp="1"/>
          </p:cNvSpPr>
          <p:nvPr>
            <p:ph type="body" idx="1"/>
          </p:nvPr>
        </p:nvSpPr>
        <p:spPr>
          <a:xfrm>
            <a:off x="609600" y="1590675"/>
            <a:ext cx="10972800" cy="4810887"/>
          </a:xfrm>
          <a:prstGeom prst="rect">
            <a:avLst/>
          </a:prstGeom>
        </p:spPr>
        <p:txBody>
          <a:bodyPr vert="horz" lIns="91440" tIns="45720" rIns="91440" bIns="45720" rtlCol="0">
            <a:normAutofit/>
          </a:bodyPr>
          <a:lstStyle/>
          <a:p>
            <a:pPr lvl="0"/>
            <a:r>
              <a:rPr lang="en-US" dirty="0"/>
              <a:t>Arial 24pt</a:t>
            </a:r>
          </a:p>
          <a:p>
            <a:pPr lvl="1"/>
            <a:r>
              <a:rPr lang="en-US" dirty="0"/>
              <a:t>Arial 20pt</a:t>
            </a:r>
          </a:p>
          <a:p>
            <a:pPr lvl="2"/>
            <a:r>
              <a:rPr lang="en-US" dirty="0"/>
              <a:t>Arial 18pt</a:t>
            </a:r>
          </a:p>
          <a:p>
            <a:pPr lvl="3"/>
            <a:r>
              <a:rPr lang="en-US" dirty="0"/>
              <a:t>Arial 18pt</a:t>
            </a:r>
          </a:p>
          <a:p>
            <a:pPr lvl="4"/>
            <a:r>
              <a:rPr lang="en-US" dirty="0"/>
              <a:t>Arial 18pt</a:t>
            </a:r>
          </a:p>
        </p:txBody>
      </p:sp>
      <p:sp>
        <p:nvSpPr>
          <p:cNvPr id="17" name="Text Placeholder 9"/>
          <p:cNvSpPr txBox="1">
            <a:spLocks/>
          </p:cNvSpPr>
          <p:nvPr/>
        </p:nvSpPr>
        <p:spPr>
          <a:xfrm>
            <a:off x="84223" y="6616800"/>
            <a:ext cx="9715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1000" b="0" i="0" dirty="0">
                <a:latin typeface="HelveticaNeueLT Std Med"/>
                <a:cs typeface="HelveticaNeueLT Std Med"/>
              </a:rPr>
              <a:t>    BUILDING ENERGY CODES </a:t>
            </a:r>
            <a:r>
              <a:rPr lang="en-US" sz="1000" b="0" i="0" dirty="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6096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4" name="Rectangle 23"/>
          <p:cNvSpPr/>
          <p:nvPr/>
        </p:nvSpPr>
        <p:spPr>
          <a:xfrm flipH="1" flipV="1">
            <a:off x="6096000" y="921004"/>
            <a:ext cx="1682496"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7778496" y="921004"/>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3" name="Text Placeholder 9"/>
          <p:cNvSpPr txBox="1">
            <a:spLocks/>
          </p:cNvSpPr>
          <p:nvPr/>
        </p:nvSpPr>
        <p:spPr>
          <a:xfrm>
            <a:off x="7302501" y="6616800"/>
            <a:ext cx="4889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www.energycodes.gov/training</a:t>
            </a:r>
          </a:p>
        </p:txBody>
      </p:sp>
      <p:pic>
        <p:nvPicPr>
          <p:cNvPr id="19" name="Picture 18" descr="doe_logo_ppt.png"/>
          <p:cNvPicPr>
            <a:picLocks noChangeAspect="1"/>
          </p:cNvPicPr>
          <p:nvPr/>
        </p:nvPicPr>
        <p:blipFill>
          <a:blip r:embed="rId14" cstate="print"/>
          <a:stretch>
            <a:fillRect/>
          </a:stretch>
        </p:blipFill>
        <p:spPr>
          <a:xfrm>
            <a:off x="8161867" y="276225"/>
            <a:ext cx="3657600" cy="412750"/>
          </a:xfrm>
          <a:prstGeom prst="rect">
            <a:avLst/>
          </a:prstGeom>
        </p:spPr>
      </p:pic>
      <p:sp>
        <p:nvSpPr>
          <p:cNvPr id="18" name="TextBox 17"/>
          <p:cNvSpPr txBox="1"/>
          <p:nvPr/>
        </p:nvSpPr>
        <p:spPr>
          <a:xfrm>
            <a:off x="11314480" y="6360592"/>
            <a:ext cx="8636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a:ln>
                <a:noFill/>
              </a:ln>
              <a:solidFill>
                <a:schemeClr val="tx2"/>
              </a:solidFill>
              <a:effectLst/>
              <a:uLnTx/>
              <a:uFillTx/>
              <a:latin typeface="Arial Narrow"/>
              <a:ea typeface="+mn-ea"/>
              <a:cs typeface="Arial Narrow"/>
            </a:endParaRPr>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914400" y="274638"/>
            <a:ext cx="89408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Rectangle 5"/>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3078" name="Rectangle 6"/>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3079" name="Rectangle 7"/>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F1CFF8-FF75-41F7-AD5E-18916EFB50B9}" type="slidenum">
              <a:rPr lang="en-US"/>
              <a:pPr/>
              <a:t>‹#›</a:t>
            </a:fld>
            <a:endParaRPr lang="en-US" dirty="0"/>
          </a:p>
        </p:txBody>
      </p:sp>
      <p:pic>
        <p:nvPicPr>
          <p:cNvPr id="3080" name="Picture 8" descr="webcastTemplate_ver2_darktest3"/>
          <p:cNvPicPr>
            <a:picLocks noChangeAspect="1" noChangeArrowheads="1"/>
          </p:cNvPicPr>
          <p:nvPr/>
        </p:nvPicPr>
        <p:blipFill>
          <a:blip r:embed="rId16" cstate="print"/>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Lst>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Verdana" pitchFamily="34" charset="0"/>
        </a:defRPr>
      </a:lvl2pPr>
      <a:lvl3pPr algn="ctr" rtl="0" eaLnBrk="1" fontAlgn="base" hangingPunct="1">
        <a:spcBef>
          <a:spcPct val="0"/>
        </a:spcBef>
        <a:spcAft>
          <a:spcPct val="0"/>
        </a:spcAft>
        <a:defRPr sz="3200" b="1">
          <a:solidFill>
            <a:schemeClr val="tx2"/>
          </a:solidFill>
          <a:latin typeface="Verdana" pitchFamily="34" charset="0"/>
        </a:defRPr>
      </a:lvl3pPr>
      <a:lvl4pPr algn="ctr" rtl="0" eaLnBrk="1" fontAlgn="base" hangingPunct="1">
        <a:spcBef>
          <a:spcPct val="0"/>
        </a:spcBef>
        <a:spcAft>
          <a:spcPct val="0"/>
        </a:spcAft>
        <a:defRPr sz="3200" b="1">
          <a:solidFill>
            <a:schemeClr val="tx2"/>
          </a:solidFill>
          <a:latin typeface="Verdana" pitchFamily="34" charset="0"/>
        </a:defRPr>
      </a:lvl4pPr>
      <a:lvl5pPr algn="ctr" rtl="0" eaLnBrk="1" fontAlgn="base" hangingPunct="1">
        <a:spcBef>
          <a:spcPct val="0"/>
        </a:spcBef>
        <a:spcAft>
          <a:spcPct val="0"/>
        </a:spcAft>
        <a:defRPr sz="3200" b="1">
          <a:solidFill>
            <a:schemeClr val="tx2"/>
          </a:solidFill>
          <a:latin typeface="Verdana" pitchFamily="34" charset="0"/>
        </a:defRPr>
      </a:lvl5pPr>
      <a:lvl6pPr marL="457200" algn="ctr" rtl="0" eaLnBrk="1" fontAlgn="base" hangingPunct="1">
        <a:spcBef>
          <a:spcPct val="0"/>
        </a:spcBef>
        <a:spcAft>
          <a:spcPct val="0"/>
        </a:spcAft>
        <a:defRPr sz="3200" b="1">
          <a:solidFill>
            <a:schemeClr val="tx2"/>
          </a:solidFill>
          <a:latin typeface="Verdana" pitchFamily="34" charset="0"/>
        </a:defRPr>
      </a:lvl6pPr>
      <a:lvl7pPr marL="914400" algn="ctr" rtl="0" eaLnBrk="1" fontAlgn="base" hangingPunct="1">
        <a:spcBef>
          <a:spcPct val="0"/>
        </a:spcBef>
        <a:spcAft>
          <a:spcPct val="0"/>
        </a:spcAft>
        <a:defRPr sz="3200" b="1">
          <a:solidFill>
            <a:schemeClr val="tx2"/>
          </a:solidFill>
          <a:latin typeface="Verdana" pitchFamily="34" charset="0"/>
        </a:defRPr>
      </a:lvl7pPr>
      <a:lvl8pPr marL="1371600" algn="ctr" rtl="0" eaLnBrk="1" fontAlgn="base" hangingPunct="1">
        <a:spcBef>
          <a:spcPct val="0"/>
        </a:spcBef>
        <a:spcAft>
          <a:spcPct val="0"/>
        </a:spcAft>
        <a:defRPr sz="3200" b="1">
          <a:solidFill>
            <a:schemeClr val="tx2"/>
          </a:solidFill>
          <a:latin typeface="Verdana" pitchFamily="34" charset="0"/>
        </a:defRPr>
      </a:lvl8pPr>
      <a:lvl9pPr marL="1828800" algn="ctr"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12192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7AC143"/>
              </a:solidFill>
            </a:endParaRPr>
          </a:p>
        </p:txBody>
      </p:sp>
      <p:sp>
        <p:nvSpPr>
          <p:cNvPr id="16" name="Rectangle 15"/>
          <p:cNvSpPr/>
          <p:nvPr/>
        </p:nvSpPr>
        <p:spPr>
          <a:xfrm>
            <a:off x="0" y="6611112"/>
            <a:ext cx="12192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4" name="Title Placeholder 13"/>
          <p:cNvSpPr>
            <a:spLocks noGrp="1"/>
          </p:cNvSpPr>
          <p:nvPr>
            <p:ph type="title"/>
          </p:nvPr>
        </p:nvSpPr>
        <p:spPr>
          <a:xfrm>
            <a:off x="209551" y="0"/>
            <a:ext cx="7579783" cy="921004"/>
          </a:xfrm>
          <a:prstGeom prst="rect">
            <a:avLst/>
          </a:prstGeom>
          <a:ln>
            <a:noFill/>
          </a:ln>
        </p:spPr>
        <p:txBody>
          <a:bodyPr vert="horz" lIns="91440" tIns="45720" rIns="91440" bIns="45720" rtlCol="0" anchor="ctr">
            <a:normAutofit/>
          </a:bodyPr>
          <a:lstStyle/>
          <a:p>
            <a:r>
              <a:rPr lang="en-US" dirty="0"/>
              <a:t>Title = Arial bold 26pt</a:t>
            </a:r>
          </a:p>
        </p:txBody>
      </p:sp>
      <p:sp>
        <p:nvSpPr>
          <p:cNvPr id="15" name="Text Placeholder 14"/>
          <p:cNvSpPr>
            <a:spLocks noGrp="1"/>
          </p:cNvSpPr>
          <p:nvPr>
            <p:ph type="body" idx="1"/>
          </p:nvPr>
        </p:nvSpPr>
        <p:spPr>
          <a:xfrm>
            <a:off x="609600" y="1590675"/>
            <a:ext cx="10972800" cy="4810887"/>
          </a:xfrm>
          <a:prstGeom prst="rect">
            <a:avLst/>
          </a:prstGeom>
        </p:spPr>
        <p:txBody>
          <a:bodyPr vert="horz" lIns="91440" tIns="45720" rIns="91440" bIns="45720" rtlCol="0">
            <a:normAutofit/>
          </a:bodyPr>
          <a:lstStyle/>
          <a:p>
            <a:pPr lvl="0"/>
            <a:r>
              <a:rPr lang="en-US" dirty="0"/>
              <a:t>Arial 24pt</a:t>
            </a:r>
          </a:p>
          <a:p>
            <a:pPr lvl="1"/>
            <a:r>
              <a:rPr lang="en-US" dirty="0"/>
              <a:t>Arial 20pt</a:t>
            </a:r>
          </a:p>
          <a:p>
            <a:pPr lvl="2"/>
            <a:r>
              <a:rPr lang="en-US" dirty="0"/>
              <a:t>Arial 18pt</a:t>
            </a:r>
          </a:p>
          <a:p>
            <a:pPr lvl="3"/>
            <a:r>
              <a:rPr lang="en-US" dirty="0"/>
              <a:t>Arial 18pt</a:t>
            </a:r>
          </a:p>
          <a:p>
            <a:pPr lvl="4"/>
            <a:r>
              <a:rPr lang="en-US" dirty="0"/>
              <a:t>Arial 18pt</a:t>
            </a:r>
          </a:p>
        </p:txBody>
      </p:sp>
      <p:sp>
        <p:nvSpPr>
          <p:cNvPr id="17" name="Text Placeholder 9"/>
          <p:cNvSpPr txBox="1">
            <a:spLocks/>
          </p:cNvSpPr>
          <p:nvPr/>
        </p:nvSpPr>
        <p:spPr>
          <a:xfrm>
            <a:off x="84223" y="6616800"/>
            <a:ext cx="9715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1000" b="0" i="0" dirty="0">
                <a:latin typeface="HelveticaNeueLT Std Med"/>
                <a:cs typeface="HelveticaNeueLT Std Med"/>
              </a:rPr>
              <a:t>    BUILDING ENERGY CODES </a:t>
            </a:r>
            <a:r>
              <a:rPr lang="en-US" sz="1000" b="0" i="0" dirty="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6096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4" name="Rectangle 23"/>
          <p:cNvSpPr/>
          <p:nvPr/>
        </p:nvSpPr>
        <p:spPr>
          <a:xfrm flipH="1" flipV="1">
            <a:off x="6096000" y="921004"/>
            <a:ext cx="1682496"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7778496" y="921004"/>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3" name="Text Placeholder 9"/>
          <p:cNvSpPr txBox="1">
            <a:spLocks/>
          </p:cNvSpPr>
          <p:nvPr/>
        </p:nvSpPr>
        <p:spPr>
          <a:xfrm>
            <a:off x="7302501" y="6616800"/>
            <a:ext cx="4889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www.energycodes.gov/training</a:t>
            </a:r>
          </a:p>
        </p:txBody>
      </p:sp>
      <p:pic>
        <p:nvPicPr>
          <p:cNvPr id="19" name="Picture 18" descr="doe_logo_ppt.png"/>
          <p:cNvPicPr>
            <a:picLocks noChangeAspect="1"/>
          </p:cNvPicPr>
          <p:nvPr/>
        </p:nvPicPr>
        <p:blipFill>
          <a:blip r:embed="rId14" cstate="print"/>
          <a:stretch>
            <a:fillRect/>
          </a:stretch>
        </p:blipFill>
        <p:spPr>
          <a:xfrm>
            <a:off x="8161867" y="276225"/>
            <a:ext cx="3657600" cy="412750"/>
          </a:xfrm>
          <a:prstGeom prst="rect">
            <a:avLst/>
          </a:prstGeom>
        </p:spPr>
      </p:pic>
      <p:sp>
        <p:nvSpPr>
          <p:cNvPr id="18" name="TextBox 17"/>
          <p:cNvSpPr txBox="1"/>
          <p:nvPr/>
        </p:nvSpPr>
        <p:spPr>
          <a:xfrm>
            <a:off x="11314480" y="6360592"/>
            <a:ext cx="8636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12192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7AC143"/>
              </a:solidFill>
            </a:endParaRPr>
          </a:p>
        </p:txBody>
      </p:sp>
      <p:sp>
        <p:nvSpPr>
          <p:cNvPr id="16" name="Rectangle 15"/>
          <p:cNvSpPr/>
          <p:nvPr/>
        </p:nvSpPr>
        <p:spPr>
          <a:xfrm>
            <a:off x="0" y="6611112"/>
            <a:ext cx="12192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4" name="Title Placeholder 13"/>
          <p:cNvSpPr>
            <a:spLocks noGrp="1"/>
          </p:cNvSpPr>
          <p:nvPr>
            <p:ph type="title"/>
          </p:nvPr>
        </p:nvSpPr>
        <p:spPr>
          <a:xfrm>
            <a:off x="209551" y="0"/>
            <a:ext cx="7579783" cy="921004"/>
          </a:xfrm>
          <a:prstGeom prst="rect">
            <a:avLst/>
          </a:prstGeom>
          <a:ln>
            <a:noFill/>
          </a:ln>
        </p:spPr>
        <p:txBody>
          <a:bodyPr vert="horz" lIns="91440" tIns="45720" rIns="91440" bIns="45720" rtlCol="0" anchor="ctr">
            <a:normAutofit/>
          </a:bodyPr>
          <a:lstStyle/>
          <a:p>
            <a:r>
              <a:rPr lang="en-US" dirty="0"/>
              <a:t>Title = Arial bold 26pt</a:t>
            </a:r>
          </a:p>
        </p:txBody>
      </p:sp>
      <p:sp>
        <p:nvSpPr>
          <p:cNvPr id="15" name="Text Placeholder 14"/>
          <p:cNvSpPr>
            <a:spLocks noGrp="1"/>
          </p:cNvSpPr>
          <p:nvPr>
            <p:ph type="body" idx="1"/>
          </p:nvPr>
        </p:nvSpPr>
        <p:spPr>
          <a:xfrm>
            <a:off x="609600" y="1590675"/>
            <a:ext cx="10972800" cy="4810887"/>
          </a:xfrm>
          <a:prstGeom prst="rect">
            <a:avLst/>
          </a:prstGeom>
        </p:spPr>
        <p:txBody>
          <a:bodyPr vert="horz" lIns="91440" tIns="45720" rIns="91440" bIns="45720" rtlCol="0">
            <a:normAutofit/>
          </a:bodyPr>
          <a:lstStyle/>
          <a:p>
            <a:pPr lvl="0"/>
            <a:r>
              <a:rPr lang="en-US" dirty="0"/>
              <a:t>Arial 24pt</a:t>
            </a:r>
          </a:p>
          <a:p>
            <a:pPr lvl="1"/>
            <a:r>
              <a:rPr lang="en-US" dirty="0"/>
              <a:t>Arial 20pt</a:t>
            </a:r>
          </a:p>
          <a:p>
            <a:pPr lvl="2"/>
            <a:r>
              <a:rPr lang="en-US" dirty="0"/>
              <a:t>Arial 18pt</a:t>
            </a:r>
          </a:p>
          <a:p>
            <a:pPr lvl="3"/>
            <a:r>
              <a:rPr lang="en-US" dirty="0"/>
              <a:t>Arial 18pt</a:t>
            </a:r>
          </a:p>
          <a:p>
            <a:pPr lvl="4"/>
            <a:r>
              <a:rPr lang="en-US" dirty="0"/>
              <a:t>Arial 18pt</a:t>
            </a:r>
          </a:p>
        </p:txBody>
      </p:sp>
      <p:sp>
        <p:nvSpPr>
          <p:cNvPr id="17" name="Text Placeholder 9"/>
          <p:cNvSpPr txBox="1">
            <a:spLocks/>
          </p:cNvSpPr>
          <p:nvPr/>
        </p:nvSpPr>
        <p:spPr>
          <a:xfrm>
            <a:off x="84223" y="6616800"/>
            <a:ext cx="9715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1000" b="0" i="0" dirty="0">
                <a:latin typeface="HelveticaNeueLT Std Med"/>
                <a:cs typeface="HelveticaNeueLT Std Med"/>
              </a:rPr>
              <a:t>    BUILDING ENERGY CODES </a:t>
            </a:r>
            <a:r>
              <a:rPr lang="en-US" sz="1000" b="0" i="0" dirty="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6096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4" name="Rectangle 23"/>
          <p:cNvSpPr/>
          <p:nvPr/>
        </p:nvSpPr>
        <p:spPr>
          <a:xfrm flipH="1" flipV="1">
            <a:off x="6096000" y="921004"/>
            <a:ext cx="1682496"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7778496" y="921004"/>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3" name="Text Placeholder 9"/>
          <p:cNvSpPr txBox="1">
            <a:spLocks/>
          </p:cNvSpPr>
          <p:nvPr/>
        </p:nvSpPr>
        <p:spPr>
          <a:xfrm>
            <a:off x="7302501" y="6616800"/>
            <a:ext cx="4889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www.energycodes.gov/training</a:t>
            </a:r>
          </a:p>
        </p:txBody>
      </p:sp>
      <p:pic>
        <p:nvPicPr>
          <p:cNvPr id="19" name="Picture 18" descr="doe_logo_ppt.png"/>
          <p:cNvPicPr>
            <a:picLocks noChangeAspect="1"/>
          </p:cNvPicPr>
          <p:nvPr/>
        </p:nvPicPr>
        <p:blipFill>
          <a:blip r:embed="rId14" cstate="print"/>
          <a:stretch>
            <a:fillRect/>
          </a:stretch>
        </p:blipFill>
        <p:spPr>
          <a:xfrm>
            <a:off x="8161867" y="276225"/>
            <a:ext cx="3657600" cy="412750"/>
          </a:xfrm>
          <a:prstGeom prst="rect">
            <a:avLst/>
          </a:prstGeom>
        </p:spPr>
      </p:pic>
      <p:sp>
        <p:nvSpPr>
          <p:cNvPr id="18" name="TextBox 17"/>
          <p:cNvSpPr txBox="1"/>
          <p:nvPr/>
        </p:nvSpPr>
        <p:spPr>
          <a:xfrm>
            <a:off x="11314480" y="6360592"/>
            <a:ext cx="8636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12192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7AC143"/>
              </a:solidFill>
            </a:endParaRPr>
          </a:p>
        </p:txBody>
      </p:sp>
      <p:sp>
        <p:nvSpPr>
          <p:cNvPr id="16" name="Rectangle 15"/>
          <p:cNvSpPr/>
          <p:nvPr/>
        </p:nvSpPr>
        <p:spPr>
          <a:xfrm>
            <a:off x="0" y="6611112"/>
            <a:ext cx="12192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4" name="Title Placeholder 13"/>
          <p:cNvSpPr>
            <a:spLocks noGrp="1"/>
          </p:cNvSpPr>
          <p:nvPr>
            <p:ph type="title"/>
          </p:nvPr>
        </p:nvSpPr>
        <p:spPr>
          <a:xfrm>
            <a:off x="209551" y="0"/>
            <a:ext cx="7579783" cy="921004"/>
          </a:xfrm>
          <a:prstGeom prst="rect">
            <a:avLst/>
          </a:prstGeom>
          <a:ln>
            <a:noFill/>
          </a:ln>
        </p:spPr>
        <p:txBody>
          <a:bodyPr vert="horz" lIns="91440" tIns="45720" rIns="91440" bIns="45720" rtlCol="0" anchor="ctr">
            <a:normAutofit/>
          </a:bodyPr>
          <a:lstStyle/>
          <a:p>
            <a:r>
              <a:rPr lang="en-US" dirty="0"/>
              <a:t>Title = Arial bold 26pt</a:t>
            </a:r>
          </a:p>
        </p:txBody>
      </p:sp>
      <p:sp>
        <p:nvSpPr>
          <p:cNvPr id="15" name="Text Placeholder 14"/>
          <p:cNvSpPr>
            <a:spLocks noGrp="1"/>
          </p:cNvSpPr>
          <p:nvPr>
            <p:ph type="body" idx="1"/>
          </p:nvPr>
        </p:nvSpPr>
        <p:spPr>
          <a:xfrm>
            <a:off x="609600" y="1590675"/>
            <a:ext cx="10972800" cy="4810887"/>
          </a:xfrm>
          <a:prstGeom prst="rect">
            <a:avLst/>
          </a:prstGeom>
        </p:spPr>
        <p:txBody>
          <a:bodyPr vert="horz" lIns="91440" tIns="45720" rIns="91440" bIns="45720" rtlCol="0">
            <a:normAutofit/>
          </a:bodyPr>
          <a:lstStyle/>
          <a:p>
            <a:pPr lvl="0"/>
            <a:r>
              <a:rPr lang="en-US" dirty="0"/>
              <a:t>Arial 24pt</a:t>
            </a:r>
          </a:p>
          <a:p>
            <a:pPr lvl="1"/>
            <a:r>
              <a:rPr lang="en-US" dirty="0"/>
              <a:t>Arial 20pt</a:t>
            </a:r>
          </a:p>
          <a:p>
            <a:pPr lvl="2"/>
            <a:r>
              <a:rPr lang="en-US" dirty="0"/>
              <a:t>Arial 18pt</a:t>
            </a:r>
          </a:p>
          <a:p>
            <a:pPr lvl="3"/>
            <a:r>
              <a:rPr lang="en-US" dirty="0"/>
              <a:t>Arial 18pt</a:t>
            </a:r>
          </a:p>
          <a:p>
            <a:pPr lvl="4"/>
            <a:r>
              <a:rPr lang="en-US" dirty="0"/>
              <a:t>Arial 18pt</a:t>
            </a:r>
          </a:p>
        </p:txBody>
      </p:sp>
      <p:sp>
        <p:nvSpPr>
          <p:cNvPr id="17" name="Text Placeholder 9"/>
          <p:cNvSpPr txBox="1">
            <a:spLocks/>
          </p:cNvSpPr>
          <p:nvPr/>
        </p:nvSpPr>
        <p:spPr>
          <a:xfrm>
            <a:off x="84223" y="6616800"/>
            <a:ext cx="9715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1000" b="0" i="0" dirty="0">
                <a:latin typeface="HelveticaNeueLT Std Med"/>
                <a:cs typeface="HelveticaNeueLT Std Med"/>
              </a:rPr>
              <a:t>    BUILDING ENERGY CODES </a:t>
            </a:r>
            <a:r>
              <a:rPr lang="en-US" sz="1000" b="0" i="0" dirty="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6096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4" name="Rectangle 23"/>
          <p:cNvSpPr/>
          <p:nvPr/>
        </p:nvSpPr>
        <p:spPr>
          <a:xfrm flipH="1" flipV="1">
            <a:off x="6096000" y="921004"/>
            <a:ext cx="1682496"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7778496" y="921004"/>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3" name="Text Placeholder 9"/>
          <p:cNvSpPr txBox="1">
            <a:spLocks/>
          </p:cNvSpPr>
          <p:nvPr/>
        </p:nvSpPr>
        <p:spPr>
          <a:xfrm>
            <a:off x="7302501" y="6616800"/>
            <a:ext cx="4889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www.energycodes.gov/training</a:t>
            </a:r>
          </a:p>
        </p:txBody>
      </p:sp>
      <p:pic>
        <p:nvPicPr>
          <p:cNvPr id="19" name="Picture 18" descr="doe_logo_ppt.png"/>
          <p:cNvPicPr>
            <a:picLocks noChangeAspect="1"/>
          </p:cNvPicPr>
          <p:nvPr/>
        </p:nvPicPr>
        <p:blipFill>
          <a:blip r:embed="rId14" cstate="print"/>
          <a:stretch>
            <a:fillRect/>
          </a:stretch>
        </p:blipFill>
        <p:spPr>
          <a:xfrm>
            <a:off x="8161867" y="276225"/>
            <a:ext cx="3657600" cy="412750"/>
          </a:xfrm>
          <a:prstGeom prst="rect">
            <a:avLst/>
          </a:prstGeom>
        </p:spPr>
      </p:pic>
      <p:sp>
        <p:nvSpPr>
          <p:cNvPr id="18" name="TextBox 17"/>
          <p:cNvSpPr txBox="1"/>
          <p:nvPr/>
        </p:nvSpPr>
        <p:spPr>
          <a:xfrm>
            <a:off x="11314480" y="6360592"/>
            <a:ext cx="8636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12192000" cy="6858000"/>
          </a:xfrm>
          <a:prstGeom prst="rect">
            <a:avLst/>
          </a:prstGeom>
          <a:noFill/>
          <a:ln w="9525">
            <a:noFill/>
            <a:miter lim="800000"/>
            <a:headEnd/>
            <a:tailEnd/>
          </a:ln>
        </p:spPr>
      </p:pic>
      <p:pic>
        <p:nvPicPr>
          <p:cNvPr id="22" name="Picture 8" descr="webcastTemplate_ver2_darktest3"/>
          <p:cNvPicPr>
            <a:picLocks noChangeAspect="1" noChangeArrowheads="1"/>
          </p:cNvPicPr>
          <p:nvPr/>
        </p:nvPicPr>
        <p:blipFill>
          <a:blip r:embed="rId15" cstate="print"/>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12192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7AC143"/>
              </a:solidFill>
            </a:endParaRPr>
          </a:p>
        </p:txBody>
      </p:sp>
      <p:sp>
        <p:nvSpPr>
          <p:cNvPr id="16" name="Rectangle 15"/>
          <p:cNvSpPr/>
          <p:nvPr/>
        </p:nvSpPr>
        <p:spPr>
          <a:xfrm>
            <a:off x="0" y="6611112"/>
            <a:ext cx="12192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4" name="Title Placeholder 13"/>
          <p:cNvSpPr>
            <a:spLocks noGrp="1"/>
          </p:cNvSpPr>
          <p:nvPr>
            <p:ph type="title"/>
          </p:nvPr>
        </p:nvSpPr>
        <p:spPr>
          <a:xfrm>
            <a:off x="209551" y="0"/>
            <a:ext cx="7579783" cy="921004"/>
          </a:xfrm>
          <a:prstGeom prst="rect">
            <a:avLst/>
          </a:prstGeom>
          <a:ln>
            <a:noFill/>
          </a:ln>
        </p:spPr>
        <p:txBody>
          <a:bodyPr vert="horz" lIns="91440" tIns="45720" rIns="91440" bIns="45720" rtlCol="0" anchor="ctr">
            <a:normAutofit/>
          </a:bodyPr>
          <a:lstStyle/>
          <a:p>
            <a:r>
              <a:rPr lang="en-US" dirty="0"/>
              <a:t>Title = Arial bold 26pt</a:t>
            </a:r>
          </a:p>
        </p:txBody>
      </p:sp>
      <p:sp>
        <p:nvSpPr>
          <p:cNvPr id="15" name="Text Placeholder 14"/>
          <p:cNvSpPr>
            <a:spLocks noGrp="1"/>
          </p:cNvSpPr>
          <p:nvPr>
            <p:ph type="body" idx="1"/>
          </p:nvPr>
        </p:nvSpPr>
        <p:spPr>
          <a:xfrm>
            <a:off x="609600" y="1590675"/>
            <a:ext cx="10972800" cy="4810887"/>
          </a:xfrm>
          <a:prstGeom prst="rect">
            <a:avLst/>
          </a:prstGeom>
        </p:spPr>
        <p:txBody>
          <a:bodyPr vert="horz" lIns="91440" tIns="45720" rIns="91440" bIns="45720" rtlCol="0">
            <a:normAutofit/>
          </a:bodyPr>
          <a:lstStyle/>
          <a:p>
            <a:pPr lvl="0"/>
            <a:r>
              <a:rPr lang="en-US" dirty="0"/>
              <a:t>Arial 24pt</a:t>
            </a:r>
          </a:p>
          <a:p>
            <a:pPr lvl="1"/>
            <a:r>
              <a:rPr lang="en-US" dirty="0"/>
              <a:t>Arial 20pt</a:t>
            </a:r>
          </a:p>
          <a:p>
            <a:pPr lvl="2"/>
            <a:r>
              <a:rPr lang="en-US" dirty="0"/>
              <a:t>Arial 18pt</a:t>
            </a:r>
          </a:p>
          <a:p>
            <a:pPr lvl="3"/>
            <a:r>
              <a:rPr lang="en-US" dirty="0"/>
              <a:t>Arial 18pt</a:t>
            </a:r>
          </a:p>
          <a:p>
            <a:pPr lvl="4"/>
            <a:r>
              <a:rPr lang="en-US" dirty="0"/>
              <a:t>Arial 18pt</a:t>
            </a:r>
          </a:p>
        </p:txBody>
      </p:sp>
      <p:sp>
        <p:nvSpPr>
          <p:cNvPr id="17" name="Text Placeholder 9"/>
          <p:cNvSpPr txBox="1">
            <a:spLocks/>
          </p:cNvSpPr>
          <p:nvPr/>
        </p:nvSpPr>
        <p:spPr>
          <a:xfrm>
            <a:off x="84223" y="6616800"/>
            <a:ext cx="9715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1000" b="0" i="0" dirty="0">
                <a:latin typeface="HelveticaNeueLT Std Med"/>
                <a:cs typeface="HelveticaNeueLT Std Med"/>
              </a:rPr>
              <a:t>    BUILDING ENERGY CODES </a:t>
            </a:r>
            <a:r>
              <a:rPr lang="en-US" sz="1000" b="0" i="0" dirty="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6096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4" name="Rectangle 23"/>
          <p:cNvSpPr/>
          <p:nvPr/>
        </p:nvSpPr>
        <p:spPr>
          <a:xfrm flipH="1" flipV="1">
            <a:off x="6096000" y="921004"/>
            <a:ext cx="1682496"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7778496" y="921004"/>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3" name="Text Placeholder 9"/>
          <p:cNvSpPr txBox="1">
            <a:spLocks/>
          </p:cNvSpPr>
          <p:nvPr/>
        </p:nvSpPr>
        <p:spPr>
          <a:xfrm>
            <a:off x="7302501" y="6616800"/>
            <a:ext cx="4889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www.energycodes.gov/training</a:t>
            </a:r>
          </a:p>
        </p:txBody>
      </p:sp>
      <p:pic>
        <p:nvPicPr>
          <p:cNvPr id="19" name="Picture 18" descr="doe_logo_ppt.png"/>
          <p:cNvPicPr>
            <a:picLocks noChangeAspect="1"/>
          </p:cNvPicPr>
          <p:nvPr/>
        </p:nvPicPr>
        <p:blipFill>
          <a:blip r:embed="rId14" cstate="print"/>
          <a:stretch>
            <a:fillRect/>
          </a:stretch>
        </p:blipFill>
        <p:spPr>
          <a:xfrm>
            <a:off x="8161867" y="276225"/>
            <a:ext cx="3657600" cy="412750"/>
          </a:xfrm>
          <a:prstGeom prst="rect">
            <a:avLst/>
          </a:prstGeom>
        </p:spPr>
      </p:pic>
      <p:sp>
        <p:nvSpPr>
          <p:cNvPr id="18" name="TextBox 17"/>
          <p:cNvSpPr txBox="1"/>
          <p:nvPr/>
        </p:nvSpPr>
        <p:spPr>
          <a:xfrm>
            <a:off x="11314480" y="6360592"/>
            <a:ext cx="8636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a:ln>
                <a:noFill/>
              </a:ln>
              <a:solidFill>
                <a:schemeClr val="tx2"/>
              </a:solidFill>
              <a:effectLst/>
              <a:uLnTx/>
              <a:uFillTx/>
              <a:latin typeface="Arial Narrow"/>
              <a:ea typeface="+mn-ea"/>
              <a:cs typeface="Arial Narrow"/>
            </a:endParaRPr>
          </a:p>
        </p:txBody>
      </p:sp>
      <p:pic>
        <p:nvPicPr>
          <p:cNvPr id="21" name="Picture 8" descr="webcastTemplate_ver2_darktest3"/>
          <p:cNvPicPr>
            <a:picLocks noChangeAspect="1" noChangeArrowheads="1"/>
          </p:cNvPicPr>
          <p:nvPr/>
        </p:nvPicPr>
        <p:blipFill>
          <a:blip r:embed="rId15" cstate="print"/>
          <a:srcRect/>
          <a:stretch>
            <a:fillRect/>
          </a:stretch>
        </p:blipFill>
        <p:spPr bwMode="auto">
          <a:xfrm>
            <a:off x="0" y="0"/>
            <a:ext cx="12192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35539" y="0"/>
            <a:ext cx="12192000"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6" name="Rectangle 25"/>
          <p:cNvSpPr/>
          <p:nvPr/>
        </p:nvSpPr>
        <p:spPr>
          <a:xfrm>
            <a:off x="0" y="6611112"/>
            <a:ext cx="12192000" cy="246888"/>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1" name="Rectangle 20"/>
          <p:cNvSpPr/>
          <p:nvPr/>
        </p:nvSpPr>
        <p:spPr>
          <a:xfrm>
            <a:off x="-35539" y="0"/>
            <a:ext cx="12227539"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pic>
        <p:nvPicPr>
          <p:cNvPr id="22" name="Picture 21" descr="eere_logo_horiz_color.eps"/>
          <p:cNvPicPr>
            <a:picLocks noChangeAspect="1"/>
          </p:cNvPicPr>
          <p:nvPr/>
        </p:nvPicPr>
        <p:blipFill>
          <a:blip r:embed="rId12" cstate="print"/>
          <a:stretch>
            <a:fillRect/>
          </a:stretch>
        </p:blipFill>
        <p:spPr>
          <a:xfrm>
            <a:off x="8157633" y="266700"/>
            <a:ext cx="3744800" cy="412750"/>
          </a:xfrm>
          <a:prstGeom prst="rect">
            <a:avLst/>
          </a:prstGeom>
        </p:spPr>
      </p:pic>
      <p:sp>
        <p:nvSpPr>
          <p:cNvPr id="14" name="Title Placeholder 13"/>
          <p:cNvSpPr>
            <a:spLocks noGrp="1"/>
          </p:cNvSpPr>
          <p:nvPr>
            <p:ph type="title"/>
          </p:nvPr>
        </p:nvSpPr>
        <p:spPr>
          <a:xfrm>
            <a:off x="209551" y="0"/>
            <a:ext cx="7579783" cy="921004"/>
          </a:xfrm>
          <a:prstGeom prst="rect">
            <a:avLst/>
          </a:prstGeom>
          <a:ln>
            <a:noFill/>
          </a:ln>
        </p:spPr>
        <p:txBody>
          <a:bodyPr vert="horz" lIns="91440" tIns="45720" rIns="91440" bIns="45720" rtlCol="0" anchor="ctr">
            <a:normAutofit/>
          </a:bodyPr>
          <a:lstStyle/>
          <a:p>
            <a:r>
              <a:rPr lang="en-US" dirty="0"/>
              <a:t>Title = Arial bold 26pt</a:t>
            </a:r>
          </a:p>
        </p:txBody>
      </p:sp>
      <p:sp>
        <p:nvSpPr>
          <p:cNvPr id="15" name="Text Placeholder 14"/>
          <p:cNvSpPr>
            <a:spLocks noGrp="1"/>
          </p:cNvSpPr>
          <p:nvPr>
            <p:ph type="body" idx="1"/>
          </p:nvPr>
        </p:nvSpPr>
        <p:spPr>
          <a:xfrm>
            <a:off x="609600" y="1590675"/>
            <a:ext cx="10972800" cy="4810887"/>
          </a:xfrm>
          <a:prstGeom prst="rect">
            <a:avLst/>
          </a:prstGeom>
        </p:spPr>
        <p:txBody>
          <a:bodyPr vert="horz" lIns="91440" tIns="45720" rIns="91440" bIns="45720" rtlCol="0">
            <a:normAutofit/>
          </a:bodyPr>
          <a:lstStyle/>
          <a:p>
            <a:pPr lvl="0"/>
            <a:r>
              <a:rPr lang="en-US" dirty="0"/>
              <a:t>Arial 24pt</a:t>
            </a:r>
          </a:p>
          <a:p>
            <a:pPr lvl="1"/>
            <a:r>
              <a:rPr lang="en-US" dirty="0"/>
              <a:t>Arial 20pt</a:t>
            </a:r>
          </a:p>
          <a:p>
            <a:pPr lvl="2"/>
            <a:r>
              <a:rPr lang="en-US" dirty="0"/>
              <a:t>Arial 18pt</a:t>
            </a:r>
          </a:p>
          <a:p>
            <a:pPr lvl="3"/>
            <a:r>
              <a:rPr lang="en-US" dirty="0"/>
              <a:t>Arial 18pt</a:t>
            </a:r>
          </a:p>
          <a:p>
            <a:pPr lvl="4"/>
            <a:r>
              <a:rPr lang="en-US" dirty="0"/>
              <a:t>Arial 18pt</a:t>
            </a:r>
          </a:p>
        </p:txBody>
      </p:sp>
      <p:sp>
        <p:nvSpPr>
          <p:cNvPr id="17" name="Text Placeholder 9"/>
          <p:cNvSpPr txBox="1">
            <a:spLocks/>
          </p:cNvSpPr>
          <p:nvPr/>
        </p:nvSpPr>
        <p:spPr>
          <a:xfrm>
            <a:off x="84223" y="6616800"/>
            <a:ext cx="9715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1000" b="0" i="0" dirty="0">
                <a:solidFill>
                  <a:schemeClr val="tx1"/>
                </a:solidFill>
                <a:latin typeface="HelveticaNeueLT Std Med"/>
                <a:cs typeface="HelveticaNeueLT Std Med"/>
              </a:rPr>
              <a:t>    </a:t>
            </a:r>
            <a:r>
              <a:rPr lang="en-US" sz="1000" b="1" i="0" dirty="0">
                <a:solidFill>
                  <a:schemeClr val="accent5"/>
                </a:solidFill>
                <a:latin typeface="HelveticaNeueLT Std Med"/>
                <a:cs typeface="HelveticaNeueLT Std Med"/>
              </a:rPr>
              <a:t>BUILDING ENERGY CODES PROGRAM </a:t>
            </a:r>
            <a:endParaRPr kumimoji="0" lang="en-US" sz="1000" b="1" i="0" u="none" strike="noStrike" kern="1200" cap="none" spc="0" normalizeH="0" baseline="0" noProof="0" dirty="0">
              <a:ln w="0" cap="flat" cmpd="sng" algn="ctr">
                <a:noFill/>
                <a:prstDash val="solid"/>
                <a:round/>
                <a:headEnd type="none" w="med" len="med"/>
                <a:tailEnd type="none" w="med" len="med"/>
              </a:ln>
              <a:solidFill>
                <a:schemeClr val="accent6"/>
              </a:solidFill>
              <a:effectLst/>
              <a:uLnTx/>
              <a:uFillTx/>
              <a:latin typeface="HelveticaNeueLT Std Med"/>
              <a:ea typeface="+mn-ea"/>
              <a:cs typeface="HelveticaNeueLT Std Med"/>
            </a:endParaRPr>
          </a:p>
        </p:txBody>
      </p:sp>
      <p:sp>
        <p:nvSpPr>
          <p:cNvPr id="23" name="Rectangle 22"/>
          <p:cNvSpPr/>
          <p:nvPr/>
        </p:nvSpPr>
        <p:spPr>
          <a:xfrm flipH="1" flipV="1">
            <a:off x="0" y="921004"/>
            <a:ext cx="6096000" cy="548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4" name="Rectangle 23"/>
          <p:cNvSpPr/>
          <p:nvPr/>
        </p:nvSpPr>
        <p:spPr>
          <a:xfrm flipH="1" flipV="1">
            <a:off x="6096000" y="921004"/>
            <a:ext cx="1682496"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25" name="Rectangle 24"/>
          <p:cNvSpPr/>
          <p:nvPr/>
        </p:nvSpPr>
        <p:spPr>
          <a:xfrm flipH="1" flipV="1">
            <a:off x="7778496" y="921004"/>
            <a:ext cx="4413504"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3" name="Text Placeholder 9"/>
          <p:cNvSpPr txBox="1">
            <a:spLocks/>
          </p:cNvSpPr>
          <p:nvPr/>
        </p:nvSpPr>
        <p:spPr>
          <a:xfrm>
            <a:off x="7302501" y="6616800"/>
            <a:ext cx="4889500"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www.energycodes.gov</a:t>
            </a:r>
          </a:p>
        </p:txBody>
      </p:sp>
      <p:sp>
        <p:nvSpPr>
          <p:cNvPr id="20" name="Rectangle 19"/>
          <p:cNvSpPr/>
          <p:nvPr/>
        </p:nvSpPr>
        <p:spPr>
          <a:xfrm flipH="1">
            <a:off x="0" y="6567680"/>
            <a:ext cx="12192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7" r:id="rId8"/>
    <p:sldLayoutId id="2147484086" r:id="rId9"/>
    <p:sldLayoutId id="2147484088" r:id="rId10"/>
  </p:sldLayoutIdLst>
  <p:hf hdr="0" ftr="0" dt="0"/>
  <p:txStyles>
    <p:title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4.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94.xml"/><Relationship Id="rId5" Type="http://schemas.openxmlformats.org/officeDocument/2006/relationships/image" Target="../media/image12.jpeg"/><Relationship Id="rId4" Type="http://schemas.openxmlformats.org/officeDocument/2006/relationships/hyperlink" Target="https://pnlweb.pnl.gov/projects/BECP/Image%20Library/Image%20Library/Landscape_Lighting.jp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95.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9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95.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95.xml"/></Relationships>
</file>

<file path=ppt/slides/_rels/slide4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images.google.com/imgres?imgurl=http://www.energyprobe.org/energyprobe/images/elecMeter.jpg&amp;imgrefurl=http://www.energyprobe.org/energyprobe/index.cfm?DSP=content&amp;ContentID=5124&amp;h=148&amp;w=149&amp;sz=14&amp;tbnid=LByu3RWuoao1xM:&amp;tbnh=89&amp;tbnw=90&amp;hl=en&amp;start=56&amp;prev=/images?q=electricity+meters&amp;start=40&amp;svnum=10&amp;hl=en&amp;lr=&amp;sa=N" TargetMode="External"/><Relationship Id="rId7" Type="http://schemas.openxmlformats.org/officeDocument/2006/relationships/hyperlink" Target="http://images.google.com/imgres?imgurl=http://www.punerealestate.com/marigold/images/highrise_apartments.jpg&amp;imgrefurl=http://www.punerealestate.com/marigold/apartmentsinkalyaninagar_interiors.htm&amp;h=350&amp;w=282&amp;sz=34&amp;tbnid=RPWNfryMyPa-8M:&amp;tbnh=116&amp;tbnw=93&amp;hl=en&amp;start=28&amp;prev=/images?q=new+high+rise+apartments&amp;start=20&amp;svnum=10&amp;hl=en&amp;lr=&amp;sa=N" TargetMode="External"/><Relationship Id="rId2" Type="http://schemas.openxmlformats.org/officeDocument/2006/relationships/notesSlide" Target="../notesSlides/notesSlide41.xml"/><Relationship Id="rId1" Type="http://schemas.openxmlformats.org/officeDocument/2006/relationships/slideLayout" Target="../slideLayouts/slideLayout94.xml"/><Relationship Id="rId6" Type="http://schemas.openxmlformats.org/officeDocument/2006/relationships/image" Target="../media/image20.jpeg"/><Relationship Id="rId5" Type="http://schemas.openxmlformats.org/officeDocument/2006/relationships/hyperlink" Target="http://images.google.com/imgres?imgurl=http://www.reflections.com.au/GoldCoast/Hotels/cap1.jpg&amp;imgrefurl=http://www.reflections.com.au/GoldCoast/Hotels/Capricornia.html&amp;h=323&amp;w=231&amp;sz=19&amp;tbnid=SF6T4twebZ9pPM:&amp;tbnh=114&amp;tbnw=81&amp;hl=en&amp;start=4&amp;prev=/images?q=high+rise+apartments&amp;svnum=10&amp;hl=en&amp;lr=" TargetMode="External"/><Relationship Id="rId10" Type="http://schemas.openxmlformats.org/officeDocument/2006/relationships/image" Target="../media/image22.jpeg"/><Relationship Id="rId4" Type="http://schemas.openxmlformats.org/officeDocument/2006/relationships/image" Target="../media/image19.jpeg"/><Relationship Id="rId9" Type="http://schemas.openxmlformats.org/officeDocument/2006/relationships/hyperlink" Target="http://images.google.com/imgres?imgurl=http://www.savannahnow.com/exchange/images/120101/full_utility.jpg&amp;imgrefurl=http://www.savannahnow.com/exchange/stories/120101/PULutilityassistance.shtml&amp;h=259&amp;w=480&amp;sz=37&amp;tbnid=eq_K3bC4vPK_GM:&amp;tbnh=67&amp;tbnw=126&amp;hl=en&amp;start=32&amp;prev=/images?q=electricity+apartment+meters&amp;start=20&amp;svnum=10&amp;hl=en&amp;lr=&amp;sa=N"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4.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102.xml"/><Relationship Id="rId4" Type="http://schemas.openxmlformats.org/officeDocument/2006/relationships/image" Target="../media/image25.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7"/>
          <p:cNvSpPr txBox="1">
            <a:spLocks noChangeArrowheads="1"/>
          </p:cNvSpPr>
          <p:nvPr/>
        </p:nvSpPr>
        <p:spPr bwMode="auto">
          <a:xfrm>
            <a:off x="217395" y="6629400"/>
            <a:ext cx="1543050" cy="228600"/>
          </a:xfrm>
          <a:prstGeom prst="rect">
            <a:avLst/>
          </a:prstGeom>
          <a:noFill/>
          <a:ln w="9525">
            <a:noFill/>
            <a:miter lim="800000"/>
            <a:headEnd/>
            <a:tailEnd/>
          </a:ln>
        </p:spPr>
        <p:txBody>
          <a:bodyPr>
            <a:spAutoFit/>
          </a:bodyPr>
          <a:lstStyle/>
          <a:p>
            <a:pPr>
              <a:spcBef>
                <a:spcPct val="50000"/>
              </a:spcBef>
            </a:pPr>
            <a:r>
              <a:rPr lang="en-US" sz="900" dirty="0"/>
              <a:t>PNNL-SA-170332</a:t>
            </a:r>
          </a:p>
        </p:txBody>
      </p:sp>
      <p:sp>
        <p:nvSpPr>
          <p:cNvPr id="8" name="Subtitle 7"/>
          <p:cNvSpPr>
            <a:spLocks noGrp="1"/>
          </p:cNvSpPr>
          <p:nvPr>
            <p:ph type="subTitle" idx="1"/>
          </p:nvPr>
        </p:nvSpPr>
        <p:spPr/>
        <p:txBody>
          <a:bodyPr/>
          <a:lstStyle/>
          <a:p>
            <a:r>
              <a:rPr lang="en-US" dirty="0"/>
              <a:t>2021 IECC Commercial Electrical Power and Lighting Systems</a:t>
            </a:r>
          </a:p>
        </p:txBody>
      </p:sp>
      <p:sp>
        <p:nvSpPr>
          <p:cNvPr id="6" name="Text Placeholder 5"/>
          <p:cNvSpPr>
            <a:spLocks noGrp="1"/>
          </p:cNvSpPr>
          <p:nvPr>
            <p:ph type="body" sz="quarter" idx="10"/>
          </p:nvPr>
        </p:nvSpPr>
        <p:spPr/>
        <p:txBody>
          <a:bodyPr>
            <a:normAutofit lnSpcReduction="10000"/>
          </a:bodyPr>
          <a:lstStyle/>
          <a:p>
            <a:endParaRPr lang="en-US" dirty="0"/>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Aisleways and open areas</a:t>
            </a:r>
          </a:p>
          <a:p>
            <a:pPr lvl="1"/>
            <a:r>
              <a:rPr lang="en-US" dirty="0"/>
              <a:t>Automatically reduce lighting power by </a:t>
            </a:r>
            <a:r>
              <a:rPr lang="en-US" dirty="0">
                <a:solidFill>
                  <a:srgbClr val="FF0000"/>
                </a:solidFill>
              </a:rPr>
              <a:t>≤ 50% within 20 minutes </a:t>
            </a:r>
            <a:r>
              <a:rPr lang="en-US" dirty="0"/>
              <a:t>of areas becoming  unoccupied</a:t>
            </a:r>
          </a:p>
          <a:p>
            <a:pPr lvl="1"/>
            <a:r>
              <a:rPr lang="en-US" dirty="0"/>
              <a:t>Control lighting in each aisleway independently</a:t>
            </a:r>
          </a:p>
          <a:p>
            <a:pPr lvl="1"/>
            <a:r>
              <a:rPr lang="en-US" dirty="0">
                <a:solidFill>
                  <a:srgbClr val="FF0000"/>
                </a:solidFill>
              </a:rPr>
              <a:t>Lights not turned off by occupant sensors to be turned off by time-switch control per C405.2.2.1</a:t>
            </a:r>
          </a:p>
          <a:p>
            <a:pPr lvl="1"/>
            <a:r>
              <a:rPr lang="en-US" dirty="0">
                <a:solidFill>
                  <a:srgbClr val="FF0000"/>
                </a:solidFill>
              </a:rPr>
              <a:t>Provide manual control to allow occupants to turn off lights</a:t>
            </a:r>
          </a:p>
        </p:txBody>
      </p:sp>
      <p:sp>
        <p:nvSpPr>
          <p:cNvPr id="3" name="Title 2"/>
          <p:cNvSpPr>
            <a:spLocks noGrp="1"/>
          </p:cNvSpPr>
          <p:nvPr>
            <p:ph type="title"/>
          </p:nvPr>
        </p:nvSpPr>
        <p:spPr/>
        <p:txBody>
          <a:bodyPr>
            <a:normAutofit/>
          </a:bodyPr>
          <a:lstStyle/>
          <a:p>
            <a:r>
              <a:rPr lang="en-US" sz="2400" b="1" dirty="0">
                <a:ea typeface="ＭＳ Ｐゴシック" pitchFamily="28" charset="-128"/>
              </a:rPr>
              <a:t>Occupant Sensor Controls </a:t>
            </a:r>
            <a:r>
              <a:rPr lang="en-US" sz="2400" b="1" dirty="0">
                <a:solidFill>
                  <a:srgbClr val="FF0000"/>
                </a:solidFill>
                <a:ea typeface="ＭＳ Ｐゴシック" pitchFamily="28" charset="-128"/>
              </a:rPr>
              <a:t> </a:t>
            </a:r>
            <a:br>
              <a:rPr lang="en-US" sz="2400" dirty="0">
                <a:ea typeface="ＭＳ Ｐゴシック" pitchFamily="28" charset="-128"/>
              </a:rPr>
            </a:br>
            <a:r>
              <a:rPr lang="en-US" sz="2000" b="1" i="1" dirty="0">
                <a:ea typeface="ＭＳ Ｐゴシック" pitchFamily="28" charset="-128"/>
              </a:rPr>
              <a:t>Section C405.2.1.2 – Warehouse </a:t>
            </a:r>
            <a:r>
              <a:rPr lang="en-US" sz="2000" b="1" i="1" dirty="0">
                <a:solidFill>
                  <a:srgbClr val="FF0000"/>
                </a:solidFill>
                <a:ea typeface="ＭＳ Ｐゴシック" pitchFamily="28" charset="-128"/>
              </a:rPr>
              <a:t>Storage Areas</a:t>
            </a:r>
            <a:endParaRPr lang="en-US" sz="2000" b="1" i="1" dirty="0">
              <a:solidFill>
                <a:srgbClr val="FF0000"/>
              </a:solidFill>
            </a:endParaRPr>
          </a:p>
        </p:txBody>
      </p:sp>
    </p:spTree>
    <p:extLst>
      <p:ext uri="{BB962C8B-B14F-4D97-AF65-F5344CB8AC3E}">
        <p14:creationId xmlns:p14="http://schemas.microsoft.com/office/powerpoint/2010/main" val="1465249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Spaces less than 300 ft</a:t>
            </a:r>
            <a:r>
              <a:rPr lang="en-US" baseline="30000" dirty="0"/>
              <a:t>2</a:t>
            </a:r>
            <a:r>
              <a:rPr lang="en-US" dirty="0"/>
              <a:t> to comply with C405.2.1.1</a:t>
            </a:r>
          </a:p>
          <a:p>
            <a:r>
              <a:rPr lang="en-US" dirty="0"/>
              <a:t>All other spaces to comply with:</a:t>
            </a:r>
          </a:p>
          <a:p>
            <a:pPr lvl="1"/>
            <a:r>
              <a:rPr lang="en-US" dirty="0"/>
              <a:t>General lighting controlled separately in zones with floor areas not greater than 600 ft</a:t>
            </a:r>
            <a:r>
              <a:rPr lang="en-US" sz="2400" baseline="30000" dirty="0"/>
              <a:t>2</a:t>
            </a:r>
          </a:p>
          <a:p>
            <a:pPr lvl="1"/>
            <a:r>
              <a:rPr lang="en-US" dirty="0">
                <a:solidFill>
                  <a:srgbClr val="FF0000"/>
                </a:solidFill>
              </a:rPr>
              <a:t>General lighting can automatically turn on upon occupancy.  General lighting in unoccupied zones within open plan office space can turn on to not more than 20% of full power or remain unaffected </a:t>
            </a:r>
          </a:p>
          <a:p>
            <a:pPr lvl="1"/>
            <a:r>
              <a:rPr lang="en-US" dirty="0"/>
              <a:t>Automatically turn off general lighting in all control zones within 20 minutes after occupants have left </a:t>
            </a:r>
            <a:r>
              <a:rPr lang="en-US" dirty="0">
                <a:solidFill>
                  <a:srgbClr val="FF0000"/>
                </a:solidFill>
              </a:rPr>
              <a:t>(except where general lighting is turned off by time-switch control)</a:t>
            </a:r>
          </a:p>
          <a:p>
            <a:pPr lvl="1"/>
            <a:r>
              <a:rPr lang="en-US" dirty="0">
                <a:solidFill>
                  <a:srgbClr val="FF0000"/>
                </a:solidFill>
              </a:rPr>
              <a:t>General lighting power in each control zone to turn off or uniformly reduce to unoccupied setpoint of not more than 20% of full power within 20 minutes after occupants leave the control zone</a:t>
            </a:r>
          </a:p>
        </p:txBody>
      </p:sp>
      <p:sp>
        <p:nvSpPr>
          <p:cNvPr id="3" name="Title 2"/>
          <p:cNvSpPr>
            <a:spLocks noGrp="1"/>
          </p:cNvSpPr>
          <p:nvPr>
            <p:ph type="title"/>
          </p:nvPr>
        </p:nvSpPr>
        <p:spPr/>
        <p:txBody>
          <a:bodyPr>
            <a:normAutofit/>
          </a:bodyPr>
          <a:lstStyle/>
          <a:p>
            <a:r>
              <a:rPr lang="en-US" sz="2400" b="1" dirty="0">
                <a:ea typeface="ＭＳ Ｐゴシック" pitchFamily="28" charset="-128"/>
              </a:rPr>
              <a:t>Occupant Sensor Controls</a:t>
            </a:r>
            <a:br>
              <a:rPr lang="en-US" sz="2400" dirty="0">
                <a:ea typeface="ＭＳ Ｐゴシック" pitchFamily="28" charset="-128"/>
              </a:rPr>
            </a:br>
            <a:r>
              <a:rPr lang="en-US" sz="2000" b="1" i="1" dirty="0">
                <a:ea typeface="ＭＳ Ｐゴシック" pitchFamily="28" charset="-128"/>
              </a:rPr>
              <a:t>Section C405.2.1.3 – Open Plan Office Areas</a:t>
            </a:r>
          </a:p>
        </p:txBody>
      </p:sp>
    </p:spTree>
    <p:extLst>
      <p:ext uri="{BB962C8B-B14F-4D97-AF65-F5344CB8AC3E}">
        <p14:creationId xmlns:p14="http://schemas.microsoft.com/office/powerpoint/2010/main" val="2928483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rgbClr val="FF0000"/>
                </a:solidFill>
              </a:rPr>
              <a:t>Occupant sensor controls in corridors to uniformly reduce lighting power to not more than 50% of full power within 20 minutes of all occupants leaving the space</a:t>
            </a:r>
          </a:p>
          <a:p>
            <a:r>
              <a:rPr lang="en-US" dirty="0">
                <a:solidFill>
                  <a:srgbClr val="FF0000"/>
                </a:solidFill>
              </a:rPr>
              <a:t>Exception</a:t>
            </a:r>
          </a:p>
          <a:p>
            <a:pPr lvl="1"/>
            <a:r>
              <a:rPr lang="en-US" dirty="0">
                <a:solidFill>
                  <a:srgbClr val="FF0000"/>
                </a:solidFill>
              </a:rPr>
              <a:t>Corridors with less than 2 footcandles of illumination on the floor at the darkest point with all lights on</a:t>
            </a:r>
          </a:p>
        </p:txBody>
      </p:sp>
      <p:sp>
        <p:nvSpPr>
          <p:cNvPr id="3" name="Title 2"/>
          <p:cNvSpPr>
            <a:spLocks noGrp="1"/>
          </p:cNvSpPr>
          <p:nvPr>
            <p:ph type="title"/>
          </p:nvPr>
        </p:nvSpPr>
        <p:spPr/>
        <p:txBody>
          <a:bodyPr>
            <a:normAutofit/>
          </a:bodyPr>
          <a:lstStyle/>
          <a:p>
            <a:r>
              <a:rPr lang="en-US" sz="2400" b="1" dirty="0">
                <a:ea typeface="ＭＳ Ｐゴシック" pitchFamily="28" charset="-128"/>
              </a:rPr>
              <a:t>Occupant Sensor Controls</a:t>
            </a:r>
            <a:br>
              <a:rPr lang="en-US" sz="2400" dirty="0">
                <a:ea typeface="ＭＳ Ｐゴシック" pitchFamily="28" charset="-128"/>
              </a:rPr>
            </a:br>
            <a:r>
              <a:rPr lang="en-US" sz="2000" b="1" i="1" dirty="0">
                <a:ea typeface="ＭＳ Ｐゴシック" pitchFamily="28" charset="-128"/>
              </a:rPr>
              <a:t>Section </a:t>
            </a:r>
            <a:r>
              <a:rPr lang="en-US" sz="2000" b="1" i="1" dirty="0">
                <a:solidFill>
                  <a:srgbClr val="FF0000"/>
                </a:solidFill>
                <a:ea typeface="ＭＳ Ｐゴシック" pitchFamily="28" charset="-128"/>
              </a:rPr>
              <a:t>C405.2.1.4 – Corridors</a:t>
            </a:r>
          </a:p>
        </p:txBody>
      </p:sp>
    </p:spTree>
    <p:extLst>
      <p:ext uri="{BB962C8B-B14F-4D97-AF65-F5344CB8AC3E}">
        <p14:creationId xmlns:p14="http://schemas.microsoft.com/office/powerpoint/2010/main" val="273457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651753" y="1267691"/>
            <a:ext cx="10758792" cy="5063304"/>
          </a:xfrm>
        </p:spPr>
        <p:txBody>
          <a:bodyPr>
            <a:normAutofit/>
          </a:bodyPr>
          <a:lstStyle/>
          <a:p>
            <a:pPr marL="0" indent="0">
              <a:buNone/>
            </a:pPr>
            <a:r>
              <a:rPr lang="en-US" dirty="0">
                <a:ea typeface="ＭＳ Ｐゴシック" pitchFamily="28" charset="-128"/>
              </a:rPr>
              <a:t>Each area of the building that is NOT provided with occupant sensor control must have a time-switch control to turn lights off automatically</a:t>
            </a:r>
          </a:p>
          <a:p>
            <a:pPr>
              <a:buNone/>
            </a:pPr>
            <a:endParaRPr lang="en-US" b="1" dirty="0">
              <a:ea typeface="ＭＳ Ｐゴシック" pitchFamily="28" charset="-128"/>
            </a:endParaRPr>
          </a:p>
          <a:p>
            <a:pPr marL="0" indent="0">
              <a:buNone/>
            </a:pPr>
            <a:r>
              <a:rPr lang="en-US" b="1" u="sng" dirty="0">
                <a:ea typeface="ＭＳ Ｐゴシック" pitchFamily="28" charset="-128"/>
              </a:rPr>
              <a:t>Exceptions</a:t>
            </a:r>
            <a:r>
              <a:rPr lang="en-US" b="1" dirty="0">
                <a:ea typeface="ＭＳ Ｐゴシック" pitchFamily="28" charset="-128"/>
              </a:rPr>
              <a:t> where a manual control can provide the light reduction and time-switch control is not required:</a:t>
            </a:r>
          </a:p>
          <a:p>
            <a:pPr lvl="1">
              <a:buFont typeface="Wingdings" panose="05000000000000000000" pitchFamily="2" charset="2"/>
              <a:buChar char="§"/>
            </a:pPr>
            <a:r>
              <a:rPr lang="en-US" dirty="0">
                <a:solidFill>
                  <a:srgbClr val="FF0000"/>
                </a:solidFill>
                <a:ea typeface="ＭＳ Ｐゴシック" pitchFamily="28" charset="-128"/>
              </a:rPr>
              <a:t>Luminaires required to have specific application controls per C405.2.4</a:t>
            </a:r>
          </a:p>
          <a:p>
            <a:pPr lvl="1">
              <a:buFont typeface="Wingdings" panose="05000000000000000000" pitchFamily="2" charset="2"/>
              <a:buChar char="§"/>
            </a:pPr>
            <a:r>
              <a:rPr lang="en-US" dirty="0">
                <a:ea typeface="ＭＳ Ｐゴシック" pitchFamily="28" charset="-128"/>
              </a:rPr>
              <a:t>Spaces where patient care is directly provided</a:t>
            </a:r>
          </a:p>
          <a:p>
            <a:pPr lvl="1">
              <a:buFont typeface="Wingdings" panose="05000000000000000000" pitchFamily="2" charset="2"/>
              <a:buChar char="§"/>
            </a:pPr>
            <a:r>
              <a:rPr lang="en-US" dirty="0">
                <a:ea typeface="ＭＳ Ｐゴシック" pitchFamily="28" charset="-128"/>
              </a:rPr>
              <a:t>Spaces where an automatic shutoff would endanger occupant safety or security</a:t>
            </a:r>
          </a:p>
          <a:p>
            <a:pPr lvl="1">
              <a:buFont typeface="Wingdings" panose="05000000000000000000" pitchFamily="2" charset="2"/>
              <a:buChar char="§"/>
            </a:pPr>
            <a:r>
              <a:rPr lang="en-US" dirty="0">
                <a:ea typeface="ＭＳ Ｐゴシック" pitchFamily="28" charset="-128"/>
              </a:rPr>
              <a:t>Lighting intended for continuous operation</a:t>
            </a:r>
          </a:p>
          <a:p>
            <a:pPr lvl="1">
              <a:buFont typeface="Wingdings" panose="05000000000000000000" pitchFamily="2" charset="2"/>
              <a:buChar char="§"/>
            </a:pPr>
            <a:r>
              <a:rPr lang="en-US" dirty="0">
                <a:ea typeface="ＭＳ Ｐゴシック" pitchFamily="28" charset="-128"/>
              </a:rPr>
              <a:t>Shop and laboratory classrooms</a:t>
            </a:r>
          </a:p>
        </p:txBody>
      </p:sp>
      <p:sp>
        <p:nvSpPr>
          <p:cNvPr id="19459" name="Rectangle 2"/>
          <p:cNvSpPr>
            <a:spLocks noGrp="1" noChangeArrowheads="1"/>
          </p:cNvSpPr>
          <p:nvPr>
            <p:ph type="title"/>
          </p:nvPr>
        </p:nvSpPr>
        <p:spPr>
          <a:xfrm>
            <a:off x="337386" y="0"/>
            <a:ext cx="5462460" cy="921004"/>
          </a:xfrm>
        </p:spPr>
        <p:txBody>
          <a:bodyPr>
            <a:normAutofit/>
          </a:bodyPr>
          <a:lstStyle/>
          <a:p>
            <a:pPr>
              <a:lnSpc>
                <a:spcPct val="80000"/>
              </a:lnSpc>
            </a:pPr>
            <a:r>
              <a:rPr lang="en-US" sz="2400" b="1" dirty="0">
                <a:ea typeface="ＭＳ Ｐゴシック" pitchFamily="28" charset="-128"/>
              </a:rPr>
              <a:t>Time-switch Controls</a:t>
            </a:r>
            <a:r>
              <a:rPr lang="en-US" sz="2400" b="1" dirty="0">
                <a:solidFill>
                  <a:srgbClr val="FF0000"/>
                </a:solidFill>
                <a:ea typeface="ＭＳ Ｐゴシック" pitchFamily="28" charset="-128"/>
              </a:rPr>
              <a:t> </a:t>
            </a:r>
            <a:br>
              <a:rPr lang="en-US" sz="2400" dirty="0">
                <a:ea typeface="ＭＳ Ｐゴシック" pitchFamily="28" charset="-128"/>
              </a:rPr>
            </a:br>
            <a:r>
              <a:rPr lang="en-US" sz="2000" b="1" i="1" dirty="0">
                <a:ea typeface="ＭＳ Ｐゴシック" pitchFamily="28" charset="-128"/>
              </a:rPr>
              <a:t>Section C405.2.2</a:t>
            </a:r>
          </a:p>
        </p:txBody>
      </p:sp>
    </p:spTree>
    <p:extLst>
      <p:ext uri="{BB962C8B-B14F-4D97-AF65-F5344CB8AC3E}">
        <p14:creationId xmlns:p14="http://schemas.microsoft.com/office/powerpoint/2010/main" val="17584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004047"/>
            <a:ext cx="10223770" cy="5212422"/>
          </a:xfrm>
        </p:spPr>
        <p:txBody>
          <a:bodyPr/>
          <a:lstStyle/>
          <a:p>
            <a:pPr marL="0" indent="0">
              <a:buNone/>
            </a:pPr>
            <a:r>
              <a:rPr lang="en-US" dirty="0"/>
              <a:t>Must include an override switching device with the following:</a:t>
            </a:r>
          </a:p>
          <a:p>
            <a:r>
              <a:rPr lang="en-US" dirty="0">
                <a:solidFill>
                  <a:srgbClr val="FF0000"/>
                </a:solidFill>
              </a:rPr>
              <a:t>Automatically turn off lights when space scheduled to be unoccupied</a:t>
            </a:r>
          </a:p>
          <a:p>
            <a:r>
              <a:rPr lang="en-US" dirty="0"/>
              <a:t>Minimum 7-day clock</a:t>
            </a:r>
          </a:p>
          <a:p>
            <a:r>
              <a:rPr lang="en-US" dirty="0"/>
              <a:t>Capable of being set for 7 different day types/week</a:t>
            </a:r>
          </a:p>
          <a:p>
            <a:r>
              <a:rPr lang="en-US" dirty="0"/>
              <a:t>Incorporate holiday “shutoff” feature to turn all controlled lighting loads for ≥ 24 hours and resume to normally scheduled operations</a:t>
            </a:r>
          </a:p>
          <a:p>
            <a:r>
              <a:rPr lang="en-US" dirty="0"/>
              <a:t>Program backup capabilities to prevent loss of program and time setting for ≥ 10 hours if power is interrupted</a:t>
            </a:r>
          </a:p>
          <a:p>
            <a:r>
              <a:rPr lang="en-US" dirty="0"/>
              <a:t>Override switch should include:</a:t>
            </a:r>
          </a:p>
          <a:p>
            <a:pPr lvl="1"/>
            <a:r>
              <a:rPr lang="en-US" dirty="0"/>
              <a:t>Manual control</a:t>
            </a:r>
          </a:p>
          <a:p>
            <a:pPr lvl="1"/>
            <a:r>
              <a:rPr lang="en-US" dirty="0"/>
              <a:t>Control lighting to remain on for </a:t>
            </a:r>
            <a:r>
              <a:rPr lang="en-US" u="sng" dirty="0"/>
              <a:t>&lt;</a:t>
            </a:r>
            <a:r>
              <a:rPr lang="en-US" dirty="0"/>
              <a:t> 2 hours</a:t>
            </a:r>
          </a:p>
          <a:p>
            <a:pPr lvl="1"/>
            <a:r>
              <a:rPr lang="en-US" dirty="0"/>
              <a:t>Control lighting for an area </a:t>
            </a:r>
            <a:r>
              <a:rPr lang="en-US" u="sng" dirty="0"/>
              <a:t>&lt;</a:t>
            </a:r>
            <a:r>
              <a:rPr lang="en-US" dirty="0"/>
              <a:t> 5,000 ft</a:t>
            </a:r>
            <a:r>
              <a:rPr lang="en-US" baseline="30000" dirty="0"/>
              <a:t>2</a:t>
            </a:r>
          </a:p>
          <a:p>
            <a:pPr lvl="1"/>
            <a:endParaRPr lang="en-US" dirty="0"/>
          </a:p>
          <a:p>
            <a:pPr lvl="1"/>
            <a:endParaRPr lang="en-US" dirty="0"/>
          </a:p>
          <a:p>
            <a:pPr lvl="1"/>
            <a:endParaRPr lang="en-US" dirty="0"/>
          </a:p>
          <a:p>
            <a:endParaRPr lang="en-US" dirty="0"/>
          </a:p>
        </p:txBody>
      </p:sp>
      <p:sp>
        <p:nvSpPr>
          <p:cNvPr id="3" name="Title 2"/>
          <p:cNvSpPr>
            <a:spLocks noGrp="1"/>
          </p:cNvSpPr>
          <p:nvPr>
            <p:ph type="title"/>
          </p:nvPr>
        </p:nvSpPr>
        <p:spPr/>
        <p:txBody>
          <a:bodyPr>
            <a:normAutofit/>
          </a:bodyPr>
          <a:lstStyle/>
          <a:p>
            <a:r>
              <a:rPr lang="en-US" sz="2400" b="1" dirty="0">
                <a:ea typeface="ＭＳ Ｐゴシック" pitchFamily="28" charset="-128"/>
              </a:rPr>
              <a:t>Time-switch Control Functions</a:t>
            </a:r>
            <a:r>
              <a:rPr lang="en-US" sz="2400" b="1" dirty="0">
                <a:solidFill>
                  <a:srgbClr val="FF0000"/>
                </a:solidFill>
                <a:ea typeface="ＭＳ Ｐゴシック" pitchFamily="28" charset="-128"/>
              </a:rPr>
              <a:t> </a:t>
            </a:r>
            <a:br>
              <a:rPr lang="en-US" sz="2400" dirty="0">
                <a:ea typeface="ＭＳ Ｐゴシック" pitchFamily="28" charset="-128"/>
              </a:rPr>
            </a:br>
            <a:r>
              <a:rPr lang="en-US" sz="2000" b="1" i="1" dirty="0">
                <a:ea typeface="ＭＳ Ｐゴシック" pitchFamily="28" charset="-128"/>
              </a:rPr>
              <a:t>Section C405.2.2.1 </a:t>
            </a:r>
            <a:endParaRPr lang="en-US" sz="2000" b="1" i="1" dirty="0"/>
          </a:p>
        </p:txBody>
      </p:sp>
    </p:spTree>
    <p:extLst>
      <p:ext uri="{BB962C8B-B14F-4D97-AF65-F5344CB8AC3E}">
        <p14:creationId xmlns:p14="http://schemas.microsoft.com/office/powerpoint/2010/main" val="2480656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200" y="1034876"/>
            <a:ext cx="8229600" cy="1780048"/>
          </a:xfrm>
          <a:ln>
            <a:solidFill>
              <a:schemeClr val="tx1">
                <a:lumMod val="50000"/>
              </a:schemeClr>
            </a:solidFill>
          </a:ln>
        </p:spPr>
        <p:txBody>
          <a:bodyPr numCol="2">
            <a:normAutofit/>
          </a:bodyPr>
          <a:lstStyle/>
          <a:p>
            <a:pPr marL="0" indent="0">
              <a:buNone/>
            </a:pPr>
            <a:r>
              <a:rPr lang="en-US" b="1" u="sng" dirty="0"/>
              <a:t>Exceptions</a:t>
            </a:r>
            <a:r>
              <a:rPr lang="en-US" dirty="0"/>
              <a:t>:</a:t>
            </a:r>
          </a:p>
          <a:p>
            <a:r>
              <a:rPr lang="en-US" dirty="0"/>
              <a:t>Mall concourses</a:t>
            </a:r>
          </a:p>
          <a:p>
            <a:r>
              <a:rPr lang="en-US" dirty="0"/>
              <a:t>Auditoriums</a:t>
            </a:r>
          </a:p>
          <a:p>
            <a:r>
              <a:rPr lang="en-US" dirty="0"/>
              <a:t>Sales areas</a:t>
            </a:r>
          </a:p>
          <a:p>
            <a:pPr marL="0" indent="0">
              <a:buNone/>
            </a:pPr>
            <a:endParaRPr lang="en-US" dirty="0"/>
          </a:p>
          <a:p>
            <a:r>
              <a:rPr lang="en-US" dirty="0"/>
              <a:t>Manufacturing facilities</a:t>
            </a:r>
          </a:p>
          <a:p>
            <a:r>
              <a:rPr lang="en-US" dirty="0"/>
              <a:t>Sports arenas</a:t>
            </a:r>
          </a:p>
        </p:txBody>
      </p:sp>
      <p:sp>
        <p:nvSpPr>
          <p:cNvPr id="3" name="Title 2"/>
          <p:cNvSpPr>
            <a:spLocks noGrp="1"/>
          </p:cNvSpPr>
          <p:nvPr>
            <p:ph type="title"/>
          </p:nvPr>
        </p:nvSpPr>
        <p:spPr/>
        <p:txBody>
          <a:bodyPr>
            <a:normAutofit/>
          </a:bodyPr>
          <a:lstStyle/>
          <a:p>
            <a:r>
              <a:rPr lang="en-US" sz="2400" b="1" dirty="0">
                <a:ea typeface="ＭＳ Ｐゴシック" pitchFamily="28" charset="-128"/>
              </a:rPr>
              <a:t>Time-switch Control Functions</a:t>
            </a:r>
            <a:r>
              <a:rPr lang="en-US" sz="2400" b="1" dirty="0">
                <a:solidFill>
                  <a:srgbClr val="FF0000"/>
                </a:solidFill>
                <a:ea typeface="ＭＳ Ｐゴシック" pitchFamily="28" charset="-128"/>
              </a:rPr>
              <a:t> </a:t>
            </a:r>
            <a:br>
              <a:rPr lang="en-US" sz="2400" dirty="0">
                <a:ea typeface="ＭＳ Ｐゴシック" pitchFamily="28" charset="-128"/>
              </a:rPr>
            </a:br>
            <a:r>
              <a:rPr lang="en-US" sz="2000" b="1" i="1" dirty="0">
                <a:ea typeface="ＭＳ Ｐゴシック" pitchFamily="28" charset="-128"/>
              </a:rPr>
              <a:t>Section C405.2.2.1 – Cont’d.</a:t>
            </a:r>
            <a:endParaRPr lang="en-US" sz="2000" b="1" i="1" dirty="0"/>
          </a:p>
        </p:txBody>
      </p:sp>
      <p:sp>
        <p:nvSpPr>
          <p:cNvPr id="5" name="Rectangle 3"/>
          <p:cNvSpPr txBox="1">
            <a:spLocks noChangeArrowheads="1"/>
          </p:cNvSpPr>
          <p:nvPr/>
        </p:nvSpPr>
        <p:spPr>
          <a:xfrm>
            <a:off x="1070044" y="2951882"/>
            <a:ext cx="9873574" cy="3742204"/>
          </a:xfrm>
          <a:prstGeom prst="rect">
            <a:avLst/>
          </a:prstGeom>
        </p:spPr>
        <p:txBody>
          <a:bodyPr/>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Char char="Ø"/>
            </a:pPr>
            <a:r>
              <a:rPr lang="en-US" b="0" dirty="0">
                <a:ea typeface="ＭＳ Ｐゴシック" pitchFamily="28" charset="-128"/>
              </a:rPr>
              <a:t>Time limit permitted to be &gt; 2 hours provided switch is a captive key device</a:t>
            </a:r>
          </a:p>
          <a:p>
            <a:pPr fontAlgn="auto">
              <a:spcAft>
                <a:spcPts val="0"/>
              </a:spcAft>
              <a:buFont typeface="Wingdings" panose="05000000000000000000" pitchFamily="2" charset="2"/>
              <a:buChar char="Ø"/>
            </a:pPr>
            <a:r>
              <a:rPr lang="en-US" b="0" dirty="0">
                <a:ea typeface="ＭＳ Ｐゴシック" pitchFamily="28" charset="-128"/>
              </a:rPr>
              <a:t>Override switch not limited to an area 5,000 ft</a:t>
            </a:r>
            <a:r>
              <a:rPr lang="en-US" b="0" baseline="30000" dirty="0">
                <a:ea typeface="ＭＳ Ｐゴシック" pitchFamily="28" charset="-128"/>
              </a:rPr>
              <a:t>2</a:t>
            </a:r>
            <a:r>
              <a:rPr lang="en-US" b="0" dirty="0">
                <a:ea typeface="ＭＳ Ｐゴシック" pitchFamily="28" charset="-128"/>
              </a:rPr>
              <a:t> provided area is </a:t>
            </a:r>
            <a:br>
              <a:rPr lang="en-US" b="0" dirty="0">
                <a:ea typeface="ＭＳ Ｐゴシック" pitchFamily="28" charset="-128"/>
              </a:rPr>
            </a:br>
            <a:r>
              <a:rPr lang="en-US" b="0" dirty="0">
                <a:ea typeface="ＭＳ Ｐゴシック" pitchFamily="28" charset="-128"/>
              </a:rPr>
              <a:t>&lt; 20,000 ft</a:t>
            </a:r>
            <a:r>
              <a:rPr lang="en-US" b="0" baseline="30000" dirty="0">
                <a:ea typeface="ＭＳ Ｐゴシック" pitchFamily="28" charset="-128"/>
              </a:rPr>
              <a:t>2</a:t>
            </a:r>
            <a:endParaRPr lang="en-US" b="0" dirty="0">
              <a:ea typeface="ＭＳ Ｐゴシック" pitchFamily="28" charset="-128"/>
            </a:endParaRPr>
          </a:p>
          <a:p>
            <a:pPr fontAlgn="auto">
              <a:spcAft>
                <a:spcPts val="0"/>
              </a:spcAft>
              <a:buFont typeface="Wingdings" panose="05000000000000000000" pitchFamily="2" charset="2"/>
              <a:buChar char="Ø"/>
            </a:pPr>
            <a:r>
              <a:rPr lang="en-US" b="0" dirty="0">
                <a:ea typeface="ＭＳ Ｐゴシック" pitchFamily="28" charset="-128"/>
              </a:rPr>
              <a:t>If area has a manual control:</a:t>
            </a:r>
          </a:p>
          <a:p>
            <a:pPr fontAlgn="auto">
              <a:spcAft>
                <a:spcPts val="0"/>
              </a:spcAft>
            </a:pPr>
            <a:r>
              <a:rPr lang="en-US" b="0" dirty="0">
                <a:ea typeface="ＭＳ Ｐゴシック" pitchFamily="28" charset="-128"/>
              </a:rPr>
              <a:t>spaces with 1 luminaire with rated power &lt; 100 watts</a:t>
            </a:r>
          </a:p>
          <a:p>
            <a:pPr fontAlgn="auto">
              <a:spcAft>
                <a:spcPts val="0"/>
              </a:spcAft>
              <a:buFont typeface="Wingdings" panose="05000000000000000000" pitchFamily="2" charset="2"/>
              <a:buChar char="Ø"/>
            </a:pPr>
            <a:r>
              <a:rPr lang="en-US" b="0" dirty="0">
                <a:ea typeface="ＭＳ Ｐゴシック" pitchFamily="28" charset="-128"/>
              </a:rPr>
              <a:t>spaces that use &lt; 0.6 watts/ft</a:t>
            </a:r>
            <a:r>
              <a:rPr lang="en-US" b="0" baseline="30000" dirty="0">
                <a:ea typeface="ＭＳ Ｐゴシック" pitchFamily="28" charset="-128"/>
              </a:rPr>
              <a:t>2</a:t>
            </a:r>
          </a:p>
          <a:p>
            <a:pPr fontAlgn="auto">
              <a:spcAft>
                <a:spcPts val="0"/>
              </a:spcAft>
            </a:pPr>
            <a:r>
              <a:rPr lang="en-US" b="0" dirty="0">
                <a:ea typeface="ＭＳ Ｐゴシック" pitchFamily="28" charset="-128"/>
              </a:rPr>
              <a:t>corridors, lobbies, electrical rooms and or mechanical rooms</a:t>
            </a:r>
          </a:p>
        </p:txBody>
      </p:sp>
    </p:spTree>
    <p:extLst>
      <p:ext uri="{BB962C8B-B14F-4D97-AF65-F5344CB8AC3E}">
        <p14:creationId xmlns:p14="http://schemas.microsoft.com/office/powerpoint/2010/main" val="3698399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517630" y="0"/>
            <a:ext cx="5301673" cy="921004"/>
          </a:xfrm>
        </p:spPr>
        <p:txBody>
          <a:bodyPr/>
          <a:lstStyle/>
          <a:p>
            <a:pPr>
              <a:lnSpc>
                <a:spcPct val="80000"/>
              </a:lnSpc>
            </a:pPr>
            <a:r>
              <a:rPr lang="en-US" sz="2400" b="1" dirty="0">
                <a:ea typeface="ＭＳ Ｐゴシック" pitchFamily="28" charset="-128"/>
              </a:rPr>
              <a:t>Light-reduction Controls </a:t>
            </a:r>
            <a:br>
              <a:rPr lang="en-US" dirty="0">
                <a:ea typeface="ＭＳ Ｐゴシック" pitchFamily="28" charset="-128"/>
              </a:rPr>
            </a:br>
            <a:r>
              <a:rPr lang="en-US" sz="2000" b="1" i="1" dirty="0">
                <a:ea typeface="ＭＳ Ｐゴシック" pitchFamily="28" charset="-128"/>
              </a:rPr>
              <a:t>Section C405.2.</a:t>
            </a:r>
            <a:r>
              <a:rPr lang="en-US" sz="2000" b="1" i="1" dirty="0">
                <a:solidFill>
                  <a:srgbClr val="FF0000"/>
                </a:solidFill>
                <a:ea typeface="ＭＳ Ｐゴシック" pitchFamily="28" charset="-128"/>
              </a:rPr>
              <a:t>3</a:t>
            </a:r>
            <a:r>
              <a:rPr lang="en-US" sz="2000" b="1" i="1" dirty="0">
                <a:ea typeface="ＭＳ Ｐゴシック" pitchFamily="28" charset="-128"/>
              </a:rPr>
              <a:t> </a:t>
            </a:r>
          </a:p>
        </p:txBody>
      </p:sp>
      <p:sp>
        <p:nvSpPr>
          <p:cNvPr id="3" name="Content Placeholder 2">
            <a:extLst>
              <a:ext uri="{FF2B5EF4-FFF2-40B4-BE49-F238E27FC236}">
                <a16:creationId xmlns:a16="http://schemas.microsoft.com/office/drawing/2014/main" id="{FA733707-B50C-4D51-91AB-27F4942F632A}"/>
              </a:ext>
            </a:extLst>
          </p:cNvPr>
          <p:cNvSpPr>
            <a:spLocks noGrp="1"/>
          </p:cNvSpPr>
          <p:nvPr>
            <p:ph sz="half" idx="1"/>
          </p:nvPr>
        </p:nvSpPr>
        <p:spPr>
          <a:xfrm>
            <a:off x="609600" y="1590675"/>
            <a:ext cx="9896272" cy="4876800"/>
          </a:xfrm>
        </p:spPr>
        <p:txBody>
          <a:bodyPr/>
          <a:lstStyle/>
          <a:p>
            <a:r>
              <a:rPr lang="en-US" dirty="0">
                <a:solidFill>
                  <a:srgbClr val="FF0000"/>
                </a:solidFill>
              </a:rPr>
              <a:t>General lighting without occupant sensor controls to be provided with light-reduction controls per C405.2.3.1</a:t>
            </a:r>
          </a:p>
          <a:p>
            <a:r>
              <a:rPr lang="en-US" dirty="0">
                <a:solidFill>
                  <a:srgbClr val="FF0000"/>
                </a:solidFill>
              </a:rPr>
              <a:t>Exceptions</a:t>
            </a:r>
          </a:p>
          <a:p>
            <a:pPr lvl="1"/>
            <a:r>
              <a:rPr lang="en-US" dirty="0">
                <a:solidFill>
                  <a:srgbClr val="FF0000"/>
                </a:solidFill>
              </a:rPr>
              <a:t>Luminaires controlled by daylight responsive controls per C405.2.4</a:t>
            </a:r>
          </a:p>
          <a:p>
            <a:pPr lvl="1"/>
            <a:r>
              <a:rPr lang="en-US" dirty="0">
                <a:solidFill>
                  <a:srgbClr val="FF0000"/>
                </a:solidFill>
              </a:rPr>
              <a:t>Luminaires controlled by special application controls per C405.2.5</a:t>
            </a:r>
          </a:p>
          <a:p>
            <a:pPr lvl="1"/>
            <a:r>
              <a:rPr lang="en-US" dirty="0">
                <a:solidFill>
                  <a:srgbClr val="FF0000"/>
                </a:solidFill>
              </a:rPr>
              <a:t>If manual control, these spaces aren’t required to have light-reduction control:</a:t>
            </a:r>
          </a:p>
          <a:p>
            <a:pPr lvl="2"/>
            <a:r>
              <a:rPr lang="en-US" dirty="0">
                <a:solidFill>
                  <a:srgbClr val="FF0000"/>
                </a:solidFill>
              </a:rPr>
              <a:t>Spaces with only one luminaire with rated power &lt; 60 watts</a:t>
            </a:r>
          </a:p>
          <a:p>
            <a:pPr lvl="2"/>
            <a:r>
              <a:rPr lang="en-US" dirty="0">
                <a:solidFill>
                  <a:srgbClr val="FF0000"/>
                </a:solidFill>
              </a:rPr>
              <a:t>Spaces using &lt; 0.45 watts/ft</a:t>
            </a:r>
            <a:r>
              <a:rPr lang="en-US" baseline="30000" dirty="0">
                <a:solidFill>
                  <a:srgbClr val="FF0000"/>
                </a:solidFill>
              </a:rPr>
              <a:t>2</a:t>
            </a:r>
          </a:p>
          <a:p>
            <a:pPr lvl="2"/>
            <a:r>
              <a:rPr lang="en-US" dirty="0">
                <a:solidFill>
                  <a:srgbClr val="FF0000"/>
                </a:solidFill>
              </a:rPr>
              <a:t>Corridors, lobbies, electrical rooms and/or mechanical rooms</a:t>
            </a:r>
          </a:p>
        </p:txBody>
      </p:sp>
    </p:spTree>
    <p:extLst>
      <p:ext uri="{BB962C8B-B14F-4D97-AF65-F5344CB8AC3E}">
        <p14:creationId xmlns:p14="http://schemas.microsoft.com/office/powerpoint/2010/main" val="61870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4" descr="Bi Level Switching Position 1 Indoor Cycling"/>
          <p:cNvPicPr>
            <a:picLocks noGrp="1" noChangeAspect="1" noChangeArrowheads="1"/>
          </p:cNvPicPr>
          <p:nvPr>
            <p:ph sz="half" idx="1"/>
          </p:nvPr>
        </p:nvPicPr>
        <p:blipFill>
          <a:blip r:embed="rId3" cstate="print"/>
          <a:stretch>
            <a:fillRect/>
          </a:stretch>
        </p:blipFill>
        <p:spPr>
          <a:xfrm>
            <a:off x="1955227" y="1600209"/>
            <a:ext cx="3473929" cy="23126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340" name="Rectangle 3"/>
          <p:cNvSpPr>
            <a:spLocks noGrp="1" noChangeArrowheads="1"/>
          </p:cNvSpPr>
          <p:nvPr>
            <p:ph sz="half" idx="2"/>
          </p:nvPr>
        </p:nvSpPr>
        <p:spPr>
          <a:xfrm>
            <a:off x="6096000" y="1446558"/>
            <a:ext cx="5296711" cy="4932589"/>
          </a:xfrm>
        </p:spPr>
        <p:txBody>
          <a:bodyPr/>
          <a:lstStyle/>
          <a:p>
            <a:pPr marL="0" indent="0">
              <a:buNone/>
            </a:pPr>
            <a:r>
              <a:rPr lang="en-US" dirty="0">
                <a:ea typeface="ＭＳ Ｐゴシック" pitchFamily="28" charset="-128"/>
              </a:rPr>
              <a:t>Light Reduction Controls must allow the occupant to reduce connected lighting load</a:t>
            </a:r>
          </a:p>
          <a:p>
            <a:pPr lvl="1">
              <a:buFont typeface="Wingdings" pitchFamily="2" charset="2"/>
              <a:buChar char="ü"/>
            </a:pPr>
            <a:r>
              <a:rPr lang="en-US" dirty="0">
                <a:ea typeface="ＭＳ Ｐゴシック" pitchFamily="28" charset="-128"/>
              </a:rPr>
              <a:t>By </a:t>
            </a:r>
            <a:r>
              <a:rPr lang="en-US" dirty="0">
                <a:solidFill>
                  <a:srgbClr val="FF0000"/>
                </a:solidFill>
                <a:ea typeface="ＭＳ Ｐゴシック" pitchFamily="28" charset="-128"/>
              </a:rPr>
              <a:t>not less than </a:t>
            </a:r>
            <a:r>
              <a:rPr lang="en-US" dirty="0">
                <a:ea typeface="ＭＳ Ｐゴシック" pitchFamily="28" charset="-128"/>
              </a:rPr>
              <a:t>50%</a:t>
            </a:r>
          </a:p>
          <a:p>
            <a:pPr lvl="1">
              <a:buFont typeface="Wingdings" pitchFamily="2" charset="2"/>
              <a:buChar char="ü"/>
            </a:pPr>
            <a:r>
              <a:rPr lang="en-US" dirty="0">
                <a:ea typeface="ＭＳ Ｐゴシック" pitchFamily="28" charset="-128"/>
              </a:rPr>
              <a:t>In a reasonably uniform illumination pattern </a:t>
            </a:r>
            <a:r>
              <a:rPr lang="en-US" dirty="0">
                <a:solidFill>
                  <a:srgbClr val="FF0000"/>
                </a:solidFill>
                <a:ea typeface="ＭＳ Ｐゴシック" pitchFamily="28" charset="-128"/>
              </a:rPr>
              <a:t>with intermediate step in addition to full on or off, or with continuous dimming control</a:t>
            </a:r>
          </a:p>
          <a:p>
            <a:pPr>
              <a:buFontTx/>
              <a:buNone/>
            </a:pPr>
            <a:endParaRPr lang="en-US" dirty="0">
              <a:ea typeface="ＭＳ Ｐゴシック" pitchFamily="28" charset="-128"/>
            </a:endParaRPr>
          </a:p>
        </p:txBody>
      </p:sp>
      <p:sp>
        <p:nvSpPr>
          <p:cNvPr id="14339" name="Rectangle 2"/>
          <p:cNvSpPr>
            <a:spLocks noGrp="1" noChangeArrowheads="1"/>
          </p:cNvSpPr>
          <p:nvPr>
            <p:ph type="title"/>
          </p:nvPr>
        </p:nvSpPr>
        <p:spPr>
          <a:xfrm>
            <a:off x="517630" y="0"/>
            <a:ext cx="5301673" cy="921004"/>
          </a:xfrm>
        </p:spPr>
        <p:txBody>
          <a:bodyPr/>
          <a:lstStyle/>
          <a:p>
            <a:pPr>
              <a:lnSpc>
                <a:spcPct val="80000"/>
              </a:lnSpc>
            </a:pPr>
            <a:r>
              <a:rPr lang="en-US" sz="2400" b="1" dirty="0">
                <a:ea typeface="ＭＳ Ｐゴシック" pitchFamily="28" charset="-128"/>
              </a:rPr>
              <a:t>Light-reduction Controls </a:t>
            </a:r>
            <a:br>
              <a:rPr lang="en-US" dirty="0">
                <a:ea typeface="ＭＳ Ｐゴシック" pitchFamily="28" charset="-128"/>
              </a:rPr>
            </a:br>
            <a:r>
              <a:rPr lang="en-US" sz="2000" b="1" i="1" dirty="0">
                <a:ea typeface="ＭＳ Ｐゴシック" pitchFamily="28" charset="-128"/>
              </a:rPr>
              <a:t>Section C405.2.</a:t>
            </a:r>
            <a:r>
              <a:rPr lang="en-US" sz="2000" b="1" i="1" dirty="0">
                <a:solidFill>
                  <a:srgbClr val="FF0000"/>
                </a:solidFill>
                <a:ea typeface="ＭＳ Ｐゴシック" pitchFamily="28" charset="-128"/>
              </a:rPr>
              <a:t>3.1</a:t>
            </a:r>
            <a:r>
              <a:rPr lang="en-US" sz="2000" b="1" i="1" dirty="0">
                <a:ea typeface="ＭＳ Ｐゴシック" pitchFamily="28" charset="-128"/>
              </a:rPr>
              <a:t> </a:t>
            </a:r>
          </a:p>
        </p:txBody>
      </p:sp>
    </p:spTree>
    <p:extLst>
      <p:ext uri="{BB962C8B-B14F-4D97-AF65-F5344CB8AC3E}">
        <p14:creationId xmlns:p14="http://schemas.microsoft.com/office/powerpoint/2010/main" val="2786559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574"/>
          <p:cNvSpPr>
            <a:spLocks noGrp="1" noChangeArrowheads="1"/>
          </p:cNvSpPr>
          <p:nvPr>
            <p:ph idx="1"/>
          </p:nvPr>
        </p:nvSpPr>
        <p:spPr>
          <a:xfrm>
            <a:off x="992221" y="1298575"/>
            <a:ext cx="9246355" cy="4876800"/>
          </a:xfrm>
        </p:spPr>
        <p:txBody>
          <a:bodyPr/>
          <a:lstStyle/>
          <a:p>
            <a:pPr>
              <a:buFont typeface="Wingdings" pitchFamily="2" charset="2"/>
              <a:buChar char="ü"/>
            </a:pPr>
            <a:r>
              <a:rPr lang="en-US" dirty="0">
                <a:solidFill>
                  <a:srgbClr val="FF0000"/>
                </a:solidFill>
                <a:ea typeface="ＭＳ Ｐゴシック" pitchFamily="28" charset="-128"/>
              </a:rPr>
              <a:t>Continuous dimming of all luminaires from full output to &lt; 20% full power</a:t>
            </a:r>
          </a:p>
          <a:p>
            <a:pPr>
              <a:buFont typeface="Wingdings" pitchFamily="2" charset="2"/>
              <a:buChar char="ü"/>
            </a:pPr>
            <a:r>
              <a:rPr lang="en-US" dirty="0">
                <a:solidFill>
                  <a:srgbClr val="FF0000"/>
                </a:solidFill>
                <a:ea typeface="ＭＳ Ｐゴシック" pitchFamily="28" charset="-128"/>
              </a:rPr>
              <a:t>Switching all luminaires to reduced output of not less than 30% and not more than 70% of full power</a:t>
            </a:r>
          </a:p>
          <a:p>
            <a:pPr>
              <a:buFont typeface="Wingdings" pitchFamily="2" charset="2"/>
              <a:buChar char="ü"/>
            </a:pPr>
            <a:r>
              <a:rPr lang="en-US" dirty="0">
                <a:solidFill>
                  <a:srgbClr val="FF0000"/>
                </a:solidFill>
                <a:ea typeface="ＭＳ Ｐゴシック" pitchFamily="28" charset="-128"/>
              </a:rPr>
              <a:t>Switching alternate luminaires or alternate rows of luminaires to achieve reduced output of not less than 30% and not more than 70% of full power</a:t>
            </a:r>
          </a:p>
          <a:p>
            <a:endParaRPr lang="en-US" dirty="0">
              <a:ea typeface="ＭＳ Ｐゴシック" pitchFamily="28" charset="-128"/>
            </a:endParaRPr>
          </a:p>
        </p:txBody>
      </p:sp>
      <p:sp>
        <p:nvSpPr>
          <p:cNvPr id="15363" name="Rectangle 2"/>
          <p:cNvSpPr>
            <a:spLocks noGrp="1" noChangeArrowheads="1"/>
          </p:cNvSpPr>
          <p:nvPr>
            <p:ph type="title"/>
          </p:nvPr>
        </p:nvSpPr>
        <p:spPr>
          <a:xfrm>
            <a:off x="256980" y="-26047"/>
            <a:ext cx="5462460" cy="921004"/>
          </a:xfrm>
        </p:spPr>
        <p:txBody>
          <a:bodyPr>
            <a:normAutofit/>
          </a:bodyPr>
          <a:lstStyle/>
          <a:p>
            <a:r>
              <a:rPr lang="en-US" sz="2400" b="1" dirty="0">
                <a:ea typeface="ＭＳ Ｐゴシック" pitchFamily="28" charset="-128"/>
              </a:rPr>
              <a:t>Light-reduction Control Options</a:t>
            </a:r>
          </a:p>
        </p:txBody>
      </p:sp>
    </p:spTree>
    <p:extLst>
      <p:ext uri="{BB962C8B-B14F-4D97-AF65-F5344CB8AC3E}">
        <p14:creationId xmlns:p14="http://schemas.microsoft.com/office/powerpoint/2010/main" val="331425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6034" y="1039907"/>
            <a:ext cx="10048672" cy="5427569"/>
          </a:xfrm>
        </p:spPr>
        <p:txBody>
          <a:bodyPr>
            <a:normAutofit/>
          </a:bodyPr>
          <a:lstStyle/>
          <a:p>
            <a:r>
              <a:rPr lang="en-US" dirty="0"/>
              <a:t>Definition:  A device or system that provides automatic control of electric light levels based on the amount of daylight in a space</a:t>
            </a:r>
          </a:p>
          <a:p>
            <a:r>
              <a:rPr lang="en-US" dirty="0"/>
              <a:t>Required to control lighting in spaces with</a:t>
            </a:r>
          </a:p>
          <a:p>
            <a:pPr lvl="1"/>
            <a:r>
              <a:rPr lang="en-US" dirty="0">
                <a:solidFill>
                  <a:srgbClr val="FF0000"/>
                </a:solidFill>
              </a:rPr>
              <a:t>&gt; 150 watts of general lighting within primary </a:t>
            </a:r>
            <a:r>
              <a:rPr lang="en-US" dirty="0" err="1">
                <a:solidFill>
                  <a:srgbClr val="FF0000"/>
                </a:solidFill>
              </a:rPr>
              <a:t>sidelit</a:t>
            </a:r>
            <a:r>
              <a:rPr lang="en-US" dirty="0">
                <a:solidFill>
                  <a:srgbClr val="FF0000"/>
                </a:solidFill>
              </a:rPr>
              <a:t> daylight zones</a:t>
            </a:r>
          </a:p>
          <a:p>
            <a:pPr lvl="1"/>
            <a:r>
              <a:rPr lang="en-US" dirty="0">
                <a:solidFill>
                  <a:srgbClr val="FF0000"/>
                </a:solidFill>
              </a:rPr>
              <a:t>&gt; 300 watts of general lighting within </a:t>
            </a:r>
            <a:r>
              <a:rPr lang="en-US" dirty="0" err="1">
                <a:solidFill>
                  <a:srgbClr val="FF0000"/>
                </a:solidFill>
              </a:rPr>
              <a:t>sidelit</a:t>
            </a:r>
            <a:r>
              <a:rPr lang="en-US" dirty="0">
                <a:solidFill>
                  <a:srgbClr val="FF0000"/>
                </a:solidFill>
              </a:rPr>
              <a:t>  daylight zones</a:t>
            </a:r>
          </a:p>
          <a:p>
            <a:pPr lvl="1"/>
            <a:r>
              <a:rPr lang="en-US" dirty="0">
                <a:solidFill>
                  <a:srgbClr val="FF0000"/>
                </a:solidFill>
              </a:rPr>
              <a:t>&gt; 150 watts of general lighting within </a:t>
            </a:r>
            <a:r>
              <a:rPr lang="en-US" dirty="0" err="1">
                <a:solidFill>
                  <a:srgbClr val="FF0000"/>
                </a:solidFill>
              </a:rPr>
              <a:t>toplit</a:t>
            </a:r>
            <a:r>
              <a:rPr lang="en-US" dirty="0">
                <a:solidFill>
                  <a:srgbClr val="FF0000"/>
                </a:solidFill>
              </a:rPr>
              <a:t> daylight zones</a:t>
            </a:r>
          </a:p>
          <a:p>
            <a:r>
              <a:rPr lang="en-US" b="1" u="sng" dirty="0"/>
              <a:t>Exceptions</a:t>
            </a:r>
            <a:r>
              <a:rPr lang="en-US" dirty="0"/>
              <a:t>:</a:t>
            </a:r>
          </a:p>
          <a:p>
            <a:pPr lvl="1"/>
            <a:r>
              <a:rPr lang="en-US" dirty="0"/>
              <a:t>Spaces in health care facilities where patient care is directly provided</a:t>
            </a:r>
          </a:p>
          <a:p>
            <a:pPr lvl="1"/>
            <a:r>
              <a:rPr lang="en-US" dirty="0"/>
              <a:t>Sidelight daylight zones on 1</a:t>
            </a:r>
            <a:r>
              <a:rPr lang="en-US" baseline="30000" dirty="0"/>
              <a:t>st</a:t>
            </a:r>
            <a:r>
              <a:rPr lang="en-US" dirty="0"/>
              <a:t> floor above grade in Group A-2 and Group M occupancies</a:t>
            </a:r>
          </a:p>
          <a:p>
            <a:pPr lvl="1"/>
            <a:r>
              <a:rPr lang="en-US" dirty="0"/>
              <a:t>New buildings where total connected lighting power isn’t greater than adjusted interior lighting power allowance per Equation 4-9</a:t>
            </a:r>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sz="2400" b="1" dirty="0">
                <a:ea typeface="ＭＳ Ｐゴシック" pitchFamily="28" charset="-128"/>
              </a:rPr>
              <a:t>Daylight-responsive Controls </a:t>
            </a:r>
            <a:br>
              <a:rPr lang="en-US" sz="2400" dirty="0">
                <a:ea typeface="ＭＳ Ｐゴシック" pitchFamily="28" charset="-128"/>
              </a:rPr>
            </a:br>
            <a:r>
              <a:rPr lang="en-US" sz="2000" b="1" i="1" dirty="0">
                <a:ea typeface="ＭＳ Ｐゴシック" pitchFamily="28" charset="-128"/>
              </a:rPr>
              <a:t>Section C405.2.</a:t>
            </a:r>
            <a:r>
              <a:rPr lang="en-US" sz="2000" b="1" i="1" dirty="0">
                <a:solidFill>
                  <a:srgbClr val="FF0000"/>
                </a:solidFill>
                <a:ea typeface="ＭＳ Ｐゴシック" pitchFamily="28" charset="-128"/>
              </a:rPr>
              <a:t>4</a:t>
            </a:r>
            <a:endParaRPr lang="en-US" sz="2000" b="1" i="1" dirty="0">
              <a:solidFill>
                <a:srgbClr val="FF0000"/>
              </a:solidFill>
            </a:endParaRPr>
          </a:p>
        </p:txBody>
      </p:sp>
    </p:spTree>
    <p:extLst>
      <p:ext uri="{BB962C8B-B14F-4D97-AF65-F5344CB8AC3E}">
        <p14:creationId xmlns:p14="http://schemas.microsoft.com/office/powerpoint/2010/main" val="367817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1"/>
          <p:cNvSpPr>
            <a:spLocks noGrp="1"/>
          </p:cNvSpPr>
          <p:nvPr>
            <p:ph idx="1"/>
          </p:nvPr>
        </p:nvSpPr>
        <p:spPr/>
        <p:txBody>
          <a:bodyPr/>
          <a:lstStyle/>
          <a:p>
            <a:pPr lvl="1"/>
            <a:r>
              <a:rPr lang="en-US" altLang="en-US" dirty="0"/>
              <a:t>Energy codes and standards set minimum efficiency requirements for new and renovated buildings, assuring reductions in energy use and emissions over the life of the building.  Energy codes are a subset of building codes, which establish baseline requirements and govern building construction.  </a:t>
            </a:r>
          </a:p>
          <a:p>
            <a:pPr lvl="1"/>
            <a:endParaRPr lang="en-US" altLang="en-US" dirty="0"/>
          </a:p>
          <a:p>
            <a:pPr lvl="1"/>
            <a:r>
              <a:rPr lang="en-US" altLang="en-US" dirty="0"/>
              <a:t>Code buildings are more comfortable and cost-effective to operate, assuring energy, economic and environmental benefits.</a:t>
            </a:r>
          </a:p>
        </p:txBody>
      </p:sp>
      <p:sp>
        <p:nvSpPr>
          <p:cNvPr id="115715" name="Title 2"/>
          <p:cNvSpPr>
            <a:spLocks noGrp="1"/>
          </p:cNvSpPr>
          <p:nvPr>
            <p:ph type="title"/>
          </p:nvPr>
        </p:nvSpPr>
        <p:spPr/>
        <p:txBody>
          <a:bodyPr/>
          <a:lstStyle/>
          <a:p>
            <a:r>
              <a:rPr lang="en-US" altLang="en-US" b="1" dirty="0"/>
              <a:t>Why Care About IECC?</a:t>
            </a:r>
          </a:p>
        </p:txBody>
      </p:sp>
    </p:spTree>
    <p:extLst>
      <p:ext uri="{BB962C8B-B14F-4D97-AF65-F5344CB8AC3E}">
        <p14:creationId xmlns:p14="http://schemas.microsoft.com/office/powerpoint/2010/main" val="300102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9302" y="1093695"/>
            <a:ext cx="10048672" cy="5373781"/>
          </a:xfrm>
        </p:spPr>
        <p:txBody>
          <a:bodyPr>
            <a:normAutofit fontScale="92500" lnSpcReduction="10000"/>
          </a:bodyPr>
          <a:lstStyle/>
          <a:p>
            <a:r>
              <a:rPr lang="en-US" dirty="0" err="1"/>
              <a:t>Toplit</a:t>
            </a:r>
            <a:r>
              <a:rPr lang="en-US" dirty="0"/>
              <a:t> zones shall be controlled independently of lights in </a:t>
            </a:r>
            <a:r>
              <a:rPr lang="en-US" dirty="0" err="1"/>
              <a:t>sidelit</a:t>
            </a:r>
            <a:r>
              <a:rPr lang="en-US" dirty="0"/>
              <a:t> zones</a:t>
            </a:r>
          </a:p>
          <a:p>
            <a:r>
              <a:rPr lang="en-US" dirty="0">
                <a:solidFill>
                  <a:srgbClr val="FF0000"/>
                </a:solidFill>
              </a:rPr>
              <a:t>Lights in primary </a:t>
            </a:r>
            <a:r>
              <a:rPr lang="en-US" dirty="0" err="1">
                <a:solidFill>
                  <a:srgbClr val="FF0000"/>
                </a:solidFill>
              </a:rPr>
              <a:t>sidelit</a:t>
            </a:r>
            <a:r>
              <a:rPr lang="en-US" dirty="0">
                <a:solidFill>
                  <a:srgbClr val="FF0000"/>
                </a:solidFill>
              </a:rPr>
              <a:t> daylight zones to be controlled independently of those in secondary </a:t>
            </a:r>
            <a:r>
              <a:rPr lang="en-US" dirty="0" err="1">
                <a:solidFill>
                  <a:srgbClr val="FF0000"/>
                </a:solidFill>
              </a:rPr>
              <a:t>sidelit</a:t>
            </a:r>
            <a:r>
              <a:rPr lang="en-US" dirty="0">
                <a:solidFill>
                  <a:srgbClr val="FF0000"/>
                </a:solidFill>
              </a:rPr>
              <a:t> daylight zone </a:t>
            </a:r>
          </a:p>
          <a:p>
            <a:r>
              <a:rPr lang="en-US" dirty="0"/>
              <a:t>Controls shall be configured so that they can be calibrated from within the space by authorized personnel</a:t>
            </a:r>
          </a:p>
          <a:p>
            <a:r>
              <a:rPr lang="en-US" dirty="0"/>
              <a:t>Calibration mechanisms shall be in a location with ready access</a:t>
            </a:r>
          </a:p>
          <a:p>
            <a:r>
              <a:rPr lang="en-US" dirty="0">
                <a:solidFill>
                  <a:srgbClr val="FF0000"/>
                </a:solidFill>
              </a:rPr>
              <a:t>Dim lights continuously from full light output to 15% of full light output or lower</a:t>
            </a:r>
          </a:p>
          <a:p>
            <a:r>
              <a:rPr lang="en-US" dirty="0">
                <a:solidFill>
                  <a:srgbClr val="FF0000"/>
                </a:solidFill>
              </a:rPr>
              <a:t>Controls configured to completely shut off all controlled lights</a:t>
            </a:r>
          </a:p>
          <a:p>
            <a:r>
              <a:rPr lang="en-US" dirty="0"/>
              <a:t>When occupant sensor controls have reduced lighting to unoccupied setpoint, controls to continue to adjust electric light levels in response to available daylight, but configured to not increase the lighting power above specified unoccupied setpoint</a:t>
            </a:r>
          </a:p>
          <a:p>
            <a:r>
              <a:rPr lang="en-US" dirty="0" err="1"/>
              <a:t>Sidelit</a:t>
            </a:r>
            <a:r>
              <a:rPr lang="en-US" dirty="0"/>
              <a:t> zones facing different cardinal orientations (within 45 degrees of due north, east, south, west) controlled independently of each other </a:t>
            </a:r>
          </a:p>
          <a:p>
            <a:endParaRPr lang="en-US" dirty="0"/>
          </a:p>
          <a:p>
            <a:endParaRPr lang="en-US" dirty="0"/>
          </a:p>
        </p:txBody>
      </p:sp>
      <p:sp>
        <p:nvSpPr>
          <p:cNvPr id="3" name="Title 2"/>
          <p:cNvSpPr>
            <a:spLocks noGrp="1"/>
          </p:cNvSpPr>
          <p:nvPr>
            <p:ph type="title"/>
          </p:nvPr>
        </p:nvSpPr>
        <p:spPr>
          <a:xfrm>
            <a:off x="408562" y="0"/>
            <a:ext cx="7211439" cy="921004"/>
          </a:xfrm>
        </p:spPr>
        <p:txBody>
          <a:bodyPr>
            <a:normAutofit/>
          </a:bodyPr>
          <a:lstStyle/>
          <a:p>
            <a:r>
              <a:rPr lang="en-US" sz="2400" b="1" dirty="0">
                <a:ea typeface="ＭＳ Ｐゴシック" pitchFamily="28" charset="-128"/>
              </a:rPr>
              <a:t>Daylight-responsive Control Functions </a:t>
            </a:r>
            <a:br>
              <a:rPr lang="en-US" sz="2400" dirty="0">
                <a:ea typeface="ＭＳ Ｐゴシック" pitchFamily="28" charset="-128"/>
              </a:rPr>
            </a:br>
            <a:r>
              <a:rPr lang="en-US" sz="2000" b="1" i="1" dirty="0">
                <a:ea typeface="ＭＳ Ｐゴシック" pitchFamily="28" charset="-128"/>
              </a:rPr>
              <a:t>Section C405.2.</a:t>
            </a:r>
            <a:r>
              <a:rPr lang="en-US" sz="2000" b="1" i="1" dirty="0">
                <a:solidFill>
                  <a:srgbClr val="FF0000"/>
                </a:solidFill>
                <a:ea typeface="ＭＳ Ｐゴシック" pitchFamily="28" charset="-128"/>
              </a:rPr>
              <a:t>4</a:t>
            </a:r>
            <a:r>
              <a:rPr lang="en-US" sz="2000" b="1" i="1" dirty="0">
                <a:ea typeface="ＭＳ Ｐゴシック" pitchFamily="28" charset="-128"/>
              </a:rPr>
              <a:t>.1</a:t>
            </a:r>
            <a:endParaRPr lang="en-US" sz="2000" b="1" i="1" dirty="0"/>
          </a:p>
        </p:txBody>
      </p:sp>
    </p:spTree>
    <p:extLst>
      <p:ext uri="{BB962C8B-B14F-4D97-AF65-F5344CB8AC3E}">
        <p14:creationId xmlns:p14="http://schemas.microsoft.com/office/powerpoint/2010/main" val="2791680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8757" y="1219201"/>
            <a:ext cx="9452043" cy="5248275"/>
          </a:xfrm>
        </p:spPr>
        <p:txBody>
          <a:bodyPr/>
          <a:lstStyle/>
          <a:p>
            <a:pPr marL="0" indent="0">
              <a:buNone/>
            </a:pPr>
            <a:r>
              <a:rPr lang="en-US" b="1" u="sng" dirty="0"/>
              <a:t>Exceptions</a:t>
            </a:r>
            <a:r>
              <a:rPr lang="en-US" dirty="0"/>
              <a:t>:</a:t>
            </a:r>
          </a:p>
          <a:p>
            <a:r>
              <a:rPr lang="en-US" dirty="0"/>
              <a:t>&lt; 150 watts in each </a:t>
            </a:r>
            <a:r>
              <a:rPr lang="en-US" dirty="0">
                <a:solidFill>
                  <a:srgbClr val="FF0000"/>
                </a:solidFill>
              </a:rPr>
              <a:t>space within primary </a:t>
            </a:r>
            <a:r>
              <a:rPr lang="en-US" dirty="0" err="1">
                <a:solidFill>
                  <a:srgbClr val="FF0000"/>
                </a:solidFill>
              </a:rPr>
              <a:t>sidelit</a:t>
            </a:r>
            <a:r>
              <a:rPr lang="en-US" dirty="0">
                <a:solidFill>
                  <a:srgbClr val="FF0000"/>
                </a:solidFill>
              </a:rPr>
              <a:t> daylight </a:t>
            </a:r>
            <a:r>
              <a:rPr lang="en-US" dirty="0"/>
              <a:t>zone is permitted to be controlled together with lighting in a </a:t>
            </a:r>
            <a:r>
              <a:rPr lang="en-US" dirty="0">
                <a:solidFill>
                  <a:srgbClr val="FF0000"/>
                </a:solidFill>
              </a:rPr>
              <a:t>primary </a:t>
            </a:r>
            <a:r>
              <a:rPr lang="en-US" dirty="0"/>
              <a:t>daylight zone facing a different cardinal orientation</a:t>
            </a:r>
          </a:p>
          <a:p>
            <a:r>
              <a:rPr lang="en-US" dirty="0"/>
              <a:t>&lt; 150 watts in each </a:t>
            </a:r>
            <a:r>
              <a:rPr lang="en-US" dirty="0">
                <a:solidFill>
                  <a:srgbClr val="FF0000"/>
                </a:solidFill>
              </a:rPr>
              <a:t>space within secondary </a:t>
            </a:r>
            <a:r>
              <a:rPr lang="en-US" dirty="0" err="1">
                <a:solidFill>
                  <a:srgbClr val="FF0000"/>
                </a:solidFill>
              </a:rPr>
              <a:t>sidelit</a:t>
            </a:r>
            <a:r>
              <a:rPr lang="en-US" dirty="0">
                <a:solidFill>
                  <a:srgbClr val="FF0000"/>
                </a:solidFill>
              </a:rPr>
              <a:t> daylight </a:t>
            </a:r>
            <a:r>
              <a:rPr lang="en-US" dirty="0"/>
              <a:t>zone is permitted to be controlled together with lighting in a </a:t>
            </a:r>
            <a:r>
              <a:rPr lang="en-US" dirty="0">
                <a:solidFill>
                  <a:srgbClr val="FF0000"/>
                </a:solidFill>
              </a:rPr>
              <a:t>secondary </a:t>
            </a:r>
            <a:r>
              <a:rPr lang="en-US" dirty="0"/>
              <a:t>daylight zone facing a different cardinal orientation</a:t>
            </a:r>
          </a:p>
          <a:p>
            <a:endParaRPr lang="en-US" dirty="0"/>
          </a:p>
        </p:txBody>
      </p:sp>
      <p:sp>
        <p:nvSpPr>
          <p:cNvPr id="3" name="Title 2"/>
          <p:cNvSpPr>
            <a:spLocks noGrp="1"/>
          </p:cNvSpPr>
          <p:nvPr>
            <p:ph type="title"/>
          </p:nvPr>
        </p:nvSpPr>
        <p:spPr/>
        <p:txBody>
          <a:bodyPr>
            <a:normAutofit/>
          </a:bodyPr>
          <a:lstStyle/>
          <a:p>
            <a:r>
              <a:rPr lang="en-US" sz="2400" b="1" dirty="0">
                <a:ea typeface="ＭＳ Ｐゴシック" pitchFamily="28" charset="-128"/>
              </a:rPr>
              <a:t>Daylight-responsive Control Functions </a:t>
            </a:r>
            <a:br>
              <a:rPr lang="en-US" sz="2400" dirty="0">
                <a:ea typeface="ＭＳ Ｐゴシック" pitchFamily="28" charset="-128"/>
              </a:rPr>
            </a:br>
            <a:r>
              <a:rPr lang="en-US" sz="2000" b="1" i="1" dirty="0">
                <a:ea typeface="ＭＳ Ｐゴシック" pitchFamily="28" charset="-128"/>
              </a:rPr>
              <a:t>Section C405.2.</a:t>
            </a:r>
            <a:r>
              <a:rPr lang="en-US" sz="2000" b="1" i="1" dirty="0">
                <a:solidFill>
                  <a:srgbClr val="FF0000"/>
                </a:solidFill>
                <a:ea typeface="ＭＳ Ｐゴシック" pitchFamily="28" charset="-128"/>
              </a:rPr>
              <a:t>4</a:t>
            </a:r>
            <a:r>
              <a:rPr lang="en-US" sz="2000" b="1" i="1" dirty="0">
                <a:ea typeface="ＭＳ Ｐゴシック" pitchFamily="28" charset="-128"/>
              </a:rPr>
              <a:t>.1 – Cont’d.</a:t>
            </a:r>
            <a:endParaRPr lang="en-US" sz="2000" b="1" i="1" dirty="0"/>
          </a:p>
        </p:txBody>
      </p:sp>
    </p:spTree>
    <p:extLst>
      <p:ext uri="{BB962C8B-B14F-4D97-AF65-F5344CB8AC3E}">
        <p14:creationId xmlns:p14="http://schemas.microsoft.com/office/powerpoint/2010/main" val="1487595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6851" y="1057835"/>
            <a:ext cx="9383949" cy="5409640"/>
          </a:xfrm>
        </p:spPr>
        <p:txBody>
          <a:bodyPr>
            <a:normAutofit fontScale="85000" lnSpcReduction="10000"/>
          </a:bodyPr>
          <a:lstStyle/>
          <a:p>
            <a:pPr marL="0" indent="0">
              <a:buNone/>
            </a:pPr>
            <a:r>
              <a:rPr lang="en-US" dirty="0"/>
              <a:t>Definition:  floor area adjacent to vertical fenestration that complies with all of the following:</a:t>
            </a:r>
          </a:p>
          <a:p>
            <a:r>
              <a:rPr lang="en-US" dirty="0"/>
              <a:t>Fenestration located in a wall:</a:t>
            </a:r>
          </a:p>
          <a:p>
            <a:pPr lvl="1"/>
            <a:r>
              <a:rPr lang="en-US" dirty="0" err="1"/>
              <a:t>Sidelit</a:t>
            </a:r>
            <a:r>
              <a:rPr lang="en-US" dirty="0"/>
              <a:t> </a:t>
            </a:r>
            <a:r>
              <a:rPr lang="en-US" dirty="0">
                <a:solidFill>
                  <a:srgbClr val="FF0000"/>
                </a:solidFill>
              </a:rPr>
              <a:t>daylight </a:t>
            </a:r>
            <a:r>
              <a:rPr lang="en-US" dirty="0"/>
              <a:t>zone shall extend laterally to the nearest full-height wall OR</a:t>
            </a:r>
          </a:p>
          <a:p>
            <a:pPr lvl="1"/>
            <a:r>
              <a:rPr lang="en-US" dirty="0"/>
              <a:t>&lt; 1.0 x height from the floor to the top of the fenestration, and longitudinally from the edge of the fenestration to the nearest full-height wall, or up to </a:t>
            </a:r>
            <a:r>
              <a:rPr lang="en-US" dirty="0">
                <a:solidFill>
                  <a:srgbClr val="FF0000"/>
                </a:solidFill>
              </a:rPr>
              <a:t>0.5 times the height from the floor to the top of the fenestration</a:t>
            </a:r>
            <a:r>
              <a:rPr lang="en-US" dirty="0"/>
              <a:t>, whichever is less</a:t>
            </a:r>
          </a:p>
          <a:p>
            <a:r>
              <a:rPr lang="en-US" dirty="0">
                <a:solidFill>
                  <a:srgbClr val="FF0000"/>
                </a:solidFill>
              </a:rPr>
              <a:t>Fenestration located in a rooftop monitor:</a:t>
            </a:r>
          </a:p>
          <a:p>
            <a:pPr lvl="1"/>
            <a:r>
              <a:rPr lang="en-US" dirty="0" err="1">
                <a:solidFill>
                  <a:srgbClr val="FF0000"/>
                </a:solidFill>
              </a:rPr>
              <a:t>Sidelit</a:t>
            </a:r>
            <a:r>
              <a:rPr lang="en-US" dirty="0">
                <a:solidFill>
                  <a:srgbClr val="FF0000"/>
                </a:solidFill>
              </a:rPr>
              <a:t> daylight zone to extend laterally to the nearest obstruction that is taller than 0.7 times the ceiling height, or up to 1.0 times the height from the floor to the bottom of the fenestration, whichever is less, and longitudinally from edge of the fenestration to the nearest obstruction that is taller than 0.7 times the ceiling height, or up to 0.25 times the height from the floor to the bottom of the fenestration, whichever is less</a:t>
            </a:r>
          </a:p>
          <a:p>
            <a:r>
              <a:rPr lang="en-US" dirty="0">
                <a:solidFill>
                  <a:srgbClr val="FF0000"/>
                </a:solidFill>
              </a:rPr>
              <a:t>Secondary </a:t>
            </a:r>
            <a:r>
              <a:rPr lang="en-US" dirty="0" err="1">
                <a:solidFill>
                  <a:srgbClr val="FF0000"/>
                </a:solidFill>
              </a:rPr>
              <a:t>sidelit</a:t>
            </a:r>
            <a:r>
              <a:rPr lang="en-US" dirty="0">
                <a:solidFill>
                  <a:srgbClr val="FF0000"/>
                </a:solidFill>
              </a:rPr>
              <a:t> daylight zone is directly adjacent to the primary </a:t>
            </a:r>
            <a:r>
              <a:rPr lang="en-US" dirty="0" err="1">
                <a:solidFill>
                  <a:srgbClr val="FF0000"/>
                </a:solidFill>
              </a:rPr>
              <a:t>sidelit</a:t>
            </a:r>
            <a:r>
              <a:rPr lang="en-US" dirty="0">
                <a:solidFill>
                  <a:srgbClr val="FF0000"/>
                </a:solidFill>
              </a:rPr>
              <a:t> daylight zone</a:t>
            </a:r>
          </a:p>
          <a:p>
            <a:pPr lvl="1"/>
            <a:r>
              <a:rPr lang="en-US" dirty="0">
                <a:solidFill>
                  <a:srgbClr val="FF0000"/>
                </a:solidFill>
              </a:rPr>
              <a:t>Extend laterally to 2.0 times the height from the floor to the top of the fenestration or to the nearest full height wall, whichever is less, and longitudinally from the edge of the fenestration to the nearest full height wall, or up to 2 ft, whichever is less.  The area of secondary </a:t>
            </a:r>
            <a:r>
              <a:rPr lang="en-US" dirty="0" err="1">
                <a:solidFill>
                  <a:srgbClr val="FF0000"/>
                </a:solidFill>
              </a:rPr>
              <a:t>sidelit</a:t>
            </a:r>
            <a:r>
              <a:rPr lang="en-US" dirty="0">
                <a:solidFill>
                  <a:srgbClr val="FF0000"/>
                </a:solidFill>
              </a:rPr>
              <a:t> zones to not be considered in the calculation of the daylight zones.</a:t>
            </a:r>
          </a:p>
          <a:p>
            <a:pPr marL="0" indent="0">
              <a:buNone/>
            </a:pPr>
            <a:endParaRPr lang="en-US" dirty="0"/>
          </a:p>
          <a:p>
            <a:endParaRPr lang="en-US" dirty="0"/>
          </a:p>
        </p:txBody>
      </p:sp>
      <p:sp>
        <p:nvSpPr>
          <p:cNvPr id="3" name="Title 2"/>
          <p:cNvSpPr>
            <a:spLocks noGrp="1"/>
          </p:cNvSpPr>
          <p:nvPr>
            <p:ph type="title"/>
          </p:nvPr>
        </p:nvSpPr>
        <p:spPr/>
        <p:txBody>
          <a:bodyPr>
            <a:normAutofit/>
          </a:bodyPr>
          <a:lstStyle/>
          <a:p>
            <a:r>
              <a:rPr lang="en-US" sz="2400" b="1" dirty="0" err="1">
                <a:ea typeface="ＭＳ Ｐゴシック" pitchFamily="28" charset="-128"/>
              </a:rPr>
              <a:t>Sidelit</a:t>
            </a:r>
            <a:r>
              <a:rPr lang="en-US" sz="2400" b="1" dirty="0">
                <a:ea typeface="ＭＳ Ｐゴシック" pitchFamily="28" charset="-128"/>
              </a:rPr>
              <a:t> </a:t>
            </a:r>
            <a:r>
              <a:rPr lang="en-US" sz="2400" b="1" dirty="0">
                <a:solidFill>
                  <a:srgbClr val="FF0000"/>
                </a:solidFill>
                <a:ea typeface="ＭＳ Ｐゴシック" pitchFamily="28" charset="-128"/>
              </a:rPr>
              <a:t>Daylight</a:t>
            </a:r>
            <a:r>
              <a:rPr lang="en-US" sz="2400" b="1" dirty="0">
                <a:ea typeface="ＭＳ Ｐゴシック" pitchFamily="28" charset="-128"/>
              </a:rPr>
              <a:t> Zone </a:t>
            </a:r>
            <a:br>
              <a:rPr lang="en-US" sz="2400" dirty="0">
                <a:ea typeface="ＭＳ Ｐゴシック" pitchFamily="28" charset="-128"/>
              </a:rPr>
            </a:br>
            <a:r>
              <a:rPr lang="en-US" sz="2000" b="1" i="1" dirty="0">
                <a:ea typeface="ＭＳ Ｐゴシック" pitchFamily="28" charset="-128"/>
              </a:rPr>
              <a:t>Section C405.2.</a:t>
            </a:r>
            <a:r>
              <a:rPr lang="en-US" sz="2000" b="1" i="1" dirty="0">
                <a:solidFill>
                  <a:srgbClr val="FF0000"/>
                </a:solidFill>
                <a:ea typeface="ＭＳ Ｐゴシック" pitchFamily="28" charset="-128"/>
              </a:rPr>
              <a:t>4</a:t>
            </a:r>
            <a:r>
              <a:rPr lang="en-US" sz="2000" b="1" i="1" dirty="0">
                <a:ea typeface="ＭＳ Ｐゴシック" pitchFamily="28" charset="-128"/>
              </a:rPr>
              <a:t>.2</a:t>
            </a:r>
            <a:endParaRPr lang="en-US" sz="2000" b="1" i="1" dirty="0"/>
          </a:p>
        </p:txBody>
      </p:sp>
    </p:spTree>
    <p:extLst>
      <p:ext uri="{BB962C8B-B14F-4D97-AF65-F5344CB8AC3E}">
        <p14:creationId xmlns:p14="http://schemas.microsoft.com/office/powerpoint/2010/main" val="132757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9030" y="1237129"/>
            <a:ext cx="10330773" cy="5230346"/>
          </a:xfrm>
        </p:spPr>
        <p:txBody>
          <a:bodyPr/>
          <a:lstStyle/>
          <a:p>
            <a:r>
              <a:rPr lang="en-US" dirty="0"/>
              <a:t>Area of fenestration </a:t>
            </a:r>
            <a:r>
              <a:rPr lang="en-US" u="sng" dirty="0"/>
              <a:t>&gt;</a:t>
            </a:r>
            <a:r>
              <a:rPr lang="en-US" dirty="0"/>
              <a:t> 24 ft</a:t>
            </a:r>
            <a:r>
              <a:rPr lang="en-US" baseline="30000" dirty="0"/>
              <a:t>2</a:t>
            </a:r>
          </a:p>
          <a:p>
            <a:r>
              <a:rPr lang="en-US" dirty="0"/>
              <a:t>Distance from fenestration to any building or geological information that would block access to daylight is &gt; than </a:t>
            </a:r>
            <a:r>
              <a:rPr lang="en-US" dirty="0">
                <a:solidFill>
                  <a:srgbClr val="FF0000"/>
                </a:solidFill>
              </a:rPr>
              <a:t>one half </a:t>
            </a:r>
            <a:r>
              <a:rPr lang="en-US" dirty="0"/>
              <a:t>height from bottom of fenestration to top of building or geologic information</a:t>
            </a:r>
          </a:p>
          <a:p>
            <a:r>
              <a:rPr lang="en-US" dirty="0"/>
              <a:t>The visible transmittance of fenestration </a:t>
            </a:r>
            <a:r>
              <a:rPr lang="en-US" u="sng" dirty="0"/>
              <a:t>&gt;</a:t>
            </a:r>
            <a:r>
              <a:rPr lang="en-US" dirty="0"/>
              <a:t> 0.20</a:t>
            </a:r>
          </a:p>
          <a:p>
            <a:r>
              <a:rPr lang="en-US" dirty="0">
                <a:solidFill>
                  <a:srgbClr val="FF0000"/>
                </a:solidFill>
              </a:rPr>
              <a:t>Projection factor for any overhanging shaded projection is not greater than </a:t>
            </a:r>
          </a:p>
          <a:p>
            <a:pPr lvl="1"/>
            <a:r>
              <a:rPr lang="en-US" dirty="0">
                <a:solidFill>
                  <a:srgbClr val="FF0000"/>
                </a:solidFill>
              </a:rPr>
              <a:t>1.0 for fenestration oriented 45 degrees or less from true north</a:t>
            </a:r>
          </a:p>
          <a:p>
            <a:pPr lvl="1"/>
            <a:r>
              <a:rPr lang="en-US" dirty="0">
                <a:solidFill>
                  <a:srgbClr val="FF0000"/>
                </a:solidFill>
              </a:rPr>
              <a:t>1.5 for all other orientations</a:t>
            </a:r>
            <a:br>
              <a:rPr lang="en-US" dirty="0"/>
            </a:br>
            <a:r>
              <a:rPr lang="en-US" dirty="0"/>
              <a:t> </a:t>
            </a:r>
          </a:p>
          <a:p>
            <a:pPr lvl="1"/>
            <a:endParaRPr lang="en-US" dirty="0"/>
          </a:p>
        </p:txBody>
      </p:sp>
      <p:sp>
        <p:nvSpPr>
          <p:cNvPr id="3" name="Title 2"/>
          <p:cNvSpPr>
            <a:spLocks noGrp="1"/>
          </p:cNvSpPr>
          <p:nvPr>
            <p:ph type="title"/>
          </p:nvPr>
        </p:nvSpPr>
        <p:spPr/>
        <p:txBody>
          <a:bodyPr>
            <a:normAutofit/>
          </a:bodyPr>
          <a:lstStyle/>
          <a:p>
            <a:r>
              <a:rPr lang="en-US" sz="2400" b="1" dirty="0" err="1">
                <a:ea typeface="ＭＳ Ｐゴシック" pitchFamily="28" charset="-128"/>
              </a:rPr>
              <a:t>Sidelit</a:t>
            </a:r>
            <a:r>
              <a:rPr lang="en-US" sz="2400" b="1" dirty="0">
                <a:ea typeface="ＭＳ Ｐゴシック" pitchFamily="28" charset="-128"/>
              </a:rPr>
              <a:t> Daylight Zone </a:t>
            </a:r>
            <a:br>
              <a:rPr lang="en-US" sz="2400" dirty="0">
                <a:ea typeface="ＭＳ Ｐゴシック" pitchFamily="28" charset="-128"/>
              </a:rPr>
            </a:br>
            <a:r>
              <a:rPr lang="en-US" sz="2000" b="1" i="1" dirty="0">
                <a:ea typeface="ＭＳ Ｐゴシック" pitchFamily="28" charset="-128"/>
              </a:rPr>
              <a:t>Section C405.2.</a:t>
            </a:r>
            <a:r>
              <a:rPr lang="en-US" sz="2000" b="1" i="1" dirty="0">
                <a:solidFill>
                  <a:srgbClr val="FF0000"/>
                </a:solidFill>
                <a:ea typeface="ＭＳ Ｐゴシック" pitchFamily="28" charset="-128"/>
              </a:rPr>
              <a:t>4</a:t>
            </a:r>
            <a:r>
              <a:rPr lang="en-US" sz="2000" b="1" i="1" dirty="0">
                <a:ea typeface="ＭＳ Ｐゴシック" pitchFamily="28" charset="-128"/>
              </a:rPr>
              <a:t>.2 – Cont’d.</a:t>
            </a:r>
            <a:endParaRPr lang="en-US" sz="2000" b="1" i="1" dirty="0"/>
          </a:p>
        </p:txBody>
      </p:sp>
    </p:spTree>
    <p:extLst>
      <p:ext uri="{BB962C8B-B14F-4D97-AF65-F5344CB8AC3E}">
        <p14:creationId xmlns:p14="http://schemas.microsoft.com/office/powerpoint/2010/main" val="6980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1949" y="1160379"/>
            <a:ext cx="9961123" cy="4876800"/>
          </a:xfrm>
        </p:spPr>
        <p:txBody>
          <a:bodyPr>
            <a:normAutofit fontScale="92500" lnSpcReduction="20000"/>
          </a:bodyPr>
          <a:lstStyle/>
          <a:p>
            <a:pPr marL="0" indent="0">
              <a:buNone/>
            </a:pPr>
            <a:r>
              <a:rPr lang="en-US" dirty="0"/>
              <a:t>Definition:  the floor area underneath a roof fenestration assembly </a:t>
            </a:r>
            <a:r>
              <a:rPr lang="en-US" dirty="0">
                <a:solidFill>
                  <a:srgbClr val="FF0000"/>
                </a:solidFill>
              </a:rPr>
              <a:t>that </a:t>
            </a:r>
            <a:r>
              <a:rPr lang="en-US" dirty="0"/>
              <a:t>complies with all of the following:</a:t>
            </a:r>
          </a:p>
          <a:p>
            <a:r>
              <a:rPr lang="en-US" dirty="0"/>
              <a:t>Zone shall extend laterally and longitudinally beyond the edge of the roof fenestration assembly to the nearest obstruction that is (taller) &gt; 0.7 x the ceiling height, &gt; 0.7 x the ceiling height, whichever is less</a:t>
            </a:r>
          </a:p>
          <a:p>
            <a:r>
              <a:rPr lang="en-US" dirty="0">
                <a:solidFill>
                  <a:srgbClr val="FF0000"/>
                </a:solidFill>
              </a:rPr>
              <a:t>Where located in rooftop monitor, </a:t>
            </a:r>
            <a:r>
              <a:rPr lang="en-US" dirty="0" err="1">
                <a:solidFill>
                  <a:srgbClr val="FF0000"/>
                </a:solidFill>
              </a:rPr>
              <a:t>toplit</a:t>
            </a:r>
            <a:r>
              <a:rPr lang="en-US" dirty="0">
                <a:solidFill>
                  <a:srgbClr val="FF0000"/>
                </a:solidFill>
              </a:rPr>
              <a:t> zone to extend laterally to nearest obstruction taller than 0.7 x the ceiling height, or up to 1.0 times the height from floor to bottom of fenestration, whichever is less, and longitudinally from the edge of the fenestration to the nearest obstruction taller than 0.7 x ceiling height, or up to 0.25 times the height from the floor to bottom of fenestration, whichever is less</a:t>
            </a:r>
          </a:p>
          <a:p>
            <a:r>
              <a:rPr lang="en-US" dirty="0"/>
              <a:t>No building or geological formation blocks different sunlight from hitting the roof fenestration assembly at the peak solar angle on the summer solstice</a:t>
            </a:r>
          </a:p>
          <a:p>
            <a:r>
              <a:rPr lang="en-US" dirty="0"/>
              <a:t>Where located in existing buildings, visible transmittance of the roof fenestration assembly times the area of the rough opening of the roof fenestration assembly divided by area of daylight zone </a:t>
            </a:r>
            <a:r>
              <a:rPr lang="en-US" u="sng" dirty="0"/>
              <a:t>&gt;</a:t>
            </a:r>
            <a:r>
              <a:rPr lang="en-US" dirty="0"/>
              <a:t> 0.008</a:t>
            </a:r>
          </a:p>
          <a:p>
            <a:endParaRPr lang="en-US" dirty="0"/>
          </a:p>
        </p:txBody>
      </p:sp>
      <p:sp>
        <p:nvSpPr>
          <p:cNvPr id="3" name="Title 2"/>
          <p:cNvSpPr>
            <a:spLocks noGrp="1"/>
          </p:cNvSpPr>
          <p:nvPr>
            <p:ph type="title"/>
          </p:nvPr>
        </p:nvSpPr>
        <p:spPr/>
        <p:txBody>
          <a:bodyPr>
            <a:normAutofit/>
          </a:bodyPr>
          <a:lstStyle/>
          <a:p>
            <a:r>
              <a:rPr lang="en-US" sz="2400" b="1" dirty="0" err="1">
                <a:solidFill>
                  <a:srgbClr val="FF0000"/>
                </a:solidFill>
                <a:ea typeface="ＭＳ Ｐゴシック" pitchFamily="28" charset="-128"/>
              </a:rPr>
              <a:t>Toplit</a:t>
            </a:r>
            <a:r>
              <a:rPr lang="en-US" sz="2400" b="1" dirty="0">
                <a:ea typeface="ＭＳ Ｐゴシック" pitchFamily="28" charset="-128"/>
              </a:rPr>
              <a:t> Daylight Zone </a:t>
            </a:r>
            <a:br>
              <a:rPr lang="en-US" sz="2400" dirty="0">
                <a:ea typeface="ＭＳ Ｐゴシック" pitchFamily="28" charset="-128"/>
              </a:rPr>
            </a:br>
            <a:r>
              <a:rPr lang="en-US" sz="2000" b="1" i="1" dirty="0">
                <a:ea typeface="ＭＳ Ｐゴシック" pitchFamily="28" charset="-128"/>
              </a:rPr>
              <a:t>Section C405.2.</a:t>
            </a:r>
            <a:r>
              <a:rPr lang="en-US" sz="2000" b="1" i="1" dirty="0">
                <a:solidFill>
                  <a:srgbClr val="FF0000"/>
                </a:solidFill>
                <a:ea typeface="ＭＳ Ｐゴシック" pitchFamily="28" charset="-128"/>
              </a:rPr>
              <a:t>4</a:t>
            </a:r>
            <a:r>
              <a:rPr lang="en-US" sz="2000" b="1" i="1" dirty="0">
                <a:ea typeface="ＭＳ Ｐゴシック" pitchFamily="28" charset="-128"/>
              </a:rPr>
              <a:t>.3</a:t>
            </a:r>
            <a:endParaRPr lang="en-US" sz="2000" b="1" i="1" dirty="0"/>
          </a:p>
        </p:txBody>
      </p:sp>
    </p:spTree>
    <p:extLst>
      <p:ext uri="{BB962C8B-B14F-4D97-AF65-F5344CB8AC3E}">
        <p14:creationId xmlns:p14="http://schemas.microsoft.com/office/powerpoint/2010/main" val="3770941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01949" y="1160379"/>
            <a:ext cx="9961123" cy="4876800"/>
          </a:xfrm>
        </p:spPr>
        <p:txBody>
          <a:bodyPr>
            <a:normAutofit/>
          </a:bodyPr>
          <a:lstStyle/>
          <a:p>
            <a:r>
              <a:rPr lang="en-US" dirty="0">
                <a:solidFill>
                  <a:srgbClr val="FF0000"/>
                </a:solidFill>
              </a:rPr>
              <a:t>Daylight zones in atrium spaces</a:t>
            </a:r>
          </a:p>
          <a:p>
            <a:pPr lvl="1"/>
            <a:r>
              <a:rPr lang="en-US" dirty="0">
                <a:solidFill>
                  <a:srgbClr val="FF0000"/>
                </a:solidFill>
              </a:rPr>
              <a:t>At top floor surrounding atrium space and floor of atrium space (not on intermediate floors)</a:t>
            </a:r>
          </a:p>
          <a:p>
            <a:endParaRPr lang="en-US" dirty="0"/>
          </a:p>
        </p:txBody>
      </p:sp>
      <p:sp>
        <p:nvSpPr>
          <p:cNvPr id="3" name="Title 2"/>
          <p:cNvSpPr>
            <a:spLocks noGrp="1"/>
          </p:cNvSpPr>
          <p:nvPr>
            <p:ph type="title"/>
          </p:nvPr>
        </p:nvSpPr>
        <p:spPr/>
        <p:txBody>
          <a:bodyPr>
            <a:normAutofit/>
          </a:bodyPr>
          <a:lstStyle/>
          <a:p>
            <a:r>
              <a:rPr lang="en-US" sz="2400" b="1" dirty="0">
                <a:solidFill>
                  <a:srgbClr val="FF0000"/>
                </a:solidFill>
                <a:ea typeface="ＭＳ Ｐゴシック" pitchFamily="28" charset="-128"/>
              </a:rPr>
              <a:t>Atriums</a:t>
            </a:r>
            <a:br>
              <a:rPr lang="en-US" sz="2400" dirty="0">
                <a:ea typeface="ＭＳ Ｐゴシック" pitchFamily="28" charset="-128"/>
              </a:rPr>
            </a:br>
            <a:r>
              <a:rPr lang="en-US" sz="2000" b="1" i="1" dirty="0">
                <a:solidFill>
                  <a:srgbClr val="FF0000"/>
                </a:solidFill>
                <a:ea typeface="ＭＳ Ｐゴシック" pitchFamily="28" charset="-128"/>
              </a:rPr>
              <a:t>Section C405.2.4.4</a:t>
            </a:r>
            <a:endParaRPr lang="en-US" sz="2000" b="1" i="1" dirty="0">
              <a:solidFill>
                <a:srgbClr val="FF0000"/>
              </a:solidFill>
            </a:endParaRPr>
          </a:p>
        </p:txBody>
      </p:sp>
    </p:spTree>
    <p:extLst>
      <p:ext uri="{BB962C8B-B14F-4D97-AF65-F5344CB8AC3E}">
        <p14:creationId xmlns:p14="http://schemas.microsoft.com/office/powerpoint/2010/main" val="2354346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6305" y="1021976"/>
            <a:ext cx="10223771" cy="5248418"/>
          </a:xfrm>
        </p:spPr>
        <p:txBody>
          <a:bodyPr>
            <a:normAutofit fontScale="85000" lnSpcReduction="20000"/>
          </a:bodyPr>
          <a:lstStyle/>
          <a:p>
            <a:pPr>
              <a:buFont typeface="Wingdings" pitchFamily="2" charset="2"/>
              <a:buChar char="ü"/>
            </a:pPr>
            <a:r>
              <a:rPr lang="en-US" dirty="0"/>
              <a:t>These types to be controlled by occupant sensor or time-switch control, and a manual control provided to control separately from general lighting</a:t>
            </a:r>
          </a:p>
          <a:p>
            <a:pPr lvl="1"/>
            <a:r>
              <a:rPr lang="en-US" dirty="0">
                <a:solidFill>
                  <a:srgbClr val="FF0000"/>
                </a:solidFill>
              </a:rPr>
              <a:t>Luminaires for which additional lighting power is claimed per C405.3.2.2.1</a:t>
            </a:r>
          </a:p>
          <a:p>
            <a:pPr lvl="1"/>
            <a:r>
              <a:rPr lang="en-US" dirty="0"/>
              <a:t>Display and accent lighting</a:t>
            </a:r>
          </a:p>
          <a:p>
            <a:pPr lvl="1"/>
            <a:r>
              <a:rPr lang="en-US" dirty="0"/>
              <a:t>Display case lighting</a:t>
            </a:r>
          </a:p>
          <a:p>
            <a:pPr lvl="1"/>
            <a:r>
              <a:rPr lang="en-US" dirty="0"/>
              <a:t>Supplemental task lighting, including permanently installed under-shelf or under-cabinet lighting</a:t>
            </a:r>
          </a:p>
          <a:p>
            <a:pPr lvl="1"/>
            <a:r>
              <a:rPr lang="en-US" dirty="0"/>
              <a:t>Equipment for sale or educational demonstrations</a:t>
            </a:r>
          </a:p>
          <a:p>
            <a:pPr lvl="1"/>
            <a:r>
              <a:rPr lang="en-US" dirty="0">
                <a:solidFill>
                  <a:srgbClr val="FF0000"/>
                </a:solidFill>
              </a:rPr>
              <a:t>Display lighting for exhibits in galleries, museums and monuments – in addition to general lighting</a:t>
            </a:r>
          </a:p>
          <a:p>
            <a:pPr>
              <a:buFont typeface="Wingdings" panose="05000000000000000000" pitchFamily="2" charset="2"/>
              <a:buChar char="ü"/>
            </a:pPr>
            <a:r>
              <a:rPr lang="en-US" dirty="0"/>
              <a:t>Sleeping units</a:t>
            </a:r>
          </a:p>
          <a:p>
            <a:pPr lvl="1"/>
            <a:r>
              <a:rPr lang="en-US" dirty="0"/>
              <a:t>Master control device capable of automatically switching off all installed luminaires and switched receptacles within 20 minutes of occupants leaving the room</a:t>
            </a:r>
          </a:p>
          <a:p>
            <a:pPr lvl="1"/>
            <a:r>
              <a:rPr lang="en-US" b="1" u="sng" dirty="0"/>
              <a:t>Exceptions</a:t>
            </a:r>
            <a:r>
              <a:rPr lang="en-US" dirty="0"/>
              <a:t>:  lighting and switch receptacles controlled by captive key systems and spaces where patient care is provided</a:t>
            </a:r>
          </a:p>
          <a:p>
            <a:pPr>
              <a:buFont typeface="Wingdings" panose="05000000000000000000" pitchFamily="2" charset="2"/>
              <a:buChar char="ü"/>
            </a:pPr>
            <a:r>
              <a:rPr lang="en-US" dirty="0"/>
              <a:t>Permanently installed luminaires within dwelling units to have controls complying with C405.2.1.1 or C405.2.</a:t>
            </a:r>
            <a:r>
              <a:rPr lang="en-US" dirty="0">
                <a:solidFill>
                  <a:srgbClr val="FF0000"/>
                </a:solidFill>
              </a:rPr>
              <a:t>3.1</a:t>
            </a:r>
          </a:p>
          <a:p>
            <a:pPr>
              <a:buFont typeface="Wingdings" panose="05000000000000000000" pitchFamily="2" charset="2"/>
              <a:buChar char="ü"/>
            </a:pPr>
            <a:r>
              <a:rPr lang="en-US" dirty="0"/>
              <a:t>Nonvisual applications, plant growth and food warming shall be controlled via time-switch control</a:t>
            </a:r>
          </a:p>
          <a:p>
            <a:pPr>
              <a:buFont typeface="Wingdings" panose="05000000000000000000" pitchFamily="2" charset="2"/>
              <a:buChar char="ü"/>
            </a:pPr>
            <a:r>
              <a:rPr lang="en-US" dirty="0">
                <a:solidFill>
                  <a:srgbClr val="FF0000"/>
                </a:solidFill>
              </a:rPr>
              <a:t>Task lighting for medical and dental purposes in addition to general lighting to be provided a manual control</a:t>
            </a:r>
          </a:p>
          <a:p>
            <a:endParaRPr lang="en-US" dirty="0"/>
          </a:p>
        </p:txBody>
      </p:sp>
      <p:sp>
        <p:nvSpPr>
          <p:cNvPr id="3" name="Title 2"/>
          <p:cNvSpPr>
            <a:spLocks noGrp="1"/>
          </p:cNvSpPr>
          <p:nvPr>
            <p:ph type="title"/>
          </p:nvPr>
        </p:nvSpPr>
        <p:spPr/>
        <p:txBody>
          <a:bodyPr/>
          <a:lstStyle/>
          <a:p>
            <a:r>
              <a:rPr lang="en-US" sz="2400" b="1" dirty="0">
                <a:ea typeface="ＭＳ Ｐゴシック" pitchFamily="28" charset="-128"/>
              </a:rPr>
              <a:t>Specific Application Controls</a:t>
            </a:r>
            <a:br>
              <a:rPr lang="en-US" dirty="0"/>
            </a:br>
            <a:r>
              <a:rPr lang="en-US" sz="2000" b="1" i="1" dirty="0"/>
              <a:t>Section </a:t>
            </a:r>
            <a:r>
              <a:rPr lang="en-US" sz="2000" b="1" i="1" dirty="0">
                <a:ea typeface="ＭＳ Ｐゴシック" pitchFamily="28" charset="-128"/>
              </a:rPr>
              <a:t>C405.2.</a:t>
            </a:r>
            <a:r>
              <a:rPr lang="en-US" sz="2000" b="1" i="1" dirty="0">
                <a:solidFill>
                  <a:srgbClr val="FF0000"/>
                </a:solidFill>
                <a:ea typeface="ＭＳ Ｐゴシック" pitchFamily="28" charset="-128"/>
              </a:rPr>
              <a:t>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87940" y="1493030"/>
            <a:ext cx="9319528" cy="4307406"/>
          </a:xfrm>
        </p:spPr>
        <p:txBody>
          <a:bodyPr>
            <a:normAutofit/>
          </a:bodyPr>
          <a:lstStyle/>
          <a:p>
            <a:pPr>
              <a:buFont typeface="Wingdings" pitchFamily="2" charset="2"/>
              <a:buChar char="ü"/>
            </a:pPr>
            <a:r>
              <a:rPr lang="en-US" sz="2800" dirty="0"/>
              <a:t>In a location where </a:t>
            </a:r>
          </a:p>
          <a:p>
            <a:pPr lvl="1">
              <a:buFont typeface="Arial" panose="020B0604020202020204" pitchFamily="34" charset="0"/>
              <a:buChar char="•"/>
            </a:pPr>
            <a:r>
              <a:rPr lang="en-US" dirty="0"/>
              <a:t>occupants have ready access</a:t>
            </a:r>
          </a:p>
          <a:p>
            <a:pPr lvl="1">
              <a:buFont typeface="Arial" panose="020B0604020202020204" pitchFamily="34" charset="0"/>
              <a:buChar char="•"/>
            </a:pPr>
            <a:r>
              <a:rPr lang="en-US" dirty="0"/>
              <a:t>controlled lights are visible (or identify the area served by the lights and indicate status)</a:t>
            </a:r>
          </a:p>
          <a:p>
            <a:pPr>
              <a:buFont typeface="Wingdings" pitchFamily="2" charset="2"/>
              <a:buChar char="ü"/>
            </a:pPr>
            <a:endParaRPr lang="en-US" dirty="0"/>
          </a:p>
          <a:p>
            <a:endParaRPr lang="en-US" dirty="0"/>
          </a:p>
        </p:txBody>
      </p:sp>
      <p:sp>
        <p:nvSpPr>
          <p:cNvPr id="3" name="Title 2"/>
          <p:cNvSpPr>
            <a:spLocks noGrp="1"/>
          </p:cNvSpPr>
          <p:nvPr>
            <p:ph type="title"/>
          </p:nvPr>
        </p:nvSpPr>
        <p:spPr/>
        <p:txBody>
          <a:bodyPr/>
          <a:lstStyle/>
          <a:p>
            <a:r>
              <a:rPr lang="en-US" sz="2400" b="1" dirty="0">
                <a:ea typeface="ＭＳ Ｐゴシック" pitchFamily="28" charset="-128"/>
              </a:rPr>
              <a:t>Manual Controls</a:t>
            </a:r>
            <a:br>
              <a:rPr lang="en-US" dirty="0">
                <a:solidFill>
                  <a:srgbClr val="FF0000"/>
                </a:solidFill>
              </a:rPr>
            </a:br>
            <a:r>
              <a:rPr lang="en-US" sz="2000" b="1" i="1" dirty="0"/>
              <a:t>Section C405.2.</a:t>
            </a:r>
            <a:r>
              <a:rPr lang="en-US" sz="2000" b="1" i="1" dirty="0">
                <a:solidFill>
                  <a:srgbClr val="FF0000"/>
                </a:solidFill>
                <a:ea typeface="ＭＳ Ｐゴシック" pitchFamily="28" charset="-128"/>
              </a:rPr>
              <a:t>6</a:t>
            </a:r>
          </a:p>
        </p:txBody>
      </p:sp>
    </p:spTree>
    <p:extLst>
      <p:ext uri="{BB962C8B-B14F-4D97-AF65-F5344CB8AC3E}">
        <p14:creationId xmlns:p14="http://schemas.microsoft.com/office/powerpoint/2010/main" val="3719122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836579" y="1182728"/>
            <a:ext cx="10476689" cy="4876800"/>
          </a:xfrm>
          <a:noFill/>
        </p:spPr>
        <p:txBody>
          <a:bodyPr>
            <a:normAutofit/>
          </a:bodyPr>
          <a:lstStyle/>
          <a:p>
            <a:pPr>
              <a:spcBef>
                <a:spcPct val="35000"/>
              </a:spcBef>
              <a:buFont typeface="Wingdings" panose="05000000000000000000" pitchFamily="2" charset="2"/>
              <a:buChar char="ü"/>
            </a:pPr>
            <a:r>
              <a:rPr lang="en-US" dirty="0">
                <a:ea typeface="ＭＳ Ｐゴシック" pitchFamily="28" charset="-128"/>
              </a:rPr>
              <a:t>Exterior lighting systems provided with controls complying with C405.2.</a:t>
            </a:r>
            <a:r>
              <a:rPr lang="en-US" dirty="0">
                <a:solidFill>
                  <a:srgbClr val="FF0000"/>
                </a:solidFill>
                <a:ea typeface="ＭＳ Ｐゴシック" pitchFamily="28" charset="-128"/>
              </a:rPr>
              <a:t>7</a:t>
            </a:r>
            <a:r>
              <a:rPr lang="en-US" dirty="0">
                <a:ea typeface="ＭＳ Ｐゴシック" pitchFamily="28" charset="-128"/>
              </a:rPr>
              <a:t>.1 through C405.2.</a:t>
            </a:r>
            <a:r>
              <a:rPr lang="en-US" dirty="0">
                <a:solidFill>
                  <a:srgbClr val="FF0000"/>
                </a:solidFill>
                <a:ea typeface="ＭＳ Ｐゴシック" pitchFamily="28" charset="-128"/>
              </a:rPr>
              <a:t>7</a:t>
            </a:r>
            <a:r>
              <a:rPr lang="en-US" dirty="0">
                <a:ea typeface="ＭＳ Ｐゴシック" pitchFamily="28" charset="-128"/>
              </a:rPr>
              <a:t>.4</a:t>
            </a:r>
          </a:p>
          <a:p>
            <a:pPr marL="0" indent="0">
              <a:spcBef>
                <a:spcPct val="35000"/>
              </a:spcBef>
              <a:buNone/>
            </a:pPr>
            <a:r>
              <a:rPr lang="en-US" b="1" u="sng" dirty="0"/>
              <a:t>Exceptions</a:t>
            </a:r>
            <a:r>
              <a:rPr lang="en-US" dirty="0"/>
              <a:t>:  Covered vehicle entrances or exits from buildings and parking structures where required for safety, security or eye adaptation; and lighting controlled from within dwelling units</a:t>
            </a:r>
          </a:p>
          <a:p>
            <a:pPr>
              <a:spcBef>
                <a:spcPct val="35000"/>
              </a:spcBef>
              <a:buFont typeface="Wingdings" panose="05000000000000000000" pitchFamily="2" charset="2"/>
              <a:buChar char="ü"/>
            </a:pPr>
            <a:endParaRPr lang="en-US" dirty="0">
              <a:ea typeface="ＭＳ Ｐゴシック" pitchFamily="28" charset="-128"/>
            </a:endParaRPr>
          </a:p>
        </p:txBody>
      </p:sp>
      <p:sp>
        <p:nvSpPr>
          <p:cNvPr id="38915" name="Rectangle 2"/>
          <p:cNvSpPr>
            <a:spLocks noGrp="1" noChangeArrowheads="1"/>
          </p:cNvSpPr>
          <p:nvPr>
            <p:ph type="title"/>
          </p:nvPr>
        </p:nvSpPr>
        <p:spPr>
          <a:xfrm>
            <a:off x="309420" y="0"/>
            <a:ext cx="6274139" cy="921004"/>
          </a:xfrm>
        </p:spPr>
        <p:txBody>
          <a:bodyPr>
            <a:normAutofit/>
          </a:bodyPr>
          <a:lstStyle/>
          <a:p>
            <a:pPr>
              <a:lnSpc>
                <a:spcPct val="80000"/>
              </a:lnSpc>
            </a:pPr>
            <a:r>
              <a:rPr lang="en-US" sz="2400" b="1" dirty="0">
                <a:ea typeface="ＭＳ Ｐゴシック" pitchFamily="28" charset="-128"/>
              </a:rPr>
              <a:t>Exterior Lighting Control Requirements </a:t>
            </a:r>
            <a:br>
              <a:rPr lang="en-US" sz="2400" dirty="0">
                <a:ea typeface="ＭＳ Ｐゴシック" pitchFamily="28" charset="-128"/>
              </a:rPr>
            </a:br>
            <a:r>
              <a:rPr lang="en-US" sz="2000" b="1" i="1" dirty="0">
                <a:ea typeface="ＭＳ Ｐゴシック" pitchFamily="28" charset="-128"/>
              </a:rPr>
              <a:t>Section C405.2.</a:t>
            </a:r>
            <a:r>
              <a:rPr lang="en-US" sz="2000" b="1" i="1" dirty="0">
                <a:solidFill>
                  <a:srgbClr val="FF0000"/>
                </a:solidFill>
                <a:ea typeface="ＭＳ Ｐゴシック" pitchFamily="28" charset="-128"/>
              </a:rPr>
              <a:t>7</a:t>
            </a:r>
          </a:p>
        </p:txBody>
      </p:sp>
      <p:pic>
        <p:nvPicPr>
          <p:cNvPr id="8" name="Picture 35" descr="641a"/>
          <p:cNvPicPr>
            <a:picLocks noChangeAspect="1" noChangeArrowheads="1"/>
          </p:cNvPicPr>
          <p:nvPr/>
        </p:nvPicPr>
        <p:blipFill>
          <a:blip r:embed="rId3" cstate="screen"/>
          <a:srcRect/>
          <a:stretch>
            <a:fillRect/>
          </a:stretch>
        </p:blipFill>
        <p:spPr bwMode="auto">
          <a:xfrm>
            <a:off x="7883527" y="3974610"/>
            <a:ext cx="2540000" cy="2084918"/>
          </a:xfrm>
          <a:prstGeom prst="rect">
            <a:avLst/>
          </a:prstGeom>
          <a:noFill/>
          <a:ln w="38100">
            <a:noFill/>
            <a:miter lim="800000"/>
            <a:headEnd/>
            <a:tailEnd/>
          </a:ln>
        </p:spPr>
      </p:pic>
      <p:pic>
        <p:nvPicPr>
          <p:cNvPr id="10" name="Picture 2" descr="Pictur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9646" y="3854490"/>
            <a:ext cx="1647825" cy="220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315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894945" y="1182728"/>
            <a:ext cx="9238195" cy="4876800"/>
          </a:xfrm>
          <a:noFill/>
        </p:spPr>
        <p:txBody>
          <a:bodyPr>
            <a:normAutofit/>
          </a:bodyPr>
          <a:lstStyle/>
          <a:p>
            <a:pPr>
              <a:spcBef>
                <a:spcPct val="35000"/>
              </a:spcBef>
              <a:buFont typeface="Wingdings" panose="05000000000000000000" pitchFamily="2" charset="2"/>
              <a:buChar char="ü"/>
            </a:pPr>
            <a:r>
              <a:rPr lang="en-US" dirty="0">
                <a:ea typeface="ＭＳ Ｐゴシック" pitchFamily="28" charset="-128"/>
              </a:rPr>
              <a:t>Lighting to be automatically off if sufficient daylight is present satisfying needs in the space</a:t>
            </a:r>
          </a:p>
        </p:txBody>
      </p:sp>
      <p:sp>
        <p:nvSpPr>
          <p:cNvPr id="38915" name="Rectangle 2"/>
          <p:cNvSpPr>
            <a:spLocks noGrp="1" noChangeArrowheads="1"/>
          </p:cNvSpPr>
          <p:nvPr>
            <p:ph type="title"/>
          </p:nvPr>
        </p:nvSpPr>
        <p:spPr>
          <a:xfrm>
            <a:off x="416424" y="0"/>
            <a:ext cx="6274139" cy="921004"/>
          </a:xfrm>
        </p:spPr>
        <p:txBody>
          <a:bodyPr>
            <a:normAutofit/>
          </a:bodyPr>
          <a:lstStyle/>
          <a:p>
            <a:pPr>
              <a:lnSpc>
                <a:spcPct val="80000"/>
              </a:lnSpc>
            </a:pPr>
            <a:r>
              <a:rPr lang="en-US" sz="2400" b="1" dirty="0">
                <a:ea typeface="ＭＳ Ｐゴシック" pitchFamily="28" charset="-128"/>
              </a:rPr>
              <a:t>Daylight Shutoff</a:t>
            </a:r>
            <a:br>
              <a:rPr lang="en-US" sz="2400" dirty="0">
                <a:solidFill>
                  <a:srgbClr val="FF0000"/>
                </a:solidFill>
                <a:ea typeface="ＭＳ Ｐゴシック" pitchFamily="28" charset="-128"/>
              </a:rPr>
            </a:br>
            <a:r>
              <a:rPr lang="en-US" sz="2000" b="1" i="1" dirty="0">
                <a:ea typeface="ＭＳ Ｐゴシック" pitchFamily="28" charset="-128"/>
              </a:rPr>
              <a:t>Section C405.2.</a:t>
            </a:r>
            <a:r>
              <a:rPr lang="en-US" sz="2000" b="1" i="1" dirty="0">
                <a:solidFill>
                  <a:srgbClr val="FF0000"/>
                </a:solidFill>
                <a:ea typeface="ＭＳ Ｐゴシック" pitchFamily="28" charset="-128"/>
              </a:rPr>
              <a:t>7</a:t>
            </a:r>
            <a:r>
              <a:rPr lang="en-US" sz="2000" b="1" i="1" dirty="0">
                <a:ea typeface="ＭＳ Ｐゴシック" pitchFamily="28" charset="-128"/>
              </a:rPr>
              <a:t>.1</a:t>
            </a:r>
          </a:p>
        </p:txBody>
      </p:sp>
    </p:spTree>
    <p:extLst>
      <p:ext uri="{BB962C8B-B14F-4D97-AF65-F5344CB8AC3E}">
        <p14:creationId xmlns:p14="http://schemas.microsoft.com/office/powerpoint/2010/main" val="25485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4" descr="000_0037"/>
          <p:cNvPicPr>
            <a:picLocks noGrp="1" noChangeAspect="1" noChangeArrowheads="1"/>
          </p:cNvPicPr>
          <p:nvPr>
            <p:ph sz="half" idx="1"/>
          </p:nvPr>
        </p:nvPicPr>
        <p:blipFill>
          <a:blip r:embed="rId3" cstate="print"/>
          <a:stretch>
            <a:fillRect/>
          </a:stretch>
        </p:blipFill>
        <p:spPr>
          <a:xfrm>
            <a:off x="7293683" y="1254975"/>
            <a:ext cx="3282696" cy="2185416"/>
          </a:xfrm>
          <a:noFill/>
          <a:ln>
            <a:solidFill>
              <a:schemeClr val="tx1"/>
            </a:solidFill>
          </a:ln>
        </p:spPr>
      </p:pic>
      <p:pic>
        <p:nvPicPr>
          <p:cNvPr id="12294" name="Picture 5" descr="Exterior Light 1"/>
          <p:cNvPicPr>
            <a:picLocks noGrp="1" noChangeAspect="1" noChangeArrowheads="1"/>
          </p:cNvPicPr>
          <p:nvPr>
            <p:ph sz="half" idx="2"/>
          </p:nvPr>
        </p:nvPicPr>
        <p:blipFill>
          <a:blip r:embed="rId4" cstate="print"/>
          <a:stretch>
            <a:fillRect/>
          </a:stretch>
        </p:blipFill>
        <p:spPr>
          <a:xfrm>
            <a:off x="7300967" y="3489847"/>
            <a:ext cx="3282696" cy="2185416"/>
          </a:xfrm>
          <a:noFill/>
          <a:ln>
            <a:solidFill>
              <a:schemeClr val="tx1"/>
            </a:solidFill>
          </a:ln>
        </p:spPr>
      </p:pic>
      <p:sp>
        <p:nvSpPr>
          <p:cNvPr id="12291" name="Rectangle 2"/>
          <p:cNvSpPr>
            <a:spLocks noGrp="1" noChangeArrowheads="1"/>
          </p:cNvSpPr>
          <p:nvPr>
            <p:ph type="title"/>
          </p:nvPr>
        </p:nvSpPr>
        <p:spPr>
          <a:xfrm>
            <a:off x="371272" y="0"/>
            <a:ext cx="7245485" cy="921004"/>
          </a:xfrm>
        </p:spPr>
        <p:txBody>
          <a:bodyPr>
            <a:noAutofit/>
          </a:bodyPr>
          <a:lstStyle/>
          <a:p>
            <a:pPr>
              <a:lnSpc>
                <a:spcPct val="80000"/>
              </a:lnSpc>
            </a:pPr>
            <a:r>
              <a:rPr lang="en-US" sz="2400" b="1" dirty="0">
                <a:ea typeface="ＭＳ Ｐゴシック" pitchFamily="28" charset="-128"/>
              </a:rPr>
              <a:t>What’s Covered Under Electrical Power and Lighting Systems Requirements?</a:t>
            </a:r>
          </a:p>
        </p:txBody>
      </p:sp>
      <p:sp>
        <p:nvSpPr>
          <p:cNvPr id="12292" name="Rectangle 3"/>
          <p:cNvSpPr>
            <a:spLocks noGrp="1" noChangeArrowheads="1"/>
          </p:cNvSpPr>
          <p:nvPr>
            <p:ph type="body" sz="half" idx="4294967295"/>
          </p:nvPr>
        </p:nvSpPr>
        <p:spPr>
          <a:xfrm>
            <a:off x="622570" y="1021977"/>
            <a:ext cx="6431375" cy="5409779"/>
          </a:xfrm>
        </p:spPr>
        <p:txBody>
          <a:bodyPr>
            <a:noAutofit/>
          </a:bodyPr>
          <a:lstStyle/>
          <a:p>
            <a:pPr>
              <a:lnSpc>
                <a:spcPct val="120000"/>
              </a:lnSpc>
              <a:spcBef>
                <a:spcPct val="40000"/>
              </a:spcBef>
              <a:buFont typeface="Arial" panose="020B0604020202020204" pitchFamily="34" charset="0"/>
              <a:buChar char="•"/>
            </a:pPr>
            <a:r>
              <a:rPr lang="en-US" sz="1800" dirty="0">
                <a:ea typeface="ＭＳ Ｐゴシック" pitchFamily="28" charset="-128"/>
              </a:rPr>
              <a:t>Mandatory Interior Lighting requirements</a:t>
            </a:r>
          </a:p>
          <a:p>
            <a:pPr lvl="1">
              <a:lnSpc>
                <a:spcPct val="120000"/>
              </a:lnSpc>
              <a:spcBef>
                <a:spcPct val="40000"/>
              </a:spcBef>
              <a:buFont typeface="Arial" panose="020B0604020202020204" pitchFamily="34" charset="0"/>
              <a:buChar char="•"/>
            </a:pPr>
            <a:r>
              <a:rPr lang="en-US" sz="1600" dirty="0">
                <a:ea typeface="ＭＳ Ｐゴシック" pitchFamily="28" charset="-128"/>
              </a:rPr>
              <a:t>Required Controls</a:t>
            </a:r>
          </a:p>
          <a:p>
            <a:pPr lvl="1">
              <a:lnSpc>
                <a:spcPct val="120000"/>
              </a:lnSpc>
              <a:spcBef>
                <a:spcPct val="40000"/>
              </a:spcBef>
              <a:buFont typeface="Arial" panose="020B0604020202020204" pitchFamily="34" charset="0"/>
              <a:buChar char="•"/>
            </a:pPr>
            <a:r>
              <a:rPr lang="en-US" sz="1600" dirty="0">
                <a:ea typeface="ＭＳ Ｐゴシック" pitchFamily="28" charset="-128"/>
              </a:rPr>
              <a:t>Wattage/Efficiency Limits</a:t>
            </a:r>
          </a:p>
          <a:p>
            <a:pPr>
              <a:lnSpc>
                <a:spcPct val="120000"/>
              </a:lnSpc>
              <a:spcBef>
                <a:spcPct val="40000"/>
              </a:spcBef>
              <a:buFont typeface="Arial" panose="020B0604020202020204" pitchFamily="34" charset="0"/>
              <a:buChar char="•"/>
            </a:pPr>
            <a:r>
              <a:rPr lang="en-US" sz="1800" dirty="0">
                <a:ea typeface="ＭＳ Ｐゴシック" pitchFamily="28" charset="-128"/>
              </a:rPr>
              <a:t>Interior Lighting Power Allowances (watts/ft</a:t>
            </a:r>
            <a:r>
              <a:rPr lang="en-US" sz="1800" baseline="30000" dirty="0">
                <a:ea typeface="ＭＳ Ｐゴシック" pitchFamily="28" charset="-128"/>
              </a:rPr>
              <a:t>2</a:t>
            </a:r>
            <a:r>
              <a:rPr lang="en-US" sz="1800" dirty="0">
                <a:ea typeface="ＭＳ Ｐゴシック" pitchFamily="28" charset="-128"/>
              </a:rPr>
              <a:t>)</a:t>
            </a:r>
          </a:p>
          <a:p>
            <a:pPr>
              <a:lnSpc>
                <a:spcPct val="120000"/>
              </a:lnSpc>
              <a:spcBef>
                <a:spcPct val="40000"/>
              </a:spcBef>
              <a:buFont typeface="Arial" panose="020B0604020202020204" pitchFamily="34" charset="0"/>
              <a:buChar char="•"/>
            </a:pPr>
            <a:r>
              <a:rPr lang="en-US" sz="1800" dirty="0">
                <a:ea typeface="ＭＳ Ｐゴシック" pitchFamily="28" charset="-128"/>
              </a:rPr>
              <a:t>Exterior Lighting Controls</a:t>
            </a:r>
          </a:p>
          <a:p>
            <a:pPr lvl="1">
              <a:lnSpc>
                <a:spcPct val="120000"/>
              </a:lnSpc>
              <a:spcBef>
                <a:spcPct val="40000"/>
              </a:spcBef>
              <a:buFont typeface="Arial" panose="020B0604020202020204" pitchFamily="34" charset="0"/>
              <a:buChar char="•"/>
            </a:pPr>
            <a:r>
              <a:rPr lang="en-US" sz="1600" dirty="0">
                <a:ea typeface="ＭＳ Ｐゴシック" pitchFamily="28" charset="-128"/>
              </a:rPr>
              <a:t>Required Controls</a:t>
            </a:r>
          </a:p>
          <a:p>
            <a:pPr lvl="1">
              <a:lnSpc>
                <a:spcPct val="120000"/>
              </a:lnSpc>
              <a:spcBef>
                <a:spcPct val="40000"/>
              </a:spcBef>
              <a:buFont typeface="Arial" panose="020B0604020202020204" pitchFamily="34" charset="0"/>
              <a:buChar char="•"/>
            </a:pPr>
            <a:r>
              <a:rPr lang="en-US" sz="1600" dirty="0">
                <a:ea typeface="ＭＳ Ｐゴシック" pitchFamily="28" charset="-128"/>
              </a:rPr>
              <a:t>Lamp Efficiency</a:t>
            </a:r>
          </a:p>
          <a:p>
            <a:pPr>
              <a:lnSpc>
                <a:spcPct val="120000"/>
              </a:lnSpc>
              <a:spcBef>
                <a:spcPct val="40000"/>
              </a:spcBef>
              <a:buFont typeface="Arial" panose="020B0604020202020204" pitchFamily="34" charset="0"/>
              <a:buChar char="•"/>
            </a:pPr>
            <a:r>
              <a:rPr lang="en-US" sz="1800" dirty="0">
                <a:ea typeface="ＭＳ Ｐゴシック" pitchFamily="28" charset="-128"/>
              </a:rPr>
              <a:t>Exterior Lighting Power Allowances (watts/ft</a:t>
            </a:r>
            <a:r>
              <a:rPr lang="en-US" sz="1800" baseline="30000" dirty="0">
                <a:ea typeface="ＭＳ Ｐゴシック" pitchFamily="28" charset="-128"/>
              </a:rPr>
              <a:t>2</a:t>
            </a:r>
            <a:r>
              <a:rPr lang="en-US" sz="1800" dirty="0">
                <a:ea typeface="ＭＳ Ｐゴシック" pitchFamily="28" charset="-128"/>
              </a:rPr>
              <a:t>)</a:t>
            </a:r>
          </a:p>
          <a:p>
            <a:pPr>
              <a:lnSpc>
                <a:spcPct val="120000"/>
              </a:lnSpc>
              <a:spcBef>
                <a:spcPct val="40000"/>
              </a:spcBef>
              <a:buFont typeface="Arial" panose="020B0604020202020204" pitchFamily="34" charset="0"/>
              <a:buChar char="•"/>
            </a:pPr>
            <a:r>
              <a:rPr lang="en-US" sz="1800" dirty="0">
                <a:ea typeface="ＭＳ Ｐゴシック" pitchFamily="28" charset="-128"/>
              </a:rPr>
              <a:t>Dwelling Electric Meters</a:t>
            </a:r>
          </a:p>
          <a:p>
            <a:pPr>
              <a:lnSpc>
                <a:spcPct val="120000"/>
              </a:lnSpc>
              <a:spcBef>
                <a:spcPct val="40000"/>
              </a:spcBef>
              <a:buFont typeface="Arial" panose="020B0604020202020204" pitchFamily="34" charset="0"/>
              <a:buChar char="•"/>
            </a:pPr>
            <a:r>
              <a:rPr lang="en-US" sz="1800" dirty="0">
                <a:ea typeface="ＭＳ Ｐゴシック" pitchFamily="28" charset="-128"/>
              </a:rPr>
              <a:t>Electrical Transformers and Motors</a:t>
            </a:r>
          </a:p>
          <a:p>
            <a:pPr>
              <a:lnSpc>
                <a:spcPct val="120000"/>
              </a:lnSpc>
              <a:spcBef>
                <a:spcPct val="40000"/>
              </a:spcBef>
              <a:buFont typeface="Arial" panose="020B0604020202020204" pitchFamily="34" charset="0"/>
              <a:buChar char="•"/>
            </a:pPr>
            <a:r>
              <a:rPr lang="en-US" sz="1800" dirty="0">
                <a:ea typeface="ＭＳ Ｐゴシック" pitchFamily="28" charset="-128"/>
              </a:rPr>
              <a:t>Vertical and Horizontal Transportation Systems and Equipment</a:t>
            </a:r>
          </a:p>
          <a:p>
            <a:pPr>
              <a:lnSpc>
                <a:spcPct val="120000"/>
              </a:lnSpc>
              <a:spcBef>
                <a:spcPct val="40000"/>
              </a:spcBef>
              <a:buFont typeface="Arial" panose="020B0604020202020204" pitchFamily="34" charset="0"/>
              <a:buChar char="•"/>
            </a:pPr>
            <a:endParaRPr lang="en-US" sz="1800" dirty="0">
              <a:ea typeface="ＭＳ Ｐゴシック" pitchFamily="28" charset="-128"/>
            </a:endParaRPr>
          </a:p>
        </p:txBody>
      </p:sp>
    </p:spTree>
    <p:extLst>
      <p:ext uri="{BB962C8B-B14F-4D97-AF65-F5344CB8AC3E}">
        <p14:creationId xmlns:p14="http://schemas.microsoft.com/office/powerpoint/2010/main" val="2166939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idx="1"/>
          </p:nvPr>
        </p:nvSpPr>
        <p:spPr>
          <a:xfrm>
            <a:off x="758757" y="1182728"/>
            <a:ext cx="10175132" cy="4876800"/>
          </a:xfrm>
          <a:noFill/>
        </p:spPr>
        <p:txBody>
          <a:bodyPr>
            <a:normAutofit/>
          </a:bodyPr>
          <a:lstStyle/>
          <a:p>
            <a:pPr>
              <a:buFont typeface="Wingdings" panose="05000000000000000000" pitchFamily="2" charset="2"/>
              <a:buChar char="ü"/>
            </a:pPr>
            <a:r>
              <a:rPr lang="en-US" dirty="0">
                <a:ea typeface="ＭＳ Ｐゴシック" pitchFamily="28" charset="-128"/>
              </a:rPr>
              <a:t>Lighting for building façade and landscape automatically off from not later than 1 hour after business closing to not earlier than 1 hour before opening</a:t>
            </a:r>
          </a:p>
        </p:txBody>
      </p:sp>
      <p:sp>
        <p:nvSpPr>
          <p:cNvPr id="38915" name="Rectangle 2"/>
          <p:cNvSpPr>
            <a:spLocks noGrp="1" noChangeArrowheads="1"/>
          </p:cNvSpPr>
          <p:nvPr>
            <p:ph type="title"/>
          </p:nvPr>
        </p:nvSpPr>
        <p:spPr>
          <a:xfrm>
            <a:off x="299692" y="0"/>
            <a:ext cx="6274139" cy="921004"/>
          </a:xfrm>
        </p:spPr>
        <p:txBody>
          <a:bodyPr>
            <a:normAutofit/>
          </a:bodyPr>
          <a:lstStyle/>
          <a:p>
            <a:pPr>
              <a:lnSpc>
                <a:spcPct val="80000"/>
              </a:lnSpc>
            </a:pPr>
            <a:r>
              <a:rPr lang="en-US" sz="2400" b="1" dirty="0">
                <a:ea typeface="ＭＳ Ｐゴシック" pitchFamily="28" charset="-128"/>
              </a:rPr>
              <a:t>Building Façade and Landscape Lighting</a:t>
            </a:r>
            <a:br>
              <a:rPr lang="en-US" sz="2400" dirty="0">
                <a:solidFill>
                  <a:srgbClr val="FF0000"/>
                </a:solidFill>
                <a:ea typeface="ＭＳ Ｐゴシック" pitchFamily="28" charset="-128"/>
              </a:rPr>
            </a:br>
            <a:r>
              <a:rPr lang="en-US" sz="2000" b="1" i="1" dirty="0">
                <a:ea typeface="ＭＳ Ｐゴシック" pitchFamily="28" charset="-128"/>
              </a:rPr>
              <a:t>Section C405.2.</a:t>
            </a:r>
            <a:r>
              <a:rPr lang="en-US" sz="2000" b="1" i="1" dirty="0">
                <a:solidFill>
                  <a:srgbClr val="FF0000"/>
                </a:solidFill>
                <a:ea typeface="ＭＳ Ｐゴシック" pitchFamily="28" charset="-128"/>
              </a:rPr>
              <a:t>7</a:t>
            </a:r>
            <a:r>
              <a:rPr lang="en-US" sz="2000" b="1" i="1" dirty="0">
                <a:ea typeface="ＭＳ Ｐゴシック" pitchFamily="28" charset="-128"/>
              </a:rPr>
              <a:t>.2</a:t>
            </a:r>
          </a:p>
        </p:txBody>
      </p:sp>
    </p:spTree>
    <p:extLst>
      <p:ext uri="{BB962C8B-B14F-4D97-AF65-F5344CB8AC3E}">
        <p14:creationId xmlns:p14="http://schemas.microsoft.com/office/powerpoint/2010/main" val="4090020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29573" y="1111625"/>
            <a:ext cx="10282137" cy="5355851"/>
          </a:xfrm>
        </p:spPr>
        <p:txBody>
          <a:bodyPr>
            <a:normAutofit/>
          </a:bodyPr>
          <a:lstStyle/>
          <a:p>
            <a:pPr>
              <a:buFont typeface="Wingdings" panose="05000000000000000000" pitchFamily="2" charset="2"/>
              <a:buChar char="ü"/>
            </a:pPr>
            <a:r>
              <a:rPr lang="en-US" dirty="0">
                <a:ea typeface="ＭＳ Ｐゴシック" pitchFamily="28" charset="-128"/>
              </a:rPr>
              <a:t>Building façade or landscape NOT covered in Section C405.2.</a:t>
            </a:r>
            <a:r>
              <a:rPr lang="en-US" dirty="0">
                <a:solidFill>
                  <a:srgbClr val="FF0000"/>
                </a:solidFill>
                <a:ea typeface="ＭＳ Ｐゴシック" pitchFamily="28" charset="-128"/>
              </a:rPr>
              <a:t>7</a:t>
            </a:r>
            <a:r>
              <a:rPr lang="en-US" dirty="0">
                <a:ea typeface="ＭＳ Ｐゴシック" pitchFamily="28" charset="-128"/>
              </a:rPr>
              <a:t>.2 shall have controls configured to automatically reduce connected lighting power </a:t>
            </a:r>
            <a:r>
              <a:rPr lang="en-US" u="sng" dirty="0">
                <a:ea typeface="ＭＳ Ｐゴシック" pitchFamily="28" charset="-128"/>
              </a:rPr>
              <a:t>&gt;</a:t>
            </a:r>
            <a:r>
              <a:rPr lang="en-US" dirty="0">
                <a:ea typeface="ＭＳ Ｐゴシック" pitchFamily="28" charset="-128"/>
              </a:rPr>
              <a:t> </a:t>
            </a:r>
            <a:r>
              <a:rPr lang="en-US" dirty="0">
                <a:solidFill>
                  <a:srgbClr val="FF0000"/>
                </a:solidFill>
                <a:ea typeface="ＭＳ Ｐゴシック" pitchFamily="28" charset="-128"/>
              </a:rPr>
              <a:t>50</a:t>
            </a:r>
            <a:r>
              <a:rPr lang="en-US" dirty="0">
                <a:ea typeface="ＭＳ Ｐゴシック" pitchFamily="28" charset="-128"/>
              </a:rPr>
              <a:t>% </a:t>
            </a:r>
          </a:p>
          <a:p>
            <a:pPr lvl="1">
              <a:buFont typeface="Wingdings" panose="05000000000000000000" pitchFamily="2" charset="2"/>
              <a:buChar char="ü"/>
            </a:pPr>
            <a:r>
              <a:rPr lang="en-US" dirty="0">
                <a:ea typeface="ＭＳ Ｐゴシック" pitchFamily="28" charset="-128"/>
              </a:rPr>
              <a:t>no later than midnight to not earlier than 6 am </a:t>
            </a:r>
          </a:p>
          <a:p>
            <a:pPr lvl="1">
              <a:buFont typeface="Wingdings" panose="05000000000000000000" pitchFamily="2" charset="2"/>
              <a:buChar char="ü"/>
            </a:pPr>
            <a:r>
              <a:rPr lang="en-US" dirty="0">
                <a:ea typeface="ＭＳ Ｐゴシック" pitchFamily="28" charset="-128"/>
              </a:rPr>
              <a:t>from not later than 1 hour after business closing to not earlier than 1 hour before opening </a:t>
            </a:r>
          </a:p>
          <a:p>
            <a:pPr lvl="1">
              <a:buFont typeface="Wingdings" panose="05000000000000000000" pitchFamily="2" charset="2"/>
              <a:buChar char="ü"/>
            </a:pPr>
            <a:r>
              <a:rPr lang="en-US" dirty="0">
                <a:ea typeface="ＭＳ Ｐゴシック" pitchFamily="28" charset="-128"/>
              </a:rPr>
              <a:t>any period where activity has not been detected for at least 15 minutes</a:t>
            </a:r>
          </a:p>
          <a:p>
            <a:pPr>
              <a:buFont typeface="Wingdings" panose="05000000000000000000" pitchFamily="2" charset="2"/>
              <a:buChar char="ü"/>
            </a:pPr>
            <a:r>
              <a:rPr lang="en-US" dirty="0">
                <a:solidFill>
                  <a:srgbClr val="FF0000"/>
                </a:solidFill>
                <a:ea typeface="ＭＳ Ｐゴシック" pitchFamily="28" charset="-128"/>
              </a:rPr>
              <a:t>Outdoor parking areas with rated input wattage of &gt; 78 W and mounting height of 24 feet or less above ground</a:t>
            </a:r>
          </a:p>
          <a:p>
            <a:pPr lvl="1">
              <a:buFont typeface="Wingdings" panose="05000000000000000000" pitchFamily="2" charset="2"/>
              <a:buChar char="ü"/>
            </a:pPr>
            <a:r>
              <a:rPr lang="en-US" dirty="0">
                <a:solidFill>
                  <a:srgbClr val="FF0000"/>
                </a:solidFill>
                <a:ea typeface="ＭＳ Ｐゴシック" pitchFamily="28" charset="-128"/>
              </a:rPr>
              <a:t>Controlled so lighting is reduced by at least 50% after 15 minutes of inactivity</a:t>
            </a:r>
          </a:p>
          <a:p>
            <a:pPr lvl="2">
              <a:buFont typeface="Wingdings" panose="05000000000000000000" pitchFamily="2" charset="2"/>
              <a:buChar char="ü"/>
            </a:pPr>
            <a:r>
              <a:rPr lang="en-US" dirty="0">
                <a:solidFill>
                  <a:srgbClr val="FF0000"/>
                </a:solidFill>
                <a:ea typeface="ＭＳ Ｐゴシック" pitchFamily="28" charset="-128"/>
              </a:rPr>
              <a:t>Not more than 1500 W to be controlled together</a:t>
            </a:r>
          </a:p>
          <a:p>
            <a:endParaRPr lang="en-US" dirty="0"/>
          </a:p>
        </p:txBody>
      </p:sp>
      <p:sp>
        <p:nvSpPr>
          <p:cNvPr id="3" name="Title 2"/>
          <p:cNvSpPr>
            <a:spLocks noGrp="1"/>
          </p:cNvSpPr>
          <p:nvPr>
            <p:ph type="title"/>
          </p:nvPr>
        </p:nvSpPr>
        <p:spPr>
          <a:xfrm>
            <a:off x="474934" y="0"/>
            <a:ext cx="5938837" cy="921004"/>
          </a:xfrm>
        </p:spPr>
        <p:txBody>
          <a:bodyPr>
            <a:normAutofit/>
          </a:bodyPr>
          <a:lstStyle/>
          <a:p>
            <a:r>
              <a:rPr lang="en-US" sz="2400" b="1" dirty="0">
                <a:ea typeface="ＭＳ Ｐゴシック" pitchFamily="28" charset="-128"/>
              </a:rPr>
              <a:t>Lighting Setback</a:t>
            </a:r>
            <a:br>
              <a:rPr lang="en-US" sz="2400" b="1" dirty="0">
                <a:ea typeface="ＭＳ Ｐゴシック" pitchFamily="28" charset="-128"/>
              </a:rPr>
            </a:br>
            <a:r>
              <a:rPr lang="en-US" sz="2000" b="1" i="1" dirty="0">
                <a:ea typeface="ＭＳ Ｐゴシック" pitchFamily="28" charset="-128"/>
              </a:rPr>
              <a:t>Section C405.2.</a:t>
            </a:r>
            <a:r>
              <a:rPr lang="en-US" sz="2000" b="1" i="1" dirty="0">
                <a:solidFill>
                  <a:srgbClr val="FF0000"/>
                </a:solidFill>
                <a:ea typeface="ＭＳ Ｐゴシック" pitchFamily="28" charset="-128"/>
              </a:rPr>
              <a:t>7</a:t>
            </a:r>
            <a:r>
              <a:rPr lang="en-US" sz="2000" b="1" i="1" dirty="0">
                <a:ea typeface="ＭＳ Ｐゴシック" pitchFamily="28" charset="-128"/>
              </a:rPr>
              <a:t>.3</a:t>
            </a:r>
          </a:p>
        </p:txBody>
      </p:sp>
    </p:spTree>
    <p:extLst>
      <p:ext uri="{BB962C8B-B14F-4D97-AF65-F5344CB8AC3E}">
        <p14:creationId xmlns:p14="http://schemas.microsoft.com/office/powerpoint/2010/main" val="1067650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485" y="1111625"/>
            <a:ext cx="10379413" cy="5355851"/>
          </a:xfrm>
        </p:spPr>
        <p:txBody>
          <a:bodyPr>
            <a:normAutofit/>
          </a:bodyPr>
          <a:lstStyle/>
          <a:p>
            <a:pPr>
              <a:buFont typeface="Wingdings" panose="05000000000000000000" pitchFamily="2" charset="2"/>
              <a:buChar char="ü"/>
            </a:pPr>
            <a:r>
              <a:rPr lang="en-US" dirty="0">
                <a:ea typeface="ＭＳ Ｐゴシック" pitchFamily="28" charset="-128"/>
              </a:rPr>
              <a:t>All time switch controls</a:t>
            </a:r>
          </a:p>
          <a:p>
            <a:pPr lvl="1">
              <a:buFont typeface="Wingdings" panose="05000000000000000000" pitchFamily="2" charset="2"/>
              <a:buChar char="ü"/>
            </a:pPr>
            <a:r>
              <a:rPr lang="en-US" dirty="0">
                <a:ea typeface="ＭＳ Ｐゴシック" pitchFamily="28" charset="-128"/>
              </a:rPr>
              <a:t>have a clock capable of being programmed for not fewer than 7 days</a:t>
            </a:r>
          </a:p>
          <a:p>
            <a:pPr lvl="1">
              <a:buFont typeface="Wingdings" panose="05000000000000000000" pitchFamily="2" charset="2"/>
              <a:buChar char="ü"/>
            </a:pPr>
            <a:r>
              <a:rPr lang="en-US" dirty="0">
                <a:ea typeface="ＭＳ Ｐゴシック" pitchFamily="28" charset="-128"/>
              </a:rPr>
              <a:t>capable of being set for 7 different day types per week</a:t>
            </a:r>
          </a:p>
          <a:p>
            <a:pPr lvl="1">
              <a:buFont typeface="Wingdings" panose="05000000000000000000" pitchFamily="2" charset="2"/>
              <a:buChar char="ü"/>
            </a:pPr>
            <a:r>
              <a:rPr lang="en-US" dirty="0">
                <a:ea typeface="ＭＳ Ｐゴシック" pitchFamily="28" charset="-128"/>
              </a:rPr>
              <a:t>incorporate automatic holiday setback feature</a:t>
            </a:r>
          </a:p>
          <a:p>
            <a:pPr lvl="1">
              <a:buFont typeface="Wingdings" panose="05000000000000000000" pitchFamily="2" charset="2"/>
              <a:buChar char="ü"/>
            </a:pPr>
            <a:r>
              <a:rPr lang="en-US" dirty="0">
                <a:ea typeface="ＭＳ Ｐゴシック" pitchFamily="28" charset="-128"/>
              </a:rPr>
              <a:t>be able to retain programming and the time setting during loss of power for a period of </a:t>
            </a:r>
            <a:r>
              <a:rPr lang="en-US" u="sng" dirty="0">
                <a:ea typeface="ＭＳ Ｐゴシック" pitchFamily="28" charset="-128"/>
              </a:rPr>
              <a:t>&gt;</a:t>
            </a:r>
            <a:r>
              <a:rPr lang="en-US" dirty="0">
                <a:ea typeface="ＭＳ Ｐゴシック" pitchFamily="28" charset="-128"/>
              </a:rPr>
              <a:t> 10 hours</a:t>
            </a:r>
          </a:p>
          <a:p>
            <a:endParaRPr lang="en-US" dirty="0"/>
          </a:p>
        </p:txBody>
      </p:sp>
      <p:sp>
        <p:nvSpPr>
          <p:cNvPr id="3" name="Title 2"/>
          <p:cNvSpPr>
            <a:spLocks noGrp="1"/>
          </p:cNvSpPr>
          <p:nvPr>
            <p:ph type="title"/>
          </p:nvPr>
        </p:nvSpPr>
        <p:spPr>
          <a:xfrm>
            <a:off x="280381" y="0"/>
            <a:ext cx="5938837" cy="921004"/>
          </a:xfrm>
        </p:spPr>
        <p:txBody>
          <a:bodyPr>
            <a:normAutofit/>
          </a:bodyPr>
          <a:lstStyle/>
          <a:p>
            <a:r>
              <a:rPr lang="en-US" sz="2400" b="1" dirty="0">
                <a:ea typeface="ＭＳ Ｐゴシック" pitchFamily="28" charset="-128"/>
              </a:rPr>
              <a:t>Exterior Time-Switch Control Function</a:t>
            </a:r>
            <a:br>
              <a:rPr lang="en-US" sz="2400" dirty="0">
                <a:solidFill>
                  <a:srgbClr val="FF0000"/>
                </a:solidFill>
                <a:ea typeface="ＭＳ Ｐゴシック" pitchFamily="28" charset="-128"/>
              </a:rPr>
            </a:br>
            <a:r>
              <a:rPr lang="en-US" sz="2000" b="1" i="1" dirty="0">
                <a:ea typeface="ＭＳ Ｐゴシック" pitchFamily="28" charset="-128"/>
              </a:rPr>
              <a:t>Section C405.2.</a:t>
            </a:r>
            <a:r>
              <a:rPr lang="en-US" sz="2000" b="1" i="1" dirty="0">
                <a:solidFill>
                  <a:srgbClr val="FF0000"/>
                </a:solidFill>
                <a:ea typeface="ＭＳ Ｐゴシック" pitchFamily="28" charset="-128"/>
              </a:rPr>
              <a:t>7</a:t>
            </a:r>
            <a:r>
              <a:rPr lang="en-US" sz="2000" b="1" i="1" dirty="0">
                <a:ea typeface="ＭＳ Ｐゴシック" pitchFamily="28" charset="-128"/>
              </a:rPr>
              <a:t>.4</a:t>
            </a:r>
          </a:p>
        </p:txBody>
      </p:sp>
    </p:spTree>
    <p:extLst>
      <p:ext uri="{BB962C8B-B14F-4D97-AF65-F5344CB8AC3E}">
        <p14:creationId xmlns:p14="http://schemas.microsoft.com/office/powerpoint/2010/main" val="4223269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486" y="1111625"/>
            <a:ext cx="6574521" cy="5355851"/>
          </a:xfrm>
        </p:spPr>
        <p:txBody>
          <a:bodyPr>
            <a:normAutofit/>
          </a:bodyPr>
          <a:lstStyle/>
          <a:p>
            <a:r>
              <a:rPr lang="en-US" dirty="0">
                <a:solidFill>
                  <a:srgbClr val="FF0000"/>
                </a:solidFill>
              </a:rPr>
              <a:t>Multiple control requirements required for parking garage lighting</a:t>
            </a:r>
          </a:p>
          <a:p>
            <a:r>
              <a:rPr lang="en-US" dirty="0">
                <a:solidFill>
                  <a:srgbClr val="FF0000"/>
                </a:solidFill>
              </a:rPr>
              <a:t>Automatic time-switch</a:t>
            </a:r>
          </a:p>
          <a:p>
            <a:r>
              <a:rPr lang="en-US" dirty="0">
                <a:solidFill>
                  <a:srgbClr val="FF0000"/>
                </a:solidFill>
              </a:rPr>
              <a:t>Automatically reduce lighting by 30% when no activity in a lighting zone for 20 minutes, zone must be &lt; 3600 ft</a:t>
            </a:r>
            <a:r>
              <a:rPr lang="en-US" baseline="30000" dirty="0">
                <a:solidFill>
                  <a:srgbClr val="FF0000"/>
                </a:solidFill>
              </a:rPr>
              <a:t>2</a:t>
            </a:r>
          </a:p>
          <a:p>
            <a:r>
              <a:rPr lang="en-US" dirty="0">
                <a:solidFill>
                  <a:srgbClr val="FF0000"/>
                </a:solidFill>
              </a:rPr>
              <a:t>In daylight transition zone at entrances and exits, lighting to be separately controlled that reduces lighting at night</a:t>
            </a:r>
          </a:p>
          <a:p>
            <a:r>
              <a:rPr lang="en-US" dirty="0">
                <a:solidFill>
                  <a:srgbClr val="FF0000"/>
                </a:solidFill>
              </a:rPr>
              <a:t>Lighting within 30 ft of perimeter opening or fenestration to reduce in response to daylight by at least 50%</a:t>
            </a:r>
          </a:p>
        </p:txBody>
      </p:sp>
      <p:sp>
        <p:nvSpPr>
          <p:cNvPr id="3" name="Title 2"/>
          <p:cNvSpPr>
            <a:spLocks noGrp="1"/>
          </p:cNvSpPr>
          <p:nvPr>
            <p:ph type="title"/>
          </p:nvPr>
        </p:nvSpPr>
        <p:spPr>
          <a:xfrm>
            <a:off x="280381" y="0"/>
            <a:ext cx="5938837" cy="921004"/>
          </a:xfrm>
        </p:spPr>
        <p:txBody>
          <a:bodyPr>
            <a:normAutofit/>
          </a:bodyPr>
          <a:lstStyle/>
          <a:p>
            <a:r>
              <a:rPr lang="en-US" sz="2400" b="1" dirty="0">
                <a:solidFill>
                  <a:srgbClr val="FF0000"/>
                </a:solidFill>
                <a:ea typeface="ＭＳ Ｐゴシック" pitchFamily="28" charset="-128"/>
              </a:rPr>
              <a:t>Parking Garage Lighting Control</a:t>
            </a:r>
            <a:br>
              <a:rPr lang="en-US" sz="2400" dirty="0">
                <a:solidFill>
                  <a:srgbClr val="FF0000"/>
                </a:solidFill>
                <a:ea typeface="ＭＳ Ｐゴシック" pitchFamily="28" charset="-128"/>
              </a:rPr>
            </a:br>
            <a:r>
              <a:rPr lang="en-US" sz="2000" b="1" i="1" dirty="0">
                <a:solidFill>
                  <a:srgbClr val="FF0000"/>
                </a:solidFill>
                <a:ea typeface="ＭＳ Ｐゴシック" pitchFamily="28" charset="-128"/>
              </a:rPr>
              <a:t>Section C405.2.8</a:t>
            </a:r>
          </a:p>
        </p:txBody>
      </p:sp>
      <p:pic>
        <p:nvPicPr>
          <p:cNvPr id="4" name="Picture 3" descr="A building next to a window&#10;&#10;Description automatically generated">
            <a:extLst>
              <a:ext uri="{FF2B5EF4-FFF2-40B4-BE49-F238E27FC236}">
                <a16:creationId xmlns:a16="http://schemas.microsoft.com/office/drawing/2014/main" id="{F2267D60-9EE8-40D2-92D8-75AAF919A02F}"/>
              </a:ext>
            </a:extLst>
          </p:cNvPr>
          <p:cNvPicPr>
            <a:picLocks noChangeAspect="1"/>
          </p:cNvPicPr>
          <p:nvPr/>
        </p:nvPicPr>
        <p:blipFill>
          <a:blip r:embed="rId3"/>
          <a:stretch>
            <a:fillRect/>
          </a:stretch>
        </p:blipFill>
        <p:spPr>
          <a:xfrm>
            <a:off x="9793043" y="4691012"/>
            <a:ext cx="2275809" cy="1706857"/>
          </a:xfrm>
          <a:prstGeom prst="rect">
            <a:avLst/>
          </a:prstGeom>
        </p:spPr>
      </p:pic>
      <p:pic>
        <p:nvPicPr>
          <p:cNvPr id="5" name="Picture 4" descr="A large room&#10;&#10;Description automatically generated">
            <a:extLst>
              <a:ext uri="{FF2B5EF4-FFF2-40B4-BE49-F238E27FC236}">
                <a16:creationId xmlns:a16="http://schemas.microsoft.com/office/drawing/2014/main" id="{B3A226CA-E14C-49AC-BF03-8A848C28162B}"/>
              </a:ext>
            </a:extLst>
          </p:cNvPr>
          <p:cNvPicPr>
            <a:picLocks noChangeAspect="1"/>
          </p:cNvPicPr>
          <p:nvPr/>
        </p:nvPicPr>
        <p:blipFill>
          <a:blip r:embed="rId4"/>
          <a:stretch>
            <a:fillRect/>
          </a:stretch>
        </p:blipFill>
        <p:spPr>
          <a:xfrm>
            <a:off x="9793043" y="1559719"/>
            <a:ext cx="2277634" cy="1708226"/>
          </a:xfrm>
          <a:prstGeom prst="rect">
            <a:avLst/>
          </a:prstGeom>
        </p:spPr>
      </p:pic>
      <p:pic>
        <p:nvPicPr>
          <p:cNvPr id="6" name="Picture 5" descr="The inside of a building&#10;&#10;Description automatically generated">
            <a:extLst>
              <a:ext uri="{FF2B5EF4-FFF2-40B4-BE49-F238E27FC236}">
                <a16:creationId xmlns:a16="http://schemas.microsoft.com/office/drawing/2014/main" id="{BE809E7F-55D5-4124-A749-19098DFBD387}"/>
              </a:ext>
            </a:extLst>
          </p:cNvPr>
          <p:cNvPicPr>
            <a:picLocks noChangeAspect="1"/>
          </p:cNvPicPr>
          <p:nvPr/>
        </p:nvPicPr>
        <p:blipFill>
          <a:blip r:embed="rId5"/>
          <a:stretch>
            <a:fillRect/>
          </a:stretch>
        </p:blipFill>
        <p:spPr>
          <a:xfrm>
            <a:off x="7428331" y="4688328"/>
            <a:ext cx="2279388" cy="1709541"/>
          </a:xfrm>
          <a:prstGeom prst="rect">
            <a:avLst/>
          </a:prstGeom>
        </p:spPr>
      </p:pic>
      <p:pic>
        <p:nvPicPr>
          <p:cNvPr id="7" name="Picture 6" descr="A picture containing building, road, outdoor, street&#10;&#10;Description automatically generated">
            <a:extLst>
              <a:ext uri="{FF2B5EF4-FFF2-40B4-BE49-F238E27FC236}">
                <a16:creationId xmlns:a16="http://schemas.microsoft.com/office/drawing/2014/main" id="{61E0B131-FF85-44C6-93CD-0A334DBD1287}"/>
              </a:ext>
            </a:extLst>
          </p:cNvPr>
          <p:cNvPicPr>
            <a:picLocks noChangeAspect="1"/>
          </p:cNvPicPr>
          <p:nvPr/>
        </p:nvPicPr>
        <p:blipFill>
          <a:blip r:embed="rId6"/>
          <a:stretch>
            <a:fillRect/>
          </a:stretch>
        </p:blipFill>
        <p:spPr>
          <a:xfrm>
            <a:off x="7428331" y="1558404"/>
            <a:ext cx="2279388" cy="1709541"/>
          </a:xfrm>
          <a:prstGeom prst="rect">
            <a:avLst/>
          </a:prstGeom>
        </p:spPr>
      </p:pic>
    </p:spTree>
    <p:extLst>
      <p:ext uri="{BB962C8B-B14F-4D97-AF65-F5344CB8AC3E}">
        <p14:creationId xmlns:p14="http://schemas.microsoft.com/office/powerpoint/2010/main" val="3391895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a:xfrm>
            <a:off x="924128" y="1246910"/>
            <a:ext cx="9286672" cy="5027381"/>
          </a:xfrm>
        </p:spPr>
        <p:txBody>
          <a:bodyPr/>
          <a:lstStyle/>
          <a:p>
            <a:pPr marL="0" indent="0">
              <a:lnSpc>
                <a:spcPct val="90000"/>
              </a:lnSpc>
              <a:buNone/>
            </a:pPr>
            <a:r>
              <a:rPr lang="en-US" dirty="0">
                <a:ea typeface="ＭＳ Ｐゴシック" pitchFamily="28" charset="-128"/>
              </a:rPr>
              <a:t>Proposed lighting wattage must be calculated in accordance with </a:t>
            </a:r>
            <a:r>
              <a:rPr lang="en-US" i="1" dirty="0">
                <a:ea typeface="ＭＳ Ｐゴシック" pitchFamily="28" charset="-128"/>
              </a:rPr>
              <a:t>Equation 4-10</a:t>
            </a:r>
          </a:p>
          <a:p>
            <a:pPr marL="1257300" lvl="2" indent="-342900">
              <a:lnSpc>
                <a:spcPct val="90000"/>
              </a:lnSpc>
            </a:pPr>
            <a:r>
              <a:rPr lang="en-US" sz="2400" b="1" dirty="0">
                <a:ea typeface="ＭＳ Ｐゴシック" pitchFamily="28" charset="-128"/>
              </a:rPr>
              <a:t>TCLP = [LVL + BLL + LED + TRK + OTHER]</a:t>
            </a:r>
          </a:p>
          <a:p>
            <a:pPr marL="1257300" lvl="2" indent="-342900">
              <a:lnSpc>
                <a:spcPct val="90000"/>
              </a:lnSpc>
            </a:pPr>
            <a:endParaRPr lang="en-US" sz="2400" b="1" dirty="0">
              <a:ea typeface="ＭＳ Ｐゴシック" pitchFamily="28" charset="-128"/>
            </a:endParaRPr>
          </a:p>
          <a:p>
            <a:pPr marL="457200">
              <a:lnSpc>
                <a:spcPct val="90000"/>
              </a:lnSpc>
            </a:pPr>
            <a:r>
              <a:rPr lang="en-US" sz="1800" dirty="0">
                <a:ea typeface="ＭＳ Ｐゴシック" pitchFamily="28" charset="-128"/>
              </a:rPr>
              <a:t>TCLP = total connected lighting power (watts)</a:t>
            </a:r>
          </a:p>
          <a:p>
            <a:pPr marL="457200">
              <a:lnSpc>
                <a:spcPct val="90000"/>
              </a:lnSpc>
            </a:pPr>
            <a:r>
              <a:rPr lang="en-US" sz="1800" dirty="0">
                <a:ea typeface="ＭＳ Ｐゴシック" pitchFamily="28" charset="-128"/>
              </a:rPr>
              <a:t>LVL = labeled wattage of luminaires connected directly to building power</a:t>
            </a:r>
          </a:p>
          <a:p>
            <a:pPr marL="457200">
              <a:lnSpc>
                <a:spcPct val="90000"/>
              </a:lnSpc>
            </a:pPr>
            <a:r>
              <a:rPr lang="en-US" sz="1800" dirty="0">
                <a:ea typeface="ＭＳ Ｐゴシック" pitchFamily="28" charset="-128"/>
              </a:rPr>
              <a:t>BLL = wattage of the ballast or transformer</a:t>
            </a:r>
          </a:p>
          <a:p>
            <a:pPr marL="457200">
              <a:lnSpc>
                <a:spcPct val="90000"/>
              </a:lnSpc>
            </a:pPr>
            <a:r>
              <a:rPr lang="en-US" sz="1800" dirty="0">
                <a:ea typeface="ＭＳ Ｐゴシック" pitchFamily="28" charset="-128"/>
              </a:rPr>
              <a:t>LED = wattage of LEDs with either integral or remote drivers</a:t>
            </a:r>
          </a:p>
          <a:p>
            <a:pPr marL="457200">
              <a:lnSpc>
                <a:spcPct val="90000"/>
              </a:lnSpc>
            </a:pPr>
            <a:r>
              <a:rPr lang="en-US" sz="1800" dirty="0">
                <a:ea typeface="ＭＳ Ｐゴシック" pitchFamily="28" charset="-128"/>
              </a:rPr>
              <a:t>TRK = wattage of lighting tracks, cable conductors, rail conductors, and plug-in busways specified wattage of the luminaires but not less than 8 W per linear foot OR the wattage limit of other permanent current-limiting devices on the system OR wattage limit of the transformer</a:t>
            </a:r>
          </a:p>
          <a:p>
            <a:pPr marL="457200">
              <a:lnSpc>
                <a:spcPct val="90000"/>
              </a:lnSpc>
            </a:pPr>
            <a:r>
              <a:rPr lang="en-US" sz="1800" dirty="0">
                <a:ea typeface="ＭＳ Ｐゴシック" pitchFamily="28" charset="-128"/>
              </a:rPr>
              <a:t>OTHER = the wattage of all other luminaires and lighting sources not covered previously and associated with interior lighting verified by data supplied by the manufacturer or other approved sources</a:t>
            </a:r>
          </a:p>
        </p:txBody>
      </p:sp>
      <p:sp>
        <p:nvSpPr>
          <p:cNvPr id="35843" name="Rectangle 2"/>
          <p:cNvSpPr>
            <a:spLocks noGrp="1" noChangeArrowheads="1"/>
          </p:cNvSpPr>
          <p:nvPr>
            <p:ph type="title"/>
          </p:nvPr>
        </p:nvSpPr>
        <p:spPr>
          <a:xfrm>
            <a:off x="350196" y="0"/>
            <a:ext cx="7507929" cy="921004"/>
          </a:xfrm>
        </p:spPr>
        <p:txBody>
          <a:bodyPr>
            <a:normAutofit/>
          </a:bodyPr>
          <a:lstStyle/>
          <a:p>
            <a:r>
              <a:rPr lang="en-US" sz="2700" b="1" dirty="0">
                <a:ea typeface="ＭＳ Ｐゴシック" pitchFamily="28" charset="-128"/>
              </a:rPr>
              <a:t>Proposed Connected Lighting Calculation</a:t>
            </a:r>
            <a:br>
              <a:rPr lang="en-US" sz="2400" b="1" dirty="0">
                <a:ea typeface="ＭＳ Ｐゴシック" pitchFamily="28" charset="-128"/>
              </a:rPr>
            </a:br>
            <a:r>
              <a:rPr lang="en-US" sz="2200" b="1" i="1" dirty="0">
                <a:ea typeface="ＭＳ Ｐゴシック" pitchFamily="28" charset="-128"/>
              </a:rPr>
              <a:t>Section C405.3.1</a:t>
            </a:r>
          </a:p>
        </p:txBody>
      </p:sp>
    </p:spTree>
    <p:extLst>
      <p:ext uri="{BB962C8B-B14F-4D97-AF65-F5344CB8AC3E}">
        <p14:creationId xmlns:p14="http://schemas.microsoft.com/office/powerpoint/2010/main" val="4189115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340468" y="13648"/>
            <a:ext cx="7279533" cy="921004"/>
          </a:xfrm>
        </p:spPr>
        <p:txBody>
          <a:bodyPr>
            <a:normAutofit fontScale="90000"/>
          </a:bodyPr>
          <a:lstStyle/>
          <a:p>
            <a:pPr>
              <a:lnSpc>
                <a:spcPct val="80000"/>
              </a:lnSpc>
            </a:pPr>
            <a:r>
              <a:rPr lang="en-US" sz="2700" b="1" dirty="0">
                <a:ea typeface="ＭＳ Ｐゴシック" pitchFamily="28" charset="-128"/>
              </a:rPr>
              <a:t>Exemptions to Proposed Interior Lighting Power Calculation</a:t>
            </a:r>
            <a:br>
              <a:rPr lang="en-US" sz="2400" b="1" dirty="0">
                <a:ea typeface="ＭＳ Ｐゴシック" pitchFamily="28" charset="-128"/>
              </a:rPr>
            </a:br>
            <a:r>
              <a:rPr lang="en-US" sz="2200" b="1" i="1" dirty="0">
                <a:ea typeface="ＭＳ Ｐゴシック" pitchFamily="28" charset="-128"/>
              </a:rPr>
              <a:t>Section C405.</a:t>
            </a:r>
            <a:r>
              <a:rPr lang="en-US" sz="2200" b="1" i="1" dirty="0">
                <a:solidFill>
                  <a:srgbClr val="FF0000"/>
                </a:solidFill>
                <a:ea typeface="ＭＳ Ｐゴシック" pitchFamily="28" charset="-128"/>
              </a:rPr>
              <a:t>3</a:t>
            </a:r>
            <a:r>
              <a:rPr lang="en-US" sz="2200" b="1" i="1" dirty="0">
                <a:ea typeface="ＭＳ Ｐゴシック" pitchFamily="28" charset="-128"/>
              </a:rPr>
              <a:t>.1</a:t>
            </a:r>
          </a:p>
        </p:txBody>
      </p:sp>
      <p:sp>
        <p:nvSpPr>
          <p:cNvPr id="4" name="Rectangle 3"/>
          <p:cNvSpPr>
            <a:spLocks noGrp="1" noChangeArrowheads="1"/>
          </p:cNvSpPr>
          <p:nvPr>
            <p:ph idx="1"/>
          </p:nvPr>
        </p:nvSpPr>
        <p:spPr>
          <a:xfrm>
            <a:off x="846306" y="1205344"/>
            <a:ext cx="10359957" cy="5312187"/>
          </a:xfrm>
        </p:spPr>
        <p:txBody>
          <a:bodyPr>
            <a:normAutofit lnSpcReduction="10000"/>
          </a:bodyPr>
          <a:lstStyle/>
          <a:p>
            <a:pPr marL="533400" indent="-361950">
              <a:lnSpc>
                <a:spcPct val="85000"/>
              </a:lnSpc>
              <a:buFont typeface="Wingdings" pitchFamily="2" charset="2"/>
              <a:buChar char="ü"/>
            </a:pPr>
            <a:endParaRPr lang="en-US" sz="1000" dirty="0">
              <a:ea typeface="ＭＳ Ｐゴシック" pitchFamily="28" charset="-128"/>
            </a:endParaRPr>
          </a:p>
          <a:p>
            <a:pPr marL="533400" indent="-361950">
              <a:lnSpc>
                <a:spcPct val="85000"/>
              </a:lnSpc>
              <a:buFont typeface="Wingdings" pitchFamily="2" charset="2"/>
              <a:buChar char="ü"/>
            </a:pPr>
            <a:r>
              <a:rPr lang="en-US" sz="1600" dirty="0">
                <a:ea typeface="ＭＳ Ｐゴシック" pitchFamily="28" charset="-128"/>
              </a:rPr>
              <a:t>Television broadcast lighting for playing areas in sports arenas</a:t>
            </a:r>
          </a:p>
          <a:p>
            <a:pPr marL="533400" indent="-361950">
              <a:lnSpc>
                <a:spcPct val="85000"/>
              </a:lnSpc>
              <a:buFont typeface="Wingdings" pitchFamily="2" charset="2"/>
              <a:buChar char="ü"/>
            </a:pPr>
            <a:r>
              <a:rPr lang="en-US" sz="1600" dirty="0">
                <a:ea typeface="ＭＳ Ｐゴシック" pitchFamily="28" charset="-128"/>
              </a:rPr>
              <a:t>Emergency lighting automatically off during normal business operation</a:t>
            </a:r>
          </a:p>
          <a:p>
            <a:pPr marL="533400" indent="-361950">
              <a:lnSpc>
                <a:spcPct val="85000"/>
              </a:lnSpc>
              <a:buFont typeface="Wingdings" pitchFamily="2" charset="2"/>
              <a:buChar char="ü"/>
            </a:pPr>
            <a:r>
              <a:rPr lang="en-US" sz="1600" dirty="0">
                <a:ea typeface="ＭＳ Ｐゴシック" pitchFamily="28" charset="-128"/>
              </a:rPr>
              <a:t>Lighting for occupants with special needs (visual impairment and other medical and age-related issues)</a:t>
            </a:r>
          </a:p>
          <a:p>
            <a:pPr marL="533400" indent="-361950">
              <a:lnSpc>
                <a:spcPct val="85000"/>
              </a:lnSpc>
              <a:buFont typeface="Wingdings" pitchFamily="2" charset="2"/>
              <a:buChar char="ü"/>
            </a:pPr>
            <a:r>
              <a:rPr lang="en-US" sz="1600" dirty="0">
                <a:ea typeface="ＭＳ Ｐゴシック" pitchFamily="28" charset="-128"/>
              </a:rPr>
              <a:t>Casino gaming areas</a:t>
            </a:r>
          </a:p>
          <a:p>
            <a:pPr marL="533400" indent="-361950">
              <a:lnSpc>
                <a:spcPct val="85000"/>
              </a:lnSpc>
              <a:buFont typeface="Wingdings" pitchFamily="2" charset="2"/>
              <a:buChar char="ü"/>
            </a:pPr>
            <a:r>
              <a:rPr lang="en-US" sz="1600" dirty="0">
                <a:ea typeface="ＭＳ Ｐゴシック" pitchFamily="28" charset="-128"/>
              </a:rPr>
              <a:t>Mirror lighting in dressing rooms</a:t>
            </a:r>
          </a:p>
          <a:p>
            <a:pPr marL="533400" indent="-361950">
              <a:lnSpc>
                <a:spcPct val="85000"/>
              </a:lnSpc>
              <a:buFont typeface="Wingdings" pitchFamily="2" charset="2"/>
              <a:buChar char="ü"/>
            </a:pPr>
            <a:r>
              <a:rPr lang="en-US" sz="1600" dirty="0">
                <a:ea typeface="ＭＳ Ｐゴシック" pitchFamily="28" charset="-128"/>
              </a:rPr>
              <a:t>Task lighting for medical and dental purposes (in addition to general lighting and controlled independently)</a:t>
            </a:r>
          </a:p>
          <a:p>
            <a:pPr marL="533400" indent="-361950">
              <a:lnSpc>
                <a:spcPct val="85000"/>
              </a:lnSpc>
              <a:buFont typeface="Wingdings" pitchFamily="2" charset="2"/>
              <a:buChar char="ü"/>
            </a:pPr>
            <a:r>
              <a:rPr lang="en-US" sz="1600" dirty="0">
                <a:ea typeface="ＭＳ Ｐゴシック" pitchFamily="28" charset="-128"/>
              </a:rPr>
              <a:t>Display lighting for exhibits in galleries, museums and monuments (in addition to general lighting and controlled independently)</a:t>
            </a:r>
          </a:p>
          <a:p>
            <a:pPr marL="533400" indent="-361950">
              <a:lnSpc>
                <a:spcPct val="85000"/>
              </a:lnSpc>
              <a:buFont typeface="Wingdings" pitchFamily="2" charset="2"/>
              <a:buChar char="ü"/>
            </a:pPr>
            <a:r>
              <a:rPr lang="en-US" sz="1600" dirty="0">
                <a:ea typeface="ＭＳ Ｐゴシック" pitchFamily="28" charset="-128"/>
              </a:rPr>
              <a:t>Theatrical, stage, film, and video production</a:t>
            </a:r>
          </a:p>
          <a:p>
            <a:pPr marL="533400" indent="-361950">
              <a:lnSpc>
                <a:spcPct val="85000"/>
              </a:lnSpc>
              <a:buFont typeface="Wingdings" pitchFamily="2" charset="2"/>
              <a:buChar char="ü"/>
            </a:pPr>
            <a:r>
              <a:rPr lang="en-US" sz="1600" dirty="0">
                <a:ea typeface="ＭＳ Ｐゴシック" pitchFamily="28" charset="-128"/>
              </a:rPr>
              <a:t>Used for photographic processes</a:t>
            </a:r>
          </a:p>
          <a:p>
            <a:pPr marL="533400" indent="-361950">
              <a:lnSpc>
                <a:spcPct val="85000"/>
              </a:lnSpc>
              <a:buFont typeface="Wingdings" pitchFamily="2" charset="2"/>
              <a:buChar char="ü"/>
            </a:pPr>
            <a:r>
              <a:rPr lang="en-US" sz="1600" dirty="0">
                <a:ea typeface="ＭＳ Ｐゴシック" pitchFamily="28" charset="-128"/>
              </a:rPr>
              <a:t>Integral to equipment or instrumentation installed by manufacturer</a:t>
            </a:r>
          </a:p>
          <a:p>
            <a:pPr marL="533400" indent="-361950">
              <a:lnSpc>
                <a:spcPct val="85000"/>
              </a:lnSpc>
              <a:buFont typeface="Wingdings" pitchFamily="2" charset="2"/>
              <a:buChar char="ü"/>
            </a:pPr>
            <a:r>
              <a:rPr lang="en-US" sz="1600" dirty="0">
                <a:ea typeface="ＭＳ Ｐゴシック" pitchFamily="28" charset="-128"/>
              </a:rPr>
              <a:t>Plant growth or maintenance</a:t>
            </a:r>
          </a:p>
          <a:p>
            <a:pPr marL="533400" indent="-361950">
              <a:lnSpc>
                <a:spcPct val="85000"/>
              </a:lnSpc>
              <a:buFont typeface="Wingdings" pitchFamily="2" charset="2"/>
              <a:buChar char="ü"/>
            </a:pPr>
            <a:r>
              <a:rPr lang="en-US" sz="1600" dirty="0">
                <a:ea typeface="ＭＳ Ｐゴシック" pitchFamily="28" charset="-128"/>
              </a:rPr>
              <a:t>Advertising or directional signage</a:t>
            </a:r>
          </a:p>
          <a:p>
            <a:pPr marL="533400" indent="-361950">
              <a:lnSpc>
                <a:spcPct val="85000"/>
              </a:lnSpc>
              <a:buFont typeface="Wingdings" pitchFamily="2" charset="2"/>
              <a:buChar char="ü"/>
            </a:pPr>
            <a:r>
              <a:rPr lang="en-US" sz="1600" dirty="0">
                <a:ea typeface="ＭＳ Ｐゴシック" pitchFamily="28" charset="-128"/>
              </a:rPr>
              <a:t>Food warming</a:t>
            </a:r>
          </a:p>
          <a:p>
            <a:pPr marL="533400" indent="-361950">
              <a:lnSpc>
                <a:spcPct val="85000"/>
              </a:lnSpc>
              <a:buFont typeface="Wingdings" pitchFamily="2" charset="2"/>
              <a:buChar char="ü"/>
            </a:pPr>
            <a:r>
              <a:rPr lang="en-US" sz="1600" dirty="0">
                <a:ea typeface="ＭＳ Ｐゴシック" pitchFamily="28" charset="-128"/>
              </a:rPr>
              <a:t>Lighting equipment that is for sale</a:t>
            </a:r>
          </a:p>
          <a:p>
            <a:pPr marL="533400" indent="-361950">
              <a:lnSpc>
                <a:spcPct val="85000"/>
              </a:lnSpc>
              <a:buFont typeface="Wingdings" pitchFamily="2" charset="2"/>
              <a:buChar char="ü"/>
            </a:pPr>
            <a:r>
              <a:rPr lang="en-US" sz="1600" dirty="0">
                <a:ea typeface="ＭＳ Ｐゴシック" pitchFamily="28" charset="-128"/>
              </a:rPr>
              <a:t>Lighting demonstration equipment in lighting education facilities</a:t>
            </a:r>
          </a:p>
          <a:p>
            <a:pPr marL="533400" indent="-361950">
              <a:lnSpc>
                <a:spcPct val="85000"/>
              </a:lnSpc>
              <a:buFont typeface="Wingdings" pitchFamily="2" charset="2"/>
              <a:buChar char="ü"/>
            </a:pPr>
            <a:r>
              <a:rPr lang="en-US" sz="1600" dirty="0">
                <a:ea typeface="ＭＳ Ｐゴシック" pitchFamily="28" charset="-128"/>
              </a:rPr>
              <a:t>Approved because of safety considerations</a:t>
            </a:r>
          </a:p>
          <a:p>
            <a:pPr marL="533400" indent="-361950">
              <a:lnSpc>
                <a:spcPct val="85000"/>
              </a:lnSpc>
              <a:buFont typeface="Wingdings" pitchFamily="2" charset="2"/>
              <a:buChar char="ü"/>
            </a:pPr>
            <a:r>
              <a:rPr lang="en-US" sz="1600" dirty="0">
                <a:ea typeface="ＭＳ Ｐゴシック" pitchFamily="28" charset="-128"/>
              </a:rPr>
              <a:t>In retail display windows when the display is enclosed by ceiling-height partitions</a:t>
            </a:r>
          </a:p>
          <a:p>
            <a:pPr marL="533400" indent="-361950">
              <a:lnSpc>
                <a:spcPct val="85000"/>
              </a:lnSpc>
              <a:buFont typeface="Wingdings" pitchFamily="2" charset="2"/>
              <a:buChar char="ü"/>
            </a:pPr>
            <a:r>
              <a:rPr lang="en-US" sz="1600" dirty="0">
                <a:ea typeface="ＭＳ Ｐゴシック" pitchFamily="28" charset="-128"/>
              </a:rPr>
              <a:t>Furniture-mounted supplemental task lighting controlled by automatic shutoff</a:t>
            </a:r>
          </a:p>
          <a:p>
            <a:pPr marL="533400" indent="-361950">
              <a:lnSpc>
                <a:spcPct val="85000"/>
              </a:lnSpc>
              <a:buFont typeface="Wingdings" pitchFamily="2" charset="2"/>
              <a:buChar char="ü"/>
            </a:pPr>
            <a:r>
              <a:rPr lang="en-US" sz="1600" dirty="0">
                <a:ea typeface="ＭＳ Ｐゴシック" pitchFamily="28" charset="-128"/>
              </a:rPr>
              <a:t>Exit signs</a:t>
            </a:r>
          </a:p>
          <a:p>
            <a:pPr marL="533400" indent="-361950">
              <a:lnSpc>
                <a:spcPct val="85000"/>
              </a:lnSpc>
              <a:buFont typeface="Wingdings" pitchFamily="2" charset="2"/>
              <a:buChar char="ü"/>
            </a:pPr>
            <a:r>
              <a:rPr lang="en-US" sz="1600" dirty="0">
                <a:solidFill>
                  <a:srgbClr val="FF0000"/>
                </a:solidFill>
                <a:ea typeface="ＭＳ Ｐゴシック" pitchFamily="28" charset="-128"/>
              </a:rPr>
              <a:t>Antimicrobial lighting used for sole purpose of disinfecting a space</a:t>
            </a:r>
          </a:p>
        </p:txBody>
      </p:sp>
    </p:spTree>
    <p:extLst>
      <p:ext uri="{BB962C8B-B14F-4D97-AF65-F5344CB8AC3E}">
        <p14:creationId xmlns:p14="http://schemas.microsoft.com/office/powerpoint/2010/main" val="829060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sz="half" idx="2"/>
          </p:nvPr>
        </p:nvSpPr>
        <p:spPr>
          <a:xfrm>
            <a:off x="894945" y="1403639"/>
            <a:ext cx="10340502" cy="4876800"/>
          </a:xfrm>
        </p:spPr>
        <p:txBody>
          <a:bodyPr/>
          <a:lstStyle/>
          <a:p>
            <a:pPr>
              <a:lnSpc>
                <a:spcPct val="90000"/>
              </a:lnSpc>
              <a:buFont typeface="Arial" panose="020B0604020202020204" pitchFamily="34" charset="0"/>
              <a:buChar char="•"/>
            </a:pPr>
            <a:r>
              <a:rPr lang="en-US" dirty="0">
                <a:ea typeface="ＭＳ Ｐゴシック" pitchFamily="28" charset="-128"/>
              </a:rPr>
              <a:t>Sum the wattage of all proposed connected lighting power </a:t>
            </a:r>
          </a:p>
          <a:p>
            <a:pPr>
              <a:lnSpc>
                <a:spcPct val="90000"/>
              </a:lnSpc>
            </a:pPr>
            <a:endParaRPr lang="en-US" sz="1200" dirty="0">
              <a:ea typeface="ＭＳ Ｐゴシック" pitchFamily="28" charset="-128"/>
            </a:endParaRPr>
          </a:p>
          <a:p>
            <a:pPr marL="0" indent="0">
              <a:lnSpc>
                <a:spcPct val="90000"/>
              </a:lnSpc>
              <a:buNone/>
            </a:pPr>
            <a:r>
              <a:rPr lang="en-US" dirty="0">
                <a:ea typeface="ＭＳ Ｐゴシック" pitchFamily="28" charset="-128"/>
              </a:rPr>
              <a:t>This must include all lighting that is part of the design for the space including:</a:t>
            </a:r>
          </a:p>
          <a:p>
            <a:pPr lvl="1">
              <a:lnSpc>
                <a:spcPct val="90000"/>
              </a:lnSpc>
              <a:buFont typeface="Wingdings" pitchFamily="2" charset="2"/>
              <a:buChar char="ü"/>
            </a:pPr>
            <a:r>
              <a:rPr lang="en-US" dirty="0">
                <a:ea typeface="ＭＳ Ｐゴシック" pitchFamily="28" charset="-128"/>
              </a:rPr>
              <a:t>Overhead lighting</a:t>
            </a:r>
          </a:p>
          <a:p>
            <a:pPr lvl="1">
              <a:lnSpc>
                <a:spcPct val="90000"/>
              </a:lnSpc>
              <a:buFont typeface="Wingdings" pitchFamily="2" charset="2"/>
              <a:buChar char="ü"/>
            </a:pPr>
            <a:r>
              <a:rPr lang="en-US" dirty="0">
                <a:ea typeface="ＭＳ Ｐゴシック" pitchFamily="28" charset="-128"/>
              </a:rPr>
              <a:t>Task lighting</a:t>
            </a:r>
          </a:p>
          <a:p>
            <a:pPr lvl="1">
              <a:lnSpc>
                <a:spcPct val="90000"/>
              </a:lnSpc>
              <a:buFont typeface="Wingdings" pitchFamily="2" charset="2"/>
              <a:buChar char="ü"/>
            </a:pPr>
            <a:r>
              <a:rPr lang="en-US" dirty="0">
                <a:ea typeface="ＭＳ Ｐゴシック" pitchFamily="28" charset="-128"/>
              </a:rPr>
              <a:t>Decorative lighting</a:t>
            </a:r>
          </a:p>
          <a:p>
            <a:pPr lvl="1">
              <a:lnSpc>
                <a:spcPct val="90000"/>
              </a:lnSpc>
              <a:buFontTx/>
              <a:buNone/>
            </a:pPr>
            <a:endParaRPr lang="en-US" dirty="0">
              <a:ea typeface="ＭＳ Ｐゴシック" pitchFamily="28" charset="-128"/>
            </a:endParaRPr>
          </a:p>
          <a:p>
            <a:pPr>
              <a:lnSpc>
                <a:spcPct val="90000"/>
              </a:lnSpc>
              <a:buFont typeface="Arial" panose="020B0604020202020204" pitchFamily="34" charset="0"/>
              <a:buChar char="•"/>
            </a:pPr>
            <a:r>
              <a:rPr lang="en-US" dirty="0">
                <a:ea typeface="ＭＳ Ｐゴシック" pitchFamily="28" charset="-128"/>
              </a:rPr>
              <a:t>Compare values; proposed wattage must be less than or equal to allowed wattage</a:t>
            </a:r>
          </a:p>
        </p:txBody>
      </p:sp>
      <p:sp>
        <p:nvSpPr>
          <p:cNvPr id="34819" name="Rectangle 2"/>
          <p:cNvSpPr>
            <a:spLocks noGrp="1" noChangeArrowheads="1"/>
          </p:cNvSpPr>
          <p:nvPr>
            <p:ph type="title"/>
          </p:nvPr>
        </p:nvSpPr>
        <p:spPr>
          <a:xfrm>
            <a:off x="356842" y="0"/>
            <a:ext cx="5462460" cy="921004"/>
          </a:xfrm>
        </p:spPr>
        <p:txBody>
          <a:bodyPr>
            <a:normAutofit/>
          </a:bodyPr>
          <a:lstStyle/>
          <a:p>
            <a:pPr>
              <a:lnSpc>
                <a:spcPct val="80000"/>
              </a:lnSpc>
            </a:pPr>
            <a:r>
              <a:rPr lang="en-US" sz="2400" b="1" dirty="0">
                <a:ea typeface="ＭＳ Ｐゴシック" pitchFamily="28" charset="-128"/>
              </a:rPr>
              <a:t>Lighting Power Compliance Calculation</a:t>
            </a:r>
          </a:p>
        </p:txBody>
      </p:sp>
    </p:spTree>
    <p:extLst>
      <p:ext uri="{BB962C8B-B14F-4D97-AF65-F5344CB8AC3E}">
        <p14:creationId xmlns:p14="http://schemas.microsoft.com/office/powerpoint/2010/main" val="647097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a:xfrm>
            <a:off x="758757" y="1403639"/>
            <a:ext cx="10155677" cy="4623674"/>
          </a:xfrm>
        </p:spPr>
        <p:txBody>
          <a:bodyPr>
            <a:normAutofit lnSpcReduction="10000"/>
          </a:bodyPr>
          <a:lstStyle/>
          <a:p>
            <a:pPr marL="0" indent="0">
              <a:buNone/>
            </a:pPr>
            <a:r>
              <a:rPr lang="en-US" dirty="0">
                <a:ea typeface="ＭＳ Ｐゴシック" pitchFamily="28" charset="-128"/>
              </a:rPr>
              <a:t>Two methods to determine </a:t>
            </a:r>
            <a:r>
              <a:rPr lang="en-US" dirty="0">
                <a:solidFill>
                  <a:srgbClr val="FF0000"/>
                </a:solidFill>
                <a:ea typeface="ＭＳ Ｐゴシック" pitchFamily="28" charset="-128"/>
              </a:rPr>
              <a:t>entire building </a:t>
            </a:r>
            <a:r>
              <a:rPr lang="en-US" dirty="0">
                <a:ea typeface="ＭＳ Ｐゴシック" pitchFamily="28" charset="-128"/>
              </a:rPr>
              <a:t>allowance:</a:t>
            </a:r>
          </a:p>
          <a:p>
            <a:pPr marL="463550" indent="-347663">
              <a:buFont typeface="Wingdings" pitchFamily="2" charset="2"/>
              <a:buChar char="ü"/>
            </a:pPr>
            <a:r>
              <a:rPr lang="en-US" dirty="0">
                <a:ea typeface="ＭＳ Ｐゴシック" pitchFamily="28" charset="-128"/>
              </a:rPr>
              <a:t>Building Area Method</a:t>
            </a:r>
          </a:p>
          <a:p>
            <a:pPr marL="863600" lvl="1" indent="-347663"/>
            <a:r>
              <a:rPr lang="en-US" dirty="0">
                <a:ea typeface="ＭＳ Ｐゴシック" pitchFamily="28" charset="-128"/>
              </a:rPr>
              <a:t>Floor area for each building area type x value for the area</a:t>
            </a:r>
          </a:p>
          <a:p>
            <a:pPr marL="863600" lvl="1" indent="-347663"/>
            <a:r>
              <a:rPr lang="en-US" dirty="0">
                <a:ea typeface="ＭＳ Ｐゴシック" pitchFamily="28" charset="-128"/>
              </a:rPr>
              <a:t>Each building area type to be treated as a separate area</a:t>
            </a:r>
          </a:p>
          <a:p>
            <a:pPr marL="463550" indent="-347663">
              <a:buFont typeface="Wingdings" pitchFamily="2" charset="2"/>
              <a:buChar char="ü"/>
            </a:pPr>
            <a:r>
              <a:rPr lang="en-US" dirty="0">
                <a:ea typeface="ＭＳ Ｐゴシック" pitchFamily="28" charset="-128"/>
              </a:rPr>
              <a:t>Space-by-Space Method </a:t>
            </a:r>
          </a:p>
          <a:p>
            <a:pPr marL="863600" lvl="1" indent="-347663"/>
            <a:r>
              <a:rPr lang="en-US" dirty="0">
                <a:ea typeface="ＭＳ Ｐゴシック" pitchFamily="28" charset="-128"/>
              </a:rPr>
              <a:t>Floor area of each space x value for the area</a:t>
            </a:r>
          </a:p>
          <a:p>
            <a:pPr marL="863600" lvl="1" indent="-347663"/>
            <a:r>
              <a:rPr lang="en-US" dirty="0">
                <a:ea typeface="ＭＳ Ｐゴシック" pitchFamily="28" charset="-128"/>
              </a:rPr>
              <a:t>Then sum the allowances for all the spaces</a:t>
            </a:r>
          </a:p>
          <a:p>
            <a:pPr marL="863600" lvl="1" indent="-347663"/>
            <a:r>
              <a:rPr lang="en-US" dirty="0">
                <a:ea typeface="ＭＳ Ｐゴシック" pitchFamily="28" charset="-128"/>
              </a:rPr>
              <a:t>Tradeoffs among spaces are allowed</a:t>
            </a:r>
          </a:p>
          <a:p>
            <a:pPr marL="863600" lvl="1" indent="-347663"/>
            <a:r>
              <a:rPr lang="en-US" dirty="0">
                <a:solidFill>
                  <a:srgbClr val="FF0000"/>
                </a:solidFill>
                <a:ea typeface="ＭＳ Ｐゴシック" pitchFamily="28" charset="-128"/>
              </a:rPr>
              <a:t>If unfinished spaces, LPA for them is total connected power for those spaces or 0.2 W/ft</a:t>
            </a:r>
            <a:r>
              <a:rPr lang="en-US" baseline="30000" dirty="0">
                <a:solidFill>
                  <a:srgbClr val="FF0000"/>
                </a:solidFill>
                <a:ea typeface="ＭＳ Ｐゴシック" pitchFamily="28" charset="-128"/>
              </a:rPr>
              <a:t>2</a:t>
            </a:r>
            <a:r>
              <a:rPr lang="en-US" dirty="0">
                <a:solidFill>
                  <a:srgbClr val="FF0000"/>
                </a:solidFill>
                <a:ea typeface="ＭＳ Ｐゴシック" pitchFamily="28" charset="-128"/>
              </a:rPr>
              <a:t>, whichever is less</a:t>
            </a:r>
          </a:p>
          <a:p>
            <a:pPr marL="463550" indent="-347663"/>
            <a:r>
              <a:rPr lang="en-US" dirty="0">
                <a:solidFill>
                  <a:srgbClr val="FF0000"/>
                </a:solidFill>
                <a:ea typeface="ＭＳ Ｐゴシック" pitchFamily="28" charset="-128"/>
              </a:rPr>
              <a:t>If only portions of a building – must use Space-by-Space</a:t>
            </a:r>
          </a:p>
          <a:p>
            <a:pPr marL="463550" indent="-347663"/>
            <a:r>
              <a:rPr lang="en-US" dirty="0">
                <a:solidFill>
                  <a:srgbClr val="FF0000"/>
                </a:solidFill>
                <a:ea typeface="ＭＳ Ｐゴシック" pitchFamily="28" charset="-128"/>
              </a:rPr>
              <a:t>If buildings with unfinished spaces – must use Space-by-Space</a:t>
            </a:r>
          </a:p>
        </p:txBody>
      </p:sp>
      <p:sp>
        <p:nvSpPr>
          <p:cNvPr id="28675" name="Rectangle 2"/>
          <p:cNvSpPr>
            <a:spLocks noGrp="1" noChangeArrowheads="1"/>
          </p:cNvSpPr>
          <p:nvPr>
            <p:ph type="title"/>
          </p:nvPr>
        </p:nvSpPr>
        <p:spPr>
          <a:xfrm>
            <a:off x="405480" y="0"/>
            <a:ext cx="5462460" cy="921004"/>
          </a:xfrm>
        </p:spPr>
        <p:txBody>
          <a:bodyPr>
            <a:normAutofit/>
          </a:bodyPr>
          <a:lstStyle/>
          <a:p>
            <a:pPr>
              <a:lnSpc>
                <a:spcPct val="80000"/>
              </a:lnSpc>
            </a:pPr>
            <a:r>
              <a:rPr lang="en-US" sz="2400" b="1" dirty="0">
                <a:ea typeface="ＭＳ Ｐゴシック" pitchFamily="28" charset="-128"/>
              </a:rPr>
              <a:t>Interior Lighting Power Allowance</a:t>
            </a:r>
            <a:br>
              <a:rPr lang="en-US" sz="2400" b="1" dirty="0">
                <a:ea typeface="ＭＳ Ｐゴシック" pitchFamily="28" charset="-128"/>
              </a:rPr>
            </a:br>
            <a:r>
              <a:rPr lang="en-US" sz="2000" b="1" i="1" dirty="0">
                <a:ea typeface="ＭＳ Ｐゴシック" pitchFamily="28" charset="-128"/>
              </a:rPr>
              <a:t>Section C405.3.2</a:t>
            </a:r>
          </a:p>
        </p:txBody>
      </p:sp>
    </p:spTree>
    <p:extLst>
      <p:ext uri="{BB962C8B-B14F-4D97-AF65-F5344CB8AC3E}">
        <p14:creationId xmlns:p14="http://schemas.microsoft.com/office/powerpoint/2010/main" val="2635006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08615" y="0"/>
            <a:ext cx="6091518" cy="921004"/>
          </a:xfrm>
        </p:spPr>
        <p:txBody>
          <a:bodyPr>
            <a:normAutofit/>
          </a:bodyPr>
          <a:lstStyle/>
          <a:p>
            <a:pPr>
              <a:lnSpc>
                <a:spcPct val="80000"/>
              </a:lnSpc>
            </a:pPr>
            <a:r>
              <a:rPr lang="en-US" sz="2400" b="1" dirty="0">
                <a:ea typeface="ＭＳ Ｐゴシック" pitchFamily="28" charset="-128"/>
              </a:rPr>
              <a:t>Building Area Method </a:t>
            </a:r>
            <a:br>
              <a:rPr lang="en-US" sz="2400" b="1" dirty="0">
                <a:ea typeface="ＭＳ Ｐゴシック" pitchFamily="28" charset="-128"/>
              </a:rPr>
            </a:br>
            <a:r>
              <a:rPr lang="en-US" sz="2000" b="1" i="1" dirty="0">
                <a:ea typeface="ＭＳ Ｐゴシック" pitchFamily="28" charset="-128"/>
              </a:rPr>
              <a:t>Table C405.3.2(1)</a:t>
            </a:r>
            <a:endParaRPr lang="en-US" sz="2400" b="1" i="1" dirty="0">
              <a:ea typeface="ＭＳ Ｐゴシック" pitchFamily="28" charset="-128"/>
            </a:endParaRPr>
          </a:p>
        </p:txBody>
      </p:sp>
      <p:graphicFrame>
        <p:nvGraphicFramePr>
          <p:cNvPr id="7" name="Table 6"/>
          <p:cNvGraphicFramePr>
            <a:graphicFrameLocks noGrp="1"/>
          </p:cNvGraphicFramePr>
          <p:nvPr/>
        </p:nvGraphicFramePr>
        <p:xfrm>
          <a:off x="3048001" y="1397000"/>
          <a:ext cx="5276045" cy="4079240"/>
        </p:xfrm>
        <a:graphic>
          <a:graphicData uri="http://schemas.openxmlformats.org/drawingml/2006/table">
            <a:tbl>
              <a:tblPr firstRow="1" bandRow="1">
                <a:tableStyleId>{5C22544A-7EE6-4342-B048-85BDC9FD1C3A}</a:tableStyleId>
              </a:tblPr>
              <a:tblGrid>
                <a:gridCol w="3161911">
                  <a:extLst>
                    <a:ext uri="{9D8B030D-6E8A-4147-A177-3AD203B41FA5}">
                      <a16:colId xmlns:a16="http://schemas.microsoft.com/office/drawing/2014/main" val="20000"/>
                    </a:ext>
                  </a:extLst>
                </a:gridCol>
                <a:gridCol w="2114134">
                  <a:extLst>
                    <a:ext uri="{9D8B030D-6E8A-4147-A177-3AD203B41FA5}">
                      <a16:colId xmlns:a16="http://schemas.microsoft.com/office/drawing/2014/main" val="20001"/>
                    </a:ext>
                  </a:extLst>
                </a:gridCol>
              </a:tblGrid>
              <a:tr h="370840">
                <a:tc>
                  <a:txBody>
                    <a:bodyPr/>
                    <a:lstStyle/>
                    <a:p>
                      <a:pPr algn="ctr"/>
                      <a:r>
                        <a:rPr lang="en-US" dirty="0"/>
                        <a:t>Building</a:t>
                      </a:r>
                      <a:r>
                        <a:rPr lang="en-US" baseline="0" dirty="0"/>
                        <a:t> Area Type</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LPD (w/ft</a:t>
                      </a:r>
                      <a:r>
                        <a:rPr lang="en-US" baseline="30000" dirty="0"/>
                        <a:t>2</a:t>
                      </a:r>
                      <a:r>
                        <a:rPr lang="en-US" dirty="0"/>
                        <a:t>)</a:t>
                      </a:r>
                    </a:p>
                  </a:txBody>
                  <a:tcPr/>
                </a:tc>
                <a:extLst>
                  <a:ext uri="{0D108BD9-81ED-4DB2-BD59-A6C34878D82A}">
                    <a16:rowId xmlns:a16="http://schemas.microsoft.com/office/drawing/2014/main" val="10000"/>
                  </a:ext>
                </a:extLst>
              </a:tr>
              <a:tr h="370840">
                <a:tc>
                  <a:txBody>
                    <a:bodyPr/>
                    <a:lstStyle/>
                    <a:p>
                      <a:r>
                        <a:rPr lang="en-US" dirty="0"/>
                        <a:t>Automotive facility</a:t>
                      </a:r>
                    </a:p>
                  </a:txBody>
                  <a:tcPr/>
                </a:tc>
                <a:tc>
                  <a:txBody>
                    <a:bodyPr/>
                    <a:lstStyle/>
                    <a:p>
                      <a:pPr algn="ctr"/>
                      <a:r>
                        <a:rPr lang="en-US" dirty="0">
                          <a:solidFill>
                            <a:srgbClr val="FF0000"/>
                          </a:solidFill>
                        </a:rPr>
                        <a:t>0.75</a:t>
                      </a:r>
                    </a:p>
                  </a:txBody>
                  <a:tcPr/>
                </a:tc>
                <a:extLst>
                  <a:ext uri="{0D108BD9-81ED-4DB2-BD59-A6C34878D82A}">
                    <a16:rowId xmlns:a16="http://schemas.microsoft.com/office/drawing/2014/main" val="10001"/>
                  </a:ext>
                </a:extLst>
              </a:tr>
              <a:tr h="370840">
                <a:tc>
                  <a:txBody>
                    <a:bodyPr/>
                    <a:lstStyle/>
                    <a:p>
                      <a:r>
                        <a:rPr lang="en-US" dirty="0"/>
                        <a:t>Convention center</a:t>
                      </a:r>
                    </a:p>
                  </a:txBody>
                  <a:tcPr/>
                </a:tc>
                <a:tc>
                  <a:txBody>
                    <a:bodyPr/>
                    <a:lstStyle/>
                    <a:p>
                      <a:pPr algn="ctr"/>
                      <a:r>
                        <a:rPr lang="en-US" dirty="0">
                          <a:solidFill>
                            <a:srgbClr val="FF0000"/>
                          </a:solidFill>
                        </a:rPr>
                        <a:t>0.64</a:t>
                      </a:r>
                    </a:p>
                  </a:txBody>
                  <a:tcPr/>
                </a:tc>
                <a:extLst>
                  <a:ext uri="{0D108BD9-81ED-4DB2-BD59-A6C34878D82A}">
                    <a16:rowId xmlns:a16="http://schemas.microsoft.com/office/drawing/2014/main" val="10002"/>
                  </a:ext>
                </a:extLst>
              </a:tr>
              <a:tr h="370840">
                <a:tc>
                  <a:txBody>
                    <a:bodyPr/>
                    <a:lstStyle/>
                    <a:p>
                      <a:r>
                        <a:rPr lang="en-US" dirty="0"/>
                        <a:t>Courthouse</a:t>
                      </a:r>
                    </a:p>
                  </a:txBody>
                  <a:tcPr/>
                </a:tc>
                <a:tc>
                  <a:txBody>
                    <a:bodyPr/>
                    <a:lstStyle/>
                    <a:p>
                      <a:pPr algn="ctr"/>
                      <a:r>
                        <a:rPr lang="en-US" dirty="0">
                          <a:solidFill>
                            <a:srgbClr val="FF0000"/>
                          </a:solidFill>
                        </a:rPr>
                        <a:t>0.79</a:t>
                      </a:r>
                    </a:p>
                  </a:txBody>
                  <a:tcPr/>
                </a:tc>
                <a:extLst>
                  <a:ext uri="{0D108BD9-81ED-4DB2-BD59-A6C34878D82A}">
                    <a16:rowId xmlns:a16="http://schemas.microsoft.com/office/drawing/2014/main" val="10003"/>
                  </a:ext>
                </a:extLst>
              </a:tr>
              <a:tr h="370840">
                <a:tc>
                  <a:txBody>
                    <a:bodyPr/>
                    <a:lstStyle/>
                    <a:p>
                      <a:r>
                        <a:rPr lang="en-US" dirty="0"/>
                        <a:t>Dining:  bar lounge/leisure</a:t>
                      </a:r>
                    </a:p>
                  </a:txBody>
                  <a:tcPr/>
                </a:tc>
                <a:tc>
                  <a:txBody>
                    <a:bodyPr/>
                    <a:lstStyle/>
                    <a:p>
                      <a:pPr algn="ctr"/>
                      <a:r>
                        <a:rPr lang="en-US" dirty="0">
                          <a:solidFill>
                            <a:srgbClr val="FF0000"/>
                          </a:solidFill>
                        </a:rPr>
                        <a:t>0.80</a:t>
                      </a:r>
                    </a:p>
                  </a:txBody>
                  <a:tcPr/>
                </a:tc>
                <a:extLst>
                  <a:ext uri="{0D108BD9-81ED-4DB2-BD59-A6C34878D82A}">
                    <a16:rowId xmlns:a16="http://schemas.microsoft.com/office/drawing/2014/main" val="10004"/>
                  </a:ext>
                </a:extLst>
              </a:tr>
              <a:tr h="370840">
                <a:tc>
                  <a:txBody>
                    <a:bodyPr/>
                    <a:lstStyle/>
                    <a:p>
                      <a:r>
                        <a:rPr lang="en-US" dirty="0"/>
                        <a:t>Dining:  cafeteria/fast</a:t>
                      </a:r>
                      <a:r>
                        <a:rPr lang="en-US" baseline="0" dirty="0"/>
                        <a:t> food</a:t>
                      </a:r>
                      <a:endParaRPr lang="en-US" dirty="0"/>
                    </a:p>
                  </a:txBody>
                  <a:tcPr/>
                </a:tc>
                <a:tc>
                  <a:txBody>
                    <a:bodyPr/>
                    <a:lstStyle/>
                    <a:p>
                      <a:pPr algn="ctr"/>
                      <a:r>
                        <a:rPr lang="en-US" dirty="0">
                          <a:solidFill>
                            <a:srgbClr val="FF0000"/>
                          </a:solidFill>
                        </a:rPr>
                        <a:t>0.76</a:t>
                      </a:r>
                    </a:p>
                  </a:txBody>
                  <a:tcPr/>
                </a:tc>
                <a:extLst>
                  <a:ext uri="{0D108BD9-81ED-4DB2-BD59-A6C34878D82A}">
                    <a16:rowId xmlns:a16="http://schemas.microsoft.com/office/drawing/2014/main" val="10005"/>
                  </a:ext>
                </a:extLst>
              </a:tr>
              <a:tr h="370840">
                <a:tc>
                  <a:txBody>
                    <a:bodyPr/>
                    <a:lstStyle/>
                    <a:p>
                      <a:r>
                        <a:rPr lang="en-US" dirty="0"/>
                        <a:t>Dining:  family</a:t>
                      </a:r>
                    </a:p>
                  </a:txBody>
                  <a:tcPr/>
                </a:tc>
                <a:tc>
                  <a:txBody>
                    <a:bodyPr/>
                    <a:lstStyle/>
                    <a:p>
                      <a:pPr algn="ctr"/>
                      <a:r>
                        <a:rPr lang="en-US" dirty="0">
                          <a:solidFill>
                            <a:srgbClr val="FF0000"/>
                          </a:solidFill>
                        </a:rPr>
                        <a:t>0.71</a:t>
                      </a:r>
                    </a:p>
                  </a:txBody>
                  <a:tcPr/>
                </a:tc>
                <a:extLst>
                  <a:ext uri="{0D108BD9-81ED-4DB2-BD59-A6C34878D82A}">
                    <a16:rowId xmlns:a16="http://schemas.microsoft.com/office/drawing/2014/main" val="10006"/>
                  </a:ext>
                </a:extLst>
              </a:tr>
              <a:tr h="370840">
                <a:tc>
                  <a:txBody>
                    <a:bodyPr/>
                    <a:lstStyle/>
                    <a:p>
                      <a:r>
                        <a:rPr lang="en-US" dirty="0"/>
                        <a:t>Dormitory</a:t>
                      </a:r>
                    </a:p>
                  </a:txBody>
                  <a:tcPr/>
                </a:tc>
                <a:tc>
                  <a:txBody>
                    <a:bodyPr/>
                    <a:lstStyle/>
                    <a:p>
                      <a:pPr algn="ctr"/>
                      <a:r>
                        <a:rPr lang="en-US" dirty="0">
                          <a:solidFill>
                            <a:srgbClr val="FF0000"/>
                          </a:solidFill>
                        </a:rPr>
                        <a:t>0.53</a:t>
                      </a:r>
                    </a:p>
                  </a:txBody>
                  <a:tcPr/>
                </a:tc>
                <a:extLst>
                  <a:ext uri="{0D108BD9-81ED-4DB2-BD59-A6C34878D82A}">
                    <a16:rowId xmlns:a16="http://schemas.microsoft.com/office/drawing/2014/main" val="10007"/>
                  </a:ext>
                </a:extLst>
              </a:tr>
              <a:tr h="370840">
                <a:tc>
                  <a:txBody>
                    <a:bodyPr/>
                    <a:lstStyle/>
                    <a:p>
                      <a:r>
                        <a:rPr lang="en-US" dirty="0"/>
                        <a:t>Exercise center</a:t>
                      </a:r>
                    </a:p>
                  </a:txBody>
                  <a:tcPr/>
                </a:tc>
                <a:tc>
                  <a:txBody>
                    <a:bodyPr/>
                    <a:lstStyle/>
                    <a:p>
                      <a:pPr algn="ctr"/>
                      <a:r>
                        <a:rPr lang="en-US" dirty="0">
                          <a:solidFill>
                            <a:srgbClr val="FF0000"/>
                          </a:solidFill>
                        </a:rPr>
                        <a:t>0.72</a:t>
                      </a:r>
                    </a:p>
                  </a:txBody>
                  <a:tcPr/>
                </a:tc>
                <a:extLst>
                  <a:ext uri="{0D108BD9-81ED-4DB2-BD59-A6C34878D82A}">
                    <a16:rowId xmlns:a16="http://schemas.microsoft.com/office/drawing/2014/main" val="10008"/>
                  </a:ext>
                </a:extLst>
              </a:tr>
              <a:tr h="370840">
                <a:tc>
                  <a:txBody>
                    <a:bodyPr/>
                    <a:lstStyle/>
                    <a:p>
                      <a:r>
                        <a:rPr lang="en-US" dirty="0"/>
                        <a:t>Fire station</a:t>
                      </a:r>
                    </a:p>
                  </a:txBody>
                  <a:tcPr/>
                </a:tc>
                <a:tc>
                  <a:txBody>
                    <a:bodyPr/>
                    <a:lstStyle/>
                    <a:p>
                      <a:pPr algn="ctr"/>
                      <a:r>
                        <a:rPr lang="en-US" dirty="0">
                          <a:solidFill>
                            <a:srgbClr val="FF0000"/>
                          </a:solidFill>
                        </a:rPr>
                        <a:t>0.56</a:t>
                      </a:r>
                    </a:p>
                  </a:txBody>
                  <a:tcPr/>
                </a:tc>
                <a:extLst>
                  <a:ext uri="{0D108BD9-81ED-4DB2-BD59-A6C34878D82A}">
                    <a16:rowId xmlns:a16="http://schemas.microsoft.com/office/drawing/2014/main" val="10009"/>
                  </a:ext>
                </a:extLst>
              </a:tr>
              <a:tr h="370840">
                <a:tc>
                  <a:txBody>
                    <a:bodyPr/>
                    <a:lstStyle/>
                    <a:p>
                      <a:r>
                        <a:rPr lang="en-US" dirty="0"/>
                        <a:t>Gymnasium</a:t>
                      </a:r>
                    </a:p>
                  </a:txBody>
                  <a:tcPr/>
                </a:tc>
                <a:tc>
                  <a:txBody>
                    <a:bodyPr/>
                    <a:lstStyle/>
                    <a:p>
                      <a:pPr algn="ctr"/>
                      <a:r>
                        <a:rPr lang="en-US" dirty="0">
                          <a:solidFill>
                            <a:srgbClr val="FF0000"/>
                          </a:solidFill>
                        </a:rPr>
                        <a:t>0.76</a:t>
                      </a:r>
                    </a:p>
                  </a:txBody>
                  <a:tcPr/>
                </a:tc>
                <a:extLst>
                  <a:ext uri="{0D108BD9-81ED-4DB2-BD59-A6C34878D82A}">
                    <a16:rowId xmlns:a16="http://schemas.microsoft.com/office/drawing/2014/main" val="10010"/>
                  </a:ext>
                </a:extLst>
              </a:tr>
            </a:tbl>
          </a:graphicData>
        </a:graphic>
      </p:graphicFrame>
      <p:sp>
        <p:nvSpPr>
          <p:cNvPr id="8" name="TextBox 7"/>
          <p:cNvSpPr txBox="1"/>
          <p:nvPr/>
        </p:nvSpPr>
        <p:spPr>
          <a:xfrm>
            <a:off x="5117205" y="5628063"/>
            <a:ext cx="2923504" cy="321972"/>
          </a:xfrm>
          <a:prstGeom prst="rect">
            <a:avLst/>
          </a:prstGeom>
        </p:spPr>
        <p:txBody>
          <a:bodyPr vert="horz" wrap="square" lIns="91440" tIns="45720" rIns="91440" bIns="45720" rtlCol="0">
            <a:normAutofit fontScale="77500" lnSpcReduction="20000"/>
          </a:bodyPr>
          <a:lstStyle/>
          <a:p>
            <a:pPr defTabSz="457200" fontAlgn="auto">
              <a:spcBef>
                <a:spcPct val="20000"/>
              </a:spcBef>
              <a:spcAft>
                <a:spcPts val="0"/>
              </a:spcAft>
            </a:pPr>
            <a:r>
              <a:rPr lang="en-US" sz="2323" dirty="0">
                <a:latin typeface="Arial Narrow"/>
                <a:ea typeface="+mn-ea"/>
                <a:cs typeface="Arial Narrow"/>
              </a:rPr>
              <a:t>(partial table)</a:t>
            </a:r>
          </a:p>
        </p:txBody>
      </p:sp>
    </p:spTree>
    <p:extLst>
      <p:ext uri="{BB962C8B-B14F-4D97-AF65-F5344CB8AC3E}">
        <p14:creationId xmlns:p14="http://schemas.microsoft.com/office/powerpoint/2010/main" val="732325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298476" y="-6711"/>
            <a:ext cx="5462460" cy="921004"/>
          </a:xfrm>
        </p:spPr>
        <p:txBody>
          <a:bodyPr>
            <a:normAutofit/>
          </a:bodyPr>
          <a:lstStyle/>
          <a:p>
            <a:pPr>
              <a:lnSpc>
                <a:spcPct val="80000"/>
              </a:lnSpc>
            </a:pPr>
            <a:r>
              <a:rPr lang="en-US" sz="2400" b="1" dirty="0">
                <a:ea typeface="ＭＳ Ｐゴシック" pitchFamily="28" charset="-128"/>
              </a:rPr>
              <a:t>Space-By-Space Method </a:t>
            </a:r>
            <a:br>
              <a:rPr lang="en-US" sz="2400" b="1" dirty="0">
                <a:ea typeface="ＭＳ Ｐゴシック" pitchFamily="28" charset="-128"/>
              </a:rPr>
            </a:br>
            <a:r>
              <a:rPr lang="en-US" sz="2000" b="1" i="1" dirty="0">
                <a:ea typeface="ＭＳ Ｐゴシック" pitchFamily="28" charset="-128"/>
              </a:rPr>
              <a:t>Table C405.3.2(2)</a:t>
            </a:r>
            <a:endParaRPr lang="en-US" sz="2400" b="1" i="1" dirty="0">
              <a:ea typeface="ＭＳ Ｐゴシック" pitchFamily="28" charset="-128"/>
            </a:endParaRPr>
          </a:p>
        </p:txBody>
      </p:sp>
      <p:sp>
        <p:nvSpPr>
          <p:cNvPr id="8" name="TextBox 7"/>
          <p:cNvSpPr txBox="1"/>
          <p:nvPr/>
        </p:nvSpPr>
        <p:spPr>
          <a:xfrm>
            <a:off x="5440478" y="5621735"/>
            <a:ext cx="2923504" cy="321972"/>
          </a:xfrm>
          <a:prstGeom prst="rect">
            <a:avLst/>
          </a:prstGeom>
        </p:spPr>
        <p:txBody>
          <a:bodyPr vert="horz" wrap="square" lIns="91440" tIns="45720" rIns="91440" bIns="45720" rtlCol="0">
            <a:normAutofit fontScale="77500" lnSpcReduction="20000"/>
          </a:bodyPr>
          <a:lstStyle/>
          <a:p>
            <a:pPr defTabSz="457200" fontAlgn="auto">
              <a:spcBef>
                <a:spcPct val="20000"/>
              </a:spcBef>
              <a:spcAft>
                <a:spcPts val="0"/>
              </a:spcAft>
            </a:pPr>
            <a:r>
              <a:rPr lang="en-US" sz="2323" dirty="0">
                <a:latin typeface="Arial Narrow"/>
                <a:ea typeface="+mn-ea"/>
                <a:cs typeface="Arial Narrow"/>
              </a:rPr>
              <a:t>(partial table)</a:t>
            </a:r>
          </a:p>
        </p:txBody>
      </p:sp>
      <p:graphicFrame>
        <p:nvGraphicFramePr>
          <p:cNvPr id="9" name="Table 8">
            <a:extLst>
              <a:ext uri="{FF2B5EF4-FFF2-40B4-BE49-F238E27FC236}">
                <a16:creationId xmlns:a16="http://schemas.microsoft.com/office/drawing/2014/main" id="{AFBD785F-1AAF-4F46-81FE-DB0C2C170F52}"/>
              </a:ext>
            </a:extLst>
          </p:cNvPr>
          <p:cNvGraphicFramePr>
            <a:graphicFrameLocks noGrp="1"/>
          </p:cNvGraphicFramePr>
          <p:nvPr/>
        </p:nvGraphicFramePr>
        <p:xfrm>
          <a:off x="3209161" y="1066577"/>
          <a:ext cx="5773677" cy="4450080"/>
        </p:xfrm>
        <a:graphic>
          <a:graphicData uri="http://schemas.openxmlformats.org/drawingml/2006/table">
            <a:tbl>
              <a:tblPr firstRow="1" bandRow="1">
                <a:tableStyleId>{5C22544A-7EE6-4342-B048-85BDC9FD1C3A}</a:tableStyleId>
              </a:tblPr>
              <a:tblGrid>
                <a:gridCol w="3659543">
                  <a:extLst>
                    <a:ext uri="{9D8B030D-6E8A-4147-A177-3AD203B41FA5}">
                      <a16:colId xmlns:a16="http://schemas.microsoft.com/office/drawing/2014/main" val="20000"/>
                    </a:ext>
                  </a:extLst>
                </a:gridCol>
                <a:gridCol w="2114134">
                  <a:extLst>
                    <a:ext uri="{9D8B030D-6E8A-4147-A177-3AD203B41FA5}">
                      <a16:colId xmlns:a16="http://schemas.microsoft.com/office/drawing/2014/main" val="20001"/>
                    </a:ext>
                  </a:extLst>
                </a:gridCol>
              </a:tblGrid>
              <a:tr h="370840">
                <a:tc>
                  <a:txBody>
                    <a:bodyPr/>
                    <a:lstStyle/>
                    <a:p>
                      <a:pPr algn="ctr"/>
                      <a:r>
                        <a:rPr lang="en-US" dirty="0"/>
                        <a:t>Space </a:t>
                      </a:r>
                      <a:r>
                        <a:rPr lang="en-US" baseline="0" dirty="0"/>
                        <a:t>Type </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LPD (w/ft</a:t>
                      </a:r>
                      <a:r>
                        <a:rPr lang="en-US" baseline="30000" dirty="0"/>
                        <a:t>2</a:t>
                      </a:r>
                      <a:r>
                        <a:rPr lang="en-US" dirty="0"/>
                        <a:t>)</a:t>
                      </a:r>
                    </a:p>
                  </a:txBody>
                  <a:tcPr/>
                </a:tc>
                <a:extLst>
                  <a:ext uri="{0D108BD9-81ED-4DB2-BD59-A6C34878D82A}">
                    <a16:rowId xmlns:a16="http://schemas.microsoft.com/office/drawing/2014/main" val="10000"/>
                  </a:ext>
                </a:extLst>
              </a:tr>
              <a:tr h="370840">
                <a:tc>
                  <a:txBody>
                    <a:bodyPr/>
                    <a:lstStyle/>
                    <a:p>
                      <a:r>
                        <a:rPr lang="en-US" dirty="0"/>
                        <a:t>Food Preparation Area</a:t>
                      </a:r>
                    </a:p>
                  </a:txBody>
                  <a:tcPr/>
                </a:tc>
                <a:tc>
                  <a:txBody>
                    <a:bodyPr/>
                    <a:lstStyle/>
                    <a:p>
                      <a:pPr algn="ctr"/>
                      <a:r>
                        <a:rPr lang="en-US" dirty="0">
                          <a:solidFill>
                            <a:srgbClr val="FF0000"/>
                          </a:solidFill>
                        </a:rPr>
                        <a:t>1.09</a:t>
                      </a:r>
                    </a:p>
                  </a:txBody>
                  <a:tcPr/>
                </a:tc>
                <a:extLst>
                  <a:ext uri="{0D108BD9-81ED-4DB2-BD59-A6C34878D82A}">
                    <a16:rowId xmlns:a16="http://schemas.microsoft.com/office/drawing/2014/main" val="10001"/>
                  </a:ext>
                </a:extLst>
              </a:tr>
              <a:tr h="370840">
                <a:tc>
                  <a:txBody>
                    <a:bodyPr/>
                    <a:lstStyle/>
                    <a:p>
                      <a:r>
                        <a:rPr lang="en-US" dirty="0"/>
                        <a:t>Guestroom</a:t>
                      </a:r>
                    </a:p>
                  </a:txBody>
                  <a:tcPr/>
                </a:tc>
                <a:tc>
                  <a:txBody>
                    <a:bodyPr/>
                    <a:lstStyle/>
                    <a:p>
                      <a:pPr algn="ctr"/>
                      <a:r>
                        <a:rPr lang="en-US" dirty="0">
                          <a:solidFill>
                            <a:srgbClr val="FF0000"/>
                          </a:solidFill>
                        </a:rPr>
                        <a:t>0.41</a:t>
                      </a:r>
                    </a:p>
                  </a:txBody>
                  <a:tcPr/>
                </a:tc>
                <a:extLst>
                  <a:ext uri="{0D108BD9-81ED-4DB2-BD59-A6C34878D82A}">
                    <a16:rowId xmlns:a16="http://schemas.microsoft.com/office/drawing/2014/main" val="10002"/>
                  </a:ext>
                </a:extLst>
              </a:tr>
              <a:tr h="370840">
                <a:tc>
                  <a:txBody>
                    <a:bodyPr/>
                    <a:lstStyle/>
                    <a:p>
                      <a:r>
                        <a:rPr lang="en-US" dirty="0"/>
                        <a:t>Laboratory</a:t>
                      </a:r>
                    </a:p>
                  </a:txBody>
                  <a:tcPr/>
                </a:tc>
                <a:tc>
                  <a:txBody>
                    <a:bodyPr/>
                    <a:lstStyle/>
                    <a:p>
                      <a:pPr algn="ctr"/>
                      <a:endParaRPr lang="en-US"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dirty="0"/>
                        <a:t>  In or as a classroom</a:t>
                      </a:r>
                    </a:p>
                  </a:txBody>
                  <a:tcPr/>
                </a:tc>
                <a:tc>
                  <a:txBody>
                    <a:bodyPr/>
                    <a:lstStyle/>
                    <a:p>
                      <a:pPr algn="ctr"/>
                      <a:r>
                        <a:rPr lang="en-US" dirty="0">
                          <a:solidFill>
                            <a:srgbClr val="FF0000"/>
                          </a:solidFill>
                        </a:rPr>
                        <a:t>1.11</a:t>
                      </a:r>
                    </a:p>
                  </a:txBody>
                  <a:tcPr/>
                </a:tc>
                <a:extLst>
                  <a:ext uri="{0D108BD9-81ED-4DB2-BD59-A6C34878D82A}">
                    <a16:rowId xmlns:a16="http://schemas.microsoft.com/office/drawing/2014/main" val="10004"/>
                  </a:ext>
                </a:extLst>
              </a:tr>
              <a:tr h="370840">
                <a:tc>
                  <a:txBody>
                    <a:bodyPr/>
                    <a:lstStyle/>
                    <a:p>
                      <a:r>
                        <a:rPr lang="en-US" dirty="0"/>
                        <a:t>  Otherwise</a:t>
                      </a:r>
                    </a:p>
                  </a:txBody>
                  <a:tcPr/>
                </a:tc>
                <a:tc>
                  <a:txBody>
                    <a:bodyPr/>
                    <a:lstStyle/>
                    <a:p>
                      <a:pPr algn="ctr"/>
                      <a:r>
                        <a:rPr lang="en-US" dirty="0">
                          <a:solidFill>
                            <a:srgbClr val="FF0000"/>
                          </a:solidFill>
                        </a:rPr>
                        <a:t>1.33</a:t>
                      </a:r>
                    </a:p>
                  </a:txBody>
                  <a:tcPr/>
                </a:tc>
                <a:extLst>
                  <a:ext uri="{0D108BD9-81ED-4DB2-BD59-A6C34878D82A}">
                    <a16:rowId xmlns:a16="http://schemas.microsoft.com/office/drawing/2014/main" val="10005"/>
                  </a:ext>
                </a:extLst>
              </a:tr>
              <a:tr h="370840">
                <a:tc>
                  <a:txBody>
                    <a:bodyPr/>
                    <a:lstStyle/>
                    <a:p>
                      <a:r>
                        <a:rPr lang="en-US" dirty="0"/>
                        <a:t>Laundry / washing area</a:t>
                      </a:r>
                    </a:p>
                  </a:txBody>
                  <a:tcPr/>
                </a:tc>
                <a:tc>
                  <a:txBody>
                    <a:bodyPr/>
                    <a:lstStyle/>
                    <a:p>
                      <a:pPr algn="ctr"/>
                      <a:r>
                        <a:rPr lang="en-US" dirty="0">
                          <a:solidFill>
                            <a:srgbClr val="FF0000"/>
                          </a:solidFill>
                        </a:rPr>
                        <a:t>0.53</a:t>
                      </a:r>
                    </a:p>
                  </a:txBody>
                  <a:tcPr/>
                </a:tc>
                <a:extLst>
                  <a:ext uri="{0D108BD9-81ED-4DB2-BD59-A6C34878D82A}">
                    <a16:rowId xmlns:a16="http://schemas.microsoft.com/office/drawing/2014/main" val="10006"/>
                  </a:ext>
                </a:extLst>
              </a:tr>
              <a:tr h="370840">
                <a:tc>
                  <a:txBody>
                    <a:bodyPr/>
                    <a:lstStyle/>
                    <a:p>
                      <a:r>
                        <a:rPr lang="en-US" dirty="0"/>
                        <a:t>Loading dock, interior</a:t>
                      </a:r>
                    </a:p>
                  </a:txBody>
                  <a:tcPr/>
                </a:tc>
                <a:tc>
                  <a:txBody>
                    <a:bodyPr/>
                    <a:lstStyle/>
                    <a:p>
                      <a:pPr algn="ctr"/>
                      <a:r>
                        <a:rPr lang="en-US" dirty="0">
                          <a:solidFill>
                            <a:srgbClr val="FF0000"/>
                          </a:solidFill>
                        </a:rPr>
                        <a:t>0.88</a:t>
                      </a:r>
                    </a:p>
                  </a:txBody>
                  <a:tcPr/>
                </a:tc>
                <a:extLst>
                  <a:ext uri="{0D108BD9-81ED-4DB2-BD59-A6C34878D82A}">
                    <a16:rowId xmlns:a16="http://schemas.microsoft.com/office/drawing/2014/main" val="10007"/>
                  </a:ext>
                </a:extLst>
              </a:tr>
              <a:tr h="370840">
                <a:tc>
                  <a:txBody>
                    <a:bodyPr/>
                    <a:lstStyle/>
                    <a:p>
                      <a:r>
                        <a:rPr lang="en-US" dirty="0"/>
                        <a:t>Lobby</a:t>
                      </a:r>
                    </a:p>
                  </a:txBody>
                  <a:tcPr/>
                </a:tc>
                <a:tc>
                  <a:txBody>
                    <a:bodyPr/>
                    <a:lstStyle/>
                    <a:p>
                      <a:pPr algn="ctr"/>
                      <a:endParaRPr lang="en-US" dirty="0">
                        <a:solidFill>
                          <a:srgbClr val="FF0000"/>
                        </a:solidFill>
                      </a:endParaRPr>
                    </a:p>
                  </a:txBody>
                  <a:tcPr/>
                </a:tc>
                <a:extLst>
                  <a:ext uri="{0D108BD9-81ED-4DB2-BD59-A6C34878D82A}">
                    <a16:rowId xmlns:a16="http://schemas.microsoft.com/office/drawing/2014/main" val="10008"/>
                  </a:ext>
                </a:extLst>
              </a:tr>
              <a:tr h="370840">
                <a:tc>
                  <a:txBody>
                    <a:bodyPr/>
                    <a:lstStyle/>
                    <a:p>
                      <a:r>
                        <a:rPr lang="en-US" dirty="0"/>
                        <a:t>  For an elevator</a:t>
                      </a:r>
                    </a:p>
                  </a:txBody>
                  <a:tcPr/>
                </a:tc>
                <a:tc>
                  <a:txBody>
                    <a:bodyPr/>
                    <a:lstStyle/>
                    <a:p>
                      <a:pPr algn="ctr"/>
                      <a:r>
                        <a:rPr lang="en-US" dirty="0">
                          <a:solidFill>
                            <a:srgbClr val="FF0000"/>
                          </a:solidFill>
                        </a:rPr>
                        <a:t>0.65</a:t>
                      </a:r>
                    </a:p>
                  </a:txBody>
                  <a:tcPr/>
                </a:tc>
                <a:extLst>
                  <a:ext uri="{0D108BD9-81ED-4DB2-BD59-A6C34878D82A}">
                    <a16:rowId xmlns:a16="http://schemas.microsoft.com/office/drawing/2014/main" val="10009"/>
                  </a:ext>
                </a:extLst>
              </a:tr>
              <a:tr h="370840">
                <a:tc>
                  <a:txBody>
                    <a:bodyPr/>
                    <a:lstStyle/>
                    <a:p>
                      <a:r>
                        <a:rPr lang="en-US" dirty="0"/>
                        <a:t>  Visually impaired facility</a:t>
                      </a:r>
                    </a:p>
                  </a:txBody>
                  <a:tcPr/>
                </a:tc>
                <a:tc>
                  <a:txBody>
                    <a:bodyPr/>
                    <a:lstStyle/>
                    <a:p>
                      <a:pPr marL="0" algn="ctr" defTabSz="457200" rtl="0" eaLnBrk="1" latinLnBrk="0" hangingPunct="1"/>
                      <a:r>
                        <a:rPr lang="en-US" sz="1800" kern="1200" dirty="0">
                          <a:solidFill>
                            <a:srgbClr val="FF0000"/>
                          </a:solidFill>
                          <a:latin typeface="+mn-lt"/>
                          <a:ea typeface="+mn-ea"/>
                          <a:cs typeface="+mn-cs"/>
                        </a:rPr>
                        <a:t>1.69</a:t>
                      </a:r>
                    </a:p>
                  </a:txBody>
                  <a:tcPr/>
                </a:tc>
                <a:extLst>
                  <a:ext uri="{0D108BD9-81ED-4DB2-BD59-A6C34878D82A}">
                    <a16:rowId xmlns:a16="http://schemas.microsoft.com/office/drawing/2014/main" val="10010"/>
                  </a:ext>
                </a:extLst>
              </a:tr>
              <a:tr h="370840">
                <a:tc>
                  <a:txBody>
                    <a:bodyPr/>
                    <a:lstStyle/>
                    <a:p>
                      <a:r>
                        <a:rPr lang="en-US" dirty="0"/>
                        <a:t>  In a hotel</a:t>
                      </a:r>
                    </a:p>
                  </a:txBody>
                  <a:tcPr/>
                </a:tc>
                <a:tc>
                  <a:txBody>
                    <a:bodyPr/>
                    <a:lstStyle/>
                    <a:p>
                      <a:pPr algn="ctr"/>
                      <a:r>
                        <a:rPr lang="en-US" dirty="0">
                          <a:solidFill>
                            <a:srgbClr val="FF0000"/>
                          </a:solidFill>
                        </a:rPr>
                        <a:t>0.51</a:t>
                      </a:r>
                    </a:p>
                  </a:txBody>
                  <a:tcPr/>
                </a:tc>
                <a:extLst>
                  <a:ext uri="{0D108BD9-81ED-4DB2-BD59-A6C34878D82A}">
                    <a16:rowId xmlns:a16="http://schemas.microsoft.com/office/drawing/2014/main" val="927663076"/>
                  </a:ext>
                </a:extLst>
              </a:tr>
            </a:tbl>
          </a:graphicData>
        </a:graphic>
      </p:graphicFrame>
    </p:spTree>
    <p:extLst>
      <p:ext uri="{BB962C8B-B14F-4D97-AF65-F5344CB8AC3E}">
        <p14:creationId xmlns:p14="http://schemas.microsoft.com/office/powerpoint/2010/main" val="123863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0000"/>
                </a:solidFill>
              </a:rPr>
              <a:t>Sleeping</a:t>
            </a:r>
            <a:r>
              <a:rPr lang="en-US" dirty="0"/>
              <a:t> </a:t>
            </a:r>
            <a:r>
              <a:rPr lang="en-US" dirty="0">
                <a:solidFill>
                  <a:srgbClr val="FF0000"/>
                </a:solidFill>
              </a:rPr>
              <a:t>units to comply with C405.2.4 and either C405.1.1 or C405.3</a:t>
            </a:r>
          </a:p>
          <a:p>
            <a:pPr marL="0" indent="0">
              <a:buNone/>
            </a:pPr>
            <a:r>
              <a:rPr lang="en-US" altLang="en-US" dirty="0">
                <a:solidFill>
                  <a:srgbClr val="FF0000"/>
                </a:solidFill>
              </a:rPr>
              <a:t>A minimum of 90 percent of the lamps in permanently installed lighting fixtures serving dwelling units (excluding kitchen appliance lighting) to be provided by lamps with efficacy of not less than 65 </a:t>
            </a:r>
            <a:r>
              <a:rPr lang="en-US" altLang="en-US" dirty="0" err="1">
                <a:solidFill>
                  <a:srgbClr val="FF0000"/>
                </a:solidFill>
              </a:rPr>
              <a:t>lm</a:t>
            </a:r>
            <a:r>
              <a:rPr lang="en-US" altLang="en-US" dirty="0">
                <a:solidFill>
                  <a:srgbClr val="FF0000"/>
                </a:solidFill>
              </a:rPr>
              <a:t>/W or luminaires with an efficacy not less than 45 </a:t>
            </a:r>
            <a:r>
              <a:rPr lang="en-US" altLang="en-US" dirty="0" err="1">
                <a:solidFill>
                  <a:srgbClr val="FF0000"/>
                </a:solidFill>
              </a:rPr>
              <a:t>lm</a:t>
            </a:r>
            <a:r>
              <a:rPr lang="en-US" altLang="en-US" dirty="0">
                <a:solidFill>
                  <a:srgbClr val="FF0000"/>
                </a:solidFill>
              </a:rPr>
              <a:t>/W or comply with C405.2.4 and C405.3</a:t>
            </a:r>
          </a:p>
          <a:p>
            <a:endParaRPr lang="en-US" dirty="0"/>
          </a:p>
        </p:txBody>
      </p:sp>
      <p:sp>
        <p:nvSpPr>
          <p:cNvPr id="3" name="Title 2"/>
          <p:cNvSpPr>
            <a:spLocks noGrp="1"/>
          </p:cNvSpPr>
          <p:nvPr>
            <p:ph type="title"/>
          </p:nvPr>
        </p:nvSpPr>
        <p:spPr>
          <a:xfrm>
            <a:off x="252920" y="0"/>
            <a:ext cx="7295364" cy="921004"/>
          </a:xfrm>
        </p:spPr>
        <p:txBody>
          <a:bodyPr>
            <a:noAutofit/>
          </a:bodyPr>
          <a:lstStyle/>
          <a:p>
            <a:r>
              <a:rPr lang="en-US" sz="2400" b="1" dirty="0">
                <a:ea typeface="ＭＳ Ｐゴシック" pitchFamily="28" charset="-128"/>
              </a:rPr>
              <a:t>General</a:t>
            </a:r>
            <a:br>
              <a:rPr lang="en-US" sz="2400" b="1" dirty="0">
                <a:ea typeface="ＭＳ Ｐゴシック" pitchFamily="28" charset="-128"/>
              </a:rPr>
            </a:br>
            <a:r>
              <a:rPr lang="en-US" sz="2000" b="1" i="1" dirty="0">
                <a:ea typeface="ＭＳ Ｐゴシック" pitchFamily="-108" charset="-128"/>
              </a:rPr>
              <a:t>Section C405.1</a:t>
            </a:r>
          </a:p>
        </p:txBody>
      </p:sp>
    </p:spTree>
    <p:extLst>
      <p:ext uri="{BB962C8B-B14F-4D97-AF65-F5344CB8AC3E}">
        <p14:creationId xmlns:p14="http://schemas.microsoft.com/office/powerpoint/2010/main" val="1437265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Display Lighting"/>
          <p:cNvPicPr>
            <a:picLocks noGrp="1" noChangeAspect="1" noChangeArrowheads="1"/>
          </p:cNvPicPr>
          <p:nvPr>
            <p:ph sz="half" idx="1"/>
          </p:nvPr>
        </p:nvPicPr>
        <p:blipFill>
          <a:blip r:embed="rId3" cstate="print"/>
          <a:stretch>
            <a:fillRect/>
          </a:stretch>
        </p:blipFill>
        <p:spPr>
          <a:xfrm>
            <a:off x="1095080" y="1623351"/>
            <a:ext cx="4187694" cy="3142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3798" name="Text Box 5"/>
          <p:cNvSpPr>
            <a:spLocks noGrp="1" noChangeArrowheads="1"/>
          </p:cNvSpPr>
          <p:nvPr>
            <p:ph sz="half" idx="2"/>
          </p:nvPr>
        </p:nvSpPr>
        <p:spPr>
          <a:xfrm>
            <a:off x="6218834" y="1310185"/>
            <a:ext cx="4183039" cy="5157290"/>
          </a:xfrm>
          <a:noFill/>
        </p:spPr>
        <p:txBody>
          <a:bodyPr>
            <a:normAutofit/>
          </a:bodyPr>
          <a:lstStyle/>
          <a:p>
            <a:pPr>
              <a:buFontTx/>
              <a:buNone/>
            </a:pPr>
            <a:r>
              <a:rPr lang="en-US" sz="1400" b="1" dirty="0">
                <a:ea typeface="ＭＳ Ｐゴシック" pitchFamily="28" charset="-128"/>
              </a:rPr>
              <a:t>Additional Interior Lighting Power Allowance = 1000 watts + </a:t>
            </a:r>
          </a:p>
          <a:p>
            <a:pPr>
              <a:buFontTx/>
              <a:buNone/>
            </a:pPr>
            <a:r>
              <a:rPr lang="en-US" sz="1400" b="1" dirty="0">
                <a:ea typeface="ＭＳ Ｐゴシック" pitchFamily="28" charset="-128"/>
              </a:rPr>
              <a:t>	(Retail Area 1 x 0.45 W/ft2) + </a:t>
            </a:r>
          </a:p>
          <a:p>
            <a:pPr>
              <a:buFontTx/>
              <a:buNone/>
            </a:pPr>
            <a:r>
              <a:rPr lang="en-US" sz="1400" b="1" dirty="0">
                <a:ea typeface="ＭＳ Ｐゴシック" pitchFamily="28" charset="-128"/>
              </a:rPr>
              <a:t>	(Retail Area 2 x 0.45 W/ft2) + </a:t>
            </a:r>
          </a:p>
          <a:p>
            <a:pPr>
              <a:buFontTx/>
              <a:buNone/>
            </a:pPr>
            <a:r>
              <a:rPr lang="en-US" sz="1400" b="1" dirty="0">
                <a:ea typeface="ＭＳ Ｐゴシック" pitchFamily="28" charset="-128"/>
              </a:rPr>
              <a:t>	(Retail Area 3 x 1.05 W/ft2) + </a:t>
            </a:r>
          </a:p>
          <a:p>
            <a:pPr>
              <a:buFontTx/>
              <a:buNone/>
            </a:pPr>
            <a:r>
              <a:rPr lang="en-US" sz="1400" b="1" dirty="0">
                <a:ea typeface="ＭＳ Ｐゴシック" pitchFamily="28" charset="-128"/>
              </a:rPr>
              <a:t>	(Retail Area 4 x 1.87 W/ft2), </a:t>
            </a:r>
            <a:br>
              <a:rPr lang="en-US" sz="1400" b="1" dirty="0">
                <a:ea typeface="ＭＳ Ｐゴシック" pitchFamily="28" charset="-128"/>
              </a:rPr>
            </a:br>
            <a:endParaRPr lang="en-US" sz="1400" b="1" dirty="0">
              <a:ea typeface="ＭＳ Ｐゴシック" pitchFamily="28" charset="-128"/>
            </a:endParaRPr>
          </a:p>
          <a:p>
            <a:pPr>
              <a:buFontTx/>
              <a:buNone/>
            </a:pPr>
            <a:r>
              <a:rPr lang="en-US" sz="1400" b="1" dirty="0">
                <a:ea typeface="ＭＳ Ｐゴシック" pitchFamily="28" charset="-128"/>
              </a:rPr>
              <a:t>Where:</a:t>
            </a:r>
          </a:p>
          <a:p>
            <a:pPr marL="681038">
              <a:buFont typeface="Wingdings" pitchFamily="2" charset="2"/>
              <a:buChar char="ü"/>
            </a:pPr>
            <a:r>
              <a:rPr lang="en-US" sz="1400" b="1" dirty="0">
                <a:solidFill>
                  <a:schemeClr val="accent1"/>
                </a:solidFill>
                <a:ea typeface="ＭＳ Ｐゴシック" pitchFamily="28" charset="-128"/>
              </a:rPr>
              <a:t>Retail Area 1 </a:t>
            </a:r>
            <a:r>
              <a:rPr lang="en-US" sz="1400" b="1" dirty="0">
                <a:ea typeface="ＭＳ Ｐゴシック" pitchFamily="28" charset="-128"/>
              </a:rPr>
              <a:t>= the floor area for all products not listed in Retail Area 2, 3 or 4.</a:t>
            </a:r>
          </a:p>
          <a:p>
            <a:pPr marL="681038">
              <a:buFont typeface="Wingdings" pitchFamily="2" charset="2"/>
              <a:buChar char="ü"/>
            </a:pPr>
            <a:r>
              <a:rPr lang="en-US" sz="1400" b="1" dirty="0">
                <a:solidFill>
                  <a:schemeClr val="accent1"/>
                </a:solidFill>
                <a:ea typeface="ＭＳ Ｐゴシック" pitchFamily="28" charset="-128"/>
              </a:rPr>
              <a:t>Retail Area 2 </a:t>
            </a:r>
            <a:r>
              <a:rPr lang="en-US" sz="1400" b="1" dirty="0">
                <a:ea typeface="ＭＳ Ｐゴシック" pitchFamily="28" charset="-128"/>
              </a:rPr>
              <a:t>= the floor area used for the sale of vehicles, sporting goods and small electronics.</a:t>
            </a:r>
          </a:p>
          <a:p>
            <a:pPr marL="681038">
              <a:buFont typeface="Wingdings" pitchFamily="2" charset="2"/>
              <a:buChar char="ü"/>
            </a:pPr>
            <a:r>
              <a:rPr lang="en-US" sz="1400" b="1" dirty="0">
                <a:solidFill>
                  <a:schemeClr val="accent1"/>
                </a:solidFill>
                <a:ea typeface="ＭＳ Ｐゴシック" pitchFamily="28" charset="-128"/>
              </a:rPr>
              <a:t>Retail Area 3 </a:t>
            </a:r>
            <a:r>
              <a:rPr lang="en-US" sz="1400" b="1" dirty="0">
                <a:ea typeface="ＭＳ Ｐゴシック" pitchFamily="28" charset="-128"/>
              </a:rPr>
              <a:t>= the floor area used for the sale of furniture, clothing, cosmetics and artwork.</a:t>
            </a:r>
          </a:p>
          <a:p>
            <a:pPr marL="681038">
              <a:buFont typeface="Wingdings" pitchFamily="2" charset="2"/>
              <a:buChar char="ü"/>
            </a:pPr>
            <a:r>
              <a:rPr lang="en-US" sz="1400" b="1" dirty="0">
                <a:solidFill>
                  <a:schemeClr val="accent1"/>
                </a:solidFill>
                <a:ea typeface="ＭＳ Ｐゴシック" pitchFamily="28" charset="-128"/>
              </a:rPr>
              <a:t>Retail Area 4 </a:t>
            </a:r>
            <a:r>
              <a:rPr lang="en-US" sz="1400" b="1" dirty="0">
                <a:ea typeface="ＭＳ Ｐゴシック" pitchFamily="28" charset="-128"/>
              </a:rPr>
              <a:t>= the floor area used for the sale of jewelry, crystal, and china.</a:t>
            </a:r>
          </a:p>
          <a:p>
            <a:endParaRPr lang="en-US" sz="1400" b="1" dirty="0">
              <a:ea typeface="ＭＳ Ｐゴシック" pitchFamily="28" charset="-128"/>
            </a:endParaRPr>
          </a:p>
          <a:p>
            <a:pPr>
              <a:buFontTx/>
              <a:buNone/>
            </a:pPr>
            <a:r>
              <a:rPr lang="en-US" sz="1400" b="1" dirty="0">
                <a:ea typeface="ＭＳ Ｐゴシック" pitchFamily="28" charset="-128"/>
              </a:rPr>
              <a:t>	</a:t>
            </a:r>
          </a:p>
          <a:p>
            <a:pPr>
              <a:lnSpc>
                <a:spcPct val="80000"/>
              </a:lnSpc>
            </a:pPr>
            <a:endParaRPr lang="en-US" sz="900" b="1" dirty="0">
              <a:solidFill>
                <a:srgbClr val="33CC33"/>
              </a:solidFill>
              <a:latin typeface="Times New Roman" pitchFamily="18" charset="0"/>
              <a:ea typeface="ＭＳ Ｐゴシック" pitchFamily="28" charset="-128"/>
            </a:endParaRPr>
          </a:p>
        </p:txBody>
      </p:sp>
      <p:sp>
        <p:nvSpPr>
          <p:cNvPr id="33795" name="Rectangle 2"/>
          <p:cNvSpPr>
            <a:spLocks noGrp="1" noChangeArrowheads="1"/>
          </p:cNvSpPr>
          <p:nvPr>
            <p:ph type="title"/>
          </p:nvPr>
        </p:nvSpPr>
        <p:spPr>
          <a:xfrm>
            <a:off x="254145" y="0"/>
            <a:ext cx="5869564" cy="921004"/>
          </a:xfrm>
        </p:spPr>
        <p:txBody>
          <a:bodyPr>
            <a:noAutofit/>
          </a:bodyPr>
          <a:lstStyle/>
          <a:p>
            <a:r>
              <a:rPr lang="en-US" sz="2400" b="1" dirty="0">
                <a:ea typeface="ＭＳ Ｐゴシック" pitchFamily="28" charset="-128"/>
              </a:rPr>
              <a:t>Additional Interior Lighting Power </a:t>
            </a:r>
            <a:br>
              <a:rPr lang="en-US" sz="2400" dirty="0">
                <a:ea typeface="ＭＳ Ｐゴシック" pitchFamily="28" charset="-128"/>
              </a:rPr>
            </a:br>
            <a:r>
              <a:rPr lang="en-US" sz="2000" b="1" i="1" dirty="0">
                <a:ea typeface="ＭＳ Ｐゴシック" pitchFamily="28" charset="-128"/>
              </a:rPr>
              <a:t>Section C405.3.2.2.1 </a:t>
            </a:r>
            <a:endParaRPr lang="en-US" sz="2000" i="1" dirty="0">
              <a:ea typeface="ＭＳ Ｐゴシック" pitchFamily="28" charset="-128"/>
            </a:endParaRPr>
          </a:p>
        </p:txBody>
      </p:sp>
    </p:spTree>
    <p:extLst>
      <p:ext uri="{BB962C8B-B14F-4D97-AF65-F5344CB8AC3E}">
        <p14:creationId xmlns:p14="http://schemas.microsoft.com/office/powerpoint/2010/main" val="2640560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5"/>
          <p:cNvSpPr>
            <a:spLocks noGrp="1" noChangeArrowheads="1"/>
          </p:cNvSpPr>
          <p:nvPr>
            <p:ph sz="half" idx="2"/>
          </p:nvPr>
        </p:nvSpPr>
        <p:spPr>
          <a:xfrm>
            <a:off x="5784273" y="1165413"/>
            <a:ext cx="5947284" cy="5468319"/>
          </a:xfrm>
          <a:noFill/>
        </p:spPr>
        <p:txBody>
          <a:bodyPr>
            <a:normAutofit/>
          </a:bodyPr>
          <a:lstStyle/>
          <a:p>
            <a:pPr>
              <a:buFontTx/>
              <a:buNone/>
            </a:pPr>
            <a:r>
              <a:rPr lang="en-US" sz="2000" dirty="0">
                <a:ea typeface="ＭＳ Ｐゴシック" pitchFamily="28" charset="-128"/>
              </a:rPr>
              <a:t>	</a:t>
            </a:r>
            <a:r>
              <a:rPr lang="en-US" sz="2000" b="1" u="sng" dirty="0">
                <a:ea typeface="ＭＳ Ｐゴシック" pitchFamily="28" charset="-128"/>
              </a:rPr>
              <a:t>Exception</a:t>
            </a:r>
            <a:r>
              <a:rPr lang="en-US" sz="2000" b="1" dirty="0">
                <a:ea typeface="ＭＳ Ｐゴシック" pitchFamily="28" charset="-128"/>
              </a:rPr>
              <a:t>:</a:t>
            </a:r>
            <a:r>
              <a:rPr lang="en-US" sz="2000" dirty="0">
                <a:ea typeface="ＭＳ Ｐゴシック" pitchFamily="28" charset="-128"/>
              </a:rPr>
              <a:t> </a:t>
            </a:r>
          </a:p>
          <a:p>
            <a:r>
              <a:rPr lang="en-US" sz="2000" dirty="0">
                <a:ea typeface="ＭＳ Ｐゴシック" pitchFamily="28" charset="-128"/>
              </a:rPr>
              <a:t>Other merchandise categories are permitted to be included in Retail Areas 2 through 4 above, provided that justification documenting the need for additional lighting power based on visual inspection, contrast, or other critical display is approved by the code official</a:t>
            </a:r>
          </a:p>
          <a:p>
            <a:r>
              <a:rPr lang="en-US" sz="2000" dirty="0">
                <a:ea typeface="ＭＳ Ｐゴシック" pitchFamily="28" charset="-128"/>
              </a:rPr>
              <a:t>For spaces which lighting is specified to be installed in addition to general lighting or purpose of decorative appearance or for highlighting art or exhibits, provided that the add’l lighting power is &lt; 0.9 W/ft2 in lobbies and &lt; 0.75 W/ft2 in other spaces</a:t>
            </a:r>
          </a:p>
          <a:p>
            <a:pPr>
              <a:lnSpc>
                <a:spcPct val="80000"/>
              </a:lnSpc>
            </a:pPr>
            <a:endParaRPr lang="en-US" sz="900" b="1" dirty="0">
              <a:solidFill>
                <a:srgbClr val="33CC33"/>
              </a:solidFill>
              <a:latin typeface="Times New Roman" pitchFamily="18" charset="0"/>
              <a:ea typeface="ＭＳ Ｐゴシック" pitchFamily="28" charset="-128"/>
            </a:endParaRPr>
          </a:p>
        </p:txBody>
      </p:sp>
      <p:sp>
        <p:nvSpPr>
          <p:cNvPr id="7" name="Rectangle 2"/>
          <p:cNvSpPr>
            <a:spLocks noGrp="1" noChangeArrowheads="1"/>
          </p:cNvSpPr>
          <p:nvPr>
            <p:ph type="title"/>
          </p:nvPr>
        </p:nvSpPr>
        <p:spPr>
          <a:xfrm>
            <a:off x="406839" y="0"/>
            <a:ext cx="5869564" cy="921004"/>
          </a:xfrm>
        </p:spPr>
        <p:txBody>
          <a:bodyPr>
            <a:noAutofit/>
          </a:bodyPr>
          <a:lstStyle/>
          <a:p>
            <a:r>
              <a:rPr lang="en-US" sz="2400" b="1" dirty="0">
                <a:ea typeface="ＭＳ Ｐゴシック" pitchFamily="28" charset="-128"/>
              </a:rPr>
              <a:t>Additional Interior Lighting Power  </a:t>
            </a:r>
            <a:br>
              <a:rPr lang="en-US" sz="2400" dirty="0">
                <a:ea typeface="ＭＳ Ｐゴシック" pitchFamily="28" charset="-128"/>
              </a:rPr>
            </a:br>
            <a:r>
              <a:rPr lang="en-US" sz="2000" b="1" i="1" dirty="0">
                <a:ea typeface="ＭＳ Ｐゴシック" pitchFamily="28" charset="-128"/>
              </a:rPr>
              <a:t>Section C405.3.2.2.1</a:t>
            </a:r>
            <a:endParaRPr lang="en-US" sz="2000" i="1" dirty="0">
              <a:ea typeface="ＭＳ Ｐゴシック" pitchFamily="28" charset="-128"/>
            </a:endParaRPr>
          </a:p>
        </p:txBody>
      </p:sp>
      <p:pic>
        <p:nvPicPr>
          <p:cNvPr id="8" name="Picture 5" descr="R Grey G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876" y="1765571"/>
            <a:ext cx="3860800"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12876" y="4704713"/>
            <a:ext cx="2956088" cy="219402"/>
          </a:xfrm>
          <a:prstGeom prst="rect">
            <a:avLst/>
          </a:prstGeom>
        </p:spPr>
        <p:txBody>
          <a:bodyPr vert="horz" wrap="square" lIns="91440" tIns="45720" rIns="91440" bIns="45720" rtlCol="0">
            <a:noAutofit/>
          </a:bodyPr>
          <a:lstStyle/>
          <a:p>
            <a:pPr defTabSz="457200" fontAlgn="auto">
              <a:spcBef>
                <a:spcPct val="20000"/>
              </a:spcBef>
              <a:spcAft>
                <a:spcPts val="0"/>
              </a:spcAft>
            </a:pPr>
            <a:r>
              <a:rPr lang="en-US" sz="1100" dirty="0">
                <a:latin typeface="Arial Narrow"/>
                <a:ea typeface="+mn-ea"/>
                <a:cs typeface="Arial Narrow"/>
              </a:rPr>
              <a:t>Photo courtesy of Ken Baker, K energy</a:t>
            </a:r>
          </a:p>
        </p:txBody>
      </p:sp>
    </p:spTree>
    <p:extLst>
      <p:ext uri="{BB962C8B-B14F-4D97-AF65-F5344CB8AC3E}">
        <p14:creationId xmlns:p14="http://schemas.microsoft.com/office/powerpoint/2010/main" val="34581733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idx="1"/>
          </p:nvPr>
        </p:nvSpPr>
        <p:spPr>
          <a:xfrm>
            <a:off x="1981200" y="1339703"/>
            <a:ext cx="8229600" cy="5127773"/>
          </a:xfrm>
        </p:spPr>
        <p:txBody>
          <a:bodyPr/>
          <a:lstStyle/>
          <a:p>
            <a:pPr marL="0" indent="0" algn="ctr">
              <a:buNone/>
            </a:pPr>
            <a:r>
              <a:rPr lang="en-US" dirty="0">
                <a:ea typeface="ＭＳ Ｐゴシック" pitchFamily="28" charset="-128"/>
              </a:rPr>
              <a:t>Separate metering required for each dwelling unit</a:t>
            </a:r>
          </a:p>
          <a:p>
            <a:pPr>
              <a:buFontTx/>
              <a:buNone/>
            </a:pPr>
            <a:endParaRPr lang="en-US" sz="2000" i="1" dirty="0">
              <a:ea typeface="ＭＳ Ｐゴシック" pitchFamily="28" charset="-128"/>
            </a:endParaRPr>
          </a:p>
        </p:txBody>
      </p:sp>
      <p:sp>
        <p:nvSpPr>
          <p:cNvPr id="51203" name="Rectangle 2"/>
          <p:cNvSpPr>
            <a:spLocks noGrp="1" noChangeArrowheads="1"/>
          </p:cNvSpPr>
          <p:nvPr>
            <p:ph type="title"/>
          </p:nvPr>
        </p:nvSpPr>
        <p:spPr>
          <a:xfrm>
            <a:off x="341482" y="10477"/>
            <a:ext cx="6186155" cy="921004"/>
          </a:xfrm>
        </p:spPr>
        <p:txBody>
          <a:bodyPr>
            <a:normAutofit/>
          </a:bodyPr>
          <a:lstStyle/>
          <a:p>
            <a:pPr>
              <a:lnSpc>
                <a:spcPct val="80000"/>
              </a:lnSpc>
            </a:pPr>
            <a:r>
              <a:rPr lang="en-US" sz="2400" b="1" dirty="0">
                <a:ea typeface="ＭＳ Ｐゴシック" pitchFamily="28" charset="-128"/>
              </a:rPr>
              <a:t>Dwelling Electrical Meter </a:t>
            </a:r>
            <a:br>
              <a:rPr lang="en-US" sz="2400" b="1" dirty="0">
                <a:ea typeface="ＭＳ Ｐゴシック" pitchFamily="28" charset="-128"/>
              </a:rPr>
            </a:br>
            <a:r>
              <a:rPr lang="en-US" sz="2200" b="1" i="1" dirty="0">
                <a:ea typeface="ＭＳ Ｐゴシック" pitchFamily="28" charset="-128"/>
              </a:rPr>
              <a:t>Section C405.</a:t>
            </a:r>
            <a:r>
              <a:rPr lang="en-US" sz="2200" b="1" i="1" dirty="0">
                <a:solidFill>
                  <a:srgbClr val="FF0000"/>
                </a:solidFill>
                <a:ea typeface="ＭＳ Ｐゴシック" pitchFamily="28" charset="-128"/>
              </a:rPr>
              <a:t>6</a:t>
            </a:r>
          </a:p>
        </p:txBody>
      </p:sp>
      <p:pic>
        <p:nvPicPr>
          <p:cNvPr id="51206" name="Picture 5" descr="elecMeter">
            <a:hlinkClick r:id="rId3"/>
          </p:cNvPr>
          <p:cNvPicPr>
            <a:picLocks noChangeAspect="1" noChangeArrowheads="1"/>
          </p:cNvPicPr>
          <p:nvPr/>
        </p:nvPicPr>
        <p:blipFill>
          <a:blip r:embed="rId4" cstate="print"/>
          <a:srcRect/>
          <a:stretch>
            <a:fillRect/>
          </a:stretch>
        </p:blipFill>
        <p:spPr bwMode="auto">
          <a:xfrm>
            <a:off x="6857138" y="2069442"/>
            <a:ext cx="1343025" cy="1328738"/>
          </a:xfrm>
          <a:prstGeom prst="rect">
            <a:avLst/>
          </a:prstGeom>
          <a:ln>
            <a:noFill/>
          </a:ln>
          <a:effectLst>
            <a:outerShdw blurRad="292100" dist="139700" dir="2700000" algn="tl" rotWithShape="0">
              <a:srgbClr val="333333">
                <a:alpha val="65000"/>
              </a:srgbClr>
            </a:outerShdw>
          </a:effectLst>
        </p:spPr>
      </p:pic>
      <p:pic>
        <p:nvPicPr>
          <p:cNvPr id="51207" name="Picture 6" descr="cap1">
            <a:hlinkClick r:id="rId5"/>
          </p:cNvPr>
          <p:cNvPicPr>
            <a:picLocks noChangeAspect="1" noChangeArrowheads="1"/>
          </p:cNvPicPr>
          <p:nvPr/>
        </p:nvPicPr>
        <p:blipFill>
          <a:blip r:embed="rId6" cstate="print"/>
          <a:srcRect/>
          <a:stretch>
            <a:fillRect/>
          </a:stretch>
        </p:blipFill>
        <p:spPr bwMode="auto">
          <a:xfrm>
            <a:off x="4404378" y="3686261"/>
            <a:ext cx="1408113" cy="1981200"/>
          </a:xfrm>
          <a:prstGeom prst="rect">
            <a:avLst/>
          </a:prstGeom>
          <a:ln>
            <a:noFill/>
          </a:ln>
          <a:effectLst>
            <a:outerShdw blurRad="292100" dist="139700" dir="2700000" algn="tl" rotWithShape="0">
              <a:srgbClr val="333333">
                <a:alpha val="65000"/>
              </a:srgbClr>
            </a:outerShdw>
          </a:effectLst>
        </p:spPr>
      </p:pic>
      <p:pic>
        <p:nvPicPr>
          <p:cNvPr id="51208" name="Picture 7" descr="highrise_apartments">
            <a:hlinkClick r:id="rId7"/>
          </p:cNvPr>
          <p:cNvPicPr>
            <a:picLocks noChangeAspect="1" noChangeArrowheads="1"/>
          </p:cNvPicPr>
          <p:nvPr/>
        </p:nvPicPr>
        <p:blipFill>
          <a:blip r:embed="rId8" cstate="print"/>
          <a:srcRect/>
          <a:stretch>
            <a:fillRect/>
          </a:stretch>
        </p:blipFill>
        <p:spPr bwMode="auto">
          <a:xfrm>
            <a:off x="6657112" y="3743411"/>
            <a:ext cx="1543050" cy="1924050"/>
          </a:xfrm>
          <a:prstGeom prst="rect">
            <a:avLst/>
          </a:prstGeom>
          <a:ln>
            <a:noFill/>
          </a:ln>
          <a:effectLst>
            <a:outerShdw blurRad="292100" dist="139700" dir="2700000" algn="tl" rotWithShape="0">
              <a:srgbClr val="333333">
                <a:alpha val="65000"/>
              </a:srgbClr>
            </a:outerShdw>
          </a:effectLst>
        </p:spPr>
      </p:pic>
      <p:pic>
        <p:nvPicPr>
          <p:cNvPr id="51209" name="Picture 8" descr="full_utility">
            <a:hlinkClick r:id="rId9"/>
          </p:cNvPr>
          <p:cNvPicPr>
            <a:picLocks noChangeAspect="1" noChangeArrowheads="1"/>
          </p:cNvPicPr>
          <p:nvPr/>
        </p:nvPicPr>
        <p:blipFill>
          <a:blip r:embed="rId10" cstate="print"/>
          <a:srcRect/>
          <a:stretch>
            <a:fillRect/>
          </a:stretch>
        </p:blipFill>
        <p:spPr bwMode="auto">
          <a:xfrm>
            <a:off x="3769015" y="2156147"/>
            <a:ext cx="1805200" cy="1155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97658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0315" y="1349523"/>
            <a:ext cx="9150485" cy="4876800"/>
          </a:xfrm>
        </p:spPr>
        <p:txBody>
          <a:bodyPr/>
          <a:lstStyle/>
          <a:p>
            <a:r>
              <a:rPr lang="en-US" dirty="0">
                <a:solidFill>
                  <a:srgbClr val="FF0000"/>
                </a:solidFill>
              </a:rPr>
              <a:t>Low-voltage dry-type distribution </a:t>
            </a:r>
            <a:r>
              <a:rPr lang="en-US" dirty="0"/>
              <a:t>electric transformers must meet minimum efficiency requirements of Table C405.</a:t>
            </a:r>
            <a:r>
              <a:rPr lang="en-US" dirty="0">
                <a:solidFill>
                  <a:srgbClr val="FF0000"/>
                </a:solidFill>
              </a:rPr>
              <a:t>7</a:t>
            </a:r>
            <a:r>
              <a:rPr lang="en-US" dirty="0"/>
              <a:t> when tested and rated in accordance with test procedure 10 CFR 431</a:t>
            </a:r>
          </a:p>
          <a:p>
            <a:r>
              <a:rPr lang="en-US" dirty="0"/>
              <a:t>Efficiency to be verified through certification under an approved certification program or when program does not exist, ratings shall be supported by data furnished by transformer manufacturer</a:t>
            </a:r>
          </a:p>
        </p:txBody>
      </p:sp>
      <p:sp>
        <p:nvSpPr>
          <p:cNvPr id="3" name="Title 2"/>
          <p:cNvSpPr>
            <a:spLocks noGrp="1"/>
          </p:cNvSpPr>
          <p:nvPr>
            <p:ph type="title"/>
          </p:nvPr>
        </p:nvSpPr>
        <p:spPr/>
        <p:txBody>
          <a:bodyPr>
            <a:normAutofit/>
          </a:bodyPr>
          <a:lstStyle/>
          <a:p>
            <a:r>
              <a:rPr lang="en-US" sz="2400" b="1" dirty="0"/>
              <a:t>Electrical Transformers </a:t>
            </a:r>
            <a:br>
              <a:rPr lang="en-US" sz="2400" dirty="0"/>
            </a:br>
            <a:r>
              <a:rPr lang="en-US" sz="2000" b="1" i="1" dirty="0"/>
              <a:t>Section C405.</a:t>
            </a:r>
            <a:r>
              <a:rPr lang="en-US" sz="2000" b="1" i="1" dirty="0">
                <a:solidFill>
                  <a:srgbClr val="FF0000"/>
                </a:solidFill>
              </a:rPr>
              <a:t>7</a:t>
            </a:r>
          </a:p>
        </p:txBody>
      </p:sp>
    </p:spTree>
    <p:extLst>
      <p:ext uri="{BB962C8B-B14F-4D97-AF65-F5344CB8AC3E}">
        <p14:creationId xmlns:p14="http://schemas.microsoft.com/office/powerpoint/2010/main" val="1202335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3038" y="1289235"/>
            <a:ext cx="10116766" cy="4876800"/>
          </a:xfrm>
        </p:spPr>
        <p:txBody>
          <a:bodyPr/>
          <a:lstStyle/>
          <a:p>
            <a:pPr marL="0" indent="0">
              <a:buNone/>
            </a:pPr>
            <a:r>
              <a:rPr lang="en-US" b="1" u="sng" dirty="0"/>
              <a:t>Exceptions</a:t>
            </a:r>
            <a:r>
              <a:rPr lang="en-US" b="1" dirty="0"/>
              <a:t>:</a:t>
            </a:r>
          </a:p>
          <a:p>
            <a:pPr lvl="1">
              <a:buFont typeface="Arial" panose="020B0604020202020204" pitchFamily="34" charset="0"/>
              <a:buChar char="•"/>
            </a:pPr>
            <a:r>
              <a:rPr lang="en-US" dirty="0">
                <a:cs typeface="Times New Roman" pitchFamily="18" charset="0"/>
                <a:sym typeface="WP MathA" pitchFamily="2" charset="2"/>
              </a:rPr>
              <a:t>If meet EPAct 2005 exclusions based on 10 CFR 431</a:t>
            </a:r>
          </a:p>
          <a:p>
            <a:pPr lvl="2">
              <a:buFont typeface="Calibri" panose="020F0502020204030204" pitchFamily="34" charset="0"/>
              <a:buChar char="–"/>
            </a:pPr>
            <a:r>
              <a:rPr lang="en-US" dirty="0">
                <a:cs typeface="Times New Roman" pitchFamily="18" charset="0"/>
                <a:sym typeface="WP MathA" pitchFamily="2" charset="2"/>
              </a:rPr>
              <a:t>Special purpose applications</a:t>
            </a:r>
          </a:p>
          <a:p>
            <a:pPr lvl="2">
              <a:buFont typeface="Calibri" panose="020F0502020204030204" pitchFamily="34" charset="0"/>
              <a:buChar char="–"/>
            </a:pPr>
            <a:r>
              <a:rPr lang="en-US" dirty="0">
                <a:cs typeface="Times New Roman" pitchFamily="18" charset="0"/>
                <a:sym typeface="WP MathA" pitchFamily="2" charset="2"/>
              </a:rPr>
              <a:t>Not likely in general purpose applications</a:t>
            </a:r>
          </a:p>
          <a:p>
            <a:pPr lvl="2">
              <a:buFont typeface="Calibri" panose="020F0502020204030204" pitchFamily="34" charset="0"/>
              <a:buChar char="–"/>
            </a:pPr>
            <a:r>
              <a:rPr lang="en-US" dirty="0">
                <a:cs typeface="Times New Roman" pitchFamily="18" charset="0"/>
                <a:sym typeface="WP MathA" pitchFamily="2" charset="2"/>
              </a:rPr>
              <a:t>Have multiple voltage taps where highest tap is ≥ 20% more than lowest tap</a:t>
            </a:r>
          </a:p>
          <a:p>
            <a:pPr lvl="1">
              <a:buFont typeface="Arial" panose="020B0604020202020204" pitchFamily="34" charset="0"/>
              <a:buChar char="•"/>
            </a:pPr>
            <a:r>
              <a:rPr lang="en-US" dirty="0">
                <a:cs typeface="Times New Roman" pitchFamily="18" charset="0"/>
                <a:sym typeface="WP MathA" pitchFamily="2" charset="2"/>
              </a:rPr>
              <a:t>Some specific products are listed</a:t>
            </a:r>
          </a:p>
          <a:p>
            <a:pPr marL="0" indent="0">
              <a:buNone/>
            </a:pPr>
            <a:endParaRPr lang="en-US" dirty="0"/>
          </a:p>
        </p:txBody>
      </p:sp>
      <p:sp>
        <p:nvSpPr>
          <p:cNvPr id="3" name="Title 2"/>
          <p:cNvSpPr>
            <a:spLocks noGrp="1"/>
          </p:cNvSpPr>
          <p:nvPr>
            <p:ph type="title"/>
          </p:nvPr>
        </p:nvSpPr>
        <p:spPr/>
        <p:txBody>
          <a:bodyPr>
            <a:normAutofit/>
          </a:bodyPr>
          <a:lstStyle/>
          <a:p>
            <a:r>
              <a:rPr lang="en-US" sz="2400" b="1" dirty="0"/>
              <a:t>Electrical Transformers </a:t>
            </a:r>
            <a:br>
              <a:rPr lang="en-US" sz="2400" dirty="0"/>
            </a:br>
            <a:r>
              <a:rPr lang="en-US" sz="2000" b="1" i="1" dirty="0"/>
              <a:t>Section C405.</a:t>
            </a:r>
            <a:r>
              <a:rPr lang="en-US" sz="2000" b="1" i="1" dirty="0">
                <a:solidFill>
                  <a:srgbClr val="FF0000"/>
                </a:solidFill>
              </a:rPr>
              <a:t>7</a:t>
            </a:r>
            <a:r>
              <a:rPr lang="en-US" sz="2000" b="1" i="1" dirty="0"/>
              <a:t> – Cont’d.</a:t>
            </a:r>
          </a:p>
        </p:txBody>
      </p:sp>
    </p:spTree>
    <p:extLst>
      <p:ext uri="{BB962C8B-B14F-4D97-AF65-F5344CB8AC3E}">
        <p14:creationId xmlns:p14="http://schemas.microsoft.com/office/powerpoint/2010/main" val="716151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Electric motors must meet minimum efficiency requirements of Tables C405.</a:t>
            </a:r>
            <a:r>
              <a:rPr lang="en-US" dirty="0">
                <a:solidFill>
                  <a:srgbClr val="FF0000"/>
                </a:solidFill>
              </a:rPr>
              <a:t>8</a:t>
            </a:r>
            <a:r>
              <a:rPr lang="en-US" dirty="0"/>
              <a:t>(1) through C405.</a:t>
            </a:r>
            <a:r>
              <a:rPr lang="en-US" dirty="0">
                <a:solidFill>
                  <a:srgbClr val="FF0000"/>
                </a:solidFill>
              </a:rPr>
              <a:t>8</a:t>
            </a:r>
            <a:r>
              <a:rPr lang="en-US" dirty="0"/>
              <a:t>(4) when tested and rated in accordance with test procedure 10 CFR 431</a:t>
            </a:r>
          </a:p>
          <a:p>
            <a:r>
              <a:rPr lang="en-US" dirty="0"/>
              <a:t>Efficiency to be verified through certification under an approved certification program or when program does not exist, ratings shall be supported by data furnished by motor manufacturer</a:t>
            </a:r>
          </a:p>
          <a:p>
            <a:endParaRPr lang="en-US" dirty="0"/>
          </a:p>
        </p:txBody>
      </p:sp>
      <p:sp>
        <p:nvSpPr>
          <p:cNvPr id="3" name="Title 2"/>
          <p:cNvSpPr>
            <a:spLocks noGrp="1"/>
          </p:cNvSpPr>
          <p:nvPr>
            <p:ph type="title"/>
          </p:nvPr>
        </p:nvSpPr>
        <p:spPr/>
        <p:txBody>
          <a:bodyPr>
            <a:normAutofit/>
          </a:bodyPr>
          <a:lstStyle/>
          <a:p>
            <a:r>
              <a:rPr lang="en-US" sz="2400" b="1" dirty="0"/>
              <a:t>Electric Motors</a:t>
            </a:r>
            <a:br>
              <a:rPr lang="en-US" sz="2400" b="1" dirty="0"/>
            </a:br>
            <a:r>
              <a:rPr lang="en-US" sz="2000" b="1" i="1" dirty="0"/>
              <a:t>Section C405.</a:t>
            </a:r>
            <a:r>
              <a:rPr lang="en-US" sz="2000" b="1" i="1" dirty="0">
                <a:solidFill>
                  <a:srgbClr val="FF0000"/>
                </a:solidFill>
              </a:rPr>
              <a:t>8</a:t>
            </a:r>
            <a:endParaRPr lang="en-US" sz="2000" b="1" i="1" dirty="0"/>
          </a:p>
        </p:txBody>
      </p:sp>
    </p:spTree>
    <p:extLst>
      <p:ext uri="{BB962C8B-B14F-4D97-AF65-F5344CB8AC3E}">
        <p14:creationId xmlns:p14="http://schemas.microsoft.com/office/powerpoint/2010/main" val="334013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485" y="1389708"/>
            <a:ext cx="10447506" cy="4876800"/>
          </a:xfrm>
        </p:spPr>
        <p:txBody>
          <a:bodyPr/>
          <a:lstStyle/>
          <a:p>
            <a:r>
              <a:rPr lang="en-US" dirty="0"/>
              <a:t>The sum of lumens divided by the sum of the watts </a:t>
            </a:r>
            <a:r>
              <a:rPr lang="en-US" u="sng" dirty="0"/>
              <a:t>&gt;</a:t>
            </a:r>
            <a:r>
              <a:rPr lang="en-US" dirty="0"/>
              <a:t> 35 lumens/W (not including signal and displays)</a:t>
            </a:r>
          </a:p>
          <a:p>
            <a:r>
              <a:rPr lang="en-US" dirty="0"/>
              <a:t>Ventilation fans without their own air-conditioning system shall not consume </a:t>
            </a:r>
            <a:r>
              <a:rPr lang="en-US" u="sng" dirty="0"/>
              <a:t>&lt;</a:t>
            </a:r>
            <a:r>
              <a:rPr lang="en-US" dirty="0"/>
              <a:t> 0.33 watts/cfm at the max. rated speed of the fan</a:t>
            </a:r>
          </a:p>
          <a:p>
            <a:r>
              <a:rPr lang="en-US" dirty="0"/>
              <a:t>Controls shall be provided that will de-energize ventilation fans and lighting systems when the elevator is stopped, unoccupied and with its doors closed for &gt; 15 minutes</a:t>
            </a:r>
          </a:p>
        </p:txBody>
      </p:sp>
      <p:sp>
        <p:nvSpPr>
          <p:cNvPr id="3" name="Title 2"/>
          <p:cNvSpPr>
            <a:spLocks noGrp="1"/>
          </p:cNvSpPr>
          <p:nvPr>
            <p:ph type="title"/>
          </p:nvPr>
        </p:nvSpPr>
        <p:spPr>
          <a:xfrm>
            <a:off x="367930" y="0"/>
            <a:ext cx="6110287" cy="921004"/>
          </a:xfrm>
        </p:spPr>
        <p:txBody>
          <a:bodyPr>
            <a:normAutofit fontScale="90000"/>
          </a:bodyPr>
          <a:lstStyle/>
          <a:p>
            <a:r>
              <a:rPr lang="en-US" sz="2700" b="1" dirty="0"/>
              <a:t>Vertical and Horizontal Transportation System and Equipment</a:t>
            </a:r>
            <a:br>
              <a:rPr lang="en-US" b="1" dirty="0"/>
            </a:br>
            <a:r>
              <a:rPr lang="en-US" sz="2200" b="1" i="1" dirty="0"/>
              <a:t>Section C405.</a:t>
            </a:r>
            <a:r>
              <a:rPr lang="en-US" sz="2200" b="1" i="1" dirty="0">
                <a:solidFill>
                  <a:srgbClr val="FF0000"/>
                </a:solidFill>
              </a:rPr>
              <a:t>9</a:t>
            </a:r>
            <a:r>
              <a:rPr lang="en-US" sz="2200" b="1" i="1" dirty="0"/>
              <a:t>.1 – Elevator Cabs</a:t>
            </a:r>
          </a:p>
        </p:txBody>
      </p:sp>
    </p:spTree>
    <p:extLst>
      <p:ext uri="{BB962C8B-B14F-4D97-AF65-F5344CB8AC3E}">
        <p14:creationId xmlns:p14="http://schemas.microsoft.com/office/powerpoint/2010/main" val="3826887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Must comply with ASME A17.1/CSA B44 </a:t>
            </a:r>
          </a:p>
          <a:p>
            <a:r>
              <a:rPr lang="en-US" dirty="0"/>
              <a:t>Automatic controls configured to reduce speed to minimum permitted speed </a:t>
            </a:r>
            <a:r>
              <a:rPr lang="en-US" dirty="0">
                <a:solidFill>
                  <a:srgbClr val="FF0000"/>
                </a:solidFill>
              </a:rPr>
              <a:t>as permitted </a:t>
            </a:r>
            <a:r>
              <a:rPr lang="en-US" dirty="0"/>
              <a:t>in accordance with ASME A17.1/CSA B44 or applicable local code </a:t>
            </a:r>
          </a:p>
          <a:p>
            <a:pPr marL="0" indent="0">
              <a:buNone/>
            </a:pPr>
            <a:r>
              <a:rPr lang="en-US" b="1" u="sng" dirty="0"/>
              <a:t>Exception</a:t>
            </a:r>
            <a:r>
              <a:rPr lang="en-US" dirty="0"/>
              <a:t>:  variable voltage drive systems that reduce operating voltage in response to light loading conditions is an alternative to reduced speed function</a:t>
            </a:r>
          </a:p>
          <a:p>
            <a:r>
              <a:rPr lang="en-US" dirty="0"/>
              <a:t>Energy Recovery</a:t>
            </a:r>
          </a:p>
          <a:p>
            <a:pPr lvl="1"/>
            <a:r>
              <a:rPr lang="en-US" dirty="0"/>
              <a:t>Escalators to be designed to recover </a:t>
            </a:r>
          </a:p>
          <a:p>
            <a:pPr lvl="2"/>
            <a:r>
              <a:rPr lang="en-US" dirty="0"/>
              <a:t>electrical energy when resisting overspeed in down direction</a:t>
            </a:r>
          </a:p>
          <a:p>
            <a:pPr lvl="2"/>
            <a:r>
              <a:rPr lang="en-US" dirty="0"/>
              <a:t>on average, more power than is consumed by the power recovery feature of its motor controller system</a:t>
            </a:r>
          </a:p>
        </p:txBody>
      </p:sp>
      <p:sp>
        <p:nvSpPr>
          <p:cNvPr id="3" name="Title 2"/>
          <p:cNvSpPr>
            <a:spLocks noGrp="1"/>
          </p:cNvSpPr>
          <p:nvPr>
            <p:ph type="title"/>
          </p:nvPr>
        </p:nvSpPr>
        <p:spPr>
          <a:xfrm>
            <a:off x="397112" y="0"/>
            <a:ext cx="6376987" cy="921004"/>
          </a:xfrm>
        </p:spPr>
        <p:txBody>
          <a:bodyPr>
            <a:normAutofit fontScale="90000"/>
          </a:bodyPr>
          <a:lstStyle/>
          <a:p>
            <a:r>
              <a:rPr lang="en-US" sz="2700" b="1" dirty="0"/>
              <a:t>Vertical and Horizontal Transportation System and Equipment</a:t>
            </a:r>
            <a:br>
              <a:rPr lang="en-US" b="1" dirty="0"/>
            </a:br>
            <a:r>
              <a:rPr lang="en-US" sz="2200" b="1" i="1" dirty="0"/>
              <a:t>Section C405.</a:t>
            </a:r>
            <a:r>
              <a:rPr lang="en-US" sz="2200" b="1" i="1" dirty="0">
                <a:solidFill>
                  <a:srgbClr val="FF0000"/>
                </a:solidFill>
              </a:rPr>
              <a:t>9</a:t>
            </a:r>
            <a:r>
              <a:rPr lang="en-US" sz="2200" b="1" i="1" dirty="0"/>
              <a:t>.2 – Escalators and Moving Walks</a:t>
            </a:r>
            <a:endParaRPr lang="en-US" sz="2200" i="1" dirty="0"/>
          </a:p>
        </p:txBody>
      </p:sp>
    </p:spTree>
    <p:extLst>
      <p:ext uri="{BB962C8B-B14F-4D97-AF65-F5344CB8AC3E}">
        <p14:creationId xmlns:p14="http://schemas.microsoft.com/office/powerpoint/2010/main" val="19024959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31628" y="1347139"/>
            <a:ext cx="11079125" cy="5074926"/>
          </a:xfrm>
        </p:spPr>
        <p:txBody>
          <a:bodyPr>
            <a:normAutofit fontScale="92500" lnSpcReduction="10000"/>
          </a:bodyPr>
          <a:lstStyle/>
          <a:p>
            <a:r>
              <a:rPr lang="en-US" dirty="0">
                <a:solidFill>
                  <a:srgbClr val="FF0000"/>
                </a:solidFill>
              </a:rPr>
              <a:t>New buildings need 10 credits from Tables C406.1(1) – (5)</a:t>
            </a:r>
          </a:p>
          <a:p>
            <a:pPr lvl="1"/>
            <a:r>
              <a:rPr lang="en-US" dirty="0">
                <a:solidFill>
                  <a:srgbClr val="FF0000"/>
                </a:solidFill>
              </a:rPr>
              <a:t>Table selected based on use group of the building and credit calculations</a:t>
            </a:r>
          </a:p>
          <a:p>
            <a:pPr lvl="1"/>
            <a:r>
              <a:rPr lang="en-US" dirty="0">
                <a:solidFill>
                  <a:srgbClr val="FF0000"/>
                </a:solidFill>
              </a:rPr>
              <a:t>Where building contains multiple use groups, credits from each use group to be weighted by floor area of each group to determine weighted average building credit</a:t>
            </a:r>
          </a:p>
          <a:p>
            <a:pPr lvl="1"/>
            <a:r>
              <a:rPr lang="en-US" dirty="0">
                <a:solidFill>
                  <a:srgbClr val="FF0000"/>
                </a:solidFill>
              </a:rPr>
              <a:t>Credits from tables or calculation to be achieved where building complies with one ore more of the following</a:t>
            </a:r>
          </a:p>
          <a:p>
            <a:pPr lvl="2"/>
            <a:r>
              <a:rPr lang="en-US" dirty="0">
                <a:solidFill>
                  <a:srgbClr val="FF0000"/>
                </a:solidFill>
              </a:rPr>
              <a:t>More efficient HVAC performance</a:t>
            </a:r>
          </a:p>
          <a:p>
            <a:pPr lvl="2"/>
            <a:r>
              <a:rPr lang="en-US" dirty="0">
                <a:solidFill>
                  <a:srgbClr val="FF0000"/>
                </a:solidFill>
              </a:rPr>
              <a:t>Reduced lighting power</a:t>
            </a:r>
          </a:p>
          <a:p>
            <a:pPr lvl="2"/>
            <a:r>
              <a:rPr lang="en-US" dirty="0">
                <a:solidFill>
                  <a:srgbClr val="FF0000"/>
                </a:solidFill>
              </a:rPr>
              <a:t>Enhanced lighting controls</a:t>
            </a:r>
          </a:p>
          <a:p>
            <a:pPr lvl="2"/>
            <a:r>
              <a:rPr lang="en-US" dirty="0">
                <a:solidFill>
                  <a:srgbClr val="FF0000"/>
                </a:solidFill>
              </a:rPr>
              <a:t>On-site supply of renewable energy </a:t>
            </a:r>
          </a:p>
          <a:p>
            <a:pPr lvl="2"/>
            <a:r>
              <a:rPr lang="en-US" dirty="0">
                <a:solidFill>
                  <a:srgbClr val="FF0000"/>
                </a:solidFill>
              </a:rPr>
              <a:t>Provision of dedicated outdoor air system for certain HVAC equipment</a:t>
            </a:r>
          </a:p>
          <a:p>
            <a:pPr lvl="2"/>
            <a:r>
              <a:rPr lang="en-US" dirty="0">
                <a:solidFill>
                  <a:srgbClr val="FF0000"/>
                </a:solidFill>
              </a:rPr>
              <a:t>High-efficiency service water heating</a:t>
            </a:r>
          </a:p>
          <a:p>
            <a:pPr lvl="2"/>
            <a:r>
              <a:rPr lang="en-US" dirty="0">
                <a:solidFill>
                  <a:srgbClr val="FF0000"/>
                </a:solidFill>
              </a:rPr>
              <a:t>Enhanced envelope performance</a:t>
            </a:r>
          </a:p>
          <a:p>
            <a:pPr lvl="2"/>
            <a:r>
              <a:rPr lang="en-US" dirty="0">
                <a:solidFill>
                  <a:srgbClr val="FF0000"/>
                </a:solidFill>
              </a:rPr>
              <a:t>Reduced air infiltration</a:t>
            </a:r>
          </a:p>
          <a:p>
            <a:pPr lvl="2"/>
            <a:r>
              <a:rPr lang="en-US" dirty="0">
                <a:solidFill>
                  <a:srgbClr val="FF0000"/>
                </a:solidFill>
              </a:rPr>
              <a:t>Where not required by C405.12, include energy monitoring system</a:t>
            </a:r>
          </a:p>
          <a:p>
            <a:pPr lvl="2"/>
            <a:r>
              <a:rPr lang="en-US" dirty="0">
                <a:solidFill>
                  <a:srgbClr val="FF0000"/>
                </a:solidFill>
              </a:rPr>
              <a:t>Where not required by C403.2.3, include fault detection and diagnostics system</a:t>
            </a:r>
          </a:p>
          <a:p>
            <a:pPr lvl="2"/>
            <a:r>
              <a:rPr lang="en-US" dirty="0">
                <a:solidFill>
                  <a:srgbClr val="FF0000"/>
                </a:solidFill>
              </a:rPr>
              <a:t>Efficient kitchen equipment</a:t>
            </a:r>
          </a:p>
          <a:p>
            <a:pPr marL="914400" lvl="2" indent="0">
              <a:buNone/>
            </a:pPr>
            <a:endParaRPr lang="en-US" dirty="0"/>
          </a:p>
        </p:txBody>
      </p:sp>
      <p:sp>
        <p:nvSpPr>
          <p:cNvPr id="6" name="Title 5"/>
          <p:cNvSpPr>
            <a:spLocks noGrp="1"/>
          </p:cNvSpPr>
          <p:nvPr>
            <p:ph type="title"/>
          </p:nvPr>
        </p:nvSpPr>
        <p:spPr>
          <a:xfrm>
            <a:off x="304368" y="0"/>
            <a:ext cx="7655788" cy="921004"/>
          </a:xfrm>
        </p:spPr>
        <p:txBody>
          <a:bodyPr>
            <a:normAutofit/>
          </a:bodyPr>
          <a:lstStyle/>
          <a:p>
            <a:r>
              <a:rPr lang="en-US" sz="2400" b="1" dirty="0">
                <a:ea typeface="ＭＳ Ｐゴシック" pitchFamily="-108" charset="-128"/>
              </a:rPr>
              <a:t>Additional Efficiency </a:t>
            </a:r>
            <a:r>
              <a:rPr lang="en-US" sz="2400" b="1" dirty="0">
                <a:solidFill>
                  <a:srgbClr val="FF0000"/>
                </a:solidFill>
                <a:ea typeface="ＭＳ Ｐゴシック" pitchFamily="-108" charset="-128"/>
              </a:rPr>
              <a:t>Credit Requirements</a:t>
            </a:r>
            <a:br>
              <a:rPr lang="en-US" sz="2000" b="1" dirty="0">
                <a:ea typeface="ＭＳ Ｐゴシック" pitchFamily="-108" charset="-128"/>
              </a:rPr>
            </a:br>
            <a:r>
              <a:rPr lang="en-US" sz="2000" b="1" i="1" dirty="0">
                <a:ea typeface="ＭＳ Ｐゴシック" pitchFamily="-108" charset="-128"/>
              </a:rPr>
              <a:t>Section </a:t>
            </a:r>
            <a:r>
              <a:rPr lang="en-US" sz="2000" b="1" i="1" dirty="0"/>
              <a:t>C406</a:t>
            </a:r>
            <a:endParaRPr lang="en-US" sz="2000" i="1" dirty="0"/>
          </a:p>
        </p:txBody>
      </p:sp>
    </p:spTree>
    <p:extLst>
      <p:ext uri="{BB962C8B-B14F-4D97-AF65-F5344CB8AC3E}">
        <p14:creationId xmlns:p14="http://schemas.microsoft.com/office/powerpoint/2010/main" val="3474262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0B112-0169-453A-AC9E-3E71F5CC1BBE}"/>
              </a:ext>
            </a:extLst>
          </p:cNvPr>
          <p:cNvSpPr>
            <a:spLocks noGrp="1"/>
          </p:cNvSpPr>
          <p:nvPr>
            <p:ph type="title"/>
          </p:nvPr>
        </p:nvSpPr>
        <p:spPr/>
        <p:txBody>
          <a:bodyPr>
            <a:normAutofit/>
          </a:bodyPr>
          <a:lstStyle/>
          <a:p>
            <a:r>
              <a:rPr lang="en-US" sz="2400" b="1" dirty="0"/>
              <a:t>Energy Credit Table Example</a:t>
            </a:r>
          </a:p>
        </p:txBody>
      </p:sp>
      <p:sp>
        <p:nvSpPr>
          <p:cNvPr id="3" name="Text Placeholder 2">
            <a:extLst>
              <a:ext uri="{FF2B5EF4-FFF2-40B4-BE49-F238E27FC236}">
                <a16:creationId xmlns:a16="http://schemas.microsoft.com/office/drawing/2014/main" id="{C0B9950E-4048-4B91-9DFF-DB679D643258}"/>
              </a:ext>
            </a:extLst>
          </p:cNvPr>
          <p:cNvSpPr>
            <a:spLocks noGrp="1"/>
          </p:cNvSpPr>
          <p:nvPr>
            <p:ph type="body" idx="4294967295"/>
          </p:nvPr>
        </p:nvSpPr>
        <p:spPr>
          <a:xfrm>
            <a:off x="609600" y="1252228"/>
            <a:ext cx="3132161" cy="5149335"/>
          </a:xfrm>
        </p:spPr>
        <p:txBody>
          <a:bodyPr>
            <a:normAutofit fontScale="92500" lnSpcReduction="10000"/>
          </a:bodyPr>
          <a:lstStyle/>
          <a:p>
            <a:r>
              <a:rPr lang="en-US" dirty="0">
                <a:solidFill>
                  <a:srgbClr val="FF0000"/>
                </a:solidFill>
              </a:rPr>
              <a:t>Most credits table based, some are formulas</a:t>
            </a:r>
          </a:p>
          <a:p>
            <a:r>
              <a:rPr lang="en-US" dirty="0">
                <a:solidFill>
                  <a:srgbClr val="FF0000"/>
                </a:solidFill>
              </a:rPr>
              <a:t>Separate tables:</a:t>
            </a:r>
          </a:p>
          <a:p>
            <a:pPr lvl="1"/>
            <a:r>
              <a:rPr lang="en-US" dirty="0">
                <a:solidFill>
                  <a:srgbClr val="FF0000"/>
                </a:solidFill>
              </a:rPr>
              <a:t>Office (Group B)</a:t>
            </a:r>
          </a:p>
          <a:p>
            <a:pPr lvl="1"/>
            <a:r>
              <a:rPr lang="en-US" dirty="0">
                <a:solidFill>
                  <a:srgbClr val="FF0000"/>
                </a:solidFill>
              </a:rPr>
              <a:t>Multifamily (R) &amp; Institutional (I)</a:t>
            </a:r>
          </a:p>
          <a:p>
            <a:pPr lvl="1"/>
            <a:r>
              <a:rPr lang="en-US" dirty="0">
                <a:solidFill>
                  <a:srgbClr val="FF0000"/>
                </a:solidFill>
              </a:rPr>
              <a:t>Schools (E)</a:t>
            </a:r>
          </a:p>
          <a:p>
            <a:pPr lvl="1"/>
            <a:r>
              <a:rPr lang="en-US" dirty="0">
                <a:solidFill>
                  <a:srgbClr val="FF0000"/>
                </a:solidFill>
              </a:rPr>
              <a:t>Retail (M)</a:t>
            </a:r>
          </a:p>
          <a:p>
            <a:pPr lvl="1"/>
            <a:r>
              <a:rPr lang="en-US" dirty="0">
                <a:solidFill>
                  <a:srgbClr val="FF0000"/>
                </a:solidFill>
              </a:rPr>
              <a:t>Other than above</a:t>
            </a:r>
          </a:p>
          <a:p>
            <a:r>
              <a:rPr lang="en-US" dirty="0">
                <a:solidFill>
                  <a:srgbClr val="FF0000"/>
                </a:solidFill>
              </a:rPr>
              <a:t>Uniform Target</a:t>
            </a:r>
          </a:p>
          <a:p>
            <a:pPr lvl="1"/>
            <a:r>
              <a:rPr lang="en-US" dirty="0">
                <a:solidFill>
                  <a:srgbClr val="FF0000"/>
                </a:solidFill>
              </a:rPr>
              <a:t>10 credits = 2.5% cost savings</a:t>
            </a:r>
          </a:p>
          <a:p>
            <a:r>
              <a:rPr lang="en-US" dirty="0">
                <a:solidFill>
                  <a:srgbClr val="FF0000"/>
                </a:solidFill>
              </a:rPr>
              <a:t>Tenant infill</a:t>
            </a:r>
          </a:p>
          <a:p>
            <a:pPr lvl="1"/>
            <a:r>
              <a:rPr lang="en-US" dirty="0">
                <a:solidFill>
                  <a:srgbClr val="FF0000"/>
                </a:solidFill>
              </a:rPr>
              <a:t>5 Credits</a:t>
            </a:r>
          </a:p>
        </p:txBody>
      </p:sp>
      <p:pic>
        <p:nvPicPr>
          <p:cNvPr id="4" name="Picture 3">
            <a:extLst>
              <a:ext uri="{FF2B5EF4-FFF2-40B4-BE49-F238E27FC236}">
                <a16:creationId xmlns:a16="http://schemas.microsoft.com/office/drawing/2014/main" id="{924C162C-8327-4545-A2C5-659A90C68D78}"/>
              </a:ext>
            </a:extLst>
          </p:cNvPr>
          <p:cNvPicPr>
            <a:picLocks noChangeAspect="1"/>
          </p:cNvPicPr>
          <p:nvPr/>
        </p:nvPicPr>
        <p:blipFill>
          <a:blip r:embed="rId3"/>
          <a:stretch>
            <a:fillRect/>
          </a:stretch>
        </p:blipFill>
        <p:spPr>
          <a:xfrm>
            <a:off x="3741761" y="888342"/>
            <a:ext cx="8654955" cy="5149335"/>
          </a:xfrm>
          <a:prstGeom prst="rect">
            <a:avLst/>
          </a:prstGeom>
        </p:spPr>
      </p:pic>
      <p:sp>
        <p:nvSpPr>
          <p:cNvPr id="5" name="Text Placeholder 2">
            <a:extLst>
              <a:ext uri="{FF2B5EF4-FFF2-40B4-BE49-F238E27FC236}">
                <a16:creationId xmlns:a16="http://schemas.microsoft.com/office/drawing/2014/main" id="{9F1CF379-294F-4DB3-9A1C-C6C66640ECD2}"/>
              </a:ext>
            </a:extLst>
          </p:cNvPr>
          <p:cNvSpPr txBox="1">
            <a:spLocks/>
          </p:cNvSpPr>
          <p:nvPr/>
        </p:nvSpPr>
        <p:spPr>
          <a:xfrm>
            <a:off x="4071582" y="6005014"/>
            <a:ext cx="6937612" cy="523548"/>
          </a:xfrm>
          <a:prstGeom prst="rect">
            <a:avLst/>
          </a:prstGeom>
        </p:spPr>
        <p:txBody>
          <a:bodyPr vert="horz" lIns="76200" tIns="38100" rIns="76200" bIns="38100" rtlCol="0">
            <a:normAutofit/>
          </a:bodyPr>
          <a:lstStyle>
            <a:lvl1pPr marL="411480" indent="-411480" algn="l" defTabSz="548640" rtl="0" eaLnBrk="1" latinLnBrk="0" hangingPunct="1">
              <a:spcBef>
                <a:spcPct val="20000"/>
              </a:spcBef>
              <a:buFont typeface="Arial"/>
              <a:buChar char="•"/>
              <a:defRPr sz="2880" kern="1200" baseline="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2400" kern="1200" baseline="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16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16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16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marL="0" indent="0" defTabSz="457182" fontAlgn="auto">
              <a:spcAft>
                <a:spcPts val="0"/>
              </a:spcAft>
              <a:buNone/>
              <a:defRPr/>
            </a:pPr>
            <a:r>
              <a:rPr lang="en-US" sz="2000" b="0" i="1" dirty="0">
                <a:solidFill>
                  <a:srgbClr val="50565C"/>
                </a:solidFill>
                <a:latin typeface="Arial"/>
              </a:rPr>
              <a:t>Tables expanded with added credits</a:t>
            </a:r>
          </a:p>
        </p:txBody>
      </p:sp>
    </p:spTree>
    <p:extLst>
      <p:ext uri="{BB962C8B-B14F-4D97-AF65-F5344CB8AC3E}">
        <p14:creationId xmlns:p14="http://schemas.microsoft.com/office/powerpoint/2010/main" val="38529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44391" y="0"/>
            <a:ext cx="5462460" cy="921004"/>
          </a:xfrm>
        </p:spPr>
        <p:txBody>
          <a:bodyPr>
            <a:normAutofit/>
          </a:bodyPr>
          <a:lstStyle/>
          <a:p>
            <a:r>
              <a:rPr lang="en-US" sz="2400" b="1" dirty="0">
                <a:solidFill>
                  <a:schemeClr val="tx1"/>
                </a:solidFill>
                <a:ea typeface="ＭＳ Ｐゴシック" pitchFamily="28" charset="-128"/>
              </a:rPr>
              <a:t>High-Efficacy Lamps - Definition</a:t>
            </a:r>
          </a:p>
        </p:txBody>
      </p:sp>
      <p:sp>
        <p:nvSpPr>
          <p:cNvPr id="10244" name="Rectangle 3"/>
          <p:cNvSpPr>
            <a:spLocks noGrp="1" noChangeArrowheads="1"/>
          </p:cNvSpPr>
          <p:nvPr>
            <p:ph type="body" sz="half" idx="4294967295"/>
          </p:nvPr>
        </p:nvSpPr>
        <p:spPr>
          <a:xfrm>
            <a:off x="875489" y="1543883"/>
            <a:ext cx="10145949" cy="2314575"/>
          </a:xfrm>
        </p:spPr>
        <p:txBody>
          <a:bodyPr/>
          <a:lstStyle/>
          <a:p>
            <a:pPr>
              <a:buFont typeface="Wingdings" pitchFamily="2" charset="2"/>
              <a:buChar char="ü"/>
            </a:pPr>
            <a:r>
              <a:rPr lang="en-US" dirty="0">
                <a:ea typeface="ＭＳ Ｐゴシック" pitchFamily="28" charset="-128"/>
              </a:rPr>
              <a:t>Compact fluorescent lamps, LED lamps, T8 or smaller diameter linear fluorescent lamps, or other lamps </a:t>
            </a:r>
            <a:r>
              <a:rPr lang="en-US" dirty="0">
                <a:solidFill>
                  <a:srgbClr val="FF0000"/>
                </a:solidFill>
                <a:ea typeface="ＭＳ Ｐゴシック" pitchFamily="28" charset="-128"/>
              </a:rPr>
              <a:t>with efficacy not less than 65 lumens/watt or luminaires with an efficacy of not less than 45 lumens/watt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4791" y="1341913"/>
            <a:ext cx="10866474" cy="5125563"/>
          </a:xfrm>
        </p:spPr>
        <p:txBody>
          <a:bodyPr>
            <a:normAutofit fontScale="92500" lnSpcReduction="10000"/>
          </a:bodyPr>
          <a:lstStyle/>
          <a:p>
            <a:r>
              <a:rPr lang="en-US" dirty="0"/>
              <a:t>More efficient HVAC performance per C403.3.2 tables</a:t>
            </a:r>
            <a:endParaRPr lang="en-US" b="1" dirty="0"/>
          </a:p>
          <a:p>
            <a:pPr lvl="1"/>
            <a:r>
              <a:rPr lang="en-US" dirty="0"/>
              <a:t>Variable refrigerant flow systems listed in energy efficiency provisions of 90.1 per C406.21, C406.2.2, C406.2.3 or C406.24 shall also meet applicable requirements of C403</a:t>
            </a:r>
          </a:p>
          <a:p>
            <a:pPr lvl="1"/>
            <a:r>
              <a:rPr lang="en-US" dirty="0"/>
              <a:t>Heating – selected from C406.2.1 or C406.2.3; Cooling – selected from C406.2.2, C406.2.4, or C406.2.5.  Selected credits to include a heating or cooling energy efficiency credit or both.</a:t>
            </a:r>
          </a:p>
          <a:p>
            <a:pPr lvl="1"/>
            <a:r>
              <a:rPr lang="en-US" dirty="0"/>
              <a:t>Equipment not listed in tables and variable refrigerant flow systems in energy efficiency provisions of 90.1 to be limited to 10% of total building system capacity</a:t>
            </a:r>
          </a:p>
          <a:p>
            <a:pPr lvl="2"/>
            <a:r>
              <a:rPr lang="en-US" dirty="0"/>
              <a:t>5% heating efficiency improvement</a:t>
            </a:r>
          </a:p>
          <a:p>
            <a:pPr lvl="2"/>
            <a:r>
              <a:rPr lang="en-US" dirty="0"/>
              <a:t>5% cooling efficiency improvement</a:t>
            </a:r>
          </a:p>
          <a:p>
            <a:pPr lvl="2"/>
            <a:r>
              <a:rPr lang="en-US" dirty="0"/>
              <a:t>10% heating efficiency improvement</a:t>
            </a:r>
          </a:p>
          <a:p>
            <a:pPr lvl="2"/>
            <a:r>
              <a:rPr lang="en-US" dirty="0"/>
              <a:t>10% cooling efficiency improvement</a:t>
            </a:r>
          </a:p>
          <a:p>
            <a:pPr lvl="2"/>
            <a:r>
              <a:rPr lang="en-US" dirty="0"/>
              <a:t>More than 10% cooling efficiency improvement</a:t>
            </a:r>
          </a:p>
          <a:p>
            <a:r>
              <a:rPr lang="en-US" b="1" dirty="0"/>
              <a:t>Reduced lighting power by more than 10%</a:t>
            </a:r>
          </a:p>
          <a:p>
            <a:pPr lvl="1"/>
            <a:r>
              <a:rPr lang="en-US" b="1" dirty="0"/>
              <a:t>Reduced lighting power by more than 10%</a:t>
            </a:r>
          </a:p>
          <a:p>
            <a:pPr lvl="1"/>
            <a:r>
              <a:rPr lang="en-US" b="1" dirty="0"/>
              <a:t>Reduced lighting power by more than 15%</a:t>
            </a:r>
          </a:p>
          <a:p>
            <a:pPr lvl="1"/>
            <a:r>
              <a:rPr lang="en-US" b="1" dirty="0"/>
              <a:t>Lamp efficacy</a:t>
            </a:r>
          </a:p>
          <a:p>
            <a:endParaRPr lang="en-US" dirty="0"/>
          </a:p>
        </p:txBody>
      </p:sp>
      <p:sp>
        <p:nvSpPr>
          <p:cNvPr id="7" name="Title 5">
            <a:extLst>
              <a:ext uri="{FF2B5EF4-FFF2-40B4-BE49-F238E27FC236}">
                <a16:creationId xmlns:a16="http://schemas.microsoft.com/office/drawing/2014/main" id="{6604D9E8-4CC8-4BE2-9EC7-7C42C58D4FB3}"/>
              </a:ext>
            </a:extLst>
          </p:cNvPr>
          <p:cNvSpPr>
            <a:spLocks noGrp="1"/>
          </p:cNvSpPr>
          <p:nvPr>
            <p:ph type="title"/>
          </p:nvPr>
        </p:nvSpPr>
        <p:spPr>
          <a:xfrm>
            <a:off x="304368" y="0"/>
            <a:ext cx="7655788" cy="921004"/>
          </a:xfrm>
        </p:spPr>
        <p:txBody>
          <a:bodyPr>
            <a:normAutofit/>
          </a:bodyPr>
          <a:lstStyle/>
          <a:p>
            <a:r>
              <a:rPr lang="en-US" sz="2400" b="1" dirty="0">
                <a:ea typeface="ＭＳ Ｐゴシック" pitchFamily="-108" charset="-128"/>
              </a:rPr>
              <a:t>Additional Efficiency </a:t>
            </a:r>
            <a:r>
              <a:rPr lang="en-US" sz="2400" b="1" dirty="0">
                <a:solidFill>
                  <a:srgbClr val="FF0000"/>
                </a:solidFill>
                <a:ea typeface="ＭＳ Ｐゴシック" pitchFamily="-108" charset="-128"/>
              </a:rPr>
              <a:t>Credit Requirements</a:t>
            </a:r>
            <a:br>
              <a:rPr lang="en-US" sz="2000" b="1" dirty="0">
                <a:ea typeface="ＭＳ Ｐゴシック" pitchFamily="-108" charset="-128"/>
              </a:rPr>
            </a:br>
            <a:r>
              <a:rPr lang="en-US" sz="2000" b="1" i="1" dirty="0">
                <a:ea typeface="ＭＳ Ｐゴシック" pitchFamily="-108" charset="-128"/>
              </a:rPr>
              <a:t>Section </a:t>
            </a:r>
            <a:r>
              <a:rPr lang="en-US" sz="2000" b="1" i="1" dirty="0"/>
              <a:t>C406</a:t>
            </a:r>
            <a:endParaRPr lang="en-US" sz="2000" i="1" dirty="0"/>
          </a:p>
        </p:txBody>
      </p:sp>
    </p:spTree>
    <p:extLst>
      <p:ext uri="{BB962C8B-B14F-4D97-AF65-F5344CB8AC3E}">
        <p14:creationId xmlns:p14="http://schemas.microsoft.com/office/powerpoint/2010/main" val="1834407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3693"/>
            <a:ext cx="10887740" cy="5217459"/>
          </a:xfrm>
        </p:spPr>
        <p:txBody>
          <a:bodyPr>
            <a:normAutofit/>
          </a:bodyPr>
          <a:lstStyle/>
          <a:p>
            <a:r>
              <a:rPr lang="en-US" dirty="0"/>
              <a:t>Enhanced digital lighting controls per C406.4, controls located and operated in accordance with </a:t>
            </a:r>
            <a:r>
              <a:rPr lang="en-US" dirty="0">
                <a:solidFill>
                  <a:srgbClr val="FF0000"/>
                </a:solidFill>
              </a:rPr>
              <a:t>C405.2.1 – C405.2.3</a:t>
            </a:r>
            <a:r>
              <a:rPr lang="en-US" dirty="0"/>
              <a:t>:</a:t>
            </a:r>
          </a:p>
          <a:p>
            <a:pPr lvl="1"/>
            <a:r>
              <a:rPr lang="en-US" dirty="0"/>
              <a:t>Luminaires capable of continuous dimming</a:t>
            </a:r>
          </a:p>
          <a:p>
            <a:pPr lvl="1"/>
            <a:r>
              <a:rPr lang="en-US" dirty="0"/>
              <a:t>Luminaires capable of being addressed individually OR a controlled group of </a:t>
            </a:r>
            <a:r>
              <a:rPr lang="en-US" u="sng" dirty="0"/>
              <a:t>&lt;</a:t>
            </a:r>
            <a:r>
              <a:rPr lang="en-US" dirty="0"/>
              <a:t> 4 luminaires</a:t>
            </a:r>
          </a:p>
          <a:p>
            <a:pPr lvl="1"/>
            <a:r>
              <a:rPr lang="en-US" u="sng" dirty="0"/>
              <a:t>&lt;</a:t>
            </a:r>
            <a:r>
              <a:rPr lang="en-US" dirty="0"/>
              <a:t> 8  luminaires controlled together in a daylight zone</a:t>
            </a:r>
          </a:p>
          <a:p>
            <a:pPr lvl="1"/>
            <a:r>
              <a:rPr lang="en-US" dirty="0"/>
              <a:t>Fixtures controlled through digital control system that includes the following function:</a:t>
            </a:r>
          </a:p>
          <a:p>
            <a:pPr lvl="2"/>
            <a:r>
              <a:rPr lang="en-US" dirty="0"/>
              <a:t>Control reconfiguration based on digital addressability</a:t>
            </a:r>
          </a:p>
          <a:p>
            <a:pPr lvl="2"/>
            <a:r>
              <a:rPr lang="en-US" dirty="0"/>
              <a:t>Load shedding</a:t>
            </a:r>
          </a:p>
          <a:p>
            <a:pPr lvl="2"/>
            <a:r>
              <a:rPr lang="en-US" dirty="0"/>
              <a:t>Occupancy sensors capable of being reconfigured through the digital control system</a:t>
            </a:r>
          </a:p>
          <a:p>
            <a:pPr lvl="1"/>
            <a:r>
              <a:rPr lang="en-US" dirty="0"/>
              <a:t>Construction documents including submittal of Sequence of Operations including specs outlining each function of the fixture requirements above</a:t>
            </a:r>
          </a:p>
          <a:p>
            <a:pPr lvl="1"/>
            <a:r>
              <a:rPr lang="en-US" dirty="0"/>
              <a:t>Functional testing of controls comply with C408</a:t>
            </a:r>
          </a:p>
          <a:p>
            <a:endParaRPr lang="en-US" dirty="0"/>
          </a:p>
        </p:txBody>
      </p:sp>
      <p:sp>
        <p:nvSpPr>
          <p:cNvPr id="7" name="Title 5">
            <a:extLst>
              <a:ext uri="{FF2B5EF4-FFF2-40B4-BE49-F238E27FC236}">
                <a16:creationId xmlns:a16="http://schemas.microsoft.com/office/drawing/2014/main" id="{081D4216-D694-4A6B-8314-DCEA000708BB}"/>
              </a:ext>
            </a:extLst>
          </p:cNvPr>
          <p:cNvSpPr>
            <a:spLocks noGrp="1"/>
          </p:cNvSpPr>
          <p:nvPr>
            <p:ph type="title"/>
          </p:nvPr>
        </p:nvSpPr>
        <p:spPr>
          <a:xfrm>
            <a:off x="304368" y="0"/>
            <a:ext cx="7655788" cy="921004"/>
          </a:xfrm>
        </p:spPr>
        <p:txBody>
          <a:bodyPr>
            <a:normAutofit/>
          </a:bodyPr>
          <a:lstStyle/>
          <a:p>
            <a:r>
              <a:rPr lang="en-US" sz="2400" b="1" dirty="0">
                <a:ea typeface="ＭＳ Ｐゴシック" pitchFamily="-108" charset="-128"/>
              </a:rPr>
              <a:t>Additional Efficiency </a:t>
            </a:r>
            <a:r>
              <a:rPr lang="en-US" sz="2400" b="1" dirty="0">
                <a:solidFill>
                  <a:srgbClr val="FF0000"/>
                </a:solidFill>
                <a:ea typeface="ＭＳ Ｐゴシック" pitchFamily="-108" charset="-128"/>
              </a:rPr>
              <a:t>Credit Requirements</a:t>
            </a:r>
            <a:br>
              <a:rPr lang="en-US" sz="2000" b="1" dirty="0">
                <a:ea typeface="ＭＳ Ｐゴシック" pitchFamily="-108" charset="-128"/>
              </a:rPr>
            </a:br>
            <a:r>
              <a:rPr lang="en-US" sz="2000" b="1" i="1" dirty="0">
                <a:ea typeface="ＭＳ Ｐゴシック" pitchFamily="-108" charset="-128"/>
              </a:rPr>
              <a:t>Section </a:t>
            </a:r>
            <a:r>
              <a:rPr lang="en-US" sz="2000" b="1" i="1" dirty="0"/>
              <a:t>C406</a:t>
            </a:r>
            <a:endParaRPr lang="en-US" sz="2000" i="1" dirty="0"/>
          </a:p>
        </p:txBody>
      </p:sp>
    </p:spTree>
    <p:extLst>
      <p:ext uri="{BB962C8B-B14F-4D97-AF65-F5344CB8AC3E}">
        <p14:creationId xmlns:p14="http://schemas.microsoft.com/office/powerpoint/2010/main" val="15840072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5BAA91-D602-4E8E-AD62-9664FA710017}"/>
              </a:ext>
            </a:extLst>
          </p:cNvPr>
          <p:cNvSpPr>
            <a:spLocks noGrp="1"/>
          </p:cNvSpPr>
          <p:nvPr>
            <p:ph idx="1"/>
          </p:nvPr>
        </p:nvSpPr>
        <p:spPr/>
        <p:txBody>
          <a:bodyPr/>
          <a:lstStyle/>
          <a:p>
            <a:r>
              <a:rPr lang="en-US" dirty="0">
                <a:solidFill>
                  <a:srgbClr val="FF0000"/>
                </a:solidFill>
              </a:rPr>
              <a:t>Tenant Spaces</a:t>
            </a:r>
          </a:p>
          <a:p>
            <a:pPr lvl="1"/>
            <a:r>
              <a:rPr lang="en-US" dirty="0">
                <a:solidFill>
                  <a:srgbClr val="FF0000"/>
                </a:solidFill>
              </a:rPr>
              <a:t>Comply with sufficient options from Tables C406.1(1)-(5) to achieve a minimum number of 5 credits (selected from C406.2, C406.3, C406.6, C406.7 or C406.10)</a:t>
            </a:r>
          </a:p>
          <a:p>
            <a:pPr lvl="1"/>
            <a:r>
              <a:rPr lang="en-US" dirty="0">
                <a:solidFill>
                  <a:srgbClr val="FF0000"/>
                </a:solidFill>
              </a:rPr>
              <a:t>Where the entire building complies using credits from C406.5, C406.8 or C406.9, tenant spaces are deemed to comply</a:t>
            </a:r>
          </a:p>
          <a:p>
            <a:pPr lvl="1"/>
            <a:r>
              <a:rPr lang="en-US" dirty="0">
                <a:solidFill>
                  <a:srgbClr val="FF0000"/>
                </a:solidFill>
              </a:rPr>
              <a:t>Exception</a:t>
            </a:r>
          </a:p>
          <a:p>
            <a:pPr lvl="1"/>
            <a:r>
              <a:rPr lang="en-US" dirty="0">
                <a:solidFill>
                  <a:srgbClr val="FF0000"/>
                </a:solidFill>
              </a:rPr>
              <a:t>Previously occupied tenant spaces that comply with this code per C501</a:t>
            </a:r>
          </a:p>
        </p:txBody>
      </p:sp>
      <p:sp>
        <p:nvSpPr>
          <p:cNvPr id="3" name="Title 2">
            <a:extLst>
              <a:ext uri="{FF2B5EF4-FFF2-40B4-BE49-F238E27FC236}">
                <a16:creationId xmlns:a16="http://schemas.microsoft.com/office/drawing/2014/main" id="{BCC10A69-C808-4527-90D4-7FBAA905F277}"/>
              </a:ext>
            </a:extLst>
          </p:cNvPr>
          <p:cNvSpPr>
            <a:spLocks noGrp="1"/>
          </p:cNvSpPr>
          <p:nvPr>
            <p:ph type="title"/>
          </p:nvPr>
        </p:nvSpPr>
        <p:spPr/>
        <p:txBody>
          <a:bodyPr>
            <a:normAutofit/>
          </a:bodyPr>
          <a:lstStyle/>
          <a:p>
            <a:r>
              <a:rPr lang="en-US" sz="2400" b="1" dirty="0">
                <a:ea typeface="ＭＳ Ｐゴシック" pitchFamily="-108" charset="-128"/>
              </a:rPr>
              <a:t>Additional Efficiency </a:t>
            </a:r>
            <a:r>
              <a:rPr lang="en-US" sz="2400" b="1" dirty="0">
                <a:solidFill>
                  <a:srgbClr val="FF0000"/>
                </a:solidFill>
                <a:ea typeface="ＭＳ Ｐゴシック" pitchFamily="-108" charset="-128"/>
              </a:rPr>
              <a:t>Credit Requirements</a:t>
            </a:r>
            <a:br>
              <a:rPr lang="en-US" sz="2400" b="1" dirty="0">
                <a:ea typeface="ＭＳ Ｐゴシック" pitchFamily="-108" charset="-128"/>
              </a:rPr>
            </a:br>
            <a:r>
              <a:rPr lang="en-US" sz="2400" b="1" i="1" dirty="0">
                <a:ea typeface="ＭＳ Ｐゴシック" pitchFamily="-108" charset="-128"/>
              </a:rPr>
              <a:t>Section </a:t>
            </a:r>
            <a:r>
              <a:rPr lang="en-US" sz="2400" b="1" i="1" dirty="0"/>
              <a:t>C406</a:t>
            </a:r>
            <a:endParaRPr lang="en-US" sz="2400" dirty="0"/>
          </a:p>
        </p:txBody>
      </p:sp>
    </p:spTree>
    <p:extLst>
      <p:ext uri="{BB962C8B-B14F-4D97-AF65-F5344CB8AC3E}">
        <p14:creationId xmlns:p14="http://schemas.microsoft.com/office/powerpoint/2010/main" val="1136440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316127" y="0"/>
            <a:ext cx="7448797" cy="926275"/>
          </a:xfrm>
        </p:spPr>
        <p:txBody>
          <a:bodyPr>
            <a:normAutofit/>
          </a:bodyPr>
          <a:lstStyle/>
          <a:p>
            <a:pPr>
              <a:lnSpc>
                <a:spcPct val="80000"/>
              </a:lnSpc>
            </a:pPr>
            <a:r>
              <a:rPr lang="en-US" sz="2400" b="1" dirty="0"/>
              <a:t>Functional Testing of Lighting Controls</a:t>
            </a:r>
            <a:r>
              <a:rPr lang="en-US" sz="2400" b="1" dirty="0">
                <a:solidFill>
                  <a:srgbClr val="FF0000"/>
                </a:solidFill>
                <a:ea typeface="ＭＳ Ｐゴシック" pitchFamily="-108" charset="-128"/>
              </a:rPr>
              <a:t>  </a:t>
            </a:r>
            <a:br>
              <a:rPr lang="en-US" sz="2800" dirty="0">
                <a:ea typeface="ＭＳ Ｐゴシック" pitchFamily="-108" charset="-128"/>
              </a:rPr>
            </a:br>
            <a:r>
              <a:rPr lang="en-US" sz="2000" b="1" i="1" dirty="0">
                <a:ea typeface="ＭＳ Ｐゴシック" pitchFamily="-108" charset="-128"/>
              </a:rPr>
              <a:t>Section C408.3.1</a:t>
            </a:r>
          </a:p>
        </p:txBody>
      </p:sp>
      <p:sp>
        <p:nvSpPr>
          <p:cNvPr id="303107" name="Rectangle 3"/>
          <p:cNvSpPr>
            <a:spLocks noGrp="1" noChangeArrowheads="1"/>
          </p:cNvSpPr>
          <p:nvPr>
            <p:ph type="body" sz="half" idx="1"/>
          </p:nvPr>
        </p:nvSpPr>
        <p:spPr>
          <a:xfrm>
            <a:off x="1999013" y="1261101"/>
            <a:ext cx="7600208" cy="1203325"/>
          </a:xfrm>
        </p:spPr>
        <p:txBody>
          <a:bodyPr/>
          <a:lstStyle/>
          <a:p>
            <a:pPr marL="0" indent="0">
              <a:buNone/>
            </a:pPr>
            <a:endParaRPr lang="en-US" dirty="0">
              <a:ea typeface="ＭＳ Ｐゴシック" pitchFamily="-108" charset="-128"/>
            </a:endParaRPr>
          </a:p>
          <a:p>
            <a:pPr marL="0" indent="0">
              <a:buNone/>
            </a:pPr>
            <a:endParaRPr lang="en-US" dirty="0">
              <a:ea typeface="ＭＳ Ｐゴシック" pitchFamily="-108" charset="-128"/>
            </a:endParaRPr>
          </a:p>
        </p:txBody>
      </p:sp>
      <p:sp>
        <p:nvSpPr>
          <p:cNvPr id="303109" name="Rectangle 5"/>
          <p:cNvSpPr>
            <a:spLocks noChangeArrowheads="1"/>
          </p:cNvSpPr>
          <p:nvPr/>
        </p:nvSpPr>
        <p:spPr bwMode="auto">
          <a:xfrm>
            <a:off x="1079770" y="1389413"/>
            <a:ext cx="9601200" cy="4732462"/>
          </a:xfrm>
          <a:prstGeom prst="rect">
            <a:avLst/>
          </a:prstGeom>
          <a:noFill/>
          <a:ln w="9525">
            <a:noFill/>
            <a:miter lim="800000"/>
            <a:headEnd/>
            <a:tailEnd/>
          </a:ln>
          <a:effectLst/>
        </p:spPr>
        <p:txBody>
          <a:bodyPr lIns="0" tIns="0" rIns="0" bIns="0"/>
          <a:lstStyle/>
          <a:p>
            <a:pPr eaLnBrk="0" hangingPunct="0">
              <a:spcBef>
                <a:spcPct val="50000"/>
              </a:spcBef>
              <a:buClr>
                <a:schemeClr val="tx1"/>
              </a:buClr>
              <a:buSzPct val="130000"/>
            </a:pPr>
            <a:r>
              <a:rPr lang="en-US" sz="2400" b="0" dirty="0"/>
              <a:t>Prior to passing final inspection, </a:t>
            </a:r>
            <a:r>
              <a:rPr lang="en-US" sz="2400" b="0" i="1" dirty="0"/>
              <a:t>registered design professional </a:t>
            </a:r>
            <a:r>
              <a:rPr lang="en-US" sz="2400" b="0" i="1" dirty="0">
                <a:solidFill>
                  <a:srgbClr val="FF0000"/>
                </a:solidFill>
              </a:rPr>
              <a:t>or approved agency</a:t>
            </a:r>
            <a:r>
              <a:rPr lang="en-US" sz="2400" b="0" i="1" dirty="0"/>
              <a:t> </a:t>
            </a:r>
            <a:r>
              <a:rPr lang="en-US" sz="2400" b="0" dirty="0"/>
              <a:t>to provide evidence that lighting control systems have been tested to ensure that control hardware and software are calibrated, adjusted, programmed and in proper working order per construction documents and manufacturer’s installation instructions</a:t>
            </a:r>
          </a:p>
          <a:p>
            <a:pPr marL="342900" indent="-342900" eaLnBrk="0" hangingPunct="0">
              <a:spcBef>
                <a:spcPct val="50000"/>
              </a:spcBef>
              <a:buClr>
                <a:schemeClr val="tx1"/>
              </a:buClr>
              <a:buSzPct val="130000"/>
              <a:buFont typeface="Arial" panose="020B0604020202020204" pitchFamily="34" charset="0"/>
              <a:buChar char="•"/>
            </a:pPr>
            <a:endParaRPr lang="en-US" sz="2000" b="0" dirty="0"/>
          </a:p>
        </p:txBody>
      </p:sp>
    </p:spTree>
    <p:extLst>
      <p:ext uri="{BB962C8B-B14F-4D97-AF65-F5344CB8AC3E}">
        <p14:creationId xmlns:p14="http://schemas.microsoft.com/office/powerpoint/2010/main" val="1571214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9030" y="1299273"/>
            <a:ext cx="10340502" cy="4876800"/>
          </a:xfrm>
        </p:spPr>
        <p:txBody>
          <a:bodyPr>
            <a:normAutofit lnSpcReduction="10000"/>
          </a:bodyPr>
          <a:lstStyle/>
          <a:p>
            <a:pPr marL="800100" lvl="1">
              <a:buFont typeface="Arial" panose="020B0604020202020204" pitchFamily="34" charset="0"/>
              <a:buChar char="•"/>
            </a:pPr>
            <a:r>
              <a:rPr lang="en-US" dirty="0">
                <a:solidFill>
                  <a:schemeClr val="tx1">
                    <a:lumMod val="50000"/>
                  </a:schemeClr>
                </a:solidFill>
              </a:rPr>
              <a:t>Certify location and aiming per manufacturer recommendation</a:t>
            </a:r>
          </a:p>
          <a:p>
            <a:pPr marL="800100" lvl="1">
              <a:buFont typeface="Arial" panose="020B0604020202020204" pitchFamily="34" charset="0"/>
              <a:buChar char="•"/>
            </a:pPr>
            <a:r>
              <a:rPr lang="en-US" dirty="0">
                <a:solidFill>
                  <a:schemeClr val="tx1">
                    <a:lumMod val="50000"/>
                  </a:schemeClr>
                </a:solidFill>
              </a:rPr>
              <a:t>Test all sensors if project ≤ 7</a:t>
            </a:r>
          </a:p>
          <a:p>
            <a:pPr marL="800100" lvl="1">
              <a:buFont typeface="Arial" panose="020B0604020202020204" pitchFamily="34" charset="0"/>
              <a:buChar char="•"/>
            </a:pPr>
            <a:r>
              <a:rPr lang="en-US" dirty="0">
                <a:solidFill>
                  <a:schemeClr val="tx1">
                    <a:lumMod val="50000"/>
                  </a:schemeClr>
                </a:solidFill>
              </a:rPr>
              <a:t>If &gt; 7 sensors, test for each unique combination of sensor type and space geometry</a:t>
            </a:r>
          </a:p>
          <a:p>
            <a:pPr marL="800100" lvl="1">
              <a:buFont typeface="Arial" panose="020B0604020202020204" pitchFamily="34" charset="0"/>
              <a:buChar char="•"/>
            </a:pPr>
            <a:r>
              <a:rPr lang="en-US" dirty="0">
                <a:solidFill>
                  <a:schemeClr val="tx1">
                    <a:lumMod val="50000"/>
                  </a:schemeClr>
                </a:solidFill>
              </a:rPr>
              <a:t>Where multiples of each unique combination of sensor type and space geometry are provided </a:t>
            </a:r>
            <a:r>
              <a:rPr lang="en-US" u="sng" dirty="0">
                <a:solidFill>
                  <a:schemeClr val="tx1">
                    <a:lumMod val="50000"/>
                  </a:schemeClr>
                </a:solidFill>
              </a:rPr>
              <a:t>&gt;</a:t>
            </a:r>
            <a:r>
              <a:rPr lang="en-US" dirty="0">
                <a:solidFill>
                  <a:schemeClr val="tx1">
                    <a:lumMod val="50000"/>
                  </a:schemeClr>
                </a:solidFill>
              </a:rPr>
              <a:t> 10%, but in no case &lt; 1 of each combination shall be tested unless the code official or design professional requires a higher percentage to be tested</a:t>
            </a:r>
          </a:p>
          <a:p>
            <a:pPr marL="800100" lvl="1">
              <a:buFont typeface="Arial" panose="020B0604020202020204" pitchFamily="34" charset="0"/>
              <a:buChar char="•"/>
            </a:pPr>
            <a:r>
              <a:rPr lang="en-US" dirty="0">
                <a:solidFill>
                  <a:schemeClr val="tx1">
                    <a:lumMod val="50000"/>
                  </a:schemeClr>
                </a:solidFill>
              </a:rPr>
              <a:t>Where </a:t>
            </a:r>
            <a:r>
              <a:rPr lang="en-US" u="sng" dirty="0">
                <a:solidFill>
                  <a:schemeClr val="tx1">
                    <a:lumMod val="50000"/>
                  </a:schemeClr>
                </a:solidFill>
              </a:rPr>
              <a:t>&gt;</a:t>
            </a:r>
            <a:r>
              <a:rPr lang="en-US" dirty="0">
                <a:solidFill>
                  <a:schemeClr val="tx1">
                    <a:lumMod val="50000"/>
                  </a:schemeClr>
                </a:solidFill>
              </a:rPr>
              <a:t>30% of tested controls fail, all remaining identical combinations must be tested</a:t>
            </a:r>
          </a:p>
          <a:p>
            <a:pPr marL="57150" indent="0">
              <a:buNone/>
            </a:pPr>
            <a:r>
              <a:rPr lang="en-US" dirty="0">
                <a:solidFill>
                  <a:schemeClr val="tx1">
                    <a:lumMod val="50000"/>
                  </a:schemeClr>
                </a:solidFill>
              </a:rPr>
              <a:t>Verify the following:</a:t>
            </a:r>
          </a:p>
          <a:p>
            <a:pPr marL="1200150" lvl="2" indent="-285750">
              <a:buFont typeface="Arial" panose="020B0604020202020204" pitchFamily="34" charset="0"/>
              <a:buChar char="•"/>
            </a:pPr>
            <a:r>
              <a:rPr lang="en-US" sz="1600" dirty="0">
                <a:solidFill>
                  <a:schemeClr val="tx1">
                    <a:lumMod val="50000"/>
                  </a:schemeClr>
                </a:solidFill>
              </a:rPr>
              <a:t>Status indicator, verify correct operation</a:t>
            </a:r>
          </a:p>
          <a:p>
            <a:pPr marL="1200150" lvl="2" indent="-285750">
              <a:buFont typeface="Arial" panose="020B0604020202020204" pitchFamily="34" charset="0"/>
              <a:buChar char="•"/>
            </a:pPr>
            <a:r>
              <a:rPr lang="en-US" sz="1600" dirty="0">
                <a:solidFill>
                  <a:schemeClr val="tx1">
                    <a:lumMod val="50000"/>
                  </a:schemeClr>
                </a:solidFill>
              </a:rPr>
              <a:t>Lights turn off or down to permitted level within required time</a:t>
            </a:r>
          </a:p>
          <a:p>
            <a:pPr marL="1200150" lvl="2" indent="-285750">
              <a:buFont typeface="Arial" panose="020B0604020202020204" pitchFamily="34" charset="0"/>
              <a:buChar char="•"/>
            </a:pPr>
            <a:r>
              <a:rPr lang="en-US" sz="1600" dirty="0">
                <a:solidFill>
                  <a:schemeClr val="tx1">
                    <a:lumMod val="50000"/>
                  </a:schemeClr>
                </a:solidFill>
              </a:rPr>
              <a:t>Auto-on – lights turn on to permitted level when someone enters the space</a:t>
            </a:r>
          </a:p>
          <a:p>
            <a:pPr marL="1200150" lvl="2" indent="-285750">
              <a:buFont typeface="Arial" panose="020B0604020202020204" pitchFamily="34" charset="0"/>
              <a:buChar char="•"/>
            </a:pPr>
            <a:r>
              <a:rPr lang="en-US" sz="1600" dirty="0">
                <a:solidFill>
                  <a:schemeClr val="tx1">
                    <a:lumMod val="50000"/>
                  </a:schemeClr>
                </a:solidFill>
              </a:rPr>
              <a:t>Manual on – lights turn on only when manually activated</a:t>
            </a:r>
          </a:p>
          <a:p>
            <a:pPr marL="1200150" lvl="2" indent="-285750">
              <a:buFont typeface="Arial" panose="020B0604020202020204" pitchFamily="34" charset="0"/>
              <a:buChar char="•"/>
            </a:pPr>
            <a:r>
              <a:rPr lang="en-US" sz="1600" dirty="0">
                <a:solidFill>
                  <a:schemeClr val="tx1">
                    <a:lumMod val="50000"/>
                  </a:schemeClr>
                </a:solidFill>
              </a:rPr>
              <a:t>Lights aren’t incorrectly turned on by movement in nearby areas or by HVAC operation</a:t>
            </a:r>
          </a:p>
          <a:p>
            <a:endParaRPr lang="en-US" dirty="0"/>
          </a:p>
        </p:txBody>
      </p:sp>
      <p:sp>
        <p:nvSpPr>
          <p:cNvPr id="3" name="Title 2"/>
          <p:cNvSpPr>
            <a:spLocks noGrp="1"/>
          </p:cNvSpPr>
          <p:nvPr>
            <p:ph type="title"/>
          </p:nvPr>
        </p:nvSpPr>
        <p:spPr/>
        <p:txBody>
          <a:bodyPr>
            <a:normAutofit/>
          </a:bodyPr>
          <a:lstStyle/>
          <a:p>
            <a:r>
              <a:rPr lang="en-US" sz="2400" b="1" dirty="0"/>
              <a:t>Occupant Sensor Controls</a:t>
            </a:r>
            <a:br>
              <a:rPr lang="en-US" sz="2400" b="1" dirty="0"/>
            </a:br>
            <a:r>
              <a:rPr lang="en-US" sz="2000" b="1" i="1" dirty="0"/>
              <a:t>Section C408.3.1.1</a:t>
            </a:r>
          </a:p>
        </p:txBody>
      </p:sp>
    </p:spTree>
    <p:extLst>
      <p:ext uri="{BB962C8B-B14F-4D97-AF65-F5344CB8AC3E}">
        <p14:creationId xmlns:p14="http://schemas.microsoft.com/office/powerpoint/2010/main" val="1601188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8562" y="1379659"/>
            <a:ext cx="10690698" cy="4876800"/>
          </a:xfrm>
        </p:spPr>
        <p:txBody>
          <a:bodyPr>
            <a:normAutofit/>
          </a:bodyPr>
          <a:lstStyle/>
          <a:p>
            <a:pPr lvl="1">
              <a:buFont typeface="Arial" panose="020B0604020202020204" pitchFamily="34" charset="0"/>
              <a:buChar char="•"/>
            </a:pPr>
            <a:r>
              <a:rPr lang="en-US" sz="2100" dirty="0">
                <a:solidFill>
                  <a:schemeClr val="tx1">
                    <a:lumMod val="50000"/>
                  </a:schemeClr>
                </a:solidFill>
              </a:rPr>
              <a:t>Confirm programmed schedules</a:t>
            </a:r>
          </a:p>
          <a:p>
            <a:pPr lvl="1">
              <a:buFont typeface="Arial" panose="020B0604020202020204" pitchFamily="34" charset="0"/>
              <a:buChar char="•"/>
            </a:pPr>
            <a:r>
              <a:rPr lang="en-US" sz="2100" dirty="0">
                <a:solidFill>
                  <a:schemeClr val="tx1">
                    <a:lumMod val="50000"/>
                  </a:schemeClr>
                </a:solidFill>
              </a:rPr>
              <a:t>Document schedules for owner</a:t>
            </a:r>
          </a:p>
          <a:p>
            <a:pPr lvl="1">
              <a:buFont typeface="Arial" panose="020B0604020202020204" pitchFamily="34" charset="0"/>
              <a:buChar char="•"/>
            </a:pPr>
            <a:r>
              <a:rPr lang="en-US" sz="2100" dirty="0">
                <a:solidFill>
                  <a:schemeClr val="tx1">
                    <a:lumMod val="50000"/>
                  </a:schemeClr>
                </a:solidFill>
              </a:rPr>
              <a:t>Verify correct time and date are set</a:t>
            </a:r>
          </a:p>
          <a:p>
            <a:pPr lvl="1">
              <a:buFont typeface="Arial" panose="020B0604020202020204" pitchFamily="34" charset="0"/>
              <a:buChar char="•"/>
            </a:pPr>
            <a:r>
              <a:rPr lang="en-US" sz="2100" dirty="0">
                <a:solidFill>
                  <a:schemeClr val="tx1">
                    <a:lumMod val="50000"/>
                  </a:schemeClr>
                </a:solidFill>
              </a:rPr>
              <a:t>Verify any battery backup is installed and energized</a:t>
            </a:r>
          </a:p>
          <a:p>
            <a:pPr lvl="1">
              <a:buFont typeface="Arial" panose="020B0604020202020204" pitchFamily="34" charset="0"/>
              <a:buChar char="•"/>
            </a:pPr>
            <a:r>
              <a:rPr lang="en-US" sz="2100" dirty="0">
                <a:solidFill>
                  <a:schemeClr val="tx1">
                    <a:lumMod val="50000"/>
                  </a:schemeClr>
                </a:solidFill>
              </a:rPr>
              <a:t>Verify override time limit set to ≤ 2 hours</a:t>
            </a:r>
          </a:p>
          <a:p>
            <a:pPr lvl="1">
              <a:buFont typeface="Arial" panose="020B0604020202020204" pitchFamily="34" charset="0"/>
              <a:buChar char="•"/>
            </a:pPr>
            <a:r>
              <a:rPr lang="en-US" sz="2100" dirty="0">
                <a:solidFill>
                  <a:schemeClr val="tx1">
                    <a:lumMod val="50000"/>
                  </a:schemeClr>
                </a:solidFill>
              </a:rPr>
              <a:t>Simulate occupied condition and verify and document:</a:t>
            </a:r>
          </a:p>
          <a:p>
            <a:pPr lvl="2">
              <a:buFont typeface="Arial" panose="020B0604020202020204" pitchFamily="34" charset="0"/>
              <a:buChar char="•"/>
            </a:pPr>
            <a:r>
              <a:rPr lang="en-US" sz="2100" dirty="0">
                <a:solidFill>
                  <a:schemeClr val="tx1">
                    <a:lumMod val="50000"/>
                  </a:schemeClr>
                </a:solidFill>
              </a:rPr>
              <a:t>Lights turn on and off with respective switches</a:t>
            </a:r>
          </a:p>
          <a:p>
            <a:pPr lvl="2">
              <a:buFont typeface="Arial" panose="020B0604020202020204" pitchFamily="34" charset="0"/>
              <a:buChar char="•"/>
            </a:pPr>
            <a:r>
              <a:rPr lang="en-US" sz="2100" dirty="0">
                <a:solidFill>
                  <a:schemeClr val="tx1">
                    <a:lumMod val="50000"/>
                  </a:schemeClr>
                </a:solidFill>
              </a:rPr>
              <a:t>Switch only operates lights in enclosed space where switch is located</a:t>
            </a:r>
          </a:p>
          <a:p>
            <a:pPr lvl="1">
              <a:buFont typeface="Arial" panose="020B0604020202020204" pitchFamily="34" charset="0"/>
              <a:buChar char="•"/>
            </a:pPr>
            <a:r>
              <a:rPr lang="en-US" sz="2100" dirty="0">
                <a:solidFill>
                  <a:schemeClr val="tx1">
                    <a:lumMod val="50000"/>
                  </a:schemeClr>
                </a:solidFill>
              </a:rPr>
              <a:t>Simulate unoccupied condition and verify and document:</a:t>
            </a:r>
          </a:p>
          <a:p>
            <a:pPr lvl="2">
              <a:buFont typeface="Arial" panose="020B0604020202020204" pitchFamily="34" charset="0"/>
              <a:buChar char="•"/>
            </a:pPr>
            <a:r>
              <a:rPr lang="en-US" sz="2100" dirty="0">
                <a:solidFill>
                  <a:schemeClr val="tx1">
                    <a:lumMod val="50000"/>
                  </a:schemeClr>
                </a:solidFill>
              </a:rPr>
              <a:t>All nonexempt lights turn off</a:t>
            </a:r>
          </a:p>
          <a:p>
            <a:pPr lvl="2">
              <a:buFont typeface="Arial" panose="020B0604020202020204" pitchFamily="34" charset="0"/>
              <a:buChar char="•"/>
            </a:pPr>
            <a:r>
              <a:rPr lang="en-US" sz="2100" dirty="0">
                <a:solidFill>
                  <a:schemeClr val="tx1">
                    <a:lumMod val="50000"/>
                  </a:schemeClr>
                </a:solidFill>
              </a:rPr>
              <a:t>Manual override only operates lighting where it is located</a:t>
            </a:r>
          </a:p>
          <a:p>
            <a:pPr lvl="1">
              <a:buFont typeface="Arial" panose="020B0604020202020204" pitchFamily="34" charset="0"/>
              <a:buChar char="•"/>
            </a:pPr>
            <a:r>
              <a:rPr lang="en-US" sz="2100" dirty="0">
                <a:solidFill>
                  <a:schemeClr val="tx1">
                    <a:lumMod val="50000"/>
                  </a:schemeClr>
                </a:solidFill>
              </a:rPr>
              <a:t>Additional testing as specified by the </a:t>
            </a:r>
            <a:r>
              <a:rPr lang="en-US" sz="2100" i="1" dirty="0">
                <a:solidFill>
                  <a:schemeClr val="tx1">
                    <a:lumMod val="50000"/>
                  </a:schemeClr>
                </a:solidFill>
              </a:rPr>
              <a:t>registered design professional</a:t>
            </a:r>
          </a:p>
          <a:p>
            <a:pPr marL="1371600" lvl="3" indent="0">
              <a:buNone/>
            </a:pPr>
            <a:endParaRPr lang="en-US" dirty="0">
              <a:solidFill>
                <a:schemeClr val="tx1">
                  <a:lumMod val="50000"/>
                </a:schemeClr>
              </a:solidFill>
            </a:endParaRPr>
          </a:p>
          <a:p>
            <a:endParaRPr lang="en-US" dirty="0">
              <a:solidFill>
                <a:schemeClr val="tx1">
                  <a:lumMod val="50000"/>
                </a:schemeClr>
              </a:solidFill>
            </a:endParaRPr>
          </a:p>
        </p:txBody>
      </p:sp>
      <p:sp>
        <p:nvSpPr>
          <p:cNvPr id="3" name="Title 2"/>
          <p:cNvSpPr>
            <a:spLocks noGrp="1"/>
          </p:cNvSpPr>
          <p:nvPr>
            <p:ph type="title"/>
          </p:nvPr>
        </p:nvSpPr>
        <p:spPr/>
        <p:txBody>
          <a:bodyPr>
            <a:normAutofit/>
          </a:bodyPr>
          <a:lstStyle/>
          <a:p>
            <a:r>
              <a:rPr lang="en-US" sz="2400" b="1" dirty="0"/>
              <a:t>Time-switch Controls</a:t>
            </a:r>
            <a:br>
              <a:rPr lang="en-US" sz="2400" dirty="0"/>
            </a:br>
            <a:r>
              <a:rPr lang="en-US" sz="2000" b="1" i="1" dirty="0"/>
              <a:t>Section C408.3.1.2</a:t>
            </a:r>
          </a:p>
        </p:txBody>
      </p:sp>
    </p:spTree>
    <p:extLst>
      <p:ext uri="{BB962C8B-B14F-4D97-AF65-F5344CB8AC3E}">
        <p14:creationId xmlns:p14="http://schemas.microsoft.com/office/powerpoint/2010/main" val="6712743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1404" y="1379659"/>
            <a:ext cx="10068128" cy="4876800"/>
          </a:xfrm>
        </p:spPr>
        <p:txBody>
          <a:bodyPr>
            <a:normAutofit/>
          </a:bodyPr>
          <a:lstStyle/>
          <a:p>
            <a:pPr marL="1371600" lvl="3" indent="0">
              <a:buNone/>
            </a:pPr>
            <a:endParaRPr lang="en-US" dirty="0">
              <a:solidFill>
                <a:schemeClr val="tx1">
                  <a:lumMod val="50000"/>
                </a:schemeClr>
              </a:solidFill>
            </a:endParaRPr>
          </a:p>
          <a:p>
            <a:r>
              <a:rPr lang="en-US" dirty="0">
                <a:solidFill>
                  <a:schemeClr val="tx1">
                    <a:lumMod val="50000"/>
                  </a:schemeClr>
                </a:solidFill>
              </a:rPr>
              <a:t>For daylight responsive controls</a:t>
            </a:r>
          </a:p>
          <a:p>
            <a:pPr lvl="1">
              <a:buFont typeface="Arial" panose="020B0604020202020204" pitchFamily="34" charset="0"/>
              <a:buChar char="•"/>
            </a:pPr>
            <a:r>
              <a:rPr lang="en-US" dirty="0">
                <a:solidFill>
                  <a:schemeClr val="tx1">
                    <a:lumMod val="50000"/>
                  </a:schemeClr>
                </a:solidFill>
              </a:rPr>
              <a:t>Properly located, field-calibrated, and set to have appropriate setpoints and threshold light levels</a:t>
            </a:r>
          </a:p>
          <a:p>
            <a:pPr lvl="1">
              <a:buFont typeface="Arial" panose="020B0604020202020204" pitchFamily="34" charset="0"/>
              <a:buChar char="•"/>
            </a:pPr>
            <a:r>
              <a:rPr lang="en-US" dirty="0">
                <a:solidFill>
                  <a:schemeClr val="tx1">
                    <a:lumMod val="50000"/>
                  </a:schemeClr>
                </a:solidFill>
              </a:rPr>
              <a:t>Daylight controlled lighting loads adjust to correct levels with available daylight</a:t>
            </a:r>
          </a:p>
          <a:p>
            <a:pPr lvl="1">
              <a:buFont typeface="Arial" panose="020B0604020202020204" pitchFamily="34" charset="0"/>
              <a:buChar char="•"/>
            </a:pPr>
            <a:r>
              <a:rPr lang="en-US" dirty="0">
                <a:solidFill>
                  <a:schemeClr val="tx1">
                    <a:lumMod val="50000"/>
                  </a:schemeClr>
                </a:solidFill>
              </a:rPr>
              <a:t>Authorized personnel have ready access to calibration adjustment equipment</a:t>
            </a:r>
          </a:p>
        </p:txBody>
      </p:sp>
      <p:sp>
        <p:nvSpPr>
          <p:cNvPr id="3" name="Title 2"/>
          <p:cNvSpPr>
            <a:spLocks noGrp="1"/>
          </p:cNvSpPr>
          <p:nvPr>
            <p:ph type="title"/>
          </p:nvPr>
        </p:nvSpPr>
        <p:spPr/>
        <p:txBody>
          <a:bodyPr>
            <a:normAutofit/>
          </a:bodyPr>
          <a:lstStyle/>
          <a:p>
            <a:r>
              <a:rPr lang="en-US" sz="2400" b="1" dirty="0"/>
              <a:t>Daylight Responsive Controls</a:t>
            </a:r>
            <a:br>
              <a:rPr lang="en-US" sz="2400" dirty="0"/>
            </a:br>
            <a:r>
              <a:rPr lang="en-US" sz="2000" b="1" i="1" dirty="0"/>
              <a:t>Section C408.3.1.3</a:t>
            </a:r>
          </a:p>
        </p:txBody>
      </p:sp>
    </p:spTree>
    <p:extLst>
      <p:ext uri="{BB962C8B-B14F-4D97-AF65-F5344CB8AC3E}">
        <p14:creationId xmlns:p14="http://schemas.microsoft.com/office/powerpoint/2010/main" val="3671017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86944" y="14541"/>
            <a:ext cx="7448797" cy="926275"/>
          </a:xfrm>
        </p:spPr>
        <p:txBody>
          <a:bodyPr>
            <a:normAutofit/>
          </a:bodyPr>
          <a:lstStyle/>
          <a:p>
            <a:pPr>
              <a:lnSpc>
                <a:spcPct val="80000"/>
              </a:lnSpc>
            </a:pPr>
            <a:r>
              <a:rPr lang="en-US" sz="2400" b="1" dirty="0">
                <a:ea typeface="ＭＳ Ｐゴシック" pitchFamily="-108" charset="-128"/>
              </a:rPr>
              <a:t>Documentation Requirements  </a:t>
            </a:r>
            <a:br>
              <a:rPr lang="en-US" sz="2800" dirty="0">
                <a:ea typeface="ＭＳ Ｐゴシック" pitchFamily="-108" charset="-128"/>
              </a:rPr>
            </a:br>
            <a:r>
              <a:rPr lang="en-US" sz="2000" b="1" i="1" dirty="0">
                <a:ea typeface="ＭＳ Ｐゴシック" pitchFamily="-108" charset="-128"/>
              </a:rPr>
              <a:t>Section C408.3.2</a:t>
            </a:r>
          </a:p>
        </p:txBody>
      </p:sp>
      <p:sp>
        <p:nvSpPr>
          <p:cNvPr id="303107" name="Rectangle 3"/>
          <p:cNvSpPr>
            <a:spLocks noGrp="1" noChangeArrowheads="1"/>
          </p:cNvSpPr>
          <p:nvPr>
            <p:ph type="body" sz="half" idx="1"/>
          </p:nvPr>
        </p:nvSpPr>
        <p:spPr>
          <a:xfrm>
            <a:off x="943582" y="1261100"/>
            <a:ext cx="9572017" cy="3089836"/>
          </a:xfrm>
        </p:spPr>
        <p:txBody>
          <a:bodyPr>
            <a:normAutofit/>
          </a:bodyPr>
          <a:lstStyle/>
          <a:p>
            <a:r>
              <a:rPr lang="en-US" dirty="0">
                <a:ea typeface="ＭＳ Ｐゴシック" pitchFamily="-108" charset="-128"/>
              </a:rPr>
              <a:t>Construction documents specify that documents in this section be provided to building owner or owner’s authorized agent within 90 days of date of receipt of </a:t>
            </a:r>
            <a:r>
              <a:rPr lang="en-US" i="1" dirty="0">
                <a:ea typeface="ＭＳ Ｐゴシック" pitchFamily="-108" charset="-128"/>
              </a:rPr>
              <a:t>certificate of occupancy</a:t>
            </a:r>
          </a:p>
          <a:p>
            <a:pPr marL="0" indent="0">
              <a:buNone/>
            </a:pPr>
            <a:endParaRPr lang="en-US" dirty="0">
              <a:ea typeface="ＭＳ Ｐゴシック" pitchFamily="-108" charset="-128"/>
            </a:endParaRPr>
          </a:p>
        </p:txBody>
      </p:sp>
      <p:sp>
        <p:nvSpPr>
          <p:cNvPr id="303109" name="Rectangle 5"/>
          <p:cNvSpPr>
            <a:spLocks noChangeArrowheads="1"/>
          </p:cNvSpPr>
          <p:nvPr/>
        </p:nvSpPr>
        <p:spPr bwMode="auto">
          <a:xfrm>
            <a:off x="2283081" y="1128155"/>
            <a:ext cx="7589272" cy="3333312"/>
          </a:xfrm>
          <a:prstGeom prst="rect">
            <a:avLst/>
          </a:prstGeom>
          <a:noFill/>
          <a:ln w="9525">
            <a:noFill/>
            <a:miter lim="800000"/>
            <a:headEnd/>
            <a:tailEnd/>
          </a:ln>
          <a:effectLst/>
        </p:spPr>
        <p:txBody>
          <a:bodyPr lIns="0" tIns="0" rIns="0" bIns="0"/>
          <a:lstStyle/>
          <a:p>
            <a:pPr marL="342900" indent="-342900" eaLnBrk="0" hangingPunct="0">
              <a:spcBef>
                <a:spcPct val="50000"/>
              </a:spcBef>
              <a:buClr>
                <a:schemeClr val="tx1"/>
              </a:buClr>
              <a:buSzPct val="130000"/>
            </a:pPr>
            <a:endParaRPr lang="en-US" sz="2000" b="0" dirty="0"/>
          </a:p>
        </p:txBody>
      </p:sp>
      <p:pic>
        <p:nvPicPr>
          <p:cNvPr id="5" name="Picture 31" descr="blueprints"/>
          <p:cNvPicPr>
            <a:picLocks noChangeAspect="1" noChangeArrowheads="1"/>
          </p:cNvPicPr>
          <p:nvPr/>
        </p:nvPicPr>
        <p:blipFill>
          <a:blip r:embed="rId3" cstate="screen"/>
          <a:srcRect/>
          <a:stretch>
            <a:fillRect/>
          </a:stretch>
        </p:blipFill>
        <p:spPr bwMode="auto">
          <a:xfrm>
            <a:off x="7370930" y="3262488"/>
            <a:ext cx="2743200" cy="2275609"/>
          </a:xfrm>
          <a:prstGeom prst="rect">
            <a:avLst/>
          </a:prstGeom>
          <a:noFill/>
          <a:ln w="12700" cmpd="sng">
            <a:solidFill>
              <a:schemeClr val="tx1"/>
            </a:solidFill>
            <a:miter lim="800000"/>
            <a:headEnd/>
            <a:tailEnd/>
          </a:ln>
        </p:spPr>
      </p:pic>
      <p:pic>
        <p:nvPicPr>
          <p:cNvPr id="6" name="Picture 30" descr="binder"/>
          <p:cNvPicPr>
            <a:picLocks noChangeAspect="1" noChangeArrowheads="1"/>
          </p:cNvPicPr>
          <p:nvPr/>
        </p:nvPicPr>
        <p:blipFill>
          <a:blip r:embed="rId4" cstate="screen"/>
          <a:srcRect/>
          <a:stretch>
            <a:fillRect/>
          </a:stretch>
        </p:blipFill>
        <p:spPr bwMode="auto">
          <a:xfrm>
            <a:off x="2760660" y="3262488"/>
            <a:ext cx="2743200" cy="2176896"/>
          </a:xfrm>
          <a:prstGeom prst="rect">
            <a:avLst/>
          </a:prstGeom>
          <a:noFill/>
          <a:ln w="12700" cmpd="sng">
            <a:solidFill>
              <a:schemeClr val="tx1"/>
            </a:solidFill>
            <a:miter lim="800000"/>
            <a:headEnd/>
            <a:tailEnd/>
          </a:ln>
        </p:spPr>
      </p:pic>
    </p:spTree>
    <p:extLst>
      <p:ext uri="{BB962C8B-B14F-4D97-AF65-F5344CB8AC3E}">
        <p14:creationId xmlns:p14="http://schemas.microsoft.com/office/powerpoint/2010/main" val="15712143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a:t>New lighting systems installed as part of an addition to comply with C405</a:t>
            </a:r>
          </a:p>
          <a:p>
            <a:r>
              <a:rPr lang="en-US" dirty="0"/>
              <a:t>Total interior lighting power to comply C405.3.2</a:t>
            </a:r>
          </a:p>
          <a:p>
            <a:pPr lvl="1"/>
            <a:r>
              <a:rPr lang="en-US" dirty="0"/>
              <a:t>Stand alone addition</a:t>
            </a:r>
          </a:p>
          <a:p>
            <a:pPr lvl="1"/>
            <a:r>
              <a:rPr lang="en-US" dirty="0"/>
              <a:t>Addition + existing building as a single building</a:t>
            </a:r>
          </a:p>
          <a:p>
            <a:r>
              <a:rPr lang="en-US" dirty="0"/>
              <a:t>Total exterior lighting power to comply C405.</a:t>
            </a:r>
            <a:r>
              <a:rPr lang="en-US" dirty="0">
                <a:solidFill>
                  <a:srgbClr val="FF0000"/>
                </a:solidFill>
              </a:rPr>
              <a:t>5</a:t>
            </a:r>
            <a:r>
              <a:rPr lang="en-US" dirty="0"/>
              <a:t>.2</a:t>
            </a:r>
          </a:p>
          <a:p>
            <a:pPr lvl="1"/>
            <a:r>
              <a:rPr lang="en-US" dirty="0"/>
              <a:t>Stand alone addition</a:t>
            </a:r>
          </a:p>
          <a:p>
            <a:pPr lvl="1"/>
            <a:r>
              <a:rPr lang="en-US" dirty="0"/>
              <a:t>Addition + existing building as a single building</a:t>
            </a:r>
          </a:p>
          <a:p>
            <a:r>
              <a:rPr lang="en-US" dirty="0"/>
              <a:t>Repairs – C504.2</a:t>
            </a:r>
          </a:p>
          <a:p>
            <a:pPr lvl="1"/>
            <a:r>
              <a:rPr lang="en-US" dirty="0"/>
              <a:t>Repairs exempt where only the bulb, ballast or both within the existing luminaires in a space are replaced, provided that the replacement does not increase the installed interior lighting power</a:t>
            </a:r>
          </a:p>
        </p:txBody>
      </p:sp>
      <p:sp>
        <p:nvSpPr>
          <p:cNvPr id="3" name="Title 2"/>
          <p:cNvSpPr>
            <a:spLocks noGrp="1"/>
          </p:cNvSpPr>
          <p:nvPr>
            <p:ph type="title"/>
          </p:nvPr>
        </p:nvSpPr>
        <p:spPr>
          <a:xfrm>
            <a:off x="377658" y="0"/>
            <a:ext cx="5900737" cy="921004"/>
          </a:xfrm>
        </p:spPr>
        <p:txBody>
          <a:bodyPr>
            <a:normAutofit fontScale="90000"/>
          </a:bodyPr>
          <a:lstStyle/>
          <a:p>
            <a:r>
              <a:rPr lang="en-US" sz="2700" b="1" dirty="0"/>
              <a:t>Existing Buildings</a:t>
            </a:r>
            <a:br>
              <a:rPr lang="en-US" b="1" dirty="0"/>
            </a:br>
            <a:r>
              <a:rPr lang="en-US" sz="2200" b="1" dirty="0"/>
              <a:t>Section </a:t>
            </a:r>
            <a:r>
              <a:rPr lang="en-US" sz="2200" b="1" i="1" dirty="0"/>
              <a:t>C502.</a:t>
            </a:r>
            <a:r>
              <a:rPr lang="en-US" sz="2200" b="1" i="1" dirty="0">
                <a:solidFill>
                  <a:srgbClr val="FF0000"/>
                </a:solidFill>
              </a:rPr>
              <a:t>3</a:t>
            </a:r>
            <a:r>
              <a:rPr lang="en-US" sz="2200" b="1" i="1" dirty="0"/>
              <a:t>.6 Lighting Power and Systems</a:t>
            </a:r>
          </a:p>
        </p:txBody>
      </p:sp>
    </p:spTree>
    <p:extLst>
      <p:ext uri="{BB962C8B-B14F-4D97-AF65-F5344CB8AC3E}">
        <p14:creationId xmlns:p14="http://schemas.microsoft.com/office/powerpoint/2010/main" val="137394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sz="half" idx="2"/>
          </p:nvPr>
        </p:nvSpPr>
        <p:spPr>
          <a:xfrm>
            <a:off x="894945" y="1403639"/>
            <a:ext cx="10340502" cy="4876800"/>
          </a:xfrm>
        </p:spPr>
        <p:txBody>
          <a:bodyPr/>
          <a:lstStyle/>
          <a:p>
            <a:pPr>
              <a:lnSpc>
                <a:spcPct val="90000"/>
              </a:lnSpc>
              <a:buFont typeface="Arial" panose="020B0604020202020204" pitchFamily="34" charset="0"/>
              <a:buChar char="•"/>
            </a:pPr>
            <a:r>
              <a:rPr lang="en-US" dirty="0">
                <a:ea typeface="ＭＳ Ｐゴシック" pitchFamily="28" charset="-128"/>
              </a:rPr>
              <a:t>Sum the wattage of all proposed connected lighting power </a:t>
            </a:r>
          </a:p>
          <a:p>
            <a:pPr>
              <a:lnSpc>
                <a:spcPct val="90000"/>
              </a:lnSpc>
            </a:pPr>
            <a:endParaRPr lang="en-US" sz="1200" dirty="0">
              <a:ea typeface="ＭＳ Ｐゴシック" pitchFamily="28" charset="-128"/>
            </a:endParaRPr>
          </a:p>
          <a:p>
            <a:pPr marL="0" indent="0">
              <a:lnSpc>
                <a:spcPct val="90000"/>
              </a:lnSpc>
              <a:buNone/>
            </a:pPr>
            <a:r>
              <a:rPr lang="en-US" dirty="0">
                <a:ea typeface="ＭＳ Ｐゴシック" pitchFamily="28" charset="-128"/>
              </a:rPr>
              <a:t>This must include all lighting that is part of the design for the space including:</a:t>
            </a:r>
          </a:p>
          <a:p>
            <a:pPr lvl="1">
              <a:lnSpc>
                <a:spcPct val="90000"/>
              </a:lnSpc>
              <a:buFont typeface="Wingdings" pitchFamily="2" charset="2"/>
              <a:buChar char="ü"/>
            </a:pPr>
            <a:r>
              <a:rPr lang="en-US" dirty="0">
                <a:ea typeface="ＭＳ Ｐゴシック" pitchFamily="28" charset="-128"/>
              </a:rPr>
              <a:t>Overhead lighting</a:t>
            </a:r>
          </a:p>
          <a:p>
            <a:pPr lvl="1">
              <a:lnSpc>
                <a:spcPct val="90000"/>
              </a:lnSpc>
              <a:buFont typeface="Wingdings" pitchFamily="2" charset="2"/>
              <a:buChar char="ü"/>
            </a:pPr>
            <a:r>
              <a:rPr lang="en-US" dirty="0">
                <a:ea typeface="ＭＳ Ｐゴシック" pitchFamily="28" charset="-128"/>
              </a:rPr>
              <a:t>Task lighting</a:t>
            </a:r>
          </a:p>
          <a:p>
            <a:pPr lvl="1">
              <a:lnSpc>
                <a:spcPct val="90000"/>
              </a:lnSpc>
              <a:buFont typeface="Wingdings" pitchFamily="2" charset="2"/>
              <a:buChar char="ü"/>
            </a:pPr>
            <a:r>
              <a:rPr lang="en-US" dirty="0">
                <a:ea typeface="ＭＳ Ｐゴシック" pitchFamily="28" charset="-128"/>
              </a:rPr>
              <a:t>Decorative lighting</a:t>
            </a:r>
          </a:p>
          <a:p>
            <a:pPr lvl="1">
              <a:lnSpc>
                <a:spcPct val="90000"/>
              </a:lnSpc>
              <a:buFontTx/>
              <a:buNone/>
            </a:pPr>
            <a:endParaRPr lang="en-US" dirty="0">
              <a:ea typeface="ＭＳ Ｐゴシック" pitchFamily="28" charset="-128"/>
            </a:endParaRPr>
          </a:p>
          <a:p>
            <a:pPr>
              <a:lnSpc>
                <a:spcPct val="90000"/>
              </a:lnSpc>
              <a:buFont typeface="Arial" panose="020B0604020202020204" pitchFamily="34" charset="0"/>
              <a:buChar char="•"/>
            </a:pPr>
            <a:r>
              <a:rPr lang="en-US" dirty="0">
                <a:ea typeface="ＭＳ Ｐゴシック" pitchFamily="28" charset="-128"/>
              </a:rPr>
              <a:t>Compare values; proposed wattage must be less than or equal to allowed wattage</a:t>
            </a:r>
          </a:p>
        </p:txBody>
      </p:sp>
      <p:sp>
        <p:nvSpPr>
          <p:cNvPr id="34819" name="Rectangle 2"/>
          <p:cNvSpPr>
            <a:spLocks noGrp="1" noChangeArrowheads="1"/>
          </p:cNvSpPr>
          <p:nvPr>
            <p:ph type="title"/>
          </p:nvPr>
        </p:nvSpPr>
        <p:spPr>
          <a:xfrm>
            <a:off x="356842" y="0"/>
            <a:ext cx="5462460" cy="921004"/>
          </a:xfrm>
        </p:spPr>
        <p:txBody>
          <a:bodyPr>
            <a:normAutofit/>
          </a:bodyPr>
          <a:lstStyle/>
          <a:p>
            <a:pPr>
              <a:lnSpc>
                <a:spcPct val="80000"/>
              </a:lnSpc>
            </a:pPr>
            <a:r>
              <a:rPr lang="en-US" sz="2400" b="1" dirty="0">
                <a:ea typeface="ＭＳ Ｐゴシック" pitchFamily="28" charset="-128"/>
              </a:rPr>
              <a:t>Lighting Power Compliance Calculation</a:t>
            </a:r>
          </a:p>
        </p:txBody>
      </p:sp>
    </p:spTree>
    <p:extLst>
      <p:ext uri="{BB962C8B-B14F-4D97-AF65-F5344CB8AC3E}">
        <p14:creationId xmlns:p14="http://schemas.microsoft.com/office/powerpoint/2010/main" val="399639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sz="half" idx="1"/>
          </p:nvPr>
        </p:nvSpPr>
        <p:spPr>
          <a:xfrm>
            <a:off x="583661" y="1192627"/>
            <a:ext cx="6995384" cy="5075403"/>
          </a:xfrm>
        </p:spPr>
        <p:txBody>
          <a:bodyPr>
            <a:normAutofit/>
          </a:bodyPr>
          <a:lstStyle/>
          <a:p>
            <a:pPr marL="0" indent="0">
              <a:buNone/>
            </a:pPr>
            <a:r>
              <a:rPr lang="en-US" dirty="0">
                <a:ea typeface="ＭＳ Ｐゴシック" pitchFamily="28" charset="-128"/>
              </a:rPr>
              <a:t>Lighting systems required to be provided with controls as specified for:</a:t>
            </a:r>
          </a:p>
          <a:p>
            <a:r>
              <a:rPr lang="en-US" dirty="0">
                <a:ea typeface="ＭＳ Ｐゴシック" pitchFamily="28" charset="-128"/>
              </a:rPr>
              <a:t>	Occupant sensor controls – C405.2.1</a:t>
            </a:r>
          </a:p>
          <a:p>
            <a:r>
              <a:rPr lang="en-US" dirty="0">
                <a:ea typeface="ＭＳ Ｐゴシック" pitchFamily="28" charset="-128"/>
              </a:rPr>
              <a:t>	Time-switch controls – C405.2.2</a:t>
            </a:r>
          </a:p>
          <a:p>
            <a:r>
              <a:rPr lang="en-US" dirty="0">
                <a:ea typeface="ＭＳ Ｐゴシック" pitchFamily="28" charset="-128"/>
              </a:rPr>
              <a:t>	</a:t>
            </a:r>
            <a:r>
              <a:rPr lang="en-US" dirty="0">
                <a:solidFill>
                  <a:srgbClr val="FF0000"/>
                </a:solidFill>
                <a:ea typeface="ＭＳ Ｐゴシック" pitchFamily="28" charset="-128"/>
              </a:rPr>
              <a:t>Light-reduction controls </a:t>
            </a:r>
            <a:r>
              <a:rPr lang="en-US" dirty="0">
                <a:ea typeface="ＭＳ Ｐゴシック" pitchFamily="28" charset="-128"/>
              </a:rPr>
              <a:t>– C405.2.3</a:t>
            </a:r>
          </a:p>
          <a:p>
            <a:r>
              <a:rPr lang="en-US" dirty="0">
                <a:ea typeface="ＭＳ Ｐゴシック" pitchFamily="28" charset="-128"/>
              </a:rPr>
              <a:t>	</a:t>
            </a:r>
            <a:r>
              <a:rPr lang="en-US" dirty="0">
                <a:solidFill>
                  <a:srgbClr val="FF0000"/>
                </a:solidFill>
                <a:ea typeface="ＭＳ Ｐゴシック" pitchFamily="28" charset="-128"/>
              </a:rPr>
              <a:t>Daylight-responsive controls </a:t>
            </a:r>
            <a:r>
              <a:rPr lang="en-US" dirty="0">
                <a:ea typeface="ＭＳ Ｐゴシック" pitchFamily="28" charset="-128"/>
              </a:rPr>
              <a:t>– C405.2.4</a:t>
            </a:r>
          </a:p>
          <a:p>
            <a:r>
              <a:rPr lang="en-US" dirty="0">
                <a:ea typeface="ＭＳ Ｐゴシック" pitchFamily="28" charset="-128"/>
              </a:rPr>
              <a:t> </a:t>
            </a:r>
            <a:r>
              <a:rPr lang="en-US" dirty="0">
                <a:solidFill>
                  <a:srgbClr val="FF0000"/>
                </a:solidFill>
                <a:ea typeface="ＭＳ Ｐゴシック" pitchFamily="28" charset="-128"/>
              </a:rPr>
              <a:t>Specific application controls – C405.2.5</a:t>
            </a:r>
            <a:endParaRPr lang="en-US" dirty="0">
              <a:ea typeface="ＭＳ Ｐゴシック" pitchFamily="28" charset="-128"/>
            </a:endParaRPr>
          </a:p>
          <a:p>
            <a:r>
              <a:rPr lang="en-US" dirty="0">
                <a:ea typeface="ＭＳ Ｐゴシック" pitchFamily="28" charset="-128"/>
              </a:rPr>
              <a:t> Manual controls – C405.2.</a:t>
            </a:r>
            <a:r>
              <a:rPr lang="en-US" dirty="0">
                <a:solidFill>
                  <a:srgbClr val="FF0000"/>
                </a:solidFill>
                <a:ea typeface="ＭＳ Ｐゴシック" pitchFamily="28" charset="-128"/>
              </a:rPr>
              <a:t>6</a:t>
            </a:r>
          </a:p>
          <a:p>
            <a:r>
              <a:rPr lang="en-US" dirty="0">
                <a:ea typeface="ＭＳ Ｐゴシック" pitchFamily="28" charset="-128"/>
              </a:rPr>
              <a:t>	Exterior lighting controls – C405.2.</a:t>
            </a:r>
            <a:r>
              <a:rPr lang="en-US" dirty="0">
                <a:solidFill>
                  <a:srgbClr val="FF0000"/>
                </a:solidFill>
                <a:ea typeface="ＭＳ Ｐゴシック" pitchFamily="28" charset="-128"/>
              </a:rPr>
              <a:t>7</a:t>
            </a:r>
          </a:p>
          <a:p>
            <a:pPr marL="0" indent="0">
              <a:buNone/>
            </a:pPr>
            <a:endParaRPr lang="en-US" sz="2000" b="1" u="sng" dirty="0">
              <a:ea typeface="ＭＳ Ｐゴシック" pitchFamily="28" charset="-128"/>
            </a:endParaRPr>
          </a:p>
        </p:txBody>
      </p:sp>
      <p:sp>
        <p:nvSpPr>
          <p:cNvPr id="13315" name="Rectangle 2"/>
          <p:cNvSpPr>
            <a:spLocks noGrp="1" noChangeArrowheads="1"/>
          </p:cNvSpPr>
          <p:nvPr>
            <p:ph type="title"/>
          </p:nvPr>
        </p:nvSpPr>
        <p:spPr>
          <a:xfrm>
            <a:off x="240110" y="0"/>
            <a:ext cx="5462460" cy="921004"/>
          </a:xfrm>
        </p:spPr>
        <p:txBody>
          <a:bodyPr>
            <a:normAutofit/>
          </a:bodyPr>
          <a:lstStyle/>
          <a:p>
            <a:pPr>
              <a:lnSpc>
                <a:spcPct val="80000"/>
              </a:lnSpc>
            </a:pPr>
            <a:r>
              <a:rPr lang="en-US" sz="2400" b="1" dirty="0">
                <a:ea typeface="ＭＳ Ｐゴシック" pitchFamily="28" charset="-128"/>
              </a:rPr>
              <a:t>Lighting Controls </a:t>
            </a:r>
            <a:br>
              <a:rPr lang="en-US" sz="2400" dirty="0">
                <a:ea typeface="ＭＳ Ｐゴシック" pitchFamily="28" charset="-128"/>
              </a:rPr>
            </a:br>
            <a:r>
              <a:rPr lang="en-US" sz="2000" b="1" i="1" dirty="0">
                <a:ea typeface="ＭＳ Ｐゴシック" pitchFamily="28" charset="-128"/>
              </a:rPr>
              <a:t>Section C405.2</a:t>
            </a:r>
          </a:p>
        </p:txBody>
      </p:sp>
      <p:pic>
        <p:nvPicPr>
          <p:cNvPr id="13318" name="Picture 5" descr="MPj04005000000[1]"/>
          <p:cNvPicPr>
            <a:picLocks noChangeAspect="1" noChangeArrowheads="1"/>
          </p:cNvPicPr>
          <p:nvPr/>
        </p:nvPicPr>
        <p:blipFill>
          <a:blip r:embed="rId3" cstate="print"/>
          <a:srcRect/>
          <a:stretch>
            <a:fillRect/>
          </a:stretch>
        </p:blipFill>
        <p:spPr bwMode="auto">
          <a:xfrm>
            <a:off x="8512900" y="1557345"/>
            <a:ext cx="2993125" cy="37433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490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768485" y="1267691"/>
            <a:ext cx="10515600" cy="5063304"/>
          </a:xfrm>
        </p:spPr>
        <p:txBody>
          <a:bodyPr>
            <a:normAutofit/>
          </a:bodyPr>
          <a:lstStyle/>
          <a:p>
            <a:pPr>
              <a:buNone/>
            </a:pPr>
            <a:r>
              <a:rPr lang="en-US" dirty="0">
                <a:ea typeface="ＭＳ Ｐゴシック" pitchFamily="28" charset="-128"/>
              </a:rPr>
              <a:t>Occupancy sensors are required in:</a:t>
            </a:r>
          </a:p>
          <a:p>
            <a:pPr lvl="1">
              <a:buFont typeface="Wingdings" pitchFamily="2" charset="2"/>
              <a:buChar char="ü"/>
            </a:pPr>
            <a:r>
              <a:rPr lang="en-US" dirty="0">
                <a:ea typeface="ＭＳ Ｐゴシック" pitchFamily="28" charset="-128"/>
              </a:rPr>
              <a:t>Classrooms/lecture/training rooms</a:t>
            </a:r>
          </a:p>
          <a:p>
            <a:pPr lvl="1">
              <a:buFont typeface="Wingdings" pitchFamily="2" charset="2"/>
              <a:buChar char="ü"/>
            </a:pPr>
            <a:r>
              <a:rPr lang="en-US" dirty="0">
                <a:ea typeface="ＭＳ Ｐゴシック" pitchFamily="28" charset="-128"/>
              </a:rPr>
              <a:t>Conference/meeting/multipurpose rooms</a:t>
            </a:r>
          </a:p>
          <a:p>
            <a:pPr lvl="1">
              <a:buFont typeface="Wingdings" pitchFamily="2" charset="2"/>
              <a:buChar char="ü"/>
            </a:pPr>
            <a:r>
              <a:rPr lang="en-US" dirty="0">
                <a:ea typeface="ＭＳ Ｐゴシック" pitchFamily="28" charset="-128"/>
              </a:rPr>
              <a:t>Copy/print rooms</a:t>
            </a:r>
          </a:p>
          <a:p>
            <a:pPr lvl="1">
              <a:buFont typeface="Wingdings" pitchFamily="2" charset="2"/>
              <a:buChar char="ü"/>
            </a:pPr>
            <a:r>
              <a:rPr lang="en-US" dirty="0">
                <a:ea typeface="ＭＳ Ｐゴシック" pitchFamily="28" charset="-128"/>
              </a:rPr>
              <a:t>Lounges/breakrooms</a:t>
            </a:r>
          </a:p>
          <a:p>
            <a:pPr lvl="1">
              <a:buFont typeface="Wingdings" pitchFamily="2" charset="2"/>
              <a:buChar char="ü"/>
            </a:pPr>
            <a:r>
              <a:rPr lang="en-US" dirty="0">
                <a:ea typeface="ＭＳ Ｐゴシック" pitchFamily="28" charset="-128"/>
              </a:rPr>
              <a:t>Enclosed offices</a:t>
            </a:r>
          </a:p>
          <a:p>
            <a:pPr lvl="1">
              <a:buFont typeface="Wingdings" pitchFamily="2" charset="2"/>
              <a:buChar char="ü"/>
            </a:pPr>
            <a:r>
              <a:rPr lang="en-US" dirty="0">
                <a:ea typeface="ＭＳ Ｐゴシック" pitchFamily="28" charset="-128"/>
              </a:rPr>
              <a:t>Open plan office areas</a:t>
            </a:r>
          </a:p>
          <a:p>
            <a:pPr lvl="1">
              <a:buFont typeface="Wingdings" pitchFamily="2" charset="2"/>
              <a:buChar char="ü"/>
            </a:pPr>
            <a:r>
              <a:rPr lang="en-US" dirty="0">
                <a:ea typeface="ＭＳ Ｐゴシック" pitchFamily="28" charset="-128"/>
              </a:rPr>
              <a:t>Restrooms</a:t>
            </a:r>
          </a:p>
          <a:p>
            <a:pPr lvl="1">
              <a:buFont typeface="Wingdings" pitchFamily="2" charset="2"/>
              <a:buChar char="ü"/>
            </a:pPr>
            <a:r>
              <a:rPr lang="en-US" dirty="0">
                <a:ea typeface="ＭＳ Ｐゴシック" pitchFamily="28" charset="-128"/>
              </a:rPr>
              <a:t>Storage rooms</a:t>
            </a:r>
          </a:p>
          <a:p>
            <a:pPr lvl="1">
              <a:buFont typeface="Wingdings" pitchFamily="2" charset="2"/>
              <a:buChar char="ü"/>
            </a:pPr>
            <a:r>
              <a:rPr lang="en-US" dirty="0">
                <a:ea typeface="ＭＳ Ｐゴシック" pitchFamily="28" charset="-128"/>
              </a:rPr>
              <a:t>Locker rooms</a:t>
            </a:r>
          </a:p>
          <a:p>
            <a:pPr lvl="1">
              <a:buFont typeface="Wingdings" pitchFamily="2" charset="2"/>
              <a:buChar char="ü"/>
            </a:pPr>
            <a:r>
              <a:rPr lang="en-US" dirty="0">
                <a:solidFill>
                  <a:srgbClr val="FF0000"/>
                </a:solidFill>
                <a:ea typeface="ＭＳ Ｐゴシック" pitchFamily="28" charset="-128"/>
              </a:rPr>
              <a:t>Corridors</a:t>
            </a:r>
          </a:p>
          <a:p>
            <a:pPr lvl="1">
              <a:buFont typeface="Wingdings" pitchFamily="2" charset="2"/>
              <a:buChar char="ü"/>
            </a:pPr>
            <a:r>
              <a:rPr lang="en-US" dirty="0">
                <a:ea typeface="ＭＳ Ｐゴシック" pitchFamily="28" charset="-128"/>
              </a:rPr>
              <a:t>Other spaces ≤ 300 ft</a:t>
            </a:r>
            <a:r>
              <a:rPr lang="en-US" baseline="30000" dirty="0">
                <a:ea typeface="ＭＳ Ｐゴシック" pitchFamily="28" charset="-128"/>
              </a:rPr>
              <a:t>2</a:t>
            </a:r>
            <a:r>
              <a:rPr lang="en-US" dirty="0">
                <a:ea typeface="ＭＳ Ｐゴシック" pitchFamily="28" charset="-128"/>
              </a:rPr>
              <a:t> enclosed by floor-to-ceiling height partitions</a:t>
            </a:r>
          </a:p>
          <a:p>
            <a:pPr lvl="1">
              <a:buFont typeface="Wingdings" pitchFamily="2" charset="2"/>
              <a:buChar char="ü"/>
            </a:pPr>
            <a:r>
              <a:rPr lang="en-US" dirty="0">
                <a:ea typeface="ＭＳ Ｐゴシック" pitchFamily="28" charset="-128"/>
              </a:rPr>
              <a:t>Warehouse storage areas</a:t>
            </a:r>
          </a:p>
        </p:txBody>
      </p:sp>
      <p:sp>
        <p:nvSpPr>
          <p:cNvPr id="19459" name="Rectangle 2"/>
          <p:cNvSpPr>
            <a:spLocks noGrp="1" noChangeArrowheads="1"/>
          </p:cNvSpPr>
          <p:nvPr>
            <p:ph type="title"/>
          </p:nvPr>
        </p:nvSpPr>
        <p:spPr>
          <a:xfrm>
            <a:off x="298476" y="0"/>
            <a:ext cx="5462460" cy="921004"/>
          </a:xfrm>
        </p:spPr>
        <p:txBody>
          <a:bodyPr>
            <a:normAutofit/>
          </a:bodyPr>
          <a:lstStyle/>
          <a:p>
            <a:pPr>
              <a:lnSpc>
                <a:spcPct val="80000"/>
              </a:lnSpc>
            </a:pPr>
            <a:r>
              <a:rPr lang="en-US" sz="2400" b="1" dirty="0">
                <a:ea typeface="ＭＳ Ｐゴシック" pitchFamily="28" charset="-128"/>
              </a:rPr>
              <a:t>Occupant Sensor Controls</a:t>
            </a:r>
            <a:r>
              <a:rPr lang="en-US" sz="2400" b="1" dirty="0">
                <a:solidFill>
                  <a:srgbClr val="FF0000"/>
                </a:solidFill>
                <a:ea typeface="ＭＳ Ｐゴシック" pitchFamily="28" charset="-128"/>
              </a:rPr>
              <a:t> </a:t>
            </a:r>
            <a:br>
              <a:rPr lang="en-US" sz="2400" dirty="0">
                <a:ea typeface="ＭＳ Ｐゴシック" pitchFamily="28" charset="-128"/>
              </a:rPr>
            </a:br>
            <a:r>
              <a:rPr lang="en-US" sz="2000" b="1" i="1" dirty="0">
                <a:ea typeface="ＭＳ Ｐゴシック" pitchFamily="28" charset="-128"/>
              </a:rPr>
              <a:t>Sections C405.2.1</a:t>
            </a:r>
          </a:p>
        </p:txBody>
      </p:sp>
    </p:spTree>
    <p:extLst>
      <p:ext uri="{BB962C8B-B14F-4D97-AF65-F5344CB8AC3E}">
        <p14:creationId xmlns:p14="http://schemas.microsoft.com/office/powerpoint/2010/main" val="17584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idx="1"/>
          </p:nvPr>
        </p:nvSpPr>
        <p:spPr>
          <a:xfrm>
            <a:off x="768485" y="1267691"/>
            <a:ext cx="10515600" cy="5063304"/>
          </a:xfrm>
        </p:spPr>
        <p:txBody>
          <a:bodyPr>
            <a:normAutofit fontScale="92500" lnSpcReduction="20000"/>
          </a:bodyPr>
          <a:lstStyle/>
          <a:p>
            <a:pPr>
              <a:buNone/>
            </a:pPr>
            <a:r>
              <a:rPr lang="en-US" dirty="0">
                <a:ea typeface="ＭＳ Ｐゴシック" pitchFamily="28" charset="-128"/>
              </a:rPr>
              <a:t>Occupancy sensor function (other than for warehouses – C405.2.1.2 and open plan office areas – C405.2.1.4):</a:t>
            </a:r>
          </a:p>
          <a:p>
            <a:pPr lvl="1">
              <a:buFont typeface="Wingdings" pitchFamily="2" charset="2"/>
              <a:buChar char="ü"/>
            </a:pPr>
            <a:r>
              <a:rPr lang="en-US" dirty="0">
                <a:ea typeface="ＭＳ Ｐゴシック" pitchFamily="28" charset="-128"/>
              </a:rPr>
              <a:t>Automatically turn lights off within 20 minutes after occupants have left space</a:t>
            </a:r>
          </a:p>
          <a:p>
            <a:pPr lvl="1">
              <a:buFont typeface="Wingdings" pitchFamily="2" charset="2"/>
              <a:buChar char="ü"/>
            </a:pPr>
            <a:r>
              <a:rPr lang="en-US" dirty="0">
                <a:ea typeface="ＭＳ Ｐゴシック" pitchFamily="28" charset="-128"/>
              </a:rPr>
              <a:t>Either manual-on or controlled to automatically turn on lighting to not more than 50% power</a:t>
            </a:r>
          </a:p>
          <a:p>
            <a:pPr lvl="1">
              <a:buFont typeface="Wingdings" pitchFamily="2" charset="2"/>
              <a:buChar char="ü"/>
            </a:pPr>
            <a:r>
              <a:rPr lang="en-US" dirty="0">
                <a:ea typeface="ＭＳ Ｐゴシック" pitchFamily="28" charset="-128"/>
              </a:rPr>
              <a:t>Incorporate a manual control to allow occupants to turn off lights</a:t>
            </a:r>
          </a:p>
          <a:p>
            <a:pPr>
              <a:buNone/>
            </a:pPr>
            <a:r>
              <a:rPr lang="en-US" b="1" u="sng" dirty="0">
                <a:ea typeface="ＭＳ Ｐゴシック" pitchFamily="28" charset="-128"/>
              </a:rPr>
              <a:t>Exemptions</a:t>
            </a:r>
            <a:r>
              <a:rPr lang="en-US" b="1" dirty="0">
                <a:ea typeface="ＭＳ Ｐゴシック" pitchFamily="28" charset="-128"/>
              </a:rPr>
              <a:t>:</a:t>
            </a:r>
          </a:p>
          <a:p>
            <a:pPr>
              <a:buNone/>
            </a:pPr>
            <a:r>
              <a:rPr lang="en-US" dirty="0">
                <a:ea typeface="ＭＳ Ｐゴシック" pitchFamily="28" charset="-128"/>
              </a:rPr>
              <a:t>Full auto-on controls </a:t>
            </a:r>
            <a:r>
              <a:rPr lang="en-US" dirty="0">
                <a:solidFill>
                  <a:srgbClr val="FF0000"/>
                </a:solidFill>
                <a:ea typeface="ＭＳ Ｐゴシック" pitchFamily="28" charset="-128"/>
              </a:rPr>
              <a:t>with no manual controls </a:t>
            </a:r>
            <a:r>
              <a:rPr lang="en-US" dirty="0">
                <a:ea typeface="ＭＳ Ｐゴシック" pitchFamily="28" charset="-128"/>
              </a:rPr>
              <a:t>allowed in</a:t>
            </a:r>
          </a:p>
          <a:p>
            <a:pPr lvl="1">
              <a:buFont typeface="Wingdings" pitchFamily="2" charset="2"/>
              <a:buChar char="ü"/>
            </a:pPr>
            <a:r>
              <a:rPr lang="en-US" dirty="0">
                <a:ea typeface="ＭＳ Ｐゴシック" pitchFamily="28" charset="-128"/>
              </a:rPr>
              <a:t>Corridors</a:t>
            </a:r>
          </a:p>
          <a:p>
            <a:pPr lvl="1">
              <a:buFont typeface="Wingdings" pitchFamily="2" charset="2"/>
              <a:buChar char="ü"/>
            </a:pPr>
            <a:r>
              <a:rPr lang="en-US" dirty="0">
                <a:solidFill>
                  <a:srgbClr val="FF0000"/>
                </a:solidFill>
                <a:ea typeface="ＭＳ Ｐゴシック" pitchFamily="28" charset="-128"/>
              </a:rPr>
              <a:t>Interior parking areas</a:t>
            </a:r>
          </a:p>
          <a:p>
            <a:pPr lvl="1">
              <a:buFont typeface="Wingdings" pitchFamily="2" charset="2"/>
              <a:buChar char="ü"/>
            </a:pPr>
            <a:r>
              <a:rPr lang="en-US" dirty="0">
                <a:ea typeface="ＭＳ Ｐゴシック" pitchFamily="28" charset="-128"/>
              </a:rPr>
              <a:t>Stairways</a:t>
            </a:r>
          </a:p>
          <a:p>
            <a:pPr lvl="1">
              <a:buFont typeface="Wingdings" pitchFamily="2" charset="2"/>
              <a:buChar char="ü"/>
            </a:pPr>
            <a:r>
              <a:rPr lang="en-US" dirty="0">
                <a:ea typeface="ＭＳ Ｐゴシック" pitchFamily="28" charset="-128"/>
              </a:rPr>
              <a:t>Restrooms</a:t>
            </a:r>
          </a:p>
          <a:p>
            <a:pPr lvl="1">
              <a:buFont typeface="Wingdings" pitchFamily="2" charset="2"/>
              <a:buChar char="ü"/>
            </a:pPr>
            <a:r>
              <a:rPr lang="en-US" dirty="0">
                <a:solidFill>
                  <a:srgbClr val="FF0000"/>
                </a:solidFill>
                <a:ea typeface="ＭＳ Ｐゴシック" pitchFamily="28" charset="-128"/>
              </a:rPr>
              <a:t>Locker rooms</a:t>
            </a:r>
          </a:p>
          <a:p>
            <a:pPr lvl="1">
              <a:buFont typeface="Wingdings" pitchFamily="2" charset="2"/>
              <a:buChar char="ü"/>
            </a:pPr>
            <a:r>
              <a:rPr lang="en-US" dirty="0">
                <a:solidFill>
                  <a:srgbClr val="FF0000"/>
                </a:solidFill>
                <a:ea typeface="ＭＳ Ｐゴシック" pitchFamily="28" charset="-128"/>
              </a:rPr>
              <a:t>Lobbies</a:t>
            </a:r>
          </a:p>
          <a:p>
            <a:pPr lvl="1">
              <a:buFont typeface="Wingdings" pitchFamily="2" charset="2"/>
              <a:buChar char="ü"/>
            </a:pPr>
            <a:r>
              <a:rPr lang="en-US" dirty="0">
                <a:solidFill>
                  <a:srgbClr val="FF0000"/>
                </a:solidFill>
                <a:ea typeface="ＭＳ Ｐゴシック" pitchFamily="28" charset="-128"/>
              </a:rPr>
              <a:t>Library stacks</a:t>
            </a:r>
          </a:p>
          <a:p>
            <a:pPr lvl="1">
              <a:buFont typeface="Wingdings" pitchFamily="2" charset="2"/>
              <a:buChar char="ü"/>
            </a:pPr>
            <a:r>
              <a:rPr lang="en-US" dirty="0">
                <a:ea typeface="ＭＳ Ｐゴシック" pitchFamily="28" charset="-128"/>
              </a:rPr>
              <a:t>Areas where manual-on operation would endanger safety or security of room or occupants</a:t>
            </a:r>
          </a:p>
          <a:p>
            <a:pPr lvl="1">
              <a:buFont typeface="Wingdings" pitchFamily="2" charset="2"/>
              <a:buChar char="ü"/>
            </a:pPr>
            <a:endParaRPr lang="en-US" dirty="0">
              <a:ea typeface="ＭＳ Ｐゴシック" pitchFamily="28" charset="-128"/>
            </a:endParaRPr>
          </a:p>
        </p:txBody>
      </p:sp>
      <p:sp>
        <p:nvSpPr>
          <p:cNvPr id="19459" name="Rectangle 2"/>
          <p:cNvSpPr>
            <a:spLocks noGrp="1" noChangeArrowheads="1"/>
          </p:cNvSpPr>
          <p:nvPr>
            <p:ph type="title"/>
          </p:nvPr>
        </p:nvSpPr>
        <p:spPr>
          <a:xfrm>
            <a:off x="298476" y="0"/>
            <a:ext cx="5462460" cy="921004"/>
          </a:xfrm>
        </p:spPr>
        <p:txBody>
          <a:bodyPr>
            <a:normAutofit/>
          </a:bodyPr>
          <a:lstStyle/>
          <a:p>
            <a:pPr>
              <a:lnSpc>
                <a:spcPct val="80000"/>
              </a:lnSpc>
            </a:pPr>
            <a:r>
              <a:rPr lang="en-US" sz="2400" b="1" dirty="0">
                <a:ea typeface="ＭＳ Ｐゴシック" pitchFamily="28" charset="-128"/>
              </a:rPr>
              <a:t>Occupant Sensor Controls</a:t>
            </a:r>
            <a:r>
              <a:rPr lang="en-US" sz="2400" b="1" dirty="0">
                <a:solidFill>
                  <a:srgbClr val="FF0000"/>
                </a:solidFill>
                <a:ea typeface="ＭＳ Ｐゴシック" pitchFamily="28" charset="-128"/>
              </a:rPr>
              <a:t> </a:t>
            </a:r>
            <a:br>
              <a:rPr lang="en-US" sz="2400" dirty="0">
                <a:ea typeface="ＭＳ Ｐゴシック" pitchFamily="28" charset="-128"/>
              </a:rPr>
            </a:br>
            <a:r>
              <a:rPr lang="en-US" sz="2000" b="1" i="1" dirty="0">
                <a:ea typeface="ＭＳ Ｐゴシック" pitchFamily="28" charset="-128"/>
              </a:rPr>
              <a:t>Sections C405.2.1.1</a:t>
            </a:r>
          </a:p>
        </p:txBody>
      </p:sp>
    </p:spTree>
    <p:extLst>
      <p:ext uri="{BB962C8B-B14F-4D97-AF65-F5344CB8AC3E}">
        <p14:creationId xmlns:p14="http://schemas.microsoft.com/office/powerpoint/2010/main" val="1231929514"/>
      </p:ext>
    </p:extLst>
  </p:cSld>
  <p:clrMapOvr>
    <a:masterClrMapping/>
  </p:clrMapOvr>
</p:sld>
</file>

<file path=ppt/theme/theme1.xml><?xml version="1.0" encoding="utf-8"?>
<a:theme xmlns:a="http://schemas.openxmlformats.org/drawingml/2006/main" name="Webcast PPT Template">
  <a:themeElements>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Webcast PPT Template">
  <a:themeElements>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Webcast PPT Templat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6.xml><?xml version="1.0" encoding="utf-8"?>
<a:theme xmlns:a="http://schemas.openxmlformats.org/drawingml/2006/main" name="2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7.xml><?xml version="1.0" encoding="utf-8"?>
<a:theme xmlns:a="http://schemas.openxmlformats.org/drawingml/2006/main" name="3_eer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8.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9.xml><?xml version="1.0" encoding="utf-8"?>
<a:theme xmlns:a="http://schemas.openxmlformats.org/drawingml/2006/main" name="6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64075</TotalTime>
  <Words>5532</Words>
  <Application>Microsoft Office PowerPoint</Application>
  <PresentationFormat>Widescreen</PresentationFormat>
  <Paragraphs>566</Paragraphs>
  <Slides>58</Slides>
  <Notes>56</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58</vt:i4>
      </vt:variant>
    </vt:vector>
  </HeadingPairs>
  <TitlesOfParts>
    <vt:vector size="75" baseType="lpstr">
      <vt:lpstr>Arial</vt:lpstr>
      <vt:lpstr>Arial Narrow</vt:lpstr>
      <vt:lpstr>Arial Narrow Bold</vt:lpstr>
      <vt:lpstr>Calibri</vt:lpstr>
      <vt:lpstr>HelveticaNeueLT Std Med</vt:lpstr>
      <vt:lpstr>Times New Roman</vt:lpstr>
      <vt:lpstr>Verdana</vt:lpstr>
      <vt:lpstr>Wingdings</vt:lpstr>
      <vt:lpstr>Webcast PPT Template</vt:lpstr>
      <vt:lpstr>4_Webcast PPT Template</vt:lpstr>
      <vt:lpstr>5_BECU_Presentation_Template</vt:lpstr>
      <vt:lpstr>1_Default Design</vt:lpstr>
      <vt:lpstr>eere_green</vt:lpstr>
      <vt:lpstr>2_eere_green</vt:lpstr>
      <vt:lpstr>3_eere_green</vt:lpstr>
      <vt:lpstr>BECU_Presentation_Template</vt:lpstr>
      <vt:lpstr>6_BECU_Presentation_Template</vt:lpstr>
      <vt:lpstr>PowerPoint Presentation</vt:lpstr>
      <vt:lpstr>Why Care About IECC?</vt:lpstr>
      <vt:lpstr>What’s Covered Under Electrical Power and Lighting Systems Requirements?</vt:lpstr>
      <vt:lpstr>General Section C405.1</vt:lpstr>
      <vt:lpstr>High-Efficacy Lamps - Definition</vt:lpstr>
      <vt:lpstr>Lighting Power Compliance Calculation</vt:lpstr>
      <vt:lpstr>Lighting Controls  Section C405.2</vt:lpstr>
      <vt:lpstr>Occupant Sensor Controls  Sections C405.2.1</vt:lpstr>
      <vt:lpstr>Occupant Sensor Controls  Sections C405.2.1.1</vt:lpstr>
      <vt:lpstr>Occupant Sensor Controls   Section C405.2.1.2 – Warehouse Storage Areas</vt:lpstr>
      <vt:lpstr>Occupant Sensor Controls Section C405.2.1.3 – Open Plan Office Areas</vt:lpstr>
      <vt:lpstr>Occupant Sensor Controls Section C405.2.1.4 – Corridors</vt:lpstr>
      <vt:lpstr>Time-switch Controls  Section C405.2.2</vt:lpstr>
      <vt:lpstr>Time-switch Control Functions  Section C405.2.2.1 </vt:lpstr>
      <vt:lpstr>Time-switch Control Functions  Section C405.2.2.1 – Cont’d.</vt:lpstr>
      <vt:lpstr>Light-reduction Controls  Section C405.2.3 </vt:lpstr>
      <vt:lpstr>Light-reduction Controls  Section C405.2.3.1 </vt:lpstr>
      <vt:lpstr>Light-reduction Control Options</vt:lpstr>
      <vt:lpstr>Daylight-responsive Controls  Section C405.2.4</vt:lpstr>
      <vt:lpstr>Daylight-responsive Control Functions  Section C405.2.4.1</vt:lpstr>
      <vt:lpstr>Daylight-responsive Control Functions  Section C405.2.4.1 – Cont’d.</vt:lpstr>
      <vt:lpstr>Sidelit Daylight Zone  Section C405.2.4.2</vt:lpstr>
      <vt:lpstr>Sidelit Daylight Zone  Section C405.2.4.2 – Cont’d.</vt:lpstr>
      <vt:lpstr>Toplit Daylight Zone  Section C405.2.4.3</vt:lpstr>
      <vt:lpstr>Atriums Section C405.2.4.4</vt:lpstr>
      <vt:lpstr>Specific Application Controls Section C405.2.5</vt:lpstr>
      <vt:lpstr>Manual Controls Section C405.2.6</vt:lpstr>
      <vt:lpstr>Exterior Lighting Control Requirements  Section C405.2.7</vt:lpstr>
      <vt:lpstr>Daylight Shutoff Section C405.2.7.1</vt:lpstr>
      <vt:lpstr>Building Façade and Landscape Lighting Section C405.2.7.2</vt:lpstr>
      <vt:lpstr>Lighting Setback Section C405.2.7.3</vt:lpstr>
      <vt:lpstr>Exterior Time-Switch Control Function Section C405.2.7.4</vt:lpstr>
      <vt:lpstr>Parking Garage Lighting Control Section C405.2.8</vt:lpstr>
      <vt:lpstr>Proposed Connected Lighting Calculation Section C405.3.1</vt:lpstr>
      <vt:lpstr>Exemptions to Proposed Interior Lighting Power Calculation Section C405.3.1</vt:lpstr>
      <vt:lpstr>Lighting Power Compliance Calculation</vt:lpstr>
      <vt:lpstr>Interior Lighting Power Allowance Section C405.3.2</vt:lpstr>
      <vt:lpstr>Building Area Method  Table C405.3.2(1)</vt:lpstr>
      <vt:lpstr>Space-By-Space Method  Table C405.3.2(2)</vt:lpstr>
      <vt:lpstr>Additional Interior Lighting Power  Section C405.3.2.2.1 </vt:lpstr>
      <vt:lpstr>Additional Interior Lighting Power   Section C405.3.2.2.1</vt:lpstr>
      <vt:lpstr>Dwelling Electrical Meter  Section C405.6</vt:lpstr>
      <vt:lpstr>Electrical Transformers  Section C405.7</vt:lpstr>
      <vt:lpstr>Electrical Transformers  Section C405.7 – Cont’d.</vt:lpstr>
      <vt:lpstr>Electric Motors Section C405.8</vt:lpstr>
      <vt:lpstr>Vertical and Horizontal Transportation System and Equipment Section C405.9.1 – Elevator Cabs</vt:lpstr>
      <vt:lpstr>Vertical and Horizontal Transportation System and Equipment Section C405.9.2 – Escalators and Moving Walks</vt:lpstr>
      <vt:lpstr>Additional Efficiency Credit Requirements Section C406</vt:lpstr>
      <vt:lpstr>Energy Credit Table Example</vt:lpstr>
      <vt:lpstr>Additional Efficiency Credit Requirements Section C406</vt:lpstr>
      <vt:lpstr>Additional Efficiency Credit Requirements Section C406</vt:lpstr>
      <vt:lpstr>Additional Efficiency Credit Requirements Section C406</vt:lpstr>
      <vt:lpstr>Functional Testing of Lighting Controls   Section C408.3.1</vt:lpstr>
      <vt:lpstr>Occupant Sensor Controls Section C408.3.1.1</vt:lpstr>
      <vt:lpstr>Time-switch Controls Section C408.3.1.2</vt:lpstr>
      <vt:lpstr>Daylight Responsive Controls Section C408.3.1.3</vt:lpstr>
      <vt:lpstr>Documentation Requirements   Section C408.3.2</vt:lpstr>
      <vt:lpstr>Existing Buildings Section C502.3.6 Lighting Power and Systems</vt:lpstr>
    </vt:vector>
  </TitlesOfParts>
  <Company>Pacific Northwest National Laboratory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Energy Codes Program Commercial Program Review</dc:title>
  <dc:creator>Staff</dc:creator>
  <cp:lastModifiedBy>Bartlett, Rosemarie</cp:lastModifiedBy>
  <cp:revision>1652</cp:revision>
  <cp:lastPrinted>2014-09-02T18:21:03Z</cp:lastPrinted>
  <dcterms:created xsi:type="dcterms:W3CDTF">2009-03-19T21:19:46Z</dcterms:created>
  <dcterms:modified xsi:type="dcterms:W3CDTF">2022-02-14T21:35:15Z</dcterms:modified>
</cp:coreProperties>
</file>