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829" r:id="rId2"/>
    <p:sldMasterId id="2147483831" r:id="rId3"/>
    <p:sldMasterId id="2147483840" r:id="rId4"/>
  </p:sldMasterIdLst>
  <p:notesMasterIdLst>
    <p:notesMasterId r:id="rId158"/>
  </p:notesMasterIdLst>
  <p:handoutMasterIdLst>
    <p:handoutMasterId r:id="rId159"/>
  </p:handoutMasterIdLst>
  <p:sldIdLst>
    <p:sldId id="808" r:id="rId5"/>
    <p:sldId id="1073" r:id="rId6"/>
    <p:sldId id="814" r:id="rId7"/>
    <p:sldId id="986" r:id="rId8"/>
    <p:sldId id="349" r:id="rId9"/>
    <p:sldId id="909" r:id="rId10"/>
    <p:sldId id="892" r:id="rId11"/>
    <p:sldId id="893" r:id="rId12"/>
    <p:sldId id="1085" r:id="rId13"/>
    <p:sldId id="910" r:id="rId14"/>
    <p:sldId id="911" r:id="rId15"/>
    <p:sldId id="1016" r:id="rId16"/>
    <p:sldId id="1017" r:id="rId17"/>
    <p:sldId id="1084" r:id="rId18"/>
    <p:sldId id="297" r:id="rId19"/>
    <p:sldId id="912" r:id="rId20"/>
    <p:sldId id="913" r:id="rId21"/>
    <p:sldId id="985" r:id="rId22"/>
    <p:sldId id="980" r:id="rId23"/>
    <p:sldId id="966" r:id="rId24"/>
    <p:sldId id="973" r:id="rId25"/>
    <p:sldId id="1099" r:id="rId26"/>
    <p:sldId id="915" r:id="rId27"/>
    <p:sldId id="918" r:id="rId28"/>
    <p:sldId id="916" r:id="rId29"/>
    <p:sldId id="1013" r:id="rId30"/>
    <p:sldId id="1077" r:id="rId31"/>
    <p:sldId id="1022" r:id="rId32"/>
    <p:sldId id="917" r:id="rId33"/>
    <p:sldId id="967" r:id="rId34"/>
    <p:sldId id="1090" r:id="rId35"/>
    <p:sldId id="1091" r:id="rId36"/>
    <p:sldId id="1092" r:id="rId37"/>
    <p:sldId id="1093" r:id="rId38"/>
    <p:sldId id="1094" r:id="rId39"/>
    <p:sldId id="1095" r:id="rId40"/>
    <p:sldId id="1096" r:id="rId41"/>
    <p:sldId id="1097" r:id="rId42"/>
    <p:sldId id="1098" r:id="rId43"/>
    <p:sldId id="1101" r:id="rId44"/>
    <p:sldId id="1102" r:id="rId45"/>
    <p:sldId id="1103" r:id="rId46"/>
    <p:sldId id="1104" r:id="rId47"/>
    <p:sldId id="1105" r:id="rId48"/>
    <p:sldId id="1106" r:id="rId49"/>
    <p:sldId id="1107" r:id="rId50"/>
    <p:sldId id="1108" r:id="rId51"/>
    <p:sldId id="1109" r:id="rId52"/>
    <p:sldId id="1110" r:id="rId53"/>
    <p:sldId id="1111" r:id="rId54"/>
    <p:sldId id="1112" r:id="rId55"/>
    <p:sldId id="1113" r:id="rId56"/>
    <p:sldId id="1114" r:id="rId57"/>
    <p:sldId id="1019" r:id="rId58"/>
    <p:sldId id="1020" r:id="rId59"/>
    <p:sldId id="1021" r:id="rId60"/>
    <p:sldId id="1122" r:id="rId61"/>
    <p:sldId id="1115" r:id="rId62"/>
    <p:sldId id="1116" r:id="rId63"/>
    <p:sldId id="1117" r:id="rId64"/>
    <p:sldId id="1118" r:id="rId65"/>
    <p:sldId id="1138" r:id="rId66"/>
    <p:sldId id="1119" r:id="rId67"/>
    <p:sldId id="1123" r:id="rId68"/>
    <p:sldId id="1120" r:id="rId69"/>
    <p:sldId id="1121" r:id="rId70"/>
    <p:sldId id="921" r:id="rId71"/>
    <p:sldId id="922" r:id="rId72"/>
    <p:sldId id="1023" r:id="rId73"/>
    <p:sldId id="1078" r:id="rId74"/>
    <p:sldId id="1139" r:id="rId75"/>
    <p:sldId id="923" r:id="rId76"/>
    <p:sldId id="924" r:id="rId77"/>
    <p:sldId id="1024" r:id="rId78"/>
    <p:sldId id="1025" r:id="rId79"/>
    <p:sldId id="1026" r:id="rId80"/>
    <p:sldId id="1079" r:id="rId81"/>
    <p:sldId id="1081" r:id="rId82"/>
    <p:sldId id="1082" r:id="rId83"/>
    <p:sldId id="919" r:id="rId84"/>
    <p:sldId id="1014" r:id="rId85"/>
    <p:sldId id="1015" r:id="rId86"/>
    <p:sldId id="934" r:id="rId87"/>
    <p:sldId id="935" r:id="rId88"/>
    <p:sldId id="936" r:id="rId89"/>
    <p:sldId id="1027" r:id="rId90"/>
    <p:sldId id="1028" r:id="rId91"/>
    <p:sldId id="1054" r:id="rId92"/>
    <p:sldId id="1124" r:id="rId93"/>
    <p:sldId id="1125" r:id="rId94"/>
    <p:sldId id="1140" r:id="rId95"/>
    <p:sldId id="1126" r:id="rId96"/>
    <p:sldId id="1127" r:id="rId97"/>
    <p:sldId id="1128" r:id="rId98"/>
    <p:sldId id="1129" r:id="rId99"/>
    <p:sldId id="1130" r:id="rId100"/>
    <p:sldId id="1131" r:id="rId101"/>
    <p:sldId id="1132" r:id="rId102"/>
    <p:sldId id="1029" r:id="rId103"/>
    <p:sldId id="1143" r:id="rId104"/>
    <p:sldId id="1030" r:id="rId105"/>
    <p:sldId id="1133" r:id="rId106"/>
    <p:sldId id="1134" r:id="rId107"/>
    <p:sldId id="1135" r:id="rId108"/>
    <p:sldId id="1136" r:id="rId109"/>
    <p:sldId id="1137" r:id="rId110"/>
    <p:sldId id="925" r:id="rId111"/>
    <p:sldId id="926" r:id="rId112"/>
    <p:sldId id="927" r:id="rId113"/>
    <p:sldId id="928" r:id="rId114"/>
    <p:sldId id="931" r:id="rId115"/>
    <p:sldId id="1086" r:id="rId116"/>
    <p:sldId id="1087" r:id="rId117"/>
    <p:sldId id="1088" r:id="rId118"/>
    <p:sldId id="1141" r:id="rId119"/>
    <p:sldId id="1072" r:id="rId120"/>
    <p:sldId id="1061" r:id="rId121"/>
    <p:sldId id="1062" r:id="rId122"/>
    <p:sldId id="1063" r:id="rId123"/>
    <p:sldId id="961" r:id="rId124"/>
    <p:sldId id="1064" r:id="rId125"/>
    <p:sldId id="1065" r:id="rId126"/>
    <p:sldId id="1066" r:id="rId127"/>
    <p:sldId id="1067" r:id="rId128"/>
    <p:sldId id="1068" r:id="rId129"/>
    <p:sldId id="1069" r:id="rId130"/>
    <p:sldId id="1070" r:id="rId131"/>
    <p:sldId id="1071" r:id="rId132"/>
    <p:sldId id="963" r:id="rId133"/>
    <p:sldId id="964" r:id="rId134"/>
    <p:sldId id="938" r:id="rId135"/>
    <p:sldId id="303" r:id="rId136"/>
    <p:sldId id="939" r:id="rId137"/>
    <p:sldId id="940" r:id="rId138"/>
    <p:sldId id="941" r:id="rId139"/>
    <p:sldId id="942" r:id="rId140"/>
    <p:sldId id="943" r:id="rId141"/>
    <p:sldId id="971" r:id="rId142"/>
    <p:sldId id="979" r:id="rId143"/>
    <p:sldId id="1142" r:id="rId144"/>
    <p:sldId id="981" r:id="rId145"/>
    <p:sldId id="989" r:id="rId146"/>
    <p:sldId id="1083" r:id="rId147"/>
    <p:sldId id="990" r:id="rId148"/>
    <p:sldId id="991" r:id="rId149"/>
    <p:sldId id="992" r:id="rId150"/>
    <p:sldId id="993" r:id="rId151"/>
    <p:sldId id="994" r:id="rId152"/>
    <p:sldId id="995" r:id="rId153"/>
    <p:sldId id="996" r:id="rId154"/>
    <p:sldId id="998" r:id="rId155"/>
    <p:sldId id="999" r:id="rId156"/>
    <p:sldId id="1001" r:id="rId157"/>
  </p:sldIdLst>
  <p:sldSz cx="12192000" cy="6858000"/>
  <p:notesSz cx="7010400" cy="9296400"/>
  <p:defaultTextStyle>
    <a:defPPr>
      <a:defRPr lang="en-US"/>
    </a:defPPr>
    <a:lvl1pPr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1pPr>
    <a:lvl2pPr marL="457200"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2pPr>
    <a:lvl3pPr marL="914400"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3pPr>
    <a:lvl4pPr marL="1371600"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4pPr>
    <a:lvl5pPr marL="1828800"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5pPr>
    <a:lvl6pPr marL="2286000" algn="l" defTabSz="914400" rtl="0" eaLnBrk="1" latinLnBrk="0" hangingPunct="1">
      <a:defRPr sz="1400" b="1" kern="1200">
        <a:solidFill>
          <a:schemeClr val="tx1"/>
        </a:solidFill>
        <a:latin typeface="Arial" pitchFamily="34" charset="0"/>
        <a:ea typeface="ＭＳ Ｐゴシック" pitchFamily="-108" charset="-128"/>
        <a:cs typeface="+mn-cs"/>
      </a:defRPr>
    </a:lvl6pPr>
    <a:lvl7pPr marL="2743200" algn="l" defTabSz="914400" rtl="0" eaLnBrk="1" latinLnBrk="0" hangingPunct="1">
      <a:defRPr sz="1400" b="1" kern="1200">
        <a:solidFill>
          <a:schemeClr val="tx1"/>
        </a:solidFill>
        <a:latin typeface="Arial" pitchFamily="34" charset="0"/>
        <a:ea typeface="ＭＳ Ｐゴシック" pitchFamily="-108" charset="-128"/>
        <a:cs typeface="+mn-cs"/>
      </a:defRPr>
    </a:lvl7pPr>
    <a:lvl8pPr marL="3200400" algn="l" defTabSz="914400" rtl="0" eaLnBrk="1" latinLnBrk="0" hangingPunct="1">
      <a:defRPr sz="1400" b="1" kern="1200">
        <a:solidFill>
          <a:schemeClr val="tx1"/>
        </a:solidFill>
        <a:latin typeface="Arial" pitchFamily="34" charset="0"/>
        <a:ea typeface="ＭＳ Ｐゴシック" pitchFamily="-108" charset="-128"/>
        <a:cs typeface="+mn-cs"/>
      </a:defRPr>
    </a:lvl8pPr>
    <a:lvl9pPr marL="3657600" algn="l" defTabSz="914400" rtl="0" eaLnBrk="1" latinLnBrk="0" hangingPunct="1">
      <a:defRPr sz="1400" b="1" kern="1200">
        <a:solidFill>
          <a:schemeClr val="tx1"/>
        </a:solidFill>
        <a:latin typeface="Arial" pitchFamily="34" charset="0"/>
        <a:ea typeface="ＭＳ Ｐゴシック" pitchFamily="-108" charset="-128"/>
        <a:cs typeface="+mn-cs"/>
      </a:defRPr>
    </a:lvl9pPr>
  </p:defaultTextStyle>
  <p:extLst>
    <p:ext uri="{EFAFB233-063F-42B5-8137-9DF3F51BA10A}">
      <p15:sldGuideLst xmlns:p15="http://schemas.microsoft.com/office/powerpoint/2012/main">
        <p15:guide id="1" orient="horz" pos="2137" userDrawn="1">
          <p15:clr>
            <a:srgbClr val="A4A3A4"/>
          </p15:clr>
        </p15:guide>
        <p15:guide id="2" pos="384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id Hart" initials="PRH"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99CC00"/>
    <a:srgbClr val="005288"/>
    <a:srgbClr val="97E494"/>
    <a:srgbClr val="33CC33"/>
    <a:srgbClr val="FCB16A"/>
    <a:srgbClr val="51D14B"/>
    <a:srgbClr val="89A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5" autoAdjust="0"/>
    <p:restoredTop sz="87917" autoAdjust="0"/>
  </p:normalViewPr>
  <p:slideViewPr>
    <p:cSldViewPr snapToGrid="0">
      <p:cViewPr varScale="1">
        <p:scale>
          <a:sx n="111" d="100"/>
          <a:sy n="111" d="100"/>
        </p:scale>
        <p:origin x="204" y="90"/>
      </p:cViewPr>
      <p:guideLst>
        <p:guide orient="horz" pos="2137"/>
        <p:guide pos="3849"/>
      </p:guideLst>
    </p:cSldViewPr>
  </p:slideViewPr>
  <p:outlineViewPr>
    <p:cViewPr>
      <p:scale>
        <a:sx n="75" d="100"/>
        <a:sy n="75" d="100"/>
      </p:scale>
      <p:origin x="0" y="553014"/>
    </p:cViewPr>
  </p:outlineViewPr>
  <p:notesTextViewPr>
    <p:cViewPr>
      <p:scale>
        <a:sx n="100" d="100"/>
        <a:sy n="100" d="100"/>
      </p:scale>
      <p:origin x="0" y="0"/>
    </p:cViewPr>
  </p:notesTextViewPr>
  <p:sorterViewPr>
    <p:cViewPr>
      <p:scale>
        <a:sx n="100" d="100"/>
        <a:sy n="100" d="100"/>
      </p:scale>
      <p:origin x="0" y="-25056"/>
    </p:cViewPr>
  </p:sorterViewPr>
  <p:notesViewPr>
    <p:cSldViewPr snapToGrid="0">
      <p:cViewPr varScale="1">
        <p:scale>
          <a:sx n="61" d="100"/>
          <a:sy n="61" d="100"/>
        </p:scale>
        <p:origin x="-1728" y="-68"/>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handoutMaster" Target="handoutMasters/handout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commentAuthors" Target="commentAuthor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7680" cy="46397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defTabSz="931670">
              <a:defRPr sz="1200" b="0">
                <a:latin typeface="Times New Roman" pitchFamily="18" charset="0"/>
                <a:ea typeface="ＭＳ Ｐゴシック" pitchFamily="34" charset="-128"/>
              </a:defRPr>
            </a:lvl1pPr>
          </a:lstStyle>
          <a:p>
            <a:pPr>
              <a:defRPr/>
            </a:pPr>
            <a:endParaRPr lang="en-US" dirty="0"/>
          </a:p>
        </p:txBody>
      </p:sp>
      <p:sp>
        <p:nvSpPr>
          <p:cNvPr id="6147" name="Rectangle 3"/>
          <p:cNvSpPr>
            <a:spLocks noGrp="1" noChangeArrowheads="1"/>
          </p:cNvSpPr>
          <p:nvPr>
            <p:ph type="dt" sz="quarter" idx="1"/>
          </p:nvPr>
        </p:nvSpPr>
        <p:spPr bwMode="auto">
          <a:xfrm>
            <a:off x="3972720" y="0"/>
            <a:ext cx="3037680" cy="46397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algn="r" defTabSz="931670">
              <a:defRPr sz="1200" b="0">
                <a:latin typeface="Times New Roman" pitchFamily="18" charset="0"/>
                <a:ea typeface="ＭＳ Ｐゴシック" pitchFamily="34" charset="-128"/>
              </a:defRPr>
            </a:lvl1pPr>
          </a:lstStyle>
          <a:p>
            <a:pPr>
              <a:defRPr/>
            </a:pPr>
            <a:endParaRPr lang="en-US" dirty="0"/>
          </a:p>
        </p:txBody>
      </p:sp>
      <p:sp>
        <p:nvSpPr>
          <p:cNvPr id="6148" name="Rectangle 4"/>
          <p:cNvSpPr>
            <a:spLocks noGrp="1" noChangeArrowheads="1"/>
          </p:cNvSpPr>
          <p:nvPr>
            <p:ph type="ftr" sz="quarter" idx="2"/>
          </p:nvPr>
        </p:nvSpPr>
        <p:spPr bwMode="auto">
          <a:xfrm>
            <a:off x="1" y="8832424"/>
            <a:ext cx="3037680" cy="463977"/>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defTabSz="931670">
              <a:defRPr sz="1200" b="0">
                <a:latin typeface="Times New Roman" pitchFamily="18" charset="0"/>
                <a:ea typeface="ＭＳ Ｐゴシック" pitchFamily="34" charset="-128"/>
              </a:defRPr>
            </a:lvl1pPr>
          </a:lstStyle>
          <a:p>
            <a:pPr>
              <a:defRPr/>
            </a:pPr>
            <a:endParaRPr lang="en-US" dirty="0"/>
          </a:p>
        </p:txBody>
      </p:sp>
      <p:sp>
        <p:nvSpPr>
          <p:cNvPr id="6149" name="Rectangle 5"/>
          <p:cNvSpPr>
            <a:spLocks noGrp="1" noChangeArrowheads="1"/>
          </p:cNvSpPr>
          <p:nvPr>
            <p:ph type="sldNum" sz="quarter" idx="3"/>
          </p:nvPr>
        </p:nvSpPr>
        <p:spPr bwMode="auto">
          <a:xfrm>
            <a:off x="3972720" y="8832424"/>
            <a:ext cx="3037680" cy="463977"/>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algn="r" defTabSz="931670">
              <a:defRPr sz="1200" b="0">
                <a:latin typeface="Times New Roman" pitchFamily="18" charset="0"/>
                <a:ea typeface="ＭＳ Ｐゴシック" pitchFamily="34" charset="-128"/>
              </a:defRPr>
            </a:lvl1pPr>
          </a:lstStyle>
          <a:p>
            <a:pPr>
              <a:defRPr/>
            </a:pPr>
            <a:fld id="{61C64623-7AC8-4435-AB1F-E818803681DD}" type="slidenum">
              <a:rPr lang="en-US"/>
              <a:pPr>
                <a:defRPr/>
              </a:pPr>
              <a:t>‹#›</a:t>
            </a:fld>
            <a:endParaRPr lang="en-US" dirty="0"/>
          </a:p>
        </p:txBody>
      </p:sp>
    </p:spTree>
    <p:extLst>
      <p:ext uri="{BB962C8B-B14F-4D97-AF65-F5344CB8AC3E}">
        <p14:creationId xmlns:p14="http://schemas.microsoft.com/office/powerpoint/2010/main" val="33006390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3037680" cy="463977"/>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latin typeface="Times New Roman" pitchFamily="18" charset="0"/>
                <a:ea typeface="ＭＳ Ｐゴシック" pitchFamily="34" charset="-128"/>
              </a:defRPr>
            </a:lvl1pPr>
          </a:lstStyle>
          <a:p>
            <a:pPr>
              <a:defRPr/>
            </a:pPr>
            <a:endParaRPr lang="en-US" dirty="0"/>
          </a:p>
        </p:txBody>
      </p:sp>
      <p:sp>
        <p:nvSpPr>
          <p:cNvPr id="88067" name="Rectangle 3"/>
          <p:cNvSpPr>
            <a:spLocks noGrp="1" noChangeArrowheads="1"/>
          </p:cNvSpPr>
          <p:nvPr>
            <p:ph type="dt" idx="1"/>
          </p:nvPr>
        </p:nvSpPr>
        <p:spPr bwMode="auto">
          <a:xfrm>
            <a:off x="3971522" y="0"/>
            <a:ext cx="3037680" cy="463977"/>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latin typeface="Times New Roman" pitchFamily="18" charset="0"/>
                <a:ea typeface="ＭＳ Ｐゴシック" pitchFamily="34" charset="-128"/>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281" y="4416212"/>
            <a:ext cx="5607840" cy="418211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8070" name="Rectangle 6"/>
          <p:cNvSpPr>
            <a:spLocks noGrp="1" noChangeArrowheads="1"/>
          </p:cNvSpPr>
          <p:nvPr>
            <p:ph type="ftr" sz="quarter" idx="4"/>
          </p:nvPr>
        </p:nvSpPr>
        <p:spPr bwMode="auto">
          <a:xfrm>
            <a:off x="1" y="8830316"/>
            <a:ext cx="3037680" cy="46397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latin typeface="Times New Roman" pitchFamily="18" charset="0"/>
                <a:ea typeface="ＭＳ Ｐゴシック" pitchFamily="34" charset="-128"/>
              </a:defRPr>
            </a:lvl1pPr>
          </a:lstStyle>
          <a:p>
            <a:pPr>
              <a:defRPr/>
            </a:pPr>
            <a:endParaRPr lang="en-US" dirty="0"/>
          </a:p>
        </p:txBody>
      </p:sp>
      <p:sp>
        <p:nvSpPr>
          <p:cNvPr id="88071" name="Rectangle 7"/>
          <p:cNvSpPr>
            <a:spLocks noGrp="1" noChangeArrowheads="1"/>
          </p:cNvSpPr>
          <p:nvPr>
            <p:ph type="sldNum" sz="quarter" idx="5"/>
          </p:nvPr>
        </p:nvSpPr>
        <p:spPr bwMode="auto">
          <a:xfrm>
            <a:off x="3971522" y="8830316"/>
            <a:ext cx="3037680" cy="46397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latin typeface="Times New Roman" pitchFamily="18" charset="0"/>
                <a:ea typeface="ＭＳ Ｐゴシック" pitchFamily="34" charset="-128"/>
              </a:defRPr>
            </a:lvl1pPr>
          </a:lstStyle>
          <a:p>
            <a:pPr>
              <a:defRPr/>
            </a:pPr>
            <a:fld id="{034F2A84-5411-4973-9153-2E3CB6AA3EE4}" type="slidenum">
              <a:rPr lang="en-US"/>
              <a:pPr>
                <a:defRPr/>
              </a:pPr>
              <a:t>‹#›</a:t>
            </a:fld>
            <a:endParaRPr lang="en-US" dirty="0"/>
          </a:p>
        </p:txBody>
      </p:sp>
    </p:spTree>
    <p:extLst>
      <p:ext uri="{BB962C8B-B14F-4D97-AF65-F5344CB8AC3E}">
        <p14:creationId xmlns:p14="http://schemas.microsoft.com/office/powerpoint/2010/main" val="38795619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971522" y="8830316"/>
            <a:ext cx="3037680" cy="463977"/>
          </a:xfrm>
          <a:prstGeom prst="rect">
            <a:avLst/>
          </a:prstGeom>
          <a:noFill/>
          <a:ln w="9525">
            <a:noFill/>
            <a:miter lim="800000"/>
            <a:headEnd/>
            <a:tailEnd/>
          </a:ln>
        </p:spPr>
        <p:txBody>
          <a:bodyPr lIns="91577" tIns="45789" rIns="91577" bIns="45789" anchor="b"/>
          <a:lstStyle/>
          <a:p>
            <a:pPr algn="r"/>
            <a:fld id="{1FFECA80-7BA0-446E-8E39-BC2FCE75AC29}" type="slidenum">
              <a:rPr lang="en-US" sz="1200" b="0">
                <a:latin typeface="Times New Roman" pitchFamily="18" charset="0"/>
              </a:rPr>
              <a:pPr algn="r"/>
              <a:t>1</a:t>
            </a:fld>
            <a:endParaRPr lang="en-US" sz="1200" b="0" dirty="0">
              <a:latin typeface="Times New Roman" pitchFamily="18" charset="0"/>
            </a:endParaRPr>
          </a:p>
        </p:txBody>
      </p:sp>
      <p:sp>
        <p:nvSpPr>
          <p:cNvPr id="52227" name="Rectangle 2"/>
          <p:cNvSpPr>
            <a:spLocks noGrp="1" noRot="1" noChangeAspect="1" noChangeArrowheads="1" noTextEdit="1"/>
          </p:cNvSpPr>
          <p:nvPr>
            <p:ph type="sldImg"/>
          </p:nvPr>
        </p:nvSpPr>
        <p:spPr>
          <a:xfrm>
            <a:off x="406400" y="698500"/>
            <a:ext cx="6197600" cy="3486150"/>
          </a:xfrm>
          <a:ln/>
        </p:spPr>
      </p:sp>
      <p:sp>
        <p:nvSpPr>
          <p:cNvPr id="52228" name="Rectangle 3"/>
          <p:cNvSpPr>
            <a:spLocks noGrp="1" noChangeArrowheads="1"/>
          </p:cNvSpPr>
          <p:nvPr>
            <p:ph type="body" idx="1"/>
          </p:nvPr>
        </p:nvSpPr>
        <p:spPr>
          <a:noFill/>
          <a:ln/>
        </p:spPr>
        <p:txBody>
          <a:bodyPr/>
          <a:lstStyle/>
          <a:p>
            <a:pPr eaLnBrk="1" hangingPunct="1"/>
            <a:endParaRPr lang="en-US" dirty="0">
              <a:ea typeface="ＭＳ Ｐゴシック" pitchFamily="-108" charset="-128"/>
            </a:endParaRPr>
          </a:p>
        </p:txBody>
      </p:sp>
    </p:spTree>
    <p:extLst>
      <p:ext uri="{BB962C8B-B14F-4D97-AF65-F5344CB8AC3E}">
        <p14:creationId xmlns:p14="http://schemas.microsoft.com/office/powerpoint/2010/main" val="291288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xfrm>
            <a:off x="406400" y="698500"/>
            <a:ext cx="6197600" cy="3486150"/>
          </a:xfrm>
          <a:ln/>
        </p:spPr>
      </p:sp>
      <p:sp>
        <p:nvSpPr>
          <p:cNvPr id="326659" name="Rectangle 3"/>
          <p:cNvSpPr>
            <a:spLocks noGrp="1" noChangeArrowheads="1"/>
          </p:cNvSpPr>
          <p:nvPr>
            <p:ph type="body" idx="1"/>
          </p:nvPr>
        </p:nvSpPr>
        <p:spPr>
          <a:noFill/>
          <a:ln/>
        </p:spPr>
        <p:txBody>
          <a:bodyPr/>
          <a:lstStyle/>
          <a:p>
            <a:r>
              <a:rPr lang="en-US" dirty="0"/>
              <a:t>A single piece of equipment providing both heating and cooling must satisfy this provision for one function with the capacity for the other function as small as possible, within available equipment options.</a:t>
            </a:r>
          </a:p>
          <a:p>
            <a:endParaRPr lang="en-US" dirty="0"/>
          </a:p>
        </p:txBody>
      </p:sp>
    </p:spTree>
    <p:extLst>
      <p:ext uri="{BB962C8B-B14F-4D97-AF65-F5344CB8AC3E}">
        <p14:creationId xmlns:p14="http://schemas.microsoft.com/office/powerpoint/2010/main" val="552240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xfrm>
            <a:off x="406400" y="698500"/>
            <a:ext cx="6197600" cy="3486150"/>
          </a:xfrm>
          <a:ln/>
        </p:spPr>
      </p:sp>
      <p:sp>
        <p:nvSpPr>
          <p:cNvPr id="328707" name="Rectangle 3"/>
          <p:cNvSpPr>
            <a:spLocks noGrp="1" noChangeArrowheads="1"/>
          </p:cNvSpPr>
          <p:nvPr>
            <p:ph type="body" idx="1"/>
          </p:nvPr>
        </p:nvSpPr>
        <p:spPr>
          <a:noFill/>
          <a:ln/>
        </p:spPr>
        <p:txBody>
          <a:bodyPr/>
          <a:lstStyle/>
          <a:p>
            <a:r>
              <a:rPr lang="en-US" b="0" dirty="0"/>
              <a:t>There</a:t>
            </a:r>
            <a:r>
              <a:rPr lang="en-US" b="0" baseline="0" dirty="0"/>
              <a:t> are several tables based on type of equipment.  </a:t>
            </a:r>
            <a:r>
              <a:rPr lang="en-US" dirty="0"/>
              <a:t>The efficiency to be verified through certification under an </a:t>
            </a:r>
            <a:r>
              <a:rPr lang="en-US" i="1" dirty="0"/>
              <a:t>approved </a:t>
            </a:r>
            <a:r>
              <a:rPr lang="en-US" dirty="0"/>
              <a:t>certification program or, if no certification program exists, the equipment efficiency ratings shall be supported by data furnished by the manufacturer. Where multiple rating conditions or performance requirements are provided, the equipment shall satisfy all stated requirements. </a:t>
            </a:r>
          </a:p>
          <a:p>
            <a:endParaRPr lang="en-US" dirty="0"/>
          </a:p>
          <a:p>
            <a:r>
              <a:rPr lang="en-US" dirty="0"/>
              <a:t>2021 IECC added new tables for:</a:t>
            </a:r>
          </a:p>
          <a:p>
            <a:pPr lvl="1"/>
            <a:r>
              <a:rPr lang="en-US" dirty="0"/>
              <a:t>DOAS units</a:t>
            </a:r>
          </a:p>
          <a:p>
            <a:pPr lvl="1"/>
            <a:r>
              <a:rPr lang="en-US" dirty="0"/>
              <a:t>Water source heat pumps</a:t>
            </a:r>
          </a:p>
          <a:p>
            <a:pPr lvl="1"/>
            <a:r>
              <a:rPr lang="en-US" dirty="0"/>
              <a:t>Variable refrigerant flow cooling and heat pumps</a:t>
            </a:r>
          </a:p>
          <a:p>
            <a:pPr lvl="1"/>
            <a:r>
              <a:rPr lang="en-US" dirty="0"/>
              <a:t>Heat pump and heat reclaim chiller packages</a:t>
            </a:r>
          </a:p>
          <a:p>
            <a:pPr lvl="1"/>
            <a:r>
              <a:rPr lang="en-US" dirty="0"/>
              <a:t>Ceiling mounted computer room air conditioners</a:t>
            </a:r>
          </a:p>
          <a:p>
            <a:pPr lvl="1"/>
            <a:r>
              <a:rPr lang="en-US" dirty="0"/>
              <a:t>Commercial refrigerators and freezers</a:t>
            </a:r>
          </a:p>
          <a:p>
            <a:endParaRPr lang="en-US" dirty="0"/>
          </a:p>
          <a:p>
            <a:r>
              <a:rPr lang="en-US" dirty="0"/>
              <a:t>HVAC equipment efficiency was updated in 2021 IECC to match ASHRAE tables directly</a:t>
            </a:r>
          </a:p>
        </p:txBody>
      </p:sp>
    </p:spTree>
    <p:extLst>
      <p:ext uri="{BB962C8B-B14F-4D97-AF65-F5344CB8AC3E}">
        <p14:creationId xmlns:p14="http://schemas.microsoft.com/office/powerpoint/2010/main" val="1666543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xfrm>
            <a:off x="406400" y="698500"/>
            <a:ext cx="6197600" cy="3486150"/>
          </a:xfrm>
          <a:ln/>
        </p:spPr>
      </p:sp>
      <p:sp>
        <p:nvSpPr>
          <p:cNvPr id="330755" name="Rectangle 3"/>
          <p:cNvSpPr>
            <a:spLocks noGrp="1" noChangeArrowheads="1"/>
          </p:cNvSpPr>
          <p:nvPr>
            <p:ph type="body" idx="1"/>
          </p:nvPr>
        </p:nvSpPr>
        <p:spPr>
          <a:noFill/>
          <a:ln/>
        </p:spPr>
        <p:txBody>
          <a:bodyPr/>
          <a:lstStyle/>
          <a:p>
            <a:r>
              <a:rPr lang="en-US" dirty="0">
                <a:ea typeface="ＭＳ Ｐゴシック" pitchFamily="-108" charset="-128"/>
              </a:rPr>
              <a:t>This is only part of Table C403.3.2(2) to give an idea of the information contained in the table.  </a:t>
            </a:r>
          </a:p>
          <a:p>
            <a:endParaRPr lang="en-US" dirty="0">
              <a:ea typeface="ＭＳ Ｐゴシック" pitchFamily="-108" charset="-128"/>
            </a:endParaRPr>
          </a:p>
        </p:txBody>
      </p:sp>
    </p:spTree>
    <p:extLst>
      <p:ext uri="{BB962C8B-B14F-4D97-AF65-F5344CB8AC3E}">
        <p14:creationId xmlns:p14="http://schemas.microsoft.com/office/powerpoint/2010/main" val="400040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20</a:t>
            </a:fld>
            <a:endParaRPr lang="en-US" dirty="0"/>
          </a:p>
        </p:txBody>
      </p:sp>
    </p:spTree>
    <p:extLst>
      <p:ext uri="{BB962C8B-B14F-4D97-AF65-F5344CB8AC3E}">
        <p14:creationId xmlns:p14="http://schemas.microsoft.com/office/powerpoint/2010/main" val="216239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xfrm>
            <a:off x="406400" y="698500"/>
            <a:ext cx="6197600" cy="3486150"/>
          </a:xfrm>
          <a:ln/>
        </p:spPr>
      </p:sp>
      <p:sp>
        <p:nvSpPr>
          <p:cNvPr id="295939" name="Rectangle 3"/>
          <p:cNvSpPr>
            <a:spLocks noGrp="1" noChangeArrowheads="1"/>
          </p:cNvSpPr>
          <p:nvPr>
            <p:ph type="body" idx="1"/>
          </p:nvPr>
        </p:nvSpPr>
        <p:spPr>
          <a:noFill/>
          <a:ln/>
        </p:spPr>
        <p:txBody>
          <a:bodyPr/>
          <a:lstStyle/>
          <a:p>
            <a:r>
              <a:rPr lang="en-US" dirty="0">
                <a:ea typeface="ＭＳ Ｐゴシック" pitchFamily="-108" charset="-128"/>
              </a:rPr>
              <a:t>In hot gas bypass systems, hot gas from the compressor discharge</a:t>
            </a:r>
            <a:r>
              <a:rPr lang="en-US" baseline="0" dirty="0">
                <a:ea typeface="ＭＳ Ｐゴシック" pitchFamily="-108" charset="-128"/>
              </a:rPr>
              <a:t> is injected into the compressor suction to false load the compressor    so it will operate stably at its lowest stage of unloading. This can be the result in increased energy usage at low loads, so it can only be used in certain circumstances.</a:t>
            </a:r>
            <a:endParaRPr lang="en-US" dirty="0">
              <a:ea typeface="ＭＳ Ｐゴシック" pitchFamily="-108" charset="-128"/>
            </a:endParaRPr>
          </a:p>
        </p:txBody>
      </p:sp>
    </p:spTree>
    <p:extLst>
      <p:ext uri="{BB962C8B-B14F-4D97-AF65-F5344CB8AC3E}">
        <p14:creationId xmlns:p14="http://schemas.microsoft.com/office/powerpoint/2010/main" val="2058351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xfrm>
            <a:off x="406400" y="698500"/>
            <a:ext cx="6197600" cy="3486150"/>
          </a:xfrm>
          <a:ln/>
        </p:spPr>
      </p:sp>
      <p:sp>
        <p:nvSpPr>
          <p:cNvPr id="334851" name="Rectangle 3"/>
          <p:cNvSpPr>
            <a:spLocks noGrp="1" noChangeArrowheads="1"/>
          </p:cNvSpPr>
          <p:nvPr>
            <p:ph type="body" idx="1"/>
          </p:nvPr>
        </p:nvSpPr>
        <p:spPr>
          <a:noFill/>
          <a:ln/>
        </p:spPr>
        <p:txBody>
          <a:bodyPr/>
          <a:lstStyle/>
          <a:p>
            <a:r>
              <a:rPr lang="en-US" dirty="0">
                <a:ea typeface="ＭＳ Ｐゴシック" pitchFamily="-108" charset="-128"/>
              </a:rPr>
              <a:t>If humidification/dehumidification, at least one control</a:t>
            </a:r>
            <a:r>
              <a:rPr lang="en-US" baseline="0" dirty="0">
                <a:ea typeface="ＭＳ Ｐゴシック" pitchFamily="-108" charset="-128"/>
              </a:rPr>
              <a:t> device provided for each humidity control system.</a:t>
            </a:r>
          </a:p>
          <a:p>
            <a:endParaRPr lang="en-US" baseline="0" dirty="0">
              <a:ea typeface="ＭＳ Ｐゴシック" pitchFamily="-108" charset="-128"/>
            </a:endParaRPr>
          </a:p>
          <a:p>
            <a:endParaRPr lang="en-US" dirty="0">
              <a:ea typeface="ＭＳ Ｐゴシック" pitchFamily="-108" charset="-128"/>
            </a:endParaRPr>
          </a:p>
        </p:txBody>
      </p:sp>
    </p:spTree>
    <p:extLst>
      <p:ext uri="{BB962C8B-B14F-4D97-AF65-F5344CB8AC3E}">
        <p14:creationId xmlns:p14="http://schemas.microsoft.com/office/powerpoint/2010/main" val="1762585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xfrm>
            <a:off x="406400" y="698500"/>
            <a:ext cx="6197600" cy="3486150"/>
          </a:xfrm>
          <a:ln/>
        </p:spPr>
      </p:sp>
      <p:sp>
        <p:nvSpPr>
          <p:cNvPr id="336899" name="Rectangle 3"/>
          <p:cNvSpPr>
            <a:spLocks noGrp="1" noChangeArrowheads="1"/>
          </p:cNvSpPr>
          <p:nvPr>
            <p:ph type="body" idx="1"/>
          </p:nvPr>
        </p:nvSpPr>
        <p:spPr>
          <a:noFill/>
          <a:ln/>
        </p:spPr>
        <p:txBody>
          <a:bodyPr/>
          <a:lstStyle/>
          <a:p>
            <a:endParaRPr lang="en-US" dirty="0">
              <a:ea typeface="ＭＳ Ｐゴシック" pitchFamily="-108" charset="-128"/>
            </a:endParaRPr>
          </a:p>
        </p:txBody>
      </p:sp>
    </p:spTree>
    <p:extLst>
      <p:ext uri="{BB962C8B-B14F-4D97-AF65-F5344CB8AC3E}">
        <p14:creationId xmlns:p14="http://schemas.microsoft.com/office/powerpoint/2010/main" val="74513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r>
              <a:rPr lang="en-US" b="0" u="none" dirty="0"/>
              <a:t>The deadband means</a:t>
            </a:r>
            <a:r>
              <a:rPr lang="en-US" b="0" u="none" baseline="0" dirty="0"/>
              <a:t> that the system will not be on and will not be using energy when the temperature is in that deadband.  This also helps reduce the possibility of simultaneous heating and cooling.</a:t>
            </a:r>
            <a:endParaRPr lang="en-US" b="0" u="none"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25</a:t>
            </a:fld>
            <a:endParaRPr lang="en-US" dirty="0"/>
          </a:p>
        </p:txBody>
      </p:sp>
    </p:spTree>
    <p:extLst>
      <p:ext uri="{BB962C8B-B14F-4D97-AF65-F5344CB8AC3E}">
        <p14:creationId xmlns:p14="http://schemas.microsoft.com/office/powerpoint/2010/main" val="2715032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Each zone shall be provided with thermostatic setback controls that are controlled by either an automatic time clock or programmable control system.</a:t>
            </a:r>
          </a:p>
          <a:p>
            <a:endParaRPr lang="en-US" dirty="0"/>
          </a:p>
          <a:p>
            <a:r>
              <a:rPr lang="en-US" b="1" dirty="0"/>
              <a:t>Thermostatic setback capabilities.</a:t>
            </a:r>
          </a:p>
          <a:p>
            <a:r>
              <a:rPr lang="en-US" dirty="0"/>
              <a:t>Thermostatic setback controls shall have the capability to set back or temporarily operate the system to maintain zone temperatures down to 55°F (13°C) or up to 85°F (29°C).</a:t>
            </a:r>
          </a:p>
          <a:p>
            <a:endParaRPr lang="en-US" dirty="0"/>
          </a:p>
          <a:p>
            <a:r>
              <a:rPr lang="en-US" b="1" dirty="0"/>
              <a:t>Automatic setback and shutdown capabilities. </a:t>
            </a:r>
          </a:p>
          <a:p>
            <a:r>
              <a:rPr lang="en-US" dirty="0"/>
              <a:t>Automatic time clock or programmable controls shall be capable of starting and stopping the system for seven different daily schedules per week and retaining their programming and time setting during a loss of power for at least 10 hours. Additionally, the controls shall have a manual override that allows temporary operation of the system for up to 2 hours; a manually operated timer capable of being adjusted to operate the system for up to 2 hours; or an occupancy sensor.</a:t>
            </a:r>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29</a:t>
            </a:fld>
            <a:endParaRPr lang="en-US" dirty="0"/>
          </a:p>
        </p:txBody>
      </p:sp>
    </p:spTree>
    <p:extLst>
      <p:ext uri="{BB962C8B-B14F-4D97-AF65-F5344CB8AC3E}">
        <p14:creationId xmlns:p14="http://schemas.microsoft.com/office/powerpoint/2010/main" val="4120069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r>
              <a:rPr lang="en-US" dirty="0"/>
              <a:t>This allows the building to “warm up” or “cool down” in time for occupancy without requiring the occupants to override the setbacks or face a cold or hot building when they arrive.</a:t>
            </a:r>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30</a:t>
            </a:fld>
            <a:endParaRPr lang="en-US" dirty="0"/>
          </a:p>
        </p:txBody>
      </p:sp>
    </p:spTree>
    <p:extLst>
      <p:ext uri="{BB962C8B-B14F-4D97-AF65-F5344CB8AC3E}">
        <p14:creationId xmlns:p14="http://schemas.microsoft.com/office/powerpoint/2010/main" val="178984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406400" y="698500"/>
            <a:ext cx="6197600" cy="3486150"/>
          </a:xfrm>
          <a:ln/>
        </p:spPr>
      </p:sp>
      <p:sp>
        <p:nvSpPr>
          <p:cNvPr id="310275" name="Rectangle 3"/>
          <p:cNvSpPr>
            <a:spLocks noGrp="1" noChangeArrowheads="1"/>
          </p:cNvSpPr>
          <p:nvPr>
            <p:ph type="body" idx="1"/>
          </p:nvPr>
        </p:nvSpPr>
        <p:spPr>
          <a:noFill/>
          <a:ln/>
        </p:spPr>
        <p:txBody>
          <a:bodyPr/>
          <a:lstStyle/>
          <a:p>
            <a:pPr eaLnBrk="1" hangingPunct="1">
              <a:buFontTx/>
              <a:buChar char="•"/>
            </a:pPr>
            <a:r>
              <a:rPr lang="en-US" dirty="0"/>
              <a:t>R-2 is occupancies containing more than 2 dwelling units where the occupants are primarily permanent in nature, including apartments, boarding houses, dormitories, etc. (but not hotels/motels).  </a:t>
            </a:r>
          </a:p>
          <a:p>
            <a:pPr eaLnBrk="1" hangingPunct="1">
              <a:buFontTx/>
              <a:buChar char="•"/>
            </a:pPr>
            <a:r>
              <a:rPr lang="en-US" dirty="0"/>
              <a:t>R-3 includes one- and two-family dwellings.</a:t>
            </a:r>
          </a:p>
          <a:p>
            <a:pPr eaLnBrk="1" hangingPunct="1">
              <a:buFontTx/>
              <a:buChar char="•"/>
            </a:pPr>
            <a:r>
              <a:rPr lang="en-US" dirty="0"/>
              <a:t>R-4 includes residential care and assisted living facilities.</a:t>
            </a:r>
          </a:p>
        </p:txBody>
      </p:sp>
    </p:spTree>
    <p:extLst>
      <p:ext uri="{BB962C8B-B14F-4D97-AF65-F5344CB8AC3E}">
        <p14:creationId xmlns:p14="http://schemas.microsoft.com/office/powerpoint/2010/main" val="3067992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406400" y="698500"/>
            <a:ext cx="6197600" cy="3486150"/>
          </a:xfrm>
          <a:ln/>
        </p:spPr>
      </p:sp>
      <p:sp>
        <p:nvSpPr>
          <p:cNvPr id="90115" name="Rectangle 3"/>
          <p:cNvSpPr>
            <a:spLocks noGrp="1" noChangeArrowheads="1"/>
          </p:cNvSpPr>
          <p:nvPr>
            <p:ph type="body" idx="1"/>
          </p:nvPr>
        </p:nvSpPr>
        <p:spPr>
          <a:noFill/>
          <a:ln/>
        </p:spPr>
        <p:txBody>
          <a:bodyPr/>
          <a:lstStyle/>
          <a:p>
            <a:endParaRPr lang="en-US" dirty="0">
              <a:ea typeface="ＭＳ Ｐゴシック" pitchFamily="-108" charset="-128"/>
            </a:endParaRPr>
          </a:p>
        </p:txBody>
      </p:sp>
    </p:spTree>
    <p:extLst>
      <p:ext uri="{BB962C8B-B14F-4D97-AF65-F5344CB8AC3E}">
        <p14:creationId xmlns:p14="http://schemas.microsoft.com/office/powerpoint/2010/main" val="1258771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Two-pipe changeover systems use a common distribution system to alternately supply heated or chilled water to fan-coils and air-handlers.  One pipe in and one pipe out.  Changeover happens at specified times of the year.</a:t>
            </a:r>
          </a:p>
          <a:p>
            <a:endParaRPr lang="en-US" b="1" dirty="0"/>
          </a:p>
          <a:p>
            <a:r>
              <a:rPr lang="en-US" dirty="0"/>
              <a:t>To be designed to allow a dead band between changeover from one mode to the other of at least 15°F (8.3°C) outside air temperatures; be designed to and provided with controls that will allow operation in one mode for at least 4 hours before changing over to the other mode; and be provided with controls that allow heating and cooling supply temperatures at the changeover point to be no more than 30°F (16.7°C) apart.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32</a:t>
            </a:fld>
            <a:endParaRPr lang="en-US" dirty="0"/>
          </a:p>
        </p:txBody>
      </p:sp>
    </p:spTree>
    <p:extLst>
      <p:ext uri="{BB962C8B-B14F-4D97-AF65-F5344CB8AC3E}">
        <p14:creationId xmlns:p14="http://schemas.microsoft.com/office/powerpoint/2010/main" val="1071100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a:xfrm>
            <a:off x="406400" y="698500"/>
            <a:ext cx="6197600" cy="3486150"/>
          </a:xfrm>
          <a:ln/>
        </p:spPr>
      </p:sp>
      <p:sp>
        <p:nvSpPr>
          <p:cNvPr id="409603" name="Rectangle 3"/>
          <p:cNvSpPr>
            <a:spLocks noGrp="1" noChangeArrowheads="1"/>
          </p:cNvSpPr>
          <p:nvPr>
            <p:ph type="body" idx="1"/>
          </p:nvPr>
        </p:nvSpPr>
        <p:spPr>
          <a:noFill/>
          <a:ln/>
        </p:spPr>
        <p:txBody>
          <a:bodyPr/>
          <a:lstStyle/>
          <a:p>
            <a:r>
              <a:rPr lang="en-US" dirty="0">
                <a:cs typeface="Arial" pitchFamily="34" charset="0"/>
              </a:rPr>
              <a:t>Ex:  water loop through</a:t>
            </a:r>
            <a:r>
              <a:rPr lang="en-US" baseline="0" dirty="0">
                <a:cs typeface="Arial" pitchFamily="34" charset="0"/>
              </a:rPr>
              <a:t> building and heat pumps are placed around and use water loop as a heat source for heating and a heat sink for cooling.</a:t>
            </a:r>
            <a:endParaRPr lang="en-US" dirty="0">
              <a:cs typeface="Arial" pitchFamily="34" charset="0"/>
            </a:endParaRPr>
          </a:p>
          <a:p>
            <a:endParaRPr lang="en-US" dirty="0">
              <a:cs typeface="Arial" pitchFamily="34" charset="0"/>
            </a:endParaRPr>
          </a:p>
          <a:p>
            <a:r>
              <a:rPr lang="en-US" dirty="0">
                <a:cs typeface="Arial" pitchFamily="34" charset="0"/>
              </a:rPr>
              <a:t>Requirements are meant to limit the unnecessary use of the central heating and cooling sources and increase heat recovery in the system.</a:t>
            </a:r>
          </a:p>
          <a:p>
            <a:endParaRPr lang="en-US" dirty="0">
              <a:ea typeface="ＭＳ Ｐゴシック" pitchFamily="-108" charset="-128"/>
            </a:endParaRPr>
          </a:p>
        </p:txBody>
      </p:sp>
    </p:spTree>
    <p:extLst>
      <p:ext uri="{BB962C8B-B14F-4D97-AF65-F5344CB8AC3E}">
        <p14:creationId xmlns:p14="http://schemas.microsoft.com/office/powerpoint/2010/main" val="2798616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a:xfrm>
            <a:off x="406400" y="698500"/>
            <a:ext cx="6197600" cy="3486150"/>
          </a:xfrm>
          <a:ln/>
        </p:spPr>
      </p:sp>
      <p:sp>
        <p:nvSpPr>
          <p:cNvPr id="409603" name="Rectangle 3"/>
          <p:cNvSpPr>
            <a:spLocks noGrp="1" noChangeArrowheads="1"/>
          </p:cNvSpPr>
          <p:nvPr>
            <p:ph type="body" idx="1"/>
          </p:nvPr>
        </p:nvSpPr>
        <p:spPr>
          <a:noFill/>
          <a:ln/>
        </p:spPr>
        <p:txBody>
          <a:bodyPr/>
          <a:lstStyle/>
          <a:p>
            <a:r>
              <a:rPr lang="en-US" b="1" dirty="0"/>
              <a:t>Exception: </a:t>
            </a:r>
            <a:r>
              <a:rPr lang="en-US" dirty="0"/>
              <a:t>Where it can be demonstrated that a heat pump system will be required to reject heat throughout the year.</a:t>
            </a:r>
          </a:p>
          <a:p>
            <a:endParaRPr lang="en-US" dirty="0"/>
          </a:p>
          <a:p>
            <a:pPr lvl="0"/>
            <a:r>
              <a:rPr lang="en-US" dirty="0">
                <a:cs typeface="Arial" pitchFamily="34" charset="0"/>
              </a:rPr>
              <a:t>If an open-circuit tower is used directly in the heat pump loop, an automatic valve must be installed to bypass all heat pump water flow around the tower. </a:t>
            </a:r>
          </a:p>
          <a:p>
            <a:pPr lvl="0"/>
            <a:endParaRPr lang="en-US" dirty="0">
              <a:cs typeface="Arial" pitchFamily="34" charset="0"/>
            </a:endParaRPr>
          </a:p>
          <a:p>
            <a:pPr lvl="0"/>
            <a:r>
              <a:rPr lang="en-US" dirty="0">
                <a:cs typeface="Arial" pitchFamily="34" charset="0"/>
              </a:rPr>
              <a:t>If an open-circuit tower is used in conjunction with a separate heat exchanger to isolate the tower from the heat pump loop, then heat loss must be controlled by shutting down the circulation pump on the cooling tower loop.</a:t>
            </a:r>
          </a:p>
          <a:p>
            <a:endParaRPr lang="en-US" dirty="0"/>
          </a:p>
        </p:txBody>
      </p:sp>
    </p:spTree>
    <p:extLst>
      <p:ext uri="{BB962C8B-B14F-4D97-AF65-F5344CB8AC3E}">
        <p14:creationId xmlns:p14="http://schemas.microsoft.com/office/powerpoint/2010/main" val="3717881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35</a:t>
            </a:fld>
            <a:endParaRPr lang="en-US" dirty="0"/>
          </a:p>
        </p:txBody>
      </p:sp>
    </p:spTree>
    <p:extLst>
      <p:ext uri="{BB962C8B-B14F-4D97-AF65-F5344CB8AC3E}">
        <p14:creationId xmlns:p14="http://schemas.microsoft.com/office/powerpoint/2010/main" val="3396299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406400" y="698500"/>
            <a:ext cx="6197600" cy="3486150"/>
          </a:xfrm>
          <a:ln/>
        </p:spPr>
      </p:sp>
      <p:sp>
        <p:nvSpPr>
          <p:cNvPr id="92163" name="Rectangle 3"/>
          <p:cNvSpPr>
            <a:spLocks noGrp="1" noChangeArrowheads="1"/>
          </p:cNvSpPr>
          <p:nvPr>
            <p:ph type="body" idx="1"/>
          </p:nvPr>
        </p:nvSpPr>
        <p:spPr>
          <a:noFill/>
          <a:ln/>
        </p:spPr>
        <p:txBody>
          <a:bodyPr/>
          <a:lstStyle/>
          <a:p>
            <a:r>
              <a:rPr lang="en-US" dirty="0">
                <a:ea typeface="ＭＳ Ｐゴシック" pitchFamily="-108" charset="-128"/>
              </a:rPr>
              <a:t>The “or” in 2012 has changed to an “and” for 2015</a:t>
            </a:r>
          </a:p>
        </p:txBody>
      </p:sp>
    </p:spTree>
    <p:extLst>
      <p:ext uri="{BB962C8B-B14F-4D97-AF65-F5344CB8AC3E}">
        <p14:creationId xmlns:p14="http://schemas.microsoft.com/office/powerpoint/2010/main" val="3644378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406400" y="698500"/>
            <a:ext cx="6197600" cy="3486150"/>
          </a:xfrm>
          <a:ln/>
        </p:spPr>
      </p:sp>
      <p:sp>
        <p:nvSpPr>
          <p:cNvPr id="92163" name="Rectangle 3"/>
          <p:cNvSpPr>
            <a:spLocks noGrp="1" noChangeArrowheads="1"/>
          </p:cNvSpPr>
          <p:nvPr>
            <p:ph type="body" idx="1"/>
          </p:nvPr>
        </p:nvSpPr>
        <p:spPr>
          <a:noFill/>
          <a:ln/>
        </p:spPr>
        <p:txBody>
          <a:bodyPr/>
          <a:lstStyle/>
          <a:p>
            <a:endParaRPr lang="en-US" dirty="0">
              <a:ea typeface="ＭＳ Ｐゴシック" pitchFamily="-108" charset="-128"/>
            </a:endParaRPr>
          </a:p>
        </p:txBody>
      </p:sp>
    </p:spTree>
    <p:extLst>
      <p:ext uri="{BB962C8B-B14F-4D97-AF65-F5344CB8AC3E}">
        <p14:creationId xmlns:p14="http://schemas.microsoft.com/office/powerpoint/2010/main" val="521771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xfrm>
            <a:off x="406400" y="698500"/>
            <a:ext cx="6197600" cy="3486150"/>
          </a:xfrm>
          <a:ln/>
        </p:spPr>
      </p:sp>
      <p:sp>
        <p:nvSpPr>
          <p:cNvPr id="385027" name="Rectangle 3"/>
          <p:cNvSpPr>
            <a:spLocks noGrp="1" noChangeArrowheads="1"/>
          </p:cNvSpPr>
          <p:nvPr>
            <p:ph type="body" idx="1"/>
          </p:nvPr>
        </p:nvSpPr>
        <p:spPr>
          <a:noFill/>
          <a:ln/>
        </p:spPr>
        <p:txBody>
          <a:bodyPr/>
          <a:lstStyle/>
          <a:p>
            <a:r>
              <a:rPr lang="en-US" dirty="0"/>
              <a:t>Essentially requires that flow through chillers (or boilers), when piped in parallel, must be shutoff when the chillers (or boilers) are inactive.</a:t>
            </a:r>
          </a:p>
          <a:p>
            <a:endParaRPr lang="en-US" dirty="0"/>
          </a:p>
          <a:p>
            <a:pPr lvl="0"/>
            <a:r>
              <a:rPr lang="en-US" dirty="0"/>
              <a:t>When a chilled-water plant includes more than one chiller, provisions shall be made so that the flow in the chiller plant can be automatically reduced, correspondingly, when a chiller is shut down. </a:t>
            </a:r>
          </a:p>
          <a:p>
            <a:pPr lvl="0"/>
            <a:endParaRPr lang="en-US" dirty="0"/>
          </a:p>
          <a:p>
            <a:r>
              <a:rPr lang="en-US" dirty="0"/>
              <a:t>When a boiler plant includes more than one boiler, provisions shall be made so that the flow in the boiler plant can be automatically reduced, correspondingly, when a boiler is shut down.</a:t>
            </a:r>
          </a:p>
          <a:p>
            <a:endParaRPr lang="en-US" b="0" i="0" dirty="0">
              <a:ea typeface="ＭＳ Ｐゴシック" pitchFamily="-108" charset="-128"/>
            </a:endParaRPr>
          </a:p>
        </p:txBody>
      </p:sp>
    </p:spTree>
    <p:extLst>
      <p:ext uri="{BB962C8B-B14F-4D97-AF65-F5344CB8AC3E}">
        <p14:creationId xmlns:p14="http://schemas.microsoft.com/office/powerpoint/2010/main" val="3499238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xfrm>
            <a:off x="406400" y="698500"/>
            <a:ext cx="6197600" cy="3486150"/>
          </a:xfrm>
          <a:ln/>
        </p:spPr>
      </p:sp>
      <p:sp>
        <p:nvSpPr>
          <p:cNvPr id="365571" name="Rectangle 3"/>
          <p:cNvSpPr>
            <a:spLocks noGrp="1" noChangeArrowheads="1"/>
          </p:cNvSpPr>
          <p:nvPr>
            <p:ph type="body" idx="1"/>
          </p:nvPr>
        </p:nvSpPr>
        <p:spPr>
          <a:noFill/>
          <a:ln/>
        </p:spPr>
        <p:txBody>
          <a:bodyPr/>
          <a:lstStyle/>
          <a:p>
            <a:endParaRPr lang="en-US" dirty="0">
              <a:ea typeface="ＭＳ Ｐゴシック" pitchFamily="-108" charset="-128"/>
            </a:endParaRPr>
          </a:p>
          <a:p>
            <a:pPr defTabSz="915772">
              <a:defRPr/>
            </a:pPr>
            <a:r>
              <a:rPr lang="en-US" b="1" dirty="0"/>
              <a:t>Economizers. </a:t>
            </a:r>
            <a:r>
              <a:rPr lang="en-US" dirty="0"/>
              <a:t>Supply air economizers shall be provided on each cooling system as shown in Table C403.3.1(1).</a:t>
            </a:r>
          </a:p>
          <a:p>
            <a:pPr defTabSz="915772">
              <a:defRPr/>
            </a:pPr>
            <a:endParaRPr lang="en-US" dirty="0">
              <a:ea typeface="ＭＳ Ｐゴシック" pitchFamily="-108" charset="-128"/>
            </a:endParaRPr>
          </a:p>
        </p:txBody>
      </p:sp>
    </p:spTree>
    <p:extLst>
      <p:ext uri="{BB962C8B-B14F-4D97-AF65-F5344CB8AC3E}">
        <p14:creationId xmlns:p14="http://schemas.microsoft.com/office/powerpoint/2010/main" val="1132889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xfrm>
            <a:off x="406400" y="698500"/>
            <a:ext cx="6197600" cy="3486150"/>
          </a:xfrm>
          <a:ln/>
        </p:spPr>
      </p:sp>
      <p:sp>
        <p:nvSpPr>
          <p:cNvPr id="367619" name="Rectangle 3"/>
          <p:cNvSpPr>
            <a:spLocks noGrp="1" noChangeArrowheads="1"/>
          </p:cNvSpPr>
          <p:nvPr>
            <p:ph type="body" idx="1"/>
          </p:nvPr>
        </p:nvSpPr>
        <p:spPr>
          <a:noFill/>
          <a:ln/>
        </p:spPr>
        <p:txBody>
          <a:bodyPr/>
          <a:lstStyle/>
          <a:p>
            <a:endParaRPr lang="en-US" b="1" u="sng" dirty="0">
              <a:ea typeface="ＭＳ Ｐゴシック" pitchFamily="-108" charset="-128"/>
            </a:endParaRPr>
          </a:p>
        </p:txBody>
      </p:sp>
    </p:spTree>
    <p:extLst>
      <p:ext uri="{BB962C8B-B14F-4D97-AF65-F5344CB8AC3E}">
        <p14:creationId xmlns:p14="http://schemas.microsoft.com/office/powerpoint/2010/main" val="203909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year of the standard is also provided</a:t>
            </a:r>
          </a:p>
          <a:p>
            <a:endParaRPr lang="en-US" dirty="0"/>
          </a:p>
          <a:p>
            <a:r>
              <a:rPr lang="en-US" dirty="0"/>
              <a:t>ASHRAE 90.1-2019 at the time of the publishing of the code is applicable (subsequent amendments through the 90.1 continuous maintenance process are not applicable)</a:t>
            </a:r>
          </a:p>
        </p:txBody>
      </p:sp>
      <p:sp>
        <p:nvSpPr>
          <p:cNvPr id="4" name="Slide Number Placeholder 3"/>
          <p:cNvSpPr>
            <a:spLocks noGrp="1"/>
          </p:cNvSpPr>
          <p:nvPr>
            <p:ph type="sldNum" sz="quarter" idx="5"/>
          </p:nvPr>
        </p:nvSpPr>
        <p:spPr/>
        <p:txBody>
          <a:bodyPr/>
          <a:lstStyle/>
          <a:p>
            <a:pPr>
              <a:defRPr/>
            </a:pPr>
            <a:fld id="{034F2A84-5411-4973-9153-2E3CB6AA3EE4}" type="slidenum">
              <a:rPr lang="en-US" smtClean="0"/>
              <a:pPr>
                <a:defRPr/>
              </a:pPr>
              <a:t>4</a:t>
            </a:fld>
            <a:endParaRPr lang="en-US" dirty="0"/>
          </a:p>
        </p:txBody>
      </p:sp>
    </p:spTree>
    <p:extLst>
      <p:ext uri="{BB962C8B-B14F-4D97-AF65-F5344CB8AC3E}">
        <p14:creationId xmlns:p14="http://schemas.microsoft.com/office/powerpoint/2010/main" val="896119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xfrm>
            <a:off x="406400" y="698500"/>
            <a:ext cx="6197600" cy="3486150"/>
          </a:xfrm>
          <a:ln/>
        </p:spPr>
      </p:sp>
      <p:sp>
        <p:nvSpPr>
          <p:cNvPr id="367619" name="Rectangle 3"/>
          <p:cNvSpPr>
            <a:spLocks noGrp="1" noChangeArrowheads="1"/>
          </p:cNvSpPr>
          <p:nvPr>
            <p:ph type="body" idx="1"/>
          </p:nvPr>
        </p:nvSpPr>
        <p:spPr>
          <a:noFill/>
          <a:ln/>
        </p:spPr>
        <p:txBody>
          <a:bodyPr/>
          <a:lstStyle/>
          <a:p>
            <a:endParaRPr lang="en-US" b="0" u="none" dirty="0">
              <a:ea typeface="ＭＳ Ｐゴシック" pitchFamily="-108" charset="-128"/>
            </a:endParaRPr>
          </a:p>
        </p:txBody>
      </p:sp>
    </p:spTree>
    <p:extLst>
      <p:ext uri="{BB962C8B-B14F-4D97-AF65-F5344CB8AC3E}">
        <p14:creationId xmlns:p14="http://schemas.microsoft.com/office/powerpoint/2010/main" val="103977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45</a:t>
            </a:fld>
            <a:endParaRPr lang="en-US" dirty="0"/>
          </a:p>
        </p:txBody>
      </p:sp>
    </p:spTree>
    <p:extLst>
      <p:ext uri="{BB962C8B-B14F-4D97-AF65-F5344CB8AC3E}">
        <p14:creationId xmlns:p14="http://schemas.microsoft.com/office/powerpoint/2010/main" val="1196972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Unlike airside economizers, water economizers have parasitic energy losses that reduce the cooling energy savings.  One of these losses comes from possible increases in pumping energy.  This requirement attempts to limit those losses.  The diagram shows the second option, a secondary loop with a separate pump on the chilled water side.</a:t>
            </a:r>
          </a:p>
          <a:p>
            <a:endParaRPr lang="en-US" dirty="0"/>
          </a:p>
          <a:p>
            <a:r>
              <a:rPr lang="en-US" dirty="0"/>
              <a:t>Save pumping energy</a:t>
            </a:r>
          </a:p>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53</a:t>
            </a:fld>
            <a:endParaRPr lang="en-US" dirty="0"/>
          </a:p>
        </p:txBody>
      </p:sp>
    </p:spTree>
    <p:extLst>
      <p:ext uri="{BB962C8B-B14F-4D97-AF65-F5344CB8AC3E}">
        <p14:creationId xmlns:p14="http://schemas.microsoft.com/office/powerpoint/2010/main" val="1671235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58</a:t>
            </a:fld>
            <a:endParaRPr lang="en-US" dirty="0"/>
          </a:p>
        </p:txBody>
      </p:sp>
    </p:spTree>
    <p:extLst>
      <p:ext uri="{BB962C8B-B14F-4D97-AF65-F5344CB8AC3E}">
        <p14:creationId xmlns:p14="http://schemas.microsoft.com/office/powerpoint/2010/main" val="2398796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r>
              <a:rPr lang="en-US" dirty="0"/>
              <a:t>These systems are considered older technology</a:t>
            </a:r>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59</a:t>
            </a:fld>
            <a:endParaRPr lang="en-US" dirty="0"/>
          </a:p>
        </p:txBody>
      </p:sp>
    </p:spTree>
    <p:extLst>
      <p:ext uri="{BB962C8B-B14F-4D97-AF65-F5344CB8AC3E}">
        <p14:creationId xmlns:p14="http://schemas.microsoft.com/office/powerpoint/2010/main" val="1243147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Not very common</a:t>
            </a:r>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60</a:t>
            </a:fld>
            <a:endParaRPr lang="en-US" dirty="0"/>
          </a:p>
        </p:txBody>
      </p:sp>
    </p:spTree>
    <p:extLst>
      <p:ext uri="{BB962C8B-B14F-4D97-AF65-F5344CB8AC3E}">
        <p14:creationId xmlns:p14="http://schemas.microsoft.com/office/powerpoint/2010/main" val="1893997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61</a:t>
            </a:fld>
            <a:endParaRPr lang="en-US" dirty="0"/>
          </a:p>
        </p:txBody>
      </p:sp>
    </p:spTree>
    <p:extLst>
      <p:ext uri="{BB962C8B-B14F-4D97-AF65-F5344CB8AC3E}">
        <p14:creationId xmlns:p14="http://schemas.microsoft.com/office/powerpoint/2010/main" val="1463835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requires separate outdoor air cooling coil or return air bypass</a:t>
            </a:r>
          </a:p>
        </p:txBody>
      </p:sp>
      <p:sp>
        <p:nvSpPr>
          <p:cNvPr id="4" name="Slide Number Placeholder 3"/>
          <p:cNvSpPr>
            <a:spLocks noGrp="1"/>
          </p:cNvSpPr>
          <p:nvPr>
            <p:ph type="sldNum" sz="quarter" idx="5"/>
          </p:nvPr>
        </p:nvSpPr>
        <p:spPr/>
        <p:txBody>
          <a:bodyPr/>
          <a:lstStyle/>
          <a:p>
            <a:pPr>
              <a:defRPr/>
            </a:pPr>
            <a:fld id="{034F2A84-5411-4973-9153-2E3CB6AA3EE4}" type="slidenum">
              <a:rPr lang="en-US" smtClean="0"/>
              <a:pPr>
                <a:defRPr/>
              </a:pPr>
              <a:t>62</a:t>
            </a:fld>
            <a:endParaRPr lang="en-US" dirty="0"/>
          </a:p>
        </p:txBody>
      </p:sp>
    </p:spTree>
    <p:extLst>
      <p:ext uri="{BB962C8B-B14F-4D97-AF65-F5344CB8AC3E}">
        <p14:creationId xmlns:p14="http://schemas.microsoft.com/office/powerpoint/2010/main" val="2400270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provision doesn’t require a central panel.  It only applies when one is present.</a:t>
            </a:r>
          </a:p>
        </p:txBody>
      </p:sp>
      <p:sp>
        <p:nvSpPr>
          <p:cNvPr id="4" name="Slide Number Placeholder 3"/>
          <p:cNvSpPr>
            <a:spLocks noGrp="1"/>
          </p:cNvSpPr>
          <p:nvPr>
            <p:ph type="sldNum" sz="quarter" idx="5"/>
          </p:nvPr>
        </p:nvSpPr>
        <p:spPr/>
        <p:txBody>
          <a:bodyPr/>
          <a:lstStyle/>
          <a:p>
            <a:pPr>
              <a:defRPr/>
            </a:pPr>
            <a:fld id="{034F2A84-5411-4973-9153-2E3CB6AA3EE4}" type="slidenum">
              <a:rPr lang="en-US" smtClean="0"/>
              <a:pPr>
                <a:defRPr/>
              </a:pPr>
              <a:t>63</a:t>
            </a:fld>
            <a:endParaRPr lang="en-US" dirty="0"/>
          </a:p>
        </p:txBody>
      </p:sp>
    </p:spTree>
    <p:extLst>
      <p:ext uri="{BB962C8B-B14F-4D97-AF65-F5344CB8AC3E}">
        <p14:creationId xmlns:p14="http://schemas.microsoft.com/office/powerpoint/2010/main" val="3136610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spect="1" noChangeArrowheads="1" noTextEdit="1"/>
          </p:cNvSpPr>
          <p:nvPr>
            <p:ph type="sldImg"/>
          </p:nvPr>
        </p:nvSpPr>
        <p:spPr>
          <a:xfrm>
            <a:off x="406400" y="698500"/>
            <a:ext cx="6197600" cy="3486150"/>
          </a:xfrm>
          <a:ln/>
        </p:spPr>
      </p:sp>
      <p:sp>
        <p:nvSpPr>
          <p:cNvPr id="408579" name="Rectangle 3"/>
          <p:cNvSpPr>
            <a:spLocks noGrp="1" noChangeArrowheads="1"/>
          </p:cNvSpPr>
          <p:nvPr>
            <p:ph type="body" idx="1"/>
          </p:nvPr>
        </p:nvSpPr>
        <p:spPr>
          <a:noFill/>
          <a:ln/>
        </p:spPr>
        <p:txBody>
          <a:bodyPr/>
          <a:lstStyle/>
          <a:p>
            <a:endParaRPr lang="en-US" dirty="0">
              <a:ea typeface="ＭＳ Ｐゴシック" pitchFamily="-108" charset="-128"/>
            </a:endParaRPr>
          </a:p>
          <a:p>
            <a:r>
              <a:rPr lang="en-US" i="0" dirty="0"/>
              <a:t>Now includes retail sales areas</a:t>
            </a:r>
          </a:p>
          <a:p>
            <a:endParaRPr lang="en-US" dirty="0">
              <a:ea typeface="ＭＳ Ｐゴシック" pitchFamily="-108" charset="-128"/>
            </a:endParaRPr>
          </a:p>
        </p:txBody>
      </p:sp>
    </p:spTree>
    <p:extLst>
      <p:ext uri="{BB962C8B-B14F-4D97-AF65-F5344CB8AC3E}">
        <p14:creationId xmlns:p14="http://schemas.microsoft.com/office/powerpoint/2010/main" val="101371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686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68</a:t>
            </a:fld>
            <a:endParaRPr lang="en-US" dirty="0"/>
          </a:p>
        </p:txBody>
      </p:sp>
    </p:spTree>
    <p:extLst>
      <p:ext uri="{BB962C8B-B14F-4D97-AF65-F5344CB8AC3E}">
        <p14:creationId xmlns:p14="http://schemas.microsoft.com/office/powerpoint/2010/main" val="2919133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xfrm>
            <a:off x="406400" y="698500"/>
            <a:ext cx="6197600" cy="3486150"/>
          </a:xfrm>
          <a:ln/>
        </p:spPr>
      </p:sp>
      <p:sp>
        <p:nvSpPr>
          <p:cNvPr id="340995" name="Rectangle 3"/>
          <p:cNvSpPr>
            <a:spLocks noGrp="1" noChangeArrowheads="1"/>
          </p:cNvSpPr>
          <p:nvPr>
            <p:ph type="body" idx="1"/>
          </p:nvPr>
        </p:nvSpPr>
        <p:spPr>
          <a:noFill/>
          <a:ln/>
        </p:spPr>
        <p:txBody>
          <a:bodyPr/>
          <a:lstStyle/>
          <a:p>
            <a:r>
              <a:rPr lang="en-US" dirty="0"/>
              <a:t>Have an energy recovery system that provides a change in the enthalpy of the outdoor air supply of 50 percent or more of the difference between the outdoor air and return air at design conditions. Provide for bypassing or controlling the energy recovery system to permit cooling with outdoor air where cooling with outdoor air is required.</a:t>
            </a:r>
            <a:endParaRPr lang="en-US" dirty="0">
              <a:ea typeface="ＭＳ Ｐゴシック" pitchFamily="-108" charset="-128"/>
            </a:endParaRPr>
          </a:p>
        </p:txBody>
      </p:sp>
    </p:spTree>
    <p:extLst>
      <p:ext uri="{BB962C8B-B14F-4D97-AF65-F5344CB8AC3E}">
        <p14:creationId xmlns:p14="http://schemas.microsoft.com/office/powerpoint/2010/main" val="27886900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xfrm>
            <a:off x="406400" y="698500"/>
            <a:ext cx="6197600" cy="3486150"/>
          </a:xfrm>
          <a:ln/>
        </p:spPr>
      </p:sp>
      <p:sp>
        <p:nvSpPr>
          <p:cNvPr id="343043" name="Rectangle 3"/>
          <p:cNvSpPr>
            <a:spLocks noGrp="1" noChangeArrowheads="1"/>
          </p:cNvSpPr>
          <p:nvPr>
            <p:ph type="body" idx="1"/>
          </p:nvPr>
        </p:nvSpPr>
        <p:spPr>
          <a:noFill/>
          <a:ln/>
        </p:spPr>
        <p:txBody>
          <a:bodyPr/>
          <a:lstStyle/>
          <a:p>
            <a:endParaRPr lang="en-US" b="1" u="sng" dirty="0">
              <a:ea typeface="ＭＳ Ｐゴシック" pitchFamily="-108" charset="-128"/>
            </a:endParaRPr>
          </a:p>
        </p:txBody>
      </p:sp>
    </p:spTree>
    <p:extLst>
      <p:ext uri="{BB962C8B-B14F-4D97-AF65-F5344CB8AC3E}">
        <p14:creationId xmlns:p14="http://schemas.microsoft.com/office/powerpoint/2010/main" val="27667879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Motorized dampers are more expensive than gravity dampers and are only required where they are most impactful (e.g., taller buildings).</a:t>
            </a:r>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80</a:t>
            </a:fld>
            <a:endParaRPr lang="en-US" dirty="0"/>
          </a:p>
        </p:txBody>
      </p:sp>
    </p:spTree>
    <p:extLst>
      <p:ext uri="{BB962C8B-B14F-4D97-AF65-F5344CB8AC3E}">
        <p14:creationId xmlns:p14="http://schemas.microsoft.com/office/powerpoint/2010/main" val="4120069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Table changed from</a:t>
            </a:r>
            <a:r>
              <a:rPr lang="en-US" baseline="0" dirty="0"/>
              <a:t> 2009 IECC.</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83</a:t>
            </a:fld>
            <a:endParaRPr lang="en-US" dirty="0"/>
          </a:p>
        </p:txBody>
      </p:sp>
    </p:spTree>
    <p:extLst>
      <p:ext uri="{BB962C8B-B14F-4D97-AF65-F5344CB8AC3E}">
        <p14:creationId xmlns:p14="http://schemas.microsoft.com/office/powerpoint/2010/main" val="3365789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84</a:t>
            </a:fld>
            <a:endParaRPr lang="en-US" dirty="0"/>
          </a:p>
        </p:txBody>
      </p:sp>
    </p:spTree>
    <p:extLst>
      <p:ext uri="{BB962C8B-B14F-4D97-AF65-F5344CB8AC3E}">
        <p14:creationId xmlns:p14="http://schemas.microsoft.com/office/powerpoint/2010/main" val="59023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85</a:t>
            </a:fld>
            <a:endParaRPr lang="en-US" dirty="0"/>
          </a:p>
        </p:txBody>
      </p:sp>
    </p:spTree>
    <p:extLst>
      <p:ext uri="{BB962C8B-B14F-4D97-AF65-F5344CB8AC3E}">
        <p14:creationId xmlns:p14="http://schemas.microsoft.com/office/powerpoint/2010/main" val="1968637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406400" y="698500"/>
            <a:ext cx="6197600" cy="3486150"/>
          </a:xfrm>
          <a:ln/>
        </p:spPr>
      </p:sp>
      <p:sp>
        <p:nvSpPr>
          <p:cNvPr id="94211" name="Rectangle 3"/>
          <p:cNvSpPr>
            <a:spLocks noGrp="1" noChangeArrowheads="1"/>
          </p:cNvSpPr>
          <p:nvPr>
            <p:ph type="body" idx="1"/>
          </p:nvPr>
        </p:nvSpPr>
        <p:spPr>
          <a:noFill/>
          <a:ln/>
        </p:spPr>
        <p:txBody>
          <a:bodyPr/>
          <a:lstStyle/>
          <a:p>
            <a:r>
              <a:rPr lang="en-US" dirty="0"/>
              <a:t>Each fan powered by a motor of 7.5 hp (5.6 kW) or larger to have the capability to operate that fan at two-thirds of full speed or less, and shall have controls that automatically change the fan speed to control the leaving fluid temperature or condensing temperature/pressure of the heat rejection device.</a:t>
            </a:r>
            <a:endParaRPr lang="en-US" dirty="0">
              <a:ea typeface="ＭＳ Ｐゴシック" pitchFamily="-108" charset="-128"/>
            </a:endParaRPr>
          </a:p>
        </p:txBody>
      </p:sp>
    </p:spTree>
    <p:extLst>
      <p:ext uri="{BB962C8B-B14F-4D97-AF65-F5344CB8AC3E}">
        <p14:creationId xmlns:p14="http://schemas.microsoft.com/office/powerpoint/2010/main" val="36768649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406400" y="698500"/>
            <a:ext cx="6197600" cy="3486150"/>
          </a:xfrm>
          <a:ln/>
        </p:spPr>
      </p:sp>
      <p:sp>
        <p:nvSpPr>
          <p:cNvPr id="97283" name="Rectangle 3"/>
          <p:cNvSpPr>
            <a:spLocks noGrp="1" noChangeArrowheads="1"/>
          </p:cNvSpPr>
          <p:nvPr>
            <p:ph type="body" idx="1"/>
          </p:nvPr>
        </p:nvSpPr>
        <p:spPr>
          <a:noFill/>
          <a:ln/>
        </p:spPr>
        <p:txBody>
          <a:bodyPr/>
          <a:lstStyle/>
          <a:p>
            <a:r>
              <a:rPr lang="en-US" dirty="0">
                <a:ea typeface="ＭＳ Ｐゴシック" pitchFamily="-108" charset="-128"/>
              </a:rPr>
              <a:t>Concept:  If there is waste heat in the building, it is to be used for potable water.</a:t>
            </a:r>
          </a:p>
          <a:p>
            <a:endParaRPr lang="en-US" dirty="0">
              <a:ea typeface="ＭＳ Ｐゴシック" pitchFamily="-108" charset="-128"/>
            </a:endParaRPr>
          </a:p>
          <a:p>
            <a:r>
              <a:rPr lang="en-US" dirty="0">
                <a:ea typeface="ＭＳ Ｐゴシック" pitchFamily="-108" charset="-128"/>
              </a:rPr>
              <a:t>Exceptions:  1.  Facilities that employ condenser heat recovery for space heating or reheat purposes with a heat recovery design exceeding 30% of the peak water-cooled condenser load at design conditions.  2.  Facilities that provide 60% of their service water heating from site solar or site recovered energy or from other sources.</a:t>
            </a:r>
          </a:p>
        </p:txBody>
      </p:sp>
    </p:spTree>
    <p:extLst>
      <p:ext uri="{BB962C8B-B14F-4D97-AF65-F5344CB8AC3E}">
        <p14:creationId xmlns:p14="http://schemas.microsoft.com/office/powerpoint/2010/main" val="3049645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xfrm>
            <a:off x="406400" y="698500"/>
            <a:ext cx="6197600" cy="3486150"/>
          </a:xfrm>
          <a:ln/>
        </p:spPr>
      </p:sp>
      <p:sp>
        <p:nvSpPr>
          <p:cNvPr id="345091" name="Rectangle 3"/>
          <p:cNvSpPr>
            <a:spLocks noGrp="1" noChangeArrowheads="1"/>
          </p:cNvSpPr>
          <p:nvPr>
            <p:ph type="body" idx="1"/>
          </p:nvPr>
        </p:nvSpPr>
        <p:spPr>
          <a:noFill/>
          <a:ln/>
        </p:spPr>
        <p:txBody>
          <a:bodyPr/>
          <a:lstStyle/>
          <a:p>
            <a:r>
              <a:rPr lang="en-US" dirty="0"/>
              <a:t>When located within a building  envelope assembly, the duct or plenum shall be separated from the building exterior or unconditioned or exempt spaces by a minimum of R-8 insulation.</a:t>
            </a:r>
          </a:p>
          <a:p>
            <a:r>
              <a:rPr lang="en-US" dirty="0"/>
              <a:t>Separation from an unconditioned space has a higher requirement than a duct in an</a:t>
            </a:r>
            <a:r>
              <a:rPr lang="en-US" baseline="0" dirty="0"/>
              <a:t> unconditioned space because the ductwork insulation is taking the place of the envelope insulation.</a:t>
            </a:r>
            <a:endParaRPr lang="en-US" dirty="0"/>
          </a:p>
          <a:p>
            <a:endParaRPr lang="en-US" dirty="0"/>
          </a:p>
          <a:p>
            <a:r>
              <a:rPr lang="en-US" dirty="0"/>
              <a:t>All ducts, air handlers and filter boxes shall be sealed. Joints and seams shall comply with Section 603.9 of the </a:t>
            </a:r>
            <a:r>
              <a:rPr lang="en-US" i="1" dirty="0"/>
              <a:t>International Mechanical Code</a:t>
            </a:r>
            <a:r>
              <a:rPr lang="en-US" dirty="0"/>
              <a:t>.</a:t>
            </a:r>
          </a:p>
          <a:p>
            <a:endParaRPr lang="en-US" b="1" u="sng" dirty="0">
              <a:ea typeface="ＭＳ Ｐゴシック" pitchFamily="-108" charset="-128"/>
            </a:endParaRPr>
          </a:p>
          <a:p>
            <a:r>
              <a:rPr lang="en-US" b="1" u="sng" dirty="0">
                <a:ea typeface="ＭＳ Ｐゴシック" pitchFamily="-108" charset="-128"/>
              </a:rPr>
              <a:t>Duct Construction:</a:t>
            </a:r>
            <a:r>
              <a:rPr lang="en-US" b="1" u="sng" baseline="0" dirty="0">
                <a:ea typeface="ＭＳ Ｐゴシック" pitchFamily="-108" charset="-128"/>
              </a:rPr>
              <a:t>  </a:t>
            </a:r>
            <a:r>
              <a:rPr lang="en-US" b="0" u="none" baseline="0" dirty="0">
                <a:ea typeface="ＭＳ Ｐゴシック" pitchFamily="-108" charset="-128"/>
              </a:rPr>
              <a:t>ductwork shall be constructed and erected in accordance with IMC</a:t>
            </a:r>
            <a:endParaRPr lang="en-US" b="1" u="sng" dirty="0">
              <a:ea typeface="ＭＳ Ｐゴシック" pitchFamily="-108" charset="-128"/>
            </a:endParaRPr>
          </a:p>
        </p:txBody>
      </p:sp>
    </p:spTree>
    <p:extLst>
      <p:ext uri="{BB962C8B-B14F-4D97-AF65-F5344CB8AC3E}">
        <p14:creationId xmlns:p14="http://schemas.microsoft.com/office/powerpoint/2010/main" val="221031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xfrm>
            <a:off x="406400" y="698500"/>
            <a:ext cx="6197600" cy="3486150"/>
          </a:xfrm>
          <a:ln/>
        </p:spPr>
      </p:sp>
      <p:sp>
        <p:nvSpPr>
          <p:cNvPr id="318467" name="Rectangle 3"/>
          <p:cNvSpPr>
            <a:spLocks noGrp="1" noChangeArrowheads="1"/>
          </p:cNvSpPr>
          <p:nvPr>
            <p:ph type="body" idx="1"/>
          </p:nvPr>
        </p:nvSpPr>
        <p:spPr>
          <a:noFill/>
          <a:ln/>
        </p:spPr>
        <p:txBody>
          <a:bodyPr/>
          <a:lstStyle/>
          <a:p>
            <a:endParaRPr lang="en-US" b="0" i="0" dirty="0">
              <a:ea typeface="ＭＳ Ｐゴシック" pitchFamily="-108" charset="-128"/>
            </a:endParaRPr>
          </a:p>
        </p:txBody>
      </p:sp>
    </p:spTree>
    <p:extLst>
      <p:ext uri="{BB962C8B-B14F-4D97-AF65-F5344CB8AC3E}">
        <p14:creationId xmlns:p14="http://schemas.microsoft.com/office/powerpoint/2010/main" val="2684022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b="1" dirty="0"/>
              <a:t>Low-pressure duct systems. </a:t>
            </a:r>
            <a:r>
              <a:rPr lang="en-US" dirty="0"/>
              <a:t>All longitudinal and transverse joints, seams and connections of supply and return ducts operating at a static pressure less than or equal to 2 inches w.g. (500 Pa) shall be securely fastened and sealed with welds, gaskets, mastics (adhesives), mastic-plus-embedded-fabric systems or tapes installed in accordance with the manufacturer’s installation instructions. Pressure classifications specific to the duct system shall be clearly indicated on the construction documents in accordance with the </a:t>
            </a:r>
            <a:r>
              <a:rPr lang="en-US" i="1" dirty="0"/>
              <a:t>International Mechanical Code</a:t>
            </a:r>
            <a:r>
              <a:rPr lang="en-US" dirty="0"/>
              <a:t>.</a:t>
            </a:r>
          </a:p>
          <a:p>
            <a:endParaRPr lang="en-US" dirty="0"/>
          </a:p>
          <a:p>
            <a:r>
              <a:rPr lang="en-US" b="1" dirty="0"/>
              <a:t>Exception: </a:t>
            </a:r>
          </a:p>
          <a:p>
            <a:r>
              <a:rPr lang="en-US" dirty="0"/>
              <a:t>Locking</a:t>
            </a:r>
            <a:r>
              <a:rPr lang="en-US" baseline="0" dirty="0"/>
              <a:t>-type longitudinal joints and seams other than the snap-lock and button-lock types need not be sealed as specified in this section</a:t>
            </a:r>
            <a:endParaRPr lang="en-US" dirty="0"/>
          </a:p>
          <a:p>
            <a:endParaRPr lang="en-US" dirty="0"/>
          </a:p>
          <a:p>
            <a:r>
              <a:rPr lang="en-US" b="1" dirty="0"/>
              <a:t>Medium-pressure duct systems. </a:t>
            </a:r>
            <a:r>
              <a:rPr lang="en-US" b="0" dirty="0"/>
              <a:t>In</a:t>
            </a:r>
            <a:r>
              <a:rPr lang="en-US" dirty="0"/>
              <a:t>sulated and sealed in accordance with Section C403.2.9. </a:t>
            </a:r>
          </a:p>
          <a:p>
            <a:endParaRPr lang="en-US" dirty="0"/>
          </a:p>
          <a:p>
            <a:r>
              <a:rPr lang="en-US" dirty="0"/>
              <a:t>In both cases, pressure classifications specific to the duct system shall be clearly indicated on the construction documents in accordance with the </a:t>
            </a:r>
            <a:r>
              <a:rPr lang="en-US" i="1" dirty="0"/>
              <a:t>International Mechanical Code</a:t>
            </a:r>
            <a:r>
              <a:rPr lang="en-US" dirty="0"/>
              <a:t>.</a:t>
            </a:r>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108</a:t>
            </a:fld>
            <a:endParaRPr lang="en-US" dirty="0"/>
          </a:p>
        </p:txBody>
      </p:sp>
    </p:spTree>
    <p:extLst>
      <p:ext uri="{BB962C8B-B14F-4D97-AF65-F5344CB8AC3E}">
        <p14:creationId xmlns:p14="http://schemas.microsoft.com/office/powerpoint/2010/main" val="6333153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xfrm>
            <a:off x="406400" y="698500"/>
            <a:ext cx="6197600" cy="3486150"/>
          </a:xfrm>
          <a:ln/>
        </p:spPr>
      </p:sp>
      <p:sp>
        <p:nvSpPr>
          <p:cNvPr id="348163" name="Rectangle 3"/>
          <p:cNvSpPr>
            <a:spLocks noGrp="1" noChangeArrowheads="1"/>
          </p:cNvSpPr>
          <p:nvPr>
            <p:ph type="body" idx="1"/>
          </p:nvPr>
        </p:nvSpPr>
        <p:spPr>
          <a:noFill/>
          <a:ln/>
        </p:spPr>
        <p:txBody>
          <a:bodyPr/>
          <a:lstStyle/>
          <a:p>
            <a:endParaRPr lang="en-US" dirty="0">
              <a:ea typeface="ＭＳ Ｐゴシック" pitchFamily="-108" charset="-128"/>
            </a:endParaRPr>
          </a:p>
        </p:txBody>
      </p:sp>
    </p:spTree>
    <p:extLst>
      <p:ext uri="{BB962C8B-B14F-4D97-AF65-F5344CB8AC3E}">
        <p14:creationId xmlns:p14="http://schemas.microsoft.com/office/powerpoint/2010/main" val="17383291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xfrm>
            <a:off x="406400" y="698500"/>
            <a:ext cx="6197600" cy="3486150"/>
          </a:xfrm>
          <a:ln/>
        </p:spPr>
      </p:sp>
      <p:sp>
        <p:nvSpPr>
          <p:cNvPr id="350211" name="Rectangle 3"/>
          <p:cNvSpPr>
            <a:spLocks noGrp="1" noChangeArrowheads="1"/>
          </p:cNvSpPr>
          <p:nvPr>
            <p:ph type="body" idx="1"/>
          </p:nvPr>
        </p:nvSpPr>
        <p:spPr>
          <a:noFill/>
          <a:ln/>
        </p:spPr>
        <p:txBody>
          <a:bodyPr/>
          <a:lstStyle/>
          <a:p>
            <a:r>
              <a:rPr lang="en-US" dirty="0"/>
              <a:t>Table Footnotes:</a:t>
            </a:r>
          </a:p>
          <a:p>
            <a:r>
              <a:rPr lang="en-US" sz="1200" kern="1200" baseline="0" dirty="0">
                <a:solidFill>
                  <a:schemeClr val="tx1"/>
                </a:solidFill>
                <a:latin typeface="Times New Roman" pitchFamily="18" charset="0"/>
                <a:ea typeface="ＭＳ Ｐゴシック" pitchFamily="34" charset="-128"/>
                <a:cs typeface="+mn-cs"/>
              </a:rPr>
              <a:t>a. For piping smaller than 11/2 inch (38 mm) and located in partitions within </a:t>
            </a:r>
            <a:r>
              <a:rPr lang="en-US" sz="1200" i="1" kern="1200" baseline="0" dirty="0">
                <a:solidFill>
                  <a:schemeClr val="tx1"/>
                </a:solidFill>
                <a:latin typeface="Times New Roman" pitchFamily="18" charset="0"/>
                <a:ea typeface="ＭＳ Ｐゴシック" pitchFamily="34" charset="-128"/>
                <a:cs typeface="+mn-cs"/>
              </a:rPr>
              <a:t>conditioned spaces, reduction of these thicknesses by 1 inch (25 mm) shall be </a:t>
            </a:r>
            <a:r>
              <a:rPr lang="en-US" sz="1200" kern="1200" baseline="0" dirty="0">
                <a:solidFill>
                  <a:schemeClr val="tx1"/>
                </a:solidFill>
                <a:latin typeface="Times New Roman" pitchFamily="18" charset="0"/>
                <a:ea typeface="ＭＳ Ｐゴシック" pitchFamily="34" charset="-128"/>
                <a:cs typeface="+mn-cs"/>
              </a:rPr>
              <a:t>permitted (before thickness adjustment required in footnote b) but not to a thickness less than 1 inch (25 mm).</a:t>
            </a:r>
          </a:p>
          <a:p>
            <a:r>
              <a:rPr lang="en-US" sz="1200" kern="1200" baseline="0" dirty="0">
                <a:solidFill>
                  <a:schemeClr val="tx1"/>
                </a:solidFill>
                <a:latin typeface="Times New Roman" pitchFamily="18" charset="0"/>
                <a:ea typeface="ＭＳ Ｐゴシック" pitchFamily="34" charset="-128"/>
                <a:cs typeface="+mn-cs"/>
              </a:rPr>
              <a:t>b. For insulation outside the stated conductivity range, the minimum thickness (</a:t>
            </a:r>
            <a:r>
              <a:rPr lang="en-US" sz="1200" i="1" kern="1200" baseline="0" dirty="0">
                <a:solidFill>
                  <a:schemeClr val="tx1"/>
                </a:solidFill>
                <a:latin typeface="Times New Roman" pitchFamily="18" charset="0"/>
                <a:ea typeface="ＭＳ Ｐゴシック" pitchFamily="34" charset="-128"/>
                <a:cs typeface="+mn-cs"/>
              </a:rPr>
              <a:t>T) shall be determined as follows:</a:t>
            </a:r>
          </a:p>
          <a:p>
            <a:r>
              <a:rPr lang="en-US" sz="1200" i="1" kern="1200" baseline="0" dirty="0">
                <a:solidFill>
                  <a:schemeClr val="tx1"/>
                </a:solidFill>
                <a:latin typeface="Times New Roman" pitchFamily="18" charset="0"/>
                <a:ea typeface="ＭＳ Ｐゴシック" pitchFamily="34" charset="-128"/>
                <a:cs typeface="+mn-cs"/>
              </a:rPr>
              <a:t>T = r{(1 + t/r)K/k – 1}</a:t>
            </a:r>
          </a:p>
          <a:p>
            <a:r>
              <a:rPr lang="en-US" sz="1200" kern="1200" baseline="0" dirty="0">
                <a:solidFill>
                  <a:schemeClr val="tx1"/>
                </a:solidFill>
                <a:latin typeface="Times New Roman" pitchFamily="18" charset="0"/>
                <a:ea typeface="ＭＳ Ｐゴシック" pitchFamily="34" charset="-128"/>
                <a:cs typeface="+mn-cs"/>
              </a:rPr>
              <a:t>where:</a:t>
            </a:r>
          </a:p>
          <a:p>
            <a:r>
              <a:rPr lang="en-US" sz="1200" i="1" kern="1200" baseline="0" dirty="0">
                <a:solidFill>
                  <a:schemeClr val="tx1"/>
                </a:solidFill>
                <a:latin typeface="Times New Roman" pitchFamily="18" charset="0"/>
                <a:ea typeface="ＭＳ Ｐゴシック" pitchFamily="34" charset="-128"/>
                <a:cs typeface="+mn-cs"/>
              </a:rPr>
              <a:t>T = minimum insulation thickness,</a:t>
            </a:r>
          </a:p>
          <a:p>
            <a:r>
              <a:rPr lang="en-US" sz="1200" i="1" kern="1200" baseline="0" dirty="0">
                <a:solidFill>
                  <a:schemeClr val="tx1"/>
                </a:solidFill>
                <a:latin typeface="Times New Roman" pitchFamily="18" charset="0"/>
                <a:ea typeface="ＭＳ Ｐゴシック" pitchFamily="34" charset="-128"/>
                <a:cs typeface="+mn-cs"/>
              </a:rPr>
              <a:t>r = actual outside radius of pipe,</a:t>
            </a:r>
          </a:p>
          <a:p>
            <a:r>
              <a:rPr lang="en-US" sz="1200" i="1" kern="1200" baseline="0" dirty="0">
                <a:solidFill>
                  <a:schemeClr val="tx1"/>
                </a:solidFill>
                <a:latin typeface="Times New Roman" pitchFamily="18" charset="0"/>
                <a:ea typeface="ＭＳ Ｐゴシック" pitchFamily="34" charset="-128"/>
                <a:cs typeface="+mn-cs"/>
              </a:rPr>
              <a:t>t = insulation thickness listed in the table for applicable fluid temperature and pipe size,</a:t>
            </a:r>
          </a:p>
          <a:p>
            <a:r>
              <a:rPr lang="en-US" sz="1200" i="1" kern="1200" baseline="0" dirty="0">
                <a:solidFill>
                  <a:schemeClr val="tx1"/>
                </a:solidFill>
                <a:latin typeface="Times New Roman" pitchFamily="18" charset="0"/>
                <a:ea typeface="ＭＳ Ｐゴシック" pitchFamily="34" charset="-128"/>
                <a:cs typeface="+mn-cs"/>
              </a:rPr>
              <a:t>K = conductivity of alternate material at mean rating temperature indicated for the applicable fluid temperature (Btu × in/h × ft2 × °F) and</a:t>
            </a:r>
          </a:p>
          <a:p>
            <a:r>
              <a:rPr lang="en-US" sz="1200" i="1" kern="1200" baseline="0" dirty="0">
                <a:solidFill>
                  <a:schemeClr val="tx1"/>
                </a:solidFill>
                <a:latin typeface="Times New Roman" pitchFamily="18" charset="0"/>
                <a:ea typeface="ＭＳ Ｐゴシック" pitchFamily="34" charset="-128"/>
                <a:cs typeface="+mn-cs"/>
              </a:rPr>
              <a:t>k = the upper value of the conductivity range listed in the table for the applicable fluid temperature.</a:t>
            </a:r>
          </a:p>
          <a:p>
            <a:r>
              <a:rPr lang="en-US" sz="1200" kern="1200" baseline="0" dirty="0">
                <a:solidFill>
                  <a:schemeClr val="tx1"/>
                </a:solidFill>
                <a:latin typeface="Times New Roman" pitchFamily="18" charset="0"/>
                <a:ea typeface="ＭＳ Ｐゴシック" pitchFamily="34" charset="-128"/>
                <a:cs typeface="+mn-cs"/>
              </a:rPr>
              <a:t>c. For direct-buried heating and hot water system piping, reduction of these thicknesses by 11/2 inches (38 mm) shall be permitted (before thickness adjustment</a:t>
            </a:r>
          </a:p>
          <a:p>
            <a:r>
              <a:rPr lang="en-US" sz="1200" kern="1200" baseline="0" dirty="0">
                <a:solidFill>
                  <a:schemeClr val="tx1"/>
                </a:solidFill>
                <a:latin typeface="Times New Roman" pitchFamily="18" charset="0"/>
                <a:ea typeface="ＭＳ Ｐゴシック" pitchFamily="34" charset="-128"/>
                <a:cs typeface="+mn-cs"/>
              </a:rPr>
              <a:t>required in footnote b but not to thicknesses less than 1 inch (25 mm).</a:t>
            </a:r>
            <a:endParaRPr lang="en-US" dirty="0"/>
          </a:p>
        </p:txBody>
      </p:sp>
    </p:spTree>
    <p:extLst>
      <p:ext uri="{BB962C8B-B14F-4D97-AF65-F5344CB8AC3E}">
        <p14:creationId xmlns:p14="http://schemas.microsoft.com/office/powerpoint/2010/main" val="14765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xfrm>
            <a:off x="406400" y="698500"/>
            <a:ext cx="6197600" cy="3486150"/>
          </a:xfrm>
          <a:ln/>
        </p:spPr>
      </p:sp>
      <p:sp>
        <p:nvSpPr>
          <p:cNvPr id="352259" name="Rectangle 3"/>
          <p:cNvSpPr>
            <a:spLocks noGrp="1" noChangeArrowheads="1"/>
          </p:cNvSpPr>
          <p:nvPr>
            <p:ph type="body" idx="1"/>
          </p:nvPr>
        </p:nvSpPr>
        <p:spPr>
          <a:noFill/>
          <a:ln/>
        </p:spPr>
        <p:txBody>
          <a:bodyPr/>
          <a:lstStyle/>
          <a:p>
            <a:endParaRPr lang="en-US" dirty="0">
              <a:ea typeface="ＭＳ Ｐゴシック" pitchFamily="-108" charset="-128"/>
            </a:endParaRPr>
          </a:p>
        </p:txBody>
      </p:sp>
    </p:spTree>
    <p:extLst>
      <p:ext uri="{BB962C8B-B14F-4D97-AF65-F5344CB8AC3E}">
        <p14:creationId xmlns:p14="http://schemas.microsoft.com/office/powerpoint/2010/main" val="1332619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r>
              <a:rPr lang="en-US" b="0" u="none" dirty="0"/>
              <a:t>Examples may be heating loading docks, hotel taxi waiting areas,</a:t>
            </a:r>
            <a:r>
              <a:rPr lang="en-US" b="0" u="none" baseline="0" dirty="0"/>
              <a:t> or patios in restaurants.  This is one of the few examples in the code where a specific technology (i.e., radiant heating) is required.  Typically the code only mentions performance requirements.</a:t>
            </a:r>
            <a:endParaRPr lang="en-US" b="0" u="none"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112</a:t>
            </a:fld>
            <a:endParaRPr lang="en-US" dirty="0"/>
          </a:p>
        </p:txBody>
      </p:sp>
    </p:spTree>
    <p:extLst>
      <p:ext uri="{BB962C8B-B14F-4D97-AF65-F5344CB8AC3E}">
        <p14:creationId xmlns:p14="http://schemas.microsoft.com/office/powerpoint/2010/main" val="21895614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113</a:t>
            </a:fld>
            <a:endParaRPr lang="en-US" dirty="0"/>
          </a:p>
        </p:txBody>
      </p:sp>
    </p:spTree>
    <p:extLst>
      <p:ext uri="{BB962C8B-B14F-4D97-AF65-F5344CB8AC3E}">
        <p14:creationId xmlns:p14="http://schemas.microsoft.com/office/powerpoint/2010/main" val="34225328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406400" y="698500"/>
            <a:ext cx="6197600" cy="3486150"/>
          </a:xfrm>
          <a:ln/>
        </p:spPr>
      </p:sp>
      <p:sp>
        <p:nvSpPr>
          <p:cNvPr id="98307" name="Rectangle 3"/>
          <p:cNvSpPr>
            <a:spLocks noGrp="1" noChangeArrowheads="1"/>
          </p:cNvSpPr>
          <p:nvPr>
            <p:ph type="body" idx="1"/>
          </p:nvPr>
        </p:nvSpPr>
        <p:spPr>
          <a:noFill/>
          <a:ln/>
        </p:spPr>
        <p:txBody>
          <a:bodyPr/>
          <a:lstStyle/>
          <a:p>
            <a:endParaRPr lang="en-US" dirty="0">
              <a:ea typeface="ＭＳ Ｐゴシック" pitchFamily="-108" charset="-128"/>
            </a:endParaRPr>
          </a:p>
        </p:txBody>
      </p:sp>
    </p:spTree>
    <p:extLst>
      <p:ext uri="{BB962C8B-B14F-4D97-AF65-F5344CB8AC3E}">
        <p14:creationId xmlns:p14="http://schemas.microsoft.com/office/powerpoint/2010/main" val="6197286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xfrm>
            <a:off x="406400" y="698500"/>
            <a:ext cx="6197600" cy="3486150"/>
          </a:xfrm>
          <a:ln/>
        </p:spPr>
      </p:sp>
      <p:sp>
        <p:nvSpPr>
          <p:cNvPr id="401411" name="Rectangle 3"/>
          <p:cNvSpPr>
            <a:spLocks noGrp="1" noChangeArrowheads="1"/>
          </p:cNvSpPr>
          <p:nvPr>
            <p:ph type="body" idx="1"/>
          </p:nvPr>
        </p:nvSpPr>
        <p:spPr>
          <a:noFill/>
          <a:ln/>
        </p:spPr>
        <p:txBody>
          <a:bodyPr/>
          <a:lstStyle/>
          <a:p>
            <a:endParaRPr lang="en-US" dirty="0">
              <a:ea typeface="ＭＳ Ｐゴシック" pitchFamily="-108" charset="-128"/>
            </a:endParaRPr>
          </a:p>
        </p:txBody>
      </p:sp>
    </p:spTree>
    <p:extLst>
      <p:ext uri="{BB962C8B-B14F-4D97-AF65-F5344CB8AC3E}">
        <p14:creationId xmlns:p14="http://schemas.microsoft.com/office/powerpoint/2010/main" val="24794115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take-offs to the fixtures are not part of a recirculation loop</a:t>
            </a:r>
          </a:p>
        </p:txBody>
      </p:sp>
      <p:sp>
        <p:nvSpPr>
          <p:cNvPr id="4" name="Slide Number Placeholder 3"/>
          <p:cNvSpPr>
            <a:spLocks noGrp="1"/>
          </p:cNvSpPr>
          <p:nvPr>
            <p:ph type="sldNum" sz="quarter" idx="5"/>
          </p:nvPr>
        </p:nvSpPr>
        <p:spPr/>
        <p:txBody>
          <a:bodyPr/>
          <a:lstStyle/>
          <a:p>
            <a:pPr>
              <a:defRPr/>
            </a:pPr>
            <a:fld id="{034F2A84-5411-4973-9153-2E3CB6AA3EE4}" type="slidenum">
              <a:rPr lang="en-US" smtClean="0"/>
              <a:pPr>
                <a:defRPr/>
              </a:pPr>
              <a:t>122</a:t>
            </a:fld>
            <a:endParaRPr lang="en-US" dirty="0"/>
          </a:p>
        </p:txBody>
      </p:sp>
    </p:spTree>
    <p:extLst>
      <p:ext uri="{BB962C8B-B14F-4D97-AF65-F5344CB8AC3E}">
        <p14:creationId xmlns:p14="http://schemas.microsoft.com/office/powerpoint/2010/main" val="10747955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Employee-only toilets are considered public lavatories when not a single-user toilet accessed through a private office</a:t>
            </a:r>
          </a:p>
        </p:txBody>
      </p:sp>
      <p:sp>
        <p:nvSpPr>
          <p:cNvPr id="4" name="Slide Number Placeholder 3"/>
          <p:cNvSpPr>
            <a:spLocks noGrp="1"/>
          </p:cNvSpPr>
          <p:nvPr>
            <p:ph type="sldNum" sz="quarter" idx="5"/>
          </p:nvPr>
        </p:nvSpPr>
        <p:spPr/>
        <p:txBody>
          <a:bodyPr/>
          <a:lstStyle/>
          <a:p>
            <a:pPr>
              <a:defRPr/>
            </a:pPr>
            <a:fld id="{034F2A84-5411-4973-9153-2E3CB6AA3EE4}" type="slidenum">
              <a:rPr lang="en-US" smtClean="0"/>
              <a:pPr>
                <a:defRPr/>
              </a:pPr>
              <a:t>123</a:t>
            </a:fld>
            <a:endParaRPr lang="en-US" dirty="0"/>
          </a:p>
        </p:txBody>
      </p:sp>
    </p:spTree>
    <p:extLst>
      <p:ext uri="{BB962C8B-B14F-4D97-AF65-F5344CB8AC3E}">
        <p14:creationId xmlns:p14="http://schemas.microsoft.com/office/powerpoint/2010/main" val="23096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The wording simple and</a:t>
            </a:r>
            <a:r>
              <a:rPr lang="en-US" baseline="0" dirty="0"/>
              <a:t> complex were removed in 2015, but the concept remains the same, and this slide and the next slide remain to help the presenter introduce HVAC systems.</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7</a:t>
            </a:fld>
            <a:endParaRPr lang="en-US" dirty="0"/>
          </a:p>
        </p:txBody>
      </p:sp>
    </p:spTree>
    <p:extLst>
      <p:ext uri="{BB962C8B-B14F-4D97-AF65-F5344CB8AC3E}">
        <p14:creationId xmlns:p14="http://schemas.microsoft.com/office/powerpoint/2010/main" val="12970911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Add notes for each section</a:t>
            </a:r>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126</a:t>
            </a:fld>
            <a:endParaRPr lang="en-US" dirty="0"/>
          </a:p>
        </p:txBody>
      </p:sp>
    </p:spTree>
    <p:extLst>
      <p:ext uri="{BB962C8B-B14F-4D97-AF65-F5344CB8AC3E}">
        <p14:creationId xmlns:p14="http://schemas.microsoft.com/office/powerpoint/2010/main" val="4017378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xfrm>
            <a:off x="406400" y="698500"/>
            <a:ext cx="6197600" cy="3486150"/>
          </a:xfrm>
          <a:ln/>
        </p:spPr>
      </p:sp>
      <p:sp>
        <p:nvSpPr>
          <p:cNvPr id="405507" name="Rectangle 3"/>
          <p:cNvSpPr>
            <a:spLocks noGrp="1" noChangeArrowheads="1"/>
          </p:cNvSpPr>
          <p:nvPr>
            <p:ph type="body" idx="1"/>
          </p:nvPr>
        </p:nvSpPr>
        <p:spPr>
          <a:noFill/>
          <a:ln/>
        </p:spPr>
        <p:txBody>
          <a:bodyPr/>
          <a:lstStyle/>
          <a:p>
            <a:r>
              <a:rPr lang="en-US" dirty="0">
                <a:ea typeface="ＭＳ Ｐゴシック" pitchFamily="-108" charset="-128"/>
              </a:rPr>
              <a:t>Pool heater - added LPG</a:t>
            </a:r>
          </a:p>
          <a:p>
            <a:endParaRPr lang="en-US" dirty="0">
              <a:ea typeface="ＭＳ Ｐゴシック" pitchFamily="-108" charset="-128"/>
            </a:endParaRPr>
          </a:p>
          <a:p>
            <a:endParaRPr lang="en-US" dirty="0"/>
          </a:p>
          <a:p>
            <a:endParaRPr lang="en-US" dirty="0">
              <a:ea typeface="ＭＳ Ｐゴシック" pitchFamily="-108" charset="-128"/>
            </a:endParaRPr>
          </a:p>
        </p:txBody>
      </p:sp>
    </p:spTree>
    <p:extLst>
      <p:ext uri="{BB962C8B-B14F-4D97-AF65-F5344CB8AC3E}">
        <p14:creationId xmlns:p14="http://schemas.microsoft.com/office/powerpoint/2010/main" val="31257878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xfrm>
            <a:off x="406400" y="698500"/>
            <a:ext cx="6197600" cy="3486150"/>
          </a:xfrm>
          <a:ln/>
        </p:spPr>
      </p:sp>
      <p:sp>
        <p:nvSpPr>
          <p:cNvPr id="407555" name="Rectangle 3"/>
          <p:cNvSpPr>
            <a:spLocks noGrp="1" noChangeArrowheads="1"/>
          </p:cNvSpPr>
          <p:nvPr>
            <p:ph type="body" idx="1"/>
          </p:nvPr>
        </p:nvSpPr>
        <p:spPr>
          <a:noFill/>
          <a:ln/>
        </p:spPr>
        <p:txBody>
          <a:bodyPr/>
          <a:lstStyle/>
          <a:p>
            <a:endParaRPr lang="en-US" dirty="0">
              <a:ea typeface="ＭＳ Ｐゴシック" pitchFamily="-108" charset="-128"/>
            </a:endParaRPr>
          </a:p>
        </p:txBody>
      </p:sp>
    </p:spTree>
    <p:extLst>
      <p:ext uri="{BB962C8B-B14F-4D97-AF65-F5344CB8AC3E}">
        <p14:creationId xmlns:p14="http://schemas.microsoft.com/office/powerpoint/2010/main" val="24770355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Old extra efficiency options in C406 were based on “pick one” approach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New extra efficiency made several changes</a:t>
            </a:r>
          </a:p>
          <a:p>
            <a:pPr lvl="1"/>
            <a:r>
              <a:rPr lang="en-US" dirty="0"/>
              <a:t>Assigned “credits” to each item by climate zone and building type</a:t>
            </a:r>
          </a:p>
          <a:p>
            <a:pPr lvl="1"/>
            <a:r>
              <a:rPr lang="en-US" dirty="0"/>
              <a:t>General goal was to equalize savings achieved</a:t>
            </a:r>
          </a:p>
          <a:p>
            <a:pPr lvl="1"/>
            <a:r>
              <a:rPr lang="en-US" dirty="0"/>
              <a:t>10 credit requirement represents about 2.5% total building energy cost savings</a:t>
            </a:r>
          </a:p>
          <a:p>
            <a:r>
              <a:rPr lang="en-US" dirty="0"/>
              <a:t>Modifications to existing credits</a:t>
            </a:r>
          </a:p>
          <a:p>
            <a:pPr lvl="1"/>
            <a:r>
              <a:rPr lang="en-US" dirty="0"/>
              <a:t>HVAC split to heating and cooling separately with 5% and 10% efficiency improvements</a:t>
            </a:r>
          </a:p>
          <a:p>
            <a:pPr lvl="1"/>
            <a:r>
              <a:rPr lang="en-US" dirty="0"/>
              <a:t>Lighting allows added credits above 15% LPD reduction</a:t>
            </a:r>
          </a:p>
          <a:p>
            <a:pPr lvl="1"/>
            <a:r>
              <a:rPr lang="en-US" dirty="0"/>
              <a:t>Credits for sleeping/dwelling unit lighting efficacy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131</a:t>
            </a:fld>
            <a:endParaRPr lang="en-US" dirty="0"/>
          </a:p>
        </p:txBody>
      </p:sp>
    </p:spTree>
    <p:extLst>
      <p:ext uri="{BB962C8B-B14F-4D97-AF65-F5344CB8AC3E}">
        <p14:creationId xmlns:p14="http://schemas.microsoft.com/office/powerpoint/2010/main" val="42259672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2880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133</a:t>
            </a:fld>
            <a:endParaRPr lang="en-US" dirty="0"/>
          </a:p>
        </p:txBody>
      </p:sp>
    </p:spTree>
    <p:extLst>
      <p:ext uri="{BB962C8B-B14F-4D97-AF65-F5344CB8AC3E}">
        <p14:creationId xmlns:p14="http://schemas.microsoft.com/office/powerpoint/2010/main" val="29749138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134</a:t>
            </a:fld>
            <a:endParaRPr lang="en-US" dirty="0"/>
          </a:p>
        </p:txBody>
      </p:sp>
    </p:spTree>
    <p:extLst>
      <p:ext uri="{BB962C8B-B14F-4D97-AF65-F5344CB8AC3E}">
        <p14:creationId xmlns:p14="http://schemas.microsoft.com/office/powerpoint/2010/main" val="3236077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135</a:t>
            </a:fld>
            <a:endParaRPr lang="en-US" dirty="0"/>
          </a:p>
        </p:txBody>
      </p:sp>
    </p:spTree>
    <p:extLst>
      <p:ext uri="{BB962C8B-B14F-4D97-AF65-F5344CB8AC3E}">
        <p14:creationId xmlns:p14="http://schemas.microsoft.com/office/powerpoint/2010/main" val="41915438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136</a:t>
            </a:fld>
            <a:endParaRPr lang="en-US" dirty="0"/>
          </a:p>
        </p:txBody>
      </p:sp>
    </p:spTree>
    <p:extLst>
      <p:ext uri="{BB962C8B-B14F-4D97-AF65-F5344CB8AC3E}">
        <p14:creationId xmlns:p14="http://schemas.microsoft.com/office/powerpoint/2010/main" val="11311450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137</a:t>
            </a:fld>
            <a:endParaRPr lang="en-US" dirty="0"/>
          </a:p>
        </p:txBody>
      </p:sp>
    </p:spTree>
    <p:extLst>
      <p:ext uri="{BB962C8B-B14F-4D97-AF65-F5344CB8AC3E}">
        <p14:creationId xmlns:p14="http://schemas.microsoft.com/office/powerpoint/2010/main" val="2866839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2018 IECC, there was a major reorganization of the mechanical section (C403)</a:t>
            </a:r>
          </a:p>
          <a:p>
            <a:r>
              <a:rPr lang="en-US" dirty="0"/>
              <a:t>Rather than separate mandatory (C403.2) and prescriptive requirements by section group:</a:t>
            </a:r>
          </a:p>
          <a:p>
            <a:pPr lvl="1"/>
            <a:r>
              <a:rPr lang="en-US" dirty="0"/>
              <a:t>Similar requirements were brought together</a:t>
            </a:r>
          </a:p>
          <a:p>
            <a:pPr lvl="1"/>
            <a:r>
              <a:rPr lang="en-US" dirty="0"/>
              <a:t>Mandatory requirements were indicated (Mandatory) for each section. Sections without the “Mandatory” designation are prescriptive.</a:t>
            </a:r>
          </a:p>
          <a:p>
            <a:endParaRPr lang="en-US" dirty="0"/>
          </a:p>
        </p:txBody>
      </p:sp>
      <p:sp>
        <p:nvSpPr>
          <p:cNvPr id="4" name="Slide Number Placeholder 3"/>
          <p:cNvSpPr>
            <a:spLocks noGrp="1"/>
          </p:cNvSpPr>
          <p:nvPr>
            <p:ph type="sldNum" sz="quarter" idx="5"/>
          </p:nvPr>
        </p:nvSpPr>
        <p:spPr/>
        <p:txBody>
          <a:bodyPr/>
          <a:lstStyle/>
          <a:p>
            <a:pPr>
              <a:defRPr/>
            </a:pPr>
            <a:fld id="{034F2A84-5411-4973-9153-2E3CB6AA3EE4}" type="slidenum">
              <a:rPr lang="en-US" smtClean="0"/>
              <a:pPr>
                <a:defRPr/>
              </a:pPr>
              <a:t>9</a:t>
            </a:fld>
            <a:endParaRPr lang="en-US" dirty="0"/>
          </a:p>
        </p:txBody>
      </p:sp>
    </p:spTree>
    <p:extLst>
      <p:ext uri="{BB962C8B-B14F-4D97-AF65-F5344CB8AC3E}">
        <p14:creationId xmlns:p14="http://schemas.microsoft.com/office/powerpoint/2010/main" val="19365518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138</a:t>
            </a:fld>
            <a:endParaRPr lang="en-US" dirty="0"/>
          </a:p>
        </p:txBody>
      </p:sp>
    </p:spTree>
    <p:extLst>
      <p:ext uri="{BB962C8B-B14F-4D97-AF65-F5344CB8AC3E}">
        <p14:creationId xmlns:p14="http://schemas.microsoft.com/office/powerpoint/2010/main" val="3131897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139</a:t>
            </a:fld>
            <a:endParaRPr lang="en-US" dirty="0"/>
          </a:p>
        </p:txBody>
      </p:sp>
    </p:spTree>
    <p:extLst>
      <p:ext uri="{BB962C8B-B14F-4D97-AF65-F5344CB8AC3E}">
        <p14:creationId xmlns:p14="http://schemas.microsoft.com/office/powerpoint/2010/main" val="10618459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140</a:t>
            </a:fld>
            <a:endParaRPr lang="en-US" dirty="0"/>
          </a:p>
        </p:txBody>
      </p:sp>
    </p:spTree>
    <p:extLst>
      <p:ext uri="{BB962C8B-B14F-4D97-AF65-F5344CB8AC3E}">
        <p14:creationId xmlns:p14="http://schemas.microsoft.com/office/powerpoint/2010/main" val="26486724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141</a:t>
            </a:fld>
            <a:endParaRPr lang="en-US" dirty="0"/>
          </a:p>
        </p:txBody>
      </p:sp>
    </p:spTree>
    <p:extLst>
      <p:ext uri="{BB962C8B-B14F-4D97-AF65-F5344CB8AC3E}">
        <p14:creationId xmlns:p14="http://schemas.microsoft.com/office/powerpoint/2010/main" val="31880350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Section 608.1 of the IMC requires testing and balancing even if commissioning is not required</a:t>
            </a:r>
          </a:p>
        </p:txBody>
      </p:sp>
      <p:sp>
        <p:nvSpPr>
          <p:cNvPr id="4" name="Slide Number Placeholder 3"/>
          <p:cNvSpPr>
            <a:spLocks noGrp="1"/>
          </p:cNvSpPr>
          <p:nvPr>
            <p:ph type="sldNum" sz="quarter" idx="5"/>
          </p:nvPr>
        </p:nvSpPr>
        <p:spPr/>
        <p:txBody>
          <a:bodyPr/>
          <a:lstStyle/>
          <a:p>
            <a:pPr>
              <a:defRPr/>
            </a:pPr>
            <a:fld id="{034F2A84-5411-4973-9153-2E3CB6AA3EE4}" type="slidenum">
              <a:rPr lang="en-US" smtClean="0"/>
              <a:pPr>
                <a:defRPr/>
              </a:pPr>
              <a:t>147</a:t>
            </a:fld>
            <a:endParaRPr lang="en-US" dirty="0"/>
          </a:p>
        </p:txBody>
      </p:sp>
    </p:spTree>
    <p:extLst>
      <p:ext uri="{BB962C8B-B14F-4D97-AF65-F5344CB8AC3E}">
        <p14:creationId xmlns:p14="http://schemas.microsoft.com/office/powerpoint/2010/main" val="31364175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Organization is to allow mechanical and plumbing inspectors easy separate review of the report</a:t>
            </a:r>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151</a:t>
            </a:fld>
            <a:endParaRPr lang="en-US" dirty="0"/>
          </a:p>
        </p:txBody>
      </p:sp>
    </p:spTree>
    <p:extLst>
      <p:ext uri="{BB962C8B-B14F-4D97-AF65-F5344CB8AC3E}">
        <p14:creationId xmlns:p14="http://schemas.microsoft.com/office/powerpoint/2010/main" val="24641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xfrm>
            <a:off x="406400" y="698500"/>
            <a:ext cx="6197600" cy="3486150"/>
          </a:xfrm>
          <a:ln/>
        </p:spPr>
      </p:sp>
      <p:sp>
        <p:nvSpPr>
          <p:cNvPr id="322563" name="Rectangle 3"/>
          <p:cNvSpPr>
            <a:spLocks noGrp="1" noChangeArrowheads="1"/>
          </p:cNvSpPr>
          <p:nvPr>
            <p:ph type="body" idx="1"/>
          </p:nvPr>
        </p:nvSpPr>
        <p:spPr>
          <a:noFill/>
          <a:ln/>
        </p:spPr>
        <p:txBody>
          <a:bodyPr/>
          <a:lstStyle/>
          <a:p>
            <a:endParaRPr lang="en-US" dirty="0">
              <a:ea typeface="ＭＳ Ｐゴシック" pitchFamily="-108" charset="-128"/>
            </a:endParaRPr>
          </a:p>
        </p:txBody>
      </p:sp>
    </p:spTree>
    <p:extLst>
      <p:ext uri="{BB962C8B-B14F-4D97-AF65-F5344CB8AC3E}">
        <p14:creationId xmlns:p14="http://schemas.microsoft.com/office/powerpoint/2010/main" val="424346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xfrm>
            <a:off x="406400" y="698500"/>
            <a:ext cx="6197600" cy="3486150"/>
          </a:xfrm>
          <a:ln/>
        </p:spPr>
      </p:sp>
      <p:sp>
        <p:nvSpPr>
          <p:cNvPr id="324611" name="Rectangle 3"/>
          <p:cNvSpPr>
            <a:spLocks noGrp="1" noChangeArrowheads="1"/>
          </p:cNvSpPr>
          <p:nvPr>
            <p:ph type="body" idx="1"/>
          </p:nvPr>
        </p:nvSpPr>
        <p:spPr>
          <a:noFill/>
          <a:ln/>
        </p:spPr>
        <p:txBody>
          <a:bodyPr/>
          <a:lstStyle/>
          <a:p>
            <a:r>
              <a:rPr lang="en-US" b="0" u="none" dirty="0">
                <a:ea typeface="ＭＳ Ｐゴシック" pitchFamily="-108" charset="-128"/>
              </a:rPr>
              <a:t>Handbook</a:t>
            </a:r>
            <a:r>
              <a:rPr lang="en-US" b="0" u="none" baseline="0" dirty="0">
                <a:ea typeface="ＭＳ Ｐゴシック" pitchFamily="-108" charset="-128"/>
              </a:rPr>
              <a:t> can be purchased from ASHRAE</a:t>
            </a:r>
            <a:endParaRPr lang="en-US" b="0" u="none" dirty="0">
              <a:ea typeface="ＭＳ Ｐゴシック" pitchFamily="-108" charset="-128"/>
            </a:endParaRPr>
          </a:p>
          <a:p>
            <a:endParaRPr lang="en-US" b="1" u="sng" dirty="0">
              <a:ea typeface="ＭＳ Ｐゴシック" pitchFamily="-108" charset="-128"/>
            </a:endParaRPr>
          </a:p>
        </p:txBody>
      </p:sp>
    </p:spTree>
    <p:extLst>
      <p:ext uri="{BB962C8B-B14F-4D97-AF65-F5344CB8AC3E}">
        <p14:creationId xmlns:p14="http://schemas.microsoft.com/office/powerpoint/2010/main" val="2646530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cstate="print"/>
          <a:srcRect/>
          <a:stretch>
            <a:fillRect/>
          </a:stretch>
        </p:blipFill>
        <p:spPr bwMode="auto">
          <a:xfrm>
            <a:off x="0" y="1"/>
            <a:ext cx="12192000" cy="1368425"/>
          </a:xfrm>
          <a:prstGeom prst="rect">
            <a:avLst/>
          </a:prstGeom>
          <a:noFill/>
          <a:ln w="9525">
            <a:noFill/>
            <a:miter lim="800000"/>
            <a:headEnd/>
            <a:tailEnd/>
          </a:ln>
        </p:spPr>
      </p:pic>
      <p:sp>
        <p:nvSpPr>
          <p:cNvPr id="1509379" name="Rectangle 3"/>
          <p:cNvSpPr>
            <a:spLocks noGrp="1" noChangeArrowheads="1"/>
          </p:cNvSpPr>
          <p:nvPr>
            <p:ph type="ctrTitle"/>
          </p:nvPr>
        </p:nvSpPr>
        <p:spPr>
          <a:xfrm>
            <a:off x="914400" y="2286000"/>
            <a:ext cx="10363200" cy="1143000"/>
          </a:xfrm>
        </p:spPr>
        <p:txBody>
          <a:bodyPr/>
          <a:lstStyle>
            <a:lvl1pPr algn="ctr">
              <a:defRPr/>
            </a:lvl1pPr>
          </a:lstStyle>
          <a:p>
            <a:r>
              <a:rPr lang="en-US"/>
              <a:t>Click to edit Master title style</a:t>
            </a:r>
          </a:p>
        </p:txBody>
      </p:sp>
      <p:sp>
        <p:nvSpPr>
          <p:cNvPr id="1509380"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6C187FF1-A086-4213-A3C3-F334FF7540C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52413"/>
            <a:ext cx="2590800" cy="5892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52413"/>
            <a:ext cx="7569200" cy="5892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89D4B889-538B-4107-84CE-7461F87E7A6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52414"/>
            <a:ext cx="10363200" cy="763587"/>
          </a:xfrm>
        </p:spPr>
        <p:txBody>
          <a:bodyPr/>
          <a:lstStyle/>
          <a:p>
            <a:r>
              <a:rPr lang="en-US"/>
              <a:t>Click to edit Master title style</a:t>
            </a:r>
          </a:p>
        </p:txBody>
      </p:sp>
      <p:sp>
        <p:nvSpPr>
          <p:cNvPr id="3" name="Text Placeholder 2"/>
          <p:cNvSpPr>
            <a:spLocks noGrp="1"/>
          </p:cNvSpPr>
          <p:nvPr>
            <p:ph type="body" sz="half" idx="1"/>
          </p:nvPr>
        </p:nvSpPr>
        <p:spPr>
          <a:xfrm>
            <a:off x="914400" y="1268413"/>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68413"/>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783013"/>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fld id="{6E735940-706C-4C85-BECD-1C0EF391F4A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52414"/>
            <a:ext cx="10363200" cy="763587"/>
          </a:xfrm>
        </p:spPr>
        <p:txBody>
          <a:bodyPr/>
          <a:lstStyle/>
          <a:p>
            <a:r>
              <a:rPr lang="en-US"/>
              <a:t>Click to edit Master title style</a:t>
            </a:r>
          </a:p>
        </p:txBody>
      </p:sp>
      <p:sp>
        <p:nvSpPr>
          <p:cNvPr id="3" name="Text Placeholder 2"/>
          <p:cNvSpPr>
            <a:spLocks noGrp="1"/>
          </p:cNvSpPr>
          <p:nvPr>
            <p:ph type="body" sz="half" idx="1"/>
          </p:nvPr>
        </p:nvSpPr>
        <p:spPr>
          <a:xfrm>
            <a:off x="914400" y="1268413"/>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8413"/>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ACFD316C-4BEE-49D1-9EBA-6AC0A8E5421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52413"/>
            <a:ext cx="10363200" cy="58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9347200" y="6400800"/>
            <a:ext cx="2540000" cy="457200"/>
          </a:xfrm>
        </p:spPr>
        <p:txBody>
          <a:bodyPr/>
          <a:lstStyle>
            <a:lvl1pPr>
              <a:defRPr smtClean="0"/>
            </a:lvl1pPr>
          </a:lstStyle>
          <a:p>
            <a:pPr>
              <a:defRPr/>
            </a:pPr>
            <a:fld id="{4AC2D77C-3CC1-4B0F-AFFA-6B48C4544A0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52414"/>
            <a:ext cx="10363200" cy="763587"/>
          </a:xfrm>
        </p:spPr>
        <p:txBody>
          <a:bodyPr/>
          <a:lstStyle/>
          <a:p>
            <a:r>
              <a:rPr lang="en-US"/>
              <a:t>Click to edit Master title style</a:t>
            </a:r>
          </a:p>
        </p:txBody>
      </p:sp>
      <p:sp>
        <p:nvSpPr>
          <p:cNvPr id="3" name="Content Placeholder 2"/>
          <p:cNvSpPr>
            <a:spLocks noGrp="1"/>
          </p:cNvSpPr>
          <p:nvPr>
            <p:ph sz="quarter" idx="1"/>
          </p:nvPr>
        </p:nvSpPr>
        <p:spPr>
          <a:xfrm>
            <a:off x="914400" y="1268413"/>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3783013"/>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268413"/>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9347200" y="6400800"/>
            <a:ext cx="2540000" cy="457200"/>
          </a:xfrm>
        </p:spPr>
        <p:txBody>
          <a:bodyPr/>
          <a:lstStyle>
            <a:lvl1pPr>
              <a:defRPr smtClean="0"/>
            </a:lvl1pPr>
          </a:lstStyle>
          <a:p>
            <a:pPr>
              <a:defRPr/>
            </a:pPr>
            <a:fld id="{0D46D997-29C2-4909-85B8-5EE9B62B60B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52414"/>
            <a:ext cx="10363200" cy="763587"/>
          </a:xfrm>
        </p:spPr>
        <p:txBody>
          <a:bodyPr/>
          <a:lstStyle/>
          <a:p>
            <a:r>
              <a:rPr lang="en-US"/>
              <a:t>Click to edit Master title style</a:t>
            </a:r>
          </a:p>
        </p:txBody>
      </p:sp>
      <p:sp>
        <p:nvSpPr>
          <p:cNvPr id="3" name="ClipArt Placeholder 2"/>
          <p:cNvSpPr>
            <a:spLocks noGrp="1"/>
          </p:cNvSpPr>
          <p:nvPr>
            <p:ph type="clipArt" sz="half" idx="1"/>
          </p:nvPr>
        </p:nvSpPr>
        <p:spPr>
          <a:xfrm>
            <a:off x="914400" y="1268413"/>
            <a:ext cx="5080000" cy="4876800"/>
          </a:xfrm>
        </p:spPr>
        <p:txBody>
          <a:bodyPr/>
          <a:lstStyle/>
          <a:p>
            <a:endParaRPr lang="en-US" dirty="0"/>
          </a:p>
        </p:txBody>
      </p:sp>
      <p:sp>
        <p:nvSpPr>
          <p:cNvPr id="4" name="Text Placeholder 3"/>
          <p:cNvSpPr>
            <a:spLocks noGrp="1"/>
          </p:cNvSpPr>
          <p:nvPr>
            <p:ph type="body" sz="half" idx="2"/>
          </p:nvPr>
        </p:nvSpPr>
        <p:spPr>
          <a:xfrm>
            <a:off x="6197600" y="1268413"/>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9347200" y="6400800"/>
            <a:ext cx="2540000" cy="457200"/>
          </a:xfrm>
        </p:spPr>
        <p:txBody>
          <a:bodyPr/>
          <a:lstStyle>
            <a:lvl1pPr>
              <a:defRPr smtClean="0"/>
            </a:lvl1pPr>
          </a:lstStyle>
          <a:p>
            <a:pPr>
              <a:defRPr/>
            </a:pPr>
            <a:fld id="{400C84ED-484D-4D63-A3C3-00BBFC7A47CE}"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cstate="print"/>
          <a:srcRect/>
          <a:stretch>
            <a:fillRect/>
          </a:stretch>
        </p:blipFill>
        <p:spPr bwMode="auto">
          <a:xfrm>
            <a:off x="0" y="1"/>
            <a:ext cx="12192000" cy="1368425"/>
          </a:xfrm>
          <a:prstGeom prst="rect">
            <a:avLst/>
          </a:prstGeom>
          <a:noFill/>
          <a:ln w="9525">
            <a:noFill/>
            <a:miter lim="800000"/>
            <a:headEnd/>
            <a:tailEnd/>
          </a:ln>
        </p:spPr>
      </p:pic>
      <p:sp>
        <p:nvSpPr>
          <p:cNvPr id="1518595" name="Rectangle 3"/>
          <p:cNvSpPr>
            <a:spLocks noGrp="1" noChangeArrowheads="1"/>
          </p:cNvSpPr>
          <p:nvPr>
            <p:ph type="ctrTitle"/>
          </p:nvPr>
        </p:nvSpPr>
        <p:spPr>
          <a:xfrm>
            <a:off x="914400" y="2286000"/>
            <a:ext cx="10363200" cy="1143000"/>
          </a:xfrm>
        </p:spPr>
        <p:txBody>
          <a:bodyPr/>
          <a:lstStyle>
            <a:lvl1pPr algn="ctr">
              <a:defRPr/>
            </a:lvl1pPr>
          </a:lstStyle>
          <a:p>
            <a:r>
              <a:rPr lang="en-US"/>
              <a:t>Click to edit Master title style</a:t>
            </a:r>
          </a:p>
        </p:txBody>
      </p:sp>
      <p:sp>
        <p:nvSpPr>
          <p:cNvPr id="151859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rgbClr val="005288"/>
                </a:solidFill>
              </a:defRPr>
            </a:lvl1pPr>
          </a:lstStyle>
          <a:p>
            <a:r>
              <a:rPr lang="en-US"/>
              <a:t>Click to edit Master subtitle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12192000" cy="5936996"/>
          </a:xfrm>
          <a:prstGeom prst="rect">
            <a:avLst/>
          </a:prstGeom>
        </p:spPr>
      </p:pic>
      <p:sp>
        <p:nvSpPr>
          <p:cNvPr id="7" name="Rectangle 6"/>
          <p:cNvSpPr/>
          <p:nvPr/>
        </p:nvSpPr>
        <p:spPr>
          <a:xfrm flipH="1">
            <a:off x="0" y="5093208"/>
            <a:ext cx="6096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9" name="Rectangle 8"/>
          <p:cNvSpPr/>
          <p:nvPr/>
        </p:nvSpPr>
        <p:spPr>
          <a:xfrm flipH="1">
            <a:off x="6096000" y="5093208"/>
            <a:ext cx="1682496"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 name="Rectangle 9"/>
          <p:cNvSpPr/>
          <p:nvPr/>
        </p:nvSpPr>
        <p:spPr>
          <a:xfrm flipH="1">
            <a:off x="7778496" y="5093208"/>
            <a:ext cx="4413504"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 name="Subtitle 2"/>
          <p:cNvSpPr>
            <a:spLocks noGrp="1"/>
          </p:cNvSpPr>
          <p:nvPr>
            <p:ph type="subTitle" idx="1" hasCustomPrompt="1"/>
          </p:nvPr>
        </p:nvSpPr>
        <p:spPr>
          <a:xfrm>
            <a:off x="217395" y="5253120"/>
            <a:ext cx="5843067"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18" name="Text Placeholder 17"/>
          <p:cNvSpPr>
            <a:spLocks noGrp="1"/>
          </p:cNvSpPr>
          <p:nvPr>
            <p:ph type="body" sz="quarter" idx="10" hasCustomPrompt="1"/>
          </p:nvPr>
        </p:nvSpPr>
        <p:spPr>
          <a:xfrm>
            <a:off x="8072667" y="5206076"/>
            <a:ext cx="410973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8072600" y="5543500"/>
            <a:ext cx="411940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224133" y="5672914"/>
            <a:ext cx="185420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a:t>Date</a:t>
            </a:r>
          </a:p>
        </p:txBody>
      </p:sp>
      <p:sp>
        <p:nvSpPr>
          <p:cNvPr id="23" name="Rectangle 22"/>
          <p:cNvSpPr/>
          <p:nvPr/>
        </p:nvSpPr>
        <p:spPr>
          <a:xfrm flipH="1" flipV="1">
            <a:off x="0" y="912537"/>
            <a:ext cx="6096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6096000" y="912537"/>
            <a:ext cx="1682496"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6" name="Rectangle 25"/>
          <p:cNvSpPr/>
          <p:nvPr/>
        </p:nvSpPr>
        <p:spPr>
          <a:xfrm flipH="1" flipV="1">
            <a:off x="7778496" y="912537"/>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27" name="Picture 26" descr="doe_logo_ppt.png"/>
          <p:cNvPicPr>
            <a:picLocks noChangeAspect="1"/>
          </p:cNvPicPr>
          <p:nvPr/>
        </p:nvPicPr>
        <p:blipFill>
          <a:blip r:embed="rId3" cstate="print"/>
          <a:stretch>
            <a:fillRect/>
          </a:stretch>
        </p:blipFill>
        <p:spPr>
          <a:xfrm>
            <a:off x="8161867" y="276225"/>
            <a:ext cx="3657600" cy="412750"/>
          </a:xfrm>
          <a:prstGeom prst="rect">
            <a:avLst/>
          </a:prstGeom>
        </p:spPr>
      </p:pic>
      <p:sp>
        <p:nvSpPr>
          <p:cNvPr id="16" name="Title 1"/>
          <p:cNvSpPr>
            <a:spLocks noGrp="1"/>
          </p:cNvSpPr>
          <p:nvPr>
            <p:ph type="ctrTitle"/>
          </p:nvPr>
        </p:nvSpPr>
        <p:spPr>
          <a:xfrm>
            <a:off x="224133" y="147798"/>
            <a:ext cx="7548267" cy="603505"/>
          </a:xfrm>
        </p:spPr>
        <p:txBody>
          <a:bodyPr>
            <a:normAutofit/>
          </a:bodyPr>
          <a:lstStyle/>
          <a:p>
            <a:r>
              <a:rPr lang="en-US" sz="200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237067" y="846667"/>
            <a:ext cx="12192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F91766D-67B8-4A32-B216-B493C6209A7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17097"/>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85975"/>
            <a:ext cx="5386917"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317097"/>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85975"/>
            <a:ext cx="5389033"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38251"/>
            <a:ext cx="6815667"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908001"/>
            <a:ext cx="4011084"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7778496" y="5254081"/>
            <a:ext cx="4413504"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flipH="1">
            <a:off x="0" y="5254081"/>
            <a:ext cx="6096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 name="Rectangle 3"/>
          <p:cNvSpPr/>
          <p:nvPr/>
        </p:nvSpPr>
        <p:spPr>
          <a:xfrm flipH="1">
            <a:off x="6096000" y="5254081"/>
            <a:ext cx="1682496"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 name="Title 1"/>
          <p:cNvSpPr txBox="1">
            <a:spLocks/>
          </p:cNvSpPr>
          <p:nvPr/>
        </p:nvSpPr>
        <p:spPr>
          <a:xfrm>
            <a:off x="914400" y="3081846"/>
            <a:ext cx="103632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
        <p:nvSpPr>
          <p:cNvPr id="8" name="Subtitle 2"/>
          <p:cNvSpPr>
            <a:spLocks noGrp="1"/>
          </p:cNvSpPr>
          <p:nvPr>
            <p:ph type="subTitle" idx="1"/>
          </p:nvPr>
        </p:nvSpPr>
        <p:spPr>
          <a:xfrm>
            <a:off x="914400" y="4102608"/>
            <a:ext cx="85344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9" descr="PresentationBanner.jpg"/>
          <p:cNvPicPr>
            <a:picLocks noChangeAspect="1"/>
          </p:cNvPicPr>
          <p:nvPr userDrawn="1"/>
        </p:nvPicPr>
        <p:blipFill>
          <a:blip r:embed="rId2" cstate="print"/>
          <a:srcRect/>
          <a:stretch>
            <a:fillRect/>
          </a:stretch>
        </p:blipFill>
        <p:spPr bwMode="auto">
          <a:xfrm>
            <a:off x="0" y="1"/>
            <a:ext cx="12192000" cy="1368425"/>
          </a:xfrm>
          <a:prstGeom prst="rect">
            <a:avLst/>
          </a:prstGeom>
          <a:noFill/>
          <a:ln w="9525">
            <a:noFill/>
            <a:miter lim="800000"/>
            <a:headEnd/>
            <a:tailEnd/>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22" name="Picture 21" descr="Presentation4.jpg"/>
          <p:cNvPicPr>
            <a:picLocks noChangeAspect="1"/>
          </p:cNvPicPr>
          <p:nvPr userDrawn="1"/>
        </p:nvPicPr>
        <p:blipFill>
          <a:blip r:embed="rId2" cstate="print"/>
          <a:stretch>
            <a:fillRect/>
          </a:stretch>
        </p:blipFill>
        <p:spPr>
          <a:xfrm>
            <a:off x="0" y="0"/>
            <a:ext cx="12192000" cy="6858000"/>
          </a:xfrm>
          <a:prstGeom prst="rect">
            <a:avLst/>
          </a:prstGeom>
        </p:spPr>
      </p:pic>
      <p:sp>
        <p:nvSpPr>
          <p:cNvPr id="29" name="Rectangle 28"/>
          <p:cNvSpPr/>
          <p:nvPr/>
        </p:nvSpPr>
        <p:spPr>
          <a:xfrm>
            <a:off x="-1" y="5093208"/>
            <a:ext cx="6096001" cy="1764792"/>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7AC143"/>
              </a:solidFill>
            </a:endParaRPr>
          </a:p>
        </p:txBody>
      </p:sp>
      <p:sp>
        <p:nvSpPr>
          <p:cNvPr id="9" name="Rectangle 8"/>
          <p:cNvSpPr/>
          <p:nvPr/>
        </p:nvSpPr>
        <p:spPr>
          <a:xfrm flipH="1">
            <a:off x="6094329" y="5096138"/>
            <a:ext cx="1682496" cy="176479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dirty="0"/>
          </a:p>
        </p:txBody>
      </p:sp>
      <p:sp>
        <p:nvSpPr>
          <p:cNvPr id="10" name="Rectangle 9"/>
          <p:cNvSpPr/>
          <p:nvPr/>
        </p:nvSpPr>
        <p:spPr>
          <a:xfrm flipH="1">
            <a:off x="7778496" y="5093208"/>
            <a:ext cx="4413504" cy="1764792"/>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dirty="0"/>
          </a:p>
        </p:txBody>
      </p:sp>
      <p:sp>
        <p:nvSpPr>
          <p:cNvPr id="18" name="Text Placeholder 17"/>
          <p:cNvSpPr>
            <a:spLocks noGrp="1"/>
          </p:cNvSpPr>
          <p:nvPr>
            <p:ph type="body" sz="quarter" idx="10" hasCustomPrompt="1"/>
          </p:nvPr>
        </p:nvSpPr>
        <p:spPr>
          <a:xfrm>
            <a:off x="8072667" y="5206076"/>
            <a:ext cx="410973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8072600" y="5543500"/>
            <a:ext cx="411940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Rectangle 22"/>
          <p:cNvSpPr/>
          <p:nvPr/>
        </p:nvSpPr>
        <p:spPr>
          <a:xfrm flipH="1" flipV="1">
            <a:off x="0" y="912537"/>
            <a:ext cx="6096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6096000" y="912537"/>
            <a:ext cx="1682496"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6" name="Rectangle 25"/>
          <p:cNvSpPr/>
          <p:nvPr/>
        </p:nvSpPr>
        <p:spPr>
          <a:xfrm flipH="1" flipV="1">
            <a:off x="7778496" y="912537"/>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6" name="Title 1"/>
          <p:cNvSpPr>
            <a:spLocks noGrp="1"/>
          </p:cNvSpPr>
          <p:nvPr>
            <p:ph type="ctrTitle"/>
          </p:nvPr>
        </p:nvSpPr>
        <p:spPr>
          <a:xfrm>
            <a:off x="224133" y="147798"/>
            <a:ext cx="7548267" cy="603505"/>
          </a:xfrm>
        </p:spPr>
        <p:txBody>
          <a:bodyPr>
            <a:normAutofit/>
          </a:bodyPr>
          <a:lstStyle/>
          <a:p>
            <a:r>
              <a:rPr lang="en-US" sz="200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237067" y="846667"/>
            <a:ext cx="12192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7" name="Rectangle 16"/>
          <p:cNvSpPr/>
          <p:nvPr/>
        </p:nvSpPr>
        <p:spPr>
          <a:xfrm>
            <a:off x="-35539" y="0"/>
            <a:ext cx="12192000" cy="880716"/>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0" name="Title 1"/>
          <p:cNvSpPr txBox="1">
            <a:spLocks/>
          </p:cNvSpPr>
          <p:nvPr/>
        </p:nvSpPr>
        <p:spPr>
          <a:xfrm>
            <a:off x="224133" y="147798"/>
            <a:ext cx="7548267" cy="603505"/>
          </a:xfrm>
          <a:prstGeom prst="rect">
            <a:avLst/>
          </a:prstGeom>
          <a:ln>
            <a:noFill/>
          </a:ln>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50565C"/>
                </a:solidFill>
                <a:effectLst/>
                <a:uLnTx/>
                <a:uFillTx/>
                <a:latin typeface="Arial Narrow Bold"/>
                <a:ea typeface="Arial Narrow" pitchFamily="-108" charset="0"/>
                <a:cs typeface="Arial Narrow Bold"/>
              </a:rPr>
              <a:t>BUILDING ENERGY CODES PROGRAM</a:t>
            </a:r>
            <a:endParaRPr kumimoji="0" lang="en-US" sz="2000" b="1" i="0" u="none" strike="noStrike" kern="1200" cap="none" spc="0" normalizeH="0" baseline="0" noProof="0" dirty="0">
              <a:ln>
                <a:noFill/>
              </a:ln>
              <a:solidFill>
                <a:schemeClr val="accent6"/>
              </a:solidFill>
              <a:effectLst/>
              <a:uLnTx/>
              <a:uFillTx/>
              <a:latin typeface="Arial Narrow Bold"/>
              <a:ea typeface="+mj-ea"/>
              <a:cs typeface="Arial Narrow Bold"/>
            </a:endParaRPr>
          </a:p>
        </p:txBody>
      </p:sp>
      <p:pic>
        <p:nvPicPr>
          <p:cNvPr id="28" name="Picture 27" descr="eere_logo_horiz_color.eps"/>
          <p:cNvPicPr>
            <a:picLocks noChangeAspect="1"/>
          </p:cNvPicPr>
          <p:nvPr/>
        </p:nvPicPr>
        <p:blipFill>
          <a:blip r:embed="rId3" cstate="print"/>
          <a:stretch>
            <a:fillRect/>
          </a:stretch>
        </p:blipFill>
        <p:spPr>
          <a:xfrm>
            <a:off x="8157633" y="266700"/>
            <a:ext cx="3744800" cy="412750"/>
          </a:xfrm>
          <a:prstGeom prst="rect">
            <a:avLst/>
          </a:prstGeom>
        </p:spPr>
      </p:pic>
      <p:sp>
        <p:nvSpPr>
          <p:cNvPr id="3" name="Subtitle 2"/>
          <p:cNvSpPr>
            <a:spLocks noGrp="1"/>
          </p:cNvSpPr>
          <p:nvPr>
            <p:ph type="subTitle" idx="1" hasCustomPrompt="1"/>
          </p:nvPr>
        </p:nvSpPr>
        <p:spPr>
          <a:xfrm>
            <a:off x="217395" y="5253120"/>
            <a:ext cx="5843067"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19" name="Text Placeholder 18"/>
          <p:cNvSpPr>
            <a:spLocks noGrp="1"/>
          </p:cNvSpPr>
          <p:nvPr>
            <p:ph type="body" sz="quarter" idx="13" hasCustomPrompt="1"/>
          </p:nvPr>
        </p:nvSpPr>
        <p:spPr>
          <a:xfrm>
            <a:off x="224133" y="5672914"/>
            <a:ext cx="1854200" cy="288687"/>
          </a:xfrm>
        </p:spPr>
        <p:txBody>
          <a:bodyPr>
            <a:normAutofit/>
          </a:bodyPr>
          <a:lstStyle>
            <a:lvl1pPr>
              <a:buNone/>
              <a:defRPr sz="1200">
                <a:solidFill>
                  <a:srgbClr val="50565C"/>
                </a:solidFill>
                <a:latin typeface="Arial Narrow" pitchFamily="34" charset="0"/>
              </a:defRPr>
            </a:lvl1pPr>
            <a:lvl5pPr>
              <a:defRPr/>
            </a:lvl5pPr>
          </a:lstStyle>
          <a:p>
            <a:pPr lvl="0"/>
            <a:r>
              <a:rPr lang="en-US" dirty="0"/>
              <a:t>Date</a:t>
            </a:r>
          </a:p>
        </p:txBody>
      </p:sp>
      <p:sp>
        <p:nvSpPr>
          <p:cNvPr id="21" name="Rectangle 20"/>
          <p:cNvSpPr/>
          <p:nvPr/>
        </p:nvSpPr>
        <p:spPr>
          <a:xfrm flipH="1">
            <a:off x="0" y="5053395"/>
            <a:ext cx="12192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a:t>Click to edit Master 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17097"/>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85975"/>
            <a:ext cx="5386917"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317097"/>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85975"/>
            <a:ext cx="5389033"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57830CD-B589-4C47-9269-AB53DC779AC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38251"/>
            <a:ext cx="6815667"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908001"/>
            <a:ext cx="4011084"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7778496" y="5254081"/>
            <a:ext cx="4413504"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Rectangle 2"/>
          <p:cNvSpPr/>
          <p:nvPr/>
        </p:nvSpPr>
        <p:spPr>
          <a:xfrm flipH="1">
            <a:off x="0" y="5254081"/>
            <a:ext cx="6096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 name="Rectangle 3"/>
          <p:cNvSpPr/>
          <p:nvPr/>
        </p:nvSpPr>
        <p:spPr>
          <a:xfrm flipH="1">
            <a:off x="6096000" y="5254081"/>
            <a:ext cx="1682496"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 name="Title 1"/>
          <p:cNvSpPr txBox="1">
            <a:spLocks/>
          </p:cNvSpPr>
          <p:nvPr/>
        </p:nvSpPr>
        <p:spPr>
          <a:xfrm>
            <a:off x="914400" y="3081846"/>
            <a:ext cx="103632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
        <p:nvSpPr>
          <p:cNvPr id="8" name="Subtitle 2"/>
          <p:cNvSpPr>
            <a:spLocks noGrp="1"/>
          </p:cNvSpPr>
          <p:nvPr>
            <p:ph type="subTitle" idx="1"/>
          </p:nvPr>
        </p:nvSpPr>
        <p:spPr>
          <a:xfrm>
            <a:off x="914400" y="4102608"/>
            <a:ext cx="85344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Slide Number Placeholder 5"/>
          <p:cNvSpPr txBox="1">
            <a:spLocks/>
          </p:cNvSpPr>
          <p:nvPr userDrawn="1"/>
        </p:nvSpPr>
        <p:spPr>
          <a:xfrm>
            <a:off x="4671196" y="6579276"/>
            <a:ext cx="2844800" cy="365125"/>
          </a:xfrm>
          <a:prstGeom prst="rect">
            <a:avLst/>
          </a:prstGeom>
        </p:spPr>
        <p:txBody>
          <a:bodyPr/>
          <a:lstStyle>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31AEAFE-B012-4E5D-A30A-3EE3F7A869FC}"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9" descr="PresentationBanner.jpg"/>
          <p:cNvPicPr>
            <a:picLocks noChangeAspect="1"/>
          </p:cNvPicPr>
          <p:nvPr userDrawn="1"/>
        </p:nvPicPr>
        <p:blipFill>
          <a:blip r:embed="rId2" cstate="print"/>
          <a:srcRect/>
          <a:stretch>
            <a:fillRect/>
          </a:stretch>
        </p:blipFill>
        <p:spPr bwMode="auto">
          <a:xfrm>
            <a:off x="0" y="1"/>
            <a:ext cx="12192000" cy="1368425"/>
          </a:xfrm>
          <a:prstGeom prst="rect">
            <a:avLst/>
          </a:prstGeom>
          <a:noFill/>
          <a:ln w="9525">
            <a:noFill/>
            <a:miter lim="800000"/>
            <a:headEnd/>
            <a:tailEnd/>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lvl1pPr>
              <a:defRPr>
                <a:solidFill>
                  <a:srgbClr val="50565C"/>
                </a:solidFill>
              </a:defRPr>
            </a:lvl1pPr>
          </a:lstStyle>
          <a:p>
            <a:r>
              <a:rPr lang="en-US" dirty="0"/>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9347200" y="6457950"/>
            <a:ext cx="28448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68413"/>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8413"/>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F75DD6B9-D016-424C-B06C-00AD4C75A6E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E5916518-B352-47F9-B9CC-2A0CA1A7449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9923E5FB-E764-4935-A9F2-C1F535FE9A9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E11EB7AF-56DD-4183-B554-30CA862566A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90C9BDA-3878-4DA2-8107-8B20044D79E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9C2BA0C-04C0-4C74-A784-00845C35FC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4.png"/><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08354" name="Rectangle 2"/>
          <p:cNvSpPr>
            <a:spLocks noChangeArrowheads="1"/>
          </p:cNvSpPr>
          <p:nvPr/>
        </p:nvSpPr>
        <p:spPr bwMode="auto">
          <a:xfrm>
            <a:off x="0" y="0"/>
            <a:ext cx="12192000" cy="6858000"/>
          </a:xfrm>
          <a:prstGeom prst="rect">
            <a:avLst/>
          </a:prstGeom>
          <a:solidFill>
            <a:schemeClr val="bg1">
              <a:alpha val="73000"/>
            </a:schemeClr>
          </a:solidFill>
          <a:ln w="9525">
            <a:noFill/>
            <a:miter lim="800000"/>
            <a:headEnd/>
            <a:tailEnd/>
          </a:ln>
          <a:effectLst/>
        </p:spPr>
        <p:txBody>
          <a:bodyPr wrap="none" anchor="ctr"/>
          <a:lstStyle/>
          <a:p>
            <a:pPr algn="ctr">
              <a:defRPr/>
            </a:pPr>
            <a:endParaRPr lang="en-US" sz="1400" dirty="0">
              <a:ea typeface="ＭＳ Ｐゴシック" pitchFamily="34" charset="-128"/>
            </a:endParaRPr>
          </a:p>
        </p:txBody>
      </p:sp>
      <p:sp>
        <p:nvSpPr>
          <p:cNvPr id="3075" name="Rectangle 3"/>
          <p:cNvSpPr>
            <a:spLocks noGrp="1" noChangeArrowheads="1"/>
          </p:cNvSpPr>
          <p:nvPr>
            <p:ph type="body" idx="1"/>
          </p:nvPr>
        </p:nvSpPr>
        <p:spPr bwMode="auto">
          <a:xfrm>
            <a:off x="914400" y="1268413"/>
            <a:ext cx="103632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08357" name="Rectangle 5"/>
          <p:cNvSpPr>
            <a:spLocks noChangeArrowheads="1"/>
          </p:cNvSpPr>
          <p:nvPr/>
        </p:nvSpPr>
        <p:spPr bwMode="auto">
          <a:xfrm>
            <a:off x="812800" y="228600"/>
            <a:ext cx="11074400" cy="914400"/>
          </a:xfrm>
          <a:prstGeom prst="rect">
            <a:avLst/>
          </a:prstGeom>
          <a:noFill/>
          <a:ln w="9525">
            <a:noFill/>
            <a:miter lim="800000"/>
            <a:headEnd/>
            <a:tailEnd/>
          </a:ln>
          <a:effectLst>
            <a:outerShdw dist="35921" dir="2700000" algn="ctr" rotWithShape="0">
              <a:srgbClr val="DDDDDD"/>
            </a:outerShdw>
          </a:effectLst>
        </p:spPr>
        <p:txBody>
          <a:bodyPr lIns="0" tIns="0" rIns="0" bIns="0" anchor="ctr"/>
          <a:lstStyle/>
          <a:p>
            <a:pPr>
              <a:defRPr/>
            </a:pPr>
            <a:endParaRPr lang="en-US" sz="3200" dirty="0">
              <a:solidFill>
                <a:srgbClr val="005288"/>
              </a:solidFill>
              <a:ea typeface="ＭＳ Ｐゴシック" pitchFamily="34" charset="-128"/>
            </a:endParaRPr>
          </a:p>
        </p:txBody>
      </p:sp>
      <p:sp>
        <p:nvSpPr>
          <p:cNvPr id="3078" name="Rectangle 6"/>
          <p:cNvSpPr>
            <a:spLocks noGrp="1" noChangeArrowheads="1"/>
          </p:cNvSpPr>
          <p:nvPr>
            <p:ph type="title"/>
          </p:nvPr>
        </p:nvSpPr>
        <p:spPr bwMode="auto">
          <a:xfrm>
            <a:off x="914400" y="252414"/>
            <a:ext cx="10363200" cy="76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508359" name="Rectangle 7"/>
          <p:cNvSpPr>
            <a:spLocks noChangeArrowheads="1"/>
          </p:cNvSpPr>
          <p:nvPr/>
        </p:nvSpPr>
        <p:spPr bwMode="auto">
          <a:xfrm>
            <a:off x="-14817" y="0"/>
            <a:ext cx="749301" cy="6858000"/>
          </a:xfrm>
          <a:prstGeom prst="rect">
            <a:avLst/>
          </a:prstGeom>
          <a:solidFill>
            <a:srgbClr val="005288"/>
          </a:solidFill>
          <a:ln w="9525">
            <a:noFill/>
            <a:miter lim="800000"/>
            <a:headEnd/>
            <a:tailEnd/>
          </a:ln>
          <a:effectLst/>
        </p:spPr>
        <p:txBody>
          <a:bodyPr wrap="none" anchor="ctr"/>
          <a:lstStyle/>
          <a:p>
            <a:pPr algn="ctr">
              <a:defRPr/>
            </a:pPr>
            <a:endParaRPr lang="en-US" sz="1400" dirty="0">
              <a:ea typeface="ＭＳ Ｐゴシック" pitchFamily="34" charset="-128"/>
            </a:endParaRPr>
          </a:p>
        </p:txBody>
      </p:sp>
      <p:sp>
        <p:nvSpPr>
          <p:cNvPr id="1508360" name="Rectangle 8"/>
          <p:cNvSpPr>
            <a:spLocks noChangeArrowheads="1"/>
          </p:cNvSpPr>
          <p:nvPr/>
        </p:nvSpPr>
        <p:spPr bwMode="auto">
          <a:xfrm>
            <a:off x="624418" y="0"/>
            <a:ext cx="103716" cy="6858000"/>
          </a:xfrm>
          <a:prstGeom prst="rect">
            <a:avLst/>
          </a:prstGeom>
          <a:solidFill>
            <a:srgbClr val="8DC63F"/>
          </a:solidFill>
          <a:ln w="9525">
            <a:noFill/>
            <a:miter lim="800000"/>
            <a:headEnd/>
            <a:tailEnd/>
          </a:ln>
          <a:effectLst/>
        </p:spPr>
        <p:txBody>
          <a:bodyPr wrap="none" anchor="ctr"/>
          <a:lstStyle/>
          <a:p>
            <a:pPr algn="ctr">
              <a:defRPr/>
            </a:pPr>
            <a:endParaRPr lang="en-US" sz="1400" dirty="0">
              <a:ea typeface="ＭＳ Ｐゴシック" pitchFamily="34" charset="-128"/>
            </a:endParaRPr>
          </a:p>
        </p:txBody>
      </p:sp>
      <p:sp>
        <p:nvSpPr>
          <p:cNvPr id="1508361" name="Rectangle 9"/>
          <p:cNvSpPr>
            <a:spLocks noChangeArrowheads="1"/>
          </p:cNvSpPr>
          <p:nvPr/>
        </p:nvSpPr>
        <p:spPr bwMode="auto">
          <a:xfrm>
            <a:off x="0" y="898525"/>
            <a:ext cx="12192000" cy="88900"/>
          </a:xfrm>
          <a:prstGeom prst="rect">
            <a:avLst/>
          </a:prstGeom>
          <a:solidFill>
            <a:srgbClr val="6799C8"/>
          </a:solidFill>
          <a:ln w="9525">
            <a:noFill/>
            <a:miter lim="800000"/>
            <a:headEnd/>
            <a:tailEnd/>
          </a:ln>
          <a:effectLst/>
        </p:spPr>
        <p:txBody>
          <a:bodyPr wrap="none" anchor="ctr"/>
          <a:lstStyle/>
          <a:p>
            <a:pPr algn="ctr">
              <a:defRPr/>
            </a:pPr>
            <a:endParaRPr lang="en-US" sz="1400" dirty="0">
              <a:ea typeface="ＭＳ Ｐゴシック" pitchFamily="34" charset="-128"/>
            </a:endParaRPr>
          </a:p>
        </p:txBody>
      </p:sp>
      <p:sp>
        <p:nvSpPr>
          <p:cNvPr id="1508356" name="Rectangle 4"/>
          <p:cNvSpPr>
            <a:spLocks noGrp="1" noChangeArrowheads="1"/>
          </p:cNvSpPr>
          <p:nvPr>
            <p:ph type="sldNum" sz="quarter" idx="4"/>
          </p:nvPr>
        </p:nvSpPr>
        <p:spPr bwMode="auto">
          <a:xfrm>
            <a:off x="9347200" y="64008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solidFill>
                  <a:srgbClr val="8DC63F"/>
                </a:solidFill>
                <a:ea typeface="ＭＳ Ｐゴシック" pitchFamily="34" charset="-128"/>
              </a:defRPr>
            </a:lvl1pPr>
          </a:lstStyle>
          <a:p>
            <a:pPr>
              <a:defRPr/>
            </a:pPr>
            <a:fld id="{1BBAA893-ED70-4F79-9690-C4570E8A31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8" r:id="rId1"/>
    <p:sldLayoutId id="2147483824" r:id="rId2"/>
    <p:sldLayoutId id="2147483823" r:id="rId3"/>
    <p:sldLayoutId id="2147483822" r:id="rId4"/>
    <p:sldLayoutId id="2147483821" r:id="rId5"/>
    <p:sldLayoutId id="2147483820" r:id="rId6"/>
    <p:sldLayoutId id="2147483819" r:id="rId7"/>
    <p:sldLayoutId id="2147483818" r:id="rId8"/>
    <p:sldLayoutId id="2147483817" r:id="rId9"/>
    <p:sldLayoutId id="2147483816" r:id="rId10"/>
    <p:sldLayoutId id="2147483815" r:id="rId11"/>
    <p:sldLayoutId id="2147483814" r:id="rId12"/>
    <p:sldLayoutId id="2147483813" r:id="rId13"/>
    <p:sldLayoutId id="2147483825" r:id="rId14"/>
    <p:sldLayoutId id="2147483826" r:id="rId15"/>
    <p:sldLayoutId id="2147483827" r:id="rId16"/>
  </p:sldLayoutIdLst>
  <p:hf hdr="0" ftr="0" dt="0"/>
  <p:txStyles>
    <p:titleStyle>
      <a:lvl1pPr algn="l" rtl="0" eaLnBrk="0" fontAlgn="base" hangingPunct="0">
        <a:spcBef>
          <a:spcPct val="0"/>
        </a:spcBef>
        <a:spcAft>
          <a:spcPct val="0"/>
        </a:spcAft>
        <a:defRPr sz="3200" b="1">
          <a:solidFill>
            <a:srgbClr val="005288"/>
          </a:solidFill>
          <a:latin typeface="+mj-lt"/>
          <a:ea typeface="ＭＳ Ｐゴシック" pitchFamily="34" charset="-128"/>
          <a:cs typeface="+mj-cs"/>
        </a:defRPr>
      </a:lvl1pPr>
      <a:lvl2pPr algn="l" rtl="0" eaLnBrk="0" fontAlgn="base" hangingPunct="0">
        <a:spcBef>
          <a:spcPct val="0"/>
        </a:spcBef>
        <a:spcAft>
          <a:spcPct val="0"/>
        </a:spcAft>
        <a:defRPr sz="3200" b="1">
          <a:solidFill>
            <a:srgbClr val="005288"/>
          </a:solidFill>
          <a:latin typeface="Arial" charset="0"/>
          <a:ea typeface="ＭＳ Ｐゴシック" pitchFamily="34" charset="-128"/>
        </a:defRPr>
      </a:lvl2pPr>
      <a:lvl3pPr algn="l" rtl="0" eaLnBrk="0" fontAlgn="base" hangingPunct="0">
        <a:spcBef>
          <a:spcPct val="0"/>
        </a:spcBef>
        <a:spcAft>
          <a:spcPct val="0"/>
        </a:spcAft>
        <a:defRPr sz="3200" b="1">
          <a:solidFill>
            <a:srgbClr val="005288"/>
          </a:solidFill>
          <a:latin typeface="Arial" charset="0"/>
          <a:ea typeface="ＭＳ Ｐゴシック" pitchFamily="34" charset="-128"/>
        </a:defRPr>
      </a:lvl3pPr>
      <a:lvl4pPr algn="l" rtl="0" eaLnBrk="0" fontAlgn="base" hangingPunct="0">
        <a:spcBef>
          <a:spcPct val="0"/>
        </a:spcBef>
        <a:spcAft>
          <a:spcPct val="0"/>
        </a:spcAft>
        <a:defRPr sz="3200" b="1">
          <a:solidFill>
            <a:srgbClr val="005288"/>
          </a:solidFill>
          <a:latin typeface="Arial" charset="0"/>
          <a:ea typeface="ＭＳ Ｐゴシック" pitchFamily="34" charset="-128"/>
        </a:defRPr>
      </a:lvl4pPr>
      <a:lvl5pPr algn="l" rtl="0" eaLnBrk="0" fontAlgn="base" hangingPunct="0">
        <a:spcBef>
          <a:spcPct val="0"/>
        </a:spcBef>
        <a:spcAft>
          <a:spcPct val="0"/>
        </a:spcAft>
        <a:defRPr sz="3200" b="1">
          <a:solidFill>
            <a:srgbClr val="005288"/>
          </a:solidFill>
          <a:latin typeface="Arial" charset="0"/>
          <a:ea typeface="ＭＳ Ｐゴシック" pitchFamily="34" charset="-128"/>
        </a:defRPr>
      </a:lvl5pPr>
      <a:lvl6pPr marL="457200" algn="l" rtl="0" fontAlgn="base">
        <a:spcBef>
          <a:spcPct val="0"/>
        </a:spcBef>
        <a:spcAft>
          <a:spcPct val="0"/>
        </a:spcAft>
        <a:defRPr sz="3200" b="1">
          <a:solidFill>
            <a:srgbClr val="005288"/>
          </a:solidFill>
          <a:latin typeface="Arial" charset="0"/>
        </a:defRPr>
      </a:lvl6pPr>
      <a:lvl7pPr marL="914400" algn="l" rtl="0" fontAlgn="base">
        <a:spcBef>
          <a:spcPct val="0"/>
        </a:spcBef>
        <a:spcAft>
          <a:spcPct val="0"/>
        </a:spcAft>
        <a:defRPr sz="3200" b="1">
          <a:solidFill>
            <a:srgbClr val="005288"/>
          </a:solidFill>
          <a:latin typeface="Arial" charset="0"/>
        </a:defRPr>
      </a:lvl7pPr>
      <a:lvl8pPr marL="1371600" algn="l" rtl="0" fontAlgn="base">
        <a:spcBef>
          <a:spcPct val="0"/>
        </a:spcBef>
        <a:spcAft>
          <a:spcPct val="0"/>
        </a:spcAft>
        <a:defRPr sz="3200" b="1">
          <a:solidFill>
            <a:srgbClr val="005288"/>
          </a:solidFill>
          <a:latin typeface="Arial" charset="0"/>
        </a:defRPr>
      </a:lvl8pPr>
      <a:lvl9pPr marL="1828800" algn="l" rtl="0" fontAlgn="base">
        <a:spcBef>
          <a:spcPct val="0"/>
        </a:spcBef>
        <a:spcAft>
          <a:spcPct val="0"/>
        </a:spcAft>
        <a:defRPr sz="32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rgbClr val="005288"/>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rgbClr val="005288"/>
          </a:solidFill>
          <a:latin typeface="+mn-lt"/>
          <a:ea typeface="ＭＳ Ｐゴシック" pitchFamily="-108" charset="-128"/>
        </a:defRPr>
      </a:lvl2pPr>
      <a:lvl3pPr marL="11430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5pPr>
      <a:lvl6pPr marL="2514600" indent="-228600" algn="l" rtl="0" fontAlgn="base">
        <a:spcBef>
          <a:spcPct val="20000"/>
        </a:spcBef>
        <a:spcAft>
          <a:spcPct val="0"/>
        </a:spcAft>
        <a:buChar char="•"/>
        <a:defRPr>
          <a:solidFill>
            <a:srgbClr val="005288"/>
          </a:solidFill>
          <a:latin typeface="+mn-lt"/>
        </a:defRPr>
      </a:lvl6pPr>
      <a:lvl7pPr marL="2971800" indent="-228600" algn="l" rtl="0" fontAlgn="base">
        <a:spcBef>
          <a:spcPct val="20000"/>
        </a:spcBef>
        <a:spcAft>
          <a:spcPct val="0"/>
        </a:spcAft>
        <a:buChar char="•"/>
        <a:defRPr>
          <a:solidFill>
            <a:srgbClr val="005288"/>
          </a:solidFill>
          <a:latin typeface="+mn-lt"/>
        </a:defRPr>
      </a:lvl7pPr>
      <a:lvl8pPr marL="3429000" indent="-228600" algn="l" rtl="0" fontAlgn="base">
        <a:spcBef>
          <a:spcPct val="20000"/>
        </a:spcBef>
        <a:spcAft>
          <a:spcPct val="0"/>
        </a:spcAft>
        <a:buChar char="•"/>
        <a:defRPr>
          <a:solidFill>
            <a:srgbClr val="005288"/>
          </a:solidFill>
          <a:latin typeface="+mn-lt"/>
        </a:defRPr>
      </a:lvl8pPr>
      <a:lvl9pPr marL="3886200" indent="-228600" algn="l" rtl="0" fontAlgn="base">
        <a:spcBef>
          <a:spcPct val="20000"/>
        </a:spcBef>
        <a:spcAft>
          <a:spcPct val="0"/>
        </a:spcAft>
        <a:buChar char="•"/>
        <a:defRPr>
          <a:solidFill>
            <a:srgbClr val="0052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bwMode="auto">
          <a:xfrm>
            <a:off x="914400" y="1371600"/>
            <a:ext cx="103632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6"/>
          <p:cNvSpPr>
            <a:spLocks noGrp="1" noChangeArrowheads="1"/>
          </p:cNvSpPr>
          <p:nvPr>
            <p:ph type="title"/>
          </p:nvPr>
        </p:nvSpPr>
        <p:spPr bwMode="auto">
          <a:xfrm>
            <a:off x="914400" y="152400"/>
            <a:ext cx="10363200" cy="763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830" r:id="rId1"/>
  </p:sldLayoutIdLst>
  <p:hf hdr="0" ftr="0" dt="0"/>
  <p:txStyles>
    <p:titleStyle>
      <a:lvl1pPr algn="l" rtl="0" eaLnBrk="0" fontAlgn="base" hangingPunct="0">
        <a:spcBef>
          <a:spcPct val="0"/>
        </a:spcBef>
        <a:spcAft>
          <a:spcPct val="0"/>
        </a:spcAft>
        <a:defRPr sz="3600" b="1">
          <a:solidFill>
            <a:srgbClr val="005288"/>
          </a:solidFill>
          <a:latin typeface="+mj-lt"/>
          <a:ea typeface="+mj-ea"/>
          <a:cs typeface="+mj-cs"/>
        </a:defRPr>
      </a:lvl1pPr>
      <a:lvl2pPr algn="l" rtl="0" eaLnBrk="0" fontAlgn="base" hangingPunct="0">
        <a:spcBef>
          <a:spcPct val="0"/>
        </a:spcBef>
        <a:spcAft>
          <a:spcPct val="0"/>
        </a:spcAft>
        <a:defRPr sz="3600" b="1">
          <a:solidFill>
            <a:srgbClr val="005288"/>
          </a:solidFill>
          <a:latin typeface="Arial" charset="0"/>
          <a:ea typeface="ＭＳ Ｐゴシック" pitchFamily="34" charset="-128"/>
        </a:defRPr>
      </a:lvl2pPr>
      <a:lvl3pPr algn="l" rtl="0" eaLnBrk="0" fontAlgn="base" hangingPunct="0">
        <a:spcBef>
          <a:spcPct val="0"/>
        </a:spcBef>
        <a:spcAft>
          <a:spcPct val="0"/>
        </a:spcAft>
        <a:defRPr sz="3600" b="1">
          <a:solidFill>
            <a:srgbClr val="005288"/>
          </a:solidFill>
          <a:latin typeface="Arial" charset="0"/>
          <a:ea typeface="ＭＳ Ｐゴシック" pitchFamily="34" charset="-128"/>
        </a:defRPr>
      </a:lvl3pPr>
      <a:lvl4pPr algn="l" rtl="0" eaLnBrk="0" fontAlgn="base" hangingPunct="0">
        <a:spcBef>
          <a:spcPct val="0"/>
        </a:spcBef>
        <a:spcAft>
          <a:spcPct val="0"/>
        </a:spcAft>
        <a:defRPr sz="3600" b="1">
          <a:solidFill>
            <a:srgbClr val="005288"/>
          </a:solidFill>
          <a:latin typeface="Arial" charset="0"/>
          <a:ea typeface="ＭＳ Ｐゴシック" pitchFamily="34" charset="-128"/>
        </a:defRPr>
      </a:lvl4pPr>
      <a:lvl5pPr algn="l" rtl="0" eaLnBrk="0" fontAlgn="base" hangingPunct="0">
        <a:spcBef>
          <a:spcPct val="0"/>
        </a:spcBef>
        <a:spcAft>
          <a:spcPct val="0"/>
        </a:spcAft>
        <a:defRPr sz="3600" b="1">
          <a:solidFill>
            <a:srgbClr val="005288"/>
          </a:solidFill>
          <a:latin typeface="Arial" charset="0"/>
          <a:ea typeface="ＭＳ Ｐゴシック" pitchFamily="34" charset="-128"/>
        </a:defRPr>
      </a:lvl5pPr>
      <a:lvl6pPr marL="457200" algn="l" rtl="0" fontAlgn="base">
        <a:spcBef>
          <a:spcPct val="0"/>
        </a:spcBef>
        <a:spcAft>
          <a:spcPct val="0"/>
        </a:spcAft>
        <a:defRPr sz="3600" b="1">
          <a:solidFill>
            <a:srgbClr val="005288"/>
          </a:solidFill>
          <a:latin typeface="Arial" charset="0"/>
        </a:defRPr>
      </a:lvl6pPr>
      <a:lvl7pPr marL="914400" algn="l" rtl="0" fontAlgn="base">
        <a:spcBef>
          <a:spcPct val="0"/>
        </a:spcBef>
        <a:spcAft>
          <a:spcPct val="0"/>
        </a:spcAft>
        <a:defRPr sz="3600" b="1">
          <a:solidFill>
            <a:srgbClr val="005288"/>
          </a:solidFill>
          <a:latin typeface="Arial" charset="0"/>
        </a:defRPr>
      </a:lvl7pPr>
      <a:lvl8pPr marL="1371600" algn="l" rtl="0" fontAlgn="base">
        <a:spcBef>
          <a:spcPct val="0"/>
        </a:spcBef>
        <a:spcAft>
          <a:spcPct val="0"/>
        </a:spcAft>
        <a:defRPr sz="3600" b="1">
          <a:solidFill>
            <a:srgbClr val="005288"/>
          </a:solidFill>
          <a:latin typeface="Arial" charset="0"/>
        </a:defRPr>
      </a:lvl8pPr>
      <a:lvl9pPr marL="1828800" algn="l" rtl="0" fontAlgn="base">
        <a:spcBef>
          <a:spcPct val="0"/>
        </a:spcBef>
        <a:spcAft>
          <a:spcPct val="0"/>
        </a:spcAft>
        <a:defRPr sz="36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ea typeface="+mn-ea"/>
        </a:defRPr>
      </a:lvl2pPr>
      <a:lvl3pPr marL="1143000" indent="-228600" algn="l" rtl="0" eaLnBrk="0" fontAlgn="base" hangingPunct="0">
        <a:spcBef>
          <a:spcPct val="20000"/>
        </a:spcBef>
        <a:spcAft>
          <a:spcPct val="0"/>
        </a:spcAft>
        <a:buChar char="•"/>
        <a:defRPr sz="20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12192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7AC143"/>
              </a:solidFill>
            </a:endParaRPr>
          </a:p>
        </p:txBody>
      </p:sp>
      <p:sp>
        <p:nvSpPr>
          <p:cNvPr id="16" name="Rectangle 15"/>
          <p:cNvSpPr/>
          <p:nvPr/>
        </p:nvSpPr>
        <p:spPr>
          <a:xfrm>
            <a:off x="0" y="6611112"/>
            <a:ext cx="12192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4" name="Title Placeholder 13"/>
          <p:cNvSpPr>
            <a:spLocks noGrp="1"/>
          </p:cNvSpPr>
          <p:nvPr>
            <p:ph type="title"/>
          </p:nvPr>
        </p:nvSpPr>
        <p:spPr>
          <a:xfrm>
            <a:off x="209551" y="0"/>
            <a:ext cx="7579783" cy="921004"/>
          </a:xfrm>
          <a:prstGeom prst="rect">
            <a:avLst/>
          </a:prstGeom>
          <a:ln>
            <a:noFill/>
          </a:ln>
        </p:spPr>
        <p:txBody>
          <a:bodyPr vert="horz" lIns="91440" tIns="45720" rIns="91440" bIns="45720" rtlCol="0" anchor="ctr">
            <a:normAutofit/>
          </a:bodyPr>
          <a:lstStyle/>
          <a:p>
            <a:r>
              <a:rPr lang="en-US" dirty="0"/>
              <a:t>Title = Arial bold 26pt</a:t>
            </a:r>
          </a:p>
        </p:txBody>
      </p:sp>
      <p:sp>
        <p:nvSpPr>
          <p:cNvPr id="15" name="Text Placeholder 14"/>
          <p:cNvSpPr>
            <a:spLocks noGrp="1"/>
          </p:cNvSpPr>
          <p:nvPr>
            <p:ph type="body" idx="1"/>
          </p:nvPr>
        </p:nvSpPr>
        <p:spPr>
          <a:xfrm>
            <a:off x="609600" y="1590675"/>
            <a:ext cx="10972800" cy="4810887"/>
          </a:xfrm>
          <a:prstGeom prst="rect">
            <a:avLst/>
          </a:prstGeom>
        </p:spPr>
        <p:txBody>
          <a:bodyPr vert="horz" lIns="91440" tIns="45720" rIns="91440" bIns="45720" rtlCol="0">
            <a:normAutofit/>
          </a:bodyPr>
          <a:lstStyle/>
          <a:p>
            <a:pPr lvl="0"/>
            <a:r>
              <a:rPr lang="en-US" dirty="0"/>
              <a:t>Arial 24pt</a:t>
            </a:r>
          </a:p>
          <a:p>
            <a:pPr lvl="1"/>
            <a:r>
              <a:rPr lang="en-US" dirty="0"/>
              <a:t>Arial 20pt</a:t>
            </a:r>
          </a:p>
          <a:p>
            <a:pPr lvl="2"/>
            <a:r>
              <a:rPr lang="en-US" dirty="0"/>
              <a:t>Arial 18pt</a:t>
            </a:r>
          </a:p>
          <a:p>
            <a:pPr lvl="3"/>
            <a:r>
              <a:rPr lang="en-US" dirty="0"/>
              <a:t>Arial 18pt</a:t>
            </a:r>
          </a:p>
          <a:p>
            <a:pPr lvl="4"/>
            <a:r>
              <a:rPr lang="en-US" dirty="0"/>
              <a:t>Arial 18pt</a:t>
            </a:r>
          </a:p>
        </p:txBody>
      </p:sp>
      <p:sp>
        <p:nvSpPr>
          <p:cNvPr id="17" name="Text Placeholder 9"/>
          <p:cNvSpPr txBox="1">
            <a:spLocks/>
          </p:cNvSpPr>
          <p:nvPr/>
        </p:nvSpPr>
        <p:spPr>
          <a:xfrm>
            <a:off x="84223" y="6616800"/>
            <a:ext cx="9715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1000" b="0" i="0" dirty="0">
                <a:latin typeface="HelveticaNeueLT Std Med"/>
                <a:cs typeface="HelveticaNeueLT Std Med"/>
              </a:rPr>
              <a:t>    BUILDING ENERGY CODES </a:t>
            </a:r>
            <a:r>
              <a:rPr lang="en-US" sz="1000" b="0" i="0" dirty="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6096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4" name="Rectangle 23"/>
          <p:cNvSpPr/>
          <p:nvPr/>
        </p:nvSpPr>
        <p:spPr>
          <a:xfrm flipH="1" flipV="1">
            <a:off x="6096000" y="921004"/>
            <a:ext cx="1682496"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7778496" y="921004"/>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3" name="Text Placeholder 9"/>
          <p:cNvSpPr txBox="1">
            <a:spLocks/>
          </p:cNvSpPr>
          <p:nvPr/>
        </p:nvSpPr>
        <p:spPr>
          <a:xfrm>
            <a:off x="7302501" y="6616800"/>
            <a:ext cx="4889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www.energycodes.gov/training</a:t>
            </a:r>
          </a:p>
        </p:txBody>
      </p:sp>
      <p:pic>
        <p:nvPicPr>
          <p:cNvPr id="19" name="Picture 18" descr="doe_logo_ppt.png"/>
          <p:cNvPicPr>
            <a:picLocks noChangeAspect="1"/>
          </p:cNvPicPr>
          <p:nvPr/>
        </p:nvPicPr>
        <p:blipFill>
          <a:blip r:embed="rId10" cstate="print"/>
          <a:stretch>
            <a:fillRect/>
          </a:stretch>
        </p:blipFill>
        <p:spPr>
          <a:xfrm>
            <a:off x="8161867" y="276225"/>
            <a:ext cx="3657600" cy="412750"/>
          </a:xfrm>
          <a:prstGeom prst="rect">
            <a:avLst/>
          </a:prstGeom>
        </p:spPr>
      </p:pic>
      <p:sp>
        <p:nvSpPr>
          <p:cNvPr id="18" name="TextBox 17"/>
          <p:cNvSpPr txBox="1"/>
          <p:nvPr/>
        </p:nvSpPr>
        <p:spPr>
          <a:xfrm>
            <a:off x="11314480" y="6360592"/>
            <a:ext cx="8636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a:ln>
                <a:noFill/>
              </a:ln>
              <a:solidFill>
                <a:schemeClr val="tx2"/>
              </a:solidFill>
              <a:effectLst/>
              <a:uLnTx/>
              <a:uFillTx/>
              <a:latin typeface="Arial Narrow"/>
              <a:ea typeface="+mn-ea"/>
              <a:cs typeface="Arial Narrow"/>
            </a:endParaRP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35539" y="0"/>
            <a:ext cx="12192000"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6" name="Rectangle 25"/>
          <p:cNvSpPr/>
          <p:nvPr/>
        </p:nvSpPr>
        <p:spPr>
          <a:xfrm>
            <a:off x="0" y="6611112"/>
            <a:ext cx="12192000" cy="246888"/>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1" name="Rectangle 20"/>
          <p:cNvSpPr/>
          <p:nvPr/>
        </p:nvSpPr>
        <p:spPr>
          <a:xfrm>
            <a:off x="-35539" y="0"/>
            <a:ext cx="12227539"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22" name="Picture 21" descr="eere_logo_horiz_color.eps"/>
          <p:cNvPicPr>
            <a:picLocks noChangeAspect="1"/>
          </p:cNvPicPr>
          <p:nvPr/>
        </p:nvPicPr>
        <p:blipFill>
          <a:blip r:embed="rId11" cstate="print"/>
          <a:stretch>
            <a:fillRect/>
          </a:stretch>
        </p:blipFill>
        <p:spPr>
          <a:xfrm>
            <a:off x="8157633" y="266700"/>
            <a:ext cx="3744800" cy="412750"/>
          </a:xfrm>
          <a:prstGeom prst="rect">
            <a:avLst/>
          </a:prstGeom>
        </p:spPr>
      </p:pic>
      <p:sp>
        <p:nvSpPr>
          <p:cNvPr id="14" name="Title Placeholder 13"/>
          <p:cNvSpPr>
            <a:spLocks noGrp="1"/>
          </p:cNvSpPr>
          <p:nvPr>
            <p:ph type="title"/>
          </p:nvPr>
        </p:nvSpPr>
        <p:spPr>
          <a:xfrm>
            <a:off x="209551" y="0"/>
            <a:ext cx="7579783" cy="921004"/>
          </a:xfrm>
          <a:prstGeom prst="rect">
            <a:avLst/>
          </a:prstGeom>
          <a:ln>
            <a:noFill/>
          </a:ln>
        </p:spPr>
        <p:txBody>
          <a:bodyPr vert="horz" lIns="91440" tIns="45720" rIns="91440" bIns="45720" rtlCol="0" anchor="ctr">
            <a:normAutofit/>
          </a:bodyPr>
          <a:lstStyle/>
          <a:p>
            <a:r>
              <a:rPr lang="en-US" dirty="0"/>
              <a:t>Title = Arial bold 26pt</a:t>
            </a:r>
          </a:p>
        </p:txBody>
      </p:sp>
      <p:sp>
        <p:nvSpPr>
          <p:cNvPr id="15" name="Text Placeholder 14"/>
          <p:cNvSpPr>
            <a:spLocks noGrp="1"/>
          </p:cNvSpPr>
          <p:nvPr>
            <p:ph type="body" idx="1"/>
          </p:nvPr>
        </p:nvSpPr>
        <p:spPr>
          <a:xfrm>
            <a:off x="609600" y="1590675"/>
            <a:ext cx="10972800" cy="4810887"/>
          </a:xfrm>
          <a:prstGeom prst="rect">
            <a:avLst/>
          </a:prstGeom>
        </p:spPr>
        <p:txBody>
          <a:bodyPr vert="horz" lIns="91440" tIns="45720" rIns="91440" bIns="45720" rtlCol="0">
            <a:normAutofit/>
          </a:bodyPr>
          <a:lstStyle/>
          <a:p>
            <a:pPr lvl="0"/>
            <a:r>
              <a:rPr lang="en-US" dirty="0"/>
              <a:t>Arial 24pt</a:t>
            </a:r>
          </a:p>
          <a:p>
            <a:pPr lvl="1"/>
            <a:r>
              <a:rPr lang="en-US" dirty="0"/>
              <a:t>Arial 20pt</a:t>
            </a:r>
          </a:p>
          <a:p>
            <a:pPr lvl="2"/>
            <a:r>
              <a:rPr lang="en-US" dirty="0"/>
              <a:t>Arial 18pt</a:t>
            </a:r>
          </a:p>
          <a:p>
            <a:pPr lvl="3"/>
            <a:r>
              <a:rPr lang="en-US" dirty="0"/>
              <a:t>Arial 18pt</a:t>
            </a:r>
          </a:p>
          <a:p>
            <a:pPr lvl="4"/>
            <a:r>
              <a:rPr lang="en-US" dirty="0"/>
              <a:t>Arial 18pt</a:t>
            </a:r>
          </a:p>
        </p:txBody>
      </p:sp>
      <p:sp>
        <p:nvSpPr>
          <p:cNvPr id="17" name="Text Placeholder 9"/>
          <p:cNvSpPr txBox="1">
            <a:spLocks/>
          </p:cNvSpPr>
          <p:nvPr/>
        </p:nvSpPr>
        <p:spPr>
          <a:xfrm>
            <a:off x="84223" y="6616800"/>
            <a:ext cx="9715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1000" b="0" i="0" dirty="0">
                <a:solidFill>
                  <a:schemeClr val="tx1"/>
                </a:solidFill>
                <a:latin typeface="HelveticaNeueLT Std Med"/>
                <a:cs typeface="HelveticaNeueLT Std Med"/>
              </a:rPr>
              <a:t>    </a:t>
            </a:r>
            <a:r>
              <a:rPr lang="en-US" sz="1000" b="1" i="0" dirty="0">
                <a:solidFill>
                  <a:schemeClr val="accent5"/>
                </a:solidFill>
                <a:latin typeface="HelveticaNeueLT Std Med"/>
                <a:cs typeface="HelveticaNeueLT Std Med"/>
              </a:rPr>
              <a:t>BUILDING ENERGY CODES PROGRAM</a:t>
            </a:r>
            <a:endParaRPr kumimoji="0" lang="en-US" sz="1000" b="1" i="0" u="none" strike="noStrike" kern="1200" cap="none" spc="0" normalizeH="0" baseline="0" noProof="0" dirty="0">
              <a:ln w="0" cap="flat" cmpd="sng" algn="ctr">
                <a:noFill/>
                <a:prstDash val="solid"/>
                <a:round/>
                <a:headEnd type="none" w="med" len="med"/>
                <a:tailEnd type="none" w="med" len="med"/>
              </a:ln>
              <a:solidFill>
                <a:schemeClr val="accent6"/>
              </a:solidFill>
              <a:effectLst/>
              <a:uLnTx/>
              <a:uFillTx/>
              <a:latin typeface="HelveticaNeueLT Std Med"/>
              <a:ea typeface="+mn-ea"/>
              <a:cs typeface="HelveticaNeueLT Std Med"/>
            </a:endParaRPr>
          </a:p>
        </p:txBody>
      </p:sp>
      <p:sp>
        <p:nvSpPr>
          <p:cNvPr id="23" name="Rectangle 22"/>
          <p:cNvSpPr/>
          <p:nvPr/>
        </p:nvSpPr>
        <p:spPr>
          <a:xfrm flipH="1" flipV="1">
            <a:off x="0" y="921004"/>
            <a:ext cx="6096000" cy="5486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4" name="Rectangle 23"/>
          <p:cNvSpPr/>
          <p:nvPr/>
        </p:nvSpPr>
        <p:spPr>
          <a:xfrm flipH="1" flipV="1">
            <a:off x="6096000" y="921004"/>
            <a:ext cx="1682496"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7778496" y="921004"/>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3" name="Text Placeholder 9"/>
          <p:cNvSpPr txBox="1">
            <a:spLocks/>
          </p:cNvSpPr>
          <p:nvPr/>
        </p:nvSpPr>
        <p:spPr>
          <a:xfrm>
            <a:off x="7302501" y="6616800"/>
            <a:ext cx="4889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www.energycodes.gov</a:t>
            </a:r>
          </a:p>
        </p:txBody>
      </p:sp>
      <p:sp>
        <p:nvSpPr>
          <p:cNvPr id="20" name="Rectangle 19"/>
          <p:cNvSpPr/>
          <p:nvPr/>
        </p:nvSpPr>
        <p:spPr>
          <a:xfrm flipH="1">
            <a:off x="0" y="6567680"/>
            <a:ext cx="12192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Lst>
  <p:hf hdr="0" ftr="0" dt="0"/>
  <p:txStyles>
    <p:title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1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2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1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3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7.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7"/>
          <p:cNvSpPr txBox="1">
            <a:spLocks noChangeArrowheads="1"/>
          </p:cNvSpPr>
          <p:nvPr/>
        </p:nvSpPr>
        <p:spPr bwMode="auto">
          <a:xfrm>
            <a:off x="217395" y="6629400"/>
            <a:ext cx="1543050" cy="228600"/>
          </a:xfrm>
          <a:prstGeom prst="rect">
            <a:avLst/>
          </a:prstGeom>
          <a:noFill/>
          <a:ln w="9525">
            <a:noFill/>
            <a:miter lim="800000"/>
            <a:headEnd/>
            <a:tailEnd/>
          </a:ln>
          <a:effectLst/>
        </p:spPr>
        <p:txBody>
          <a:bodyPr>
            <a:spAutoFit/>
          </a:bodyPr>
          <a:lstStyle/>
          <a:p>
            <a:pPr>
              <a:spcBef>
                <a:spcPct val="50000"/>
              </a:spcBef>
            </a:pPr>
            <a:r>
              <a:rPr lang="en-US" sz="900" dirty="0"/>
              <a:t>PNNL-SA-170333</a:t>
            </a:r>
          </a:p>
        </p:txBody>
      </p:sp>
      <p:sp>
        <p:nvSpPr>
          <p:cNvPr id="7" name="Subtitle 6"/>
          <p:cNvSpPr>
            <a:spLocks noGrp="1"/>
          </p:cNvSpPr>
          <p:nvPr>
            <p:ph type="subTitle" idx="1"/>
          </p:nvPr>
        </p:nvSpPr>
        <p:spPr/>
        <p:txBody>
          <a:bodyPr/>
          <a:lstStyle/>
          <a:p>
            <a:r>
              <a:rPr lang="en-US" dirty="0"/>
              <a:t>2021 IECC Commercial Mechanical Requirements</a:t>
            </a:r>
          </a:p>
        </p:txBody>
      </p:sp>
      <p:sp>
        <p:nvSpPr>
          <p:cNvPr id="6" name="Text Placeholder 5"/>
          <p:cNvSpPr>
            <a:spLocks noGrp="1"/>
          </p:cNvSpPr>
          <p:nvPr>
            <p:ph type="body" sz="quarter" idx="10"/>
          </p:nvPr>
        </p:nvSpPr>
        <p:spPr/>
        <p:txBody>
          <a:bodyPr>
            <a:normAutofit lnSpcReduction="10000"/>
          </a:bodyPr>
          <a:lstStyle/>
          <a:p>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351776" y="-16081"/>
            <a:ext cx="5364328" cy="921004"/>
          </a:xfrm>
        </p:spPr>
        <p:txBody>
          <a:bodyPr>
            <a:normAutofit/>
          </a:bodyPr>
          <a:lstStyle/>
          <a:p>
            <a:pPr>
              <a:lnSpc>
                <a:spcPct val="100000"/>
              </a:lnSpc>
            </a:pPr>
            <a:r>
              <a:rPr lang="en-US" sz="2400" b="1" dirty="0">
                <a:solidFill>
                  <a:schemeClr val="tx1"/>
                </a:solidFill>
                <a:ea typeface="ＭＳ Ｐゴシック" pitchFamily="-108" charset="-128"/>
              </a:rPr>
              <a:t>Overview</a:t>
            </a:r>
            <a:endParaRPr lang="en-US" sz="2000" b="1" dirty="0">
              <a:solidFill>
                <a:schemeClr val="tx1"/>
              </a:solidFill>
              <a:ea typeface="ＭＳ Ｐゴシック" pitchFamily="-108" charset="-128"/>
            </a:endParaRPr>
          </a:p>
        </p:txBody>
      </p:sp>
      <p:sp>
        <p:nvSpPr>
          <p:cNvPr id="7" name="Content Placeholder 6"/>
          <p:cNvSpPr>
            <a:spLocks noGrp="1"/>
          </p:cNvSpPr>
          <p:nvPr>
            <p:ph sz="half" idx="4294967295"/>
          </p:nvPr>
        </p:nvSpPr>
        <p:spPr>
          <a:xfrm>
            <a:off x="6096000" y="1414027"/>
            <a:ext cx="4476466" cy="4876800"/>
          </a:xfrm>
        </p:spPr>
        <p:txBody>
          <a:bodyPr>
            <a:normAutofit lnSpcReduction="10000"/>
          </a:bodyPr>
          <a:lstStyle/>
          <a:p>
            <a:pPr>
              <a:buFont typeface="Wingdings" pitchFamily="2" charset="2"/>
              <a:buChar char="ü"/>
            </a:pPr>
            <a:r>
              <a:rPr lang="en-US" sz="2200" dirty="0"/>
              <a:t>Duct and Plenum Insulation and Sealing</a:t>
            </a:r>
          </a:p>
          <a:p>
            <a:pPr>
              <a:buFont typeface="Wingdings" pitchFamily="2" charset="2"/>
              <a:buChar char="ü"/>
            </a:pPr>
            <a:r>
              <a:rPr lang="en-US" sz="2200" dirty="0">
                <a:latin typeface="Arial" pitchFamily="34" charset="0"/>
                <a:ea typeface="ＭＳ Ｐゴシック" pitchFamily="-108" charset="-128"/>
              </a:rPr>
              <a:t>Piping Insulation</a:t>
            </a:r>
          </a:p>
          <a:p>
            <a:pPr>
              <a:buFont typeface="Wingdings" pitchFamily="2" charset="2"/>
              <a:buChar char="ü"/>
            </a:pPr>
            <a:r>
              <a:rPr lang="en-US" sz="2200" dirty="0">
                <a:latin typeface="Arial" pitchFamily="34" charset="0"/>
                <a:ea typeface="ＭＳ Ｐゴシック" pitchFamily="-108" charset="-128"/>
              </a:rPr>
              <a:t>HVAC System Commissioning and Completion</a:t>
            </a:r>
          </a:p>
          <a:p>
            <a:pPr>
              <a:buFont typeface="Wingdings" pitchFamily="2" charset="2"/>
              <a:buChar char="ü"/>
            </a:pPr>
            <a:r>
              <a:rPr lang="en-US" sz="2200" dirty="0">
                <a:latin typeface="Arial" pitchFamily="34" charset="0"/>
                <a:ea typeface="ＭＳ Ｐゴシック" pitchFamily="-108" charset="-128"/>
              </a:rPr>
              <a:t>Air System Design and Control</a:t>
            </a:r>
          </a:p>
          <a:p>
            <a:pPr>
              <a:buFont typeface="Wingdings" pitchFamily="2" charset="2"/>
              <a:buChar char="ü"/>
            </a:pPr>
            <a:r>
              <a:rPr lang="en-US" sz="2200" dirty="0">
                <a:latin typeface="Arial" pitchFamily="34" charset="0"/>
                <a:ea typeface="ＭＳ Ｐゴシック" pitchFamily="-108" charset="-128"/>
              </a:rPr>
              <a:t>Heating Outside a Building</a:t>
            </a:r>
          </a:p>
          <a:p>
            <a:pPr>
              <a:buFont typeface="Wingdings" pitchFamily="2" charset="2"/>
              <a:buChar char="ü"/>
            </a:pPr>
            <a:r>
              <a:rPr lang="en-US" sz="2200" dirty="0">
                <a:latin typeface="Arial" pitchFamily="34" charset="0"/>
                <a:ea typeface="ＭＳ Ｐゴシック" pitchFamily="-108" charset="-128"/>
              </a:rPr>
              <a:t>Refrigeration Equipment Performance</a:t>
            </a:r>
          </a:p>
          <a:p>
            <a:pPr>
              <a:buFont typeface="Wingdings" pitchFamily="2" charset="2"/>
              <a:buChar char="ü"/>
            </a:pPr>
            <a:r>
              <a:rPr lang="en-US" sz="2200" dirty="0">
                <a:latin typeface="Arial" pitchFamily="34" charset="0"/>
                <a:ea typeface="ＭＳ Ｐゴシック" pitchFamily="-108" charset="-128"/>
              </a:rPr>
              <a:t>Walk-in Coolers and Freezers, Refrigerated Warehouse Coolers and Freezers</a:t>
            </a:r>
          </a:p>
          <a:p>
            <a:pPr>
              <a:buFont typeface="Wingdings" pitchFamily="2" charset="2"/>
              <a:buChar char="ü"/>
            </a:pPr>
            <a:r>
              <a:rPr lang="en-US" sz="2200" dirty="0">
                <a:latin typeface="Arial" pitchFamily="34" charset="0"/>
                <a:ea typeface="ＭＳ Ｐゴシック" pitchFamily="-108" charset="-128"/>
              </a:rPr>
              <a:t>Site-built walk-in Coolers and Walk-in Freezers</a:t>
            </a:r>
          </a:p>
          <a:p>
            <a:pPr>
              <a:buFont typeface="Wingdings" pitchFamily="2" charset="2"/>
              <a:buChar char="ü"/>
            </a:pPr>
            <a:endParaRPr lang="en-US" sz="2200" dirty="0"/>
          </a:p>
        </p:txBody>
      </p:sp>
      <p:sp>
        <p:nvSpPr>
          <p:cNvPr id="321541" name="Rectangle 5"/>
          <p:cNvSpPr>
            <a:spLocks noChangeArrowheads="1"/>
          </p:cNvSpPr>
          <p:nvPr/>
        </p:nvSpPr>
        <p:spPr bwMode="auto">
          <a:xfrm>
            <a:off x="1200757" y="1414027"/>
            <a:ext cx="4217158" cy="4876800"/>
          </a:xfrm>
          <a:prstGeom prst="rect">
            <a:avLst/>
          </a:prstGeom>
          <a:noFill/>
          <a:ln w="9525">
            <a:noFill/>
            <a:miter lim="800000"/>
            <a:headEnd/>
            <a:tailEnd/>
          </a:ln>
          <a:effectLst/>
        </p:spPr>
        <p:txBody>
          <a:bodyPr lIns="0" tIns="0" rIns="0" bIns="0"/>
          <a:lstStyle/>
          <a:p>
            <a:pPr marL="342900" indent="-342900" eaLnBrk="0" hangingPunct="0">
              <a:spcBef>
                <a:spcPct val="20000"/>
              </a:spcBef>
              <a:buClr>
                <a:schemeClr val="tx1"/>
              </a:buClr>
              <a:buSzPct val="100000"/>
              <a:buFont typeface="Wingdings" pitchFamily="2" charset="2"/>
              <a:buChar char="ü"/>
            </a:pPr>
            <a:r>
              <a:rPr lang="en-US" sz="2200" b="0" dirty="0"/>
              <a:t>HVAC Load Calculations</a:t>
            </a:r>
          </a:p>
          <a:p>
            <a:pPr marL="342900" indent="-342900" eaLnBrk="0" hangingPunct="0">
              <a:spcBef>
                <a:spcPct val="20000"/>
              </a:spcBef>
              <a:buClr>
                <a:schemeClr val="tx1"/>
              </a:buClr>
              <a:buSzPct val="100000"/>
              <a:buFont typeface="Wingdings" pitchFamily="2" charset="2"/>
              <a:buChar char="ü"/>
            </a:pPr>
            <a:r>
              <a:rPr lang="en-US" sz="2200" b="0" dirty="0"/>
              <a:t>Equipment and System Sizing</a:t>
            </a:r>
          </a:p>
          <a:p>
            <a:pPr marL="342900" indent="-342900" eaLnBrk="0" hangingPunct="0">
              <a:spcBef>
                <a:spcPct val="20000"/>
              </a:spcBef>
              <a:buClr>
                <a:schemeClr val="tx1"/>
              </a:buClr>
              <a:buSzPct val="100000"/>
              <a:buFont typeface="Wingdings" pitchFamily="2" charset="2"/>
              <a:buChar char="ü"/>
            </a:pPr>
            <a:r>
              <a:rPr lang="en-US" sz="2200" b="0" dirty="0"/>
              <a:t>HVAC Equipment Performance Requirements</a:t>
            </a:r>
          </a:p>
          <a:p>
            <a:pPr marL="342900" indent="-342900" eaLnBrk="0" hangingPunct="0">
              <a:spcBef>
                <a:spcPct val="20000"/>
              </a:spcBef>
              <a:buClr>
                <a:schemeClr val="tx1"/>
              </a:buClr>
              <a:buSzPct val="100000"/>
              <a:buFont typeface="Wingdings" pitchFamily="2" charset="2"/>
              <a:buChar char="ü"/>
            </a:pPr>
            <a:r>
              <a:rPr lang="en-US" sz="2200" b="0" dirty="0"/>
              <a:t>HVAC System Controls</a:t>
            </a:r>
          </a:p>
          <a:p>
            <a:pPr marL="342900" indent="-342900" eaLnBrk="0" hangingPunct="0">
              <a:spcBef>
                <a:spcPct val="20000"/>
              </a:spcBef>
              <a:buClr>
                <a:schemeClr val="tx1"/>
              </a:buClr>
              <a:buSzPct val="100000"/>
              <a:buFont typeface="Wingdings" pitchFamily="2" charset="2"/>
              <a:buChar char="ü"/>
            </a:pPr>
            <a:r>
              <a:rPr lang="en-US" sz="2200" b="0" dirty="0">
                <a:solidFill>
                  <a:srgbClr val="FF0000"/>
                </a:solidFill>
              </a:rPr>
              <a:t>Guestroom HVAC Controls</a:t>
            </a:r>
          </a:p>
          <a:p>
            <a:pPr marL="342900" indent="-342900" eaLnBrk="0" hangingPunct="0">
              <a:spcBef>
                <a:spcPct val="20000"/>
              </a:spcBef>
              <a:buClr>
                <a:schemeClr val="tx1"/>
              </a:buClr>
              <a:buSzPct val="100000"/>
              <a:buFont typeface="Wingdings" pitchFamily="2" charset="2"/>
              <a:buChar char="ü"/>
            </a:pPr>
            <a:r>
              <a:rPr lang="en-US" sz="2200" b="0" dirty="0"/>
              <a:t>Hot Water Boiler Outdoor Temp. Set-back Control</a:t>
            </a:r>
          </a:p>
          <a:p>
            <a:pPr marL="342900" indent="-342900" eaLnBrk="0" hangingPunct="0">
              <a:spcBef>
                <a:spcPct val="20000"/>
              </a:spcBef>
              <a:buClr>
                <a:schemeClr val="tx1"/>
              </a:buClr>
              <a:buSzPct val="100000"/>
              <a:buFont typeface="Wingdings" pitchFamily="2" charset="2"/>
              <a:buChar char="ü"/>
            </a:pPr>
            <a:r>
              <a:rPr lang="en-US" sz="2200" b="0" dirty="0"/>
              <a:t>Ventilation </a:t>
            </a:r>
            <a:r>
              <a:rPr lang="en-US" sz="2200" b="0" dirty="0">
                <a:solidFill>
                  <a:srgbClr val="FF0000"/>
                </a:solidFill>
              </a:rPr>
              <a:t>&amp; Vent. Control</a:t>
            </a:r>
          </a:p>
          <a:p>
            <a:pPr marL="342900" indent="-342900" eaLnBrk="0" hangingPunct="0">
              <a:spcBef>
                <a:spcPct val="20000"/>
              </a:spcBef>
              <a:buClr>
                <a:schemeClr val="tx1"/>
              </a:buClr>
              <a:buSzPct val="100000"/>
              <a:buFont typeface="Wingdings" pitchFamily="2" charset="2"/>
              <a:buChar char="ü"/>
            </a:pPr>
            <a:r>
              <a:rPr lang="en-US" sz="2200" b="0" dirty="0"/>
              <a:t>Energy Recovery Ventilation Systems</a:t>
            </a:r>
          </a:p>
          <a:p>
            <a:pPr marL="342900" indent="-342900" eaLnBrk="0" hangingPunct="0">
              <a:spcBef>
                <a:spcPct val="20000"/>
              </a:spcBef>
              <a:buClr>
                <a:schemeClr val="tx1"/>
              </a:buClr>
              <a:buSzPct val="100000"/>
              <a:buFont typeface="Wingdings" pitchFamily="2" charset="2"/>
              <a:buChar char="ü"/>
            </a:pPr>
            <a:r>
              <a:rPr lang="en-US" sz="2200" b="0" dirty="0"/>
              <a:t>Kitchen Exhaust Systems</a:t>
            </a:r>
          </a:p>
          <a:p>
            <a:pPr marL="342900" indent="-342900" eaLnBrk="0" hangingPunct="0">
              <a:spcBef>
                <a:spcPct val="20000"/>
              </a:spcBef>
              <a:buClr>
                <a:schemeClr val="tx1"/>
              </a:buClr>
              <a:buSzPct val="100000"/>
              <a:buFont typeface="Wingdings" pitchFamily="2" charset="2"/>
              <a:buChar char="ü"/>
            </a:pPr>
            <a:endParaRPr lang="en-US" sz="2200" b="0" dirty="0"/>
          </a:p>
          <a:p>
            <a:pPr marL="285750" indent="-285750" eaLnBrk="0" hangingPunct="0">
              <a:spcBef>
                <a:spcPct val="20000"/>
              </a:spcBef>
              <a:buClr>
                <a:schemeClr val="tx1"/>
              </a:buClr>
              <a:buSzPct val="130000"/>
              <a:buFont typeface="Arial" pitchFamily="34" charset="0"/>
              <a:buChar char="•"/>
            </a:pPr>
            <a:endParaRPr lang="en-US" sz="1800" b="0" dirty="0"/>
          </a:p>
        </p:txBody>
      </p:sp>
    </p:spTree>
    <p:extLst>
      <p:ext uri="{BB962C8B-B14F-4D97-AF65-F5344CB8AC3E}">
        <p14:creationId xmlns:p14="http://schemas.microsoft.com/office/powerpoint/2010/main" val="17061699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FF0000"/>
                </a:solidFill>
              </a:rPr>
              <a:t>Equipment defined in DOE 10 CFR Part 431.62 to have energy use in kWh/day not greater than values in Table C403.11.1 when tested and rated per AHRI Standard 1200</a:t>
            </a:r>
          </a:p>
        </p:txBody>
      </p:sp>
      <p:sp>
        <p:nvSpPr>
          <p:cNvPr id="3" name="Title 2"/>
          <p:cNvSpPr>
            <a:spLocks noGrp="1"/>
          </p:cNvSpPr>
          <p:nvPr>
            <p:ph type="title"/>
          </p:nvPr>
        </p:nvSpPr>
        <p:spPr>
          <a:xfrm>
            <a:off x="337930" y="0"/>
            <a:ext cx="7409449" cy="921004"/>
          </a:xfrm>
        </p:spPr>
        <p:txBody>
          <a:bodyPr>
            <a:noAutofit/>
          </a:bodyPr>
          <a:lstStyle/>
          <a:p>
            <a:r>
              <a:rPr lang="en-US" sz="2400" b="1" dirty="0"/>
              <a:t>Commercial Refrigerators, Refrigerator-Freezers and Refrigeration</a:t>
            </a:r>
            <a:br>
              <a:rPr lang="en-US" sz="2400" b="1" dirty="0"/>
            </a:br>
            <a:r>
              <a:rPr lang="en-US" sz="2000" b="1" i="1" dirty="0"/>
              <a:t>Section C403.</a:t>
            </a:r>
            <a:r>
              <a:rPr lang="en-US" sz="2000" b="1" i="1" dirty="0">
                <a:solidFill>
                  <a:srgbClr val="FF0000"/>
                </a:solidFill>
              </a:rPr>
              <a:t>11.1</a:t>
            </a:r>
          </a:p>
        </p:txBody>
      </p:sp>
    </p:spTree>
    <p:extLst>
      <p:ext uri="{BB962C8B-B14F-4D97-AF65-F5344CB8AC3E}">
        <p14:creationId xmlns:p14="http://schemas.microsoft.com/office/powerpoint/2010/main" val="33055376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983" y="1064525"/>
            <a:ext cx="9554817" cy="5402950"/>
          </a:xfrm>
        </p:spPr>
        <p:txBody>
          <a:bodyPr/>
          <a:lstStyle/>
          <a:p>
            <a:r>
              <a:rPr lang="en-US" dirty="0">
                <a:solidFill>
                  <a:srgbClr val="FF0000"/>
                </a:solidFill>
              </a:rPr>
              <a:t>As defined in DOE 10 CFR 431.302 to meet requirements of Tables C403.11.2.1(1)-(3)</a:t>
            </a:r>
          </a:p>
          <a:p>
            <a:pPr lvl="1"/>
            <a:r>
              <a:rPr lang="en-US" dirty="0">
                <a:solidFill>
                  <a:srgbClr val="FF0000"/>
                </a:solidFill>
              </a:rPr>
              <a:t>Exception:  Walk-in process cooling refrigeration systems</a:t>
            </a:r>
          </a:p>
          <a:p>
            <a:r>
              <a:rPr lang="en-US" dirty="0">
                <a:solidFill>
                  <a:srgbClr val="FF0000"/>
                </a:solidFill>
              </a:rPr>
              <a:t>Performance standards to meet Tables C403.11.2.1(1)-(3)</a:t>
            </a:r>
          </a:p>
          <a:p>
            <a:pPr marL="0" indent="0">
              <a:buNone/>
            </a:pPr>
            <a:endParaRPr lang="en-US" dirty="0">
              <a:solidFill>
                <a:srgbClr val="FF0000"/>
              </a:solidFill>
            </a:endParaRPr>
          </a:p>
        </p:txBody>
      </p:sp>
      <p:sp>
        <p:nvSpPr>
          <p:cNvPr id="3" name="Title 2"/>
          <p:cNvSpPr>
            <a:spLocks noGrp="1"/>
          </p:cNvSpPr>
          <p:nvPr>
            <p:ph type="title"/>
          </p:nvPr>
        </p:nvSpPr>
        <p:spPr>
          <a:xfrm>
            <a:off x="498407" y="0"/>
            <a:ext cx="6624637" cy="921004"/>
          </a:xfrm>
        </p:spPr>
        <p:txBody>
          <a:bodyPr>
            <a:normAutofit/>
          </a:bodyPr>
          <a:lstStyle/>
          <a:p>
            <a:r>
              <a:rPr lang="en-US" sz="2200" b="1" dirty="0"/>
              <a:t>Walk-in Coolers and Walk-in Freezers</a:t>
            </a:r>
            <a:br>
              <a:rPr lang="en-US" sz="2200" b="1" dirty="0"/>
            </a:br>
            <a:r>
              <a:rPr lang="en-US" sz="2200" b="1" i="1" dirty="0"/>
              <a:t>Section C403.</a:t>
            </a:r>
            <a:r>
              <a:rPr lang="en-US" sz="2200" b="1" i="1" dirty="0">
                <a:solidFill>
                  <a:srgbClr val="FF0000"/>
                </a:solidFill>
              </a:rPr>
              <a:t>11.2 </a:t>
            </a:r>
            <a:endParaRPr lang="en-US" sz="2200" b="1" i="1" dirty="0"/>
          </a:p>
        </p:txBody>
      </p:sp>
    </p:spTree>
    <p:extLst>
      <p:ext uri="{BB962C8B-B14F-4D97-AF65-F5344CB8AC3E}">
        <p14:creationId xmlns:p14="http://schemas.microsoft.com/office/powerpoint/2010/main" val="29771551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187355"/>
            <a:ext cx="9067800" cy="5280120"/>
          </a:xfrm>
        </p:spPr>
        <p:txBody>
          <a:bodyPr/>
          <a:lstStyle/>
          <a:p>
            <a:r>
              <a:rPr lang="en-US" dirty="0"/>
              <a:t>Display cases, walk-in coolers or walk-in freezers served by remote compressors and remote condensers not located in a condensing unit must comply with Sections C403.</a:t>
            </a:r>
            <a:r>
              <a:rPr lang="en-US" dirty="0">
                <a:solidFill>
                  <a:srgbClr val="FF0000"/>
                </a:solidFill>
              </a:rPr>
              <a:t>11.3.1</a:t>
            </a:r>
            <a:r>
              <a:rPr lang="en-US" dirty="0"/>
              <a:t> and C403.</a:t>
            </a:r>
            <a:r>
              <a:rPr lang="en-US" dirty="0">
                <a:solidFill>
                  <a:srgbClr val="FF0000"/>
                </a:solidFill>
              </a:rPr>
              <a:t>11.3.2</a:t>
            </a:r>
          </a:p>
          <a:p>
            <a:endParaRPr lang="en-US" dirty="0"/>
          </a:p>
          <a:p>
            <a:r>
              <a:rPr lang="en-US" dirty="0"/>
              <a:t>Exception:  Systems where the working fluid in the refrigeration cycle goes through both subcritical and supercritical states (transcritical) or that use ammonia refrigerant</a:t>
            </a:r>
          </a:p>
        </p:txBody>
      </p:sp>
      <p:sp>
        <p:nvSpPr>
          <p:cNvPr id="3" name="Title 2"/>
          <p:cNvSpPr>
            <a:spLocks noGrp="1"/>
          </p:cNvSpPr>
          <p:nvPr>
            <p:ph type="title"/>
          </p:nvPr>
        </p:nvSpPr>
        <p:spPr/>
        <p:txBody>
          <a:bodyPr>
            <a:normAutofit/>
          </a:bodyPr>
          <a:lstStyle/>
          <a:p>
            <a:r>
              <a:rPr lang="en-US" sz="2400" b="1" dirty="0"/>
              <a:t>Refrigeration Systems</a:t>
            </a:r>
            <a:br>
              <a:rPr lang="en-US" sz="2400" b="1" dirty="0"/>
            </a:br>
            <a:r>
              <a:rPr lang="en-US" sz="2000" b="1" i="1" dirty="0"/>
              <a:t>Section C403.11.3</a:t>
            </a:r>
          </a:p>
        </p:txBody>
      </p:sp>
    </p:spTree>
    <p:extLst>
      <p:ext uri="{BB962C8B-B14F-4D97-AF65-F5344CB8AC3E}">
        <p14:creationId xmlns:p14="http://schemas.microsoft.com/office/powerpoint/2010/main" val="4924025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3365" y="1050879"/>
            <a:ext cx="9939131" cy="5416597"/>
          </a:xfrm>
        </p:spPr>
        <p:txBody>
          <a:bodyPr/>
          <a:lstStyle/>
          <a:p>
            <a:pPr marL="0" indent="0">
              <a:buNone/>
            </a:pPr>
            <a:r>
              <a:rPr lang="en-US" dirty="0"/>
              <a:t>Fan-Powered Condensers</a:t>
            </a:r>
          </a:p>
          <a:p>
            <a:pPr marL="0" indent="0">
              <a:buNone/>
            </a:pPr>
            <a:endParaRPr lang="en-US" dirty="0"/>
          </a:p>
          <a:p>
            <a:r>
              <a:rPr lang="en-US" dirty="0"/>
              <a:t>Design saturated condensing temperatures for air-cooled condenser not to exceed</a:t>
            </a:r>
          </a:p>
          <a:p>
            <a:pPr lvl="1"/>
            <a:r>
              <a:rPr lang="en-US" dirty="0"/>
              <a:t>design dry-bulb temp. plus 10ºF for low-temp. refrigeration systems</a:t>
            </a:r>
          </a:p>
          <a:p>
            <a:pPr lvl="1"/>
            <a:r>
              <a:rPr lang="en-US" dirty="0"/>
              <a:t>Design dry-bulb temp. plus 15ºF for medium temp. refrigeration systems where saturated condensing temp. for blend refrigerants should be determined using the average of liquid vapor temps. as converted from the condenser drain pressure</a:t>
            </a:r>
          </a:p>
          <a:p>
            <a:r>
              <a:rPr lang="en-US" dirty="0"/>
              <a:t>Condenser fan motors &lt; 1 hp use electronically commutated motors, permanent split-capacitor-type motors or 3-phase motors</a:t>
            </a:r>
          </a:p>
        </p:txBody>
      </p:sp>
      <p:sp>
        <p:nvSpPr>
          <p:cNvPr id="3" name="Title 2"/>
          <p:cNvSpPr>
            <a:spLocks noGrp="1"/>
          </p:cNvSpPr>
          <p:nvPr>
            <p:ph type="title"/>
          </p:nvPr>
        </p:nvSpPr>
        <p:spPr>
          <a:xfrm>
            <a:off x="268357" y="0"/>
            <a:ext cx="7323068" cy="921004"/>
          </a:xfrm>
        </p:spPr>
        <p:txBody>
          <a:bodyPr>
            <a:normAutofit/>
          </a:bodyPr>
          <a:lstStyle/>
          <a:p>
            <a:r>
              <a:rPr lang="en-US" sz="2700" b="1" dirty="0"/>
              <a:t>Condensers Serving Refrigeration Systems</a:t>
            </a:r>
            <a:br>
              <a:rPr lang="en-US" sz="2400" b="1" dirty="0"/>
            </a:br>
            <a:r>
              <a:rPr lang="en-US" sz="2200" b="1" i="1" dirty="0"/>
              <a:t>Section C403.</a:t>
            </a:r>
            <a:r>
              <a:rPr lang="en-US" sz="2200" b="1" i="1" dirty="0">
                <a:solidFill>
                  <a:srgbClr val="FF0000"/>
                </a:solidFill>
              </a:rPr>
              <a:t>11.3.</a:t>
            </a:r>
            <a:r>
              <a:rPr lang="en-US" sz="2200" b="1" i="1" dirty="0"/>
              <a:t>1</a:t>
            </a:r>
            <a:endParaRPr lang="en-US" sz="2200" i="1" dirty="0"/>
          </a:p>
        </p:txBody>
      </p:sp>
    </p:spTree>
    <p:extLst>
      <p:ext uri="{BB962C8B-B14F-4D97-AF65-F5344CB8AC3E}">
        <p14:creationId xmlns:p14="http://schemas.microsoft.com/office/powerpoint/2010/main" val="39578255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3426" y="1208538"/>
            <a:ext cx="10068340" cy="4876800"/>
          </a:xfrm>
        </p:spPr>
        <p:txBody>
          <a:bodyPr>
            <a:normAutofit/>
          </a:bodyPr>
          <a:lstStyle/>
          <a:p>
            <a:r>
              <a:rPr lang="en-US" dirty="0"/>
              <a:t>Air-cooled condensers, evaporatively cooled condensers, air- or water-cooled fluid coolers or cooling towers must reduce fan motor demand ≤ 30% of design wattage at 50% of design air volume, and incorporate one of the following continuous variable speed fan control approaches:</a:t>
            </a:r>
          </a:p>
          <a:p>
            <a:pPr lvl="1"/>
            <a:r>
              <a:rPr lang="en-US" dirty="0"/>
              <a:t>Control for air-cooled condensers must use variable setpoint control logic to reset the condensing temp. setpoint in response to ambient dry-bulb temp.</a:t>
            </a:r>
          </a:p>
          <a:p>
            <a:pPr lvl="1"/>
            <a:r>
              <a:rPr lang="en-US" dirty="0"/>
              <a:t>Control for evaporatively cooled condensers must use variable setpoint control logic to reset the condensing temp. setpoint in response to ambient wet-bulb temp.</a:t>
            </a:r>
          </a:p>
          <a:p>
            <a:r>
              <a:rPr lang="en-US" dirty="0"/>
              <a:t>Multiple fan condensers to be controlled in unison</a:t>
            </a:r>
          </a:p>
          <a:p>
            <a:r>
              <a:rPr lang="en-US" dirty="0"/>
              <a:t>Minimum condensing temp. setpoint ≤ 70ºF </a:t>
            </a:r>
          </a:p>
        </p:txBody>
      </p:sp>
      <p:sp>
        <p:nvSpPr>
          <p:cNvPr id="3" name="Title 2"/>
          <p:cNvSpPr>
            <a:spLocks noGrp="1"/>
          </p:cNvSpPr>
          <p:nvPr>
            <p:ph type="title"/>
          </p:nvPr>
        </p:nvSpPr>
        <p:spPr/>
        <p:txBody>
          <a:bodyPr>
            <a:normAutofit/>
          </a:bodyPr>
          <a:lstStyle/>
          <a:p>
            <a:r>
              <a:rPr lang="en-US" sz="2700" b="1" dirty="0"/>
              <a:t>Condensers Serving Refrigeration Systems</a:t>
            </a:r>
            <a:br>
              <a:rPr lang="en-US" sz="2400" b="1" dirty="0"/>
            </a:br>
            <a:r>
              <a:rPr lang="en-US" sz="2200" b="1" i="1" dirty="0"/>
              <a:t>Section C403.</a:t>
            </a:r>
            <a:r>
              <a:rPr lang="en-US" sz="2200" b="1" i="1" dirty="0">
                <a:solidFill>
                  <a:srgbClr val="FF0000"/>
                </a:solidFill>
              </a:rPr>
              <a:t>11.3.</a:t>
            </a:r>
            <a:r>
              <a:rPr lang="en-US" sz="2200" b="1" i="1" dirty="0"/>
              <a:t>1 – Cont’d</a:t>
            </a:r>
            <a:endParaRPr lang="en-US" sz="2200" i="1" dirty="0"/>
          </a:p>
        </p:txBody>
      </p:sp>
    </p:spTree>
    <p:extLst>
      <p:ext uri="{BB962C8B-B14F-4D97-AF65-F5344CB8AC3E}">
        <p14:creationId xmlns:p14="http://schemas.microsoft.com/office/powerpoint/2010/main" val="10962110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Compressors and multiple-compressor system suction groups must include control systems that use floating suction pressure control logic to reset the target suction pressure temp. based on the temp. requirements of the attached refrigeration display cases or walk-ins:</a:t>
            </a:r>
          </a:p>
          <a:p>
            <a:pPr marL="0" indent="0">
              <a:buNone/>
            </a:pPr>
            <a:r>
              <a:rPr lang="en-US" dirty="0"/>
              <a:t>	</a:t>
            </a:r>
            <a:r>
              <a:rPr lang="en-US" b="1" u="sng" dirty="0"/>
              <a:t>Exception</a:t>
            </a:r>
            <a:r>
              <a:rPr lang="en-US" dirty="0"/>
              <a:t>:  controls are not required for:</a:t>
            </a:r>
          </a:p>
          <a:p>
            <a:pPr lvl="1"/>
            <a:r>
              <a:rPr lang="en-US" dirty="0"/>
              <a:t>Single-compressor system that do not have variable capacity capability</a:t>
            </a:r>
          </a:p>
          <a:p>
            <a:pPr lvl="1"/>
            <a:r>
              <a:rPr lang="en-US" dirty="0"/>
              <a:t>Suction groups that have:</a:t>
            </a:r>
          </a:p>
          <a:p>
            <a:pPr lvl="2"/>
            <a:r>
              <a:rPr lang="en-US" dirty="0"/>
              <a:t>a design saturated suction temp. of </a:t>
            </a:r>
            <a:r>
              <a:rPr lang="en-US" u="sng" dirty="0"/>
              <a:t>&gt;</a:t>
            </a:r>
            <a:r>
              <a:rPr lang="en-US" dirty="0"/>
              <a:t> 30ºF, </a:t>
            </a:r>
          </a:p>
          <a:p>
            <a:pPr lvl="2"/>
            <a:r>
              <a:rPr lang="en-US" dirty="0"/>
              <a:t>comprise the high stage of a two-stage or cascade system OR</a:t>
            </a:r>
          </a:p>
          <a:p>
            <a:pPr lvl="2"/>
            <a:r>
              <a:rPr lang="en-US" dirty="0"/>
              <a:t>primarily serve chillers for secondary cooling fluids</a:t>
            </a:r>
          </a:p>
          <a:p>
            <a:pPr marL="0" indent="0">
              <a:buNone/>
            </a:pPr>
            <a:r>
              <a:rPr lang="en-US" dirty="0"/>
              <a:t> </a:t>
            </a:r>
          </a:p>
        </p:txBody>
      </p:sp>
      <p:sp>
        <p:nvSpPr>
          <p:cNvPr id="3" name="Title 2"/>
          <p:cNvSpPr>
            <a:spLocks noGrp="1"/>
          </p:cNvSpPr>
          <p:nvPr>
            <p:ph type="title"/>
          </p:nvPr>
        </p:nvSpPr>
        <p:spPr/>
        <p:txBody>
          <a:bodyPr>
            <a:normAutofit/>
          </a:bodyPr>
          <a:lstStyle/>
          <a:p>
            <a:r>
              <a:rPr lang="en-US" sz="2400" b="1" dirty="0"/>
              <a:t>Compressor Systems</a:t>
            </a:r>
            <a:br>
              <a:rPr lang="en-US" sz="2400" b="1" dirty="0"/>
            </a:br>
            <a:r>
              <a:rPr lang="en-US" sz="2000" b="1" i="1" dirty="0"/>
              <a:t>Section C403.</a:t>
            </a:r>
            <a:r>
              <a:rPr lang="en-US" sz="2000" b="1" i="1" dirty="0">
                <a:solidFill>
                  <a:srgbClr val="FF0000"/>
                </a:solidFill>
              </a:rPr>
              <a:t>11.3.2</a:t>
            </a:r>
          </a:p>
        </p:txBody>
      </p:sp>
    </p:spTree>
    <p:extLst>
      <p:ext uri="{BB962C8B-B14F-4D97-AF65-F5344CB8AC3E}">
        <p14:creationId xmlns:p14="http://schemas.microsoft.com/office/powerpoint/2010/main" val="13748861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4765" y="1590675"/>
            <a:ext cx="9472041" cy="4876800"/>
          </a:xfrm>
        </p:spPr>
        <p:txBody>
          <a:bodyPr/>
          <a:lstStyle/>
          <a:p>
            <a:r>
              <a:rPr lang="en-US" dirty="0"/>
              <a:t>Liquid subcooling must be provided for all low-temp. compressor systems with a design cooling capacity </a:t>
            </a:r>
            <a:br>
              <a:rPr lang="en-US" dirty="0"/>
            </a:br>
            <a:r>
              <a:rPr lang="en-US" u="sng" dirty="0"/>
              <a:t>&gt;</a:t>
            </a:r>
            <a:r>
              <a:rPr lang="en-US" dirty="0"/>
              <a:t> 100,000 Btu/hr with a design-saturated suction temp. </a:t>
            </a:r>
            <a:r>
              <a:rPr lang="en-US" u="sng" dirty="0"/>
              <a:t>&lt;</a:t>
            </a:r>
            <a:r>
              <a:rPr lang="en-US" dirty="0"/>
              <a:t> -10ºF </a:t>
            </a:r>
          </a:p>
          <a:p>
            <a:pPr lvl="1"/>
            <a:r>
              <a:rPr lang="en-US" dirty="0"/>
              <a:t>Sub-cooled liquid temp. to be controlled at max. temp. setpoint of 50ºF at the exit of the subcooler using either compressor economizer ports or a separate compressor suction group operating at a saturated suction temp. </a:t>
            </a:r>
            <a:r>
              <a:rPr lang="en-US" u="sng" dirty="0"/>
              <a:t>&gt;</a:t>
            </a:r>
            <a:r>
              <a:rPr lang="en-US" dirty="0"/>
              <a:t>18ºF </a:t>
            </a:r>
          </a:p>
          <a:p>
            <a:pPr lvl="2"/>
            <a:r>
              <a:rPr lang="en-US" dirty="0"/>
              <a:t>Insulation for liquid lines with a fluid operating temp. &lt; 60ºF must comply with Table C403.11.3</a:t>
            </a:r>
          </a:p>
          <a:p>
            <a:r>
              <a:rPr lang="en-US" dirty="0"/>
              <a:t>Compressors that incorporate internal or external crankcase heaters must provide a means to cycle the heaters off during compressor operation</a:t>
            </a:r>
          </a:p>
        </p:txBody>
      </p:sp>
      <p:sp>
        <p:nvSpPr>
          <p:cNvPr id="3" name="Title 2"/>
          <p:cNvSpPr>
            <a:spLocks noGrp="1"/>
          </p:cNvSpPr>
          <p:nvPr>
            <p:ph type="title"/>
          </p:nvPr>
        </p:nvSpPr>
        <p:spPr/>
        <p:txBody>
          <a:bodyPr/>
          <a:lstStyle/>
          <a:p>
            <a:r>
              <a:rPr lang="en-US" sz="2400" b="1" dirty="0"/>
              <a:t>Compressor Systems</a:t>
            </a:r>
            <a:br>
              <a:rPr lang="en-US" sz="2400" b="1" dirty="0"/>
            </a:br>
            <a:r>
              <a:rPr lang="en-US" sz="2000" b="1" i="1" dirty="0"/>
              <a:t>Section C403.</a:t>
            </a:r>
            <a:r>
              <a:rPr lang="en-US" sz="2000" b="1" i="1" dirty="0">
                <a:solidFill>
                  <a:srgbClr val="FF0000"/>
                </a:solidFill>
              </a:rPr>
              <a:t>11.3.2</a:t>
            </a:r>
            <a:r>
              <a:rPr lang="en-US" sz="2000" b="1" i="1" dirty="0"/>
              <a:t> – Cont’d</a:t>
            </a:r>
            <a:endParaRPr lang="en-US" sz="2000" i="1" dirty="0"/>
          </a:p>
        </p:txBody>
      </p:sp>
    </p:spTree>
    <p:extLst>
      <p:ext uri="{BB962C8B-B14F-4D97-AF65-F5344CB8AC3E}">
        <p14:creationId xmlns:p14="http://schemas.microsoft.com/office/powerpoint/2010/main" val="31184847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8" name="Picture 4" descr="sealed duct 2"/>
          <p:cNvPicPr>
            <a:picLocks noGrp="1" noChangeAspect="1" noChangeArrowheads="1"/>
          </p:cNvPicPr>
          <p:nvPr>
            <p:ph sz="half" idx="1"/>
          </p:nvPr>
        </p:nvPicPr>
        <p:blipFill>
          <a:blip r:embed="rId3" cstate="print"/>
          <a:stretch>
            <a:fillRect/>
          </a:stretch>
        </p:blipFill>
        <p:spPr>
          <a:xfrm>
            <a:off x="1376767" y="1660128"/>
            <a:ext cx="4005881" cy="2894249"/>
          </a:xfrm>
          <a:noFill/>
          <a:ln/>
        </p:spPr>
      </p:pic>
      <p:sp>
        <p:nvSpPr>
          <p:cNvPr id="344067" name="Rectangle 3"/>
          <p:cNvSpPr>
            <a:spLocks noGrp="1" noChangeArrowheads="1"/>
          </p:cNvSpPr>
          <p:nvPr>
            <p:ph sz="half" idx="2"/>
          </p:nvPr>
        </p:nvSpPr>
        <p:spPr>
          <a:xfrm>
            <a:off x="5516217" y="1296538"/>
            <a:ext cx="5983357" cy="2879678"/>
          </a:xfrm>
        </p:spPr>
        <p:txBody>
          <a:bodyPr>
            <a:normAutofit fontScale="85000" lnSpcReduction="20000"/>
          </a:bodyPr>
          <a:lstStyle/>
          <a:p>
            <a:pPr marL="0" indent="0">
              <a:buClr>
                <a:schemeClr val="tx1"/>
              </a:buClr>
              <a:buNone/>
            </a:pPr>
            <a:r>
              <a:rPr lang="en-US" sz="2000" dirty="0">
                <a:ea typeface="ＭＳ Ｐゴシック" pitchFamily="-108" charset="-128"/>
              </a:rPr>
              <a:t>Insulation required for supply and return ducts and plenums</a:t>
            </a:r>
          </a:p>
          <a:p>
            <a:pPr marL="736600" lvl="2" indent="-285750" defTabSz="225425" eaLnBrk="0" hangingPunct="0">
              <a:buClr>
                <a:schemeClr val="tx1"/>
              </a:buClr>
              <a:buFont typeface="Wingdings" pitchFamily="2" charset="2"/>
              <a:buChar char="ü"/>
            </a:pPr>
            <a:r>
              <a:rPr lang="en-US" dirty="0"/>
              <a:t>Located in unconditioned space: </a:t>
            </a:r>
          </a:p>
          <a:p>
            <a:pPr marL="1193800" lvl="3" indent="-285750" defTabSz="225425" eaLnBrk="0" hangingPunct="0">
              <a:buClr>
                <a:schemeClr val="tx1"/>
              </a:buClr>
              <a:buFont typeface="Wingdings" pitchFamily="2" charset="2"/>
              <a:buChar char="ü"/>
            </a:pPr>
            <a:r>
              <a:rPr lang="en-US" dirty="0"/>
              <a:t>minimum R-6</a:t>
            </a:r>
          </a:p>
          <a:p>
            <a:pPr marL="736600" lvl="2" indent="-285750" defTabSz="225425" eaLnBrk="0" hangingPunct="0">
              <a:buClr>
                <a:schemeClr val="tx1"/>
              </a:buClr>
              <a:buFont typeface="Wingdings" pitchFamily="2" charset="2"/>
              <a:buChar char="ü"/>
            </a:pPr>
            <a:r>
              <a:rPr lang="en-US" dirty="0"/>
              <a:t>Duct located outside the building; duct or plenum within building envelope assembly shall be separated from building exterior or unconditioned or exempt spaces: </a:t>
            </a:r>
          </a:p>
          <a:p>
            <a:pPr marL="1193800" lvl="3" indent="-285750" defTabSz="225425" eaLnBrk="0" hangingPunct="0">
              <a:buClr>
                <a:schemeClr val="tx1"/>
              </a:buClr>
              <a:buFont typeface="Wingdings" pitchFamily="2" charset="2"/>
              <a:buChar char="ü"/>
            </a:pPr>
            <a:r>
              <a:rPr lang="en-US" dirty="0"/>
              <a:t>minimum R-8, Climate Zones 0-4 </a:t>
            </a:r>
          </a:p>
          <a:p>
            <a:pPr marL="1193800" lvl="3" indent="-285750" defTabSz="225425" eaLnBrk="0" hangingPunct="0">
              <a:buClr>
                <a:schemeClr val="tx1"/>
              </a:buClr>
              <a:buFont typeface="Wingdings" pitchFamily="2" charset="2"/>
              <a:buChar char="ü"/>
            </a:pPr>
            <a:r>
              <a:rPr lang="en-US" dirty="0"/>
              <a:t>minimum R-12, Climate Zones 5-8</a:t>
            </a:r>
          </a:p>
          <a:p>
            <a:pPr marL="736600" lvl="2" indent="-285750" defTabSz="225425" eaLnBrk="0" hangingPunct="0">
              <a:buClr>
                <a:schemeClr val="tx1"/>
              </a:buClr>
              <a:buFont typeface="Wingdings" pitchFamily="2" charset="2"/>
              <a:buChar char="ü"/>
            </a:pPr>
            <a:r>
              <a:rPr lang="en-US" dirty="0">
                <a:solidFill>
                  <a:srgbClr val="FF0000"/>
                </a:solidFill>
              </a:rPr>
              <a:t>Underground ducts (beneath buildings) insulated as required by this section or have equivalent thermal distribution efficiency</a:t>
            </a:r>
          </a:p>
          <a:p>
            <a:pPr marL="736600" lvl="2" indent="-285750" defTabSz="225425" eaLnBrk="0" hangingPunct="0">
              <a:buClr>
                <a:schemeClr val="tx1"/>
              </a:buClr>
              <a:buFont typeface="Wingdings" pitchFamily="2" charset="2"/>
              <a:buChar char="ü"/>
            </a:pPr>
            <a:r>
              <a:rPr lang="en-US" dirty="0">
                <a:solidFill>
                  <a:srgbClr val="FF0000"/>
                </a:solidFill>
              </a:rPr>
              <a:t>Underground ducts utilizing thermal distribution efficiency method to be listed and labeled with R-value equivalency</a:t>
            </a:r>
          </a:p>
          <a:p>
            <a:pPr eaLnBrk="0" hangingPunct="0">
              <a:buClr>
                <a:schemeClr val="tx1"/>
              </a:buClr>
              <a:buNone/>
            </a:pPr>
            <a:endParaRPr lang="en-US" dirty="0"/>
          </a:p>
          <a:p>
            <a:pPr marL="0" indent="0">
              <a:buClr>
                <a:schemeClr val="tx1"/>
              </a:buClr>
              <a:buNone/>
            </a:pPr>
            <a:endParaRPr lang="en-US" dirty="0">
              <a:ea typeface="ＭＳ Ｐゴシック" pitchFamily="-108" charset="-128"/>
            </a:endParaRPr>
          </a:p>
        </p:txBody>
      </p:sp>
      <p:sp>
        <p:nvSpPr>
          <p:cNvPr id="344066" name="Rectangle 2"/>
          <p:cNvSpPr>
            <a:spLocks noGrp="1" noChangeArrowheads="1"/>
          </p:cNvSpPr>
          <p:nvPr>
            <p:ph type="title"/>
          </p:nvPr>
        </p:nvSpPr>
        <p:spPr>
          <a:xfrm>
            <a:off x="417443" y="0"/>
            <a:ext cx="7834898" cy="921004"/>
          </a:xfrm>
        </p:spPr>
        <p:txBody>
          <a:bodyPr>
            <a:normAutofit/>
          </a:bodyPr>
          <a:lstStyle/>
          <a:p>
            <a:pPr>
              <a:lnSpc>
                <a:spcPct val="100000"/>
              </a:lnSpc>
            </a:pPr>
            <a:r>
              <a:rPr lang="en-US" sz="2400" b="1" dirty="0">
                <a:ea typeface="ＭＳ Ｐゴシック" pitchFamily="-108" charset="-128"/>
              </a:rPr>
              <a:t>Duct and Plenum Insulation &amp; Sealing</a:t>
            </a:r>
            <a:br>
              <a:rPr lang="en-US" sz="2400" b="1" dirty="0">
                <a:ea typeface="ＭＳ Ｐゴシック" pitchFamily="-108" charset="-128"/>
              </a:rPr>
            </a:br>
            <a:r>
              <a:rPr lang="en-US" sz="2000" b="1" i="1" dirty="0">
                <a:ea typeface="ＭＳ Ｐゴシック" pitchFamily="-108" charset="-128"/>
              </a:rPr>
              <a:t>Section C403.</a:t>
            </a:r>
            <a:r>
              <a:rPr lang="en-US" sz="2000" b="1" i="1" dirty="0">
                <a:solidFill>
                  <a:srgbClr val="FF0000"/>
                </a:solidFill>
                <a:ea typeface="ＭＳ Ｐゴシック" pitchFamily="-108" charset="-128"/>
              </a:rPr>
              <a:t>12.1</a:t>
            </a:r>
            <a:r>
              <a:rPr lang="en-US" sz="2000" b="1" i="1" dirty="0">
                <a:ea typeface="ＭＳ Ｐゴシック" pitchFamily="-108" charset="-128"/>
              </a:rPr>
              <a:t> </a:t>
            </a:r>
          </a:p>
        </p:txBody>
      </p:sp>
      <p:sp>
        <p:nvSpPr>
          <p:cNvPr id="5" name="Rectangle 3"/>
          <p:cNvSpPr txBox="1">
            <a:spLocks noChangeArrowheads="1"/>
          </p:cNvSpPr>
          <p:nvPr/>
        </p:nvSpPr>
        <p:spPr>
          <a:xfrm>
            <a:off x="6133529" y="4080681"/>
            <a:ext cx="4425289" cy="2224581"/>
          </a:xfrm>
          <a:prstGeom prst="rect">
            <a:avLst/>
          </a:prstGeom>
        </p:spPr>
        <p:txBody>
          <a:bodyPr vert="horz" lIns="91440" tIns="45720" rIns="91440" bIns="45720" rtlCol="0">
            <a:normAutofit/>
          </a:bodyPr>
          <a:lstStyle/>
          <a:p>
            <a:pPr defTabSz="457200" fontAlgn="auto">
              <a:spcBef>
                <a:spcPct val="20000"/>
              </a:spcBef>
              <a:spcAft>
                <a:spcPts val="0"/>
              </a:spcAft>
              <a:buClr>
                <a:schemeClr val="tx1"/>
              </a:buClr>
              <a:defRPr/>
            </a:pPr>
            <a:r>
              <a:rPr lang="en-US" sz="2000" u="sng" dirty="0">
                <a:latin typeface="+mn-lt"/>
              </a:rPr>
              <a:t>Exceptions</a:t>
            </a:r>
            <a:r>
              <a:rPr lang="en-US" sz="2000" b="0" dirty="0">
                <a:latin typeface="+mn-lt"/>
              </a:rPr>
              <a:t>:</a:t>
            </a:r>
          </a:p>
          <a:p>
            <a:pPr marL="800100" lvl="1" indent="-342900" defTabSz="457200" fontAlgn="auto">
              <a:spcBef>
                <a:spcPct val="20000"/>
              </a:spcBef>
              <a:spcAft>
                <a:spcPts val="0"/>
              </a:spcAft>
              <a:buClr>
                <a:schemeClr val="tx1"/>
              </a:buClr>
              <a:buFont typeface="Wingdings" pitchFamily="2" charset="2"/>
              <a:buChar char="ü"/>
              <a:defRPr/>
            </a:pPr>
            <a:r>
              <a:rPr lang="en-US" sz="1800" b="0" dirty="0">
                <a:latin typeface="+mn-lt"/>
              </a:rPr>
              <a:t>When located within equipment</a:t>
            </a:r>
          </a:p>
          <a:p>
            <a:pPr marL="798513" lvl="1" indent="-341313" defTabSz="457200" fontAlgn="auto">
              <a:spcBef>
                <a:spcPct val="20000"/>
              </a:spcBef>
              <a:spcAft>
                <a:spcPts val="0"/>
              </a:spcAft>
              <a:buClr>
                <a:schemeClr val="tx1"/>
              </a:buClr>
              <a:buFont typeface="Wingdings" pitchFamily="2" charset="2"/>
              <a:buChar char="ü"/>
              <a:defRPr/>
            </a:pPr>
            <a:r>
              <a:rPr lang="en-US" sz="1800" b="0" dirty="0">
                <a:latin typeface="+mn-lt"/>
                <a:ea typeface="+mn-ea"/>
              </a:rPr>
              <a:t>When design temperature difference between interior and exterior of the duct or plenum doesn’t exceed 15ºF</a:t>
            </a:r>
            <a:endParaRPr lang="en-US" sz="1600" b="0" dirty="0">
              <a:latin typeface="+mn-lt"/>
              <a:ea typeface="+mn-ea"/>
            </a:endParaRPr>
          </a:p>
          <a:p>
            <a:pPr marL="342900" indent="-342900" defTabSz="457200" eaLnBrk="0" fontAlgn="auto" hangingPunct="0">
              <a:spcBef>
                <a:spcPct val="20000"/>
              </a:spcBef>
              <a:spcAft>
                <a:spcPts val="0"/>
              </a:spcAft>
              <a:buClr>
                <a:schemeClr val="tx1"/>
              </a:buClr>
              <a:defRPr/>
            </a:pPr>
            <a:endParaRPr lang="en-US" sz="2400" b="0" dirty="0">
              <a:latin typeface="+mn-lt"/>
              <a:ea typeface="+mn-ea"/>
            </a:endParaRPr>
          </a:p>
          <a:p>
            <a:pPr defTabSz="457200" fontAlgn="auto">
              <a:spcBef>
                <a:spcPct val="20000"/>
              </a:spcBef>
              <a:spcAft>
                <a:spcPts val="0"/>
              </a:spcAft>
              <a:buClr>
                <a:schemeClr val="tx1"/>
              </a:buClr>
              <a:defRPr/>
            </a:pPr>
            <a:endParaRPr lang="en-US" sz="2400" b="0" dirty="0">
              <a:latin typeface="+mn-lt"/>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3"/>
          <p:cNvSpPr>
            <a:spLocks noGrp="1" noChangeArrowheads="1"/>
          </p:cNvSpPr>
          <p:nvPr>
            <p:ph idx="1"/>
          </p:nvPr>
        </p:nvSpPr>
        <p:spPr>
          <a:xfrm>
            <a:off x="1053549" y="1413251"/>
            <a:ext cx="10068338" cy="4876800"/>
          </a:xfrm>
        </p:spPr>
        <p:txBody>
          <a:bodyPr>
            <a:normAutofit/>
          </a:bodyPr>
          <a:lstStyle/>
          <a:p>
            <a:pPr marL="0" indent="0">
              <a:buNone/>
            </a:pPr>
            <a:r>
              <a:rPr lang="en-US" dirty="0">
                <a:ea typeface="ＭＳ Ｐゴシック" pitchFamily="-108" charset="-128"/>
              </a:rPr>
              <a:t>C403.</a:t>
            </a:r>
            <a:r>
              <a:rPr lang="en-US" dirty="0">
                <a:solidFill>
                  <a:srgbClr val="FF0000"/>
                </a:solidFill>
                <a:ea typeface="ＭＳ Ｐゴシック" pitchFamily="-108" charset="-128"/>
              </a:rPr>
              <a:t>12</a:t>
            </a:r>
            <a:r>
              <a:rPr lang="en-US" dirty="0">
                <a:ea typeface="ＭＳ Ｐゴシック" pitchFamily="-108" charset="-128"/>
              </a:rPr>
              <a:t>.2.1 Low Pressure:  Ducts designed to operate at static pressures </a:t>
            </a:r>
            <a:r>
              <a:rPr lang="en-US" dirty="0">
                <a:ea typeface="ＭＳ Ｐゴシック" pitchFamily="-108" charset="-128"/>
                <a:cs typeface="Arial" pitchFamily="34" charset="0"/>
              </a:rPr>
              <a:t>≤ 2 in. </a:t>
            </a:r>
            <a:r>
              <a:rPr lang="en-US" dirty="0" err="1">
                <a:ea typeface="ＭＳ Ｐゴシック" pitchFamily="-108" charset="-128"/>
                <a:cs typeface="Arial" pitchFamily="34" charset="0"/>
              </a:rPr>
              <a:t>w.g</a:t>
            </a:r>
            <a:r>
              <a:rPr lang="en-US" dirty="0">
                <a:ea typeface="ＭＳ Ｐゴシック" pitchFamily="-108" charset="-128"/>
                <a:cs typeface="Arial" pitchFamily="34" charset="0"/>
              </a:rPr>
              <a:t>.</a:t>
            </a:r>
          </a:p>
          <a:p>
            <a:pPr marL="0" indent="0">
              <a:buNone/>
            </a:pPr>
            <a:endParaRPr lang="en-US" sz="1400" dirty="0">
              <a:ea typeface="ＭＳ Ｐゴシック" pitchFamily="-108" charset="-128"/>
              <a:cs typeface="Arial" pitchFamily="34" charset="0"/>
            </a:endParaRPr>
          </a:p>
          <a:p>
            <a:pPr marL="0" indent="0">
              <a:buNone/>
            </a:pPr>
            <a:r>
              <a:rPr lang="en-US" dirty="0">
                <a:ea typeface="ＭＳ Ｐゴシック" pitchFamily="-108" charset="-128"/>
                <a:cs typeface="Arial" pitchFamily="34" charset="0"/>
              </a:rPr>
              <a:t>Securely fastened and sealed</a:t>
            </a:r>
          </a:p>
          <a:p>
            <a:pPr marL="457200" lvl="1" indent="0">
              <a:buNone/>
            </a:pPr>
            <a:r>
              <a:rPr lang="en-US" b="1" u="sng" dirty="0">
                <a:cs typeface="Arial" pitchFamily="34" charset="0"/>
              </a:rPr>
              <a:t>Exception</a:t>
            </a:r>
            <a:r>
              <a:rPr lang="en-US" dirty="0">
                <a:cs typeface="Arial" pitchFamily="34" charset="0"/>
              </a:rPr>
              <a:t>: Locking-type longitudinal joints and seams, other than the snap-lock and button-lock types, need not be sealed as specified in this section.</a:t>
            </a:r>
          </a:p>
          <a:p>
            <a:pPr marL="0" indent="0">
              <a:buNone/>
            </a:pPr>
            <a:endParaRPr lang="en-US" dirty="0">
              <a:ea typeface="ＭＳ Ｐゴシック" pitchFamily="-108" charset="-128"/>
              <a:cs typeface="Arial" pitchFamily="34" charset="0"/>
            </a:endParaRPr>
          </a:p>
          <a:p>
            <a:pPr marL="0" indent="0">
              <a:buNone/>
            </a:pPr>
            <a:r>
              <a:rPr lang="en-US" dirty="0">
                <a:ea typeface="ＭＳ Ｐゴシック" pitchFamily="-108" charset="-128"/>
              </a:rPr>
              <a:t>C402.</a:t>
            </a:r>
            <a:r>
              <a:rPr lang="en-US" dirty="0">
                <a:solidFill>
                  <a:srgbClr val="FF0000"/>
                </a:solidFill>
                <a:ea typeface="ＭＳ Ｐゴシック" pitchFamily="-108" charset="-128"/>
              </a:rPr>
              <a:t>12</a:t>
            </a:r>
            <a:r>
              <a:rPr lang="en-US" dirty="0">
                <a:ea typeface="ＭＳ Ｐゴシック" pitchFamily="-108" charset="-128"/>
              </a:rPr>
              <a:t>.2.2 Medium Pressure:  Ducts designed to operate at static pressures &gt; 2 in. </a:t>
            </a:r>
            <a:r>
              <a:rPr lang="en-US" dirty="0" err="1">
                <a:ea typeface="ＭＳ Ｐゴシック" pitchFamily="-108" charset="-128"/>
              </a:rPr>
              <a:t>w.g</a:t>
            </a:r>
            <a:r>
              <a:rPr lang="en-US" dirty="0">
                <a:ea typeface="ＭＳ Ｐゴシック" pitchFamily="-108" charset="-128"/>
              </a:rPr>
              <a:t>. but &lt; 3 in. </a:t>
            </a:r>
            <a:r>
              <a:rPr lang="en-US" dirty="0" err="1">
                <a:ea typeface="ＭＳ Ｐゴシック" pitchFamily="-108" charset="-128"/>
              </a:rPr>
              <a:t>w.g</a:t>
            </a:r>
            <a:r>
              <a:rPr lang="en-US" dirty="0">
                <a:ea typeface="ＭＳ Ｐゴシック" pitchFamily="-108" charset="-128"/>
              </a:rPr>
              <a:t>.</a:t>
            </a:r>
          </a:p>
          <a:p>
            <a:pPr marL="0" indent="0">
              <a:buNone/>
            </a:pPr>
            <a:endParaRPr lang="en-US" dirty="0">
              <a:ea typeface="ＭＳ Ｐゴシック" pitchFamily="-108" charset="-128"/>
            </a:endParaRPr>
          </a:p>
          <a:p>
            <a:pPr marL="0" indent="0">
              <a:buNone/>
            </a:pPr>
            <a:r>
              <a:rPr lang="en-US" dirty="0">
                <a:ea typeface="ＭＳ Ｐゴシック" pitchFamily="-108" charset="-128"/>
              </a:rPr>
              <a:t>Insulated and sealed in accordance with Section C403.</a:t>
            </a:r>
            <a:r>
              <a:rPr lang="en-US" dirty="0">
                <a:solidFill>
                  <a:srgbClr val="FF0000"/>
                </a:solidFill>
                <a:ea typeface="ＭＳ Ｐゴシック" pitchFamily="-108" charset="-128"/>
              </a:rPr>
              <a:t>12</a:t>
            </a:r>
            <a:r>
              <a:rPr lang="en-US" dirty="0">
                <a:ea typeface="ＭＳ Ｐゴシック" pitchFamily="-108" charset="-128"/>
              </a:rPr>
              <a:t>.1</a:t>
            </a:r>
          </a:p>
        </p:txBody>
      </p:sp>
      <p:sp>
        <p:nvSpPr>
          <p:cNvPr id="346114" name="Rectangle 2"/>
          <p:cNvSpPr>
            <a:spLocks noGrp="1" noChangeArrowheads="1"/>
          </p:cNvSpPr>
          <p:nvPr>
            <p:ph type="title"/>
          </p:nvPr>
        </p:nvSpPr>
        <p:spPr>
          <a:xfrm>
            <a:off x="318052" y="0"/>
            <a:ext cx="7361084" cy="921004"/>
          </a:xfrm>
        </p:spPr>
        <p:txBody>
          <a:bodyPr>
            <a:normAutofit/>
          </a:bodyPr>
          <a:lstStyle/>
          <a:p>
            <a:pPr>
              <a:lnSpc>
                <a:spcPct val="100000"/>
              </a:lnSpc>
            </a:pPr>
            <a:r>
              <a:rPr lang="en-US" sz="2400" b="1" dirty="0">
                <a:ea typeface="ＭＳ Ｐゴシック" pitchFamily="-108" charset="-128"/>
              </a:rPr>
              <a:t>Low &amp; Medium Pressure Duct Systems </a:t>
            </a:r>
            <a:br>
              <a:rPr lang="en-US" sz="2400" b="1" dirty="0">
                <a:solidFill>
                  <a:schemeClr val="accent3">
                    <a:lumMod val="60000"/>
                    <a:lumOff val="40000"/>
                  </a:schemeClr>
                </a:solidFill>
                <a:ea typeface="ＭＳ Ｐゴシック" pitchFamily="-108" charset="-128"/>
              </a:rPr>
            </a:br>
            <a:r>
              <a:rPr lang="en-US" sz="2200" b="1" i="1" dirty="0">
                <a:ea typeface="ＭＳ Ｐゴシック" pitchFamily="-108" charset="-128"/>
              </a:rPr>
              <a:t>Sections C403.</a:t>
            </a:r>
            <a:r>
              <a:rPr lang="en-US" sz="2200" b="1" i="1" dirty="0">
                <a:solidFill>
                  <a:srgbClr val="FF0000"/>
                </a:solidFill>
                <a:ea typeface="ＭＳ Ｐゴシック" pitchFamily="-108" charset="-128"/>
              </a:rPr>
              <a:t>12</a:t>
            </a:r>
            <a:r>
              <a:rPr lang="en-US" sz="2200" b="1" i="1" dirty="0">
                <a:ea typeface="ＭＳ Ｐゴシック" pitchFamily="-108" charset="-128"/>
              </a:rPr>
              <a:t>.2.1 and C403.</a:t>
            </a:r>
            <a:r>
              <a:rPr lang="en-US" sz="2200" b="1" i="1" dirty="0">
                <a:solidFill>
                  <a:srgbClr val="FF0000"/>
                </a:solidFill>
                <a:ea typeface="ＭＳ Ｐゴシック" pitchFamily="-108" charset="-128"/>
              </a:rPr>
              <a:t>12</a:t>
            </a:r>
            <a:r>
              <a:rPr lang="en-US" sz="2200" b="1" i="1" dirty="0">
                <a:ea typeface="ＭＳ Ｐゴシック" pitchFamily="-108" charset="-128"/>
              </a:rPr>
              <a:t>.2.2</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3"/>
          <p:cNvSpPr>
            <a:spLocks noGrp="1" noChangeArrowheads="1"/>
          </p:cNvSpPr>
          <p:nvPr>
            <p:ph idx="1"/>
          </p:nvPr>
        </p:nvSpPr>
        <p:spPr>
          <a:xfrm>
            <a:off x="983974" y="1255595"/>
            <a:ext cx="9919251" cy="5075401"/>
          </a:xfrm>
        </p:spPr>
        <p:txBody>
          <a:bodyPr/>
          <a:lstStyle/>
          <a:p>
            <a:pPr marL="0" indent="0">
              <a:buNone/>
            </a:pPr>
            <a:r>
              <a:rPr lang="en-US" dirty="0">
                <a:ea typeface="ＭＳ Ｐゴシック" pitchFamily="-108" charset="-128"/>
              </a:rPr>
              <a:t>Ducts and plenums designed to operate at static pressures &gt; 3 in. </a:t>
            </a:r>
            <a:r>
              <a:rPr lang="en-US" dirty="0" err="1">
                <a:ea typeface="ＭＳ Ｐゴシック" pitchFamily="-108" charset="-128"/>
              </a:rPr>
              <a:t>w.g</a:t>
            </a:r>
            <a:r>
              <a:rPr lang="en-US" dirty="0">
                <a:ea typeface="ＭＳ Ｐゴシック" pitchFamily="-108" charset="-128"/>
              </a:rPr>
              <a:t>. to be </a:t>
            </a:r>
          </a:p>
          <a:p>
            <a:pPr lvl="1"/>
            <a:r>
              <a:rPr lang="en-US" dirty="0">
                <a:ea typeface="ＭＳ Ｐゴシック" pitchFamily="-108" charset="-128"/>
              </a:rPr>
              <a:t>insulated and sealed</a:t>
            </a:r>
          </a:p>
          <a:p>
            <a:pPr lvl="1"/>
            <a:r>
              <a:rPr lang="en-US" dirty="0">
                <a:ea typeface="ＭＳ Ｐゴシック" pitchFamily="-108" charset="-128"/>
              </a:rPr>
              <a:t>be leak tested in accordance with </a:t>
            </a:r>
            <a:r>
              <a:rPr lang="en-US" i="1" dirty="0">
                <a:ea typeface="ＭＳ Ｐゴシック" pitchFamily="-108" charset="-128"/>
              </a:rPr>
              <a:t>SMACNA HVAC Air Duct Leakage Test Manual with the following result</a:t>
            </a:r>
          </a:p>
          <a:p>
            <a:pPr lvl="2">
              <a:buFont typeface="Wingdings" pitchFamily="2" charset="2"/>
              <a:buChar char="ü"/>
            </a:pPr>
            <a:r>
              <a:rPr lang="en-US" dirty="0"/>
              <a:t>Air leakage rate (CL) ≤ 4.0</a:t>
            </a:r>
          </a:p>
          <a:p>
            <a:pPr lvl="2">
              <a:buFont typeface="Wingdings" pitchFamily="2" charset="2"/>
              <a:buChar char="ü"/>
            </a:pPr>
            <a:r>
              <a:rPr lang="en-US" dirty="0"/>
              <a:t>CL = F/P</a:t>
            </a:r>
            <a:r>
              <a:rPr lang="en-US" baseline="30000" dirty="0"/>
              <a:t>0.65</a:t>
            </a:r>
          </a:p>
          <a:p>
            <a:pPr marL="914400" lvl="2" indent="0">
              <a:buNone/>
            </a:pPr>
            <a:r>
              <a:rPr lang="en-US" dirty="0"/>
              <a:t>	Where:</a:t>
            </a:r>
          </a:p>
          <a:p>
            <a:pPr marL="1371600" lvl="3" indent="0">
              <a:buNone/>
            </a:pPr>
            <a:r>
              <a:rPr lang="en-US" dirty="0"/>
              <a:t>F = leakage rate cfm per 100 sf of duct surface area</a:t>
            </a:r>
          </a:p>
          <a:p>
            <a:pPr marL="1371600" lvl="3" indent="0">
              <a:buNone/>
            </a:pPr>
            <a:r>
              <a:rPr lang="en-US" dirty="0"/>
              <a:t>P = the static pressure of the test </a:t>
            </a:r>
          </a:p>
          <a:p>
            <a:pPr marL="0" indent="0">
              <a:buNone/>
            </a:pPr>
            <a:endParaRPr lang="en-US" dirty="0">
              <a:ea typeface="ＭＳ Ｐゴシック" pitchFamily="-108" charset="-128"/>
            </a:endParaRPr>
          </a:p>
          <a:p>
            <a:pPr marL="0" indent="0">
              <a:buNone/>
            </a:pPr>
            <a:r>
              <a:rPr lang="en-US" dirty="0">
                <a:ea typeface="ＭＳ Ｐゴシック" pitchFamily="-108" charset="-128"/>
              </a:rPr>
              <a:t>Must document test of ≥ 25% of the duct area and meet the requirements</a:t>
            </a:r>
          </a:p>
        </p:txBody>
      </p:sp>
      <p:sp>
        <p:nvSpPr>
          <p:cNvPr id="347138" name="Rectangle 2"/>
          <p:cNvSpPr>
            <a:spLocks noGrp="1" noChangeArrowheads="1"/>
          </p:cNvSpPr>
          <p:nvPr>
            <p:ph type="title"/>
          </p:nvPr>
        </p:nvSpPr>
        <p:spPr>
          <a:xfrm>
            <a:off x="367748" y="0"/>
            <a:ext cx="6998252" cy="921004"/>
          </a:xfrm>
        </p:spPr>
        <p:txBody>
          <a:bodyPr>
            <a:normAutofit/>
          </a:bodyPr>
          <a:lstStyle/>
          <a:p>
            <a:pPr>
              <a:lnSpc>
                <a:spcPct val="100000"/>
              </a:lnSpc>
            </a:pPr>
            <a:r>
              <a:rPr lang="en-US" sz="2400" b="1" dirty="0">
                <a:ea typeface="ＭＳ Ｐゴシック" pitchFamily="-108" charset="-128"/>
              </a:rPr>
              <a:t>High Pressure Duct Systems </a:t>
            </a:r>
            <a:br>
              <a:rPr lang="en-US" sz="2400" b="1" dirty="0">
                <a:ea typeface="ＭＳ Ｐゴシック" pitchFamily="-108" charset="-128"/>
              </a:rPr>
            </a:br>
            <a:r>
              <a:rPr lang="en-US" sz="2000" b="1" i="1" dirty="0">
                <a:ea typeface="ＭＳ Ｐゴシック" pitchFamily="-108" charset="-128"/>
              </a:rPr>
              <a:t>Section C403.</a:t>
            </a:r>
            <a:r>
              <a:rPr lang="en-US" sz="2000" b="1" i="1" dirty="0">
                <a:solidFill>
                  <a:srgbClr val="FF0000"/>
                </a:solidFill>
                <a:ea typeface="ＭＳ Ｐゴシック" pitchFamily="-108" charset="-128"/>
              </a:rPr>
              <a:t>12</a:t>
            </a:r>
            <a:r>
              <a:rPr lang="en-US" sz="2000" b="1" i="1" dirty="0">
                <a:ea typeface="ＭＳ Ｐゴシック" pitchFamily="-108" charset="-128"/>
              </a:rPr>
              <a:t>.2.3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idx="1"/>
          </p:nvPr>
        </p:nvSpPr>
        <p:spPr>
          <a:xfrm>
            <a:off x="520741" y="1205318"/>
            <a:ext cx="8248816" cy="414761"/>
          </a:xfrm>
        </p:spPr>
        <p:txBody>
          <a:bodyPr>
            <a:normAutofit fontScale="92500" lnSpcReduction="10000"/>
          </a:bodyPr>
          <a:lstStyle/>
          <a:p>
            <a:pPr marL="0" indent="0">
              <a:buNone/>
            </a:pPr>
            <a:r>
              <a:rPr lang="en-US" dirty="0">
                <a:ea typeface="ＭＳ Ｐゴシック" pitchFamily="-108" charset="-128"/>
              </a:rPr>
              <a:t>Heating and cooling load sizing calculations required </a:t>
            </a:r>
          </a:p>
        </p:txBody>
      </p:sp>
      <p:sp>
        <p:nvSpPr>
          <p:cNvPr id="323586" name="Rectangle 2"/>
          <p:cNvSpPr>
            <a:spLocks noGrp="1" noChangeArrowheads="1"/>
          </p:cNvSpPr>
          <p:nvPr>
            <p:ph type="title"/>
          </p:nvPr>
        </p:nvSpPr>
        <p:spPr>
          <a:xfrm>
            <a:off x="253644" y="0"/>
            <a:ext cx="5462460" cy="921004"/>
          </a:xfrm>
        </p:spPr>
        <p:txBody>
          <a:bodyPr>
            <a:normAutofit/>
          </a:bodyPr>
          <a:lstStyle/>
          <a:p>
            <a:pPr>
              <a:lnSpc>
                <a:spcPct val="100000"/>
              </a:lnSpc>
            </a:pPr>
            <a:r>
              <a:rPr lang="en-US" sz="2400" b="1" dirty="0">
                <a:ea typeface="ＭＳ Ｐゴシック" pitchFamily="-108" charset="-128"/>
              </a:rPr>
              <a:t>HVAC Load Calculations </a:t>
            </a:r>
            <a:br>
              <a:rPr lang="en-US" sz="2400" b="1" dirty="0">
                <a:ea typeface="ＭＳ Ｐゴシック" pitchFamily="-108" charset="-128"/>
              </a:rPr>
            </a:br>
            <a:r>
              <a:rPr lang="en-US" sz="2000" b="1" i="1" dirty="0">
                <a:ea typeface="ＭＳ Ｐゴシック" pitchFamily="-108" charset="-128"/>
              </a:rPr>
              <a:t>Section C403.1.1 </a:t>
            </a:r>
          </a:p>
        </p:txBody>
      </p:sp>
      <p:sp>
        <p:nvSpPr>
          <p:cNvPr id="323588" name="Rectangle 4"/>
          <p:cNvSpPr>
            <a:spLocks noChangeArrowheads="1"/>
          </p:cNvSpPr>
          <p:nvPr/>
        </p:nvSpPr>
        <p:spPr bwMode="auto">
          <a:xfrm>
            <a:off x="765313" y="1741349"/>
            <a:ext cx="9461291" cy="4876800"/>
          </a:xfrm>
          <a:prstGeom prst="rect">
            <a:avLst/>
          </a:prstGeom>
          <a:noFill/>
          <a:ln w="9525">
            <a:noFill/>
            <a:miter lim="800000"/>
            <a:headEnd/>
            <a:tailEnd/>
          </a:ln>
          <a:effectLst/>
        </p:spPr>
        <p:txBody>
          <a:bodyPr lIns="0" tIns="0" rIns="0" bIns="0"/>
          <a:lstStyle/>
          <a:p>
            <a:pPr marL="342900" indent="-342900" eaLnBrk="0" hangingPunct="0">
              <a:spcBef>
                <a:spcPct val="20000"/>
              </a:spcBef>
              <a:buClr>
                <a:schemeClr val="tx1"/>
              </a:buClr>
              <a:buSzPct val="100000"/>
              <a:buFont typeface="Wingdings" pitchFamily="2" charset="2"/>
              <a:buChar char="ü"/>
            </a:pPr>
            <a:r>
              <a:rPr lang="en-US" sz="2400" b="0" dirty="0"/>
              <a:t>ASHRAE/ACCA Standard 183 OR</a:t>
            </a:r>
          </a:p>
          <a:p>
            <a:pPr marL="342900" indent="-342900" eaLnBrk="0" hangingPunct="0">
              <a:spcBef>
                <a:spcPct val="20000"/>
              </a:spcBef>
              <a:buClr>
                <a:schemeClr val="tx1"/>
              </a:buClr>
              <a:buSzPct val="100000"/>
              <a:buFont typeface="Wingdings" pitchFamily="2" charset="2"/>
              <a:buChar char="ü"/>
            </a:pPr>
            <a:r>
              <a:rPr lang="en-US" sz="2400" b="0" dirty="0"/>
              <a:t>Other approved computation procedures – defined in Chapter 3</a:t>
            </a:r>
          </a:p>
          <a:p>
            <a:pPr marL="1195388" lvl="1" indent="-285750" eaLnBrk="0" hangingPunct="0">
              <a:spcBef>
                <a:spcPct val="20000"/>
              </a:spcBef>
              <a:buClr>
                <a:schemeClr val="tx1"/>
              </a:buClr>
              <a:buFontTx/>
              <a:buChar char="•"/>
            </a:pPr>
            <a:r>
              <a:rPr lang="en-US" sz="2000" b="0" dirty="0"/>
              <a:t>Interior design conditions</a:t>
            </a:r>
          </a:p>
          <a:p>
            <a:pPr marL="1485900" lvl="2" indent="-285750" eaLnBrk="0" hangingPunct="0">
              <a:spcBef>
                <a:spcPct val="20000"/>
              </a:spcBef>
              <a:buClr>
                <a:schemeClr val="tx1"/>
              </a:buClr>
              <a:buFont typeface="Arial" pitchFamily="34" charset="0"/>
              <a:buChar char="–"/>
            </a:pPr>
            <a:r>
              <a:rPr lang="en-US" sz="1800" b="0" dirty="0"/>
              <a:t>Specified by Section C302 of the IECC</a:t>
            </a:r>
          </a:p>
          <a:p>
            <a:pPr marL="1600200" lvl="3" indent="-228600" eaLnBrk="0" hangingPunct="0">
              <a:spcBef>
                <a:spcPct val="20000"/>
              </a:spcBef>
              <a:buClr>
                <a:schemeClr val="tx1"/>
              </a:buClr>
              <a:buFontTx/>
              <a:buChar char="•"/>
            </a:pPr>
            <a:r>
              <a:rPr lang="en-US" sz="1800" b="0" dirty="0"/>
              <a:t>≤ 72</a:t>
            </a:r>
            <a:r>
              <a:rPr lang="en-US" sz="1800" b="0" baseline="30000" dirty="0"/>
              <a:t>o</a:t>
            </a:r>
            <a:r>
              <a:rPr lang="en-US" sz="1800" b="0" dirty="0"/>
              <a:t>F for heating load</a:t>
            </a:r>
          </a:p>
          <a:p>
            <a:pPr marL="1600200" lvl="3" indent="-228600" eaLnBrk="0" hangingPunct="0">
              <a:spcBef>
                <a:spcPct val="20000"/>
              </a:spcBef>
              <a:buClr>
                <a:schemeClr val="tx1"/>
              </a:buClr>
              <a:buFontTx/>
              <a:buChar char="•"/>
            </a:pPr>
            <a:r>
              <a:rPr lang="en-US" sz="1800" b="0" dirty="0"/>
              <a:t>≥ 75</a:t>
            </a:r>
            <a:r>
              <a:rPr lang="en-US" sz="1800" b="0" baseline="30000" dirty="0"/>
              <a:t>o</a:t>
            </a:r>
            <a:r>
              <a:rPr lang="en-US" sz="1800" b="0" dirty="0"/>
              <a:t>F for cooling load</a:t>
            </a:r>
          </a:p>
          <a:p>
            <a:pPr marL="285750" indent="-285750" eaLnBrk="0" hangingPunct="0">
              <a:spcBef>
                <a:spcPct val="20000"/>
              </a:spcBef>
              <a:buClr>
                <a:schemeClr val="tx1"/>
              </a:buClr>
              <a:buFont typeface="Wingdings" panose="05000000000000000000" pitchFamily="2" charset="2"/>
              <a:buChar char="ü"/>
            </a:pPr>
            <a:r>
              <a:rPr lang="en-US" sz="2400" b="0" dirty="0"/>
              <a:t>Loads reduced from energy recovery systems utilized in the HVAC system shall be accounted for in accordance with the ASHRAE HVAC Systems and Equipment Handbook</a:t>
            </a:r>
          </a:p>
        </p:txBody>
      </p:sp>
    </p:spTree>
    <p:extLst>
      <p:ext uri="{BB962C8B-B14F-4D97-AF65-F5344CB8AC3E}">
        <p14:creationId xmlns:p14="http://schemas.microsoft.com/office/powerpoint/2010/main" val="15885151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437322" y="0"/>
            <a:ext cx="6928678" cy="921004"/>
          </a:xfrm>
        </p:spPr>
        <p:txBody>
          <a:bodyPr/>
          <a:lstStyle/>
          <a:p>
            <a:pPr>
              <a:lnSpc>
                <a:spcPct val="100000"/>
              </a:lnSpc>
            </a:pPr>
            <a:r>
              <a:rPr lang="en-US" sz="2400" b="1" dirty="0">
                <a:ea typeface="ＭＳ Ｐゴシック" pitchFamily="-108" charset="-128"/>
              </a:rPr>
              <a:t>Piping Insulation  </a:t>
            </a:r>
            <a:br>
              <a:rPr lang="en-US" sz="2400" b="1" dirty="0">
                <a:ea typeface="ＭＳ Ｐゴシック" pitchFamily="-108" charset="-128"/>
              </a:rPr>
            </a:br>
            <a:r>
              <a:rPr lang="en-US" sz="2000" b="1" i="1" dirty="0">
                <a:ea typeface="ＭＳ Ｐゴシック" pitchFamily="-108" charset="-128"/>
              </a:rPr>
              <a:t>Section C403.</a:t>
            </a:r>
            <a:r>
              <a:rPr lang="en-US" sz="2000" b="1" i="1" dirty="0">
                <a:solidFill>
                  <a:srgbClr val="FF0000"/>
                </a:solidFill>
                <a:ea typeface="ＭＳ Ｐゴシック" pitchFamily="-108" charset="-128"/>
              </a:rPr>
              <a:t>12</a:t>
            </a:r>
            <a:r>
              <a:rPr lang="en-US" sz="2000" b="1" i="1" dirty="0">
                <a:ea typeface="ＭＳ Ｐゴシック" pitchFamily="-108" charset="-128"/>
              </a:rPr>
              <a:t>.3 </a:t>
            </a:r>
          </a:p>
        </p:txBody>
      </p:sp>
      <p:sp>
        <p:nvSpPr>
          <p:cNvPr id="349187" name="Rectangle 3"/>
          <p:cNvSpPr>
            <a:spLocks noGrp="1" noChangeArrowheads="1"/>
          </p:cNvSpPr>
          <p:nvPr>
            <p:ph type="body" sz="half" idx="4294967295"/>
          </p:nvPr>
        </p:nvSpPr>
        <p:spPr>
          <a:xfrm>
            <a:off x="2015320" y="1268413"/>
            <a:ext cx="8652681" cy="977900"/>
          </a:xfrm>
        </p:spPr>
        <p:txBody>
          <a:bodyPr/>
          <a:lstStyle/>
          <a:p>
            <a:pPr marL="0" indent="0">
              <a:buNone/>
            </a:pPr>
            <a:r>
              <a:rPr lang="en-US" dirty="0">
                <a:ea typeface="ＭＳ Ｐゴシック" pitchFamily="-108" charset="-128"/>
              </a:rPr>
              <a:t>All piping serving heating or cooling system must be insulated in accordance with Table C403.</a:t>
            </a:r>
            <a:r>
              <a:rPr lang="en-US" dirty="0">
                <a:solidFill>
                  <a:srgbClr val="FF0000"/>
                </a:solidFill>
                <a:ea typeface="ＭＳ Ｐゴシック" pitchFamily="-108" charset="-128"/>
              </a:rPr>
              <a:t>12</a:t>
            </a:r>
            <a:r>
              <a:rPr lang="en-US" dirty="0">
                <a:ea typeface="ＭＳ Ｐゴシック" pitchFamily="-108" charset="-128"/>
              </a:rPr>
              <a:t>.3</a:t>
            </a:r>
          </a:p>
          <a:p>
            <a:pPr marL="0" indent="0">
              <a:buNone/>
            </a:pPr>
            <a:endParaRPr lang="en-US" dirty="0">
              <a:ea typeface="ＭＳ Ｐゴシック" pitchFamily="-108" charset="-128"/>
            </a:endParaRPr>
          </a:p>
        </p:txBody>
      </p:sp>
      <p:sp>
        <p:nvSpPr>
          <p:cNvPr id="349212" name="Text Box 28"/>
          <p:cNvSpPr txBox="1">
            <a:spLocks noChangeArrowheads="1"/>
          </p:cNvSpPr>
          <p:nvPr/>
        </p:nvSpPr>
        <p:spPr bwMode="auto">
          <a:xfrm>
            <a:off x="3657600" y="2615451"/>
            <a:ext cx="4953000" cy="553998"/>
          </a:xfrm>
          <a:prstGeom prst="rect">
            <a:avLst/>
          </a:prstGeom>
          <a:noFill/>
          <a:ln w="38100" algn="ctr">
            <a:noFill/>
            <a:miter lim="800000"/>
            <a:headEnd/>
            <a:tailEnd/>
          </a:ln>
          <a:effectLst/>
        </p:spPr>
        <p:txBody>
          <a:bodyPr>
            <a:spAutoFit/>
          </a:bodyPr>
          <a:lstStyle/>
          <a:p>
            <a:pPr algn="ctr">
              <a:spcBef>
                <a:spcPts val="0"/>
              </a:spcBef>
            </a:pPr>
            <a:r>
              <a:rPr lang="en-US" sz="1600" dirty="0"/>
              <a:t>Minimum Pipe Insulation</a:t>
            </a:r>
          </a:p>
          <a:p>
            <a:pPr algn="ctr">
              <a:spcBef>
                <a:spcPts val="0"/>
              </a:spcBef>
            </a:pPr>
            <a:r>
              <a:rPr lang="en-US" b="0" i="1" dirty="0"/>
              <a:t>(thickness in inches)</a:t>
            </a:r>
          </a:p>
        </p:txBody>
      </p:sp>
      <p:sp>
        <p:nvSpPr>
          <p:cNvPr id="9" name="TextBox 8"/>
          <p:cNvSpPr txBox="1"/>
          <p:nvPr/>
        </p:nvSpPr>
        <p:spPr>
          <a:xfrm>
            <a:off x="5413625" y="4667543"/>
            <a:ext cx="2674961" cy="313898"/>
          </a:xfrm>
          <a:prstGeom prst="rect">
            <a:avLst/>
          </a:prstGeom>
        </p:spPr>
        <p:txBody>
          <a:bodyPr vert="horz" wrap="square" lIns="91440" tIns="45720" rIns="91440" bIns="45720" rtlCol="0">
            <a:normAutofit fontScale="77500" lnSpcReduction="20000"/>
          </a:bodyPr>
          <a:lstStyle/>
          <a:p>
            <a:pPr defTabSz="457200" fontAlgn="auto">
              <a:spcBef>
                <a:spcPct val="20000"/>
              </a:spcBef>
              <a:spcAft>
                <a:spcPts val="0"/>
              </a:spcAft>
            </a:pPr>
            <a:r>
              <a:rPr lang="en-US" sz="2323" dirty="0">
                <a:latin typeface="Arial Narrow"/>
                <a:ea typeface="+mn-ea"/>
                <a:cs typeface="Arial Narrow"/>
              </a:rPr>
              <a:t>(Partial table)</a:t>
            </a:r>
          </a:p>
        </p:txBody>
      </p:sp>
      <p:pic>
        <p:nvPicPr>
          <p:cNvPr id="3" name="Picture 2"/>
          <p:cNvPicPr>
            <a:picLocks noChangeAspect="1"/>
          </p:cNvPicPr>
          <p:nvPr/>
        </p:nvPicPr>
        <p:blipFill>
          <a:blip r:embed="rId3"/>
          <a:stretch>
            <a:fillRect/>
          </a:stretch>
        </p:blipFill>
        <p:spPr>
          <a:xfrm>
            <a:off x="1524000" y="3177719"/>
            <a:ext cx="9144000" cy="1481740"/>
          </a:xfrm>
          <a:prstGeom prst="rect">
            <a:avLst/>
          </a:prstGeom>
        </p:spPr>
      </p:pic>
      <p:sp>
        <p:nvSpPr>
          <p:cNvPr id="2" name="Rectangle 1"/>
          <p:cNvSpPr/>
          <p:nvPr/>
        </p:nvSpPr>
        <p:spPr>
          <a:xfrm>
            <a:off x="1562100" y="5329001"/>
            <a:ext cx="8689521" cy="590931"/>
          </a:xfrm>
          <a:prstGeom prst="rect">
            <a:avLst/>
          </a:prstGeom>
        </p:spPr>
        <p:txBody>
          <a:bodyPr wrap="square">
            <a:spAutoFit/>
          </a:bodyPr>
          <a:lstStyle/>
          <a:p>
            <a:pPr marL="341313">
              <a:lnSpc>
                <a:spcPct val="90000"/>
              </a:lnSpc>
            </a:pPr>
            <a:r>
              <a:rPr lang="en-US" sz="1800" b="0" dirty="0">
                <a:cs typeface="Arial" pitchFamily="34" charset="0"/>
              </a:rPr>
              <a:t>11.3.1: Piping insulation exposed to weather shall be protected from sun or moisture damage</a:t>
            </a:r>
            <a:endParaRPr lang="en-US" sz="1800" b="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idx="1"/>
          </p:nvPr>
        </p:nvSpPr>
        <p:spPr>
          <a:xfrm>
            <a:off x="1361661" y="1255595"/>
            <a:ext cx="8978793" cy="5034457"/>
          </a:xfrm>
        </p:spPr>
        <p:txBody>
          <a:bodyPr/>
          <a:lstStyle/>
          <a:p>
            <a:pPr marL="0" indent="0">
              <a:lnSpc>
                <a:spcPct val="90000"/>
              </a:lnSpc>
              <a:buNone/>
            </a:pPr>
            <a:r>
              <a:rPr lang="en-US" b="1" dirty="0">
                <a:ea typeface="ＭＳ Ｐゴシック" pitchFamily="-108" charset="-128"/>
              </a:rPr>
              <a:t>Exceptions to pipe insulation requirements:</a:t>
            </a:r>
          </a:p>
          <a:p>
            <a:pPr marL="684213">
              <a:lnSpc>
                <a:spcPct val="90000"/>
              </a:lnSpc>
              <a:buFont typeface="Wingdings" pitchFamily="2" charset="2"/>
              <a:buChar char="ü"/>
            </a:pPr>
            <a:r>
              <a:rPr lang="en-US" dirty="0">
                <a:ea typeface="ＭＳ Ｐゴシック" pitchFamily="-108" charset="-128"/>
              </a:rPr>
              <a:t>Piping internal to HVAC equipment </a:t>
            </a:r>
            <a:r>
              <a:rPr lang="en-US" i="1" dirty="0">
                <a:ea typeface="ＭＳ Ｐゴシック" pitchFamily="-108" charset="-128"/>
              </a:rPr>
              <a:t>(including fan coil units)</a:t>
            </a:r>
            <a:r>
              <a:rPr lang="en-US" dirty="0">
                <a:ea typeface="ＭＳ Ｐゴシック" pitchFamily="-108" charset="-128"/>
              </a:rPr>
              <a:t> factory installed and tested</a:t>
            </a:r>
          </a:p>
          <a:p>
            <a:pPr marL="684213">
              <a:lnSpc>
                <a:spcPct val="90000"/>
              </a:lnSpc>
              <a:buFont typeface="Wingdings" pitchFamily="2" charset="2"/>
              <a:buChar char="ü"/>
            </a:pPr>
            <a:r>
              <a:rPr lang="en-US" dirty="0">
                <a:ea typeface="ＭＳ Ｐゴシック" pitchFamily="-108" charset="-128"/>
              </a:rPr>
              <a:t>Piping for fluid in temperature range </a:t>
            </a:r>
          </a:p>
          <a:p>
            <a:pPr marL="914400" lvl="1" indent="0">
              <a:lnSpc>
                <a:spcPct val="90000"/>
              </a:lnSpc>
              <a:buNone/>
            </a:pPr>
            <a:r>
              <a:rPr lang="en-US" dirty="0"/>
              <a:t>   60 </a:t>
            </a:r>
            <a:r>
              <a:rPr lang="en-US" dirty="0">
                <a:cs typeface="Arial" pitchFamily="34" charset="0"/>
              </a:rPr>
              <a:t>°F</a:t>
            </a:r>
            <a:r>
              <a:rPr lang="en-US" dirty="0"/>
              <a:t>&lt; temp &lt; 105</a:t>
            </a:r>
            <a:r>
              <a:rPr lang="en-US" dirty="0">
                <a:cs typeface="Arial" pitchFamily="34" charset="0"/>
              </a:rPr>
              <a:t>°F</a:t>
            </a:r>
          </a:p>
          <a:p>
            <a:pPr marL="684213">
              <a:lnSpc>
                <a:spcPct val="90000"/>
              </a:lnSpc>
              <a:buFont typeface="Wingdings" pitchFamily="2" charset="2"/>
              <a:buChar char="ü"/>
            </a:pPr>
            <a:r>
              <a:rPr lang="en-US" dirty="0">
                <a:ea typeface="ＭＳ Ｐゴシック" pitchFamily="-108" charset="-128"/>
              </a:rPr>
              <a:t>Piping for fluid not heated or cooled by electricity or fossil fuels</a:t>
            </a:r>
          </a:p>
          <a:p>
            <a:pPr marL="684213">
              <a:lnSpc>
                <a:spcPct val="90000"/>
              </a:lnSpc>
              <a:buFont typeface="Wingdings" pitchFamily="2" charset="2"/>
              <a:buChar char="ü"/>
            </a:pPr>
            <a:r>
              <a:rPr lang="en-US" dirty="0">
                <a:ea typeface="ＭＳ Ｐゴシック" pitchFamily="-108" charset="-128"/>
              </a:rPr>
              <a:t>Strainers, control valves, and balancing valves associated with piping  </a:t>
            </a:r>
            <a:r>
              <a:rPr lang="en-US" dirty="0">
                <a:ea typeface="ＭＳ Ｐゴシック" pitchFamily="-108" charset="-128"/>
                <a:cs typeface="Arial" pitchFamily="34" charset="0"/>
              </a:rPr>
              <a:t>≤ 1</a:t>
            </a:r>
            <a:r>
              <a:rPr lang="en-US" dirty="0">
                <a:ea typeface="ＭＳ Ｐゴシック" pitchFamily="-108" charset="-128"/>
              </a:rPr>
              <a:t>” in diameter</a:t>
            </a:r>
          </a:p>
          <a:p>
            <a:pPr marL="684213">
              <a:lnSpc>
                <a:spcPct val="90000"/>
              </a:lnSpc>
              <a:buFont typeface="Wingdings" pitchFamily="2" charset="2"/>
              <a:buChar char="ü"/>
            </a:pPr>
            <a:r>
              <a:rPr lang="en-US" dirty="0">
                <a:ea typeface="ＭＳ Ｐゴシック" pitchFamily="-108" charset="-128"/>
              </a:rPr>
              <a:t>Direct buried piping for fluids </a:t>
            </a:r>
            <a:r>
              <a:rPr lang="en-US" dirty="0">
                <a:ea typeface="ＭＳ Ｐゴシック" pitchFamily="-108" charset="-128"/>
                <a:cs typeface="Arial" pitchFamily="34" charset="0"/>
              </a:rPr>
              <a:t>≤ </a:t>
            </a:r>
            <a:r>
              <a:rPr lang="en-US" dirty="0"/>
              <a:t>60</a:t>
            </a:r>
            <a:r>
              <a:rPr lang="en-US" dirty="0">
                <a:cs typeface="Arial" pitchFamily="34" charset="0"/>
              </a:rPr>
              <a:t>°F</a:t>
            </a:r>
          </a:p>
          <a:p>
            <a:pPr marL="684213">
              <a:lnSpc>
                <a:spcPct val="90000"/>
              </a:lnSpc>
              <a:buFont typeface="Wingdings" pitchFamily="2" charset="2"/>
              <a:buChar char="ü"/>
            </a:pPr>
            <a:r>
              <a:rPr lang="en-US" dirty="0">
                <a:solidFill>
                  <a:srgbClr val="FF0000"/>
                </a:solidFill>
                <a:cs typeface="Arial" pitchFamily="34" charset="0"/>
              </a:rPr>
              <a:t>In radiant heating systems, sections of piping intended by design to radiate heat</a:t>
            </a:r>
          </a:p>
          <a:p>
            <a:pPr marL="341313" indent="0">
              <a:lnSpc>
                <a:spcPct val="90000"/>
              </a:lnSpc>
              <a:buNone/>
            </a:pPr>
            <a:endParaRPr lang="en-US" dirty="0">
              <a:ea typeface="ＭＳ Ｐゴシック" pitchFamily="-108" charset="-128"/>
              <a:cs typeface="Arial" pitchFamily="34" charset="0"/>
            </a:endParaRPr>
          </a:p>
          <a:p>
            <a:pPr>
              <a:lnSpc>
                <a:spcPct val="90000"/>
              </a:lnSpc>
              <a:buFontTx/>
              <a:buNone/>
            </a:pPr>
            <a:endParaRPr lang="en-US" i="1" dirty="0">
              <a:ea typeface="ＭＳ Ｐゴシック" pitchFamily="-108" charset="-128"/>
            </a:endParaRPr>
          </a:p>
        </p:txBody>
      </p:sp>
      <p:sp>
        <p:nvSpPr>
          <p:cNvPr id="351234" name="Rectangle 2"/>
          <p:cNvSpPr>
            <a:spLocks noGrp="1" noChangeArrowheads="1"/>
          </p:cNvSpPr>
          <p:nvPr>
            <p:ph type="title"/>
          </p:nvPr>
        </p:nvSpPr>
        <p:spPr>
          <a:xfrm>
            <a:off x="319437" y="0"/>
            <a:ext cx="5337033" cy="921004"/>
          </a:xfrm>
        </p:spPr>
        <p:txBody>
          <a:bodyPr>
            <a:normAutofit/>
          </a:bodyPr>
          <a:lstStyle/>
          <a:p>
            <a:pPr>
              <a:lnSpc>
                <a:spcPct val="100000"/>
              </a:lnSpc>
            </a:pPr>
            <a:r>
              <a:rPr lang="en-US" sz="2400" b="1" dirty="0">
                <a:ea typeface="ＭＳ Ｐゴシック" pitchFamily="-108" charset="-128"/>
              </a:rPr>
              <a:t>Piping Insulation  </a:t>
            </a:r>
            <a:br>
              <a:rPr lang="en-US" sz="2400" b="1" dirty="0">
                <a:ea typeface="ＭＳ Ｐゴシック" pitchFamily="-108" charset="-128"/>
              </a:rPr>
            </a:br>
            <a:r>
              <a:rPr lang="en-US" sz="2000" b="1" i="1" dirty="0">
                <a:ea typeface="ＭＳ Ｐゴシック" pitchFamily="-108" charset="-128"/>
              </a:rPr>
              <a:t>Section C403.</a:t>
            </a:r>
            <a:r>
              <a:rPr lang="en-US" sz="2000" b="1" i="1" dirty="0">
                <a:solidFill>
                  <a:srgbClr val="FF0000"/>
                </a:solidFill>
                <a:ea typeface="ＭＳ Ｐゴシック" pitchFamily="-108" charset="-128"/>
              </a:rPr>
              <a:t>12</a:t>
            </a:r>
            <a:r>
              <a:rPr lang="en-US" sz="2000" b="1" i="1" dirty="0">
                <a:ea typeface="ＭＳ Ｐゴシック" pitchFamily="-108" charset="-128"/>
              </a:rPr>
              <a:t>.3 – Cont’d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idx="1"/>
          </p:nvPr>
        </p:nvSpPr>
        <p:spPr>
          <a:xfrm>
            <a:off x="2001672" y="1372307"/>
            <a:ext cx="8209128" cy="2544600"/>
          </a:xfrm>
        </p:spPr>
        <p:txBody>
          <a:bodyPr/>
          <a:lstStyle/>
          <a:p>
            <a:pPr marL="0" indent="0">
              <a:buNone/>
            </a:pPr>
            <a:r>
              <a:rPr lang="en-US" dirty="0">
                <a:ea typeface="ＭＳ Ｐゴシック" pitchFamily="-108" charset="-128"/>
              </a:rPr>
              <a:t>Systems are to be radiant systems</a:t>
            </a:r>
          </a:p>
          <a:p>
            <a:endParaRPr lang="en-US" dirty="0">
              <a:ea typeface="ＭＳ Ｐゴシック" pitchFamily="-108" charset="-128"/>
            </a:endParaRPr>
          </a:p>
          <a:p>
            <a:pPr marL="0" indent="0">
              <a:buNone/>
            </a:pPr>
            <a:r>
              <a:rPr lang="en-US" dirty="0">
                <a:ea typeface="ＭＳ Ｐゴシック" pitchFamily="-108" charset="-128"/>
              </a:rPr>
              <a:t>Controlled by an occupancy sensing device or timer switch</a:t>
            </a:r>
          </a:p>
          <a:p>
            <a:pPr lvl="1">
              <a:buFont typeface="Wingdings" pitchFamily="2" charset="2"/>
              <a:buChar char="ü"/>
            </a:pPr>
            <a:r>
              <a:rPr lang="en-US" dirty="0"/>
              <a:t>So system is automatically deenergized when no occupants are present</a:t>
            </a:r>
          </a:p>
        </p:txBody>
      </p:sp>
      <p:sp>
        <p:nvSpPr>
          <p:cNvPr id="359426" name="Rectangle 2"/>
          <p:cNvSpPr>
            <a:spLocks noGrp="1" noChangeArrowheads="1"/>
          </p:cNvSpPr>
          <p:nvPr>
            <p:ph type="title"/>
          </p:nvPr>
        </p:nvSpPr>
        <p:spPr>
          <a:xfrm>
            <a:off x="467139" y="0"/>
            <a:ext cx="6898861" cy="921004"/>
          </a:xfrm>
        </p:spPr>
        <p:txBody>
          <a:bodyPr/>
          <a:lstStyle/>
          <a:p>
            <a:pPr>
              <a:lnSpc>
                <a:spcPct val="100000"/>
              </a:lnSpc>
            </a:pPr>
            <a:r>
              <a:rPr lang="en-US" sz="2700" b="1" dirty="0"/>
              <a:t>Heating Outside a Building </a:t>
            </a:r>
            <a:br>
              <a:rPr lang="en-US" dirty="0">
                <a:ea typeface="ＭＳ Ｐゴシック" pitchFamily="-108" charset="-128"/>
              </a:rPr>
            </a:br>
            <a:r>
              <a:rPr lang="en-US" sz="2000" b="1" i="1" dirty="0">
                <a:ea typeface="ＭＳ Ｐゴシック" pitchFamily="-108" charset="-128"/>
              </a:rPr>
              <a:t>Section C403.</a:t>
            </a:r>
            <a:r>
              <a:rPr lang="en-US" sz="2000" b="1" i="1" dirty="0">
                <a:solidFill>
                  <a:srgbClr val="FF0000"/>
                </a:solidFill>
                <a:ea typeface="ＭＳ Ｐゴシック" pitchFamily="-108" charset="-128"/>
              </a:rPr>
              <a:t>13</a:t>
            </a:r>
            <a:r>
              <a:rPr lang="en-US" sz="2000" b="1" i="1" dirty="0">
                <a:ea typeface="ＭＳ Ｐゴシック" pitchFamily="-108" charset="-128"/>
              </a:rPr>
              <a:t>.1</a:t>
            </a:r>
          </a:p>
        </p:txBody>
      </p:sp>
    </p:spTree>
    <p:extLst>
      <p:ext uri="{BB962C8B-B14F-4D97-AF65-F5344CB8AC3E}">
        <p14:creationId xmlns:p14="http://schemas.microsoft.com/office/powerpoint/2010/main" val="35589211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15319" y="1282891"/>
            <a:ext cx="8188657" cy="5020809"/>
          </a:xfrm>
        </p:spPr>
        <p:txBody>
          <a:bodyPr/>
          <a:lstStyle/>
          <a:p>
            <a:pPr marL="0" indent="0">
              <a:buNone/>
            </a:pPr>
            <a:r>
              <a:rPr lang="en-US" dirty="0"/>
              <a:t>Snow- and ice-melting systems, supplied through energy service to the building, shall include </a:t>
            </a:r>
          </a:p>
          <a:p>
            <a:pPr lvl="1">
              <a:buFont typeface="Wingdings" pitchFamily="2" charset="2"/>
              <a:buChar char="ü"/>
            </a:pPr>
            <a:r>
              <a:rPr lang="en-US" dirty="0"/>
              <a:t>automatic controls configured to shut off the system when the pavement temperature is above 50°F (10°C) and no precipitation is falling </a:t>
            </a:r>
          </a:p>
          <a:p>
            <a:pPr lvl="1">
              <a:buFont typeface="Wingdings" pitchFamily="2" charset="2"/>
              <a:buChar char="ü"/>
            </a:pPr>
            <a:r>
              <a:rPr lang="en-US" dirty="0"/>
              <a:t>an automatic or manual control configured to shut off when the outdoor temperature is above 40°F (4°C)</a:t>
            </a:r>
          </a:p>
        </p:txBody>
      </p:sp>
      <p:sp>
        <p:nvSpPr>
          <p:cNvPr id="2" name="Title 1"/>
          <p:cNvSpPr>
            <a:spLocks noGrp="1"/>
          </p:cNvSpPr>
          <p:nvPr>
            <p:ph type="title"/>
          </p:nvPr>
        </p:nvSpPr>
        <p:spPr>
          <a:xfrm>
            <a:off x="422610" y="0"/>
            <a:ext cx="5462460" cy="921004"/>
          </a:xfrm>
        </p:spPr>
        <p:txBody>
          <a:bodyPr>
            <a:normAutofit/>
          </a:bodyPr>
          <a:lstStyle/>
          <a:p>
            <a:pPr>
              <a:lnSpc>
                <a:spcPct val="100000"/>
              </a:lnSpc>
            </a:pPr>
            <a:r>
              <a:rPr lang="en-US" sz="2700" b="1" dirty="0"/>
              <a:t>Snow Melt Systems </a:t>
            </a:r>
            <a:br>
              <a:rPr lang="en-US" sz="2400" dirty="0"/>
            </a:br>
            <a:r>
              <a:rPr lang="en-US" sz="2200" b="1" i="1" dirty="0"/>
              <a:t>Section </a:t>
            </a:r>
            <a:r>
              <a:rPr lang="en-US" sz="2200" b="1" i="1" dirty="0">
                <a:ea typeface="ＭＳ Ｐゴシック" pitchFamily="-108" charset="-128"/>
              </a:rPr>
              <a:t>C403.</a:t>
            </a:r>
            <a:r>
              <a:rPr lang="en-US" sz="2200" b="1" i="1" dirty="0">
                <a:solidFill>
                  <a:srgbClr val="FF0000"/>
                </a:solidFill>
                <a:ea typeface="ＭＳ Ｐゴシック" pitchFamily="-108" charset="-128"/>
              </a:rPr>
              <a:t>13</a:t>
            </a:r>
            <a:r>
              <a:rPr lang="en-US" sz="2200" b="1" i="1" dirty="0">
                <a:ea typeface="ＭＳ Ｐゴシック" pitchFamily="-108" charset="-128"/>
              </a:rPr>
              <a:t>.2</a:t>
            </a:r>
          </a:p>
        </p:txBody>
      </p:sp>
      <p:pic>
        <p:nvPicPr>
          <p:cNvPr id="5" name="Picture 12" descr="Snow Melt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435" y="4120896"/>
            <a:ext cx="3020704" cy="22037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6547" y="6283657"/>
            <a:ext cx="2395182" cy="313899"/>
          </a:xfrm>
          <a:prstGeom prst="rect">
            <a:avLst/>
          </a:prstGeom>
        </p:spPr>
        <p:txBody>
          <a:bodyPr vert="horz" wrap="none" lIns="91440" tIns="45720" rIns="91440" bIns="45720" rtlCol="0">
            <a:normAutofit/>
          </a:bodyPr>
          <a:lstStyle/>
          <a:p>
            <a:pPr defTabSz="457200" fontAlgn="auto">
              <a:spcBef>
                <a:spcPct val="20000"/>
              </a:spcBef>
              <a:spcAft>
                <a:spcPts val="0"/>
              </a:spcAft>
            </a:pPr>
            <a:r>
              <a:rPr lang="en-US" sz="1100" b="0" i="1" dirty="0">
                <a:latin typeface="Arial Narrow"/>
                <a:ea typeface="+mn-ea"/>
                <a:cs typeface="Arial Narrow"/>
              </a:rPr>
              <a:t>Photo courtesy of Ken Baker, K energy</a:t>
            </a:r>
          </a:p>
        </p:txBody>
      </p:sp>
    </p:spTree>
    <p:extLst>
      <p:ext uri="{BB962C8B-B14F-4D97-AF65-F5344CB8AC3E}">
        <p14:creationId xmlns:p14="http://schemas.microsoft.com/office/powerpoint/2010/main" val="30335346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Systems such as heat tracing of outdoor piping and heat exchangers, including self-regulated heat tracing to include:</a:t>
            </a:r>
          </a:p>
          <a:p>
            <a:pPr marL="342900" lvl="1" indent="-342900">
              <a:buFont typeface="Arial"/>
              <a:buChar char="•"/>
            </a:pPr>
            <a:r>
              <a:rPr lang="en-US" dirty="0"/>
              <a:t>Automatic controls configured to shut off the system when outdoor air temperatures are &gt; 40°F (4°C) OR</a:t>
            </a:r>
          </a:p>
          <a:p>
            <a:pPr marL="342900" lvl="1" indent="-342900">
              <a:buFont typeface="Arial"/>
              <a:buChar char="•"/>
            </a:pPr>
            <a:r>
              <a:rPr lang="en-US" dirty="0"/>
              <a:t>When conditions of the protected fluid will prevent freezing</a:t>
            </a:r>
          </a:p>
          <a:p>
            <a:endParaRPr lang="en-US" dirty="0"/>
          </a:p>
        </p:txBody>
      </p:sp>
      <p:sp>
        <p:nvSpPr>
          <p:cNvPr id="3" name="Title 2"/>
          <p:cNvSpPr>
            <a:spLocks noGrp="1"/>
          </p:cNvSpPr>
          <p:nvPr>
            <p:ph type="title"/>
          </p:nvPr>
        </p:nvSpPr>
        <p:spPr/>
        <p:txBody>
          <a:bodyPr>
            <a:normAutofit/>
          </a:bodyPr>
          <a:lstStyle/>
          <a:p>
            <a:r>
              <a:rPr lang="en-US" sz="2400" b="1" dirty="0"/>
              <a:t>Freeze Protection System </a:t>
            </a:r>
            <a:br>
              <a:rPr lang="en-US" sz="2400" dirty="0"/>
            </a:br>
            <a:r>
              <a:rPr lang="en-US" sz="2200" b="1" i="1" dirty="0"/>
              <a:t>Section </a:t>
            </a:r>
            <a:r>
              <a:rPr lang="en-US" sz="2200" b="1" i="1" dirty="0">
                <a:ea typeface="ＭＳ Ｐゴシック" pitchFamily="-108" charset="-128"/>
              </a:rPr>
              <a:t>C403.</a:t>
            </a:r>
            <a:r>
              <a:rPr lang="en-US" sz="2200" b="1" i="1" dirty="0">
                <a:solidFill>
                  <a:srgbClr val="FF0000"/>
                </a:solidFill>
                <a:ea typeface="ＭＳ Ｐゴシック" pitchFamily="-108" charset="-128"/>
              </a:rPr>
              <a:t>13</a:t>
            </a:r>
            <a:r>
              <a:rPr lang="en-US" sz="2200" b="1" i="1" dirty="0">
                <a:ea typeface="ＭＳ Ｐゴシック" pitchFamily="-108" charset="-128"/>
              </a:rPr>
              <a:t>.3</a:t>
            </a:r>
          </a:p>
        </p:txBody>
      </p:sp>
    </p:spTree>
    <p:extLst>
      <p:ext uri="{BB962C8B-B14F-4D97-AF65-F5344CB8AC3E}">
        <p14:creationId xmlns:p14="http://schemas.microsoft.com/office/powerpoint/2010/main" val="33421199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A53480-525F-4A09-AFAF-CC4C879EDB33}"/>
              </a:ext>
            </a:extLst>
          </p:cNvPr>
          <p:cNvSpPr>
            <a:spLocks noGrp="1"/>
          </p:cNvSpPr>
          <p:nvPr>
            <p:ph idx="1"/>
          </p:nvPr>
        </p:nvSpPr>
        <p:spPr/>
        <p:txBody>
          <a:bodyPr/>
          <a:lstStyle/>
          <a:p>
            <a:r>
              <a:rPr lang="en-US" dirty="0">
                <a:solidFill>
                  <a:srgbClr val="FF0000"/>
                </a:solidFill>
              </a:rPr>
              <a:t>Heating and cooling systems to have controls that will interlock to the set temperatures of 90F cooling and 55F heating when conditions of C402.5.8 exist</a:t>
            </a:r>
          </a:p>
          <a:p>
            <a:r>
              <a:rPr lang="en-US" dirty="0">
                <a:solidFill>
                  <a:srgbClr val="FF0000"/>
                </a:solidFill>
              </a:rPr>
              <a:t>Controls configure to shut off systems entirely when outdoor temperatures are below 90F or above 55F</a:t>
            </a:r>
          </a:p>
        </p:txBody>
      </p:sp>
      <p:sp>
        <p:nvSpPr>
          <p:cNvPr id="6" name="Title 2">
            <a:extLst>
              <a:ext uri="{FF2B5EF4-FFF2-40B4-BE49-F238E27FC236}">
                <a16:creationId xmlns:a16="http://schemas.microsoft.com/office/drawing/2014/main" id="{2A6B4895-52AA-4A77-992E-34563249DE9A}"/>
              </a:ext>
            </a:extLst>
          </p:cNvPr>
          <p:cNvSpPr>
            <a:spLocks noGrp="1"/>
          </p:cNvSpPr>
          <p:nvPr>
            <p:ph type="title"/>
          </p:nvPr>
        </p:nvSpPr>
        <p:spPr>
          <a:xfrm>
            <a:off x="209551" y="0"/>
            <a:ext cx="7579783" cy="921004"/>
          </a:xfrm>
        </p:spPr>
        <p:txBody>
          <a:bodyPr>
            <a:normAutofit/>
          </a:bodyPr>
          <a:lstStyle/>
          <a:p>
            <a:r>
              <a:rPr lang="en-US" sz="2400" b="1" dirty="0"/>
              <a:t>Operable Opening Interlocking Controls</a:t>
            </a:r>
            <a:br>
              <a:rPr lang="en-US" sz="2400" dirty="0"/>
            </a:br>
            <a:r>
              <a:rPr lang="en-US" sz="2200" b="1" i="1" dirty="0"/>
              <a:t>Section </a:t>
            </a:r>
            <a:r>
              <a:rPr lang="en-US" sz="2200" b="1" i="1" dirty="0">
                <a:ea typeface="ＭＳ Ｐゴシック" pitchFamily="-108" charset="-128"/>
              </a:rPr>
              <a:t>C403.</a:t>
            </a:r>
            <a:r>
              <a:rPr lang="en-US" sz="2200" b="1" i="1" dirty="0">
                <a:solidFill>
                  <a:srgbClr val="FF0000"/>
                </a:solidFill>
                <a:ea typeface="ＭＳ Ｐゴシック" pitchFamily="-108" charset="-128"/>
              </a:rPr>
              <a:t>14</a:t>
            </a:r>
            <a:endParaRPr lang="en-US" sz="2200" b="1" i="1" dirty="0">
              <a:ea typeface="ＭＳ Ｐゴシック" pitchFamily="-108" charset="-128"/>
            </a:endParaRPr>
          </a:p>
        </p:txBody>
      </p:sp>
    </p:spTree>
    <p:extLst>
      <p:ext uri="{BB962C8B-B14F-4D97-AF65-F5344CB8AC3E}">
        <p14:creationId xmlns:p14="http://schemas.microsoft.com/office/powerpoint/2010/main" val="42639920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Grp="1" noChangeArrowheads="1"/>
          </p:cNvSpPr>
          <p:nvPr>
            <p:ph idx="1"/>
          </p:nvPr>
        </p:nvSpPr>
        <p:spPr>
          <a:xfrm>
            <a:off x="983974" y="1282891"/>
            <a:ext cx="6929855" cy="5308409"/>
          </a:xfrm>
        </p:spPr>
        <p:txBody>
          <a:bodyPr>
            <a:normAutofit fontScale="85000" lnSpcReduction="20000"/>
          </a:bodyPr>
          <a:lstStyle/>
          <a:p>
            <a:pPr marL="0" indent="0">
              <a:buNone/>
            </a:pPr>
            <a:r>
              <a:rPr lang="en-US" dirty="0">
                <a:ea typeface="ＭＳ Ｐゴシック" pitchFamily="-108" charset="-128"/>
              </a:rPr>
              <a:t>Table C404.2 Minimum Performance of Water-Heating Equipment</a:t>
            </a:r>
          </a:p>
          <a:p>
            <a:pPr lvl="1">
              <a:buFont typeface="Wingdings" pitchFamily="2" charset="2"/>
              <a:buChar char="ü"/>
            </a:pPr>
            <a:r>
              <a:rPr lang="en-US" dirty="0"/>
              <a:t>Water Heater Types Covered</a:t>
            </a:r>
          </a:p>
          <a:p>
            <a:pPr lvl="2"/>
            <a:r>
              <a:rPr lang="en-US" dirty="0"/>
              <a:t>Electric Storage</a:t>
            </a:r>
          </a:p>
          <a:p>
            <a:pPr lvl="2"/>
            <a:r>
              <a:rPr lang="en-US" dirty="0"/>
              <a:t>Gas and Oil Storage</a:t>
            </a:r>
          </a:p>
          <a:p>
            <a:pPr lvl="2"/>
            <a:r>
              <a:rPr lang="en-US" dirty="0"/>
              <a:t>Instantaneous Water Heaters – Gas and Oil</a:t>
            </a:r>
          </a:p>
          <a:p>
            <a:pPr lvl="2"/>
            <a:r>
              <a:rPr lang="en-US" dirty="0"/>
              <a:t>Hot water boilers – gas and oil</a:t>
            </a:r>
          </a:p>
          <a:p>
            <a:pPr lvl="2"/>
            <a:r>
              <a:rPr lang="en-US" dirty="0"/>
              <a:t>Pool heaters</a:t>
            </a:r>
          </a:p>
          <a:p>
            <a:pPr lvl="2"/>
            <a:r>
              <a:rPr lang="en-US" dirty="0"/>
              <a:t>Unfired storage tanks</a:t>
            </a:r>
          </a:p>
          <a:p>
            <a:pPr marL="0" indent="0">
              <a:buNone/>
            </a:pPr>
            <a:endParaRPr lang="en-US" sz="1800" dirty="0"/>
          </a:p>
          <a:p>
            <a:pPr marL="0" indent="0">
              <a:buNone/>
            </a:pPr>
            <a:r>
              <a:rPr lang="en-US" dirty="0">
                <a:ea typeface="ＭＳ Ｐゴシック" pitchFamily="-108" charset="-128"/>
              </a:rPr>
              <a:t>Heat Traps </a:t>
            </a:r>
            <a:r>
              <a:rPr lang="en-US" i="1" dirty="0">
                <a:ea typeface="ＭＳ Ｐゴシック" pitchFamily="-108" charset="-128"/>
              </a:rPr>
              <a:t>(C404.3)</a:t>
            </a:r>
          </a:p>
          <a:p>
            <a:pPr marL="0" indent="0">
              <a:buNone/>
            </a:pPr>
            <a:r>
              <a:rPr lang="en-US" dirty="0">
                <a:ea typeface="ＭＳ Ｐゴシック" pitchFamily="-108" charset="-128"/>
              </a:rPr>
              <a:t>Piping Insulation </a:t>
            </a:r>
            <a:r>
              <a:rPr lang="en-US" i="1" dirty="0">
                <a:ea typeface="ＭＳ Ｐゴシック" pitchFamily="-108" charset="-128"/>
              </a:rPr>
              <a:t>(C404.4)</a:t>
            </a:r>
          </a:p>
          <a:p>
            <a:pPr marL="0" indent="0">
              <a:buNone/>
            </a:pPr>
            <a:r>
              <a:rPr lang="en-US" dirty="0">
                <a:ea typeface="ＭＳ Ｐゴシック" pitchFamily="-108" charset="-128"/>
              </a:rPr>
              <a:t>Heated Water Supply Piping</a:t>
            </a:r>
            <a:r>
              <a:rPr lang="en-US" i="1" dirty="0">
                <a:ea typeface="ＭＳ Ｐゴシック" pitchFamily="-108" charset="-128"/>
              </a:rPr>
              <a:t>(C404.5)</a:t>
            </a:r>
          </a:p>
          <a:p>
            <a:pPr marL="0" indent="0">
              <a:buNone/>
            </a:pPr>
            <a:r>
              <a:rPr lang="en-US" dirty="0">
                <a:ea typeface="ＭＳ Ｐゴシック" pitchFamily="-108" charset="-128"/>
              </a:rPr>
              <a:t>Circulation &amp; Temperature Maintenance </a:t>
            </a:r>
            <a:r>
              <a:rPr lang="en-US" i="1" dirty="0">
                <a:ea typeface="ＭＳ Ｐゴシック" pitchFamily="-108" charset="-128"/>
              </a:rPr>
              <a:t>(C404.6)</a:t>
            </a:r>
          </a:p>
          <a:p>
            <a:pPr marL="0" indent="0">
              <a:buNone/>
            </a:pPr>
            <a:r>
              <a:rPr lang="en-US" dirty="0">
                <a:ea typeface="ＭＳ Ｐゴシック" pitchFamily="-108" charset="-128"/>
              </a:rPr>
              <a:t>Drain Heat Recovery</a:t>
            </a:r>
            <a:r>
              <a:rPr lang="en-US" i="1" dirty="0">
                <a:ea typeface="ＭＳ Ｐゴシック" pitchFamily="-108" charset="-128"/>
              </a:rPr>
              <a:t>(C404.</a:t>
            </a:r>
            <a:r>
              <a:rPr lang="en-US" i="1" dirty="0">
                <a:solidFill>
                  <a:srgbClr val="FF0000"/>
                </a:solidFill>
                <a:ea typeface="ＭＳ Ｐゴシック" pitchFamily="-108" charset="-128"/>
              </a:rPr>
              <a:t>7</a:t>
            </a:r>
            <a:r>
              <a:rPr lang="en-US" i="1" dirty="0">
                <a:ea typeface="ＭＳ Ｐゴシック" pitchFamily="-108" charset="-128"/>
              </a:rPr>
              <a:t>)</a:t>
            </a:r>
          </a:p>
          <a:p>
            <a:pPr marL="0" indent="0">
              <a:buNone/>
            </a:pPr>
            <a:r>
              <a:rPr lang="en-US" dirty="0">
                <a:ea typeface="ＭＳ Ｐゴシック" pitchFamily="-108" charset="-128"/>
              </a:rPr>
              <a:t>Pools and Spas </a:t>
            </a:r>
            <a:r>
              <a:rPr lang="en-US" i="1" dirty="0">
                <a:ea typeface="ＭＳ Ｐゴシック" pitchFamily="-108" charset="-128"/>
              </a:rPr>
              <a:t>(C404.</a:t>
            </a:r>
            <a:r>
              <a:rPr lang="en-US" i="1" dirty="0">
                <a:solidFill>
                  <a:srgbClr val="FF0000"/>
                </a:solidFill>
                <a:ea typeface="ＭＳ Ｐゴシック" pitchFamily="-108" charset="-128"/>
              </a:rPr>
              <a:t>8</a:t>
            </a:r>
            <a:r>
              <a:rPr lang="en-US" i="1" dirty="0">
                <a:ea typeface="ＭＳ Ｐゴシック" pitchFamily="-108" charset="-128"/>
              </a:rPr>
              <a:t>)</a:t>
            </a:r>
          </a:p>
          <a:p>
            <a:pPr marL="0" indent="0">
              <a:buNone/>
            </a:pPr>
            <a:r>
              <a:rPr lang="en-US" dirty="0">
                <a:ea typeface="ＭＳ Ｐゴシック" pitchFamily="-108" charset="-128"/>
              </a:rPr>
              <a:t>Portable Spas </a:t>
            </a:r>
            <a:r>
              <a:rPr lang="en-US" i="1" dirty="0">
                <a:ea typeface="ＭＳ Ｐゴシック" pitchFamily="-108" charset="-128"/>
              </a:rPr>
              <a:t>(C404.</a:t>
            </a:r>
            <a:r>
              <a:rPr lang="en-US" i="1" dirty="0">
                <a:solidFill>
                  <a:srgbClr val="FF0000"/>
                </a:solidFill>
                <a:ea typeface="ＭＳ Ｐゴシック" pitchFamily="-108" charset="-128"/>
              </a:rPr>
              <a:t>9</a:t>
            </a:r>
            <a:r>
              <a:rPr lang="en-US" i="1" dirty="0">
                <a:ea typeface="ＭＳ Ｐゴシック" pitchFamily="-108" charset="-128"/>
              </a:rPr>
              <a:t>)</a:t>
            </a:r>
          </a:p>
          <a:p>
            <a:pPr marL="0" indent="0">
              <a:buNone/>
            </a:pPr>
            <a:r>
              <a:rPr lang="en-US" i="1" dirty="0">
                <a:ea typeface="ＭＳ Ｐゴシック" pitchFamily="-108" charset="-128"/>
              </a:rPr>
              <a:t>All service water heating items are mandatory</a:t>
            </a:r>
          </a:p>
          <a:p>
            <a:pPr marL="0" indent="0">
              <a:buNone/>
            </a:pPr>
            <a:endParaRPr lang="en-US" i="1" dirty="0">
              <a:ea typeface="ＭＳ Ｐゴシック" pitchFamily="-108" charset="-128"/>
            </a:endParaRPr>
          </a:p>
          <a:p>
            <a:pPr marL="0" indent="0">
              <a:buNone/>
            </a:pPr>
            <a:endParaRPr lang="en-US" i="1" dirty="0">
              <a:ea typeface="ＭＳ Ｐゴシック" pitchFamily="-108" charset="-128"/>
            </a:endParaRPr>
          </a:p>
          <a:p>
            <a:pPr marL="0" indent="0">
              <a:buNone/>
            </a:pPr>
            <a:endParaRPr lang="en-US" i="1" dirty="0">
              <a:ea typeface="ＭＳ Ｐゴシック" pitchFamily="-108" charset="-128"/>
            </a:endParaRPr>
          </a:p>
        </p:txBody>
      </p:sp>
      <p:sp>
        <p:nvSpPr>
          <p:cNvPr id="54275" name="Rectangle 2"/>
          <p:cNvSpPr>
            <a:spLocks noGrp="1" noChangeArrowheads="1"/>
          </p:cNvSpPr>
          <p:nvPr>
            <p:ph type="title"/>
          </p:nvPr>
        </p:nvSpPr>
        <p:spPr>
          <a:xfrm>
            <a:off x="296289" y="-41413"/>
            <a:ext cx="5364328" cy="921004"/>
          </a:xfrm>
        </p:spPr>
        <p:txBody>
          <a:bodyPr/>
          <a:lstStyle/>
          <a:p>
            <a:pPr>
              <a:lnSpc>
                <a:spcPct val="100000"/>
              </a:lnSpc>
            </a:pPr>
            <a:r>
              <a:rPr lang="en-US" sz="2400" b="1" dirty="0">
                <a:ea typeface="ＭＳ Ｐゴシック" pitchFamily="-108" charset="-128"/>
              </a:rPr>
              <a:t>Service Water Heating</a:t>
            </a:r>
            <a:br>
              <a:rPr lang="en-US" sz="2000" dirty="0">
                <a:ea typeface="ＭＳ Ｐゴシック" pitchFamily="-108" charset="-128"/>
              </a:rPr>
            </a:br>
            <a:r>
              <a:rPr lang="en-US" sz="2000" b="1" i="1" dirty="0">
                <a:ea typeface="ＭＳ Ｐゴシック" pitchFamily="-108" charset="-128"/>
              </a:rPr>
              <a:t>Section C404 </a:t>
            </a:r>
            <a:endParaRPr lang="en-US" sz="2000" i="1" dirty="0">
              <a:ea typeface="ＭＳ Ｐゴシック" pitchFamily="-108" charset="-128"/>
            </a:endParaRPr>
          </a:p>
        </p:txBody>
      </p:sp>
      <p:pic>
        <p:nvPicPr>
          <p:cNvPr id="54277" name="Picture 5" descr="shw"/>
          <p:cNvPicPr>
            <a:picLocks noChangeAspect="1" noChangeArrowheads="1"/>
          </p:cNvPicPr>
          <p:nvPr/>
        </p:nvPicPr>
        <p:blipFill>
          <a:blip r:embed="rId3" cstate="print"/>
          <a:srcRect l="26959"/>
          <a:stretch>
            <a:fillRect/>
          </a:stretch>
        </p:blipFill>
        <p:spPr bwMode="auto">
          <a:xfrm>
            <a:off x="7913828" y="1858369"/>
            <a:ext cx="2348659" cy="3612178"/>
          </a:xfrm>
          <a:prstGeom prst="rect">
            <a:avLst/>
          </a:prstGeom>
          <a:noFill/>
          <a:ln w="50800">
            <a:solidFill>
              <a:schemeClr val="tx1"/>
            </a:solidFill>
            <a:miter lim="800000"/>
            <a:headEnd/>
            <a:tailEnd/>
          </a:ln>
        </p:spPr>
      </p:pic>
    </p:spTree>
    <p:extLst>
      <p:ext uri="{BB962C8B-B14F-4D97-AF65-F5344CB8AC3E}">
        <p14:creationId xmlns:p14="http://schemas.microsoft.com/office/powerpoint/2010/main" val="40882668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Water-heating equipment and hot water storage tanks must meet Table C404.2</a:t>
            </a:r>
          </a:p>
          <a:p>
            <a:r>
              <a:rPr lang="en-US" dirty="0"/>
              <a:t>Efficiency verified through data furnished by manufacturer of equipment or through certification under an approved certification program</a:t>
            </a:r>
          </a:p>
          <a:p>
            <a:r>
              <a:rPr lang="en-US" dirty="0"/>
              <a:t>Water-heating equipment intended to be used to provide space heating must meet Table C404.2</a:t>
            </a:r>
          </a:p>
        </p:txBody>
      </p:sp>
      <p:sp>
        <p:nvSpPr>
          <p:cNvPr id="3" name="Title 2"/>
          <p:cNvSpPr>
            <a:spLocks noGrp="1"/>
          </p:cNvSpPr>
          <p:nvPr>
            <p:ph type="title"/>
          </p:nvPr>
        </p:nvSpPr>
        <p:spPr>
          <a:xfrm>
            <a:off x="407504" y="0"/>
            <a:ext cx="7225747" cy="921004"/>
          </a:xfrm>
        </p:spPr>
        <p:txBody>
          <a:bodyPr>
            <a:normAutofit fontScale="90000"/>
          </a:bodyPr>
          <a:lstStyle/>
          <a:p>
            <a:r>
              <a:rPr lang="en-US" sz="2700" b="1" dirty="0"/>
              <a:t>Service Water-heating Equipment Performance</a:t>
            </a:r>
            <a:br>
              <a:rPr lang="en-US" b="1" dirty="0"/>
            </a:br>
            <a:r>
              <a:rPr lang="en-US" sz="2200" b="1" i="1" dirty="0"/>
              <a:t>Section C404.2</a:t>
            </a:r>
          </a:p>
        </p:txBody>
      </p:sp>
    </p:spTree>
    <p:extLst>
      <p:ext uri="{BB962C8B-B14F-4D97-AF65-F5344CB8AC3E}">
        <p14:creationId xmlns:p14="http://schemas.microsoft.com/office/powerpoint/2010/main" val="5293722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228299"/>
            <a:ext cx="8229600" cy="5239176"/>
          </a:xfrm>
        </p:spPr>
        <p:txBody>
          <a:bodyPr>
            <a:normAutofit fontScale="92500"/>
          </a:bodyPr>
          <a:lstStyle/>
          <a:p>
            <a:r>
              <a:rPr lang="en-US" dirty="0"/>
              <a:t>Gas-fired equipment installed in new buildings </a:t>
            </a:r>
          </a:p>
          <a:p>
            <a:r>
              <a:rPr lang="en-US" dirty="0"/>
              <a:t>Single piece serves entire building with input rating </a:t>
            </a:r>
            <a:br>
              <a:rPr lang="en-US" dirty="0"/>
            </a:br>
            <a:r>
              <a:rPr lang="en-US" dirty="0"/>
              <a:t>≥ 1,000,000 Btu/h</a:t>
            </a:r>
          </a:p>
          <a:p>
            <a:pPr lvl="1"/>
            <a:r>
              <a:rPr lang="en-US" dirty="0"/>
              <a:t>Thermal efficiency ≥90%</a:t>
            </a:r>
          </a:p>
          <a:p>
            <a:r>
              <a:rPr lang="en-US" dirty="0"/>
              <a:t>Multiple pieces with combined input rating ≥ 1,000,000 Btu/h</a:t>
            </a:r>
          </a:p>
          <a:p>
            <a:pPr lvl="1"/>
            <a:r>
              <a:rPr lang="en-US" dirty="0"/>
              <a:t>Combined input-capacity-weighted-average thermal efficiency ≥</a:t>
            </a:r>
            <a:r>
              <a:rPr lang="en-US" dirty="0">
                <a:solidFill>
                  <a:srgbClr val="FF0000"/>
                </a:solidFill>
              </a:rPr>
              <a:t>92</a:t>
            </a:r>
            <a:r>
              <a:rPr lang="en-US" dirty="0"/>
              <a:t>%</a:t>
            </a:r>
          </a:p>
          <a:p>
            <a:pPr marL="0" indent="0">
              <a:buNone/>
            </a:pPr>
            <a:r>
              <a:rPr lang="en-US" b="1" u="sng" dirty="0"/>
              <a:t>Exceptions</a:t>
            </a:r>
            <a:r>
              <a:rPr lang="en-US" dirty="0"/>
              <a:t>:</a:t>
            </a:r>
          </a:p>
          <a:p>
            <a:pPr>
              <a:buFont typeface="Arial" panose="020B0604020202020204" pitchFamily="34" charset="0"/>
              <a:buChar char="•"/>
            </a:pPr>
            <a:r>
              <a:rPr lang="en-US" dirty="0"/>
              <a:t>25% of annual SWH requirement is provided by on-site renewable energy or site-recovered energy</a:t>
            </a:r>
          </a:p>
          <a:p>
            <a:pPr>
              <a:buFont typeface="Arial" panose="020B0604020202020204" pitchFamily="34" charset="0"/>
              <a:buChar char="•"/>
            </a:pPr>
            <a:r>
              <a:rPr lang="en-US" dirty="0"/>
              <a:t>Input rating of water heaters installed in individual dwelling units</a:t>
            </a:r>
          </a:p>
          <a:p>
            <a:pPr>
              <a:buFont typeface="Arial" panose="020B0604020202020204" pitchFamily="34" charset="0"/>
              <a:buChar char="•"/>
            </a:pPr>
            <a:r>
              <a:rPr lang="en-US" dirty="0"/>
              <a:t>Individual units with input rating ≤ 100,000 Btu/h not considered part of building SWH equipment</a:t>
            </a:r>
          </a:p>
        </p:txBody>
      </p:sp>
      <p:sp>
        <p:nvSpPr>
          <p:cNvPr id="3" name="Title 2"/>
          <p:cNvSpPr>
            <a:spLocks noGrp="1"/>
          </p:cNvSpPr>
          <p:nvPr>
            <p:ph type="title"/>
          </p:nvPr>
        </p:nvSpPr>
        <p:spPr/>
        <p:txBody>
          <a:bodyPr>
            <a:normAutofit/>
          </a:bodyPr>
          <a:lstStyle/>
          <a:p>
            <a:r>
              <a:rPr lang="en-US" sz="2400" b="1" dirty="0"/>
              <a:t>High Input-rated SWH Systems </a:t>
            </a:r>
            <a:br>
              <a:rPr lang="en-US" sz="2400" b="1" dirty="0"/>
            </a:br>
            <a:r>
              <a:rPr lang="en-US" sz="2200" b="1" i="1" dirty="0"/>
              <a:t>Section C404.2.1</a:t>
            </a:r>
          </a:p>
        </p:txBody>
      </p:sp>
    </p:spTree>
    <p:extLst>
      <p:ext uri="{BB962C8B-B14F-4D97-AF65-F5344CB8AC3E}">
        <p14:creationId xmlns:p14="http://schemas.microsoft.com/office/powerpoint/2010/main" val="16990269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3243" y="1306007"/>
            <a:ext cx="9849679" cy="4876800"/>
          </a:xfrm>
        </p:spPr>
        <p:txBody>
          <a:bodyPr/>
          <a:lstStyle/>
          <a:p>
            <a:r>
              <a:rPr lang="en-US" dirty="0"/>
              <a:t>Storage tank-type water heaters and hot water storage tanks that have vertical water pipes connecting to inlet and outlet to be provided integral heat traps at those inlets and outlets or have pipe-configured heat traps in piping connected to those inlets and outlets</a:t>
            </a:r>
          </a:p>
          <a:p>
            <a:r>
              <a:rPr lang="en-US" dirty="0"/>
              <a:t>Tank inlets and outlets associated with solar water heating system circulation loops not required to have heat traps</a:t>
            </a:r>
          </a:p>
        </p:txBody>
      </p:sp>
      <p:sp>
        <p:nvSpPr>
          <p:cNvPr id="3" name="Title 2"/>
          <p:cNvSpPr>
            <a:spLocks noGrp="1"/>
          </p:cNvSpPr>
          <p:nvPr>
            <p:ph type="title"/>
          </p:nvPr>
        </p:nvSpPr>
        <p:spPr/>
        <p:txBody>
          <a:bodyPr>
            <a:normAutofit/>
          </a:bodyPr>
          <a:lstStyle/>
          <a:p>
            <a:r>
              <a:rPr lang="en-US" sz="2400" b="1" dirty="0"/>
              <a:t>Heat Traps </a:t>
            </a:r>
            <a:br>
              <a:rPr lang="en-US" sz="2400" b="1" dirty="0"/>
            </a:br>
            <a:r>
              <a:rPr lang="en-US" sz="2000" b="1" i="1" dirty="0"/>
              <a:t>Section C404.3</a:t>
            </a:r>
          </a:p>
        </p:txBody>
      </p:sp>
      <p:pic>
        <p:nvPicPr>
          <p:cNvPr id="4" name="Picture 4" descr="pipe insulation"/>
          <p:cNvPicPr>
            <a:picLocks noChangeAspect="1" noChangeArrowheads="1"/>
          </p:cNvPicPr>
          <p:nvPr/>
        </p:nvPicPr>
        <p:blipFill>
          <a:blip r:embed="rId2" cstate="print"/>
          <a:stretch>
            <a:fillRect/>
          </a:stretch>
        </p:blipFill>
        <p:spPr>
          <a:xfrm>
            <a:off x="6655150" y="4213669"/>
            <a:ext cx="3130288" cy="2253807"/>
          </a:xfrm>
          <a:prstGeom prst="rect">
            <a:avLst/>
          </a:prstGeom>
          <a:noFill/>
          <a:ln/>
        </p:spPr>
      </p:pic>
    </p:spTree>
    <p:extLst>
      <p:ext uri="{BB962C8B-B14F-4D97-AF65-F5344CB8AC3E}">
        <p14:creationId xmlns:p14="http://schemas.microsoft.com/office/powerpoint/2010/main" val="380017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4157" y="1409700"/>
            <a:ext cx="9256643" cy="4876800"/>
          </a:xfrm>
        </p:spPr>
        <p:txBody>
          <a:bodyPr>
            <a:normAutofit lnSpcReduction="10000"/>
          </a:bodyPr>
          <a:lstStyle/>
          <a:p>
            <a:pPr marL="0" indent="0">
              <a:buNone/>
            </a:pPr>
            <a:r>
              <a:rPr lang="en-US" dirty="0"/>
              <a:t>Divided into isolation areas:</a:t>
            </a:r>
          </a:p>
          <a:p>
            <a:r>
              <a:rPr lang="en-US" dirty="0"/>
              <a:t>HVAC systems serving zones &gt; 25,000 ft</a:t>
            </a:r>
            <a:r>
              <a:rPr lang="en-US" baseline="30000" dirty="0"/>
              <a:t>2</a:t>
            </a:r>
            <a:r>
              <a:rPr lang="en-US" dirty="0"/>
              <a:t> in floor area OR </a:t>
            </a:r>
          </a:p>
          <a:p>
            <a:r>
              <a:rPr lang="en-US" dirty="0"/>
              <a:t>Span &gt; one floor and are designed to operate or be occupied </a:t>
            </a:r>
            <a:r>
              <a:rPr lang="en-US" dirty="0" err="1"/>
              <a:t>nonsimultaneously</a:t>
            </a:r>
            <a:endParaRPr lang="en-US" dirty="0"/>
          </a:p>
          <a:p>
            <a:pPr marL="0" indent="0">
              <a:buNone/>
            </a:pPr>
            <a:r>
              <a:rPr lang="en-US" dirty="0"/>
              <a:t>Isolation areas:</a:t>
            </a:r>
          </a:p>
          <a:p>
            <a:r>
              <a:rPr lang="en-US" dirty="0"/>
              <a:t>Isolation devices and controls configured  to automatically shut off the supply of conditioned air and outdoor air to and exhaust air from the isolation area </a:t>
            </a:r>
          </a:p>
          <a:p>
            <a:r>
              <a:rPr lang="en-US" dirty="0"/>
              <a:t>Controlled independently by a device meeting C403.4.2.2</a:t>
            </a:r>
          </a:p>
          <a:p>
            <a:r>
              <a:rPr lang="en-US" dirty="0"/>
              <a:t>Central systems and plants provided with controls and devices that will allow system and equipment operation for any length of time while serving the smallest isolation area served by system or plant</a:t>
            </a:r>
          </a:p>
        </p:txBody>
      </p:sp>
      <p:sp>
        <p:nvSpPr>
          <p:cNvPr id="3" name="Title 2"/>
          <p:cNvSpPr>
            <a:spLocks noGrp="1"/>
          </p:cNvSpPr>
          <p:nvPr>
            <p:ph type="title"/>
          </p:nvPr>
        </p:nvSpPr>
        <p:spPr/>
        <p:txBody>
          <a:bodyPr>
            <a:normAutofit/>
          </a:bodyPr>
          <a:lstStyle/>
          <a:p>
            <a:r>
              <a:rPr lang="en-US" sz="2400" b="1" dirty="0"/>
              <a:t>Zone Isolation </a:t>
            </a:r>
            <a:br>
              <a:rPr lang="en-US" sz="2400" dirty="0"/>
            </a:br>
            <a:r>
              <a:rPr lang="en-US" sz="2000" b="1" i="1" dirty="0"/>
              <a:t>Section C403.2.1</a:t>
            </a:r>
          </a:p>
        </p:txBody>
      </p:sp>
    </p:spTree>
    <p:extLst>
      <p:ext uri="{BB962C8B-B14F-4D97-AF65-F5344CB8AC3E}">
        <p14:creationId xmlns:p14="http://schemas.microsoft.com/office/powerpoint/2010/main" val="3569655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499660" y="0"/>
            <a:ext cx="5350681" cy="921004"/>
          </a:xfrm>
        </p:spPr>
        <p:txBody>
          <a:bodyPr/>
          <a:lstStyle/>
          <a:p>
            <a:pPr>
              <a:lnSpc>
                <a:spcPct val="100000"/>
              </a:lnSpc>
            </a:pPr>
            <a:r>
              <a:rPr lang="en-US" sz="2400" b="1" dirty="0">
                <a:ea typeface="ＭＳ Ｐゴシック" pitchFamily="-108" charset="-128"/>
              </a:rPr>
              <a:t>Insulation of Piping  </a:t>
            </a:r>
            <a:br>
              <a:rPr lang="en-US" dirty="0">
                <a:ea typeface="ＭＳ Ｐゴシック" pitchFamily="-108" charset="-128"/>
              </a:rPr>
            </a:br>
            <a:r>
              <a:rPr lang="en-US" sz="2000" b="1" i="1" dirty="0">
                <a:ea typeface="ＭＳ Ｐゴシック" pitchFamily="-108" charset="-128"/>
              </a:rPr>
              <a:t>Section C404.4</a:t>
            </a:r>
          </a:p>
        </p:txBody>
      </p:sp>
      <p:sp>
        <p:nvSpPr>
          <p:cNvPr id="400387" name="Rectangle 3"/>
          <p:cNvSpPr>
            <a:spLocks noGrp="1" noChangeArrowheads="1"/>
          </p:cNvSpPr>
          <p:nvPr>
            <p:ph type="body" sz="half" idx="4294967295"/>
          </p:nvPr>
        </p:nvSpPr>
        <p:spPr>
          <a:xfrm>
            <a:off x="805070" y="1078174"/>
            <a:ext cx="9501808" cy="5418161"/>
          </a:xfrm>
        </p:spPr>
        <p:txBody>
          <a:bodyPr>
            <a:normAutofit fontScale="92500" lnSpcReduction="10000"/>
          </a:bodyPr>
          <a:lstStyle/>
          <a:p>
            <a:r>
              <a:rPr lang="en-US" dirty="0">
                <a:ea typeface="ＭＳ Ｐゴシック" pitchFamily="-108" charset="-128"/>
              </a:rPr>
              <a:t>Piping from water heater to termination of heated water fixture supply pipe (all recirculation piping) to be insulated per Table C403.</a:t>
            </a:r>
            <a:r>
              <a:rPr lang="en-US" dirty="0">
                <a:solidFill>
                  <a:srgbClr val="FF0000"/>
                </a:solidFill>
                <a:ea typeface="ＭＳ Ｐゴシック" pitchFamily="-108" charset="-128"/>
              </a:rPr>
              <a:t>12</a:t>
            </a:r>
            <a:r>
              <a:rPr lang="en-US" dirty="0">
                <a:ea typeface="ＭＳ Ｐゴシック" pitchFamily="-108" charset="-128"/>
              </a:rPr>
              <a:t>.3</a:t>
            </a:r>
          </a:p>
          <a:p>
            <a:pPr>
              <a:buFont typeface="Arial" panose="020B0604020202020204" pitchFamily="34" charset="0"/>
              <a:buChar char="•"/>
            </a:pPr>
            <a:r>
              <a:rPr lang="en-US" dirty="0">
                <a:ea typeface="ＭＳ Ｐゴシック" pitchFamily="-108" charset="-128"/>
              </a:rPr>
              <a:t>Both inlet and outlet piping of storage water heater or heated water storage tank</a:t>
            </a:r>
          </a:p>
          <a:p>
            <a:pPr lvl="1">
              <a:buFont typeface="Arial" panose="020B0604020202020204" pitchFamily="34" charset="0"/>
              <a:buChar char="•"/>
            </a:pPr>
            <a:r>
              <a:rPr lang="en-US" dirty="0">
                <a:ea typeface="ＭＳ Ｐゴシック" pitchFamily="-108" charset="-128"/>
              </a:rPr>
              <a:t>Piping to a heat trap or first 8 ft. of piping, whichever is less</a:t>
            </a:r>
          </a:p>
          <a:p>
            <a:pPr>
              <a:buFont typeface="Arial" panose="020B0604020202020204" pitchFamily="34" charset="0"/>
              <a:buChar char="•"/>
            </a:pPr>
            <a:r>
              <a:rPr lang="en-US" dirty="0">
                <a:ea typeface="ＭＳ Ｐゴシック" pitchFamily="-108" charset="-128"/>
              </a:rPr>
              <a:t>Piping that is heat traced per Table C403.</a:t>
            </a:r>
            <a:r>
              <a:rPr lang="en-US" dirty="0">
                <a:solidFill>
                  <a:srgbClr val="FF0000"/>
                </a:solidFill>
                <a:ea typeface="ＭＳ Ｐゴシック" pitchFamily="-108" charset="-128"/>
              </a:rPr>
              <a:t>12</a:t>
            </a:r>
            <a:r>
              <a:rPr lang="en-US" dirty="0">
                <a:ea typeface="ＭＳ Ｐゴシック" pitchFamily="-108" charset="-128"/>
              </a:rPr>
              <a:t>.3 or heat trace manufacturer instructions</a:t>
            </a:r>
          </a:p>
          <a:p>
            <a:pPr>
              <a:buFont typeface="Arial" panose="020B0604020202020204" pitchFamily="34" charset="0"/>
              <a:buChar char="•"/>
            </a:pPr>
            <a:r>
              <a:rPr lang="en-US" dirty="0">
                <a:ea typeface="ＭＳ Ｐゴシック" pitchFamily="-108" charset="-128"/>
              </a:rPr>
              <a:t>Tubular piping insulation installed in accordance with insulation manufacturer’s instructions</a:t>
            </a:r>
          </a:p>
          <a:p>
            <a:pPr>
              <a:buFont typeface="Arial" panose="020B0604020202020204" pitchFamily="34" charset="0"/>
              <a:buChar char="•"/>
            </a:pPr>
            <a:r>
              <a:rPr lang="en-US" dirty="0">
                <a:ea typeface="ＭＳ Ｐゴシック" pitchFamily="-108" charset="-128"/>
              </a:rPr>
              <a:t>Insulation to be continuous</a:t>
            </a:r>
          </a:p>
          <a:p>
            <a:pPr lvl="1">
              <a:buFont typeface="Arial" panose="020B0604020202020204" pitchFamily="34" charset="0"/>
              <a:buChar char="•"/>
            </a:pPr>
            <a:r>
              <a:rPr lang="en-US" dirty="0">
                <a:ea typeface="ＭＳ Ｐゴシック" pitchFamily="-108" charset="-128"/>
              </a:rPr>
              <a:t>Except where piping passes through a framing member</a:t>
            </a:r>
          </a:p>
          <a:p>
            <a:pPr>
              <a:buFont typeface="Arial" panose="020B0604020202020204" pitchFamily="34" charset="0"/>
              <a:buChar char="•"/>
            </a:pPr>
            <a:r>
              <a:rPr lang="en-US" dirty="0">
                <a:ea typeface="ＭＳ Ｐゴシック" pitchFamily="-108" charset="-128"/>
              </a:rPr>
              <a:t>Minimum insulation thickness not to supersede any greater insulation thickness requirements necessary for the protection of piping from freezing temps. or personnel against external surface temps. on the insulation</a:t>
            </a:r>
          </a:p>
          <a:p>
            <a:pPr>
              <a:buNone/>
            </a:pPr>
            <a:endParaRPr lang="en-US" dirty="0"/>
          </a:p>
        </p:txBody>
      </p:sp>
    </p:spTree>
    <p:extLst>
      <p:ext uri="{BB962C8B-B14F-4D97-AF65-F5344CB8AC3E}">
        <p14:creationId xmlns:p14="http://schemas.microsoft.com/office/powerpoint/2010/main" val="24477539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304" y="1132765"/>
            <a:ext cx="9988826" cy="5334711"/>
          </a:xfrm>
        </p:spPr>
        <p:txBody>
          <a:bodyPr>
            <a:normAutofit/>
          </a:bodyPr>
          <a:lstStyle/>
          <a:p>
            <a:pPr marL="0" indent="0">
              <a:buNone/>
            </a:pPr>
            <a:r>
              <a:rPr lang="en-US" b="1" u="sng" dirty="0"/>
              <a:t>Exceptions to SHW piping insulation</a:t>
            </a:r>
            <a:r>
              <a:rPr lang="en-US" dirty="0"/>
              <a:t>:</a:t>
            </a:r>
          </a:p>
          <a:p>
            <a:r>
              <a:rPr lang="en-US" dirty="0"/>
              <a:t>Tubing from the connection at the termination of the fixture supply piping to a plumbing fixture or plumbing appliance</a:t>
            </a:r>
          </a:p>
          <a:p>
            <a:r>
              <a:rPr lang="en-US" dirty="0"/>
              <a:t>Valves, pumps, strainers and threaded unions in piping that is ≤1” in nominal diameter</a:t>
            </a:r>
          </a:p>
          <a:p>
            <a:r>
              <a:rPr lang="en-US" dirty="0"/>
              <a:t>Piping from user-controlled shower and bath mixing valves to the water outlets</a:t>
            </a:r>
          </a:p>
          <a:p>
            <a:r>
              <a:rPr lang="en-US" dirty="0"/>
              <a:t>Cold-water piping of demand recirculation water system</a:t>
            </a:r>
          </a:p>
          <a:p>
            <a:r>
              <a:rPr lang="en-US" dirty="0"/>
              <a:t>Tubing form hot drinking-water heating unit to the water outlet</a:t>
            </a:r>
          </a:p>
          <a:p>
            <a:r>
              <a:rPr lang="en-US" dirty="0"/>
              <a:t>Piping at locations where a vertical support of the piping is installed</a:t>
            </a:r>
          </a:p>
          <a:p>
            <a:r>
              <a:rPr lang="en-US" dirty="0"/>
              <a:t>Piping surrounded by building insulation with a thermal resistance ≥ R-3</a:t>
            </a:r>
          </a:p>
          <a:p>
            <a:endParaRPr lang="en-US" dirty="0"/>
          </a:p>
        </p:txBody>
      </p:sp>
      <p:sp>
        <p:nvSpPr>
          <p:cNvPr id="3" name="Title 2"/>
          <p:cNvSpPr>
            <a:spLocks noGrp="1"/>
          </p:cNvSpPr>
          <p:nvPr>
            <p:ph type="title"/>
          </p:nvPr>
        </p:nvSpPr>
        <p:spPr/>
        <p:txBody>
          <a:bodyPr/>
          <a:lstStyle/>
          <a:p>
            <a:r>
              <a:rPr lang="en-US" sz="2400" b="1" dirty="0">
                <a:ea typeface="ＭＳ Ｐゴシック" pitchFamily="-108" charset="-128"/>
              </a:rPr>
              <a:t>Insulation of Piping </a:t>
            </a:r>
            <a:br>
              <a:rPr lang="en-US" dirty="0">
                <a:ea typeface="ＭＳ Ｐゴシック" pitchFamily="-108" charset="-128"/>
              </a:rPr>
            </a:br>
            <a:r>
              <a:rPr lang="en-US" sz="2000" b="1" i="1" dirty="0">
                <a:ea typeface="ＭＳ Ｐゴシック" pitchFamily="-108" charset="-128"/>
              </a:rPr>
              <a:t>Section C404.4 – Cont’d</a:t>
            </a:r>
            <a:endParaRPr lang="en-US" sz="2000" b="1" i="1" dirty="0"/>
          </a:p>
        </p:txBody>
      </p:sp>
    </p:spTree>
    <p:extLst>
      <p:ext uri="{BB962C8B-B14F-4D97-AF65-F5344CB8AC3E}">
        <p14:creationId xmlns:p14="http://schemas.microsoft.com/office/powerpoint/2010/main" val="123805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For piping from the </a:t>
            </a:r>
            <a:r>
              <a:rPr lang="en-US" i="1" dirty="0"/>
              <a:t>nearest source of heated water </a:t>
            </a:r>
            <a:r>
              <a:rPr lang="en-US" dirty="0"/>
              <a:t>(from the water heater or from the recirculation or trace heated loop) to fixture requires either maximum pipe length (C404.5.1) or maximum pipe volume (C404.5.2) and has maximum flow rated by size</a:t>
            </a:r>
          </a:p>
          <a:p>
            <a:r>
              <a:rPr lang="en-US" dirty="0"/>
              <a:t>Flow rate through ¼” piping should be ≤ 0.5 gpm</a:t>
            </a:r>
          </a:p>
          <a:p>
            <a:r>
              <a:rPr lang="en-US" dirty="0"/>
              <a:t>Flow rate through 5/16” piping should be ≤ 1.0 gpm</a:t>
            </a:r>
          </a:p>
          <a:p>
            <a:r>
              <a:rPr lang="en-US" dirty="0"/>
              <a:t>Flow rate through 3/8” piping should be ≤ 1.5 gpm</a:t>
            </a:r>
          </a:p>
          <a:p>
            <a:endParaRPr lang="en-US" dirty="0"/>
          </a:p>
          <a:p>
            <a:pPr marL="0" indent="0">
              <a:buNone/>
            </a:pPr>
            <a:r>
              <a:rPr lang="en-US" i="1" dirty="0"/>
              <a:t>Intent is to reduce wasting previously-heated water that has cooled in pipes that do not require insulation</a:t>
            </a:r>
          </a:p>
        </p:txBody>
      </p:sp>
      <p:sp>
        <p:nvSpPr>
          <p:cNvPr id="3" name="Title 2"/>
          <p:cNvSpPr>
            <a:spLocks noGrp="1"/>
          </p:cNvSpPr>
          <p:nvPr>
            <p:ph type="title"/>
          </p:nvPr>
        </p:nvSpPr>
        <p:spPr>
          <a:xfrm>
            <a:off x="379137" y="0"/>
            <a:ext cx="5828858" cy="921004"/>
          </a:xfrm>
        </p:spPr>
        <p:txBody>
          <a:bodyPr>
            <a:normAutofit/>
          </a:bodyPr>
          <a:lstStyle/>
          <a:p>
            <a:r>
              <a:rPr lang="en-US" sz="2400" b="1" dirty="0"/>
              <a:t>Heated Water Supply Piping </a:t>
            </a:r>
            <a:br>
              <a:rPr lang="en-US" sz="2400" b="1" dirty="0"/>
            </a:br>
            <a:r>
              <a:rPr lang="en-US" sz="2200" b="1" i="1" dirty="0"/>
              <a:t>Section C404.5</a:t>
            </a:r>
          </a:p>
        </p:txBody>
      </p:sp>
    </p:spTree>
    <p:extLst>
      <p:ext uri="{BB962C8B-B14F-4D97-AF65-F5344CB8AC3E}">
        <p14:creationId xmlns:p14="http://schemas.microsoft.com/office/powerpoint/2010/main" val="10217842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Maximum allowed piping length from nearest source of heated water to termination of the fixture supply pipe:</a:t>
            </a:r>
          </a:p>
          <a:p>
            <a:pPr marL="0" indent="0">
              <a:buNone/>
            </a:pPr>
            <a:r>
              <a:rPr lang="en-US" dirty="0"/>
              <a:t>	Where piping contains more than one size, the largest size of pipe within the piping shall be used for determining the max. allowable length of piping in Table C404.5.1</a:t>
            </a:r>
          </a:p>
          <a:p>
            <a:r>
              <a:rPr lang="en-US" dirty="0"/>
              <a:t>Public lavatory faucet, use “Public Lavatory faucets” column in Table C404.5.1</a:t>
            </a:r>
          </a:p>
          <a:p>
            <a:r>
              <a:rPr lang="en-US" dirty="0"/>
              <a:t>All other plumbing fixtures and plumbing appliances use “Other fixtures and appliances” column in Table C404.5.1</a:t>
            </a:r>
          </a:p>
        </p:txBody>
      </p:sp>
      <p:sp>
        <p:nvSpPr>
          <p:cNvPr id="3" name="Title 2"/>
          <p:cNvSpPr>
            <a:spLocks noGrp="1"/>
          </p:cNvSpPr>
          <p:nvPr>
            <p:ph type="title"/>
          </p:nvPr>
        </p:nvSpPr>
        <p:spPr>
          <a:xfrm>
            <a:off x="477078" y="0"/>
            <a:ext cx="7421843" cy="921004"/>
          </a:xfrm>
        </p:spPr>
        <p:txBody>
          <a:bodyPr>
            <a:normAutofit/>
          </a:bodyPr>
          <a:lstStyle/>
          <a:p>
            <a:r>
              <a:rPr lang="en-US" sz="2400" b="1" dirty="0"/>
              <a:t>Maximum Allowable Pipe Length Method</a:t>
            </a:r>
            <a:br>
              <a:rPr lang="en-US" b="1" dirty="0"/>
            </a:br>
            <a:r>
              <a:rPr lang="en-US" sz="2200" b="1" i="1" dirty="0"/>
              <a:t>Section C404.5.1</a:t>
            </a:r>
          </a:p>
        </p:txBody>
      </p:sp>
    </p:spTree>
    <p:extLst>
      <p:ext uri="{BB962C8B-B14F-4D97-AF65-F5344CB8AC3E}">
        <p14:creationId xmlns:p14="http://schemas.microsoft.com/office/powerpoint/2010/main" val="33575430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Water heaters, circulating water systems, and heat trace temp. maintenance systems to be considered sources of heated water</a:t>
            </a:r>
          </a:p>
          <a:p>
            <a:r>
              <a:rPr lang="en-US" dirty="0"/>
              <a:t>Volume from the nearest source of heated water to the termination of the fixture supply pipe as follows:</a:t>
            </a:r>
          </a:p>
          <a:p>
            <a:pPr lvl="1"/>
            <a:r>
              <a:rPr lang="en-US" dirty="0"/>
              <a:t>Public lavatory facet:  ≤ 2 ounces</a:t>
            </a:r>
          </a:p>
          <a:p>
            <a:pPr lvl="1"/>
            <a:r>
              <a:rPr lang="en-US" dirty="0"/>
              <a:t>Other plumbing fixtures or plumbing appliances:  ≤ 0.5 gallon</a:t>
            </a:r>
          </a:p>
        </p:txBody>
      </p:sp>
      <p:sp>
        <p:nvSpPr>
          <p:cNvPr id="3" name="Title 2"/>
          <p:cNvSpPr>
            <a:spLocks noGrp="1"/>
          </p:cNvSpPr>
          <p:nvPr>
            <p:ph type="title"/>
          </p:nvPr>
        </p:nvSpPr>
        <p:spPr>
          <a:xfrm>
            <a:off x="477078" y="0"/>
            <a:ext cx="7456349" cy="921004"/>
          </a:xfrm>
        </p:spPr>
        <p:txBody>
          <a:bodyPr>
            <a:normAutofit/>
          </a:bodyPr>
          <a:lstStyle/>
          <a:p>
            <a:r>
              <a:rPr lang="en-US" sz="2400" b="1" dirty="0"/>
              <a:t>Maximum Allowable Pipe Volume Method</a:t>
            </a:r>
            <a:br>
              <a:rPr lang="en-US" b="1" dirty="0"/>
            </a:br>
            <a:r>
              <a:rPr lang="en-US" sz="2200" b="1" i="1" dirty="0"/>
              <a:t>Section C404.5.2</a:t>
            </a:r>
          </a:p>
        </p:txBody>
      </p:sp>
    </p:spTree>
    <p:extLst>
      <p:ext uri="{BB962C8B-B14F-4D97-AF65-F5344CB8AC3E}">
        <p14:creationId xmlns:p14="http://schemas.microsoft.com/office/powerpoint/2010/main" val="30170845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Volume to be the sum of the internal volumes of pipe, fittings, valves, meters and manifolds between the nearest source of heated water and the termination of the fixture supply pipe</a:t>
            </a:r>
          </a:p>
          <a:p>
            <a:r>
              <a:rPr lang="en-US" dirty="0"/>
              <a:t>Volume determined from the “Volume” column in Table</a:t>
            </a:r>
          </a:p>
          <a:p>
            <a:r>
              <a:rPr lang="en-US" dirty="0"/>
              <a:t>Volume contained with fixture shutoff valves, within flexible water supply connectors to a fixture fitting and within a fixture fitting should not be included in the water volume determination</a:t>
            </a:r>
          </a:p>
          <a:p>
            <a:r>
              <a:rPr lang="en-US" dirty="0"/>
              <a:t>Heated water supplied by recirculating system or heat-traced piping, the volume should include the portion of the fitting on the branch pipe that supplies water to the fixture</a:t>
            </a:r>
          </a:p>
        </p:txBody>
      </p:sp>
      <p:sp>
        <p:nvSpPr>
          <p:cNvPr id="3" name="Title 2"/>
          <p:cNvSpPr>
            <a:spLocks noGrp="1"/>
          </p:cNvSpPr>
          <p:nvPr>
            <p:ph type="title"/>
          </p:nvPr>
        </p:nvSpPr>
        <p:spPr>
          <a:xfrm>
            <a:off x="347870" y="0"/>
            <a:ext cx="7190431" cy="921004"/>
          </a:xfrm>
        </p:spPr>
        <p:txBody>
          <a:bodyPr>
            <a:normAutofit/>
          </a:bodyPr>
          <a:lstStyle/>
          <a:p>
            <a:r>
              <a:rPr lang="en-US" sz="2400" b="1" dirty="0"/>
              <a:t>Water Volume Determination </a:t>
            </a:r>
            <a:br>
              <a:rPr lang="en-US" sz="2400" b="1" dirty="0"/>
            </a:br>
            <a:r>
              <a:rPr lang="en-US" sz="2200" b="1" i="1" dirty="0"/>
              <a:t>Section C404.5.2.1</a:t>
            </a:r>
          </a:p>
        </p:txBody>
      </p:sp>
    </p:spTree>
    <p:extLst>
      <p:ext uri="{BB962C8B-B14F-4D97-AF65-F5344CB8AC3E}">
        <p14:creationId xmlns:p14="http://schemas.microsoft.com/office/powerpoint/2010/main" val="28836944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12379"/>
            <a:ext cx="10972800" cy="4876800"/>
          </a:xfrm>
        </p:spPr>
        <p:txBody>
          <a:bodyPr>
            <a:normAutofit/>
          </a:bodyPr>
          <a:lstStyle/>
          <a:p>
            <a:r>
              <a:rPr lang="en-US" dirty="0"/>
              <a:t>Circulation Systems</a:t>
            </a:r>
          </a:p>
          <a:p>
            <a:pPr lvl="1"/>
            <a:r>
              <a:rPr lang="en-US" dirty="0"/>
              <a:t>Controlled pump(s) required</a:t>
            </a:r>
          </a:p>
          <a:p>
            <a:pPr lvl="1"/>
            <a:r>
              <a:rPr lang="en-US" dirty="0"/>
              <a:t>Demand control required (see C404.7)</a:t>
            </a:r>
          </a:p>
          <a:p>
            <a:pPr lvl="1"/>
            <a:r>
              <a:rPr lang="en-US" dirty="0"/>
              <a:t>Gravity and thermosyphon not allowed</a:t>
            </a:r>
          </a:p>
          <a:p>
            <a:r>
              <a:rPr lang="en-US" dirty="0"/>
              <a:t>Heat Trace Systems</a:t>
            </a:r>
          </a:p>
          <a:p>
            <a:pPr lvl="1"/>
            <a:r>
              <a:rPr lang="en-US" dirty="0"/>
              <a:t>Energy input adjusted to maintain temperature</a:t>
            </a:r>
          </a:p>
          <a:p>
            <a:pPr lvl="1"/>
            <a:r>
              <a:rPr lang="en-US" dirty="0"/>
              <a:t>Timed or demand automatic controls</a:t>
            </a:r>
          </a:p>
          <a:p>
            <a:r>
              <a:rPr lang="en-US" dirty="0"/>
              <a:t>Controls for Hot Water Storage Tank Pumps</a:t>
            </a:r>
          </a:p>
          <a:p>
            <a:pPr lvl="1"/>
            <a:r>
              <a:rPr lang="en-US" dirty="0"/>
              <a:t>Automatic controls limit pump operation to no more than 5 minutes after heater operation</a:t>
            </a:r>
          </a:p>
          <a:p>
            <a:r>
              <a:rPr lang="en-US" dirty="0"/>
              <a:t>Automatic controls, temperature sensors and pumps shall be in a location with</a:t>
            </a:r>
            <a:r>
              <a:rPr lang="en-US" dirty="0">
                <a:solidFill>
                  <a:srgbClr val="FF0000"/>
                </a:solidFill>
              </a:rPr>
              <a:t> </a:t>
            </a:r>
            <a:r>
              <a:rPr lang="en-US" dirty="0"/>
              <a:t>access</a:t>
            </a:r>
          </a:p>
          <a:p>
            <a:r>
              <a:rPr lang="en-US" dirty="0"/>
              <a:t>Manual controls shall be in a location with ready access</a:t>
            </a:r>
          </a:p>
        </p:txBody>
      </p:sp>
      <p:sp>
        <p:nvSpPr>
          <p:cNvPr id="3" name="Title 2"/>
          <p:cNvSpPr>
            <a:spLocks noGrp="1"/>
          </p:cNvSpPr>
          <p:nvPr>
            <p:ph type="title"/>
          </p:nvPr>
        </p:nvSpPr>
        <p:spPr>
          <a:xfrm>
            <a:off x="427383" y="0"/>
            <a:ext cx="7695380" cy="921004"/>
          </a:xfrm>
        </p:spPr>
        <p:txBody>
          <a:bodyPr>
            <a:normAutofit fontScale="90000"/>
          </a:bodyPr>
          <a:lstStyle/>
          <a:p>
            <a:r>
              <a:rPr lang="en-US" sz="2700" b="1" dirty="0"/>
              <a:t>Heated-water Circulating and Temperature Maintenance Sys. </a:t>
            </a:r>
            <a:br>
              <a:rPr lang="en-US" dirty="0"/>
            </a:br>
            <a:r>
              <a:rPr lang="en-US" sz="2200" b="1" i="1" dirty="0"/>
              <a:t>Section C404.6</a:t>
            </a:r>
          </a:p>
        </p:txBody>
      </p:sp>
    </p:spTree>
    <p:extLst>
      <p:ext uri="{BB962C8B-B14F-4D97-AF65-F5344CB8AC3E}">
        <p14:creationId xmlns:p14="http://schemas.microsoft.com/office/powerpoint/2010/main" val="27613434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Systems with </a:t>
            </a:r>
            <a:r>
              <a:rPr lang="en-US" u="sng" dirty="0"/>
              <a:t>&gt;</a:t>
            </a:r>
            <a:r>
              <a:rPr lang="en-US" dirty="0"/>
              <a:t>1 recirculation pumps that pump water from a heated-water supply pipe back to the heated-water source through a cold-water supply pipe must be a demand recirculation water system</a:t>
            </a:r>
          </a:p>
          <a:p>
            <a:r>
              <a:rPr lang="en-US" dirty="0"/>
              <a:t>Demand recirculation water systems to have controls that:</a:t>
            </a:r>
          </a:p>
          <a:p>
            <a:pPr lvl="1"/>
            <a:r>
              <a:rPr lang="en-US" dirty="0"/>
              <a:t>Start pump upon receiving a signal from the action of a user of a fixture </a:t>
            </a:r>
            <a:r>
              <a:rPr lang="en-US" dirty="0">
                <a:solidFill>
                  <a:srgbClr val="FF0000"/>
                </a:solidFill>
              </a:rPr>
              <a:t>or sensing the presence of a user of a fixture</a:t>
            </a:r>
            <a:r>
              <a:rPr lang="en-US" dirty="0"/>
              <a:t>, or sensing the flow of hot or tempered water to a fixture fitting or appliance</a:t>
            </a:r>
          </a:p>
        </p:txBody>
      </p:sp>
      <p:sp>
        <p:nvSpPr>
          <p:cNvPr id="3" name="Title 2"/>
          <p:cNvSpPr>
            <a:spLocks noGrp="1"/>
          </p:cNvSpPr>
          <p:nvPr>
            <p:ph type="title"/>
          </p:nvPr>
        </p:nvSpPr>
        <p:spPr>
          <a:xfrm>
            <a:off x="389076" y="0"/>
            <a:ext cx="6253064" cy="921004"/>
          </a:xfrm>
        </p:spPr>
        <p:txBody>
          <a:bodyPr>
            <a:normAutofit/>
          </a:bodyPr>
          <a:lstStyle/>
          <a:p>
            <a:r>
              <a:rPr lang="en-US" sz="2400" b="1" dirty="0"/>
              <a:t>Demand Recirculation Controls </a:t>
            </a:r>
            <a:br>
              <a:rPr lang="en-US" sz="2400" b="1" dirty="0"/>
            </a:br>
            <a:r>
              <a:rPr lang="en-US" sz="2200" b="1" i="1" dirty="0"/>
              <a:t>Section C404.6.1.1</a:t>
            </a:r>
          </a:p>
        </p:txBody>
      </p:sp>
    </p:spTree>
    <p:extLst>
      <p:ext uri="{BB962C8B-B14F-4D97-AF65-F5344CB8AC3E}">
        <p14:creationId xmlns:p14="http://schemas.microsoft.com/office/powerpoint/2010/main" val="11894825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Must comply with CSA B55.2</a:t>
            </a:r>
          </a:p>
          <a:p>
            <a:r>
              <a:rPr lang="en-US" dirty="0"/>
              <a:t>Potable water-side pressure loss &lt; 10 psi at maximum design flow</a:t>
            </a:r>
          </a:p>
          <a:p>
            <a:r>
              <a:rPr lang="en-US" dirty="0"/>
              <a:t>Group R occupancies, units must meet efficiency in accordance with CSA B55.1</a:t>
            </a:r>
          </a:p>
          <a:p>
            <a:endParaRPr lang="en-US" dirty="0"/>
          </a:p>
          <a:p>
            <a:pPr marL="0" indent="0">
              <a:buNone/>
            </a:pPr>
            <a:r>
              <a:rPr lang="en-US" i="1" dirty="0"/>
              <a:t>Note that this provision does not require the use of drain water heat recovery units; it just specifies their performance if used</a:t>
            </a:r>
          </a:p>
        </p:txBody>
      </p:sp>
      <p:sp>
        <p:nvSpPr>
          <p:cNvPr id="3" name="Title 2"/>
          <p:cNvSpPr>
            <a:spLocks noGrp="1"/>
          </p:cNvSpPr>
          <p:nvPr>
            <p:ph type="title"/>
          </p:nvPr>
        </p:nvSpPr>
        <p:spPr>
          <a:xfrm>
            <a:off x="437322" y="0"/>
            <a:ext cx="7270663" cy="921004"/>
          </a:xfrm>
        </p:spPr>
        <p:txBody>
          <a:bodyPr>
            <a:normAutofit/>
          </a:bodyPr>
          <a:lstStyle/>
          <a:p>
            <a:r>
              <a:rPr lang="en-US" sz="2400" b="1" dirty="0"/>
              <a:t>Drain Water Heat Recovery Units </a:t>
            </a:r>
            <a:br>
              <a:rPr lang="en-US" sz="2400" b="1" dirty="0"/>
            </a:br>
            <a:r>
              <a:rPr lang="en-US" sz="2200" b="1" i="1" dirty="0"/>
              <a:t>Section C404.</a:t>
            </a:r>
            <a:r>
              <a:rPr lang="en-US" sz="2200" b="1" i="1" dirty="0">
                <a:solidFill>
                  <a:srgbClr val="FF0000"/>
                </a:solidFill>
              </a:rPr>
              <a:t>7</a:t>
            </a:r>
          </a:p>
        </p:txBody>
      </p:sp>
    </p:spTree>
    <p:extLst>
      <p:ext uri="{BB962C8B-B14F-4D97-AF65-F5344CB8AC3E}">
        <p14:creationId xmlns:p14="http://schemas.microsoft.com/office/powerpoint/2010/main" val="34523322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Grp="1" noChangeArrowheads="1"/>
          </p:cNvSpPr>
          <p:nvPr>
            <p:ph idx="1"/>
          </p:nvPr>
        </p:nvSpPr>
        <p:spPr>
          <a:xfrm>
            <a:off x="924339" y="1296537"/>
            <a:ext cx="9286461" cy="5170938"/>
          </a:xfrm>
        </p:spPr>
        <p:txBody>
          <a:bodyPr>
            <a:normAutofit fontScale="92500" lnSpcReduction="20000"/>
          </a:bodyPr>
          <a:lstStyle/>
          <a:p>
            <a:pPr marL="0" indent="0">
              <a:buNone/>
            </a:pPr>
            <a:r>
              <a:rPr lang="en-US" dirty="0">
                <a:ea typeface="ＭＳ Ｐゴシック" pitchFamily="-108" charset="-128"/>
              </a:rPr>
              <a:t>Heaters </a:t>
            </a:r>
            <a:r>
              <a:rPr lang="en-US" sz="2000" i="1" dirty="0">
                <a:ea typeface="ＭＳ Ｐゴシック" pitchFamily="-108" charset="-128"/>
              </a:rPr>
              <a:t>(C404.</a:t>
            </a:r>
            <a:r>
              <a:rPr lang="en-US" sz="2000" i="1" dirty="0">
                <a:solidFill>
                  <a:srgbClr val="FF0000"/>
                </a:solidFill>
                <a:ea typeface="ＭＳ Ｐゴシック" pitchFamily="-108" charset="-128"/>
              </a:rPr>
              <a:t>8</a:t>
            </a:r>
            <a:r>
              <a:rPr lang="en-US" sz="2000" i="1" dirty="0">
                <a:ea typeface="ＭＳ Ｐゴシック" pitchFamily="-108" charset="-128"/>
              </a:rPr>
              <a:t>.1)</a:t>
            </a:r>
          </a:p>
          <a:p>
            <a:pPr lvl="1">
              <a:buFont typeface="Wingdings" pitchFamily="2" charset="2"/>
              <a:buChar char="ü"/>
            </a:pPr>
            <a:r>
              <a:rPr lang="en-US" dirty="0"/>
              <a:t>Readily accessible on-off switch, that is an integral part of heater, mounted on the exterior of heater or external to within 3 </a:t>
            </a:r>
            <a:r>
              <a:rPr lang="en-US" sz="2100" dirty="0"/>
              <a:t>feet of heater in a location with ready access</a:t>
            </a:r>
          </a:p>
          <a:p>
            <a:pPr lvl="1">
              <a:buFont typeface="Wingdings" pitchFamily="2" charset="2"/>
              <a:buChar char="ü"/>
            </a:pPr>
            <a:r>
              <a:rPr lang="en-US" sz="2100" dirty="0"/>
              <a:t>Switch should not change the setting of the heater t</a:t>
            </a:r>
            <a:r>
              <a:rPr lang="en-US" dirty="0"/>
              <a:t>hermostat</a:t>
            </a:r>
          </a:p>
          <a:p>
            <a:pPr lvl="1">
              <a:buFont typeface="Wingdings" pitchFamily="2" charset="2"/>
              <a:buChar char="ü"/>
            </a:pPr>
            <a:r>
              <a:rPr lang="en-US" dirty="0"/>
              <a:t>Switches to be in addition to a circuit breaker for the power to the heater</a:t>
            </a:r>
          </a:p>
          <a:p>
            <a:pPr lvl="1">
              <a:buFont typeface="Wingdings" pitchFamily="2" charset="2"/>
              <a:buChar char="ü"/>
            </a:pPr>
            <a:r>
              <a:rPr lang="en-US" dirty="0"/>
              <a:t>Natural gas or LPG fired pool heaters will not have continuously burning pilot lights</a:t>
            </a:r>
          </a:p>
          <a:p>
            <a:pPr lvl="1"/>
            <a:endParaRPr lang="en-US" dirty="0"/>
          </a:p>
          <a:p>
            <a:pPr marL="0" indent="0">
              <a:buNone/>
            </a:pPr>
            <a:r>
              <a:rPr lang="en-US" dirty="0">
                <a:ea typeface="ＭＳ Ｐゴシック" pitchFamily="-108" charset="-128"/>
              </a:rPr>
              <a:t>Time switches or other control method </a:t>
            </a:r>
            <a:r>
              <a:rPr lang="en-US" sz="2000" i="1" dirty="0">
                <a:ea typeface="ＭＳ Ｐゴシック" pitchFamily="-108" charset="-128"/>
              </a:rPr>
              <a:t>(C404.</a:t>
            </a:r>
            <a:r>
              <a:rPr lang="en-US" sz="2000" i="1" dirty="0">
                <a:solidFill>
                  <a:srgbClr val="FF0000"/>
                </a:solidFill>
                <a:ea typeface="ＭＳ Ｐゴシック" pitchFamily="-108" charset="-128"/>
              </a:rPr>
              <a:t>8</a:t>
            </a:r>
            <a:r>
              <a:rPr lang="en-US" sz="2000" i="1" dirty="0">
                <a:ea typeface="ＭＳ Ｐゴシック" pitchFamily="-108" charset="-128"/>
              </a:rPr>
              <a:t>.2)</a:t>
            </a:r>
          </a:p>
          <a:p>
            <a:pPr lvl="1">
              <a:buFont typeface="Wingdings" pitchFamily="2" charset="2"/>
              <a:buChar char="ü"/>
            </a:pPr>
            <a:r>
              <a:rPr lang="en-US" dirty="0"/>
              <a:t>Automatic controls required to control heaters and pumps on a preset schedule </a:t>
            </a:r>
          </a:p>
          <a:p>
            <a:pPr lvl="1">
              <a:buFont typeface="Wingdings" pitchFamily="2" charset="2"/>
              <a:buChar char="ü"/>
            </a:pPr>
            <a:r>
              <a:rPr lang="en-US" b="1" u="sng" dirty="0"/>
              <a:t>Exceptions</a:t>
            </a:r>
            <a:r>
              <a:rPr lang="en-US" dirty="0"/>
              <a:t>:</a:t>
            </a:r>
          </a:p>
          <a:p>
            <a:pPr lvl="2"/>
            <a:r>
              <a:rPr lang="en-US" dirty="0"/>
              <a:t>Where public health standards require 24 hour operation</a:t>
            </a:r>
          </a:p>
          <a:p>
            <a:pPr lvl="2"/>
            <a:r>
              <a:rPr lang="en-US" dirty="0"/>
              <a:t>Where pumps are required to operate solar and waste heat recovery pool heating systems</a:t>
            </a:r>
          </a:p>
          <a:p>
            <a:pPr lvl="1">
              <a:buNone/>
            </a:pPr>
            <a:br>
              <a:rPr lang="en-US" dirty="0"/>
            </a:br>
            <a:r>
              <a:rPr lang="en-US" dirty="0"/>
              <a:t>Note:  heaters, pumps and motors with built-in timers meet this requirement</a:t>
            </a:r>
          </a:p>
        </p:txBody>
      </p:sp>
      <p:sp>
        <p:nvSpPr>
          <p:cNvPr id="404482" name="Rectangle 2"/>
          <p:cNvSpPr>
            <a:spLocks noGrp="1" noChangeArrowheads="1"/>
          </p:cNvSpPr>
          <p:nvPr>
            <p:ph type="title"/>
          </p:nvPr>
        </p:nvSpPr>
        <p:spPr>
          <a:xfrm>
            <a:off x="337930" y="0"/>
            <a:ext cx="7028070" cy="921004"/>
          </a:xfrm>
        </p:spPr>
        <p:txBody>
          <a:bodyPr>
            <a:normAutofit fontScale="90000"/>
          </a:bodyPr>
          <a:lstStyle/>
          <a:p>
            <a:pPr>
              <a:lnSpc>
                <a:spcPct val="100000"/>
              </a:lnSpc>
            </a:pPr>
            <a:r>
              <a:rPr lang="en-US" sz="2700" b="1" dirty="0">
                <a:ea typeface="ＭＳ Ｐゴシック" pitchFamily="-108" charset="-128"/>
              </a:rPr>
              <a:t>Energy Consumption of Pools and Permanent Spas </a:t>
            </a:r>
            <a:br>
              <a:rPr lang="en-US" dirty="0">
                <a:ea typeface="ＭＳ Ｐゴシック" pitchFamily="-108" charset="-128"/>
              </a:rPr>
            </a:br>
            <a:r>
              <a:rPr lang="en-US" sz="2200" b="1" i="1" dirty="0">
                <a:ea typeface="ＭＳ Ｐゴシック" pitchFamily="-108" charset="-128"/>
              </a:rPr>
              <a:t>Section C404.</a:t>
            </a:r>
            <a:r>
              <a:rPr lang="en-US" sz="2200" b="1" i="1" dirty="0">
                <a:solidFill>
                  <a:srgbClr val="FF0000"/>
                </a:solidFill>
                <a:ea typeface="ＭＳ Ｐゴシック" pitchFamily="-108" charset="-128"/>
              </a:rPr>
              <a:t>8</a:t>
            </a:r>
            <a:r>
              <a:rPr lang="en-US" sz="2200" b="1" i="1" dirty="0">
                <a:ea typeface="ＭＳ Ｐゴシック" pitchFamily="-108" charset="-128"/>
              </a:rPr>
              <a:t> </a:t>
            </a:r>
          </a:p>
        </p:txBody>
      </p:sp>
    </p:spTree>
    <p:extLst>
      <p:ext uri="{BB962C8B-B14F-4D97-AF65-F5344CB8AC3E}">
        <p14:creationId xmlns:p14="http://schemas.microsoft.com/office/powerpoint/2010/main" val="3850399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4704" y="1590675"/>
            <a:ext cx="9670774" cy="4876800"/>
          </a:xfrm>
        </p:spPr>
        <p:txBody>
          <a:bodyPr/>
          <a:lstStyle/>
          <a:p>
            <a:pPr marL="0" indent="0">
              <a:buNone/>
            </a:pPr>
            <a:r>
              <a:rPr lang="en-US" b="1" u="sng" dirty="0"/>
              <a:t>Exceptions</a:t>
            </a:r>
            <a:r>
              <a:rPr lang="en-US" dirty="0"/>
              <a:t>:</a:t>
            </a:r>
          </a:p>
          <a:p>
            <a:pPr>
              <a:buFont typeface="Arial" panose="020B0604020202020204" pitchFamily="34" charset="0"/>
              <a:buChar char="•"/>
            </a:pPr>
            <a:r>
              <a:rPr lang="en-US" dirty="0"/>
              <a:t>Exhaust air and outdoor air connections to isolation areas where the fan system to which they connect is &lt; 5,000 cfm</a:t>
            </a:r>
          </a:p>
          <a:p>
            <a:pPr>
              <a:buFont typeface="Arial" panose="020B0604020202020204" pitchFamily="34" charset="0"/>
              <a:buChar char="•"/>
            </a:pPr>
            <a:r>
              <a:rPr lang="en-US" dirty="0"/>
              <a:t>Exhaust airflow from a single isolation area of &lt; 10% of the design airflow of the exhaust system to which it connects</a:t>
            </a:r>
          </a:p>
          <a:p>
            <a:pPr>
              <a:buFont typeface="Arial" panose="020B0604020202020204" pitchFamily="34" charset="0"/>
              <a:buChar char="•"/>
            </a:pPr>
            <a:r>
              <a:rPr lang="en-US" dirty="0"/>
              <a:t>Isolation areas intended to operate continuously or intended to be inoperative only when all other isolation areas in a zone are inoperative</a:t>
            </a:r>
          </a:p>
        </p:txBody>
      </p:sp>
      <p:sp>
        <p:nvSpPr>
          <p:cNvPr id="3" name="Title 2"/>
          <p:cNvSpPr>
            <a:spLocks noGrp="1"/>
          </p:cNvSpPr>
          <p:nvPr>
            <p:ph type="title"/>
          </p:nvPr>
        </p:nvSpPr>
        <p:spPr/>
        <p:txBody>
          <a:bodyPr>
            <a:normAutofit/>
          </a:bodyPr>
          <a:lstStyle/>
          <a:p>
            <a:r>
              <a:rPr lang="en-US" sz="2700" b="1" dirty="0"/>
              <a:t>Zone Isolation</a:t>
            </a:r>
            <a:br>
              <a:rPr lang="en-US" sz="2400" dirty="0"/>
            </a:br>
            <a:r>
              <a:rPr lang="en-US" sz="2200" b="1" i="1" dirty="0"/>
              <a:t>Section C403.2.1 – Cont’d</a:t>
            </a:r>
          </a:p>
        </p:txBody>
      </p:sp>
    </p:spTree>
    <p:extLst>
      <p:ext uri="{BB962C8B-B14F-4D97-AF65-F5344CB8AC3E}">
        <p14:creationId xmlns:p14="http://schemas.microsoft.com/office/powerpoint/2010/main" val="394238303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ChangeArrowheads="1"/>
          </p:cNvSpPr>
          <p:nvPr>
            <p:ph type="body" sz="half" idx="4294967295"/>
          </p:nvPr>
        </p:nvSpPr>
        <p:spPr>
          <a:xfrm>
            <a:off x="1903540" y="1254125"/>
            <a:ext cx="8355027" cy="4876800"/>
          </a:xfrm>
        </p:spPr>
        <p:txBody>
          <a:bodyPr>
            <a:normAutofit fontScale="92500" lnSpcReduction="10000"/>
          </a:bodyPr>
          <a:lstStyle/>
          <a:p>
            <a:pPr marL="0" indent="0">
              <a:buNone/>
            </a:pPr>
            <a:r>
              <a:rPr lang="en-US" dirty="0">
                <a:ea typeface="ＭＳ Ｐゴシック" pitchFamily="-108" charset="-128"/>
              </a:rPr>
              <a:t>Outdoor heated pools and outdoor permanent spas required to have a cover</a:t>
            </a:r>
          </a:p>
          <a:p>
            <a:pPr lvl="1">
              <a:buFont typeface="Wingdings" pitchFamily="2" charset="2"/>
              <a:buChar char="ü"/>
            </a:pPr>
            <a:r>
              <a:rPr lang="en-US" dirty="0"/>
              <a:t>Cover must be vapor-retardant</a:t>
            </a:r>
          </a:p>
          <a:p>
            <a:pPr lvl="1">
              <a:buFont typeface="Wingdings" pitchFamily="2" charset="2"/>
              <a:buChar char="ü"/>
            </a:pPr>
            <a:r>
              <a:rPr lang="en-US" dirty="0"/>
              <a:t>Or other approved vapor-retardant means</a:t>
            </a:r>
          </a:p>
          <a:p>
            <a:pPr marL="457200" lvl="1" indent="0">
              <a:buNone/>
            </a:pPr>
            <a:endParaRPr lang="en-US" dirty="0"/>
          </a:p>
          <a:p>
            <a:pPr lvl="1">
              <a:buNone/>
            </a:pPr>
            <a:endParaRPr lang="en-US" dirty="0"/>
          </a:p>
          <a:p>
            <a:pPr lvl="1"/>
            <a:endParaRPr lang="en-US" dirty="0"/>
          </a:p>
          <a:p>
            <a:pPr lvl="1"/>
            <a:endParaRPr lang="en-US" dirty="0"/>
          </a:p>
          <a:p>
            <a:pPr lvl="1">
              <a:buNone/>
            </a:pPr>
            <a:endParaRPr lang="en-US" dirty="0"/>
          </a:p>
          <a:p>
            <a:pPr marL="0" indent="0">
              <a:buNone/>
            </a:pPr>
            <a:endParaRPr lang="en-US" b="1" u="sng" dirty="0">
              <a:ea typeface="ＭＳ Ｐゴシック" pitchFamily="-108" charset="-128"/>
            </a:endParaRPr>
          </a:p>
          <a:p>
            <a:pPr marL="0" indent="0">
              <a:buNone/>
            </a:pPr>
            <a:r>
              <a:rPr lang="en-US" b="1" u="sng" dirty="0">
                <a:ea typeface="ＭＳ Ｐゴシック" pitchFamily="-108" charset="-128"/>
              </a:rPr>
              <a:t>Exception</a:t>
            </a:r>
            <a:r>
              <a:rPr lang="en-US" dirty="0">
                <a:ea typeface="ＭＳ Ｐゴシック" pitchFamily="-108" charset="-128"/>
              </a:rPr>
              <a:t>:</a:t>
            </a:r>
          </a:p>
          <a:p>
            <a:pPr lvl="1">
              <a:buFont typeface="Wingdings" pitchFamily="2" charset="2"/>
              <a:buChar char="ü"/>
            </a:pPr>
            <a:r>
              <a:rPr lang="en-US" dirty="0"/>
              <a:t>Pools deriving </a:t>
            </a:r>
            <a:r>
              <a:rPr lang="en-US" sz="2100" dirty="0"/>
              <a:t>&gt; 75% of operating season (of not fewer than 3 calendar months) energy </a:t>
            </a:r>
            <a:r>
              <a:rPr lang="en-US" dirty="0"/>
              <a:t>for heating from </a:t>
            </a:r>
            <a:r>
              <a:rPr lang="en-US" dirty="0" err="1">
                <a:solidFill>
                  <a:srgbClr val="FF0000"/>
                </a:solidFill>
              </a:rPr>
              <a:t>from</a:t>
            </a:r>
            <a:r>
              <a:rPr lang="en-US" dirty="0">
                <a:solidFill>
                  <a:srgbClr val="FF0000"/>
                </a:solidFill>
              </a:rPr>
              <a:t> heat pump or on-site renewable energy system</a:t>
            </a:r>
          </a:p>
        </p:txBody>
      </p:sp>
      <p:pic>
        <p:nvPicPr>
          <p:cNvPr id="406532" name="Picture 4" descr="outdoorpool"/>
          <p:cNvPicPr>
            <a:picLocks noGrp="1" noChangeAspect="1" noChangeArrowheads="1"/>
          </p:cNvPicPr>
          <p:nvPr>
            <p:ph idx="1"/>
          </p:nvPr>
        </p:nvPicPr>
        <p:blipFill>
          <a:blip r:embed="rId3" cstate="print"/>
          <a:stretch>
            <a:fillRect/>
          </a:stretch>
        </p:blipFill>
        <p:spPr>
          <a:xfrm>
            <a:off x="6758777" y="2541473"/>
            <a:ext cx="2859757" cy="2302104"/>
          </a:xfrm>
          <a:noFill/>
          <a:ln>
            <a:solidFill>
              <a:schemeClr val="accent6"/>
            </a:solidFill>
          </a:ln>
        </p:spPr>
      </p:pic>
      <p:sp>
        <p:nvSpPr>
          <p:cNvPr id="406530" name="Rectangle 2"/>
          <p:cNvSpPr>
            <a:spLocks noGrp="1" noChangeArrowheads="1"/>
          </p:cNvSpPr>
          <p:nvPr>
            <p:ph type="title"/>
          </p:nvPr>
        </p:nvSpPr>
        <p:spPr>
          <a:xfrm>
            <a:off x="442488" y="0"/>
            <a:ext cx="5462460" cy="921004"/>
          </a:xfrm>
        </p:spPr>
        <p:txBody>
          <a:bodyPr/>
          <a:lstStyle/>
          <a:p>
            <a:pPr>
              <a:lnSpc>
                <a:spcPct val="100000"/>
              </a:lnSpc>
            </a:pPr>
            <a:r>
              <a:rPr lang="en-US" sz="2400" b="1" dirty="0">
                <a:ea typeface="ＭＳ Ｐゴシック" pitchFamily="-108" charset="-128"/>
              </a:rPr>
              <a:t>Covers </a:t>
            </a:r>
            <a:br>
              <a:rPr lang="en-US" dirty="0">
                <a:ea typeface="ＭＳ Ｐゴシック" pitchFamily="-108" charset="-128"/>
              </a:rPr>
            </a:br>
            <a:r>
              <a:rPr lang="en-US" sz="2000" b="1" i="1" dirty="0">
                <a:ea typeface="ＭＳ Ｐゴシック" pitchFamily="-108" charset="-128"/>
              </a:rPr>
              <a:t>Section C404.</a:t>
            </a:r>
            <a:r>
              <a:rPr lang="en-US" sz="2000" b="1" i="1" dirty="0">
                <a:solidFill>
                  <a:srgbClr val="FF0000"/>
                </a:solidFill>
                <a:ea typeface="ＭＳ Ｐゴシック" pitchFamily="-108" charset="-128"/>
              </a:rPr>
              <a:t>8</a:t>
            </a:r>
            <a:r>
              <a:rPr lang="en-US" sz="2000" b="1" i="1" dirty="0">
                <a:ea typeface="ＭＳ Ｐゴシック" pitchFamily="-108" charset="-128"/>
              </a:rPr>
              <a:t>.3</a:t>
            </a:r>
          </a:p>
        </p:txBody>
      </p:sp>
    </p:spTree>
    <p:extLst>
      <p:ext uri="{BB962C8B-B14F-4D97-AF65-F5344CB8AC3E}">
        <p14:creationId xmlns:p14="http://schemas.microsoft.com/office/powerpoint/2010/main" val="557167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31628" y="1347139"/>
            <a:ext cx="11079125" cy="5074926"/>
          </a:xfrm>
        </p:spPr>
        <p:txBody>
          <a:bodyPr>
            <a:normAutofit fontScale="92500" lnSpcReduction="10000"/>
          </a:bodyPr>
          <a:lstStyle/>
          <a:p>
            <a:r>
              <a:rPr lang="en-US" dirty="0">
                <a:solidFill>
                  <a:srgbClr val="FF0000"/>
                </a:solidFill>
              </a:rPr>
              <a:t>New buildings need 10 credits from Tables C406.1(1) – (5)</a:t>
            </a:r>
          </a:p>
          <a:p>
            <a:pPr lvl="1"/>
            <a:r>
              <a:rPr lang="en-US" dirty="0">
                <a:solidFill>
                  <a:srgbClr val="FF0000"/>
                </a:solidFill>
              </a:rPr>
              <a:t>Table selected based on use group of the building and credit calculations</a:t>
            </a:r>
          </a:p>
          <a:p>
            <a:pPr lvl="1"/>
            <a:r>
              <a:rPr lang="en-US" dirty="0">
                <a:solidFill>
                  <a:srgbClr val="FF0000"/>
                </a:solidFill>
              </a:rPr>
              <a:t>Where building contains multiple use groups, credits from each use group to be weighted by floor area of each group to determine weighted average building credit</a:t>
            </a:r>
          </a:p>
          <a:p>
            <a:pPr lvl="1"/>
            <a:r>
              <a:rPr lang="en-US" dirty="0">
                <a:solidFill>
                  <a:srgbClr val="FF0000"/>
                </a:solidFill>
              </a:rPr>
              <a:t>Credits from tables or calculation to be achieved where building complies with one ore more of the following</a:t>
            </a:r>
          </a:p>
          <a:p>
            <a:pPr lvl="2"/>
            <a:r>
              <a:rPr lang="en-US" dirty="0">
                <a:solidFill>
                  <a:srgbClr val="FF0000"/>
                </a:solidFill>
              </a:rPr>
              <a:t>More efficient HVAC performance</a:t>
            </a:r>
          </a:p>
          <a:p>
            <a:pPr lvl="2"/>
            <a:r>
              <a:rPr lang="en-US" dirty="0">
                <a:solidFill>
                  <a:srgbClr val="FF0000"/>
                </a:solidFill>
              </a:rPr>
              <a:t>Reduced lighting power</a:t>
            </a:r>
          </a:p>
          <a:p>
            <a:pPr lvl="2"/>
            <a:r>
              <a:rPr lang="en-US" dirty="0">
                <a:solidFill>
                  <a:srgbClr val="FF0000"/>
                </a:solidFill>
              </a:rPr>
              <a:t>Enhanced lighting controls</a:t>
            </a:r>
          </a:p>
          <a:p>
            <a:pPr lvl="2"/>
            <a:r>
              <a:rPr lang="en-US" dirty="0">
                <a:solidFill>
                  <a:srgbClr val="FF0000"/>
                </a:solidFill>
              </a:rPr>
              <a:t>On-site supply of renewable energy </a:t>
            </a:r>
          </a:p>
          <a:p>
            <a:pPr lvl="2"/>
            <a:r>
              <a:rPr lang="en-US" dirty="0">
                <a:solidFill>
                  <a:srgbClr val="FF0000"/>
                </a:solidFill>
              </a:rPr>
              <a:t>Provision of dedicated outdoor air system for certain HVAC equipment</a:t>
            </a:r>
          </a:p>
          <a:p>
            <a:pPr lvl="2"/>
            <a:r>
              <a:rPr lang="en-US" dirty="0">
                <a:solidFill>
                  <a:srgbClr val="FF0000"/>
                </a:solidFill>
              </a:rPr>
              <a:t>High-efficiency service water heating</a:t>
            </a:r>
          </a:p>
          <a:p>
            <a:pPr lvl="2"/>
            <a:r>
              <a:rPr lang="en-US" dirty="0">
                <a:solidFill>
                  <a:srgbClr val="FF0000"/>
                </a:solidFill>
              </a:rPr>
              <a:t>Enhanced envelope performance</a:t>
            </a:r>
          </a:p>
          <a:p>
            <a:pPr lvl="2"/>
            <a:r>
              <a:rPr lang="en-US" dirty="0">
                <a:solidFill>
                  <a:srgbClr val="FF0000"/>
                </a:solidFill>
              </a:rPr>
              <a:t>Reduced air infiltration</a:t>
            </a:r>
          </a:p>
          <a:p>
            <a:pPr lvl="2"/>
            <a:r>
              <a:rPr lang="en-US" dirty="0">
                <a:solidFill>
                  <a:srgbClr val="FF0000"/>
                </a:solidFill>
              </a:rPr>
              <a:t>Where not required by C405.12, include energy monitoring system</a:t>
            </a:r>
          </a:p>
          <a:p>
            <a:pPr lvl="2"/>
            <a:r>
              <a:rPr lang="en-US" dirty="0">
                <a:solidFill>
                  <a:srgbClr val="FF0000"/>
                </a:solidFill>
              </a:rPr>
              <a:t>Where not required by C403.2.3, include fault detection and diagnostics system</a:t>
            </a:r>
          </a:p>
          <a:p>
            <a:pPr lvl="2"/>
            <a:r>
              <a:rPr lang="en-US" dirty="0">
                <a:solidFill>
                  <a:srgbClr val="FF0000"/>
                </a:solidFill>
              </a:rPr>
              <a:t>Efficient kitchen equipment</a:t>
            </a:r>
          </a:p>
          <a:p>
            <a:pPr marL="914400" lvl="2" indent="0">
              <a:buNone/>
            </a:pPr>
            <a:endParaRPr lang="en-US" dirty="0"/>
          </a:p>
        </p:txBody>
      </p:sp>
      <p:sp>
        <p:nvSpPr>
          <p:cNvPr id="6" name="Title 5"/>
          <p:cNvSpPr>
            <a:spLocks noGrp="1"/>
          </p:cNvSpPr>
          <p:nvPr>
            <p:ph type="title"/>
          </p:nvPr>
        </p:nvSpPr>
        <p:spPr>
          <a:xfrm>
            <a:off x="304368" y="0"/>
            <a:ext cx="7655788" cy="921004"/>
          </a:xfrm>
        </p:spPr>
        <p:txBody>
          <a:bodyPr>
            <a:normAutofit/>
          </a:bodyPr>
          <a:lstStyle/>
          <a:p>
            <a:r>
              <a:rPr lang="en-US" sz="2700" b="1" dirty="0">
                <a:ea typeface="ＭＳ Ｐゴシック" pitchFamily="-108" charset="-128"/>
              </a:rPr>
              <a:t>Additional Efficiency </a:t>
            </a:r>
            <a:r>
              <a:rPr lang="en-US" sz="2700" b="1" dirty="0">
                <a:solidFill>
                  <a:srgbClr val="FF0000"/>
                </a:solidFill>
                <a:ea typeface="ＭＳ Ｐゴシック" pitchFamily="-108" charset="-128"/>
              </a:rPr>
              <a:t>Credit Requirements</a:t>
            </a:r>
            <a:br>
              <a:rPr lang="en-US" sz="2400" b="1" dirty="0">
                <a:ea typeface="ＭＳ Ｐゴシック" pitchFamily="-108" charset="-128"/>
              </a:rPr>
            </a:br>
            <a:r>
              <a:rPr lang="en-US" sz="2200" b="1" i="1" dirty="0">
                <a:ea typeface="ＭＳ Ｐゴシック" pitchFamily="-108" charset="-128"/>
              </a:rPr>
              <a:t>Section </a:t>
            </a:r>
            <a:r>
              <a:rPr lang="en-US" sz="2200" b="1" i="1" dirty="0"/>
              <a:t>C406</a:t>
            </a:r>
            <a:endParaRPr lang="en-US" sz="2200" i="1" dirty="0"/>
          </a:p>
        </p:txBody>
      </p:sp>
    </p:spTree>
    <p:extLst>
      <p:ext uri="{BB962C8B-B14F-4D97-AF65-F5344CB8AC3E}">
        <p14:creationId xmlns:p14="http://schemas.microsoft.com/office/powerpoint/2010/main" val="35139092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B112-0169-453A-AC9E-3E71F5CC1BBE}"/>
              </a:ext>
            </a:extLst>
          </p:cNvPr>
          <p:cNvSpPr>
            <a:spLocks noGrp="1"/>
          </p:cNvSpPr>
          <p:nvPr>
            <p:ph type="title"/>
          </p:nvPr>
        </p:nvSpPr>
        <p:spPr/>
        <p:txBody>
          <a:bodyPr>
            <a:normAutofit/>
          </a:bodyPr>
          <a:lstStyle/>
          <a:p>
            <a:r>
              <a:rPr lang="en-US" b="1" dirty="0"/>
              <a:t>Energy Credit Table Example</a:t>
            </a:r>
          </a:p>
        </p:txBody>
      </p:sp>
      <p:sp>
        <p:nvSpPr>
          <p:cNvPr id="3" name="Text Placeholder 2">
            <a:extLst>
              <a:ext uri="{FF2B5EF4-FFF2-40B4-BE49-F238E27FC236}">
                <a16:creationId xmlns:a16="http://schemas.microsoft.com/office/drawing/2014/main" id="{C0B9950E-4048-4B91-9DFF-DB679D643258}"/>
              </a:ext>
            </a:extLst>
          </p:cNvPr>
          <p:cNvSpPr>
            <a:spLocks noGrp="1"/>
          </p:cNvSpPr>
          <p:nvPr>
            <p:ph type="body" idx="4294967295"/>
          </p:nvPr>
        </p:nvSpPr>
        <p:spPr>
          <a:xfrm>
            <a:off x="609600" y="1252228"/>
            <a:ext cx="3132161" cy="5149335"/>
          </a:xfrm>
        </p:spPr>
        <p:txBody>
          <a:bodyPr>
            <a:normAutofit fontScale="92500" lnSpcReduction="10000"/>
          </a:bodyPr>
          <a:lstStyle/>
          <a:p>
            <a:r>
              <a:rPr lang="en-US" dirty="0"/>
              <a:t>Most credits table based, some are formulas</a:t>
            </a:r>
          </a:p>
          <a:p>
            <a:r>
              <a:rPr lang="en-US" dirty="0"/>
              <a:t>Separate tables:</a:t>
            </a:r>
          </a:p>
          <a:p>
            <a:pPr lvl="1"/>
            <a:r>
              <a:rPr lang="en-US" dirty="0"/>
              <a:t>Office (Group B)</a:t>
            </a:r>
          </a:p>
          <a:p>
            <a:pPr lvl="1"/>
            <a:r>
              <a:rPr lang="en-US" dirty="0"/>
              <a:t>Multifamily (R) &amp; Institutional (I)</a:t>
            </a:r>
          </a:p>
          <a:p>
            <a:pPr lvl="1"/>
            <a:r>
              <a:rPr lang="en-US" dirty="0"/>
              <a:t>Schools (E)</a:t>
            </a:r>
          </a:p>
          <a:p>
            <a:pPr lvl="1"/>
            <a:r>
              <a:rPr lang="en-US" dirty="0"/>
              <a:t>Retail (M)</a:t>
            </a:r>
          </a:p>
          <a:p>
            <a:pPr lvl="1"/>
            <a:r>
              <a:rPr lang="en-US" dirty="0"/>
              <a:t>Other than above</a:t>
            </a:r>
          </a:p>
          <a:p>
            <a:r>
              <a:rPr lang="en-US" dirty="0"/>
              <a:t>Uniform Target</a:t>
            </a:r>
          </a:p>
          <a:p>
            <a:pPr lvl="1"/>
            <a:r>
              <a:rPr lang="en-US" dirty="0"/>
              <a:t>10 credits = 2.5% cost savings</a:t>
            </a:r>
          </a:p>
          <a:p>
            <a:r>
              <a:rPr lang="en-US" dirty="0"/>
              <a:t>Tenant infill</a:t>
            </a:r>
          </a:p>
          <a:p>
            <a:pPr lvl="1"/>
            <a:r>
              <a:rPr lang="en-US" dirty="0"/>
              <a:t>5 Credits</a:t>
            </a:r>
          </a:p>
        </p:txBody>
      </p:sp>
      <p:pic>
        <p:nvPicPr>
          <p:cNvPr id="4" name="Picture 3">
            <a:extLst>
              <a:ext uri="{FF2B5EF4-FFF2-40B4-BE49-F238E27FC236}">
                <a16:creationId xmlns:a16="http://schemas.microsoft.com/office/drawing/2014/main" id="{924C162C-8327-4545-A2C5-659A90C68D78}"/>
              </a:ext>
            </a:extLst>
          </p:cNvPr>
          <p:cNvPicPr>
            <a:picLocks noChangeAspect="1"/>
          </p:cNvPicPr>
          <p:nvPr/>
        </p:nvPicPr>
        <p:blipFill>
          <a:blip r:embed="rId3"/>
          <a:stretch>
            <a:fillRect/>
          </a:stretch>
        </p:blipFill>
        <p:spPr>
          <a:xfrm>
            <a:off x="3741761" y="888342"/>
            <a:ext cx="8654955" cy="5149335"/>
          </a:xfrm>
          <a:prstGeom prst="rect">
            <a:avLst/>
          </a:prstGeom>
        </p:spPr>
      </p:pic>
      <p:sp>
        <p:nvSpPr>
          <p:cNvPr id="5" name="Text Placeholder 2">
            <a:extLst>
              <a:ext uri="{FF2B5EF4-FFF2-40B4-BE49-F238E27FC236}">
                <a16:creationId xmlns:a16="http://schemas.microsoft.com/office/drawing/2014/main" id="{9F1CF379-294F-4DB3-9A1C-C6C66640ECD2}"/>
              </a:ext>
            </a:extLst>
          </p:cNvPr>
          <p:cNvSpPr txBox="1">
            <a:spLocks/>
          </p:cNvSpPr>
          <p:nvPr/>
        </p:nvSpPr>
        <p:spPr>
          <a:xfrm>
            <a:off x="4071582" y="6005014"/>
            <a:ext cx="6937612" cy="523548"/>
          </a:xfrm>
          <a:prstGeom prst="rect">
            <a:avLst/>
          </a:prstGeom>
        </p:spPr>
        <p:txBody>
          <a:bodyPr vert="horz" lIns="76200" tIns="38100" rIns="76200" bIns="38100" rtlCol="0">
            <a:normAutofit/>
          </a:bodyPr>
          <a:lstStyle>
            <a:lvl1pPr marL="411480" indent="-411480" algn="l" defTabSz="548640" rtl="0" eaLnBrk="1" latinLnBrk="0" hangingPunct="1">
              <a:spcBef>
                <a:spcPct val="20000"/>
              </a:spcBef>
              <a:buFont typeface="Arial"/>
              <a:buChar char="•"/>
              <a:defRPr sz="2880" kern="1200" baseline="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2400" kern="1200" baseline="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16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16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16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indent="0" defTabSz="457182" fontAlgn="auto">
              <a:spcAft>
                <a:spcPts val="0"/>
              </a:spcAft>
              <a:buNone/>
              <a:defRPr/>
            </a:pPr>
            <a:r>
              <a:rPr lang="en-US" sz="2000" b="0" i="1" dirty="0">
                <a:solidFill>
                  <a:srgbClr val="50565C"/>
                </a:solidFill>
                <a:latin typeface="Arial"/>
              </a:rPr>
              <a:t>Tables expanded with added credits</a:t>
            </a:r>
          </a:p>
        </p:txBody>
      </p:sp>
    </p:spTree>
    <p:extLst>
      <p:ext uri="{BB962C8B-B14F-4D97-AF65-F5344CB8AC3E}">
        <p14:creationId xmlns:p14="http://schemas.microsoft.com/office/powerpoint/2010/main" val="32508950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4791" y="1341913"/>
            <a:ext cx="10866474" cy="5125563"/>
          </a:xfrm>
        </p:spPr>
        <p:txBody>
          <a:bodyPr>
            <a:normAutofit fontScale="92500" lnSpcReduction="10000"/>
          </a:bodyPr>
          <a:lstStyle/>
          <a:p>
            <a:r>
              <a:rPr lang="en-US" dirty="0"/>
              <a:t>More efficient HVAC performance per C403.3.2 tables</a:t>
            </a:r>
            <a:endParaRPr lang="en-US" b="1" dirty="0"/>
          </a:p>
          <a:p>
            <a:pPr lvl="1"/>
            <a:r>
              <a:rPr lang="en-US" dirty="0"/>
              <a:t>Variable refrigerant flow systems listed in energy efficiency provisions of 90.1 per C406.21, C406.2.2, C406.2.3 or C406.24 shall also meet applicable requirements of C403</a:t>
            </a:r>
          </a:p>
          <a:p>
            <a:pPr lvl="1"/>
            <a:r>
              <a:rPr lang="en-US" dirty="0"/>
              <a:t>Heating – selected from C406.2.1 or C406.2.3; Cooling – selected from C406.2.2, C406.2.4, or C406.2.5.  Selected credits to include a heating or cooling energy efficiency credit or both.</a:t>
            </a:r>
          </a:p>
          <a:p>
            <a:pPr lvl="1"/>
            <a:r>
              <a:rPr lang="en-US" dirty="0"/>
              <a:t>Equipment not listed in tables and variable refrigerant flow systems in energy efficiency provisions of 90.1 to be limited to 10% of total building system capacity</a:t>
            </a:r>
          </a:p>
          <a:p>
            <a:pPr lvl="2"/>
            <a:r>
              <a:rPr lang="en-US" dirty="0"/>
              <a:t>5% heating efficiency improvement</a:t>
            </a:r>
          </a:p>
          <a:p>
            <a:pPr lvl="2"/>
            <a:r>
              <a:rPr lang="en-US" dirty="0"/>
              <a:t>5% cooling efficiency improvement</a:t>
            </a:r>
          </a:p>
          <a:p>
            <a:pPr lvl="2"/>
            <a:r>
              <a:rPr lang="en-US" dirty="0"/>
              <a:t>10% heating efficiency improvement</a:t>
            </a:r>
          </a:p>
          <a:p>
            <a:pPr lvl="2"/>
            <a:r>
              <a:rPr lang="en-US" dirty="0"/>
              <a:t>10% cooling efficiency improvement</a:t>
            </a:r>
          </a:p>
          <a:p>
            <a:pPr lvl="2"/>
            <a:r>
              <a:rPr lang="en-US" dirty="0"/>
              <a:t>More than 10% cooling efficiency improvement</a:t>
            </a:r>
          </a:p>
          <a:p>
            <a:r>
              <a:rPr lang="en-US" dirty="0"/>
              <a:t>Reduced lighting power by more than 10%</a:t>
            </a:r>
            <a:endParaRPr lang="en-US" b="1" dirty="0"/>
          </a:p>
          <a:p>
            <a:pPr lvl="1"/>
            <a:r>
              <a:rPr lang="en-US" dirty="0"/>
              <a:t>Reduced lighting power by more than 10%</a:t>
            </a:r>
          </a:p>
          <a:p>
            <a:pPr lvl="1"/>
            <a:r>
              <a:rPr lang="en-US" dirty="0"/>
              <a:t>Reduced lighting power by more than 15%</a:t>
            </a:r>
          </a:p>
          <a:p>
            <a:pPr lvl="1"/>
            <a:r>
              <a:rPr lang="en-US" dirty="0"/>
              <a:t>Lamp efficacy</a:t>
            </a:r>
          </a:p>
          <a:p>
            <a:endParaRPr lang="en-US" dirty="0"/>
          </a:p>
        </p:txBody>
      </p:sp>
      <p:sp>
        <p:nvSpPr>
          <p:cNvPr id="7" name="Title 5">
            <a:extLst>
              <a:ext uri="{FF2B5EF4-FFF2-40B4-BE49-F238E27FC236}">
                <a16:creationId xmlns:a16="http://schemas.microsoft.com/office/drawing/2014/main" id="{6604D9E8-4CC8-4BE2-9EC7-7C42C58D4FB3}"/>
              </a:ext>
            </a:extLst>
          </p:cNvPr>
          <p:cNvSpPr>
            <a:spLocks noGrp="1"/>
          </p:cNvSpPr>
          <p:nvPr>
            <p:ph type="title"/>
          </p:nvPr>
        </p:nvSpPr>
        <p:spPr>
          <a:xfrm>
            <a:off x="304368" y="0"/>
            <a:ext cx="7655788" cy="921004"/>
          </a:xfrm>
        </p:spPr>
        <p:txBody>
          <a:bodyPr>
            <a:normAutofit/>
          </a:bodyPr>
          <a:lstStyle/>
          <a:p>
            <a:r>
              <a:rPr lang="en-US" sz="2700" b="1" dirty="0">
                <a:ea typeface="ＭＳ Ｐゴシック" pitchFamily="-108" charset="-128"/>
              </a:rPr>
              <a:t>Additional Efficiency </a:t>
            </a:r>
            <a:r>
              <a:rPr lang="en-US" sz="2700" b="1" dirty="0">
                <a:solidFill>
                  <a:srgbClr val="FF0000"/>
                </a:solidFill>
                <a:ea typeface="ＭＳ Ｐゴシック" pitchFamily="-108" charset="-128"/>
              </a:rPr>
              <a:t>Credit Requirements</a:t>
            </a:r>
            <a:br>
              <a:rPr lang="en-US" sz="2400" b="1" dirty="0">
                <a:ea typeface="ＭＳ Ｐゴシック" pitchFamily="-108" charset="-128"/>
              </a:rPr>
            </a:br>
            <a:r>
              <a:rPr lang="en-US" sz="2200" b="1" i="1" dirty="0">
                <a:ea typeface="ＭＳ Ｐゴシック" pitchFamily="-108" charset="-128"/>
              </a:rPr>
              <a:t>Section </a:t>
            </a:r>
            <a:r>
              <a:rPr lang="en-US" sz="2200" b="1" i="1" dirty="0"/>
              <a:t>C406</a:t>
            </a:r>
            <a:endParaRPr lang="en-US" sz="2200" i="1" dirty="0"/>
          </a:p>
        </p:txBody>
      </p:sp>
    </p:spTree>
    <p:extLst>
      <p:ext uri="{BB962C8B-B14F-4D97-AF65-F5344CB8AC3E}">
        <p14:creationId xmlns:p14="http://schemas.microsoft.com/office/powerpoint/2010/main" val="37250217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3693"/>
            <a:ext cx="10887740" cy="5217459"/>
          </a:xfrm>
        </p:spPr>
        <p:txBody>
          <a:bodyPr>
            <a:normAutofit/>
          </a:bodyPr>
          <a:lstStyle/>
          <a:p>
            <a:r>
              <a:rPr lang="en-US" dirty="0"/>
              <a:t>Enhanced digital lighting controls per C406.4, controls located and operated in accordance with </a:t>
            </a:r>
            <a:r>
              <a:rPr lang="en-US" dirty="0">
                <a:solidFill>
                  <a:srgbClr val="FF0000"/>
                </a:solidFill>
              </a:rPr>
              <a:t>C405.2.1 – C405.2.3</a:t>
            </a:r>
            <a:r>
              <a:rPr lang="en-US" dirty="0"/>
              <a:t>:</a:t>
            </a:r>
          </a:p>
          <a:p>
            <a:pPr lvl="1"/>
            <a:r>
              <a:rPr lang="en-US" dirty="0"/>
              <a:t>Luminaires capable of continuous dimming</a:t>
            </a:r>
          </a:p>
          <a:p>
            <a:pPr lvl="1"/>
            <a:r>
              <a:rPr lang="en-US" dirty="0"/>
              <a:t>Luminaires capable of being addressed individually OR a controlled group of </a:t>
            </a:r>
            <a:r>
              <a:rPr lang="en-US" u="sng" dirty="0"/>
              <a:t>&lt;</a:t>
            </a:r>
            <a:r>
              <a:rPr lang="en-US" dirty="0"/>
              <a:t> 4 luminaires</a:t>
            </a:r>
          </a:p>
          <a:p>
            <a:pPr lvl="1"/>
            <a:r>
              <a:rPr lang="en-US" u="sng" dirty="0"/>
              <a:t>&lt;</a:t>
            </a:r>
            <a:r>
              <a:rPr lang="en-US" dirty="0"/>
              <a:t> 8  luminaires controlled together in a daylight zone</a:t>
            </a:r>
          </a:p>
          <a:p>
            <a:pPr lvl="1"/>
            <a:r>
              <a:rPr lang="en-US" dirty="0"/>
              <a:t>Fixtures controlled through digital control system that includes the following function:</a:t>
            </a:r>
          </a:p>
          <a:p>
            <a:pPr lvl="2"/>
            <a:r>
              <a:rPr lang="en-US" dirty="0"/>
              <a:t>Control reconfiguration based on digital addressability</a:t>
            </a:r>
          </a:p>
          <a:p>
            <a:pPr lvl="2"/>
            <a:r>
              <a:rPr lang="en-US" dirty="0"/>
              <a:t>Load shedding</a:t>
            </a:r>
          </a:p>
          <a:p>
            <a:pPr lvl="2"/>
            <a:r>
              <a:rPr lang="en-US" dirty="0"/>
              <a:t>Occupancy sensors capable of being reconfigured through the digital control system</a:t>
            </a:r>
          </a:p>
          <a:p>
            <a:pPr lvl="1"/>
            <a:r>
              <a:rPr lang="en-US" dirty="0"/>
              <a:t>Construction documents including submittal of Sequence of Operations including specs outlining each function of the fixture requirements above</a:t>
            </a:r>
          </a:p>
          <a:p>
            <a:pPr lvl="1"/>
            <a:r>
              <a:rPr lang="en-US" dirty="0"/>
              <a:t>Functional testing of controls comply with C408</a:t>
            </a:r>
          </a:p>
          <a:p>
            <a:endParaRPr lang="en-US" dirty="0"/>
          </a:p>
        </p:txBody>
      </p:sp>
      <p:sp>
        <p:nvSpPr>
          <p:cNvPr id="7" name="Title 5">
            <a:extLst>
              <a:ext uri="{FF2B5EF4-FFF2-40B4-BE49-F238E27FC236}">
                <a16:creationId xmlns:a16="http://schemas.microsoft.com/office/drawing/2014/main" id="{081D4216-D694-4A6B-8314-DCEA000708BB}"/>
              </a:ext>
            </a:extLst>
          </p:cNvPr>
          <p:cNvSpPr>
            <a:spLocks noGrp="1"/>
          </p:cNvSpPr>
          <p:nvPr>
            <p:ph type="title"/>
          </p:nvPr>
        </p:nvSpPr>
        <p:spPr>
          <a:xfrm>
            <a:off x="304368" y="0"/>
            <a:ext cx="7655788" cy="921004"/>
          </a:xfrm>
        </p:spPr>
        <p:txBody>
          <a:bodyPr>
            <a:normAutofit/>
          </a:bodyPr>
          <a:lstStyle/>
          <a:p>
            <a:r>
              <a:rPr lang="en-US" sz="2700" b="1" dirty="0">
                <a:ea typeface="ＭＳ Ｐゴシック" pitchFamily="-108" charset="-128"/>
              </a:rPr>
              <a:t>Additional Efficiency </a:t>
            </a:r>
            <a:r>
              <a:rPr lang="en-US" sz="2700" b="1" dirty="0">
                <a:solidFill>
                  <a:srgbClr val="FF0000"/>
                </a:solidFill>
                <a:ea typeface="ＭＳ Ｐゴシック" pitchFamily="-108" charset="-128"/>
              </a:rPr>
              <a:t>Credit Requirements</a:t>
            </a:r>
            <a:br>
              <a:rPr lang="en-US" sz="2400" b="1" dirty="0">
                <a:ea typeface="ＭＳ Ｐゴシック" pitchFamily="-108" charset="-128"/>
              </a:rPr>
            </a:br>
            <a:r>
              <a:rPr lang="en-US" sz="2200" b="1" i="1" dirty="0">
                <a:ea typeface="ＭＳ Ｐゴシック" pitchFamily="-108" charset="-128"/>
              </a:rPr>
              <a:t>Section </a:t>
            </a:r>
            <a:r>
              <a:rPr lang="en-US" sz="2200" b="1" i="1" dirty="0"/>
              <a:t>C406</a:t>
            </a:r>
            <a:endParaRPr lang="en-US" sz="2200" i="1" dirty="0"/>
          </a:p>
        </p:txBody>
      </p:sp>
    </p:spTree>
    <p:extLst>
      <p:ext uri="{BB962C8B-B14F-4D97-AF65-F5344CB8AC3E}">
        <p14:creationId xmlns:p14="http://schemas.microsoft.com/office/powerpoint/2010/main" val="6341041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4158" y="1093695"/>
            <a:ext cx="10770782" cy="5373781"/>
          </a:xfrm>
        </p:spPr>
        <p:txBody>
          <a:bodyPr>
            <a:normAutofit lnSpcReduction="10000"/>
          </a:bodyPr>
          <a:lstStyle/>
          <a:p>
            <a:r>
              <a:rPr lang="en-US" dirty="0"/>
              <a:t>On-site renewable energy per C406.5</a:t>
            </a:r>
            <a:endParaRPr lang="en-US" b="1" dirty="0"/>
          </a:p>
          <a:p>
            <a:pPr lvl="1"/>
            <a:r>
              <a:rPr lang="en-US" dirty="0"/>
              <a:t>Basic renewable credit</a:t>
            </a:r>
          </a:p>
          <a:p>
            <a:pPr lvl="2"/>
            <a:r>
              <a:rPr lang="en-US" dirty="0"/>
              <a:t>Total minimum ratings to </a:t>
            </a:r>
          </a:p>
          <a:p>
            <a:pPr lvl="3"/>
            <a:r>
              <a:rPr lang="en-US" dirty="0"/>
              <a:t>Provide ≥ </a:t>
            </a:r>
            <a:r>
              <a:rPr lang="en-US" dirty="0">
                <a:solidFill>
                  <a:srgbClr val="FF0000"/>
                </a:solidFill>
              </a:rPr>
              <a:t>0.86</a:t>
            </a:r>
            <a:r>
              <a:rPr lang="en-US" dirty="0"/>
              <a:t> Btu or ≥ </a:t>
            </a:r>
            <a:r>
              <a:rPr lang="en-US" dirty="0">
                <a:solidFill>
                  <a:srgbClr val="FF0000"/>
                </a:solidFill>
              </a:rPr>
              <a:t>0.25</a:t>
            </a:r>
            <a:r>
              <a:rPr lang="en-US" dirty="0"/>
              <a:t> watts per ft</a:t>
            </a:r>
            <a:r>
              <a:rPr lang="en-US" baseline="30000" dirty="0"/>
              <a:t>2</a:t>
            </a:r>
            <a:r>
              <a:rPr lang="en-US" dirty="0"/>
              <a:t> of conditioned floor area OR</a:t>
            </a:r>
          </a:p>
          <a:p>
            <a:pPr lvl="3"/>
            <a:r>
              <a:rPr lang="en-US" dirty="0"/>
              <a:t>Provide ≥ </a:t>
            </a:r>
            <a:r>
              <a:rPr lang="en-US" dirty="0">
                <a:solidFill>
                  <a:srgbClr val="FF0000"/>
                </a:solidFill>
              </a:rPr>
              <a:t>2%</a:t>
            </a:r>
            <a:r>
              <a:rPr lang="en-US" dirty="0"/>
              <a:t> of energy used for mechanical and SWH equipment and lighting</a:t>
            </a:r>
          </a:p>
          <a:p>
            <a:pPr lvl="1"/>
            <a:r>
              <a:rPr lang="en-US" dirty="0">
                <a:solidFill>
                  <a:srgbClr val="FF0000"/>
                </a:solidFill>
              </a:rPr>
              <a:t>Enhanced renewable credit</a:t>
            </a:r>
          </a:p>
          <a:p>
            <a:pPr lvl="2"/>
            <a:r>
              <a:rPr lang="en-US" dirty="0">
                <a:solidFill>
                  <a:srgbClr val="FF0000"/>
                </a:solidFill>
              </a:rPr>
              <a:t>Total minimum ratings exceed rating in C406.5.1</a:t>
            </a:r>
          </a:p>
          <a:p>
            <a:pPr lvl="3"/>
            <a:r>
              <a:rPr lang="en-US" dirty="0">
                <a:solidFill>
                  <a:srgbClr val="FF0000"/>
                </a:solidFill>
              </a:rPr>
              <a:t>Additional energy efficiency credits determined by calculation</a:t>
            </a:r>
          </a:p>
          <a:p>
            <a:r>
              <a:rPr lang="en-US" dirty="0"/>
              <a:t>Dedicated outdoor air system per C406.6 </a:t>
            </a:r>
          </a:p>
          <a:p>
            <a:pPr lvl="1"/>
            <a:r>
              <a:rPr lang="en-US" dirty="0"/>
              <a:t>Be equipped with an independent ventilation system designed to provide </a:t>
            </a:r>
            <a:r>
              <a:rPr lang="en-US" u="sng" dirty="0"/>
              <a:t>&lt;</a:t>
            </a:r>
            <a:r>
              <a:rPr lang="en-US" dirty="0"/>
              <a:t>100% outdoor air to each occupied space</a:t>
            </a:r>
          </a:p>
          <a:p>
            <a:pPr lvl="1"/>
            <a:r>
              <a:rPr lang="en-US" dirty="0"/>
              <a:t>Ventilation system capable of total energy recovery</a:t>
            </a:r>
          </a:p>
          <a:p>
            <a:pPr lvl="1"/>
            <a:r>
              <a:rPr lang="en-US" dirty="0"/>
              <a:t>HVAC system include supply-air temperature controls that automatically reset the supply-air temp. in response to building loads or outdoor air temperatures</a:t>
            </a:r>
          </a:p>
          <a:p>
            <a:pPr lvl="1"/>
            <a:r>
              <a:rPr lang="en-US" dirty="0"/>
              <a:t>Controls reset the supply-air temp. at least 25% of the difference between design supply-air temp. and design room-air temp.</a:t>
            </a:r>
          </a:p>
          <a:p>
            <a:endParaRPr lang="en-US" dirty="0"/>
          </a:p>
          <a:p>
            <a:endParaRPr lang="en-US" dirty="0"/>
          </a:p>
        </p:txBody>
      </p:sp>
      <p:sp>
        <p:nvSpPr>
          <p:cNvPr id="7" name="Title 5">
            <a:extLst>
              <a:ext uri="{FF2B5EF4-FFF2-40B4-BE49-F238E27FC236}">
                <a16:creationId xmlns:a16="http://schemas.microsoft.com/office/drawing/2014/main" id="{433CB05C-0BBC-4A7C-9C47-E048D32B491E}"/>
              </a:ext>
            </a:extLst>
          </p:cNvPr>
          <p:cNvSpPr>
            <a:spLocks noGrp="1"/>
          </p:cNvSpPr>
          <p:nvPr>
            <p:ph type="title"/>
          </p:nvPr>
        </p:nvSpPr>
        <p:spPr>
          <a:xfrm>
            <a:off x="304368" y="0"/>
            <a:ext cx="7655788" cy="921004"/>
          </a:xfrm>
        </p:spPr>
        <p:txBody>
          <a:bodyPr>
            <a:normAutofit/>
          </a:bodyPr>
          <a:lstStyle/>
          <a:p>
            <a:r>
              <a:rPr lang="en-US" sz="2700" b="1" dirty="0">
                <a:ea typeface="ＭＳ Ｐゴシック" pitchFamily="-108" charset="-128"/>
              </a:rPr>
              <a:t>Additional Efficiency </a:t>
            </a:r>
            <a:r>
              <a:rPr lang="en-US" sz="2700" b="1" dirty="0">
                <a:solidFill>
                  <a:srgbClr val="FF0000"/>
                </a:solidFill>
                <a:ea typeface="ＭＳ Ｐゴシック" pitchFamily="-108" charset="-128"/>
              </a:rPr>
              <a:t>Credit Requirements</a:t>
            </a:r>
            <a:br>
              <a:rPr lang="en-US" sz="2400" b="1" dirty="0">
                <a:ea typeface="ＭＳ Ｐゴシック" pitchFamily="-108" charset="-128"/>
              </a:rPr>
            </a:br>
            <a:r>
              <a:rPr lang="en-US" sz="2200" b="1" i="1" dirty="0">
                <a:ea typeface="ＭＳ Ｐゴシック" pitchFamily="-108" charset="-128"/>
              </a:rPr>
              <a:t>Section </a:t>
            </a:r>
            <a:r>
              <a:rPr lang="en-US" sz="2200" b="1" i="1" dirty="0"/>
              <a:t>C406</a:t>
            </a:r>
            <a:endParaRPr lang="en-US" sz="2200" i="1" dirty="0"/>
          </a:p>
        </p:txBody>
      </p:sp>
    </p:spTree>
    <p:extLst>
      <p:ext uri="{BB962C8B-B14F-4D97-AF65-F5344CB8AC3E}">
        <p14:creationId xmlns:p14="http://schemas.microsoft.com/office/powerpoint/2010/main" val="13350093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995" y="1285882"/>
            <a:ext cx="10972800" cy="4876800"/>
          </a:xfrm>
        </p:spPr>
        <p:txBody>
          <a:bodyPr/>
          <a:lstStyle/>
          <a:p>
            <a:r>
              <a:rPr lang="en-US" dirty="0"/>
              <a:t>Reduced energy use in SWH per C406.7</a:t>
            </a:r>
          </a:p>
          <a:p>
            <a:pPr marL="457200" lvl="1" indent="0">
              <a:buNone/>
            </a:pPr>
            <a:r>
              <a:rPr lang="en-US" dirty="0"/>
              <a:t>Buildings with the following types </a:t>
            </a:r>
            <a:r>
              <a:rPr lang="en-US" dirty="0">
                <a:solidFill>
                  <a:srgbClr val="FF0000"/>
                </a:solidFill>
              </a:rPr>
              <a:t>qualify for credits</a:t>
            </a:r>
            <a:r>
              <a:rPr lang="en-US" dirty="0"/>
              <a:t>:</a:t>
            </a:r>
          </a:p>
          <a:p>
            <a:pPr lvl="1"/>
            <a:r>
              <a:rPr lang="en-US" dirty="0"/>
              <a:t>Group R-1:  Boarding houses, hotels, or motels</a:t>
            </a:r>
          </a:p>
          <a:p>
            <a:pPr lvl="1"/>
            <a:r>
              <a:rPr lang="en-US" dirty="0"/>
              <a:t>Group I-2:  Hospitals, psychiatric hospitals, and nursing homes</a:t>
            </a:r>
          </a:p>
          <a:p>
            <a:pPr lvl="1"/>
            <a:r>
              <a:rPr lang="en-US" dirty="0"/>
              <a:t>Group A-2:  Restaurants and banquet halls or buildings containing food preparation areas</a:t>
            </a:r>
          </a:p>
          <a:p>
            <a:pPr lvl="1"/>
            <a:r>
              <a:rPr lang="en-US" dirty="0"/>
              <a:t>Group F:  Laundries</a:t>
            </a:r>
          </a:p>
          <a:p>
            <a:pPr lvl="1"/>
            <a:r>
              <a:rPr lang="en-US" dirty="0"/>
              <a:t>Group R-2</a:t>
            </a:r>
          </a:p>
          <a:p>
            <a:pPr lvl="1"/>
            <a:r>
              <a:rPr lang="en-US" dirty="0"/>
              <a:t>Group A-3:  Health clubs and spas</a:t>
            </a:r>
          </a:p>
          <a:p>
            <a:pPr lvl="1"/>
            <a:r>
              <a:rPr lang="en-US" dirty="0">
                <a:solidFill>
                  <a:srgbClr val="FF0000"/>
                </a:solidFill>
              </a:rPr>
              <a:t>Group E:  Schools with full-service kitchens or locker rooms with showers</a:t>
            </a:r>
          </a:p>
          <a:p>
            <a:pPr lvl="1"/>
            <a:r>
              <a:rPr lang="en-US" dirty="0"/>
              <a:t>Buildings showing a service hot water load of </a:t>
            </a:r>
            <a:r>
              <a:rPr lang="en-US" u="sng" dirty="0"/>
              <a:t>&gt;</a:t>
            </a:r>
            <a:r>
              <a:rPr lang="en-US" dirty="0"/>
              <a:t>10% of total building energy loads as shown with an energy analysis per C407</a:t>
            </a:r>
          </a:p>
        </p:txBody>
      </p:sp>
      <p:sp>
        <p:nvSpPr>
          <p:cNvPr id="7" name="Title 5">
            <a:extLst>
              <a:ext uri="{FF2B5EF4-FFF2-40B4-BE49-F238E27FC236}">
                <a16:creationId xmlns:a16="http://schemas.microsoft.com/office/drawing/2014/main" id="{AD208E55-36B1-4E61-A665-1E4F0748E41F}"/>
              </a:ext>
            </a:extLst>
          </p:cNvPr>
          <p:cNvSpPr>
            <a:spLocks noGrp="1"/>
          </p:cNvSpPr>
          <p:nvPr>
            <p:ph type="title"/>
          </p:nvPr>
        </p:nvSpPr>
        <p:spPr>
          <a:xfrm>
            <a:off x="304368" y="0"/>
            <a:ext cx="7655788" cy="921004"/>
          </a:xfrm>
        </p:spPr>
        <p:txBody>
          <a:bodyPr>
            <a:normAutofit/>
          </a:bodyPr>
          <a:lstStyle/>
          <a:p>
            <a:r>
              <a:rPr lang="en-US" sz="2700" b="1" dirty="0">
                <a:ea typeface="ＭＳ Ｐゴシック" pitchFamily="-108" charset="-128"/>
              </a:rPr>
              <a:t>Additional Efficiency </a:t>
            </a:r>
            <a:r>
              <a:rPr lang="en-US" sz="2700" b="1" dirty="0">
                <a:solidFill>
                  <a:srgbClr val="FF0000"/>
                </a:solidFill>
                <a:ea typeface="ＭＳ Ｐゴシック" pitchFamily="-108" charset="-128"/>
              </a:rPr>
              <a:t>Credit Requirements</a:t>
            </a:r>
            <a:br>
              <a:rPr lang="en-US" sz="2400" b="1" dirty="0">
                <a:ea typeface="ＭＳ Ｐゴシック" pitchFamily="-108" charset="-128"/>
              </a:rPr>
            </a:br>
            <a:r>
              <a:rPr lang="en-US" sz="2200" b="1" i="1" dirty="0">
                <a:ea typeface="ＭＳ Ｐゴシック" pitchFamily="-108" charset="-128"/>
              </a:rPr>
              <a:t>Section </a:t>
            </a:r>
            <a:r>
              <a:rPr lang="en-US" sz="2200" b="1" i="1" dirty="0"/>
              <a:t>C406</a:t>
            </a:r>
            <a:endParaRPr lang="en-US" sz="2200" i="1" dirty="0"/>
          </a:p>
        </p:txBody>
      </p:sp>
    </p:spTree>
    <p:extLst>
      <p:ext uri="{BB962C8B-B14F-4D97-AF65-F5344CB8AC3E}">
        <p14:creationId xmlns:p14="http://schemas.microsoft.com/office/powerpoint/2010/main" val="7942846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4912" y="1183341"/>
            <a:ext cx="10717618" cy="5284134"/>
          </a:xfrm>
        </p:spPr>
        <p:txBody>
          <a:bodyPr>
            <a:normAutofit fontScale="85000" lnSpcReduction="10000"/>
          </a:bodyPr>
          <a:lstStyle/>
          <a:p>
            <a:pPr marL="400050"/>
            <a:r>
              <a:rPr lang="en-US" dirty="0"/>
              <a:t>Recovered or renewable water heating:</a:t>
            </a:r>
          </a:p>
          <a:p>
            <a:pPr marL="457200" lvl="1" indent="0">
              <a:buNone/>
            </a:pPr>
            <a:r>
              <a:rPr lang="en-US" dirty="0"/>
              <a:t>Building SWH system has </a:t>
            </a:r>
            <a:r>
              <a:rPr lang="en-US" u="sng" dirty="0"/>
              <a:t>&gt;</a:t>
            </a:r>
            <a:r>
              <a:rPr lang="en-US" dirty="0"/>
              <a:t>1 of the following sized to provide &gt; </a:t>
            </a:r>
            <a:r>
              <a:rPr lang="en-US" dirty="0">
                <a:solidFill>
                  <a:srgbClr val="FF0000"/>
                </a:solidFill>
              </a:rPr>
              <a:t>30%</a:t>
            </a:r>
            <a:r>
              <a:rPr lang="en-US" dirty="0"/>
              <a:t> of building’s annual hot water requirements or sized to provide </a:t>
            </a:r>
            <a:r>
              <a:rPr lang="en-US" dirty="0">
                <a:solidFill>
                  <a:srgbClr val="FF0000"/>
                </a:solidFill>
              </a:rPr>
              <a:t>70%</a:t>
            </a:r>
            <a:r>
              <a:rPr lang="en-US" dirty="0"/>
              <a:t> of building’s annual hot water requirements if building complies with </a:t>
            </a:r>
            <a:r>
              <a:rPr lang="en-US" dirty="0">
                <a:solidFill>
                  <a:srgbClr val="FF0000"/>
                </a:solidFill>
              </a:rPr>
              <a:t>C403.10.5</a:t>
            </a:r>
          </a:p>
          <a:p>
            <a:pPr lvl="1"/>
            <a:r>
              <a:rPr lang="en-US" dirty="0"/>
              <a:t>Waste heat recovery from service hot water, heat recover chillers, building equipment, process, equipment, or combined heat and power system</a:t>
            </a:r>
          </a:p>
          <a:p>
            <a:pPr lvl="1"/>
            <a:r>
              <a:rPr lang="en-US" dirty="0"/>
              <a:t>On-site renewable energy water-heating systems</a:t>
            </a:r>
          </a:p>
          <a:p>
            <a:r>
              <a:rPr lang="en-US" dirty="0">
                <a:solidFill>
                  <a:srgbClr val="FF0000"/>
                </a:solidFill>
              </a:rPr>
              <a:t>Efficient fossil fuel water heater</a:t>
            </a:r>
          </a:p>
          <a:p>
            <a:pPr lvl="1"/>
            <a:r>
              <a:rPr lang="en-US" dirty="0">
                <a:solidFill>
                  <a:srgbClr val="FF0000"/>
                </a:solidFill>
              </a:rPr>
              <a:t>Combined input-capacity weighted-average equipment rating of all fossil fuel water-heating equipment &gt; 95% Et or 0.95 EF</a:t>
            </a:r>
          </a:p>
          <a:p>
            <a:pPr lvl="1"/>
            <a:r>
              <a:rPr lang="en-US" dirty="0">
                <a:solidFill>
                  <a:srgbClr val="FF0000"/>
                </a:solidFill>
              </a:rPr>
              <a:t>This option receives only half the listed credits for buildings required to comply with C404.2.1</a:t>
            </a:r>
          </a:p>
          <a:p>
            <a:r>
              <a:rPr lang="en-US" dirty="0">
                <a:solidFill>
                  <a:srgbClr val="FF0000"/>
                </a:solidFill>
              </a:rPr>
              <a:t>Heat pump water heater</a:t>
            </a:r>
          </a:p>
          <a:p>
            <a:pPr lvl="1"/>
            <a:r>
              <a:rPr lang="en-US" dirty="0">
                <a:solidFill>
                  <a:srgbClr val="FF0000"/>
                </a:solidFill>
              </a:rPr>
              <a:t>Where electric resistance water heaters are allowed, all SHW system heating requirements to be met using heat pump technology with combined input-capacity weighted-average EF 0f 3.0</a:t>
            </a:r>
          </a:p>
          <a:p>
            <a:pPr lvl="1"/>
            <a:r>
              <a:rPr lang="en-US" dirty="0">
                <a:solidFill>
                  <a:srgbClr val="FF0000"/>
                </a:solidFill>
              </a:rPr>
              <a:t>Air-source heat pump water heaters to not draw conditioned air from within the building, except exhaust air that would otherwise be exhausted to exterior</a:t>
            </a:r>
          </a:p>
          <a:p>
            <a:r>
              <a:rPr lang="en-US" dirty="0"/>
              <a:t>Enhanced Envelope Performance</a:t>
            </a:r>
          </a:p>
          <a:p>
            <a:pPr lvl="1"/>
            <a:r>
              <a:rPr lang="en-US" dirty="0"/>
              <a:t>Total UA of building thermal envelope as designed to be not less than 15% below total UA of building thermal envelope per Section C402.1.5</a:t>
            </a:r>
          </a:p>
          <a:p>
            <a:endParaRPr lang="en-US" b="1" dirty="0">
              <a:solidFill>
                <a:srgbClr val="FF0000"/>
              </a:solidFill>
            </a:endParaRPr>
          </a:p>
          <a:p>
            <a:pPr marL="457200" lvl="1" indent="0">
              <a:buNone/>
            </a:pPr>
            <a:endParaRPr lang="en-US" dirty="0"/>
          </a:p>
        </p:txBody>
      </p:sp>
      <p:sp>
        <p:nvSpPr>
          <p:cNvPr id="7" name="Title 5">
            <a:extLst>
              <a:ext uri="{FF2B5EF4-FFF2-40B4-BE49-F238E27FC236}">
                <a16:creationId xmlns:a16="http://schemas.microsoft.com/office/drawing/2014/main" id="{9FDFECDA-E7EA-41CC-8768-234E41777FE1}"/>
              </a:ext>
            </a:extLst>
          </p:cNvPr>
          <p:cNvSpPr>
            <a:spLocks noGrp="1"/>
          </p:cNvSpPr>
          <p:nvPr>
            <p:ph type="title"/>
          </p:nvPr>
        </p:nvSpPr>
        <p:spPr>
          <a:xfrm>
            <a:off x="304368" y="0"/>
            <a:ext cx="7655788" cy="921004"/>
          </a:xfrm>
        </p:spPr>
        <p:txBody>
          <a:bodyPr>
            <a:normAutofit/>
          </a:bodyPr>
          <a:lstStyle/>
          <a:p>
            <a:r>
              <a:rPr lang="en-US" sz="2700" b="1" dirty="0">
                <a:ea typeface="ＭＳ Ｐゴシック" pitchFamily="-108" charset="-128"/>
              </a:rPr>
              <a:t>Additional Efficiency </a:t>
            </a:r>
            <a:r>
              <a:rPr lang="en-US" sz="2700" b="1" dirty="0">
                <a:solidFill>
                  <a:srgbClr val="FF0000"/>
                </a:solidFill>
                <a:ea typeface="ＭＳ Ｐゴシック" pitchFamily="-108" charset="-128"/>
              </a:rPr>
              <a:t>Credit Requirements</a:t>
            </a:r>
            <a:br>
              <a:rPr lang="en-US" sz="2400" b="1" dirty="0">
                <a:ea typeface="ＭＳ Ｐゴシック" pitchFamily="-108" charset="-128"/>
              </a:rPr>
            </a:br>
            <a:r>
              <a:rPr lang="en-US" sz="2200" b="1" i="1" dirty="0">
                <a:ea typeface="ＭＳ Ｐゴシック" pitchFamily="-108" charset="-128"/>
              </a:rPr>
              <a:t>Section </a:t>
            </a:r>
            <a:r>
              <a:rPr lang="en-US" sz="2200" b="1" i="1" dirty="0"/>
              <a:t>C406</a:t>
            </a:r>
            <a:endParaRPr lang="en-US" sz="2200" i="1" dirty="0"/>
          </a:p>
        </p:txBody>
      </p:sp>
    </p:spTree>
    <p:extLst>
      <p:ext uri="{BB962C8B-B14F-4D97-AF65-F5344CB8AC3E}">
        <p14:creationId xmlns:p14="http://schemas.microsoft.com/office/powerpoint/2010/main" val="57002924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1115" y="1183341"/>
            <a:ext cx="10536865" cy="5284134"/>
          </a:xfrm>
        </p:spPr>
        <p:txBody>
          <a:bodyPr>
            <a:normAutofit/>
          </a:bodyPr>
          <a:lstStyle/>
          <a:p>
            <a:r>
              <a:rPr lang="en-US" dirty="0"/>
              <a:t>Reduced Air Infiltration</a:t>
            </a:r>
          </a:p>
          <a:p>
            <a:pPr lvl="1"/>
            <a:r>
              <a:rPr lang="en-US" dirty="0"/>
              <a:t>Air infiltration verified by whole-building pressurization test</a:t>
            </a:r>
          </a:p>
          <a:p>
            <a:pPr lvl="2"/>
            <a:r>
              <a:rPr lang="en-US" dirty="0"/>
              <a:t>Per ASTM E779 or ASTM E1827</a:t>
            </a:r>
          </a:p>
          <a:p>
            <a:pPr lvl="2"/>
            <a:r>
              <a:rPr lang="en-US" dirty="0"/>
              <a:t>By independent third party</a:t>
            </a:r>
          </a:p>
          <a:p>
            <a:pPr lvl="1"/>
            <a:r>
              <a:rPr lang="en-US" dirty="0"/>
              <a:t>Measured air-leakage rate not to exceed 0.25 cfm/ft</a:t>
            </a:r>
            <a:r>
              <a:rPr lang="en-US" baseline="30000" dirty="0"/>
              <a:t>2</a:t>
            </a:r>
            <a:r>
              <a:rPr lang="en-US" dirty="0"/>
              <a:t> under pressure differential of 0.3 inches </a:t>
            </a:r>
            <a:r>
              <a:rPr lang="en-US" dirty="0" err="1"/>
              <a:t>w.c.</a:t>
            </a:r>
            <a:r>
              <a:rPr lang="en-US" dirty="0"/>
              <a:t> (75 Pa), with calculated surface area the sum of above- and below-grade building envelope</a:t>
            </a:r>
          </a:p>
          <a:p>
            <a:pPr lvl="1"/>
            <a:r>
              <a:rPr lang="en-US" dirty="0"/>
              <a:t>Submit report to code official and building owner</a:t>
            </a:r>
          </a:p>
          <a:p>
            <a:pPr lvl="2"/>
            <a:r>
              <a:rPr lang="en-US" dirty="0"/>
              <a:t>Including:  tested surface area, floor area, air by volume, stories above grade, and leakage rates</a:t>
            </a:r>
          </a:p>
          <a:p>
            <a:pPr marL="0" indent="0">
              <a:buNone/>
            </a:pPr>
            <a:r>
              <a:rPr lang="en-US" b="1" dirty="0"/>
              <a:t>Exception:  </a:t>
            </a:r>
            <a:r>
              <a:rPr lang="en-US" dirty="0"/>
              <a:t>Buildings over 250,000 ft</a:t>
            </a:r>
            <a:r>
              <a:rPr lang="en-US" baseline="30000" dirty="0"/>
              <a:t>2</a:t>
            </a:r>
            <a:r>
              <a:rPr lang="en-US" dirty="0"/>
              <a:t> of conditioned floor area don’t need testing on whole building, can test representative above-grade sections.  Tested areas to total not less than 25% of conditioned floor area and tested per C406.9</a:t>
            </a:r>
          </a:p>
          <a:p>
            <a:pPr lvl="2"/>
            <a:endParaRPr lang="en-US" b="1" dirty="0">
              <a:solidFill>
                <a:srgbClr val="FF0000"/>
              </a:solidFill>
            </a:endParaRPr>
          </a:p>
          <a:p>
            <a:endParaRPr lang="en-US" b="1" dirty="0">
              <a:solidFill>
                <a:srgbClr val="FF0000"/>
              </a:solidFill>
            </a:endParaRPr>
          </a:p>
          <a:p>
            <a:pPr marL="457200" lvl="1" indent="0">
              <a:buNone/>
            </a:pPr>
            <a:endParaRPr lang="en-US" dirty="0"/>
          </a:p>
        </p:txBody>
      </p:sp>
      <p:sp>
        <p:nvSpPr>
          <p:cNvPr id="6" name="Title 5">
            <a:extLst>
              <a:ext uri="{FF2B5EF4-FFF2-40B4-BE49-F238E27FC236}">
                <a16:creationId xmlns:a16="http://schemas.microsoft.com/office/drawing/2014/main" id="{0B71CF98-E415-4FA7-8750-C68C32354D99}"/>
              </a:ext>
            </a:extLst>
          </p:cNvPr>
          <p:cNvSpPr>
            <a:spLocks noGrp="1"/>
          </p:cNvSpPr>
          <p:nvPr>
            <p:ph type="title"/>
          </p:nvPr>
        </p:nvSpPr>
        <p:spPr>
          <a:xfrm>
            <a:off x="304368" y="0"/>
            <a:ext cx="7655788" cy="921004"/>
          </a:xfrm>
        </p:spPr>
        <p:txBody>
          <a:bodyPr>
            <a:normAutofit/>
          </a:bodyPr>
          <a:lstStyle/>
          <a:p>
            <a:r>
              <a:rPr lang="en-US" sz="2700" b="1" dirty="0">
                <a:ea typeface="ＭＳ Ｐゴシック" pitchFamily="-108" charset="-128"/>
              </a:rPr>
              <a:t>Additional Efficiency </a:t>
            </a:r>
            <a:r>
              <a:rPr lang="en-US" sz="2700" b="1" dirty="0">
                <a:solidFill>
                  <a:srgbClr val="FF0000"/>
                </a:solidFill>
                <a:ea typeface="ＭＳ Ｐゴシック" pitchFamily="-108" charset="-128"/>
              </a:rPr>
              <a:t>Credit Requirements</a:t>
            </a:r>
            <a:br>
              <a:rPr lang="en-US" sz="2400" b="1" dirty="0">
                <a:ea typeface="ＭＳ Ｐゴシック" pitchFamily="-108" charset="-128"/>
              </a:rPr>
            </a:br>
            <a:r>
              <a:rPr lang="en-US" sz="2200" b="1" i="1" dirty="0">
                <a:ea typeface="ＭＳ Ｐゴシック" pitchFamily="-108" charset="-128"/>
              </a:rPr>
              <a:t>Section </a:t>
            </a:r>
            <a:r>
              <a:rPr lang="en-US" sz="2200" b="1" i="1" dirty="0"/>
              <a:t>C406</a:t>
            </a:r>
            <a:endParaRPr lang="en-US" sz="2200" i="1" dirty="0"/>
          </a:p>
        </p:txBody>
      </p:sp>
    </p:spTree>
    <p:extLst>
      <p:ext uri="{BB962C8B-B14F-4D97-AF65-F5344CB8AC3E}">
        <p14:creationId xmlns:p14="http://schemas.microsoft.com/office/powerpoint/2010/main" val="17251243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1115" y="1183341"/>
            <a:ext cx="10536865" cy="5284134"/>
          </a:xfrm>
        </p:spPr>
        <p:txBody>
          <a:bodyPr>
            <a:normAutofit/>
          </a:bodyPr>
          <a:lstStyle/>
          <a:p>
            <a:r>
              <a:rPr lang="en-US" dirty="0">
                <a:solidFill>
                  <a:srgbClr val="FF0000"/>
                </a:solidFill>
              </a:rPr>
              <a:t>Energy monitoring – buildings equipped to measure, monitor, record and report energy consumption data</a:t>
            </a:r>
          </a:p>
          <a:p>
            <a:pPr lvl="1"/>
            <a:r>
              <a:rPr lang="en-US" dirty="0">
                <a:solidFill>
                  <a:srgbClr val="FF0000"/>
                </a:solidFill>
              </a:rPr>
              <a:t>Electrical energy metering – For all electrical energy supplied to building and associated site – meters or other measurement devices to be provided to collect energy consumption data for each end-use category required by C406.10.2.</a:t>
            </a:r>
          </a:p>
          <a:p>
            <a:pPr lvl="1"/>
            <a:r>
              <a:rPr lang="en-US" dirty="0">
                <a:solidFill>
                  <a:srgbClr val="FF0000"/>
                </a:solidFill>
              </a:rPr>
              <a:t>End-use metering categories – Per Table C406.10.2 </a:t>
            </a:r>
          </a:p>
          <a:p>
            <a:pPr lvl="2"/>
            <a:r>
              <a:rPr lang="en-US" dirty="0">
                <a:solidFill>
                  <a:srgbClr val="FF0000"/>
                </a:solidFill>
              </a:rPr>
              <a:t>Meters to have capability to collect energy consumption data for whole building or each separately metered portion of the building</a:t>
            </a:r>
          </a:p>
          <a:p>
            <a:pPr lvl="2"/>
            <a:r>
              <a:rPr lang="en-US" dirty="0">
                <a:solidFill>
                  <a:srgbClr val="FF0000"/>
                </a:solidFill>
              </a:rPr>
              <a:t>Where multiple meters are used to measure any end-use category, data acquisition system to total all of the energy used by that category</a:t>
            </a:r>
          </a:p>
          <a:p>
            <a:pPr lvl="2"/>
            <a:r>
              <a:rPr lang="en-US" dirty="0">
                <a:solidFill>
                  <a:srgbClr val="FF0000"/>
                </a:solidFill>
              </a:rPr>
              <a:t>&lt; 5% of measured load for each end-use category in Table 4016.10.2 permitted to be from a load not within the category</a:t>
            </a:r>
          </a:p>
          <a:p>
            <a:pPr lvl="2"/>
            <a:r>
              <a:rPr lang="en-US" dirty="0">
                <a:solidFill>
                  <a:srgbClr val="FF0000"/>
                </a:solidFill>
              </a:rPr>
              <a:t>Exceptions</a:t>
            </a:r>
          </a:p>
          <a:p>
            <a:pPr lvl="3"/>
            <a:r>
              <a:rPr lang="en-US" dirty="0">
                <a:solidFill>
                  <a:srgbClr val="FF0000"/>
                </a:solidFill>
              </a:rPr>
              <a:t>HVAC and water-heating equipment serving only an individual dwelling unit</a:t>
            </a:r>
          </a:p>
          <a:p>
            <a:pPr lvl="3"/>
            <a:r>
              <a:rPr lang="en-US" dirty="0">
                <a:solidFill>
                  <a:srgbClr val="FF0000"/>
                </a:solidFill>
              </a:rPr>
              <a:t>End-use metering not required for fire pumps, stairwell pressurization fans or any system operating only during testing or emergency</a:t>
            </a:r>
          </a:p>
          <a:p>
            <a:pPr lvl="2"/>
            <a:endParaRPr lang="en-US" b="1" dirty="0">
              <a:solidFill>
                <a:srgbClr val="FF0000"/>
              </a:solidFill>
            </a:endParaRPr>
          </a:p>
          <a:p>
            <a:endParaRPr lang="en-US" b="1" dirty="0">
              <a:solidFill>
                <a:srgbClr val="FF0000"/>
              </a:solidFill>
            </a:endParaRPr>
          </a:p>
          <a:p>
            <a:pPr marL="457200" lvl="1" indent="0">
              <a:buNone/>
            </a:pPr>
            <a:endParaRPr lang="en-US" dirty="0"/>
          </a:p>
        </p:txBody>
      </p:sp>
      <p:sp>
        <p:nvSpPr>
          <p:cNvPr id="6" name="Title 5">
            <a:extLst>
              <a:ext uri="{FF2B5EF4-FFF2-40B4-BE49-F238E27FC236}">
                <a16:creationId xmlns:a16="http://schemas.microsoft.com/office/drawing/2014/main" id="{0B71CF98-E415-4FA7-8750-C68C32354D99}"/>
              </a:ext>
            </a:extLst>
          </p:cNvPr>
          <p:cNvSpPr>
            <a:spLocks noGrp="1"/>
          </p:cNvSpPr>
          <p:nvPr>
            <p:ph type="title"/>
          </p:nvPr>
        </p:nvSpPr>
        <p:spPr>
          <a:xfrm>
            <a:off x="304368" y="0"/>
            <a:ext cx="7655788" cy="921004"/>
          </a:xfrm>
        </p:spPr>
        <p:txBody>
          <a:bodyPr>
            <a:normAutofit/>
          </a:bodyPr>
          <a:lstStyle/>
          <a:p>
            <a:r>
              <a:rPr lang="en-US" sz="2700" b="1" dirty="0">
                <a:ea typeface="ＭＳ Ｐゴシック" pitchFamily="-108" charset="-128"/>
              </a:rPr>
              <a:t>Additional Efficiency </a:t>
            </a:r>
            <a:r>
              <a:rPr lang="en-US" sz="2700" b="1" dirty="0">
                <a:solidFill>
                  <a:srgbClr val="FF0000"/>
                </a:solidFill>
                <a:ea typeface="ＭＳ Ｐゴシック" pitchFamily="-108" charset="-128"/>
              </a:rPr>
              <a:t>Credit Requirements</a:t>
            </a:r>
            <a:br>
              <a:rPr lang="en-US" sz="2400" b="1" dirty="0">
                <a:ea typeface="ＭＳ Ｐゴシック" pitchFamily="-108" charset="-128"/>
              </a:rPr>
            </a:br>
            <a:r>
              <a:rPr lang="en-US" sz="2200" b="1" i="1" dirty="0">
                <a:ea typeface="ＭＳ Ｐゴシック" pitchFamily="-108" charset="-128"/>
              </a:rPr>
              <a:t>Section </a:t>
            </a:r>
            <a:r>
              <a:rPr lang="en-US" sz="2200" b="1" i="1" dirty="0"/>
              <a:t>C406</a:t>
            </a:r>
            <a:endParaRPr lang="en-US" sz="2200" i="1" dirty="0"/>
          </a:p>
        </p:txBody>
      </p:sp>
    </p:spTree>
    <p:extLst>
      <p:ext uri="{BB962C8B-B14F-4D97-AF65-F5344CB8AC3E}">
        <p14:creationId xmlns:p14="http://schemas.microsoft.com/office/powerpoint/2010/main" val="323702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90675"/>
            <a:ext cx="10267122" cy="4876800"/>
          </a:xfrm>
        </p:spPr>
        <p:txBody>
          <a:bodyPr/>
          <a:lstStyle/>
          <a:p>
            <a:r>
              <a:rPr lang="en-US" dirty="0"/>
              <a:t>Natural and mechanical ventilation to be provided in accordance with Chapter 4 of the IMC	</a:t>
            </a:r>
          </a:p>
          <a:p>
            <a:pPr lvl="1"/>
            <a:r>
              <a:rPr lang="en-US" dirty="0"/>
              <a:t>If mechanical – system to provide the capability to reduce outdoor air supply to minimum required by IMC Chapter 4</a:t>
            </a:r>
          </a:p>
        </p:txBody>
      </p:sp>
      <p:sp>
        <p:nvSpPr>
          <p:cNvPr id="3" name="Title 2"/>
          <p:cNvSpPr>
            <a:spLocks noGrp="1"/>
          </p:cNvSpPr>
          <p:nvPr>
            <p:ph type="title"/>
          </p:nvPr>
        </p:nvSpPr>
        <p:spPr/>
        <p:txBody>
          <a:bodyPr>
            <a:normAutofit/>
          </a:bodyPr>
          <a:lstStyle/>
          <a:p>
            <a:r>
              <a:rPr lang="en-US" sz="2700" b="1" dirty="0"/>
              <a:t>Ventilation </a:t>
            </a:r>
            <a:br>
              <a:rPr lang="en-US" sz="2400" dirty="0"/>
            </a:br>
            <a:r>
              <a:rPr lang="en-US" sz="2200" b="1" i="1" dirty="0"/>
              <a:t>Section C403.2.2</a:t>
            </a:r>
          </a:p>
        </p:txBody>
      </p:sp>
    </p:spTree>
    <p:extLst>
      <p:ext uri="{BB962C8B-B14F-4D97-AF65-F5344CB8AC3E}">
        <p14:creationId xmlns:p14="http://schemas.microsoft.com/office/powerpoint/2010/main" val="10186082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1115" y="1183341"/>
            <a:ext cx="10536865" cy="5284134"/>
          </a:xfrm>
        </p:spPr>
        <p:txBody>
          <a:bodyPr>
            <a:normAutofit lnSpcReduction="10000"/>
          </a:bodyPr>
          <a:lstStyle/>
          <a:p>
            <a:pPr lvl="1"/>
            <a:r>
              <a:rPr lang="en-US" dirty="0">
                <a:solidFill>
                  <a:srgbClr val="FF0000"/>
                </a:solidFill>
              </a:rPr>
              <a:t>Meters – configured to automatically communicate energy consumption data to data acquisition system</a:t>
            </a:r>
          </a:p>
          <a:p>
            <a:pPr lvl="2"/>
            <a:r>
              <a:rPr lang="en-US" dirty="0">
                <a:solidFill>
                  <a:srgbClr val="FF0000"/>
                </a:solidFill>
              </a:rPr>
              <a:t>Source meters – allowed to be any digital-type meter</a:t>
            </a:r>
          </a:p>
          <a:p>
            <a:pPr lvl="2"/>
            <a:r>
              <a:rPr lang="en-US" dirty="0">
                <a:solidFill>
                  <a:srgbClr val="FF0000"/>
                </a:solidFill>
              </a:rPr>
              <a:t>Lighting, HVAC or other building systems that can monitor their energy consumption are permitted instead of meters</a:t>
            </a:r>
          </a:p>
          <a:p>
            <a:pPr lvl="2"/>
            <a:r>
              <a:rPr lang="en-US" dirty="0">
                <a:solidFill>
                  <a:srgbClr val="FF0000"/>
                </a:solidFill>
              </a:rPr>
              <a:t>Current sensors permitted provided they have a tested accuracy of +/- 2%</a:t>
            </a:r>
          </a:p>
          <a:p>
            <a:pPr lvl="2"/>
            <a:r>
              <a:rPr lang="en-US" dirty="0">
                <a:solidFill>
                  <a:srgbClr val="FF0000"/>
                </a:solidFill>
              </a:rPr>
              <a:t>Required metering systems and equipment to have capability to provide at least hourly data that is fully integrated into the data acquisition system and graphical energy report per C4016.10.4 and C406.10.5</a:t>
            </a:r>
          </a:p>
          <a:p>
            <a:pPr lvl="1"/>
            <a:r>
              <a:rPr lang="en-US" dirty="0">
                <a:solidFill>
                  <a:srgbClr val="FF0000"/>
                </a:solidFill>
              </a:rPr>
              <a:t>Data acquisition system – have capability to store data for a minimum of 36 months</a:t>
            </a:r>
          </a:p>
          <a:p>
            <a:pPr lvl="2"/>
            <a:r>
              <a:rPr lang="en-US" dirty="0">
                <a:solidFill>
                  <a:srgbClr val="FF0000"/>
                </a:solidFill>
              </a:rPr>
              <a:t>Have capability to store real-time energy consumption data and provide hourly, daily, monthly and yearly logged data for each end-use category required by C406.10.2</a:t>
            </a:r>
          </a:p>
          <a:p>
            <a:pPr lvl="1"/>
            <a:r>
              <a:rPr lang="en-US" dirty="0">
                <a:solidFill>
                  <a:srgbClr val="FF0000"/>
                </a:solidFill>
              </a:rPr>
              <a:t>Graphical energy report – permanent and readily accessible reporting mechanism to be provided in that building (accessible to building operation and management personnel)</a:t>
            </a:r>
          </a:p>
          <a:p>
            <a:pPr lvl="2"/>
            <a:r>
              <a:rPr lang="en-US" dirty="0">
                <a:solidFill>
                  <a:srgbClr val="FF0000"/>
                </a:solidFill>
              </a:rPr>
              <a:t>Capability to graphically provide energy consumption for each end-use category required by C406.10.2 at least every </a:t>
            </a:r>
            <a:r>
              <a:rPr lang="en-US" dirty="0" err="1">
                <a:solidFill>
                  <a:srgbClr val="FF0000"/>
                </a:solidFill>
              </a:rPr>
              <a:t>hour,d</a:t>
            </a:r>
            <a:r>
              <a:rPr lang="en-US" dirty="0">
                <a:solidFill>
                  <a:srgbClr val="FF0000"/>
                </a:solidFill>
              </a:rPr>
              <a:t> ay, month and year for previous 36 months</a:t>
            </a:r>
          </a:p>
          <a:p>
            <a:pPr lvl="2"/>
            <a:endParaRPr lang="en-US" b="1" dirty="0">
              <a:solidFill>
                <a:srgbClr val="FF0000"/>
              </a:solidFill>
            </a:endParaRPr>
          </a:p>
          <a:p>
            <a:endParaRPr lang="en-US" b="1" dirty="0">
              <a:solidFill>
                <a:srgbClr val="FF0000"/>
              </a:solidFill>
            </a:endParaRPr>
          </a:p>
          <a:p>
            <a:pPr marL="457200" lvl="1" indent="0">
              <a:buNone/>
            </a:pPr>
            <a:endParaRPr lang="en-US" dirty="0"/>
          </a:p>
        </p:txBody>
      </p:sp>
      <p:sp>
        <p:nvSpPr>
          <p:cNvPr id="6" name="Title 5">
            <a:extLst>
              <a:ext uri="{FF2B5EF4-FFF2-40B4-BE49-F238E27FC236}">
                <a16:creationId xmlns:a16="http://schemas.microsoft.com/office/drawing/2014/main" id="{0B71CF98-E415-4FA7-8750-C68C32354D99}"/>
              </a:ext>
            </a:extLst>
          </p:cNvPr>
          <p:cNvSpPr>
            <a:spLocks noGrp="1"/>
          </p:cNvSpPr>
          <p:nvPr>
            <p:ph type="title"/>
          </p:nvPr>
        </p:nvSpPr>
        <p:spPr>
          <a:xfrm>
            <a:off x="304368" y="0"/>
            <a:ext cx="7655788" cy="921004"/>
          </a:xfrm>
        </p:spPr>
        <p:txBody>
          <a:bodyPr>
            <a:normAutofit/>
          </a:bodyPr>
          <a:lstStyle/>
          <a:p>
            <a:r>
              <a:rPr lang="en-US" sz="2700" b="1" dirty="0">
                <a:ea typeface="ＭＳ Ｐゴシック" pitchFamily="-108" charset="-128"/>
              </a:rPr>
              <a:t>Additional Efficiency </a:t>
            </a:r>
            <a:r>
              <a:rPr lang="en-US" sz="2700" b="1" dirty="0">
                <a:solidFill>
                  <a:srgbClr val="FF0000"/>
                </a:solidFill>
                <a:ea typeface="ＭＳ Ｐゴシック" pitchFamily="-108" charset="-128"/>
              </a:rPr>
              <a:t>Credit Requirements</a:t>
            </a:r>
            <a:br>
              <a:rPr lang="en-US" sz="2400" b="1" dirty="0">
                <a:ea typeface="ＭＳ Ｐゴシック" pitchFamily="-108" charset="-128"/>
              </a:rPr>
            </a:br>
            <a:r>
              <a:rPr lang="en-US" sz="2200" b="1" i="1" dirty="0">
                <a:ea typeface="ＭＳ Ｐゴシック" pitchFamily="-108" charset="-128"/>
              </a:rPr>
              <a:t>Section </a:t>
            </a:r>
            <a:r>
              <a:rPr lang="en-US" sz="2200" b="1" i="1" dirty="0"/>
              <a:t>C406</a:t>
            </a:r>
            <a:endParaRPr lang="en-US" sz="2200" i="1" dirty="0"/>
          </a:p>
        </p:txBody>
      </p:sp>
    </p:spTree>
    <p:extLst>
      <p:ext uri="{BB962C8B-B14F-4D97-AF65-F5344CB8AC3E}">
        <p14:creationId xmlns:p14="http://schemas.microsoft.com/office/powerpoint/2010/main" val="19555997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1115" y="1183341"/>
            <a:ext cx="10536865" cy="5284134"/>
          </a:xfrm>
        </p:spPr>
        <p:txBody>
          <a:bodyPr>
            <a:normAutofit fontScale="92500" lnSpcReduction="10000"/>
          </a:bodyPr>
          <a:lstStyle/>
          <a:p>
            <a:pPr lvl="1"/>
            <a:r>
              <a:rPr lang="en-US" dirty="0">
                <a:solidFill>
                  <a:srgbClr val="FF0000"/>
                </a:solidFill>
              </a:rPr>
              <a:t>Fault detection and diagnostics system – installed to monitor HVAC system performance and automatically identify faults.  Must do all of the following:</a:t>
            </a:r>
          </a:p>
          <a:p>
            <a:pPr lvl="2"/>
            <a:r>
              <a:rPr lang="en-US" dirty="0">
                <a:solidFill>
                  <a:srgbClr val="FF0000"/>
                </a:solidFill>
              </a:rPr>
              <a:t>Including permanently installed sensors and devices to monitor HVAC system performance</a:t>
            </a:r>
          </a:p>
          <a:p>
            <a:pPr lvl="2"/>
            <a:r>
              <a:rPr lang="en-US" dirty="0">
                <a:solidFill>
                  <a:srgbClr val="FF0000"/>
                </a:solidFill>
              </a:rPr>
              <a:t>Sample HVAC system performance at least once every 15 minutes</a:t>
            </a:r>
          </a:p>
          <a:p>
            <a:pPr lvl="2"/>
            <a:r>
              <a:rPr lang="en-US" dirty="0">
                <a:solidFill>
                  <a:srgbClr val="FF0000"/>
                </a:solidFill>
              </a:rPr>
              <a:t>Automatically identify and report HVAC system faults</a:t>
            </a:r>
          </a:p>
          <a:p>
            <a:pPr lvl="2"/>
            <a:r>
              <a:rPr lang="en-US" dirty="0">
                <a:solidFill>
                  <a:srgbClr val="FF0000"/>
                </a:solidFill>
              </a:rPr>
              <a:t>Automatically notify authorized personnel of identified HVAC system faults</a:t>
            </a:r>
          </a:p>
          <a:p>
            <a:pPr lvl="2"/>
            <a:r>
              <a:rPr lang="en-US" dirty="0">
                <a:solidFill>
                  <a:srgbClr val="FF0000"/>
                </a:solidFill>
              </a:rPr>
              <a:t>Automatically provide prioritized recommendations for repair of identified faults based on analysis of data collected from sampling of the HVAC system performance</a:t>
            </a:r>
          </a:p>
          <a:p>
            <a:pPr lvl="2"/>
            <a:r>
              <a:rPr lang="en-US" dirty="0">
                <a:solidFill>
                  <a:srgbClr val="FF0000"/>
                </a:solidFill>
              </a:rPr>
              <a:t>Be capable of transmitting the prioritized fault repair recommendations to remotely located authorized personnel</a:t>
            </a:r>
          </a:p>
          <a:p>
            <a:pPr lvl="1"/>
            <a:r>
              <a:rPr lang="en-US" dirty="0">
                <a:solidFill>
                  <a:srgbClr val="FF0000"/>
                </a:solidFill>
              </a:rPr>
              <a:t>Efficient kitchen equipment – Group A-2 or facilities that include commercial kitchen with at least one gas or electric fryer, all fryers, dishwashers, steam cookers and ovens to comply with the following:</a:t>
            </a:r>
          </a:p>
          <a:p>
            <a:pPr lvl="2"/>
            <a:r>
              <a:rPr lang="en-US" dirty="0">
                <a:solidFill>
                  <a:srgbClr val="FF0000"/>
                </a:solidFill>
              </a:rPr>
              <a:t>Achieve performance levels in Tables C406.12(1)-(4) rated per applicable test procedures</a:t>
            </a:r>
          </a:p>
          <a:p>
            <a:pPr lvl="2"/>
            <a:r>
              <a:rPr lang="en-US" dirty="0">
                <a:solidFill>
                  <a:srgbClr val="FF0000"/>
                </a:solidFill>
              </a:rPr>
              <a:t>Be installed prior to issuance of Certificate of Occupancy</a:t>
            </a:r>
          </a:p>
          <a:p>
            <a:pPr lvl="2"/>
            <a:r>
              <a:rPr lang="en-US" dirty="0">
                <a:solidFill>
                  <a:srgbClr val="FF0000"/>
                </a:solidFill>
              </a:rPr>
              <a:t>Have associated performance levels listed on construction documents submitted for permitting</a:t>
            </a:r>
          </a:p>
          <a:p>
            <a:pPr lvl="2"/>
            <a:r>
              <a:rPr lang="en-US" dirty="0">
                <a:solidFill>
                  <a:srgbClr val="FF0000"/>
                </a:solidFill>
              </a:rPr>
              <a:t>Credits for efficient kitchen equipment independent of climate zone and determined based on equation</a:t>
            </a:r>
          </a:p>
          <a:p>
            <a:pPr lvl="2"/>
            <a:endParaRPr lang="en-US" b="1" dirty="0">
              <a:solidFill>
                <a:srgbClr val="FF0000"/>
              </a:solidFill>
            </a:endParaRPr>
          </a:p>
          <a:p>
            <a:endParaRPr lang="en-US" b="1" dirty="0">
              <a:solidFill>
                <a:srgbClr val="FF0000"/>
              </a:solidFill>
            </a:endParaRPr>
          </a:p>
          <a:p>
            <a:pPr marL="457200" lvl="1" indent="0">
              <a:buNone/>
            </a:pPr>
            <a:endParaRPr lang="en-US" dirty="0"/>
          </a:p>
        </p:txBody>
      </p:sp>
      <p:sp>
        <p:nvSpPr>
          <p:cNvPr id="6" name="Title 5">
            <a:extLst>
              <a:ext uri="{FF2B5EF4-FFF2-40B4-BE49-F238E27FC236}">
                <a16:creationId xmlns:a16="http://schemas.microsoft.com/office/drawing/2014/main" id="{0B71CF98-E415-4FA7-8750-C68C32354D99}"/>
              </a:ext>
            </a:extLst>
          </p:cNvPr>
          <p:cNvSpPr>
            <a:spLocks noGrp="1"/>
          </p:cNvSpPr>
          <p:nvPr>
            <p:ph type="title"/>
          </p:nvPr>
        </p:nvSpPr>
        <p:spPr>
          <a:xfrm>
            <a:off x="304368" y="0"/>
            <a:ext cx="7655788" cy="921004"/>
          </a:xfrm>
        </p:spPr>
        <p:txBody>
          <a:bodyPr>
            <a:normAutofit/>
          </a:bodyPr>
          <a:lstStyle/>
          <a:p>
            <a:r>
              <a:rPr lang="en-US" sz="2700" b="1" dirty="0">
                <a:ea typeface="ＭＳ Ｐゴシック" pitchFamily="-108" charset="-128"/>
              </a:rPr>
              <a:t>Additional Efficiency </a:t>
            </a:r>
            <a:r>
              <a:rPr lang="en-US" sz="2700" b="1" dirty="0">
                <a:solidFill>
                  <a:srgbClr val="FF0000"/>
                </a:solidFill>
                <a:ea typeface="ＭＳ Ｐゴシック" pitchFamily="-108" charset="-128"/>
              </a:rPr>
              <a:t>Credit Requirements</a:t>
            </a:r>
            <a:br>
              <a:rPr lang="en-US" sz="2400" b="1" dirty="0">
                <a:ea typeface="ＭＳ Ｐゴシック" pitchFamily="-108" charset="-128"/>
              </a:rPr>
            </a:br>
            <a:r>
              <a:rPr lang="en-US" sz="2200" b="1" i="1" dirty="0">
                <a:ea typeface="ＭＳ Ｐゴシック" pitchFamily="-108" charset="-128"/>
              </a:rPr>
              <a:t>Section </a:t>
            </a:r>
            <a:r>
              <a:rPr lang="en-US" sz="2200" b="1" i="1" dirty="0"/>
              <a:t>C406</a:t>
            </a:r>
            <a:endParaRPr lang="en-US" sz="2200" i="1" dirty="0"/>
          </a:p>
        </p:txBody>
      </p:sp>
    </p:spTree>
    <p:extLst>
      <p:ext uri="{BB962C8B-B14F-4D97-AF65-F5344CB8AC3E}">
        <p14:creationId xmlns:p14="http://schemas.microsoft.com/office/powerpoint/2010/main" val="232820259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i="1" dirty="0">
                <a:ea typeface="ＭＳ Ｐゴシック" pitchFamily="-108" charset="-128"/>
              </a:rPr>
              <a:t>Building operations and maintenance information</a:t>
            </a:r>
            <a:endParaRPr lang="en-US" dirty="0"/>
          </a:p>
          <a:p>
            <a:pPr>
              <a:buFont typeface="Wingdings" pitchFamily="2" charset="2"/>
              <a:buChar char="ü"/>
            </a:pPr>
            <a:r>
              <a:rPr lang="en-US" dirty="0"/>
              <a:t>Documents provided to owner and consist of</a:t>
            </a:r>
          </a:p>
          <a:p>
            <a:pPr lvl="1">
              <a:buFont typeface="Wingdings" pitchFamily="2" charset="2"/>
              <a:buChar char="ü"/>
            </a:pPr>
            <a:r>
              <a:rPr lang="en-US" dirty="0"/>
              <a:t>Manufacturers’ information</a:t>
            </a:r>
          </a:p>
          <a:p>
            <a:pPr lvl="1">
              <a:buFont typeface="Wingdings" pitchFamily="2" charset="2"/>
              <a:buChar char="ü"/>
            </a:pPr>
            <a:r>
              <a:rPr lang="en-US" dirty="0"/>
              <a:t>Specifications and recommendations</a:t>
            </a:r>
          </a:p>
          <a:p>
            <a:pPr lvl="1">
              <a:buFont typeface="Wingdings" pitchFamily="2" charset="2"/>
              <a:buChar char="ü"/>
            </a:pPr>
            <a:r>
              <a:rPr lang="en-US" dirty="0"/>
              <a:t>Programming procedures and data points</a:t>
            </a:r>
          </a:p>
          <a:p>
            <a:pPr lvl="1">
              <a:buFont typeface="Wingdings" pitchFamily="2" charset="2"/>
              <a:buChar char="ü"/>
            </a:pPr>
            <a:r>
              <a:rPr lang="en-US" dirty="0"/>
              <a:t>Narratives</a:t>
            </a:r>
          </a:p>
          <a:p>
            <a:pPr lvl="1">
              <a:buFont typeface="Wingdings" pitchFamily="2" charset="2"/>
              <a:buChar char="ü"/>
            </a:pPr>
            <a:r>
              <a:rPr lang="en-US" dirty="0"/>
              <a:t>And other means of illustrating how the building, equipment and systems are intended to be installed, maintained and operated</a:t>
            </a:r>
          </a:p>
          <a:p>
            <a:pPr>
              <a:buFont typeface="Wingdings" pitchFamily="2" charset="2"/>
              <a:buChar char="ü"/>
            </a:pPr>
            <a:r>
              <a:rPr lang="en-US" dirty="0"/>
              <a:t>Required regular maintenance actions for equipment and systems to be clearly stated on a readily visible label</a:t>
            </a:r>
          </a:p>
          <a:p>
            <a:pPr lvl="1">
              <a:buFont typeface="Wingdings" pitchFamily="2" charset="2"/>
              <a:buChar char="ü"/>
            </a:pPr>
            <a:r>
              <a:rPr lang="en-US" dirty="0"/>
              <a:t>Label to include title or publication number for the operation and maintenance manual for that particular model and type of product</a:t>
            </a:r>
          </a:p>
        </p:txBody>
      </p:sp>
      <p:sp>
        <p:nvSpPr>
          <p:cNvPr id="3" name="Title 2"/>
          <p:cNvSpPr>
            <a:spLocks noGrp="1"/>
          </p:cNvSpPr>
          <p:nvPr>
            <p:ph type="title"/>
          </p:nvPr>
        </p:nvSpPr>
        <p:spPr>
          <a:xfrm>
            <a:off x="359259" y="0"/>
            <a:ext cx="6373033" cy="921004"/>
          </a:xfrm>
        </p:spPr>
        <p:txBody>
          <a:bodyPr>
            <a:normAutofit fontScale="90000"/>
          </a:bodyPr>
          <a:lstStyle/>
          <a:p>
            <a:r>
              <a:rPr lang="en-US" sz="2700" b="1" dirty="0">
                <a:ea typeface="ＭＳ Ｐゴシック" pitchFamily="-108" charset="-128"/>
              </a:rPr>
              <a:t>Maintenance Information and System Commissioning</a:t>
            </a:r>
            <a:br>
              <a:rPr lang="en-US" dirty="0"/>
            </a:br>
            <a:r>
              <a:rPr lang="en-US" sz="2200" b="1" i="1" dirty="0"/>
              <a:t>Section C408.1.1</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a:t>Prior to passing final mechanical and plumbing inspection</a:t>
            </a:r>
          </a:p>
          <a:p>
            <a:pPr lvl="1"/>
            <a:r>
              <a:rPr lang="en-US" dirty="0"/>
              <a:t>Registered design professional or approved agency to provide evidence of commissioning and completion</a:t>
            </a:r>
          </a:p>
          <a:p>
            <a:pPr>
              <a:buFont typeface="Wingdings" pitchFamily="2" charset="2"/>
              <a:buChar char="ü"/>
            </a:pPr>
            <a:r>
              <a:rPr lang="en-US" dirty="0"/>
              <a:t>Construction document notes to clearly indicate provisions for commissioning and completion requirements</a:t>
            </a:r>
          </a:p>
          <a:p>
            <a:pPr lvl="1"/>
            <a:r>
              <a:rPr lang="en-US" dirty="0"/>
              <a:t>Permitted to refer to specifications</a:t>
            </a:r>
          </a:p>
          <a:p>
            <a:pPr>
              <a:buFont typeface="Wingdings" pitchFamily="2" charset="2"/>
              <a:buChar char="ü"/>
            </a:pPr>
            <a:r>
              <a:rPr lang="en-US" dirty="0"/>
              <a:t>Copies of all documents to be provided to the owner and made available to code official upon request</a:t>
            </a:r>
          </a:p>
        </p:txBody>
      </p:sp>
      <p:sp>
        <p:nvSpPr>
          <p:cNvPr id="3" name="Title 2"/>
          <p:cNvSpPr>
            <a:spLocks noGrp="1"/>
          </p:cNvSpPr>
          <p:nvPr>
            <p:ph type="title"/>
          </p:nvPr>
        </p:nvSpPr>
        <p:spPr/>
        <p:txBody>
          <a:bodyPr>
            <a:normAutofit fontScale="90000"/>
          </a:bodyPr>
          <a:lstStyle/>
          <a:p>
            <a:r>
              <a:rPr lang="en-US" sz="2700" b="1" dirty="0">
                <a:ea typeface="ＭＳ Ｐゴシック" pitchFamily="-108" charset="-128"/>
              </a:rPr>
              <a:t>Mechanical Systems and SWH Commissioning and Completion</a:t>
            </a:r>
            <a:br>
              <a:rPr lang="en-US" dirty="0"/>
            </a:br>
            <a:r>
              <a:rPr lang="en-US" sz="2200" b="1" i="1" dirty="0"/>
              <a:t>Section </a:t>
            </a:r>
            <a:r>
              <a:rPr lang="en-US" sz="2200" b="1" i="1" dirty="0">
                <a:ea typeface="ＭＳ Ｐゴシック" pitchFamily="-108" charset="-128"/>
              </a:rPr>
              <a:t>C408.2</a:t>
            </a:r>
          </a:p>
        </p:txBody>
      </p:sp>
    </p:spTree>
    <p:extLst>
      <p:ext uri="{BB962C8B-B14F-4D97-AF65-F5344CB8AC3E}">
        <p14:creationId xmlns:p14="http://schemas.microsoft.com/office/powerpoint/2010/main" val="322114196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a:t>These systems are exempt from commissioning requirements</a:t>
            </a:r>
          </a:p>
          <a:p>
            <a:pPr lvl="1"/>
            <a:r>
              <a:rPr lang="en-US" dirty="0"/>
              <a:t>In buildings where total mechanical equipment capacity is </a:t>
            </a:r>
            <a:br>
              <a:rPr lang="en-US" dirty="0"/>
            </a:br>
            <a:r>
              <a:rPr lang="en-US" dirty="0"/>
              <a:t>&lt; 480,000 Btu/h (40 tons) cooling capacity </a:t>
            </a:r>
            <a:r>
              <a:rPr lang="en-US" b="1" dirty="0"/>
              <a:t>and</a:t>
            </a:r>
            <a:r>
              <a:rPr lang="en-US" dirty="0"/>
              <a:t>  &lt; 600,000 Btu/h combined service water heating and space-heating capacity</a:t>
            </a:r>
          </a:p>
          <a:p>
            <a:pPr lvl="1"/>
            <a:r>
              <a:rPr lang="en-US" dirty="0"/>
              <a:t>Included in Section C403.3 that serve individual dwelling units and sleeping units</a:t>
            </a:r>
          </a:p>
        </p:txBody>
      </p:sp>
      <p:sp>
        <p:nvSpPr>
          <p:cNvPr id="3" name="Title 2"/>
          <p:cNvSpPr>
            <a:spLocks noGrp="1"/>
          </p:cNvSpPr>
          <p:nvPr>
            <p:ph type="title"/>
          </p:nvPr>
        </p:nvSpPr>
        <p:spPr/>
        <p:txBody>
          <a:bodyPr>
            <a:normAutofit fontScale="90000"/>
          </a:bodyPr>
          <a:lstStyle/>
          <a:p>
            <a:r>
              <a:rPr lang="en-US" sz="2700" b="1" dirty="0">
                <a:ea typeface="ＭＳ Ｐゴシック" pitchFamily="-108" charset="-128"/>
              </a:rPr>
              <a:t>Mechanical Systems Commissioning and Completion Requirements</a:t>
            </a:r>
            <a:br>
              <a:rPr lang="en-US" dirty="0"/>
            </a:br>
            <a:r>
              <a:rPr lang="en-US" sz="2200" b="1" i="1" dirty="0"/>
              <a:t>Section </a:t>
            </a:r>
            <a:r>
              <a:rPr lang="en-US" sz="2200" b="1" i="1" dirty="0">
                <a:ea typeface="ＭＳ Ｐゴシック" pitchFamily="-108" charset="-128"/>
              </a:rPr>
              <a:t>C408.2 Exceptions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a:t>Developed by registered design professional or approved agency and include:</a:t>
            </a:r>
          </a:p>
          <a:p>
            <a:pPr lvl="1">
              <a:buFont typeface="Wingdings" pitchFamily="2" charset="2"/>
              <a:buChar char="ü"/>
            </a:pPr>
            <a:r>
              <a:rPr lang="en-US" dirty="0"/>
              <a:t>Narrative description of activities to be accomplished during each phase of commissioning</a:t>
            </a:r>
          </a:p>
          <a:p>
            <a:pPr lvl="2">
              <a:buFont typeface="Wingdings" pitchFamily="2" charset="2"/>
              <a:buChar char="ü"/>
            </a:pPr>
            <a:r>
              <a:rPr lang="en-US" dirty="0"/>
              <a:t>Including personnel who will do each activity</a:t>
            </a:r>
          </a:p>
          <a:p>
            <a:pPr lvl="1">
              <a:buFont typeface="Wingdings" pitchFamily="2" charset="2"/>
              <a:buChar char="ü"/>
            </a:pPr>
            <a:r>
              <a:rPr lang="en-US" dirty="0"/>
              <a:t>Listing of specific equipment, appliances or systems to be tested and description of tests to be performed</a:t>
            </a:r>
          </a:p>
          <a:p>
            <a:pPr lvl="1">
              <a:buFont typeface="Wingdings" pitchFamily="2" charset="2"/>
              <a:buChar char="ü"/>
            </a:pPr>
            <a:r>
              <a:rPr lang="en-US" dirty="0"/>
              <a:t>Functions to be tested, including, but not limited to calibrations and economizer controls</a:t>
            </a:r>
          </a:p>
          <a:p>
            <a:pPr lvl="1">
              <a:buFont typeface="Wingdings" pitchFamily="2" charset="2"/>
              <a:buChar char="ü"/>
            </a:pPr>
            <a:r>
              <a:rPr lang="en-US" dirty="0"/>
              <a:t>Conditions under which test will be performed</a:t>
            </a:r>
          </a:p>
          <a:p>
            <a:pPr lvl="2">
              <a:buFont typeface="Wingdings" pitchFamily="2" charset="2"/>
              <a:buChar char="ü"/>
            </a:pPr>
            <a:r>
              <a:rPr lang="en-US" dirty="0"/>
              <a:t>At a minimum, testing will affirm winter and summer design conditions and full outside air conditions</a:t>
            </a:r>
          </a:p>
          <a:p>
            <a:pPr lvl="1">
              <a:buFont typeface="Wingdings" pitchFamily="2" charset="2"/>
              <a:buChar char="ü"/>
            </a:pPr>
            <a:r>
              <a:rPr lang="en-US" dirty="0"/>
              <a:t>Measurable criteria for performance</a:t>
            </a:r>
          </a:p>
        </p:txBody>
      </p:sp>
      <p:sp>
        <p:nvSpPr>
          <p:cNvPr id="3" name="Title 2"/>
          <p:cNvSpPr>
            <a:spLocks noGrp="1"/>
          </p:cNvSpPr>
          <p:nvPr>
            <p:ph type="title"/>
          </p:nvPr>
        </p:nvSpPr>
        <p:spPr/>
        <p:txBody>
          <a:bodyPr>
            <a:normAutofit/>
          </a:bodyPr>
          <a:lstStyle/>
          <a:p>
            <a:r>
              <a:rPr lang="en-US" sz="2400" b="1" dirty="0">
                <a:ea typeface="ＭＳ Ｐゴシック" pitchFamily="-108" charset="-128"/>
              </a:rPr>
              <a:t>Commissioning Plan</a:t>
            </a:r>
            <a:br>
              <a:rPr lang="en-US" dirty="0"/>
            </a:br>
            <a:r>
              <a:rPr lang="en-US" sz="2000" b="1" i="1" dirty="0"/>
              <a:t>Section </a:t>
            </a:r>
            <a:r>
              <a:rPr lang="en-US" sz="2000" b="1" i="1" dirty="0">
                <a:ea typeface="ＭＳ Ｐゴシック" pitchFamily="-108" charset="-128"/>
              </a:rPr>
              <a:t>C408.2.1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a:t>HVAC systems balanced per generally accepted engineering standards</a:t>
            </a:r>
          </a:p>
          <a:p>
            <a:pPr>
              <a:buFont typeface="Wingdings" pitchFamily="2" charset="2"/>
              <a:buChar char="ü"/>
            </a:pPr>
            <a:r>
              <a:rPr lang="en-US" dirty="0"/>
              <a:t>Air and water flow rates measured and adjusted to deliver final flow rates within tolerances in product specifications</a:t>
            </a:r>
          </a:p>
          <a:p>
            <a:pPr>
              <a:buFont typeface="Wingdings" pitchFamily="2" charset="2"/>
              <a:buChar char="ü"/>
            </a:pPr>
            <a:r>
              <a:rPr lang="en-US" dirty="0"/>
              <a:t>Test and balance activities to include air system and hydronic system balancing</a:t>
            </a:r>
          </a:p>
        </p:txBody>
      </p:sp>
      <p:sp>
        <p:nvSpPr>
          <p:cNvPr id="3" name="Title 2"/>
          <p:cNvSpPr>
            <a:spLocks noGrp="1"/>
          </p:cNvSpPr>
          <p:nvPr>
            <p:ph type="title"/>
          </p:nvPr>
        </p:nvSpPr>
        <p:spPr>
          <a:xfrm>
            <a:off x="309564" y="0"/>
            <a:ext cx="5875147" cy="921004"/>
          </a:xfrm>
        </p:spPr>
        <p:txBody>
          <a:bodyPr>
            <a:normAutofit/>
          </a:bodyPr>
          <a:lstStyle/>
          <a:p>
            <a:r>
              <a:rPr lang="en-US" sz="2400" b="1" dirty="0">
                <a:ea typeface="ＭＳ Ｐゴシック" pitchFamily="-108" charset="-128"/>
              </a:rPr>
              <a:t>Systems Adjusting and Balancing</a:t>
            </a:r>
            <a:br>
              <a:rPr lang="en-US" dirty="0"/>
            </a:br>
            <a:r>
              <a:rPr lang="en-US" sz="2000" b="1" i="1" dirty="0"/>
              <a:t>Section </a:t>
            </a:r>
            <a:r>
              <a:rPr lang="en-US" sz="2000" b="1" i="1" dirty="0">
                <a:ea typeface="ＭＳ Ｐゴシック" pitchFamily="-108" charset="-128"/>
              </a:rPr>
              <a:t>C408.2.2</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a:t>Each supply air outlet and zone terminal device equipped with means for air balancing per Chapter 6 of the IMC</a:t>
            </a:r>
          </a:p>
          <a:p>
            <a:pPr>
              <a:buFont typeface="Wingdings" pitchFamily="2" charset="2"/>
              <a:buChar char="ü"/>
            </a:pPr>
            <a:r>
              <a:rPr lang="en-US" dirty="0"/>
              <a:t>No discharge dampers used for air-system balancing on constant volume fans and variable volume fans with motors ≥ 10 hp</a:t>
            </a:r>
          </a:p>
          <a:p>
            <a:pPr>
              <a:buFont typeface="Wingdings" pitchFamily="2" charset="2"/>
              <a:buChar char="ü"/>
            </a:pPr>
            <a:r>
              <a:rPr lang="en-US" dirty="0"/>
              <a:t>Air systems balanced in a manner to first minimize throttling losses, then, for fans with system power &gt; 1hp, fan speed adjusted to meet design flow conditions</a:t>
            </a:r>
          </a:p>
          <a:p>
            <a:pPr>
              <a:buNone/>
            </a:pPr>
            <a:r>
              <a:rPr lang="en-US" b="1" u="sng" dirty="0"/>
              <a:t>Exception</a:t>
            </a:r>
            <a:r>
              <a:rPr lang="en-US" dirty="0"/>
              <a:t> – fans with motors ≤ 1hp are not required to have a means for air balancing</a:t>
            </a:r>
          </a:p>
        </p:txBody>
      </p:sp>
      <p:sp>
        <p:nvSpPr>
          <p:cNvPr id="3" name="Title 2"/>
          <p:cNvSpPr>
            <a:spLocks noGrp="1"/>
          </p:cNvSpPr>
          <p:nvPr>
            <p:ph type="title"/>
          </p:nvPr>
        </p:nvSpPr>
        <p:spPr>
          <a:xfrm>
            <a:off x="319503" y="0"/>
            <a:ext cx="5875147" cy="921004"/>
          </a:xfrm>
        </p:spPr>
        <p:txBody>
          <a:bodyPr>
            <a:normAutofit/>
          </a:bodyPr>
          <a:lstStyle/>
          <a:p>
            <a:r>
              <a:rPr lang="en-US" sz="2400" b="1" dirty="0">
                <a:ea typeface="ＭＳ Ｐゴシック" pitchFamily="-108" charset="-128"/>
              </a:rPr>
              <a:t>Air Systems Balancing</a:t>
            </a:r>
            <a:br>
              <a:rPr lang="en-US" dirty="0"/>
            </a:br>
            <a:r>
              <a:rPr lang="en-US" sz="2000" b="1" i="1" dirty="0"/>
              <a:t>Section </a:t>
            </a:r>
            <a:r>
              <a:rPr lang="en-US" sz="2000" b="1" i="1" dirty="0">
                <a:ea typeface="ＭＳ Ｐゴシック" pitchFamily="-108" charset="-128"/>
              </a:rPr>
              <a:t>C408.2.2.1</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a:t>Individual hydronic heating and cooling coils equipped with means for balancing and measuring flow</a:t>
            </a:r>
          </a:p>
          <a:p>
            <a:pPr>
              <a:buFont typeface="Wingdings" pitchFamily="2" charset="2"/>
              <a:buChar char="ü"/>
            </a:pPr>
            <a:r>
              <a:rPr lang="en-US" dirty="0"/>
              <a:t>Hydronic systems proportionately balanced in a manner to first minimize throttling losses, then pump impeller to be trimmed or pump speed to be adjusted to meet design flow conditions</a:t>
            </a:r>
          </a:p>
          <a:p>
            <a:pPr>
              <a:buFont typeface="Wingdings" pitchFamily="2" charset="2"/>
              <a:buChar char="ü"/>
            </a:pPr>
            <a:r>
              <a:rPr lang="en-US" dirty="0"/>
              <a:t>Each hydronic system to have either capability to measure pressure across the pump, or test ports at each side of each pump</a:t>
            </a:r>
          </a:p>
          <a:p>
            <a:pPr>
              <a:buNone/>
            </a:pPr>
            <a:r>
              <a:rPr lang="en-US" b="1" u="sng" dirty="0"/>
              <a:t>Exceptions with a means for balancing or measuring flow</a:t>
            </a:r>
            <a:r>
              <a:rPr lang="en-US" dirty="0"/>
              <a:t>:</a:t>
            </a:r>
          </a:p>
          <a:p>
            <a:pPr lvl="1">
              <a:buFont typeface="Wingdings" pitchFamily="2" charset="2"/>
              <a:buChar char="ü"/>
            </a:pPr>
            <a:r>
              <a:rPr lang="en-US" dirty="0"/>
              <a:t>Pumps with pump motors ≤ 5hp</a:t>
            </a:r>
          </a:p>
          <a:p>
            <a:pPr lvl="1">
              <a:buFont typeface="Wingdings" pitchFamily="2" charset="2"/>
              <a:buChar char="ü"/>
            </a:pPr>
            <a:r>
              <a:rPr lang="en-US" dirty="0"/>
              <a:t>Where throttling results in ≤ 5% of nameplate hp draw above that required if the impeller were trimmed</a:t>
            </a:r>
          </a:p>
        </p:txBody>
      </p:sp>
      <p:sp>
        <p:nvSpPr>
          <p:cNvPr id="3" name="Title 2"/>
          <p:cNvSpPr>
            <a:spLocks noGrp="1"/>
          </p:cNvSpPr>
          <p:nvPr>
            <p:ph type="title"/>
          </p:nvPr>
        </p:nvSpPr>
        <p:spPr>
          <a:xfrm>
            <a:off x="359260" y="0"/>
            <a:ext cx="5875147" cy="921004"/>
          </a:xfrm>
        </p:spPr>
        <p:txBody>
          <a:bodyPr>
            <a:normAutofit/>
          </a:bodyPr>
          <a:lstStyle/>
          <a:p>
            <a:r>
              <a:rPr lang="en-US" sz="2400" b="1" dirty="0">
                <a:ea typeface="ＭＳ Ｐゴシック" pitchFamily="-108" charset="-128"/>
              </a:rPr>
              <a:t>Hydronic Systems Balancing</a:t>
            </a:r>
            <a:br>
              <a:rPr lang="en-US" dirty="0"/>
            </a:br>
            <a:r>
              <a:rPr lang="en-US" sz="2000" b="1" i="1" dirty="0"/>
              <a:t>Section </a:t>
            </a:r>
            <a:r>
              <a:rPr lang="en-US" sz="2000" b="1" i="1" dirty="0">
                <a:ea typeface="ＭＳ Ｐゴシック" pitchFamily="-108" charset="-128"/>
              </a:rPr>
              <a:t>C408.2.2.2</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a:t>To demonstrate the installation and operation of components, systems, and system-to-system interfacing relationships in accordance with approved plans and specifications, such that operation, function, and maintenance serviceability for each of the commissioned systems is confirmed</a:t>
            </a:r>
          </a:p>
          <a:p>
            <a:pPr>
              <a:buFont typeface="Wingdings" pitchFamily="2" charset="2"/>
              <a:buChar char="ü"/>
            </a:pPr>
            <a:r>
              <a:rPr lang="en-US" dirty="0"/>
              <a:t>Testing to include all modes and sequence of operation, including under full-load, part-load and the following emergency conditions:</a:t>
            </a:r>
          </a:p>
          <a:p>
            <a:pPr lvl="1">
              <a:buFont typeface="Wingdings" pitchFamily="2" charset="2"/>
              <a:buChar char="ü"/>
            </a:pPr>
            <a:r>
              <a:rPr lang="en-US" dirty="0"/>
              <a:t>All modes as described in the sequence of operation</a:t>
            </a:r>
          </a:p>
          <a:p>
            <a:pPr lvl="1">
              <a:buFont typeface="Wingdings" pitchFamily="2" charset="2"/>
              <a:buChar char="ü"/>
            </a:pPr>
            <a:r>
              <a:rPr lang="en-US" dirty="0"/>
              <a:t>Redundant or automatic back-up mode</a:t>
            </a:r>
          </a:p>
          <a:p>
            <a:pPr lvl="1">
              <a:buFont typeface="Wingdings" pitchFamily="2" charset="2"/>
              <a:buChar char="ü"/>
            </a:pPr>
            <a:r>
              <a:rPr lang="en-US" dirty="0"/>
              <a:t>Performance of alarms, and</a:t>
            </a:r>
          </a:p>
          <a:p>
            <a:pPr lvl="1">
              <a:buFont typeface="Wingdings" pitchFamily="2" charset="2"/>
              <a:buChar char="ü"/>
            </a:pPr>
            <a:r>
              <a:rPr lang="en-US" dirty="0"/>
              <a:t>Mode of operation upon a lost off power and restoration of power</a:t>
            </a:r>
          </a:p>
          <a:p>
            <a:pPr marL="0" indent="0">
              <a:buNone/>
            </a:pPr>
            <a:r>
              <a:rPr lang="en-US" b="1" u="sng" dirty="0"/>
              <a:t>Exception</a:t>
            </a:r>
            <a:r>
              <a:rPr lang="en-US" dirty="0"/>
              <a:t> – unitary or packaged HVAC equipment listed in C403.3.2 that don’t require supply air economizers</a:t>
            </a:r>
          </a:p>
        </p:txBody>
      </p:sp>
      <p:sp>
        <p:nvSpPr>
          <p:cNvPr id="3" name="Title 2"/>
          <p:cNvSpPr>
            <a:spLocks noGrp="1"/>
          </p:cNvSpPr>
          <p:nvPr>
            <p:ph type="title"/>
          </p:nvPr>
        </p:nvSpPr>
        <p:spPr>
          <a:xfrm>
            <a:off x="288236" y="0"/>
            <a:ext cx="7268076" cy="921004"/>
          </a:xfrm>
        </p:spPr>
        <p:txBody>
          <a:bodyPr>
            <a:normAutofit/>
          </a:bodyPr>
          <a:lstStyle/>
          <a:p>
            <a:r>
              <a:rPr lang="en-US" sz="2400" b="1" dirty="0">
                <a:ea typeface="ＭＳ Ｐゴシック" pitchFamily="-108" charset="-128"/>
              </a:rPr>
              <a:t>Functional Performance Testing - Equipment</a:t>
            </a:r>
            <a:br>
              <a:rPr lang="en-US" dirty="0"/>
            </a:br>
            <a:r>
              <a:rPr lang="en-US" sz="2200" b="1" i="1" dirty="0"/>
              <a:t>Section </a:t>
            </a:r>
            <a:r>
              <a:rPr lang="en-US" sz="2200" b="1" i="1" dirty="0">
                <a:ea typeface="ＭＳ Ｐゴシック" pitchFamily="-108" charset="-128"/>
              </a:rPr>
              <a:t>C408.2.3.1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23F0-948B-4488-9C5D-24C1E144E926}"/>
              </a:ext>
            </a:extLst>
          </p:cNvPr>
          <p:cNvSpPr>
            <a:spLocks noGrp="1"/>
          </p:cNvSpPr>
          <p:nvPr>
            <p:ph type="title"/>
          </p:nvPr>
        </p:nvSpPr>
        <p:spPr/>
        <p:txBody>
          <a:bodyPr/>
          <a:lstStyle/>
          <a:p>
            <a:r>
              <a:rPr lang="en-US" sz="2400" b="1" dirty="0"/>
              <a:t>Fault Detection and Diagnostics (FDD)</a:t>
            </a:r>
            <a:br>
              <a:rPr lang="en-US" sz="2700" b="1" dirty="0"/>
            </a:br>
            <a:r>
              <a:rPr lang="en-US" sz="2200" b="1" i="1" dirty="0"/>
              <a:t>Section C403.2.3</a:t>
            </a:r>
          </a:p>
        </p:txBody>
      </p:sp>
      <p:sp>
        <p:nvSpPr>
          <p:cNvPr id="3" name="Text Placeholder 2">
            <a:extLst>
              <a:ext uri="{FF2B5EF4-FFF2-40B4-BE49-F238E27FC236}">
                <a16:creationId xmlns:a16="http://schemas.microsoft.com/office/drawing/2014/main" id="{21364642-84DD-485E-9D73-C79B3761BB97}"/>
              </a:ext>
            </a:extLst>
          </p:cNvPr>
          <p:cNvSpPr>
            <a:spLocks noGrp="1"/>
          </p:cNvSpPr>
          <p:nvPr>
            <p:ph type="body" idx="4294967295"/>
          </p:nvPr>
        </p:nvSpPr>
        <p:spPr>
          <a:xfrm>
            <a:off x="609600" y="1068956"/>
            <a:ext cx="7579783" cy="5332607"/>
          </a:xfrm>
        </p:spPr>
        <p:txBody>
          <a:bodyPr>
            <a:normAutofit fontScale="92500"/>
          </a:bodyPr>
          <a:lstStyle/>
          <a:p>
            <a:pPr marL="342886" indent="-285739" defTabSz="457182">
              <a:buFont typeface="Arial"/>
              <a:buChar char="–"/>
              <a:defRPr/>
            </a:pPr>
            <a:r>
              <a:rPr lang="en-US" dirty="0"/>
              <a:t>HVAC controls fault detection &amp; diagnostic </a:t>
            </a:r>
          </a:p>
          <a:p>
            <a:pPr marL="342886" indent="-285739" defTabSz="457182">
              <a:buFont typeface="Arial"/>
              <a:buChar char="–"/>
              <a:defRPr/>
            </a:pPr>
            <a:r>
              <a:rPr lang="en-US" dirty="0"/>
              <a:t>Required on buildings 100,000 square feet and larger</a:t>
            </a:r>
          </a:p>
          <a:p>
            <a:pPr marL="828642" lvl="1" indent="-428608">
              <a:buFont typeface="+mj-lt"/>
              <a:buAutoNum type="arabicPeriod"/>
            </a:pPr>
            <a:r>
              <a:rPr lang="en-US" dirty="0"/>
              <a:t>Include permanently installed sensors and devices to monitor the HVAC system's performance;</a:t>
            </a:r>
          </a:p>
          <a:p>
            <a:pPr marL="828642" lvl="1" indent="-428608">
              <a:buFont typeface="+mj-lt"/>
              <a:buAutoNum type="arabicPeriod"/>
            </a:pPr>
            <a:r>
              <a:rPr lang="en-US" dirty="0"/>
              <a:t>Sample the HVAC system's performance at least once per 15 minutes;</a:t>
            </a:r>
          </a:p>
          <a:p>
            <a:pPr marL="828642" lvl="1" indent="-428608">
              <a:buFont typeface="+mj-lt"/>
              <a:buAutoNum type="arabicPeriod"/>
            </a:pPr>
            <a:r>
              <a:rPr lang="en-US" dirty="0"/>
              <a:t>Automatically identify and report HVAC system faults;</a:t>
            </a:r>
          </a:p>
          <a:p>
            <a:pPr marL="828642" lvl="1" indent="-428608">
              <a:buFont typeface="+mj-lt"/>
              <a:buAutoNum type="arabicPeriod"/>
            </a:pPr>
            <a:r>
              <a:rPr lang="en-US" dirty="0"/>
              <a:t>Automatically notify authorized personnel of identified HVAC system faults;</a:t>
            </a:r>
          </a:p>
          <a:p>
            <a:pPr marL="828642" lvl="1" indent="-428608">
              <a:buFont typeface="+mj-lt"/>
              <a:buAutoNum type="arabicPeriod"/>
            </a:pPr>
            <a:r>
              <a:rPr lang="en-US" dirty="0"/>
              <a:t>Automatically provide prioritized recommendations for repair of identified faults based on analysis of data collected from the sampling of HVAC system performance; and</a:t>
            </a:r>
          </a:p>
          <a:p>
            <a:pPr marL="828642" lvl="1" indent="-428608">
              <a:buFont typeface="+mj-lt"/>
              <a:buAutoNum type="arabicPeriod"/>
            </a:pPr>
            <a:r>
              <a:rPr lang="en-US" dirty="0"/>
              <a:t>Be capable of transmitting the prioritized fault repair recommendations to remotely located authorized personnel.</a:t>
            </a:r>
            <a:endParaRPr lang="en-US" dirty="0">
              <a:effectLst/>
            </a:endParaRPr>
          </a:p>
          <a:p>
            <a:pPr lvl="1"/>
            <a:endParaRPr lang="en-US" dirty="0"/>
          </a:p>
        </p:txBody>
      </p:sp>
      <p:pic>
        <p:nvPicPr>
          <p:cNvPr id="3074" name="Picture 2" descr="The flow chart of the online FDD strategy. | Download Scientific Diagram">
            <a:extLst>
              <a:ext uri="{FF2B5EF4-FFF2-40B4-BE49-F238E27FC236}">
                <a16:creationId xmlns:a16="http://schemas.microsoft.com/office/drawing/2014/main" id="{C30475FA-5766-4F35-B62A-A543D0316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382" y="2080409"/>
            <a:ext cx="3923692" cy="330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2498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a:t>HVAC and SWH control systems to be tested to document that control devices, components, equipment, and systems are calibrated, adjusted and operate in accordance with approved plans and specifications</a:t>
            </a:r>
          </a:p>
          <a:p>
            <a:pPr>
              <a:buFont typeface="Wingdings" pitchFamily="2" charset="2"/>
              <a:buChar char="ü"/>
            </a:pPr>
            <a:r>
              <a:rPr lang="en-US" dirty="0"/>
              <a:t>Sequences of operation to be functionally tested to document they operate in accordance with approved plans and specifications</a:t>
            </a:r>
          </a:p>
          <a:p>
            <a:pPr>
              <a:buFont typeface="Wingdings" pitchFamily="2" charset="2"/>
              <a:buChar char="ü"/>
            </a:pPr>
            <a:r>
              <a:rPr lang="en-US" dirty="0"/>
              <a:t>Air economizers to undergo a functional test to determine they operate in accordance with manufacturer’s specifications</a:t>
            </a:r>
          </a:p>
          <a:p>
            <a:pPr>
              <a:buFont typeface="Wingdings" pitchFamily="2" charset="2"/>
              <a:buChar char="ü"/>
            </a:pPr>
            <a:endParaRPr lang="en-US" dirty="0"/>
          </a:p>
        </p:txBody>
      </p:sp>
      <p:sp>
        <p:nvSpPr>
          <p:cNvPr id="3" name="Title 2"/>
          <p:cNvSpPr>
            <a:spLocks noGrp="1"/>
          </p:cNvSpPr>
          <p:nvPr>
            <p:ph type="title"/>
          </p:nvPr>
        </p:nvSpPr>
        <p:spPr>
          <a:xfrm>
            <a:off x="298174" y="0"/>
            <a:ext cx="7258137" cy="921004"/>
          </a:xfrm>
        </p:spPr>
        <p:txBody>
          <a:bodyPr>
            <a:normAutofit fontScale="90000"/>
          </a:bodyPr>
          <a:lstStyle/>
          <a:p>
            <a:r>
              <a:rPr lang="en-US" sz="2400" b="1" dirty="0">
                <a:ea typeface="ＭＳ Ｐゴシック" pitchFamily="-108" charset="-128"/>
              </a:rPr>
              <a:t>Functional Performance Testing – Controls &amp; Economizers</a:t>
            </a:r>
            <a:br>
              <a:rPr lang="en-US" sz="2000" dirty="0"/>
            </a:br>
            <a:r>
              <a:rPr lang="en-US" sz="2200" b="1" i="1" dirty="0"/>
              <a:t>Sections </a:t>
            </a:r>
            <a:r>
              <a:rPr lang="en-US" sz="2200" b="1" i="1" dirty="0">
                <a:ea typeface="ＭＳ Ｐゴシック" pitchFamily="-108" charset="-128"/>
              </a:rPr>
              <a:t>C408.2.3.2 &amp;</a:t>
            </a:r>
            <a:r>
              <a:rPr lang="en-US" sz="2200" b="1" i="1" dirty="0"/>
              <a:t> </a:t>
            </a:r>
            <a:r>
              <a:rPr lang="en-US" sz="2200" b="1" i="1" dirty="0">
                <a:ea typeface="ＭＳ Ｐゴシック" pitchFamily="-108" charset="-128"/>
              </a:rPr>
              <a:t>C408.2.3.3</a:t>
            </a:r>
            <a:endParaRPr lang="en-US" sz="2000" b="1" i="1" dirty="0">
              <a:ea typeface="ＭＳ Ｐゴシック" pitchFamily="-108" charset="-128"/>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3791" y="1362075"/>
            <a:ext cx="10257183" cy="4957082"/>
          </a:xfrm>
        </p:spPr>
        <p:txBody>
          <a:bodyPr>
            <a:normAutofit lnSpcReduction="10000"/>
          </a:bodyPr>
          <a:lstStyle/>
          <a:p>
            <a:pPr>
              <a:buFont typeface="Wingdings" pitchFamily="2" charset="2"/>
              <a:buChar char="ü"/>
            </a:pPr>
            <a:r>
              <a:rPr lang="en-US" dirty="0"/>
              <a:t>Registered design professional or approved agency to complete, certify, and submit to the building owner or owner’s authorized agent </a:t>
            </a:r>
          </a:p>
          <a:p>
            <a:pPr>
              <a:buFont typeface="Wingdings" pitchFamily="2" charset="2"/>
              <a:buChar char="ü"/>
            </a:pPr>
            <a:r>
              <a:rPr lang="en-US" dirty="0"/>
              <a:t>Report to be organized with mechanical and service hot water findings in separate sections to allow independent review.  Report shall include Commissioning Compliance Checklist (Figure C408.2.4) and be identified as “Preliminary Commissioning Report” and will identify:</a:t>
            </a:r>
          </a:p>
          <a:p>
            <a:pPr lvl="1">
              <a:buFont typeface="Wingdings" pitchFamily="2" charset="2"/>
              <a:buChar char="ü"/>
            </a:pPr>
            <a:r>
              <a:rPr lang="en-US" dirty="0"/>
              <a:t>Itemization of deficiencies found during testing that haven’t been corrected at the time of report preparation</a:t>
            </a:r>
          </a:p>
          <a:p>
            <a:pPr lvl="1">
              <a:buFont typeface="Wingdings" pitchFamily="2" charset="2"/>
              <a:buChar char="ü"/>
            </a:pPr>
            <a:r>
              <a:rPr lang="en-US" dirty="0"/>
              <a:t>Deferred tests that can’t be performed at the time of report preparation due to climatic conditions</a:t>
            </a:r>
          </a:p>
          <a:p>
            <a:pPr lvl="1">
              <a:buFont typeface="Wingdings" pitchFamily="2" charset="2"/>
              <a:buChar char="ü"/>
            </a:pPr>
            <a:r>
              <a:rPr lang="en-US" dirty="0"/>
              <a:t>Climatic conditions required for performance of deferred tests</a:t>
            </a:r>
          </a:p>
          <a:p>
            <a:pPr lvl="1">
              <a:buFont typeface="Wingdings" pitchFamily="2" charset="2"/>
              <a:buChar char="ü"/>
            </a:pPr>
            <a:r>
              <a:rPr lang="en-US" sz="2100" dirty="0"/>
              <a:t>Results of functional performance tests</a:t>
            </a:r>
          </a:p>
          <a:p>
            <a:pPr lvl="1">
              <a:buFont typeface="Wingdings" pitchFamily="2" charset="2"/>
              <a:buChar char="ü"/>
            </a:pPr>
            <a:r>
              <a:rPr lang="en-US" sz="2100" dirty="0"/>
              <a:t>Functional performance test procedures used during commissioning process, including measurable criteria for test acceptance</a:t>
            </a:r>
          </a:p>
        </p:txBody>
      </p:sp>
      <p:sp>
        <p:nvSpPr>
          <p:cNvPr id="3" name="Title 2"/>
          <p:cNvSpPr>
            <a:spLocks noGrp="1"/>
          </p:cNvSpPr>
          <p:nvPr>
            <p:ph type="title"/>
          </p:nvPr>
        </p:nvSpPr>
        <p:spPr>
          <a:xfrm>
            <a:off x="339380" y="0"/>
            <a:ext cx="5957034" cy="921004"/>
          </a:xfrm>
        </p:spPr>
        <p:txBody>
          <a:bodyPr>
            <a:normAutofit/>
          </a:bodyPr>
          <a:lstStyle/>
          <a:p>
            <a:r>
              <a:rPr lang="en-US" sz="2400" b="1" dirty="0">
                <a:ea typeface="ＭＳ Ｐゴシック" pitchFamily="-108" charset="-128"/>
              </a:rPr>
              <a:t>Preliminary Commissioning Report</a:t>
            </a:r>
            <a:br>
              <a:rPr lang="en-US" dirty="0"/>
            </a:br>
            <a:r>
              <a:rPr lang="en-US" sz="2000" b="1" i="1" dirty="0"/>
              <a:t>Section </a:t>
            </a:r>
            <a:r>
              <a:rPr lang="en-US" sz="2000" b="1" i="1" dirty="0">
                <a:ea typeface="ＭＳ Ｐゴシック" pitchFamily="-108" charset="-128"/>
              </a:rPr>
              <a:t>C408.2.4</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a:t>Buildings or portions of buildings can’t pass final mechanical inspection until code official has received the Preliminary Commissioning Report from the building owner or owner’s authorized agent</a:t>
            </a:r>
          </a:p>
          <a:p>
            <a:pPr marL="0" indent="0">
              <a:buNone/>
            </a:pPr>
            <a:endParaRPr lang="en-US" dirty="0"/>
          </a:p>
        </p:txBody>
      </p:sp>
      <p:sp>
        <p:nvSpPr>
          <p:cNvPr id="3" name="Title 2"/>
          <p:cNvSpPr>
            <a:spLocks noGrp="1"/>
          </p:cNvSpPr>
          <p:nvPr>
            <p:ph type="title"/>
          </p:nvPr>
        </p:nvSpPr>
        <p:spPr>
          <a:xfrm>
            <a:off x="337930" y="0"/>
            <a:ext cx="7300267" cy="921004"/>
          </a:xfrm>
        </p:spPr>
        <p:txBody>
          <a:bodyPr>
            <a:normAutofit fontScale="90000"/>
          </a:bodyPr>
          <a:lstStyle/>
          <a:p>
            <a:r>
              <a:rPr lang="en-US" sz="2700" b="1" dirty="0">
                <a:ea typeface="ＭＳ Ｐゴシック" pitchFamily="-108" charset="-128"/>
              </a:rPr>
              <a:t>Preliminary Commissioning Report – Acceptance and Copy of Report</a:t>
            </a:r>
            <a:br>
              <a:rPr lang="en-US" dirty="0"/>
            </a:br>
            <a:r>
              <a:rPr lang="en-US" sz="2200" b="1" i="1" dirty="0"/>
              <a:t>Sections </a:t>
            </a:r>
            <a:r>
              <a:rPr lang="en-US" sz="2200" b="1" i="1" dirty="0">
                <a:ea typeface="ＭＳ Ｐゴシック" pitchFamily="-108" charset="-128"/>
              </a:rPr>
              <a:t>C408.2.4.1, C408.2.4.2</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a:t>Construction documents to specify that documents described in C408.2.5 be provided to building owner or owner’s authorized agent within 90 days of receipt of certificate of occupancy</a:t>
            </a:r>
          </a:p>
          <a:p>
            <a:pPr lvl="1">
              <a:buFont typeface="Wingdings" pitchFamily="2" charset="2"/>
              <a:buChar char="ü"/>
            </a:pPr>
            <a:r>
              <a:rPr lang="en-US" dirty="0"/>
              <a:t>C408.2.5.1 System balancing report per Section C408.2.2</a:t>
            </a:r>
          </a:p>
          <a:p>
            <a:pPr lvl="2">
              <a:buFont typeface="Wingdings" pitchFamily="2" charset="2"/>
              <a:buChar char="ü"/>
            </a:pPr>
            <a:r>
              <a:rPr lang="en-US" dirty="0"/>
              <a:t>descriptions of the activities and </a:t>
            </a:r>
          </a:p>
          <a:p>
            <a:pPr lvl="2">
              <a:buFont typeface="Wingdings" pitchFamily="2" charset="2"/>
              <a:buChar char="ü"/>
            </a:pPr>
            <a:r>
              <a:rPr lang="en-US" dirty="0"/>
              <a:t>measurements completed </a:t>
            </a:r>
          </a:p>
          <a:p>
            <a:pPr lvl="1">
              <a:buFont typeface="Wingdings" pitchFamily="2" charset="2"/>
              <a:buChar char="ü"/>
            </a:pPr>
            <a:r>
              <a:rPr lang="en-US" dirty="0"/>
              <a:t>C408.2.5.2 Final commissioning report with</a:t>
            </a:r>
          </a:p>
          <a:p>
            <a:pPr lvl="2">
              <a:buFont typeface="Wingdings" pitchFamily="2" charset="2"/>
              <a:buChar char="ü"/>
            </a:pPr>
            <a:r>
              <a:rPr lang="en-US" dirty="0"/>
              <a:t>Functional test results</a:t>
            </a:r>
          </a:p>
          <a:p>
            <a:pPr lvl="2">
              <a:buFont typeface="Wingdings" pitchFamily="2" charset="2"/>
              <a:buChar char="ü"/>
            </a:pPr>
            <a:r>
              <a:rPr lang="en-US" dirty="0"/>
              <a:t>Disposition of deficiencies found during testing</a:t>
            </a:r>
          </a:p>
          <a:p>
            <a:pPr lvl="2">
              <a:buFont typeface="Wingdings" pitchFamily="2" charset="2"/>
              <a:buChar char="ü"/>
            </a:pPr>
            <a:r>
              <a:rPr lang="en-US" dirty="0"/>
              <a:t>Functional performance test procedures</a:t>
            </a:r>
          </a:p>
          <a:p>
            <a:pPr marL="914400" lvl="2" indent="0">
              <a:buNone/>
            </a:pPr>
            <a:r>
              <a:rPr lang="en-US" b="1" u="sng" dirty="0"/>
              <a:t>Exception</a:t>
            </a:r>
            <a:r>
              <a:rPr lang="en-US" dirty="0"/>
              <a:t> – deferred tests which can’t be performed at time of report preparation due to climatic conditions</a:t>
            </a:r>
          </a:p>
          <a:p>
            <a:pPr lvl="2">
              <a:buFont typeface="Wingdings" pitchFamily="2" charset="2"/>
              <a:buChar char="ü"/>
            </a:pPr>
            <a:endParaRPr lang="en-US" dirty="0"/>
          </a:p>
          <a:p>
            <a:pPr lvl="1">
              <a:buFont typeface="Wingdings" pitchFamily="2" charset="2"/>
              <a:buChar char="ü"/>
            </a:pPr>
            <a:endParaRPr lang="en-US" dirty="0"/>
          </a:p>
        </p:txBody>
      </p:sp>
      <p:sp>
        <p:nvSpPr>
          <p:cNvPr id="3" name="Title 2"/>
          <p:cNvSpPr>
            <a:spLocks noGrp="1"/>
          </p:cNvSpPr>
          <p:nvPr>
            <p:ph type="title"/>
          </p:nvPr>
        </p:nvSpPr>
        <p:spPr>
          <a:xfrm>
            <a:off x="408954" y="0"/>
            <a:ext cx="5957034" cy="921004"/>
          </a:xfrm>
        </p:spPr>
        <p:txBody>
          <a:bodyPr>
            <a:normAutofit/>
          </a:bodyPr>
          <a:lstStyle/>
          <a:p>
            <a:r>
              <a:rPr lang="en-US" sz="2400" b="1" dirty="0">
                <a:ea typeface="ＭＳ Ｐゴシック" pitchFamily="-108" charset="-128"/>
              </a:rPr>
              <a:t>Documentation Requirements</a:t>
            </a:r>
            <a:br>
              <a:rPr lang="en-US" dirty="0"/>
            </a:br>
            <a:r>
              <a:rPr lang="en-US" sz="2000" b="1" i="1" dirty="0"/>
              <a:t>Section </a:t>
            </a:r>
            <a:r>
              <a:rPr lang="en-US" sz="2000" b="1" i="1" dirty="0">
                <a:ea typeface="ＭＳ Ｐゴシック" pitchFamily="-108" charset="-128"/>
              </a:rPr>
              <a:t>C408.2.5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374546" y="0"/>
            <a:ext cx="5948313" cy="921004"/>
          </a:xfrm>
        </p:spPr>
        <p:txBody>
          <a:bodyPr>
            <a:normAutofit/>
          </a:bodyPr>
          <a:lstStyle/>
          <a:p>
            <a:r>
              <a:rPr lang="en-US" sz="2400" b="1" dirty="0">
                <a:ea typeface="ＭＳ Ｐゴシック" pitchFamily="-108" charset="-128"/>
              </a:rPr>
              <a:t>Equipment and System Sizing</a:t>
            </a:r>
            <a:br>
              <a:rPr lang="en-US" sz="2400" b="1" dirty="0">
                <a:ea typeface="ＭＳ Ｐゴシック" pitchFamily="-108" charset="-128"/>
              </a:rPr>
            </a:br>
            <a:r>
              <a:rPr lang="en-US" sz="2200" b="1" i="1" dirty="0">
                <a:ea typeface="ＭＳ Ｐゴシック" pitchFamily="-108" charset="-128"/>
              </a:rPr>
              <a:t>Section C403.3.1 </a:t>
            </a:r>
          </a:p>
        </p:txBody>
      </p:sp>
      <p:sp>
        <p:nvSpPr>
          <p:cNvPr id="325635" name="Rectangle 3"/>
          <p:cNvSpPr>
            <a:spLocks noGrp="1" noChangeArrowheads="1"/>
          </p:cNvSpPr>
          <p:nvPr>
            <p:ph type="body" sz="half" idx="4294967295"/>
          </p:nvPr>
        </p:nvSpPr>
        <p:spPr>
          <a:xfrm>
            <a:off x="1093305" y="1282700"/>
            <a:ext cx="10048460" cy="4876800"/>
          </a:xfrm>
        </p:spPr>
        <p:txBody>
          <a:bodyPr>
            <a:normAutofit/>
          </a:bodyPr>
          <a:lstStyle/>
          <a:p>
            <a:pPr marL="0" indent="0">
              <a:buFontTx/>
              <a:buNone/>
            </a:pPr>
            <a:r>
              <a:rPr lang="en-US" dirty="0">
                <a:ea typeface="ＭＳ Ｐゴシック" pitchFamily="-108" charset="-128"/>
              </a:rPr>
              <a:t>Output capacity of heating and cooling equipment to not be greater than that of the smallest available equipment size that exceeds the loads calculated</a:t>
            </a:r>
          </a:p>
          <a:p>
            <a:pPr marL="1152525" lvl="1"/>
            <a:r>
              <a:rPr lang="en-US" b="1" u="sng" dirty="0"/>
              <a:t>Exceptions</a:t>
            </a:r>
            <a:r>
              <a:rPr lang="en-US" b="1" dirty="0"/>
              <a:t>:</a:t>
            </a:r>
          </a:p>
          <a:p>
            <a:pPr marL="1593850" lvl="2"/>
            <a:r>
              <a:rPr lang="en-US" dirty="0"/>
              <a:t>Standby Equipment with Required Controls</a:t>
            </a:r>
          </a:p>
          <a:p>
            <a:pPr marL="1593850" lvl="2"/>
            <a:r>
              <a:rPr lang="en-US" dirty="0"/>
              <a:t>Multiple Units with Combined Capacities Exceeding Loads</a:t>
            </a:r>
          </a:p>
          <a:p>
            <a:pPr marL="1825625" lvl="3"/>
            <a:r>
              <a:rPr lang="en-US" dirty="0"/>
              <a:t>Sequencing Controls Required</a:t>
            </a:r>
            <a:endParaRPr lang="en-US" i="1" dirty="0"/>
          </a:p>
        </p:txBody>
      </p:sp>
    </p:spTree>
    <p:extLst>
      <p:ext uri="{BB962C8B-B14F-4D97-AF65-F5344CB8AC3E}">
        <p14:creationId xmlns:p14="http://schemas.microsoft.com/office/powerpoint/2010/main" val="821604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idx="1"/>
          </p:nvPr>
        </p:nvSpPr>
        <p:spPr>
          <a:xfrm>
            <a:off x="867221" y="1306960"/>
            <a:ext cx="7579591" cy="4876800"/>
          </a:xfrm>
        </p:spPr>
        <p:txBody>
          <a:bodyPr/>
          <a:lstStyle/>
          <a:p>
            <a:pPr marL="0" indent="0">
              <a:buNone/>
            </a:pPr>
            <a:r>
              <a:rPr lang="en-US" dirty="0">
                <a:ea typeface="ＭＳ Ｐゴシック" pitchFamily="-108" charset="-128"/>
              </a:rPr>
              <a:t>Applies to all equipment used in heating and cooling of buildings</a:t>
            </a:r>
          </a:p>
          <a:p>
            <a:pPr lvl="1">
              <a:buFont typeface="Wingdings" pitchFamily="2" charset="2"/>
              <a:buChar char="ü"/>
            </a:pPr>
            <a:r>
              <a:rPr lang="en-US" dirty="0">
                <a:ea typeface="ＭＳ Ｐゴシック" pitchFamily="-108" charset="-128"/>
              </a:rPr>
              <a:t>Where components from different manufacturers are used</a:t>
            </a:r>
          </a:p>
          <a:p>
            <a:pPr lvl="2"/>
            <a:r>
              <a:rPr lang="en-US" sz="1600" dirty="0">
                <a:ea typeface="ＭＳ Ｐゴシック" pitchFamily="-108" charset="-128"/>
              </a:rPr>
              <a:t>calculations and supporting data demonstrating combined efficiency meets requirements</a:t>
            </a:r>
            <a:r>
              <a:rPr lang="en-US" dirty="0">
                <a:ea typeface="ＭＳ Ｐゴシック" pitchFamily="-108" charset="-128"/>
              </a:rPr>
              <a:t>	</a:t>
            </a:r>
          </a:p>
          <a:p>
            <a:pPr marL="0" indent="0">
              <a:buNone/>
            </a:pPr>
            <a:endParaRPr lang="en-US" dirty="0">
              <a:ea typeface="ＭＳ Ｐゴシック" pitchFamily="-108" charset="-128"/>
            </a:endParaRPr>
          </a:p>
          <a:p>
            <a:pPr marL="0" indent="0">
              <a:buNone/>
            </a:pPr>
            <a:r>
              <a:rPr lang="en-US" dirty="0">
                <a:ea typeface="ＭＳ Ｐゴシック" pitchFamily="-108" charset="-128"/>
              </a:rPr>
              <a:t>Must comply with all listed efficiencies</a:t>
            </a:r>
          </a:p>
          <a:p>
            <a:pPr marL="0" indent="0">
              <a:buNone/>
            </a:pPr>
            <a:endParaRPr lang="en-US" dirty="0">
              <a:ea typeface="ＭＳ Ｐゴシック" pitchFamily="-108" charset="-128"/>
            </a:endParaRPr>
          </a:p>
        </p:txBody>
      </p:sp>
      <p:sp>
        <p:nvSpPr>
          <p:cNvPr id="327682" name="Rectangle 2"/>
          <p:cNvSpPr>
            <a:spLocks noGrp="1" noChangeArrowheads="1"/>
          </p:cNvSpPr>
          <p:nvPr>
            <p:ph type="title"/>
          </p:nvPr>
        </p:nvSpPr>
        <p:spPr>
          <a:xfrm>
            <a:off x="331009" y="0"/>
            <a:ext cx="6032311" cy="921004"/>
          </a:xfrm>
        </p:spPr>
        <p:txBody>
          <a:bodyPr>
            <a:normAutofit/>
          </a:bodyPr>
          <a:lstStyle/>
          <a:p>
            <a:pPr>
              <a:lnSpc>
                <a:spcPct val="100000"/>
              </a:lnSpc>
            </a:pPr>
            <a:r>
              <a:rPr lang="en-US" sz="2400" b="1" dirty="0">
                <a:ea typeface="ＭＳ Ｐゴシック" pitchFamily="-108" charset="-128"/>
              </a:rPr>
              <a:t>HVAC Equipment Performance</a:t>
            </a:r>
            <a:br>
              <a:rPr lang="en-US" sz="2000" dirty="0">
                <a:ea typeface="ＭＳ Ｐゴシック" pitchFamily="-108" charset="-128"/>
              </a:rPr>
            </a:br>
            <a:r>
              <a:rPr lang="en-US" sz="2200" b="1" i="1" dirty="0">
                <a:ea typeface="ＭＳ Ｐゴシック" pitchFamily="-108" charset="-128"/>
              </a:rPr>
              <a:t>Section C403.3.2</a:t>
            </a:r>
          </a:p>
        </p:txBody>
      </p:sp>
      <p:grpSp>
        <p:nvGrpSpPr>
          <p:cNvPr id="4" name="Group 3">
            <a:extLst>
              <a:ext uri="{FF2B5EF4-FFF2-40B4-BE49-F238E27FC236}">
                <a16:creationId xmlns:a16="http://schemas.microsoft.com/office/drawing/2014/main" id="{562DE9C2-35D7-4F89-ACF7-097503535761}"/>
              </a:ext>
            </a:extLst>
          </p:cNvPr>
          <p:cNvGrpSpPr/>
          <p:nvPr/>
        </p:nvGrpSpPr>
        <p:grpSpPr>
          <a:xfrm>
            <a:off x="8446812" y="1804060"/>
            <a:ext cx="3564289" cy="3249880"/>
            <a:chOff x="9062508" y="2256840"/>
            <a:chExt cx="5498754" cy="5013704"/>
          </a:xfrm>
        </p:grpSpPr>
        <p:pic>
          <p:nvPicPr>
            <p:cNvPr id="5" name="Picture 4">
              <a:extLst>
                <a:ext uri="{FF2B5EF4-FFF2-40B4-BE49-F238E27FC236}">
                  <a16:creationId xmlns:a16="http://schemas.microsoft.com/office/drawing/2014/main" id="{351BD0CA-2EF0-4668-888D-35DB364FC135}"/>
                </a:ext>
              </a:extLst>
            </p:cNvPr>
            <p:cNvPicPr>
              <a:picLocks noChangeAspect="1"/>
            </p:cNvPicPr>
            <p:nvPr/>
          </p:nvPicPr>
          <p:blipFill>
            <a:blip r:embed="rId3"/>
            <a:stretch>
              <a:fillRect/>
            </a:stretch>
          </p:blipFill>
          <p:spPr>
            <a:xfrm>
              <a:off x="10387272" y="2256840"/>
              <a:ext cx="4173990" cy="2296392"/>
            </a:xfrm>
            <a:prstGeom prst="rect">
              <a:avLst/>
            </a:prstGeom>
          </p:spPr>
        </p:pic>
        <p:pic>
          <p:nvPicPr>
            <p:cNvPr id="6" name="Picture 5">
              <a:extLst>
                <a:ext uri="{FF2B5EF4-FFF2-40B4-BE49-F238E27FC236}">
                  <a16:creationId xmlns:a16="http://schemas.microsoft.com/office/drawing/2014/main" id="{C5AF5F74-2849-4EF6-B765-A7318073B90C}"/>
                </a:ext>
              </a:extLst>
            </p:cNvPr>
            <p:cNvPicPr>
              <a:picLocks noChangeAspect="1"/>
            </p:cNvPicPr>
            <p:nvPr/>
          </p:nvPicPr>
          <p:blipFill>
            <a:blip r:embed="rId4"/>
            <a:stretch>
              <a:fillRect/>
            </a:stretch>
          </p:blipFill>
          <p:spPr>
            <a:xfrm>
              <a:off x="9724890" y="3338900"/>
              <a:ext cx="4173990" cy="2650377"/>
            </a:xfrm>
            <a:prstGeom prst="rect">
              <a:avLst/>
            </a:prstGeom>
          </p:spPr>
        </p:pic>
        <p:pic>
          <p:nvPicPr>
            <p:cNvPr id="7" name="Picture 6">
              <a:extLst>
                <a:ext uri="{FF2B5EF4-FFF2-40B4-BE49-F238E27FC236}">
                  <a16:creationId xmlns:a16="http://schemas.microsoft.com/office/drawing/2014/main" id="{A966EA5C-B628-4826-AE3D-35EEB5E0896C}"/>
                </a:ext>
              </a:extLst>
            </p:cNvPr>
            <p:cNvPicPr>
              <a:picLocks noChangeAspect="1"/>
            </p:cNvPicPr>
            <p:nvPr/>
          </p:nvPicPr>
          <p:blipFill>
            <a:blip r:embed="rId5"/>
            <a:stretch>
              <a:fillRect/>
            </a:stretch>
          </p:blipFill>
          <p:spPr>
            <a:xfrm>
              <a:off x="9062508" y="4732168"/>
              <a:ext cx="4192275" cy="2538376"/>
            </a:xfrm>
            <a:prstGeom prst="rect">
              <a:avLst/>
            </a:prstGeom>
          </p:spPr>
        </p:pic>
      </p:grpSp>
    </p:spTree>
    <p:extLst>
      <p:ext uri="{BB962C8B-B14F-4D97-AF65-F5344CB8AC3E}">
        <p14:creationId xmlns:p14="http://schemas.microsoft.com/office/powerpoint/2010/main" val="1986258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321959" y="7517"/>
            <a:ext cx="5364328" cy="921004"/>
          </a:xfrm>
        </p:spPr>
        <p:txBody>
          <a:bodyPr>
            <a:normAutofit/>
          </a:bodyPr>
          <a:lstStyle/>
          <a:p>
            <a:r>
              <a:rPr lang="en-US" sz="2400" b="1" dirty="0">
                <a:ea typeface="ＭＳ Ｐゴシック" pitchFamily="-108" charset="-128"/>
              </a:rPr>
              <a:t>Table C403.3.2(2) Efficiency Requirements </a:t>
            </a:r>
          </a:p>
        </p:txBody>
      </p:sp>
      <p:graphicFrame>
        <p:nvGraphicFramePr>
          <p:cNvPr id="4" name="Group 5"/>
          <p:cNvGraphicFramePr>
            <a:graphicFrameLocks noGrp="1"/>
          </p:cNvGraphicFramePr>
          <p:nvPr>
            <p:extLst>
              <p:ext uri="{D42A27DB-BD31-4B8C-83A1-F6EECF244321}">
                <p14:modId xmlns:p14="http://schemas.microsoft.com/office/powerpoint/2010/main" val="2018394382"/>
              </p:ext>
            </p:extLst>
          </p:nvPr>
        </p:nvGraphicFramePr>
        <p:xfrm>
          <a:off x="1912221" y="1311207"/>
          <a:ext cx="8806071" cy="5221224"/>
        </p:xfrm>
        <a:graphic>
          <a:graphicData uri="http://schemas.openxmlformats.org/drawingml/2006/table">
            <a:tbl>
              <a:tblPr/>
              <a:tblGrid>
                <a:gridCol w="1417251">
                  <a:extLst>
                    <a:ext uri="{9D8B030D-6E8A-4147-A177-3AD203B41FA5}">
                      <a16:colId xmlns:a16="http://schemas.microsoft.com/office/drawing/2014/main" val="20000"/>
                    </a:ext>
                  </a:extLst>
                </a:gridCol>
                <a:gridCol w="1477201">
                  <a:extLst>
                    <a:ext uri="{9D8B030D-6E8A-4147-A177-3AD203B41FA5}">
                      <a16:colId xmlns:a16="http://schemas.microsoft.com/office/drawing/2014/main" val="20001"/>
                    </a:ext>
                  </a:extLst>
                </a:gridCol>
                <a:gridCol w="1293049">
                  <a:extLst>
                    <a:ext uri="{9D8B030D-6E8A-4147-A177-3AD203B41FA5}">
                      <a16:colId xmlns:a16="http://schemas.microsoft.com/office/drawing/2014/main" val="20002"/>
                    </a:ext>
                  </a:extLst>
                </a:gridCol>
                <a:gridCol w="1435357">
                  <a:extLst>
                    <a:ext uri="{9D8B030D-6E8A-4147-A177-3AD203B41FA5}">
                      <a16:colId xmlns:a16="http://schemas.microsoft.com/office/drawing/2014/main" val="20003"/>
                    </a:ext>
                  </a:extLst>
                </a:gridCol>
                <a:gridCol w="1884812">
                  <a:extLst>
                    <a:ext uri="{9D8B030D-6E8A-4147-A177-3AD203B41FA5}">
                      <a16:colId xmlns:a16="http://schemas.microsoft.com/office/drawing/2014/main" val="20004"/>
                    </a:ext>
                  </a:extLst>
                </a:gridCol>
                <a:gridCol w="1298401">
                  <a:extLst>
                    <a:ext uri="{9D8B030D-6E8A-4147-A177-3AD203B41FA5}">
                      <a16:colId xmlns:a16="http://schemas.microsoft.com/office/drawing/2014/main" val="20005"/>
                    </a:ext>
                  </a:extLst>
                </a:gridCol>
              </a:tblGrid>
              <a:tr h="571500">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EQUIPMENT TYPE </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SIZE CATEGORY</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HEATING SECTION TYPE</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SUBCATEGORY OR RATING CONDITION</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MINIMUM EFFICIENCY</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TEST PROCEDURE</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extLst>
                  <a:ext uri="{0D108BD9-81ED-4DB2-BD59-A6C34878D82A}">
                    <a16:rowId xmlns:a16="http://schemas.microsoft.com/office/drawing/2014/main" val="10000"/>
                  </a:ext>
                </a:extLst>
              </a:tr>
              <a:tr h="344488">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Air conditioners, </a:t>
                      </a:r>
                      <a:b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b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air cooled</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endParaRP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&lt; 65,000 Btu/h</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All</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Split system, three phase and applications outside US single phase</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13.0 SEER before 1/1/2023</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13.4 SEER2 after 1/1/2023</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5">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AHRI 210/240-2017 before 1/1/2023</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AHRI 210/240-2023 after 1/1/2023</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endParaRP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extLst>
                  <a:ext uri="{0D108BD9-81ED-4DB2-BD59-A6C34878D82A}">
                    <a16:rowId xmlns:a16="http://schemas.microsoft.com/office/drawing/2014/main" val="10001"/>
                  </a:ext>
                </a:extLst>
              </a:tr>
              <a:tr h="2984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Single-package, three phase and applications outside US single phase</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14.0 SEER before 1/1/2023</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13.4 SEER2 after 1/1/2023</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vMerge="1">
                  <a:txBody>
                    <a:bodyPr/>
                    <a:lstStyle/>
                    <a:p>
                      <a:endParaRPr lang="en-US"/>
                    </a:p>
                  </a:txBody>
                  <a:tcPr/>
                </a:tc>
                <a:extLst>
                  <a:ext uri="{0D108BD9-81ED-4DB2-BD59-A6C34878D82A}">
                    <a16:rowId xmlns:a16="http://schemas.microsoft.com/office/drawing/2014/main" val="10002"/>
                  </a:ext>
                </a:extLst>
              </a:tr>
              <a:tr h="407442">
                <a:tc rowSpan="2">
                  <a:txBody>
                    <a:bodyPr/>
                    <a:lstStyle/>
                    <a:p>
                      <a:pPr algn="ctr"/>
                      <a:r>
                        <a:rPr kumimoji="0" lang="en-US" sz="1050" b="1" i="0" u="none" strike="noStrike" kern="1200" cap="none" normalizeH="0" baseline="0" dirty="0">
                          <a:ln>
                            <a:noFill/>
                          </a:ln>
                          <a:solidFill>
                            <a:schemeClr val="tx1">
                              <a:lumMod val="50000"/>
                            </a:schemeClr>
                          </a:solidFill>
                          <a:effectLst/>
                          <a:latin typeface="Arial" pitchFamily="34" charset="0"/>
                          <a:ea typeface="ＭＳ Ｐゴシック" pitchFamily="-108" charset="-128"/>
                          <a:cs typeface="+mn-cs"/>
                        </a:rPr>
                        <a:t>Space constrained, air cooled</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cs typeface="Arial" pitchFamily="34" charset="0"/>
                        </a:rPr>
                        <a:t>≤ 30,000 Btu/h</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cs typeface="Arial" pitchFamily="34" charset="0"/>
                        </a:rPr>
                        <a:t>All</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Split system, three phase and applications outside US single phase</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12.0 SEER before 1/1/2023</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11.7 SEER2 after 1/1/2023</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vMerge="1">
                  <a:txBody>
                    <a:bodyPr/>
                    <a:lstStyle/>
                    <a:p>
                      <a:endParaRPr lang="en-US"/>
                    </a:p>
                  </a:txBody>
                  <a:tcPr/>
                </a:tc>
                <a:extLst>
                  <a:ext uri="{0D108BD9-81ED-4DB2-BD59-A6C34878D82A}">
                    <a16:rowId xmlns:a16="http://schemas.microsoft.com/office/drawing/2014/main" val="10003"/>
                  </a:ext>
                </a:extLst>
              </a:tr>
              <a:tr h="39578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Single-package, three phase and applications outside US single phase</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12.0 SEER before 1/1/2023</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11.7 SEER2 after 1/1/2023</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vMerge="1">
                  <a:txBody>
                    <a:bodyPr/>
                    <a:lstStyle/>
                    <a:p>
                      <a:endParaRPr lang="en-US"/>
                    </a:p>
                  </a:txBody>
                  <a:tcPr/>
                </a:tc>
                <a:extLst>
                  <a:ext uri="{0D108BD9-81ED-4DB2-BD59-A6C34878D82A}">
                    <a16:rowId xmlns:a16="http://schemas.microsoft.com/office/drawing/2014/main" val="10004"/>
                  </a:ext>
                </a:extLst>
              </a:tr>
              <a:tr h="632212">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Small duct, high velocity, air cooled</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cs typeface="Arial" pitchFamily="34" charset="0"/>
                        </a:rPr>
                        <a:t>&lt; 65,000 Btu/h</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endParaRP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cs typeface="Arial" pitchFamily="34" charset="0"/>
                        </a:rPr>
                        <a:t>All</a:t>
                      </a:r>
                    </a:p>
                    <a:p>
                      <a:endParaRPr lang="en-US" dirty="0"/>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Split system, three phase and applications outside US single phase</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endParaRP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12.0 SEER before 1/1/2023</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rPr>
                        <a:t>12.1 SEER2 after 1/1/2023</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vMerge="1">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a:ln>
                          <a:noFill/>
                        </a:ln>
                        <a:solidFill>
                          <a:schemeClr val="tx1">
                            <a:lumMod val="50000"/>
                          </a:schemeClr>
                        </a:solidFill>
                        <a:effectLst/>
                        <a:latin typeface="Arial" pitchFamily="34" charset="0"/>
                        <a:ea typeface="ＭＳ Ｐゴシック" pitchFamily="-108" charset="-128"/>
                      </a:endParaRP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2" name="TextBox 1"/>
          <p:cNvSpPr txBox="1"/>
          <p:nvPr/>
        </p:nvSpPr>
        <p:spPr>
          <a:xfrm>
            <a:off x="2735332" y="921004"/>
            <a:ext cx="6343650" cy="603316"/>
          </a:xfrm>
          <a:prstGeom prst="rect">
            <a:avLst/>
          </a:prstGeom>
        </p:spPr>
        <p:txBody>
          <a:bodyPr vert="horz" wrap="square" lIns="91440" tIns="45720" rIns="91440" bIns="45720" rtlCol="0">
            <a:normAutofit fontScale="92500"/>
          </a:bodyPr>
          <a:lstStyle/>
          <a:p>
            <a:pPr defTabSz="457200" fontAlgn="auto">
              <a:spcBef>
                <a:spcPct val="20000"/>
              </a:spcBef>
              <a:spcAft>
                <a:spcPts val="0"/>
              </a:spcAft>
            </a:pPr>
            <a:r>
              <a:rPr lang="en-US" sz="2000" b="0" dirty="0">
                <a:solidFill>
                  <a:srgbClr val="50565C"/>
                </a:solidFill>
                <a:latin typeface="+mj-lt"/>
                <a:cs typeface="+mj-cs"/>
              </a:rPr>
              <a:t>(partial table; similar to other efficiency tables not shown)</a:t>
            </a:r>
          </a:p>
        </p:txBody>
      </p:sp>
    </p:spTree>
    <p:extLst>
      <p:ext uri="{BB962C8B-B14F-4D97-AF65-F5344CB8AC3E}">
        <p14:creationId xmlns:p14="http://schemas.microsoft.com/office/powerpoint/2010/main" val="250560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374" y="1495425"/>
            <a:ext cx="9455426" cy="4876800"/>
          </a:xfrm>
        </p:spPr>
        <p:txBody>
          <a:bodyPr>
            <a:normAutofit/>
          </a:bodyPr>
          <a:lstStyle/>
          <a:p>
            <a:r>
              <a:rPr lang="en-US" dirty="0"/>
              <a:t>Equipment not designed for operation at AHRI Standard 550/590 test conditions of 44°F leaving </a:t>
            </a:r>
            <a:r>
              <a:rPr lang="en-US" dirty="0">
                <a:solidFill>
                  <a:srgbClr val="FF0000"/>
                </a:solidFill>
              </a:rPr>
              <a:t>and 54°F entering</a:t>
            </a:r>
            <a:r>
              <a:rPr lang="en-US" dirty="0"/>
              <a:t> chilled-water temperature and 85°F entering </a:t>
            </a:r>
            <a:r>
              <a:rPr lang="en-US" dirty="0">
                <a:solidFill>
                  <a:srgbClr val="FF0000"/>
                </a:solidFill>
              </a:rPr>
              <a:t>and 93°F leaving </a:t>
            </a:r>
            <a:r>
              <a:rPr lang="en-US" dirty="0"/>
              <a:t>condenser water temperature</a:t>
            </a:r>
          </a:p>
          <a:p>
            <a:pPr lvl="1"/>
            <a:r>
              <a:rPr lang="en-US" dirty="0"/>
              <a:t>To have maximum full-load kW/ton and NPLV ratings adjusted using Equations 4-6 and 4-7</a:t>
            </a:r>
          </a:p>
          <a:p>
            <a:r>
              <a:rPr lang="en-US" dirty="0"/>
              <a:t>The FL</a:t>
            </a:r>
            <a:r>
              <a:rPr lang="en-US" sz="2000" dirty="0"/>
              <a:t>ad</a:t>
            </a:r>
            <a:r>
              <a:rPr lang="en-US" dirty="0"/>
              <a:t>j and PLV</a:t>
            </a:r>
            <a:r>
              <a:rPr lang="en-US" sz="2000" dirty="0"/>
              <a:t>adj</a:t>
            </a:r>
            <a:r>
              <a:rPr lang="en-US" dirty="0"/>
              <a:t> values are only applicable for centrifugal chillers meeting all of these full-load design ranges</a:t>
            </a:r>
            <a:r>
              <a:rPr lang="en-US" sz="1800" dirty="0"/>
              <a:t> </a:t>
            </a:r>
          </a:p>
          <a:p>
            <a:pPr lvl="1"/>
            <a:r>
              <a:rPr lang="en-US" dirty="0"/>
              <a:t>Evaporator leaving temperature ≥ 36°F</a:t>
            </a:r>
          </a:p>
          <a:p>
            <a:pPr lvl="1"/>
            <a:r>
              <a:rPr lang="en-US" dirty="0"/>
              <a:t>Condenser leaving temperature ≤ 115°F</a:t>
            </a:r>
          </a:p>
          <a:p>
            <a:pPr lvl="1"/>
            <a:r>
              <a:rPr lang="en-US" dirty="0"/>
              <a:t>20°F </a:t>
            </a:r>
            <a:r>
              <a:rPr lang="en-US" u="sng" dirty="0"/>
              <a:t>&lt;</a:t>
            </a:r>
            <a:r>
              <a:rPr lang="en-US" dirty="0"/>
              <a:t> LIFT </a:t>
            </a:r>
            <a:r>
              <a:rPr lang="en-US" u="sng" dirty="0"/>
              <a:t>&lt;</a:t>
            </a:r>
            <a:r>
              <a:rPr lang="en-US" dirty="0"/>
              <a:t> 80°F</a:t>
            </a:r>
          </a:p>
        </p:txBody>
      </p:sp>
      <p:sp>
        <p:nvSpPr>
          <p:cNvPr id="3" name="Title 2"/>
          <p:cNvSpPr>
            <a:spLocks noGrp="1"/>
          </p:cNvSpPr>
          <p:nvPr>
            <p:ph type="title"/>
          </p:nvPr>
        </p:nvSpPr>
        <p:spPr/>
        <p:txBody>
          <a:bodyPr>
            <a:normAutofit/>
          </a:bodyPr>
          <a:lstStyle/>
          <a:p>
            <a:r>
              <a:rPr lang="en-US" sz="2400" b="1" dirty="0">
                <a:ea typeface="ＭＳ Ｐゴシック" pitchFamily="-108" charset="-128"/>
              </a:rPr>
              <a:t>Water-Cooled Centrifugal Chilling Packages</a:t>
            </a:r>
            <a:br>
              <a:rPr lang="en-US" dirty="0"/>
            </a:br>
            <a:r>
              <a:rPr lang="en-US" sz="2200" b="1" i="1" dirty="0"/>
              <a:t>Section </a:t>
            </a:r>
            <a:r>
              <a:rPr lang="en-US" sz="2200" b="1" i="1" dirty="0">
                <a:ea typeface="ＭＳ Ｐゴシック" pitchFamily="-108" charset="-128"/>
              </a:rPr>
              <a:t>C403.3.2.1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1"/>
          <p:cNvSpPr>
            <a:spLocks noGrp="1"/>
          </p:cNvSpPr>
          <p:nvPr>
            <p:ph idx="1"/>
          </p:nvPr>
        </p:nvSpPr>
        <p:spPr/>
        <p:txBody>
          <a:bodyPr/>
          <a:lstStyle/>
          <a:p>
            <a:pPr lvl="1"/>
            <a:r>
              <a:rPr lang="en-US" altLang="en-US" dirty="0"/>
              <a:t>Energy codes and standards set minimum efficiency requirements for new and renovated buildings, assuring reductions in energy use and emissions over the life of the building.  Energy codes are a subset of building codes, which establish baseline requirements and govern building construction.  </a:t>
            </a:r>
          </a:p>
          <a:p>
            <a:pPr lvl="1"/>
            <a:endParaRPr lang="en-US" altLang="en-US" dirty="0"/>
          </a:p>
          <a:p>
            <a:pPr lvl="1"/>
            <a:r>
              <a:rPr lang="en-US" altLang="en-US" dirty="0"/>
              <a:t>Code buildings are more comfortable and cost-effective to operate, assuring energy, economic and environmental benefits.</a:t>
            </a:r>
          </a:p>
        </p:txBody>
      </p:sp>
      <p:sp>
        <p:nvSpPr>
          <p:cNvPr id="115715" name="Title 2"/>
          <p:cNvSpPr>
            <a:spLocks noGrp="1"/>
          </p:cNvSpPr>
          <p:nvPr>
            <p:ph type="title"/>
          </p:nvPr>
        </p:nvSpPr>
        <p:spPr/>
        <p:txBody>
          <a:bodyPr>
            <a:normAutofit/>
          </a:bodyPr>
          <a:lstStyle/>
          <a:p>
            <a:r>
              <a:rPr lang="en-US" altLang="en-US" sz="2400" b="1" dirty="0"/>
              <a:t>Why Care About IECC?</a:t>
            </a:r>
          </a:p>
        </p:txBody>
      </p:sp>
    </p:spTree>
    <p:extLst>
      <p:ext uri="{BB962C8B-B14F-4D97-AF65-F5344CB8AC3E}">
        <p14:creationId xmlns:p14="http://schemas.microsoft.com/office/powerpoint/2010/main" val="300102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Equipment with a leaving fluid temperature &gt; 32°F and water-cooled positive displacement chilling packages with a condenser leaving fluid temperature &lt; 115°F to meet </a:t>
            </a:r>
            <a:r>
              <a:rPr lang="en-US" dirty="0">
                <a:solidFill>
                  <a:srgbClr val="FF0000"/>
                </a:solidFill>
              </a:rPr>
              <a:t>requirements of tables in C403.3.2</a:t>
            </a:r>
          </a:p>
          <a:p>
            <a:pPr lvl="1"/>
            <a:r>
              <a:rPr lang="en-US" dirty="0"/>
              <a:t>when tested or certified with water at standard rating conditions, in accordance with the referenced test procedure</a:t>
            </a:r>
          </a:p>
        </p:txBody>
      </p:sp>
      <p:sp>
        <p:nvSpPr>
          <p:cNvPr id="3" name="Title 2"/>
          <p:cNvSpPr>
            <a:spLocks noGrp="1"/>
          </p:cNvSpPr>
          <p:nvPr>
            <p:ph type="title"/>
          </p:nvPr>
        </p:nvSpPr>
        <p:spPr/>
        <p:txBody>
          <a:bodyPr>
            <a:normAutofit fontScale="90000"/>
          </a:bodyPr>
          <a:lstStyle/>
          <a:p>
            <a:r>
              <a:rPr lang="en-US" sz="2700" b="1" dirty="0">
                <a:ea typeface="ＭＳ Ｐゴシック" pitchFamily="-108" charset="-128"/>
              </a:rPr>
              <a:t>Positive Displacement (Air- and Water-Cooled Chilling Packages)</a:t>
            </a:r>
            <a:br>
              <a:rPr lang="en-US" dirty="0"/>
            </a:br>
            <a:r>
              <a:rPr lang="en-US" sz="2200" b="1" i="1" dirty="0"/>
              <a:t>Section </a:t>
            </a:r>
            <a:r>
              <a:rPr lang="en-US" sz="2200" b="1" i="1" dirty="0">
                <a:ea typeface="ＭＳ Ｐゴシック" pitchFamily="-108" charset="-128"/>
              </a:rPr>
              <a:t>C403.3.2.2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303306" y="0"/>
            <a:ext cx="6705600" cy="926275"/>
          </a:xfrm>
        </p:spPr>
        <p:txBody>
          <a:bodyPr>
            <a:normAutofit fontScale="90000"/>
          </a:bodyPr>
          <a:lstStyle/>
          <a:p>
            <a:br>
              <a:rPr lang="en-US" dirty="0">
                <a:ea typeface="ＭＳ Ｐゴシック" pitchFamily="-108" charset="-128"/>
              </a:rPr>
            </a:br>
            <a:r>
              <a:rPr lang="en-US" sz="2700" b="1" dirty="0">
                <a:ea typeface="ＭＳ Ｐゴシック" pitchFamily="-108" charset="-128"/>
              </a:rPr>
              <a:t>Hot Gas Bypass </a:t>
            </a:r>
            <a:br>
              <a:rPr lang="en-US" dirty="0">
                <a:ea typeface="ＭＳ Ｐゴシック" pitchFamily="-108" charset="-128"/>
              </a:rPr>
            </a:br>
            <a:r>
              <a:rPr lang="en-US" sz="2200" b="1" i="1" dirty="0">
                <a:ea typeface="ＭＳ Ｐゴシック" pitchFamily="-108" charset="-128"/>
              </a:rPr>
              <a:t>Section C403.3.3 </a:t>
            </a:r>
            <a:br>
              <a:rPr lang="en-US" i="1" dirty="0">
                <a:ea typeface="ＭＳ Ｐゴシック" pitchFamily="-108" charset="-128"/>
              </a:rPr>
            </a:br>
            <a:endParaRPr lang="en-US" i="1" dirty="0">
              <a:ea typeface="ＭＳ Ｐゴシック" pitchFamily="-108" charset="-128"/>
            </a:endParaRPr>
          </a:p>
        </p:txBody>
      </p:sp>
      <p:sp>
        <p:nvSpPr>
          <p:cNvPr id="294915" name="Rectangle 3"/>
          <p:cNvSpPr>
            <a:spLocks noGrp="1" noChangeArrowheads="1"/>
          </p:cNvSpPr>
          <p:nvPr>
            <p:ph type="body" sz="half" idx="1"/>
          </p:nvPr>
        </p:nvSpPr>
        <p:spPr>
          <a:xfrm>
            <a:off x="755374" y="1268413"/>
            <a:ext cx="9506226" cy="4876800"/>
          </a:xfrm>
        </p:spPr>
        <p:txBody>
          <a:bodyPr/>
          <a:lstStyle/>
          <a:p>
            <a:pPr marL="0" indent="0">
              <a:buNone/>
            </a:pPr>
            <a:r>
              <a:rPr lang="en-US" dirty="0">
                <a:ea typeface="ＭＳ Ｐゴシック" pitchFamily="-108" charset="-128"/>
              </a:rPr>
              <a:t>Cooling systems can’t use unless system designed with</a:t>
            </a:r>
          </a:p>
          <a:p>
            <a:pPr lvl="1">
              <a:buFont typeface="Wingdings" pitchFamily="2" charset="2"/>
              <a:buChar char="ü"/>
            </a:pPr>
            <a:r>
              <a:rPr lang="en-US" dirty="0"/>
              <a:t>multiple steps of unloading </a:t>
            </a:r>
            <a:r>
              <a:rPr lang="en-US" b="1" dirty="0"/>
              <a:t>OR</a:t>
            </a:r>
          </a:p>
          <a:p>
            <a:pPr lvl="1">
              <a:buFont typeface="Wingdings" pitchFamily="2" charset="2"/>
              <a:buChar char="ü"/>
            </a:pPr>
            <a:r>
              <a:rPr lang="en-US" dirty="0"/>
              <a:t>Continuous capacity modulation</a:t>
            </a:r>
          </a:p>
          <a:p>
            <a:pPr marL="0" indent="0">
              <a:buNone/>
            </a:pPr>
            <a:endParaRPr lang="en-US" sz="1000" dirty="0">
              <a:ea typeface="ＭＳ Ｐゴシック" pitchFamily="-108" charset="-128"/>
            </a:endParaRPr>
          </a:p>
          <a:p>
            <a:pPr marL="0" indent="0">
              <a:buNone/>
            </a:pPr>
            <a:r>
              <a:rPr lang="en-US" dirty="0">
                <a:ea typeface="ＭＳ Ｐゴシック" pitchFamily="-108" charset="-128"/>
              </a:rPr>
              <a:t>Capacity limited per Table C403.3.3 as limited by Section C403.5.1</a:t>
            </a:r>
          </a:p>
          <a:p>
            <a:pPr marL="0" indent="0">
              <a:buNone/>
            </a:pPr>
            <a:endParaRPr lang="en-US" sz="1000" dirty="0">
              <a:ea typeface="ＭＳ Ｐゴシック" pitchFamily="-108" charset="-128"/>
            </a:endParaRPr>
          </a:p>
          <a:p>
            <a:pPr lvl="1">
              <a:buFontTx/>
              <a:buNone/>
            </a:pPr>
            <a:endParaRPr lang="en-US" dirty="0"/>
          </a:p>
        </p:txBody>
      </p:sp>
      <p:graphicFrame>
        <p:nvGraphicFramePr>
          <p:cNvPr id="294916" name="Group 4"/>
          <p:cNvGraphicFramePr>
            <a:graphicFrameLocks noGrp="1"/>
          </p:cNvGraphicFramePr>
          <p:nvPr>
            <p:ph sz="half" idx="2"/>
            <p:extLst>
              <p:ext uri="{D42A27DB-BD31-4B8C-83A1-F6EECF244321}">
                <p14:modId xmlns:p14="http://schemas.microsoft.com/office/powerpoint/2010/main" val="1763975857"/>
              </p:ext>
            </p:extLst>
          </p:nvPr>
        </p:nvGraphicFramePr>
        <p:xfrm>
          <a:off x="3773047" y="3912644"/>
          <a:ext cx="5563920" cy="1931201"/>
        </p:xfrm>
        <a:graphic>
          <a:graphicData uri="http://schemas.openxmlformats.org/drawingml/2006/table">
            <a:tbl>
              <a:tblPr/>
              <a:tblGrid>
                <a:gridCol w="2781960">
                  <a:extLst>
                    <a:ext uri="{9D8B030D-6E8A-4147-A177-3AD203B41FA5}">
                      <a16:colId xmlns:a16="http://schemas.microsoft.com/office/drawing/2014/main" val="20000"/>
                    </a:ext>
                  </a:extLst>
                </a:gridCol>
                <a:gridCol w="2781960">
                  <a:extLst>
                    <a:ext uri="{9D8B030D-6E8A-4147-A177-3AD203B41FA5}">
                      <a16:colId xmlns:a16="http://schemas.microsoft.com/office/drawing/2014/main" val="20001"/>
                    </a:ext>
                  </a:extLst>
                </a:gridCol>
              </a:tblGrid>
              <a:tr h="713679">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600" b="1" i="0" u="none" strike="noStrike" cap="none" normalizeH="0" baseline="0" dirty="0">
                          <a:ln>
                            <a:noFill/>
                          </a:ln>
                          <a:solidFill>
                            <a:schemeClr val="tx1"/>
                          </a:solidFill>
                          <a:effectLst/>
                          <a:latin typeface="Arial" charset="0"/>
                          <a:ea typeface="ＭＳ Ｐゴシック" pitchFamily="-108" charset="-128"/>
                        </a:rPr>
                        <a:t>Rated Capacity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600" b="1" i="0" u="none" strike="noStrike" cap="none" normalizeH="0" baseline="0" dirty="0">
                          <a:ln>
                            <a:noFill/>
                          </a:ln>
                          <a:solidFill>
                            <a:schemeClr val="tx1"/>
                          </a:solidFill>
                          <a:effectLst/>
                          <a:latin typeface="Arial" charset="0"/>
                          <a:ea typeface="ＭＳ Ｐゴシック" pitchFamily="-108" charset="-128"/>
                        </a:rPr>
                        <a:t>Maximum Hot Gas Bypass Capacity </a:t>
                      </a:r>
                      <a:br>
                        <a:rPr kumimoji="0" lang="en-US" sz="1600" b="1" i="0" u="none" strike="noStrike" cap="none" normalizeH="0" baseline="0" dirty="0">
                          <a:ln>
                            <a:noFill/>
                          </a:ln>
                          <a:solidFill>
                            <a:schemeClr val="tx1"/>
                          </a:solidFill>
                          <a:effectLst/>
                          <a:latin typeface="Arial" charset="0"/>
                          <a:ea typeface="ＭＳ Ｐゴシック" pitchFamily="-108" charset="-128"/>
                        </a:rPr>
                      </a:br>
                      <a:r>
                        <a:rPr kumimoji="0" lang="en-US" sz="1600" b="1" i="0" u="none" strike="noStrike" cap="none" normalizeH="0" baseline="0" dirty="0">
                          <a:ln>
                            <a:noFill/>
                          </a:ln>
                          <a:solidFill>
                            <a:schemeClr val="tx1"/>
                          </a:solidFill>
                          <a:effectLst/>
                          <a:latin typeface="Arial" charset="0"/>
                          <a:ea typeface="ＭＳ Ｐゴシック" pitchFamily="-108" charset="-128"/>
                        </a:rPr>
                        <a:t>(% of total capacity)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3432">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a:ln>
                            <a:noFill/>
                          </a:ln>
                          <a:solidFill>
                            <a:schemeClr val="tx1"/>
                          </a:solidFill>
                          <a:effectLst/>
                          <a:latin typeface="Arial" charset="0"/>
                          <a:ea typeface="ＭＳ Ｐゴシック" pitchFamily="-108" charset="-128"/>
                          <a:cs typeface="Arial" charset="0"/>
                        </a:rPr>
                        <a:t>≤ 240,000 Btu/h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a:ln>
                            <a:noFill/>
                          </a:ln>
                          <a:solidFill>
                            <a:schemeClr val="tx1"/>
                          </a:solidFill>
                          <a:effectLst/>
                          <a:latin typeface="Arial" charset="0"/>
                          <a:ea typeface="ＭＳ Ｐゴシック" pitchFamily="-108" charset="-128"/>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4809">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a:ln>
                            <a:noFill/>
                          </a:ln>
                          <a:solidFill>
                            <a:schemeClr val="tx1"/>
                          </a:solidFill>
                          <a:effectLst/>
                          <a:latin typeface="Arial" charset="0"/>
                          <a:ea typeface="ＭＳ Ｐゴシック" pitchFamily="-108" charset="-128"/>
                        </a:rPr>
                        <a:t>&gt; 240,000 Btu/h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a:ln>
                            <a:noFill/>
                          </a:ln>
                          <a:solidFill>
                            <a:schemeClr val="tx1"/>
                          </a:solidFill>
                          <a:effectLst/>
                          <a:latin typeface="Arial" charset="0"/>
                          <a:ea typeface="ＭＳ Ｐゴシック" pitchFamily="-108" charset="-128"/>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2218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Boiler systems with design input ≥ 1,000,000 Btu/h to comply with turndown ratio specified in Table C403.3.4</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System turndown requirement must be met through the use of </a:t>
            </a:r>
          </a:p>
          <a:p>
            <a:pPr lvl="1"/>
            <a:r>
              <a:rPr lang="en-US" dirty="0"/>
              <a:t>multiple single input boilers </a:t>
            </a:r>
            <a:r>
              <a:rPr lang="en-US" b="1" dirty="0"/>
              <a:t>OR</a:t>
            </a:r>
          </a:p>
          <a:p>
            <a:pPr lvl="1"/>
            <a:r>
              <a:rPr lang="en-US" u="sng" dirty="0"/>
              <a:t>&gt;</a:t>
            </a:r>
            <a:r>
              <a:rPr lang="en-US" dirty="0"/>
              <a:t> 1 modulating boilers </a:t>
            </a:r>
            <a:r>
              <a:rPr lang="en-US" b="1" dirty="0"/>
              <a:t>OR</a:t>
            </a:r>
          </a:p>
          <a:p>
            <a:pPr lvl="1"/>
            <a:r>
              <a:rPr lang="en-US" dirty="0"/>
              <a:t>combination of single input and modulating boilers</a:t>
            </a:r>
          </a:p>
        </p:txBody>
      </p:sp>
      <p:sp>
        <p:nvSpPr>
          <p:cNvPr id="3" name="Title 2"/>
          <p:cNvSpPr>
            <a:spLocks noGrp="1"/>
          </p:cNvSpPr>
          <p:nvPr>
            <p:ph type="title"/>
          </p:nvPr>
        </p:nvSpPr>
        <p:spPr/>
        <p:txBody>
          <a:bodyPr>
            <a:normAutofit/>
          </a:bodyPr>
          <a:lstStyle/>
          <a:p>
            <a:r>
              <a:rPr lang="en-US" sz="2400" b="1" dirty="0"/>
              <a:t>Boiler Turndown</a:t>
            </a:r>
            <a:br>
              <a:rPr lang="en-US" sz="2400" b="1" dirty="0"/>
            </a:br>
            <a:r>
              <a:rPr lang="en-US" sz="2000" b="1" i="1" dirty="0"/>
              <a:t>Section C403.3.4</a:t>
            </a:r>
          </a:p>
        </p:txBody>
      </p:sp>
      <p:pic>
        <p:nvPicPr>
          <p:cNvPr id="6" name="Picture 5"/>
          <p:cNvPicPr>
            <a:picLocks noChangeAspect="1"/>
          </p:cNvPicPr>
          <p:nvPr/>
        </p:nvPicPr>
        <p:blipFill>
          <a:blip r:embed="rId2"/>
          <a:stretch>
            <a:fillRect/>
          </a:stretch>
        </p:blipFill>
        <p:spPr>
          <a:xfrm>
            <a:off x="3890963" y="2686050"/>
            <a:ext cx="4410075" cy="1485900"/>
          </a:xfrm>
          <a:prstGeom prst="rect">
            <a:avLst/>
          </a:prstGeom>
        </p:spPr>
      </p:pic>
    </p:spTree>
    <p:extLst>
      <p:ext uri="{BB962C8B-B14F-4D97-AF65-F5344CB8AC3E}">
        <p14:creationId xmlns:p14="http://schemas.microsoft.com/office/powerpoint/2010/main" val="459367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ermostat.JPG"/>
          <p:cNvPicPr>
            <a:picLocks noGrp="1" noChangeAspect="1"/>
          </p:cNvPicPr>
          <p:nvPr>
            <p:ph idx="1"/>
          </p:nvPr>
        </p:nvPicPr>
        <p:blipFill>
          <a:blip r:embed="rId3" cstate="print"/>
          <a:srcRect r="19776" b="23475"/>
          <a:stretch>
            <a:fillRect/>
          </a:stretch>
        </p:blipFill>
        <p:spPr>
          <a:xfrm>
            <a:off x="8826246" y="1305966"/>
            <a:ext cx="2782079" cy="2123034"/>
          </a:xfrm>
        </p:spPr>
      </p:pic>
      <p:sp>
        <p:nvSpPr>
          <p:cNvPr id="333826" name="Rectangle 2"/>
          <p:cNvSpPr>
            <a:spLocks noGrp="1" noChangeArrowheads="1"/>
          </p:cNvSpPr>
          <p:nvPr>
            <p:ph type="title"/>
          </p:nvPr>
        </p:nvSpPr>
        <p:spPr>
          <a:xfrm>
            <a:off x="262752" y="0"/>
            <a:ext cx="5350681" cy="921004"/>
          </a:xfrm>
        </p:spPr>
        <p:txBody>
          <a:bodyPr>
            <a:normAutofit/>
          </a:bodyPr>
          <a:lstStyle/>
          <a:p>
            <a:r>
              <a:rPr lang="en-US" sz="2400" b="1" dirty="0">
                <a:ea typeface="ＭＳ Ｐゴシック" pitchFamily="-108" charset="-128"/>
              </a:rPr>
              <a:t>Thermostatic Controls</a:t>
            </a:r>
            <a:br>
              <a:rPr lang="en-US" sz="2400" b="1" dirty="0">
                <a:ea typeface="ＭＳ Ｐゴシック" pitchFamily="-108" charset="-128"/>
              </a:rPr>
            </a:br>
            <a:r>
              <a:rPr lang="en-US" sz="2000" b="1" i="1" dirty="0">
                <a:ea typeface="ＭＳ Ｐゴシック" pitchFamily="-108" charset="-128"/>
              </a:rPr>
              <a:t>Section C403.4.1  </a:t>
            </a:r>
          </a:p>
        </p:txBody>
      </p:sp>
      <p:sp>
        <p:nvSpPr>
          <p:cNvPr id="333827" name="Rectangle 3"/>
          <p:cNvSpPr>
            <a:spLocks noGrp="1" noChangeArrowheads="1"/>
          </p:cNvSpPr>
          <p:nvPr>
            <p:ph type="body" sz="half" idx="4294967295"/>
          </p:nvPr>
        </p:nvSpPr>
        <p:spPr>
          <a:xfrm>
            <a:off x="1172817" y="1286605"/>
            <a:ext cx="8093123" cy="911225"/>
          </a:xfrm>
        </p:spPr>
        <p:txBody>
          <a:bodyPr>
            <a:normAutofit/>
          </a:bodyPr>
          <a:lstStyle/>
          <a:p>
            <a:pPr marL="0" indent="0">
              <a:buNone/>
            </a:pPr>
            <a:r>
              <a:rPr lang="en-US" dirty="0">
                <a:ea typeface="ＭＳ Ｐゴシック" pitchFamily="-108" charset="-128"/>
              </a:rPr>
              <a:t>Control required for each system </a:t>
            </a:r>
          </a:p>
          <a:p>
            <a:pPr marL="684213">
              <a:buFont typeface="Wingdings" pitchFamily="2" charset="2"/>
              <a:buChar char="ü"/>
            </a:pPr>
            <a:r>
              <a:rPr lang="en-US" dirty="0">
                <a:ea typeface="ＭＳ Ｐゴシック" pitchFamily="-108" charset="-128"/>
              </a:rPr>
              <a:t>if zoned for each zone</a:t>
            </a:r>
          </a:p>
        </p:txBody>
      </p:sp>
      <p:sp>
        <p:nvSpPr>
          <p:cNvPr id="2" name="TextBox 1"/>
          <p:cNvSpPr txBox="1"/>
          <p:nvPr/>
        </p:nvSpPr>
        <p:spPr>
          <a:xfrm>
            <a:off x="1172817" y="3617791"/>
            <a:ext cx="9212379" cy="3056386"/>
          </a:xfrm>
          <a:prstGeom prst="rect">
            <a:avLst/>
          </a:prstGeom>
        </p:spPr>
        <p:txBody>
          <a:bodyPr vert="horz" wrap="square" lIns="91440" tIns="45720" rIns="91440" bIns="45720" rtlCol="0">
            <a:normAutofit fontScale="77500" lnSpcReduction="20000"/>
          </a:bodyPr>
          <a:lstStyle/>
          <a:p>
            <a:r>
              <a:rPr lang="en-US" sz="2400" dirty="0">
                <a:latin typeface="+mn-lt"/>
              </a:rPr>
              <a:t>Exceptions:  </a:t>
            </a:r>
            <a:r>
              <a:rPr lang="en-US" sz="2400" b="0" dirty="0"/>
              <a:t>Independent perimeter systems that are designed to offset only building envelope heat losses or gains or both serving one or more perimeter zones  also served by an interior system provided:</a:t>
            </a:r>
          </a:p>
          <a:p>
            <a:endParaRPr lang="en-US" sz="2400" b="0" dirty="0"/>
          </a:p>
          <a:p>
            <a:pPr marL="457200" indent="-457200">
              <a:buFont typeface="+mj-lt"/>
              <a:buAutoNum type="arabicPeriod"/>
            </a:pPr>
            <a:r>
              <a:rPr lang="en-US" sz="2400" b="0" dirty="0"/>
              <a:t>The perimeter system includes at least one thermostatic control zone for each building exposure having exterior walls facing only one orientation (within +/- 45 degrees) (0.8 rad) for more than 50 contiguous feet (15.2 m); and</a:t>
            </a:r>
          </a:p>
          <a:p>
            <a:pPr marL="228943" indent="-228943">
              <a:buAutoNum type="arabicPeriod"/>
            </a:pPr>
            <a:endParaRPr lang="en-US" sz="2400" b="0" dirty="0"/>
          </a:p>
          <a:p>
            <a:pPr marL="457200" indent="-457200">
              <a:buFont typeface="+mj-lt"/>
              <a:buAutoNum type="arabicPeriod"/>
            </a:pPr>
            <a:r>
              <a:rPr lang="en-US" sz="2400" b="0" dirty="0"/>
              <a:t>The perimeter system heating and cooling supply is controlled by a thermostat(s) located within the zone(s) served by the system.</a:t>
            </a:r>
          </a:p>
          <a:p>
            <a:pPr defTabSz="457200" fontAlgn="auto">
              <a:spcBef>
                <a:spcPct val="20000"/>
              </a:spcBef>
              <a:spcAft>
                <a:spcPts val="0"/>
              </a:spcAft>
            </a:pPr>
            <a:r>
              <a:rPr lang="en-US" sz="2400" dirty="0">
                <a:latin typeface="+mn-lt"/>
              </a:rPr>
              <a:t>  </a:t>
            </a:r>
          </a:p>
        </p:txBody>
      </p:sp>
    </p:spTree>
    <p:extLst>
      <p:ext uri="{BB962C8B-B14F-4D97-AF65-F5344CB8AC3E}">
        <p14:creationId xmlns:p14="http://schemas.microsoft.com/office/powerpoint/2010/main" val="860106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5" name="Picture 3" descr="thermostat 1"/>
          <p:cNvPicPr>
            <a:picLocks noGrp="1" noChangeAspect="1" noChangeArrowheads="1"/>
          </p:cNvPicPr>
          <p:nvPr>
            <p:ph sz="half" idx="1"/>
          </p:nvPr>
        </p:nvPicPr>
        <p:blipFill>
          <a:blip r:embed="rId3" cstate="print"/>
          <a:stretch>
            <a:fillRect/>
          </a:stretch>
        </p:blipFill>
        <p:spPr>
          <a:xfrm>
            <a:off x="1903540" y="2003306"/>
            <a:ext cx="3581400" cy="2905125"/>
          </a:xfrm>
          <a:noFill/>
          <a:ln/>
        </p:spPr>
      </p:pic>
      <p:sp>
        <p:nvSpPr>
          <p:cNvPr id="335876" name="Rectangle 4"/>
          <p:cNvSpPr>
            <a:spLocks noGrp="1" noChangeArrowheads="1"/>
          </p:cNvSpPr>
          <p:nvPr>
            <p:ph sz="half" idx="2"/>
          </p:nvPr>
        </p:nvSpPr>
        <p:spPr>
          <a:xfrm>
            <a:off x="5659272" y="1665515"/>
            <a:ext cx="5909875" cy="5525305"/>
          </a:xfrm>
        </p:spPr>
        <p:txBody>
          <a:bodyPr/>
          <a:lstStyle/>
          <a:p>
            <a:pPr>
              <a:buFontTx/>
              <a:buNone/>
            </a:pPr>
            <a:r>
              <a:rPr lang="en-US" dirty="0">
                <a:ea typeface="ＭＳ Ｐゴシック" pitchFamily="-108" charset="-128"/>
              </a:rPr>
              <a:t>Heat pump systems</a:t>
            </a:r>
          </a:p>
          <a:p>
            <a:pPr lvl="1">
              <a:buFont typeface="Wingdings" pitchFamily="2" charset="2"/>
              <a:buChar char="ü"/>
            </a:pPr>
            <a:r>
              <a:rPr lang="en-US" dirty="0">
                <a:solidFill>
                  <a:srgbClr val="FF0000"/>
                </a:solidFill>
              </a:rPr>
              <a:t>Controls to limit supplemental heat to only those times of these applies:</a:t>
            </a:r>
          </a:p>
          <a:p>
            <a:pPr lvl="2">
              <a:buFont typeface="Wingdings" pitchFamily="2" charset="2"/>
              <a:buChar char="ü"/>
            </a:pPr>
            <a:r>
              <a:rPr lang="en-US" dirty="0">
                <a:solidFill>
                  <a:srgbClr val="FF0000"/>
                </a:solidFill>
              </a:rPr>
              <a:t>Vapor compression cycle can’t provide necessary heating to satisfy thermostat</a:t>
            </a:r>
          </a:p>
          <a:p>
            <a:pPr lvl="2">
              <a:buFont typeface="Wingdings" pitchFamily="2" charset="2"/>
              <a:buChar char="ü"/>
            </a:pPr>
            <a:r>
              <a:rPr lang="en-US" dirty="0">
                <a:solidFill>
                  <a:srgbClr val="FF0000"/>
                </a:solidFill>
              </a:rPr>
              <a:t>Heat pump is in defrost mode</a:t>
            </a:r>
          </a:p>
          <a:p>
            <a:pPr lvl="2">
              <a:buFont typeface="Wingdings" pitchFamily="2" charset="2"/>
              <a:buChar char="ü"/>
            </a:pPr>
            <a:r>
              <a:rPr lang="en-US" dirty="0">
                <a:solidFill>
                  <a:srgbClr val="FF0000"/>
                </a:solidFill>
              </a:rPr>
              <a:t>Vapor compression cycle malfunctions</a:t>
            </a:r>
          </a:p>
          <a:p>
            <a:pPr lvl="2">
              <a:buFont typeface="Wingdings" pitchFamily="2" charset="2"/>
              <a:buChar char="ü"/>
            </a:pPr>
            <a:r>
              <a:rPr lang="en-US" dirty="0">
                <a:solidFill>
                  <a:srgbClr val="FF0000"/>
                </a:solidFill>
              </a:rPr>
              <a:t>Thermostat malfunctions</a:t>
            </a:r>
          </a:p>
          <a:p>
            <a:pPr lvl="1"/>
            <a:endParaRPr lang="en-US" dirty="0"/>
          </a:p>
          <a:p>
            <a:pPr>
              <a:buFontTx/>
              <a:buNone/>
            </a:pPr>
            <a:endParaRPr lang="en-US" i="1" dirty="0">
              <a:ea typeface="ＭＳ Ｐゴシック" pitchFamily="-108" charset="-128"/>
            </a:endParaRPr>
          </a:p>
        </p:txBody>
      </p:sp>
      <p:sp>
        <p:nvSpPr>
          <p:cNvPr id="335874" name="Rectangle 2"/>
          <p:cNvSpPr>
            <a:spLocks noGrp="1" noChangeArrowheads="1"/>
          </p:cNvSpPr>
          <p:nvPr>
            <p:ph type="title"/>
          </p:nvPr>
        </p:nvSpPr>
        <p:spPr>
          <a:xfrm>
            <a:off x="170620" y="0"/>
            <a:ext cx="5513697" cy="921004"/>
          </a:xfrm>
        </p:spPr>
        <p:txBody>
          <a:bodyPr>
            <a:normAutofit/>
          </a:bodyPr>
          <a:lstStyle/>
          <a:p>
            <a:r>
              <a:rPr lang="en-US" sz="2400" b="1" dirty="0">
                <a:ea typeface="ＭＳ Ｐゴシック" pitchFamily="-108" charset="-128"/>
              </a:rPr>
              <a:t>Heat Pump Supplementary Heat </a:t>
            </a:r>
            <a:br>
              <a:rPr lang="en-US" sz="2400" b="1" dirty="0">
                <a:ea typeface="ＭＳ Ｐゴシック" pitchFamily="-108" charset="-128"/>
              </a:rPr>
            </a:br>
            <a:r>
              <a:rPr lang="en-US" sz="2200" b="1" i="1" dirty="0">
                <a:ea typeface="ＭＳ Ｐゴシック" pitchFamily="-108" charset="-128"/>
              </a:rPr>
              <a:t>Section C403.4.1.1</a:t>
            </a:r>
          </a:p>
        </p:txBody>
      </p:sp>
    </p:spTree>
    <p:extLst>
      <p:ext uri="{BB962C8B-B14F-4D97-AF65-F5344CB8AC3E}">
        <p14:creationId xmlns:p14="http://schemas.microsoft.com/office/powerpoint/2010/main" val="777525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5678" y="1413251"/>
            <a:ext cx="9607481" cy="4876800"/>
          </a:xfrm>
        </p:spPr>
        <p:txBody>
          <a:bodyPr/>
          <a:lstStyle/>
          <a:p>
            <a:pPr marL="0" indent="0">
              <a:buNone/>
            </a:pPr>
            <a:r>
              <a:rPr lang="en-US" dirty="0"/>
              <a:t>Thermostats must have at least a 5°F deadband between operation of heating and cooling</a:t>
            </a:r>
          </a:p>
          <a:p>
            <a:pPr lvl="1">
              <a:buFont typeface="Wingdings" pitchFamily="2" charset="2"/>
              <a:buChar char="ü"/>
            </a:pPr>
            <a:r>
              <a:rPr lang="en-US" b="1" u="sng" dirty="0"/>
              <a:t>Exception</a:t>
            </a:r>
            <a:r>
              <a:rPr lang="en-US" b="1" dirty="0"/>
              <a:t>:</a:t>
            </a:r>
          </a:p>
          <a:p>
            <a:pPr lvl="2"/>
            <a:r>
              <a:rPr lang="en-US" dirty="0"/>
              <a:t>Thermostats requiring manual change over between heating and cooling</a:t>
            </a:r>
          </a:p>
          <a:p>
            <a:pPr lvl="2"/>
            <a:r>
              <a:rPr lang="en-US" dirty="0"/>
              <a:t>Occupancies or applications requiring precision in indoor temperature control as approved by code official</a:t>
            </a:r>
          </a:p>
        </p:txBody>
      </p:sp>
      <p:sp>
        <p:nvSpPr>
          <p:cNvPr id="2" name="Title 1"/>
          <p:cNvSpPr>
            <a:spLocks noGrp="1"/>
          </p:cNvSpPr>
          <p:nvPr>
            <p:ph type="title"/>
          </p:nvPr>
        </p:nvSpPr>
        <p:spPr>
          <a:xfrm>
            <a:off x="422610" y="0"/>
            <a:ext cx="5462460" cy="921004"/>
          </a:xfrm>
        </p:spPr>
        <p:txBody>
          <a:bodyPr>
            <a:normAutofit/>
          </a:bodyPr>
          <a:lstStyle/>
          <a:p>
            <a:pPr>
              <a:lnSpc>
                <a:spcPct val="100000"/>
              </a:lnSpc>
            </a:pPr>
            <a:r>
              <a:rPr lang="en-US" sz="2400" b="1" dirty="0" err="1"/>
              <a:t>Deadband</a:t>
            </a:r>
            <a:r>
              <a:rPr lang="en-US" sz="2400" b="1" dirty="0"/>
              <a:t> </a:t>
            </a:r>
            <a:r>
              <a:rPr lang="en-US" sz="2400" b="1" dirty="0">
                <a:ea typeface="ＭＳ Ｐゴシック" pitchFamily="-108" charset="-128"/>
              </a:rPr>
              <a:t> </a:t>
            </a:r>
            <a:br>
              <a:rPr lang="en-US" dirty="0"/>
            </a:br>
            <a:r>
              <a:rPr lang="en-US" sz="2000" b="1" i="1" dirty="0"/>
              <a:t>Section C403.4.1.2</a:t>
            </a:r>
          </a:p>
        </p:txBody>
      </p:sp>
    </p:spTree>
    <p:extLst>
      <p:ext uri="{BB962C8B-B14F-4D97-AF65-F5344CB8AC3E}">
        <p14:creationId xmlns:p14="http://schemas.microsoft.com/office/powerpoint/2010/main" val="110194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Where separate thermostatic control devices for heating and cooling in a zone:</a:t>
            </a:r>
          </a:p>
          <a:p>
            <a:pPr lvl="1"/>
            <a:r>
              <a:rPr lang="en-US" dirty="0"/>
              <a:t>Limit switch</a:t>
            </a:r>
          </a:p>
          <a:p>
            <a:pPr lvl="1"/>
            <a:r>
              <a:rPr lang="en-US" dirty="0"/>
              <a:t>Mechanical stop OR</a:t>
            </a:r>
          </a:p>
          <a:p>
            <a:pPr lvl="1"/>
            <a:r>
              <a:rPr lang="en-US" dirty="0"/>
              <a:t>Direct digital control system with software programming shall be configured to prevent heating set point from exceeding cooling set point to maintain deadband </a:t>
            </a:r>
          </a:p>
        </p:txBody>
      </p:sp>
      <p:sp>
        <p:nvSpPr>
          <p:cNvPr id="3" name="Title 2"/>
          <p:cNvSpPr>
            <a:spLocks noGrp="1"/>
          </p:cNvSpPr>
          <p:nvPr>
            <p:ph type="title"/>
          </p:nvPr>
        </p:nvSpPr>
        <p:spPr/>
        <p:txBody>
          <a:bodyPr>
            <a:normAutofit/>
          </a:bodyPr>
          <a:lstStyle/>
          <a:p>
            <a:r>
              <a:rPr lang="en-US" sz="2400" b="1" dirty="0"/>
              <a:t>Set Point Overlap Restriction </a:t>
            </a:r>
            <a:br>
              <a:rPr lang="en-US" sz="2400" dirty="0"/>
            </a:br>
            <a:r>
              <a:rPr lang="en-US" sz="2200" b="1" i="1" dirty="0"/>
              <a:t>Section </a:t>
            </a:r>
            <a:r>
              <a:rPr lang="en-US" sz="2200" b="1" i="1" dirty="0">
                <a:ea typeface="ＭＳ Ｐゴシック" pitchFamily="-108" charset="-128"/>
              </a:rPr>
              <a:t>C403.4.1.3</a:t>
            </a:r>
          </a:p>
        </p:txBody>
      </p:sp>
    </p:spTree>
    <p:extLst>
      <p:ext uri="{BB962C8B-B14F-4D97-AF65-F5344CB8AC3E}">
        <p14:creationId xmlns:p14="http://schemas.microsoft.com/office/powerpoint/2010/main" val="3466226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Heating system for heated vestibules and air curtains with integral heating</a:t>
            </a:r>
          </a:p>
          <a:p>
            <a:pPr lvl="1"/>
            <a:r>
              <a:rPr lang="en-US" dirty="0"/>
              <a:t>Controls configured to shut off heat when outdoor air temperature is &gt; 45°F</a:t>
            </a:r>
          </a:p>
          <a:p>
            <a:r>
              <a:rPr lang="en-US" dirty="0"/>
              <a:t>Heating and cooling systems controlled by thermostat in vestibule configured to limit heating to &lt; 60°F and cooling to &gt;85°F</a:t>
            </a:r>
          </a:p>
          <a:p>
            <a:pPr marL="0" indent="0">
              <a:buNone/>
            </a:pPr>
            <a:r>
              <a:rPr lang="en-US" b="1" u="sng" dirty="0"/>
              <a:t>Exception</a:t>
            </a:r>
            <a:r>
              <a:rPr lang="en-US" dirty="0"/>
              <a:t>:  control of heating or cooling provided by </a:t>
            </a:r>
          </a:p>
          <a:p>
            <a:r>
              <a:rPr lang="en-US" dirty="0"/>
              <a:t>site-recovered energy or </a:t>
            </a:r>
          </a:p>
          <a:p>
            <a:r>
              <a:rPr lang="en-US" dirty="0"/>
              <a:t>transfer air that would otherwise be exhausted</a:t>
            </a:r>
          </a:p>
        </p:txBody>
      </p:sp>
      <p:sp>
        <p:nvSpPr>
          <p:cNvPr id="3" name="Title 2"/>
          <p:cNvSpPr>
            <a:spLocks noGrp="1"/>
          </p:cNvSpPr>
          <p:nvPr>
            <p:ph type="title"/>
          </p:nvPr>
        </p:nvSpPr>
        <p:spPr/>
        <p:txBody>
          <a:bodyPr>
            <a:normAutofit/>
          </a:bodyPr>
          <a:lstStyle/>
          <a:p>
            <a:r>
              <a:rPr lang="en-US" sz="2400" b="1" dirty="0"/>
              <a:t>Heated or Cooled Vestibules </a:t>
            </a:r>
            <a:br>
              <a:rPr lang="en-US" sz="2400" dirty="0"/>
            </a:br>
            <a:r>
              <a:rPr lang="en-US" sz="2200" b="1" i="1" dirty="0"/>
              <a:t>Section C403.4.1.4</a:t>
            </a:r>
          </a:p>
        </p:txBody>
      </p:sp>
    </p:spTree>
    <p:extLst>
      <p:ext uri="{BB962C8B-B14F-4D97-AF65-F5344CB8AC3E}">
        <p14:creationId xmlns:p14="http://schemas.microsoft.com/office/powerpoint/2010/main" val="315856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Hot water boilers that supply heat to the building through one or two-pipe heating systems to have an outdoor setback control that lowers the boiler water temperature based on the outdoor temperature</a:t>
            </a:r>
          </a:p>
        </p:txBody>
      </p:sp>
      <p:sp>
        <p:nvSpPr>
          <p:cNvPr id="3" name="Title 2"/>
          <p:cNvSpPr>
            <a:spLocks noGrp="1"/>
          </p:cNvSpPr>
          <p:nvPr>
            <p:ph type="title"/>
          </p:nvPr>
        </p:nvSpPr>
        <p:spPr/>
        <p:txBody>
          <a:bodyPr>
            <a:normAutofit fontScale="90000"/>
          </a:bodyPr>
          <a:lstStyle/>
          <a:p>
            <a:r>
              <a:rPr lang="en-US" sz="2700" b="1" dirty="0"/>
              <a:t>Hot Water Boiler Outdoor Temp. Set-back Control</a:t>
            </a:r>
            <a:br>
              <a:rPr lang="en-US" dirty="0"/>
            </a:br>
            <a:r>
              <a:rPr lang="en-US" sz="2200" b="1" i="1" dirty="0"/>
              <a:t>Section C403.4.1.5</a:t>
            </a:r>
          </a:p>
        </p:txBody>
      </p:sp>
    </p:spTree>
    <p:extLst>
      <p:ext uri="{BB962C8B-B14F-4D97-AF65-F5344CB8AC3E}">
        <p14:creationId xmlns:p14="http://schemas.microsoft.com/office/powerpoint/2010/main" val="1889516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5252" y="1426899"/>
            <a:ext cx="9428724" cy="4876800"/>
          </a:xfrm>
        </p:spPr>
        <p:txBody>
          <a:bodyPr>
            <a:normAutofit fontScale="92500" lnSpcReduction="20000"/>
          </a:bodyPr>
          <a:lstStyle/>
          <a:p>
            <a:pPr marL="0" indent="0">
              <a:buNone/>
            </a:pPr>
            <a:r>
              <a:rPr lang="en-US" dirty="0"/>
              <a:t>Automatic time clock or programmable system</a:t>
            </a:r>
          </a:p>
          <a:p>
            <a:pPr lvl="1">
              <a:buFont typeface="Wingdings" pitchFamily="2" charset="2"/>
              <a:buChar char="ü"/>
            </a:pPr>
            <a:r>
              <a:rPr lang="en-US" b="1" u="sng" dirty="0"/>
              <a:t>Exceptions</a:t>
            </a:r>
            <a:r>
              <a:rPr lang="en-US" b="1" dirty="0"/>
              <a:t>:</a:t>
            </a:r>
          </a:p>
          <a:p>
            <a:pPr lvl="2"/>
            <a:r>
              <a:rPr lang="en-US" dirty="0"/>
              <a:t>Zones operated continually</a:t>
            </a:r>
          </a:p>
          <a:p>
            <a:pPr lvl="2"/>
            <a:r>
              <a:rPr lang="en-US" dirty="0"/>
              <a:t>Zones with full HVAC load demand &lt;6,800 Btu/h and has a shut off switch located with ready access</a:t>
            </a:r>
          </a:p>
          <a:p>
            <a:pPr lvl="2"/>
            <a:endParaRPr lang="en-US" dirty="0"/>
          </a:p>
          <a:p>
            <a:pPr marL="0" indent="0">
              <a:buNone/>
            </a:pPr>
            <a:r>
              <a:rPr lang="en-US" dirty="0"/>
              <a:t>Thermostatic setback capabilities (C403.4.2.1)</a:t>
            </a:r>
          </a:p>
          <a:p>
            <a:pPr lvl="1">
              <a:buFont typeface="Wingdings" pitchFamily="2" charset="2"/>
              <a:buChar char="ü"/>
            </a:pPr>
            <a:r>
              <a:rPr lang="en-US" dirty="0"/>
              <a:t>	Capability to maintain zone temps down to 55ºF or up to 85ºF</a:t>
            </a:r>
          </a:p>
          <a:p>
            <a:pPr marL="57150" indent="0">
              <a:buNone/>
            </a:pPr>
            <a:endParaRPr lang="en-US" dirty="0"/>
          </a:p>
          <a:p>
            <a:pPr marL="57150" indent="0">
              <a:buNone/>
            </a:pPr>
            <a:r>
              <a:rPr lang="en-US" dirty="0"/>
              <a:t>Automatic setback and shutdown (C403.4.2.2)</a:t>
            </a:r>
          </a:p>
          <a:p>
            <a:pPr marL="736600" indent="-273050">
              <a:buFont typeface="Wingdings" pitchFamily="2" charset="2"/>
              <a:buChar char="ü"/>
            </a:pPr>
            <a:r>
              <a:rPr lang="en-US" dirty="0"/>
              <a:t>Seven different daily schedules/week</a:t>
            </a:r>
          </a:p>
          <a:p>
            <a:pPr marL="736600" indent="-273050">
              <a:buFont typeface="Wingdings" pitchFamily="2" charset="2"/>
              <a:buChar char="ü"/>
            </a:pPr>
            <a:r>
              <a:rPr lang="en-US" dirty="0"/>
              <a:t>Retain programming ≥ 10 hrs with loss of power </a:t>
            </a:r>
            <a:r>
              <a:rPr lang="en-US" b="1" dirty="0"/>
              <a:t>AND</a:t>
            </a:r>
          </a:p>
          <a:p>
            <a:pPr marL="1136650" lvl="1" indent="-273050">
              <a:buFont typeface="Wingdings" pitchFamily="2" charset="2"/>
              <a:buChar char="ü"/>
            </a:pPr>
            <a:r>
              <a:rPr lang="en-US" dirty="0"/>
              <a:t>Manual override up to 2 hours </a:t>
            </a:r>
            <a:r>
              <a:rPr lang="en-US" b="1" dirty="0"/>
              <a:t>OR</a:t>
            </a:r>
          </a:p>
          <a:p>
            <a:pPr marL="1136650" lvl="1" indent="-273050">
              <a:buFont typeface="Wingdings" pitchFamily="2" charset="2"/>
              <a:buChar char="ü"/>
            </a:pPr>
            <a:r>
              <a:rPr lang="en-US" dirty="0"/>
              <a:t>Manual timer </a:t>
            </a:r>
            <a:r>
              <a:rPr lang="en-US" sz="2100" dirty="0"/>
              <a:t>configured to operate </a:t>
            </a:r>
            <a:r>
              <a:rPr lang="en-US" dirty="0"/>
              <a:t>up to 2 hours </a:t>
            </a:r>
            <a:r>
              <a:rPr lang="en-US" b="1" dirty="0"/>
              <a:t>OR</a:t>
            </a:r>
          </a:p>
          <a:p>
            <a:pPr marL="1136650" lvl="1" indent="-273050">
              <a:buFont typeface="Wingdings" pitchFamily="2" charset="2"/>
              <a:buChar char="ü"/>
            </a:pPr>
            <a:r>
              <a:rPr lang="en-US" dirty="0"/>
              <a:t>Occupancy sensor</a:t>
            </a:r>
          </a:p>
        </p:txBody>
      </p:sp>
      <p:sp>
        <p:nvSpPr>
          <p:cNvPr id="2" name="Title 1"/>
          <p:cNvSpPr>
            <a:spLocks noGrp="1"/>
          </p:cNvSpPr>
          <p:nvPr>
            <p:ph type="title"/>
          </p:nvPr>
        </p:nvSpPr>
        <p:spPr>
          <a:xfrm>
            <a:off x="303340" y="0"/>
            <a:ext cx="5462460" cy="921004"/>
          </a:xfrm>
        </p:spPr>
        <p:txBody>
          <a:bodyPr>
            <a:normAutofit/>
          </a:bodyPr>
          <a:lstStyle/>
          <a:p>
            <a:r>
              <a:rPr lang="en-US" sz="2400" b="1" dirty="0"/>
              <a:t>Off-Hour Controls </a:t>
            </a:r>
            <a:br>
              <a:rPr lang="en-US" dirty="0"/>
            </a:br>
            <a:r>
              <a:rPr lang="en-US" sz="2000" b="1" i="1" dirty="0"/>
              <a:t>Section C403.4.2</a:t>
            </a:r>
          </a:p>
        </p:txBody>
      </p:sp>
    </p:spTree>
    <p:extLst>
      <p:ext uri="{BB962C8B-B14F-4D97-AF65-F5344CB8AC3E}">
        <p14:creationId xmlns:p14="http://schemas.microsoft.com/office/powerpoint/2010/main" val="74490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p:cNvSpPr>
            <a:spLocks noGrp="1" noChangeArrowheads="1"/>
          </p:cNvSpPr>
          <p:nvPr>
            <p:ph sz="half" idx="1"/>
          </p:nvPr>
        </p:nvSpPr>
        <p:spPr>
          <a:xfrm>
            <a:off x="1276116" y="1398562"/>
            <a:ext cx="4018128" cy="4876800"/>
          </a:xfrm>
        </p:spPr>
        <p:txBody>
          <a:bodyPr/>
          <a:lstStyle/>
          <a:p>
            <a:pPr>
              <a:spcBef>
                <a:spcPct val="35000"/>
              </a:spcBef>
              <a:buFontTx/>
              <a:buNone/>
            </a:pPr>
            <a:r>
              <a:rPr lang="en-US" dirty="0">
                <a:ea typeface="ＭＳ Ｐゴシック" pitchFamily="-108" charset="-128"/>
              </a:rPr>
              <a:t>All Buildings Other Than:</a:t>
            </a:r>
          </a:p>
          <a:p>
            <a:pPr marL="684213">
              <a:spcBef>
                <a:spcPct val="35000"/>
              </a:spcBef>
              <a:buFont typeface="Wingdings" pitchFamily="2" charset="2"/>
              <a:buChar char="ü"/>
            </a:pPr>
            <a:r>
              <a:rPr lang="en-US" dirty="0">
                <a:ea typeface="ＭＳ Ｐゴシック" pitchFamily="-108" charset="-128"/>
              </a:rPr>
              <a:t>One- and two-family residential three stories or less in height</a:t>
            </a:r>
          </a:p>
          <a:p>
            <a:pPr marL="684213">
              <a:spcBef>
                <a:spcPct val="35000"/>
              </a:spcBef>
              <a:buFont typeface="Wingdings" pitchFamily="2" charset="2"/>
              <a:buChar char="ü"/>
            </a:pPr>
            <a:r>
              <a:rPr lang="en-US" dirty="0">
                <a:ea typeface="ＭＳ Ｐゴシック" pitchFamily="-108" charset="-128"/>
              </a:rPr>
              <a:t>R-2, R-3, R-4 three stories or less in height</a:t>
            </a:r>
          </a:p>
        </p:txBody>
      </p:sp>
      <p:sp>
        <p:nvSpPr>
          <p:cNvPr id="309250" name="Rectangle 2"/>
          <p:cNvSpPr>
            <a:spLocks noGrp="1" noChangeArrowheads="1"/>
          </p:cNvSpPr>
          <p:nvPr>
            <p:ph type="title"/>
          </p:nvPr>
        </p:nvSpPr>
        <p:spPr>
          <a:xfrm>
            <a:off x="268357" y="0"/>
            <a:ext cx="7692886" cy="921004"/>
          </a:xfrm>
        </p:spPr>
        <p:txBody>
          <a:bodyPr>
            <a:normAutofit/>
          </a:bodyPr>
          <a:lstStyle/>
          <a:p>
            <a:pPr>
              <a:lnSpc>
                <a:spcPct val="100000"/>
              </a:lnSpc>
            </a:pPr>
            <a:r>
              <a:rPr lang="en-US" sz="2400" b="1" dirty="0">
                <a:ea typeface="ＭＳ Ｐゴシック" pitchFamily="-108" charset="-128"/>
              </a:rPr>
              <a:t>Does My Project Need to Comply with the IECC?</a:t>
            </a:r>
          </a:p>
        </p:txBody>
      </p:sp>
      <p:pic>
        <p:nvPicPr>
          <p:cNvPr id="309252" name="Picture 4" descr="shutterstock_27990944"/>
          <p:cNvPicPr>
            <a:picLocks noChangeAspect="1" noChangeArrowheads="1"/>
          </p:cNvPicPr>
          <p:nvPr/>
        </p:nvPicPr>
        <p:blipFill>
          <a:blip r:embed="rId3" cstate="print"/>
          <a:srcRect/>
          <a:stretch>
            <a:fillRect/>
          </a:stretch>
        </p:blipFill>
        <p:spPr bwMode="auto">
          <a:xfrm>
            <a:off x="6453071" y="3757683"/>
            <a:ext cx="3362325" cy="2236788"/>
          </a:xfrm>
          <a:prstGeom prst="rect">
            <a:avLst/>
          </a:prstGeom>
          <a:noFill/>
        </p:spPr>
      </p:pic>
      <p:pic>
        <p:nvPicPr>
          <p:cNvPr id="309253" name="Picture 5" descr="shutterstock_26541517"/>
          <p:cNvPicPr>
            <a:picLocks noChangeAspect="1" noChangeArrowheads="1"/>
          </p:cNvPicPr>
          <p:nvPr/>
        </p:nvPicPr>
        <p:blipFill>
          <a:blip r:embed="rId4" cstate="print"/>
          <a:srcRect/>
          <a:stretch>
            <a:fillRect/>
          </a:stretch>
        </p:blipFill>
        <p:spPr bwMode="auto">
          <a:xfrm>
            <a:off x="6460698" y="1253842"/>
            <a:ext cx="3322638" cy="220821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a:t>Automatic start controls for each HVAC system</a:t>
            </a:r>
            <a:br>
              <a:rPr lang="en-US" dirty="0"/>
            </a:br>
            <a:endParaRPr lang="en-US" dirty="0"/>
          </a:p>
          <a:p>
            <a:pPr>
              <a:buFont typeface="Wingdings" pitchFamily="2" charset="2"/>
              <a:buChar char="ü"/>
            </a:pPr>
            <a:r>
              <a:rPr lang="en-US" sz="2000" dirty="0"/>
              <a:t>Configured to automatically adjust daily start time to bring each space to desired occupied temperature immediately prior to scheduled occupancy</a:t>
            </a:r>
          </a:p>
          <a:p>
            <a:pPr marL="0" indent="0">
              <a:buNone/>
            </a:pPr>
            <a:endParaRPr lang="en-US" sz="2000" dirty="0"/>
          </a:p>
          <a:p>
            <a:pPr marL="0" indent="0">
              <a:buNone/>
            </a:pPr>
            <a:r>
              <a:rPr lang="en-US" dirty="0">
                <a:solidFill>
                  <a:srgbClr val="FF0000"/>
                </a:solidFill>
              </a:rPr>
              <a:t>Automatic stop controls</a:t>
            </a:r>
          </a:p>
          <a:p>
            <a:pPr lvl="1"/>
            <a:r>
              <a:rPr lang="en-US" sz="2000" dirty="0">
                <a:solidFill>
                  <a:srgbClr val="FF0000"/>
                </a:solidFill>
              </a:rPr>
              <a:t>End of day system turns off and “coasts” up to temperature shift of +/- 2</a:t>
            </a:r>
            <a:r>
              <a:rPr lang="en-US" sz="2000" dirty="0">
                <a:solidFill>
                  <a:srgbClr val="FF0000"/>
                </a:solidFill>
                <a:sym typeface="Symbol" panose="05050102010706020507" pitchFamily="18" charset="2"/>
              </a:rPr>
              <a:t></a:t>
            </a:r>
            <a:r>
              <a:rPr lang="en-US" sz="2000" dirty="0">
                <a:solidFill>
                  <a:srgbClr val="FF0000"/>
                </a:solidFill>
              </a:rPr>
              <a:t>F</a:t>
            </a:r>
          </a:p>
        </p:txBody>
      </p:sp>
      <p:sp>
        <p:nvSpPr>
          <p:cNvPr id="3" name="Title 2"/>
          <p:cNvSpPr>
            <a:spLocks noGrp="1"/>
          </p:cNvSpPr>
          <p:nvPr>
            <p:ph type="title"/>
          </p:nvPr>
        </p:nvSpPr>
        <p:spPr/>
        <p:txBody>
          <a:bodyPr>
            <a:normAutofit/>
          </a:bodyPr>
          <a:lstStyle/>
          <a:p>
            <a:r>
              <a:rPr lang="en-US" sz="2400" b="1" dirty="0"/>
              <a:t>Automatic Start Capabilities</a:t>
            </a:r>
            <a:br>
              <a:rPr lang="en-US" dirty="0"/>
            </a:br>
            <a:r>
              <a:rPr lang="en-US" sz="2200" b="1" i="1" dirty="0"/>
              <a:t>Section </a:t>
            </a:r>
            <a:r>
              <a:rPr lang="en-US" sz="2200" b="1" i="1" dirty="0">
                <a:ea typeface="ＭＳ Ｐゴシック" pitchFamily="-108" charset="-128"/>
              </a:rPr>
              <a:t>C403.4.2.3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a:xfrm>
            <a:off x="1053548" y="1167587"/>
            <a:ext cx="9437031" cy="4876800"/>
          </a:xfrm>
        </p:spPr>
        <p:txBody>
          <a:bodyPr/>
          <a:lstStyle/>
          <a:p>
            <a:pPr>
              <a:buFont typeface="Wingdings" pitchFamily="2" charset="2"/>
              <a:buChar char="ü"/>
            </a:pPr>
            <a:r>
              <a:rPr lang="en-US" dirty="0">
                <a:ea typeface="ＭＳ Ｐゴシック" pitchFamily="-108" charset="-128"/>
              </a:rPr>
              <a:t>Limit reheat/recool of fluids</a:t>
            </a:r>
          </a:p>
          <a:p>
            <a:pPr>
              <a:buFont typeface="Wingdings" pitchFamily="2" charset="2"/>
              <a:buChar char="ü"/>
            </a:pPr>
            <a:r>
              <a:rPr lang="en-US" dirty="0">
                <a:ea typeface="ＭＳ Ｐゴシック" pitchFamily="-108" charset="-128"/>
              </a:rPr>
              <a:t>Multiple boiler heating plants must include automatic controls configured to sequence operation of the boilers</a:t>
            </a:r>
          </a:p>
          <a:p>
            <a:pPr>
              <a:buFont typeface="Wingdings" pitchFamily="2" charset="2"/>
              <a:buChar char="ü"/>
            </a:pPr>
            <a:r>
              <a:rPr lang="en-US" dirty="0">
                <a:ea typeface="ＭＳ Ｐゴシック" pitchFamily="-108" charset="-128"/>
              </a:rPr>
              <a:t>Single boilers &gt; 500,000 Btu/h input design capacity must include multi-staged or modulating burner</a:t>
            </a:r>
          </a:p>
          <a:p>
            <a:endParaRPr lang="en-US" dirty="0">
              <a:ea typeface="ＭＳ Ｐゴシック" pitchFamily="-108" charset="-128"/>
            </a:endParaRPr>
          </a:p>
          <a:p>
            <a:endParaRPr lang="en-US" dirty="0">
              <a:ea typeface="ＭＳ Ｐゴシック" pitchFamily="-108" charset="-128"/>
            </a:endParaRPr>
          </a:p>
        </p:txBody>
      </p:sp>
      <p:sp>
        <p:nvSpPr>
          <p:cNvPr id="40963" name="Rectangle 2"/>
          <p:cNvSpPr>
            <a:spLocks noGrp="1" noChangeArrowheads="1"/>
          </p:cNvSpPr>
          <p:nvPr>
            <p:ph type="title"/>
          </p:nvPr>
        </p:nvSpPr>
        <p:spPr>
          <a:xfrm>
            <a:off x="341837" y="0"/>
            <a:ext cx="5364328" cy="921004"/>
          </a:xfrm>
        </p:spPr>
        <p:txBody>
          <a:bodyPr/>
          <a:lstStyle/>
          <a:p>
            <a:pPr>
              <a:lnSpc>
                <a:spcPct val="100000"/>
              </a:lnSpc>
            </a:pPr>
            <a:r>
              <a:rPr lang="en-US" sz="2400" b="1" dirty="0">
                <a:ea typeface="ＭＳ Ｐゴシック" pitchFamily="-108" charset="-128"/>
              </a:rPr>
              <a:t>Hydronic System Controls</a:t>
            </a:r>
            <a:r>
              <a:rPr lang="en-US" sz="2400" b="1" dirty="0">
                <a:solidFill>
                  <a:srgbClr val="FF0000"/>
                </a:solidFill>
                <a:ea typeface="ＭＳ Ｐゴシック" pitchFamily="-108" charset="-128"/>
              </a:rPr>
              <a:t> </a:t>
            </a:r>
            <a:br>
              <a:rPr lang="en-US" dirty="0">
                <a:ea typeface="ＭＳ Ｐゴシック" pitchFamily="-108" charset="-128"/>
              </a:rPr>
            </a:br>
            <a:r>
              <a:rPr lang="en-US" sz="2000" b="1" i="1" dirty="0">
                <a:ea typeface="ＭＳ Ｐゴシック" pitchFamily="-108" charset="-128"/>
              </a:rPr>
              <a:t>Section C403.4.3</a:t>
            </a:r>
          </a:p>
        </p:txBody>
      </p:sp>
      <p:pic>
        <p:nvPicPr>
          <p:cNvPr id="40965" name="Picture 4" descr="Boiler 1"/>
          <p:cNvPicPr>
            <a:picLocks noChangeAspect="1" noChangeArrowheads="1"/>
          </p:cNvPicPr>
          <p:nvPr/>
        </p:nvPicPr>
        <p:blipFill>
          <a:blip r:embed="rId3" cstate="print"/>
          <a:srcRect/>
          <a:stretch>
            <a:fillRect/>
          </a:stretch>
        </p:blipFill>
        <p:spPr bwMode="auto">
          <a:xfrm>
            <a:off x="3705226" y="3374027"/>
            <a:ext cx="4588065" cy="3069372"/>
          </a:xfrm>
          <a:prstGeom prst="rect">
            <a:avLst/>
          </a:prstGeom>
          <a:noFill/>
          <a:ln w="50800">
            <a:solidFill>
              <a:schemeClr val="tx1"/>
            </a:solidFill>
            <a:miter lim="800000"/>
            <a:headEnd/>
            <a:tailEnd/>
          </a:ln>
        </p:spPr>
      </p:pic>
    </p:spTree>
    <p:extLst>
      <p:ext uri="{BB962C8B-B14F-4D97-AF65-F5344CB8AC3E}">
        <p14:creationId xmlns:p14="http://schemas.microsoft.com/office/powerpoint/2010/main" val="38307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idx="1"/>
          </p:nvPr>
        </p:nvSpPr>
        <p:spPr>
          <a:xfrm>
            <a:off x="2001673" y="1331363"/>
            <a:ext cx="8209127" cy="4876800"/>
          </a:xfrm>
        </p:spPr>
        <p:txBody>
          <a:bodyPr>
            <a:normAutofit/>
          </a:bodyPr>
          <a:lstStyle/>
          <a:p>
            <a:pPr marL="0" indent="0">
              <a:buNone/>
            </a:pPr>
            <a:r>
              <a:rPr lang="en-US" sz="2000" dirty="0">
                <a:ea typeface="ＭＳ Ｐゴシック" pitchFamily="-108" charset="-128"/>
              </a:rPr>
              <a:t>3-Pipe System – not allowed (C403.4.3.1)</a:t>
            </a:r>
          </a:p>
          <a:p>
            <a:pPr lvl="1">
              <a:buFont typeface="Wingdings" pitchFamily="2" charset="2"/>
              <a:buChar char="ü"/>
            </a:pPr>
            <a:r>
              <a:rPr lang="en-US" sz="1800" dirty="0"/>
              <a:t>Can’t use a common return</a:t>
            </a:r>
          </a:p>
          <a:p>
            <a:pPr lvl="1"/>
            <a:endParaRPr lang="en-US" sz="1800" dirty="0"/>
          </a:p>
          <a:p>
            <a:pPr marL="0" indent="0">
              <a:buNone/>
            </a:pPr>
            <a:r>
              <a:rPr lang="en-US" sz="2000" dirty="0">
                <a:ea typeface="ＭＳ Ｐゴシック" pitchFamily="-108" charset="-128"/>
              </a:rPr>
              <a:t>2-Pipe Changeover System (C403.4.3.2)</a:t>
            </a:r>
          </a:p>
          <a:p>
            <a:pPr lvl="1">
              <a:buFont typeface="Wingdings" pitchFamily="2" charset="2"/>
              <a:buChar char="ü"/>
            </a:pPr>
            <a:r>
              <a:rPr lang="en-US" sz="1800" dirty="0"/>
              <a:t>Dead band between changeover </a:t>
            </a:r>
            <a:r>
              <a:rPr lang="en-US" sz="1800" dirty="0">
                <a:cs typeface="Arial" pitchFamily="34" charset="0"/>
              </a:rPr>
              <a:t>≥ 15ºF outside temperature</a:t>
            </a:r>
          </a:p>
        </p:txBody>
      </p:sp>
      <p:sp>
        <p:nvSpPr>
          <p:cNvPr id="41987" name="Rectangle 2"/>
          <p:cNvSpPr>
            <a:spLocks noGrp="1" noChangeArrowheads="1"/>
          </p:cNvSpPr>
          <p:nvPr>
            <p:ph type="title"/>
          </p:nvPr>
        </p:nvSpPr>
        <p:spPr>
          <a:xfrm>
            <a:off x="489870" y="-38898"/>
            <a:ext cx="5364328" cy="921004"/>
          </a:xfrm>
        </p:spPr>
        <p:txBody>
          <a:bodyPr/>
          <a:lstStyle/>
          <a:p>
            <a:pPr>
              <a:lnSpc>
                <a:spcPct val="100000"/>
              </a:lnSpc>
            </a:pPr>
            <a:r>
              <a:rPr lang="en-US" sz="2400" b="1" dirty="0">
                <a:ea typeface="ＭＳ Ｐゴシック" pitchFamily="-108" charset="-128"/>
              </a:rPr>
              <a:t>Hydronic Systems </a:t>
            </a:r>
            <a:br>
              <a:rPr lang="en-US" dirty="0">
                <a:ea typeface="ＭＳ Ｐゴシック" pitchFamily="-108" charset="-128"/>
              </a:rPr>
            </a:br>
            <a:r>
              <a:rPr lang="en-US" sz="2000" b="1" i="1" dirty="0">
                <a:ea typeface="ＭＳ Ｐゴシック" pitchFamily="-108" charset="-128"/>
              </a:rPr>
              <a:t>Section C403.4.3</a:t>
            </a:r>
          </a:p>
        </p:txBody>
      </p:sp>
      <p:pic>
        <p:nvPicPr>
          <p:cNvPr id="8" name="Picture 5" descr="2_pipe_changeover_SWING_FINAL-12-13-13.jpg"/>
          <p:cNvPicPr>
            <a:picLocks noChangeAspect="1"/>
          </p:cNvPicPr>
          <p:nvPr/>
        </p:nvPicPr>
        <p:blipFill>
          <a:blip r:embed="rId3" cstate="print">
            <a:extLst>
              <a:ext uri="{28A0092B-C50C-407E-A947-70E740481C1C}">
                <a14:useLocalDpi xmlns:a14="http://schemas.microsoft.com/office/drawing/2010/main" val="0"/>
              </a:ext>
            </a:extLst>
          </a:blip>
          <a:srcRect l="9248" t="26530" r="8748" b="26530"/>
          <a:stretch>
            <a:fillRect/>
          </a:stretch>
        </p:blipFill>
        <p:spPr bwMode="auto">
          <a:xfrm>
            <a:off x="2386084" y="3178347"/>
            <a:ext cx="6848901" cy="302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72919" y="6111286"/>
            <a:ext cx="3439237" cy="914400"/>
          </a:xfrm>
          <a:prstGeom prst="rect">
            <a:avLst/>
          </a:prstGeom>
        </p:spPr>
        <p:txBody>
          <a:bodyPr vert="horz" wrap="none" lIns="91440" tIns="45720" rIns="91440" bIns="45720" rtlCol="0">
            <a:normAutofit/>
          </a:bodyPr>
          <a:lstStyle/>
          <a:p>
            <a:pPr defTabSz="457200" fontAlgn="auto">
              <a:spcBef>
                <a:spcPct val="20000"/>
              </a:spcBef>
              <a:spcAft>
                <a:spcPts val="0"/>
              </a:spcAft>
            </a:pPr>
            <a:r>
              <a:rPr lang="en-US" sz="1100" i="1" dirty="0">
                <a:latin typeface="Arial Narrow"/>
                <a:ea typeface="+mn-ea"/>
                <a:cs typeface="Arial Narrow"/>
              </a:rPr>
              <a:t>Diagram Courtesy of Ken Baker</a:t>
            </a:r>
          </a:p>
        </p:txBody>
      </p:sp>
    </p:spTree>
    <p:extLst>
      <p:ext uri="{BB962C8B-B14F-4D97-AF65-F5344CB8AC3E}">
        <p14:creationId xmlns:p14="http://schemas.microsoft.com/office/powerpoint/2010/main" val="207771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open_loop_closed_circuit_Cooling-20.jpg"/>
          <p:cNvPicPr>
            <a:picLocks noChangeAspect="1"/>
          </p:cNvPicPr>
          <p:nvPr/>
        </p:nvPicPr>
        <p:blipFill>
          <a:blip r:embed="rId3" cstate="print">
            <a:extLst>
              <a:ext uri="{28A0092B-C50C-407E-A947-70E740481C1C}">
                <a14:useLocalDpi xmlns:a14="http://schemas.microsoft.com/office/drawing/2010/main" val="0"/>
              </a:ext>
            </a:extLst>
          </a:blip>
          <a:srcRect l="7956" t="16051" r="6702" b="8507"/>
          <a:stretch>
            <a:fillRect/>
          </a:stretch>
        </p:blipFill>
        <p:spPr bwMode="auto">
          <a:xfrm>
            <a:off x="1914100" y="3060670"/>
            <a:ext cx="4818715" cy="33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07" name="Rectangle 3"/>
          <p:cNvSpPr>
            <a:spLocks noGrp="1" noChangeArrowheads="1"/>
          </p:cNvSpPr>
          <p:nvPr>
            <p:ph idx="1"/>
          </p:nvPr>
        </p:nvSpPr>
        <p:spPr>
          <a:xfrm>
            <a:off x="1252330" y="1228299"/>
            <a:ext cx="9210954" cy="1906787"/>
          </a:xfrm>
        </p:spPr>
        <p:txBody>
          <a:bodyPr>
            <a:normAutofit/>
          </a:bodyPr>
          <a:lstStyle/>
          <a:p>
            <a:pPr marL="0" indent="0">
              <a:lnSpc>
                <a:spcPct val="90000"/>
              </a:lnSpc>
              <a:buNone/>
            </a:pPr>
            <a:r>
              <a:rPr lang="en-US" dirty="0">
                <a:ea typeface="ＭＳ Ｐゴシック" pitchFamily="-108" charset="-128"/>
              </a:rPr>
              <a:t>Temperature dead band configured to at least 20</a:t>
            </a:r>
            <a:r>
              <a:rPr lang="en-US" dirty="0">
                <a:ea typeface="ＭＳ Ｐゴシック" pitchFamily="-108" charset="-128"/>
                <a:cs typeface="Arial" pitchFamily="34" charset="0"/>
              </a:rPr>
              <a:t>ºF </a:t>
            </a:r>
            <a:r>
              <a:rPr lang="en-US" sz="2000" i="1" dirty="0">
                <a:ea typeface="ＭＳ Ｐゴシック" pitchFamily="-108" charset="-128"/>
                <a:cs typeface="Arial" pitchFamily="34" charset="0"/>
              </a:rPr>
              <a:t>(C403.4.2.3.1</a:t>
            </a:r>
            <a:r>
              <a:rPr lang="en-US" i="1" dirty="0">
                <a:ea typeface="ＭＳ Ｐゴシック" pitchFamily="-108" charset="-128"/>
                <a:cs typeface="Arial" pitchFamily="34" charset="0"/>
              </a:rPr>
              <a:t>)</a:t>
            </a:r>
          </a:p>
          <a:p>
            <a:pPr lvl="1">
              <a:lnSpc>
                <a:spcPct val="90000"/>
              </a:lnSpc>
              <a:buFont typeface="Wingdings" pitchFamily="2" charset="2"/>
              <a:buChar char="ü"/>
            </a:pPr>
            <a:r>
              <a:rPr lang="en-US" b="1" u="sng" dirty="0">
                <a:cs typeface="Arial" pitchFamily="34" charset="0"/>
              </a:rPr>
              <a:t>Exception</a:t>
            </a:r>
            <a:r>
              <a:rPr lang="en-US" dirty="0">
                <a:cs typeface="Arial" pitchFamily="34" charset="0"/>
              </a:rPr>
              <a:t>:</a:t>
            </a:r>
          </a:p>
          <a:p>
            <a:pPr lvl="2">
              <a:lnSpc>
                <a:spcPct val="90000"/>
              </a:lnSpc>
            </a:pPr>
            <a:r>
              <a:rPr lang="en-US" dirty="0">
                <a:cs typeface="Arial" pitchFamily="34" charset="0"/>
              </a:rPr>
              <a:t>Where system loop temp optimization controller is installed and can determine the most efficient operating temp based on real time conditions of demand and capacity</a:t>
            </a:r>
          </a:p>
          <a:p>
            <a:pPr lvl="1">
              <a:lnSpc>
                <a:spcPct val="90000"/>
              </a:lnSpc>
            </a:pPr>
            <a:endParaRPr lang="en-US" dirty="0">
              <a:cs typeface="Arial" pitchFamily="34" charset="0"/>
            </a:endParaRPr>
          </a:p>
        </p:txBody>
      </p:sp>
      <p:sp>
        <p:nvSpPr>
          <p:cNvPr id="379906" name="Rectangle 2"/>
          <p:cNvSpPr>
            <a:spLocks noGrp="1" noChangeArrowheads="1"/>
          </p:cNvSpPr>
          <p:nvPr>
            <p:ph type="title"/>
          </p:nvPr>
        </p:nvSpPr>
        <p:spPr>
          <a:xfrm>
            <a:off x="219686" y="5913"/>
            <a:ext cx="6936487" cy="921004"/>
          </a:xfrm>
        </p:spPr>
        <p:txBody>
          <a:bodyPr>
            <a:normAutofit fontScale="90000"/>
          </a:bodyPr>
          <a:lstStyle/>
          <a:p>
            <a:pPr>
              <a:lnSpc>
                <a:spcPct val="100000"/>
              </a:lnSpc>
            </a:pPr>
            <a:r>
              <a:rPr lang="en-US" sz="2700" b="1" dirty="0">
                <a:ea typeface="ＭＳ Ｐゴシック" pitchFamily="-108" charset="-128"/>
              </a:rPr>
              <a:t>Hydronic Water Loop Heat Pump Systems </a:t>
            </a:r>
            <a:br>
              <a:rPr lang="en-US" sz="2400" b="1" dirty="0">
                <a:ea typeface="ＭＳ Ｐゴシック" pitchFamily="-108" charset="-128"/>
              </a:rPr>
            </a:br>
            <a:r>
              <a:rPr lang="en-US" sz="2200" b="1" i="1" dirty="0">
                <a:ea typeface="ＭＳ Ｐゴシック" pitchFamily="-108" charset="-128"/>
              </a:rPr>
              <a:t>Section C403.4.3.1</a:t>
            </a:r>
          </a:p>
        </p:txBody>
      </p:sp>
      <p:sp>
        <p:nvSpPr>
          <p:cNvPr id="6" name="TextBox 5"/>
          <p:cNvSpPr txBox="1"/>
          <p:nvPr/>
        </p:nvSpPr>
        <p:spPr>
          <a:xfrm>
            <a:off x="3516574" y="6309696"/>
            <a:ext cx="3439237" cy="914400"/>
          </a:xfrm>
          <a:prstGeom prst="rect">
            <a:avLst/>
          </a:prstGeom>
        </p:spPr>
        <p:txBody>
          <a:bodyPr vert="horz" wrap="none" lIns="91440" tIns="45720" rIns="91440" bIns="45720" rtlCol="0">
            <a:normAutofit/>
          </a:bodyPr>
          <a:lstStyle/>
          <a:p>
            <a:pPr defTabSz="457200" fontAlgn="auto">
              <a:spcBef>
                <a:spcPct val="20000"/>
              </a:spcBef>
              <a:spcAft>
                <a:spcPts val="0"/>
              </a:spcAft>
            </a:pPr>
            <a:r>
              <a:rPr lang="en-US" sz="900" i="1" dirty="0">
                <a:latin typeface="Arial Narrow"/>
                <a:ea typeface="+mn-ea"/>
                <a:cs typeface="Arial Narrow"/>
              </a:rPr>
              <a:t>Diagram Courtesy of Ken Baker</a:t>
            </a:r>
          </a:p>
        </p:txBody>
      </p:sp>
      <p:sp>
        <p:nvSpPr>
          <p:cNvPr id="3" name="TextBox 2"/>
          <p:cNvSpPr txBox="1"/>
          <p:nvPr/>
        </p:nvSpPr>
        <p:spPr>
          <a:xfrm>
            <a:off x="7444997" y="2879679"/>
            <a:ext cx="2965829" cy="2988859"/>
          </a:xfrm>
          <a:prstGeom prst="rect">
            <a:avLst/>
          </a:prstGeom>
        </p:spPr>
        <p:txBody>
          <a:bodyPr vert="horz" wrap="square" lIns="91440" tIns="45720" rIns="91440" bIns="45720" rtlCol="0">
            <a:normAutofit/>
          </a:bodyPr>
          <a:lstStyle/>
          <a:p>
            <a:pPr defTabSz="457200" fontAlgn="auto">
              <a:spcBef>
                <a:spcPct val="20000"/>
              </a:spcBef>
              <a:spcAft>
                <a:spcPts val="0"/>
              </a:spcAft>
            </a:pPr>
            <a:r>
              <a:rPr lang="en-US" sz="2323" b="0" dirty="0">
                <a:latin typeface="Arial Narrow"/>
                <a:ea typeface="+mn-ea"/>
                <a:cs typeface="Arial Narrow"/>
              </a:rPr>
              <a:t>Example:</a:t>
            </a:r>
          </a:p>
          <a:p>
            <a:pPr defTabSz="457200" fontAlgn="auto">
              <a:spcBef>
                <a:spcPct val="20000"/>
              </a:spcBef>
              <a:spcAft>
                <a:spcPts val="0"/>
              </a:spcAft>
            </a:pPr>
            <a:r>
              <a:rPr lang="en-US" sz="2323" b="0" dirty="0">
                <a:latin typeface="Arial Narrow"/>
                <a:ea typeface="+mn-ea"/>
                <a:cs typeface="Arial Narrow"/>
              </a:rPr>
              <a:t>Heat rejection off below 75ºF loop temperature.</a:t>
            </a:r>
          </a:p>
          <a:p>
            <a:pPr defTabSz="457200" fontAlgn="auto">
              <a:spcBef>
                <a:spcPct val="20000"/>
              </a:spcBef>
              <a:spcAft>
                <a:spcPts val="0"/>
              </a:spcAft>
            </a:pPr>
            <a:r>
              <a:rPr lang="en-US" sz="2323" b="0" dirty="0">
                <a:latin typeface="Arial Narrow"/>
                <a:ea typeface="+mn-ea"/>
                <a:cs typeface="Arial Narrow"/>
              </a:rPr>
              <a:t>Boiler off above 55</a:t>
            </a:r>
            <a:r>
              <a:rPr lang="en-US" sz="2323" b="0" dirty="0">
                <a:latin typeface="Arial Narrow"/>
                <a:cs typeface="Arial Narrow"/>
              </a:rPr>
              <a:t>º</a:t>
            </a:r>
            <a:r>
              <a:rPr lang="en-US" sz="2323" b="0" dirty="0">
                <a:latin typeface="Arial Narrow"/>
                <a:ea typeface="+mn-ea"/>
                <a:cs typeface="Arial Narrow"/>
              </a:rPr>
              <a:t>F loop temperature</a:t>
            </a:r>
          </a:p>
          <a:p>
            <a:pPr defTabSz="457200" fontAlgn="auto">
              <a:spcBef>
                <a:spcPct val="20000"/>
              </a:spcBef>
              <a:spcAft>
                <a:spcPts val="0"/>
              </a:spcAft>
            </a:pPr>
            <a:r>
              <a:rPr lang="en-US" sz="2323" b="0" dirty="0">
                <a:latin typeface="Arial Narrow"/>
                <a:cs typeface="Arial Narrow"/>
              </a:rPr>
              <a:t>	75ºF - 55ºF = </a:t>
            </a:r>
          </a:p>
          <a:p>
            <a:pPr defTabSz="457200" fontAlgn="auto">
              <a:spcBef>
                <a:spcPct val="20000"/>
              </a:spcBef>
              <a:spcAft>
                <a:spcPts val="0"/>
              </a:spcAft>
            </a:pPr>
            <a:r>
              <a:rPr lang="en-US" sz="2323" b="0" dirty="0">
                <a:latin typeface="Arial Narrow"/>
                <a:cs typeface="Arial Narrow"/>
              </a:rPr>
              <a:t>	20ºF dead band</a:t>
            </a:r>
          </a:p>
        </p:txBody>
      </p:sp>
    </p:spTree>
    <p:extLst>
      <p:ext uri="{BB962C8B-B14F-4D97-AF65-F5344CB8AC3E}">
        <p14:creationId xmlns:p14="http://schemas.microsoft.com/office/powerpoint/2010/main" val="2322039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Grp="1" noChangeArrowheads="1"/>
          </p:cNvSpPr>
          <p:nvPr>
            <p:ph idx="1"/>
          </p:nvPr>
        </p:nvSpPr>
        <p:spPr>
          <a:xfrm>
            <a:off x="755375" y="1296537"/>
            <a:ext cx="9707910" cy="5020810"/>
          </a:xfrm>
        </p:spPr>
        <p:txBody>
          <a:bodyPr>
            <a:normAutofit/>
          </a:bodyPr>
          <a:lstStyle/>
          <a:p>
            <a:pPr marL="0" indent="0">
              <a:lnSpc>
                <a:spcPct val="90000"/>
              </a:lnSpc>
              <a:buNone/>
            </a:pPr>
            <a:r>
              <a:rPr lang="en-US" dirty="0">
                <a:ea typeface="ＭＳ Ｐゴシック" pitchFamily="-108" charset="-128"/>
                <a:cs typeface="Arial" pitchFamily="34" charset="0"/>
              </a:rPr>
              <a:t>Heat rejection equipment in Climate Zones 3 - 8 </a:t>
            </a:r>
          </a:p>
          <a:p>
            <a:pPr lvl="1">
              <a:lnSpc>
                <a:spcPct val="90000"/>
              </a:lnSpc>
              <a:buFont typeface="Wingdings" pitchFamily="2" charset="2"/>
              <a:buChar char="ü"/>
            </a:pPr>
            <a:r>
              <a:rPr lang="en-US" dirty="0">
                <a:cs typeface="Arial" pitchFamily="34" charset="0"/>
              </a:rPr>
              <a:t>Closed-circuit cooling tower used directly in heat pump loop</a:t>
            </a:r>
          </a:p>
          <a:p>
            <a:pPr lvl="2">
              <a:lnSpc>
                <a:spcPct val="90000"/>
              </a:lnSpc>
            </a:pPr>
            <a:r>
              <a:rPr lang="en-US" dirty="0">
                <a:cs typeface="Arial" pitchFamily="34" charset="0"/>
              </a:rPr>
              <a:t>Install either automatic valve to bypass flow of water around tower, except for minimal freeze protection flow OR lower leakage positive closure dampers to be provided</a:t>
            </a:r>
          </a:p>
          <a:p>
            <a:pPr lvl="1">
              <a:lnSpc>
                <a:spcPct val="90000"/>
              </a:lnSpc>
              <a:buFont typeface="Wingdings" pitchFamily="2" charset="2"/>
              <a:buChar char="ü"/>
            </a:pPr>
            <a:r>
              <a:rPr lang="en-US" dirty="0">
                <a:cs typeface="Arial" pitchFamily="34" charset="0"/>
              </a:rPr>
              <a:t>Open-circuit tower used directly in heat pump loop</a:t>
            </a:r>
          </a:p>
          <a:p>
            <a:pPr lvl="2">
              <a:lnSpc>
                <a:spcPct val="90000"/>
              </a:lnSpc>
            </a:pPr>
            <a:r>
              <a:rPr lang="en-US" dirty="0">
                <a:cs typeface="Arial" pitchFamily="34" charset="0"/>
              </a:rPr>
              <a:t>Install automatic valve to bypass all heat pump water flow around tower</a:t>
            </a:r>
          </a:p>
          <a:p>
            <a:pPr lvl="1">
              <a:lnSpc>
                <a:spcPct val="90000"/>
              </a:lnSpc>
              <a:buFont typeface="Wingdings" pitchFamily="2" charset="2"/>
              <a:buChar char="ü"/>
            </a:pPr>
            <a:r>
              <a:rPr lang="en-US" dirty="0">
                <a:cs typeface="Arial" pitchFamily="34" charset="0"/>
              </a:rPr>
              <a:t>Open- or closed-circuit tower used in conjunction with separate heat exchanger to isolate cooling tower from heat pump loop</a:t>
            </a:r>
          </a:p>
          <a:p>
            <a:pPr lvl="2">
              <a:lnSpc>
                <a:spcPct val="90000"/>
              </a:lnSpc>
            </a:pPr>
            <a:r>
              <a:rPr lang="en-US" dirty="0">
                <a:cs typeface="Arial" pitchFamily="34" charset="0"/>
              </a:rPr>
              <a:t>Heat loss controlled by shutting down the circulation pump on cooling tower loop</a:t>
            </a:r>
          </a:p>
          <a:p>
            <a:pPr marL="0" indent="0">
              <a:buNone/>
            </a:pPr>
            <a:r>
              <a:rPr lang="en-US" dirty="0">
                <a:ea typeface="ＭＳ Ｐゴシック" pitchFamily="-108" charset="-128"/>
                <a:cs typeface="Arial" pitchFamily="34" charset="0"/>
              </a:rPr>
              <a:t>Exception:  Where it can be demonstrated that a heat pump system will be required to reject heat throughout the year</a:t>
            </a:r>
          </a:p>
          <a:p>
            <a:pPr marL="0" indent="0">
              <a:buNone/>
            </a:pPr>
            <a:endParaRPr lang="en-US" sz="2000" i="1" dirty="0">
              <a:solidFill>
                <a:srgbClr val="FF0000"/>
              </a:solidFill>
              <a:ea typeface="ＭＳ Ｐゴシック" pitchFamily="-108" charset="-128"/>
              <a:cs typeface="Arial" pitchFamily="34" charset="0"/>
            </a:endParaRPr>
          </a:p>
          <a:p>
            <a:pPr marL="914400" lvl="2" indent="0">
              <a:lnSpc>
                <a:spcPct val="90000"/>
              </a:lnSpc>
              <a:buNone/>
            </a:pPr>
            <a:endParaRPr lang="en-US" dirty="0">
              <a:cs typeface="Arial" pitchFamily="34" charset="0"/>
            </a:endParaRPr>
          </a:p>
        </p:txBody>
      </p:sp>
      <p:sp>
        <p:nvSpPr>
          <p:cNvPr id="379906" name="Rectangle 2"/>
          <p:cNvSpPr>
            <a:spLocks noGrp="1" noChangeArrowheads="1"/>
          </p:cNvSpPr>
          <p:nvPr>
            <p:ph type="title"/>
          </p:nvPr>
        </p:nvSpPr>
        <p:spPr>
          <a:xfrm>
            <a:off x="333591" y="0"/>
            <a:ext cx="6981609" cy="921004"/>
          </a:xfrm>
        </p:spPr>
        <p:txBody>
          <a:bodyPr>
            <a:normAutofit fontScale="90000"/>
          </a:bodyPr>
          <a:lstStyle/>
          <a:p>
            <a:pPr>
              <a:lnSpc>
                <a:spcPct val="100000"/>
              </a:lnSpc>
            </a:pPr>
            <a:r>
              <a:rPr lang="en-US" sz="2700" b="1" dirty="0">
                <a:ea typeface="ＭＳ Ｐゴシック" pitchFamily="-108" charset="-128"/>
              </a:rPr>
              <a:t>Hydronic Water Loop Heat Pump Systems </a:t>
            </a:r>
            <a:br>
              <a:rPr lang="en-US" sz="2400" b="1" dirty="0">
                <a:ea typeface="ＭＳ Ｐゴシック" pitchFamily="-108" charset="-128"/>
              </a:rPr>
            </a:br>
            <a:r>
              <a:rPr lang="en-US" sz="2200" b="1" i="1" dirty="0">
                <a:ea typeface="ＭＳ Ｐゴシック" pitchFamily="-108" charset="-128"/>
              </a:rPr>
              <a:t>Section C403.4.3.3.2</a:t>
            </a:r>
          </a:p>
        </p:txBody>
      </p:sp>
    </p:spTree>
    <p:extLst>
      <p:ext uri="{BB962C8B-B14F-4D97-AF65-F5344CB8AC3E}">
        <p14:creationId xmlns:p14="http://schemas.microsoft.com/office/powerpoint/2010/main" val="1973602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3"/>
          <p:cNvSpPr>
            <a:spLocks noGrp="1" noChangeArrowheads="1"/>
          </p:cNvSpPr>
          <p:nvPr>
            <p:ph idx="1"/>
          </p:nvPr>
        </p:nvSpPr>
        <p:spPr>
          <a:xfrm>
            <a:off x="1162879" y="1282891"/>
            <a:ext cx="9047922" cy="5184585"/>
          </a:xfrm>
        </p:spPr>
        <p:txBody>
          <a:bodyPr/>
          <a:lstStyle/>
          <a:p>
            <a:pPr marL="0" indent="0">
              <a:buNone/>
            </a:pPr>
            <a:r>
              <a:rPr lang="en-US" dirty="0">
                <a:ea typeface="ＭＳ Ｐゴシック" pitchFamily="-108" charset="-128"/>
                <a:cs typeface="Arial" pitchFamily="34" charset="0"/>
              </a:rPr>
              <a:t>Two position shutoff valve </a:t>
            </a:r>
            <a:endParaRPr lang="en-US" sz="2000" i="1" dirty="0">
              <a:ea typeface="ＭＳ Ｐゴシック" pitchFamily="-108" charset="-128"/>
              <a:cs typeface="Arial" pitchFamily="34" charset="0"/>
            </a:endParaRPr>
          </a:p>
          <a:p>
            <a:pPr lvl="1">
              <a:buFont typeface="Wingdings" pitchFamily="2" charset="2"/>
              <a:buChar char="ü"/>
            </a:pPr>
            <a:r>
              <a:rPr lang="en-US" dirty="0">
                <a:cs typeface="Arial" pitchFamily="34" charset="0"/>
              </a:rPr>
              <a:t>Required on each hydronic heat pump where total system pump power &gt; 10 </a:t>
            </a:r>
            <a:r>
              <a:rPr lang="en-US" dirty="0" err="1">
                <a:cs typeface="Arial" pitchFamily="34" charset="0"/>
              </a:rPr>
              <a:t>hp</a:t>
            </a:r>
            <a:endParaRPr lang="en-US" dirty="0">
              <a:cs typeface="Arial" pitchFamily="34" charset="0"/>
            </a:endParaRPr>
          </a:p>
        </p:txBody>
      </p:sp>
      <p:sp>
        <p:nvSpPr>
          <p:cNvPr id="380930" name="Rectangle 2"/>
          <p:cNvSpPr>
            <a:spLocks noGrp="1" noChangeArrowheads="1"/>
          </p:cNvSpPr>
          <p:nvPr>
            <p:ph type="title"/>
          </p:nvPr>
        </p:nvSpPr>
        <p:spPr>
          <a:xfrm>
            <a:off x="397566" y="0"/>
            <a:ext cx="7337020" cy="921004"/>
          </a:xfrm>
        </p:spPr>
        <p:txBody>
          <a:bodyPr>
            <a:normAutofit/>
          </a:bodyPr>
          <a:lstStyle/>
          <a:p>
            <a:pPr>
              <a:lnSpc>
                <a:spcPct val="100000"/>
              </a:lnSpc>
            </a:pPr>
            <a:r>
              <a:rPr lang="en-US" sz="2400" b="1" dirty="0">
                <a:ea typeface="ＭＳ Ｐゴシック" pitchFamily="-108" charset="-128"/>
              </a:rPr>
              <a:t>Hydronic Water Loop Heat Pump Systems </a:t>
            </a:r>
            <a:br>
              <a:rPr lang="en-US" sz="2400" b="1" dirty="0">
                <a:ea typeface="ＭＳ Ｐゴシック" pitchFamily="-108" charset="-128"/>
              </a:rPr>
            </a:br>
            <a:r>
              <a:rPr lang="en-US" sz="2200" b="1" i="1" dirty="0">
                <a:ea typeface="ＭＳ Ｐゴシック" pitchFamily="-108" charset="-128"/>
              </a:rPr>
              <a:t>Section C403.4.3.3.3</a:t>
            </a:r>
          </a:p>
        </p:txBody>
      </p:sp>
      <p:pic>
        <p:nvPicPr>
          <p:cNvPr id="5" name="Picture 4" descr="heat_pump_setup_final-21.jpg"/>
          <p:cNvPicPr>
            <a:picLocks noChangeAspect="1"/>
          </p:cNvPicPr>
          <p:nvPr/>
        </p:nvPicPr>
        <p:blipFill>
          <a:blip r:embed="rId3" cstate="print">
            <a:extLst>
              <a:ext uri="{28A0092B-C50C-407E-A947-70E740481C1C}">
                <a14:useLocalDpi xmlns:a14="http://schemas.microsoft.com/office/drawing/2010/main" val="0"/>
              </a:ext>
            </a:extLst>
          </a:blip>
          <a:srcRect l="27869" t="26701" r="36066" b="30937"/>
          <a:stretch>
            <a:fillRect/>
          </a:stretch>
        </p:blipFill>
        <p:spPr bwMode="auto">
          <a:xfrm>
            <a:off x="5778691" y="2299598"/>
            <a:ext cx="4275161" cy="388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DL_UofI_Logo_w_COPYRIGHT-02.jpg"/>
          <p:cNvPicPr>
            <a:picLocks noChangeAspect="1"/>
          </p:cNvPicPr>
          <p:nvPr/>
        </p:nvPicPr>
        <p:blipFill>
          <a:blip r:embed="rId4" cstate="print">
            <a:extLst>
              <a:ext uri="{28A0092B-C50C-407E-A947-70E740481C1C}">
                <a14:useLocalDpi xmlns:a14="http://schemas.microsoft.com/office/drawing/2010/main" val="0"/>
              </a:ext>
            </a:extLst>
          </a:blip>
          <a:srcRect l="7143" t="12343" r="10619" b="12343"/>
          <a:stretch>
            <a:fillRect/>
          </a:stretch>
        </p:blipFill>
        <p:spPr bwMode="auto">
          <a:xfrm>
            <a:off x="6215418" y="5575300"/>
            <a:ext cx="1447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494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idx="1"/>
          </p:nvPr>
        </p:nvSpPr>
        <p:spPr>
          <a:xfrm>
            <a:off x="735496" y="1201004"/>
            <a:ext cx="9475304" cy="5266472"/>
          </a:xfrm>
        </p:spPr>
        <p:txBody>
          <a:bodyPr>
            <a:normAutofit/>
          </a:bodyPr>
          <a:lstStyle/>
          <a:p>
            <a:pPr>
              <a:buFontTx/>
              <a:buNone/>
            </a:pPr>
            <a:r>
              <a:rPr lang="en-US" dirty="0">
                <a:ea typeface="ＭＳ Ｐゴシック" pitchFamily="-108" charset="-128"/>
              </a:rPr>
              <a:t>System </a:t>
            </a:r>
            <a:r>
              <a:rPr lang="en-US" dirty="0">
                <a:ea typeface="ＭＳ Ｐゴシック" pitchFamily="-108" charset="-128"/>
                <a:cs typeface="Arial" pitchFamily="34" charset="0"/>
              </a:rPr>
              <a:t>≥</a:t>
            </a:r>
            <a:r>
              <a:rPr lang="en-US" dirty="0">
                <a:ea typeface="ＭＳ Ｐゴシック" pitchFamily="-108" charset="-128"/>
              </a:rPr>
              <a:t> 300,000 Btu/h heating or cooling must include</a:t>
            </a:r>
          </a:p>
          <a:p>
            <a:pPr lvl="1">
              <a:buFont typeface="Wingdings" pitchFamily="2" charset="2"/>
              <a:buChar char="ü"/>
            </a:pPr>
            <a:r>
              <a:rPr lang="en-US" dirty="0">
                <a:ea typeface="ＭＳ Ｐゴシック" pitchFamily="-108" charset="-128"/>
              </a:rPr>
              <a:t>Temperature reset </a:t>
            </a:r>
            <a:r>
              <a:rPr lang="en-US" u="sng" dirty="0">
                <a:ea typeface="ＭＳ Ｐゴシック" pitchFamily="-108" charset="-128"/>
              </a:rPr>
              <a:t>and</a:t>
            </a:r>
            <a:r>
              <a:rPr lang="en-US" dirty="0">
                <a:ea typeface="ＭＳ Ｐゴシック" pitchFamily="-108" charset="-128"/>
              </a:rPr>
              <a:t> variable flow </a:t>
            </a:r>
          </a:p>
          <a:p>
            <a:pPr lvl="2"/>
            <a:r>
              <a:rPr lang="en-US" dirty="0"/>
              <a:t>Configured automatic resets for supply water temperature by at least 25% of design supply-to-return temperature differences </a:t>
            </a:r>
            <a:r>
              <a:rPr lang="en-US" b="1" dirty="0"/>
              <a:t>and</a:t>
            </a:r>
          </a:p>
          <a:p>
            <a:pPr lvl="2"/>
            <a:r>
              <a:rPr lang="en-US" dirty="0"/>
              <a:t>Automatic vary fluid flow if a combined motor capacity ≥ 2 hp with ≥ 3 control valves or other devices: </a:t>
            </a:r>
          </a:p>
          <a:p>
            <a:pPr marL="1371600" lvl="3" indent="0">
              <a:buNone/>
            </a:pPr>
            <a:r>
              <a:rPr lang="en-US" dirty="0"/>
              <a:t>Must reduce system design flow rate by </a:t>
            </a:r>
            <a:r>
              <a:rPr lang="en-US" u="sng" dirty="0"/>
              <a:t>&gt;</a:t>
            </a:r>
            <a:r>
              <a:rPr lang="en-US" dirty="0"/>
              <a:t> 50% by </a:t>
            </a:r>
          </a:p>
          <a:p>
            <a:pPr marL="1371600" lvl="3" indent="0">
              <a:buNone/>
            </a:pPr>
            <a:r>
              <a:rPr lang="en-US" dirty="0"/>
              <a:t>designed valves or pumps that modulate flow:</a:t>
            </a:r>
          </a:p>
          <a:p>
            <a:pPr lvl="3"/>
            <a:r>
              <a:rPr lang="en-US" dirty="0"/>
              <a:t>Modulating valves or VSD on pumps,</a:t>
            </a:r>
          </a:p>
          <a:p>
            <a:pPr lvl="3"/>
            <a:r>
              <a:rPr lang="en-US" dirty="0"/>
              <a:t>Valves that step open and close OR</a:t>
            </a:r>
          </a:p>
          <a:p>
            <a:pPr lvl="3"/>
            <a:r>
              <a:rPr lang="en-US" dirty="0"/>
              <a:t>Sequencing pumps or valves turn on and of as function of load</a:t>
            </a:r>
          </a:p>
        </p:txBody>
      </p:sp>
      <p:sp>
        <p:nvSpPr>
          <p:cNvPr id="45059" name="Rectangle 2"/>
          <p:cNvSpPr>
            <a:spLocks noGrp="1" noChangeArrowheads="1"/>
          </p:cNvSpPr>
          <p:nvPr>
            <p:ph type="title"/>
          </p:nvPr>
        </p:nvSpPr>
        <p:spPr>
          <a:xfrm>
            <a:off x="314541" y="0"/>
            <a:ext cx="5391624" cy="921004"/>
          </a:xfrm>
        </p:spPr>
        <p:txBody>
          <a:bodyPr/>
          <a:lstStyle/>
          <a:p>
            <a:pPr>
              <a:lnSpc>
                <a:spcPct val="100000"/>
              </a:lnSpc>
            </a:pPr>
            <a:r>
              <a:rPr lang="en-US" sz="2400" b="1" dirty="0">
                <a:ea typeface="ＭＳ Ｐゴシック" pitchFamily="-108" charset="-128"/>
              </a:rPr>
              <a:t>Hydronic System Part Load Control </a:t>
            </a:r>
            <a:r>
              <a:rPr lang="en-US" sz="2400" b="1" i="1" dirty="0">
                <a:ea typeface="ＭＳ Ｐゴシック" pitchFamily="-108" charset="-128"/>
              </a:rPr>
              <a:t>Section </a:t>
            </a:r>
            <a:r>
              <a:rPr lang="en-US" sz="2000" b="1" i="1" dirty="0">
                <a:ea typeface="ＭＳ Ｐゴシック" pitchFamily="-108" charset="-128"/>
              </a:rPr>
              <a:t>C403.4.4</a:t>
            </a:r>
          </a:p>
        </p:txBody>
      </p:sp>
    </p:spTree>
    <p:extLst>
      <p:ext uri="{BB962C8B-B14F-4D97-AF65-F5344CB8AC3E}">
        <p14:creationId xmlns:p14="http://schemas.microsoft.com/office/powerpoint/2010/main" val="4110712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idx="1"/>
          </p:nvPr>
        </p:nvSpPr>
        <p:spPr>
          <a:xfrm>
            <a:off x="745435" y="1201004"/>
            <a:ext cx="9465365" cy="5266472"/>
          </a:xfrm>
        </p:spPr>
        <p:txBody>
          <a:bodyPr>
            <a:normAutofit/>
          </a:bodyPr>
          <a:lstStyle/>
          <a:p>
            <a:pPr lvl="2"/>
            <a:r>
              <a:rPr lang="en-US" dirty="0"/>
              <a:t>Automatic vary pump flow on heating-water systems, chilled-water systems and heat rejection loops serving cooled unitary air conditioners </a:t>
            </a:r>
          </a:p>
          <a:p>
            <a:pPr lvl="3"/>
            <a:r>
              <a:rPr lang="en-US" dirty="0"/>
              <a:t>Where pumps operate continuously or based on a time schedule, pumps with nominal output </a:t>
            </a:r>
            <a:r>
              <a:rPr lang="en-US" dirty="0" err="1"/>
              <a:t>hp</a:t>
            </a:r>
            <a:r>
              <a:rPr lang="en-US" dirty="0"/>
              <a:t> of ≥ 2hp to have a variable speed drive</a:t>
            </a:r>
          </a:p>
          <a:p>
            <a:pPr lvl="3"/>
            <a:r>
              <a:rPr lang="en-US" dirty="0"/>
              <a:t>Where pumps have automatic direct digital control configured to operate pumps only when zone heating or cooling is required, a variable speed drive to be provided for pumps with motors having the same or greater nominal output power per Table C403.4.4 based on climate zone and system served</a:t>
            </a:r>
          </a:p>
          <a:p>
            <a:pPr lvl="2"/>
            <a:endParaRPr lang="en-US" dirty="0"/>
          </a:p>
          <a:p>
            <a:pPr lvl="2"/>
            <a:r>
              <a:rPr lang="en-US" dirty="0"/>
              <a:t>Where a variable speed drive is required per above bullet, pump motor power input to be not more than 30% of design wattage at 50% of design water flow. Pump flow rate to be controlled to maintain one control valve nearly wide open Or to satisfy the minimum differential pressure.</a:t>
            </a:r>
          </a:p>
        </p:txBody>
      </p:sp>
      <p:sp>
        <p:nvSpPr>
          <p:cNvPr id="45059" name="Rectangle 2"/>
          <p:cNvSpPr>
            <a:spLocks noGrp="1" noChangeArrowheads="1"/>
          </p:cNvSpPr>
          <p:nvPr>
            <p:ph type="title"/>
          </p:nvPr>
        </p:nvSpPr>
        <p:spPr>
          <a:xfrm>
            <a:off x="324480" y="0"/>
            <a:ext cx="5391624" cy="921004"/>
          </a:xfrm>
        </p:spPr>
        <p:txBody>
          <a:bodyPr/>
          <a:lstStyle/>
          <a:p>
            <a:pPr>
              <a:lnSpc>
                <a:spcPct val="100000"/>
              </a:lnSpc>
            </a:pPr>
            <a:r>
              <a:rPr lang="en-US" sz="2400" b="1" dirty="0">
                <a:ea typeface="ＭＳ Ｐゴシック" pitchFamily="-108" charset="-128"/>
              </a:rPr>
              <a:t>Hydronic System Part Load Control </a:t>
            </a:r>
            <a:r>
              <a:rPr lang="en-US" sz="2000" b="1" i="1" dirty="0">
                <a:ea typeface="ＭＳ Ｐゴシック" pitchFamily="-108" charset="-128"/>
              </a:rPr>
              <a:t>Section C403.4.4 – Cont’d</a:t>
            </a:r>
          </a:p>
        </p:txBody>
      </p:sp>
    </p:spTree>
    <p:extLst>
      <p:ext uri="{BB962C8B-B14F-4D97-AF65-F5344CB8AC3E}">
        <p14:creationId xmlns:p14="http://schemas.microsoft.com/office/powerpoint/2010/main" val="3594883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4826" y="1214651"/>
            <a:ext cx="8382563" cy="5252824"/>
          </a:xfrm>
        </p:spPr>
        <p:txBody>
          <a:bodyPr>
            <a:normAutofit/>
          </a:bodyPr>
          <a:lstStyle/>
          <a:p>
            <a:pPr marL="0" indent="0">
              <a:buNone/>
            </a:pPr>
            <a:r>
              <a:rPr lang="en-US" b="1" u="sng" dirty="0"/>
              <a:t>Exceptions</a:t>
            </a:r>
            <a:r>
              <a:rPr lang="en-US" dirty="0"/>
              <a:t>:</a:t>
            </a:r>
          </a:p>
          <a:p>
            <a:pPr>
              <a:buFont typeface="Arial" panose="020B0604020202020204" pitchFamily="34" charset="0"/>
              <a:buChar char="•"/>
            </a:pPr>
            <a:r>
              <a:rPr lang="en-US" dirty="0"/>
              <a:t>Supply-water temp. reset for chilled-water systems supplied by off-site district chilled water or chilled water from ice storage systems</a:t>
            </a:r>
          </a:p>
          <a:p>
            <a:pPr>
              <a:buFont typeface="Arial" panose="020B0604020202020204" pitchFamily="34" charset="0"/>
              <a:buChar char="•"/>
            </a:pPr>
            <a:r>
              <a:rPr lang="en-US" dirty="0"/>
              <a:t>Variable pump flow not required on</a:t>
            </a:r>
          </a:p>
          <a:p>
            <a:pPr lvl="1">
              <a:buFont typeface="Arial" panose="020B0604020202020204" pitchFamily="34" charset="0"/>
              <a:buChar char="•"/>
            </a:pPr>
            <a:r>
              <a:rPr lang="en-US" sz="2100" dirty="0"/>
              <a:t>dedicated coil circulation pumps for freeze protection</a:t>
            </a:r>
          </a:p>
          <a:p>
            <a:pPr lvl="1">
              <a:buFont typeface="Arial" panose="020B0604020202020204" pitchFamily="34" charset="0"/>
              <a:buChar char="•"/>
            </a:pPr>
            <a:r>
              <a:rPr lang="en-US" sz="2100" dirty="0"/>
              <a:t>dedicated equipment circulation pumps </a:t>
            </a:r>
            <a:r>
              <a:rPr lang="en-US" dirty="0"/>
              <a:t>where configured in </a:t>
            </a:r>
            <a:r>
              <a:rPr lang="en-US" sz="2100" dirty="0"/>
              <a:t>primary/secondary design </a:t>
            </a:r>
            <a:r>
              <a:rPr lang="en-US" dirty="0"/>
              <a:t>to provide the minimum flow requirements of the equipment manufacturer for proper operation of equipment</a:t>
            </a:r>
          </a:p>
          <a:p>
            <a:pPr>
              <a:buFont typeface="Arial" panose="020B0604020202020204" pitchFamily="34" charset="0"/>
              <a:buChar char="•"/>
            </a:pPr>
            <a:r>
              <a:rPr lang="en-US" dirty="0"/>
              <a:t>Variable speed drives not required on heating water pumps where more than 50% of annual heat is generated by electric boiler</a:t>
            </a:r>
          </a:p>
        </p:txBody>
      </p:sp>
      <p:sp>
        <p:nvSpPr>
          <p:cNvPr id="3" name="Title 2"/>
          <p:cNvSpPr>
            <a:spLocks noGrp="1"/>
          </p:cNvSpPr>
          <p:nvPr>
            <p:ph type="title"/>
          </p:nvPr>
        </p:nvSpPr>
        <p:spPr/>
        <p:txBody>
          <a:bodyPr/>
          <a:lstStyle/>
          <a:p>
            <a:r>
              <a:rPr lang="en-US" sz="2400" b="1" dirty="0">
                <a:ea typeface="ＭＳ Ｐゴシック" pitchFamily="-108" charset="-128"/>
              </a:rPr>
              <a:t>Hydronic System Part Load Control </a:t>
            </a:r>
            <a:br>
              <a:rPr lang="en-US" sz="2400" b="1" dirty="0">
                <a:ea typeface="ＭＳ Ｐゴシック" pitchFamily="-108" charset="-128"/>
              </a:rPr>
            </a:br>
            <a:r>
              <a:rPr lang="en-US" sz="2000" b="1" i="1" dirty="0">
                <a:ea typeface="ＭＳ Ｐゴシック" pitchFamily="-108" charset="-128"/>
              </a:rPr>
              <a:t>Section C403.4.4 – Cont’d</a:t>
            </a:r>
            <a:endParaRPr lang="en-US" sz="2000" i="1" dirty="0">
              <a:solidFill>
                <a:srgbClr val="FF0000"/>
              </a:solidFill>
            </a:endParaRPr>
          </a:p>
        </p:txBody>
      </p:sp>
    </p:spTree>
    <p:extLst>
      <p:ext uri="{BB962C8B-B14F-4D97-AF65-F5344CB8AC3E}">
        <p14:creationId xmlns:p14="http://schemas.microsoft.com/office/powerpoint/2010/main" val="1153328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4" name="Picture 4" descr="multiple chiller schematic"/>
          <p:cNvPicPr>
            <a:picLocks noGrp="1" noChangeAspect="1" noChangeArrowheads="1"/>
          </p:cNvPicPr>
          <p:nvPr>
            <p:ph sz="half" idx="1"/>
          </p:nvPr>
        </p:nvPicPr>
        <p:blipFill>
          <a:blip r:embed="rId3" cstate="print"/>
          <a:stretch>
            <a:fillRect/>
          </a:stretch>
        </p:blipFill>
        <p:spPr>
          <a:xfrm>
            <a:off x="1701421" y="1460311"/>
            <a:ext cx="4299848" cy="2887624"/>
          </a:xfrm>
          <a:noFill/>
          <a:ln/>
        </p:spPr>
      </p:pic>
      <p:sp>
        <p:nvSpPr>
          <p:cNvPr id="384003" name="Rectangle 3"/>
          <p:cNvSpPr>
            <a:spLocks noGrp="1" noChangeArrowheads="1"/>
          </p:cNvSpPr>
          <p:nvPr>
            <p:ph sz="half" idx="2"/>
          </p:nvPr>
        </p:nvSpPr>
        <p:spPr>
          <a:xfrm>
            <a:off x="6205182" y="1590675"/>
            <a:ext cx="4271748" cy="4876800"/>
          </a:xfrm>
        </p:spPr>
        <p:txBody>
          <a:bodyPr/>
          <a:lstStyle/>
          <a:p>
            <a:pPr marL="0" indent="0">
              <a:lnSpc>
                <a:spcPct val="90000"/>
              </a:lnSpc>
              <a:buNone/>
            </a:pPr>
            <a:r>
              <a:rPr lang="en-US" dirty="0">
                <a:ea typeface="ＭＳ Ｐゴシック" pitchFamily="-108" charset="-128"/>
              </a:rPr>
              <a:t>Multiple chiller chilled water plants</a:t>
            </a:r>
          </a:p>
          <a:p>
            <a:pPr lvl="1">
              <a:lnSpc>
                <a:spcPct val="90000"/>
              </a:lnSpc>
              <a:buFont typeface="Wingdings" pitchFamily="2" charset="2"/>
              <a:buChar char="ü"/>
            </a:pPr>
            <a:r>
              <a:rPr lang="en-US" dirty="0"/>
              <a:t>Capable and configured to reduce flow  through the chiller automatically when chiller is shut down</a:t>
            </a:r>
          </a:p>
          <a:p>
            <a:pPr lvl="1">
              <a:lnSpc>
                <a:spcPct val="90000"/>
              </a:lnSpc>
              <a:buFont typeface="Wingdings" pitchFamily="2" charset="2"/>
              <a:buChar char="ü"/>
            </a:pPr>
            <a:r>
              <a:rPr lang="en-US" dirty="0"/>
              <a:t>Chillers piped in series considered one chiller</a:t>
            </a:r>
          </a:p>
          <a:p>
            <a:pPr marL="0" indent="0">
              <a:lnSpc>
                <a:spcPct val="90000"/>
              </a:lnSpc>
              <a:buNone/>
            </a:pPr>
            <a:endParaRPr lang="en-US" dirty="0">
              <a:ea typeface="ＭＳ Ｐゴシック" pitchFamily="-108" charset="-128"/>
            </a:endParaRPr>
          </a:p>
          <a:p>
            <a:pPr marL="0" indent="0">
              <a:lnSpc>
                <a:spcPct val="90000"/>
              </a:lnSpc>
              <a:buNone/>
            </a:pPr>
            <a:r>
              <a:rPr lang="en-US" dirty="0">
                <a:ea typeface="ＭＳ Ｐゴシック" pitchFamily="-108" charset="-128"/>
              </a:rPr>
              <a:t>Multiple boiler plants</a:t>
            </a:r>
          </a:p>
          <a:p>
            <a:pPr lvl="1">
              <a:lnSpc>
                <a:spcPct val="90000"/>
              </a:lnSpc>
              <a:buFont typeface="Wingdings" pitchFamily="2" charset="2"/>
              <a:buChar char="ü"/>
            </a:pPr>
            <a:r>
              <a:rPr lang="en-US" dirty="0"/>
              <a:t>Capable and configured to reduce flow  through the boiler system automatically when boiler is shut down</a:t>
            </a:r>
          </a:p>
        </p:txBody>
      </p:sp>
      <p:sp>
        <p:nvSpPr>
          <p:cNvPr id="384002" name="Rectangle 2"/>
          <p:cNvSpPr>
            <a:spLocks noGrp="1" noChangeArrowheads="1"/>
          </p:cNvSpPr>
          <p:nvPr>
            <p:ph type="title"/>
          </p:nvPr>
        </p:nvSpPr>
        <p:spPr>
          <a:xfrm>
            <a:off x="318136" y="-40377"/>
            <a:ext cx="5364328" cy="921004"/>
          </a:xfrm>
        </p:spPr>
        <p:txBody>
          <a:bodyPr/>
          <a:lstStyle/>
          <a:p>
            <a:pPr>
              <a:lnSpc>
                <a:spcPct val="100000"/>
              </a:lnSpc>
            </a:pPr>
            <a:r>
              <a:rPr lang="en-US" sz="2400" b="1" dirty="0">
                <a:ea typeface="ＭＳ Ｐゴシック" pitchFamily="-108" charset="-128"/>
              </a:rPr>
              <a:t>Pump Isolation </a:t>
            </a:r>
            <a:br>
              <a:rPr lang="en-US" dirty="0">
                <a:ea typeface="ＭＳ Ｐゴシック" pitchFamily="-108" charset="-128"/>
              </a:rPr>
            </a:br>
            <a:r>
              <a:rPr lang="en-US" sz="2000" b="1" i="1" dirty="0">
                <a:ea typeface="ＭＳ Ｐゴシック" pitchFamily="-108" charset="-128"/>
              </a:rPr>
              <a:t>Section C403.4.5</a:t>
            </a:r>
          </a:p>
        </p:txBody>
      </p:sp>
      <p:sp>
        <p:nvSpPr>
          <p:cNvPr id="2" name="TextBox 1"/>
          <p:cNvSpPr txBox="1"/>
          <p:nvPr/>
        </p:nvSpPr>
        <p:spPr>
          <a:xfrm>
            <a:off x="5290782" y="5675263"/>
            <a:ext cx="914400" cy="914400"/>
          </a:xfrm>
          <a:prstGeom prst="rect">
            <a:avLst/>
          </a:prstGeom>
        </p:spPr>
        <p:txBody>
          <a:bodyPr vert="horz" wrap="none" lIns="91440" tIns="45720" rIns="91440" bIns="45720" rtlCol="0">
            <a:normAutofit/>
          </a:bodyPr>
          <a:lstStyle/>
          <a:p>
            <a:pPr defTabSz="457200" fontAlgn="auto">
              <a:spcBef>
                <a:spcPct val="20000"/>
              </a:spcBef>
              <a:spcAft>
                <a:spcPts val="0"/>
              </a:spcAft>
            </a:pPr>
            <a:endParaRPr lang="en-US" sz="2323" dirty="0">
              <a:solidFill>
                <a:srgbClr val="FFFFFF"/>
              </a:solidFill>
              <a:latin typeface="Arial Narrow"/>
              <a:ea typeface="+mn-ea"/>
              <a:cs typeface="Arial Narrow"/>
            </a:endParaRPr>
          </a:p>
        </p:txBody>
      </p:sp>
      <p:sp>
        <p:nvSpPr>
          <p:cNvPr id="3" name="TextBox 2"/>
          <p:cNvSpPr txBox="1"/>
          <p:nvPr/>
        </p:nvSpPr>
        <p:spPr>
          <a:xfrm>
            <a:off x="1892491" y="4694830"/>
            <a:ext cx="4121623" cy="1577382"/>
          </a:xfrm>
          <a:prstGeom prst="rect">
            <a:avLst/>
          </a:prstGeom>
        </p:spPr>
        <p:txBody>
          <a:bodyPr vert="horz" wrap="square" lIns="91440" tIns="45720" rIns="91440" bIns="45720" rtlCol="0">
            <a:normAutofit fontScale="92500" lnSpcReduction="20000"/>
          </a:bodyPr>
          <a:lstStyle/>
          <a:p>
            <a:pPr defTabSz="457200" fontAlgn="auto">
              <a:spcBef>
                <a:spcPct val="20000"/>
              </a:spcBef>
              <a:spcAft>
                <a:spcPts val="0"/>
              </a:spcAft>
            </a:pPr>
            <a:r>
              <a:rPr lang="en-US" sz="2323" b="0" i="1" dirty="0">
                <a:latin typeface="Arial Narrow"/>
                <a:ea typeface="+mn-ea"/>
                <a:cs typeface="Arial Narrow"/>
              </a:rPr>
              <a:t>What to look for:</a:t>
            </a:r>
          </a:p>
          <a:p>
            <a:pPr defTabSz="457200" fontAlgn="auto">
              <a:spcBef>
                <a:spcPct val="20000"/>
              </a:spcBef>
              <a:spcAft>
                <a:spcPts val="0"/>
              </a:spcAft>
            </a:pPr>
            <a:r>
              <a:rPr lang="en-US" sz="2323" b="0" dirty="0">
                <a:latin typeface="Arial Narrow"/>
                <a:ea typeface="+mn-ea"/>
                <a:cs typeface="Arial Narrow"/>
              </a:rPr>
              <a:t>Separate pumps for each boiler or chiller with check valves, OR</a:t>
            </a:r>
          </a:p>
          <a:p>
            <a:pPr defTabSz="457200" fontAlgn="auto">
              <a:spcBef>
                <a:spcPct val="20000"/>
              </a:spcBef>
              <a:spcAft>
                <a:spcPts val="0"/>
              </a:spcAft>
            </a:pPr>
            <a:r>
              <a:rPr lang="en-US" sz="2323" b="0" dirty="0">
                <a:latin typeface="Arial Narrow"/>
                <a:ea typeface="+mn-ea"/>
                <a:cs typeface="Arial Narrow"/>
              </a:rPr>
              <a:t>A variable flow pump with isolation valves for each boiler or chiller</a:t>
            </a:r>
          </a:p>
          <a:p>
            <a:pPr defTabSz="457200" fontAlgn="auto">
              <a:spcBef>
                <a:spcPct val="20000"/>
              </a:spcBef>
              <a:spcAft>
                <a:spcPts val="0"/>
              </a:spcAft>
            </a:pPr>
            <a:endParaRPr lang="en-US" sz="2323" dirty="0">
              <a:solidFill>
                <a:srgbClr val="FFFFFF"/>
              </a:solidFill>
              <a:latin typeface="Arial Narrow"/>
              <a:ea typeface="+mn-ea"/>
              <a:cs typeface="Arial Narrow"/>
            </a:endParaRPr>
          </a:p>
        </p:txBody>
      </p:sp>
    </p:spTree>
    <p:extLst>
      <p:ext uri="{BB962C8B-B14F-4D97-AF65-F5344CB8AC3E}">
        <p14:creationId xmlns:p14="http://schemas.microsoft.com/office/powerpoint/2010/main" val="135510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Codes and standards listed in Chapter 6 are considered part of the requirements of this code to the “prescribed extent of each such reference and as further regulated in Sections C10</a:t>
            </a:r>
            <a:r>
              <a:rPr lang="en-US" dirty="0">
                <a:solidFill>
                  <a:srgbClr val="FF0000"/>
                </a:solidFill>
              </a:rPr>
              <a:t>8</a:t>
            </a:r>
            <a:r>
              <a:rPr lang="en-US" dirty="0"/>
              <a:t>.1.1 and C10</a:t>
            </a:r>
            <a:r>
              <a:rPr lang="en-US" dirty="0">
                <a:solidFill>
                  <a:srgbClr val="FF0000"/>
                </a:solidFill>
              </a:rPr>
              <a:t>8</a:t>
            </a:r>
            <a:r>
              <a:rPr lang="en-US" dirty="0"/>
              <a:t>.1.2”</a:t>
            </a:r>
          </a:p>
          <a:p>
            <a:r>
              <a:rPr lang="en-US" dirty="0"/>
              <a:t>Conflicts, C10</a:t>
            </a:r>
            <a:r>
              <a:rPr lang="en-US" dirty="0">
                <a:solidFill>
                  <a:srgbClr val="FF0000"/>
                </a:solidFill>
              </a:rPr>
              <a:t>8</a:t>
            </a:r>
            <a:r>
              <a:rPr lang="en-US" dirty="0"/>
              <a:t>.1.1 – where differences occur between this code and the referenced codes and standards, provisions of this code apply</a:t>
            </a:r>
          </a:p>
          <a:p>
            <a:r>
              <a:rPr lang="en-US" dirty="0"/>
              <a:t>Provisions in reference codes and standards, C10</a:t>
            </a:r>
            <a:r>
              <a:rPr lang="en-US" dirty="0">
                <a:solidFill>
                  <a:srgbClr val="FF0000"/>
                </a:solidFill>
              </a:rPr>
              <a:t>8</a:t>
            </a:r>
            <a:r>
              <a:rPr lang="en-US" dirty="0"/>
              <a:t>.1.2 – “where the extent of the reference to a referenced code or standard includes subject matter that is within the scope of this code, the provisions of this code, as applicable, shall take precedence over the provisions in the referenced code or standard”</a:t>
            </a:r>
          </a:p>
        </p:txBody>
      </p:sp>
      <p:sp>
        <p:nvSpPr>
          <p:cNvPr id="3" name="Title 2"/>
          <p:cNvSpPr>
            <a:spLocks noGrp="1"/>
          </p:cNvSpPr>
          <p:nvPr>
            <p:ph type="title"/>
          </p:nvPr>
        </p:nvSpPr>
        <p:spPr/>
        <p:txBody>
          <a:bodyPr/>
          <a:lstStyle/>
          <a:p>
            <a:r>
              <a:rPr lang="en-US" sz="2400" b="1" dirty="0">
                <a:ea typeface="ＭＳ Ｐゴシック" pitchFamily="-108" charset="-128"/>
              </a:rPr>
              <a:t>Referenced Codes and Standards</a:t>
            </a:r>
            <a:br>
              <a:rPr lang="en-US" dirty="0"/>
            </a:br>
            <a:r>
              <a:rPr lang="en-US" sz="2000" b="1" i="1" dirty="0"/>
              <a:t>Section </a:t>
            </a:r>
            <a:r>
              <a:rPr lang="en-US" sz="2000" b="1" i="1" dirty="0">
                <a:ea typeface="ＭＳ Ｐゴシック" pitchFamily="-108" charset="-128"/>
              </a:rPr>
              <a:t>C10</a:t>
            </a:r>
            <a:r>
              <a:rPr lang="en-US" sz="2000" b="1" i="1" dirty="0">
                <a:solidFill>
                  <a:srgbClr val="FF0000"/>
                </a:solidFill>
                <a:ea typeface="ＭＳ Ｐゴシック" pitchFamily="-108" charset="-128"/>
              </a:rPr>
              <a:t>8</a:t>
            </a:r>
            <a:r>
              <a:rPr lang="en-US" sz="2000" b="1" i="1" dirty="0">
                <a:ea typeface="ＭＳ Ｐゴシック" pitchFamily="-108" charset="-128"/>
              </a:rPr>
              <a:t>.1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F0CDD-B70B-43B1-947A-4128FD452002}"/>
              </a:ext>
            </a:extLst>
          </p:cNvPr>
          <p:cNvSpPr>
            <a:spLocks noGrp="1"/>
          </p:cNvSpPr>
          <p:nvPr>
            <p:ph idx="1"/>
          </p:nvPr>
        </p:nvSpPr>
        <p:spPr/>
        <p:txBody>
          <a:bodyPr/>
          <a:lstStyle/>
          <a:p>
            <a:pPr>
              <a:buFont typeface="Wingdings" panose="05000000000000000000" pitchFamily="2" charset="2"/>
              <a:buChar char="ü"/>
            </a:pPr>
            <a:r>
              <a:rPr lang="en-US" dirty="0"/>
              <a:t>Air or water economizers shall be provided for the following cooling systems:</a:t>
            </a:r>
          </a:p>
          <a:p>
            <a:pPr lvl="1">
              <a:buFont typeface="Wingdings" panose="05000000000000000000" pitchFamily="2" charset="2"/>
              <a:buChar char="ü"/>
            </a:pPr>
            <a:r>
              <a:rPr lang="en-US" dirty="0"/>
              <a:t>Chilled water systems with total cooling capacity less capacity provided by air economizers per Table C403.5.1</a:t>
            </a:r>
          </a:p>
          <a:p>
            <a:pPr lvl="1">
              <a:buFont typeface="Wingdings" panose="05000000000000000000" pitchFamily="2" charset="2"/>
              <a:buChar char="ü"/>
            </a:pPr>
            <a:r>
              <a:rPr lang="en-US" dirty="0"/>
              <a:t>Individual fan systems with cooling capacity ≥ 54 </a:t>
            </a:r>
            <a:r>
              <a:rPr lang="en-US" dirty="0" err="1"/>
              <a:t>kBtu</a:t>
            </a:r>
            <a:r>
              <a:rPr lang="en-US" dirty="0"/>
              <a:t>/h in buildings other than Group R occupancy</a:t>
            </a:r>
          </a:p>
          <a:p>
            <a:pPr lvl="2">
              <a:buFont typeface="Wingdings" panose="05000000000000000000" pitchFamily="2" charset="2"/>
              <a:buChar char="ü"/>
            </a:pPr>
            <a:r>
              <a:rPr lang="en-US" dirty="0"/>
              <a:t>Total supply capacity of all fan-cooling units not provided with economizers to be not &gt; 20% of total supply capacity of all fan-cooling units in the building or 30 </a:t>
            </a:r>
            <a:r>
              <a:rPr lang="en-US" dirty="0" err="1"/>
              <a:t>kBtu</a:t>
            </a:r>
            <a:r>
              <a:rPr lang="en-US" dirty="0"/>
              <a:t>/h, whichever is greater, unless otherwise excepted</a:t>
            </a:r>
          </a:p>
          <a:p>
            <a:pPr lvl="1">
              <a:buFont typeface="Wingdings" panose="05000000000000000000" pitchFamily="2" charset="2"/>
              <a:buChar char="ü"/>
            </a:pPr>
            <a:r>
              <a:rPr lang="en-US" dirty="0"/>
              <a:t>Individual fan systems with cooling capacity ≥ 270 </a:t>
            </a:r>
            <a:r>
              <a:rPr lang="en-US" dirty="0" err="1"/>
              <a:t>kBtu</a:t>
            </a:r>
            <a:r>
              <a:rPr lang="en-US" dirty="0"/>
              <a:t>/h in buildings of Group R occupancy</a:t>
            </a:r>
          </a:p>
          <a:p>
            <a:pPr lvl="2">
              <a:buFont typeface="Wingdings" panose="05000000000000000000" pitchFamily="2" charset="2"/>
              <a:buChar char="ü"/>
            </a:pPr>
            <a:r>
              <a:rPr lang="en-US" dirty="0"/>
              <a:t>Total supply capacity of all fan-cooling units not provided with economizers to be not &gt; 20% of the total supply capacity of all fan-cooling units in the building or 1,500,000 Btu/h, whichever is greater, unless otherwise excepted</a:t>
            </a:r>
          </a:p>
          <a:p>
            <a:pPr lvl="2">
              <a:buFont typeface="Wingdings" panose="05000000000000000000" pitchFamily="2" charset="2"/>
              <a:buChar char="ü"/>
            </a:pPr>
            <a:endParaRPr lang="en-US" dirty="0"/>
          </a:p>
          <a:p>
            <a:pPr lvl="2">
              <a:buFont typeface="Wingdings" panose="05000000000000000000" pitchFamily="2" charset="2"/>
              <a:buChar char="ü"/>
            </a:pPr>
            <a:endParaRPr lang="en-US" dirty="0"/>
          </a:p>
        </p:txBody>
      </p:sp>
      <p:sp>
        <p:nvSpPr>
          <p:cNvPr id="364546" name="Rectangle 2"/>
          <p:cNvSpPr>
            <a:spLocks noGrp="1" noChangeArrowheads="1"/>
          </p:cNvSpPr>
          <p:nvPr>
            <p:ph type="title"/>
          </p:nvPr>
        </p:nvSpPr>
        <p:spPr/>
        <p:txBody>
          <a:bodyPr/>
          <a:lstStyle/>
          <a:p>
            <a:r>
              <a:rPr lang="en-US" sz="2400" b="1" dirty="0">
                <a:ea typeface="ＭＳ Ｐゴシック" pitchFamily="-108" charset="-128"/>
              </a:rPr>
              <a:t>Economizers</a:t>
            </a:r>
            <a:r>
              <a:rPr lang="en-US" dirty="0">
                <a:ea typeface="ＭＳ Ｐゴシック" pitchFamily="-108" charset="-128"/>
              </a:rPr>
              <a:t> </a:t>
            </a:r>
            <a:br>
              <a:rPr lang="en-US" dirty="0">
                <a:ea typeface="ＭＳ Ｐゴシック" pitchFamily="-108" charset="-128"/>
              </a:rPr>
            </a:br>
            <a:r>
              <a:rPr lang="en-US" sz="2000" b="1" i="1" dirty="0">
                <a:ea typeface="ＭＳ Ｐゴシック" pitchFamily="-108" charset="-128"/>
              </a:rPr>
              <a:t>Section C403.5</a:t>
            </a:r>
          </a:p>
        </p:txBody>
      </p:sp>
      <p:sp>
        <p:nvSpPr>
          <p:cNvPr id="2" name="TextBox 1">
            <a:extLst>
              <a:ext uri="{FF2B5EF4-FFF2-40B4-BE49-F238E27FC236}">
                <a16:creationId xmlns:a16="http://schemas.microsoft.com/office/drawing/2014/main" id="{B835B308-D946-4985-9A1C-9EED693B494C}"/>
              </a:ext>
            </a:extLst>
          </p:cNvPr>
          <p:cNvSpPr txBox="1"/>
          <p:nvPr/>
        </p:nvSpPr>
        <p:spPr>
          <a:xfrm>
            <a:off x="10008704" y="1669774"/>
            <a:ext cx="1938131" cy="1093304"/>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0000"/>
              </a:solidFill>
              <a:effectLst/>
              <a:uLnTx/>
              <a:uFillTx/>
              <a:latin typeface="Arial Narrow"/>
              <a:ea typeface="+mn-ea"/>
              <a:cs typeface="Arial Narrow"/>
            </a:endParaRPr>
          </a:p>
        </p:txBody>
      </p:sp>
    </p:spTree>
    <p:extLst>
      <p:ext uri="{BB962C8B-B14F-4D97-AF65-F5344CB8AC3E}">
        <p14:creationId xmlns:p14="http://schemas.microsoft.com/office/powerpoint/2010/main" val="1100552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49446540"/>
              </p:ext>
            </p:extLst>
          </p:nvPr>
        </p:nvGraphicFramePr>
        <p:xfrm>
          <a:off x="1912961" y="1167594"/>
          <a:ext cx="8229600" cy="3058160"/>
        </p:xfrm>
        <a:graphic>
          <a:graphicData uri="http://schemas.openxmlformats.org/drawingml/2006/table">
            <a:tbl>
              <a:tblPr firstRow="1" bandRow="1">
                <a:tableStyleId>{5C22544A-7EE6-4342-B048-85BDC9FD1C3A}</a:tableStyleId>
              </a:tblPr>
              <a:tblGrid>
                <a:gridCol w="1712794">
                  <a:extLst>
                    <a:ext uri="{9D8B030D-6E8A-4147-A177-3AD203B41FA5}">
                      <a16:colId xmlns:a16="http://schemas.microsoft.com/office/drawing/2014/main" val="20000"/>
                    </a:ext>
                  </a:extLst>
                </a:gridCol>
                <a:gridCol w="3029803">
                  <a:extLst>
                    <a:ext uri="{9D8B030D-6E8A-4147-A177-3AD203B41FA5}">
                      <a16:colId xmlns:a16="http://schemas.microsoft.com/office/drawing/2014/main" val="20001"/>
                    </a:ext>
                  </a:extLst>
                </a:gridCol>
                <a:gridCol w="3487003">
                  <a:extLst>
                    <a:ext uri="{9D8B030D-6E8A-4147-A177-3AD203B41FA5}">
                      <a16:colId xmlns:a16="http://schemas.microsoft.com/office/drawing/2014/main" val="20002"/>
                    </a:ext>
                  </a:extLst>
                </a:gridCol>
              </a:tblGrid>
              <a:tr h="185420">
                <a:tc rowSpan="2">
                  <a:txBody>
                    <a:bodyPr/>
                    <a:lstStyle/>
                    <a:p>
                      <a:pPr algn="ctr"/>
                      <a:r>
                        <a:rPr lang="en-US" sz="1600" dirty="0"/>
                        <a:t>Climate Zones</a:t>
                      </a:r>
                    </a:p>
                    <a:p>
                      <a:pPr algn="ctr"/>
                      <a:r>
                        <a:rPr lang="en-US" sz="1600" dirty="0"/>
                        <a:t>(Cooling)</a:t>
                      </a:r>
                    </a:p>
                  </a:txBody>
                  <a:tcPr/>
                </a:tc>
                <a:tc gridSpan="2">
                  <a:txBody>
                    <a:bodyPr/>
                    <a:lstStyle/>
                    <a:p>
                      <a:pPr algn="ctr"/>
                      <a:r>
                        <a:rPr lang="en-US" sz="1600" dirty="0"/>
                        <a:t>Total Chilled-Water System Capacity &lt;</a:t>
                      </a:r>
                      <a:r>
                        <a:rPr lang="en-US" sz="1600" baseline="0" dirty="0"/>
                        <a:t> Capacity of Cooling Units with Air Economizers</a:t>
                      </a:r>
                      <a:endParaRPr lang="en-US" sz="1600" dirty="0"/>
                    </a:p>
                  </a:txBody>
                  <a:tcPr/>
                </a:tc>
                <a:tc hMerge="1">
                  <a:txBody>
                    <a:bodyPr/>
                    <a:lstStyle/>
                    <a:p>
                      <a:endParaRPr lang="en-US" dirty="0"/>
                    </a:p>
                  </a:txBody>
                  <a:tcPr/>
                </a:tc>
                <a:extLst>
                  <a:ext uri="{0D108BD9-81ED-4DB2-BD59-A6C34878D82A}">
                    <a16:rowId xmlns:a16="http://schemas.microsoft.com/office/drawing/2014/main" val="10000"/>
                  </a:ext>
                </a:extLst>
              </a:tr>
              <a:tr h="185420">
                <a:tc vMerge="1">
                  <a:txBody>
                    <a:bodyPr/>
                    <a:lstStyle/>
                    <a:p>
                      <a:endParaRPr lang="en-US"/>
                    </a:p>
                  </a:txBody>
                  <a:tcPr/>
                </a:tc>
                <a:tc>
                  <a:txBody>
                    <a:bodyPr/>
                    <a:lstStyle/>
                    <a:p>
                      <a:pPr algn="ctr"/>
                      <a:r>
                        <a:rPr lang="en-US" sz="1600" dirty="0"/>
                        <a:t>Local Water-cooled</a:t>
                      </a:r>
                      <a:r>
                        <a:rPr lang="en-US" sz="1600" baseline="0" dirty="0"/>
                        <a:t> Chilled-water Systems</a:t>
                      </a:r>
                      <a:endParaRPr lang="en-US" sz="1600" dirty="0"/>
                    </a:p>
                  </a:txBody>
                  <a:tcPr/>
                </a:tc>
                <a:tc>
                  <a:txBody>
                    <a:bodyPr/>
                    <a:lstStyle/>
                    <a:p>
                      <a:pPr algn="ctr"/>
                      <a:r>
                        <a:rPr lang="en-US" sz="1600" dirty="0"/>
                        <a:t>Air-cooled Chilled-water Systems or District Chilled-water Systems</a:t>
                      </a:r>
                    </a:p>
                  </a:txBody>
                  <a:tcPr/>
                </a:tc>
                <a:extLst>
                  <a:ext uri="{0D108BD9-81ED-4DB2-BD59-A6C34878D82A}">
                    <a16:rowId xmlns:a16="http://schemas.microsoft.com/office/drawing/2014/main" val="10001"/>
                  </a:ext>
                </a:extLst>
              </a:tr>
              <a:tr h="370840">
                <a:tc>
                  <a:txBody>
                    <a:bodyPr/>
                    <a:lstStyle/>
                    <a:p>
                      <a:pPr algn="ctr"/>
                      <a:r>
                        <a:rPr lang="en-US" sz="1600" dirty="0">
                          <a:solidFill>
                            <a:srgbClr val="FF0000"/>
                          </a:solidFill>
                        </a:rPr>
                        <a:t>0A</a:t>
                      </a:r>
                      <a:r>
                        <a:rPr lang="en-US" sz="1600" dirty="0"/>
                        <a:t>, 1A</a:t>
                      </a:r>
                    </a:p>
                  </a:txBody>
                  <a:tcPr/>
                </a:tc>
                <a:tc>
                  <a:txBody>
                    <a:bodyPr/>
                    <a:lstStyle/>
                    <a:p>
                      <a:pPr algn="ctr"/>
                      <a:r>
                        <a:rPr lang="en-US" sz="1600" dirty="0"/>
                        <a:t>No economizer</a:t>
                      </a:r>
                      <a:r>
                        <a:rPr lang="en-US" sz="1600" baseline="0" dirty="0"/>
                        <a:t> requirement</a:t>
                      </a:r>
                      <a:endParaRPr lang="en-US" sz="1600" dirty="0"/>
                    </a:p>
                  </a:txBody>
                  <a:tcPr/>
                </a:tc>
                <a:tc>
                  <a:txBody>
                    <a:bodyPr/>
                    <a:lstStyle/>
                    <a:p>
                      <a:pPr algn="ctr"/>
                      <a:r>
                        <a:rPr lang="en-US" sz="1600" dirty="0"/>
                        <a:t>No economizer requirement</a:t>
                      </a:r>
                    </a:p>
                  </a:txBody>
                  <a:tcPr/>
                </a:tc>
                <a:extLst>
                  <a:ext uri="{0D108BD9-81ED-4DB2-BD59-A6C34878D82A}">
                    <a16:rowId xmlns:a16="http://schemas.microsoft.com/office/drawing/2014/main" val="10002"/>
                  </a:ext>
                </a:extLst>
              </a:tr>
              <a:tr h="370840">
                <a:tc>
                  <a:txBody>
                    <a:bodyPr/>
                    <a:lstStyle/>
                    <a:p>
                      <a:pPr algn="ctr"/>
                      <a:r>
                        <a:rPr lang="en-US" sz="1600" dirty="0">
                          <a:solidFill>
                            <a:srgbClr val="FF0000"/>
                          </a:solidFill>
                        </a:rPr>
                        <a:t>0B</a:t>
                      </a:r>
                      <a:r>
                        <a:rPr lang="en-US" sz="1600" dirty="0"/>
                        <a:t>, 1B, 2A, 2B</a:t>
                      </a:r>
                    </a:p>
                  </a:txBody>
                  <a:tcPr/>
                </a:tc>
                <a:tc>
                  <a:txBody>
                    <a:bodyPr/>
                    <a:lstStyle/>
                    <a:p>
                      <a:pPr algn="ctr"/>
                      <a:r>
                        <a:rPr lang="en-US" sz="1600" dirty="0"/>
                        <a:t>960,000 Btu/h</a:t>
                      </a:r>
                    </a:p>
                  </a:txBody>
                  <a:tcPr/>
                </a:tc>
                <a:tc>
                  <a:txBody>
                    <a:bodyPr/>
                    <a:lstStyle/>
                    <a:p>
                      <a:pPr algn="ctr"/>
                      <a:r>
                        <a:rPr lang="en-US" sz="1600" dirty="0"/>
                        <a:t>1,250,000 Btu/h</a:t>
                      </a:r>
                    </a:p>
                  </a:txBody>
                  <a:tcPr/>
                </a:tc>
                <a:extLst>
                  <a:ext uri="{0D108BD9-81ED-4DB2-BD59-A6C34878D82A}">
                    <a16:rowId xmlns:a16="http://schemas.microsoft.com/office/drawing/2014/main" val="10003"/>
                  </a:ext>
                </a:extLst>
              </a:tr>
              <a:tr h="370840">
                <a:tc>
                  <a:txBody>
                    <a:bodyPr/>
                    <a:lstStyle/>
                    <a:p>
                      <a:pPr algn="ctr"/>
                      <a:r>
                        <a:rPr lang="en-US" sz="1600" dirty="0"/>
                        <a:t>3A, 3B, 3C, 4A, 4B, 4C</a:t>
                      </a:r>
                    </a:p>
                  </a:txBody>
                  <a:tcPr/>
                </a:tc>
                <a:tc>
                  <a:txBody>
                    <a:bodyPr/>
                    <a:lstStyle/>
                    <a:p>
                      <a:pPr algn="ctr"/>
                      <a:r>
                        <a:rPr lang="en-US" sz="1600" dirty="0"/>
                        <a:t>720,000 Btu/h</a:t>
                      </a:r>
                    </a:p>
                  </a:txBody>
                  <a:tcPr/>
                </a:tc>
                <a:tc>
                  <a:txBody>
                    <a:bodyPr/>
                    <a:lstStyle/>
                    <a:p>
                      <a:pPr algn="ctr"/>
                      <a:r>
                        <a:rPr lang="en-US" sz="1600" dirty="0"/>
                        <a:t>940,000 Btu/h</a:t>
                      </a:r>
                    </a:p>
                  </a:txBody>
                  <a:tcPr/>
                </a:tc>
                <a:extLst>
                  <a:ext uri="{0D108BD9-81ED-4DB2-BD59-A6C34878D82A}">
                    <a16:rowId xmlns:a16="http://schemas.microsoft.com/office/drawing/2014/main" val="10004"/>
                  </a:ext>
                </a:extLst>
              </a:tr>
              <a:tr h="370840">
                <a:tc>
                  <a:txBody>
                    <a:bodyPr/>
                    <a:lstStyle/>
                    <a:p>
                      <a:pPr algn="ctr"/>
                      <a:r>
                        <a:rPr lang="en-US" sz="1600" dirty="0"/>
                        <a:t>5A, 5B, 5C, 6A, 6B, 7, 8</a:t>
                      </a:r>
                    </a:p>
                  </a:txBody>
                  <a:tcPr/>
                </a:tc>
                <a:tc>
                  <a:txBody>
                    <a:bodyPr/>
                    <a:lstStyle/>
                    <a:p>
                      <a:pPr algn="ctr"/>
                      <a:r>
                        <a:rPr lang="en-US" sz="1600" dirty="0"/>
                        <a:t>1,320,000 Btu/h</a:t>
                      </a:r>
                    </a:p>
                  </a:txBody>
                  <a:tcPr/>
                </a:tc>
                <a:tc>
                  <a:txBody>
                    <a:bodyPr/>
                    <a:lstStyle/>
                    <a:p>
                      <a:pPr algn="ctr"/>
                      <a:r>
                        <a:rPr lang="en-US" sz="1600" dirty="0"/>
                        <a:t>1,720,000 Btu/h</a:t>
                      </a:r>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normAutofit/>
          </a:bodyPr>
          <a:lstStyle/>
          <a:p>
            <a:r>
              <a:rPr lang="en-US" sz="2400" b="1" dirty="0"/>
              <a:t>Economizers – Table C403.5(1)</a:t>
            </a:r>
            <a:br>
              <a:rPr lang="en-US" sz="2400" b="1" dirty="0"/>
            </a:br>
            <a:r>
              <a:rPr lang="en-US" sz="2000" b="1" dirty="0"/>
              <a:t>Section C403.5</a:t>
            </a:r>
          </a:p>
        </p:txBody>
      </p:sp>
      <p:sp>
        <p:nvSpPr>
          <p:cNvPr id="2" name="Text Placeholder 1"/>
          <p:cNvSpPr>
            <a:spLocks noGrp="1"/>
          </p:cNvSpPr>
          <p:nvPr>
            <p:ph type="body" idx="4294967295"/>
          </p:nvPr>
        </p:nvSpPr>
        <p:spPr>
          <a:xfrm>
            <a:off x="1981200" y="4258102"/>
            <a:ext cx="8229600" cy="2143461"/>
          </a:xfrm>
        </p:spPr>
        <p:txBody>
          <a:bodyPr>
            <a:normAutofit fontScale="92500" lnSpcReduction="10000"/>
          </a:bodyPr>
          <a:lstStyle/>
          <a:p>
            <a:pPr marL="0" indent="0">
              <a:buNone/>
            </a:pPr>
            <a:r>
              <a:rPr lang="en-US" dirty="0"/>
              <a:t>Example: Hotel with guest room chilled water fan coil units totaling 1,500 MBH of cooling capacity in climate zone 5A</a:t>
            </a:r>
          </a:p>
          <a:p>
            <a:r>
              <a:rPr lang="en-US" dirty="0"/>
              <a:t>Central water economizer or individual fan coil air economizers required if a water-cooled chiller</a:t>
            </a:r>
          </a:p>
          <a:p>
            <a:r>
              <a:rPr lang="en-US" dirty="0"/>
              <a:t>No economizer requirement if all air-cooled chillers or district chilled water source outside of building</a:t>
            </a:r>
          </a:p>
        </p:txBody>
      </p:sp>
    </p:spTree>
    <p:extLst>
      <p:ext uri="{BB962C8B-B14F-4D97-AF65-F5344CB8AC3E}">
        <p14:creationId xmlns:p14="http://schemas.microsoft.com/office/powerpoint/2010/main" val="2773396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371655" y="0"/>
            <a:ext cx="5364328" cy="921004"/>
          </a:xfrm>
        </p:spPr>
        <p:txBody>
          <a:bodyPr/>
          <a:lstStyle/>
          <a:p>
            <a:pPr>
              <a:lnSpc>
                <a:spcPct val="100000"/>
              </a:lnSpc>
            </a:pPr>
            <a:r>
              <a:rPr lang="en-US" sz="2400" b="1" dirty="0">
                <a:ea typeface="ＭＳ Ｐゴシック" pitchFamily="-108" charset="-128"/>
              </a:rPr>
              <a:t>Economizer Exceptions</a:t>
            </a:r>
            <a:r>
              <a:rPr lang="en-US" dirty="0">
                <a:ea typeface="ＭＳ Ｐゴシック" pitchFamily="-108" charset="-128"/>
              </a:rPr>
              <a:t> </a:t>
            </a:r>
            <a:br>
              <a:rPr lang="en-US" dirty="0">
                <a:ea typeface="ＭＳ Ｐゴシック" pitchFamily="-108" charset="-128"/>
              </a:rPr>
            </a:br>
            <a:r>
              <a:rPr lang="en-US" sz="2000" b="1" i="1" dirty="0">
                <a:ea typeface="ＭＳ Ｐゴシック" pitchFamily="-108" charset="-128"/>
              </a:rPr>
              <a:t>Section C403.5</a:t>
            </a:r>
          </a:p>
        </p:txBody>
      </p:sp>
      <p:sp>
        <p:nvSpPr>
          <p:cNvPr id="10" name="Content Placeholder 9"/>
          <p:cNvSpPr>
            <a:spLocks noGrp="1"/>
          </p:cNvSpPr>
          <p:nvPr>
            <p:ph idx="1"/>
          </p:nvPr>
        </p:nvSpPr>
        <p:spPr>
          <a:xfrm>
            <a:off x="834887" y="1160061"/>
            <a:ext cx="9375913" cy="5307415"/>
          </a:xfrm>
        </p:spPr>
        <p:txBody>
          <a:bodyPr>
            <a:normAutofit fontScale="92500" lnSpcReduction="10000"/>
          </a:bodyPr>
          <a:lstStyle/>
          <a:p>
            <a:pPr>
              <a:buNone/>
            </a:pPr>
            <a:r>
              <a:rPr lang="en-US" b="1" u="sng" dirty="0"/>
              <a:t>Exceptions</a:t>
            </a:r>
            <a:r>
              <a:rPr lang="en-US" b="1" dirty="0"/>
              <a:t>:</a:t>
            </a:r>
            <a:r>
              <a:rPr lang="en-US" dirty="0"/>
              <a:t> (economizers not required)</a:t>
            </a:r>
            <a:br>
              <a:rPr lang="en-US" dirty="0"/>
            </a:br>
            <a:endParaRPr lang="en-US" dirty="0"/>
          </a:p>
          <a:p>
            <a:pPr>
              <a:buFont typeface="Wingdings" pitchFamily="2" charset="2"/>
              <a:buChar char="ü"/>
            </a:pPr>
            <a:r>
              <a:rPr lang="en-US" dirty="0"/>
              <a:t>Individual fan systems not served by chilled water in </a:t>
            </a:r>
            <a:r>
              <a:rPr lang="en-US" dirty="0">
                <a:solidFill>
                  <a:srgbClr val="00CC00"/>
                </a:solidFill>
              </a:rPr>
              <a:t>Climate Zones </a:t>
            </a:r>
            <a:r>
              <a:rPr lang="en-US" dirty="0">
                <a:solidFill>
                  <a:srgbClr val="FF0000"/>
                </a:solidFill>
              </a:rPr>
              <a:t>0A, 0B</a:t>
            </a:r>
            <a:r>
              <a:rPr lang="en-US" dirty="0">
                <a:solidFill>
                  <a:srgbClr val="00CC00"/>
                </a:solidFill>
              </a:rPr>
              <a:t>, 1A, and 1B</a:t>
            </a:r>
          </a:p>
          <a:p>
            <a:pPr>
              <a:buFont typeface="Wingdings" pitchFamily="2" charset="2"/>
              <a:buChar char="ü"/>
            </a:pPr>
            <a:r>
              <a:rPr lang="en-US" dirty="0"/>
              <a:t>Where &gt; 25% of air designed to be supplied by the system is to spaces that are designed to be humidified</a:t>
            </a:r>
            <a:br>
              <a:rPr lang="en-US" dirty="0"/>
            </a:br>
            <a:r>
              <a:rPr lang="en-US" dirty="0"/>
              <a:t>&gt; 35°F dew-point temperature to satisfy process needs</a:t>
            </a:r>
          </a:p>
          <a:p>
            <a:pPr>
              <a:buFont typeface="Wingdings" pitchFamily="2" charset="2"/>
              <a:buChar char="ü"/>
            </a:pPr>
            <a:r>
              <a:rPr lang="en-US" dirty="0"/>
              <a:t>Systems expected to operate &lt; 20 hours/week</a:t>
            </a:r>
          </a:p>
          <a:p>
            <a:pPr>
              <a:buFont typeface="Wingdings" pitchFamily="2" charset="2"/>
              <a:buChar char="ü"/>
            </a:pPr>
            <a:r>
              <a:rPr lang="en-US" dirty="0"/>
              <a:t>Systems serving supermarket areas with open refrigerated casework systems</a:t>
            </a:r>
          </a:p>
          <a:p>
            <a:pPr>
              <a:buFont typeface="Wingdings" pitchFamily="2" charset="2"/>
              <a:buChar char="ü"/>
            </a:pPr>
            <a:r>
              <a:rPr lang="en-US" dirty="0"/>
              <a:t>Where cooling efficiency meets of exceeds efficiency requirements in Table C403.5(2)</a:t>
            </a:r>
          </a:p>
          <a:p>
            <a:pPr>
              <a:buFont typeface="Wingdings" pitchFamily="2" charset="2"/>
              <a:buChar char="ü"/>
            </a:pPr>
            <a:r>
              <a:rPr lang="en-US" dirty="0"/>
              <a:t>Systems that include a heat recovery system in accordance with Section C403.</a:t>
            </a:r>
            <a:r>
              <a:rPr lang="en-US" dirty="0">
                <a:solidFill>
                  <a:srgbClr val="FF0000"/>
                </a:solidFill>
              </a:rPr>
              <a:t>10</a:t>
            </a:r>
            <a:r>
              <a:rPr lang="en-US" dirty="0"/>
              <a:t>.5</a:t>
            </a:r>
          </a:p>
          <a:p>
            <a:pPr>
              <a:buFont typeface="Wingdings" pitchFamily="2" charset="2"/>
              <a:buChar char="ü"/>
            </a:pPr>
            <a:r>
              <a:rPr lang="en-US" dirty="0">
                <a:solidFill>
                  <a:srgbClr val="FF0000"/>
                </a:solidFill>
              </a:rPr>
              <a:t>VRF systems installed with a dedicated outdoor air system</a:t>
            </a:r>
          </a:p>
          <a:p>
            <a:endParaRPr lang="en-US" dirty="0"/>
          </a:p>
        </p:txBody>
      </p:sp>
    </p:spTree>
    <p:extLst>
      <p:ext uri="{BB962C8B-B14F-4D97-AF65-F5344CB8AC3E}">
        <p14:creationId xmlns:p14="http://schemas.microsoft.com/office/powerpoint/2010/main" val="3197605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6596" name="Group 4"/>
          <p:cNvGraphicFramePr>
            <a:graphicFrameLocks noGrp="1"/>
          </p:cNvGraphicFramePr>
          <p:nvPr>
            <p:ph idx="1"/>
            <p:extLst>
              <p:ext uri="{D42A27DB-BD31-4B8C-83A1-F6EECF244321}">
                <p14:modId xmlns:p14="http://schemas.microsoft.com/office/powerpoint/2010/main" val="2772763723"/>
              </p:ext>
            </p:extLst>
          </p:nvPr>
        </p:nvGraphicFramePr>
        <p:xfrm>
          <a:off x="1981200" y="2382237"/>
          <a:ext cx="8229600" cy="3124200"/>
        </p:xfrm>
        <a:graphic>
          <a:graphicData uri="http://schemas.openxmlformats.org/drawingml/2006/table">
            <a:tbl>
              <a:tblPr/>
              <a:tblGrid>
                <a:gridCol w="2386739">
                  <a:extLst>
                    <a:ext uri="{9D8B030D-6E8A-4147-A177-3AD203B41FA5}">
                      <a16:colId xmlns:a16="http://schemas.microsoft.com/office/drawing/2014/main" val="20000"/>
                    </a:ext>
                  </a:extLst>
                </a:gridCol>
                <a:gridCol w="5842861">
                  <a:extLst>
                    <a:ext uri="{9D8B030D-6E8A-4147-A177-3AD203B41FA5}">
                      <a16:colId xmlns:a16="http://schemas.microsoft.com/office/drawing/2014/main" val="20001"/>
                    </a:ext>
                  </a:extLst>
                </a:gridCol>
              </a:tblGrid>
              <a:tr h="781050">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108" charset="-128"/>
                        </a:rPr>
                        <a:t>CLIMATE ZONES</a:t>
                      </a:r>
                    </a:p>
                  </a:txBody>
                  <a:tcPr marL="111588" marR="111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108" charset="-128"/>
                        </a:rPr>
                        <a:t>COOLING EQUIPMENT PERFORMANCE IMPROVEMENT (EER OR IPLV)</a:t>
                      </a:r>
                    </a:p>
                  </a:txBody>
                  <a:tcPr marL="111588" marR="111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1050">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108" charset="-128"/>
                        </a:rPr>
                        <a:t>2A, 2B</a:t>
                      </a:r>
                    </a:p>
                  </a:txBody>
                  <a:tcPr marL="111588" marR="111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108" charset="-128"/>
                        </a:rPr>
                        <a:t>10% Efficiency Improvement</a:t>
                      </a:r>
                    </a:p>
                  </a:txBody>
                  <a:tcPr marL="111588" marR="111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1050">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108" charset="-128"/>
                        </a:rPr>
                        <a:t>3A, 3B</a:t>
                      </a:r>
                    </a:p>
                  </a:txBody>
                  <a:tcPr marL="111588" marR="111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108" charset="-128"/>
                        </a:rPr>
                        <a:t>15% Efficiency Improvement</a:t>
                      </a:r>
                    </a:p>
                  </a:txBody>
                  <a:tcPr marL="111588" marR="111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1050">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108" charset="-128"/>
                        </a:rPr>
                        <a:t>4A, 4B</a:t>
                      </a:r>
                    </a:p>
                  </a:txBody>
                  <a:tcPr marL="111588" marR="111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108" charset="-128"/>
                        </a:rPr>
                        <a:t>20% Efficiency Improvement</a:t>
                      </a:r>
                    </a:p>
                  </a:txBody>
                  <a:tcPr marL="111588" marR="111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66595" name="Rectangle 3"/>
          <p:cNvSpPr>
            <a:spLocks noGrp="1" noChangeArrowheads="1"/>
          </p:cNvSpPr>
          <p:nvPr>
            <p:ph type="body" sz="half" idx="4294967295"/>
          </p:nvPr>
        </p:nvSpPr>
        <p:spPr>
          <a:xfrm>
            <a:off x="2001672" y="1254125"/>
            <a:ext cx="8243248" cy="508000"/>
          </a:xfrm>
          <a:solidFill>
            <a:srgbClr val="FFC000"/>
          </a:solidFill>
          <a:ln>
            <a:solidFill>
              <a:schemeClr val="accent5"/>
            </a:solidFill>
          </a:ln>
        </p:spPr>
        <p:txBody>
          <a:bodyPr/>
          <a:lstStyle/>
          <a:p>
            <a:pPr algn="ctr">
              <a:buFontTx/>
              <a:buNone/>
            </a:pPr>
            <a:r>
              <a:rPr lang="en-US" dirty="0">
                <a:ea typeface="ＭＳ Ｐゴシック" pitchFamily="-108" charset="-128"/>
              </a:rPr>
              <a:t>Trade-off high cooling efficiency for economizer</a:t>
            </a:r>
          </a:p>
        </p:txBody>
      </p:sp>
      <p:sp>
        <p:nvSpPr>
          <p:cNvPr id="366613" name="Text Box 21"/>
          <p:cNvSpPr txBox="1">
            <a:spLocks noChangeArrowheads="1"/>
          </p:cNvSpPr>
          <p:nvPr/>
        </p:nvSpPr>
        <p:spPr bwMode="auto">
          <a:xfrm>
            <a:off x="3930650" y="1939881"/>
            <a:ext cx="4330700" cy="396875"/>
          </a:xfrm>
          <a:prstGeom prst="rect">
            <a:avLst/>
          </a:prstGeom>
          <a:noFill/>
          <a:ln w="38100" algn="ctr">
            <a:noFill/>
            <a:miter lim="800000"/>
            <a:headEnd/>
            <a:tailEnd/>
          </a:ln>
          <a:effectLst/>
        </p:spPr>
        <p:txBody>
          <a:bodyPr>
            <a:spAutoFit/>
          </a:bodyPr>
          <a:lstStyle/>
          <a:p>
            <a:pPr algn="ctr">
              <a:spcBef>
                <a:spcPct val="50000"/>
              </a:spcBef>
            </a:pPr>
            <a:r>
              <a:rPr lang="en-US" sz="2000" dirty="0"/>
              <a:t>Table C403.5(2)</a:t>
            </a:r>
          </a:p>
        </p:txBody>
      </p:sp>
      <p:sp>
        <p:nvSpPr>
          <p:cNvPr id="8" name="Rectangle 2"/>
          <p:cNvSpPr>
            <a:spLocks noGrp="1" noChangeArrowheads="1"/>
          </p:cNvSpPr>
          <p:nvPr>
            <p:ph type="title"/>
          </p:nvPr>
        </p:nvSpPr>
        <p:spPr>
          <a:xfrm>
            <a:off x="302082" y="0"/>
            <a:ext cx="5364328" cy="921004"/>
          </a:xfrm>
        </p:spPr>
        <p:txBody>
          <a:bodyPr/>
          <a:lstStyle/>
          <a:p>
            <a:pPr>
              <a:lnSpc>
                <a:spcPct val="100000"/>
              </a:lnSpc>
            </a:pPr>
            <a:r>
              <a:rPr lang="en-US" sz="2400" b="1" dirty="0">
                <a:ea typeface="ＭＳ Ｐゴシック" pitchFamily="-108" charset="-128"/>
              </a:rPr>
              <a:t>Economizers – Table C403.5(2)</a:t>
            </a:r>
            <a:r>
              <a:rPr lang="en-US" dirty="0">
                <a:ea typeface="ＭＳ Ｐゴシック" pitchFamily="-108" charset="-128"/>
              </a:rPr>
              <a:t> </a:t>
            </a:r>
            <a:br>
              <a:rPr lang="en-US" dirty="0">
                <a:ea typeface="ＭＳ Ｐゴシック" pitchFamily="-108" charset="-128"/>
              </a:rPr>
            </a:br>
            <a:r>
              <a:rPr lang="en-US" sz="2000" b="1" i="1" dirty="0">
                <a:ea typeface="ＭＳ Ｐゴシック" pitchFamily="-108" charset="-128"/>
              </a:rPr>
              <a:t>Section C403.5</a:t>
            </a:r>
          </a:p>
        </p:txBody>
      </p:sp>
    </p:spTree>
    <p:extLst>
      <p:ext uri="{BB962C8B-B14F-4D97-AF65-F5344CB8AC3E}">
        <p14:creationId xmlns:p14="http://schemas.microsoft.com/office/powerpoint/2010/main" val="2729922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Systems to be integrated with the mechanical cooling system and be configured to provide partial cooling even where additional mechanical cooling is required to provide the remainder of the cooling load</a:t>
            </a:r>
          </a:p>
          <a:p>
            <a:r>
              <a:rPr lang="en-US" dirty="0"/>
              <a:t>Controls shall not be capable of creating a false load in the mechanical cooling systems by limiting or disabling the economizer or any other means, such as hot gas bypass, except at the lowest stage of mechanical cooling</a:t>
            </a:r>
          </a:p>
        </p:txBody>
      </p:sp>
      <p:sp>
        <p:nvSpPr>
          <p:cNvPr id="3" name="Title 2"/>
          <p:cNvSpPr>
            <a:spLocks noGrp="1"/>
          </p:cNvSpPr>
          <p:nvPr>
            <p:ph type="title"/>
          </p:nvPr>
        </p:nvSpPr>
        <p:spPr>
          <a:xfrm>
            <a:off x="389076" y="0"/>
            <a:ext cx="5776912" cy="921004"/>
          </a:xfrm>
        </p:spPr>
        <p:txBody>
          <a:bodyPr>
            <a:normAutofit/>
          </a:bodyPr>
          <a:lstStyle/>
          <a:p>
            <a:r>
              <a:rPr lang="en-US" sz="2700" b="1" dirty="0"/>
              <a:t>Integrated Economizer Control</a:t>
            </a:r>
            <a:br>
              <a:rPr lang="en-US" sz="2400" b="1" dirty="0"/>
            </a:br>
            <a:r>
              <a:rPr lang="en-US" sz="2200" b="1" i="1" dirty="0"/>
              <a:t>Section C403.5.1</a:t>
            </a:r>
          </a:p>
        </p:txBody>
      </p:sp>
    </p:spTree>
    <p:extLst>
      <p:ext uri="{BB962C8B-B14F-4D97-AF65-F5344CB8AC3E}">
        <p14:creationId xmlns:p14="http://schemas.microsoft.com/office/powerpoint/2010/main" val="1846036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050879"/>
            <a:ext cx="9296400" cy="5416597"/>
          </a:xfrm>
        </p:spPr>
        <p:txBody>
          <a:bodyPr>
            <a:normAutofit lnSpcReduction="10000"/>
          </a:bodyPr>
          <a:lstStyle/>
          <a:p>
            <a:pPr marL="0" indent="0">
              <a:buNone/>
            </a:pPr>
            <a:r>
              <a:rPr lang="en-US" dirty="0"/>
              <a:t>Units that include an air economizer to comply with the following:</a:t>
            </a:r>
          </a:p>
          <a:p>
            <a:r>
              <a:rPr lang="en-US" dirty="0"/>
              <a:t>Unit controls are configured so the mechanical cooling capacity control interlocked with the air economizer controls such that the outdoor air damper is at the 100% open position when mechanical cooling is on and the outdoor air damper does not begin to close to prevent coil freezing due to minimum compressor run time until the leaving air temp. &lt; 45</a:t>
            </a:r>
            <a:r>
              <a:rPr lang="en-US" dirty="0">
                <a:cs typeface="Arial" pitchFamily="34" charset="0"/>
              </a:rPr>
              <a:t>°F</a:t>
            </a:r>
            <a:endParaRPr lang="en-US" dirty="0">
              <a:ea typeface="ＭＳ Ｐゴシック" pitchFamily="-108" charset="-128"/>
            </a:endParaRPr>
          </a:p>
          <a:p>
            <a:r>
              <a:rPr lang="en-US" dirty="0"/>
              <a:t>Direct expansion (DX) units that control </a:t>
            </a:r>
            <a:r>
              <a:rPr lang="en-US" u="sng" dirty="0"/>
              <a:t>&gt;</a:t>
            </a:r>
            <a:r>
              <a:rPr lang="en-US" dirty="0"/>
              <a:t>75,000 Btu/h of rated capacity of the capacity of the mechanical cooling directly based on occupied space temp. shall have not fewer than two stages of mechanical cooling capacity </a:t>
            </a:r>
          </a:p>
          <a:p>
            <a:r>
              <a:rPr lang="en-US" dirty="0"/>
              <a:t>Other DX units including those that control space temp. by modulating the airflow to the space be in accordance with Table C403.5.1</a:t>
            </a:r>
          </a:p>
        </p:txBody>
      </p:sp>
      <p:sp>
        <p:nvSpPr>
          <p:cNvPr id="3" name="Title 2"/>
          <p:cNvSpPr>
            <a:spLocks noGrp="1"/>
          </p:cNvSpPr>
          <p:nvPr>
            <p:ph type="title"/>
          </p:nvPr>
        </p:nvSpPr>
        <p:spPr/>
        <p:txBody>
          <a:bodyPr>
            <a:normAutofit/>
          </a:bodyPr>
          <a:lstStyle/>
          <a:p>
            <a:r>
              <a:rPr lang="en-US" sz="2400" b="1" dirty="0"/>
              <a:t>Integrated Economizer Control</a:t>
            </a:r>
            <a:br>
              <a:rPr lang="en-US" sz="2000" b="1" dirty="0"/>
            </a:br>
            <a:r>
              <a:rPr lang="en-US" sz="2000" b="1" i="1" dirty="0"/>
              <a:t>Section C403.5.1 – Cont’d</a:t>
            </a:r>
          </a:p>
        </p:txBody>
      </p:sp>
    </p:spTree>
    <p:extLst>
      <p:ext uri="{BB962C8B-B14F-4D97-AF65-F5344CB8AC3E}">
        <p14:creationId xmlns:p14="http://schemas.microsoft.com/office/powerpoint/2010/main" val="1997326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HVAC system design and economizer controls shall be such that economizer operation does not increase building heating energy use during normal operations</a:t>
            </a:r>
          </a:p>
          <a:p>
            <a:endParaRPr lang="en-US" dirty="0"/>
          </a:p>
          <a:p>
            <a:pPr marL="0" indent="0">
              <a:buNone/>
            </a:pPr>
            <a:r>
              <a:rPr lang="en-US" b="1" u="sng" dirty="0"/>
              <a:t>Exception</a:t>
            </a:r>
            <a:r>
              <a:rPr lang="en-US" dirty="0"/>
              <a:t>:  Economizers on variable air volume (VAV) systems that cause zone level heating to increase due to a reduction in supply air temperature</a:t>
            </a:r>
          </a:p>
        </p:txBody>
      </p:sp>
      <p:sp>
        <p:nvSpPr>
          <p:cNvPr id="4" name="Title 3"/>
          <p:cNvSpPr>
            <a:spLocks noGrp="1"/>
          </p:cNvSpPr>
          <p:nvPr>
            <p:ph type="title"/>
          </p:nvPr>
        </p:nvSpPr>
        <p:spPr/>
        <p:txBody>
          <a:bodyPr>
            <a:normAutofit/>
          </a:bodyPr>
          <a:lstStyle/>
          <a:p>
            <a:r>
              <a:rPr lang="en-US" sz="2700" b="1" dirty="0">
                <a:ea typeface="ＭＳ Ｐゴシック" pitchFamily="-108" charset="-128"/>
              </a:rPr>
              <a:t>Heating System Impact</a:t>
            </a:r>
            <a:br>
              <a:rPr lang="en-US" sz="2400" dirty="0"/>
            </a:br>
            <a:r>
              <a:rPr lang="en-US" sz="2200" b="1" i="1" dirty="0"/>
              <a:t>Section C403.5.2</a:t>
            </a:r>
          </a:p>
        </p:txBody>
      </p:sp>
    </p:spTree>
    <p:extLst>
      <p:ext uri="{BB962C8B-B14F-4D97-AF65-F5344CB8AC3E}">
        <p14:creationId xmlns:p14="http://schemas.microsoft.com/office/powerpoint/2010/main" val="1301419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Configured to modulate outdoor air and return air dampers to provide up to 100% of design supply air quantity as outdoor air for cooling</a:t>
            </a:r>
          </a:p>
        </p:txBody>
      </p:sp>
      <p:sp>
        <p:nvSpPr>
          <p:cNvPr id="3" name="Title 2"/>
          <p:cNvSpPr>
            <a:spLocks noGrp="1"/>
          </p:cNvSpPr>
          <p:nvPr>
            <p:ph type="title"/>
          </p:nvPr>
        </p:nvSpPr>
        <p:spPr/>
        <p:txBody>
          <a:bodyPr>
            <a:normAutofit/>
          </a:bodyPr>
          <a:lstStyle/>
          <a:p>
            <a:r>
              <a:rPr lang="en-US" sz="2400" b="1" dirty="0">
                <a:ea typeface="ＭＳ Ｐゴシック" pitchFamily="-108" charset="-128"/>
              </a:rPr>
              <a:t>Air Economizers – Design Capacity</a:t>
            </a:r>
            <a:br>
              <a:rPr lang="en-US" sz="2400" dirty="0"/>
            </a:br>
            <a:r>
              <a:rPr lang="en-US" sz="2000" b="1" i="1" dirty="0"/>
              <a:t>Section C403.5.3.1</a:t>
            </a:r>
          </a:p>
        </p:txBody>
      </p:sp>
    </p:spTree>
    <p:extLst>
      <p:ext uri="{BB962C8B-B14F-4D97-AF65-F5344CB8AC3E}">
        <p14:creationId xmlns:p14="http://schemas.microsoft.com/office/powerpoint/2010/main" val="3609042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Economizer dampers to be configured to sequence with mechanical cooling equipment and not be controlled by only mixed air temperature</a:t>
            </a:r>
            <a:br>
              <a:rPr lang="en-US" dirty="0"/>
            </a:br>
            <a:endParaRPr lang="en-US" dirty="0"/>
          </a:p>
          <a:p>
            <a:pPr marL="0" indent="0">
              <a:buNone/>
            </a:pPr>
            <a:r>
              <a:rPr lang="en-US" b="1" u="sng" dirty="0"/>
              <a:t>Exception</a:t>
            </a:r>
            <a:r>
              <a:rPr lang="en-US" b="1" dirty="0"/>
              <a:t>:</a:t>
            </a:r>
          </a:p>
          <a:p>
            <a:pPr marL="395288" indent="-395288">
              <a:buFont typeface="Wingdings" pitchFamily="2" charset="2"/>
              <a:buChar char="ü"/>
            </a:pPr>
            <a:r>
              <a:rPr lang="en-US" dirty="0"/>
              <a:t>Can use mixed air temperature limit control for systems controlled from space temperature</a:t>
            </a:r>
          </a:p>
          <a:p>
            <a:pPr marL="0" indent="0">
              <a:buNone/>
            </a:pPr>
            <a:r>
              <a:rPr lang="en-US" dirty="0"/>
              <a:t>		Example:  single-zone systems</a:t>
            </a:r>
          </a:p>
        </p:txBody>
      </p:sp>
      <p:sp>
        <p:nvSpPr>
          <p:cNvPr id="3" name="Title 2"/>
          <p:cNvSpPr>
            <a:spLocks noGrp="1"/>
          </p:cNvSpPr>
          <p:nvPr>
            <p:ph type="title"/>
          </p:nvPr>
        </p:nvSpPr>
        <p:spPr/>
        <p:txBody>
          <a:bodyPr>
            <a:normAutofit/>
          </a:bodyPr>
          <a:lstStyle/>
          <a:p>
            <a:r>
              <a:rPr lang="en-US" sz="2400" b="1" dirty="0">
                <a:ea typeface="ＭＳ Ｐゴシック" pitchFamily="-108" charset="-128"/>
              </a:rPr>
              <a:t>Air Economizers – Control Signal</a:t>
            </a:r>
            <a:br>
              <a:rPr lang="en-US" sz="2400" dirty="0"/>
            </a:br>
            <a:r>
              <a:rPr lang="en-US" sz="2000" b="1" i="1" dirty="0"/>
              <a:t>Section C403.5.3.2</a:t>
            </a:r>
          </a:p>
        </p:txBody>
      </p:sp>
    </p:spTree>
    <p:extLst>
      <p:ext uri="{BB962C8B-B14F-4D97-AF65-F5344CB8AC3E}">
        <p14:creationId xmlns:p14="http://schemas.microsoft.com/office/powerpoint/2010/main" val="2556144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a:ea typeface="ＭＳ Ｐゴシック" pitchFamily="-108" charset="-128"/>
              </a:rPr>
              <a:t>Air Economizers – High-Limit Shutoff</a:t>
            </a:r>
            <a:br>
              <a:rPr lang="en-US" sz="2400" dirty="0"/>
            </a:br>
            <a:r>
              <a:rPr lang="en-US" sz="2000" b="1" i="1" dirty="0"/>
              <a:t>Section C403.5.3.3</a:t>
            </a:r>
          </a:p>
        </p:txBody>
      </p:sp>
      <p:sp>
        <p:nvSpPr>
          <p:cNvPr id="4" name="Content Placeholder 3"/>
          <p:cNvSpPr>
            <a:spLocks noGrp="1"/>
          </p:cNvSpPr>
          <p:nvPr>
            <p:ph idx="1"/>
          </p:nvPr>
        </p:nvSpPr>
        <p:spPr/>
        <p:txBody>
          <a:bodyPr/>
          <a:lstStyle/>
          <a:p>
            <a:pPr>
              <a:buFont typeface="Wingdings" pitchFamily="2" charset="2"/>
              <a:buChar char="ü"/>
            </a:pPr>
            <a:r>
              <a:rPr lang="en-US" dirty="0"/>
              <a:t>Air economizers to be configured to automatically reduce outdoor air intake to design minimum outdoor air quantity when outdoor air intake will no longer reduce cooling energy usage</a:t>
            </a:r>
          </a:p>
          <a:p>
            <a:pPr>
              <a:buFont typeface="Wingdings" pitchFamily="2" charset="2"/>
              <a:buChar char="ü"/>
            </a:pPr>
            <a:r>
              <a:rPr lang="en-US" dirty="0"/>
              <a:t>High-limit shutoff control types to be chosen from Table C403.5.3.3 for specific climates</a:t>
            </a:r>
          </a:p>
          <a:p>
            <a:pPr>
              <a:buFont typeface="Wingdings" pitchFamily="2" charset="2"/>
              <a:buChar char="ü"/>
            </a:pPr>
            <a:r>
              <a:rPr lang="en-US" dirty="0"/>
              <a:t>Specifications for high-limit shutoff control type settings per Table C403.5.3.3</a:t>
            </a:r>
          </a:p>
        </p:txBody>
      </p:sp>
    </p:spTree>
    <p:extLst>
      <p:ext uri="{BB962C8B-B14F-4D97-AF65-F5344CB8AC3E}">
        <p14:creationId xmlns:p14="http://schemas.microsoft.com/office/powerpoint/2010/main" val="199702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DB08A5-5F81-4C37-9D44-07279F622F0C}"/>
              </a:ext>
            </a:extLst>
          </p:cNvPr>
          <p:cNvPicPr/>
          <p:nvPr/>
        </p:nvPicPr>
        <p:blipFill>
          <a:blip r:embed="rId3"/>
          <a:stretch>
            <a:fillRect/>
          </a:stretch>
        </p:blipFill>
        <p:spPr bwMode="auto">
          <a:xfrm>
            <a:off x="6421438" y="1785938"/>
            <a:ext cx="5678813" cy="3937835"/>
          </a:xfrm>
          <a:prstGeom prst="rect">
            <a:avLst/>
          </a:prstGeom>
          <a:noFill/>
          <a:ln>
            <a:noFill/>
          </a:ln>
        </p:spPr>
      </p:pic>
      <p:pic>
        <p:nvPicPr>
          <p:cNvPr id="4" name="Picture 6">
            <a:extLst>
              <a:ext uri="{FF2B5EF4-FFF2-40B4-BE49-F238E27FC236}">
                <a16:creationId xmlns:a16="http://schemas.microsoft.com/office/drawing/2014/main" id="{99508A8D-5861-447D-A4F3-3B07F622D1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553" y="1785938"/>
            <a:ext cx="5361313" cy="312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BEC8887-353A-4A0C-8E4E-BD978B375CD7}"/>
              </a:ext>
            </a:extLst>
          </p:cNvPr>
          <p:cNvSpPr txBox="1"/>
          <p:nvPr/>
        </p:nvSpPr>
        <p:spPr>
          <a:xfrm>
            <a:off x="627063" y="1285875"/>
            <a:ext cx="4476750" cy="500063"/>
          </a:xfrm>
          <a:prstGeom prst="rect">
            <a:avLst/>
          </a:prstGeom>
        </p:spPr>
        <p:txBody>
          <a:bodyPr vert="horz" wrap="square" lIns="76200" tIns="38100" rIns="76200" bIns="38100" rtlCol="0">
            <a:normAutofit/>
          </a:bodyPr>
          <a:lstStyle/>
          <a:p>
            <a:pPr defTabSz="380985">
              <a:spcBef>
                <a:spcPct val="20000"/>
              </a:spcBef>
            </a:pPr>
            <a:endParaRPr lang="en-US" sz="1936" b="1" dirty="0">
              <a:solidFill>
                <a:srgbClr val="FFFFFF"/>
              </a:solidFill>
              <a:latin typeface="Arial Narrow"/>
              <a:cs typeface="Arial Narrow"/>
            </a:endParaRPr>
          </a:p>
        </p:txBody>
      </p:sp>
      <p:sp>
        <p:nvSpPr>
          <p:cNvPr id="5" name="Arrow: Right 4">
            <a:extLst>
              <a:ext uri="{FF2B5EF4-FFF2-40B4-BE49-F238E27FC236}">
                <a16:creationId xmlns:a16="http://schemas.microsoft.com/office/drawing/2014/main" id="{750302D1-3941-48AE-BC66-918DC05431FA}"/>
              </a:ext>
            </a:extLst>
          </p:cNvPr>
          <p:cNvSpPr/>
          <p:nvPr/>
        </p:nvSpPr>
        <p:spPr>
          <a:xfrm>
            <a:off x="5754688" y="3254375"/>
            <a:ext cx="650875" cy="2698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a:solidFill>
                <a:prstClr val="white"/>
              </a:solidFill>
              <a:latin typeface="Arial"/>
            </a:endParaRPr>
          </a:p>
        </p:txBody>
      </p:sp>
      <p:sp>
        <p:nvSpPr>
          <p:cNvPr id="8" name="Title 1">
            <a:extLst>
              <a:ext uri="{FF2B5EF4-FFF2-40B4-BE49-F238E27FC236}">
                <a16:creationId xmlns:a16="http://schemas.microsoft.com/office/drawing/2014/main" id="{AE7F0741-C857-49F3-BF2E-F9DD1578ED57}"/>
              </a:ext>
            </a:extLst>
          </p:cNvPr>
          <p:cNvSpPr txBox="1">
            <a:spLocks/>
          </p:cNvSpPr>
          <p:nvPr/>
        </p:nvSpPr>
        <p:spPr>
          <a:xfrm>
            <a:off x="765178" y="1270835"/>
            <a:ext cx="3687760" cy="349250"/>
          </a:xfrm>
          <a:prstGeom prst="rect">
            <a:avLst/>
          </a:prstGeom>
          <a:ln>
            <a:noFill/>
          </a:ln>
        </p:spPr>
        <p:txBody>
          <a:bodyPr vert="horz" lIns="76200" tIns="38100" rIns="76200" bIns="38100" rtlCol="0" anchor="ctr">
            <a:noAutofit/>
          </a:bodyPr>
          <a:lstStyle>
            <a:lvl1pPr algn="l" defTabSz="548640" rtl="0" eaLnBrk="1" latinLnBrk="0" hangingPunct="1">
              <a:lnSpc>
                <a:spcPts val="3360"/>
              </a:lnSpc>
              <a:spcBef>
                <a:spcPct val="0"/>
              </a:spcBef>
              <a:buNone/>
              <a:defRPr sz="3120" kern="1200" baseline="0">
                <a:solidFill>
                  <a:srgbClr val="50565C"/>
                </a:solidFill>
                <a:latin typeface="+mj-lt"/>
                <a:ea typeface="+mj-ea"/>
                <a:cs typeface="+mj-cs"/>
              </a:defRPr>
            </a:lvl1pPr>
          </a:lstStyle>
          <a:p>
            <a:pPr defTabSz="457182">
              <a:lnSpc>
                <a:spcPts val="2800"/>
              </a:lnSpc>
            </a:pPr>
            <a:r>
              <a:rPr lang="en-US" sz="1667" b="1" dirty="0">
                <a:solidFill>
                  <a:srgbClr val="002060"/>
                </a:solidFill>
                <a:latin typeface="Arial" panose="020B0604020202020204" pitchFamily="34" charset="0"/>
              </a:rPr>
              <a:t>Climate Zones for 2018 IECC</a:t>
            </a:r>
          </a:p>
        </p:txBody>
      </p:sp>
      <p:sp>
        <p:nvSpPr>
          <p:cNvPr id="9" name="Title 1">
            <a:extLst>
              <a:ext uri="{FF2B5EF4-FFF2-40B4-BE49-F238E27FC236}">
                <a16:creationId xmlns:a16="http://schemas.microsoft.com/office/drawing/2014/main" id="{6D5A0103-C6F4-462B-A0AE-254B0A2AE872}"/>
              </a:ext>
            </a:extLst>
          </p:cNvPr>
          <p:cNvSpPr txBox="1">
            <a:spLocks/>
          </p:cNvSpPr>
          <p:nvPr/>
        </p:nvSpPr>
        <p:spPr>
          <a:xfrm>
            <a:off x="7416964" y="1270835"/>
            <a:ext cx="3687760" cy="349250"/>
          </a:xfrm>
          <a:prstGeom prst="rect">
            <a:avLst/>
          </a:prstGeom>
          <a:ln>
            <a:noFill/>
          </a:ln>
        </p:spPr>
        <p:txBody>
          <a:bodyPr vert="horz" lIns="76200" tIns="38100" rIns="76200" bIns="38100" rtlCol="0" anchor="ctr">
            <a:noAutofit/>
          </a:bodyPr>
          <a:lstStyle>
            <a:lvl1pPr algn="l" defTabSz="548640" rtl="0" eaLnBrk="1" latinLnBrk="0" hangingPunct="1">
              <a:lnSpc>
                <a:spcPts val="3360"/>
              </a:lnSpc>
              <a:spcBef>
                <a:spcPct val="0"/>
              </a:spcBef>
              <a:buNone/>
              <a:defRPr sz="3120" kern="1200" baseline="0">
                <a:solidFill>
                  <a:srgbClr val="50565C"/>
                </a:solidFill>
                <a:latin typeface="+mj-lt"/>
                <a:ea typeface="+mj-ea"/>
                <a:cs typeface="+mj-cs"/>
              </a:defRPr>
            </a:lvl1pPr>
          </a:lstStyle>
          <a:p>
            <a:pPr defTabSz="457182">
              <a:lnSpc>
                <a:spcPts val="2800"/>
              </a:lnSpc>
            </a:pPr>
            <a:r>
              <a:rPr lang="en-US" sz="1667" b="1" dirty="0">
                <a:solidFill>
                  <a:srgbClr val="002060"/>
                </a:solidFill>
                <a:latin typeface="Arial" panose="020B0604020202020204" pitchFamily="34" charset="0"/>
              </a:rPr>
              <a:t>Climate Zones for 2021 IECC</a:t>
            </a:r>
          </a:p>
        </p:txBody>
      </p:sp>
      <p:sp>
        <p:nvSpPr>
          <p:cNvPr id="11" name="Title 1">
            <a:extLst>
              <a:ext uri="{FF2B5EF4-FFF2-40B4-BE49-F238E27FC236}">
                <a16:creationId xmlns:a16="http://schemas.microsoft.com/office/drawing/2014/main" id="{C2CC20EC-B509-493E-9B45-16A029316DC5}"/>
              </a:ext>
            </a:extLst>
          </p:cNvPr>
          <p:cNvSpPr txBox="1">
            <a:spLocks/>
          </p:cNvSpPr>
          <p:nvPr/>
        </p:nvSpPr>
        <p:spPr>
          <a:xfrm>
            <a:off x="193117" y="19424"/>
            <a:ext cx="8923989" cy="921004"/>
          </a:xfrm>
          <a:prstGeom prst="rect">
            <a:avLst/>
          </a:prstGeom>
          <a:ln>
            <a:noFill/>
          </a:ln>
        </p:spPr>
        <p:txBody>
          <a:bodyPr vert="horz" lIns="76200" tIns="38100" rIns="76200" bIns="38100" rtlCol="0" anchor="ctr">
            <a:normAutofit/>
          </a:bodyPr>
          <a:lstStyle>
            <a:lvl1pPr algn="l" defTabSz="548640" rtl="0" eaLnBrk="1" latinLnBrk="0" hangingPunct="1">
              <a:lnSpc>
                <a:spcPts val="3360"/>
              </a:lnSpc>
              <a:spcBef>
                <a:spcPct val="0"/>
              </a:spcBef>
              <a:buNone/>
              <a:defRPr sz="3120" kern="1200" baseline="0">
                <a:solidFill>
                  <a:srgbClr val="50565C"/>
                </a:solidFill>
                <a:latin typeface="+mj-lt"/>
                <a:ea typeface="+mj-ea"/>
                <a:cs typeface="+mj-cs"/>
              </a:defRPr>
            </a:lvl1pPr>
          </a:lstStyle>
          <a:p>
            <a:pPr defTabSz="457182">
              <a:lnSpc>
                <a:spcPts val="2800"/>
              </a:lnSpc>
            </a:pPr>
            <a:r>
              <a:rPr lang="en-US" sz="2333" b="1" dirty="0">
                <a:solidFill>
                  <a:srgbClr val="000000"/>
                </a:solidFill>
                <a:latin typeface="Arial" panose="020B0604020202020204" pitchFamily="34" charset="0"/>
              </a:rPr>
              <a:t>Climate Zones</a:t>
            </a:r>
            <a:endParaRPr lang="en-US" sz="2333" dirty="0">
              <a:solidFill>
                <a:srgbClr val="000000"/>
              </a:solidFill>
              <a:latin typeface="Times New Roman" panose="02020603050405020304" pitchFamily="18" charset="0"/>
            </a:endParaRPr>
          </a:p>
        </p:txBody>
      </p:sp>
      <p:sp>
        <p:nvSpPr>
          <p:cNvPr id="12" name="Title 1">
            <a:extLst>
              <a:ext uri="{FF2B5EF4-FFF2-40B4-BE49-F238E27FC236}">
                <a16:creationId xmlns:a16="http://schemas.microsoft.com/office/drawing/2014/main" id="{9A426D85-496A-4D98-AE2D-FFE810170C74}"/>
              </a:ext>
            </a:extLst>
          </p:cNvPr>
          <p:cNvSpPr>
            <a:spLocks noGrp="1"/>
          </p:cNvSpPr>
          <p:nvPr>
            <p:ph type="title"/>
          </p:nvPr>
        </p:nvSpPr>
        <p:spPr>
          <a:xfrm>
            <a:off x="765177" y="5242522"/>
            <a:ext cx="7988962" cy="961802"/>
          </a:xfrm>
        </p:spPr>
        <p:txBody>
          <a:bodyPr>
            <a:normAutofit/>
          </a:bodyPr>
          <a:lstStyle/>
          <a:p>
            <a:r>
              <a:rPr lang="en-US" sz="1333" b="1" dirty="0">
                <a:solidFill>
                  <a:srgbClr val="FF0000"/>
                </a:solidFill>
              </a:rPr>
              <a:t>ASHRAE Standard 169-2013 reassigned counties to climate zones based on new climatic data</a:t>
            </a:r>
          </a:p>
        </p:txBody>
      </p:sp>
    </p:spTree>
    <p:extLst>
      <p:ext uri="{BB962C8B-B14F-4D97-AF65-F5344CB8AC3E}">
        <p14:creationId xmlns:p14="http://schemas.microsoft.com/office/powerpoint/2010/main" val="33816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b="1" dirty="0">
                <a:ea typeface="ＭＳ Ｐゴシック" pitchFamily="-108" charset="-128"/>
              </a:rPr>
              <a:t>Air Economizers – </a:t>
            </a:r>
            <a:r>
              <a:rPr lang="en-US" sz="2700" b="1" dirty="0">
                <a:ea typeface="ＭＳ Ｐゴシック" pitchFamily="-108" charset="-128"/>
              </a:rPr>
              <a:t>Relief of Excess Outdoor Air</a:t>
            </a:r>
            <a:br>
              <a:rPr lang="en-US" dirty="0"/>
            </a:br>
            <a:r>
              <a:rPr lang="en-US" sz="2200" b="1" i="1" dirty="0"/>
              <a:t>Section </a:t>
            </a:r>
            <a:r>
              <a:rPr lang="en-US" sz="2200" b="1" i="1" dirty="0">
                <a:ea typeface="ＭＳ Ｐゴシック" pitchFamily="-108" charset="-128"/>
              </a:rPr>
              <a:t>C403.5.3.4</a:t>
            </a:r>
          </a:p>
        </p:txBody>
      </p:sp>
      <p:sp>
        <p:nvSpPr>
          <p:cNvPr id="4" name="Content Placeholder 3"/>
          <p:cNvSpPr>
            <a:spLocks noGrp="1"/>
          </p:cNvSpPr>
          <p:nvPr>
            <p:ph idx="1"/>
          </p:nvPr>
        </p:nvSpPr>
        <p:spPr/>
        <p:txBody>
          <a:bodyPr/>
          <a:lstStyle/>
          <a:p>
            <a:pPr>
              <a:buFont typeface="Wingdings" pitchFamily="2" charset="2"/>
              <a:buChar char="ü"/>
            </a:pPr>
            <a:r>
              <a:rPr lang="en-US" dirty="0"/>
              <a:t>Systems to be capable of relieving excess outdoor air during air economizer operation to prevent over-pressurizing the building</a:t>
            </a:r>
          </a:p>
          <a:p>
            <a:pPr>
              <a:buFont typeface="Wingdings" pitchFamily="2" charset="2"/>
              <a:buChar char="ü"/>
            </a:pPr>
            <a:r>
              <a:rPr lang="en-US" dirty="0"/>
              <a:t>Relief air outlet to be located to avoid recirculation into the building</a:t>
            </a:r>
          </a:p>
        </p:txBody>
      </p:sp>
    </p:spTree>
    <p:extLst>
      <p:ext uri="{BB962C8B-B14F-4D97-AF65-F5344CB8AC3E}">
        <p14:creationId xmlns:p14="http://schemas.microsoft.com/office/powerpoint/2010/main" val="2417632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Dampers used in economizers to comply with Section C403.7.7 (Shut Off Dampers)</a:t>
            </a:r>
          </a:p>
          <a:p>
            <a:r>
              <a:rPr lang="en-US" dirty="0"/>
              <a:t>Return</a:t>
            </a:r>
          </a:p>
          <a:p>
            <a:r>
              <a:rPr lang="en-US" dirty="0"/>
              <a:t>Exhaust/relief</a:t>
            </a:r>
          </a:p>
          <a:p>
            <a:r>
              <a:rPr lang="en-US" dirty="0"/>
              <a:t>Outdoor air</a:t>
            </a:r>
          </a:p>
        </p:txBody>
      </p:sp>
      <p:sp>
        <p:nvSpPr>
          <p:cNvPr id="3" name="Title 2"/>
          <p:cNvSpPr>
            <a:spLocks noGrp="1"/>
          </p:cNvSpPr>
          <p:nvPr>
            <p:ph type="title"/>
          </p:nvPr>
        </p:nvSpPr>
        <p:spPr/>
        <p:txBody>
          <a:bodyPr/>
          <a:lstStyle/>
          <a:p>
            <a:r>
              <a:rPr lang="en-US" sz="2400" b="1" dirty="0">
                <a:ea typeface="ＭＳ Ｐゴシック" pitchFamily="-108" charset="-128"/>
              </a:rPr>
              <a:t>Air Economizers – Dampers</a:t>
            </a:r>
            <a:br>
              <a:rPr lang="en-US" dirty="0"/>
            </a:br>
            <a:r>
              <a:rPr lang="en-US" sz="2000" b="1" i="1" dirty="0"/>
              <a:t>Section C403.5.3.5</a:t>
            </a:r>
          </a:p>
        </p:txBody>
      </p:sp>
    </p:spTree>
    <p:extLst>
      <p:ext uri="{BB962C8B-B14F-4D97-AF65-F5344CB8AC3E}">
        <p14:creationId xmlns:p14="http://schemas.microsoft.com/office/powerpoint/2010/main" val="2745255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4096" y="1078173"/>
            <a:ext cx="9974198" cy="5389302"/>
          </a:xfrm>
        </p:spPr>
        <p:txBody>
          <a:bodyPr>
            <a:normAutofit fontScale="92500" lnSpcReduction="10000"/>
          </a:bodyPr>
          <a:lstStyle/>
          <a:p>
            <a:pPr marL="0" indent="0">
              <a:buNone/>
            </a:pPr>
            <a:r>
              <a:rPr lang="en-US" dirty="0"/>
              <a:t>Configured to cool supply air by indirect evaporation and provide up to 100% of expected system cooling load at outdoor air temperatures ≤ 50ºF dry bulb/45ºF wet bulb</a:t>
            </a:r>
          </a:p>
          <a:p>
            <a:pPr marL="0" indent="0">
              <a:buNone/>
            </a:pPr>
            <a:endParaRPr lang="en-US" dirty="0"/>
          </a:p>
          <a:p>
            <a:pPr marL="0" indent="0">
              <a:buNone/>
            </a:pPr>
            <a:r>
              <a:rPr lang="en-US" b="1" u="sng" dirty="0"/>
              <a:t>Exceptions</a:t>
            </a:r>
            <a:r>
              <a:rPr lang="en-US" dirty="0"/>
              <a:t>:</a:t>
            </a:r>
          </a:p>
          <a:p>
            <a:pPr>
              <a:buFont typeface="Arial" panose="020B0604020202020204" pitchFamily="34" charset="0"/>
              <a:buChar char="•"/>
            </a:pPr>
            <a:r>
              <a:rPr lang="en-US" dirty="0"/>
              <a:t>Systems primarily serving computer rooms in which 100% of expected system cooling load at 40ºF dry bulb/35ºF wet bulb is met with evaporative water economizers</a:t>
            </a:r>
          </a:p>
          <a:p>
            <a:pPr>
              <a:buFont typeface="Arial" panose="020B0604020202020204" pitchFamily="34" charset="0"/>
              <a:buChar char="•"/>
            </a:pPr>
            <a:r>
              <a:rPr lang="en-US" dirty="0"/>
              <a:t>Systems primarily serving computer rooms with dry cooler water economizers which satisfy 100% of the expected system cooling load at 35ºF dry bulb</a:t>
            </a:r>
          </a:p>
          <a:p>
            <a:pPr>
              <a:buFont typeface="Arial" panose="020B0604020202020204" pitchFamily="34" charset="0"/>
              <a:buChar char="•"/>
            </a:pPr>
            <a:r>
              <a:rPr lang="en-US" dirty="0"/>
              <a:t>Systems where dehumidification requirements cannot be met using outdoor air temps of 50ºF dry bulb/45ºF web bulb and where 100% of expected system cooling load at 45ºF dry bulb/40ºF wet bulb is met with evaporative water economizers</a:t>
            </a:r>
          </a:p>
          <a:p>
            <a:pPr marL="0" indent="0">
              <a:buNone/>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3" name="Title 2"/>
          <p:cNvSpPr>
            <a:spLocks noGrp="1"/>
          </p:cNvSpPr>
          <p:nvPr>
            <p:ph type="title"/>
          </p:nvPr>
        </p:nvSpPr>
        <p:spPr/>
        <p:txBody>
          <a:bodyPr>
            <a:normAutofit/>
          </a:bodyPr>
          <a:lstStyle/>
          <a:p>
            <a:r>
              <a:rPr lang="en-US" sz="2400" b="1" dirty="0"/>
              <a:t>Water-side Economizers – Design Capacity</a:t>
            </a:r>
            <a:br>
              <a:rPr lang="en-US" sz="2400" b="1" dirty="0"/>
            </a:br>
            <a:r>
              <a:rPr lang="en-US" sz="2000" b="1" i="1" dirty="0"/>
              <a:t>Section C403.5.4.1</a:t>
            </a:r>
          </a:p>
        </p:txBody>
      </p:sp>
    </p:spTree>
    <p:extLst>
      <p:ext uri="{BB962C8B-B14F-4D97-AF65-F5344CB8AC3E}">
        <p14:creationId xmlns:p14="http://schemas.microsoft.com/office/powerpoint/2010/main" val="3654607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241947"/>
            <a:ext cx="8229600" cy="2279176"/>
          </a:xfrm>
        </p:spPr>
        <p:txBody>
          <a:bodyPr>
            <a:normAutofit/>
          </a:bodyPr>
          <a:lstStyle/>
          <a:p>
            <a:pPr marL="0" indent="0">
              <a:buNone/>
            </a:pPr>
            <a:r>
              <a:rPr lang="en-US" sz="2000" dirty="0"/>
              <a:t>Precooling coil and water-to-water heat exchangers used as part of a water economizer system to have either a:</a:t>
            </a:r>
          </a:p>
          <a:p>
            <a:r>
              <a:rPr lang="en-US" sz="2000" dirty="0"/>
              <a:t>water side pressure drop &lt; 15 feet of water </a:t>
            </a:r>
            <a:r>
              <a:rPr lang="en-US" sz="2000" b="1" dirty="0"/>
              <a:t>OR</a:t>
            </a:r>
          </a:p>
          <a:p>
            <a:r>
              <a:rPr lang="en-US" sz="2000" dirty="0"/>
              <a:t>secondary loop created so that the coil or heat exchanger pressure drop is not seen by the circulating pumps when the system is in normal cooling (non-economizer) mode</a:t>
            </a:r>
          </a:p>
        </p:txBody>
      </p:sp>
      <p:sp>
        <p:nvSpPr>
          <p:cNvPr id="3" name="Title 2"/>
          <p:cNvSpPr>
            <a:spLocks noGrp="1"/>
          </p:cNvSpPr>
          <p:nvPr>
            <p:ph type="title"/>
          </p:nvPr>
        </p:nvSpPr>
        <p:spPr/>
        <p:txBody>
          <a:bodyPr>
            <a:normAutofit fontScale="90000"/>
          </a:bodyPr>
          <a:lstStyle/>
          <a:p>
            <a:r>
              <a:rPr lang="en-US" sz="2700" b="1" dirty="0"/>
              <a:t>Water-side Economizers – Maximum Pressure Drop</a:t>
            </a:r>
            <a:br>
              <a:rPr lang="en-US" sz="2400" b="1" dirty="0"/>
            </a:br>
            <a:r>
              <a:rPr lang="en-US" sz="2200" b="1" i="1" dirty="0"/>
              <a:t>Section C403.5.4.2</a:t>
            </a:r>
          </a:p>
        </p:txBody>
      </p:sp>
      <p:pic>
        <p:nvPicPr>
          <p:cNvPr id="4" name="Picture 3"/>
          <p:cNvPicPr/>
          <p:nvPr/>
        </p:nvPicPr>
        <p:blipFill>
          <a:blip r:embed="rId3"/>
          <a:stretch>
            <a:fillRect/>
          </a:stretch>
        </p:blipFill>
        <p:spPr>
          <a:xfrm>
            <a:off x="2547582" y="3398294"/>
            <a:ext cx="6762198" cy="3031489"/>
          </a:xfrm>
          <a:prstGeom prst="rect">
            <a:avLst/>
          </a:prstGeom>
        </p:spPr>
      </p:pic>
    </p:spTree>
    <p:extLst>
      <p:ext uri="{BB962C8B-B14F-4D97-AF65-F5344CB8AC3E}">
        <p14:creationId xmlns:p14="http://schemas.microsoft.com/office/powerpoint/2010/main" val="1946354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Air cooled unitary direct-expansion units (listed in Tables in C403.3.2) and variable refrigerant flow (VRF) units that are equipped with an economizer per C403.5 to C403.5.4 to include a fault detection and diagnostics (FDD) system complying with the following:</a:t>
            </a:r>
          </a:p>
          <a:p>
            <a:pPr lvl="1"/>
            <a:r>
              <a:rPr lang="en-US" dirty="0"/>
              <a:t>Temperature sensors permanently installed to monitor system operation</a:t>
            </a:r>
          </a:p>
          <a:p>
            <a:pPr lvl="2"/>
            <a:r>
              <a:rPr lang="en-US" dirty="0"/>
              <a:t>Outside air</a:t>
            </a:r>
          </a:p>
          <a:p>
            <a:pPr lvl="2"/>
            <a:r>
              <a:rPr lang="en-US" dirty="0"/>
              <a:t>Supply air</a:t>
            </a:r>
          </a:p>
          <a:p>
            <a:pPr lvl="2"/>
            <a:r>
              <a:rPr lang="en-US" dirty="0"/>
              <a:t>Return air</a:t>
            </a:r>
          </a:p>
          <a:p>
            <a:pPr lvl="1"/>
            <a:r>
              <a:rPr lang="en-US" dirty="0"/>
              <a:t>Temperature sensors have an accuracy of </a:t>
            </a:r>
            <a:r>
              <a:rPr lang="en-US" u="sng" dirty="0"/>
              <a:t>+</a:t>
            </a:r>
            <a:r>
              <a:rPr lang="en-US" dirty="0"/>
              <a:t>2°F over the range of 40°F - 80°F</a:t>
            </a:r>
          </a:p>
          <a:p>
            <a:pPr lvl="1"/>
            <a:r>
              <a:rPr lang="en-US" dirty="0"/>
              <a:t>Refrigerant pressure sensors, where used, have an accuracy of </a:t>
            </a:r>
            <a:r>
              <a:rPr lang="en-US" u="sng" dirty="0"/>
              <a:t>+</a:t>
            </a:r>
            <a:r>
              <a:rPr lang="en-US" dirty="0"/>
              <a:t>3% of full scale </a:t>
            </a:r>
          </a:p>
        </p:txBody>
      </p:sp>
      <p:sp>
        <p:nvSpPr>
          <p:cNvPr id="3" name="Title 2"/>
          <p:cNvSpPr>
            <a:spLocks noGrp="1"/>
          </p:cNvSpPr>
          <p:nvPr>
            <p:ph type="title"/>
          </p:nvPr>
        </p:nvSpPr>
        <p:spPr>
          <a:xfrm>
            <a:off x="387626" y="0"/>
            <a:ext cx="7359753" cy="921004"/>
          </a:xfrm>
        </p:spPr>
        <p:txBody>
          <a:bodyPr>
            <a:normAutofit fontScale="90000"/>
          </a:bodyPr>
          <a:lstStyle/>
          <a:p>
            <a:r>
              <a:rPr lang="en-US" sz="2700" b="1" dirty="0"/>
              <a:t>Economizer Fault Detection and Diagnostics</a:t>
            </a:r>
            <a:br>
              <a:rPr lang="en-US" sz="2300" dirty="0"/>
            </a:br>
            <a:r>
              <a:rPr lang="en-US" sz="2200" b="1" i="1" dirty="0"/>
              <a:t>Section C403.5.5</a:t>
            </a:r>
          </a:p>
        </p:txBody>
      </p:sp>
    </p:spTree>
    <p:extLst>
      <p:ext uri="{BB962C8B-B14F-4D97-AF65-F5344CB8AC3E}">
        <p14:creationId xmlns:p14="http://schemas.microsoft.com/office/powerpoint/2010/main" val="21555119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Unit controller configured to provide system status by indicated the following:</a:t>
            </a:r>
          </a:p>
          <a:p>
            <a:pPr lvl="1"/>
            <a:r>
              <a:rPr lang="en-US" dirty="0"/>
              <a:t>Free cooling available</a:t>
            </a:r>
          </a:p>
          <a:p>
            <a:pPr lvl="1"/>
            <a:r>
              <a:rPr lang="en-US" dirty="0"/>
              <a:t>Economizer enabled</a:t>
            </a:r>
          </a:p>
          <a:p>
            <a:pPr lvl="1"/>
            <a:r>
              <a:rPr lang="en-US" dirty="0"/>
              <a:t>Compressor enabled</a:t>
            </a:r>
          </a:p>
          <a:p>
            <a:pPr lvl="1"/>
            <a:r>
              <a:rPr lang="en-US" dirty="0"/>
              <a:t>Heating enabled</a:t>
            </a:r>
          </a:p>
          <a:p>
            <a:pPr lvl="1"/>
            <a:r>
              <a:rPr lang="en-US" dirty="0"/>
              <a:t>Mixed air low limit cycle active</a:t>
            </a:r>
          </a:p>
          <a:p>
            <a:pPr lvl="1"/>
            <a:r>
              <a:rPr lang="en-US" dirty="0"/>
              <a:t>Current value of each sensor</a:t>
            </a:r>
          </a:p>
          <a:p>
            <a:r>
              <a:rPr lang="en-US" dirty="0"/>
              <a:t>Unit controller capable of manually initiating each operating mode so that the operation of compressors, economizers, fans and heating system can be independently tested and verified</a:t>
            </a:r>
          </a:p>
        </p:txBody>
      </p:sp>
      <p:sp>
        <p:nvSpPr>
          <p:cNvPr id="3" name="Title 2"/>
          <p:cNvSpPr>
            <a:spLocks noGrp="1"/>
          </p:cNvSpPr>
          <p:nvPr>
            <p:ph type="title"/>
          </p:nvPr>
        </p:nvSpPr>
        <p:spPr>
          <a:xfrm>
            <a:off x="318052" y="0"/>
            <a:ext cx="7361089" cy="921004"/>
          </a:xfrm>
        </p:spPr>
        <p:txBody>
          <a:bodyPr>
            <a:normAutofit fontScale="90000"/>
          </a:bodyPr>
          <a:lstStyle/>
          <a:p>
            <a:r>
              <a:rPr lang="en-US" sz="2700" b="1" dirty="0"/>
              <a:t>Economizer Fault Detection and Diagnostics</a:t>
            </a:r>
            <a:br>
              <a:rPr lang="en-US" sz="2300" dirty="0"/>
            </a:br>
            <a:r>
              <a:rPr lang="en-US" sz="2200" b="1" i="1" dirty="0"/>
              <a:t>Section C403.5.5 – Cont’d</a:t>
            </a:r>
          </a:p>
        </p:txBody>
      </p:sp>
    </p:spTree>
    <p:extLst>
      <p:ext uri="{BB962C8B-B14F-4D97-AF65-F5344CB8AC3E}">
        <p14:creationId xmlns:p14="http://schemas.microsoft.com/office/powerpoint/2010/main" val="3492851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srgbClr val="50565C"/>
                </a:solidFill>
              </a:rPr>
              <a:t>Unit configured to report faults to a fault management application accessible by day-to-day operating or service personnel, or annunciated locally on zone thermostats</a:t>
            </a:r>
          </a:p>
          <a:p>
            <a:pPr lvl="0"/>
            <a:r>
              <a:rPr lang="en-US" dirty="0">
                <a:solidFill>
                  <a:srgbClr val="50565C"/>
                </a:solidFill>
              </a:rPr>
              <a:t>The FDD system configured to detect the following faults:</a:t>
            </a:r>
          </a:p>
          <a:p>
            <a:pPr lvl="1"/>
            <a:r>
              <a:rPr lang="en-US" dirty="0">
                <a:solidFill>
                  <a:srgbClr val="50565C"/>
                </a:solidFill>
              </a:rPr>
              <a:t>Air temperature sensor failure/fault</a:t>
            </a:r>
          </a:p>
          <a:p>
            <a:pPr lvl="1"/>
            <a:r>
              <a:rPr lang="en-US" dirty="0">
                <a:solidFill>
                  <a:srgbClr val="50565C"/>
                </a:solidFill>
              </a:rPr>
              <a:t>Not economizing when the unit should be economizing</a:t>
            </a:r>
          </a:p>
          <a:p>
            <a:pPr lvl="1"/>
            <a:r>
              <a:rPr lang="en-US" dirty="0">
                <a:solidFill>
                  <a:srgbClr val="50565C"/>
                </a:solidFill>
              </a:rPr>
              <a:t>Economizing when the unit should not be economizing</a:t>
            </a:r>
          </a:p>
          <a:p>
            <a:pPr lvl="1"/>
            <a:r>
              <a:rPr lang="en-US" dirty="0">
                <a:solidFill>
                  <a:srgbClr val="50565C"/>
                </a:solidFill>
              </a:rPr>
              <a:t>Damper not modulating</a:t>
            </a:r>
          </a:p>
          <a:p>
            <a:pPr lvl="1"/>
            <a:r>
              <a:rPr lang="en-US" dirty="0">
                <a:solidFill>
                  <a:srgbClr val="50565C"/>
                </a:solidFill>
              </a:rPr>
              <a:t>Excess outdoor air</a:t>
            </a:r>
          </a:p>
          <a:p>
            <a:pPr lvl="1"/>
            <a:endParaRPr lang="en-US" dirty="0">
              <a:solidFill>
                <a:srgbClr val="50565C"/>
              </a:solidFill>
            </a:endParaRPr>
          </a:p>
          <a:p>
            <a:endParaRPr lang="en-US" dirty="0"/>
          </a:p>
        </p:txBody>
      </p:sp>
      <p:sp>
        <p:nvSpPr>
          <p:cNvPr id="3" name="Title 2"/>
          <p:cNvSpPr>
            <a:spLocks noGrp="1"/>
          </p:cNvSpPr>
          <p:nvPr>
            <p:ph type="title"/>
          </p:nvPr>
        </p:nvSpPr>
        <p:spPr>
          <a:xfrm>
            <a:off x="397566" y="0"/>
            <a:ext cx="7063212" cy="921004"/>
          </a:xfrm>
        </p:spPr>
        <p:txBody>
          <a:bodyPr>
            <a:normAutofit fontScale="90000"/>
          </a:bodyPr>
          <a:lstStyle/>
          <a:p>
            <a:r>
              <a:rPr lang="en-US" sz="2700" b="1" dirty="0"/>
              <a:t>Economizer Fault Detection and Diagnostics </a:t>
            </a:r>
            <a:br>
              <a:rPr lang="en-US" sz="2300" dirty="0"/>
            </a:br>
            <a:r>
              <a:rPr lang="en-US" sz="2200" b="1" i="1" dirty="0"/>
              <a:t>Section C403.5.5 – Cont’d</a:t>
            </a:r>
          </a:p>
        </p:txBody>
      </p:sp>
    </p:spTree>
    <p:extLst>
      <p:ext uri="{BB962C8B-B14F-4D97-AF65-F5344CB8AC3E}">
        <p14:creationId xmlns:p14="http://schemas.microsoft.com/office/powerpoint/2010/main" val="16582074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Supply air systems serving multiple-zones shall be VAV systems with zone controls to reduce reheated air to one of the following:</a:t>
            </a:r>
          </a:p>
          <a:p>
            <a:pPr lvl="1"/>
            <a:r>
              <a:rPr lang="en-US" dirty="0"/>
              <a:t>20% of zone peak supply for DDC (30% others)</a:t>
            </a:r>
          </a:p>
          <a:p>
            <a:pPr lvl="1"/>
            <a:r>
              <a:rPr lang="en-US" dirty="0"/>
              <a:t>DDC with 20% air in deadband, first stage heating at 20%, second stage heating up to 50% zone airflow</a:t>
            </a:r>
          </a:p>
          <a:p>
            <a:pPr lvl="1"/>
            <a:r>
              <a:rPr lang="en-US" dirty="0"/>
              <a:t>Airflow required to meet IMC ventilation requirements</a:t>
            </a:r>
          </a:p>
          <a:p>
            <a:pPr lvl="1"/>
            <a:r>
              <a:rPr lang="en-US" dirty="0"/>
              <a:t>A higher rate shown to use less energy through system OA reduction</a:t>
            </a:r>
          </a:p>
          <a:p>
            <a:pPr lvl="1"/>
            <a:r>
              <a:rPr lang="en-US" dirty="0"/>
              <a:t>Airflow required for accreditation standards</a:t>
            </a:r>
          </a:p>
          <a:p>
            <a:pPr marL="457200" lvl="1" indent="0">
              <a:buNone/>
            </a:pPr>
            <a:endParaRPr lang="en-US" sz="1800" dirty="0"/>
          </a:p>
          <a:p>
            <a:r>
              <a:rPr lang="en-US" sz="2200" b="1" u="sng" dirty="0"/>
              <a:t>Exceptions</a:t>
            </a:r>
            <a:r>
              <a:rPr lang="en-US" sz="2200" dirty="0"/>
              <a:t>:</a:t>
            </a:r>
          </a:p>
          <a:p>
            <a:pPr lvl="1"/>
            <a:r>
              <a:rPr lang="en-US" sz="1800" dirty="0"/>
              <a:t>Zones or supply air systems where not less than 75% of the energy for reheating or for providing warm air in mixing systems is provided from a site-recovered energy source.</a:t>
            </a:r>
          </a:p>
          <a:p>
            <a:pPr lvl="1"/>
            <a:r>
              <a:rPr lang="en-US" sz="1800" dirty="0"/>
              <a:t>Systems that prevent reheating, </a:t>
            </a:r>
            <a:r>
              <a:rPr lang="en-US" sz="1800" dirty="0" err="1"/>
              <a:t>recooling</a:t>
            </a:r>
            <a:r>
              <a:rPr lang="en-US" sz="1800" dirty="0"/>
              <a:t>, mixing or simultaneous supply of air that has been previously cooled (mechanically or economizer) and heated air.</a:t>
            </a:r>
          </a:p>
        </p:txBody>
      </p:sp>
      <p:sp>
        <p:nvSpPr>
          <p:cNvPr id="3" name="Title 2"/>
          <p:cNvSpPr>
            <a:spLocks noGrp="1"/>
          </p:cNvSpPr>
          <p:nvPr>
            <p:ph type="title"/>
          </p:nvPr>
        </p:nvSpPr>
        <p:spPr/>
        <p:txBody>
          <a:bodyPr>
            <a:normAutofit/>
          </a:bodyPr>
          <a:lstStyle/>
          <a:p>
            <a:r>
              <a:rPr lang="en-US" sz="2700" b="1" dirty="0"/>
              <a:t>VAV &amp; Multiple-zone Systems</a:t>
            </a:r>
            <a:br>
              <a:rPr lang="en-US" b="1" dirty="0"/>
            </a:br>
            <a:r>
              <a:rPr lang="en-US" sz="2200" b="1" i="1" dirty="0"/>
              <a:t>Section C403.6.1</a:t>
            </a:r>
          </a:p>
        </p:txBody>
      </p:sp>
    </p:spTree>
    <p:extLst>
      <p:ext uri="{BB962C8B-B14F-4D97-AF65-F5344CB8AC3E}">
        <p14:creationId xmlns:p14="http://schemas.microsoft.com/office/powerpoint/2010/main" val="3001209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5" name="Rectangle 3"/>
          <p:cNvSpPr>
            <a:spLocks noGrp="1" noChangeArrowheads="1"/>
          </p:cNvSpPr>
          <p:nvPr>
            <p:ph idx="1"/>
          </p:nvPr>
        </p:nvSpPr>
        <p:spPr>
          <a:xfrm>
            <a:off x="924339" y="1187355"/>
            <a:ext cx="9286461" cy="5198232"/>
          </a:xfrm>
        </p:spPr>
        <p:txBody>
          <a:bodyPr/>
          <a:lstStyle/>
          <a:p>
            <a:pPr marL="0" indent="0">
              <a:buNone/>
            </a:pPr>
            <a:r>
              <a:rPr lang="en-US" dirty="0">
                <a:ea typeface="ＭＳ Ｐゴシック" pitchFamily="-108" charset="-128"/>
              </a:rPr>
              <a:t>Single duct VAV systems to use terminal devices capable of and configured to reduce the supply of primary supply air before reheating or recooling takes place</a:t>
            </a:r>
          </a:p>
        </p:txBody>
      </p:sp>
      <p:sp>
        <p:nvSpPr>
          <p:cNvPr id="392194" name="Rectangle 2"/>
          <p:cNvSpPr>
            <a:spLocks noGrp="1" noChangeArrowheads="1"/>
          </p:cNvSpPr>
          <p:nvPr>
            <p:ph type="title"/>
          </p:nvPr>
        </p:nvSpPr>
        <p:spPr>
          <a:xfrm>
            <a:off x="377687" y="0"/>
            <a:ext cx="7492522" cy="921004"/>
          </a:xfrm>
        </p:spPr>
        <p:txBody>
          <a:bodyPr>
            <a:normAutofit/>
          </a:bodyPr>
          <a:lstStyle/>
          <a:p>
            <a:pPr>
              <a:lnSpc>
                <a:spcPct val="100000"/>
              </a:lnSpc>
            </a:pPr>
            <a:r>
              <a:rPr lang="en-US" sz="2700" b="1" dirty="0">
                <a:ea typeface="ＭＳ Ｐゴシック" pitchFamily="-108" charset="-128"/>
              </a:rPr>
              <a:t>Single Duct VAV Systems, Terminal Devices </a:t>
            </a:r>
            <a:br>
              <a:rPr lang="en-US" sz="2200" b="1" dirty="0">
                <a:ea typeface="ＭＳ Ｐゴシック" pitchFamily="-108" charset="-128"/>
              </a:rPr>
            </a:br>
            <a:r>
              <a:rPr lang="en-US" sz="2200" b="1" i="1" dirty="0">
                <a:ea typeface="ＭＳ Ｐゴシック" pitchFamily="-108" charset="-128"/>
              </a:rPr>
              <a:t>Section C403.6.2</a:t>
            </a:r>
          </a:p>
        </p:txBody>
      </p:sp>
      <p:pic>
        <p:nvPicPr>
          <p:cNvPr id="5" name="Picture 7" descr="TU"/>
          <p:cNvPicPr>
            <a:picLocks noChangeAspect="1" noChangeArrowheads="1"/>
          </p:cNvPicPr>
          <p:nvPr/>
        </p:nvPicPr>
        <p:blipFill>
          <a:blip r:embed="rId3" cstate="print"/>
          <a:srcRect b="20039"/>
          <a:stretch>
            <a:fillRect/>
          </a:stretch>
        </p:blipFill>
        <p:spPr bwMode="auto">
          <a:xfrm>
            <a:off x="3365999" y="2632550"/>
            <a:ext cx="5818187" cy="3489325"/>
          </a:xfrm>
          <a:prstGeom prst="rect">
            <a:avLst/>
          </a:prstGeom>
          <a:noFill/>
          <a:ln w="50800">
            <a:solidFill>
              <a:schemeClr val="tx1"/>
            </a:solidFill>
            <a:miter lim="800000"/>
            <a:headEnd/>
            <a:tailEnd/>
          </a:ln>
        </p:spPr>
      </p:pic>
    </p:spTree>
    <p:extLst>
      <p:ext uri="{BB962C8B-B14F-4D97-AF65-F5344CB8AC3E}">
        <p14:creationId xmlns:p14="http://schemas.microsoft.com/office/powerpoint/2010/main" val="1293040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p:cNvSpPr>
            <a:spLocks noGrp="1" noChangeArrowheads="1"/>
          </p:cNvSpPr>
          <p:nvPr>
            <p:ph idx="1"/>
          </p:nvPr>
        </p:nvSpPr>
        <p:spPr>
          <a:xfrm>
            <a:off x="1371600" y="1282891"/>
            <a:ext cx="9078035" cy="5020809"/>
          </a:xfrm>
        </p:spPr>
        <p:txBody>
          <a:bodyPr/>
          <a:lstStyle/>
          <a:p>
            <a:pPr marL="0" indent="0" algn="ctr">
              <a:buNone/>
            </a:pPr>
            <a:r>
              <a:rPr lang="en-US" dirty="0">
                <a:ea typeface="ＭＳ Ｐゴシック" pitchFamily="-108" charset="-128"/>
              </a:rPr>
              <a:t>Systems with one warm air duct and one cool air duct to use terminal devices configured to reduce flow from one duct to a minimum before mixing of air from the other duct takes place</a:t>
            </a:r>
          </a:p>
        </p:txBody>
      </p:sp>
      <p:sp>
        <p:nvSpPr>
          <p:cNvPr id="393218" name="Rectangle 2"/>
          <p:cNvSpPr>
            <a:spLocks noGrp="1" noChangeArrowheads="1"/>
          </p:cNvSpPr>
          <p:nvPr>
            <p:ph type="title"/>
          </p:nvPr>
        </p:nvSpPr>
        <p:spPr>
          <a:xfrm>
            <a:off x="397565" y="0"/>
            <a:ext cx="7199689" cy="921004"/>
          </a:xfrm>
        </p:spPr>
        <p:txBody>
          <a:bodyPr>
            <a:normAutofit fontScale="90000"/>
          </a:bodyPr>
          <a:lstStyle/>
          <a:p>
            <a:pPr>
              <a:lnSpc>
                <a:spcPct val="100000"/>
              </a:lnSpc>
            </a:pPr>
            <a:r>
              <a:rPr lang="en-US" sz="2700" b="1" dirty="0">
                <a:ea typeface="ＭＳ Ｐゴシック" pitchFamily="-108" charset="-128"/>
              </a:rPr>
              <a:t>Dual Duct and Mixing VAV Systems, Terminal Devices </a:t>
            </a:r>
            <a:br>
              <a:rPr lang="en-US" sz="1800" b="1" dirty="0">
                <a:ea typeface="ＭＳ Ｐゴシック" pitchFamily="-108" charset="-128"/>
              </a:rPr>
            </a:br>
            <a:r>
              <a:rPr lang="en-US" sz="2200" b="1" i="1" dirty="0">
                <a:ea typeface="ＭＳ Ｐゴシック" pitchFamily="-108" charset="-128"/>
              </a:rPr>
              <a:t>Section C403.6.3</a:t>
            </a:r>
          </a:p>
        </p:txBody>
      </p:sp>
      <p:pic>
        <p:nvPicPr>
          <p:cNvPr id="5" name="Picture 4" descr="VAV_box_details-28.jpg"/>
          <p:cNvPicPr>
            <a:picLocks noChangeAspect="1"/>
          </p:cNvPicPr>
          <p:nvPr/>
        </p:nvPicPr>
        <p:blipFill>
          <a:blip r:embed="rId3" cstate="print">
            <a:extLst>
              <a:ext uri="{28A0092B-C50C-407E-A947-70E740481C1C}">
                <a14:useLocalDpi xmlns:a14="http://schemas.microsoft.com/office/drawing/2010/main" val="0"/>
              </a:ext>
            </a:extLst>
          </a:blip>
          <a:srcRect l="15643" t="64444" r="18221" b="10001"/>
          <a:stretch>
            <a:fillRect/>
          </a:stretch>
        </p:blipFill>
        <p:spPr bwMode="auto">
          <a:xfrm>
            <a:off x="1993900" y="2964976"/>
            <a:ext cx="8674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DL_UofI_Logo_w_Kenergy-0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715663"/>
            <a:ext cx="2819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0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Grp="1" noChangeArrowheads="1"/>
          </p:cNvSpPr>
          <p:nvPr>
            <p:ph sz="half" idx="1"/>
          </p:nvPr>
        </p:nvSpPr>
        <p:spPr>
          <a:xfrm>
            <a:off x="2001672" y="1392065"/>
            <a:ext cx="8409153" cy="5130003"/>
          </a:xfrm>
        </p:spPr>
        <p:txBody>
          <a:bodyPr>
            <a:normAutofit lnSpcReduction="10000"/>
          </a:bodyPr>
          <a:lstStyle/>
          <a:p>
            <a:pPr>
              <a:buFontTx/>
              <a:buNone/>
            </a:pPr>
            <a:r>
              <a:rPr lang="en-US" dirty="0"/>
              <a:t>Systems and equipment serving the building heating, cooling, and ventilation need to comply with C403.2 and Sections C403.3 and C403.14 based on the equipment and systems provided</a:t>
            </a:r>
          </a:p>
          <a:p>
            <a:pPr>
              <a:buFontTx/>
              <a:buNone/>
            </a:pPr>
            <a:endParaRPr lang="en-US" dirty="0"/>
          </a:p>
          <a:p>
            <a:pPr>
              <a:buFontTx/>
              <a:buNone/>
            </a:pPr>
            <a:r>
              <a:rPr lang="en-US" dirty="0"/>
              <a:t>Large diameter fans to comply with C403.9</a:t>
            </a:r>
          </a:p>
          <a:p>
            <a:pPr>
              <a:buFontTx/>
              <a:buNone/>
            </a:pPr>
            <a:endParaRPr lang="en-US" dirty="0"/>
          </a:p>
          <a:p>
            <a:pPr>
              <a:buFontTx/>
              <a:buNone/>
            </a:pPr>
            <a:r>
              <a:rPr lang="en-US" dirty="0"/>
              <a:t>Walk-in coolers, walk-in freezers, refrigerated warehouse coolers and refrigerated warehouse freezers shall comply with Section 403.</a:t>
            </a:r>
            <a:r>
              <a:rPr lang="en-US" dirty="0">
                <a:solidFill>
                  <a:srgbClr val="FF0000"/>
                </a:solidFill>
              </a:rPr>
              <a:t>11</a:t>
            </a:r>
          </a:p>
          <a:p>
            <a:pPr>
              <a:buFontTx/>
              <a:buNone/>
            </a:pPr>
            <a:endParaRPr lang="en-US" dirty="0">
              <a:solidFill>
                <a:srgbClr val="FF0000"/>
              </a:solidFill>
            </a:endParaRPr>
          </a:p>
          <a:p>
            <a:pPr>
              <a:buFontTx/>
              <a:buNone/>
            </a:pPr>
            <a:r>
              <a:rPr lang="en-US" dirty="0"/>
              <a:t>Heating systems outside the building envelope shall comply with C403.</a:t>
            </a:r>
            <a:r>
              <a:rPr lang="en-US" dirty="0">
                <a:solidFill>
                  <a:srgbClr val="FF0000"/>
                </a:solidFill>
              </a:rPr>
              <a:t>13</a:t>
            </a:r>
          </a:p>
        </p:txBody>
      </p:sp>
      <p:sp>
        <p:nvSpPr>
          <p:cNvPr id="317442" name="Rectangle 2"/>
          <p:cNvSpPr>
            <a:spLocks noGrp="1" noChangeArrowheads="1"/>
          </p:cNvSpPr>
          <p:nvPr>
            <p:ph type="title"/>
          </p:nvPr>
        </p:nvSpPr>
        <p:spPr>
          <a:xfrm>
            <a:off x="375364" y="0"/>
            <a:ext cx="5350681" cy="921004"/>
          </a:xfrm>
        </p:spPr>
        <p:txBody>
          <a:bodyPr>
            <a:normAutofit/>
          </a:bodyPr>
          <a:lstStyle/>
          <a:p>
            <a:r>
              <a:rPr lang="en-US" sz="2400" b="1" dirty="0"/>
              <a:t>Building Mechanical Systems</a:t>
            </a:r>
          </a:p>
        </p:txBody>
      </p:sp>
    </p:spTree>
    <p:extLst>
      <p:ext uri="{BB962C8B-B14F-4D97-AF65-F5344CB8AC3E}">
        <p14:creationId xmlns:p14="http://schemas.microsoft.com/office/powerpoint/2010/main" val="1674644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p:cNvSpPr>
            <a:spLocks noGrp="1" noChangeArrowheads="1"/>
          </p:cNvSpPr>
          <p:nvPr>
            <p:ph idx="1"/>
          </p:nvPr>
        </p:nvSpPr>
        <p:spPr>
          <a:xfrm>
            <a:off x="924339" y="1331364"/>
            <a:ext cx="9477530" cy="4876800"/>
          </a:xfrm>
        </p:spPr>
        <p:txBody>
          <a:bodyPr/>
          <a:lstStyle/>
          <a:p>
            <a:pPr marL="0" indent="0">
              <a:buNone/>
            </a:pPr>
            <a:r>
              <a:rPr lang="en-US" dirty="0">
                <a:ea typeface="ＭＳ Ｐゴシック" pitchFamily="-108" charset="-128"/>
              </a:rPr>
              <a:t>Individual dual duct or mixing reheating and cooling systems with a single fan and with total capacities &gt; 90,000 Btu/h (7.5 tons) should not have economizers</a:t>
            </a:r>
          </a:p>
        </p:txBody>
      </p:sp>
      <p:sp>
        <p:nvSpPr>
          <p:cNvPr id="394242" name="Rectangle 2"/>
          <p:cNvSpPr>
            <a:spLocks noGrp="1" noChangeArrowheads="1"/>
          </p:cNvSpPr>
          <p:nvPr>
            <p:ph type="title"/>
          </p:nvPr>
        </p:nvSpPr>
        <p:spPr>
          <a:xfrm>
            <a:off x="437322" y="0"/>
            <a:ext cx="7105341" cy="921004"/>
          </a:xfrm>
        </p:spPr>
        <p:txBody>
          <a:bodyPr>
            <a:normAutofit fontScale="90000"/>
          </a:bodyPr>
          <a:lstStyle/>
          <a:p>
            <a:pPr>
              <a:lnSpc>
                <a:spcPct val="100000"/>
              </a:lnSpc>
            </a:pPr>
            <a:r>
              <a:rPr lang="en-US" sz="2700" b="1" dirty="0">
                <a:ea typeface="ＭＳ Ｐゴシック" pitchFamily="-108" charset="-128"/>
              </a:rPr>
              <a:t>Single Fan Dual Duct and Mixing VAV Systems, Economizers </a:t>
            </a:r>
            <a:br>
              <a:rPr lang="en-US" sz="2000" b="1" dirty="0">
                <a:ea typeface="ＭＳ Ｐゴシック" pitchFamily="-108" charset="-128"/>
              </a:rPr>
            </a:br>
            <a:r>
              <a:rPr lang="en-US" sz="2200" b="1" i="1" dirty="0">
                <a:ea typeface="ＭＳ Ｐゴシック" pitchFamily="-108" charset="-128"/>
              </a:rPr>
              <a:t>Section C403.6.4</a:t>
            </a:r>
          </a:p>
        </p:txBody>
      </p:sp>
    </p:spTree>
    <p:extLst>
      <p:ext uri="{BB962C8B-B14F-4D97-AF65-F5344CB8AC3E}">
        <p14:creationId xmlns:p14="http://schemas.microsoft.com/office/powerpoint/2010/main" val="851827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7" name="Rectangle 3"/>
          <p:cNvSpPr>
            <a:spLocks noGrp="1" noChangeArrowheads="1"/>
          </p:cNvSpPr>
          <p:nvPr>
            <p:ph idx="1"/>
          </p:nvPr>
        </p:nvSpPr>
        <p:spPr>
          <a:xfrm>
            <a:off x="1182757" y="1323833"/>
            <a:ext cx="9028043" cy="5143642"/>
          </a:xfrm>
        </p:spPr>
        <p:txBody>
          <a:bodyPr>
            <a:normAutofit fontScale="85000" lnSpcReduction="20000"/>
          </a:bodyPr>
          <a:lstStyle/>
          <a:p>
            <a:pPr marL="0" indent="0">
              <a:buNone/>
            </a:pPr>
            <a:r>
              <a:rPr lang="en-US" dirty="0">
                <a:ea typeface="ＭＳ Ｐゴシック" pitchFamily="-108" charset="-128"/>
              </a:rPr>
              <a:t>Multiple zone HVAC systems to have controls </a:t>
            </a:r>
            <a:r>
              <a:rPr lang="en-US" dirty="0">
                <a:solidFill>
                  <a:srgbClr val="FF0000"/>
                </a:solidFill>
                <a:ea typeface="ＭＳ Ｐゴシック" pitchFamily="-108" charset="-128"/>
              </a:rPr>
              <a:t>capable of and configured</a:t>
            </a:r>
            <a:r>
              <a:rPr lang="en-US" dirty="0">
                <a:ea typeface="ＭＳ Ｐゴシック" pitchFamily="-108" charset="-128"/>
              </a:rPr>
              <a:t> to automatically reset supply-air temperature in response to building loads or outdoor air temperature</a:t>
            </a:r>
          </a:p>
          <a:p>
            <a:pPr marL="0" indent="0">
              <a:buNone/>
            </a:pPr>
            <a:endParaRPr lang="en-US" sz="1200" dirty="0">
              <a:ea typeface="ＭＳ Ｐゴシック" pitchFamily="-108" charset="-128"/>
            </a:endParaRPr>
          </a:p>
          <a:p>
            <a:pPr marL="0" indent="0">
              <a:buNone/>
            </a:pPr>
            <a:r>
              <a:rPr lang="en-US" dirty="0">
                <a:ea typeface="ＭＳ Ｐゴシック" pitchFamily="-108" charset="-128"/>
              </a:rPr>
              <a:t>Controls to be configured to reset supply air temperature at least 25% of difference between design supply-air temperature and design room air temperature</a:t>
            </a:r>
          </a:p>
          <a:p>
            <a:pPr marL="0" indent="0">
              <a:buNone/>
            </a:pPr>
            <a:r>
              <a:rPr lang="en-US" dirty="0">
                <a:solidFill>
                  <a:srgbClr val="FF0000"/>
                </a:solidFill>
                <a:ea typeface="ＭＳ Ｐゴシック" pitchFamily="-108" charset="-128"/>
              </a:rPr>
              <a:t>Controls that adjust reset based on zone humidity allowed in CZ 0B, 1B, 2B, 3B, 3C and 4-8</a:t>
            </a:r>
          </a:p>
          <a:p>
            <a:pPr marL="0" indent="0">
              <a:buNone/>
            </a:pPr>
            <a:r>
              <a:rPr lang="en-US" dirty="0">
                <a:solidFill>
                  <a:srgbClr val="FF0000"/>
                </a:solidFill>
                <a:ea typeface="ＭＳ Ｐゴシック" pitchFamily="-108" charset="-128"/>
              </a:rPr>
              <a:t>HVAC zones expected to experience relatively constant loads to have maximum airflow designed to accommodate fully reset supply-air temperature</a:t>
            </a:r>
          </a:p>
          <a:p>
            <a:pPr marL="0" indent="0">
              <a:buNone/>
            </a:pPr>
            <a:endParaRPr lang="en-US" sz="1200" dirty="0">
              <a:ea typeface="ＭＳ Ｐゴシック" pitchFamily="-108" charset="-128"/>
            </a:endParaRPr>
          </a:p>
          <a:p>
            <a:pPr marL="0" indent="0">
              <a:buNone/>
            </a:pPr>
            <a:r>
              <a:rPr lang="en-US" b="1" u="sng" dirty="0">
                <a:ea typeface="ＭＳ Ｐゴシック" pitchFamily="-108" charset="-128"/>
              </a:rPr>
              <a:t>Exceptions</a:t>
            </a:r>
            <a:r>
              <a:rPr lang="en-US" dirty="0">
                <a:ea typeface="ＭＳ Ｐゴシック" pitchFamily="-108" charset="-128"/>
              </a:rPr>
              <a:t>:</a:t>
            </a:r>
          </a:p>
          <a:p>
            <a:pPr lvl="1">
              <a:buFont typeface="Wingdings" pitchFamily="2" charset="2"/>
              <a:buChar char="ü"/>
            </a:pPr>
            <a:r>
              <a:rPr lang="en-US" dirty="0"/>
              <a:t>Systems that prevent reheating, recooling or mixing of heated and cooled supply air</a:t>
            </a:r>
          </a:p>
          <a:p>
            <a:pPr lvl="1">
              <a:buFont typeface="Wingdings" pitchFamily="2" charset="2"/>
              <a:buChar char="ü"/>
            </a:pPr>
            <a:r>
              <a:rPr lang="en-US" dirty="0"/>
              <a:t>75% of energy for reheating is from site-recovered or site solar energy sources</a:t>
            </a:r>
          </a:p>
          <a:p>
            <a:pPr lvl="1">
              <a:buFont typeface="Wingdings" pitchFamily="2" charset="2"/>
              <a:buChar char="ü"/>
            </a:pPr>
            <a:r>
              <a:rPr lang="en-US" dirty="0">
                <a:solidFill>
                  <a:srgbClr val="FF0000"/>
                </a:solidFill>
              </a:rPr>
              <a:t>Systems in CZ 0A, 1A and 3A with &lt; 3,000 cfm design outside air</a:t>
            </a:r>
          </a:p>
          <a:p>
            <a:pPr lvl="1">
              <a:buFont typeface="Wingdings" pitchFamily="2" charset="2"/>
              <a:buChar char="ü"/>
            </a:pPr>
            <a:r>
              <a:rPr lang="en-US" dirty="0">
                <a:solidFill>
                  <a:srgbClr val="FF0000"/>
                </a:solidFill>
                <a:cs typeface="Arial" pitchFamily="34" charset="0"/>
              </a:rPr>
              <a:t>Systems in CZ 2A with &lt; 10,000 cfm design outside air</a:t>
            </a:r>
          </a:p>
          <a:p>
            <a:pPr lvl="1">
              <a:buFont typeface="Wingdings" pitchFamily="2" charset="2"/>
              <a:buChar char="ü"/>
            </a:pPr>
            <a:r>
              <a:rPr lang="en-US" dirty="0">
                <a:solidFill>
                  <a:srgbClr val="FF0000"/>
                </a:solidFill>
                <a:cs typeface="Arial" pitchFamily="34" charset="0"/>
              </a:rPr>
              <a:t>Systems in CZ 0A, 1A, 2A and 3A with no less than 80% outside air and employing exhaust air energy recovery per C403.7.4</a:t>
            </a:r>
          </a:p>
        </p:txBody>
      </p:sp>
      <p:sp>
        <p:nvSpPr>
          <p:cNvPr id="395266" name="Rectangle 2"/>
          <p:cNvSpPr>
            <a:spLocks noGrp="1" noChangeArrowheads="1"/>
          </p:cNvSpPr>
          <p:nvPr>
            <p:ph type="title"/>
          </p:nvPr>
        </p:nvSpPr>
        <p:spPr>
          <a:xfrm>
            <a:off x="248478" y="0"/>
            <a:ext cx="6899154" cy="921004"/>
          </a:xfrm>
        </p:spPr>
        <p:txBody>
          <a:bodyPr>
            <a:normAutofit/>
          </a:bodyPr>
          <a:lstStyle/>
          <a:p>
            <a:pPr>
              <a:lnSpc>
                <a:spcPct val="100000"/>
              </a:lnSpc>
            </a:pPr>
            <a:r>
              <a:rPr lang="en-US" sz="2700" b="1" dirty="0">
                <a:ea typeface="ＭＳ Ｐゴシック" pitchFamily="-108" charset="-128"/>
              </a:rPr>
              <a:t>Supply-Air Temperature Reset Controls </a:t>
            </a:r>
            <a:br>
              <a:rPr lang="en-US" sz="2400" b="1" dirty="0">
                <a:ea typeface="ＭＳ Ｐゴシック" pitchFamily="-108" charset="-128"/>
              </a:rPr>
            </a:br>
            <a:r>
              <a:rPr lang="en-US" sz="2200" b="1" i="1" dirty="0">
                <a:ea typeface="ＭＳ Ｐゴシック" pitchFamily="-108" charset="-128"/>
              </a:rPr>
              <a:t>Section C403.6.5</a:t>
            </a:r>
          </a:p>
        </p:txBody>
      </p:sp>
    </p:spTree>
    <p:extLst>
      <p:ext uri="{BB962C8B-B14F-4D97-AF65-F5344CB8AC3E}">
        <p14:creationId xmlns:p14="http://schemas.microsoft.com/office/powerpoint/2010/main" val="3446213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ED0289-88B7-4E68-9FD5-0CEC078AE9F0}"/>
              </a:ext>
            </a:extLst>
          </p:cNvPr>
          <p:cNvSpPr>
            <a:spLocks noGrp="1"/>
          </p:cNvSpPr>
          <p:nvPr>
            <p:ph idx="1"/>
          </p:nvPr>
        </p:nvSpPr>
        <p:spPr/>
        <p:txBody>
          <a:bodyPr/>
          <a:lstStyle/>
          <a:p>
            <a:r>
              <a:rPr lang="en-US" dirty="0">
                <a:solidFill>
                  <a:srgbClr val="FF0000"/>
                </a:solidFill>
              </a:rPr>
              <a:t>In warm moist climate zones (0A to 3A)</a:t>
            </a:r>
          </a:p>
          <a:p>
            <a:pPr lvl="1"/>
            <a:r>
              <a:rPr lang="en-US" dirty="0">
                <a:solidFill>
                  <a:srgbClr val="FF0000"/>
                </a:solidFill>
              </a:rPr>
              <a:t>System design to allow supply-air temperature reset while dehumidification is provided</a:t>
            </a:r>
          </a:p>
          <a:p>
            <a:pPr lvl="1"/>
            <a:r>
              <a:rPr lang="en-US" dirty="0">
                <a:solidFill>
                  <a:srgbClr val="FF0000"/>
                </a:solidFill>
              </a:rPr>
              <a:t>Lock out economizer during dehumidification</a:t>
            </a:r>
          </a:p>
        </p:txBody>
      </p:sp>
      <p:sp>
        <p:nvSpPr>
          <p:cNvPr id="3" name="Title 2">
            <a:extLst>
              <a:ext uri="{FF2B5EF4-FFF2-40B4-BE49-F238E27FC236}">
                <a16:creationId xmlns:a16="http://schemas.microsoft.com/office/drawing/2014/main" id="{6A16991D-3F7D-4D9F-8A7B-F98833C5A8FE}"/>
              </a:ext>
            </a:extLst>
          </p:cNvPr>
          <p:cNvSpPr>
            <a:spLocks noGrp="1"/>
          </p:cNvSpPr>
          <p:nvPr>
            <p:ph type="title"/>
          </p:nvPr>
        </p:nvSpPr>
        <p:spPr/>
        <p:txBody>
          <a:bodyPr/>
          <a:lstStyle/>
          <a:p>
            <a:r>
              <a:rPr lang="en-US" sz="2400" b="1" dirty="0">
                <a:ea typeface="ＭＳ Ｐゴシック" pitchFamily="-108" charset="-128"/>
              </a:rPr>
              <a:t>Dehumidification Control Interaction</a:t>
            </a:r>
            <a:br>
              <a:rPr lang="en-US" dirty="0"/>
            </a:br>
            <a:r>
              <a:rPr lang="en-US" sz="2400" b="1" i="1" dirty="0">
                <a:ea typeface="ＭＳ Ｐゴシック" pitchFamily="-108" charset="-128"/>
              </a:rPr>
              <a:t>Section C403.6.5.1</a:t>
            </a:r>
            <a:endParaRPr lang="en-US" sz="2200" b="1" i="1" dirty="0">
              <a:ea typeface="ＭＳ Ｐゴシック" pitchFamily="-108" charset="-128"/>
            </a:endParaRPr>
          </a:p>
        </p:txBody>
      </p:sp>
    </p:spTree>
    <p:extLst>
      <p:ext uri="{BB962C8B-B14F-4D97-AF65-F5344CB8AC3E}">
        <p14:creationId xmlns:p14="http://schemas.microsoft.com/office/powerpoint/2010/main" val="42280009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Multiple-zone VAV systems with direct digital control of individual zone boxes reporting to central control panel</a:t>
            </a:r>
          </a:p>
          <a:p>
            <a:pPr lvl="1"/>
            <a:r>
              <a:rPr lang="en-US" dirty="0"/>
              <a:t>Automatic controls configured to reduce outdoor air intake flow below design rates in response to changes in system ventilation efficiency (E</a:t>
            </a:r>
            <a:r>
              <a:rPr lang="en-US" sz="1400" dirty="0"/>
              <a:t>v</a:t>
            </a:r>
            <a:r>
              <a:rPr lang="en-US" dirty="0"/>
              <a:t>) as defined by IMC</a:t>
            </a:r>
          </a:p>
          <a:p>
            <a:pPr lvl="1"/>
            <a:endParaRPr lang="en-US" sz="1800" dirty="0"/>
          </a:p>
          <a:p>
            <a:r>
              <a:rPr lang="en-US" sz="2200" b="1" u="sng" dirty="0"/>
              <a:t>Exceptions</a:t>
            </a:r>
            <a:r>
              <a:rPr lang="en-US" sz="2200" dirty="0"/>
              <a:t>:</a:t>
            </a:r>
          </a:p>
          <a:p>
            <a:pPr lvl="1"/>
            <a:r>
              <a:rPr lang="en-US" sz="1800" dirty="0"/>
              <a:t>VAV systems with zonal transfer fans that recirculate air from other zones without directly mixing it with outdoor air, dual-duct dual-fan VAV systems, and VAV systems with fan-powered terminal units</a:t>
            </a:r>
          </a:p>
          <a:p>
            <a:pPr lvl="1"/>
            <a:r>
              <a:rPr lang="en-US" sz="1800" dirty="0"/>
              <a:t>Systems where total design exhaust airflow is &gt; 70% of total design outdoor air intake flow requirements</a:t>
            </a:r>
          </a:p>
        </p:txBody>
      </p:sp>
      <p:sp>
        <p:nvSpPr>
          <p:cNvPr id="3" name="Title 2"/>
          <p:cNvSpPr>
            <a:spLocks noGrp="1"/>
          </p:cNvSpPr>
          <p:nvPr>
            <p:ph type="title"/>
          </p:nvPr>
        </p:nvSpPr>
        <p:spPr/>
        <p:txBody>
          <a:bodyPr>
            <a:normAutofit fontScale="90000"/>
          </a:bodyPr>
          <a:lstStyle/>
          <a:p>
            <a:r>
              <a:rPr lang="en-US" sz="2700" b="1" dirty="0"/>
              <a:t>Multiple-zone VAV System Ventilation Optimization Control</a:t>
            </a:r>
            <a:br>
              <a:rPr lang="en-US" b="1" dirty="0"/>
            </a:br>
            <a:r>
              <a:rPr lang="en-US" sz="2200" b="1" i="1" dirty="0"/>
              <a:t>Section C403.6.6</a:t>
            </a:r>
          </a:p>
        </p:txBody>
      </p:sp>
    </p:spTree>
    <p:extLst>
      <p:ext uri="{BB962C8B-B14F-4D97-AF65-F5344CB8AC3E}">
        <p14:creationId xmlns:p14="http://schemas.microsoft.com/office/powerpoint/2010/main" val="3193601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Parallel fan-powered VAV zone terminal units shall be configured to operate as follows:</a:t>
            </a:r>
          </a:p>
          <a:p>
            <a:pPr lvl="1"/>
            <a:r>
              <a:rPr lang="en-US" dirty="0"/>
              <a:t>Turn off the terminal fan except when space heating is required or where required for ventilation.</a:t>
            </a:r>
          </a:p>
          <a:p>
            <a:pPr lvl="1"/>
            <a:r>
              <a:rPr lang="en-US" dirty="0"/>
              <a:t>Turn on the terminal fan as the first stage of heating before the heating coil is activated.</a:t>
            </a:r>
          </a:p>
          <a:p>
            <a:pPr lvl="1"/>
            <a:r>
              <a:rPr lang="en-US" dirty="0"/>
              <a:t>During heating for warmup or setback temperature control, either:</a:t>
            </a:r>
          </a:p>
          <a:p>
            <a:pPr lvl="2"/>
            <a:r>
              <a:rPr lang="en-US" dirty="0"/>
              <a:t>Operate the terminal fan and heating coil without primary air.</a:t>
            </a:r>
          </a:p>
          <a:p>
            <a:pPr lvl="2"/>
            <a:r>
              <a:rPr lang="en-US" dirty="0"/>
              <a:t>Reverse the terminal damper logic and provide heating from the central air handler by primary air.</a:t>
            </a:r>
          </a:p>
        </p:txBody>
      </p:sp>
      <p:sp>
        <p:nvSpPr>
          <p:cNvPr id="3" name="Title 2"/>
          <p:cNvSpPr>
            <a:spLocks noGrp="1"/>
          </p:cNvSpPr>
          <p:nvPr>
            <p:ph type="title"/>
          </p:nvPr>
        </p:nvSpPr>
        <p:spPr/>
        <p:txBody>
          <a:bodyPr>
            <a:normAutofit/>
          </a:bodyPr>
          <a:lstStyle/>
          <a:p>
            <a:r>
              <a:rPr lang="en-US" sz="2400" b="1" dirty="0"/>
              <a:t>Parallel Fan-Powered VAV Zone Control</a:t>
            </a:r>
            <a:br>
              <a:rPr lang="en-US" dirty="0"/>
            </a:br>
            <a:r>
              <a:rPr lang="en-US" sz="2000" b="1" i="1" dirty="0"/>
              <a:t>Section C403.6.7</a:t>
            </a:r>
          </a:p>
        </p:txBody>
      </p:sp>
    </p:spTree>
    <p:extLst>
      <p:ext uri="{BB962C8B-B14F-4D97-AF65-F5344CB8AC3E}">
        <p14:creationId xmlns:p14="http://schemas.microsoft.com/office/powerpoint/2010/main" val="381230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Systems with direct digital control of individual reporting to the central control panel</a:t>
            </a:r>
          </a:p>
          <a:p>
            <a:pPr lvl="1"/>
            <a:r>
              <a:rPr lang="en-US" dirty="0"/>
              <a:t>Static pressure set point to be reset based on the zone requiring the most pressure (i.e., the set point is reset lower until one zone damper is nearly wide open)</a:t>
            </a:r>
          </a:p>
          <a:p>
            <a:pPr lvl="1"/>
            <a:r>
              <a:rPr lang="en-US" dirty="0"/>
              <a:t>Direct digital controls capable of monitoring zone damper positions or have an alternative method of indication the need for static pressure configured to provide all of the following:</a:t>
            </a:r>
          </a:p>
          <a:p>
            <a:pPr lvl="2"/>
            <a:r>
              <a:rPr lang="en-US" dirty="0"/>
              <a:t>Automatically detecting any zone that excessively drives the reset logic</a:t>
            </a:r>
          </a:p>
          <a:p>
            <a:pPr lvl="2"/>
            <a:r>
              <a:rPr lang="en-US" dirty="0"/>
              <a:t>Generating an alarm to the system operational location</a:t>
            </a:r>
          </a:p>
          <a:p>
            <a:pPr lvl="2"/>
            <a:r>
              <a:rPr lang="en-US" dirty="0"/>
              <a:t>Allowing an operator to readily remove </a:t>
            </a:r>
            <a:r>
              <a:rPr lang="en-US" u="sng" dirty="0"/>
              <a:t>&gt;</a:t>
            </a:r>
            <a:r>
              <a:rPr lang="en-US" dirty="0"/>
              <a:t> 1 zones from the reset algorithm</a:t>
            </a:r>
          </a:p>
        </p:txBody>
      </p:sp>
      <p:sp>
        <p:nvSpPr>
          <p:cNvPr id="3" name="Title 2"/>
          <p:cNvSpPr>
            <a:spLocks noGrp="1"/>
          </p:cNvSpPr>
          <p:nvPr>
            <p:ph type="title"/>
          </p:nvPr>
        </p:nvSpPr>
        <p:spPr/>
        <p:txBody>
          <a:bodyPr/>
          <a:lstStyle/>
          <a:p>
            <a:r>
              <a:rPr lang="en-US" sz="2400" b="1" dirty="0" err="1">
                <a:ea typeface="ＭＳ Ｐゴシック" pitchFamily="-108" charset="-128"/>
              </a:rPr>
              <a:t>Setpoints</a:t>
            </a:r>
            <a:r>
              <a:rPr lang="en-US" sz="2400" b="1" dirty="0">
                <a:ea typeface="ＭＳ Ｐゴシック" pitchFamily="-108" charset="-128"/>
              </a:rPr>
              <a:t> for Direct Digital</a:t>
            </a:r>
            <a:r>
              <a:rPr lang="en-US" dirty="0"/>
              <a:t> </a:t>
            </a:r>
            <a:r>
              <a:rPr lang="en-US" sz="2400" b="1" dirty="0">
                <a:ea typeface="ＭＳ Ｐゴシック" pitchFamily="-108" charset="-128"/>
              </a:rPr>
              <a:t>Control</a:t>
            </a:r>
            <a:br>
              <a:rPr lang="en-US" dirty="0"/>
            </a:br>
            <a:r>
              <a:rPr lang="en-US" sz="2000" b="1" i="1" dirty="0"/>
              <a:t>Section </a:t>
            </a:r>
            <a:r>
              <a:rPr lang="en-US" sz="2000" b="1" i="1" dirty="0">
                <a:ea typeface="ＭＳ Ｐゴシック" pitchFamily="-108" charset="-128"/>
              </a:rPr>
              <a:t>C403.6.8</a:t>
            </a:r>
          </a:p>
        </p:txBody>
      </p:sp>
    </p:spTree>
    <p:extLst>
      <p:ext uri="{BB962C8B-B14F-4D97-AF65-F5344CB8AC3E}">
        <p14:creationId xmlns:p14="http://schemas.microsoft.com/office/powerpoint/2010/main" val="30642774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a:t>Sensors used to control VAV fans</a:t>
            </a:r>
          </a:p>
          <a:p>
            <a:pPr lvl="1"/>
            <a:r>
              <a:rPr lang="en-US" dirty="0"/>
              <a:t>Placed so that the controller setpoint is ≤ 1.2 inches w.c.</a:t>
            </a:r>
          </a:p>
          <a:p>
            <a:pPr>
              <a:buFont typeface="Wingdings" pitchFamily="2" charset="2"/>
              <a:buChar char="ü"/>
            </a:pPr>
            <a:r>
              <a:rPr lang="en-US" dirty="0"/>
              <a:t>Sensors installed downstream of major duct splits</a:t>
            </a:r>
          </a:p>
          <a:p>
            <a:pPr lvl="1"/>
            <a:r>
              <a:rPr lang="en-US" dirty="0"/>
              <a:t>At least one sensor to be located on each major branch so that static pressure can be maintained in each branch</a:t>
            </a:r>
          </a:p>
        </p:txBody>
      </p:sp>
      <p:sp>
        <p:nvSpPr>
          <p:cNvPr id="3" name="Title 2"/>
          <p:cNvSpPr>
            <a:spLocks noGrp="1"/>
          </p:cNvSpPr>
          <p:nvPr>
            <p:ph type="title"/>
          </p:nvPr>
        </p:nvSpPr>
        <p:spPr/>
        <p:txBody>
          <a:bodyPr/>
          <a:lstStyle/>
          <a:p>
            <a:r>
              <a:rPr lang="en-US" sz="2400" b="1" dirty="0">
                <a:ea typeface="ＭＳ Ｐゴシック" pitchFamily="-108" charset="-128"/>
              </a:rPr>
              <a:t>Static Pressure Sensor Location</a:t>
            </a:r>
            <a:br>
              <a:rPr lang="en-US" dirty="0"/>
            </a:br>
            <a:r>
              <a:rPr lang="en-US" sz="2000" b="1" i="1" dirty="0"/>
              <a:t>Section C403.6.9</a:t>
            </a:r>
          </a:p>
        </p:txBody>
      </p:sp>
    </p:spTree>
    <p:extLst>
      <p:ext uri="{BB962C8B-B14F-4D97-AF65-F5344CB8AC3E}">
        <p14:creationId xmlns:p14="http://schemas.microsoft.com/office/powerpoint/2010/main" val="18691955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idx="1"/>
          </p:nvPr>
        </p:nvSpPr>
        <p:spPr>
          <a:xfrm>
            <a:off x="1143000" y="1269239"/>
            <a:ext cx="9238396" cy="4979869"/>
          </a:xfrm>
          <a:noFill/>
          <a:ln/>
        </p:spPr>
        <p:txBody>
          <a:bodyPr/>
          <a:lstStyle/>
          <a:p>
            <a:pPr marL="0" indent="0">
              <a:buNone/>
            </a:pPr>
            <a:r>
              <a:rPr lang="en-US" i="1" dirty="0">
                <a:ea typeface="ＭＳ Ｐゴシック" pitchFamily="-108" charset="-128"/>
              </a:rPr>
              <a:t>DCV</a:t>
            </a:r>
            <a:r>
              <a:rPr lang="en-US" dirty="0">
                <a:ea typeface="ＭＳ Ｐゴシック" pitchFamily="-108" charset="-128"/>
              </a:rPr>
              <a:t> must be provided for </a:t>
            </a:r>
            <a:r>
              <a:rPr lang="en-US" dirty="0">
                <a:solidFill>
                  <a:srgbClr val="FF0000"/>
                </a:solidFill>
                <a:ea typeface="ＭＳ Ｐゴシック" pitchFamily="-108" charset="-128"/>
              </a:rPr>
              <a:t>all single-zone systems required to comply with C403.5-C403.5.3 </a:t>
            </a:r>
            <a:r>
              <a:rPr lang="en-US" dirty="0">
                <a:ea typeface="ＭＳ Ｐゴシック" pitchFamily="-108" charset="-128"/>
              </a:rPr>
              <a:t>and spaces &gt; 500 ft² and the average occupant load ≥ </a:t>
            </a:r>
            <a:r>
              <a:rPr lang="en-US" dirty="0">
                <a:solidFill>
                  <a:srgbClr val="FF0000"/>
                </a:solidFill>
                <a:ea typeface="ＭＳ Ｐゴシック" pitchFamily="-108" charset="-128"/>
              </a:rPr>
              <a:t>15</a:t>
            </a:r>
            <a:r>
              <a:rPr lang="en-US" dirty="0">
                <a:ea typeface="ＭＳ Ｐゴシック" pitchFamily="-108" charset="-128"/>
              </a:rPr>
              <a:t> people/1000 ft² of floor area </a:t>
            </a:r>
            <a:r>
              <a:rPr lang="en-US" sz="2000" dirty="0">
                <a:ea typeface="ＭＳ Ｐゴシック" pitchFamily="-108" charset="-128"/>
              </a:rPr>
              <a:t>(per IMC table 403.3.1.1) </a:t>
            </a:r>
            <a:r>
              <a:rPr lang="en-US" dirty="0">
                <a:ea typeface="ＭＳ Ｐゴシック" pitchFamily="-108" charset="-128"/>
              </a:rPr>
              <a:t>where the HVAC system has:</a:t>
            </a:r>
          </a:p>
          <a:p>
            <a:pPr lvl="1">
              <a:buFont typeface="Wingdings" pitchFamily="2" charset="2"/>
              <a:buChar char="ü"/>
            </a:pPr>
            <a:r>
              <a:rPr lang="en-US" dirty="0"/>
              <a:t>An air-side economizer</a:t>
            </a:r>
            <a:r>
              <a:rPr lang="en-US" b="1" dirty="0"/>
              <a:t>, or</a:t>
            </a:r>
          </a:p>
          <a:p>
            <a:pPr lvl="1">
              <a:buFont typeface="Wingdings" pitchFamily="2" charset="2"/>
              <a:buChar char="ü"/>
            </a:pPr>
            <a:r>
              <a:rPr lang="en-US" dirty="0"/>
              <a:t>Automatic modulating control of the outdoor air damper</a:t>
            </a:r>
            <a:r>
              <a:rPr lang="en-US" b="1" dirty="0"/>
              <a:t>, or</a:t>
            </a:r>
          </a:p>
          <a:p>
            <a:pPr lvl="1">
              <a:buFont typeface="Wingdings" pitchFamily="2" charset="2"/>
              <a:buChar char="ü"/>
            </a:pPr>
            <a:r>
              <a:rPr lang="en-US" dirty="0"/>
              <a:t>A design outdoor airflow &gt; 3,000 cfm</a:t>
            </a:r>
          </a:p>
          <a:p>
            <a:pPr lvl="1"/>
            <a:endParaRPr lang="en-US" dirty="0"/>
          </a:p>
        </p:txBody>
      </p:sp>
      <p:sp>
        <p:nvSpPr>
          <p:cNvPr id="337922" name="Rectangle 2"/>
          <p:cNvSpPr>
            <a:spLocks noGrp="1" noChangeArrowheads="1"/>
          </p:cNvSpPr>
          <p:nvPr>
            <p:ph type="title"/>
          </p:nvPr>
        </p:nvSpPr>
        <p:spPr>
          <a:xfrm>
            <a:off x="376083" y="0"/>
            <a:ext cx="5948313" cy="921004"/>
          </a:xfrm>
        </p:spPr>
        <p:txBody>
          <a:bodyPr>
            <a:normAutofit/>
          </a:bodyPr>
          <a:lstStyle/>
          <a:p>
            <a:pPr>
              <a:lnSpc>
                <a:spcPct val="100000"/>
              </a:lnSpc>
            </a:pPr>
            <a:r>
              <a:rPr lang="en-US" sz="2400" b="1" dirty="0">
                <a:ea typeface="ＭＳ Ｐゴシック" pitchFamily="-108" charset="-128"/>
              </a:rPr>
              <a:t>Demand Controlled Ventilation</a:t>
            </a:r>
            <a:br>
              <a:rPr lang="en-US" sz="2400" b="1" dirty="0">
                <a:ea typeface="ＭＳ Ｐゴシック" pitchFamily="-108" charset="-128"/>
              </a:rPr>
            </a:br>
            <a:r>
              <a:rPr lang="en-US" sz="2000" b="1" i="1" dirty="0">
                <a:ea typeface="ＭＳ Ｐゴシック" pitchFamily="-108" charset="-128"/>
              </a:rPr>
              <a:t>Section C403.7.1 </a:t>
            </a:r>
          </a:p>
        </p:txBody>
      </p:sp>
      <p:sp>
        <p:nvSpPr>
          <p:cNvPr id="337924" name="Text Box 4"/>
          <p:cNvSpPr txBox="1">
            <a:spLocks noChangeArrowheads="1"/>
          </p:cNvSpPr>
          <p:nvPr/>
        </p:nvSpPr>
        <p:spPr bwMode="auto">
          <a:xfrm>
            <a:off x="2001673" y="3990999"/>
            <a:ext cx="8256894" cy="1323439"/>
          </a:xfrm>
          <a:prstGeom prst="rect">
            <a:avLst/>
          </a:prstGeom>
          <a:solidFill>
            <a:schemeClr val="accent6">
              <a:lumMod val="60000"/>
              <a:lumOff val="40000"/>
            </a:schemeClr>
          </a:solidFill>
          <a:ln w="28575" algn="ctr">
            <a:solidFill>
              <a:schemeClr val="accent5">
                <a:lumMod val="75000"/>
              </a:schemeClr>
            </a:solidFill>
            <a:miter lim="800000"/>
            <a:headEnd/>
            <a:tailEnd/>
          </a:ln>
          <a:effectLst/>
        </p:spPr>
        <p:txBody>
          <a:bodyPr wrap="square">
            <a:spAutoFit/>
          </a:bodyPr>
          <a:lstStyle/>
          <a:p>
            <a:pPr algn="ctr"/>
            <a:r>
              <a:rPr lang="en-US" sz="2000" b="0" i="1" dirty="0">
                <a:solidFill>
                  <a:schemeClr val="accent5">
                    <a:lumMod val="50000"/>
                  </a:schemeClr>
                </a:solidFill>
                <a:sym typeface="WP MathA" pitchFamily="2" charset="2"/>
              </a:rPr>
              <a:t>Demand control ventilation (DCV)</a:t>
            </a:r>
            <a:r>
              <a:rPr lang="en-US" sz="2000" b="0" dirty="0">
                <a:solidFill>
                  <a:schemeClr val="accent5">
                    <a:lumMod val="50000"/>
                  </a:schemeClr>
                </a:solidFill>
                <a:sym typeface="WP MathA" pitchFamily="2" charset="2"/>
              </a:rPr>
              <a:t>: a ventilation system capability that provides for the automatic reduction of outdoor air intake below design rates when the actual occupancy of spaces served by the system is less than design occupancy.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Grp="1" noChangeArrowheads="1"/>
          </p:cNvSpPr>
          <p:nvPr>
            <p:ph idx="1"/>
          </p:nvPr>
        </p:nvSpPr>
        <p:spPr>
          <a:xfrm>
            <a:off x="1405325" y="1357325"/>
            <a:ext cx="9199727" cy="4876800"/>
          </a:xfrm>
        </p:spPr>
        <p:txBody>
          <a:bodyPr>
            <a:normAutofit fontScale="92500" lnSpcReduction="20000"/>
          </a:bodyPr>
          <a:lstStyle/>
          <a:p>
            <a:pPr marL="0" indent="0">
              <a:buNone/>
            </a:pPr>
            <a:r>
              <a:rPr lang="en-US" b="1" u="sng" dirty="0">
                <a:ea typeface="ＭＳ Ｐゴシック" pitchFamily="-108" charset="-128"/>
              </a:rPr>
              <a:t>Exceptions</a:t>
            </a:r>
            <a:r>
              <a:rPr lang="en-US" b="1" dirty="0">
                <a:ea typeface="ＭＳ Ｐゴシック" pitchFamily="-108" charset="-128"/>
              </a:rPr>
              <a:t>:</a:t>
            </a:r>
          </a:p>
          <a:p>
            <a:pPr>
              <a:buFont typeface="Wingdings" pitchFamily="2" charset="2"/>
              <a:buChar char="ü"/>
            </a:pPr>
            <a:r>
              <a:rPr lang="en-US" dirty="0">
                <a:ea typeface="ＭＳ Ｐゴシック" pitchFamily="-108" charset="-128"/>
              </a:rPr>
              <a:t>Systems with energy recovery per C403.</a:t>
            </a:r>
            <a:r>
              <a:rPr lang="en-US" dirty="0">
                <a:solidFill>
                  <a:srgbClr val="FF0000"/>
                </a:solidFill>
                <a:ea typeface="ＭＳ Ｐゴシック" pitchFamily="-108" charset="-128"/>
              </a:rPr>
              <a:t>7.4.2</a:t>
            </a:r>
          </a:p>
          <a:p>
            <a:pPr>
              <a:buFont typeface="Wingdings" pitchFamily="2" charset="2"/>
              <a:buChar char="ü"/>
            </a:pPr>
            <a:r>
              <a:rPr lang="en-US" dirty="0">
                <a:ea typeface="ＭＳ Ｐゴシック" pitchFamily="-108" charset="-128"/>
              </a:rPr>
              <a:t>Multiple zone systems without direct digital control of single zones communicating with central control panel</a:t>
            </a:r>
          </a:p>
          <a:p>
            <a:pPr>
              <a:buFont typeface="Wingdings" pitchFamily="2" charset="2"/>
              <a:buChar char="ü"/>
            </a:pPr>
            <a:r>
              <a:rPr lang="en-US" dirty="0">
                <a:solidFill>
                  <a:srgbClr val="FF0000"/>
                </a:solidFill>
                <a:ea typeface="ＭＳ Ｐゴシック" pitchFamily="-108" charset="-128"/>
              </a:rPr>
              <a:t>Multiple zone systems with design outdoor airflow &lt; 750 cfm</a:t>
            </a:r>
          </a:p>
          <a:p>
            <a:pPr>
              <a:buFont typeface="Wingdings" pitchFamily="2" charset="2"/>
              <a:buChar char="ü"/>
            </a:pPr>
            <a:r>
              <a:rPr lang="en-US" dirty="0">
                <a:solidFill>
                  <a:srgbClr val="FF0000"/>
                </a:solidFill>
                <a:ea typeface="ＭＳ Ｐゴシック" pitchFamily="-108" charset="-128"/>
              </a:rPr>
              <a:t>Spaces where &gt; 75% of space design outdoor airflow is required for makeup air exhausted from space or transfer air that is required for makeup air that is exhausted from other spaces</a:t>
            </a:r>
          </a:p>
          <a:p>
            <a:pPr>
              <a:buFont typeface="Wingdings" pitchFamily="2" charset="2"/>
              <a:buChar char="ü"/>
            </a:pPr>
            <a:r>
              <a:rPr lang="en-US" dirty="0">
                <a:solidFill>
                  <a:srgbClr val="FF0000"/>
                </a:solidFill>
                <a:ea typeface="ＭＳ Ｐゴシック" pitchFamily="-108" charset="-128"/>
              </a:rPr>
              <a:t>Spaces with one or more of the following occupancy classifications per IMC Table 403.3.1.1:</a:t>
            </a:r>
          </a:p>
          <a:p>
            <a:pPr lvl="1">
              <a:buFont typeface="Wingdings" pitchFamily="2" charset="2"/>
              <a:buChar char="ü"/>
            </a:pPr>
            <a:r>
              <a:rPr lang="en-US" dirty="0">
                <a:solidFill>
                  <a:srgbClr val="FF0000"/>
                </a:solidFill>
                <a:ea typeface="ＭＳ Ｐゴシック" pitchFamily="-108" charset="-128"/>
              </a:rPr>
              <a:t>Correctional cells</a:t>
            </a:r>
          </a:p>
          <a:p>
            <a:pPr lvl="1">
              <a:buFont typeface="Wingdings" pitchFamily="2" charset="2"/>
              <a:buChar char="ü"/>
            </a:pPr>
            <a:r>
              <a:rPr lang="en-US" dirty="0">
                <a:solidFill>
                  <a:srgbClr val="FF0000"/>
                </a:solidFill>
                <a:ea typeface="ＭＳ Ｐゴシック" pitchFamily="-108" charset="-128"/>
              </a:rPr>
              <a:t>Education laboratories</a:t>
            </a:r>
          </a:p>
          <a:p>
            <a:pPr lvl="1">
              <a:buFont typeface="Wingdings" pitchFamily="2" charset="2"/>
              <a:buChar char="ü"/>
            </a:pPr>
            <a:r>
              <a:rPr lang="en-US" dirty="0">
                <a:solidFill>
                  <a:srgbClr val="FF0000"/>
                </a:solidFill>
                <a:ea typeface="ＭＳ Ｐゴシック" pitchFamily="-108" charset="-128"/>
              </a:rPr>
              <a:t>Barber</a:t>
            </a:r>
          </a:p>
          <a:p>
            <a:pPr lvl="1">
              <a:buFont typeface="Wingdings" pitchFamily="2" charset="2"/>
              <a:buChar char="ü"/>
            </a:pPr>
            <a:r>
              <a:rPr lang="en-US" dirty="0">
                <a:solidFill>
                  <a:srgbClr val="FF0000"/>
                </a:solidFill>
                <a:ea typeface="ＭＳ Ｐゴシック" pitchFamily="-108" charset="-128"/>
              </a:rPr>
              <a:t>Beauty and nail salons</a:t>
            </a:r>
          </a:p>
          <a:p>
            <a:pPr lvl="1">
              <a:buFont typeface="Wingdings" pitchFamily="2" charset="2"/>
              <a:buChar char="ü"/>
            </a:pPr>
            <a:r>
              <a:rPr lang="en-US" dirty="0">
                <a:solidFill>
                  <a:srgbClr val="FF0000"/>
                </a:solidFill>
                <a:ea typeface="ＭＳ Ｐゴシック" pitchFamily="-108" charset="-128"/>
              </a:rPr>
              <a:t>Bowling alley seating areas</a:t>
            </a:r>
          </a:p>
        </p:txBody>
      </p:sp>
      <p:sp>
        <p:nvSpPr>
          <p:cNvPr id="338946" name="Rectangle 2"/>
          <p:cNvSpPr>
            <a:spLocks noGrp="1" noChangeArrowheads="1"/>
          </p:cNvSpPr>
          <p:nvPr>
            <p:ph type="title"/>
          </p:nvPr>
        </p:nvSpPr>
        <p:spPr>
          <a:xfrm>
            <a:off x="327992" y="0"/>
            <a:ext cx="7530822" cy="921004"/>
          </a:xfrm>
        </p:spPr>
        <p:txBody>
          <a:bodyPr>
            <a:normAutofit/>
          </a:bodyPr>
          <a:lstStyle/>
          <a:p>
            <a:pPr>
              <a:lnSpc>
                <a:spcPct val="100000"/>
              </a:lnSpc>
            </a:pPr>
            <a:r>
              <a:rPr lang="en-US" sz="2400" b="1" dirty="0">
                <a:ea typeface="ＭＳ Ｐゴシック" pitchFamily="-108" charset="-128"/>
              </a:rPr>
              <a:t>Demand Controlled Ventilation </a:t>
            </a:r>
            <a:br>
              <a:rPr lang="en-US" sz="2800" dirty="0">
                <a:ea typeface="ＭＳ Ｐゴシック" pitchFamily="-108" charset="-128"/>
              </a:rPr>
            </a:br>
            <a:r>
              <a:rPr lang="en-US" sz="2000" b="1" i="1" dirty="0">
                <a:ea typeface="ＭＳ Ｐゴシック" pitchFamily="-108" charset="-128"/>
              </a:rPr>
              <a:t>Section C403.7.1 – Cont’d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4825" y="1255595"/>
            <a:ext cx="9889435" cy="5211881"/>
          </a:xfrm>
        </p:spPr>
        <p:txBody>
          <a:bodyPr>
            <a:normAutofit lnSpcReduction="10000"/>
          </a:bodyPr>
          <a:lstStyle/>
          <a:p>
            <a:r>
              <a:rPr lang="en-US" dirty="0"/>
              <a:t>Garages for storing or handling automobiles operating under their own power shall employ </a:t>
            </a:r>
            <a:r>
              <a:rPr lang="en-US" dirty="0">
                <a:solidFill>
                  <a:srgbClr val="FF0000"/>
                </a:solidFill>
              </a:rPr>
              <a:t>carbon monoxide detects applied in conjunction with nitrogen dioxide detectors and </a:t>
            </a:r>
            <a:r>
              <a:rPr lang="en-US" dirty="0"/>
              <a:t>automatic controls configured to stage fans or modulate fan average airflow rates to </a:t>
            </a:r>
            <a:r>
              <a:rPr lang="en-US" u="sng" dirty="0"/>
              <a:t>&lt; </a:t>
            </a:r>
            <a:r>
              <a:rPr lang="en-US" dirty="0"/>
              <a:t>50% of design capacity, or intermittently operate fans &lt; 20% of occupied time or as required to maintain acceptable contaminant levels in accordance with IMC provisions</a:t>
            </a:r>
          </a:p>
          <a:p>
            <a:r>
              <a:rPr lang="en-US" dirty="0"/>
              <a:t>Failure of these devices shall cause the exhaust fans to operate continuously at design airflow</a:t>
            </a:r>
          </a:p>
          <a:p>
            <a:pPr marL="0" indent="0">
              <a:buNone/>
            </a:pPr>
            <a:r>
              <a:rPr lang="en-US" b="1" u="sng" dirty="0"/>
              <a:t>Exceptions</a:t>
            </a:r>
            <a:r>
              <a:rPr lang="en-US" dirty="0"/>
              <a:t>:</a:t>
            </a:r>
          </a:p>
          <a:p>
            <a:pPr lvl="1"/>
            <a:r>
              <a:rPr lang="en-US" dirty="0"/>
              <a:t>Garages with total exhaust capacity &lt; </a:t>
            </a:r>
            <a:r>
              <a:rPr lang="en-US" dirty="0">
                <a:solidFill>
                  <a:srgbClr val="FF0000"/>
                </a:solidFill>
              </a:rPr>
              <a:t>8,000</a:t>
            </a:r>
            <a:r>
              <a:rPr lang="en-US" dirty="0"/>
              <a:t> cfm with ventilation systems that do not utilize heating or mechanical cooling</a:t>
            </a:r>
          </a:p>
          <a:p>
            <a:pPr lvl="1"/>
            <a:r>
              <a:rPr lang="en-US" dirty="0"/>
              <a:t>Garages that have garage area to ventilation system motor nameplate power ratio &gt;1,125 cfm/hp and do not utilize heating or mechanical cooling</a:t>
            </a:r>
          </a:p>
        </p:txBody>
      </p:sp>
      <p:sp>
        <p:nvSpPr>
          <p:cNvPr id="3" name="Title 2"/>
          <p:cNvSpPr>
            <a:spLocks noGrp="1"/>
          </p:cNvSpPr>
          <p:nvPr>
            <p:ph type="title"/>
          </p:nvPr>
        </p:nvSpPr>
        <p:spPr>
          <a:xfrm>
            <a:off x="357809" y="0"/>
            <a:ext cx="6980138" cy="921004"/>
          </a:xfrm>
        </p:spPr>
        <p:txBody>
          <a:bodyPr>
            <a:normAutofit fontScale="90000"/>
          </a:bodyPr>
          <a:lstStyle/>
          <a:p>
            <a:r>
              <a:rPr lang="en-US" sz="2700" b="1" dirty="0"/>
              <a:t>Enclosed Parking Garage Ventilation Controls </a:t>
            </a:r>
            <a:br>
              <a:rPr lang="en-US" b="1" dirty="0"/>
            </a:br>
            <a:r>
              <a:rPr lang="en-US" sz="2200" b="1" i="1" dirty="0"/>
              <a:t>Section C403.7.2 </a:t>
            </a:r>
          </a:p>
        </p:txBody>
      </p:sp>
    </p:spTree>
    <p:extLst>
      <p:ext uri="{BB962C8B-B14F-4D97-AF65-F5344CB8AC3E}">
        <p14:creationId xmlns:p14="http://schemas.microsoft.com/office/powerpoint/2010/main" val="369319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628" y="0"/>
            <a:ext cx="5364328" cy="921004"/>
          </a:xfrm>
        </p:spPr>
        <p:txBody>
          <a:bodyPr>
            <a:normAutofit/>
          </a:bodyPr>
          <a:lstStyle/>
          <a:p>
            <a:r>
              <a:rPr lang="en-US" sz="2400" b="1" dirty="0"/>
              <a:t>Single Zone Systems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823" y="1160061"/>
            <a:ext cx="8545401" cy="52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598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4339" y="1255595"/>
            <a:ext cx="10316818" cy="5211881"/>
          </a:xfrm>
        </p:spPr>
        <p:txBody>
          <a:bodyPr>
            <a:normAutofit/>
          </a:bodyPr>
          <a:lstStyle/>
          <a:p>
            <a:r>
              <a:rPr lang="en-US" dirty="0">
                <a:solidFill>
                  <a:srgbClr val="FF0000"/>
                </a:solidFill>
              </a:rPr>
              <a:t>Units providing ventilation air to multiple zones and operating in conjunction with zone heating and cooling systems to not use heating or heat recovery to warm supply air to a temperature &gt; 60</a:t>
            </a:r>
            <a:r>
              <a:rPr lang="en-US" dirty="0">
                <a:solidFill>
                  <a:srgbClr val="FF0000"/>
                </a:solidFill>
                <a:cs typeface="Arial" pitchFamily="34" charset="0"/>
              </a:rPr>
              <a:t>ºF</a:t>
            </a:r>
            <a:r>
              <a:rPr lang="en-US" dirty="0">
                <a:solidFill>
                  <a:srgbClr val="FF0000"/>
                </a:solidFill>
              </a:rPr>
              <a:t> when representative building loads or outdoor air temperatures indicate majority of zones require cooling.</a:t>
            </a:r>
          </a:p>
          <a:p>
            <a:endParaRPr lang="en-US" dirty="0">
              <a:solidFill>
                <a:srgbClr val="FF0000"/>
              </a:solidFill>
            </a:endParaRPr>
          </a:p>
          <a:p>
            <a:pPr marL="0" indent="0">
              <a:buNone/>
            </a:pPr>
            <a:r>
              <a:rPr lang="en-US" sz="2000" i="1" dirty="0">
                <a:solidFill>
                  <a:srgbClr val="FF0000"/>
                </a:solidFill>
              </a:rPr>
              <a:t>Things to look for:</a:t>
            </a:r>
          </a:p>
          <a:p>
            <a:r>
              <a:rPr lang="en-US" sz="2000" i="1" dirty="0">
                <a:solidFill>
                  <a:srgbClr val="FF0000"/>
                </a:solidFill>
              </a:rPr>
              <a:t>Applies to DOAS systems with or without heating or cooling capability</a:t>
            </a:r>
          </a:p>
          <a:p>
            <a:r>
              <a:rPr lang="en-US" sz="2000" i="1" dirty="0">
                <a:solidFill>
                  <a:srgbClr val="FF0000"/>
                </a:solidFill>
              </a:rPr>
              <a:t>HRV or ERV systems will require bypass of flat plate exchangers or speed control of heat wheels</a:t>
            </a:r>
          </a:p>
          <a:p>
            <a:r>
              <a:rPr lang="en-US" sz="2000" i="1" dirty="0">
                <a:solidFill>
                  <a:srgbClr val="FF0000"/>
                </a:solidFill>
              </a:rPr>
              <a:t>“Neutral air” control is </a:t>
            </a:r>
            <a:r>
              <a:rPr lang="en-US" sz="2000" i="1" u="sng" dirty="0">
                <a:solidFill>
                  <a:srgbClr val="FF0000"/>
                </a:solidFill>
              </a:rPr>
              <a:t>not </a:t>
            </a:r>
            <a:r>
              <a:rPr lang="en-US" sz="2000" i="1" dirty="0">
                <a:solidFill>
                  <a:srgbClr val="FF0000"/>
                </a:solidFill>
              </a:rPr>
              <a:t>allowed</a:t>
            </a:r>
          </a:p>
        </p:txBody>
      </p:sp>
      <p:sp>
        <p:nvSpPr>
          <p:cNvPr id="3" name="Title 2"/>
          <p:cNvSpPr>
            <a:spLocks noGrp="1"/>
          </p:cNvSpPr>
          <p:nvPr>
            <p:ph type="title"/>
          </p:nvPr>
        </p:nvSpPr>
        <p:spPr>
          <a:xfrm>
            <a:off x="387626" y="0"/>
            <a:ext cx="6950321" cy="921004"/>
          </a:xfrm>
        </p:spPr>
        <p:txBody>
          <a:bodyPr>
            <a:normAutofit/>
          </a:bodyPr>
          <a:lstStyle/>
          <a:p>
            <a:r>
              <a:rPr lang="en-US" sz="2400" b="1" dirty="0"/>
              <a:t>Ventilation Air Heating Control </a:t>
            </a:r>
            <a:br>
              <a:rPr lang="en-US" sz="2700" b="1" dirty="0"/>
            </a:br>
            <a:r>
              <a:rPr lang="en-US" sz="2200" b="1" i="1" dirty="0"/>
              <a:t>Section C403.7.3 </a:t>
            </a:r>
          </a:p>
        </p:txBody>
      </p:sp>
    </p:spTree>
    <p:extLst>
      <p:ext uri="{BB962C8B-B14F-4D97-AF65-F5344CB8AC3E}">
        <p14:creationId xmlns:p14="http://schemas.microsoft.com/office/powerpoint/2010/main" val="15571478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997C3F-BB44-48A2-81B5-D8E328B2DADA}"/>
              </a:ext>
            </a:extLst>
          </p:cNvPr>
          <p:cNvSpPr>
            <a:spLocks noGrp="1"/>
          </p:cNvSpPr>
          <p:nvPr>
            <p:ph idx="1"/>
          </p:nvPr>
        </p:nvSpPr>
        <p:spPr/>
        <p:txBody>
          <a:bodyPr/>
          <a:lstStyle/>
          <a:p>
            <a:r>
              <a:rPr lang="en-US" dirty="0" err="1">
                <a:solidFill>
                  <a:srgbClr val="FF0000"/>
                </a:solidFill>
              </a:rPr>
              <a:t>Nontransient</a:t>
            </a:r>
            <a:r>
              <a:rPr lang="en-US" dirty="0">
                <a:solidFill>
                  <a:srgbClr val="FF0000"/>
                </a:solidFill>
              </a:rPr>
              <a:t> (e.g., apartment) dwelling units to be provided with outdoor air energy recovery ventilation systems with an enthalpy recovery ratio (ERR) 50% cooling / 60% heating</a:t>
            </a:r>
          </a:p>
          <a:p>
            <a:r>
              <a:rPr lang="en-US" dirty="0">
                <a:solidFill>
                  <a:srgbClr val="FF0000"/>
                </a:solidFill>
              </a:rPr>
              <a:t>Exceptions</a:t>
            </a:r>
          </a:p>
          <a:p>
            <a:pPr lvl="1"/>
            <a:r>
              <a:rPr lang="en-US" dirty="0">
                <a:solidFill>
                  <a:srgbClr val="FF0000"/>
                </a:solidFill>
              </a:rPr>
              <a:t>Climate Zone 3C</a:t>
            </a:r>
          </a:p>
          <a:p>
            <a:pPr lvl="1"/>
            <a:r>
              <a:rPr lang="en-US" dirty="0">
                <a:solidFill>
                  <a:srgbClr val="FF0000"/>
                </a:solidFill>
              </a:rPr>
              <a:t>Smaller (&lt;500 ft</a:t>
            </a:r>
            <a:r>
              <a:rPr lang="en-US" baseline="30000" dirty="0">
                <a:solidFill>
                  <a:srgbClr val="FF0000"/>
                </a:solidFill>
              </a:rPr>
              <a:t>2</a:t>
            </a:r>
            <a:r>
              <a:rPr lang="en-US" dirty="0">
                <a:solidFill>
                  <a:srgbClr val="FF0000"/>
                </a:solidFill>
              </a:rPr>
              <a:t>) apartments exempt in Climate Zones 0, 1, 2, 3, 4C, 5C</a:t>
            </a:r>
          </a:p>
          <a:p>
            <a:pPr lvl="1"/>
            <a:r>
              <a:rPr lang="en-US" dirty="0">
                <a:solidFill>
                  <a:srgbClr val="FF0000"/>
                </a:solidFill>
              </a:rPr>
              <a:t>ERR requirements at heating design condition in Climate Zones 0, 1, 2</a:t>
            </a:r>
          </a:p>
          <a:p>
            <a:pPr lvl="1"/>
            <a:r>
              <a:rPr lang="en-US" dirty="0">
                <a:solidFill>
                  <a:srgbClr val="FF0000"/>
                </a:solidFill>
              </a:rPr>
              <a:t>ERR requirements at cooling design condition in Climate Zones 4, 5, 6, 7 and 8</a:t>
            </a:r>
          </a:p>
        </p:txBody>
      </p:sp>
      <p:sp>
        <p:nvSpPr>
          <p:cNvPr id="3" name="Title 2">
            <a:extLst>
              <a:ext uri="{FF2B5EF4-FFF2-40B4-BE49-F238E27FC236}">
                <a16:creationId xmlns:a16="http://schemas.microsoft.com/office/drawing/2014/main" id="{693A1282-5419-4BF6-8F46-FCB348BCADD4}"/>
              </a:ext>
            </a:extLst>
          </p:cNvPr>
          <p:cNvSpPr>
            <a:spLocks noGrp="1"/>
          </p:cNvSpPr>
          <p:nvPr>
            <p:ph type="title"/>
          </p:nvPr>
        </p:nvSpPr>
        <p:spPr/>
        <p:txBody>
          <a:bodyPr/>
          <a:lstStyle/>
          <a:p>
            <a:r>
              <a:rPr lang="en-US" sz="2400" b="1" dirty="0"/>
              <a:t>Energy Recovery Systems</a:t>
            </a:r>
            <a:br>
              <a:rPr lang="en-US" dirty="0"/>
            </a:br>
            <a:r>
              <a:rPr lang="en-US" sz="2200" b="1" i="1" dirty="0"/>
              <a:t>Section C403.</a:t>
            </a:r>
            <a:r>
              <a:rPr lang="en-US" sz="2200" b="1" i="1" dirty="0">
                <a:solidFill>
                  <a:srgbClr val="FF0000"/>
                </a:solidFill>
              </a:rPr>
              <a:t>7.4.1</a:t>
            </a:r>
          </a:p>
        </p:txBody>
      </p:sp>
    </p:spTree>
    <p:extLst>
      <p:ext uri="{BB962C8B-B14F-4D97-AF65-F5344CB8AC3E}">
        <p14:creationId xmlns:p14="http://schemas.microsoft.com/office/powerpoint/2010/main" val="18633578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3"/>
          <p:cNvSpPr>
            <a:spLocks noGrp="1" noChangeArrowheads="1"/>
          </p:cNvSpPr>
          <p:nvPr>
            <p:ph idx="1"/>
          </p:nvPr>
        </p:nvSpPr>
        <p:spPr>
          <a:xfrm>
            <a:off x="815010" y="1411122"/>
            <a:ext cx="7765769" cy="3028797"/>
          </a:xfrm>
        </p:spPr>
        <p:txBody>
          <a:bodyPr>
            <a:normAutofit lnSpcReduction="10000"/>
          </a:bodyPr>
          <a:lstStyle/>
          <a:p>
            <a:pPr marL="231775" indent="-231775">
              <a:buFont typeface="Wingdings" pitchFamily="2" charset="2"/>
              <a:buChar char="ü"/>
            </a:pPr>
            <a:r>
              <a:rPr lang="en-US" dirty="0">
                <a:ea typeface="ＭＳ Ｐゴシック" pitchFamily="-108" charset="-128"/>
              </a:rPr>
              <a:t>Applies to fan systems </a:t>
            </a:r>
            <a:r>
              <a:rPr lang="en-US" dirty="0">
                <a:solidFill>
                  <a:srgbClr val="FF0000"/>
                </a:solidFill>
                <a:ea typeface="ＭＳ Ｐゴシック" pitchFamily="-108" charset="-128"/>
              </a:rPr>
              <a:t>serving other than </a:t>
            </a:r>
            <a:r>
              <a:rPr lang="en-US" dirty="0" err="1">
                <a:solidFill>
                  <a:srgbClr val="FF0000"/>
                </a:solidFill>
                <a:ea typeface="ＭＳ Ｐゴシック" pitchFamily="-108" charset="-128"/>
              </a:rPr>
              <a:t>nontransient</a:t>
            </a:r>
            <a:r>
              <a:rPr lang="en-US" dirty="0">
                <a:solidFill>
                  <a:srgbClr val="FF0000"/>
                </a:solidFill>
                <a:ea typeface="ＭＳ Ｐゴシック" pitchFamily="-108" charset="-128"/>
              </a:rPr>
              <a:t> space</a:t>
            </a:r>
            <a:r>
              <a:rPr lang="en-US" dirty="0">
                <a:ea typeface="ＭＳ Ｐゴシック" pitchFamily="-108" charset="-128"/>
              </a:rPr>
              <a:t> with supply airflow rates &gt; values in Tables C403.</a:t>
            </a:r>
            <a:r>
              <a:rPr lang="en-US" dirty="0">
                <a:solidFill>
                  <a:srgbClr val="FF0000"/>
                </a:solidFill>
                <a:ea typeface="ＭＳ Ｐゴシック" pitchFamily="-108" charset="-128"/>
              </a:rPr>
              <a:t>7.4</a:t>
            </a:r>
            <a:r>
              <a:rPr lang="en-US" dirty="0">
                <a:ea typeface="ＭＳ Ｐゴシック" pitchFamily="-108" charset="-128"/>
              </a:rPr>
              <a:t>(1-2)</a:t>
            </a:r>
          </a:p>
          <a:p>
            <a:pPr marL="631825" lvl="1" indent="-231775">
              <a:buFont typeface="Wingdings" pitchFamily="2" charset="2"/>
              <a:buChar char="ü"/>
            </a:pPr>
            <a:r>
              <a:rPr lang="en-US" i="1" dirty="0">
                <a:solidFill>
                  <a:srgbClr val="FF0000"/>
                </a:solidFill>
                <a:ea typeface="ＭＳ Ｐゴシック" pitchFamily="-108" charset="-128"/>
              </a:rPr>
              <a:t>Note that prior 0 cfm values in tables have been increased</a:t>
            </a:r>
          </a:p>
          <a:p>
            <a:pPr marL="231775" indent="-231775">
              <a:buFont typeface="Wingdings" pitchFamily="2" charset="2"/>
              <a:buChar char="ü"/>
            </a:pPr>
            <a:r>
              <a:rPr lang="en-US" dirty="0">
                <a:solidFill>
                  <a:srgbClr val="FF0000"/>
                </a:solidFill>
                <a:ea typeface="ＭＳ Ｐゴシック" pitchFamily="-108" charset="-128"/>
              </a:rPr>
              <a:t>ERR</a:t>
            </a:r>
            <a:r>
              <a:rPr lang="en-US" dirty="0">
                <a:ea typeface="ＭＳ Ｐゴシック" pitchFamily="-108" charset="-128"/>
              </a:rPr>
              <a:t> must be ≥ 50%</a:t>
            </a:r>
          </a:p>
          <a:p>
            <a:pPr marL="231775" indent="-231775">
              <a:buFont typeface="Wingdings" pitchFamily="2" charset="2"/>
              <a:buChar char="ü"/>
            </a:pPr>
            <a:r>
              <a:rPr lang="en-US" dirty="0">
                <a:ea typeface="ＭＳ Ｐゴシック" pitchFamily="-108" charset="-128"/>
              </a:rPr>
              <a:t>When an air economizer is required</a:t>
            </a:r>
          </a:p>
          <a:p>
            <a:pPr marL="736600" lvl="1" indent="-336550"/>
            <a:r>
              <a:rPr lang="en-US" dirty="0">
                <a:ea typeface="ＭＳ Ｐゴシック" pitchFamily="-108" charset="-128"/>
              </a:rPr>
              <a:t>include a bypass or controls that permit operation of economizer per C403.</a:t>
            </a:r>
            <a:r>
              <a:rPr lang="en-US" dirty="0">
                <a:solidFill>
                  <a:srgbClr val="FF0000"/>
                </a:solidFill>
                <a:ea typeface="ＭＳ Ｐゴシック" pitchFamily="-108" charset="-128"/>
              </a:rPr>
              <a:t>5</a:t>
            </a:r>
          </a:p>
        </p:txBody>
      </p:sp>
      <p:sp>
        <p:nvSpPr>
          <p:cNvPr id="339970" name="Rectangle 2"/>
          <p:cNvSpPr>
            <a:spLocks noGrp="1" noChangeArrowheads="1"/>
          </p:cNvSpPr>
          <p:nvPr>
            <p:ph type="title"/>
          </p:nvPr>
        </p:nvSpPr>
        <p:spPr>
          <a:xfrm>
            <a:off x="391236" y="0"/>
            <a:ext cx="5704764" cy="921004"/>
          </a:xfrm>
        </p:spPr>
        <p:txBody>
          <a:bodyPr>
            <a:normAutofit/>
          </a:bodyPr>
          <a:lstStyle/>
          <a:p>
            <a:pPr>
              <a:lnSpc>
                <a:spcPct val="100000"/>
              </a:lnSpc>
            </a:pPr>
            <a:r>
              <a:rPr lang="en-US" sz="2400" b="1" dirty="0">
                <a:ea typeface="ＭＳ Ｐゴシック" pitchFamily="-108" charset="-128"/>
              </a:rPr>
              <a:t>Energy Recovery Ventilation Systems </a:t>
            </a:r>
            <a:br>
              <a:rPr lang="en-US" sz="2400" b="1" dirty="0">
                <a:ea typeface="ＭＳ Ｐゴシック" pitchFamily="-108" charset="-128"/>
              </a:rPr>
            </a:br>
            <a:r>
              <a:rPr lang="en-US" sz="2000" b="1" i="1" dirty="0">
                <a:ea typeface="ＭＳ Ｐゴシック" pitchFamily="-108" charset="-128"/>
              </a:rPr>
              <a:t>Section C403.</a:t>
            </a:r>
            <a:r>
              <a:rPr lang="en-US" sz="2000" b="1" i="1" dirty="0">
                <a:solidFill>
                  <a:srgbClr val="FF0000"/>
                </a:solidFill>
                <a:ea typeface="ＭＳ Ｐゴシック" pitchFamily="-108" charset="-128"/>
              </a:rPr>
              <a:t>7.4.2</a:t>
            </a:r>
            <a:endParaRPr lang="en-US" sz="2000" b="1" i="1" dirty="0">
              <a:ea typeface="ＭＳ Ｐゴシック" pitchFamily="-108" charset="-128"/>
            </a:endParaRPr>
          </a:p>
        </p:txBody>
      </p:sp>
      <p:sp>
        <p:nvSpPr>
          <p:cNvPr id="6" name="Text Box 4"/>
          <p:cNvSpPr txBox="1">
            <a:spLocks noChangeArrowheads="1"/>
          </p:cNvSpPr>
          <p:nvPr/>
        </p:nvSpPr>
        <p:spPr bwMode="auto">
          <a:xfrm>
            <a:off x="815010" y="4858909"/>
            <a:ext cx="8256894" cy="1200329"/>
          </a:xfrm>
          <a:prstGeom prst="rect">
            <a:avLst/>
          </a:prstGeom>
          <a:solidFill>
            <a:schemeClr val="accent6">
              <a:lumMod val="60000"/>
              <a:lumOff val="40000"/>
            </a:schemeClr>
          </a:solidFill>
          <a:ln w="28575" algn="ctr">
            <a:solidFill>
              <a:schemeClr val="accent5">
                <a:lumMod val="75000"/>
              </a:schemeClr>
            </a:solidFill>
            <a:miter lim="800000"/>
            <a:headEnd/>
            <a:tailEnd/>
          </a:ln>
          <a:effectLst/>
        </p:spPr>
        <p:txBody>
          <a:bodyPr wrap="square">
            <a:spAutoFit/>
          </a:bodyPr>
          <a:lstStyle/>
          <a:p>
            <a:pPr algn="ctr"/>
            <a:r>
              <a:rPr lang="en-US" sz="1800" b="0" i="1" dirty="0">
                <a:solidFill>
                  <a:schemeClr val="accent5">
                    <a:lumMod val="50000"/>
                  </a:schemeClr>
                </a:solidFill>
                <a:sym typeface="WP MathA" pitchFamily="2" charset="2"/>
              </a:rPr>
              <a:t>Energy recovery ventilation (ERV) systems</a:t>
            </a:r>
            <a:r>
              <a:rPr lang="en-US" sz="1800" b="0" dirty="0">
                <a:solidFill>
                  <a:schemeClr val="accent5">
                    <a:lumMod val="50000"/>
                  </a:schemeClr>
                </a:solidFill>
                <a:sym typeface="WP MathA" pitchFamily="2" charset="2"/>
              </a:rPr>
              <a:t>: employ air-to-air heat exchangers to recover energy from exhaust air for the purpose of preheating, precooling, humidifying or dehumidifying outdoor ventilation air prior to supplying the air to a space, either directly or as part of an HVAC system.</a:t>
            </a:r>
          </a:p>
        </p:txBody>
      </p:sp>
      <p:pic>
        <p:nvPicPr>
          <p:cNvPr id="8" name="Picture 2" descr="What is an ERV and how does it work in cold climates? | Ask A Builder |  newsminer.com">
            <a:extLst>
              <a:ext uri="{FF2B5EF4-FFF2-40B4-BE49-F238E27FC236}">
                <a16:creationId xmlns:a16="http://schemas.microsoft.com/office/drawing/2014/main" id="{3A876366-1706-4151-8BE6-C13A0CC3D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779" y="1742889"/>
            <a:ext cx="3611221" cy="2036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p:cNvSpPr>
            <a:spLocks noGrp="1" noChangeArrowheads="1"/>
          </p:cNvSpPr>
          <p:nvPr>
            <p:ph idx="1"/>
          </p:nvPr>
        </p:nvSpPr>
        <p:spPr>
          <a:xfrm>
            <a:off x="1202635" y="1064525"/>
            <a:ext cx="10157791" cy="5418162"/>
          </a:xfrm>
        </p:spPr>
        <p:txBody>
          <a:bodyPr>
            <a:normAutofit fontScale="92500" lnSpcReduction="20000"/>
          </a:bodyPr>
          <a:lstStyle/>
          <a:p>
            <a:pPr marL="0" indent="0">
              <a:lnSpc>
                <a:spcPct val="90000"/>
              </a:lnSpc>
              <a:buNone/>
            </a:pPr>
            <a:r>
              <a:rPr lang="en-US" sz="2000" b="1" u="sng" dirty="0">
                <a:ea typeface="ＭＳ Ｐゴシック" pitchFamily="-108" charset="-128"/>
              </a:rPr>
              <a:t>Exceptions</a:t>
            </a:r>
            <a:r>
              <a:rPr lang="en-US" sz="2000" b="1" dirty="0">
                <a:ea typeface="ＭＳ Ｐゴシック" pitchFamily="-108" charset="-128"/>
              </a:rPr>
              <a:t>:</a:t>
            </a:r>
          </a:p>
          <a:p>
            <a:pPr marL="685800" lvl="1">
              <a:lnSpc>
                <a:spcPct val="90000"/>
              </a:lnSpc>
              <a:buFont typeface="Wingdings" pitchFamily="2" charset="2"/>
              <a:buChar char="ü"/>
            </a:pPr>
            <a:r>
              <a:rPr lang="en-US" dirty="0">
                <a:ea typeface="ＭＳ Ｐゴシック" pitchFamily="-108" charset="-128"/>
              </a:rPr>
              <a:t>Where energy recovery ventilation systems prohibited by the IMC</a:t>
            </a:r>
          </a:p>
          <a:p>
            <a:pPr marL="682625" lvl="1" indent="-287338">
              <a:lnSpc>
                <a:spcPct val="90000"/>
              </a:lnSpc>
              <a:buFont typeface="Wingdings" pitchFamily="2" charset="2"/>
              <a:buChar char="ü"/>
            </a:pPr>
            <a:r>
              <a:rPr lang="en-US" dirty="0">
                <a:ea typeface="ＭＳ Ｐゴシック" pitchFamily="-108" charset="-128"/>
              </a:rPr>
              <a:t>Lab fume hood system with at least one of the following</a:t>
            </a:r>
            <a:r>
              <a:rPr lang="en-US" sz="1600" dirty="0">
                <a:ea typeface="ＭＳ Ｐゴシック" pitchFamily="-108" charset="-128"/>
              </a:rPr>
              <a:t>:</a:t>
            </a:r>
          </a:p>
          <a:p>
            <a:pPr marL="1030288" lvl="1">
              <a:lnSpc>
                <a:spcPct val="90000"/>
              </a:lnSpc>
            </a:pPr>
            <a:r>
              <a:rPr lang="en-US" sz="1800" dirty="0"/>
              <a:t>VAV hood exhaust and room supply systems </a:t>
            </a:r>
            <a:r>
              <a:rPr lang="en-US" sz="1800" dirty="0">
                <a:solidFill>
                  <a:srgbClr val="FF0000"/>
                </a:solidFill>
              </a:rPr>
              <a:t>configured to reduce </a:t>
            </a:r>
            <a:r>
              <a:rPr lang="en-US" sz="1800" dirty="0"/>
              <a:t>exhaust and makeup air volume to </a:t>
            </a:r>
            <a:r>
              <a:rPr lang="en-US" sz="1800" dirty="0">
                <a:cs typeface="Arial" pitchFamily="34" charset="0"/>
              </a:rPr>
              <a:t>≤ 50% of design values</a:t>
            </a:r>
          </a:p>
          <a:p>
            <a:pPr marL="1030288" lvl="1">
              <a:lnSpc>
                <a:spcPct val="90000"/>
              </a:lnSpc>
            </a:pPr>
            <a:r>
              <a:rPr lang="en-US" sz="1800" dirty="0">
                <a:cs typeface="Arial" pitchFamily="34" charset="0"/>
              </a:rPr>
              <a:t>Direct makeup (auxiliary) air supply equal to at least 75% of exhaust rate, heated no warmer than 2ºF below room setpoint, cooled to no cooler than 3ºF above room setpoint, </a:t>
            </a:r>
            <a:r>
              <a:rPr lang="en-US" sz="1800" dirty="0">
                <a:solidFill>
                  <a:srgbClr val="FF0000"/>
                </a:solidFill>
                <a:cs typeface="Arial" pitchFamily="34" charset="0"/>
              </a:rPr>
              <a:t>with</a:t>
            </a:r>
            <a:r>
              <a:rPr lang="en-US" sz="1800" dirty="0">
                <a:cs typeface="Arial" pitchFamily="34" charset="0"/>
              </a:rPr>
              <a:t> no humidification added, and no simultaneous heating and cooling use for dehumidification control</a:t>
            </a:r>
          </a:p>
          <a:p>
            <a:pPr marL="685800" indent="-290513">
              <a:lnSpc>
                <a:spcPct val="90000"/>
              </a:lnSpc>
              <a:buFont typeface="Wingdings" pitchFamily="2" charset="2"/>
              <a:buChar char="ü"/>
            </a:pPr>
            <a:r>
              <a:rPr lang="en-US" sz="2000" dirty="0">
                <a:ea typeface="ＭＳ Ｐゴシック" pitchFamily="-108" charset="-128"/>
                <a:cs typeface="Arial" pitchFamily="34" charset="0"/>
              </a:rPr>
              <a:t>Systems serving uncooled spaces and heated to &lt; 60ºF</a:t>
            </a:r>
          </a:p>
          <a:p>
            <a:pPr marL="684213">
              <a:lnSpc>
                <a:spcPct val="90000"/>
              </a:lnSpc>
              <a:buFont typeface="Wingdings" pitchFamily="2" charset="2"/>
              <a:buChar char="ü"/>
            </a:pPr>
            <a:r>
              <a:rPr lang="en-US" sz="2000" dirty="0">
                <a:ea typeface="ＭＳ Ｐゴシック" pitchFamily="-108" charset="-128"/>
                <a:cs typeface="Arial" pitchFamily="34" charset="0"/>
              </a:rPr>
              <a:t>Where &gt; 60% of outdoor heating energy is from site-recovered or site solar energy</a:t>
            </a:r>
          </a:p>
          <a:p>
            <a:pPr marL="684213">
              <a:lnSpc>
                <a:spcPct val="90000"/>
              </a:lnSpc>
              <a:buFont typeface="Wingdings" pitchFamily="2" charset="2"/>
              <a:buChar char="ü"/>
            </a:pPr>
            <a:r>
              <a:rPr lang="en-US" sz="2000" dirty="0">
                <a:solidFill>
                  <a:srgbClr val="FF0000"/>
                </a:solidFill>
                <a:ea typeface="ＭＳ Ｐゴシック" pitchFamily="-108" charset="-128"/>
                <a:cs typeface="Arial" pitchFamily="34" charset="0"/>
              </a:rPr>
              <a:t>Enthalpy recovery ratio at heating design condition </a:t>
            </a:r>
            <a:r>
              <a:rPr lang="en-US" sz="2000" dirty="0">
                <a:ea typeface="ＭＳ Ｐゴシック" pitchFamily="-108" charset="-128"/>
                <a:cs typeface="Arial" pitchFamily="34" charset="0"/>
              </a:rPr>
              <a:t>in Climate Zones 1-2</a:t>
            </a:r>
          </a:p>
          <a:p>
            <a:pPr marL="684213">
              <a:lnSpc>
                <a:spcPct val="90000"/>
              </a:lnSpc>
              <a:buFont typeface="Wingdings" pitchFamily="2" charset="2"/>
              <a:buChar char="ü"/>
            </a:pPr>
            <a:r>
              <a:rPr lang="en-US" sz="2000" dirty="0">
                <a:solidFill>
                  <a:srgbClr val="FF0000"/>
                </a:solidFill>
                <a:ea typeface="ＭＳ Ｐゴシック" pitchFamily="-108" charset="-128"/>
                <a:cs typeface="Arial" pitchFamily="34" charset="0"/>
              </a:rPr>
              <a:t>Enthalpy recovery ratio at cooling design condition </a:t>
            </a:r>
            <a:r>
              <a:rPr lang="en-US" sz="2000" dirty="0">
                <a:ea typeface="ＭＳ Ｐゴシック" pitchFamily="-108" charset="-128"/>
                <a:cs typeface="Arial" pitchFamily="34" charset="0"/>
              </a:rPr>
              <a:t>in Climate Zones 3C, 4C, 5B, 5C, 6B, 7, and 8</a:t>
            </a:r>
          </a:p>
          <a:p>
            <a:pPr marL="684213">
              <a:lnSpc>
                <a:spcPct val="90000"/>
              </a:lnSpc>
              <a:buFont typeface="Wingdings" pitchFamily="2" charset="2"/>
              <a:buChar char="ü"/>
            </a:pPr>
            <a:r>
              <a:rPr lang="en-US" sz="2000" dirty="0">
                <a:ea typeface="ＭＳ Ｐゴシック" pitchFamily="-108" charset="-128"/>
                <a:cs typeface="Arial" pitchFamily="34" charset="0"/>
              </a:rPr>
              <a:t>Systems requiring dehumidification that employ energy recovery in series with the cooling coil</a:t>
            </a:r>
          </a:p>
          <a:p>
            <a:pPr marL="684213">
              <a:lnSpc>
                <a:spcPct val="90000"/>
              </a:lnSpc>
              <a:buFont typeface="Wingdings" pitchFamily="2" charset="2"/>
              <a:buChar char="ü"/>
            </a:pPr>
            <a:r>
              <a:rPr lang="en-US" sz="2000" dirty="0">
                <a:ea typeface="ＭＳ Ｐゴシック" pitchFamily="-108" charset="-128"/>
                <a:cs typeface="Arial" pitchFamily="34" charset="0"/>
              </a:rPr>
              <a:t>Where largest source of air exhausted at a single location at building exterior is &lt; 75% of design outside air flow rate</a:t>
            </a:r>
          </a:p>
          <a:p>
            <a:pPr marL="684213">
              <a:lnSpc>
                <a:spcPct val="90000"/>
              </a:lnSpc>
              <a:buFont typeface="Wingdings" pitchFamily="2" charset="2"/>
              <a:buChar char="ü"/>
            </a:pPr>
            <a:r>
              <a:rPr lang="en-US" sz="2000" dirty="0">
                <a:ea typeface="ＭＳ Ｐゴシック" pitchFamily="-108" charset="-128"/>
                <a:cs typeface="Arial" pitchFamily="34" charset="0"/>
              </a:rPr>
              <a:t>Systems expected to operate &lt; 20 hours/week at outdoor air % covered by Table </a:t>
            </a:r>
            <a:r>
              <a:rPr lang="en-US" sz="2000" dirty="0">
                <a:solidFill>
                  <a:srgbClr val="FF0000"/>
                </a:solidFill>
                <a:ea typeface="ＭＳ Ｐゴシック" pitchFamily="-108" charset="-128"/>
                <a:cs typeface="Arial" pitchFamily="34" charset="0"/>
              </a:rPr>
              <a:t>C403.7.4.2(1)</a:t>
            </a:r>
          </a:p>
          <a:p>
            <a:pPr marL="684213">
              <a:lnSpc>
                <a:spcPct val="90000"/>
              </a:lnSpc>
              <a:buFont typeface="Wingdings" pitchFamily="2" charset="2"/>
              <a:buChar char="ü"/>
            </a:pPr>
            <a:r>
              <a:rPr lang="en-US" sz="2000" dirty="0">
                <a:ea typeface="ＭＳ Ｐゴシック" pitchFamily="-108" charset="-128"/>
                <a:cs typeface="Arial" pitchFamily="34" charset="0"/>
              </a:rPr>
              <a:t>Systems exhausting toxic, flammable, paint or corrosive fumes or dust</a:t>
            </a:r>
          </a:p>
          <a:p>
            <a:pPr marL="684213">
              <a:lnSpc>
                <a:spcPct val="90000"/>
              </a:lnSpc>
              <a:buFont typeface="Wingdings" pitchFamily="2" charset="2"/>
              <a:buChar char="ü"/>
            </a:pPr>
            <a:r>
              <a:rPr lang="en-US" sz="2000" dirty="0">
                <a:ea typeface="ＭＳ Ｐゴシック" pitchFamily="-108" charset="-128"/>
                <a:cs typeface="Arial" pitchFamily="34" charset="0"/>
              </a:rPr>
              <a:t>Commercial kitchen hoods used for collecting and removing grease vapors and smoke</a:t>
            </a:r>
          </a:p>
          <a:p>
            <a:pPr marL="685800" indent="-290513">
              <a:lnSpc>
                <a:spcPct val="90000"/>
              </a:lnSpc>
              <a:buFont typeface="Wingdings" pitchFamily="2" charset="2"/>
              <a:buChar char="ü"/>
            </a:pPr>
            <a:endParaRPr lang="en-US" sz="2000" dirty="0">
              <a:ea typeface="ＭＳ Ｐゴシック" pitchFamily="-108" charset="-128"/>
              <a:cs typeface="Arial" pitchFamily="34" charset="0"/>
            </a:endParaRPr>
          </a:p>
        </p:txBody>
      </p:sp>
      <p:sp>
        <p:nvSpPr>
          <p:cNvPr id="342018" name="Rectangle 2"/>
          <p:cNvSpPr>
            <a:spLocks noGrp="1" noChangeArrowheads="1"/>
          </p:cNvSpPr>
          <p:nvPr>
            <p:ph type="title"/>
          </p:nvPr>
        </p:nvSpPr>
        <p:spPr>
          <a:xfrm>
            <a:off x="367748" y="0"/>
            <a:ext cx="7393279" cy="921004"/>
          </a:xfrm>
        </p:spPr>
        <p:txBody>
          <a:bodyPr>
            <a:normAutofit/>
          </a:bodyPr>
          <a:lstStyle/>
          <a:p>
            <a:pPr>
              <a:lnSpc>
                <a:spcPct val="100000"/>
              </a:lnSpc>
            </a:pPr>
            <a:r>
              <a:rPr lang="en-US" sz="2400" b="1" dirty="0">
                <a:ea typeface="ＭＳ Ｐゴシック" pitchFamily="-108" charset="-128"/>
              </a:rPr>
              <a:t>Energy Recovery Ventilation Systems</a:t>
            </a:r>
            <a:br>
              <a:rPr lang="en-US" sz="2400" b="1" dirty="0">
                <a:ea typeface="ＭＳ Ｐゴシック" pitchFamily="-108" charset="-128"/>
              </a:rPr>
            </a:br>
            <a:r>
              <a:rPr lang="en-US" sz="2000" b="1" i="1" dirty="0">
                <a:ea typeface="ＭＳ Ｐゴシック" pitchFamily="-108" charset="-128"/>
              </a:rPr>
              <a:t>Section C403.</a:t>
            </a:r>
            <a:r>
              <a:rPr lang="en-US" sz="2000" b="1" i="1" dirty="0">
                <a:solidFill>
                  <a:srgbClr val="FF0000"/>
                </a:solidFill>
                <a:ea typeface="ＭＳ Ｐゴシック" pitchFamily="-108" charset="-128"/>
              </a:rPr>
              <a:t>7.4.2</a:t>
            </a:r>
            <a:r>
              <a:rPr lang="en-US" sz="2000" b="1" i="1" dirty="0">
                <a:ea typeface="ＭＳ Ｐゴシック" pitchFamily="-108" charset="-128"/>
              </a:rPr>
              <a:t> – Cont’d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Replacement air introduced directly into the exhaust hood cavity shall not be &gt; 10% of the hood exhaust airflow rate</a:t>
            </a:r>
          </a:p>
          <a:p>
            <a:r>
              <a:rPr lang="en-US" dirty="0"/>
              <a:t>Conditioned supply air delivered to any space shall not exceed the greater of the following:</a:t>
            </a:r>
          </a:p>
          <a:p>
            <a:pPr lvl="1"/>
            <a:r>
              <a:rPr lang="en-US" dirty="0"/>
              <a:t>Ventilation rate required to meet the space heating or cooling load</a:t>
            </a:r>
          </a:p>
          <a:p>
            <a:pPr lvl="1"/>
            <a:r>
              <a:rPr lang="en-US" dirty="0"/>
              <a:t>Hood exhaust flow minus the available transfer air from adjacent space where available transfer air is considered to be that portion of outdoor ventilation air not required to satisfy other exhaust needs, such as restrooms, and not required to maintain pressurization of adjacent spaces</a:t>
            </a:r>
          </a:p>
          <a:p>
            <a:pPr lvl="1"/>
            <a:endParaRPr lang="en-US" dirty="0"/>
          </a:p>
        </p:txBody>
      </p:sp>
      <p:sp>
        <p:nvSpPr>
          <p:cNvPr id="3" name="Title 2"/>
          <p:cNvSpPr>
            <a:spLocks noGrp="1"/>
          </p:cNvSpPr>
          <p:nvPr>
            <p:ph type="title"/>
          </p:nvPr>
        </p:nvSpPr>
        <p:spPr/>
        <p:txBody>
          <a:bodyPr>
            <a:normAutofit/>
          </a:bodyPr>
          <a:lstStyle/>
          <a:p>
            <a:r>
              <a:rPr lang="en-US" sz="2400" b="1" dirty="0"/>
              <a:t>Kitchen Exhaust Systems</a:t>
            </a:r>
            <a:br>
              <a:rPr lang="en-US" sz="2400" dirty="0"/>
            </a:br>
            <a:r>
              <a:rPr lang="en-US" sz="2200" b="1" i="1" dirty="0"/>
              <a:t>Section C403.7.5 </a:t>
            </a:r>
          </a:p>
        </p:txBody>
      </p:sp>
    </p:spTree>
    <p:extLst>
      <p:ext uri="{BB962C8B-B14F-4D97-AF65-F5344CB8AC3E}">
        <p14:creationId xmlns:p14="http://schemas.microsoft.com/office/powerpoint/2010/main" val="11904505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Total kitchen hood exhaust flow rate &gt;5,000 cfm, each hood be a factory built commercial exhaust hood listed by nationally recognized testing laboratory in compliance with UL 710</a:t>
            </a:r>
          </a:p>
          <a:p>
            <a:r>
              <a:rPr lang="en-US" dirty="0"/>
              <a:t>Each hood shall have a maximum exhaust rate as specified in Table C403.7.5 </a:t>
            </a:r>
          </a:p>
          <a:p>
            <a:pPr marL="457200" lvl="1" indent="0">
              <a:buNone/>
            </a:pPr>
            <a:r>
              <a:rPr lang="en-US" dirty="0"/>
              <a:t>Where a single hood, or hood section, is installed over appliances with different duty ratings, the maximum allowable flow rate for the hood or hood section shall be based on the requirements for the highest appliance duty rating under the hood or hood section</a:t>
            </a:r>
          </a:p>
          <a:p>
            <a:pPr lvl="2"/>
            <a:r>
              <a:rPr lang="en-US" b="1" u="sng" dirty="0"/>
              <a:t>Exception</a:t>
            </a:r>
            <a:r>
              <a:rPr lang="en-US" dirty="0"/>
              <a:t>:  where at least 75% of the replacement air is transfer air that would otherwise be exhausted</a:t>
            </a:r>
          </a:p>
          <a:p>
            <a:endParaRPr lang="en-US" dirty="0"/>
          </a:p>
        </p:txBody>
      </p:sp>
      <p:sp>
        <p:nvSpPr>
          <p:cNvPr id="3" name="Title 2"/>
          <p:cNvSpPr>
            <a:spLocks noGrp="1"/>
          </p:cNvSpPr>
          <p:nvPr>
            <p:ph type="title"/>
          </p:nvPr>
        </p:nvSpPr>
        <p:spPr/>
        <p:txBody>
          <a:bodyPr>
            <a:normAutofit/>
          </a:bodyPr>
          <a:lstStyle/>
          <a:p>
            <a:r>
              <a:rPr lang="en-US" sz="2400" b="1" dirty="0"/>
              <a:t>Kitchen Exhaust Systems</a:t>
            </a:r>
            <a:br>
              <a:rPr lang="en-US" sz="2400" dirty="0"/>
            </a:br>
            <a:r>
              <a:rPr lang="en-US" sz="2200" b="1" i="1" dirty="0"/>
              <a:t>Section C403.7.5</a:t>
            </a:r>
            <a:r>
              <a:rPr lang="en-US" sz="2200" b="1" i="1" dirty="0">
                <a:solidFill>
                  <a:srgbClr val="FF0000"/>
                </a:solidFill>
              </a:rPr>
              <a:t> </a:t>
            </a:r>
            <a:r>
              <a:rPr lang="en-US" sz="2200" b="1" i="1" dirty="0"/>
              <a:t>– Cont’d</a:t>
            </a:r>
            <a:endParaRPr lang="en-US" sz="2000" b="1" i="1" dirty="0"/>
          </a:p>
        </p:txBody>
      </p:sp>
    </p:spTree>
    <p:extLst>
      <p:ext uri="{BB962C8B-B14F-4D97-AF65-F5344CB8AC3E}">
        <p14:creationId xmlns:p14="http://schemas.microsoft.com/office/powerpoint/2010/main" val="22577719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Each kitchen exhaust hood shall comply with one of the following:</a:t>
            </a:r>
          </a:p>
          <a:p>
            <a:pPr lvl="1"/>
            <a:r>
              <a:rPr lang="en-US" dirty="0"/>
              <a:t>Not &lt; 50% of all replacement air shall be transfer air that would otherwise be exhausted</a:t>
            </a:r>
          </a:p>
          <a:p>
            <a:pPr lvl="1"/>
            <a:r>
              <a:rPr lang="en-US" dirty="0"/>
              <a:t>Demand ventilation systems on not &lt; 75% of the exhaust air that are configured to provide not less than 50% reduction in exhaust and replacement air system airflow rates including controls necessary to modulate airflow in response to appliance operation and maintain full capture and containment of smoke, effluent and combustion products during cooking and idle</a:t>
            </a:r>
          </a:p>
          <a:p>
            <a:pPr lvl="1"/>
            <a:r>
              <a:rPr lang="en-US" dirty="0"/>
              <a:t>Listed energy recovery devices with a sensible heat recovery effectiveness not &lt;40% on not &lt;50% of the total exhaust airflow</a:t>
            </a:r>
          </a:p>
        </p:txBody>
      </p:sp>
      <p:sp>
        <p:nvSpPr>
          <p:cNvPr id="3" name="Title 2"/>
          <p:cNvSpPr>
            <a:spLocks noGrp="1"/>
          </p:cNvSpPr>
          <p:nvPr>
            <p:ph type="title"/>
          </p:nvPr>
        </p:nvSpPr>
        <p:spPr/>
        <p:txBody>
          <a:bodyPr>
            <a:normAutofit/>
          </a:bodyPr>
          <a:lstStyle/>
          <a:p>
            <a:r>
              <a:rPr lang="en-US" sz="2400" b="1" dirty="0"/>
              <a:t>Kitchen Exhaust Systems</a:t>
            </a:r>
            <a:br>
              <a:rPr lang="en-US" sz="2400" dirty="0"/>
            </a:br>
            <a:r>
              <a:rPr lang="en-US" sz="2200" b="1" i="1" dirty="0"/>
              <a:t>Section C403.7.5</a:t>
            </a:r>
            <a:r>
              <a:rPr lang="en-US" sz="2200" b="1" i="1" dirty="0">
                <a:solidFill>
                  <a:srgbClr val="FF0000"/>
                </a:solidFill>
              </a:rPr>
              <a:t> </a:t>
            </a:r>
            <a:r>
              <a:rPr lang="en-US" sz="2200" b="1" i="1" dirty="0"/>
              <a:t>– Cont’d</a:t>
            </a:r>
          </a:p>
        </p:txBody>
      </p:sp>
    </p:spTree>
    <p:extLst>
      <p:ext uri="{BB962C8B-B14F-4D97-AF65-F5344CB8AC3E}">
        <p14:creationId xmlns:p14="http://schemas.microsoft.com/office/powerpoint/2010/main" val="19626013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Group R-1 buildings with &gt; 50 guestrooms, each guestroom to be provided with controls complying with C403.7.6.1 and C403.7.6.2</a:t>
            </a:r>
          </a:p>
          <a:p>
            <a:endParaRPr lang="en-US" dirty="0">
              <a:solidFill>
                <a:srgbClr val="FF0000"/>
              </a:solidFill>
            </a:endParaRPr>
          </a:p>
          <a:p>
            <a:pPr lvl="1"/>
            <a:r>
              <a:rPr lang="en-US" dirty="0"/>
              <a:t>For these systems room occupancy sensing can be either:</a:t>
            </a:r>
          </a:p>
          <a:p>
            <a:pPr lvl="2"/>
            <a:r>
              <a:rPr lang="en-US" dirty="0"/>
              <a:t>Occupant sensors, or </a:t>
            </a:r>
          </a:p>
          <a:p>
            <a:pPr lvl="2"/>
            <a:r>
              <a:rPr lang="en-US" dirty="0"/>
              <a:t>Card key controls</a:t>
            </a:r>
          </a:p>
          <a:p>
            <a:pPr lvl="1"/>
            <a:r>
              <a:rPr lang="en-US" dirty="0"/>
              <a:t>For these systems unrented rooms can be determined  either:</a:t>
            </a:r>
          </a:p>
          <a:p>
            <a:pPr lvl="2"/>
            <a:r>
              <a:rPr lang="en-US" dirty="0"/>
              <a:t>With a signal from a networked reservation, or</a:t>
            </a:r>
          </a:p>
          <a:p>
            <a:pPr lvl="2"/>
            <a:r>
              <a:rPr lang="en-US" dirty="0"/>
              <a:t>After 16 hours of continuous vacancy</a:t>
            </a:r>
          </a:p>
          <a:p>
            <a:endParaRPr lang="en-US" dirty="0">
              <a:solidFill>
                <a:srgbClr val="FF0000"/>
              </a:solidFill>
            </a:endParaRPr>
          </a:p>
        </p:txBody>
      </p:sp>
      <p:sp>
        <p:nvSpPr>
          <p:cNvPr id="3" name="Title 2"/>
          <p:cNvSpPr>
            <a:spLocks noGrp="1"/>
          </p:cNvSpPr>
          <p:nvPr>
            <p:ph type="title"/>
          </p:nvPr>
        </p:nvSpPr>
        <p:spPr/>
        <p:txBody>
          <a:bodyPr>
            <a:normAutofit fontScale="90000"/>
          </a:bodyPr>
          <a:lstStyle/>
          <a:p>
            <a:r>
              <a:rPr lang="en-US" sz="2700" b="1" dirty="0"/>
              <a:t>Automatic Control of HVAC Systems Serving Guestrooms</a:t>
            </a:r>
            <a:br>
              <a:rPr lang="en-US" sz="2400" dirty="0">
                <a:solidFill>
                  <a:srgbClr val="FF0000"/>
                </a:solidFill>
              </a:rPr>
            </a:br>
            <a:r>
              <a:rPr lang="en-US" sz="2400" b="1" i="1" dirty="0"/>
              <a:t>Section C403.7.6</a:t>
            </a:r>
          </a:p>
        </p:txBody>
      </p:sp>
    </p:spTree>
    <p:extLst>
      <p:ext uri="{BB962C8B-B14F-4D97-AF65-F5344CB8AC3E}">
        <p14:creationId xmlns:p14="http://schemas.microsoft.com/office/powerpoint/2010/main" val="18703624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01831"/>
            <a:ext cx="10972800" cy="4876800"/>
          </a:xfrm>
        </p:spPr>
        <p:txBody>
          <a:bodyPr>
            <a:normAutofit/>
          </a:bodyPr>
          <a:lstStyle/>
          <a:p>
            <a:r>
              <a:rPr lang="en-US" dirty="0"/>
              <a:t>Capable of and configured to</a:t>
            </a:r>
          </a:p>
          <a:p>
            <a:pPr lvl="1"/>
            <a:r>
              <a:rPr lang="en-US" dirty="0"/>
              <a:t>Automatically raise cooling setpoint and lower heating setpoint by not less than 4ºF from occupant setpoint within 30 minutes after occupants leave (vacant)</a:t>
            </a:r>
          </a:p>
          <a:p>
            <a:pPr lvl="1"/>
            <a:r>
              <a:rPr lang="en-US" dirty="0"/>
              <a:t>Automatically raise cooling setpoint to not lower than 80ºF and lower heating setpoint to not higher than 60ºF when guestroom is unrented and is unoccupied more than 30 minutes (unrented)</a:t>
            </a:r>
          </a:p>
          <a:p>
            <a:r>
              <a:rPr lang="en-US" dirty="0"/>
              <a:t>Not precluded</a:t>
            </a:r>
          </a:p>
          <a:p>
            <a:pPr lvl="1"/>
            <a:r>
              <a:rPr lang="en-US" dirty="0"/>
              <a:t>Networked control systems capable of returning thermostat </a:t>
            </a:r>
            <a:r>
              <a:rPr lang="en-US" dirty="0" err="1"/>
              <a:t>setpoints</a:t>
            </a:r>
            <a:r>
              <a:rPr lang="en-US" dirty="0"/>
              <a:t> to default occupied </a:t>
            </a:r>
            <a:r>
              <a:rPr lang="en-US" dirty="0" err="1"/>
              <a:t>setpoints</a:t>
            </a:r>
            <a:r>
              <a:rPr lang="en-US" dirty="0"/>
              <a:t> 60 minutes prior to time a guestroom is scheduled to be occupied </a:t>
            </a:r>
          </a:p>
          <a:p>
            <a:pPr lvl="1"/>
            <a:r>
              <a:rPr lang="en-US" dirty="0"/>
              <a:t>Cooling capable of limiting relative humidity with a setpoint not lower than 65% relative humidity during unoccupied periods</a:t>
            </a:r>
          </a:p>
          <a:p>
            <a:r>
              <a:rPr lang="en-US" dirty="0">
                <a:solidFill>
                  <a:srgbClr val="FF0000"/>
                </a:solidFill>
              </a:rPr>
              <a:t>When occupied, HVAC setpoint to return to occupied setpoints once occupancy is sensed</a:t>
            </a:r>
          </a:p>
        </p:txBody>
      </p:sp>
      <p:sp>
        <p:nvSpPr>
          <p:cNvPr id="3" name="Title 2"/>
          <p:cNvSpPr>
            <a:spLocks noGrp="1"/>
          </p:cNvSpPr>
          <p:nvPr>
            <p:ph type="title"/>
          </p:nvPr>
        </p:nvSpPr>
        <p:spPr>
          <a:xfrm>
            <a:off x="508346" y="0"/>
            <a:ext cx="6295395" cy="921004"/>
          </a:xfrm>
        </p:spPr>
        <p:txBody>
          <a:bodyPr>
            <a:normAutofit fontScale="90000"/>
          </a:bodyPr>
          <a:lstStyle/>
          <a:p>
            <a:r>
              <a:rPr lang="en-US" sz="2400" b="1" dirty="0">
                <a:solidFill>
                  <a:schemeClr val="tx1"/>
                </a:solidFill>
              </a:rPr>
              <a:t>Automatic Control of HVAC Systems Serving Guestrooms </a:t>
            </a:r>
            <a:br>
              <a:rPr lang="en-US" sz="2400" dirty="0">
                <a:solidFill>
                  <a:schemeClr val="tx1"/>
                </a:solidFill>
              </a:rPr>
            </a:br>
            <a:r>
              <a:rPr lang="en-US" sz="2000" b="1" i="1" dirty="0">
                <a:solidFill>
                  <a:schemeClr val="tx1"/>
                </a:solidFill>
              </a:rPr>
              <a:t>Section C403.7.6.1 - </a:t>
            </a:r>
            <a:r>
              <a:rPr lang="en-US" sz="2000" b="1" dirty="0">
                <a:solidFill>
                  <a:schemeClr val="tx1"/>
                </a:solidFill>
              </a:rPr>
              <a:t>Temperature Setpoint Controls</a:t>
            </a:r>
            <a:endParaRPr lang="en-US" sz="2000" b="1" i="1" dirty="0">
              <a:solidFill>
                <a:schemeClr val="tx1"/>
              </a:solidFill>
            </a:endParaRPr>
          </a:p>
        </p:txBody>
      </p:sp>
    </p:spTree>
    <p:extLst>
      <p:ext uri="{BB962C8B-B14F-4D97-AF65-F5344CB8AC3E}">
        <p14:creationId xmlns:p14="http://schemas.microsoft.com/office/powerpoint/2010/main" val="27933474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Capable of and configured to</a:t>
            </a:r>
          </a:p>
          <a:p>
            <a:pPr lvl="1"/>
            <a:r>
              <a:rPr lang="en-US" dirty="0"/>
              <a:t>Automatically turn off ventilation and exhaust fans within </a:t>
            </a:r>
            <a:r>
              <a:rPr lang="en-US" dirty="0">
                <a:solidFill>
                  <a:srgbClr val="FF0000"/>
                </a:solidFill>
              </a:rPr>
              <a:t>20</a:t>
            </a:r>
            <a:r>
              <a:rPr lang="en-US" dirty="0"/>
              <a:t> minutes of occupants leaving OR</a:t>
            </a:r>
          </a:p>
          <a:p>
            <a:pPr lvl="1"/>
            <a:r>
              <a:rPr lang="en-US" dirty="0"/>
              <a:t>Isolation devices provided to each guestroom capable of automatically shutting off supply of outdoor air to and exhaust air from guestroom</a:t>
            </a:r>
          </a:p>
          <a:p>
            <a:pPr lvl="1"/>
            <a:endParaRPr lang="en-US" dirty="0"/>
          </a:p>
          <a:p>
            <a:pPr marL="400050" lvl="1" indent="0">
              <a:buNone/>
            </a:pPr>
            <a:r>
              <a:rPr lang="en-US" b="1" dirty="0"/>
              <a:t>Exception</a:t>
            </a:r>
            <a:r>
              <a:rPr lang="en-US" dirty="0"/>
              <a:t>:  Guestroom ventilation systems not precluded from having an automatic daily pre-occupancy purge cycle that provides daily outdoor air ventilation during unrented periods at design ventilation rate for 60 minutes, or at a rate and duration equivalent to one air change</a:t>
            </a:r>
          </a:p>
        </p:txBody>
      </p:sp>
      <p:sp>
        <p:nvSpPr>
          <p:cNvPr id="3" name="Title 2"/>
          <p:cNvSpPr>
            <a:spLocks noGrp="1"/>
          </p:cNvSpPr>
          <p:nvPr>
            <p:ph type="title"/>
          </p:nvPr>
        </p:nvSpPr>
        <p:spPr>
          <a:xfrm>
            <a:off x="339381" y="0"/>
            <a:ext cx="6295395" cy="921004"/>
          </a:xfrm>
        </p:spPr>
        <p:txBody>
          <a:bodyPr>
            <a:normAutofit fontScale="90000"/>
          </a:bodyPr>
          <a:lstStyle/>
          <a:p>
            <a:r>
              <a:rPr lang="en-US" sz="2400" b="1" dirty="0">
                <a:solidFill>
                  <a:schemeClr val="tx1"/>
                </a:solidFill>
              </a:rPr>
              <a:t>Automatic Control of HVAC Systems Serving Guestrooms </a:t>
            </a:r>
            <a:br>
              <a:rPr lang="en-US" sz="2400" dirty="0">
                <a:solidFill>
                  <a:schemeClr val="tx1"/>
                </a:solidFill>
              </a:rPr>
            </a:br>
            <a:r>
              <a:rPr lang="en-US" sz="2000" b="1" i="1" dirty="0">
                <a:solidFill>
                  <a:schemeClr val="tx1"/>
                </a:solidFill>
              </a:rPr>
              <a:t>Section C403.7.6.2 - </a:t>
            </a:r>
            <a:r>
              <a:rPr lang="en-US" sz="2000" b="1" dirty="0">
                <a:solidFill>
                  <a:schemeClr val="tx1"/>
                </a:solidFill>
              </a:rPr>
              <a:t>Ventilation Controls</a:t>
            </a:r>
            <a:endParaRPr lang="en-US" sz="2000" b="1" i="1" dirty="0">
              <a:solidFill>
                <a:schemeClr val="tx1"/>
              </a:solidFill>
            </a:endParaRPr>
          </a:p>
        </p:txBody>
      </p:sp>
    </p:spTree>
    <p:extLst>
      <p:ext uri="{BB962C8B-B14F-4D97-AF65-F5344CB8AC3E}">
        <p14:creationId xmlns:p14="http://schemas.microsoft.com/office/powerpoint/2010/main" val="2834450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888" y="0"/>
            <a:ext cx="5462460" cy="921004"/>
          </a:xfrm>
        </p:spPr>
        <p:txBody>
          <a:bodyPr>
            <a:normAutofit/>
          </a:bodyPr>
          <a:lstStyle/>
          <a:p>
            <a:r>
              <a:rPr lang="en-US" sz="2400" b="1" dirty="0"/>
              <a:t>Multiple Zone Systems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0461" y="1208310"/>
            <a:ext cx="7280558" cy="491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9183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3730" y="1310185"/>
            <a:ext cx="9180246" cy="4993514"/>
          </a:xfrm>
        </p:spPr>
        <p:txBody>
          <a:bodyPr>
            <a:normAutofit/>
          </a:bodyPr>
          <a:lstStyle/>
          <a:p>
            <a:pPr>
              <a:buFont typeface="Arial" panose="020B0604020202020204" pitchFamily="34" charset="0"/>
              <a:buChar char="•"/>
            </a:pPr>
            <a:r>
              <a:rPr lang="en-US" dirty="0"/>
              <a:t>Outdoor air intake and exhaust openings and stairway and shaft vents provided with Class I motorized dampers</a:t>
            </a:r>
          </a:p>
          <a:p>
            <a:pPr>
              <a:buFont typeface="Arial" panose="020B0604020202020204" pitchFamily="34" charset="0"/>
              <a:buChar char="•"/>
            </a:pPr>
            <a:r>
              <a:rPr lang="en-US" dirty="0"/>
              <a:t>Dampers with air leakage rate </a:t>
            </a:r>
            <a:r>
              <a:rPr lang="en-US" u="sng" dirty="0"/>
              <a:t>&lt;</a:t>
            </a:r>
            <a:r>
              <a:rPr lang="en-US" dirty="0"/>
              <a:t> 4 cfm ft</a:t>
            </a:r>
            <a:r>
              <a:rPr lang="en-US" baseline="30000" dirty="0"/>
              <a:t>2</a:t>
            </a:r>
            <a:r>
              <a:rPr lang="en-US" dirty="0"/>
              <a:t> of damper surface at 1.0 inch water gauge (249 Pa) and labeled and approved in accordance with AMCA 500D</a:t>
            </a:r>
          </a:p>
          <a:p>
            <a:pPr>
              <a:buFont typeface="Arial" panose="020B0604020202020204" pitchFamily="34" charset="0"/>
              <a:buChar char="•"/>
            </a:pPr>
            <a:r>
              <a:rPr lang="en-US" dirty="0"/>
              <a:t>Outdoor air intake and exhaust dampers with automatic controls configured to close the systems or spaces served when not in use or during unoccupied period warm-up and setback operation </a:t>
            </a:r>
          </a:p>
          <a:p>
            <a:pPr lvl="1">
              <a:buFont typeface="Arial" panose="020B0604020202020204" pitchFamily="34" charset="0"/>
              <a:buChar char="•"/>
            </a:pPr>
            <a:r>
              <a:rPr lang="en-US" dirty="0"/>
              <a:t>Unless systems served require outdoor or exhaust air per IMC OR</a:t>
            </a:r>
          </a:p>
          <a:p>
            <a:pPr lvl="1">
              <a:buFont typeface="Arial" panose="020B0604020202020204" pitchFamily="34" charset="0"/>
              <a:buChar char="•"/>
            </a:pPr>
            <a:r>
              <a:rPr lang="en-US" dirty="0"/>
              <a:t>Dampers are opened to provide intentional economizer cooling</a:t>
            </a:r>
          </a:p>
        </p:txBody>
      </p:sp>
      <p:sp>
        <p:nvSpPr>
          <p:cNvPr id="2" name="Title 1"/>
          <p:cNvSpPr>
            <a:spLocks noGrp="1"/>
          </p:cNvSpPr>
          <p:nvPr>
            <p:ph type="title"/>
          </p:nvPr>
        </p:nvSpPr>
        <p:spPr>
          <a:xfrm>
            <a:off x="222568" y="0"/>
            <a:ext cx="5364328" cy="921004"/>
          </a:xfrm>
        </p:spPr>
        <p:txBody>
          <a:bodyPr>
            <a:normAutofit/>
          </a:bodyPr>
          <a:lstStyle/>
          <a:p>
            <a:pPr>
              <a:lnSpc>
                <a:spcPct val="100000"/>
              </a:lnSpc>
            </a:pPr>
            <a:r>
              <a:rPr lang="en-US" sz="2400" b="1" dirty="0"/>
              <a:t>Shutoff Dampers</a:t>
            </a:r>
            <a:br>
              <a:rPr lang="en-US" sz="2400" dirty="0"/>
            </a:br>
            <a:r>
              <a:rPr lang="en-US" sz="2000" b="1" i="1" dirty="0"/>
              <a:t>Section C403.7.7 </a:t>
            </a:r>
          </a:p>
        </p:txBody>
      </p:sp>
    </p:spTree>
    <p:extLst>
      <p:ext uri="{BB962C8B-B14F-4D97-AF65-F5344CB8AC3E}">
        <p14:creationId xmlns:p14="http://schemas.microsoft.com/office/powerpoint/2010/main" val="21378770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a:t>Stairway and shaft vent dampers installed with automatic controls configured to open up on activation of any fire alarm initiating device of the building’s fire alarm system or the interruption of power to the damper</a:t>
            </a:r>
          </a:p>
          <a:p>
            <a:pPr lvl="1">
              <a:buFont typeface="Wingdings" pitchFamily="2" charset="2"/>
              <a:buChar char="ü"/>
            </a:pPr>
            <a:r>
              <a:rPr lang="en-US" b="1" u="sng" dirty="0"/>
              <a:t>Exceptions </a:t>
            </a:r>
            <a:r>
              <a:rPr lang="en-US" dirty="0"/>
              <a:t>non-motorized gravity dampers permitted </a:t>
            </a:r>
            <a:r>
              <a:rPr lang="en-US" b="1" dirty="0"/>
              <a:t>:</a:t>
            </a:r>
          </a:p>
          <a:p>
            <a:pPr lvl="2"/>
            <a:r>
              <a:rPr lang="en-US" dirty="0"/>
              <a:t>in buildings &lt; 3 stories</a:t>
            </a:r>
          </a:p>
          <a:p>
            <a:pPr lvl="2"/>
            <a:r>
              <a:rPr lang="en-US" dirty="0"/>
              <a:t>for buildings of any height located in Climate Zones 1-3</a:t>
            </a:r>
          </a:p>
          <a:p>
            <a:pPr lvl="2"/>
            <a:r>
              <a:rPr lang="en-US" dirty="0"/>
              <a:t>outside air intake or exhaust airflows of 300 cfm (0.14m</a:t>
            </a:r>
            <a:r>
              <a:rPr lang="en-US" baseline="30000" dirty="0"/>
              <a:t>3</a:t>
            </a:r>
            <a:r>
              <a:rPr lang="en-US" dirty="0"/>
              <a:t>/s) or less</a:t>
            </a:r>
          </a:p>
          <a:p>
            <a:endParaRPr lang="en-US" dirty="0"/>
          </a:p>
        </p:txBody>
      </p:sp>
      <p:sp>
        <p:nvSpPr>
          <p:cNvPr id="3" name="Title 2"/>
          <p:cNvSpPr>
            <a:spLocks noGrp="1"/>
          </p:cNvSpPr>
          <p:nvPr>
            <p:ph type="title"/>
          </p:nvPr>
        </p:nvSpPr>
        <p:spPr/>
        <p:txBody>
          <a:bodyPr>
            <a:normAutofit/>
          </a:bodyPr>
          <a:lstStyle/>
          <a:p>
            <a:r>
              <a:rPr lang="en-US" sz="2400" b="1" dirty="0"/>
              <a:t>Shutoff Dampers</a:t>
            </a:r>
            <a:br>
              <a:rPr lang="en-US" sz="2700" dirty="0"/>
            </a:br>
            <a:r>
              <a:rPr lang="en-US" sz="2200" b="1" i="1" dirty="0"/>
              <a:t>Section </a:t>
            </a:r>
            <a:r>
              <a:rPr lang="en-US" sz="2200" b="1" i="1" dirty="0">
                <a:ea typeface="ＭＳ Ｐゴシック" pitchFamily="-108" charset="-128"/>
              </a:rPr>
              <a:t>C403.7.7 –</a:t>
            </a:r>
            <a:r>
              <a:rPr lang="en-US" sz="2200" b="1" i="1" dirty="0"/>
              <a:t> Cont’d</a:t>
            </a:r>
          </a:p>
        </p:txBody>
      </p:sp>
    </p:spTree>
    <p:extLst>
      <p:ext uri="{BB962C8B-B14F-4D97-AF65-F5344CB8AC3E}">
        <p14:creationId xmlns:p14="http://schemas.microsoft.com/office/powerpoint/2010/main" val="2179045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Gravity motorized dampers shall have an air leakage rate:</a:t>
            </a:r>
          </a:p>
          <a:p>
            <a:pPr lvl="1"/>
            <a:r>
              <a:rPr lang="en-US" u="sng" dirty="0"/>
              <a:t>&lt;</a:t>
            </a:r>
            <a:r>
              <a:rPr lang="en-US" dirty="0"/>
              <a:t> 20 cfm/ft</a:t>
            </a:r>
            <a:r>
              <a:rPr lang="en-US" baseline="30000" dirty="0"/>
              <a:t>2</a:t>
            </a:r>
            <a:r>
              <a:rPr lang="en-US" dirty="0"/>
              <a:t> where &gt; 24 inches in either dimension </a:t>
            </a:r>
          </a:p>
          <a:p>
            <a:pPr lvl="1"/>
            <a:r>
              <a:rPr lang="en-US" dirty="0"/>
              <a:t>40 cfm/ft</a:t>
            </a:r>
            <a:r>
              <a:rPr lang="en-US" baseline="30000" dirty="0"/>
              <a:t>2</a:t>
            </a:r>
            <a:r>
              <a:rPr lang="en-US" dirty="0"/>
              <a:t> where &lt; 24 inches in either dimension</a:t>
            </a:r>
          </a:p>
          <a:p>
            <a:r>
              <a:rPr lang="en-US" dirty="0"/>
              <a:t>Air leakage rate determined at 1.0 inch water gauge </a:t>
            </a:r>
            <a:br>
              <a:rPr lang="en-US" dirty="0"/>
            </a:br>
            <a:r>
              <a:rPr lang="en-US" dirty="0"/>
              <a:t>(249 Pa) when tested in accordance with AMCA 500D</a:t>
            </a:r>
          </a:p>
          <a:p>
            <a:r>
              <a:rPr lang="en-US" dirty="0"/>
              <a:t>Dampers labeled by an approved agency</a:t>
            </a:r>
          </a:p>
        </p:txBody>
      </p:sp>
      <p:sp>
        <p:nvSpPr>
          <p:cNvPr id="3" name="Title 2"/>
          <p:cNvSpPr>
            <a:spLocks noGrp="1"/>
          </p:cNvSpPr>
          <p:nvPr>
            <p:ph type="title"/>
          </p:nvPr>
        </p:nvSpPr>
        <p:spPr>
          <a:xfrm>
            <a:off x="411163" y="0"/>
            <a:ext cx="5684837" cy="921004"/>
          </a:xfrm>
        </p:spPr>
        <p:txBody>
          <a:bodyPr>
            <a:normAutofit/>
          </a:bodyPr>
          <a:lstStyle/>
          <a:p>
            <a:r>
              <a:rPr lang="en-US" sz="2400" b="1" dirty="0"/>
              <a:t>Shutoff Dampers </a:t>
            </a:r>
            <a:br>
              <a:rPr lang="en-US" sz="2700" dirty="0"/>
            </a:br>
            <a:r>
              <a:rPr lang="en-US" sz="2200" b="1" i="1" dirty="0"/>
              <a:t>Section C403.7.7 – Cont’d</a:t>
            </a:r>
          </a:p>
        </p:txBody>
      </p:sp>
    </p:spTree>
    <p:extLst>
      <p:ext uri="{BB962C8B-B14F-4D97-AF65-F5344CB8AC3E}">
        <p14:creationId xmlns:p14="http://schemas.microsoft.com/office/powerpoint/2010/main" val="33852004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a:xfrm>
            <a:off x="1053549" y="1590676"/>
            <a:ext cx="4087110" cy="3560989"/>
          </a:xfrm>
        </p:spPr>
        <p:txBody>
          <a:bodyPr>
            <a:normAutofit fontScale="70000" lnSpcReduction="20000"/>
          </a:bodyPr>
          <a:lstStyle/>
          <a:p>
            <a:pPr marL="0" indent="0">
              <a:buNone/>
            </a:pPr>
            <a:r>
              <a:rPr lang="en-US" dirty="0">
                <a:ea typeface="ＭＳ Ｐゴシック" pitchFamily="-108" charset="-128"/>
              </a:rPr>
              <a:t>Applies when all fans in a system exceed a total of 5 </a:t>
            </a:r>
            <a:r>
              <a:rPr lang="en-US" dirty="0" err="1">
                <a:ea typeface="ＭＳ Ｐゴシック" pitchFamily="-108" charset="-128"/>
              </a:rPr>
              <a:t>hp</a:t>
            </a:r>
            <a:r>
              <a:rPr lang="en-US" dirty="0">
                <a:ea typeface="ＭＳ Ｐゴシック" pitchFamily="-108" charset="-128"/>
              </a:rPr>
              <a:t> motor nameplate for all fans operating at design conditions.</a:t>
            </a:r>
          </a:p>
          <a:p>
            <a:r>
              <a:rPr lang="en-US" dirty="0">
                <a:ea typeface="ＭＳ Ｐゴシック" pitchFamily="-108" charset="-128"/>
              </a:rPr>
              <a:t>Nameplate method</a:t>
            </a:r>
          </a:p>
          <a:p>
            <a:r>
              <a:rPr lang="en-US" dirty="0">
                <a:ea typeface="ＭＳ Ｐゴシック" pitchFamily="-108" charset="-128"/>
              </a:rPr>
              <a:t>Brake </a:t>
            </a:r>
            <a:r>
              <a:rPr lang="en-US" dirty="0" err="1">
                <a:ea typeface="ＭＳ Ｐゴシック" pitchFamily="-108" charset="-128"/>
              </a:rPr>
              <a:t>hp</a:t>
            </a:r>
            <a:r>
              <a:rPr lang="en-US" dirty="0">
                <a:ea typeface="ＭＳ Ｐゴシック" pitchFamily="-108" charset="-128"/>
              </a:rPr>
              <a:t> (BHP) method</a:t>
            </a:r>
          </a:p>
          <a:p>
            <a:pPr marL="0" indent="0">
              <a:buNone/>
            </a:pPr>
            <a:endParaRPr lang="en-US" dirty="0">
              <a:ea typeface="ＭＳ Ｐゴシック" pitchFamily="-108" charset="-128"/>
            </a:endParaRPr>
          </a:p>
          <a:p>
            <a:pPr marL="0" indent="0">
              <a:buNone/>
            </a:pPr>
            <a:r>
              <a:rPr lang="en-US" dirty="0">
                <a:ea typeface="ＭＳ Ｐゴシック" pitchFamily="-108" charset="-128"/>
              </a:rPr>
              <a:t>BHP option includes adjustment “adders” and “deducts” for certain devices</a:t>
            </a:r>
          </a:p>
          <a:p>
            <a:pPr marL="0" indent="0">
              <a:buNone/>
            </a:pPr>
            <a:endParaRPr lang="en-US" dirty="0">
              <a:ea typeface="ＭＳ Ｐゴシック" pitchFamily="-108" charset="-128"/>
            </a:endParaRPr>
          </a:p>
          <a:p>
            <a:pPr marL="0" indent="0">
              <a:buNone/>
            </a:pPr>
            <a:r>
              <a:rPr lang="en-US" dirty="0">
                <a:ea typeface="ＭＳ Ｐゴシック" pitchFamily="-108" charset="-128"/>
              </a:rPr>
              <a:t>Single-zone variable air volume systems shall comply with the constant volume fan power limitation</a:t>
            </a:r>
          </a:p>
        </p:txBody>
      </p:sp>
      <p:sp>
        <p:nvSpPr>
          <p:cNvPr id="28675" name="Rectangle 2"/>
          <p:cNvSpPr>
            <a:spLocks noGrp="1" noChangeArrowheads="1"/>
          </p:cNvSpPr>
          <p:nvPr>
            <p:ph type="title"/>
          </p:nvPr>
        </p:nvSpPr>
        <p:spPr>
          <a:xfrm>
            <a:off x="323218" y="2"/>
            <a:ext cx="5462460" cy="921004"/>
          </a:xfrm>
        </p:spPr>
        <p:txBody>
          <a:bodyPr>
            <a:normAutofit/>
          </a:bodyPr>
          <a:lstStyle/>
          <a:p>
            <a:pPr>
              <a:lnSpc>
                <a:spcPct val="100000"/>
              </a:lnSpc>
            </a:pPr>
            <a:r>
              <a:rPr lang="en-US" sz="2400" b="1" dirty="0">
                <a:ea typeface="ＭＳ Ｐゴシック" pitchFamily="-108" charset="-128"/>
              </a:rPr>
              <a:t>Allowable Fan Horsepower</a:t>
            </a:r>
            <a:br>
              <a:rPr lang="en-US" dirty="0">
                <a:ea typeface="ＭＳ Ｐゴシック" pitchFamily="-108" charset="-128"/>
              </a:rPr>
            </a:br>
            <a:r>
              <a:rPr lang="en-US" sz="2200" b="1" i="1" dirty="0">
                <a:ea typeface="ＭＳ Ｐゴシック" pitchFamily="-108" charset="-128"/>
              </a:rPr>
              <a:t>Section C403.8.1  </a:t>
            </a:r>
          </a:p>
        </p:txBody>
      </p:sp>
      <p:graphicFrame>
        <p:nvGraphicFramePr>
          <p:cNvPr id="28720" name="Group 48"/>
          <p:cNvGraphicFramePr>
            <a:graphicFrameLocks noGrp="1"/>
          </p:cNvGraphicFramePr>
          <p:nvPr>
            <p:extLst>
              <p:ext uri="{D42A27DB-BD31-4B8C-83A1-F6EECF244321}">
                <p14:modId xmlns:p14="http://schemas.microsoft.com/office/powerpoint/2010/main" val="2539809682"/>
              </p:ext>
            </p:extLst>
          </p:nvPr>
        </p:nvGraphicFramePr>
        <p:xfrm>
          <a:off x="5140657" y="2028649"/>
          <a:ext cx="5386084" cy="3171252"/>
        </p:xfrm>
        <a:graphic>
          <a:graphicData uri="http://schemas.openxmlformats.org/drawingml/2006/table">
            <a:tbl>
              <a:tblPr/>
              <a:tblGrid>
                <a:gridCol w="2752286">
                  <a:extLst>
                    <a:ext uri="{9D8B030D-6E8A-4147-A177-3AD203B41FA5}">
                      <a16:colId xmlns:a16="http://schemas.microsoft.com/office/drawing/2014/main" val="20000"/>
                    </a:ext>
                  </a:extLst>
                </a:gridCol>
                <a:gridCol w="2633798">
                  <a:extLst>
                    <a:ext uri="{9D8B030D-6E8A-4147-A177-3AD203B41FA5}">
                      <a16:colId xmlns:a16="http://schemas.microsoft.com/office/drawing/2014/main" val="20001"/>
                    </a:ext>
                  </a:extLst>
                </a:gridCol>
              </a:tblGrid>
              <a:tr h="22343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FLIHHG+GillSans,BoldItalic"/>
                          <a:ea typeface="MS Mincho" pitchFamily="49" charset="-128"/>
                          <a:cs typeface="FLIHHG+GillSans,BoldItalic"/>
                        </a:rPr>
                        <a:t>DEVICE</a:t>
                      </a:r>
                      <a:endParaRPr kumimoji="0" lang="en-US" sz="1200" b="0" i="0" u="none" strike="noStrike" cap="none" normalizeH="0" baseline="0" dirty="0">
                        <a:ln>
                          <a:noFill/>
                        </a:ln>
                        <a:solidFill>
                          <a:srgbClr val="000000"/>
                        </a:solidFill>
                        <a:effectLst/>
                        <a:latin typeface="FLIHHG+GillSans,BoldItalic"/>
                        <a:ea typeface="MS Mincho" pitchFamily="49" charset="-128"/>
                        <a:cs typeface="FLIHHG+GillSans,BoldItalic"/>
                      </a:endParaRP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FLIHHG+GillSans,BoldItalic"/>
                          <a:ea typeface="MS Mincho" pitchFamily="49" charset="-128"/>
                          <a:cs typeface="FLIHHG+GillSans,BoldItalic"/>
                        </a:rPr>
                        <a:t> ADJUSTMENT </a:t>
                      </a:r>
                      <a:endParaRPr kumimoji="0" lang="en-US" sz="1200" b="0" i="0" u="none" strike="noStrike" cap="none" normalizeH="0" baseline="0" dirty="0">
                        <a:ln>
                          <a:noFill/>
                        </a:ln>
                        <a:solidFill>
                          <a:srgbClr val="000000"/>
                        </a:solidFill>
                        <a:effectLst/>
                        <a:latin typeface="FLIHHG+GillSans,BoldItalic"/>
                        <a:ea typeface="MS Mincho" pitchFamily="49" charset="-128"/>
                        <a:cs typeface="FLIHHG+GillSans,BoldItalic"/>
                      </a:endParaRP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309">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300" b="1" i="0" u="none" strike="noStrike" cap="none" normalizeH="0" baseline="0" dirty="0">
                          <a:ln>
                            <a:noFill/>
                          </a:ln>
                          <a:solidFill>
                            <a:srgbClr val="000000"/>
                          </a:solidFill>
                          <a:effectLst/>
                          <a:latin typeface="FLIHHG+GillSans,BoldItalic"/>
                          <a:ea typeface="MS Mincho" pitchFamily="49" charset="-128"/>
                          <a:cs typeface="FLIHHG+GillSans,BoldItalic"/>
                        </a:rPr>
                        <a:t>Credits</a:t>
                      </a:r>
                      <a:endParaRPr kumimoji="0" lang="en-US" sz="1300" b="0" i="0" u="none" strike="noStrike" cap="none" normalizeH="0" baseline="0" dirty="0">
                        <a:ln>
                          <a:noFill/>
                        </a:ln>
                        <a:solidFill>
                          <a:srgbClr val="000000"/>
                        </a:solidFill>
                        <a:effectLst/>
                        <a:latin typeface="FLIHHG+GillSans,BoldItalic"/>
                        <a:ea typeface="MS Mincho" pitchFamily="49" charset="-128"/>
                        <a:cs typeface="FLIHHG+GillSans,BoldItalic"/>
                      </a:endParaRP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FLIHHG+GillSans,BoldItalic"/>
                        <a:ea typeface="MS Mincho" pitchFamily="49" charset="-128"/>
                        <a:cs typeface="FLIHHG+GillSans,BoldItalic"/>
                      </a:endParaRPr>
                    </a:p>
                  </a:txBody>
                  <a:tcPr marL="67135" marR="671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84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kern="1200" cap="none" normalizeH="0" baseline="0" dirty="0">
                          <a:ln>
                            <a:noFill/>
                          </a:ln>
                          <a:solidFill>
                            <a:srgbClr val="000000"/>
                          </a:solidFill>
                          <a:effectLst/>
                          <a:latin typeface="FLIHHG+GillSans,BoldItalic"/>
                          <a:ea typeface="MS Mincho" pitchFamily="49" charset="-128"/>
                          <a:cs typeface="FLIHHG+GillSans,BoldItalic"/>
                        </a:rPr>
                        <a:t>Return air or exhaust systems required by code or accreditation standards to be fully ducted, or systems required to maintain air pressure differentials between adjacent rooms</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FLIHHG+GillSans,BoldItalic"/>
                          <a:ea typeface="MS Mincho" pitchFamily="49" charset="-128"/>
                          <a:cs typeface="FLIHHG+GillSans,BoldItalic"/>
                        </a:rPr>
                        <a:t>0.5 in w.c. (2.15 in w.c. for laboratory and vivarium systems)</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84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FLIHHG+GillSans,BoldItalic"/>
                          <a:ea typeface="MS Mincho" pitchFamily="49" charset="-128"/>
                          <a:cs typeface="FLIHHG+GillSans,BoldItalic"/>
                        </a:rPr>
                        <a:t>Return and exhaust air flow control devices </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FLIHHG+GillSans,BoldItalic"/>
                          <a:ea typeface="MS Mincho" pitchFamily="49" charset="-128"/>
                          <a:cs typeface="FLIHHG+GillSans,BoldItalic"/>
                        </a:rPr>
                        <a:t>0.5 in w.c.</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r h="67273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FLIHHG+GillSans,BoldItalic"/>
                          <a:ea typeface="MS Mincho" pitchFamily="49" charset="-128"/>
                          <a:cs typeface="FLIHHG+GillSans,BoldItalic"/>
                        </a:rPr>
                        <a:t>Exhaust filters, scrubbers, or other exhaust treatment. </a:t>
                      </a:r>
                    </a:p>
                  </a:txBody>
                  <a:tcPr marL="71583" marR="71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FLIHHG+GillSans,BoldItalic"/>
                          <a:ea typeface="MS Mincho" pitchFamily="49" charset="-128"/>
                          <a:cs typeface="FLIHHG+GillSans,BoldItalic"/>
                        </a:rPr>
                        <a:t>The pressure drop of device calculated at fan system design condition. </a:t>
                      </a:r>
                    </a:p>
                  </a:txBody>
                  <a:tcPr marL="71583" marR="71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84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FLIHHG+GillSans,BoldItalic"/>
                          <a:ea typeface="MS Mincho" pitchFamily="49" charset="-128"/>
                          <a:cs typeface="FLIHHG+GillSans,BoldItalic"/>
                        </a:rPr>
                        <a:t>Particulate Filtration Credit: MERV 9 thru 12 </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FLIHHG+GillSans,BoldItalic"/>
                          <a:ea typeface="MS Mincho" pitchFamily="49" charset="-128"/>
                          <a:cs typeface="FLIHHG+GillSans,BoldItalic"/>
                        </a:rPr>
                        <a:t>0.5 in w.c. </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7152980" y="5461335"/>
            <a:ext cx="2674961" cy="313898"/>
          </a:xfrm>
          <a:prstGeom prst="rect">
            <a:avLst/>
          </a:prstGeom>
        </p:spPr>
        <p:txBody>
          <a:bodyPr vert="horz" wrap="square" lIns="91440" tIns="45720" rIns="91440" bIns="45720" rtlCol="0">
            <a:normAutofit fontScale="77500" lnSpcReduction="20000"/>
          </a:bodyPr>
          <a:lstStyle/>
          <a:p>
            <a:pPr defTabSz="457200" fontAlgn="auto">
              <a:spcBef>
                <a:spcPct val="20000"/>
              </a:spcBef>
              <a:spcAft>
                <a:spcPts val="0"/>
              </a:spcAft>
            </a:pPr>
            <a:r>
              <a:rPr lang="en-US" sz="2323" dirty="0">
                <a:latin typeface="Arial Narrow"/>
                <a:ea typeface="+mn-ea"/>
                <a:cs typeface="Arial Narrow"/>
              </a:rPr>
              <a:t>(Partial table)</a:t>
            </a:r>
          </a:p>
        </p:txBody>
      </p:sp>
      <p:sp>
        <p:nvSpPr>
          <p:cNvPr id="7" name="Text Box 28"/>
          <p:cNvSpPr txBox="1">
            <a:spLocks noChangeArrowheads="1"/>
          </p:cNvSpPr>
          <p:nvPr/>
        </p:nvSpPr>
        <p:spPr bwMode="auto">
          <a:xfrm>
            <a:off x="5322627" y="1182440"/>
            <a:ext cx="4953000" cy="584775"/>
          </a:xfrm>
          <a:prstGeom prst="rect">
            <a:avLst/>
          </a:prstGeom>
          <a:noFill/>
          <a:ln w="38100" algn="ctr">
            <a:noFill/>
            <a:miter lim="800000"/>
            <a:headEnd/>
            <a:tailEnd/>
          </a:ln>
          <a:effectLst/>
        </p:spPr>
        <p:txBody>
          <a:bodyPr>
            <a:spAutoFit/>
          </a:bodyPr>
          <a:lstStyle/>
          <a:p>
            <a:pPr algn="ctr">
              <a:spcBef>
                <a:spcPts val="0"/>
              </a:spcBef>
            </a:pPr>
            <a:r>
              <a:rPr lang="en-US" sz="1600" dirty="0"/>
              <a:t>Table C403.8.1(2)</a:t>
            </a:r>
            <a:br>
              <a:rPr lang="en-US" sz="1600" dirty="0"/>
            </a:br>
            <a:r>
              <a:rPr lang="en-US" sz="1600" dirty="0"/>
              <a:t>Fan Power Limitation Pressure Drop Adjustment</a:t>
            </a:r>
            <a:endParaRPr lang="en-US" b="0" i="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a:xfrm>
            <a:off x="1103243" y="1290419"/>
            <a:ext cx="9107556" cy="4876800"/>
          </a:xfrm>
        </p:spPr>
        <p:txBody>
          <a:bodyPr/>
          <a:lstStyle/>
          <a:p>
            <a:pPr marL="0" indent="0">
              <a:spcBef>
                <a:spcPct val="40000"/>
              </a:spcBef>
              <a:buNone/>
            </a:pPr>
            <a:r>
              <a:rPr lang="en-US" b="1" u="sng" dirty="0">
                <a:ea typeface="ＭＳ Ｐゴシック" pitchFamily="-108" charset="-128"/>
              </a:rPr>
              <a:t>Exceptions</a:t>
            </a:r>
            <a:r>
              <a:rPr lang="en-US" dirty="0">
                <a:ea typeface="ＭＳ Ｐゴシック" pitchFamily="-108" charset="-128"/>
              </a:rPr>
              <a:t>:</a:t>
            </a:r>
          </a:p>
          <a:p>
            <a:pPr lvl="1">
              <a:spcBef>
                <a:spcPct val="40000"/>
              </a:spcBef>
              <a:buFont typeface="Wingdings" pitchFamily="2" charset="2"/>
              <a:buChar char="ü"/>
            </a:pPr>
            <a:r>
              <a:rPr lang="en-US" dirty="0"/>
              <a:t>Hospital, vivarium, and laboratory systems using flow control devices on exhaust and/or return for health and safety or environmental control permitted to use variable fan power limitation</a:t>
            </a:r>
          </a:p>
          <a:p>
            <a:pPr lvl="1">
              <a:spcBef>
                <a:spcPct val="40000"/>
              </a:spcBef>
              <a:buFont typeface="Wingdings" pitchFamily="2" charset="2"/>
              <a:buChar char="ü"/>
            </a:pPr>
            <a:r>
              <a:rPr lang="en-US" dirty="0"/>
              <a:t>Individual exhaust fans with motor nameplate </a:t>
            </a:r>
            <a:r>
              <a:rPr lang="en-US" dirty="0">
                <a:cs typeface="Arial" pitchFamily="34" charset="0"/>
              </a:rPr>
              <a:t>≤ 1 hp</a:t>
            </a:r>
          </a:p>
        </p:txBody>
      </p:sp>
      <p:sp>
        <p:nvSpPr>
          <p:cNvPr id="29699" name="Rectangle 2"/>
          <p:cNvSpPr>
            <a:spLocks noGrp="1" noChangeArrowheads="1"/>
          </p:cNvSpPr>
          <p:nvPr>
            <p:ph type="title"/>
          </p:nvPr>
        </p:nvSpPr>
        <p:spPr>
          <a:xfrm>
            <a:off x="312020" y="0"/>
            <a:ext cx="5583763" cy="921004"/>
          </a:xfrm>
        </p:spPr>
        <p:txBody>
          <a:bodyPr>
            <a:normAutofit/>
          </a:bodyPr>
          <a:lstStyle/>
          <a:p>
            <a:pPr>
              <a:lnSpc>
                <a:spcPct val="100000"/>
              </a:lnSpc>
            </a:pPr>
            <a:r>
              <a:rPr lang="en-US" sz="2400" b="1" dirty="0">
                <a:ea typeface="ＭＳ Ｐゴシック" pitchFamily="-108" charset="-128"/>
              </a:rPr>
              <a:t>Allowable Fan Horsepower</a:t>
            </a:r>
            <a:br>
              <a:rPr lang="en-US" sz="2400" b="1" dirty="0">
                <a:ea typeface="ＭＳ Ｐゴシック" pitchFamily="-108" charset="-128"/>
              </a:rPr>
            </a:br>
            <a:r>
              <a:rPr lang="en-US" sz="2200" b="1" i="1" dirty="0">
                <a:ea typeface="ＭＳ Ｐゴシック" pitchFamily="-108" charset="-128"/>
              </a:rPr>
              <a:t>Section C403.8.1 – Cont’d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idx="1"/>
          </p:nvPr>
        </p:nvSpPr>
        <p:spPr>
          <a:xfrm>
            <a:off x="924339" y="1255595"/>
            <a:ext cx="10257183" cy="5211881"/>
          </a:xfrm>
        </p:spPr>
        <p:txBody>
          <a:bodyPr>
            <a:normAutofit lnSpcReduction="10000"/>
          </a:bodyPr>
          <a:lstStyle/>
          <a:p>
            <a:pPr marL="0" indent="0">
              <a:lnSpc>
                <a:spcPct val="90000"/>
              </a:lnSpc>
              <a:buNone/>
            </a:pPr>
            <a:r>
              <a:rPr lang="en-US" dirty="0">
                <a:ea typeface="ＭＳ Ｐゴシック" pitchFamily="-108" charset="-128"/>
              </a:rPr>
              <a:t>Selected fan motor to be no larger than first available motor size greater than bhp</a:t>
            </a:r>
          </a:p>
          <a:p>
            <a:pPr marL="0" indent="0">
              <a:lnSpc>
                <a:spcPct val="90000"/>
              </a:lnSpc>
              <a:buNone/>
            </a:pPr>
            <a:endParaRPr lang="en-US" sz="1200" dirty="0">
              <a:ea typeface="ＭＳ Ｐゴシック" pitchFamily="-108" charset="-128"/>
            </a:endParaRPr>
          </a:p>
          <a:p>
            <a:pPr marL="0" indent="0">
              <a:lnSpc>
                <a:spcPct val="90000"/>
              </a:lnSpc>
              <a:buNone/>
            </a:pPr>
            <a:r>
              <a:rPr lang="en-US" dirty="0">
                <a:ea typeface="ＭＳ Ｐゴシック" pitchFamily="-108" charset="-128"/>
              </a:rPr>
              <a:t>Fan bhp on design documents</a:t>
            </a:r>
          </a:p>
          <a:p>
            <a:pPr>
              <a:lnSpc>
                <a:spcPct val="90000"/>
              </a:lnSpc>
            </a:pPr>
            <a:endParaRPr lang="en-US" sz="1400" dirty="0">
              <a:ea typeface="ＭＳ Ｐゴシック" pitchFamily="-108" charset="-128"/>
            </a:endParaRPr>
          </a:p>
          <a:p>
            <a:pPr lvl="1">
              <a:lnSpc>
                <a:spcPct val="90000"/>
              </a:lnSpc>
              <a:buFont typeface="Wingdings" pitchFamily="2" charset="2"/>
              <a:buChar char="ü"/>
            </a:pPr>
            <a:r>
              <a:rPr lang="en-US" dirty="0"/>
              <a:t>Fans &lt; 6 bhp, where first available motor larger than bhp has nameplate rating within 50% of bhp, next larger nameplate motor size may be selected</a:t>
            </a:r>
          </a:p>
          <a:p>
            <a:pPr marL="457200" lvl="1" indent="0">
              <a:lnSpc>
                <a:spcPct val="90000"/>
              </a:lnSpc>
              <a:buNone/>
            </a:pPr>
            <a:r>
              <a:rPr lang="en-US" dirty="0"/>
              <a:t>	Example:  5.2 Bhp; next size of 7.5 is within 1.5 * Bhp (7.8) </a:t>
            </a:r>
          </a:p>
          <a:p>
            <a:pPr marL="457200" lvl="1" indent="0">
              <a:lnSpc>
                <a:spcPct val="90000"/>
              </a:lnSpc>
              <a:buNone/>
            </a:pPr>
            <a:r>
              <a:rPr lang="en-US" dirty="0"/>
              <a:t>	so may upsize to 10 HP, or next size after 7.5 HP</a:t>
            </a:r>
          </a:p>
          <a:p>
            <a:pPr lvl="1">
              <a:lnSpc>
                <a:spcPct val="90000"/>
              </a:lnSpc>
              <a:buFont typeface="Wingdings" pitchFamily="2" charset="2"/>
              <a:buChar char="ü"/>
            </a:pPr>
            <a:r>
              <a:rPr lang="en-US" dirty="0"/>
              <a:t>Fans ≥ 6 bhp, where first available motor larger than bhp has nameplate rating within 30% of bhp, next larger nameplate motor size may be selected</a:t>
            </a:r>
          </a:p>
          <a:p>
            <a:pPr marL="457200" lvl="1" indent="0">
              <a:lnSpc>
                <a:spcPct val="90000"/>
              </a:lnSpc>
              <a:buNone/>
            </a:pPr>
            <a:r>
              <a:rPr lang="en-US" b="1" u="sng" dirty="0">
                <a:ea typeface="ＭＳ Ｐゴシック" pitchFamily="-108" charset="-128"/>
              </a:rPr>
              <a:t>Exceptions</a:t>
            </a:r>
          </a:p>
          <a:p>
            <a:pPr lvl="1">
              <a:lnSpc>
                <a:spcPct val="90000"/>
              </a:lnSpc>
              <a:buFont typeface="Wingdings" pitchFamily="2" charset="2"/>
              <a:buChar char="ü"/>
            </a:pPr>
            <a:r>
              <a:rPr lang="en-US" dirty="0">
                <a:solidFill>
                  <a:srgbClr val="FF0000"/>
                </a:solidFill>
              </a:rPr>
              <a:t>Fans equipped with electronic speed control devices to vary fan airflow as function of load</a:t>
            </a:r>
          </a:p>
          <a:p>
            <a:pPr lvl="1">
              <a:lnSpc>
                <a:spcPct val="90000"/>
              </a:lnSpc>
              <a:buFont typeface="Wingdings" pitchFamily="2" charset="2"/>
              <a:buChar char="ü"/>
            </a:pPr>
            <a:r>
              <a:rPr lang="en-US" dirty="0">
                <a:solidFill>
                  <a:srgbClr val="FF0000"/>
                </a:solidFill>
              </a:rPr>
              <a:t>Fans with a fan nameplate electrical input power &lt; 0.89 kW</a:t>
            </a:r>
          </a:p>
          <a:p>
            <a:pPr lvl="1">
              <a:lnSpc>
                <a:spcPct val="90000"/>
              </a:lnSpc>
              <a:buFont typeface="Wingdings" pitchFamily="2" charset="2"/>
              <a:buChar char="ü"/>
            </a:pPr>
            <a:r>
              <a:rPr lang="en-US" dirty="0">
                <a:solidFill>
                  <a:srgbClr val="FF0000"/>
                </a:solidFill>
              </a:rPr>
              <a:t>Systems complying with C403.8.1 fan system motor nameplate hp</a:t>
            </a:r>
          </a:p>
          <a:p>
            <a:pPr lvl="1">
              <a:lnSpc>
                <a:spcPct val="90000"/>
              </a:lnSpc>
              <a:buFont typeface="Wingdings" pitchFamily="2" charset="2"/>
              <a:buChar char="ü"/>
            </a:pPr>
            <a:r>
              <a:rPr lang="en-US" dirty="0"/>
              <a:t>Fans with motor nameplate </a:t>
            </a:r>
            <a:r>
              <a:rPr lang="en-US" dirty="0" err="1"/>
              <a:t>hp</a:t>
            </a:r>
            <a:r>
              <a:rPr lang="en-US" dirty="0"/>
              <a:t> &lt; 1 </a:t>
            </a:r>
            <a:r>
              <a:rPr lang="en-US" dirty="0" err="1"/>
              <a:t>hp</a:t>
            </a:r>
            <a:endParaRPr lang="en-US" dirty="0"/>
          </a:p>
        </p:txBody>
      </p:sp>
      <p:sp>
        <p:nvSpPr>
          <p:cNvPr id="358402" name="Rectangle 2"/>
          <p:cNvSpPr>
            <a:spLocks noGrp="1" noChangeArrowheads="1"/>
          </p:cNvSpPr>
          <p:nvPr>
            <p:ph type="title"/>
          </p:nvPr>
        </p:nvSpPr>
        <p:spPr>
          <a:xfrm>
            <a:off x="251381" y="0"/>
            <a:ext cx="5844619" cy="921004"/>
          </a:xfrm>
        </p:spPr>
        <p:txBody>
          <a:bodyPr>
            <a:normAutofit/>
          </a:bodyPr>
          <a:lstStyle/>
          <a:p>
            <a:pPr>
              <a:lnSpc>
                <a:spcPct val="100000"/>
              </a:lnSpc>
            </a:pPr>
            <a:r>
              <a:rPr lang="en-US" sz="2400" b="1" dirty="0">
                <a:ea typeface="ＭＳ Ｐゴシック" pitchFamily="-108" charset="-128"/>
              </a:rPr>
              <a:t>Motor Nameplate Horsepower</a:t>
            </a:r>
            <a:br>
              <a:rPr lang="en-US" sz="2400" b="1" dirty="0">
                <a:ea typeface="ＭＳ Ｐゴシック" pitchFamily="-108" charset="-128"/>
              </a:rPr>
            </a:br>
            <a:r>
              <a:rPr lang="en-US" sz="2200" b="1" i="1" dirty="0">
                <a:ea typeface="ＭＳ Ｐゴシック" pitchFamily="-108" charset="-128"/>
              </a:rPr>
              <a:t>Section C403.8.2  </a:t>
            </a:r>
          </a:p>
        </p:txBody>
      </p:sp>
      <p:sp>
        <p:nvSpPr>
          <p:cNvPr id="358404" name="Text Box 4"/>
          <p:cNvSpPr txBox="1">
            <a:spLocks noChangeArrowheads="1"/>
          </p:cNvSpPr>
          <p:nvPr/>
        </p:nvSpPr>
        <p:spPr bwMode="auto">
          <a:xfrm>
            <a:off x="2188944" y="6215138"/>
            <a:ext cx="5715000" cy="304800"/>
          </a:xfrm>
          <a:prstGeom prst="rect">
            <a:avLst/>
          </a:prstGeom>
          <a:noFill/>
          <a:ln w="38100" algn="ctr">
            <a:noFill/>
            <a:miter lim="800000"/>
            <a:headEnd/>
            <a:tailEnd/>
          </a:ln>
          <a:effectLst/>
        </p:spPr>
        <p:txBody>
          <a:bodyPr>
            <a:spAutoFit/>
          </a:bodyPr>
          <a:lstStyle/>
          <a:p>
            <a:pPr>
              <a:spcBef>
                <a:spcPct val="50000"/>
              </a:spcBef>
            </a:pPr>
            <a:r>
              <a:rPr lang="en-US" dirty="0"/>
              <a:t>bhp = brake horsepower</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Have a fan efficiency </a:t>
            </a:r>
            <a:r>
              <a:rPr lang="en-US" dirty="0">
                <a:solidFill>
                  <a:srgbClr val="FF0000"/>
                </a:solidFill>
              </a:rPr>
              <a:t>index</a:t>
            </a:r>
            <a:r>
              <a:rPr lang="en-US" dirty="0"/>
              <a:t> (</a:t>
            </a:r>
            <a:r>
              <a:rPr lang="en-US" dirty="0">
                <a:solidFill>
                  <a:srgbClr val="FF0000"/>
                </a:solidFill>
              </a:rPr>
              <a:t>FEI</a:t>
            </a:r>
            <a:r>
              <a:rPr lang="en-US" dirty="0"/>
              <a:t>) </a:t>
            </a:r>
            <a:r>
              <a:rPr lang="en-US" dirty="0">
                <a:solidFill>
                  <a:srgbClr val="FF0000"/>
                </a:solidFill>
              </a:rPr>
              <a:t>of not less than 1.00 </a:t>
            </a:r>
            <a:r>
              <a:rPr lang="en-US" dirty="0"/>
              <a:t>as determined in accordance with AMCA </a:t>
            </a:r>
            <a:r>
              <a:rPr lang="en-US" dirty="0">
                <a:solidFill>
                  <a:srgbClr val="FF0000"/>
                </a:solidFill>
              </a:rPr>
              <a:t>208</a:t>
            </a:r>
            <a:r>
              <a:rPr lang="en-US" dirty="0"/>
              <a:t> by an approved independent testing laboratory or labeled by the manufacturer</a:t>
            </a:r>
          </a:p>
          <a:p>
            <a:r>
              <a:rPr lang="en-US" dirty="0">
                <a:solidFill>
                  <a:srgbClr val="FF0000"/>
                </a:solidFill>
              </a:rPr>
              <a:t>For variable-air-volume system – FEI of not less than 0.95</a:t>
            </a:r>
          </a:p>
          <a:p>
            <a:r>
              <a:rPr lang="en-US" dirty="0">
                <a:solidFill>
                  <a:srgbClr val="FF0000"/>
                </a:solidFill>
              </a:rPr>
              <a:t>FEI for fan arrays calculated per AMCA 208 Annex C</a:t>
            </a:r>
          </a:p>
          <a:p>
            <a:r>
              <a:rPr lang="en-US" b="1" u="sng" dirty="0"/>
              <a:t>Exceptions</a:t>
            </a:r>
            <a:r>
              <a:rPr lang="en-US" dirty="0"/>
              <a:t>:</a:t>
            </a:r>
          </a:p>
          <a:p>
            <a:pPr lvl="1"/>
            <a:r>
              <a:rPr lang="en-US" dirty="0">
                <a:solidFill>
                  <a:srgbClr val="FF0000"/>
                </a:solidFill>
              </a:rPr>
              <a:t>Fans that are not embedded fans with motor nameplate hp of &lt; 1.0hp or with nameplate electrical input power &lt; 0.89 kW</a:t>
            </a:r>
          </a:p>
          <a:p>
            <a:pPr lvl="1"/>
            <a:r>
              <a:rPr lang="en-US" dirty="0">
                <a:solidFill>
                  <a:srgbClr val="FF0000"/>
                </a:solidFill>
              </a:rPr>
              <a:t>Embedded fans with motor nameplate hp of 5hp or less, or with fan system electrical input of 4.1kW or less</a:t>
            </a:r>
          </a:p>
          <a:p>
            <a:pPr lvl="1"/>
            <a:r>
              <a:rPr lang="en-US" dirty="0"/>
              <a:t>Multiple fans in a series or parallel that have a combined motor nameplate horsepower </a:t>
            </a:r>
            <a:r>
              <a:rPr lang="en-US" u="sng" dirty="0"/>
              <a:t>&lt;</a:t>
            </a:r>
            <a:r>
              <a:rPr lang="en-US" dirty="0"/>
              <a:t> 5hp and are operated as the functional equivalent of a single fan</a:t>
            </a:r>
          </a:p>
        </p:txBody>
      </p:sp>
      <p:sp>
        <p:nvSpPr>
          <p:cNvPr id="3" name="Title 2"/>
          <p:cNvSpPr>
            <a:spLocks noGrp="1"/>
          </p:cNvSpPr>
          <p:nvPr>
            <p:ph type="title"/>
          </p:nvPr>
        </p:nvSpPr>
        <p:spPr>
          <a:xfrm>
            <a:off x="401914" y="0"/>
            <a:ext cx="6234112" cy="921004"/>
          </a:xfrm>
        </p:spPr>
        <p:txBody>
          <a:bodyPr>
            <a:normAutofit/>
          </a:bodyPr>
          <a:lstStyle/>
          <a:p>
            <a:r>
              <a:rPr lang="en-US" sz="2400" b="1" dirty="0">
                <a:ea typeface="ＭＳ Ｐゴシック" pitchFamily="-108" charset="-128"/>
              </a:rPr>
              <a:t>Fan Efficiency </a:t>
            </a:r>
            <a:br>
              <a:rPr lang="en-US" sz="3200" b="1" dirty="0">
                <a:ea typeface="ＭＳ Ｐゴシック" pitchFamily="-108" charset="-128"/>
              </a:rPr>
            </a:br>
            <a:r>
              <a:rPr lang="en-US" sz="2000" b="1" i="1" dirty="0">
                <a:ea typeface="ＭＳ Ｐゴシック" pitchFamily="-108" charset="-128"/>
              </a:rPr>
              <a:t>Section C403.</a:t>
            </a:r>
            <a:r>
              <a:rPr lang="en-US" sz="2000" b="1" i="1" dirty="0">
                <a:solidFill>
                  <a:srgbClr val="FF0000"/>
                </a:solidFill>
                <a:ea typeface="ＭＳ Ｐゴシック" pitchFamily="-108" charset="-128"/>
              </a:rPr>
              <a:t>8.3</a:t>
            </a:r>
            <a:endParaRPr lang="en-US" sz="2000" b="1" i="1" dirty="0"/>
          </a:p>
        </p:txBody>
      </p:sp>
    </p:spTree>
    <p:extLst>
      <p:ext uri="{BB962C8B-B14F-4D97-AF65-F5344CB8AC3E}">
        <p14:creationId xmlns:p14="http://schemas.microsoft.com/office/powerpoint/2010/main" val="39163059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32257"/>
            <a:ext cx="10972800" cy="4876800"/>
          </a:xfrm>
        </p:spPr>
        <p:txBody>
          <a:bodyPr>
            <a:normAutofit/>
          </a:bodyPr>
          <a:lstStyle/>
          <a:p>
            <a:pPr marL="0" indent="0">
              <a:buNone/>
            </a:pPr>
            <a:r>
              <a:rPr lang="en-US" b="1" u="sng" dirty="0"/>
              <a:t>Exceptions</a:t>
            </a:r>
            <a:r>
              <a:rPr lang="en-US" dirty="0"/>
              <a:t> (cont’d)</a:t>
            </a:r>
          </a:p>
          <a:p>
            <a:r>
              <a:rPr lang="en-US" dirty="0"/>
              <a:t>Fans that are part of the equipment covered in Section C403.</a:t>
            </a:r>
            <a:r>
              <a:rPr lang="en-US" dirty="0">
                <a:solidFill>
                  <a:srgbClr val="FF0000"/>
                </a:solidFill>
              </a:rPr>
              <a:t>3.2</a:t>
            </a:r>
          </a:p>
          <a:p>
            <a:r>
              <a:rPr lang="en-US" dirty="0"/>
              <a:t>Fans included in an equipment package certified by an approved agency for air or energy performance</a:t>
            </a:r>
          </a:p>
          <a:p>
            <a:r>
              <a:rPr lang="en-US" dirty="0">
                <a:solidFill>
                  <a:srgbClr val="FF0000"/>
                </a:solidFill>
              </a:rPr>
              <a:t>Ceiling fans, defined as nonportable devices suspended from a ceiling or overhead structure for circulating air via rotation of the blades</a:t>
            </a:r>
          </a:p>
          <a:p>
            <a:r>
              <a:rPr lang="en-US" dirty="0">
                <a:solidFill>
                  <a:srgbClr val="FF0000"/>
                </a:solidFill>
              </a:rPr>
              <a:t>Fans used for moving gases at temperatures above 425 degrees F</a:t>
            </a:r>
          </a:p>
          <a:p>
            <a:r>
              <a:rPr lang="en-US" dirty="0">
                <a:solidFill>
                  <a:srgbClr val="FF0000"/>
                </a:solidFill>
              </a:rPr>
              <a:t>Fans used for operation in explosive atmospheres</a:t>
            </a:r>
          </a:p>
          <a:p>
            <a:r>
              <a:rPr lang="en-US" dirty="0">
                <a:solidFill>
                  <a:srgbClr val="FF0000"/>
                </a:solidFill>
              </a:rPr>
              <a:t>Reversible fans used for tunnel ventilation</a:t>
            </a:r>
          </a:p>
          <a:p>
            <a:r>
              <a:rPr lang="en-US" dirty="0"/>
              <a:t>Fans outside the scope of AMCA </a:t>
            </a:r>
            <a:r>
              <a:rPr lang="en-US" dirty="0">
                <a:solidFill>
                  <a:srgbClr val="FF0000"/>
                </a:solidFill>
              </a:rPr>
              <a:t>208</a:t>
            </a:r>
          </a:p>
          <a:p>
            <a:r>
              <a:rPr lang="en-US" dirty="0"/>
              <a:t>Fans that are intended to operate only during emergency conditions</a:t>
            </a:r>
          </a:p>
        </p:txBody>
      </p:sp>
      <p:sp>
        <p:nvSpPr>
          <p:cNvPr id="3" name="Title 2"/>
          <p:cNvSpPr>
            <a:spLocks noGrp="1"/>
          </p:cNvSpPr>
          <p:nvPr>
            <p:ph type="title"/>
          </p:nvPr>
        </p:nvSpPr>
        <p:spPr>
          <a:xfrm>
            <a:off x="349321" y="0"/>
            <a:ext cx="5938837" cy="921004"/>
          </a:xfrm>
        </p:spPr>
        <p:txBody>
          <a:bodyPr>
            <a:normAutofit/>
          </a:bodyPr>
          <a:lstStyle/>
          <a:p>
            <a:r>
              <a:rPr lang="en-US" sz="2400" b="1" dirty="0">
                <a:ea typeface="ＭＳ Ｐゴシック" pitchFamily="-108" charset="-128"/>
              </a:rPr>
              <a:t>Fan Efficiency </a:t>
            </a:r>
            <a:br>
              <a:rPr lang="en-US" sz="2800" b="1" dirty="0">
                <a:ea typeface="ＭＳ Ｐゴシック" pitchFamily="-108" charset="-128"/>
              </a:rPr>
            </a:br>
            <a:r>
              <a:rPr lang="en-US" sz="2000" b="1" i="1" dirty="0">
                <a:ea typeface="ＭＳ Ｐゴシック" pitchFamily="-108" charset="-128"/>
              </a:rPr>
              <a:t>Section C403.</a:t>
            </a:r>
            <a:r>
              <a:rPr lang="en-US" sz="2000" b="1" i="1" dirty="0">
                <a:solidFill>
                  <a:srgbClr val="FF0000"/>
                </a:solidFill>
                <a:ea typeface="ＭＳ Ｐゴシック" pitchFamily="-108" charset="-128"/>
              </a:rPr>
              <a:t>8.3 </a:t>
            </a:r>
            <a:r>
              <a:rPr lang="en-US" sz="2000" b="1" i="1" dirty="0">
                <a:ea typeface="ＭＳ Ｐゴシック" pitchFamily="-108" charset="-128"/>
              </a:rPr>
              <a:t>– Cont’d</a:t>
            </a:r>
          </a:p>
        </p:txBody>
      </p:sp>
    </p:spTree>
    <p:extLst>
      <p:ext uri="{BB962C8B-B14F-4D97-AF65-F5344CB8AC3E}">
        <p14:creationId xmlns:p14="http://schemas.microsoft.com/office/powerpoint/2010/main" val="1678419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Motors for fan ≥ 1/12 hp and &lt; 1 hp shall be electronically commutated motors OR have a minimum motor efficiency of 70% rated in accordance with DOE 10 CFR 431</a:t>
            </a:r>
          </a:p>
          <a:p>
            <a:r>
              <a:rPr lang="en-US" dirty="0"/>
              <a:t>Motors must have the means to adjust motor speed for either balancing or remote control</a:t>
            </a:r>
          </a:p>
          <a:p>
            <a:r>
              <a:rPr lang="en-US" dirty="0"/>
              <a:t>The use of belt-driven fans with sheave adjustments for airflow balancing instead of a varying motor speed is permitted</a:t>
            </a:r>
          </a:p>
          <a:p>
            <a:pPr marL="0" indent="0">
              <a:buNone/>
            </a:pPr>
            <a:r>
              <a:rPr lang="en-US" b="1" u="sng" dirty="0"/>
              <a:t>Exceptions</a:t>
            </a:r>
            <a:r>
              <a:rPr lang="en-US" dirty="0"/>
              <a:t>:</a:t>
            </a:r>
          </a:p>
          <a:p>
            <a:pPr lvl="1"/>
            <a:r>
              <a:rPr lang="en-US" dirty="0"/>
              <a:t>Motors in the airstream within fan coils and terminal units that only provide heating to the space served</a:t>
            </a:r>
          </a:p>
          <a:p>
            <a:pPr lvl="1"/>
            <a:r>
              <a:rPr lang="en-US" dirty="0"/>
              <a:t>Motors in space-conditioning equipment that comply with Section C403.3.2 or C403.8.1 through C403.8.3</a:t>
            </a:r>
          </a:p>
          <a:p>
            <a:pPr lvl="1"/>
            <a:r>
              <a:rPr lang="en-US" dirty="0"/>
              <a:t>Motors that comply with Section C405.7</a:t>
            </a:r>
          </a:p>
        </p:txBody>
      </p:sp>
      <p:sp>
        <p:nvSpPr>
          <p:cNvPr id="3" name="Title 2"/>
          <p:cNvSpPr>
            <a:spLocks noGrp="1"/>
          </p:cNvSpPr>
          <p:nvPr>
            <p:ph type="title"/>
          </p:nvPr>
        </p:nvSpPr>
        <p:spPr/>
        <p:txBody>
          <a:bodyPr>
            <a:normAutofit/>
          </a:bodyPr>
          <a:lstStyle/>
          <a:p>
            <a:r>
              <a:rPr lang="en-US" sz="2400" b="1" dirty="0">
                <a:ea typeface="ＭＳ Ｐゴシック" pitchFamily="-108" charset="-128"/>
              </a:rPr>
              <a:t>Fractional hp Fan Motors </a:t>
            </a:r>
            <a:br>
              <a:rPr lang="en-US" sz="2400" b="1" dirty="0">
                <a:ea typeface="ＭＳ Ｐゴシック" pitchFamily="-108" charset="-128"/>
              </a:rPr>
            </a:br>
            <a:r>
              <a:rPr lang="en-US" sz="2000" b="1" i="1" dirty="0">
                <a:ea typeface="ＭＳ Ｐゴシック" pitchFamily="-108" charset="-128"/>
              </a:rPr>
              <a:t>Section C403.8.4</a:t>
            </a:r>
          </a:p>
        </p:txBody>
      </p:sp>
    </p:spTree>
    <p:extLst>
      <p:ext uri="{BB962C8B-B14F-4D97-AF65-F5344CB8AC3E}">
        <p14:creationId xmlns:p14="http://schemas.microsoft.com/office/powerpoint/2010/main" val="41026211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4461" y="1269243"/>
            <a:ext cx="9839739" cy="5198233"/>
          </a:xfrm>
        </p:spPr>
        <p:txBody>
          <a:bodyPr>
            <a:normAutofit fontScale="92500" lnSpcReduction="20000"/>
          </a:bodyPr>
          <a:lstStyle/>
          <a:p>
            <a:pPr marL="0" indent="0">
              <a:buNone/>
            </a:pPr>
            <a:r>
              <a:rPr lang="en-US" dirty="0"/>
              <a:t>Each cooling system listed in Table C403.</a:t>
            </a:r>
            <a:r>
              <a:rPr lang="en-US" dirty="0">
                <a:solidFill>
                  <a:srgbClr val="FF0000"/>
                </a:solidFill>
              </a:rPr>
              <a:t>8.6.1</a:t>
            </a:r>
            <a:r>
              <a:rPr lang="en-US" dirty="0"/>
              <a:t> </a:t>
            </a:r>
          </a:p>
          <a:p>
            <a:pPr marL="0" indent="0">
              <a:buNone/>
            </a:pPr>
            <a:r>
              <a:rPr lang="en-US" sz="2200" i="1" dirty="0"/>
              <a:t>(DX ≥65 MBH capacity &amp; chilled water or evaporative with fan ≥ ¼ </a:t>
            </a:r>
            <a:r>
              <a:rPr lang="en-US" sz="2200" i="1" dirty="0" err="1"/>
              <a:t>hp</a:t>
            </a:r>
            <a:r>
              <a:rPr lang="en-US" sz="2200" i="1" dirty="0"/>
              <a:t>)</a:t>
            </a:r>
          </a:p>
          <a:p>
            <a:pPr marL="0" indent="0">
              <a:buNone/>
            </a:pPr>
            <a:r>
              <a:rPr lang="en-US" dirty="0"/>
              <a:t>to be designed to vary the indoor fan airflow as a function of load and comply with the following:</a:t>
            </a:r>
          </a:p>
          <a:p>
            <a:r>
              <a:rPr lang="en-US" dirty="0"/>
              <a:t>Direct expansion (DX) and chilled water cooling units that control capacity of mechanical cooling directly based on space temp to have not fewer than 2 stages of fan control</a:t>
            </a:r>
          </a:p>
          <a:p>
            <a:pPr lvl="1"/>
            <a:r>
              <a:rPr lang="en-US" dirty="0"/>
              <a:t>Low or minimum speed </a:t>
            </a:r>
            <a:r>
              <a:rPr lang="en-US" u="sng" dirty="0"/>
              <a:t>&lt;</a:t>
            </a:r>
            <a:r>
              <a:rPr lang="en-US" dirty="0"/>
              <a:t> 66% full speed</a:t>
            </a:r>
          </a:p>
          <a:p>
            <a:pPr lvl="2"/>
            <a:r>
              <a:rPr lang="en-US" dirty="0"/>
              <a:t>fan to draw </a:t>
            </a:r>
            <a:r>
              <a:rPr lang="en-US" u="sng" dirty="0"/>
              <a:t>&lt;</a:t>
            </a:r>
            <a:r>
              <a:rPr lang="en-US" dirty="0"/>
              <a:t> 40% of fan power at full fan speed</a:t>
            </a:r>
          </a:p>
          <a:p>
            <a:pPr lvl="2"/>
            <a:r>
              <a:rPr lang="en-US" dirty="0"/>
              <a:t>Used during period of low cooling load and ventilation-only operation</a:t>
            </a:r>
          </a:p>
          <a:p>
            <a:r>
              <a:rPr lang="en-US" dirty="0"/>
              <a:t>Other units including DX cooling and chilled water that control the space temp. by modulating the airflow to the space have modulation fan control (usually a variable speed drive)</a:t>
            </a:r>
          </a:p>
          <a:p>
            <a:pPr lvl="1"/>
            <a:r>
              <a:rPr lang="en-US" dirty="0"/>
              <a:t>Minimum speed </a:t>
            </a:r>
            <a:r>
              <a:rPr lang="en-US" u="sng" dirty="0"/>
              <a:t>&lt;</a:t>
            </a:r>
            <a:r>
              <a:rPr lang="en-US" dirty="0"/>
              <a:t> 50% of full speed</a:t>
            </a:r>
          </a:p>
          <a:p>
            <a:pPr lvl="2"/>
            <a:r>
              <a:rPr lang="en-US" dirty="0"/>
              <a:t>Fan to draw </a:t>
            </a:r>
            <a:r>
              <a:rPr lang="en-US" u="sng" dirty="0"/>
              <a:t>&lt;</a:t>
            </a:r>
            <a:r>
              <a:rPr lang="en-US" dirty="0"/>
              <a:t> 30% of fan power at full fan speed</a:t>
            </a:r>
          </a:p>
          <a:p>
            <a:pPr lvl="1"/>
            <a:r>
              <a:rPr lang="en-US" dirty="0"/>
              <a:t>Low or minimum speed used during period of low cooling load and ventilation-only operation</a:t>
            </a:r>
          </a:p>
          <a:p>
            <a:pPr marL="914400" lvl="2" indent="0">
              <a:buNone/>
            </a:pPr>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sz="2400" b="1" dirty="0"/>
              <a:t>Fan Airflow Control</a:t>
            </a:r>
            <a:br>
              <a:rPr lang="en-US" sz="2400" b="1" dirty="0"/>
            </a:br>
            <a:r>
              <a:rPr lang="en-US" sz="2000" b="1" i="1" dirty="0"/>
              <a:t>Section C403.</a:t>
            </a:r>
            <a:r>
              <a:rPr lang="en-US" sz="2000" b="1" i="1" dirty="0">
                <a:solidFill>
                  <a:srgbClr val="FF0000"/>
                </a:solidFill>
              </a:rPr>
              <a:t>8.6.1</a:t>
            </a:r>
          </a:p>
        </p:txBody>
      </p:sp>
    </p:spTree>
    <p:extLst>
      <p:ext uri="{BB962C8B-B14F-4D97-AF65-F5344CB8AC3E}">
        <p14:creationId xmlns:p14="http://schemas.microsoft.com/office/powerpoint/2010/main" val="418309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9239" y="189026"/>
            <a:ext cx="6705600" cy="487362"/>
          </a:xfrm>
        </p:spPr>
        <p:txBody>
          <a:bodyPr>
            <a:normAutofit/>
          </a:bodyPr>
          <a:lstStyle/>
          <a:p>
            <a:r>
              <a:rPr lang="en-US" sz="2400" b="1" dirty="0"/>
              <a:t>Section C403 Organization</a:t>
            </a:r>
          </a:p>
        </p:txBody>
      </p:sp>
      <p:sp>
        <p:nvSpPr>
          <p:cNvPr id="5" name="Text Placeholder 4"/>
          <p:cNvSpPr>
            <a:spLocks noGrp="1"/>
          </p:cNvSpPr>
          <p:nvPr>
            <p:ph type="body" sz="half" idx="1"/>
          </p:nvPr>
        </p:nvSpPr>
        <p:spPr>
          <a:xfrm>
            <a:off x="2047461" y="1232807"/>
            <a:ext cx="8454532" cy="5192486"/>
          </a:xfrm>
        </p:spPr>
        <p:txBody>
          <a:bodyPr>
            <a:normAutofit lnSpcReduction="10000"/>
          </a:bodyPr>
          <a:lstStyle/>
          <a:p>
            <a:pPr marL="0" indent="0">
              <a:buNone/>
            </a:pPr>
            <a:r>
              <a:rPr lang="en-US" dirty="0"/>
              <a:t>Mechanical sections:</a:t>
            </a:r>
          </a:p>
          <a:p>
            <a:pPr marL="0" indent="0">
              <a:buNone/>
            </a:pPr>
            <a:r>
              <a:rPr lang="en-US" sz="2000" dirty="0"/>
              <a:t>C403.1: General (Loads)</a:t>
            </a:r>
          </a:p>
          <a:p>
            <a:pPr marL="0" indent="0">
              <a:buNone/>
            </a:pPr>
            <a:r>
              <a:rPr lang="en-US" sz="2000" dirty="0"/>
              <a:t>C403.2: System Design</a:t>
            </a:r>
          </a:p>
          <a:p>
            <a:pPr marL="0" indent="0">
              <a:buNone/>
            </a:pPr>
            <a:r>
              <a:rPr lang="en-US" sz="2000" dirty="0"/>
              <a:t>C403.3: Equipment Efficiencies &amp; Specs</a:t>
            </a:r>
          </a:p>
          <a:p>
            <a:pPr marL="0" indent="0">
              <a:buNone/>
            </a:pPr>
            <a:r>
              <a:rPr lang="en-US" sz="2000" dirty="0"/>
              <a:t>C403.4: HVAC Controls</a:t>
            </a:r>
          </a:p>
          <a:p>
            <a:pPr marL="0" indent="0">
              <a:buNone/>
            </a:pPr>
            <a:r>
              <a:rPr lang="en-US" sz="2000" dirty="0"/>
              <a:t>C403.5: Economizers</a:t>
            </a:r>
          </a:p>
          <a:p>
            <a:pPr marL="0" indent="0">
              <a:buNone/>
            </a:pPr>
            <a:r>
              <a:rPr lang="en-US" sz="2000" dirty="0"/>
              <a:t>C403.6: Multi-zone/VAV</a:t>
            </a:r>
          </a:p>
          <a:p>
            <a:pPr marL="0" indent="0">
              <a:buNone/>
            </a:pPr>
            <a:r>
              <a:rPr lang="en-US" sz="2000" dirty="0"/>
              <a:t>C403.7: Vent &amp; Exhaust</a:t>
            </a:r>
          </a:p>
          <a:p>
            <a:pPr marL="0" indent="0">
              <a:buNone/>
            </a:pPr>
            <a:r>
              <a:rPr lang="en-US" sz="2000" dirty="0"/>
              <a:t>C403.8: Fan Eff. &amp; </a:t>
            </a:r>
            <a:r>
              <a:rPr lang="en-US" sz="2000" dirty="0" err="1"/>
              <a:t>Cntrl</a:t>
            </a:r>
            <a:r>
              <a:rPr lang="en-US" sz="2000" dirty="0"/>
              <a:t>.</a:t>
            </a:r>
          </a:p>
          <a:p>
            <a:pPr marL="0" indent="0">
              <a:buNone/>
            </a:pPr>
            <a:r>
              <a:rPr lang="en-US" sz="2000" dirty="0">
                <a:solidFill>
                  <a:srgbClr val="FF0000"/>
                </a:solidFill>
              </a:rPr>
              <a:t>C403.9: Large-Diameter Ceiling Fans</a:t>
            </a:r>
          </a:p>
          <a:p>
            <a:pPr marL="0" indent="0">
              <a:buNone/>
            </a:pPr>
            <a:r>
              <a:rPr lang="en-US" sz="2000" dirty="0"/>
              <a:t>C403.</a:t>
            </a:r>
            <a:r>
              <a:rPr lang="en-US" sz="2000" dirty="0">
                <a:solidFill>
                  <a:srgbClr val="FF0000"/>
                </a:solidFill>
              </a:rPr>
              <a:t>10</a:t>
            </a:r>
            <a:r>
              <a:rPr lang="en-US" sz="2000" dirty="0"/>
              <a:t>: Heat Rejection</a:t>
            </a:r>
          </a:p>
          <a:p>
            <a:pPr marL="0" indent="0">
              <a:buNone/>
            </a:pPr>
            <a:r>
              <a:rPr lang="en-US" sz="2000" dirty="0"/>
              <a:t>C403.</a:t>
            </a:r>
            <a:r>
              <a:rPr lang="en-US" sz="2000" dirty="0">
                <a:solidFill>
                  <a:srgbClr val="FF0000"/>
                </a:solidFill>
              </a:rPr>
              <a:t>11</a:t>
            </a:r>
            <a:r>
              <a:rPr lang="en-US" sz="2000" dirty="0"/>
              <a:t>: Refrigeration</a:t>
            </a:r>
          </a:p>
          <a:p>
            <a:pPr marL="0" indent="0">
              <a:buNone/>
            </a:pPr>
            <a:r>
              <a:rPr lang="en-US" sz="2000" dirty="0"/>
              <a:t>C403.</a:t>
            </a:r>
            <a:r>
              <a:rPr lang="en-US" sz="2000" dirty="0">
                <a:solidFill>
                  <a:srgbClr val="FF0000"/>
                </a:solidFill>
              </a:rPr>
              <a:t>12</a:t>
            </a:r>
            <a:r>
              <a:rPr lang="en-US" sz="2000" dirty="0"/>
              <a:t>: Construction</a:t>
            </a:r>
          </a:p>
          <a:p>
            <a:pPr marL="0" indent="0">
              <a:buNone/>
            </a:pPr>
            <a:r>
              <a:rPr lang="en-US" sz="2000" dirty="0"/>
              <a:t>C403.</a:t>
            </a:r>
            <a:r>
              <a:rPr lang="en-US" sz="2000" dirty="0">
                <a:solidFill>
                  <a:srgbClr val="FF0000"/>
                </a:solidFill>
              </a:rPr>
              <a:t>13</a:t>
            </a:r>
            <a:r>
              <a:rPr lang="en-US" sz="2000" dirty="0"/>
              <a:t>: Outside Bldg.</a:t>
            </a:r>
          </a:p>
          <a:p>
            <a:pPr marL="0" indent="0">
              <a:buNone/>
            </a:pPr>
            <a:r>
              <a:rPr lang="en-US" sz="2000" dirty="0">
                <a:solidFill>
                  <a:srgbClr val="FF0000"/>
                </a:solidFill>
              </a:rPr>
              <a:t>C403.14: Operable Opening Interlocking Controls</a:t>
            </a:r>
          </a:p>
        </p:txBody>
      </p:sp>
    </p:spTree>
    <p:extLst>
      <p:ext uri="{BB962C8B-B14F-4D97-AF65-F5344CB8AC3E}">
        <p14:creationId xmlns:p14="http://schemas.microsoft.com/office/powerpoint/2010/main" val="35043151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Units that include an airside economizer in accordance with Section C403.</a:t>
            </a:r>
            <a:r>
              <a:rPr lang="en-US" dirty="0">
                <a:solidFill>
                  <a:srgbClr val="FF0000"/>
                </a:solidFill>
              </a:rPr>
              <a:t>5</a:t>
            </a:r>
            <a:r>
              <a:rPr lang="en-US" dirty="0"/>
              <a:t> to have not fewer than two speeds of fan control during economizer operation</a:t>
            </a:r>
          </a:p>
          <a:p>
            <a:pPr marL="0" indent="0">
              <a:buNone/>
            </a:pPr>
            <a:r>
              <a:rPr lang="en-US" b="1" u="sng" dirty="0"/>
              <a:t>Exceptions</a:t>
            </a:r>
            <a:r>
              <a:rPr lang="en-US" dirty="0"/>
              <a:t>:</a:t>
            </a:r>
          </a:p>
          <a:p>
            <a:pPr lvl="1"/>
            <a:r>
              <a:rPr lang="en-US" dirty="0"/>
              <a:t>Modulating fan control is not required for chilled water and evaporative cooling units with fan motors &lt; 1 hp where the units are not used to provide ventilation air and the indoor fan cycles with the load</a:t>
            </a:r>
          </a:p>
          <a:p>
            <a:pPr lvl="1"/>
            <a:r>
              <a:rPr lang="en-US" dirty="0"/>
              <a:t>Where the volume of outdoor air required to comply with the ventilation requirements of IMC at low speed exceeds the air that would be delivered at the speed defined in Section C403.</a:t>
            </a:r>
            <a:r>
              <a:rPr lang="en-US" dirty="0">
                <a:solidFill>
                  <a:srgbClr val="FF0000"/>
                </a:solidFill>
              </a:rPr>
              <a:t>8.6</a:t>
            </a:r>
          </a:p>
          <a:p>
            <a:pPr lvl="2"/>
            <a:r>
              <a:rPr lang="en-US" dirty="0"/>
              <a:t>Minimum speed to be selected to provide the required ventilation air</a:t>
            </a:r>
          </a:p>
        </p:txBody>
      </p:sp>
      <p:sp>
        <p:nvSpPr>
          <p:cNvPr id="3" name="Title 2"/>
          <p:cNvSpPr>
            <a:spLocks noGrp="1"/>
          </p:cNvSpPr>
          <p:nvPr>
            <p:ph type="title"/>
          </p:nvPr>
        </p:nvSpPr>
        <p:spPr/>
        <p:txBody>
          <a:bodyPr/>
          <a:lstStyle/>
          <a:p>
            <a:r>
              <a:rPr lang="en-US" sz="2400" b="1" dirty="0"/>
              <a:t>Fan Airflow Control</a:t>
            </a:r>
            <a:br>
              <a:rPr lang="en-US" sz="2400" b="1" dirty="0"/>
            </a:br>
            <a:r>
              <a:rPr lang="en-US" sz="2000" b="1" i="1" dirty="0"/>
              <a:t>Section C403.</a:t>
            </a:r>
            <a:r>
              <a:rPr lang="en-US" sz="2000" b="1" i="1" dirty="0">
                <a:solidFill>
                  <a:srgbClr val="FF0000"/>
                </a:solidFill>
              </a:rPr>
              <a:t>8.6.1 </a:t>
            </a:r>
            <a:r>
              <a:rPr lang="en-US" sz="2000" b="1" i="1" dirty="0"/>
              <a:t>– Cont’d</a:t>
            </a:r>
            <a:endParaRPr lang="en-US" sz="2000" i="1" dirty="0"/>
          </a:p>
        </p:txBody>
      </p:sp>
    </p:spTree>
    <p:extLst>
      <p:ext uri="{BB962C8B-B14F-4D97-AF65-F5344CB8AC3E}">
        <p14:creationId xmlns:p14="http://schemas.microsoft.com/office/powerpoint/2010/main" val="32376356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9ABD75-34BA-4D20-A4DF-7CF47453EF3A}"/>
              </a:ext>
            </a:extLst>
          </p:cNvPr>
          <p:cNvSpPr>
            <a:spLocks noGrp="1"/>
          </p:cNvSpPr>
          <p:nvPr>
            <p:ph idx="1"/>
          </p:nvPr>
        </p:nvSpPr>
        <p:spPr/>
        <p:txBody>
          <a:bodyPr/>
          <a:lstStyle/>
          <a:p>
            <a:r>
              <a:rPr lang="en-US" dirty="0">
                <a:solidFill>
                  <a:srgbClr val="FF0000"/>
                </a:solidFill>
              </a:rPr>
              <a:t>Tested and labels per AMCA 230</a:t>
            </a:r>
          </a:p>
        </p:txBody>
      </p:sp>
      <p:sp>
        <p:nvSpPr>
          <p:cNvPr id="6" name="Title 2">
            <a:extLst>
              <a:ext uri="{FF2B5EF4-FFF2-40B4-BE49-F238E27FC236}">
                <a16:creationId xmlns:a16="http://schemas.microsoft.com/office/drawing/2014/main" id="{3EB0F2DC-017B-49E7-9076-5D32807BB19B}"/>
              </a:ext>
            </a:extLst>
          </p:cNvPr>
          <p:cNvSpPr>
            <a:spLocks noGrp="1"/>
          </p:cNvSpPr>
          <p:nvPr>
            <p:ph type="title"/>
          </p:nvPr>
        </p:nvSpPr>
        <p:spPr>
          <a:xfrm>
            <a:off x="209551" y="0"/>
            <a:ext cx="7579783" cy="921004"/>
          </a:xfrm>
        </p:spPr>
        <p:txBody>
          <a:bodyPr/>
          <a:lstStyle/>
          <a:p>
            <a:r>
              <a:rPr lang="en-US" sz="2400" b="1" dirty="0">
                <a:solidFill>
                  <a:srgbClr val="FF0000"/>
                </a:solidFill>
              </a:rPr>
              <a:t>Large-diameter Ceiling Fans</a:t>
            </a:r>
            <a:br>
              <a:rPr lang="en-US" sz="2400" b="1" dirty="0">
                <a:solidFill>
                  <a:srgbClr val="FF0000"/>
                </a:solidFill>
              </a:rPr>
            </a:br>
            <a:r>
              <a:rPr lang="en-US" sz="2000" b="1" i="1" dirty="0">
                <a:solidFill>
                  <a:srgbClr val="FF0000"/>
                </a:solidFill>
              </a:rPr>
              <a:t>Section C403.9</a:t>
            </a:r>
            <a:endParaRPr lang="en-US" sz="2000" i="1" dirty="0">
              <a:solidFill>
                <a:srgbClr val="FF0000"/>
              </a:solidFill>
            </a:endParaRPr>
          </a:p>
        </p:txBody>
      </p:sp>
    </p:spTree>
    <p:extLst>
      <p:ext uri="{BB962C8B-B14F-4D97-AF65-F5344CB8AC3E}">
        <p14:creationId xmlns:p14="http://schemas.microsoft.com/office/powerpoint/2010/main" val="11511445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idx="1"/>
          </p:nvPr>
        </p:nvSpPr>
        <p:spPr>
          <a:xfrm>
            <a:off x="1013792" y="1140300"/>
            <a:ext cx="9654210" cy="4876800"/>
          </a:xfrm>
        </p:spPr>
        <p:txBody>
          <a:bodyPr/>
          <a:lstStyle/>
          <a:p>
            <a:pPr marL="0" indent="0">
              <a:buClr>
                <a:schemeClr val="tx1"/>
              </a:buClr>
              <a:buNone/>
            </a:pPr>
            <a:r>
              <a:rPr lang="en-US" dirty="0">
                <a:ea typeface="ＭＳ Ｐゴシック" pitchFamily="-108" charset="-128"/>
              </a:rPr>
              <a:t>Each tower fan powered by a motor ≥ 7.5 hp must include variable speed or two speed fan</a:t>
            </a:r>
          </a:p>
          <a:p>
            <a:pPr lvl="1" eaLnBrk="0" hangingPunct="0">
              <a:buClr>
                <a:schemeClr val="tx1"/>
              </a:buClr>
              <a:buSzPct val="130000"/>
              <a:buFont typeface="Wingdings" pitchFamily="2" charset="2"/>
              <a:buChar char="ü"/>
            </a:pPr>
            <a:r>
              <a:rPr lang="en-US" dirty="0"/>
              <a:t>Have controls to automatically change the fan speed to control the leaving fluid temperature or condensing temperature/pressure of the heat rejection device</a:t>
            </a:r>
          </a:p>
          <a:p>
            <a:pPr lvl="1" eaLnBrk="0" hangingPunct="0">
              <a:buClr>
                <a:schemeClr val="tx1"/>
              </a:buClr>
              <a:buSzPct val="130000"/>
              <a:buFont typeface="Wingdings" pitchFamily="2" charset="2"/>
              <a:buChar char="ü"/>
            </a:pPr>
            <a:r>
              <a:rPr lang="en-US" b="1" u="sng" dirty="0"/>
              <a:t>Exception</a:t>
            </a:r>
            <a:r>
              <a:rPr lang="en-US" dirty="0"/>
              <a:t>:</a:t>
            </a:r>
          </a:p>
          <a:p>
            <a:pPr lvl="2" eaLnBrk="0" hangingPunct="0">
              <a:buClr>
                <a:schemeClr val="tx1"/>
              </a:buClr>
              <a:buFontTx/>
              <a:buChar char="•"/>
            </a:pPr>
            <a:r>
              <a:rPr lang="en-US" dirty="0"/>
              <a:t>Heat rejection devices where energy usage is included in the ratings in accordance with Tables C403.3.2(6) and C403.3.2(7) </a:t>
            </a:r>
          </a:p>
          <a:p>
            <a:pPr marL="0" indent="0">
              <a:buClr>
                <a:schemeClr val="tx1"/>
              </a:buClr>
              <a:buNone/>
            </a:pPr>
            <a:endParaRPr lang="en-US" dirty="0">
              <a:ea typeface="ＭＳ Ｐゴシック" pitchFamily="-108" charset="-128"/>
            </a:endParaRPr>
          </a:p>
        </p:txBody>
      </p:sp>
      <p:sp>
        <p:nvSpPr>
          <p:cNvPr id="47107" name="Rectangle 2"/>
          <p:cNvSpPr>
            <a:spLocks noGrp="1" noChangeArrowheads="1"/>
          </p:cNvSpPr>
          <p:nvPr>
            <p:ph type="title"/>
          </p:nvPr>
        </p:nvSpPr>
        <p:spPr>
          <a:xfrm>
            <a:off x="302524" y="0"/>
            <a:ext cx="5950424" cy="921004"/>
          </a:xfrm>
        </p:spPr>
        <p:txBody>
          <a:bodyPr>
            <a:normAutofit/>
          </a:bodyPr>
          <a:lstStyle/>
          <a:p>
            <a:pPr>
              <a:lnSpc>
                <a:spcPct val="100000"/>
              </a:lnSpc>
            </a:pPr>
            <a:r>
              <a:rPr lang="en-US" sz="2400" b="1" dirty="0">
                <a:ea typeface="ＭＳ Ｐゴシック" pitchFamily="-108" charset="-128"/>
              </a:rPr>
              <a:t>Heat Rejection Equipment </a:t>
            </a:r>
            <a:br>
              <a:rPr lang="en-US" sz="2400" dirty="0">
                <a:ea typeface="ＭＳ Ｐゴシック" pitchFamily="-108" charset="-128"/>
              </a:rPr>
            </a:br>
            <a:r>
              <a:rPr lang="en-US" sz="2000" b="1" i="1" dirty="0">
                <a:ea typeface="ＭＳ Ｐゴシック" pitchFamily="-108" charset="-128"/>
              </a:rPr>
              <a:t>Section C403.</a:t>
            </a:r>
            <a:r>
              <a:rPr lang="en-US" sz="2000" b="1" i="1" dirty="0">
                <a:solidFill>
                  <a:srgbClr val="FF0000"/>
                </a:solidFill>
                <a:ea typeface="ＭＳ Ｐゴシック" pitchFamily="-108" charset="-128"/>
              </a:rPr>
              <a:t>10</a:t>
            </a:r>
          </a:p>
        </p:txBody>
      </p:sp>
      <p:pic>
        <p:nvPicPr>
          <p:cNvPr id="47110" name="Picture 4" descr="P0002723"/>
          <p:cNvPicPr>
            <a:picLocks noChangeAspect="1" noChangeArrowheads="1"/>
          </p:cNvPicPr>
          <p:nvPr/>
        </p:nvPicPr>
        <p:blipFill>
          <a:blip r:embed="rId3" cstate="print"/>
          <a:srcRect/>
          <a:stretch>
            <a:fillRect/>
          </a:stretch>
        </p:blipFill>
        <p:spPr bwMode="auto">
          <a:xfrm>
            <a:off x="3711622" y="4007111"/>
            <a:ext cx="4567809" cy="2311802"/>
          </a:xfrm>
          <a:prstGeom prst="rect">
            <a:avLst/>
          </a:prstGeom>
          <a:noFill/>
          <a:ln w="50800">
            <a:solidFill>
              <a:schemeClr val="tx1"/>
            </a:solidFill>
            <a:miter lim="800000"/>
            <a:headEnd/>
            <a:tailEnd/>
          </a:ln>
        </p:spPr>
      </p:pic>
    </p:spTree>
    <p:extLst>
      <p:ext uri="{BB962C8B-B14F-4D97-AF65-F5344CB8AC3E}">
        <p14:creationId xmlns:p14="http://schemas.microsoft.com/office/powerpoint/2010/main" val="40619196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Air-cooled condensers, dry coolers, open-circuit cooling towers, closes-circuit cooling towers, and evaporative condensers used for comfort cooling applications must comply with Section C403.</a:t>
            </a:r>
            <a:r>
              <a:rPr lang="en-US" dirty="0">
                <a:solidFill>
                  <a:srgbClr val="FF0000"/>
                </a:solidFill>
              </a:rPr>
              <a:t>9</a:t>
            </a:r>
          </a:p>
          <a:p>
            <a:endParaRPr lang="en-US" dirty="0"/>
          </a:p>
          <a:p>
            <a:pPr lvl="1"/>
            <a:r>
              <a:rPr lang="en-US" b="1" u="sng" dirty="0"/>
              <a:t>Exception</a:t>
            </a:r>
            <a:r>
              <a:rPr lang="en-US" dirty="0"/>
              <a:t>:  heat rejection devices where energy usage is included in the equipment efficiency ratings listed in Tables C403.</a:t>
            </a:r>
            <a:r>
              <a:rPr lang="en-US" dirty="0">
                <a:solidFill>
                  <a:srgbClr val="FF0000"/>
                </a:solidFill>
              </a:rPr>
              <a:t>3.2</a:t>
            </a:r>
            <a:r>
              <a:rPr lang="en-US" dirty="0"/>
              <a:t>(6) and C403.</a:t>
            </a:r>
            <a:r>
              <a:rPr lang="en-US" dirty="0">
                <a:solidFill>
                  <a:srgbClr val="FF0000"/>
                </a:solidFill>
              </a:rPr>
              <a:t>3.2</a:t>
            </a:r>
            <a:r>
              <a:rPr lang="en-US" dirty="0"/>
              <a:t>(7)</a:t>
            </a:r>
          </a:p>
        </p:txBody>
      </p:sp>
      <p:sp>
        <p:nvSpPr>
          <p:cNvPr id="3" name="Title 2"/>
          <p:cNvSpPr>
            <a:spLocks noGrp="1"/>
          </p:cNvSpPr>
          <p:nvPr>
            <p:ph type="title"/>
          </p:nvPr>
        </p:nvSpPr>
        <p:spPr/>
        <p:txBody>
          <a:bodyPr/>
          <a:lstStyle/>
          <a:p>
            <a:r>
              <a:rPr lang="en-US" sz="2400" b="1" dirty="0">
                <a:ea typeface="ＭＳ Ｐゴシック" pitchFamily="-108" charset="-128"/>
              </a:rPr>
              <a:t>Heat Rejection Equipment </a:t>
            </a:r>
            <a:br>
              <a:rPr lang="en-US" sz="2400" dirty="0">
                <a:ea typeface="ＭＳ Ｐゴシック" pitchFamily="-108" charset="-128"/>
              </a:rPr>
            </a:br>
            <a:r>
              <a:rPr lang="en-US" sz="2000" b="1" i="1" dirty="0">
                <a:ea typeface="ＭＳ Ｐゴシック" pitchFamily="-108" charset="-128"/>
              </a:rPr>
              <a:t>Section C403.</a:t>
            </a:r>
            <a:r>
              <a:rPr lang="en-US" sz="2000" b="1" i="1" dirty="0">
                <a:solidFill>
                  <a:srgbClr val="FF0000"/>
                </a:solidFill>
                <a:ea typeface="ＭＳ Ｐゴシック" pitchFamily="-108" charset="-128"/>
              </a:rPr>
              <a:t>10</a:t>
            </a:r>
            <a:r>
              <a:rPr lang="en-US" sz="2000" b="1" i="1" dirty="0">
                <a:ea typeface="ＭＳ Ｐゴシック" pitchFamily="-108" charset="-128"/>
              </a:rPr>
              <a:t> </a:t>
            </a:r>
            <a:r>
              <a:rPr lang="en-US" sz="2200" b="1" i="1" dirty="0">
                <a:ea typeface="ＭＳ Ｐゴシック" pitchFamily="-108" charset="-128"/>
              </a:rPr>
              <a:t>–</a:t>
            </a:r>
            <a:r>
              <a:rPr lang="en-US" sz="2000" b="1" i="1" dirty="0">
                <a:ea typeface="ＭＳ Ｐゴシック" pitchFamily="-108" charset="-128"/>
              </a:rPr>
              <a:t> General</a:t>
            </a:r>
            <a:endParaRPr lang="en-US" sz="2000" b="1" i="1" dirty="0"/>
          </a:p>
        </p:txBody>
      </p:sp>
    </p:spTree>
    <p:extLst>
      <p:ext uri="{BB962C8B-B14F-4D97-AF65-F5344CB8AC3E}">
        <p14:creationId xmlns:p14="http://schemas.microsoft.com/office/powerpoint/2010/main" val="1265835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Fan motors &gt; 5hp must have</a:t>
            </a:r>
          </a:p>
          <a:p>
            <a:r>
              <a:rPr lang="en-US" dirty="0"/>
              <a:t>Controls that automatically modulate fan speed to control the leaving fluid temp. or condensing temp./pressure of the heat rejection device</a:t>
            </a:r>
          </a:p>
          <a:p>
            <a:r>
              <a:rPr lang="en-US" dirty="0"/>
              <a:t>Fan motor power input to be not more than 30% of design wattage or 50% of design airflow</a:t>
            </a:r>
          </a:p>
          <a:p>
            <a:endParaRPr lang="en-US" dirty="0"/>
          </a:p>
          <a:p>
            <a:pPr marL="0" indent="0">
              <a:buNone/>
            </a:pPr>
            <a:r>
              <a:rPr lang="en-US" b="1" u="sng" dirty="0"/>
              <a:t>Exception</a:t>
            </a:r>
            <a:r>
              <a:rPr lang="en-US" dirty="0"/>
              <a:t>:</a:t>
            </a:r>
          </a:p>
          <a:p>
            <a:pPr>
              <a:buFont typeface="Arial" panose="020B0604020202020204" pitchFamily="34" charset="0"/>
              <a:buChar char="•"/>
            </a:pPr>
            <a:r>
              <a:rPr lang="en-US" dirty="0"/>
              <a:t>Condenser fans serving multiple refrigerant or fluid cooling circuits</a:t>
            </a:r>
          </a:p>
          <a:p>
            <a:pPr>
              <a:buFont typeface="Arial" panose="020B0604020202020204" pitchFamily="34" charset="0"/>
              <a:buChar char="•"/>
            </a:pPr>
            <a:r>
              <a:rPr lang="en-US" dirty="0"/>
              <a:t>Condenser fans serving flooded condensers</a:t>
            </a:r>
          </a:p>
        </p:txBody>
      </p:sp>
      <p:sp>
        <p:nvSpPr>
          <p:cNvPr id="3" name="Title 2"/>
          <p:cNvSpPr>
            <a:spLocks noGrp="1"/>
          </p:cNvSpPr>
          <p:nvPr>
            <p:ph type="title"/>
          </p:nvPr>
        </p:nvSpPr>
        <p:spPr/>
        <p:txBody>
          <a:bodyPr>
            <a:normAutofit/>
          </a:bodyPr>
          <a:lstStyle/>
          <a:p>
            <a:r>
              <a:rPr lang="en-US" sz="2700" b="1" dirty="0">
                <a:ea typeface="ＭＳ Ｐゴシック" pitchFamily="-108" charset="-128"/>
              </a:rPr>
              <a:t>Heat Rejection Equipment </a:t>
            </a:r>
            <a:br>
              <a:rPr lang="en-US" sz="2400" dirty="0">
                <a:ea typeface="ＭＳ Ｐゴシック" pitchFamily="-108" charset="-128"/>
              </a:rPr>
            </a:br>
            <a:r>
              <a:rPr lang="en-US" sz="2200" b="1" i="1" dirty="0">
                <a:ea typeface="ＭＳ Ｐゴシック" pitchFamily="-108" charset="-128"/>
              </a:rPr>
              <a:t>Section C403.</a:t>
            </a:r>
            <a:r>
              <a:rPr lang="en-US" sz="2200" b="1" i="1" dirty="0">
                <a:solidFill>
                  <a:srgbClr val="FF0000"/>
                </a:solidFill>
                <a:ea typeface="ＭＳ Ｐゴシック" pitchFamily="-108" charset="-128"/>
              </a:rPr>
              <a:t>10.1</a:t>
            </a:r>
            <a:r>
              <a:rPr lang="en-US" sz="2200" b="1" i="1" dirty="0">
                <a:ea typeface="ＭＳ Ｐゴシック" pitchFamily="-108" charset="-128"/>
              </a:rPr>
              <a:t> – Fan Speed Control</a:t>
            </a:r>
            <a:endParaRPr lang="en-US" sz="2200" b="1" i="1" dirty="0"/>
          </a:p>
        </p:txBody>
      </p:sp>
    </p:spTree>
    <p:extLst>
      <p:ext uri="{BB962C8B-B14F-4D97-AF65-F5344CB8AC3E}">
        <p14:creationId xmlns:p14="http://schemas.microsoft.com/office/powerpoint/2010/main" val="18258762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Multiple-cell heat rejection equipment with variable speed fan drives to be controlled in both manners:</a:t>
            </a:r>
          </a:p>
          <a:p>
            <a:r>
              <a:rPr lang="en-US" dirty="0"/>
              <a:t>Operate the maximum number of fans allowed that comply with manufacturer’s requirements for all system components</a:t>
            </a:r>
          </a:p>
          <a:p>
            <a:r>
              <a:rPr lang="en-US" dirty="0"/>
              <a:t>So all fans can operate at the same fan speed required for the instantaneous cooling duty, as opposed to staged (on/off) operation</a:t>
            </a:r>
          </a:p>
          <a:p>
            <a:endParaRPr lang="en-US" dirty="0"/>
          </a:p>
          <a:p>
            <a:pPr marL="0" indent="0">
              <a:buNone/>
            </a:pPr>
            <a:r>
              <a:rPr lang="en-US" dirty="0"/>
              <a:t>Minimum fan speed must be the minimum allowable speed of the fan drive system in accordance with manufacturer’s recommendations</a:t>
            </a:r>
          </a:p>
        </p:txBody>
      </p:sp>
      <p:sp>
        <p:nvSpPr>
          <p:cNvPr id="3" name="Title 2"/>
          <p:cNvSpPr>
            <a:spLocks noGrp="1"/>
          </p:cNvSpPr>
          <p:nvPr>
            <p:ph type="title"/>
          </p:nvPr>
        </p:nvSpPr>
        <p:spPr/>
        <p:txBody>
          <a:bodyPr/>
          <a:lstStyle/>
          <a:p>
            <a:r>
              <a:rPr lang="en-US" sz="2400" b="1" dirty="0">
                <a:ea typeface="ＭＳ Ｐゴシック" pitchFamily="-108" charset="-128"/>
              </a:rPr>
              <a:t>Heat Rejection Equipment </a:t>
            </a:r>
            <a:br>
              <a:rPr lang="en-US" sz="2400" dirty="0">
                <a:ea typeface="ＭＳ Ｐゴシック" pitchFamily="-108" charset="-128"/>
              </a:rPr>
            </a:br>
            <a:r>
              <a:rPr lang="en-US" sz="2000" b="1" i="1" dirty="0">
                <a:ea typeface="ＭＳ Ｐゴシック" pitchFamily="-108" charset="-128"/>
              </a:rPr>
              <a:t>Section C403.</a:t>
            </a:r>
            <a:r>
              <a:rPr lang="en-US" sz="2000" b="1" i="1" dirty="0">
                <a:solidFill>
                  <a:srgbClr val="FF0000"/>
                </a:solidFill>
                <a:ea typeface="ＭＳ Ｐゴシック" pitchFamily="-108" charset="-128"/>
              </a:rPr>
              <a:t>10</a:t>
            </a:r>
            <a:r>
              <a:rPr lang="en-US" sz="2000" b="1" i="1" dirty="0">
                <a:ea typeface="ＭＳ Ｐゴシック" pitchFamily="-108" charset="-128"/>
              </a:rPr>
              <a:t>.2 – Multiple-cell  </a:t>
            </a:r>
            <a:endParaRPr lang="en-US" sz="2000" b="1" i="1" dirty="0"/>
          </a:p>
        </p:txBody>
      </p:sp>
    </p:spTree>
    <p:extLst>
      <p:ext uri="{BB962C8B-B14F-4D97-AF65-F5344CB8AC3E}">
        <p14:creationId xmlns:p14="http://schemas.microsoft.com/office/powerpoint/2010/main" val="33292544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Centrifugal fan open-circuit cooling towers with combined rated capacity &gt; 1,100 gpm at 95ºF condenser water return, 85ºF condenser water supply, 75ºF outdoor air wet-bulb temperature must meet the energy efficiency requirement for axial fan open-circuit cooling towers listed in Table C403.3.2(8)</a:t>
            </a:r>
          </a:p>
          <a:p>
            <a:pPr marL="0" indent="0">
              <a:buNone/>
            </a:pPr>
            <a:endParaRPr lang="en-US" dirty="0"/>
          </a:p>
          <a:p>
            <a:pPr marL="0" indent="0">
              <a:buNone/>
            </a:pPr>
            <a:r>
              <a:rPr lang="en-US" b="1" u="sng" dirty="0"/>
              <a:t>Exception</a:t>
            </a:r>
            <a:r>
              <a:rPr lang="en-US" dirty="0"/>
              <a:t>:</a:t>
            </a:r>
          </a:p>
          <a:p>
            <a:pPr marL="0" indent="0">
              <a:buNone/>
            </a:pPr>
            <a:r>
              <a:rPr lang="en-US" dirty="0"/>
              <a:t>Centrifugal open-circuit cooling towers that are designed with inlet or discharge ducts or require external sound attenuation</a:t>
            </a:r>
          </a:p>
          <a:p>
            <a:pPr marL="0" indent="0">
              <a:buNone/>
            </a:pPr>
            <a:endParaRPr lang="en-US" dirty="0"/>
          </a:p>
        </p:txBody>
      </p:sp>
      <p:sp>
        <p:nvSpPr>
          <p:cNvPr id="3" name="Title 2"/>
          <p:cNvSpPr>
            <a:spLocks noGrp="1"/>
          </p:cNvSpPr>
          <p:nvPr>
            <p:ph type="title"/>
          </p:nvPr>
        </p:nvSpPr>
        <p:spPr>
          <a:xfrm>
            <a:off x="188843" y="0"/>
            <a:ext cx="7712145" cy="921004"/>
          </a:xfrm>
        </p:spPr>
        <p:txBody>
          <a:bodyPr>
            <a:normAutofit fontScale="90000"/>
          </a:bodyPr>
          <a:lstStyle/>
          <a:p>
            <a:r>
              <a:rPr lang="en-US" sz="2700" b="1" dirty="0">
                <a:ea typeface="ＭＳ Ｐゴシック" pitchFamily="-108" charset="-128"/>
              </a:rPr>
              <a:t>Heat Rejection Equipment </a:t>
            </a:r>
            <a:br>
              <a:rPr lang="en-US" sz="2400" dirty="0">
                <a:ea typeface="ＭＳ Ｐゴシック" pitchFamily="-108" charset="-128"/>
              </a:rPr>
            </a:br>
            <a:r>
              <a:rPr lang="en-US" sz="2200" b="1" i="1" dirty="0">
                <a:ea typeface="ＭＳ Ｐゴシック" pitchFamily="-108" charset="-128"/>
              </a:rPr>
              <a:t>Section C403.</a:t>
            </a:r>
            <a:r>
              <a:rPr lang="en-US" sz="2200" b="1" i="1" dirty="0">
                <a:solidFill>
                  <a:srgbClr val="FF0000"/>
                </a:solidFill>
                <a:ea typeface="ＭＳ Ｐゴシック" pitchFamily="-108" charset="-128"/>
              </a:rPr>
              <a:t>10</a:t>
            </a:r>
            <a:r>
              <a:rPr lang="en-US" sz="2200" b="1" i="1" dirty="0">
                <a:ea typeface="ＭＳ Ｐゴシック" pitchFamily="-108" charset="-128"/>
              </a:rPr>
              <a:t>.3 – Limitation on </a:t>
            </a:r>
            <a:br>
              <a:rPr lang="en-US" sz="2200" b="1" i="1" dirty="0">
                <a:ea typeface="ＭＳ Ｐゴシック" pitchFamily="-108" charset="-128"/>
              </a:rPr>
            </a:br>
            <a:r>
              <a:rPr lang="en-US" sz="2200" b="1" i="1" dirty="0">
                <a:ea typeface="ＭＳ Ｐゴシック" pitchFamily="-108" charset="-128"/>
              </a:rPr>
              <a:t>Centrifugal Fan Open-circuit Cooling Towers  </a:t>
            </a:r>
            <a:endParaRPr lang="en-US" sz="2200" b="1" i="1" dirty="0"/>
          </a:p>
        </p:txBody>
      </p:sp>
    </p:spTree>
    <p:extLst>
      <p:ext uri="{BB962C8B-B14F-4D97-AF65-F5344CB8AC3E}">
        <p14:creationId xmlns:p14="http://schemas.microsoft.com/office/powerpoint/2010/main" val="7991798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Open-circuit cooling towers used on water-cooled chiller system that are configured with multiple or variable-speed condenser water pumps </a:t>
            </a:r>
          </a:p>
          <a:p>
            <a:pPr>
              <a:buFont typeface="Arial" panose="020B0604020202020204" pitchFamily="34" charset="0"/>
              <a:buChar char="•"/>
            </a:pPr>
            <a:r>
              <a:rPr lang="en-US" dirty="0"/>
              <a:t>Designed that all open circuit cooling tower cells can be run in parallel with the larger of </a:t>
            </a:r>
          </a:p>
          <a:p>
            <a:pPr lvl="1">
              <a:buFont typeface="Arial" panose="020B0604020202020204" pitchFamily="34" charset="0"/>
              <a:buChar char="•"/>
            </a:pPr>
            <a:r>
              <a:rPr lang="en-US" dirty="0"/>
              <a:t>the flow that is produced by the smallest pump at its minimum expected flow rate OR</a:t>
            </a:r>
          </a:p>
          <a:p>
            <a:pPr lvl="1">
              <a:buFont typeface="Arial" panose="020B0604020202020204" pitchFamily="34" charset="0"/>
              <a:buChar char="•"/>
            </a:pPr>
            <a:r>
              <a:rPr lang="en-US" dirty="0"/>
              <a:t>50% of the design flow for the cell</a:t>
            </a:r>
          </a:p>
          <a:p>
            <a:pPr>
              <a:buFont typeface="Arial" panose="020B0604020202020204" pitchFamily="34" charset="0"/>
              <a:buChar char="•"/>
            </a:pPr>
            <a:endParaRPr lang="en-US" dirty="0"/>
          </a:p>
        </p:txBody>
      </p:sp>
      <p:sp>
        <p:nvSpPr>
          <p:cNvPr id="3" name="Title 2"/>
          <p:cNvSpPr>
            <a:spLocks noGrp="1"/>
          </p:cNvSpPr>
          <p:nvPr>
            <p:ph type="title"/>
          </p:nvPr>
        </p:nvSpPr>
        <p:spPr>
          <a:xfrm>
            <a:off x="329441" y="0"/>
            <a:ext cx="5910262" cy="921004"/>
          </a:xfrm>
        </p:spPr>
        <p:txBody>
          <a:bodyPr>
            <a:normAutofit/>
          </a:bodyPr>
          <a:lstStyle/>
          <a:p>
            <a:r>
              <a:rPr lang="en-US" sz="2700" b="1" dirty="0">
                <a:ea typeface="ＭＳ Ｐゴシック" pitchFamily="-108" charset="-128"/>
              </a:rPr>
              <a:t>Heat Rejection Equipment </a:t>
            </a:r>
            <a:br>
              <a:rPr lang="en-US" sz="2400" dirty="0">
                <a:ea typeface="ＭＳ Ｐゴシック" pitchFamily="-108" charset="-128"/>
              </a:rPr>
            </a:br>
            <a:r>
              <a:rPr lang="en-US" sz="2200" b="1" i="1" dirty="0">
                <a:ea typeface="ＭＳ Ｐゴシック" pitchFamily="-108" charset="-128"/>
              </a:rPr>
              <a:t>Section C403.</a:t>
            </a:r>
            <a:r>
              <a:rPr lang="en-US" sz="2200" b="1" i="1" dirty="0">
                <a:solidFill>
                  <a:srgbClr val="FF0000"/>
                </a:solidFill>
                <a:ea typeface="ＭＳ Ｐゴシック" pitchFamily="-108" charset="-128"/>
              </a:rPr>
              <a:t>10</a:t>
            </a:r>
            <a:r>
              <a:rPr lang="en-US" sz="2200" b="1" i="1" dirty="0">
                <a:ea typeface="ＭＳ Ｐゴシック" pitchFamily="-108" charset="-128"/>
              </a:rPr>
              <a:t>.4 – Tower Flow Turndown </a:t>
            </a:r>
            <a:endParaRPr lang="en-US" sz="2200" b="1" i="1" dirty="0"/>
          </a:p>
        </p:txBody>
      </p:sp>
    </p:spTree>
    <p:extLst>
      <p:ext uri="{BB962C8B-B14F-4D97-AF65-F5344CB8AC3E}">
        <p14:creationId xmlns:p14="http://schemas.microsoft.com/office/powerpoint/2010/main" val="15530214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4" descr="heat recover diagram for shw"/>
          <p:cNvPicPr>
            <a:picLocks noGrp="1" noChangeAspect="1" noChangeArrowheads="1"/>
          </p:cNvPicPr>
          <p:nvPr>
            <p:ph sz="half" idx="1"/>
          </p:nvPr>
        </p:nvPicPr>
        <p:blipFill>
          <a:blip r:embed="rId3" cstate="print"/>
          <a:stretch>
            <a:fillRect/>
          </a:stretch>
        </p:blipFill>
        <p:spPr>
          <a:xfrm>
            <a:off x="1594620" y="1286259"/>
            <a:ext cx="4533906" cy="4242248"/>
          </a:xfrm>
          <a:noFill/>
          <a:ln>
            <a:solidFill>
              <a:schemeClr val="accent5"/>
            </a:solidFill>
          </a:ln>
        </p:spPr>
      </p:pic>
      <p:sp>
        <p:nvSpPr>
          <p:cNvPr id="53252" name="Rectangle 3"/>
          <p:cNvSpPr>
            <a:spLocks noGrp="1" noChangeArrowheads="1"/>
          </p:cNvSpPr>
          <p:nvPr>
            <p:ph sz="half" idx="2"/>
          </p:nvPr>
        </p:nvSpPr>
        <p:spPr>
          <a:xfrm>
            <a:off x="6300716" y="1160060"/>
            <a:ext cx="4326343" cy="5408426"/>
          </a:xfrm>
        </p:spPr>
        <p:txBody>
          <a:bodyPr>
            <a:normAutofit fontScale="92500" lnSpcReduction="10000"/>
          </a:bodyPr>
          <a:lstStyle/>
          <a:p>
            <a:pPr marL="0" indent="0">
              <a:lnSpc>
                <a:spcPct val="110000"/>
              </a:lnSpc>
              <a:buNone/>
            </a:pPr>
            <a:r>
              <a:rPr lang="en-US" sz="1900" dirty="0">
                <a:ea typeface="ＭＳ Ｐゴシック" pitchFamily="-108" charset="-128"/>
              </a:rPr>
              <a:t>Condenser heat recovery required for heating/reheating of SWH provided:</a:t>
            </a:r>
          </a:p>
          <a:p>
            <a:pPr lvl="1">
              <a:lnSpc>
                <a:spcPct val="110000"/>
              </a:lnSpc>
              <a:buFont typeface="Wingdings" pitchFamily="2" charset="2"/>
              <a:buChar char="ü"/>
            </a:pPr>
            <a:r>
              <a:rPr lang="en-US" sz="1700" dirty="0"/>
              <a:t>Facility operates 24 hours/day</a:t>
            </a:r>
          </a:p>
          <a:p>
            <a:pPr lvl="1">
              <a:lnSpc>
                <a:spcPct val="110000"/>
              </a:lnSpc>
              <a:buFont typeface="Wingdings" pitchFamily="2" charset="2"/>
              <a:buChar char="ü"/>
            </a:pPr>
            <a:r>
              <a:rPr lang="en-US" sz="1700" dirty="0"/>
              <a:t>Total installed heat capacity of the heat rejection of water-cooled systems &gt;6,000,000 Btu/hr</a:t>
            </a:r>
          </a:p>
          <a:p>
            <a:pPr lvl="1">
              <a:lnSpc>
                <a:spcPct val="110000"/>
              </a:lnSpc>
              <a:buFont typeface="Wingdings" pitchFamily="2" charset="2"/>
              <a:buChar char="ü"/>
            </a:pPr>
            <a:r>
              <a:rPr lang="en-US" sz="1700" dirty="0"/>
              <a:t>Design SWH load &gt;1,000,000 Btu/hr</a:t>
            </a:r>
          </a:p>
          <a:p>
            <a:pPr lvl="1">
              <a:lnSpc>
                <a:spcPct val="80000"/>
              </a:lnSpc>
            </a:pPr>
            <a:endParaRPr lang="en-US" sz="1900" dirty="0"/>
          </a:p>
          <a:p>
            <a:pPr marL="0" indent="0">
              <a:buNone/>
            </a:pPr>
            <a:r>
              <a:rPr lang="en-US" sz="1900" dirty="0"/>
              <a:t>Capacity to provide the smaller of </a:t>
            </a:r>
          </a:p>
          <a:p>
            <a:pPr lvl="1">
              <a:buFont typeface="Wingdings" pitchFamily="2" charset="2"/>
              <a:buChar char="ü"/>
            </a:pPr>
            <a:r>
              <a:rPr lang="en-US" sz="1700" dirty="0"/>
              <a:t>60% of peak heat rejection load at design conditions OR</a:t>
            </a:r>
          </a:p>
          <a:p>
            <a:pPr lvl="1">
              <a:buFont typeface="Wingdings" pitchFamily="2" charset="2"/>
              <a:buChar char="ü"/>
            </a:pPr>
            <a:r>
              <a:rPr lang="en-US" sz="1700" dirty="0"/>
              <a:t>Preheating to raise peak SWH to 85</a:t>
            </a:r>
            <a:r>
              <a:rPr lang="en-US" sz="1700" dirty="0">
                <a:cs typeface="Arial" pitchFamily="34" charset="0"/>
              </a:rPr>
              <a:t>ºF</a:t>
            </a:r>
          </a:p>
          <a:p>
            <a:pPr lvl="1"/>
            <a:endParaRPr lang="en-US" sz="1700" dirty="0">
              <a:cs typeface="Arial" pitchFamily="34" charset="0"/>
            </a:endParaRPr>
          </a:p>
          <a:p>
            <a:pPr marL="0" indent="0">
              <a:buNone/>
            </a:pPr>
            <a:r>
              <a:rPr lang="en-US" sz="1900" b="1" u="sng" dirty="0">
                <a:cs typeface="Arial" pitchFamily="34" charset="0"/>
              </a:rPr>
              <a:t>Exceptions</a:t>
            </a:r>
            <a:r>
              <a:rPr lang="en-US" sz="1900" dirty="0">
                <a:cs typeface="Arial" pitchFamily="34" charset="0"/>
              </a:rPr>
              <a:t>:</a:t>
            </a:r>
          </a:p>
          <a:p>
            <a:pPr lvl="1">
              <a:lnSpc>
                <a:spcPct val="110000"/>
              </a:lnSpc>
              <a:buClr>
                <a:schemeClr val="tx1"/>
              </a:buClr>
              <a:buSzPct val="130000"/>
              <a:buFont typeface="Wingdings" pitchFamily="2" charset="2"/>
              <a:buChar char="ü"/>
            </a:pPr>
            <a:r>
              <a:rPr lang="en-US" sz="1700" dirty="0">
                <a:cs typeface="Arial" pitchFamily="34" charset="0"/>
              </a:rPr>
              <a:t>Recovered heat is used for space heating or when 60% of SWH is heated by renewables or site recovered energy sources </a:t>
            </a:r>
          </a:p>
          <a:p>
            <a:pPr lvl="1">
              <a:lnSpc>
                <a:spcPct val="80000"/>
              </a:lnSpc>
              <a:buNone/>
            </a:pPr>
            <a:endParaRPr lang="en-US" sz="1900" dirty="0"/>
          </a:p>
        </p:txBody>
      </p:sp>
      <p:sp>
        <p:nvSpPr>
          <p:cNvPr id="53251" name="Rectangle 2"/>
          <p:cNvSpPr>
            <a:spLocks noGrp="1" noChangeArrowheads="1"/>
          </p:cNvSpPr>
          <p:nvPr>
            <p:ph type="title"/>
          </p:nvPr>
        </p:nvSpPr>
        <p:spPr>
          <a:xfrm>
            <a:off x="258417" y="0"/>
            <a:ext cx="7175064" cy="921004"/>
          </a:xfrm>
        </p:spPr>
        <p:txBody>
          <a:bodyPr>
            <a:normAutofit fontScale="90000"/>
          </a:bodyPr>
          <a:lstStyle/>
          <a:p>
            <a:pPr>
              <a:lnSpc>
                <a:spcPct val="100000"/>
              </a:lnSpc>
            </a:pPr>
            <a:r>
              <a:rPr lang="en-US" sz="2700" b="1" dirty="0">
                <a:ea typeface="ＭＳ Ｐゴシック" pitchFamily="-108" charset="-128"/>
              </a:rPr>
              <a:t>Heat Recovery for Service Hot Water Heating </a:t>
            </a:r>
            <a:br>
              <a:rPr lang="en-US" sz="2000" b="1" dirty="0">
                <a:ea typeface="ＭＳ Ｐゴシック" pitchFamily="-108" charset="-128"/>
              </a:rPr>
            </a:br>
            <a:r>
              <a:rPr lang="en-US" sz="2200" b="1" i="1" dirty="0">
                <a:ea typeface="ＭＳ Ｐゴシック" pitchFamily="-108" charset="-128"/>
              </a:rPr>
              <a:t>Section C403.</a:t>
            </a:r>
            <a:r>
              <a:rPr lang="en-US" sz="2200" b="1" i="1" dirty="0">
                <a:solidFill>
                  <a:srgbClr val="FF0000"/>
                </a:solidFill>
                <a:ea typeface="ＭＳ Ｐゴシック" pitchFamily="-108" charset="-128"/>
              </a:rPr>
              <a:t>10</a:t>
            </a:r>
            <a:r>
              <a:rPr lang="en-US" sz="2200" b="1" i="1" dirty="0">
                <a:ea typeface="ＭＳ Ｐゴシック" pitchFamily="-108" charset="-128"/>
              </a:rPr>
              <a:t>.5</a:t>
            </a:r>
            <a:endParaRPr lang="en-US" sz="2200" i="1" dirty="0">
              <a:ea typeface="ＭＳ Ｐゴシック" pitchFamily="-108" charset="-128"/>
            </a:endParaRPr>
          </a:p>
        </p:txBody>
      </p:sp>
    </p:spTree>
    <p:extLst>
      <p:ext uri="{BB962C8B-B14F-4D97-AF65-F5344CB8AC3E}">
        <p14:creationId xmlns:p14="http://schemas.microsoft.com/office/powerpoint/2010/main" val="12546293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FF0000"/>
                </a:solidFill>
              </a:rPr>
              <a:t>Performance determined per C403.11.1 and C403.11.2 for commercial refrigerators, freezers, refrigerator-freezers, walk-in coolers, walk-in freezers and refrigeration equipment</a:t>
            </a:r>
          </a:p>
          <a:p>
            <a:r>
              <a:rPr lang="en-US" dirty="0"/>
              <a:t>Energy use shall be verified through certification under an approved certification program or where a certification program does not exist, the energy use shall be supported by data furnished by the equipment manufacturer</a:t>
            </a:r>
          </a:p>
          <a:p>
            <a:r>
              <a:rPr lang="en-US" dirty="0">
                <a:solidFill>
                  <a:srgbClr val="FF0000"/>
                </a:solidFill>
              </a:rPr>
              <a:t>Exception</a:t>
            </a:r>
          </a:p>
          <a:p>
            <a:pPr lvl="1"/>
            <a:r>
              <a:rPr lang="en-US" dirty="0">
                <a:solidFill>
                  <a:srgbClr val="FF0000"/>
                </a:solidFill>
              </a:rPr>
              <a:t>Walk-in coolers and walk-in freezers regulated under Federal law per Subpart R of DOE 10 CFR 431</a:t>
            </a:r>
          </a:p>
        </p:txBody>
      </p:sp>
      <p:sp>
        <p:nvSpPr>
          <p:cNvPr id="3" name="Title 2"/>
          <p:cNvSpPr>
            <a:spLocks noGrp="1"/>
          </p:cNvSpPr>
          <p:nvPr>
            <p:ph type="title"/>
          </p:nvPr>
        </p:nvSpPr>
        <p:spPr>
          <a:xfrm>
            <a:off x="337930" y="0"/>
            <a:ext cx="7409449" cy="921004"/>
          </a:xfrm>
        </p:spPr>
        <p:txBody>
          <a:bodyPr>
            <a:noAutofit/>
          </a:bodyPr>
          <a:lstStyle/>
          <a:p>
            <a:r>
              <a:rPr lang="en-US" sz="2400" b="1" dirty="0"/>
              <a:t>Refrigeration Equipment Performance </a:t>
            </a:r>
            <a:br>
              <a:rPr lang="en-US" sz="2400" b="1" dirty="0"/>
            </a:br>
            <a:r>
              <a:rPr lang="en-US" sz="2000" b="1" i="1" dirty="0"/>
              <a:t>Section C403.</a:t>
            </a:r>
            <a:r>
              <a:rPr lang="en-US" sz="2000" b="1" i="1" dirty="0">
                <a:solidFill>
                  <a:srgbClr val="FF0000"/>
                </a:solidFill>
              </a:rPr>
              <a:t>11</a:t>
            </a:r>
          </a:p>
        </p:txBody>
      </p:sp>
    </p:spTree>
    <p:extLst>
      <p:ext uri="{BB962C8B-B14F-4D97-AF65-F5344CB8AC3E}">
        <p14:creationId xmlns:p14="http://schemas.microsoft.com/office/powerpoint/2010/main" val="922823887"/>
      </p:ext>
    </p:extLst>
  </p:cSld>
  <p:clrMapOvr>
    <a:masterClrMapping/>
  </p:clrMapOvr>
</p:sld>
</file>

<file path=ppt/theme/theme1.xml><?xml version="1.0" encoding="utf-8"?>
<a:theme xmlns:a="http://schemas.openxmlformats.org/drawingml/2006/main" name="Webcast PPT Template">
  <a:themeElements>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ebcas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Webcast PPT Template">
  <a:themeElements>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Webcast PPT Templat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1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70906</TotalTime>
  <Words>15637</Words>
  <Application>Microsoft Office PowerPoint</Application>
  <PresentationFormat>Widescreen</PresentationFormat>
  <Paragraphs>1329</Paragraphs>
  <Slides>153</Slides>
  <Notes>75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153</vt:i4>
      </vt:variant>
    </vt:vector>
  </HeadingPairs>
  <TitlesOfParts>
    <vt:vector size="165" baseType="lpstr">
      <vt:lpstr>Arial</vt:lpstr>
      <vt:lpstr>Arial Narrow</vt:lpstr>
      <vt:lpstr>Arial Narrow Bold</vt:lpstr>
      <vt:lpstr>Calibri</vt:lpstr>
      <vt:lpstr>FLIHHG+GillSans,BoldItalic</vt:lpstr>
      <vt:lpstr>HelveticaNeueLT Std Med</vt:lpstr>
      <vt:lpstr>Times New Roman</vt:lpstr>
      <vt:lpstr>Wingdings</vt:lpstr>
      <vt:lpstr>Webcast PPT Template</vt:lpstr>
      <vt:lpstr>4_Webcast PPT Template</vt:lpstr>
      <vt:lpstr>BECU_Presentation_Template</vt:lpstr>
      <vt:lpstr>1_BECU_Presentation_Template</vt:lpstr>
      <vt:lpstr>PowerPoint Presentation</vt:lpstr>
      <vt:lpstr>Why Care About IECC?</vt:lpstr>
      <vt:lpstr>Does My Project Need to Comply with the IECC?</vt:lpstr>
      <vt:lpstr>Referenced Codes and Standards Section C108.1</vt:lpstr>
      <vt:lpstr>ASHRAE Standard 169-2013 reassigned counties to climate zones based on new climatic data</vt:lpstr>
      <vt:lpstr>Building Mechanical Systems</vt:lpstr>
      <vt:lpstr>Single Zone Systems</vt:lpstr>
      <vt:lpstr>Multiple Zone Systems</vt:lpstr>
      <vt:lpstr>Section C403 Organization</vt:lpstr>
      <vt:lpstr>Overview</vt:lpstr>
      <vt:lpstr>HVAC Load Calculations  Section C403.1.1 </vt:lpstr>
      <vt:lpstr>Zone Isolation  Section C403.2.1</vt:lpstr>
      <vt:lpstr>Zone Isolation Section C403.2.1 – Cont’d</vt:lpstr>
      <vt:lpstr>Ventilation  Section C403.2.2</vt:lpstr>
      <vt:lpstr>Fault Detection and Diagnostics (FDD) Section C403.2.3</vt:lpstr>
      <vt:lpstr>Equipment and System Sizing Section C403.3.1 </vt:lpstr>
      <vt:lpstr>HVAC Equipment Performance Section C403.3.2</vt:lpstr>
      <vt:lpstr>Table C403.3.2(2) Efficiency Requirements </vt:lpstr>
      <vt:lpstr>Water-Cooled Centrifugal Chilling Packages Section C403.3.2.1 </vt:lpstr>
      <vt:lpstr>Positive Displacement (Air- and Water-Cooled Chilling Packages) Section C403.3.2.2</vt:lpstr>
      <vt:lpstr> Hot Gas Bypass  Section C403.3.3  </vt:lpstr>
      <vt:lpstr>Boiler Turndown Section C403.3.4</vt:lpstr>
      <vt:lpstr>Thermostatic Controls Section C403.4.1  </vt:lpstr>
      <vt:lpstr>Heat Pump Supplementary Heat  Section C403.4.1.1</vt:lpstr>
      <vt:lpstr>Deadband   Section C403.4.1.2</vt:lpstr>
      <vt:lpstr>Set Point Overlap Restriction  Section C403.4.1.3</vt:lpstr>
      <vt:lpstr>Heated or Cooled Vestibules  Section C403.4.1.4</vt:lpstr>
      <vt:lpstr>Hot Water Boiler Outdoor Temp. Set-back Control Section C403.4.1.5</vt:lpstr>
      <vt:lpstr>Off-Hour Controls  Section C403.4.2</vt:lpstr>
      <vt:lpstr>Automatic Start Capabilities Section C403.4.2.3</vt:lpstr>
      <vt:lpstr>Hydronic System Controls  Section C403.4.3</vt:lpstr>
      <vt:lpstr>Hydronic Systems  Section C403.4.3</vt:lpstr>
      <vt:lpstr>Hydronic Water Loop Heat Pump Systems  Section C403.4.3.1</vt:lpstr>
      <vt:lpstr>Hydronic Water Loop Heat Pump Systems  Section C403.4.3.3.2</vt:lpstr>
      <vt:lpstr>Hydronic Water Loop Heat Pump Systems  Section C403.4.3.3.3</vt:lpstr>
      <vt:lpstr>Hydronic System Part Load Control Section C403.4.4</vt:lpstr>
      <vt:lpstr>Hydronic System Part Load Control Section C403.4.4 – Cont’d</vt:lpstr>
      <vt:lpstr>Hydronic System Part Load Control  Section C403.4.4 – Cont’d</vt:lpstr>
      <vt:lpstr>Pump Isolation  Section C403.4.5</vt:lpstr>
      <vt:lpstr>Economizers  Section C403.5</vt:lpstr>
      <vt:lpstr>Economizers – Table C403.5(1) Section C403.5</vt:lpstr>
      <vt:lpstr>Economizer Exceptions  Section C403.5</vt:lpstr>
      <vt:lpstr>Economizers – Table C403.5(2)  Section C403.5</vt:lpstr>
      <vt:lpstr>Integrated Economizer Control Section C403.5.1</vt:lpstr>
      <vt:lpstr>Integrated Economizer Control Section C403.5.1 – Cont’d</vt:lpstr>
      <vt:lpstr>Heating System Impact Section C403.5.2</vt:lpstr>
      <vt:lpstr>Air Economizers – Design Capacity Section C403.5.3.1</vt:lpstr>
      <vt:lpstr>Air Economizers – Control Signal Section C403.5.3.2</vt:lpstr>
      <vt:lpstr>Air Economizers – High-Limit Shutoff Section C403.5.3.3</vt:lpstr>
      <vt:lpstr>Air Economizers – Relief of Excess Outdoor Air Section C403.5.3.4</vt:lpstr>
      <vt:lpstr>Air Economizers – Dampers Section C403.5.3.5</vt:lpstr>
      <vt:lpstr>Water-side Economizers – Design Capacity Section C403.5.4.1</vt:lpstr>
      <vt:lpstr>Water-side Economizers – Maximum Pressure Drop Section C403.5.4.2</vt:lpstr>
      <vt:lpstr>Economizer Fault Detection and Diagnostics Section C403.5.5</vt:lpstr>
      <vt:lpstr>Economizer Fault Detection and Diagnostics Section C403.5.5 – Cont’d</vt:lpstr>
      <vt:lpstr>Economizer Fault Detection and Diagnostics  Section C403.5.5 – Cont’d</vt:lpstr>
      <vt:lpstr>VAV &amp; Multiple-zone Systems Section C403.6.1</vt:lpstr>
      <vt:lpstr>Single Duct VAV Systems, Terminal Devices  Section C403.6.2</vt:lpstr>
      <vt:lpstr>Dual Duct and Mixing VAV Systems, Terminal Devices  Section C403.6.3</vt:lpstr>
      <vt:lpstr>Single Fan Dual Duct and Mixing VAV Systems, Economizers  Section C403.6.4</vt:lpstr>
      <vt:lpstr>Supply-Air Temperature Reset Controls  Section C403.6.5</vt:lpstr>
      <vt:lpstr>Dehumidification Control Interaction Section C403.6.5.1</vt:lpstr>
      <vt:lpstr>Multiple-zone VAV System Ventilation Optimization Control Section C403.6.6</vt:lpstr>
      <vt:lpstr>Parallel Fan-Powered VAV Zone Control Section C403.6.7</vt:lpstr>
      <vt:lpstr>Setpoints for Direct Digital Control Section C403.6.8</vt:lpstr>
      <vt:lpstr>Static Pressure Sensor Location Section C403.6.9</vt:lpstr>
      <vt:lpstr>Demand Controlled Ventilation Section C403.7.1 </vt:lpstr>
      <vt:lpstr>Demand Controlled Ventilation  Section C403.7.1 – Cont’d</vt:lpstr>
      <vt:lpstr>Enclosed Parking Garage Ventilation Controls  Section C403.7.2 </vt:lpstr>
      <vt:lpstr>Ventilation Air Heating Control  Section C403.7.3 </vt:lpstr>
      <vt:lpstr>Energy Recovery Systems Section C403.7.4.1</vt:lpstr>
      <vt:lpstr>Energy Recovery Ventilation Systems  Section C403.7.4.2</vt:lpstr>
      <vt:lpstr>Energy Recovery Ventilation Systems Section C403.7.4.2 – Cont’d</vt:lpstr>
      <vt:lpstr>Kitchen Exhaust Systems Section C403.7.5 </vt:lpstr>
      <vt:lpstr>Kitchen Exhaust Systems Section C403.7.5 – Cont’d</vt:lpstr>
      <vt:lpstr>Kitchen Exhaust Systems Section C403.7.5 – Cont’d</vt:lpstr>
      <vt:lpstr>Automatic Control of HVAC Systems Serving Guestrooms Section C403.7.6</vt:lpstr>
      <vt:lpstr>Automatic Control of HVAC Systems Serving Guestrooms  Section C403.7.6.1 - Temperature Setpoint Controls</vt:lpstr>
      <vt:lpstr>Automatic Control of HVAC Systems Serving Guestrooms  Section C403.7.6.2 - Ventilation Controls</vt:lpstr>
      <vt:lpstr>Shutoff Dampers Section C403.7.7 </vt:lpstr>
      <vt:lpstr>Shutoff Dampers Section C403.7.7 – Cont’d</vt:lpstr>
      <vt:lpstr>Shutoff Dampers  Section C403.7.7 – Cont’d</vt:lpstr>
      <vt:lpstr>Allowable Fan Horsepower Section C403.8.1  </vt:lpstr>
      <vt:lpstr>Allowable Fan Horsepower Section C403.8.1 – Cont’d </vt:lpstr>
      <vt:lpstr>Motor Nameplate Horsepower Section C403.8.2  </vt:lpstr>
      <vt:lpstr>Fan Efficiency  Section C403.8.3</vt:lpstr>
      <vt:lpstr>Fan Efficiency  Section C403.8.3 – Cont’d</vt:lpstr>
      <vt:lpstr>Fractional hp Fan Motors  Section C403.8.4</vt:lpstr>
      <vt:lpstr>Fan Airflow Control Section C403.8.6.1</vt:lpstr>
      <vt:lpstr>Fan Airflow Control Section C403.8.6.1 – Cont’d</vt:lpstr>
      <vt:lpstr>Large-diameter Ceiling Fans Section C403.9</vt:lpstr>
      <vt:lpstr>Heat Rejection Equipment  Section C403.10</vt:lpstr>
      <vt:lpstr>Heat Rejection Equipment  Section C403.10 – General</vt:lpstr>
      <vt:lpstr>Heat Rejection Equipment  Section C403.10.1 – Fan Speed Control</vt:lpstr>
      <vt:lpstr>Heat Rejection Equipment  Section C403.10.2 – Multiple-cell  </vt:lpstr>
      <vt:lpstr>Heat Rejection Equipment  Section C403.10.3 – Limitation on  Centrifugal Fan Open-circuit Cooling Towers  </vt:lpstr>
      <vt:lpstr>Heat Rejection Equipment  Section C403.10.4 – Tower Flow Turndown </vt:lpstr>
      <vt:lpstr>Heat Recovery for Service Hot Water Heating  Section C403.10.5</vt:lpstr>
      <vt:lpstr>Refrigeration Equipment Performance  Section C403.11</vt:lpstr>
      <vt:lpstr>Commercial Refrigerators, Refrigerator-Freezers and Refrigeration Section C403.11.1</vt:lpstr>
      <vt:lpstr>Walk-in Coolers and Walk-in Freezers Section C403.11.2 </vt:lpstr>
      <vt:lpstr>Refrigeration Systems Section C403.11.3</vt:lpstr>
      <vt:lpstr>Condensers Serving Refrigeration Systems Section C403.11.3.1</vt:lpstr>
      <vt:lpstr>Condensers Serving Refrigeration Systems Section C403.11.3.1 – Cont’d</vt:lpstr>
      <vt:lpstr>Compressor Systems Section C403.11.3.2</vt:lpstr>
      <vt:lpstr>Compressor Systems Section C403.11.3.2 – Cont’d</vt:lpstr>
      <vt:lpstr>Duct and Plenum Insulation &amp; Sealing Section C403.12.1 </vt:lpstr>
      <vt:lpstr>Low &amp; Medium Pressure Duct Systems  Sections C403.12.2.1 and C403.12.2.2</vt:lpstr>
      <vt:lpstr>High Pressure Duct Systems  Section C403.12.2.3 </vt:lpstr>
      <vt:lpstr>Piping Insulation   Section C403.12.3 </vt:lpstr>
      <vt:lpstr>Piping Insulation   Section C403.12.3 – Cont’d</vt:lpstr>
      <vt:lpstr>Heating Outside a Building  Section C403.13.1</vt:lpstr>
      <vt:lpstr>Snow Melt Systems  Section C403.13.2</vt:lpstr>
      <vt:lpstr>Freeze Protection System  Section C403.13.3</vt:lpstr>
      <vt:lpstr>Operable Opening Interlocking Controls Section C403.14</vt:lpstr>
      <vt:lpstr>Service Water Heating Section C404 </vt:lpstr>
      <vt:lpstr>Service Water-heating Equipment Performance Section C404.2</vt:lpstr>
      <vt:lpstr>High Input-rated SWH Systems  Section C404.2.1</vt:lpstr>
      <vt:lpstr>Heat Traps  Section C404.3</vt:lpstr>
      <vt:lpstr>Insulation of Piping   Section C404.4</vt:lpstr>
      <vt:lpstr>Insulation of Piping  Section C404.4 – Cont’d</vt:lpstr>
      <vt:lpstr>Heated Water Supply Piping  Section C404.5</vt:lpstr>
      <vt:lpstr>Maximum Allowable Pipe Length Method Section C404.5.1</vt:lpstr>
      <vt:lpstr>Maximum Allowable Pipe Volume Method Section C404.5.2</vt:lpstr>
      <vt:lpstr>Water Volume Determination  Section C404.5.2.1</vt:lpstr>
      <vt:lpstr>Heated-water Circulating and Temperature Maintenance Sys.  Section C404.6</vt:lpstr>
      <vt:lpstr>Demand Recirculation Controls  Section C404.6.1.1</vt:lpstr>
      <vt:lpstr>Drain Water Heat Recovery Units  Section C404.7</vt:lpstr>
      <vt:lpstr>Energy Consumption of Pools and Permanent Spas  Section C404.8 </vt:lpstr>
      <vt:lpstr>Covers  Section C404.8.3</vt:lpstr>
      <vt:lpstr>Additional Efficiency Credit Requirements Section C406</vt:lpstr>
      <vt:lpstr>Energy Credit Table Example</vt:lpstr>
      <vt:lpstr>Additional Efficiency Credit Requirements Section C406</vt:lpstr>
      <vt:lpstr>Additional Efficiency Credit Requirements Section C406</vt:lpstr>
      <vt:lpstr>Additional Efficiency Credit Requirements Section C406</vt:lpstr>
      <vt:lpstr>Additional Efficiency Credit Requirements Section C406</vt:lpstr>
      <vt:lpstr>Additional Efficiency Credit Requirements Section C406</vt:lpstr>
      <vt:lpstr>Additional Efficiency Credit Requirements Section C406</vt:lpstr>
      <vt:lpstr>Additional Efficiency Credit Requirements Section C406</vt:lpstr>
      <vt:lpstr>Additional Efficiency Credit Requirements Section C406</vt:lpstr>
      <vt:lpstr>Additional Efficiency Credit Requirements Section C406</vt:lpstr>
      <vt:lpstr>Maintenance Information and System Commissioning Section C408.1.1</vt:lpstr>
      <vt:lpstr>Mechanical Systems and SWH Commissioning and Completion Section C408.2</vt:lpstr>
      <vt:lpstr>Mechanical Systems Commissioning and Completion Requirements Section C408.2 Exceptions</vt:lpstr>
      <vt:lpstr>Commissioning Plan Section C408.2.1 </vt:lpstr>
      <vt:lpstr>Systems Adjusting and Balancing Section C408.2.2</vt:lpstr>
      <vt:lpstr>Air Systems Balancing Section C408.2.2.1</vt:lpstr>
      <vt:lpstr>Hydronic Systems Balancing Section C408.2.2.2</vt:lpstr>
      <vt:lpstr>Functional Performance Testing - Equipment Section C408.2.3.1</vt:lpstr>
      <vt:lpstr>Functional Performance Testing – Controls &amp; Economizers Sections C408.2.3.2 &amp; C408.2.3.3</vt:lpstr>
      <vt:lpstr>Preliminary Commissioning Report Section C408.2.4</vt:lpstr>
      <vt:lpstr>Preliminary Commissioning Report – Acceptance and Copy of Report Sections C408.2.4.1, C408.2.4.2</vt:lpstr>
      <vt:lpstr>Documentation Requirements Section C408.2.5</vt:lpstr>
    </vt:vector>
  </TitlesOfParts>
  <Company>Pacific Northwest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Energy Codes Program Commercial Program Review</dc:title>
  <dc:creator>Staff</dc:creator>
  <cp:lastModifiedBy>Bartlett, Rosemarie</cp:lastModifiedBy>
  <cp:revision>1359</cp:revision>
  <cp:lastPrinted>2018-03-09T22:12:04Z</cp:lastPrinted>
  <dcterms:created xsi:type="dcterms:W3CDTF">2009-03-19T21:19:46Z</dcterms:created>
  <dcterms:modified xsi:type="dcterms:W3CDTF">2022-03-14T20:07:28Z</dcterms:modified>
</cp:coreProperties>
</file>