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20FA_54770776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0FE_A28D4D44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0E2_8DA35D03.xml" ContentType="application/vnd.ms-powerpoint.comments+xml"/>
  <Override PartName="/ppt/notesSlides/notesSlide6.xml" ContentType="application/vnd.openxmlformats-officedocument.presentationml.notesSlide+xml"/>
  <Override PartName="/ppt/comments/modernComment_7EE22FE9_5B604453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20F6_5807DB5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omments/modernComment_20F7_68604323.xml" ContentType="application/vnd.ms-powerpoint.comments+xml"/>
  <Override PartName="/ppt/comments/modernComment_20F8_B4A9DF04.xml" ContentType="application/vnd.ms-powerpoint.comments+xml"/>
  <Override PartName="/ppt/comments/modernComment_20F9_E022D110.xml" ContentType="application/vnd.ms-powerpoint.comments+xml"/>
  <Override PartName="/ppt/notesSlides/notesSlide8.xml" ContentType="application/vnd.openxmlformats-officedocument.presentationml.notesSlide+xml"/>
  <Override PartName="/ppt/comments/modernComment_20E1_947031E1.xml" ContentType="application/vnd.ms-powerpoint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omments/modernComment_7EE22FEB_D0659409.xml" ContentType="application/vnd.ms-powerpoint.comments+xml"/>
  <Override PartName="/ppt/notesSlides/notesSlide10.xml" ContentType="application/vnd.openxmlformats-officedocument.presentationml.notesSlide+xml"/>
  <Override PartName="/ppt/comments/modernComment_7EE22FEC_8CB382C.xml" ContentType="application/vnd.ms-powerpoint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omments/modernComment_20FD_5BE52D2C.xml" ContentType="application/vnd.ms-powerpoint.comments+xml"/>
  <Override PartName="/ppt/notesSlides/notesSlide12.xml" ContentType="application/vnd.openxmlformats-officedocument.presentationml.notesSlide+xml"/>
  <Override PartName="/ppt/comments/modernComment_20EB_6EA031ED.xml" ContentType="application/vnd.ms-powerpoint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comments/modernComment_7EE22FEF_27838C1F.xml" ContentType="application/vnd.ms-powerpoint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8407" r:id="rId5"/>
    <p:sldId id="8442" r:id="rId6"/>
    <p:sldId id="8424" r:id="rId7"/>
    <p:sldId id="8446" r:id="rId8"/>
    <p:sldId id="8436" r:id="rId9"/>
    <p:sldId id="8418" r:id="rId10"/>
    <p:sldId id="2128752617" r:id="rId11"/>
    <p:sldId id="8438" r:id="rId12"/>
    <p:sldId id="8439" r:id="rId13"/>
    <p:sldId id="8440" r:id="rId14"/>
    <p:sldId id="8441" r:id="rId15"/>
    <p:sldId id="8417" r:id="rId16"/>
    <p:sldId id="2128752619" r:id="rId17"/>
    <p:sldId id="2128752620" r:id="rId18"/>
    <p:sldId id="8445" r:id="rId19"/>
    <p:sldId id="8427" r:id="rId20"/>
    <p:sldId id="212875262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B12F2E-89AA-926D-8A46-E9E106E4479E}" name="Jim Young" initials="JY" userId="S::jim.young@guidehouse.com::f9d19c52-8c43-4a11-80aa-0dfd92d3a2e8" providerId="AD"/>
  <p188:author id="{F4F79233-CCF4-E93A-9F01-E8E9C10E4358}" name="Bartlett, Rosemarie" initials="BR" userId="S::rosemarie.bartlett@pnnl.gov::8599b8d8-7c1a-4b63-9f68-834cf8c62ccf" providerId="AD"/>
  <p188:author id="{3FFB9E71-E217-D77C-4D27-241A9DBD6D01}" name="Jeremy Williams" initials="JW" userId="Jeremy Williams" providerId="None"/>
  <p188:author id="{29A11E9C-2CA0-DEE4-7FCC-F9DBEF4D6A99}" name="Blanding, Ian" initials="BI" userId="S::Ian.Blanding@ee.doe.gov::b8da59c3-5b9e-4a94-86bf-f28c64ae062f" providerId="AD"/>
  <p188:author id="{C7CD30FA-20E4-E29D-62FF-B715DC0F7054}" name="Valerie Nubbe" initials="VN" userId="S::valerie.nubbe@guidehouse.com::42c1967a-f203-4ea6-b04f-eabd4a720a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yan Montes" initials="BM" lastIdx="24" clrIdx="6">
    <p:extLst>
      <p:ext uri="{19B8F6BF-5375-455C-9EA6-DF929625EA0E}">
        <p15:presenceInfo xmlns:p15="http://schemas.microsoft.com/office/powerpoint/2012/main" userId="S::bmontes@guidehouse.com::d07a876d-74fa-48aa-bb25-8668a255f700" providerId="AD"/>
      </p:ext>
    </p:extLst>
  </p:cmAuthor>
  <p:cmAuthor id="1" name="Valerie Nubbe" initials="VN" lastIdx="107" clrIdx="0">
    <p:extLst>
      <p:ext uri="{19B8F6BF-5375-455C-9EA6-DF929625EA0E}">
        <p15:presenceInfo xmlns:p15="http://schemas.microsoft.com/office/powerpoint/2012/main" userId="S::valerie.nubbe@guidehouse.com::42c1967a-f203-4ea6-b04f-eabd4a720a6e" providerId="AD"/>
      </p:ext>
    </p:extLst>
  </p:cmAuthor>
  <p:cmAuthor id="8" name="Rachel Lebedinsky" initials="RL" lastIdx="41" clrIdx="7">
    <p:extLst>
      <p:ext uri="{19B8F6BF-5375-455C-9EA6-DF929625EA0E}">
        <p15:presenceInfo xmlns:p15="http://schemas.microsoft.com/office/powerpoint/2012/main" userId="S::rlebedinsky@guidehouse.com::c9d79894-ac0a-495d-be52-2a7bf514509c" providerId="AD"/>
      </p:ext>
    </p:extLst>
  </p:cmAuthor>
  <p:cmAuthor id="2" name="Rebecca Ciraulo" initials="RC" lastIdx="1" clrIdx="1">
    <p:extLst>
      <p:ext uri="{19B8F6BF-5375-455C-9EA6-DF929625EA0E}">
        <p15:presenceInfo xmlns:p15="http://schemas.microsoft.com/office/powerpoint/2012/main" userId="S::rebecca.ciraulo@guidehouse.com::f34b5900-ffee-464c-8ea6-7ec3910c8169" providerId="AD"/>
      </p:ext>
    </p:extLst>
  </p:cmAuthor>
  <p:cmAuthor id="9" name="Ryan Murphy" initials="RM" lastIdx="10" clrIdx="8">
    <p:extLst>
      <p:ext uri="{19B8F6BF-5375-455C-9EA6-DF929625EA0E}">
        <p15:presenceInfo xmlns:p15="http://schemas.microsoft.com/office/powerpoint/2012/main" userId="S::rcmurphy@guidehouse.com::115549b7-53c1-4f1e-a466-f104714f0009" providerId="AD"/>
      </p:ext>
    </p:extLst>
  </p:cmAuthor>
  <p:cmAuthor id="3" name="April Weintraub" initials="AW" lastIdx="22" clrIdx="2">
    <p:extLst>
      <p:ext uri="{19B8F6BF-5375-455C-9EA6-DF929625EA0E}">
        <p15:presenceInfo xmlns:p15="http://schemas.microsoft.com/office/powerpoint/2012/main" userId="S::aweintraub@guidehouse.com::24cc68d7-49ec-4f5e-a2d1-8f4f377f4faa" providerId="AD"/>
      </p:ext>
    </p:extLst>
  </p:cmAuthor>
  <p:cmAuthor id="4" name="User225" initials="225" lastIdx="13" clrIdx="3">
    <p:extLst>
      <p:ext uri="{19B8F6BF-5375-455C-9EA6-DF929625EA0E}">
        <p15:presenceInfo xmlns:p15="http://schemas.microsoft.com/office/powerpoint/2012/main" userId="User225" providerId="None"/>
      </p:ext>
    </p:extLst>
  </p:cmAuthor>
  <p:cmAuthor id="5" name="Jim" initials="J" lastIdx="114" clrIdx="4">
    <p:extLst>
      <p:ext uri="{19B8F6BF-5375-455C-9EA6-DF929625EA0E}">
        <p15:presenceInfo xmlns:p15="http://schemas.microsoft.com/office/powerpoint/2012/main" userId="S::jim.young@guidehouse.com::f9d19c52-8c43-4a11-80aa-0dfd92d3a2e8" providerId="AD"/>
      </p:ext>
    </p:extLst>
  </p:cmAuthor>
  <p:cmAuthor id="6" name="Armstrong, Ashley" initials="AA" lastIdx="15" clrIdx="5">
    <p:extLst>
      <p:ext uri="{19B8F6BF-5375-455C-9EA6-DF929625EA0E}">
        <p15:presenceInfo xmlns:p15="http://schemas.microsoft.com/office/powerpoint/2012/main" userId="S::ashley.armstrong@ee.doe.gov::b423fab0-8fe2-427d-a60b-4963d944e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E9"/>
    <a:srgbClr val="005B82"/>
    <a:srgbClr val="FFFFFF"/>
    <a:srgbClr val="B7E9FF"/>
    <a:srgbClr val="B3E8FF"/>
    <a:srgbClr val="D5F5FF"/>
    <a:srgbClr val="CDF3FF"/>
    <a:srgbClr val="F3F4F4"/>
    <a:srgbClr val="007F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26317-7303-4ED2-8433-BB0F5BCBB6D7}" v="1086" dt="2023-04-21T18:00:47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11" autoAdjust="0"/>
    <p:restoredTop sz="74059" autoAdjust="0"/>
  </p:normalViewPr>
  <p:slideViewPr>
    <p:cSldViewPr snapToGrid="0">
      <p:cViewPr varScale="1">
        <p:scale>
          <a:sx n="81" d="100"/>
          <a:sy n="81" d="100"/>
        </p:scale>
        <p:origin x="16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notesViewPr>
    <p:cSldViewPr snapToGrid="0">
      <p:cViewPr varScale="1">
        <p:scale>
          <a:sx n="61" d="100"/>
          <a:sy n="61" d="100"/>
        </p:scale>
        <p:origin x="160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20E1_947031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CA2C56-E6E1-4B20-9DE4-378FB47DE600}" authorId="{29A11E9C-2CA0-DEE4-7FCC-F9DBEF4D6A99}" status="resolved" created="2023-04-20T14:40:22.49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90380769" sldId="8417"/>
      <ac:picMk id="27" creationId="{D916329A-ED2E-0596-12ED-AA5B0DB09D38}"/>
    </ac:deMkLst>
    <p188:txBody>
      <a:bodyPr/>
      <a:lstStyle/>
      <a:p>
        <a:r>
          <a:rPr lang="en-US"/>
          <a:t>Updated based on Peer Review slides</a:t>
        </a:r>
      </a:p>
    </p188:txBody>
  </p188:cm>
</p188:cmLst>
</file>

<file path=ppt/comments/modernComment_20E2_8DA35D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4B4CCD6-9711-4F72-9E9B-F24F729AF42B}" authorId="{29A11E9C-2CA0-DEE4-7FCC-F9DBEF4D6A99}" status="resolved" created="2023-04-20T14:23:03.41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6293635" sldId="8418"/>
      <ac:spMk id="37" creationId="{46ECB48D-7574-912D-98A5-08CCD6F589C6}"/>
      <ac:txMk cp="191" len="36">
        <ac:context len="229" hash="406980653"/>
      </ac:txMk>
    </ac:txMkLst>
    <p188:pos x="5331615" y="1243979"/>
    <p188:txBody>
      <a:bodyPr/>
      <a:lstStyle/>
      <a:p>
        <a:r>
          <a:rPr lang="en-US"/>
          <a:t>This is no longer the case. It's now a standards development process.</a:t>
        </a:r>
      </a:p>
    </p188:txBody>
  </p188:cm>
  <p188:cm id="{B0069733-C222-4181-BBF5-625965A24C80}" authorId="{29A11E9C-2CA0-DEE4-7FCC-F9DBEF4D6A99}" status="resolved" created="2023-04-20T14:26:56.89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76293635" sldId="8418"/>
      <ac:spMk id="41" creationId="{1F1417B3-DAE0-8E79-A910-EE8E911A4D2D}"/>
      <ac:txMk cp="12" len="13">
        <ac:context len="149" hash="3334320090"/>
      </ac:txMk>
    </ac:txMkLst>
    <p188:txBody>
      <a:bodyPr/>
      <a:lstStyle/>
      <a:p>
        <a:r>
          <a:rPr lang="en-US"/>
          <a:t>90.2 is not a DOE model energy code and focuses on residential. Lets scrap it for simplicity.</a:t>
        </a:r>
      </a:p>
    </p188:txBody>
  </p188:cm>
  <p188:cm id="{17E219D7-3EA9-4A2C-B5B7-278A6306334B}" authorId="{29A11E9C-2CA0-DEE4-7FCC-F9DBEF4D6A99}" status="resolved" created="2023-04-20T14:31:10.57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376293635" sldId="8418"/>
      <ac:spMk id="36" creationId="{B8BC57D0-3FE2-665E-96E9-C4B50DB5498A}"/>
    </ac:deMkLst>
    <p188:txBody>
      <a:bodyPr/>
      <a:lstStyle/>
      <a:p>
        <a:r>
          <a:rPr lang="en-US"/>
          <a:t>Added some more basic information about code application</a:t>
        </a:r>
      </a:p>
    </p188:txBody>
  </p188:cm>
</p188:cmLst>
</file>

<file path=ppt/comments/modernComment_20EB_6EA031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83675D-D89C-4963-AF30-626DF60E3670}" authorId="{29A11E9C-2CA0-DEE4-7FCC-F9DBEF4D6A99}" status="resolved" created="2023-04-20T16:40:59.695" complete="100000">
    <pc:sldMkLst xmlns:pc="http://schemas.microsoft.com/office/powerpoint/2013/main/command">
      <pc:docMk/>
      <pc:sldMk cId="1855992301" sldId="8427"/>
    </pc:sldMkLst>
    <p188:replyLst>
      <p188:reply id="{63E9D4B8-9A94-412A-BDC6-A1006D315E83}" authorId="{F4F79233-CCF4-E93A-9F01-E8E9C10E4358}" created="2023-04-20T22:24:25.344">
        <p188:txBody>
          <a:bodyPr/>
          <a:lstStyle/>
          <a:p>
            <a:r>
              <a:rPr lang="en-US"/>
              <a:t>agree</a:t>
            </a:r>
          </a:p>
        </p188:txBody>
      </p188:reply>
    </p188:replyLst>
    <p188:txBody>
      <a:bodyPr/>
      <a:lstStyle/>
      <a:p>
        <a:r>
          <a:rPr lang="en-US"/>
          <a:t>I like all slides, but this does a great job of capturing DOE TA!</a:t>
        </a:r>
      </a:p>
    </p188:txBody>
  </p188:cm>
</p188:cmLst>
</file>

<file path=ppt/comments/modernComment_20F6_5807D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52A4DD-DE15-4DC5-BDD2-3F6FABBB3016}" authorId="{29A11E9C-2CA0-DEE4-7FCC-F9DBEF4D6A99}" status="resolved" created="2023-04-20T14:47:54.01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2306869" sldId="8438"/>
      <ac:spMk id="7" creationId="{9DFCD3D7-6176-9030-17EA-B1420F8F9773}"/>
      <ac:txMk cp="104" len="19">
        <ac:context len="332" hash="2822249291"/>
      </ac:txMk>
    </ac:txMkLst>
    <p188:pos x="6524626" y="903816"/>
    <p188:txBody>
      <a:bodyPr/>
      <a:lstStyle/>
      <a:p>
        <a:r>
          <a:rPr lang="en-US"/>
          <a:t>Many codes are adopted at county level so expanded to say local jurisdictions</a:t>
        </a:r>
      </a:p>
    </p188:txBody>
  </p188:cm>
  <p188:cm id="{170660C9-0199-4949-877D-EB1208B5C70D}" authorId="{29A11E9C-2CA0-DEE4-7FCC-F9DBEF4D6A99}" created="2023-04-20T16:25:03.735">
    <pc:sldMkLst xmlns:pc="http://schemas.microsoft.com/office/powerpoint/2013/main/command">
      <pc:docMk/>
      <pc:sldMk cId="92306869" sldId="8438"/>
    </pc:sldMkLst>
    <p188:txBody>
      <a:bodyPr/>
      <a:lstStyle/>
      <a:p>
        <a:r>
          <a:rPr lang="en-US"/>
          <a:t>Dropped the DOE role section in favor of slide 17</a:t>
        </a:r>
      </a:p>
    </p188:txBody>
  </p188:cm>
  <p188:cm id="{F1D00B0B-912B-4A3A-BC2A-498F1B2CC818}" authorId="{29A11E9C-2CA0-DEE4-7FCC-F9DBEF4D6A99}" created="2023-04-20T16:34:47.82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2306869" sldId="8438"/>
      <ac:picMk id="6" creationId="{D479DF6E-008B-E802-6A99-58BC6C95C908}"/>
    </ac:deMkLst>
    <p188:txBody>
      <a:bodyPr/>
      <a:lstStyle/>
      <a:p>
        <a:r>
          <a:rPr lang="en-US"/>
          <a:t>With the extra space below, can we include a timeline of a typical adoption process? I can help fill in the specifics.</a:t>
        </a:r>
      </a:p>
    </p188:txBody>
  </p188:cm>
</p188:cmLst>
</file>

<file path=ppt/comments/modernComment_20F7_686043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AF97EA-C9F2-41DB-AFA9-58037BBFE652}" authorId="{29A11E9C-2CA0-DEE4-7FCC-F9DBEF4D6A99}" status="resolved" created="2023-04-20T16:18:10.93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1139107" sldId="8439"/>
      <ac:spMk id="8" creationId="{3810964F-2C04-ED74-A116-2BF3E1FFAAED}"/>
      <ac:txMk cp="338">
        <ac:context len="500" hash="2859930159"/>
      </ac:txMk>
    </ac:txMkLst>
    <p188:pos x="9982200" y="1410200"/>
    <p188:txBody>
      <a:bodyPr/>
      <a:lstStyle/>
      <a:p>
        <a:r>
          <a:rPr lang="en-US"/>
          <a:t>Would remove city given local level can mean county as well.</a:t>
        </a:r>
      </a:p>
    </p188:txBody>
  </p188:cm>
  <p188:cm id="{9A16E28F-D75E-428F-9883-0959974ED14A}" authorId="{29A11E9C-2CA0-DEE4-7FCC-F9DBEF4D6A99}" status="resolved" created="2023-04-20T16:20:12.63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51139107" sldId="8439"/>
      <ac:spMk id="8" creationId="{3810964F-2C04-ED74-A116-2BF3E1FFAAED}"/>
      <ac:txMk cp="14" len="109">
        <ac:context len="500" hash="2859930159"/>
      </ac:txMk>
    </ac:txMkLst>
    <p188:pos x="9915525" y="533900"/>
    <p188:txBody>
      <a:bodyPr/>
      <a:lstStyle/>
      <a:p>
        <a:r>
          <a:rPr lang="en-US"/>
          <a:t>Added this so its stated up front.</a:t>
        </a:r>
      </a:p>
    </p188:txBody>
  </p188:cm>
  <p188:cm id="{DA7A787B-32BC-4E77-8F19-4CC7937B50F6}" authorId="{29A11E9C-2CA0-DEE4-7FCC-F9DBEF4D6A99}" created="2023-04-20T16:24:55.606">
    <pc:sldMkLst xmlns:pc="http://schemas.microsoft.com/office/powerpoint/2013/main/command">
      <pc:docMk/>
      <pc:sldMk cId="1751139107" sldId="8439"/>
    </pc:sldMkLst>
    <p188:txBody>
      <a:bodyPr/>
      <a:lstStyle/>
      <a:p>
        <a:r>
          <a:rPr lang="en-US"/>
          <a:t>Dropped the DOE role section in favor of slide 17</a:t>
        </a:r>
      </a:p>
    </p188:txBody>
  </p188:cm>
</p188:cmLst>
</file>

<file path=ppt/comments/modernComment_20F8_B4A9DF0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DAC674-B4F7-48C8-90BB-F2D442585C29}" authorId="{29A11E9C-2CA0-DEE4-7FCC-F9DBEF4D6A99}" status="resolved" created="2023-04-20T16:35:49.55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31031556" sldId="8440"/>
      <ac:spMk id="8" creationId="{3AAAD2AB-180A-FA2A-618F-AC8AC79F256A}"/>
    </ac:deMkLst>
    <p188:replyLst>
      <p188:reply id="{9C35B3C4-0658-4E9B-B5B4-0BD18E456A6D}" authorId="{29A11E9C-2CA0-DEE4-7FCC-F9DBEF4D6A99}" created="2023-04-20T16:35:58.257">
        <p188:txBody>
          <a:bodyPr/>
          <a:lstStyle/>
          <a:p>
            <a:r>
              <a:rPr lang="en-US"/>
              <a:t>It probably easiest to just put the map on the slide and have the presenter talk through the nuances.</a:t>
            </a:r>
          </a:p>
        </p188:txBody>
      </p188:reply>
    </p188:replyLst>
    <p188:txBody>
      <a:bodyPr/>
      <a:lstStyle/>
      <a:p>
        <a:r>
          <a:rPr lang="en-US"/>
          <a:t>Code adoption maps are based on an energy analysis of each state code that is in effect, including the impact of amendments. It's not quite right to say 8 states have adopted the most recent 90.1 edition. Some of the dark green states have adopted the latest code, where others adopted a previous edition of the code but amended it to be equivalent or better than the latest code.</a:t>
        </a:r>
      </a:p>
    </p188:txBody>
  </p188:cm>
</p188:cmLst>
</file>

<file path=ppt/comments/modernComment_20F9_E022D11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9CC7AD-7DC8-4935-BE86-C957785A1EA5}" authorId="{29A11E9C-2CA0-DEE4-7FCC-F9DBEF4D6A99}" status="resolved" created="2023-04-20T16:36:13.85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760378128" sldId="8441"/>
      <ac:spMk id="6" creationId="{E3B54426-8E40-C5AF-60EF-404EB9800B9A}"/>
      <ac:txMk cp="0" len="74">
        <ac:context len="75" hash="3783112977"/>
      </ac:txMk>
    </ac:txMkLst>
    <p188:txBody>
      <a:bodyPr/>
      <a:lstStyle/>
      <a:p>
        <a:r>
          <a:rPr lang="en-US"/>
          <a:t>Same comment as on the previous slide.</a:t>
        </a:r>
      </a:p>
    </p188:txBody>
  </p188:cm>
</p188:cmLst>
</file>

<file path=ppt/comments/modernComment_20FA_547707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27C65FC-DF54-4646-819E-F441C9BCDD12}" authorId="{29A11E9C-2CA0-DEE4-7FCC-F9DBEF4D6A99}" status="resolved" created="2023-04-20T14:17:58.61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417086838" sldId="8442"/>
      <ac:picMk id="9" creationId="{CCD6A674-4B0B-DA4D-8340-F9885CA704C9}"/>
    </ac:deMkLst>
    <p188:txBody>
      <a:bodyPr/>
      <a:lstStyle/>
      <a:p>
        <a:r>
          <a:rPr lang="en-US"/>
          <a:t>Modified text to align with changes to the BECP Peer Review presentation</a:t>
        </a:r>
      </a:p>
    </p188:txBody>
  </p188:cm>
</p188:cmLst>
</file>

<file path=ppt/comments/modernComment_20FD_5BE52D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1F102F2-49AA-4284-9061-6011E7EFAEC0}" authorId="{F4F79233-CCF4-E93A-9F01-E8E9C10E4358}" status="resolved" created="2023-04-20T22:23:05.0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41745964" sldId="8445"/>
      <ac:spMk id="11" creationId="{879C5D18-0788-EFEF-C616-0A0B33AD846B}"/>
    </ac:deMkLst>
    <p188:txBody>
      <a:bodyPr/>
      <a:lstStyle/>
      <a:p>
        <a:r>
          <a:rPr lang="en-US"/>
          <a:t>Did this one run off the spot or does the ampersand just need to be deleted?</a:t>
        </a:r>
      </a:p>
    </p188:txBody>
  </p188:cm>
</p188:cmLst>
</file>

<file path=ppt/comments/modernComment_20FE_A28D4D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FBB49BA-C534-4983-AC45-5092895CB5C3}" authorId="{29A11E9C-2CA0-DEE4-7FCC-F9DBEF4D6A99}" status="resolved" created="2023-04-20T14:21:26.53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27169348" sldId="8446"/>
      <ac:spMk id="5" creationId="{C22E087F-0FAC-0677-1D9E-798C13F5CB94}"/>
      <ac:txMk cp="0" len="80">
        <ac:context len="81" hash="2281677789"/>
      </ac:txMk>
    </ac:txMkLst>
    <p188:pos x="11639550" y="265256"/>
    <p188:txBody>
      <a:bodyPr/>
      <a:lstStyle/>
      <a:p>
        <a:r>
          <a:rPr lang="en-US"/>
          <a:t>Updated based on Peer Review Presentation</a:t>
        </a:r>
      </a:p>
    </p188:txBody>
  </p188:cm>
  <p188:cm id="{2C45C4CF-FDC8-440E-9799-72361C60E8BC}" authorId="{F4F79233-CCF4-E93A-9F01-E8E9C10E4358}" created="2023-04-20T22:13:24.9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27169348" sldId="8446"/>
      <ac:graphicFrameMk id="6" creationId="{07768BAC-477E-C0D5-AAFA-703D3C101C3F}"/>
    </ac:deMkLst>
    <p188:replyLst>
      <p188:reply id="{67FF76D0-1091-4CEE-B781-22846BC36002}" authorId="{C7CD30FA-20E4-E29D-62FF-B715DC0F7054}" created="2023-04-21T14:40:30.880">
        <p188:txBody>
          <a:bodyPr/>
          <a:lstStyle/>
          <a:p>
            <a:r>
              <a:rPr lang="en-US"/>
              <a:t>Changed to be sentences</a:t>
            </a:r>
          </a:p>
        </p188:txBody>
      </p188:reply>
    </p188:replyLst>
    <p188:txBody>
      <a:bodyPr/>
      <a:lstStyle/>
      <a:p>
        <a:r>
          <a:rPr lang="en-US"/>
          <a:t>I would note that the last two items are not in the form of complete sentences like the others</a:t>
        </a:r>
      </a:p>
    </p188:txBody>
  </p188:cm>
</p188:cmLst>
</file>

<file path=ppt/comments/modernComment_7EE22FE9_5B6044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C9D94D-A1FA-4AC0-9D28-6C1420361733}" authorId="{29A11E9C-2CA0-DEE4-7FCC-F9DBEF4D6A99}" status="resolved" created="2023-04-20T14:46:22.959" complete="100000">
    <pc:sldMkLst xmlns:pc="http://schemas.microsoft.com/office/powerpoint/2013/main/command">
      <pc:docMk/>
      <pc:sldMk cId="1533035603" sldId="2128752617"/>
    </pc:sldMkLst>
    <p188:txBody>
      <a:bodyPr/>
      <a:lstStyle/>
      <a:p>
        <a:r>
          <a:rPr lang="en-US"/>
          <a:t>Moved stakeholders to the middle since they are involved in every part of the process.</a:t>
        </a:r>
      </a:p>
    </p188:txBody>
  </p188:cm>
</p188:cmLst>
</file>

<file path=ppt/comments/modernComment_7EE22FEB_D065940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3DC803-CBC8-4388-B48E-3E5B6E60DA64}" authorId="{29A11E9C-2CA0-DEE4-7FCC-F9DBEF4D6A99}" status="resolved" created="2023-04-20T16:15:11.741" complete="100000">
    <pc:sldMkLst xmlns:pc="http://schemas.microsoft.com/office/powerpoint/2013/main/command">
      <pc:docMk/>
      <pc:sldMk cId="3496317961" sldId="2128752619"/>
    </pc:sldMkLst>
    <p188:txBody>
      <a:bodyPr/>
      <a:lstStyle/>
      <a:p>
        <a:r>
          <a:rPr lang="en-US"/>
          <a:t>Updated based on peer review edits.</a:t>
        </a:r>
      </a:p>
    </p188:txBody>
  </p188:cm>
  <p188:cm id="{3C84A72B-6827-497A-BE22-DA3A3BF13DE4}" authorId="{F4F79233-CCF4-E93A-9F01-E8E9C10E4358}" status="resolved" created="2023-04-20T22:20:22.561" complete="100000">
    <pc:sldMkLst xmlns:pc="http://schemas.microsoft.com/office/powerpoint/2013/main/command">
      <pc:docMk/>
      <pc:sldMk cId="3496317961" sldId="2128752619"/>
    </pc:sldMkLst>
    <p188:txBody>
      <a:bodyPr/>
      <a:lstStyle/>
      <a:p>
        <a:r>
          <a:rPr lang="en-US"/>
          <a:t>GH - please watch the footers as some copy/paste happened - please delete references to BTO Overview - Internal Only on this page and the next page, and maybe others</a:t>
        </a:r>
      </a:p>
    </p188:txBody>
  </p188:cm>
</p188:cmLst>
</file>

<file path=ppt/comments/modernComment_7EE22FEC_8CB38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E7BAE0-A61A-492E-A74B-2C2BD8F4D401}" authorId="{29A11E9C-2CA0-DEE4-7FCC-F9DBEF4D6A99}" status="resolved" created="2023-04-20T16:40:21.255" complete="100000">
    <pc:sldMkLst xmlns:pc="http://schemas.microsoft.com/office/powerpoint/2013/main/command">
      <pc:docMk/>
      <pc:sldMk cId="147535916" sldId="2128752620"/>
    </pc:sldMkLst>
    <p188:txBody>
      <a:bodyPr/>
      <a:lstStyle/>
      <a:p>
        <a:r>
          <a:rPr lang="en-US"/>
          <a:t>Updated based on peer review edits.</a:t>
        </a:r>
      </a:p>
    </p188:txBody>
  </p188:cm>
</p188:cmLst>
</file>

<file path=ppt/comments/modernComment_7EE22FEF_27838C1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097D7B-4C01-4AAE-9B0A-DE1B51DE9CC8}" authorId="{29A11E9C-2CA0-DEE4-7FCC-F9DBEF4D6A99}" status="resolved" created="2023-04-20T16:41:58.887" complete="100000">
    <pc:sldMkLst xmlns:pc="http://schemas.microsoft.com/office/powerpoint/2013/main/command">
      <pc:docMk/>
      <pc:sldMk cId="1239749732" sldId="8432"/>
    </pc:sldMkLst>
    <p188:replyLst>
      <p188:reply id="{56785605-5433-4200-BF6E-55EC6D7F127D}" authorId="{29A11E9C-2CA0-DEE4-7FCC-F9DBEF4D6A99}" created="2023-04-20T16:42:08.274">
        <p188:txBody>
          <a:bodyPr/>
          <a:lstStyle/>
          <a:p>
            <a:r>
              <a:rPr lang="en-US"/>
              <a:t>I would create tools/resource categories. Examples.
- Energy Code Compliance  (COMcheck, REScheck, Performance Compliance, Field Studies)
-  Code Analysis (Code impacts, cost-effectiveness, Savings Calculators, Prototype Models)
- Workforce Development (Training Courses)
- State &amp; Local Energy Codes (State Energy Code Portal, State Pages, State Fact Sheets)
- Innovative Approaches (Stretch Code Modules, Building Performance Standards)
- Direct Technical Assistance (BECP Help Desk, REEOs, NASEO)</a:t>
            </a:r>
          </a:p>
        </p188:txBody>
      </p188:reply>
      <p188:reply id="{7B20E3B9-896B-423E-A474-4B2BD47E97B7}" authorId="{29A11E9C-2CA0-DEE4-7FCC-F9DBEF4D6A99}" created="2023-04-20T16:42:16.194">
        <p188:txBody>
          <a:bodyPr/>
          <a:lstStyle/>
          <a:p>
            <a:r>
              <a:rPr lang="en-US"/>
              <a:t>This 2 pager outlines many of the BECP resources - https://www.energycodes.gov/sites/default/files/2022-12/20221202_BECP_Resources.pdf</a:t>
            </a:r>
          </a:p>
        </p188:txBody>
      </p188:reply>
    </p188:replyLst>
    <p188:txBody>
      <a:bodyPr/>
      <a:lstStyle/>
      <a:p>
        <a:r>
          <a:rPr lang="en-US"/>
          <a:t>I'd like for this to encompass Tools and Resources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Relationship Id="rId6" Type="http://schemas.openxmlformats.org/officeDocument/2006/relationships/image" Target="../media/image33.jpeg"/><Relationship Id="rId5" Type="http://schemas.openxmlformats.org/officeDocument/2006/relationships/hyperlink" Target="https://www.mynextmove.org/profile/summary/47-4011.00" TargetMode="External"/><Relationship Id="rId4" Type="http://schemas.openxmlformats.org/officeDocument/2006/relationships/image" Target="../media/image3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image" Target="../media/image51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Relationship Id="rId6" Type="http://schemas.openxmlformats.org/officeDocument/2006/relationships/image" Target="../media/image33.jpeg"/><Relationship Id="rId5" Type="http://schemas.openxmlformats.org/officeDocument/2006/relationships/hyperlink" Target="https://www.mynextmove.org/profile/summary/47-4011.00" TargetMode="External"/><Relationship Id="rId4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image" Target="../media/image51.jpg"/><Relationship Id="rId5" Type="http://schemas.openxmlformats.org/officeDocument/2006/relationships/image" Target="../media/image55.jpg"/><Relationship Id="rId4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6CF94-447C-4124-BDC1-45FB801547E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55ED0F7-5E71-46F2-A27B-8682343766F2}">
      <dgm:prSet phldrT="[Text]"/>
      <dgm:spPr>
        <a:solidFill>
          <a:schemeClr val="tx2"/>
        </a:solidFill>
      </dgm:spPr>
      <dgm:t>
        <a:bodyPr/>
        <a:lstStyle/>
        <a:p>
          <a:endParaRPr lang="en-US" b="0" i="0" dirty="0">
            <a:effectLst/>
          </a:endParaRPr>
        </a:p>
        <a:p>
          <a:endParaRPr lang="en-US" b="0" i="0" dirty="0">
            <a:effectLst/>
          </a:endParaRPr>
        </a:p>
        <a:p>
          <a:r>
            <a:rPr lang="en-US" b="0" i="0" dirty="0">
              <a:effectLst/>
            </a:rPr>
            <a:t>Building energy codes and standards set efficiency requirements for new and renovated buildings, </a:t>
          </a:r>
          <a:r>
            <a:rPr lang="en-US" b="1" i="0" dirty="0">
              <a:effectLst/>
            </a:rPr>
            <a:t>enabling reductions in energy use and emissions </a:t>
          </a:r>
          <a:r>
            <a:rPr lang="en-US" b="0" i="0" dirty="0">
              <a:effectLst/>
            </a:rPr>
            <a:t>over the building life.</a:t>
          </a:r>
          <a:r>
            <a:rPr lang="en-US" b="0" i="0" dirty="0">
              <a:effectLst/>
              <a:latin typeface="Franklin Gothic Medium"/>
            </a:rPr>
            <a:t> </a:t>
          </a:r>
          <a:endParaRPr lang="en-US" dirty="0"/>
        </a:p>
      </dgm:t>
    </dgm:pt>
    <dgm:pt modelId="{4D7A56C9-5FA5-4A44-B762-32B918DF1639}" type="parTrans" cxnId="{A5F7B3A6-28E8-41A3-A652-DADEF3AC1283}">
      <dgm:prSet/>
      <dgm:spPr/>
      <dgm:t>
        <a:bodyPr/>
        <a:lstStyle/>
        <a:p>
          <a:endParaRPr lang="en-US"/>
        </a:p>
      </dgm:t>
    </dgm:pt>
    <dgm:pt modelId="{181C197F-4113-42EB-B17C-64EB2B7ECF36}" type="sibTrans" cxnId="{A5F7B3A6-28E8-41A3-A652-DADEF3AC1283}">
      <dgm:prSet/>
      <dgm:spPr/>
      <dgm:t>
        <a:bodyPr/>
        <a:lstStyle/>
        <a:p>
          <a:endParaRPr lang="en-US"/>
        </a:p>
      </dgm:t>
    </dgm:pt>
    <dgm:pt modelId="{2D44B792-C32E-465E-886A-8B511C8A5482}">
      <dgm:prSet/>
      <dgm:spPr>
        <a:solidFill>
          <a:schemeClr val="accent1"/>
        </a:solidFill>
      </dgm:spPr>
      <dgm:t>
        <a:bodyPr/>
        <a:lstStyle/>
        <a:p>
          <a:endParaRPr lang="en-US" b="1" i="0" dirty="0">
            <a:effectLst/>
          </a:endParaRPr>
        </a:p>
        <a:p>
          <a:endParaRPr lang="en-US" b="1" i="0" dirty="0">
            <a:effectLst/>
          </a:endParaRPr>
        </a:p>
        <a:p>
          <a:r>
            <a:rPr lang="en-US" b="1" i="0" dirty="0">
              <a:effectLst/>
            </a:rPr>
            <a:t>States or local governments can choose to adopt</a:t>
          </a:r>
          <a:r>
            <a:rPr lang="en-US" b="0" i="0" dirty="0">
              <a:effectLst/>
            </a:rPr>
            <a:t> one of the national model energy codes, a modified version of the model code, or </a:t>
          </a:r>
          <a:r>
            <a:rPr lang="en-US" b="0" i="0" dirty="0">
              <a:effectLst/>
              <a:latin typeface="Franklin Gothic Medium"/>
            </a:rPr>
            <a:t>develop their</a:t>
          </a:r>
          <a:r>
            <a:rPr lang="en-US" b="0" i="0" dirty="0">
              <a:effectLst/>
            </a:rPr>
            <a:t> own state-specific code.</a:t>
          </a:r>
        </a:p>
      </dgm:t>
    </dgm:pt>
    <dgm:pt modelId="{539E2C47-5A55-4CCC-9A9E-2C3C7045F9C5}" type="parTrans" cxnId="{F374C893-91D5-46B0-A62A-1B9C4873935D}">
      <dgm:prSet/>
      <dgm:spPr/>
      <dgm:t>
        <a:bodyPr/>
        <a:lstStyle/>
        <a:p>
          <a:endParaRPr lang="en-US"/>
        </a:p>
      </dgm:t>
    </dgm:pt>
    <dgm:pt modelId="{0319BB4D-78AA-4760-8E34-66F4A8F7A04D}" type="sibTrans" cxnId="{F374C893-91D5-46B0-A62A-1B9C4873935D}">
      <dgm:prSet/>
      <dgm:spPr/>
      <dgm:t>
        <a:bodyPr/>
        <a:lstStyle/>
        <a:p>
          <a:endParaRPr lang="en-US"/>
        </a:p>
      </dgm:t>
    </dgm:pt>
    <dgm:pt modelId="{28B77C85-4904-47E6-80B8-0FC2ED755CA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b="1" i="0" dirty="0">
            <a:effectLst/>
          </a:endParaRPr>
        </a:p>
        <a:p>
          <a:endParaRPr lang="en-US" b="1" i="0" dirty="0">
            <a:effectLst/>
          </a:endParaRPr>
        </a:p>
        <a:p>
          <a:r>
            <a:rPr lang="en-US" b="1" i="0" dirty="0">
              <a:effectLst/>
            </a:rPr>
            <a:t>Energy codes are part of the broader set of building codes,</a:t>
          </a:r>
          <a:r>
            <a:rPr lang="en-US" b="0" i="0" dirty="0">
              <a:effectLst/>
            </a:rPr>
            <a:t> including fire, electrical, structural, and plumbing.</a:t>
          </a:r>
        </a:p>
      </dgm:t>
    </dgm:pt>
    <dgm:pt modelId="{C7B68790-6E2A-4E57-B9BC-C15551A7FDF9}" type="parTrans" cxnId="{293B6058-1346-4927-BA0F-3F3F03CB804A}">
      <dgm:prSet/>
      <dgm:spPr/>
      <dgm:t>
        <a:bodyPr/>
        <a:lstStyle/>
        <a:p>
          <a:endParaRPr lang="en-US"/>
        </a:p>
      </dgm:t>
    </dgm:pt>
    <dgm:pt modelId="{B0C5FE5C-44CD-41A7-8F44-E0C1FFAD0963}" type="sibTrans" cxnId="{293B6058-1346-4927-BA0F-3F3F03CB804A}">
      <dgm:prSet/>
      <dgm:spPr/>
      <dgm:t>
        <a:bodyPr/>
        <a:lstStyle/>
        <a:p>
          <a:endParaRPr lang="en-US"/>
        </a:p>
      </dgm:t>
    </dgm:pt>
    <dgm:pt modelId="{18088FF2-0D39-477B-AD09-406719F5FEB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sz="2000" b="1" i="0" dirty="0">
            <a:effectLst/>
          </a:endParaRPr>
        </a:p>
        <a:p>
          <a:endParaRPr lang="en-US" sz="2000" b="1" i="0" dirty="0">
            <a:effectLst/>
          </a:endParaRPr>
        </a:p>
        <a:p>
          <a:endParaRPr lang="en-US" sz="1600" b="1" i="0" dirty="0">
            <a:effectLst/>
          </a:endParaRPr>
        </a:p>
        <a:p>
          <a:r>
            <a:rPr lang="en-US" sz="2000" b="1" i="0" dirty="0">
              <a:effectLst/>
            </a:rPr>
            <a:t>Energy codes are different than appliance and equipment standards.</a:t>
          </a:r>
          <a:r>
            <a:rPr lang="en-US" sz="2000" b="0" i="0" dirty="0">
              <a:effectLst/>
            </a:rPr>
            <a:t> However, there is some overlap between the two.</a:t>
          </a:r>
        </a:p>
      </dgm:t>
    </dgm:pt>
    <dgm:pt modelId="{578679C7-5CD0-411E-82D4-D28491979DA0}" type="parTrans" cxnId="{AC7DCAD2-3243-42CC-80AD-D826E1152E5A}">
      <dgm:prSet/>
      <dgm:spPr/>
      <dgm:t>
        <a:bodyPr/>
        <a:lstStyle/>
        <a:p>
          <a:endParaRPr lang="en-US"/>
        </a:p>
      </dgm:t>
    </dgm:pt>
    <dgm:pt modelId="{514B72DE-EA52-4467-AC4C-4460793B8CCA}" type="sibTrans" cxnId="{AC7DCAD2-3243-42CC-80AD-D826E1152E5A}">
      <dgm:prSet/>
      <dgm:spPr/>
      <dgm:t>
        <a:bodyPr/>
        <a:lstStyle/>
        <a:p>
          <a:endParaRPr lang="en-US"/>
        </a:p>
      </dgm:t>
    </dgm:pt>
    <dgm:pt modelId="{7D1E22E7-9E4F-4EE0-BBA7-BD2D95A179C8}" type="pres">
      <dgm:prSet presAssocID="{2F86CF94-447C-4124-BDC1-45FB801547EF}" presName="diagram" presStyleCnt="0">
        <dgm:presLayoutVars>
          <dgm:dir/>
          <dgm:resizeHandles val="exact"/>
        </dgm:presLayoutVars>
      </dgm:prSet>
      <dgm:spPr/>
    </dgm:pt>
    <dgm:pt modelId="{0549FC71-242A-4D0C-A239-44264FC7FA08}" type="pres">
      <dgm:prSet presAssocID="{E55ED0F7-5E71-46F2-A27B-8682343766F2}" presName="node" presStyleLbl="node1" presStyleIdx="0" presStyleCnt="4">
        <dgm:presLayoutVars>
          <dgm:bulletEnabled val="1"/>
        </dgm:presLayoutVars>
      </dgm:prSet>
      <dgm:spPr/>
    </dgm:pt>
    <dgm:pt modelId="{4D5DFB55-F360-4702-B107-C1D26491E26B}" type="pres">
      <dgm:prSet presAssocID="{181C197F-4113-42EB-B17C-64EB2B7ECF36}" presName="sibTrans" presStyleCnt="0"/>
      <dgm:spPr/>
    </dgm:pt>
    <dgm:pt modelId="{5D97F6C6-2606-4351-9265-EBC6B7238387}" type="pres">
      <dgm:prSet presAssocID="{2D44B792-C32E-465E-886A-8B511C8A5482}" presName="node" presStyleLbl="node1" presStyleIdx="1" presStyleCnt="4">
        <dgm:presLayoutVars>
          <dgm:bulletEnabled val="1"/>
        </dgm:presLayoutVars>
      </dgm:prSet>
      <dgm:spPr/>
    </dgm:pt>
    <dgm:pt modelId="{08B06EA4-9EAF-4659-9860-0FF5487D7E7D}" type="pres">
      <dgm:prSet presAssocID="{0319BB4D-78AA-4760-8E34-66F4A8F7A04D}" presName="sibTrans" presStyleCnt="0"/>
      <dgm:spPr/>
    </dgm:pt>
    <dgm:pt modelId="{1959791C-6FCF-4647-B198-724BE849F535}" type="pres">
      <dgm:prSet presAssocID="{28B77C85-4904-47E6-80B8-0FC2ED755CAA}" presName="node" presStyleLbl="node1" presStyleIdx="2" presStyleCnt="4">
        <dgm:presLayoutVars>
          <dgm:bulletEnabled val="1"/>
        </dgm:presLayoutVars>
      </dgm:prSet>
      <dgm:spPr/>
    </dgm:pt>
    <dgm:pt modelId="{493E4A7B-E8D3-4700-834E-4597E219F429}" type="pres">
      <dgm:prSet presAssocID="{B0C5FE5C-44CD-41A7-8F44-E0C1FFAD0963}" presName="sibTrans" presStyleCnt="0"/>
      <dgm:spPr/>
    </dgm:pt>
    <dgm:pt modelId="{36240E70-143C-47C1-9BC8-70381F7D39FE}" type="pres">
      <dgm:prSet presAssocID="{18088FF2-0D39-477B-AD09-406719F5FEB3}" presName="node" presStyleLbl="node1" presStyleIdx="3" presStyleCnt="4">
        <dgm:presLayoutVars>
          <dgm:bulletEnabled val="1"/>
        </dgm:presLayoutVars>
      </dgm:prSet>
      <dgm:spPr/>
    </dgm:pt>
  </dgm:ptLst>
  <dgm:cxnLst>
    <dgm:cxn modelId="{5042FF03-5996-4DD9-B591-6CEC7BDD2795}" type="presOf" srcId="{E55ED0F7-5E71-46F2-A27B-8682343766F2}" destId="{0549FC71-242A-4D0C-A239-44264FC7FA08}" srcOrd="0" destOrd="0" presId="urn:microsoft.com/office/officeart/2005/8/layout/default"/>
    <dgm:cxn modelId="{54C50905-0F08-43AE-B0A3-EE6C022E9804}" type="presOf" srcId="{2F86CF94-447C-4124-BDC1-45FB801547EF}" destId="{7D1E22E7-9E4F-4EE0-BBA7-BD2D95A179C8}" srcOrd="0" destOrd="0" presId="urn:microsoft.com/office/officeart/2005/8/layout/default"/>
    <dgm:cxn modelId="{13937640-2A1F-49B1-B3F7-BDBC7732802A}" type="presOf" srcId="{28B77C85-4904-47E6-80B8-0FC2ED755CAA}" destId="{1959791C-6FCF-4647-B198-724BE849F535}" srcOrd="0" destOrd="0" presId="urn:microsoft.com/office/officeart/2005/8/layout/default"/>
    <dgm:cxn modelId="{707AB464-3F06-4452-A523-03EAEC135801}" type="presOf" srcId="{2D44B792-C32E-465E-886A-8B511C8A5482}" destId="{5D97F6C6-2606-4351-9265-EBC6B7238387}" srcOrd="0" destOrd="0" presId="urn:microsoft.com/office/officeart/2005/8/layout/default"/>
    <dgm:cxn modelId="{293B6058-1346-4927-BA0F-3F3F03CB804A}" srcId="{2F86CF94-447C-4124-BDC1-45FB801547EF}" destId="{28B77C85-4904-47E6-80B8-0FC2ED755CAA}" srcOrd="2" destOrd="0" parTransId="{C7B68790-6E2A-4E57-B9BC-C15551A7FDF9}" sibTransId="{B0C5FE5C-44CD-41A7-8F44-E0C1FFAD0963}"/>
    <dgm:cxn modelId="{F3312183-F7D8-4D0C-ACF7-C9F19D6FB5D3}" type="presOf" srcId="{18088FF2-0D39-477B-AD09-406719F5FEB3}" destId="{36240E70-143C-47C1-9BC8-70381F7D39FE}" srcOrd="0" destOrd="0" presId="urn:microsoft.com/office/officeart/2005/8/layout/default"/>
    <dgm:cxn modelId="{F374C893-91D5-46B0-A62A-1B9C4873935D}" srcId="{2F86CF94-447C-4124-BDC1-45FB801547EF}" destId="{2D44B792-C32E-465E-886A-8B511C8A5482}" srcOrd="1" destOrd="0" parTransId="{539E2C47-5A55-4CCC-9A9E-2C3C7045F9C5}" sibTransId="{0319BB4D-78AA-4760-8E34-66F4A8F7A04D}"/>
    <dgm:cxn modelId="{A5F7B3A6-28E8-41A3-A652-DADEF3AC1283}" srcId="{2F86CF94-447C-4124-BDC1-45FB801547EF}" destId="{E55ED0F7-5E71-46F2-A27B-8682343766F2}" srcOrd="0" destOrd="0" parTransId="{4D7A56C9-5FA5-4A44-B762-32B918DF1639}" sibTransId="{181C197F-4113-42EB-B17C-64EB2B7ECF36}"/>
    <dgm:cxn modelId="{AC7DCAD2-3243-42CC-80AD-D826E1152E5A}" srcId="{2F86CF94-447C-4124-BDC1-45FB801547EF}" destId="{18088FF2-0D39-477B-AD09-406719F5FEB3}" srcOrd="3" destOrd="0" parTransId="{578679C7-5CD0-411E-82D4-D28491979DA0}" sibTransId="{514B72DE-EA52-4467-AC4C-4460793B8CCA}"/>
    <dgm:cxn modelId="{4664F9A8-D052-454B-BE0F-8D0AD54F31C8}" type="presParOf" srcId="{7D1E22E7-9E4F-4EE0-BBA7-BD2D95A179C8}" destId="{0549FC71-242A-4D0C-A239-44264FC7FA08}" srcOrd="0" destOrd="0" presId="urn:microsoft.com/office/officeart/2005/8/layout/default"/>
    <dgm:cxn modelId="{320BAA37-A9E3-4B2A-B0C8-E53A75882BEF}" type="presParOf" srcId="{7D1E22E7-9E4F-4EE0-BBA7-BD2D95A179C8}" destId="{4D5DFB55-F360-4702-B107-C1D26491E26B}" srcOrd="1" destOrd="0" presId="urn:microsoft.com/office/officeart/2005/8/layout/default"/>
    <dgm:cxn modelId="{7BE9970D-13A4-48C6-940C-4DBFD678E790}" type="presParOf" srcId="{7D1E22E7-9E4F-4EE0-BBA7-BD2D95A179C8}" destId="{5D97F6C6-2606-4351-9265-EBC6B7238387}" srcOrd="2" destOrd="0" presId="urn:microsoft.com/office/officeart/2005/8/layout/default"/>
    <dgm:cxn modelId="{F36DF298-179C-45D5-8557-4CCB5FCB6599}" type="presParOf" srcId="{7D1E22E7-9E4F-4EE0-BBA7-BD2D95A179C8}" destId="{08B06EA4-9EAF-4659-9860-0FF5487D7E7D}" srcOrd="3" destOrd="0" presId="urn:microsoft.com/office/officeart/2005/8/layout/default"/>
    <dgm:cxn modelId="{A1BB6E72-197C-48FB-9B71-393C3FCCB023}" type="presParOf" srcId="{7D1E22E7-9E4F-4EE0-BBA7-BD2D95A179C8}" destId="{1959791C-6FCF-4647-B198-724BE849F535}" srcOrd="4" destOrd="0" presId="urn:microsoft.com/office/officeart/2005/8/layout/default"/>
    <dgm:cxn modelId="{4B57FAE9-2222-4D0C-B640-E7EEC9AC8262}" type="presParOf" srcId="{7D1E22E7-9E4F-4EE0-BBA7-BD2D95A179C8}" destId="{493E4A7B-E8D3-4700-834E-4597E219F429}" srcOrd="5" destOrd="0" presId="urn:microsoft.com/office/officeart/2005/8/layout/default"/>
    <dgm:cxn modelId="{D546AF23-EE10-482C-AF73-E03F541E2304}" type="presParOf" srcId="{7D1E22E7-9E4F-4EE0-BBA7-BD2D95A179C8}" destId="{36240E70-143C-47C1-9BC8-70381F7D39F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EA729B-5743-40CC-9E82-60CAC461D8EE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D45FAE6-6FA8-4901-BE0C-145723AA85C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b="1">
              <a:effectLst/>
            </a:rPr>
            <a:t>Building Owners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b="0" i="0">
              <a:effectLst/>
            </a:rPr>
            <a:t>Buildings constructed to the latest standards are more comfortable, cost-effective, and resilient.</a:t>
          </a:r>
          <a:endParaRPr lang="en-US" sz="1600"/>
        </a:p>
      </dgm:t>
    </dgm:pt>
    <dgm:pt modelId="{9E3F7CA9-60F2-432D-9F09-226565471332}" type="parTrans" cxnId="{5A318CC5-CD32-4E73-9C27-5AD68C18C3A5}">
      <dgm:prSet/>
      <dgm:spPr/>
      <dgm:t>
        <a:bodyPr/>
        <a:lstStyle/>
        <a:p>
          <a:endParaRPr lang="en-US"/>
        </a:p>
      </dgm:t>
    </dgm:pt>
    <dgm:pt modelId="{1EE127FC-97E8-43D9-AE9F-620CC73CF9E5}" type="sibTrans" cxnId="{5A318CC5-CD32-4E73-9C27-5AD68C18C3A5}">
      <dgm:prSet/>
      <dgm:spPr/>
      <dgm:t>
        <a:bodyPr/>
        <a:lstStyle/>
        <a:p>
          <a:endParaRPr lang="en-US"/>
        </a:p>
      </dgm:t>
    </dgm:pt>
    <dgm:pt modelId="{45B5D261-4BB8-4B67-A631-D7512F12C5D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>
              <a:effectLst/>
            </a:rPr>
            <a:t>Homeowners and Occupants</a:t>
          </a:r>
          <a:endParaRPr lang="en-US" sz="1800" b="0" dirty="0">
            <a:effectLst/>
          </a:endParaRPr>
        </a:p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effectLst/>
            </a:rPr>
            <a:t>Homes have lower utility bills, are more comfortable and resilient, and have lower environmental impact. </a:t>
          </a:r>
          <a:endParaRPr lang="en-US" sz="1600" dirty="0"/>
        </a:p>
      </dgm:t>
    </dgm:pt>
    <dgm:pt modelId="{2C8CBC4E-09E1-4652-9E3C-620F8052EC1D}" type="parTrans" cxnId="{313355A6-70DE-4063-AFCA-9FEDDF29C54A}">
      <dgm:prSet/>
      <dgm:spPr/>
      <dgm:t>
        <a:bodyPr/>
        <a:lstStyle/>
        <a:p>
          <a:endParaRPr lang="en-US"/>
        </a:p>
      </dgm:t>
    </dgm:pt>
    <dgm:pt modelId="{74ABC9E5-B026-49DA-9752-9190C9A05501}" type="sibTrans" cxnId="{313355A6-70DE-4063-AFCA-9FEDDF29C54A}">
      <dgm:prSet/>
      <dgm:spPr/>
      <dgm:t>
        <a:bodyPr/>
        <a:lstStyle/>
        <a:p>
          <a:endParaRPr lang="en-US"/>
        </a:p>
      </dgm:t>
    </dgm:pt>
    <dgm:pt modelId="{28891D04-3B66-48F1-8B37-E27F3D41478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>
              <a:effectLst/>
            </a:rPr>
            <a:t>Construction industry</a:t>
          </a:r>
          <a:r>
            <a:rPr lang="en-US" sz="1800" b="0">
              <a:effectLst/>
            </a:rPr>
            <a:t> 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b="0">
              <a:effectLst/>
            </a:rPr>
            <a:t>Only buildings built to the latest codes represent the latest technologies and construction standards.</a:t>
          </a:r>
          <a:endParaRPr lang="en-US" sz="1600"/>
        </a:p>
      </dgm:t>
    </dgm:pt>
    <dgm:pt modelId="{A758897E-7B1E-4209-991E-404ED749CB33}" type="parTrans" cxnId="{DCC89F04-E563-47B5-9F15-0F595F55B95D}">
      <dgm:prSet/>
      <dgm:spPr/>
      <dgm:t>
        <a:bodyPr/>
        <a:lstStyle/>
        <a:p>
          <a:endParaRPr lang="en-US"/>
        </a:p>
      </dgm:t>
    </dgm:pt>
    <dgm:pt modelId="{B1F0E2A1-EACF-465F-BDBE-2B7F228F20BC}" type="sibTrans" cxnId="{DCC89F04-E563-47B5-9F15-0F595F55B95D}">
      <dgm:prSet/>
      <dgm:spPr/>
      <dgm:t>
        <a:bodyPr/>
        <a:lstStyle/>
        <a:p>
          <a:endParaRPr lang="en-US"/>
        </a:p>
      </dgm:t>
    </dgm:pt>
    <dgm:pt modelId="{AB0F24E9-7C58-4666-A2F7-4E4EED8C825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>
              <a:effectLst/>
            </a:rPr>
            <a:t>Building officials</a:t>
          </a:r>
          <a:r>
            <a:rPr lang="en-US" sz="1800" b="0" dirty="0">
              <a:effectLst/>
            </a:rPr>
            <a:t> 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effectLst/>
            </a:rPr>
            <a:t>The public is protected and benefits when buildings are constructed to the latest codes and building standards. </a:t>
          </a:r>
          <a:endParaRPr lang="en-US" sz="1600" dirty="0"/>
        </a:p>
      </dgm:t>
    </dgm:pt>
    <dgm:pt modelId="{29309698-8049-47FC-8867-0567AB9F9D13}" type="parTrans" cxnId="{250E4D56-C4DE-4B65-89AF-CCA748B9F4B9}">
      <dgm:prSet/>
      <dgm:spPr/>
      <dgm:t>
        <a:bodyPr/>
        <a:lstStyle/>
        <a:p>
          <a:endParaRPr lang="en-US"/>
        </a:p>
      </dgm:t>
    </dgm:pt>
    <dgm:pt modelId="{3C9A5942-75AD-4071-9911-906471CC9724}" type="sibTrans" cxnId="{250E4D56-C4DE-4B65-89AF-CCA748B9F4B9}">
      <dgm:prSet/>
      <dgm:spPr/>
      <dgm:t>
        <a:bodyPr/>
        <a:lstStyle/>
        <a:p>
          <a:endParaRPr lang="en-US"/>
        </a:p>
      </dgm:t>
    </dgm:pt>
    <dgm:pt modelId="{BE3752B6-68AF-4C48-8689-65E4F9FD004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900" b="1" dirty="0">
            <a:effectLst/>
          </a:endParaRPr>
        </a:p>
        <a:p>
          <a:pPr>
            <a:buFont typeface="Arial" panose="020B0604020202020204" pitchFamily="34" charset="0"/>
            <a:buChar char="•"/>
          </a:pPr>
          <a:r>
            <a:rPr lang="en-US" sz="1800" b="1" dirty="0">
              <a:effectLst/>
            </a:rPr>
            <a:t>Utilities</a:t>
          </a:r>
          <a:r>
            <a:rPr lang="en-US" sz="1800" b="0" dirty="0">
              <a:effectLst/>
            </a:rPr>
            <a:t> </a:t>
          </a:r>
        </a:p>
        <a:p>
          <a:pPr>
            <a:buFont typeface="Arial" panose="020B0604020202020204" pitchFamily="34" charset="0"/>
            <a:buChar char="•"/>
          </a:pPr>
          <a:endParaRPr lang="en-US" sz="900" b="0" dirty="0">
            <a:effectLst/>
          </a:endParaRPr>
        </a:p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effectLst/>
            </a:rPr>
            <a:t>Cost-benefit data is accessible for attribution of savings to efficiency programs</a:t>
          </a:r>
          <a:endParaRPr lang="en-US" sz="1400" dirty="0"/>
        </a:p>
      </dgm:t>
    </dgm:pt>
    <dgm:pt modelId="{21F77C6F-C7D7-4881-964A-A162E30A0A5D}" type="parTrans" cxnId="{7BC97BDD-F6F1-4645-87BF-40FA76146360}">
      <dgm:prSet/>
      <dgm:spPr/>
      <dgm:t>
        <a:bodyPr/>
        <a:lstStyle/>
        <a:p>
          <a:endParaRPr lang="en-US"/>
        </a:p>
      </dgm:t>
    </dgm:pt>
    <dgm:pt modelId="{8EC2F935-BF32-4225-945A-2E8DBA6956C0}" type="sibTrans" cxnId="{7BC97BDD-F6F1-4645-87BF-40FA76146360}">
      <dgm:prSet/>
      <dgm:spPr/>
      <dgm:t>
        <a:bodyPr/>
        <a:lstStyle/>
        <a:p>
          <a:endParaRPr lang="en-US"/>
        </a:p>
      </dgm:t>
    </dgm:pt>
    <dgm:pt modelId="{2B6B5E96-A3E3-4BB6-B571-125968F21B6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b="1" dirty="0">
              <a:effectLst/>
            </a:rPr>
            <a:t>State &amp; Local governments</a:t>
          </a:r>
          <a:r>
            <a:rPr lang="en-US" sz="1800" b="0" dirty="0">
              <a:effectLst/>
            </a:rPr>
            <a:t> </a:t>
          </a:r>
        </a:p>
        <a:p>
          <a:pPr>
            <a:buFont typeface="Arial" panose="020B0604020202020204" pitchFamily="34" charset="0"/>
            <a:buChar char="•"/>
          </a:pPr>
          <a:r>
            <a:rPr lang="en-US" sz="1600" b="0" dirty="0">
              <a:effectLst/>
            </a:rPr>
            <a:t>Codes help achieve reductions in energy demand and GHG emissions</a:t>
          </a:r>
          <a:endParaRPr lang="en-US" sz="1600" dirty="0"/>
        </a:p>
      </dgm:t>
    </dgm:pt>
    <dgm:pt modelId="{54D610AF-CEAD-44D1-B458-5AA9D44B2A60}" type="parTrans" cxnId="{02B47620-4AC7-4D42-86C5-B15AC8BDA404}">
      <dgm:prSet/>
      <dgm:spPr/>
      <dgm:t>
        <a:bodyPr/>
        <a:lstStyle/>
        <a:p>
          <a:endParaRPr lang="en-US"/>
        </a:p>
      </dgm:t>
    </dgm:pt>
    <dgm:pt modelId="{1EF54045-3D22-42FF-824B-F3007E88494E}" type="sibTrans" cxnId="{02B47620-4AC7-4D42-86C5-B15AC8BDA404}">
      <dgm:prSet/>
      <dgm:spPr/>
      <dgm:t>
        <a:bodyPr/>
        <a:lstStyle/>
        <a:p>
          <a:endParaRPr lang="en-US"/>
        </a:p>
      </dgm:t>
    </dgm:pt>
    <dgm:pt modelId="{24F961D1-10F4-470B-9050-52F7D1280CBE}" type="pres">
      <dgm:prSet presAssocID="{8AEA729B-5743-40CC-9E82-60CAC461D8EE}" presName="Name0" presStyleCnt="0">
        <dgm:presLayoutVars>
          <dgm:dir/>
          <dgm:resizeHandles val="exact"/>
        </dgm:presLayoutVars>
      </dgm:prSet>
      <dgm:spPr/>
    </dgm:pt>
    <dgm:pt modelId="{10BD40DF-2F67-49A0-B3C4-10356229AED7}" type="pres">
      <dgm:prSet presAssocID="{8AEA729B-5743-40CC-9E82-60CAC461D8EE}" presName="bkgdShp" presStyleLbl="alignAccFollowNode1" presStyleIdx="0" presStyleCnt="1" custLinFactNeighborY="894"/>
      <dgm:spPr/>
    </dgm:pt>
    <dgm:pt modelId="{8397B70A-BEEA-4056-9987-EB8FBFAA2C8B}" type="pres">
      <dgm:prSet presAssocID="{8AEA729B-5743-40CC-9E82-60CAC461D8EE}" presName="linComp" presStyleCnt="0"/>
      <dgm:spPr/>
    </dgm:pt>
    <dgm:pt modelId="{C7FBF6AF-95AA-49E9-8792-1A94C053008E}" type="pres">
      <dgm:prSet presAssocID="{7D45FAE6-6FA8-4901-BE0C-145723AA85C3}" presName="compNode" presStyleCnt="0"/>
      <dgm:spPr/>
    </dgm:pt>
    <dgm:pt modelId="{FBC3D8CF-A2E1-44DE-B40C-4D30EE388260}" type="pres">
      <dgm:prSet presAssocID="{7D45FAE6-6FA8-4901-BE0C-145723AA85C3}" presName="node" presStyleLbl="node1" presStyleIdx="0" presStyleCnt="6">
        <dgm:presLayoutVars>
          <dgm:bulletEnabled val="1"/>
        </dgm:presLayoutVars>
      </dgm:prSet>
      <dgm:spPr/>
    </dgm:pt>
    <dgm:pt modelId="{16F6E8EB-08BC-41B7-8AE5-B3BFEF21EDE9}" type="pres">
      <dgm:prSet presAssocID="{7D45FAE6-6FA8-4901-BE0C-145723AA85C3}" presName="invisiNode" presStyleLbl="node1" presStyleIdx="0" presStyleCnt="6"/>
      <dgm:spPr/>
    </dgm:pt>
    <dgm:pt modelId="{AE3DE968-FD5C-403E-B70B-36161398507B}" type="pres">
      <dgm:prSet presAssocID="{7D45FAE6-6FA8-4901-BE0C-145723AA85C3}" presName="imagNode" presStyleLbl="fgImgPlace1" presStyleIdx="0" presStyleCnt="6" custLinFactNeighborY="8955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7D577B11-0DE0-43E2-8802-4ABA67694A9A}" type="pres">
      <dgm:prSet presAssocID="{1EE127FC-97E8-43D9-AE9F-620CC73CF9E5}" presName="sibTrans" presStyleLbl="sibTrans2D1" presStyleIdx="0" presStyleCnt="0"/>
      <dgm:spPr/>
    </dgm:pt>
    <dgm:pt modelId="{2B862190-A438-4365-B4D0-B1A4C27EC25C}" type="pres">
      <dgm:prSet presAssocID="{45B5D261-4BB8-4B67-A631-D7512F12C5D3}" presName="compNode" presStyleCnt="0"/>
      <dgm:spPr/>
    </dgm:pt>
    <dgm:pt modelId="{60E7A933-75AB-4583-9348-74F5FE367C14}" type="pres">
      <dgm:prSet presAssocID="{45B5D261-4BB8-4B67-A631-D7512F12C5D3}" presName="node" presStyleLbl="node1" presStyleIdx="1" presStyleCnt="6">
        <dgm:presLayoutVars>
          <dgm:bulletEnabled val="1"/>
        </dgm:presLayoutVars>
      </dgm:prSet>
      <dgm:spPr/>
    </dgm:pt>
    <dgm:pt modelId="{4A16B866-D4D4-437D-9D70-C325BB6AC18B}" type="pres">
      <dgm:prSet presAssocID="{45B5D261-4BB8-4B67-A631-D7512F12C5D3}" presName="invisiNode" presStyleLbl="node1" presStyleIdx="1" presStyleCnt="6"/>
      <dgm:spPr/>
    </dgm:pt>
    <dgm:pt modelId="{0480C76A-F489-4272-984A-C9BCCD4803CC}" type="pres">
      <dgm:prSet presAssocID="{45B5D261-4BB8-4B67-A631-D7512F12C5D3}" presName="imagNode" presStyleLbl="fgImgPlace1" presStyleIdx="1" presStyleCnt="6" custLinFactNeighborY="8955"/>
      <dgm:spPr>
        <a:blipFill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9C564AB3-238C-4108-A97B-0F56DC465D48}" type="pres">
      <dgm:prSet presAssocID="{74ABC9E5-B026-49DA-9752-9190C9A05501}" presName="sibTrans" presStyleLbl="sibTrans2D1" presStyleIdx="0" presStyleCnt="0"/>
      <dgm:spPr/>
    </dgm:pt>
    <dgm:pt modelId="{AC367984-2A1C-4F15-B2BA-605833B7D515}" type="pres">
      <dgm:prSet presAssocID="{28891D04-3B66-48F1-8B37-E27F3D414782}" presName="compNode" presStyleCnt="0"/>
      <dgm:spPr/>
    </dgm:pt>
    <dgm:pt modelId="{F75937D6-5006-4F07-8990-32BB802DBAA3}" type="pres">
      <dgm:prSet presAssocID="{28891D04-3B66-48F1-8B37-E27F3D414782}" presName="node" presStyleLbl="node1" presStyleIdx="2" presStyleCnt="6">
        <dgm:presLayoutVars>
          <dgm:bulletEnabled val="1"/>
        </dgm:presLayoutVars>
      </dgm:prSet>
      <dgm:spPr/>
    </dgm:pt>
    <dgm:pt modelId="{65CAC9EC-D7E5-4B95-AE64-E377C6872AF6}" type="pres">
      <dgm:prSet presAssocID="{28891D04-3B66-48F1-8B37-E27F3D414782}" presName="invisiNode" presStyleLbl="node1" presStyleIdx="2" presStyleCnt="6"/>
      <dgm:spPr/>
    </dgm:pt>
    <dgm:pt modelId="{BCEF11FB-B0C8-48BD-A46A-FD695C9973F2}" type="pres">
      <dgm:prSet presAssocID="{28891D04-3B66-48F1-8B37-E27F3D414782}" presName="imagNode" presStyleLbl="fgImgPlace1" presStyleIdx="2" presStyleCnt="6" custLinFactNeighborY="8955"/>
      <dgm:spPr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</dgm:spPr>
    </dgm:pt>
    <dgm:pt modelId="{979111EF-E1E3-4B13-8497-473F2D24B2FB}" type="pres">
      <dgm:prSet presAssocID="{B1F0E2A1-EACF-465F-BDBE-2B7F228F20BC}" presName="sibTrans" presStyleLbl="sibTrans2D1" presStyleIdx="0" presStyleCnt="0"/>
      <dgm:spPr/>
    </dgm:pt>
    <dgm:pt modelId="{991BC10A-0E8C-45AE-83A4-A0FEF3FCA0B8}" type="pres">
      <dgm:prSet presAssocID="{AB0F24E9-7C58-4666-A2F7-4E4EED8C8256}" presName="compNode" presStyleCnt="0"/>
      <dgm:spPr/>
    </dgm:pt>
    <dgm:pt modelId="{83B0529E-55DD-4A5F-9A04-806539999D5F}" type="pres">
      <dgm:prSet presAssocID="{AB0F24E9-7C58-4666-A2F7-4E4EED8C8256}" presName="node" presStyleLbl="node1" presStyleIdx="3" presStyleCnt="6">
        <dgm:presLayoutVars>
          <dgm:bulletEnabled val="1"/>
        </dgm:presLayoutVars>
      </dgm:prSet>
      <dgm:spPr/>
    </dgm:pt>
    <dgm:pt modelId="{EDE0C011-D476-4A5C-8E5C-8DAFACE7BDCE}" type="pres">
      <dgm:prSet presAssocID="{AB0F24E9-7C58-4666-A2F7-4E4EED8C8256}" presName="invisiNode" presStyleLbl="node1" presStyleIdx="3" presStyleCnt="6"/>
      <dgm:spPr/>
    </dgm:pt>
    <dgm:pt modelId="{52F33C4A-A4EE-4CCB-AEA6-1A3A5ED503BF}" type="pres">
      <dgm:prSet presAssocID="{AB0F24E9-7C58-4666-A2F7-4E4EED8C8256}" presName="imagNode" presStyleLbl="fgImgPlace1" presStyleIdx="3" presStyleCnt="6" custLinFactNeighborY="8955"/>
      <dgm:spPr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34000" r="-34000"/>
          </a:stretch>
        </a:blipFill>
      </dgm:spPr>
    </dgm:pt>
    <dgm:pt modelId="{A1878852-1356-4946-B20E-BA82C63B747F}" type="pres">
      <dgm:prSet presAssocID="{3C9A5942-75AD-4071-9911-906471CC9724}" presName="sibTrans" presStyleLbl="sibTrans2D1" presStyleIdx="0" presStyleCnt="0"/>
      <dgm:spPr/>
    </dgm:pt>
    <dgm:pt modelId="{8BB37F61-86BD-45C0-9A71-9582635D3301}" type="pres">
      <dgm:prSet presAssocID="{BE3752B6-68AF-4C48-8689-65E4F9FD0041}" presName="compNode" presStyleCnt="0"/>
      <dgm:spPr/>
    </dgm:pt>
    <dgm:pt modelId="{190786A4-D687-4D8C-82F9-1B9EE830A1BF}" type="pres">
      <dgm:prSet presAssocID="{BE3752B6-68AF-4C48-8689-65E4F9FD0041}" presName="node" presStyleLbl="node1" presStyleIdx="4" presStyleCnt="6">
        <dgm:presLayoutVars>
          <dgm:bulletEnabled val="1"/>
        </dgm:presLayoutVars>
      </dgm:prSet>
      <dgm:spPr/>
    </dgm:pt>
    <dgm:pt modelId="{431CEBE8-F83D-4D16-8997-A89C1C994324}" type="pres">
      <dgm:prSet presAssocID="{BE3752B6-68AF-4C48-8689-65E4F9FD0041}" presName="invisiNode" presStyleLbl="node1" presStyleIdx="4" presStyleCnt="6"/>
      <dgm:spPr/>
    </dgm:pt>
    <dgm:pt modelId="{34027CD6-6121-4CE3-92F5-4F67227F535C}" type="pres">
      <dgm:prSet presAssocID="{BE3752B6-68AF-4C48-8689-65E4F9FD0041}" presName="imagNode" presStyleLbl="fgImgPlace1" presStyleIdx="4" presStyleCnt="6" custLinFactNeighborY="8955"/>
      <dgm:spPr>
        <a:blipFill>
          <a:blip xmlns:r="http://schemas.openxmlformats.org/officeDocument/2006/relationships" r:embed="rId6"/>
          <a:srcRect/>
          <a:stretch>
            <a:fillRect t="-30000" b="-30000"/>
          </a:stretch>
        </a:blipFill>
      </dgm:spPr>
    </dgm:pt>
    <dgm:pt modelId="{1A06E019-BAA8-4F29-B008-03BC92D8151F}" type="pres">
      <dgm:prSet presAssocID="{8EC2F935-BF32-4225-945A-2E8DBA6956C0}" presName="sibTrans" presStyleLbl="sibTrans2D1" presStyleIdx="0" presStyleCnt="0"/>
      <dgm:spPr/>
    </dgm:pt>
    <dgm:pt modelId="{4C6E9333-92B7-4487-B4D5-E199E0E078D2}" type="pres">
      <dgm:prSet presAssocID="{2B6B5E96-A3E3-4BB6-B571-125968F21B6E}" presName="compNode" presStyleCnt="0"/>
      <dgm:spPr/>
    </dgm:pt>
    <dgm:pt modelId="{4505BA4A-B425-49D4-A400-90495A3C376E}" type="pres">
      <dgm:prSet presAssocID="{2B6B5E96-A3E3-4BB6-B571-125968F21B6E}" presName="node" presStyleLbl="node1" presStyleIdx="5" presStyleCnt="6">
        <dgm:presLayoutVars>
          <dgm:bulletEnabled val="1"/>
        </dgm:presLayoutVars>
      </dgm:prSet>
      <dgm:spPr/>
    </dgm:pt>
    <dgm:pt modelId="{A676F745-68B4-4F47-8421-3655CB86B40B}" type="pres">
      <dgm:prSet presAssocID="{2B6B5E96-A3E3-4BB6-B571-125968F21B6E}" presName="invisiNode" presStyleLbl="node1" presStyleIdx="5" presStyleCnt="6"/>
      <dgm:spPr/>
    </dgm:pt>
    <dgm:pt modelId="{F32FAFF2-500E-466B-9FBF-DDA436B1AB42}" type="pres">
      <dgm:prSet presAssocID="{2B6B5E96-A3E3-4BB6-B571-125968F21B6E}" presName="imagNode" presStyleLbl="fgImgPlace1" presStyleIdx="5" presStyleCnt="6" custLinFactNeighborY="8955"/>
      <dgm:spPr>
        <a:blipFill>
          <a:blip xmlns:r="http://schemas.openxmlformats.org/officeDocument/2006/relationships" r:embed="rId7"/>
          <a:srcRect/>
          <a:stretch>
            <a:fillRect l="-21000" r="-21000"/>
          </a:stretch>
        </a:blipFill>
      </dgm:spPr>
    </dgm:pt>
  </dgm:ptLst>
  <dgm:cxnLst>
    <dgm:cxn modelId="{DCC89F04-E563-47B5-9F15-0F595F55B95D}" srcId="{8AEA729B-5743-40CC-9E82-60CAC461D8EE}" destId="{28891D04-3B66-48F1-8B37-E27F3D414782}" srcOrd="2" destOrd="0" parTransId="{A758897E-7B1E-4209-991E-404ED749CB33}" sibTransId="{B1F0E2A1-EACF-465F-BDBE-2B7F228F20BC}"/>
    <dgm:cxn modelId="{28ABC809-0FF0-4A1E-A1C4-1CF9B0BA4A90}" type="presOf" srcId="{BE3752B6-68AF-4C48-8689-65E4F9FD0041}" destId="{190786A4-D687-4D8C-82F9-1B9EE830A1BF}" srcOrd="0" destOrd="0" presId="urn:microsoft.com/office/officeart/2005/8/layout/pList2"/>
    <dgm:cxn modelId="{C820080E-432B-4EF9-B475-6675E1DE2CC6}" type="presOf" srcId="{74ABC9E5-B026-49DA-9752-9190C9A05501}" destId="{9C564AB3-238C-4108-A97B-0F56DC465D48}" srcOrd="0" destOrd="0" presId="urn:microsoft.com/office/officeart/2005/8/layout/pList2"/>
    <dgm:cxn modelId="{02B47620-4AC7-4D42-86C5-B15AC8BDA404}" srcId="{8AEA729B-5743-40CC-9E82-60CAC461D8EE}" destId="{2B6B5E96-A3E3-4BB6-B571-125968F21B6E}" srcOrd="5" destOrd="0" parTransId="{54D610AF-CEAD-44D1-B458-5AA9D44B2A60}" sibTransId="{1EF54045-3D22-42FF-824B-F3007E88494E}"/>
    <dgm:cxn modelId="{916D6432-BD72-47D6-9590-DF736EFB2C8E}" type="presOf" srcId="{7D45FAE6-6FA8-4901-BE0C-145723AA85C3}" destId="{FBC3D8CF-A2E1-44DE-B40C-4D30EE388260}" srcOrd="0" destOrd="0" presId="urn:microsoft.com/office/officeart/2005/8/layout/pList2"/>
    <dgm:cxn modelId="{AC91E93D-0ACA-4484-91E0-AF24185865CE}" type="presOf" srcId="{28891D04-3B66-48F1-8B37-E27F3D414782}" destId="{F75937D6-5006-4F07-8990-32BB802DBAA3}" srcOrd="0" destOrd="0" presId="urn:microsoft.com/office/officeart/2005/8/layout/pList2"/>
    <dgm:cxn modelId="{8FA7AE5B-79F1-4BF4-84EB-488C04E4CFEF}" type="presOf" srcId="{8EC2F935-BF32-4225-945A-2E8DBA6956C0}" destId="{1A06E019-BAA8-4F29-B008-03BC92D8151F}" srcOrd="0" destOrd="0" presId="urn:microsoft.com/office/officeart/2005/8/layout/pList2"/>
    <dgm:cxn modelId="{77CA8742-A296-4AB3-9570-D4DECEEBC62E}" type="presOf" srcId="{45B5D261-4BB8-4B67-A631-D7512F12C5D3}" destId="{60E7A933-75AB-4583-9348-74F5FE367C14}" srcOrd="0" destOrd="0" presId="urn:microsoft.com/office/officeart/2005/8/layout/pList2"/>
    <dgm:cxn modelId="{250E4D56-C4DE-4B65-89AF-CCA748B9F4B9}" srcId="{8AEA729B-5743-40CC-9E82-60CAC461D8EE}" destId="{AB0F24E9-7C58-4666-A2F7-4E4EED8C8256}" srcOrd="3" destOrd="0" parTransId="{29309698-8049-47FC-8867-0567AB9F9D13}" sibTransId="{3C9A5942-75AD-4071-9911-906471CC9724}"/>
    <dgm:cxn modelId="{6622B27B-0C18-4DCE-9A17-C3E3A2E3DFAF}" type="presOf" srcId="{3C9A5942-75AD-4071-9911-906471CC9724}" destId="{A1878852-1356-4946-B20E-BA82C63B747F}" srcOrd="0" destOrd="0" presId="urn:microsoft.com/office/officeart/2005/8/layout/pList2"/>
    <dgm:cxn modelId="{FF22B081-4436-49EB-86F4-983E81E538F4}" type="presOf" srcId="{AB0F24E9-7C58-4666-A2F7-4E4EED8C8256}" destId="{83B0529E-55DD-4A5F-9A04-806539999D5F}" srcOrd="0" destOrd="0" presId="urn:microsoft.com/office/officeart/2005/8/layout/pList2"/>
    <dgm:cxn modelId="{313355A6-70DE-4063-AFCA-9FEDDF29C54A}" srcId="{8AEA729B-5743-40CC-9E82-60CAC461D8EE}" destId="{45B5D261-4BB8-4B67-A631-D7512F12C5D3}" srcOrd="1" destOrd="0" parTransId="{2C8CBC4E-09E1-4652-9E3C-620F8052EC1D}" sibTransId="{74ABC9E5-B026-49DA-9752-9190C9A05501}"/>
    <dgm:cxn modelId="{5A318CC5-CD32-4E73-9C27-5AD68C18C3A5}" srcId="{8AEA729B-5743-40CC-9E82-60CAC461D8EE}" destId="{7D45FAE6-6FA8-4901-BE0C-145723AA85C3}" srcOrd="0" destOrd="0" parTransId="{9E3F7CA9-60F2-432D-9F09-226565471332}" sibTransId="{1EE127FC-97E8-43D9-AE9F-620CC73CF9E5}"/>
    <dgm:cxn modelId="{86A1D2C7-1C18-491D-B983-082BFBCCE6B3}" type="presOf" srcId="{2B6B5E96-A3E3-4BB6-B571-125968F21B6E}" destId="{4505BA4A-B425-49D4-A400-90495A3C376E}" srcOrd="0" destOrd="0" presId="urn:microsoft.com/office/officeart/2005/8/layout/pList2"/>
    <dgm:cxn modelId="{CA80B5CE-CE54-4FC4-AE4F-18784B5B2643}" type="presOf" srcId="{8AEA729B-5743-40CC-9E82-60CAC461D8EE}" destId="{24F961D1-10F4-470B-9050-52F7D1280CBE}" srcOrd="0" destOrd="0" presId="urn:microsoft.com/office/officeart/2005/8/layout/pList2"/>
    <dgm:cxn modelId="{ECB683DA-574E-4B15-8218-400612739828}" type="presOf" srcId="{1EE127FC-97E8-43D9-AE9F-620CC73CF9E5}" destId="{7D577B11-0DE0-43E2-8802-4ABA67694A9A}" srcOrd="0" destOrd="0" presId="urn:microsoft.com/office/officeart/2005/8/layout/pList2"/>
    <dgm:cxn modelId="{7BC97BDD-F6F1-4645-87BF-40FA76146360}" srcId="{8AEA729B-5743-40CC-9E82-60CAC461D8EE}" destId="{BE3752B6-68AF-4C48-8689-65E4F9FD0041}" srcOrd="4" destOrd="0" parTransId="{21F77C6F-C7D7-4881-964A-A162E30A0A5D}" sibTransId="{8EC2F935-BF32-4225-945A-2E8DBA6956C0}"/>
    <dgm:cxn modelId="{BE3099E1-8373-41B1-B8D6-CC81CF957ABF}" type="presOf" srcId="{B1F0E2A1-EACF-465F-BDBE-2B7F228F20BC}" destId="{979111EF-E1E3-4B13-8497-473F2D24B2FB}" srcOrd="0" destOrd="0" presId="urn:microsoft.com/office/officeart/2005/8/layout/pList2"/>
    <dgm:cxn modelId="{197E53D3-2BA0-48DD-A88B-E29E65D1226D}" type="presParOf" srcId="{24F961D1-10F4-470B-9050-52F7D1280CBE}" destId="{10BD40DF-2F67-49A0-B3C4-10356229AED7}" srcOrd="0" destOrd="0" presId="urn:microsoft.com/office/officeart/2005/8/layout/pList2"/>
    <dgm:cxn modelId="{15D29B6F-7914-40FA-A5F7-F1E47B908DF6}" type="presParOf" srcId="{24F961D1-10F4-470B-9050-52F7D1280CBE}" destId="{8397B70A-BEEA-4056-9987-EB8FBFAA2C8B}" srcOrd="1" destOrd="0" presId="urn:microsoft.com/office/officeart/2005/8/layout/pList2"/>
    <dgm:cxn modelId="{29C513B0-E58A-47E3-A734-E71E05BABBF1}" type="presParOf" srcId="{8397B70A-BEEA-4056-9987-EB8FBFAA2C8B}" destId="{C7FBF6AF-95AA-49E9-8792-1A94C053008E}" srcOrd="0" destOrd="0" presId="urn:microsoft.com/office/officeart/2005/8/layout/pList2"/>
    <dgm:cxn modelId="{51936976-5BD3-4B18-9DBF-09D1E36338AC}" type="presParOf" srcId="{C7FBF6AF-95AA-49E9-8792-1A94C053008E}" destId="{FBC3D8CF-A2E1-44DE-B40C-4D30EE388260}" srcOrd="0" destOrd="0" presId="urn:microsoft.com/office/officeart/2005/8/layout/pList2"/>
    <dgm:cxn modelId="{26507AC1-ED5F-428B-BCE6-BA270E021ABE}" type="presParOf" srcId="{C7FBF6AF-95AA-49E9-8792-1A94C053008E}" destId="{16F6E8EB-08BC-41B7-8AE5-B3BFEF21EDE9}" srcOrd="1" destOrd="0" presId="urn:microsoft.com/office/officeart/2005/8/layout/pList2"/>
    <dgm:cxn modelId="{EFD2A7F0-D408-4054-9F42-C3951FB16382}" type="presParOf" srcId="{C7FBF6AF-95AA-49E9-8792-1A94C053008E}" destId="{AE3DE968-FD5C-403E-B70B-36161398507B}" srcOrd="2" destOrd="0" presId="urn:microsoft.com/office/officeart/2005/8/layout/pList2"/>
    <dgm:cxn modelId="{98E31496-E5F0-4E2F-8B8E-03547889A73E}" type="presParOf" srcId="{8397B70A-BEEA-4056-9987-EB8FBFAA2C8B}" destId="{7D577B11-0DE0-43E2-8802-4ABA67694A9A}" srcOrd="1" destOrd="0" presId="urn:microsoft.com/office/officeart/2005/8/layout/pList2"/>
    <dgm:cxn modelId="{D37A0E1F-B702-43E7-8045-7DDDE22FE9FD}" type="presParOf" srcId="{8397B70A-BEEA-4056-9987-EB8FBFAA2C8B}" destId="{2B862190-A438-4365-B4D0-B1A4C27EC25C}" srcOrd="2" destOrd="0" presId="urn:microsoft.com/office/officeart/2005/8/layout/pList2"/>
    <dgm:cxn modelId="{D2A7E709-B1A0-4B53-9D5D-05017F477FEF}" type="presParOf" srcId="{2B862190-A438-4365-B4D0-B1A4C27EC25C}" destId="{60E7A933-75AB-4583-9348-74F5FE367C14}" srcOrd="0" destOrd="0" presId="urn:microsoft.com/office/officeart/2005/8/layout/pList2"/>
    <dgm:cxn modelId="{C424A8E2-B58B-43E9-ABB4-D8FF342AC80C}" type="presParOf" srcId="{2B862190-A438-4365-B4D0-B1A4C27EC25C}" destId="{4A16B866-D4D4-437D-9D70-C325BB6AC18B}" srcOrd="1" destOrd="0" presId="urn:microsoft.com/office/officeart/2005/8/layout/pList2"/>
    <dgm:cxn modelId="{B2C94CE4-7401-4C91-9D26-92C27682C7E3}" type="presParOf" srcId="{2B862190-A438-4365-B4D0-B1A4C27EC25C}" destId="{0480C76A-F489-4272-984A-C9BCCD4803CC}" srcOrd="2" destOrd="0" presId="urn:microsoft.com/office/officeart/2005/8/layout/pList2"/>
    <dgm:cxn modelId="{8CCFD7A3-D25C-4208-AAD4-D9272C2E9778}" type="presParOf" srcId="{8397B70A-BEEA-4056-9987-EB8FBFAA2C8B}" destId="{9C564AB3-238C-4108-A97B-0F56DC465D48}" srcOrd="3" destOrd="0" presId="urn:microsoft.com/office/officeart/2005/8/layout/pList2"/>
    <dgm:cxn modelId="{AF50165E-B3E1-4D1C-94EC-BAB1F9557343}" type="presParOf" srcId="{8397B70A-BEEA-4056-9987-EB8FBFAA2C8B}" destId="{AC367984-2A1C-4F15-B2BA-605833B7D515}" srcOrd="4" destOrd="0" presId="urn:microsoft.com/office/officeart/2005/8/layout/pList2"/>
    <dgm:cxn modelId="{48AE1565-4F13-44CF-9FB7-27B742E1E956}" type="presParOf" srcId="{AC367984-2A1C-4F15-B2BA-605833B7D515}" destId="{F75937D6-5006-4F07-8990-32BB802DBAA3}" srcOrd="0" destOrd="0" presId="urn:microsoft.com/office/officeart/2005/8/layout/pList2"/>
    <dgm:cxn modelId="{3099FCBC-9DAC-4EBF-BA8B-D061720AAD7E}" type="presParOf" srcId="{AC367984-2A1C-4F15-B2BA-605833B7D515}" destId="{65CAC9EC-D7E5-4B95-AE64-E377C6872AF6}" srcOrd="1" destOrd="0" presId="urn:microsoft.com/office/officeart/2005/8/layout/pList2"/>
    <dgm:cxn modelId="{F59690BF-5471-4F22-AA43-2DE8D6A82CDA}" type="presParOf" srcId="{AC367984-2A1C-4F15-B2BA-605833B7D515}" destId="{BCEF11FB-B0C8-48BD-A46A-FD695C9973F2}" srcOrd="2" destOrd="0" presId="urn:microsoft.com/office/officeart/2005/8/layout/pList2"/>
    <dgm:cxn modelId="{2A2151A4-4DE8-473F-B0B5-1DA4D6F1AA07}" type="presParOf" srcId="{8397B70A-BEEA-4056-9987-EB8FBFAA2C8B}" destId="{979111EF-E1E3-4B13-8497-473F2D24B2FB}" srcOrd="5" destOrd="0" presId="urn:microsoft.com/office/officeart/2005/8/layout/pList2"/>
    <dgm:cxn modelId="{5C12403F-9311-4916-A7ED-3A1A0E60FDFA}" type="presParOf" srcId="{8397B70A-BEEA-4056-9987-EB8FBFAA2C8B}" destId="{991BC10A-0E8C-45AE-83A4-A0FEF3FCA0B8}" srcOrd="6" destOrd="0" presId="urn:microsoft.com/office/officeart/2005/8/layout/pList2"/>
    <dgm:cxn modelId="{7401C8FD-7221-4BD8-A00B-7E63D1184D40}" type="presParOf" srcId="{991BC10A-0E8C-45AE-83A4-A0FEF3FCA0B8}" destId="{83B0529E-55DD-4A5F-9A04-806539999D5F}" srcOrd="0" destOrd="0" presId="urn:microsoft.com/office/officeart/2005/8/layout/pList2"/>
    <dgm:cxn modelId="{469BEE5A-879C-4D37-9E0F-8F04B85FB433}" type="presParOf" srcId="{991BC10A-0E8C-45AE-83A4-A0FEF3FCA0B8}" destId="{EDE0C011-D476-4A5C-8E5C-8DAFACE7BDCE}" srcOrd="1" destOrd="0" presId="urn:microsoft.com/office/officeart/2005/8/layout/pList2"/>
    <dgm:cxn modelId="{45D0A356-EBF2-46C0-9FB7-99BDCD2A8AF7}" type="presParOf" srcId="{991BC10A-0E8C-45AE-83A4-A0FEF3FCA0B8}" destId="{52F33C4A-A4EE-4CCB-AEA6-1A3A5ED503BF}" srcOrd="2" destOrd="0" presId="urn:microsoft.com/office/officeart/2005/8/layout/pList2"/>
    <dgm:cxn modelId="{B44FA62A-E473-4036-8DC7-D03F1C93629F}" type="presParOf" srcId="{8397B70A-BEEA-4056-9987-EB8FBFAA2C8B}" destId="{A1878852-1356-4946-B20E-BA82C63B747F}" srcOrd="7" destOrd="0" presId="urn:microsoft.com/office/officeart/2005/8/layout/pList2"/>
    <dgm:cxn modelId="{9C356BCF-D06E-4453-9851-59BAAEEFD5E0}" type="presParOf" srcId="{8397B70A-BEEA-4056-9987-EB8FBFAA2C8B}" destId="{8BB37F61-86BD-45C0-9A71-9582635D3301}" srcOrd="8" destOrd="0" presId="urn:microsoft.com/office/officeart/2005/8/layout/pList2"/>
    <dgm:cxn modelId="{897A4802-528C-4568-9234-055C0715B7ED}" type="presParOf" srcId="{8BB37F61-86BD-45C0-9A71-9582635D3301}" destId="{190786A4-D687-4D8C-82F9-1B9EE830A1BF}" srcOrd="0" destOrd="0" presId="urn:microsoft.com/office/officeart/2005/8/layout/pList2"/>
    <dgm:cxn modelId="{63915CA4-9C25-4CD8-A64F-174FAECEB351}" type="presParOf" srcId="{8BB37F61-86BD-45C0-9A71-9582635D3301}" destId="{431CEBE8-F83D-4D16-8997-A89C1C994324}" srcOrd="1" destOrd="0" presId="urn:microsoft.com/office/officeart/2005/8/layout/pList2"/>
    <dgm:cxn modelId="{6F0ED8E4-994C-41C1-BCA9-DB4C4212032C}" type="presParOf" srcId="{8BB37F61-86BD-45C0-9A71-9582635D3301}" destId="{34027CD6-6121-4CE3-92F5-4F67227F535C}" srcOrd="2" destOrd="0" presId="urn:microsoft.com/office/officeart/2005/8/layout/pList2"/>
    <dgm:cxn modelId="{E5215491-86A4-46F6-B8C5-47EFB35287C0}" type="presParOf" srcId="{8397B70A-BEEA-4056-9987-EB8FBFAA2C8B}" destId="{1A06E019-BAA8-4F29-B008-03BC92D8151F}" srcOrd="9" destOrd="0" presId="urn:microsoft.com/office/officeart/2005/8/layout/pList2"/>
    <dgm:cxn modelId="{E65F3A12-6179-450E-9EBF-47AD257636E7}" type="presParOf" srcId="{8397B70A-BEEA-4056-9987-EB8FBFAA2C8B}" destId="{4C6E9333-92B7-4487-B4D5-E199E0E078D2}" srcOrd="10" destOrd="0" presId="urn:microsoft.com/office/officeart/2005/8/layout/pList2"/>
    <dgm:cxn modelId="{D0972836-34A7-4CEC-8166-CA5F8FADDB8F}" type="presParOf" srcId="{4C6E9333-92B7-4487-B4D5-E199E0E078D2}" destId="{4505BA4A-B425-49D4-A400-90495A3C376E}" srcOrd="0" destOrd="0" presId="urn:microsoft.com/office/officeart/2005/8/layout/pList2"/>
    <dgm:cxn modelId="{7B6081A3-DFAB-40C6-A589-94792B549C80}" type="presParOf" srcId="{4C6E9333-92B7-4487-B4D5-E199E0E078D2}" destId="{A676F745-68B4-4F47-8421-3655CB86B40B}" srcOrd="1" destOrd="0" presId="urn:microsoft.com/office/officeart/2005/8/layout/pList2"/>
    <dgm:cxn modelId="{CF62ADA3-5A38-4ECB-BC32-2B0BB70B1CBE}" type="presParOf" srcId="{4C6E9333-92B7-4487-B4D5-E199E0E078D2}" destId="{F32FAFF2-500E-466B-9FBF-DDA436B1AB4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F2D5BE-6A8A-434E-8811-FFD0C25BDF0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72DF6-B322-4D05-9B3F-82B3603B4428}">
      <dgm:prSet phldrT="[Text]" custT="1"/>
      <dgm:spPr/>
      <dgm:t>
        <a:bodyPr/>
        <a:lstStyle/>
        <a:p>
          <a:endParaRPr lang="en-US" sz="2800" b="1">
            <a:solidFill>
              <a:schemeClr val="accent1"/>
            </a:solidFill>
          </a:endParaRPr>
        </a:p>
      </dgm:t>
    </dgm:pt>
    <dgm:pt modelId="{3F84EE72-2350-4476-8BAF-25759868931B}" type="parTrans" cxnId="{F94F9A23-10C3-48F3-8F94-48E09F0F1530}">
      <dgm:prSet/>
      <dgm:spPr/>
      <dgm:t>
        <a:bodyPr/>
        <a:lstStyle/>
        <a:p>
          <a:endParaRPr lang="en-US" sz="1800"/>
        </a:p>
      </dgm:t>
    </dgm:pt>
    <dgm:pt modelId="{E268058E-B472-4825-AB12-AFAB908228BD}" type="sibTrans" cxnId="{F94F9A23-10C3-48F3-8F94-48E09F0F1530}">
      <dgm:prSet/>
      <dgm:spPr>
        <a:noFill/>
        <a:ln>
          <a:noFill/>
        </a:ln>
      </dgm:spPr>
      <dgm:t>
        <a:bodyPr/>
        <a:lstStyle/>
        <a:p>
          <a:endParaRPr lang="en-US" sz="1800"/>
        </a:p>
      </dgm:t>
    </dgm:pt>
    <dgm:pt modelId="{0EAF52DC-F086-410C-80B8-4CAB76939216}">
      <dgm:prSet phldrT="[Text]" custT="1"/>
      <dgm:spPr/>
      <dgm:t>
        <a:bodyPr/>
        <a:lstStyle/>
        <a:p>
          <a:r>
            <a:rPr lang="en-US" sz="3200" b="1">
              <a:solidFill>
                <a:schemeClr val="bg2">
                  <a:lumMod val="50000"/>
                </a:schemeClr>
              </a:solidFill>
              <a:latin typeface="+mj-lt"/>
            </a:rPr>
            <a:t>Implementation</a:t>
          </a:r>
        </a:p>
      </dgm:t>
    </dgm:pt>
    <dgm:pt modelId="{63E5C4B1-8857-4288-BBBB-3BD57E26F7C7}" type="parTrans" cxnId="{6BCAB512-B69D-4E6E-9E51-E9200D540F9A}">
      <dgm:prSet/>
      <dgm:spPr/>
      <dgm:t>
        <a:bodyPr/>
        <a:lstStyle/>
        <a:p>
          <a:endParaRPr lang="en-US"/>
        </a:p>
      </dgm:t>
    </dgm:pt>
    <dgm:pt modelId="{7B7D3257-57D9-4DE3-946A-2A5A23BADFF4}" type="sibTrans" cxnId="{6BCAB512-B69D-4E6E-9E51-E9200D540F9A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37744727-3075-4D7B-9515-C7BC8F883910}">
      <dgm:prSet phldrT="[Text]" custT="1"/>
      <dgm:spPr/>
      <dgm:t>
        <a:bodyPr/>
        <a:lstStyle/>
        <a:p>
          <a:endParaRPr lang="en-US" sz="2800" b="1">
            <a:solidFill>
              <a:srgbClr val="005B82"/>
            </a:solidFill>
          </a:endParaRPr>
        </a:p>
        <a:p>
          <a:endParaRPr lang="en-US" sz="2800" b="1">
            <a:solidFill>
              <a:srgbClr val="005B82"/>
            </a:solidFill>
          </a:endParaRPr>
        </a:p>
      </dgm:t>
    </dgm:pt>
    <dgm:pt modelId="{B36FD442-DEFE-466F-B818-28946EB3AC65}" type="parTrans" cxnId="{E67D34DE-2ABF-4F37-8C4E-C3EBEF75D93E}">
      <dgm:prSet/>
      <dgm:spPr/>
      <dgm:t>
        <a:bodyPr/>
        <a:lstStyle/>
        <a:p>
          <a:endParaRPr lang="en-US"/>
        </a:p>
      </dgm:t>
    </dgm:pt>
    <dgm:pt modelId="{CC0BD27F-A67B-4847-A208-36804B7AB743}" type="sibTrans" cxnId="{E67D34DE-2ABF-4F37-8C4E-C3EBEF75D93E}">
      <dgm:prSet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D6139084-4AAA-4847-B349-46D54F59073A}" type="pres">
      <dgm:prSet presAssocID="{F7F2D5BE-6A8A-434E-8811-FFD0C25BDF04}" presName="cycle" presStyleCnt="0">
        <dgm:presLayoutVars>
          <dgm:dir/>
          <dgm:resizeHandles val="exact"/>
        </dgm:presLayoutVars>
      </dgm:prSet>
      <dgm:spPr/>
    </dgm:pt>
    <dgm:pt modelId="{09C393F0-5906-4BA8-80F8-2CC909A520F1}" type="pres">
      <dgm:prSet presAssocID="{AB672DF6-B322-4D05-9B3F-82B3603B4428}" presName="dummy" presStyleCnt="0"/>
      <dgm:spPr/>
    </dgm:pt>
    <dgm:pt modelId="{B2931DAC-01E5-4DA0-AAA8-4A0DA64D8BFD}" type="pres">
      <dgm:prSet presAssocID="{AB672DF6-B322-4D05-9B3F-82B3603B4428}" presName="node" presStyleLbl="revTx" presStyleIdx="0" presStyleCnt="3" custRadScaleRad="85203" custRadScaleInc="9717">
        <dgm:presLayoutVars>
          <dgm:bulletEnabled val="1"/>
        </dgm:presLayoutVars>
      </dgm:prSet>
      <dgm:spPr/>
    </dgm:pt>
    <dgm:pt modelId="{43FCFE64-85C2-4078-A833-ADA790A40DA8}" type="pres">
      <dgm:prSet presAssocID="{E268058E-B472-4825-AB12-AFAB908228BD}" presName="sibTrans" presStyleLbl="node1" presStyleIdx="0" presStyleCnt="3" custScaleX="113880" custScaleY="104110" custLinFactNeighborX="-6447" custLinFactNeighborY="-7863"/>
      <dgm:spPr/>
    </dgm:pt>
    <dgm:pt modelId="{12DC11D3-4E16-46AB-B64E-6354D010CDF2}" type="pres">
      <dgm:prSet presAssocID="{0EAF52DC-F086-410C-80B8-4CAB76939216}" presName="dummy" presStyleCnt="0"/>
      <dgm:spPr/>
    </dgm:pt>
    <dgm:pt modelId="{5594B868-C0AD-4ECA-8F2E-46E1EE4D7572}" type="pres">
      <dgm:prSet presAssocID="{0EAF52DC-F086-410C-80B8-4CAB76939216}" presName="node" presStyleLbl="revTx" presStyleIdx="1" presStyleCnt="3" custScaleX="177528" custScaleY="32902" custRadScaleRad="110919" custRadScaleInc="919">
        <dgm:presLayoutVars>
          <dgm:bulletEnabled val="1"/>
        </dgm:presLayoutVars>
      </dgm:prSet>
      <dgm:spPr/>
    </dgm:pt>
    <dgm:pt modelId="{218A278B-422B-456E-AA3C-338248062FE6}" type="pres">
      <dgm:prSet presAssocID="{7B7D3257-57D9-4DE3-946A-2A5A23BADFF4}" presName="sibTrans" presStyleLbl="node1" presStyleIdx="1" presStyleCnt="3" custScaleX="107817" custScaleY="106167" custLinFactNeighborX="-10133" custLinFactNeighborY="-7823"/>
      <dgm:spPr/>
    </dgm:pt>
    <dgm:pt modelId="{80D30844-9443-4393-A2FB-8B987BB4099E}" type="pres">
      <dgm:prSet presAssocID="{37744727-3075-4D7B-9515-C7BC8F883910}" presName="dummy" presStyleCnt="0"/>
      <dgm:spPr/>
    </dgm:pt>
    <dgm:pt modelId="{26C07EF8-EE2C-40D6-B976-BC2153CF36A7}" type="pres">
      <dgm:prSet presAssocID="{37744727-3075-4D7B-9515-C7BC8F883910}" presName="node" presStyleLbl="revTx" presStyleIdx="2" presStyleCnt="3" custScaleX="123667" custRadScaleRad="104831" custRadScaleInc="-32552">
        <dgm:presLayoutVars>
          <dgm:bulletEnabled val="1"/>
        </dgm:presLayoutVars>
      </dgm:prSet>
      <dgm:spPr/>
    </dgm:pt>
    <dgm:pt modelId="{7025344D-1748-4C24-9136-93DAE391E9EA}" type="pres">
      <dgm:prSet presAssocID="{CC0BD27F-A67B-4847-A208-36804B7AB743}" presName="sibTrans" presStyleLbl="node1" presStyleIdx="2" presStyleCnt="3" custScaleX="133175" custScaleY="114595" custLinFactNeighborX="6438" custLinFactNeighborY="-24680"/>
      <dgm:spPr/>
    </dgm:pt>
  </dgm:ptLst>
  <dgm:cxnLst>
    <dgm:cxn modelId="{BC6CF309-16DA-4A4C-9C0F-359B9AD234AE}" type="presOf" srcId="{0EAF52DC-F086-410C-80B8-4CAB76939216}" destId="{5594B868-C0AD-4ECA-8F2E-46E1EE4D7572}" srcOrd="0" destOrd="0" presId="urn:microsoft.com/office/officeart/2005/8/layout/cycle1"/>
    <dgm:cxn modelId="{6BCAB512-B69D-4E6E-9E51-E9200D540F9A}" srcId="{F7F2D5BE-6A8A-434E-8811-FFD0C25BDF04}" destId="{0EAF52DC-F086-410C-80B8-4CAB76939216}" srcOrd="1" destOrd="0" parTransId="{63E5C4B1-8857-4288-BBBB-3BD57E26F7C7}" sibTransId="{7B7D3257-57D9-4DE3-946A-2A5A23BADFF4}"/>
    <dgm:cxn modelId="{584C8B1D-7BE2-4BCE-BE0B-DC3D9FDE0E84}" type="presOf" srcId="{F7F2D5BE-6A8A-434E-8811-FFD0C25BDF04}" destId="{D6139084-4AAA-4847-B349-46D54F59073A}" srcOrd="0" destOrd="0" presId="urn:microsoft.com/office/officeart/2005/8/layout/cycle1"/>
    <dgm:cxn modelId="{15B48E1F-193E-4570-8F09-4AA3B9C7A685}" type="presOf" srcId="{CC0BD27F-A67B-4847-A208-36804B7AB743}" destId="{7025344D-1748-4C24-9136-93DAE391E9EA}" srcOrd="0" destOrd="0" presId="urn:microsoft.com/office/officeart/2005/8/layout/cycle1"/>
    <dgm:cxn modelId="{F94F9A23-10C3-48F3-8F94-48E09F0F1530}" srcId="{F7F2D5BE-6A8A-434E-8811-FFD0C25BDF04}" destId="{AB672DF6-B322-4D05-9B3F-82B3603B4428}" srcOrd="0" destOrd="0" parTransId="{3F84EE72-2350-4476-8BAF-25759868931B}" sibTransId="{E268058E-B472-4825-AB12-AFAB908228BD}"/>
    <dgm:cxn modelId="{BC6DEB5D-5EB2-4A06-A95D-E2D4CD92FB97}" type="presOf" srcId="{37744727-3075-4D7B-9515-C7BC8F883910}" destId="{26C07EF8-EE2C-40D6-B976-BC2153CF36A7}" srcOrd="0" destOrd="0" presId="urn:microsoft.com/office/officeart/2005/8/layout/cycle1"/>
    <dgm:cxn modelId="{6DCCC95E-0768-4AC1-ABE3-1C428F4A0622}" type="presOf" srcId="{E268058E-B472-4825-AB12-AFAB908228BD}" destId="{43FCFE64-85C2-4078-A833-ADA790A40DA8}" srcOrd="0" destOrd="0" presId="urn:microsoft.com/office/officeart/2005/8/layout/cycle1"/>
    <dgm:cxn modelId="{A5FD6E78-F916-4BFF-9AB9-E1B602BA57D3}" type="presOf" srcId="{7B7D3257-57D9-4DE3-946A-2A5A23BADFF4}" destId="{218A278B-422B-456E-AA3C-338248062FE6}" srcOrd="0" destOrd="0" presId="urn:microsoft.com/office/officeart/2005/8/layout/cycle1"/>
    <dgm:cxn modelId="{A80E5C5A-E48D-40EF-8834-21CF28FF7331}" type="presOf" srcId="{AB672DF6-B322-4D05-9B3F-82B3603B4428}" destId="{B2931DAC-01E5-4DA0-AAA8-4A0DA64D8BFD}" srcOrd="0" destOrd="0" presId="urn:microsoft.com/office/officeart/2005/8/layout/cycle1"/>
    <dgm:cxn modelId="{E67D34DE-2ABF-4F37-8C4E-C3EBEF75D93E}" srcId="{F7F2D5BE-6A8A-434E-8811-FFD0C25BDF04}" destId="{37744727-3075-4D7B-9515-C7BC8F883910}" srcOrd="2" destOrd="0" parTransId="{B36FD442-DEFE-466F-B818-28946EB3AC65}" sibTransId="{CC0BD27F-A67B-4847-A208-36804B7AB743}"/>
    <dgm:cxn modelId="{5A9E2E1D-80A1-49AF-BC68-113DBAB7D6E1}" type="presParOf" srcId="{D6139084-4AAA-4847-B349-46D54F59073A}" destId="{09C393F0-5906-4BA8-80F8-2CC909A520F1}" srcOrd="0" destOrd="0" presId="urn:microsoft.com/office/officeart/2005/8/layout/cycle1"/>
    <dgm:cxn modelId="{D05AC121-F018-438E-94AF-33C2CAB0C944}" type="presParOf" srcId="{D6139084-4AAA-4847-B349-46D54F59073A}" destId="{B2931DAC-01E5-4DA0-AAA8-4A0DA64D8BFD}" srcOrd="1" destOrd="0" presId="urn:microsoft.com/office/officeart/2005/8/layout/cycle1"/>
    <dgm:cxn modelId="{B44DDC7A-C641-448A-BEAD-A399DE3A4AC8}" type="presParOf" srcId="{D6139084-4AAA-4847-B349-46D54F59073A}" destId="{43FCFE64-85C2-4078-A833-ADA790A40DA8}" srcOrd="2" destOrd="0" presId="urn:microsoft.com/office/officeart/2005/8/layout/cycle1"/>
    <dgm:cxn modelId="{9940A042-AC1A-432D-924A-076AD2D6C661}" type="presParOf" srcId="{D6139084-4AAA-4847-B349-46D54F59073A}" destId="{12DC11D3-4E16-46AB-B64E-6354D010CDF2}" srcOrd="3" destOrd="0" presId="urn:microsoft.com/office/officeart/2005/8/layout/cycle1"/>
    <dgm:cxn modelId="{F82B1D87-626D-41C7-8BA5-9D74BF45814B}" type="presParOf" srcId="{D6139084-4AAA-4847-B349-46D54F59073A}" destId="{5594B868-C0AD-4ECA-8F2E-46E1EE4D7572}" srcOrd="4" destOrd="0" presId="urn:microsoft.com/office/officeart/2005/8/layout/cycle1"/>
    <dgm:cxn modelId="{3627FAAD-A634-44ED-96F8-0EA298F1F00F}" type="presParOf" srcId="{D6139084-4AAA-4847-B349-46D54F59073A}" destId="{218A278B-422B-456E-AA3C-338248062FE6}" srcOrd="5" destOrd="0" presId="urn:microsoft.com/office/officeart/2005/8/layout/cycle1"/>
    <dgm:cxn modelId="{6D7F620C-8A62-4E95-8915-31F3C1198C49}" type="presParOf" srcId="{D6139084-4AAA-4847-B349-46D54F59073A}" destId="{80D30844-9443-4393-A2FB-8B987BB4099E}" srcOrd="6" destOrd="0" presId="urn:microsoft.com/office/officeart/2005/8/layout/cycle1"/>
    <dgm:cxn modelId="{A0D43F8D-D5F9-48B5-BAEA-5E22A8D9243B}" type="presParOf" srcId="{D6139084-4AAA-4847-B349-46D54F59073A}" destId="{26C07EF8-EE2C-40D6-B976-BC2153CF36A7}" srcOrd="7" destOrd="0" presId="urn:microsoft.com/office/officeart/2005/8/layout/cycle1"/>
    <dgm:cxn modelId="{D942EEE3-CE40-4133-A290-3CD5FE2D1C07}" type="presParOf" srcId="{D6139084-4AAA-4847-B349-46D54F59073A}" destId="{7025344D-1748-4C24-9136-93DAE391E9E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71726C-EA49-438A-8450-E2FFCE55F6D5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</dgm:pt>
    <dgm:pt modelId="{4F525E26-EAD3-45DC-97A4-8431BCA0EF36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</a:rPr>
            <a:t>Code Development</a:t>
          </a:r>
        </a:p>
      </dgm:t>
    </dgm:pt>
    <dgm:pt modelId="{8D948844-83F4-407C-A010-269DE459AFB3}" type="parTrans" cxnId="{3269BB06-B774-4B10-91AC-113C0879EDA7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</a:endParaRPr>
        </a:p>
      </dgm:t>
    </dgm:pt>
    <dgm:pt modelId="{30BA0E82-F942-4AF9-8C4B-765513A5CB84}" type="sibTrans" cxnId="{3269BB06-B774-4B10-91AC-113C0879EDA7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</a:endParaRPr>
        </a:p>
      </dgm:t>
    </dgm:pt>
    <dgm:pt modelId="{D9CEB330-B428-428E-AA43-8D5E47D2A1AE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</a:rPr>
            <a:t>Code is Adopted</a:t>
          </a:r>
        </a:p>
      </dgm:t>
    </dgm:pt>
    <dgm:pt modelId="{CD1BD4BC-0D43-498F-B1CF-2C65BF46DBDC}" type="parTrans" cxnId="{9513D303-623B-41E6-A450-679A70CEDDBA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</a:endParaRPr>
        </a:p>
      </dgm:t>
    </dgm:pt>
    <dgm:pt modelId="{CFE9B73D-9560-4A26-954A-B93B1C0761A3}" type="sibTrans" cxnId="{9513D303-623B-41E6-A450-679A70CEDDBA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</a:endParaRPr>
        </a:p>
      </dgm:t>
    </dgm:pt>
    <dgm:pt modelId="{22F23DFD-172A-494F-A36C-954C72DC3A1F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</a:rPr>
            <a:t>Effective Date</a:t>
          </a:r>
        </a:p>
      </dgm:t>
    </dgm:pt>
    <dgm:pt modelId="{3F356886-BBA8-4131-A0EE-A35C7C0261DC}" type="parTrans" cxnId="{46E617A3-B089-48A4-BE65-E889543FA5E6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</a:endParaRPr>
        </a:p>
      </dgm:t>
    </dgm:pt>
    <dgm:pt modelId="{8EE1A32D-49DC-4F2E-9FEA-1151B43DE537}" type="sibTrans" cxnId="{46E617A3-B089-48A4-BE65-E889543FA5E6}">
      <dgm:prSet/>
      <dgm:spPr/>
      <dgm:t>
        <a:bodyPr/>
        <a:lstStyle/>
        <a:p>
          <a:endParaRPr lang="en-US">
            <a:solidFill>
              <a:schemeClr val="tx2"/>
            </a:solidFill>
            <a:latin typeface="+mj-lt"/>
          </a:endParaRPr>
        </a:p>
      </dgm:t>
    </dgm:pt>
    <dgm:pt modelId="{EF885D4D-9967-4933-8463-4378209D32B0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  <a:latin typeface="+mj-lt"/>
            </a:rPr>
            <a:t>Compliance</a:t>
          </a:r>
        </a:p>
      </dgm:t>
    </dgm:pt>
    <dgm:pt modelId="{8FDF15E5-A9BE-4598-9D19-34944EA76691}" type="parTrans" cxnId="{06132B5C-877F-4F36-A9DC-61CC6BAC56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3E7196C-CC2F-4A94-ADD5-5807FC869FDF}" type="sibTrans" cxnId="{06132B5C-877F-4F36-A9DC-61CC6BAC56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6546B22-2486-42E2-8704-3DF2436ED65E}" type="pres">
      <dgm:prSet presAssocID="{8B71726C-EA49-438A-8450-E2FFCE55F6D5}" presName="Name0" presStyleCnt="0">
        <dgm:presLayoutVars>
          <dgm:dir/>
          <dgm:resizeHandles val="exact"/>
        </dgm:presLayoutVars>
      </dgm:prSet>
      <dgm:spPr/>
    </dgm:pt>
    <dgm:pt modelId="{1249AF2C-6C19-49BF-B66C-EAD9E625A1CE}" type="pres">
      <dgm:prSet presAssocID="{8B71726C-EA49-438A-8450-E2FFCE55F6D5}" presName="arrow" presStyleLbl="bgShp" presStyleIdx="0" presStyleCnt="1"/>
      <dgm:spPr>
        <a:solidFill>
          <a:srgbClr val="005B82">
            <a:alpha val="80000"/>
          </a:srgbClr>
        </a:solidFill>
      </dgm:spPr>
    </dgm:pt>
    <dgm:pt modelId="{3550C408-9020-48AB-ADA1-AFB06AF563B6}" type="pres">
      <dgm:prSet presAssocID="{8B71726C-EA49-438A-8450-E2FFCE55F6D5}" presName="points" presStyleCnt="0"/>
      <dgm:spPr/>
    </dgm:pt>
    <dgm:pt modelId="{89C5E63F-A031-4D72-A410-089EE272289F}" type="pres">
      <dgm:prSet presAssocID="{4F525E26-EAD3-45DC-97A4-8431BCA0EF36}" presName="compositeA" presStyleCnt="0"/>
      <dgm:spPr/>
    </dgm:pt>
    <dgm:pt modelId="{51469890-F942-4C18-9883-6CDCF4FF241D}" type="pres">
      <dgm:prSet presAssocID="{4F525E26-EAD3-45DC-97A4-8431BCA0EF36}" presName="textA" presStyleLbl="revTx" presStyleIdx="0" presStyleCnt="4">
        <dgm:presLayoutVars>
          <dgm:bulletEnabled val="1"/>
        </dgm:presLayoutVars>
      </dgm:prSet>
      <dgm:spPr/>
    </dgm:pt>
    <dgm:pt modelId="{C7B13783-3090-468E-83FD-15D1543C6FF3}" type="pres">
      <dgm:prSet presAssocID="{4F525E26-EAD3-45DC-97A4-8431BCA0EF36}" presName="circleA" presStyleLbl="node1" presStyleIdx="0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dgm:spPr>
    </dgm:pt>
    <dgm:pt modelId="{DE4FDEE4-91CC-4397-8079-EC6D00DB73C6}" type="pres">
      <dgm:prSet presAssocID="{4F525E26-EAD3-45DC-97A4-8431BCA0EF36}" presName="spaceA" presStyleCnt="0"/>
      <dgm:spPr/>
    </dgm:pt>
    <dgm:pt modelId="{8102E94F-4733-4733-8258-A166885B5946}" type="pres">
      <dgm:prSet presAssocID="{30BA0E82-F942-4AF9-8C4B-765513A5CB84}" presName="space" presStyleCnt="0"/>
      <dgm:spPr/>
    </dgm:pt>
    <dgm:pt modelId="{FBFA2383-B8D6-433A-94CC-68B83E94315F}" type="pres">
      <dgm:prSet presAssocID="{D9CEB330-B428-428E-AA43-8D5E47D2A1AE}" presName="compositeB" presStyleCnt="0"/>
      <dgm:spPr/>
    </dgm:pt>
    <dgm:pt modelId="{7334AE0F-EC83-440A-9002-92D1AD1B0DC3}" type="pres">
      <dgm:prSet presAssocID="{D9CEB330-B428-428E-AA43-8D5E47D2A1AE}" presName="textB" presStyleLbl="revTx" presStyleIdx="1" presStyleCnt="4">
        <dgm:presLayoutVars>
          <dgm:bulletEnabled val="1"/>
        </dgm:presLayoutVars>
      </dgm:prSet>
      <dgm:spPr/>
    </dgm:pt>
    <dgm:pt modelId="{B0367502-BFEE-435A-A7E0-F9CCA3E5964E}" type="pres">
      <dgm:prSet presAssocID="{D9CEB330-B428-428E-AA43-8D5E47D2A1AE}" presName="circleB" presStyleLbl="node1" presStyleIdx="1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dgm:spPr>
    </dgm:pt>
    <dgm:pt modelId="{C4D15CA2-5896-477F-B0C9-8135F17B453E}" type="pres">
      <dgm:prSet presAssocID="{D9CEB330-B428-428E-AA43-8D5E47D2A1AE}" presName="spaceB" presStyleCnt="0"/>
      <dgm:spPr/>
    </dgm:pt>
    <dgm:pt modelId="{A0B18F79-A046-4530-9515-4C3F4B866CD2}" type="pres">
      <dgm:prSet presAssocID="{CFE9B73D-9560-4A26-954A-B93B1C0761A3}" presName="space" presStyleCnt="0"/>
      <dgm:spPr/>
    </dgm:pt>
    <dgm:pt modelId="{AFDDB86F-A5DC-43E0-8E36-A8D425891377}" type="pres">
      <dgm:prSet presAssocID="{22F23DFD-172A-494F-A36C-954C72DC3A1F}" presName="compositeA" presStyleCnt="0"/>
      <dgm:spPr/>
    </dgm:pt>
    <dgm:pt modelId="{9CE9805F-D18B-49A7-9970-4FF5BF1D3E36}" type="pres">
      <dgm:prSet presAssocID="{22F23DFD-172A-494F-A36C-954C72DC3A1F}" presName="textA" presStyleLbl="revTx" presStyleIdx="2" presStyleCnt="4">
        <dgm:presLayoutVars>
          <dgm:bulletEnabled val="1"/>
        </dgm:presLayoutVars>
      </dgm:prSet>
      <dgm:spPr/>
    </dgm:pt>
    <dgm:pt modelId="{83DDD396-545F-48F4-AE2E-381CD4DC8BCC}" type="pres">
      <dgm:prSet presAssocID="{22F23DFD-172A-494F-A36C-954C72DC3A1F}" presName="circleA" presStyleLbl="node1" presStyleIdx="2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bg2"/>
          </a:solidFill>
        </a:ln>
      </dgm:spPr>
    </dgm:pt>
    <dgm:pt modelId="{2B4E7864-383C-4C82-B3B6-4EBAA6402158}" type="pres">
      <dgm:prSet presAssocID="{22F23DFD-172A-494F-A36C-954C72DC3A1F}" presName="spaceA" presStyleCnt="0"/>
      <dgm:spPr/>
    </dgm:pt>
    <dgm:pt modelId="{EB2287F1-FA97-41B4-BF8B-4E3946ADB469}" type="pres">
      <dgm:prSet presAssocID="{8EE1A32D-49DC-4F2E-9FEA-1151B43DE537}" presName="space" presStyleCnt="0"/>
      <dgm:spPr/>
    </dgm:pt>
    <dgm:pt modelId="{A8B1C91D-6795-47C8-B235-CF1B24120C06}" type="pres">
      <dgm:prSet presAssocID="{EF885D4D-9967-4933-8463-4378209D32B0}" presName="compositeB" presStyleCnt="0"/>
      <dgm:spPr/>
    </dgm:pt>
    <dgm:pt modelId="{B6249B48-BBBF-42E9-B330-77375DACFB7A}" type="pres">
      <dgm:prSet presAssocID="{EF885D4D-9967-4933-8463-4378209D32B0}" presName="textB" presStyleLbl="revTx" presStyleIdx="3" presStyleCnt="4">
        <dgm:presLayoutVars>
          <dgm:bulletEnabled val="1"/>
        </dgm:presLayoutVars>
      </dgm:prSet>
      <dgm:spPr/>
    </dgm:pt>
    <dgm:pt modelId="{0C6A5606-36C1-43CC-915A-6D8C3EC48281}" type="pres">
      <dgm:prSet presAssocID="{EF885D4D-9967-4933-8463-4378209D32B0}" presName="circleB" presStyleLbl="node1" presStyleIdx="3" presStyleCnt="4"/>
      <dgm:spPr>
        <a:solidFill>
          <a:schemeClr val="accent1">
            <a:lumMod val="20000"/>
            <a:lumOff val="80000"/>
          </a:schemeClr>
        </a:solidFill>
      </dgm:spPr>
    </dgm:pt>
    <dgm:pt modelId="{B09991FB-187C-4664-BFBE-B62FBEFE3DAA}" type="pres">
      <dgm:prSet presAssocID="{EF885D4D-9967-4933-8463-4378209D32B0}" presName="spaceB" presStyleCnt="0"/>
      <dgm:spPr/>
    </dgm:pt>
  </dgm:ptLst>
  <dgm:cxnLst>
    <dgm:cxn modelId="{9513D303-623B-41E6-A450-679A70CEDDBA}" srcId="{8B71726C-EA49-438A-8450-E2FFCE55F6D5}" destId="{D9CEB330-B428-428E-AA43-8D5E47D2A1AE}" srcOrd="1" destOrd="0" parTransId="{CD1BD4BC-0D43-498F-B1CF-2C65BF46DBDC}" sibTransId="{CFE9B73D-9560-4A26-954A-B93B1C0761A3}"/>
    <dgm:cxn modelId="{3269BB06-B774-4B10-91AC-113C0879EDA7}" srcId="{8B71726C-EA49-438A-8450-E2FFCE55F6D5}" destId="{4F525E26-EAD3-45DC-97A4-8431BCA0EF36}" srcOrd="0" destOrd="0" parTransId="{8D948844-83F4-407C-A010-269DE459AFB3}" sibTransId="{30BA0E82-F942-4AF9-8C4B-765513A5CB84}"/>
    <dgm:cxn modelId="{AFBA3613-917D-48DF-9F36-8445441D0867}" type="presOf" srcId="{EF885D4D-9967-4933-8463-4378209D32B0}" destId="{B6249B48-BBBF-42E9-B330-77375DACFB7A}" srcOrd="0" destOrd="0" presId="urn:microsoft.com/office/officeart/2005/8/layout/hProcess11"/>
    <dgm:cxn modelId="{FE762B1B-76A0-4F09-84BB-281B579C56B9}" type="presOf" srcId="{D9CEB330-B428-428E-AA43-8D5E47D2A1AE}" destId="{7334AE0F-EC83-440A-9002-92D1AD1B0DC3}" srcOrd="0" destOrd="0" presId="urn:microsoft.com/office/officeart/2005/8/layout/hProcess11"/>
    <dgm:cxn modelId="{EFFD9C22-0A99-4B35-8132-82BEF882DF23}" type="presOf" srcId="{4F525E26-EAD3-45DC-97A4-8431BCA0EF36}" destId="{51469890-F942-4C18-9883-6CDCF4FF241D}" srcOrd="0" destOrd="0" presId="urn:microsoft.com/office/officeart/2005/8/layout/hProcess11"/>
    <dgm:cxn modelId="{06132B5C-877F-4F36-A9DC-61CC6BAC56ED}" srcId="{8B71726C-EA49-438A-8450-E2FFCE55F6D5}" destId="{EF885D4D-9967-4933-8463-4378209D32B0}" srcOrd="3" destOrd="0" parTransId="{8FDF15E5-A9BE-4598-9D19-34944EA76691}" sibTransId="{63E7196C-CC2F-4A94-ADD5-5807FC869FDF}"/>
    <dgm:cxn modelId="{32571049-CF1B-4FA9-BD10-F72CC8263F67}" type="presOf" srcId="{22F23DFD-172A-494F-A36C-954C72DC3A1F}" destId="{9CE9805F-D18B-49A7-9970-4FF5BF1D3E36}" srcOrd="0" destOrd="0" presId="urn:microsoft.com/office/officeart/2005/8/layout/hProcess11"/>
    <dgm:cxn modelId="{46E617A3-B089-48A4-BE65-E889543FA5E6}" srcId="{8B71726C-EA49-438A-8450-E2FFCE55F6D5}" destId="{22F23DFD-172A-494F-A36C-954C72DC3A1F}" srcOrd="2" destOrd="0" parTransId="{3F356886-BBA8-4131-A0EE-A35C7C0261DC}" sibTransId="{8EE1A32D-49DC-4F2E-9FEA-1151B43DE537}"/>
    <dgm:cxn modelId="{2A3C4AB9-195F-4253-B4DC-8CE563F2FE2B}" type="presOf" srcId="{8B71726C-EA49-438A-8450-E2FFCE55F6D5}" destId="{A6546B22-2486-42E2-8704-3DF2436ED65E}" srcOrd="0" destOrd="0" presId="urn:microsoft.com/office/officeart/2005/8/layout/hProcess11"/>
    <dgm:cxn modelId="{5DAE6E2F-7B1E-4C38-88B9-881C1A72B055}" type="presParOf" srcId="{A6546B22-2486-42E2-8704-3DF2436ED65E}" destId="{1249AF2C-6C19-49BF-B66C-EAD9E625A1CE}" srcOrd="0" destOrd="0" presId="urn:microsoft.com/office/officeart/2005/8/layout/hProcess11"/>
    <dgm:cxn modelId="{63B3E5A0-9B78-4A7D-A1A4-671C0D953A6F}" type="presParOf" srcId="{A6546B22-2486-42E2-8704-3DF2436ED65E}" destId="{3550C408-9020-48AB-ADA1-AFB06AF563B6}" srcOrd="1" destOrd="0" presId="urn:microsoft.com/office/officeart/2005/8/layout/hProcess11"/>
    <dgm:cxn modelId="{D76891B2-3FFF-4636-89A9-EC83F7AFEBDF}" type="presParOf" srcId="{3550C408-9020-48AB-ADA1-AFB06AF563B6}" destId="{89C5E63F-A031-4D72-A410-089EE272289F}" srcOrd="0" destOrd="0" presId="urn:microsoft.com/office/officeart/2005/8/layout/hProcess11"/>
    <dgm:cxn modelId="{1D9B00FE-86B2-485F-9149-88E8719E5C4C}" type="presParOf" srcId="{89C5E63F-A031-4D72-A410-089EE272289F}" destId="{51469890-F942-4C18-9883-6CDCF4FF241D}" srcOrd="0" destOrd="0" presId="urn:microsoft.com/office/officeart/2005/8/layout/hProcess11"/>
    <dgm:cxn modelId="{C80C162D-4C0F-4538-91CD-7EFF65810327}" type="presParOf" srcId="{89C5E63F-A031-4D72-A410-089EE272289F}" destId="{C7B13783-3090-468E-83FD-15D1543C6FF3}" srcOrd="1" destOrd="0" presId="urn:microsoft.com/office/officeart/2005/8/layout/hProcess11"/>
    <dgm:cxn modelId="{0C47BF51-4932-4EC9-A4FA-1FEF3B2EA41B}" type="presParOf" srcId="{89C5E63F-A031-4D72-A410-089EE272289F}" destId="{DE4FDEE4-91CC-4397-8079-EC6D00DB73C6}" srcOrd="2" destOrd="0" presId="urn:microsoft.com/office/officeart/2005/8/layout/hProcess11"/>
    <dgm:cxn modelId="{2D8B3F57-E930-490E-A5F6-716A76D50751}" type="presParOf" srcId="{3550C408-9020-48AB-ADA1-AFB06AF563B6}" destId="{8102E94F-4733-4733-8258-A166885B5946}" srcOrd="1" destOrd="0" presId="urn:microsoft.com/office/officeart/2005/8/layout/hProcess11"/>
    <dgm:cxn modelId="{BC391863-4787-4992-ACD6-70A19E7E9B15}" type="presParOf" srcId="{3550C408-9020-48AB-ADA1-AFB06AF563B6}" destId="{FBFA2383-B8D6-433A-94CC-68B83E94315F}" srcOrd="2" destOrd="0" presId="urn:microsoft.com/office/officeart/2005/8/layout/hProcess11"/>
    <dgm:cxn modelId="{E323DD82-18FE-415A-8EDC-EFC2AD1BC090}" type="presParOf" srcId="{FBFA2383-B8D6-433A-94CC-68B83E94315F}" destId="{7334AE0F-EC83-440A-9002-92D1AD1B0DC3}" srcOrd="0" destOrd="0" presId="urn:microsoft.com/office/officeart/2005/8/layout/hProcess11"/>
    <dgm:cxn modelId="{9C3BCA81-B496-4FE2-A427-FCC75C946772}" type="presParOf" srcId="{FBFA2383-B8D6-433A-94CC-68B83E94315F}" destId="{B0367502-BFEE-435A-A7E0-F9CCA3E5964E}" srcOrd="1" destOrd="0" presId="urn:microsoft.com/office/officeart/2005/8/layout/hProcess11"/>
    <dgm:cxn modelId="{843A5219-8846-4880-9F2E-A59DFA6491D5}" type="presParOf" srcId="{FBFA2383-B8D6-433A-94CC-68B83E94315F}" destId="{C4D15CA2-5896-477F-B0C9-8135F17B453E}" srcOrd="2" destOrd="0" presId="urn:microsoft.com/office/officeart/2005/8/layout/hProcess11"/>
    <dgm:cxn modelId="{A4E58264-7CD2-447F-8DDC-FFEB5F0798E2}" type="presParOf" srcId="{3550C408-9020-48AB-ADA1-AFB06AF563B6}" destId="{A0B18F79-A046-4530-9515-4C3F4B866CD2}" srcOrd="3" destOrd="0" presId="urn:microsoft.com/office/officeart/2005/8/layout/hProcess11"/>
    <dgm:cxn modelId="{F3168E6A-9BEE-4B49-844B-6FC19BC0544B}" type="presParOf" srcId="{3550C408-9020-48AB-ADA1-AFB06AF563B6}" destId="{AFDDB86F-A5DC-43E0-8E36-A8D425891377}" srcOrd="4" destOrd="0" presId="urn:microsoft.com/office/officeart/2005/8/layout/hProcess11"/>
    <dgm:cxn modelId="{E3D4CFFC-AF15-4E31-AF72-63AB75D61EAB}" type="presParOf" srcId="{AFDDB86F-A5DC-43E0-8E36-A8D425891377}" destId="{9CE9805F-D18B-49A7-9970-4FF5BF1D3E36}" srcOrd="0" destOrd="0" presId="urn:microsoft.com/office/officeart/2005/8/layout/hProcess11"/>
    <dgm:cxn modelId="{63CE544A-0834-43F6-BD24-3DF3EF88526C}" type="presParOf" srcId="{AFDDB86F-A5DC-43E0-8E36-A8D425891377}" destId="{83DDD396-545F-48F4-AE2E-381CD4DC8BCC}" srcOrd="1" destOrd="0" presId="urn:microsoft.com/office/officeart/2005/8/layout/hProcess11"/>
    <dgm:cxn modelId="{108693CF-E57B-44BA-8451-417B506C9D5F}" type="presParOf" srcId="{AFDDB86F-A5DC-43E0-8E36-A8D425891377}" destId="{2B4E7864-383C-4C82-B3B6-4EBAA6402158}" srcOrd="2" destOrd="0" presId="urn:microsoft.com/office/officeart/2005/8/layout/hProcess11"/>
    <dgm:cxn modelId="{837C469D-7516-402A-8CE1-02C97D06E3A1}" type="presParOf" srcId="{3550C408-9020-48AB-ADA1-AFB06AF563B6}" destId="{EB2287F1-FA97-41B4-BF8B-4E3946ADB469}" srcOrd="5" destOrd="0" presId="urn:microsoft.com/office/officeart/2005/8/layout/hProcess11"/>
    <dgm:cxn modelId="{C4DD7653-80E7-4D22-AE91-817B82F8AC94}" type="presParOf" srcId="{3550C408-9020-48AB-ADA1-AFB06AF563B6}" destId="{A8B1C91D-6795-47C8-B235-CF1B24120C06}" srcOrd="6" destOrd="0" presId="urn:microsoft.com/office/officeart/2005/8/layout/hProcess11"/>
    <dgm:cxn modelId="{DDAB79BB-E058-4FB4-9B2C-23F59D7FFCE8}" type="presParOf" srcId="{A8B1C91D-6795-47C8-B235-CF1B24120C06}" destId="{B6249B48-BBBF-42E9-B330-77375DACFB7A}" srcOrd="0" destOrd="0" presId="urn:microsoft.com/office/officeart/2005/8/layout/hProcess11"/>
    <dgm:cxn modelId="{0A5D414D-8C18-4611-AB74-FA4D6FFC4B9B}" type="presParOf" srcId="{A8B1C91D-6795-47C8-B235-CF1B24120C06}" destId="{0C6A5606-36C1-43CC-915A-6D8C3EC48281}" srcOrd="1" destOrd="0" presId="urn:microsoft.com/office/officeart/2005/8/layout/hProcess11"/>
    <dgm:cxn modelId="{294582F2-E47B-467C-A12C-5C3CBD726063}" type="presParOf" srcId="{A8B1C91D-6795-47C8-B235-CF1B24120C06}" destId="{B09991FB-187C-4664-BFBE-B62FBEFE3DA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7C3717-D799-4961-9EC4-9977B44C6F81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325D426-3AC6-4DA0-9FC7-9F3BF0D7C9C6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endParaRPr lang="en-US" sz="2200" dirty="0"/>
        </a:p>
        <a:p>
          <a:pPr>
            <a:buFont typeface="Wingdings" panose="05000000000000000000" pitchFamily="2" charset="2"/>
            <a:buChar char="§"/>
          </a:pPr>
          <a:r>
            <a:rPr lang="en-US" sz="2200" dirty="0"/>
            <a:t>EV charging</a:t>
          </a:r>
        </a:p>
      </dgm:t>
    </dgm:pt>
    <dgm:pt modelId="{D190592B-2A9F-4ED1-93CA-B003B5CBAE33}" type="parTrans" cxnId="{2E37843F-ECD9-493D-AC2C-1CD7FDDDF02E}">
      <dgm:prSet/>
      <dgm:spPr/>
      <dgm:t>
        <a:bodyPr/>
        <a:lstStyle/>
        <a:p>
          <a:endParaRPr lang="en-US" sz="2200"/>
        </a:p>
      </dgm:t>
    </dgm:pt>
    <dgm:pt modelId="{9F54F4F5-67D1-45F8-A131-EF358D0525FD}" type="sibTrans" cxnId="{2E37843F-ECD9-493D-AC2C-1CD7FDDDF02E}">
      <dgm:prSet/>
      <dgm:spPr/>
      <dgm:t>
        <a:bodyPr/>
        <a:lstStyle/>
        <a:p>
          <a:endParaRPr lang="en-US" sz="2200"/>
        </a:p>
      </dgm:t>
    </dgm:pt>
    <dgm:pt modelId="{B2F5255B-2024-4AC6-A8DF-4121EDBDE0C7}">
      <dgm:prSet custT="1"/>
      <dgm:spPr/>
      <dgm:t>
        <a:bodyPr/>
        <a:lstStyle/>
        <a:p>
          <a:endParaRPr lang="en-US" sz="2200" dirty="0"/>
        </a:p>
        <a:p>
          <a:endParaRPr lang="en-US" sz="2200" dirty="0"/>
        </a:p>
        <a:p>
          <a:r>
            <a:rPr lang="en-US" sz="2200" dirty="0"/>
            <a:t>Simplified HVAC system performance</a:t>
          </a:r>
        </a:p>
      </dgm:t>
    </dgm:pt>
    <dgm:pt modelId="{13F7F804-F350-4A21-A27B-FD179882CAF7}" type="parTrans" cxnId="{3BFFD6D6-C64F-4CD9-A281-BEC7608C92A6}">
      <dgm:prSet/>
      <dgm:spPr/>
      <dgm:t>
        <a:bodyPr/>
        <a:lstStyle/>
        <a:p>
          <a:endParaRPr lang="en-US" sz="2200"/>
        </a:p>
      </dgm:t>
    </dgm:pt>
    <dgm:pt modelId="{0B016916-ABD9-41F9-8E47-3E8EA2719A0B}" type="sibTrans" cxnId="{3BFFD6D6-C64F-4CD9-A281-BEC7608C92A6}">
      <dgm:prSet/>
      <dgm:spPr/>
      <dgm:t>
        <a:bodyPr/>
        <a:lstStyle/>
        <a:p>
          <a:endParaRPr lang="en-US" sz="2200"/>
        </a:p>
      </dgm:t>
    </dgm:pt>
    <dgm:pt modelId="{71EF5FFE-7ADD-43B0-B48F-79FCCD392F79}">
      <dgm:prSet custT="1"/>
      <dgm:spPr/>
      <dgm:t>
        <a:bodyPr/>
        <a:lstStyle/>
        <a:p>
          <a:endParaRPr lang="en-US" sz="2200" dirty="0"/>
        </a:p>
        <a:p>
          <a:r>
            <a:rPr lang="en-US" sz="2200" dirty="0"/>
            <a:t>Energy credits</a:t>
          </a:r>
        </a:p>
      </dgm:t>
    </dgm:pt>
    <dgm:pt modelId="{A3FCC3DB-432A-4CF4-87E5-F5FD0C7F52A9}" type="parTrans" cxnId="{38F86568-0FC6-40FC-AE08-D0E6D153AE59}">
      <dgm:prSet/>
      <dgm:spPr/>
      <dgm:t>
        <a:bodyPr/>
        <a:lstStyle/>
        <a:p>
          <a:endParaRPr lang="en-US" sz="2200"/>
        </a:p>
      </dgm:t>
    </dgm:pt>
    <dgm:pt modelId="{170843DA-F9C4-4BC4-9FB6-9229315FA10D}" type="sibTrans" cxnId="{38F86568-0FC6-40FC-AE08-D0E6D153AE59}">
      <dgm:prSet/>
      <dgm:spPr/>
      <dgm:t>
        <a:bodyPr/>
        <a:lstStyle/>
        <a:p>
          <a:endParaRPr lang="en-US" sz="2200"/>
        </a:p>
      </dgm:t>
    </dgm:pt>
    <dgm:pt modelId="{04E55833-59D7-4A67-9EF9-54A3D3179BED}">
      <dgm:prSet custT="1"/>
      <dgm:spPr/>
      <dgm:t>
        <a:bodyPr/>
        <a:lstStyle/>
        <a:p>
          <a:endParaRPr lang="en-US" sz="2200" dirty="0"/>
        </a:p>
        <a:p>
          <a:r>
            <a:rPr lang="en-US" sz="2200" dirty="0"/>
            <a:t>Electric readiness</a:t>
          </a:r>
        </a:p>
      </dgm:t>
    </dgm:pt>
    <dgm:pt modelId="{E00906A8-CC2C-40C8-A7EA-47B4EE3EA320}" type="parTrans" cxnId="{3D0C5EEF-CED6-479E-B13C-A4AE90E6741B}">
      <dgm:prSet/>
      <dgm:spPr/>
      <dgm:t>
        <a:bodyPr/>
        <a:lstStyle/>
        <a:p>
          <a:endParaRPr lang="en-US" sz="2200"/>
        </a:p>
      </dgm:t>
    </dgm:pt>
    <dgm:pt modelId="{27C59383-2AFF-43E2-BC43-884F7C5C639C}" type="sibTrans" cxnId="{3D0C5EEF-CED6-479E-B13C-A4AE90E6741B}">
      <dgm:prSet/>
      <dgm:spPr/>
      <dgm:t>
        <a:bodyPr/>
        <a:lstStyle/>
        <a:p>
          <a:endParaRPr lang="en-US" sz="2200"/>
        </a:p>
      </dgm:t>
    </dgm:pt>
    <dgm:pt modelId="{15D508F8-35F0-4C80-BD42-AD47100E1841}">
      <dgm:prSet custT="1"/>
      <dgm:spPr/>
      <dgm:t>
        <a:bodyPr/>
        <a:lstStyle/>
        <a:p>
          <a:endParaRPr lang="en-US" sz="2200" dirty="0"/>
        </a:p>
        <a:p>
          <a:endParaRPr lang="en-US" sz="2200" dirty="0"/>
        </a:p>
        <a:p>
          <a:r>
            <a:rPr lang="en-US" sz="2200" dirty="0"/>
            <a:t>Grid-interactive efficient buildings</a:t>
          </a:r>
        </a:p>
      </dgm:t>
    </dgm:pt>
    <dgm:pt modelId="{D4FC63B5-BF8C-4522-9CA8-1715D9FF626A}" type="parTrans" cxnId="{D1B6A8DA-30D7-472E-9E98-CCD36621A770}">
      <dgm:prSet/>
      <dgm:spPr/>
      <dgm:t>
        <a:bodyPr/>
        <a:lstStyle/>
        <a:p>
          <a:endParaRPr lang="en-US" sz="2200"/>
        </a:p>
      </dgm:t>
    </dgm:pt>
    <dgm:pt modelId="{C1DAE333-CB12-46AA-AEF3-2C589B5C8A78}" type="sibTrans" cxnId="{D1B6A8DA-30D7-472E-9E98-CCD36621A770}">
      <dgm:prSet/>
      <dgm:spPr/>
      <dgm:t>
        <a:bodyPr/>
        <a:lstStyle/>
        <a:p>
          <a:endParaRPr lang="en-US" sz="2200"/>
        </a:p>
      </dgm:t>
    </dgm:pt>
    <dgm:pt modelId="{87B08386-800B-458E-BB6B-3049EBEE08B4}" type="pres">
      <dgm:prSet presAssocID="{F47C3717-D799-4961-9EC4-9977B44C6F81}" presName="Name0" presStyleCnt="0">
        <dgm:presLayoutVars>
          <dgm:dir/>
          <dgm:resizeHandles val="exact"/>
        </dgm:presLayoutVars>
      </dgm:prSet>
      <dgm:spPr/>
    </dgm:pt>
    <dgm:pt modelId="{6B006D85-D157-4C48-BA5E-3448CCA99309}" type="pres">
      <dgm:prSet presAssocID="{F47C3717-D799-4961-9EC4-9977B44C6F81}" presName="fgShape" presStyleLbl="fgShp" presStyleIdx="0" presStyleCnt="1"/>
      <dgm:spPr>
        <a:noFill/>
        <a:ln>
          <a:noFill/>
        </a:ln>
      </dgm:spPr>
    </dgm:pt>
    <dgm:pt modelId="{4BE2FCDA-EEE8-40EF-BEFE-9691284B7C95}" type="pres">
      <dgm:prSet presAssocID="{F47C3717-D799-4961-9EC4-9977B44C6F81}" presName="linComp" presStyleCnt="0"/>
      <dgm:spPr/>
    </dgm:pt>
    <dgm:pt modelId="{FB2D86A4-1659-4AD3-8B00-2FB568FFCF1D}" type="pres">
      <dgm:prSet presAssocID="{2325D426-3AC6-4DA0-9FC7-9F3BF0D7C9C6}" presName="compNode" presStyleCnt="0"/>
      <dgm:spPr/>
    </dgm:pt>
    <dgm:pt modelId="{842F5C96-9A96-4FE5-B04B-D38FC1693142}" type="pres">
      <dgm:prSet presAssocID="{2325D426-3AC6-4DA0-9FC7-9F3BF0D7C9C6}" presName="bkgdShape" presStyleLbl="node1" presStyleIdx="0" presStyleCnt="5" custLinFactNeighborX="-1600" custLinFactNeighborY="-18946"/>
      <dgm:spPr/>
    </dgm:pt>
    <dgm:pt modelId="{D2A73888-F32E-4939-B0C4-6475018B40A1}" type="pres">
      <dgm:prSet presAssocID="{2325D426-3AC6-4DA0-9FC7-9F3BF0D7C9C6}" presName="nodeTx" presStyleLbl="node1" presStyleIdx="0" presStyleCnt="5">
        <dgm:presLayoutVars>
          <dgm:bulletEnabled val="1"/>
        </dgm:presLayoutVars>
      </dgm:prSet>
      <dgm:spPr/>
    </dgm:pt>
    <dgm:pt modelId="{19A51329-9530-4F3C-8C7B-0FCA4B0F485A}" type="pres">
      <dgm:prSet presAssocID="{2325D426-3AC6-4DA0-9FC7-9F3BF0D7C9C6}" presName="invisiNode" presStyleLbl="node1" presStyleIdx="0" presStyleCnt="5"/>
      <dgm:spPr/>
    </dgm:pt>
    <dgm:pt modelId="{A22B5506-98DA-4CB7-A794-955FF9770FFB}" type="pres">
      <dgm:prSet presAssocID="{2325D426-3AC6-4DA0-9FC7-9F3BF0D7C9C6}" presName="imagNode" presStyleLbl="fgImgPlace1" presStyleIdx="0" presStyleCnt="5" custScaleX="130408" custScaleY="131718" custLinFactNeighborY="12079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lectric car charger"/>
        </a:ext>
      </dgm:extLst>
    </dgm:pt>
    <dgm:pt modelId="{8FEB44C9-41AD-4728-B73E-B07553B1F52F}" type="pres">
      <dgm:prSet presAssocID="{9F54F4F5-67D1-45F8-A131-EF358D0525FD}" presName="sibTrans" presStyleLbl="sibTrans2D1" presStyleIdx="0" presStyleCnt="0"/>
      <dgm:spPr/>
    </dgm:pt>
    <dgm:pt modelId="{CE8B6FF9-D215-40E4-B7A0-913A69CB8C91}" type="pres">
      <dgm:prSet presAssocID="{B2F5255B-2024-4AC6-A8DF-4121EDBDE0C7}" presName="compNode" presStyleCnt="0"/>
      <dgm:spPr/>
    </dgm:pt>
    <dgm:pt modelId="{CAB4EA86-60A6-4D18-B80A-9E029130A2F9}" type="pres">
      <dgm:prSet presAssocID="{B2F5255B-2024-4AC6-A8DF-4121EDBDE0C7}" presName="bkgdShape" presStyleLbl="node1" presStyleIdx="1" presStyleCnt="5" custLinFactNeighborY="-291"/>
      <dgm:spPr/>
    </dgm:pt>
    <dgm:pt modelId="{83C14B2F-7BDE-4F9D-9B94-43BF8ADDEB42}" type="pres">
      <dgm:prSet presAssocID="{B2F5255B-2024-4AC6-A8DF-4121EDBDE0C7}" presName="nodeTx" presStyleLbl="node1" presStyleIdx="1" presStyleCnt="5">
        <dgm:presLayoutVars>
          <dgm:bulletEnabled val="1"/>
        </dgm:presLayoutVars>
      </dgm:prSet>
      <dgm:spPr/>
    </dgm:pt>
    <dgm:pt modelId="{7B493127-6490-4AE7-9611-A74DD4933068}" type="pres">
      <dgm:prSet presAssocID="{B2F5255B-2024-4AC6-A8DF-4121EDBDE0C7}" presName="invisiNode" presStyleLbl="node1" presStyleIdx="1" presStyleCnt="5"/>
      <dgm:spPr/>
    </dgm:pt>
    <dgm:pt modelId="{3F73326A-C07B-46FA-BE9C-7EAF11C725E5}" type="pres">
      <dgm:prSet presAssocID="{B2F5255B-2024-4AC6-A8DF-4121EDBDE0C7}" presName="imagNode" presStyleLbl="fgImgPlace1" presStyleIdx="1" presStyleCnt="5" custScaleX="130408" custScaleY="131718" custLinFactNeighborY="120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493F24E-3D87-4841-854C-9170EDA2DB2D}" type="pres">
      <dgm:prSet presAssocID="{0B016916-ABD9-41F9-8E47-3E8EA2719A0B}" presName="sibTrans" presStyleLbl="sibTrans2D1" presStyleIdx="0" presStyleCnt="0"/>
      <dgm:spPr/>
    </dgm:pt>
    <dgm:pt modelId="{BA69904C-A292-4E75-A208-08300D3FD5B4}" type="pres">
      <dgm:prSet presAssocID="{71EF5FFE-7ADD-43B0-B48F-79FCCD392F79}" presName="compNode" presStyleCnt="0"/>
      <dgm:spPr/>
    </dgm:pt>
    <dgm:pt modelId="{28D232EA-E65B-46DD-B892-0BB375037C4A}" type="pres">
      <dgm:prSet presAssocID="{71EF5FFE-7ADD-43B0-B48F-79FCCD392F79}" presName="bkgdShape" presStyleLbl="node1" presStyleIdx="2" presStyleCnt="5" custLinFactNeighborY="-291"/>
      <dgm:spPr/>
    </dgm:pt>
    <dgm:pt modelId="{73BD4672-967C-436B-90E0-4758A818F38D}" type="pres">
      <dgm:prSet presAssocID="{71EF5FFE-7ADD-43B0-B48F-79FCCD392F79}" presName="nodeTx" presStyleLbl="node1" presStyleIdx="2" presStyleCnt="5">
        <dgm:presLayoutVars>
          <dgm:bulletEnabled val="1"/>
        </dgm:presLayoutVars>
      </dgm:prSet>
      <dgm:spPr/>
    </dgm:pt>
    <dgm:pt modelId="{A78713F5-F7A8-4B70-A19E-13E4C13F8A91}" type="pres">
      <dgm:prSet presAssocID="{71EF5FFE-7ADD-43B0-B48F-79FCCD392F79}" presName="invisiNode" presStyleLbl="node1" presStyleIdx="2" presStyleCnt="5"/>
      <dgm:spPr/>
    </dgm:pt>
    <dgm:pt modelId="{37E8127D-ADCA-41A0-BC3B-9E4A4ACBAB4E}" type="pres">
      <dgm:prSet presAssocID="{71EF5FFE-7ADD-43B0-B48F-79FCCD392F79}" presName="imagNode" presStyleLbl="fgImgPlace1" presStyleIdx="2" presStyleCnt="5" custScaleX="130408" custScaleY="131718" custLinFactNeighborY="1207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DE99D1-FE5B-4CC6-A4AC-D36A33852796}" type="pres">
      <dgm:prSet presAssocID="{170843DA-F9C4-4BC4-9FB6-9229315FA10D}" presName="sibTrans" presStyleLbl="sibTrans2D1" presStyleIdx="0" presStyleCnt="0"/>
      <dgm:spPr/>
    </dgm:pt>
    <dgm:pt modelId="{66492A08-0801-469E-975D-DA30D4CE1D72}" type="pres">
      <dgm:prSet presAssocID="{04E55833-59D7-4A67-9EF9-54A3D3179BED}" presName="compNode" presStyleCnt="0"/>
      <dgm:spPr/>
    </dgm:pt>
    <dgm:pt modelId="{6E67AEFB-97EC-43A0-873B-0C2EC9F9F174}" type="pres">
      <dgm:prSet presAssocID="{04E55833-59D7-4A67-9EF9-54A3D3179BED}" presName="bkgdShape" presStyleLbl="node1" presStyleIdx="3" presStyleCnt="5" custLinFactNeighborY="-291"/>
      <dgm:spPr/>
    </dgm:pt>
    <dgm:pt modelId="{FF674E58-F7F9-4980-8F3F-220CE762280D}" type="pres">
      <dgm:prSet presAssocID="{04E55833-59D7-4A67-9EF9-54A3D3179BED}" presName="nodeTx" presStyleLbl="node1" presStyleIdx="3" presStyleCnt="5">
        <dgm:presLayoutVars>
          <dgm:bulletEnabled val="1"/>
        </dgm:presLayoutVars>
      </dgm:prSet>
      <dgm:spPr/>
    </dgm:pt>
    <dgm:pt modelId="{2134A198-ABEA-4FF6-AEFD-41764196B0B7}" type="pres">
      <dgm:prSet presAssocID="{04E55833-59D7-4A67-9EF9-54A3D3179BED}" presName="invisiNode" presStyleLbl="node1" presStyleIdx="3" presStyleCnt="5"/>
      <dgm:spPr/>
    </dgm:pt>
    <dgm:pt modelId="{2A534CEF-CA09-49C0-B856-3C4002DFB7F4}" type="pres">
      <dgm:prSet presAssocID="{04E55833-59D7-4A67-9EF9-54A3D3179BED}" presName="imagNode" presStyleLbl="fgImgPlace1" presStyleIdx="3" presStyleCnt="5" custScaleX="130408" custScaleY="131718" custLinFactNeighborY="12079"/>
      <dgm:spPr>
        <a:blipFill>
          <a:blip xmlns:r="http://schemas.openxmlformats.org/officeDocument/2006/relationships" r:embed="rId4"/>
          <a:srcRect/>
          <a:stretch>
            <a:fillRect l="-50000" r="-50000"/>
          </a:stretch>
        </a:blipFill>
      </dgm:spPr>
    </dgm:pt>
    <dgm:pt modelId="{15885549-EFD3-425F-A678-0BC903A39C87}" type="pres">
      <dgm:prSet presAssocID="{27C59383-2AFF-43E2-BC43-884F7C5C639C}" presName="sibTrans" presStyleLbl="sibTrans2D1" presStyleIdx="0" presStyleCnt="0"/>
      <dgm:spPr/>
    </dgm:pt>
    <dgm:pt modelId="{6C14B970-96CF-4B08-A0AE-C89FA27BA966}" type="pres">
      <dgm:prSet presAssocID="{15D508F8-35F0-4C80-BD42-AD47100E1841}" presName="compNode" presStyleCnt="0"/>
      <dgm:spPr/>
    </dgm:pt>
    <dgm:pt modelId="{4527D22C-5A0F-4603-94E1-57F0B18E4134}" type="pres">
      <dgm:prSet presAssocID="{15D508F8-35F0-4C80-BD42-AD47100E1841}" presName="bkgdShape" presStyleLbl="node1" presStyleIdx="4" presStyleCnt="5" custLinFactNeighborY="-291"/>
      <dgm:spPr/>
    </dgm:pt>
    <dgm:pt modelId="{9CA1FB1E-951C-44A7-8FEC-6AF0695E056D}" type="pres">
      <dgm:prSet presAssocID="{15D508F8-35F0-4C80-BD42-AD47100E1841}" presName="nodeTx" presStyleLbl="node1" presStyleIdx="4" presStyleCnt="5">
        <dgm:presLayoutVars>
          <dgm:bulletEnabled val="1"/>
        </dgm:presLayoutVars>
      </dgm:prSet>
      <dgm:spPr/>
    </dgm:pt>
    <dgm:pt modelId="{623C2776-00F8-4D7B-BABE-80F132D2F13F}" type="pres">
      <dgm:prSet presAssocID="{15D508F8-35F0-4C80-BD42-AD47100E1841}" presName="invisiNode" presStyleLbl="node1" presStyleIdx="4" presStyleCnt="5"/>
      <dgm:spPr/>
    </dgm:pt>
    <dgm:pt modelId="{8996342C-0233-48C3-B33D-B0B4EEA50D7B}" type="pres">
      <dgm:prSet presAssocID="{15D508F8-35F0-4C80-BD42-AD47100E1841}" presName="imagNode" presStyleLbl="fgImgPlace1" presStyleIdx="4" presStyleCnt="5" custScaleX="130408" custScaleY="131718" custLinFactNeighborY="12079"/>
      <dgm:spPr>
        <a:blipFill>
          <a:blip xmlns:r="http://schemas.openxmlformats.org/officeDocument/2006/relationships" r:embed="rId5"/>
          <a:srcRect/>
          <a:stretch>
            <a:fillRect l="-56000" r="-56000"/>
          </a:stretch>
        </a:blipFill>
      </dgm:spPr>
    </dgm:pt>
  </dgm:ptLst>
  <dgm:cxnLst>
    <dgm:cxn modelId="{C5A72419-DF7B-4190-BD13-9457A347A2CB}" type="presOf" srcId="{15D508F8-35F0-4C80-BD42-AD47100E1841}" destId="{9CA1FB1E-951C-44A7-8FEC-6AF0695E056D}" srcOrd="1" destOrd="0" presId="urn:microsoft.com/office/officeart/2005/8/layout/hList7"/>
    <dgm:cxn modelId="{933FE324-B34D-4F64-9B16-03960BBED843}" type="presOf" srcId="{B2F5255B-2024-4AC6-A8DF-4121EDBDE0C7}" destId="{CAB4EA86-60A6-4D18-B80A-9E029130A2F9}" srcOrd="0" destOrd="0" presId="urn:microsoft.com/office/officeart/2005/8/layout/hList7"/>
    <dgm:cxn modelId="{482B0027-FD2B-4943-8227-40A766B84951}" type="presOf" srcId="{04E55833-59D7-4A67-9EF9-54A3D3179BED}" destId="{6E67AEFB-97EC-43A0-873B-0C2EC9F9F174}" srcOrd="0" destOrd="0" presId="urn:microsoft.com/office/officeart/2005/8/layout/hList7"/>
    <dgm:cxn modelId="{2E37843F-ECD9-493D-AC2C-1CD7FDDDF02E}" srcId="{F47C3717-D799-4961-9EC4-9977B44C6F81}" destId="{2325D426-3AC6-4DA0-9FC7-9F3BF0D7C9C6}" srcOrd="0" destOrd="0" parTransId="{D190592B-2A9F-4ED1-93CA-B003B5CBAE33}" sibTransId="{9F54F4F5-67D1-45F8-A131-EF358D0525FD}"/>
    <dgm:cxn modelId="{38F86568-0FC6-40FC-AE08-D0E6D153AE59}" srcId="{F47C3717-D799-4961-9EC4-9977B44C6F81}" destId="{71EF5FFE-7ADD-43B0-B48F-79FCCD392F79}" srcOrd="2" destOrd="0" parTransId="{A3FCC3DB-432A-4CF4-87E5-F5FD0C7F52A9}" sibTransId="{170843DA-F9C4-4BC4-9FB6-9229315FA10D}"/>
    <dgm:cxn modelId="{A92B2C49-C346-4D70-AF8B-D601E3144491}" type="presOf" srcId="{15D508F8-35F0-4C80-BD42-AD47100E1841}" destId="{4527D22C-5A0F-4603-94E1-57F0B18E4134}" srcOrd="0" destOrd="0" presId="urn:microsoft.com/office/officeart/2005/8/layout/hList7"/>
    <dgm:cxn modelId="{C4AC816B-3412-4239-A0C3-E399E2B66766}" type="presOf" srcId="{B2F5255B-2024-4AC6-A8DF-4121EDBDE0C7}" destId="{83C14B2F-7BDE-4F9D-9B94-43BF8ADDEB42}" srcOrd="1" destOrd="0" presId="urn:microsoft.com/office/officeart/2005/8/layout/hList7"/>
    <dgm:cxn modelId="{473BB84D-8F3D-459A-8283-9EE55DE5056B}" type="presOf" srcId="{0B016916-ABD9-41F9-8E47-3E8EA2719A0B}" destId="{C493F24E-3D87-4841-854C-9170EDA2DB2D}" srcOrd="0" destOrd="0" presId="urn:microsoft.com/office/officeart/2005/8/layout/hList7"/>
    <dgm:cxn modelId="{DF12554E-BA4E-4B52-AEAF-48C87E38B4C9}" type="presOf" srcId="{71EF5FFE-7ADD-43B0-B48F-79FCCD392F79}" destId="{73BD4672-967C-436B-90E0-4758A818F38D}" srcOrd="1" destOrd="0" presId="urn:microsoft.com/office/officeart/2005/8/layout/hList7"/>
    <dgm:cxn modelId="{40F12373-B389-4EED-81C5-3791B5632382}" type="presOf" srcId="{9F54F4F5-67D1-45F8-A131-EF358D0525FD}" destId="{8FEB44C9-41AD-4728-B73E-B07553B1F52F}" srcOrd="0" destOrd="0" presId="urn:microsoft.com/office/officeart/2005/8/layout/hList7"/>
    <dgm:cxn modelId="{8E4A837B-6C17-4C92-A757-9C3AC248B67B}" type="presOf" srcId="{2325D426-3AC6-4DA0-9FC7-9F3BF0D7C9C6}" destId="{842F5C96-9A96-4FE5-B04B-D38FC1693142}" srcOrd="0" destOrd="0" presId="urn:microsoft.com/office/officeart/2005/8/layout/hList7"/>
    <dgm:cxn modelId="{7A692C7F-139E-41A9-A1E6-C95A23D138FE}" type="presOf" srcId="{27C59383-2AFF-43E2-BC43-884F7C5C639C}" destId="{15885549-EFD3-425F-A678-0BC903A39C87}" srcOrd="0" destOrd="0" presId="urn:microsoft.com/office/officeart/2005/8/layout/hList7"/>
    <dgm:cxn modelId="{533FA380-E937-4A65-9021-1A7BFFF6442D}" type="presOf" srcId="{2325D426-3AC6-4DA0-9FC7-9F3BF0D7C9C6}" destId="{D2A73888-F32E-4939-B0C4-6475018B40A1}" srcOrd="1" destOrd="0" presId="urn:microsoft.com/office/officeart/2005/8/layout/hList7"/>
    <dgm:cxn modelId="{F8415E90-3B3F-49CE-9A6D-5C19EF0D144A}" type="presOf" srcId="{71EF5FFE-7ADD-43B0-B48F-79FCCD392F79}" destId="{28D232EA-E65B-46DD-B892-0BB375037C4A}" srcOrd="0" destOrd="0" presId="urn:microsoft.com/office/officeart/2005/8/layout/hList7"/>
    <dgm:cxn modelId="{CA03A5B8-993E-44E2-AD9E-BA61FF9FC46B}" type="presOf" srcId="{04E55833-59D7-4A67-9EF9-54A3D3179BED}" destId="{FF674E58-F7F9-4980-8F3F-220CE762280D}" srcOrd="1" destOrd="0" presId="urn:microsoft.com/office/officeart/2005/8/layout/hList7"/>
    <dgm:cxn modelId="{622A4CC6-D7A3-49F6-9908-A7AA96455FEB}" type="presOf" srcId="{170843DA-F9C4-4BC4-9FB6-9229315FA10D}" destId="{C1DE99D1-FE5B-4CC6-A4AC-D36A33852796}" srcOrd="0" destOrd="0" presId="urn:microsoft.com/office/officeart/2005/8/layout/hList7"/>
    <dgm:cxn modelId="{3BFFD6D6-C64F-4CD9-A281-BEC7608C92A6}" srcId="{F47C3717-D799-4961-9EC4-9977B44C6F81}" destId="{B2F5255B-2024-4AC6-A8DF-4121EDBDE0C7}" srcOrd="1" destOrd="0" parTransId="{13F7F804-F350-4A21-A27B-FD179882CAF7}" sibTransId="{0B016916-ABD9-41F9-8E47-3E8EA2719A0B}"/>
    <dgm:cxn modelId="{D1B6A8DA-30D7-472E-9E98-CCD36621A770}" srcId="{F47C3717-D799-4961-9EC4-9977B44C6F81}" destId="{15D508F8-35F0-4C80-BD42-AD47100E1841}" srcOrd="4" destOrd="0" parTransId="{D4FC63B5-BF8C-4522-9CA8-1715D9FF626A}" sibTransId="{C1DAE333-CB12-46AA-AEF3-2C589B5C8A78}"/>
    <dgm:cxn modelId="{57C392DE-4C13-4E86-82E6-5C17B0209BD1}" type="presOf" srcId="{F47C3717-D799-4961-9EC4-9977B44C6F81}" destId="{87B08386-800B-458E-BB6B-3049EBEE08B4}" srcOrd="0" destOrd="0" presId="urn:microsoft.com/office/officeart/2005/8/layout/hList7"/>
    <dgm:cxn modelId="{3D0C5EEF-CED6-479E-B13C-A4AE90E6741B}" srcId="{F47C3717-D799-4961-9EC4-9977B44C6F81}" destId="{04E55833-59D7-4A67-9EF9-54A3D3179BED}" srcOrd="3" destOrd="0" parTransId="{E00906A8-CC2C-40C8-A7EA-47B4EE3EA320}" sibTransId="{27C59383-2AFF-43E2-BC43-884F7C5C639C}"/>
    <dgm:cxn modelId="{8C9AC91A-161A-4DC0-BC85-AA367A647CD3}" type="presParOf" srcId="{87B08386-800B-458E-BB6B-3049EBEE08B4}" destId="{6B006D85-D157-4C48-BA5E-3448CCA99309}" srcOrd="0" destOrd="0" presId="urn:microsoft.com/office/officeart/2005/8/layout/hList7"/>
    <dgm:cxn modelId="{838ED9C8-C1DA-418B-977D-85351C1FD445}" type="presParOf" srcId="{87B08386-800B-458E-BB6B-3049EBEE08B4}" destId="{4BE2FCDA-EEE8-40EF-BEFE-9691284B7C95}" srcOrd="1" destOrd="0" presId="urn:microsoft.com/office/officeart/2005/8/layout/hList7"/>
    <dgm:cxn modelId="{B311D5C3-8220-42EA-9D2C-2BCAE9D20558}" type="presParOf" srcId="{4BE2FCDA-EEE8-40EF-BEFE-9691284B7C95}" destId="{FB2D86A4-1659-4AD3-8B00-2FB568FFCF1D}" srcOrd="0" destOrd="0" presId="urn:microsoft.com/office/officeart/2005/8/layout/hList7"/>
    <dgm:cxn modelId="{655833E6-20C6-433A-AC29-5E45318A14E8}" type="presParOf" srcId="{FB2D86A4-1659-4AD3-8B00-2FB568FFCF1D}" destId="{842F5C96-9A96-4FE5-B04B-D38FC1693142}" srcOrd="0" destOrd="0" presId="urn:microsoft.com/office/officeart/2005/8/layout/hList7"/>
    <dgm:cxn modelId="{CB999E13-06FE-44BF-9BE7-6338FDF2867D}" type="presParOf" srcId="{FB2D86A4-1659-4AD3-8B00-2FB568FFCF1D}" destId="{D2A73888-F32E-4939-B0C4-6475018B40A1}" srcOrd="1" destOrd="0" presId="urn:microsoft.com/office/officeart/2005/8/layout/hList7"/>
    <dgm:cxn modelId="{C15719B0-1546-4D51-BD6C-6B623313EC1A}" type="presParOf" srcId="{FB2D86A4-1659-4AD3-8B00-2FB568FFCF1D}" destId="{19A51329-9530-4F3C-8C7B-0FCA4B0F485A}" srcOrd="2" destOrd="0" presId="urn:microsoft.com/office/officeart/2005/8/layout/hList7"/>
    <dgm:cxn modelId="{E0C375D3-BCCB-45AA-9318-48E8C067196C}" type="presParOf" srcId="{FB2D86A4-1659-4AD3-8B00-2FB568FFCF1D}" destId="{A22B5506-98DA-4CB7-A794-955FF9770FFB}" srcOrd="3" destOrd="0" presId="urn:microsoft.com/office/officeart/2005/8/layout/hList7"/>
    <dgm:cxn modelId="{B8CC6CB7-2587-4FAB-8031-0FE86788C143}" type="presParOf" srcId="{4BE2FCDA-EEE8-40EF-BEFE-9691284B7C95}" destId="{8FEB44C9-41AD-4728-B73E-B07553B1F52F}" srcOrd="1" destOrd="0" presId="urn:microsoft.com/office/officeart/2005/8/layout/hList7"/>
    <dgm:cxn modelId="{BC843F1B-206B-4F67-82DF-377236685E6E}" type="presParOf" srcId="{4BE2FCDA-EEE8-40EF-BEFE-9691284B7C95}" destId="{CE8B6FF9-D215-40E4-B7A0-913A69CB8C91}" srcOrd="2" destOrd="0" presId="urn:microsoft.com/office/officeart/2005/8/layout/hList7"/>
    <dgm:cxn modelId="{0F09DBBD-21B7-4000-B589-44814028AAC4}" type="presParOf" srcId="{CE8B6FF9-D215-40E4-B7A0-913A69CB8C91}" destId="{CAB4EA86-60A6-4D18-B80A-9E029130A2F9}" srcOrd="0" destOrd="0" presId="urn:microsoft.com/office/officeart/2005/8/layout/hList7"/>
    <dgm:cxn modelId="{E2D8F344-7F88-405F-8FA9-6BC3EEF20FA6}" type="presParOf" srcId="{CE8B6FF9-D215-40E4-B7A0-913A69CB8C91}" destId="{83C14B2F-7BDE-4F9D-9B94-43BF8ADDEB42}" srcOrd="1" destOrd="0" presId="urn:microsoft.com/office/officeart/2005/8/layout/hList7"/>
    <dgm:cxn modelId="{DA0B4511-635A-4542-8A95-CC79F423FBC5}" type="presParOf" srcId="{CE8B6FF9-D215-40E4-B7A0-913A69CB8C91}" destId="{7B493127-6490-4AE7-9611-A74DD4933068}" srcOrd="2" destOrd="0" presId="urn:microsoft.com/office/officeart/2005/8/layout/hList7"/>
    <dgm:cxn modelId="{AB5C2772-55CC-4E08-95ED-705A2CAB8AF4}" type="presParOf" srcId="{CE8B6FF9-D215-40E4-B7A0-913A69CB8C91}" destId="{3F73326A-C07B-46FA-BE9C-7EAF11C725E5}" srcOrd="3" destOrd="0" presId="urn:microsoft.com/office/officeart/2005/8/layout/hList7"/>
    <dgm:cxn modelId="{BB178521-D5A6-4AE7-A387-C5AB96CEA4AF}" type="presParOf" srcId="{4BE2FCDA-EEE8-40EF-BEFE-9691284B7C95}" destId="{C493F24E-3D87-4841-854C-9170EDA2DB2D}" srcOrd="3" destOrd="0" presId="urn:microsoft.com/office/officeart/2005/8/layout/hList7"/>
    <dgm:cxn modelId="{7F28C2B2-86B7-4BE3-8729-B19A083AE2D2}" type="presParOf" srcId="{4BE2FCDA-EEE8-40EF-BEFE-9691284B7C95}" destId="{BA69904C-A292-4E75-A208-08300D3FD5B4}" srcOrd="4" destOrd="0" presId="urn:microsoft.com/office/officeart/2005/8/layout/hList7"/>
    <dgm:cxn modelId="{4E2D288C-EEDE-40A5-AA77-E483939D16FE}" type="presParOf" srcId="{BA69904C-A292-4E75-A208-08300D3FD5B4}" destId="{28D232EA-E65B-46DD-B892-0BB375037C4A}" srcOrd="0" destOrd="0" presId="urn:microsoft.com/office/officeart/2005/8/layout/hList7"/>
    <dgm:cxn modelId="{0154E91A-3EEA-4806-ADD8-15170A758679}" type="presParOf" srcId="{BA69904C-A292-4E75-A208-08300D3FD5B4}" destId="{73BD4672-967C-436B-90E0-4758A818F38D}" srcOrd="1" destOrd="0" presId="urn:microsoft.com/office/officeart/2005/8/layout/hList7"/>
    <dgm:cxn modelId="{BBB11212-7731-4A6B-8473-03BE81211EE7}" type="presParOf" srcId="{BA69904C-A292-4E75-A208-08300D3FD5B4}" destId="{A78713F5-F7A8-4B70-A19E-13E4C13F8A91}" srcOrd="2" destOrd="0" presId="urn:microsoft.com/office/officeart/2005/8/layout/hList7"/>
    <dgm:cxn modelId="{28A1D3BB-8432-48EA-864E-5725EE2D89BB}" type="presParOf" srcId="{BA69904C-A292-4E75-A208-08300D3FD5B4}" destId="{37E8127D-ADCA-41A0-BC3B-9E4A4ACBAB4E}" srcOrd="3" destOrd="0" presId="urn:microsoft.com/office/officeart/2005/8/layout/hList7"/>
    <dgm:cxn modelId="{1D480911-4261-4883-A2EB-AD497FC4A0B1}" type="presParOf" srcId="{4BE2FCDA-EEE8-40EF-BEFE-9691284B7C95}" destId="{C1DE99D1-FE5B-4CC6-A4AC-D36A33852796}" srcOrd="5" destOrd="0" presId="urn:microsoft.com/office/officeart/2005/8/layout/hList7"/>
    <dgm:cxn modelId="{2886A56A-F1E1-4438-AEAA-9129F82FB248}" type="presParOf" srcId="{4BE2FCDA-EEE8-40EF-BEFE-9691284B7C95}" destId="{66492A08-0801-469E-975D-DA30D4CE1D72}" srcOrd="6" destOrd="0" presId="urn:microsoft.com/office/officeart/2005/8/layout/hList7"/>
    <dgm:cxn modelId="{929FB067-4B44-4D5A-BD63-AE92A7EF89CD}" type="presParOf" srcId="{66492A08-0801-469E-975D-DA30D4CE1D72}" destId="{6E67AEFB-97EC-43A0-873B-0C2EC9F9F174}" srcOrd="0" destOrd="0" presId="urn:microsoft.com/office/officeart/2005/8/layout/hList7"/>
    <dgm:cxn modelId="{7C7C2DD0-E551-4C4B-8D1D-E137088DE6B2}" type="presParOf" srcId="{66492A08-0801-469E-975D-DA30D4CE1D72}" destId="{FF674E58-F7F9-4980-8F3F-220CE762280D}" srcOrd="1" destOrd="0" presId="urn:microsoft.com/office/officeart/2005/8/layout/hList7"/>
    <dgm:cxn modelId="{609EEAFA-BAD2-420D-B45D-D1F66B542A9C}" type="presParOf" srcId="{66492A08-0801-469E-975D-DA30D4CE1D72}" destId="{2134A198-ABEA-4FF6-AEFD-41764196B0B7}" srcOrd="2" destOrd="0" presId="urn:microsoft.com/office/officeart/2005/8/layout/hList7"/>
    <dgm:cxn modelId="{C04E45E9-B43D-4941-9C54-29492A72452F}" type="presParOf" srcId="{66492A08-0801-469E-975D-DA30D4CE1D72}" destId="{2A534CEF-CA09-49C0-B856-3C4002DFB7F4}" srcOrd="3" destOrd="0" presId="urn:microsoft.com/office/officeart/2005/8/layout/hList7"/>
    <dgm:cxn modelId="{A7DCE03D-CE32-4C16-BDBE-32A198085450}" type="presParOf" srcId="{4BE2FCDA-EEE8-40EF-BEFE-9691284B7C95}" destId="{15885549-EFD3-425F-A678-0BC903A39C87}" srcOrd="7" destOrd="0" presId="urn:microsoft.com/office/officeart/2005/8/layout/hList7"/>
    <dgm:cxn modelId="{3937FBF0-7C8A-460C-A7A2-3CCB44B9D4BD}" type="presParOf" srcId="{4BE2FCDA-EEE8-40EF-BEFE-9691284B7C95}" destId="{6C14B970-96CF-4B08-A0AE-C89FA27BA966}" srcOrd="8" destOrd="0" presId="urn:microsoft.com/office/officeart/2005/8/layout/hList7"/>
    <dgm:cxn modelId="{9D39C62E-5504-418C-811E-A8794D4E4F2B}" type="presParOf" srcId="{6C14B970-96CF-4B08-A0AE-C89FA27BA966}" destId="{4527D22C-5A0F-4603-94E1-57F0B18E4134}" srcOrd="0" destOrd="0" presId="urn:microsoft.com/office/officeart/2005/8/layout/hList7"/>
    <dgm:cxn modelId="{4FDFEE26-11F6-4496-B50D-61B4C9ABE9E7}" type="presParOf" srcId="{6C14B970-96CF-4B08-A0AE-C89FA27BA966}" destId="{9CA1FB1E-951C-44A7-8FEC-6AF0695E056D}" srcOrd="1" destOrd="0" presId="urn:microsoft.com/office/officeart/2005/8/layout/hList7"/>
    <dgm:cxn modelId="{705BF14F-B21E-4025-B0D2-3B483CCCDBDF}" type="presParOf" srcId="{6C14B970-96CF-4B08-A0AE-C89FA27BA966}" destId="{623C2776-00F8-4D7B-BABE-80F132D2F13F}" srcOrd="2" destOrd="0" presId="urn:microsoft.com/office/officeart/2005/8/layout/hList7"/>
    <dgm:cxn modelId="{CEAF61E5-D312-4CA3-8865-A683FF0D0043}" type="presParOf" srcId="{6C14B970-96CF-4B08-A0AE-C89FA27BA966}" destId="{8996342C-0233-48C3-B33D-B0B4EEA50D7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A02492-099B-4672-93E9-F4072F8BF71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3691B948-2538-4840-8AE2-40D3C7EDD0C7}">
      <dgm:prSet phldrT="[Text]" custT="1"/>
      <dgm:spPr>
        <a:solidFill>
          <a:srgbClr val="005B82"/>
        </a:solidFill>
      </dgm:spPr>
      <dgm:t>
        <a:bodyPr/>
        <a:lstStyle/>
        <a:p>
          <a:pPr algn="l"/>
          <a:endParaRPr lang="en-US" sz="1800">
            <a:solidFill>
              <a:schemeClr val="bg1"/>
            </a:solidFill>
            <a:latin typeface="+mj-lt"/>
          </a:endParaRPr>
        </a:p>
        <a:p>
          <a:pPr algn="ctr"/>
          <a:r>
            <a:rPr lang="en-US" sz="2400">
              <a:solidFill>
                <a:schemeClr val="bg1"/>
              </a:solidFill>
              <a:latin typeface="+mj-lt"/>
            </a:rPr>
            <a:t>Development</a:t>
          </a:r>
        </a:p>
        <a:p>
          <a:pPr algn="ctr"/>
          <a:endParaRPr lang="en-US" sz="800">
            <a:solidFill>
              <a:schemeClr val="bg1"/>
            </a:solidFill>
            <a:latin typeface="+mj-lt"/>
          </a:endParaRPr>
        </a:p>
      </dgm:t>
    </dgm:pt>
    <dgm:pt modelId="{D247A7EA-6052-4CFD-B710-72AA01109530}" type="parTrans" cxnId="{689F761B-60DB-45F5-9D23-9182FC83301E}">
      <dgm:prSet/>
      <dgm:spPr/>
      <dgm:t>
        <a:bodyPr/>
        <a:lstStyle/>
        <a:p>
          <a:endParaRPr lang="en-US"/>
        </a:p>
      </dgm:t>
    </dgm:pt>
    <dgm:pt modelId="{CFA3F1BA-9A92-4063-844B-B872ABE19C4F}" type="sibTrans" cxnId="{689F761B-60DB-45F5-9D23-9182FC83301E}">
      <dgm:prSet/>
      <dgm:spPr/>
      <dgm:t>
        <a:bodyPr/>
        <a:lstStyle/>
        <a:p>
          <a:endParaRPr lang="en-US"/>
        </a:p>
      </dgm:t>
    </dgm:pt>
    <dgm:pt modelId="{29FF0297-0C74-4E20-9B85-3E6F7E3F5CC1}">
      <dgm:prSet phldrT="[Text]" custT="1"/>
      <dgm:spPr>
        <a:solidFill>
          <a:schemeClr val="accent1"/>
        </a:solidFill>
      </dgm:spPr>
      <dgm:t>
        <a:bodyPr/>
        <a:lstStyle/>
        <a:p>
          <a:pPr algn="ctr"/>
          <a:endParaRPr lang="en-US" sz="1600">
            <a:solidFill>
              <a:schemeClr val="bg1"/>
            </a:solidFill>
            <a:latin typeface="+mj-lt"/>
          </a:endParaRPr>
        </a:p>
        <a:p>
          <a:pPr algn="ctr"/>
          <a:r>
            <a:rPr lang="en-US" sz="2400">
              <a:solidFill>
                <a:schemeClr val="bg1"/>
              </a:solidFill>
              <a:latin typeface="+mj-lt"/>
            </a:rPr>
            <a:t>Adoption</a:t>
          </a:r>
        </a:p>
        <a:p>
          <a:pPr algn="ctr"/>
          <a:endParaRPr lang="en-US" sz="800">
            <a:solidFill>
              <a:schemeClr val="bg1"/>
            </a:solidFill>
            <a:latin typeface="+mj-lt"/>
          </a:endParaRPr>
        </a:p>
      </dgm:t>
    </dgm:pt>
    <dgm:pt modelId="{B8EC45AE-88E6-4D81-AF41-A3920FE00824}" type="parTrans" cxnId="{7AC2E13E-A78A-4653-A520-24D4E644EE7B}">
      <dgm:prSet/>
      <dgm:spPr/>
      <dgm:t>
        <a:bodyPr/>
        <a:lstStyle/>
        <a:p>
          <a:endParaRPr lang="en-US"/>
        </a:p>
      </dgm:t>
    </dgm:pt>
    <dgm:pt modelId="{8E2A1CD9-E2A8-4EF9-8079-DC2A86D83888}" type="sibTrans" cxnId="{7AC2E13E-A78A-4653-A520-24D4E644EE7B}">
      <dgm:prSet/>
      <dgm:spPr/>
      <dgm:t>
        <a:bodyPr/>
        <a:lstStyle/>
        <a:p>
          <a:endParaRPr lang="en-US"/>
        </a:p>
      </dgm:t>
    </dgm:pt>
    <dgm:pt modelId="{C0DB1720-3871-4546-8E2D-7C9E7CE37CE2}">
      <dgm:prSet phldrT="[Text]" custT="1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l"/>
          <a:endParaRPr lang="en-US" sz="1800">
            <a:solidFill>
              <a:schemeClr val="bg1"/>
            </a:solidFill>
            <a:latin typeface="+mj-lt"/>
          </a:endParaRPr>
        </a:p>
        <a:p>
          <a:pPr algn="ctr"/>
          <a:r>
            <a:rPr lang="en-US" sz="2400">
              <a:solidFill>
                <a:schemeClr val="bg1"/>
              </a:solidFill>
              <a:latin typeface="+mj-lt"/>
            </a:rPr>
            <a:t>Implementation</a:t>
          </a:r>
        </a:p>
        <a:p>
          <a:pPr algn="ctr"/>
          <a:endParaRPr lang="en-US" sz="800">
            <a:solidFill>
              <a:schemeClr val="bg1"/>
            </a:solidFill>
            <a:latin typeface="+mj-lt"/>
          </a:endParaRPr>
        </a:p>
      </dgm:t>
    </dgm:pt>
    <dgm:pt modelId="{F6831239-BE4A-49F6-B6F3-43C7CCCE49D5}" type="parTrans" cxnId="{CAC5E356-92AC-4C92-8992-05FCEB0EB396}">
      <dgm:prSet/>
      <dgm:spPr/>
      <dgm:t>
        <a:bodyPr/>
        <a:lstStyle/>
        <a:p>
          <a:endParaRPr lang="en-US"/>
        </a:p>
      </dgm:t>
    </dgm:pt>
    <dgm:pt modelId="{36F0E435-01D1-4DB3-AD09-5CCE9B9CA50A}" type="sibTrans" cxnId="{CAC5E356-92AC-4C92-8992-05FCEB0EB396}">
      <dgm:prSet/>
      <dgm:spPr/>
      <dgm:t>
        <a:bodyPr/>
        <a:lstStyle/>
        <a:p>
          <a:endParaRPr lang="en-US"/>
        </a:p>
      </dgm:t>
    </dgm:pt>
    <dgm:pt modelId="{CB9506CA-41CD-43DC-BBCF-83F4996D074D}">
      <dgm:prSet phldrT="[Text]" custT="1"/>
      <dgm:spPr>
        <a:solidFill>
          <a:srgbClr val="005B82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750" b="1" i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Review technical and economic feasibility </a:t>
          </a:r>
          <a:r>
            <a:rPr lang="en-US" sz="1750" b="0" i="0">
              <a:solidFill>
                <a:schemeClr val="bg1"/>
              </a:solidFill>
              <a:effectLst/>
            </a:rPr>
            <a:t>of model codes</a:t>
          </a:r>
          <a:endParaRPr lang="en-US" sz="1750" b="0">
            <a:solidFill>
              <a:schemeClr val="bg1"/>
            </a:solidFill>
          </a:endParaRPr>
        </a:p>
      </dgm:t>
    </dgm:pt>
    <dgm:pt modelId="{8222833B-6CAB-4916-9E79-16C1E8C93123}" type="parTrans" cxnId="{CD4553EF-F852-43F5-81D6-AACC7255DB19}">
      <dgm:prSet/>
      <dgm:spPr/>
      <dgm:t>
        <a:bodyPr/>
        <a:lstStyle/>
        <a:p>
          <a:endParaRPr lang="en-US"/>
        </a:p>
      </dgm:t>
    </dgm:pt>
    <dgm:pt modelId="{FD230480-348B-4E76-9A02-EA1097DECBDF}" type="sibTrans" cxnId="{CD4553EF-F852-43F5-81D6-AACC7255DB19}">
      <dgm:prSet/>
      <dgm:spPr/>
      <dgm:t>
        <a:bodyPr/>
        <a:lstStyle/>
        <a:p>
          <a:endParaRPr lang="en-US"/>
        </a:p>
      </dgm:t>
    </dgm:pt>
    <dgm:pt modelId="{15410FC8-C232-42F7-9FC9-245237A0BA83}">
      <dgm:prSet phldrT="[Text]"/>
      <dgm:spPr>
        <a:solidFill>
          <a:schemeClr val="accent1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900" b="1" i="0">
              <a:solidFill>
                <a:schemeClr val="tx2"/>
              </a:solidFill>
              <a:effectLst/>
            </a:rPr>
            <a:t>Provide </a:t>
          </a:r>
          <a:r>
            <a:rPr lang="en-US" sz="1900" b="1" i="0" u="none" strike="noStrike">
              <a:solidFill>
                <a:schemeClr val="tx2"/>
              </a:solidFill>
              <a:effectLst/>
            </a:rPr>
            <a:t>technical assistance</a:t>
          </a:r>
          <a:r>
            <a:rPr lang="en-US" sz="1900" b="1" i="0">
              <a:solidFill>
                <a:schemeClr val="tx2"/>
              </a:solidFill>
              <a:effectLst/>
            </a:rPr>
            <a:t> </a:t>
          </a:r>
          <a:r>
            <a:rPr lang="en-US" sz="1900" b="0" i="0">
              <a:solidFill>
                <a:schemeClr val="bg1"/>
              </a:solidFill>
              <a:effectLst/>
            </a:rPr>
            <a:t>to state &amp; local governments</a:t>
          </a:r>
          <a:endParaRPr lang="en-US" sz="1900" b="0">
            <a:solidFill>
              <a:schemeClr val="bg1"/>
            </a:solidFill>
          </a:endParaRPr>
        </a:p>
      </dgm:t>
    </dgm:pt>
    <dgm:pt modelId="{6A826AB7-F440-4CA4-BB21-D01C4474FAFE}" type="parTrans" cxnId="{137CD20F-5235-459B-8012-E067EF9F2888}">
      <dgm:prSet/>
      <dgm:spPr/>
      <dgm:t>
        <a:bodyPr/>
        <a:lstStyle/>
        <a:p>
          <a:endParaRPr lang="en-US"/>
        </a:p>
      </dgm:t>
    </dgm:pt>
    <dgm:pt modelId="{D18A68DC-123A-4834-9108-EDCB6A8023CA}" type="sibTrans" cxnId="{137CD20F-5235-459B-8012-E067EF9F2888}">
      <dgm:prSet/>
      <dgm:spPr/>
      <dgm:t>
        <a:bodyPr/>
        <a:lstStyle/>
        <a:p>
          <a:endParaRPr lang="en-US"/>
        </a:p>
      </dgm:t>
    </dgm:pt>
    <dgm:pt modelId="{B41239F2-E91C-4E67-BAFB-D7AD372C65AE}">
      <dgm:prSet phldrT="[Text]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900" b="1" i="0" dirty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Provide tools </a:t>
          </a:r>
          <a:r>
            <a:rPr lang="en-US" sz="1900" b="0" i="0" dirty="0">
              <a:solidFill>
                <a:schemeClr val="bg1"/>
              </a:solidFill>
              <a:effectLst/>
            </a:rPr>
            <a:t>to simplify &amp; clarify compliance </a:t>
          </a:r>
          <a:endParaRPr lang="en-US" sz="1900" b="0" dirty="0">
            <a:solidFill>
              <a:schemeClr val="bg1"/>
            </a:solidFill>
          </a:endParaRPr>
        </a:p>
      </dgm:t>
    </dgm:pt>
    <dgm:pt modelId="{DB1CA0A2-E1E1-4419-A1FB-9B0A063F1EE5}" type="parTrans" cxnId="{5513F567-B818-40AE-B999-E3C626FF6BEA}">
      <dgm:prSet/>
      <dgm:spPr/>
      <dgm:t>
        <a:bodyPr/>
        <a:lstStyle/>
        <a:p>
          <a:endParaRPr lang="en-US"/>
        </a:p>
      </dgm:t>
    </dgm:pt>
    <dgm:pt modelId="{349225C7-7484-42EA-B915-E457B308B197}" type="sibTrans" cxnId="{5513F567-B818-40AE-B999-E3C626FF6BEA}">
      <dgm:prSet/>
      <dgm:spPr/>
      <dgm:t>
        <a:bodyPr/>
        <a:lstStyle/>
        <a:p>
          <a:endParaRPr lang="en-US"/>
        </a:p>
      </dgm:t>
    </dgm:pt>
    <dgm:pt modelId="{9DD7709C-C8F5-4AE1-B610-6AC172AC6E8E}">
      <dgm:prSet custT="1"/>
      <dgm:spPr/>
      <dgm:t>
        <a:bodyPr/>
        <a:lstStyle/>
        <a:p>
          <a:pPr algn="l"/>
          <a:r>
            <a:rPr lang="en-US" sz="1750" b="1" i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Conduct assessments </a:t>
          </a:r>
          <a:r>
            <a:rPr lang="en-US" sz="1750" b="0" i="0">
              <a:solidFill>
                <a:schemeClr val="bg1"/>
              </a:solidFill>
              <a:effectLst/>
            </a:rPr>
            <a:t>to determine if new codes save energy</a:t>
          </a:r>
        </a:p>
      </dgm:t>
    </dgm:pt>
    <dgm:pt modelId="{A6311E52-21DB-4BC8-B250-A7C6F212026B}" type="parTrans" cxnId="{5C908710-BC52-4F9F-BE66-475698BD90E7}">
      <dgm:prSet/>
      <dgm:spPr/>
      <dgm:t>
        <a:bodyPr/>
        <a:lstStyle/>
        <a:p>
          <a:endParaRPr lang="en-US"/>
        </a:p>
      </dgm:t>
    </dgm:pt>
    <dgm:pt modelId="{7E07FE67-493B-404A-A2F2-76874B50FE3F}" type="sibTrans" cxnId="{5C908710-BC52-4F9F-BE66-475698BD90E7}">
      <dgm:prSet/>
      <dgm:spPr/>
      <dgm:t>
        <a:bodyPr/>
        <a:lstStyle/>
        <a:p>
          <a:endParaRPr lang="en-US"/>
        </a:p>
      </dgm:t>
    </dgm:pt>
    <dgm:pt modelId="{1DCE5180-4565-491E-BA30-50D28ACDE3BF}">
      <dgm:prSet/>
      <dgm:spPr>
        <a:solidFill>
          <a:schemeClr val="accent1"/>
        </a:solidFill>
      </dgm:spPr>
      <dgm:t>
        <a:bodyPr/>
        <a:lstStyle/>
        <a:p>
          <a:pPr algn="l"/>
          <a:r>
            <a:rPr lang="en-US" sz="1900" b="1">
              <a:solidFill>
                <a:srgbClr val="005B82"/>
              </a:solidFill>
            </a:rPr>
            <a:t>Partner </a:t>
          </a:r>
          <a:r>
            <a:rPr lang="en-US" sz="1900" b="1" i="0">
              <a:solidFill>
                <a:srgbClr val="005B82"/>
              </a:solidFill>
              <a:effectLst/>
            </a:rPr>
            <a:t>with others </a:t>
          </a:r>
          <a:r>
            <a:rPr lang="en-US" sz="1900" b="0" i="0">
              <a:solidFill>
                <a:schemeClr val="bg1"/>
              </a:solidFill>
              <a:effectLst/>
            </a:rPr>
            <a:t>who provide support for state and local code advancement and implementation</a:t>
          </a:r>
          <a:endParaRPr lang="en-US" sz="1900" b="0">
            <a:solidFill>
              <a:schemeClr val="bg1"/>
            </a:solidFill>
          </a:endParaRPr>
        </a:p>
      </dgm:t>
    </dgm:pt>
    <dgm:pt modelId="{B25E45BD-1778-47AA-9520-878B8E9A4457}" type="parTrans" cxnId="{D0FDBB97-2935-4DA0-9D2E-5324F655815E}">
      <dgm:prSet/>
      <dgm:spPr/>
      <dgm:t>
        <a:bodyPr/>
        <a:lstStyle/>
        <a:p>
          <a:endParaRPr lang="en-US"/>
        </a:p>
      </dgm:t>
    </dgm:pt>
    <dgm:pt modelId="{A9B7D8AD-229A-4BE8-98DA-BEEE504B13D4}" type="sibTrans" cxnId="{D0FDBB97-2935-4DA0-9D2E-5324F655815E}">
      <dgm:prSet/>
      <dgm:spPr/>
      <dgm:t>
        <a:bodyPr/>
        <a:lstStyle/>
        <a:p>
          <a:endParaRPr lang="en-US"/>
        </a:p>
      </dgm:t>
    </dgm:pt>
    <dgm:pt modelId="{6C8E9E1E-098B-4520-ADF3-D7D84F350CCB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l"/>
          <a:r>
            <a:rPr lang="en-US" sz="1900" b="0" i="0">
              <a:solidFill>
                <a:schemeClr val="bg1"/>
              </a:solidFill>
              <a:effectLst/>
            </a:rPr>
            <a:t>Provide </a:t>
          </a:r>
          <a:r>
            <a:rPr lang="en-US" sz="1900" b="1" i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free education,  training &amp; resources</a:t>
          </a:r>
        </a:p>
      </dgm:t>
    </dgm:pt>
    <dgm:pt modelId="{21EA9534-D5B4-4082-9D8C-7F53A4095E18}" type="parTrans" cxnId="{B9210074-B6B2-4D0A-A6F0-1E8626EC529A}">
      <dgm:prSet/>
      <dgm:spPr/>
      <dgm:t>
        <a:bodyPr/>
        <a:lstStyle/>
        <a:p>
          <a:endParaRPr lang="en-US"/>
        </a:p>
      </dgm:t>
    </dgm:pt>
    <dgm:pt modelId="{7AF34960-B729-4F76-9541-E6F7707D1114}" type="sibTrans" cxnId="{B9210074-B6B2-4D0A-A6F0-1E8626EC529A}">
      <dgm:prSet/>
      <dgm:spPr/>
      <dgm:t>
        <a:bodyPr/>
        <a:lstStyle/>
        <a:p>
          <a:endParaRPr lang="en-US"/>
        </a:p>
      </dgm:t>
    </dgm:pt>
    <dgm:pt modelId="{3DA980F2-27AE-458B-8574-CCCF9A7A791E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l"/>
          <a:r>
            <a:rPr lang="en-US" sz="1900" b="0" i="0">
              <a:solidFill>
                <a:schemeClr val="bg1"/>
              </a:solidFill>
              <a:effectLst/>
            </a:rPr>
            <a:t>Develop </a:t>
          </a:r>
          <a:r>
            <a:rPr lang="en-US" sz="1900" b="1" i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methods </a:t>
          </a:r>
          <a:r>
            <a:rPr lang="en-US" sz="1900" b="0" i="0">
              <a:solidFill>
                <a:schemeClr val="bg1"/>
              </a:solidFill>
              <a:effectLst/>
            </a:rPr>
            <a:t>for determining energy &amp; cost savings</a:t>
          </a:r>
          <a:endParaRPr lang="en-US" sz="1900" b="0">
            <a:solidFill>
              <a:schemeClr val="bg1"/>
            </a:solidFill>
          </a:endParaRPr>
        </a:p>
      </dgm:t>
    </dgm:pt>
    <dgm:pt modelId="{4B0DA965-2552-4BF9-A91D-89D24FF5BC81}" type="parTrans" cxnId="{744DDC99-C2BE-455C-8DFB-B679B9898B21}">
      <dgm:prSet/>
      <dgm:spPr/>
      <dgm:t>
        <a:bodyPr/>
        <a:lstStyle/>
        <a:p>
          <a:endParaRPr lang="en-US"/>
        </a:p>
      </dgm:t>
    </dgm:pt>
    <dgm:pt modelId="{DB604304-3155-4E5C-934B-962574DFF332}" type="sibTrans" cxnId="{744DDC99-C2BE-455C-8DFB-B679B9898B21}">
      <dgm:prSet/>
      <dgm:spPr/>
      <dgm:t>
        <a:bodyPr/>
        <a:lstStyle/>
        <a:p>
          <a:endParaRPr lang="en-US"/>
        </a:p>
      </dgm:t>
    </dgm:pt>
    <dgm:pt modelId="{ADCC5726-565C-49DD-8817-B2ED2D011276}">
      <dgm:prSet phldrT="[Text]" custT="1"/>
      <dgm:spPr>
        <a:solidFill>
          <a:srgbClr val="005B82"/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750" b="1">
              <a:solidFill>
                <a:schemeClr val="accent1">
                  <a:lumMod val="60000"/>
                  <a:lumOff val="40000"/>
                </a:schemeClr>
              </a:solidFill>
            </a:rPr>
            <a:t>Participate in industry processes </a:t>
          </a:r>
          <a:r>
            <a:rPr lang="en-US" sz="1750">
              <a:solidFill>
                <a:schemeClr val="bg1"/>
              </a:solidFill>
            </a:rPr>
            <a:t>to review &amp; update model codes</a:t>
          </a:r>
        </a:p>
      </dgm:t>
    </dgm:pt>
    <dgm:pt modelId="{EC8233EE-791C-4591-8E0F-29AF719A5FBD}" type="parTrans" cxnId="{ED81B86F-45E0-4C25-B405-3FECC1D065D4}">
      <dgm:prSet/>
      <dgm:spPr/>
      <dgm:t>
        <a:bodyPr/>
        <a:lstStyle/>
        <a:p>
          <a:endParaRPr lang="en-US"/>
        </a:p>
      </dgm:t>
    </dgm:pt>
    <dgm:pt modelId="{E807C36B-661F-4498-8535-BE64D52773B4}" type="sibTrans" cxnId="{ED81B86F-45E0-4C25-B405-3FECC1D065D4}">
      <dgm:prSet/>
      <dgm:spPr/>
      <dgm:t>
        <a:bodyPr/>
        <a:lstStyle/>
        <a:p>
          <a:endParaRPr lang="en-US"/>
        </a:p>
      </dgm:t>
    </dgm:pt>
    <dgm:pt modelId="{3943CC36-0E42-489A-B3A8-6CA16F62B7FC}" type="pres">
      <dgm:prSet presAssocID="{32A02492-099B-4672-93E9-F4072F8BF711}" presName="rootnode" presStyleCnt="0">
        <dgm:presLayoutVars>
          <dgm:chMax/>
          <dgm:chPref/>
          <dgm:dir/>
          <dgm:animLvl val="lvl"/>
        </dgm:presLayoutVars>
      </dgm:prSet>
      <dgm:spPr/>
    </dgm:pt>
    <dgm:pt modelId="{EB96FC47-0D2C-4627-9D0D-A193AF25E970}" type="pres">
      <dgm:prSet presAssocID="{3691B948-2538-4840-8AE2-40D3C7EDD0C7}" presName="composite" presStyleCnt="0"/>
      <dgm:spPr/>
    </dgm:pt>
    <dgm:pt modelId="{C0B5693C-C016-4FF3-A34F-4CE4B68A183F}" type="pres">
      <dgm:prSet presAssocID="{3691B948-2538-4840-8AE2-40D3C7EDD0C7}" presName="LShape" presStyleLbl="alignNode1" presStyleIdx="0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BBCE020C-AE61-49EF-A388-3D00730F6AB0}" type="pres">
      <dgm:prSet presAssocID="{3691B948-2538-4840-8AE2-40D3C7EDD0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F476ECC-3AE5-4126-B090-9AE197E6B04D}" type="pres">
      <dgm:prSet presAssocID="{3691B948-2538-4840-8AE2-40D3C7EDD0C7}" presName="Triangle" presStyleLbl="alignNode1" presStyleIdx="1" presStyleCnt="5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</dgm:pt>
    <dgm:pt modelId="{47378166-4353-4198-B5A8-A11DFB732767}" type="pres">
      <dgm:prSet presAssocID="{CFA3F1BA-9A92-4063-844B-B872ABE19C4F}" presName="sibTrans" presStyleCnt="0"/>
      <dgm:spPr/>
    </dgm:pt>
    <dgm:pt modelId="{38D12F8B-299F-4F1E-8E50-86DDD3D8A577}" type="pres">
      <dgm:prSet presAssocID="{CFA3F1BA-9A92-4063-844B-B872ABE19C4F}" presName="space" presStyleCnt="0"/>
      <dgm:spPr/>
    </dgm:pt>
    <dgm:pt modelId="{E944E00A-03F1-4B92-9401-5A7244F5D98E}" type="pres">
      <dgm:prSet presAssocID="{29FF0297-0C74-4E20-9B85-3E6F7E3F5CC1}" presName="composite" presStyleCnt="0"/>
      <dgm:spPr/>
    </dgm:pt>
    <dgm:pt modelId="{C0AA9BA8-D596-46AB-9403-0ADCA2616651}" type="pres">
      <dgm:prSet presAssocID="{29FF0297-0C74-4E20-9B85-3E6F7E3F5CC1}" presName="LShape" presStyleLbl="alignNode1" presStyleIdx="2" presStyleCnt="5"/>
      <dgm:spPr>
        <a:solidFill>
          <a:schemeClr val="tx2"/>
        </a:solidFill>
        <a:ln>
          <a:solidFill>
            <a:schemeClr val="tx2"/>
          </a:solidFill>
        </a:ln>
      </dgm:spPr>
    </dgm:pt>
    <dgm:pt modelId="{ACDDBC0B-45C9-4732-B915-5CD92DD2A1ED}" type="pres">
      <dgm:prSet presAssocID="{29FF0297-0C74-4E20-9B85-3E6F7E3F5CC1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2EBE077-1591-4898-BC21-3E5FE0EACC72}" type="pres">
      <dgm:prSet presAssocID="{29FF0297-0C74-4E20-9B85-3E6F7E3F5CC1}" presName="Triangle" presStyleLbl="alignNode1" presStyleIdx="3" presStyleCnt="5"/>
      <dgm:spPr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</dgm:spPr>
    </dgm:pt>
    <dgm:pt modelId="{2464CF30-BB8C-4B8C-8D8C-69B0828F70FC}" type="pres">
      <dgm:prSet presAssocID="{8E2A1CD9-E2A8-4EF9-8079-DC2A86D83888}" presName="sibTrans" presStyleCnt="0"/>
      <dgm:spPr/>
    </dgm:pt>
    <dgm:pt modelId="{F8ABC1FC-11DB-444C-9084-DC2CEF9B4EF0}" type="pres">
      <dgm:prSet presAssocID="{8E2A1CD9-E2A8-4EF9-8079-DC2A86D83888}" presName="space" presStyleCnt="0"/>
      <dgm:spPr/>
    </dgm:pt>
    <dgm:pt modelId="{CB29C72F-DC99-401B-8119-BA95D4F440DF}" type="pres">
      <dgm:prSet presAssocID="{C0DB1720-3871-4546-8E2D-7C9E7CE37CE2}" presName="composite" presStyleCnt="0"/>
      <dgm:spPr/>
    </dgm:pt>
    <dgm:pt modelId="{71F2A693-C589-4C54-9D84-A76C2DA2C818}" type="pres">
      <dgm:prSet presAssocID="{C0DB1720-3871-4546-8E2D-7C9E7CE37CE2}" presName="LShape" presStyleLbl="alignNode1" presStyleIdx="4" presStyleCnt="5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84B0D7F8-AD18-4892-A172-0A72FF3E6DC0}" type="pres">
      <dgm:prSet presAssocID="{C0DB1720-3871-4546-8E2D-7C9E7CE37CE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A0DE402-10AB-4643-A49F-B4491C40B499}" type="presOf" srcId="{ADCC5726-565C-49DD-8817-B2ED2D011276}" destId="{BBCE020C-AE61-49EF-A388-3D00730F6AB0}" srcOrd="0" destOrd="1" presId="urn:microsoft.com/office/officeart/2009/3/layout/StepUpProcess"/>
    <dgm:cxn modelId="{C3A76106-51BB-4F64-927A-3DE8E8535582}" type="presOf" srcId="{29FF0297-0C74-4E20-9B85-3E6F7E3F5CC1}" destId="{ACDDBC0B-45C9-4732-B915-5CD92DD2A1ED}" srcOrd="0" destOrd="0" presId="urn:microsoft.com/office/officeart/2009/3/layout/StepUpProcess"/>
    <dgm:cxn modelId="{137CD20F-5235-459B-8012-E067EF9F2888}" srcId="{29FF0297-0C74-4E20-9B85-3E6F7E3F5CC1}" destId="{15410FC8-C232-42F7-9FC9-245237A0BA83}" srcOrd="0" destOrd="0" parTransId="{6A826AB7-F440-4CA4-BB21-D01C4474FAFE}" sibTransId="{D18A68DC-123A-4834-9108-EDCB6A8023CA}"/>
    <dgm:cxn modelId="{5C908710-BC52-4F9F-BE66-475698BD90E7}" srcId="{3691B948-2538-4840-8AE2-40D3C7EDD0C7}" destId="{9DD7709C-C8F5-4AE1-B610-6AC172AC6E8E}" srcOrd="2" destOrd="0" parTransId="{A6311E52-21DB-4BC8-B250-A7C6F212026B}" sibTransId="{7E07FE67-493B-404A-A2F2-76874B50FE3F}"/>
    <dgm:cxn modelId="{689F761B-60DB-45F5-9D23-9182FC83301E}" srcId="{32A02492-099B-4672-93E9-F4072F8BF711}" destId="{3691B948-2538-4840-8AE2-40D3C7EDD0C7}" srcOrd="0" destOrd="0" parTransId="{D247A7EA-6052-4CFD-B710-72AA01109530}" sibTransId="{CFA3F1BA-9A92-4063-844B-B872ABE19C4F}"/>
    <dgm:cxn modelId="{AB4E0928-85C6-4DF3-85DE-1E6806BBC7D7}" type="presOf" srcId="{32A02492-099B-4672-93E9-F4072F8BF711}" destId="{3943CC36-0E42-489A-B3A8-6CA16F62B7FC}" srcOrd="0" destOrd="0" presId="urn:microsoft.com/office/officeart/2009/3/layout/StepUpProcess"/>
    <dgm:cxn modelId="{C188852E-3445-4926-A19B-81A6D0981A64}" type="presOf" srcId="{C0DB1720-3871-4546-8E2D-7C9E7CE37CE2}" destId="{84B0D7F8-AD18-4892-A172-0A72FF3E6DC0}" srcOrd="0" destOrd="0" presId="urn:microsoft.com/office/officeart/2009/3/layout/StepUpProcess"/>
    <dgm:cxn modelId="{2B31603B-E274-4F4A-866C-F888E3A70A75}" type="presOf" srcId="{3DA980F2-27AE-458B-8574-CCCF9A7A791E}" destId="{84B0D7F8-AD18-4892-A172-0A72FF3E6DC0}" srcOrd="0" destOrd="3" presId="urn:microsoft.com/office/officeart/2009/3/layout/StepUpProcess"/>
    <dgm:cxn modelId="{7AC2E13E-A78A-4653-A520-24D4E644EE7B}" srcId="{32A02492-099B-4672-93E9-F4072F8BF711}" destId="{29FF0297-0C74-4E20-9B85-3E6F7E3F5CC1}" srcOrd="1" destOrd="0" parTransId="{B8EC45AE-88E6-4D81-AF41-A3920FE00824}" sibTransId="{8E2A1CD9-E2A8-4EF9-8079-DC2A86D83888}"/>
    <dgm:cxn modelId="{5513F567-B818-40AE-B999-E3C626FF6BEA}" srcId="{C0DB1720-3871-4546-8E2D-7C9E7CE37CE2}" destId="{B41239F2-E91C-4E67-BAFB-D7AD372C65AE}" srcOrd="0" destOrd="0" parTransId="{DB1CA0A2-E1E1-4419-A1FB-9B0A063F1EE5}" sibTransId="{349225C7-7484-42EA-B915-E457B308B197}"/>
    <dgm:cxn modelId="{FB7D6C69-C68E-4DC3-B578-10E6D36735DC}" type="presOf" srcId="{CB9506CA-41CD-43DC-BBCF-83F4996D074D}" destId="{BBCE020C-AE61-49EF-A388-3D00730F6AB0}" srcOrd="0" destOrd="2" presId="urn:microsoft.com/office/officeart/2009/3/layout/StepUpProcess"/>
    <dgm:cxn modelId="{6BE4566F-FE33-4B88-9F67-0843AC57B48D}" type="presOf" srcId="{B41239F2-E91C-4E67-BAFB-D7AD372C65AE}" destId="{84B0D7F8-AD18-4892-A172-0A72FF3E6DC0}" srcOrd="0" destOrd="1" presId="urn:microsoft.com/office/officeart/2009/3/layout/StepUpProcess"/>
    <dgm:cxn modelId="{ED81B86F-45E0-4C25-B405-3FECC1D065D4}" srcId="{3691B948-2538-4840-8AE2-40D3C7EDD0C7}" destId="{ADCC5726-565C-49DD-8817-B2ED2D011276}" srcOrd="0" destOrd="0" parTransId="{EC8233EE-791C-4591-8E0F-29AF719A5FBD}" sibTransId="{E807C36B-661F-4498-8535-BE64D52773B4}"/>
    <dgm:cxn modelId="{B9210074-B6B2-4D0A-A6F0-1E8626EC529A}" srcId="{C0DB1720-3871-4546-8E2D-7C9E7CE37CE2}" destId="{6C8E9E1E-098B-4520-ADF3-D7D84F350CCB}" srcOrd="1" destOrd="0" parTransId="{21EA9534-D5B4-4082-9D8C-7F53A4095E18}" sibTransId="{7AF34960-B729-4F76-9541-E6F7707D1114}"/>
    <dgm:cxn modelId="{CAC5E356-92AC-4C92-8992-05FCEB0EB396}" srcId="{32A02492-099B-4672-93E9-F4072F8BF711}" destId="{C0DB1720-3871-4546-8E2D-7C9E7CE37CE2}" srcOrd="2" destOrd="0" parTransId="{F6831239-BE4A-49F6-B6F3-43C7CCCE49D5}" sibTransId="{36F0E435-01D1-4DB3-AD09-5CCE9B9CA50A}"/>
    <dgm:cxn modelId="{D8958D8B-C329-4BFF-BB17-E2F68C75FF5F}" type="presOf" srcId="{15410FC8-C232-42F7-9FC9-245237A0BA83}" destId="{ACDDBC0B-45C9-4732-B915-5CD92DD2A1ED}" srcOrd="0" destOrd="1" presId="urn:microsoft.com/office/officeart/2009/3/layout/StepUpProcess"/>
    <dgm:cxn modelId="{D0FDBB97-2935-4DA0-9D2E-5324F655815E}" srcId="{29FF0297-0C74-4E20-9B85-3E6F7E3F5CC1}" destId="{1DCE5180-4565-491E-BA30-50D28ACDE3BF}" srcOrd="1" destOrd="0" parTransId="{B25E45BD-1778-47AA-9520-878B8E9A4457}" sibTransId="{A9B7D8AD-229A-4BE8-98DA-BEEE504B13D4}"/>
    <dgm:cxn modelId="{744DDC99-C2BE-455C-8DFB-B679B9898B21}" srcId="{C0DB1720-3871-4546-8E2D-7C9E7CE37CE2}" destId="{3DA980F2-27AE-458B-8574-CCCF9A7A791E}" srcOrd="2" destOrd="0" parTransId="{4B0DA965-2552-4BF9-A91D-89D24FF5BC81}" sibTransId="{DB604304-3155-4E5C-934B-962574DFF332}"/>
    <dgm:cxn modelId="{3080279E-7503-4380-B853-61BD79D6E139}" type="presOf" srcId="{1DCE5180-4565-491E-BA30-50D28ACDE3BF}" destId="{ACDDBC0B-45C9-4732-B915-5CD92DD2A1ED}" srcOrd="0" destOrd="2" presId="urn:microsoft.com/office/officeart/2009/3/layout/StepUpProcess"/>
    <dgm:cxn modelId="{BAFF4FBA-3E55-4F7E-B8B2-4D55EC9AD481}" type="presOf" srcId="{6C8E9E1E-098B-4520-ADF3-D7D84F350CCB}" destId="{84B0D7F8-AD18-4892-A172-0A72FF3E6DC0}" srcOrd="0" destOrd="2" presId="urn:microsoft.com/office/officeart/2009/3/layout/StepUpProcess"/>
    <dgm:cxn modelId="{7804A4C8-2F7F-4572-A759-7264167464E8}" type="presOf" srcId="{3691B948-2538-4840-8AE2-40D3C7EDD0C7}" destId="{BBCE020C-AE61-49EF-A388-3D00730F6AB0}" srcOrd="0" destOrd="0" presId="urn:microsoft.com/office/officeart/2009/3/layout/StepUpProcess"/>
    <dgm:cxn modelId="{D2FE81D8-BED0-4627-B541-32E86DE4A09B}" type="presOf" srcId="{9DD7709C-C8F5-4AE1-B610-6AC172AC6E8E}" destId="{BBCE020C-AE61-49EF-A388-3D00730F6AB0}" srcOrd="0" destOrd="3" presId="urn:microsoft.com/office/officeart/2009/3/layout/StepUpProcess"/>
    <dgm:cxn modelId="{CD4553EF-F852-43F5-81D6-AACC7255DB19}" srcId="{3691B948-2538-4840-8AE2-40D3C7EDD0C7}" destId="{CB9506CA-41CD-43DC-BBCF-83F4996D074D}" srcOrd="1" destOrd="0" parTransId="{8222833B-6CAB-4916-9E79-16C1E8C93123}" sibTransId="{FD230480-348B-4E76-9A02-EA1097DECBDF}"/>
    <dgm:cxn modelId="{C4C48337-7044-470A-A88E-B37D176DDAE8}" type="presParOf" srcId="{3943CC36-0E42-489A-B3A8-6CA16F62B7FC}" destId="{EB96FC47-0D2C-4627-9D0D-A193AF25E970}" srcOrd="0" destOrd="0" presId="urn:microsoft.com/office/officeart/2009/3/layout/StepUpProcess"/>
    <dgm:cxn modelId="{BCF2A75A-3255-4913-B9D4-9B516B820841}" type="presParOf" srcId="{EB96FC47-0D2C-4627-9D0D-A193AF25E970}" destId="{C0B5693C-C016-4FF3-A34F-4CE4B68A183F}" srcOrd="0" destOrd="0" presId="urn:microsoft.com/office/officeart/2009/3/layout/StepUpProcess"/>
    <dgm:cxn modelId="{BBE53923-DEC4-42F7-98DD-E225E5570ADD}" type="presParOf" srcId="{EB96FC47-0D2C-4627-9D0D-A193AF25E970}" destId="{BBCE020C-AE61-49EF-A388-3D00730F6AB0}" srcOrd="1" destOrd="0" presId="urn:microsoft.com/office/officeart/2009/3/layout/StepUpProcess"/>
    <dgm:cxn modelId="{E51FDA47-D317-4CB3-A04C-35010F3D488F}" type="presParOf" srcId="{EB96FC47-0D2C-4627-9D0D-A193AF25E970}" destId="{0F476ECC-3AE5-4126-B090-9AE197E6B04D}" srcOrd="2" destOrd="0" presId="urn:microsoft.com/office/officeart/2009/3/layout/StepUpProcess"/>
    <dgm:cxn modelId="{47A79167-85D1-4503-9209-BB9EDA0614A6}" type="presParOf" srcId="{3943CC36-0E42-489A-B3A8-6CA16F62B7FC}" destId="{47378166-4353-4198-B5A8-A11DFB732767}" srcOrd="1" destOrd="0" presId="urn:microsoft.com/office/officeart/2009/3/layout/StepUpProcess"/>
    <dgm:cxn modelId="{1D387AB8-2A3A-4BBB-AB83-9382B9D97417}" type="presParOf" srcId="{47378166-4353-4198-B5A8-A11DFB732767}" destId="{38D12F8B-299F-4F1E-8E50-86DDD3D8A577}" srcOrd="0" destOrd="0" presId="urn:microsoft.com/office/officeart/2009/3/layout/StepUpProcess"/>
    <dgm:cxn modelId="{BEFAA21B-B060-4162-B6A0-4056B5328100}" type="presParOf" srcId="{3943CC36-0E42-489A-B3A8-6CA16F62B7FC}" destId="{E944E00A-03F1-4B92-9401-5A7244F5D98E}" srcOrd="2" destOrd="0" presId="urn:microsoft.com/office/officeart/2009/3/layout/StepUpProcess"/>
    <dgm:cxn modelId="{26D467EB-871F-4200-80B8-C0A1EF83F401}" type="presParOf" srcId="{E944E00A-03F1-4B92-9401-5A7244F5D98E}" destId="{C0AA9BA8-D596-46AB-9403-0ADCA2616651}" srcOrd="0" destOrd="0" presId="urn:microsoft.com/office/officeart/2009/3/layout/StepUpProcess"/>
    <dgm:cxn modelId="{8DF2169F-E213-4047-A65E-4E930E0A5F57}" type="presParOf" srcId="{E944E00A-03F1-4B92-9401-5A7244F5D98E}" destId="{ACDDBC0B-45C9-4732-B915-5CD92DD2A1ED}" srcOrd="1" destOrd="0" presId="urn:microsoft.com/office/officeart/2009/3/layout/StepUpProcess"/>
    <dgm:cxn modelId="{F380C674-7307-4F98-990E-A83BEA48D7D3}" type="presParOf" srcId="{E944E00A-03F1-4B92-9401-5A7244F5D98E}" destId="{92EBE077-1591-4898-BC21-3E5FE0EACC72}" srcOrd="2" destOrd="0" presId="urn:microsoft.com/office/officeart/2009/3/layout/StepUpProcess"/>
    <dgm:cxn modelId="{580BB9AF-8B73-4F09-808A-5E9AE8EC7F5D}" type="presParOf" srcId="{3943CC36-0E42-489A-B3A8-6CA16F62B7FC}" destId="{2464CF30-BB8C-4B8C-8D8C-69B0828F70FC}" srcOrd="3" destOrd="0" presId="urn:microsoft.com/office/officeart/2009/3/layout/StepUpProcess"/>
    <dgm:cxn modelId="{81956940-2182-4BE5-A086-1B58DE3C7ED5}" type="presParOf" srcId="{2464CF30-BB8C-4B8C-8D8C-69B0828F70FC}" destId="{F8ABC1FC-11DB-444C-9084-DC2CEF9B4EF0}" srcOrd="0" destOrd="0" presId="urn:microsoft.com/office/officeart/2009/3/layout/StepUpProcess"/>
    <dgm:cxn modelId="{D878BE99-BB8B-4867-A617-9C31CB8D30E8}" type="presParOf" srcId="{3943CC36-0E42-489A-B3A8-6CA16F62B7FC}" destId="{CB29C72F-DC99-401B-8119-BA95D4F440DF}" srcOrd="4" destOrd="0" presId="urn:microsoft.com/office/officeart/2009/3/layout/StepUpProcess"/>
    <dgm:cxn modelId="{9EE8FDC1-2CB3-4F9B-A5F3-8BBC03F6D651}" type="presParOf" srcId="{CB29C72F-DC99-401B-8119-BA95D4F440DF}" destId="{71F2A693-C589-4C54-9D84-A76C2DA2C818}" srcOrd="0" destOrd="0" presId="urn:microsoft.com/office/officeart/2009/3/layout/StepUpProcess"/>
    <dgm:cxn modelId="{FC3D4793-F212-4682-A4CC-77B25FB68A96}" type="presParOf" srcId="{CB29C72F-DC99-401B-8119-BA95D4F440DF}" destId="{84B0D7F8-AD18-4892-A172-0A72FF3E6DC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14D6FE-5D54-4223-A533-FC4145FEB08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5A751-2D85-4742-9CCF-64D839D220CC}">
      <dgm:prSet phldrT="[Text]" custT="1"/>
      <dgm:spPr/>
      <dgm:t>
        <a:bodyPr/>
        <a:lstStyle/>
        <a:p>
          <a:r>
            <a:rPr lang="en-US" sz="1700" b="1" i="0" dirty="0">
              <a:solidFill>
                <a:schemeClr val="tx2"/>
              </a:solidFill>
              <a:effectLst/>
            </a:rPr>
            <a:t>Analysis of energy savings and cost impacts associated with code adoption</a:t>
          </a:r>
          <a:endParaRPr lang="en-US" sz="1700" b="1" dirty="0">
            <a:solidFill>
              <a:schemeClr val="tx2"/>
            </a:solidFill>
          </a:endParaRPr>
        </a:p>
      </dgm:t>
    </dgm:pt>
    <dgm:pt modelId="{7013032E-20E9-41CA-9A88-FB375589AA15}" type="parTrans" cxnId="{F699E52D-EF02-4FD0-B70E-1E68956367C1}">
      <dgm:prSet/>
      <dgm:spPr/>
      <dgm:t>
        <a:bodyPr/>
        <a:lstStyle/>
        <a:p>
          <a:endParaRPr lang="en-US" sz="1700"/>
        </a:p>
      </dgm:t>
    </dgm:pt>
    <dgm:pt modelId="{71768301-7505-481E-8670-7864ADFC6E3B}" type="sibTrans" cxnId="{F699E52D-EF02-4FD0-B70E-1E68956367C1}">
      <dgm:prSet/>
      <dgm:spPr/>
      <dgm:t>
        <a:bodyPr/>
        <a:lstStyle/>
        <a:p>
          <a:endParaRPr lang="en-US" sz="1700"/>
        </a:p>
      </dgm:t>
    </dgm:pt>
    <dgm:pt modelId="{7A5B82DB-BA2B-4154-97AC-5F846B8D1169}">
      <dgm:prSet custT="1"/>
      <dgm:spPr/>
      <dgm:t>
        <a:bodyPr/>
        <a:lstStyle/>
        <a:p>
          <a:r>
            <a:rPr lang="en-US" sz="1700" b="1" i="0" dirty="0">
              <a:solidFill>
                <a:schemeClr val="tx2"/>
              </a:solidFill>
              <a:effectLst/>
            </a:rPr>
            <a:t>Comparative analysis of future code options</a:t>
          </a:r>
        </a:p>
      </dgm:t>
    </dgm:pt>
    <dgm:pt modelId="{BC4B5F77-1497-4BCD-8D04-81326EF510AA}" type="parTrans" cxnId="{2B4B70DF-7C17-40DC-A27F-A2EDD4D2204E}">
      <dgm:prSet/>
      <dgm:spPr/>
      <dgm:t>
        <a:bodyPr/>
        <a:lstStyle/>
        <a:p>
          <a:endParaRPr lang="en-US" sz="1700"/>
        </a:p>
      </dgm:t>
    </dgm:pt>
    <dgm:pt modelId="{165019EB-A5DA-46F6-85D0-8DAE08114AD9}" type="sibTrans" cxnId="{2B4B70DF-7C17-40DC-A27F-A2EDD4D2204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700"/>
        </a:p>
      </dgm:t>
    </dgm:pt>
    <dgm:pt modelId="{790ED5FB-DF12-43B8-AF9F-00955A90B1ED}">
      <dgm:prSet custT="1"/>
      <dgm:spPr/>
      <dgm:t>
        <a:bodyPr/>
        <a:lstStyle/>
        <a:p>
          <a:r>
            <a:rPr lang="en-US" sz="1700" b="1" i="0" dirty="0">
              <a:solidFill>
                <a:schemeClr val="tx2"/>
              </a:solidFill>
              <a:effectLst/>
            </a:rPr>
            <a:t>Potential modification of model code language</a:t>
          </a:r>
        </a:p>
      </dgm:t>
    </dgm:pt>
    <dgm:pt modelId="{ACFEC4EE-11B4-4B10-8C5E-75FCA46737B2}" type="parTrans" cxnId="{925C965F-A0EE-4F7D-A29D-E065E6761799}">
      <dgm:prSet/>
      <dgm:spPr/>
      <dgm:t>
        <a:bodyPr/>
        <a:lstStyle/>
        <a:p>
          <a:endParaRPr lang="en-US" sz="1700"/>
        </a:p>
      </dgm:t>
    </dgm:pt>
    <dgm:pt modelId="{5F7C88F5-958B-4C11-A38A-EDD346CB22FD}" type="sibTrans" cxnId="{925C965F-A0EE-4F7D-A29D-E065E6761799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700"/>
        </a:p>
      </dgm:t>
    </dgm:pt>
    <dgm:pt modelId="{BE3C710B-5800-4224-9D48-2D836F43FD2E}">
      <dgm:prSet custT="1"/>
      <dgm:spPr/>
      <dgm:t>
        <a:bodyPr/>
        <a:lstStyle/>
        <a:p>
          <a:r>
            <a:rPr lang="en-US" sz="1700" b="1" i="0" dirty="0">
              <a:solidFill>
                <a:schemeClr val="tx2"/>
              </a:solidFill>
              <a:effectLst/>
            </a:rPr>
            <a:t>Customized educational materials</a:t>
          </a:r>
        </a:p>
      </dgm:t>
    </dgm:pt>
    <dgm:pt modelId="{5A144981-BE14-4C25-AD5D-9E309E9E2A1A}" type="parTrans" cxnId="{04818460-4AE2-4BCF-9428-9CE915BBF616}">
      <dgm:prSet/>
      <dgm:spPr/>
      <dgm:t>
        <a:bodyPr/>
        <a:lstStyle/>
        <a:p>
          <a:endParaRPr lang="en-US" sz="1700"/>
        </a:p>
      </dgm:t>
    </dgm:pt>
    <dgm:pt modelId="{EA1F8EA8-9CBB-490B-87B3-13047FE7CD19}" type="sibTrans" cxnId="{04818460-4AE2-4BCF-9428-9CE915BBF61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700"/>
        </a:p>
      </dgm:t>
    </dgm:pt>
    <dgm:pt modelId="{786A79F3-BD0D-45CE-AAB6-DE445B48E32F}">
      <dgm:prSet custT="1"/>
      <dgm:spPr/>
      <dgm:t>
        <a:bodyPr/>
        <a:lstStyle/>
        <a:p>
          <a:r>
            <a:rPr lang="en-US" sz="1700" b="1" i="0" dirty="0">
              <a:solidFill>
                <a:schemeClr val="tx2"/>
              </a:solidFill>
              <a:effectLst/>
            </a:rPr>
            <a:t>Web-based or in-person training programs</a:t>
          </a:r>
        </a:p>
      </dgm:t>
    </dgm:pt>
    <dgm:pt modelId="{619A4F54-18F7-495B-BA7E-5A08DD7E42E7}" type="parTrans" cxnId="{D948A032-2A93-43C4-8D8A-2BBF5973F7E8}">
      <dgm:prSet/>
      <dgm:spPr/>
      <dgm:t>
        <a:bodyPr/>
        <a:lstStyle/>
        <a:p>
          <a:endParaRPr lang="en-US" sz="1700"/>
        </a:p>
      </dgm:t>
    </dgm:pt>
    <dgm:pt modelId="{9C5A3E86-CBA1-4853-BDA4-E50837B6FB65}" type="sibTrans" cxnId="{D948A032-2A93-43C4-8D8A-2BBF5973F7E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700"/>
        </a:p>
      </dgm:t>
    </dgm:pt>
    <dgm:pt modelId="{5E21A7AE-839A-4FE2-AC6D-922B2CA607A7}">
      <dgm:prSet custT="1"/>
      <dgm:spPr/>
      <dgm:t>
        <a:bodyPr/>
        <a:lstStyle/>
        <a:p>
          <a:r>
            <a:rPr lang="en-US" sz="1700" b="1" i="0" dirty="0">
              <a:solidFill>
                <a:schemeClr val="tx2"/>
              </a:solidFill>
              <a:effectLst/>
            </a:rPr>
            <a:t>Compliance resources and software tools</a:t>
          </a:r>
          <a:endParaRPr lang="en-US" sz="1700" dirty="0"/>
        </a:p>
      </dgm:t>
    </dgm:pt>
    <dgm:pt modelId="{1A137668-DB66-497C-966A-2982B51668B4}" type="parTrans" cxnId="{C6507CA4-4322-43E1-97EF-2D6845D6632E}">
      <dgm:prSet/>
      <dgm:spPr/>
      <dgm:t>
        <a:bodyPr/>
        <a:lstStyle/>
        <a:p>
          <a:endParaRPr lang="en-US" sz="1700"/>
        </a:p>
      </dgm:t>
    </dgm:pt>
    <dgm:pt modelId="{562EFE0D-47B8-45BC-9F5D-4742077D138C}" type="sibTrans" cxnId="{C6507CA4-4322-43E1-97EF-2D6845D6632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700"/>
        </a:p>
      </dgm:t>
    </dgm:pt>
    <dgm:pt modelId="{10BE7178-0861-4592-B817-8EDB6790AC26}">
      <dgm:prSet custT="1"/>
      <dgm:spPr/>
      <dgm:t>
        <a:bodyPr/>
        <a:lstStyle/>
        <a:p>
          <a:endParaRPr lang="en-US" sz="1700" dirty="0"/>
        </a:p>
      </dgm:t>
    </dgm:pt>
    <dgm:pt modelId="{4875C219-B987-4847-9438-4DD1776AE5AF}" type="parTrans" cxnId="{9C2BFFFC-D5B5-4AB9-B5D6-AA83BDE49212}">
      <dgm:prSet/>
      <dgm:spPr/>
      <dgm:t>
        <a:bodyPr/>
        <a:lstStyle/>
        <a:p>
          <a:endParaRPr lang="en-US" sz="1700"/>
        </a:p>
      </dgm:t>
    </dgm:pt>
    <dgm:pt modelId="{7302558D-87DD-4483-A49B-8BDF7A2B2528}" type="sibTrans" cxnId="{9C2BFFFC-D5B5-4AB9-B5D6-AA83BDE49212}">
      <dgm:prSet/>
      <dgm:spPr/>
      <dgm:t>
        <a:bodyPr/>
        <a:lstStyle/>
        <a:p>
          <a:endParaRPr lang="en-US" sz="1700"/>
        </a:p>
      </dgm:t>
    </dgm:pt>
    <dgm:pt modelId="{22DC11A0-70C1-4AA6-8670-C99E7C775C5E}" type="pres">
      <dgm:prSet presAssocID="{4514D6FE-5D54-4223-A533-FC4145FEB088}" presName="Name0" presStyleCnt="0">
        <dgm:presLayoutVars>
          <dgm:chMax val="7"/>
          <dgm:chPref val="5"/>
        </dgm:presLayoutVars>
      </dgm:prSet>
      <dgm:spPr/>
    </dgm:pt>
    <dgm:pt modelId="{07F77B10-DF29-48B5-A9A9-69817843B7B9}" type="pres">
      <dgm:prSet presAssocID="{4514D6FE-5D54-4223-A533-FC4145FEB088}" presName="arrowNode" presStyleLbl="node1" presStyleIdx="0" presStyleCnt="1"/>
      <dgm:spPr>
        <a:solidFill>
          <a:srgbClr val="004462"/>
        </a:solidFill>
      </dgm:spPr>
    </dgm:pt>
    <dgm:pt modelId="{7AD650EC-3A71-48F6-A195-608F9A3507C5}" type="pres">
      <dgm:prSet presAssocID="{1F35A751-2D85-4742-9CCF-64D839D220CC}" presName="txNode1" presStyleLbl="revTx" presStyleIdx="0" presStyleCnt="7" custScaleX="139020" custLinFactNeighborX="3203" custLinFactNeighborY="-1314">
        <dgm:presLayoutVars>
          <dgm:bulletEnabled val="1"/>
        </dgm:presLayoutVars>
      </dgm:prSet>
      <dgm:spPr/>
    </dgm:pt>
    <dgm:pt modelId="{ACDBC20F-77DE-457C-9CDE-98D5BD259CE7}" type="pres">
      <dgm:prSet presAssocID="{7A5B82DB-BA2B-4154-97AC-5F846B8D1169}" presName="txNode2" presStyleLbl="revTx" presStyleIdx="1" presStyleCnt="7" custScaleX="68924" custLinFactNeighborX="-13959" custLinFactNeighborY="-35933">
        <dgm:presLayoutVars>
          <dgm:bulletEnabled val="1"/>
        </dgm:presLayoutVars>
      </dgm:prSet>
      <dgm:spPr/>
    </dgm:pt>
    <dgm:pt modelId="{A9F00DAF-5EB7-452E-8E6E-531FFE735FAA}" type="pres">
      <dgm:prSet presAssocID="{165019EB-A5DA-46F6-85D0-8DAE08114AD9}" presName="dotNode2" presStyleCnt="0"/>
      <dgm:spPr/>
    </dgm:pt>
    <dgm:pt modelId="{A3D67C0E-98ED-4025-A38F-237D6A3617E3}" type="pres">
      <dgm:prSet presAssocID="{165019EB-A5DA-46F6-85D0-8DAE08114AD9}" presName="dotRepeatNode" presStyleLbl="fgShp" presStyleIdx="0" presStyleCnt="5"/>
      <dgm:spPr/>
    </dgm:pt>
    <dgm:pt modelId="{C6C0A448-F26C-4739-9A06-F088B1AC877E}" type="pres">
      <dgm:prSet presAssocID="{790ED5FB-DF12-43B8-AF9F-00955A90B1ED}" presName="txNode3" presStyleLbl="revTx" presStyleIdx="2" presStyleCnt="7" custScaleX="148110" custLinFactNeighborX="-6501" custLinFactNeighborY="30087">
        <dgm:presLayoutVars>
          <dgm:bulletEnabled val="1"/>
        </dgm:presLayoutVars>
      </dgm:prSet>
      <dgm:spPr/>
    </dgm:pt>
    <dgm:pt modelId="{02687B34-84CF-4731-A646-4E24B2666E81}" type="pres">
      <dgm:prSet presAssocID="{5F7C88F5-958B-4C11-A38A-EDD346CB22FD}" presName="dotNode3" presStyleCnt="0"/>
      <dgm:spPr/>
    </dgm:pt>
    <dgm:pt modelId="{58F178C7-0E31-4D2A-B52A-E9578FEE2BDC}" type="pres">
      <dgm:prSet presAssocID="{5F7C88F5-958B-4C11-A38A-EDD346CB22FD}" presName="dotRepeatNode" presStyleLbl="fgShp" presStyleIdx="1" presStyleCnt="5"/>
      <dgm:spPr/>
    </dgm:pt>
    <dgm:pt modelId="{9D1B088D-3592-41D6-9431-57E2A7675B8A}" type="pres">
      <dgm:prSet presAssocID="{BE3C710B-5800-4224-9D48-2D836F43FD2E}" presName="txNode4" presStyleLbl="revTx" presStyleIdx="3" presStyleCnt="7" custLinFactNeighborX="11318" custLinFactNeighborY="-21280">
        <dgm:presLayoutVars>
          <dgm:bulletEnabled val="1"/>
        </dgm:presLayoutVars>
      </dgm:prSet>
      <dgm:spPr/>
    </dgm:pt>
    <dgm:pt modelId="{5C347509-9272-401B-AE85-A6D3EA19E337}" type="pres">
      <dgm:prSet presAssocID="{EA1F8EA8-9CBB-490B-87B3-13047FE7CD19}" presName="dotNode4" presStyleCnt="0"/>
      <dgm:spPr/>
    </dgm:pt>
    <dgm:pt modelId="{6CD1B0FF-D4AA-4B97-8821-6A36CB0207D8}" type="pres">
      <dgm:prSet presAssocID="{EA1F8EA8-9CBB-490B-87B3-13047FE7CD19}" presName="dotRepeatNode" presStyleLbl="fgShp" presStyleIdx="2" presStyleCnt="5"/>
      <dgm:spPr/>
    </dgm:pt>
    <dgm:pt modelId="{AE0381D7-4BF0-4D4D-9848-F1B601DCC3A6}" type="pres">
      <dgm:prSet presAssocID="{786A79F3-BD0D-45CE-AAB6-DE445B48E32F}" presName="txNode5" presStyleLbl="revTx" presStyleIdx="4" presStyleCnt="7" custScaleX="87360" custLinFactNeighborX="8247" custLinFactNeighborY="17007">
        <dgm:presLayoutVars>
          <dgm:bulletEnabled val="1"/>
        </dgm:presLayoutVars>
      </dgm:prSet>
      <dgm:spPr/>
    </dgm:pt>
    <dgm:pt modelId="{D32BD86D-51C9-414F-A0A5-9F8F0DF5FB2C}" type="pres">
      <dgm:prSet presAssocID="{9C5A3E86-CBA1-4853-BDA4-E50837B6FB65}" presName="dotNode5" presStyleCnt="0"/>
      <dgm:spPr/>
    </dgm:pt>
    <dgm:pt modelId="{E0892200-DC95-4522-98D3-161F9F1DD6B3}" type="pres">
      <dgm:prSet presAssocID="{9C5A3E86-CBA1-4853-BDA4-E50837B6FB65}" presName="dotRepeatNode" presStyleLbl="fgShp" presStyleIdx="3" presStyleCnt="5"/>
      <dgm:spPr/>
    </dgm:pt>
    <dgm:pt modelId="{9DF8B30E-1152-4175-95EC-6198FB30545A}" type="pres">
      <dgm:prSet presAssocID="{5E21A7AE-839A-4FE2-AC6D-922B2CA607A7}" presName="txNode6" presStyleLbl="revTx" presStyleIdx="5" presStyleCnt="7" custScaleX="133063" custLinFactNeighborX="47732" custLinFactNeighborY="-30208">
        <dgm:presLayoutVars>
          <dgm:bulletEnabled val="1"/>
        </dgm:presLayoutVars>
      </dgm:prSet>
      <dgm:spPr/>
    </dgm:pt>
    <dgm:pt modelId="{E209CF35-5123-4889-8CEA-D43B737B1579}" type="pres">
      <dgm:prSet presAssocID="{562EFE0D-47B8-45BC-9F5D-4742077D138C}" presName="dotNode6" presStyleCnt="0"/>
      <dgm:spPr/>
    </dgm:pt>
    <dgm:pt modelId="{BAA11ABB-CC68-477E-91A1-E79E0E8C5083}" type="pres">
      <dgm:prSet presAssocID="{562EFE0D-47B8-45BC-9F5D-4742077D138C}" presName="dotRepeatNode" presStyleLbl="fgShp" presStyleIdx="4" presStyleCnt="5"/>
      <dgm:spPr/>
    </dgm:pt>
    <dgm:pt modelId="{36C44930-AD19-49EE-B61B-C8323FCD4DE4}" type="pres">
      <dgm:prSet presAssocID="{10BE7178-0861-4592-B817-8EDB6790AC26}" presName="txNode7" presStyleLbl="revTx" presStyleIdx="6" presStyleCnt="7">
        <dgm:presLayoutVars>
          <dgm:bulletEnabled val="1"/>
        </dgm:presLayoutVars>
      </dgm:prSet>
      <dgm:spPr/>
    </dgm:pt>
  </dgm:ptLst>
  <dgm:cxnLst>
    <dgm:cxn modelId="{BB3AC71F-C001-478C-89D3-EC52BB09A44A}" type="presOf" srcId="{7A5B82DB-BA2B-4154-97AC-5F846B8D1169}" destId="{ACDBC20F-77DE-457C-9CDE-98D5BD259CE7}" srcOrd="0" destOrd="0" presId="urn:microsoft.com/office/officeart/2009/3/layout/DescendingProcess"/>
    <dgm:cxn modelId="{F699E52D-EF02-4FD0-B70E-1E68956367C1}" srcId="{4514D6FE-5D54-4223-A533-FC4145FEB088}" destId="{1F35A751-2D85-4742-9CCF-64D839D220CC}" srcOrd="0" destOrd="0" parTransId="{7013032E-20E9-41CA-9A88-FB375589AA15}" sibTransId="{71768301-7505-481E-8670-7864ADFC6E3B}"/>
    <dgm:cxn modelId="{D948A032-2A93-43C4-8D8A-2BBF5973F7E8}" srcId="{4514D6FE-5D54-4223-A533-FC4145FEB088}" destId="{786A79F3-BD0D-45CE-AAB6-DE445B48E32F}" srcOrd="4" destOrd="0" parTransId="{619A4F54-18F7-495B-BA7E-5A08DD7E42E7}" sibTransId="{9C5A3E86-CBA1-4853-BDA4-E50837B6FB65}"/>
    <dgm:cxn modelId="{4C654934-442A-4744-919E-57B164CDBBA6}" type="presOf" srcId="{9C5A3E86-CBA1-4853-BDA4-E50837B6FB65}" destId="{E0892200-DC95-4522-98D3-161F9F1DD6B3}" srcOrd="0" destOrd="0" presId="urn:microsoft.com/office/officeart/2009/3/layout/DescendingProcess"/>
    <dgm:cxn modelId="{F7C5FE36-235A-42A4-967F-86B4A12CD14C}" type="presOf" srcId="{EA1F8EA8-9CBB-490B-87B3-13047FE7CD19}" destId="{6CD1B0FF-D4AA-4B97-8821-6A36CB0207D8}" srcOrd="0" destOrd="0" presId="urn:microsoft.com/office/officeart/2009/3/layout/DescendingProcess"/>
    <dgm:cxn modelId="{3197913A-00A1-47BE-A862-8A5531363FFF}" type="presOf" srcId="{5F7C88F5-958B-4C11-A38A-EDD346CB22FD}" destId="{58F178C7-0E31-4D2A-B52A-E9578FEE2BDC}" srcOrd="0" destOrd="0" presId="urn:microsoft.com/office/officeart/2009/3/layout/DescendingProcess"/>
    <dgm:cxn modelId="{925C965F-A0EE-4F7D-A29D-E065E6761799}" srcId="{4514D6FE-5D54-4223-A533-FC4145FEB088}" destId="{790ED5FB-DF12-43B8-AF9F-00955A90B1ED}" srcOrd="2" destOrd="0" parTransId="{ACFEC4EE-11B4-4B10-8C5E-75FCA46737B2}" sibTransId="{5F7C88F5-958B-4C11-A38A-EDD346CB22FD}"/>
    <dgm:cxn modelId="{04818460-4AE2-4BCF-9428-9CE915BBF616}" srcId="{4514D6FE-5D54-4223-A533-FC4145FEB088}" destId="{BE3C710B-5800-4224-9D48-2D836F43FD2E}" srcOrd="3" destOrd="0" parTransId="{5A144981-BE14-4C25-AD5D-9E309E9E2A1A}" sibTransId="{EA1F8EA8-9CBB-490B-87B3-13047FE7CD19}"/>
    <dgm:cxn modelId="{77D78A65-3F70-4DEF-BF6D-C8084470F61B}" type="presOf" srcId="{BE3C710B-5800-4224-9D48-2D836F43FD2E}" destId="{9D1B088D-3592-41D6-9431-57E2A7675B8A}" srcOrd="0" destOrd="0" presId="urn:microsoft.com/office/officeart/2009/3/layout/DescendingProcess"/>
    <dgm:cxn modelId="{6ABDEF71-9171-4453-8477-F8CA545512FC}" type="presOf" srcId="{10BE7178-0861-4592-B817-8EDB6790AC26}" destId="{36C44930-AD19-49EE-B61B-C8323FCD4DE4}" srcOrd="0" destOrd="0" presId="urn:microsoft.com/office/officeart/2009/3/layout/DescendingProcess"/>
    <dgm:cxn modelId="{2BCA577E-5355-4CAA-8F88-152EDF3FF66D}" type="presOf" srcId="{165019EB-A5DA-46F6-85D0-8DAE08114AD9}" destId="{A3D67C0E-98ED-4025-A38F-237D6A3617E3}" srcOrd="0" destOrd="0" presId="urn:microsoft.com/office/officeart/2009/3/layout/DescendingProcess"/>
    <dgm:cxn modelId="{349EB57F-D7AF-432A-B170-198C6BA2A43F}" type="presOf" srcId="{1F35A751-2D85-4742-9CCF-64D839D220CC}" destId="{7AD650EC-3A71-48F6-A195-608F9A3507C5}" srcOrd="0" destOrd="0" presId="urn:microsoft.com/office/officeart/2009/3/layout/DescendingProcess"/>
    <dgm:cxn modelId="{C6507CA4-4322-43E1-97EF-2D6845D6632E}" srcId="{4514D6FE-5D54-4223-A533-FC4145FEB088}" destId="{5E21A7AE-839A-4FE2-AC6D-922B2CA607A7}" srcOrd="5" destOrd="0" parTransId="{1A137668-DB66-497C-966A-2982B51668B4}" sibTransId="{562EFE0D-47B8-45BC-9F5D-4742077D138C}"/>
    <dgm:cxn modelId="{7CBD20AC-F18D-465E-9D35-0B19F55CDB9E}" type="presOf" srcId="{5E21A7AE-839A-4FE2-AC6D-922B2CA607A7}" destId="{9DF8B30E-1152-4175-95EC-6198FB30545A}" srcOrd="0" destOrd="0" presId="urn:microsoft.com/office/officeart/2009/3/layout/DescendingProcess"/>
    <dgm:cxn modelId="{967D86C7-64C7-4899-AFA7-C65B3DBEB002}" type="presOf" srcId="{786A79F3-BD0D-45CE-AAB6-DE445B48E32F}" destId="{AE0381D7-4BF0-4D4D-9848-F1B601DCC3A6}" srcOrd="0" destOrd="0" presId="urn:microsoft.com/office/officeart/2009/3/layout/DescendingProcess"/>
    <dgm:cxn modelId="{14D80CD7-3193-412C-BC61-D60CA4680F1D}" type="presOf" srcId="{562EFE0D-47B8-45BC-9F5D-4742077D138C}" destId="{BAA11ABB-CC68-477E-91A1-E79E0E8C5083}" srcOrd="0" destOrd="0" presId="urn:microsoft.com/office/officeart/2009/3/layout/DescendingProcess"/>
    <dgm:cxn modelId="{0C70F9DD-9FE1-42DE-A46B-9CB4311145BC}" type="presOf" srcId="{790ED5FB-DF12-43B8-AF9F-00955A90B1ED}" destId="{C6C0A448-F26C-4739-9A06-F088B1AC877E}" srcOrd="0" destOrd="0" presId="urn:microsoft.com/office/officeart/2009/3/layout/DescendingProcess"/>
    <dgm:cxn modelId="{E38636DF-CED9-4760-8775-05F1D0A93BDA}" type="presOf" srcId="{4514D6FE-5D54-4223-A533-FC4145FEB088}" destId="{22DC11A0-70C1-4AA6-8670-C99E7C775C5E}" srcOrd="0" destOrd="0" presId="urn:microsoft.com/office/officeart/2009/3/layout/DescendingProcess"/>
    <dgm:cxn modelId="{2B4B70DF-7C17-40DC-A27F-A2EDD4D2204E}" srcId="{4514D6FE-5D54-4223-A533-FC4145FEB088}" destId="{7A5B82DB-BA2B-4154-97AC-5F846B8D1169}" srcOrd="1" destOrd="0" parTransId="{BC4B5F77-1497-4BCD-8D04-81326EF510AA}" sibTransId="{165019EB-A5DA-46F6-85D0-8DAE08114AD9}"/>
    <dgm:cxn modelId="{9C2BFFFC-D5B5-4AB9-B5D6-AA83BDE49212}" srcId="{4514D6FE-5D54-4223-A533-FC4145FEB088}" destId="{10BE7178-0861-4592-B817-8EDB6790AC26}" srcOrd="6" destOrd="0" parTransId="{4875C219-B987-4847-9438-4DD1776AE5AF}" sibTransId="{7302558D-87DD-4483-A49B-8BDF7A2B2528}"/>
    <dgm:cxn modelId="{8B02D3F2-CDB5-4AD2-86D9-9B31699F3CF9}" type="presParOf" srcId="{22DC11A0-70C1-4AA6-8670-C99E7C775C5E}" destId="{07F77B10-DF29-48B5-A9A9-69817843B7B9}" srcOrd="0" destOrd="0" presId="urn:microsoft.com/office/officeart/2009/3/layout/DescendingProcess"/>
    <dgm:cxn modelId="{ACAC4124-3328-41F5-9669-B3BB30AA6EC0}" type="presParOf" srcId="{22DC11A0-70C1-4AA6-8670-C99E7C775C5E}" destId="{7AD650EC-3A71-48F6-A195-608F9A3507C5}" srcOrd="1" destOrd="0" presId="urn:microsoft.com/office/officeart/2009/3/layout/DescendingProcess"/>
    <dgm:cxn modelId="{1005D911-F8CA-4D0F-B1CC-F193D7DB6E57}" type="presParOf" srcId="{22DC11A0-70C1-4AA6-8670-C99E7C775C5E}" destId="{ACDBC20F-77DE-457C-9CDE-98D5BD259CE7}" srcOrd="2" destOrd="0" presId="urn:microsoft.com/office/officeart/2009/3/layout/DescendingProcess"/>
    <dgm:cxn modelId="{3BEE7B38-45DA-48F7-9897-38F610F509A9}" type="presParOf" srcId="{22DC11A0-70C1-4AA6-8670-C99E7C775C5E}" destId="{A9F00DAF-5EB7-452E-8E6E-531FFE735FAA}" srcOrd="3" destOrd="0" presId="urn:microsoft.com/office/officeart/2009/3/layout/DescendingProcess"/>
    <dgm:cxn modelId="{7F8B4A40-01BD-4D67-8E44-822C27525AA2}" type="presParOf" srcId="{A9F00DAF-5EB7-452E-8E6E-531FFE735FAA}" destId="{A3D67C0E-98ED-4025-A38F-237D6A3617E3}" srcOrd="0" destOrd="0" presId="urn:microsoft.com/office/officeart/2009/3/layout/DescendingProcess"/>
    <dgm:cxn modelId="{A70846B7-E87C-4D2A-866B-9484951187B4}" type="presParOf" srcId="{22DC11A0-70C1-4AA6-8670-C99E7C775C5E}" destId="{C6C0A448-F26C-4739-9A06-F088B1AC877E}" srcOrd="4" destOrd="0" presId="urn:microsoft.com/office/officeart/2009/3/layout/DescendingProcess"/>
    <dgm:cxn modelId="{1974F343-03E9-41F2-9AD8-30A131D0E04B}" type="presParOf" srcId="{22DC11A0-70C1-4AA6-8670-C99E7C775C5E}" destId="{02687B34-84CF-4731-A646-4E24B2666E81}" srcOrd="5" destOrd="0" presId="urn:microsoft.com/office/officeart/2009/3/layout/DescendingProcess"/>
    <dgm:cxn modelId="{F47FB3CF-4DC1-476C-B6D7-A165960D5ECC}" type="presParOf" srcId="{02687B34-84CF-4731-A646-4E24B2666E81}" destId="{58F178C7-0E31-4D2A-B52A-E9578FEE2BDC}" srcOrd="0" destOrd="0" presId="urn:microsoft.com/office/officeart/2009/3/layout/DescendingProcess"/>
    <dgm:cxn modelId="{FF2DF1E0-4A8F-4F4C-A6E9-4B53353B3356}" type="presParOf" srcId="{22DC11A0-70C1-4AA6-8670-C99E7C775C5E}" destId="{9D1B088D-3592-41D6-9431-57E2A7675B8A}" srcOrd="6" destOrd="0" presId="urn:microsoft.com/office/officeart/2009/3/layout/DescendingProcess"/>
    <dgm:cxn modelId="{94752A23-C502-4627-9FBB-2BD38BBC61F6}" type="presParOf" srcId="{22DC11A0-70C1-4AA6-8670-C99E7C775C5E}" destId="{5C347509-9272-401B-AE85-A6D3EA19E337}" srcOrd="7" destOrd="0" presId="urn:microsoft.com/office/officeart/2009/3/layout/DescendingProcess"/>
    <dgm:cxn modelId="{2BFFED26-1D83-4A7F-83E9-9DE3ED5DE6AC}" type="presParOf" srcId="{5C347509-9272-401B-AE85-A6D3EA19E337}" destId="{6CD1B0FF-D4AA-4B97-8821-6A36CB0207D8}" srcOrd="0" destOrd="0" presId="urn:microsoft.com/office/officeart/2009/3/layout/DescendingProcess"/>
    <dgm:cxn modelId="{1C5AB4D8-E27F-4C72-84BF-B5F0E36123D5}" type="presParOf" srcId="{22DC11A0-70C1-4AA6-8670-C99E7C775C5E}" destId="{AE0381D7-4BF0-4D4D-9848-F1B601DCC3A6}" srcOrd="8" destOrd="0" presId="urn:microsoft.com/office/officeart/2009/3/layout/DescendingProcess"/>
    <dgm:cxn modelId="{E4242CAB-4B53-4EFD-A20C-F71D0FA6DE1E}" type="presParOf" srcId="{22DC11A0-70C1-4AA6-8670-C99E7C775C5E}" destId="{D32BD86D-51C9-414F-A0A5-9F8F0DF5FB2C}" srcOrd="9" destOrd="0" presId="urn:microsoft.com/office/officeart/2009/3/layout/DescendingProcess"/>
    <dgm:cxn modelId="{AD96E575-E863-49A4-AA1F-5B27092B8B51}" type="presParOf" srcId="{D32BD86D-51C9-414F-A0A5-9F8F0DF5FB2C}" destId="{E0892200-DC95-4522-98D3-161F9F1DD6B3}" srcOrd="0" destOrd="0" presId="urn:microsoft.com/office/officeart/2009/3/layout/DescendingProcess"/>
    <dgm:cxn modelId="{0BB043A4-58B0-45CB-84B2-621AD84D11AB}" type="presParOf" srcId="{22DC11A0-70C1-4AA6-8670-C99E7C775C5E}" destId="{9DF8B30E-1152-4175-95EC-6198FB30545A}" srcOrd="10" destOrd="0" presId="urn:microsoft.com/office/officeart/2009/3/layout/DescendingProcess"/>
    <dgm:cxn modelId="{534C0213-3A4A-42FE-B466-0DACD8AACA42}" type="presParOf" srcId="{22DC11A0-70C1-4AA6-8670-C99E7C775C5E}" destId="{E209CF35-5123-4889-8CEA-D43B737B1579}" srcOrd="11" destOrd="0" presId="urn:microsoft.com/office/officeart/2009/3/layout/DescendingProcess"/>
    <dgm:cxn modelId="{488BF140-9A82-4943-86AB-39AADB9FF335}" type="presParOf" srcId="{E209CF35-5123-4889-8CEA-D43B737B1579}" destId="{BAA11ABB-CC68-477E-91A1-E79E0E8C5083}" srcOrd="0" destOrd="0" presId="urn:microsoft.com/office/officeart/2009/3/layout/DescendingProcess"/>
    <dgm:cxn modelId="{D5734609-91D5-4159-BEC6-0313683EC897}" type="presParOf" srcId="{22DC11A0-70C1-4AA6-8670-C99E7C775C5E}" destId="{36C44930-AD19-49EE-B61B-C8323FCD4DE4}" srcOrd="12" destOrd="0" presId="urn:microsoft.com/office/officeart/2009/3/layout/DescendingProcess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573E58-80B7-4D67-963D-8AB4ED101A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F2F544-EE08-42C7-B573-5DFCFE69074A}">
      <dgm:prSet phldrT="[Text]" custT="1"/>
      <dgm:spPr>
        <a:solidFill>
          <a:schemeClr val="tx2"/>
        </a:solidFill>
      </dgm:spPr>
      <dgm:t>
        <a:bodyPr/>
        <a:lstStyle/>
        <a:p>
          <a:pPr algn="l">
            <a:buClrTx/>
            <a:buSzTx/>
            <a:buFontTx/>
            <a:buNone/>
          </a:pPr>
          <a:endParaRPr lang="en-US" sz="1200" b="1" dirty="0">
            <a:solidFill>
              <a:schemeClr val="bg1"/>
            </a:solidFill>
            <a:latin typeface="+mj-lt"/>
          </a:endParaRPr>
        </a:p>
        <a:p>
          <a:pPr algn="l"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Compliance</a:t>
          </a:r>
        </a:p>
        <a:p>
          <a:pPr algn="l">
            <a:buClrTx/>
            <a:buSzTx/>
            <a:buFontTx/>
            <a:buNone/>
          </a:pPr>
          <a:endParaRPr lang="en-US" sz="1200" b="0" i="1" dirty="0">
            <a:solidFill>
              <a:schemeClr val="bg1"/>
            </a:solidFill>
            <a:effectLst/>
            <a:latin typeface="+mj-lt"/>
          </a:endParaRPr>
        </a:p>
      </dgm:t>
    </dgm:pt>
    <dgm:pt modelId="{FF745457-A96C-4E92-BD6A-9D2DBC1E38B3}" type="parTrans" cxnId="{56EA799C-4F7C-4E6E-8B01-84789D921727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3E31CFF5-2C10-44DA-BCE6-CBB03E397C13}" type="sibTrans" cxnId="{56EA799C-4F7C-4E6E-8B01-84789D921727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8E900681-5024-4E9E-84C1-2B47B7EA85C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>
            <a:spcAft>
              <a:spcPts val="0"/>
            </a:spcAft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Code </a:t>
          </a:r>
        </a:p>
        <a:p>
          <a:pPr algn="l">
            <a:spcAft>
              <a:spcPct val="35000"/>
            </a:spcAft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Analysis</a:t>
          </a:r>
          <a:endParaRPr lang="en-US" sz="2400" b="0" i="1" dirty="0">
            <a:solidFill>
              <a:schemeClr val="bg1"/>
            </a:solidFill>
            <a:effectLst/>
            <a:latin typeface="+mj-lt"/>
          </a:endParaRPr>
        </a:p>
      </dgm:t>
    </dgm:pt>
    <dgm:pt modelId="{CFECD22A-5CD7-4C49-BE9B-273BACF41FFB}" type="parTrans" cxnId="{B37581EB-05FA-4896-893B-73580998B09F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A1EB69B4-83CA-4D1E-A529-BE52FA70E070}" type="sibTrans" cxnId="{B37581EB-05FA-4896-893B-73580998B09F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BE6EE813-08C5-45FE-A2BC-9D8142681B1A}">
      <dgm:prSet phldrT="[Text]" custT="1"/>
      <dgm:spPr>
        <a:solidFill>
          <a:schemeClr val="accent1"/>
        </a:solidFill>
      </dgm:spPr>
      <dgm:t>
        <a:bodyPr/>
        <a:lstStyle/>
        <a:p>
          <a:pPr algn="l">
            <a:spcAft>
              <a:spcPts val="0"/>
            </a:spcAft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State &amp; Local </a:t>
          </a:r>
        </a:p>
        <a:p>
          <a:pPr algn="l">
            <a:spcAft>
              <a:spcPct val="35000"/>
            </a:spcAft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Energy Codes</a:t>
          </a:r>
          <a:endParaRPr lang="en-US" sz="2400" b="0" dirty="0">
            <a:solidFill>
              <a:schemeClr val="bg1"/>
            </a:solidFill>
            <a:effectLst/>
            <a:latin typeface="+mj-lt"/>
          </a:endParaRPr>
        </a:p>
      </dgm:t>
    </dgm:pt>
    <dgm:pt modelId="{2DC14CFF-FE6E-40AB-BB61-7930A78E163E}" type="parTrans" cxnId="{1A108205-4B26-4BB5-940F-C35D659C4BC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0EF24036-BAED-4516-805A-5532ED73B452}" type="sibTrans" cxnId="{1A108205-4B26-4BB5-940F-C35D659C4BC8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03B0225E-AB4E-4B76-B607-7F82FA0DBCD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>
            <a:spcAft>
              <a:spcPts val="0"/>
            </a:spcAft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Innovative </a:t>
          </a:r>
        </a:p>
        <a:p>
          <a:pPr algn="l">
            <a:spcAft>
              <a:spcPct val="35000"/>
            </a:spcAft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Approaches</a:t>
          </a:r>
          <a:endParaRPr lang="en-US" sz="2400" dirty="0">
            <a:solidFill>
              <a:schemeClr val="bg1"/>
            </a:solidFill>
            <a:latin typeface="+mj-lt"/>
          </a:endParaRPr>
        </a:p>
      </dgm:t>
    </dgm:pt>
    <dgm:pt modelId="{33A04964-4B4A-4CF9-83C8-2DC8DF0FC892}" type="parTrans" cxnId="{D6A0AE5A-B897-4A06-8A7A-1CB05F05BF0E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E25BB671-A8D2-4A39-B2A9-FD515A2551D5}" type="sibTrans" cxnId="{D6A0AE5A-B897-4A06-8A7A-1CB05F05BF0E}">
      <dgm:prSet/>
      <dgm:spPr/>
      <dgm:t>
        <a:bodyPr/>
        <a:lstStyle/>
        <a:p>
          <a:pPr algn="l"/>
          <a:endParaRPr lang="en-US" sz="2000">
            <a:solidFill>
              <a:schemeClr val="bg1"/>
            </a:solidFill>
          </a:endParaRPr>
        </a:p>
      </dgm:t>
    </dgm:pt>
    <dgm:pt modelId="{09A870E1-3132-4C34-AC1E-AA231FF9A4E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l">
            <a:buClrTx/>
            <a:buSzTx/>
            <a:buFontTx/>
            <a:buNone/>
          </a:pPr>
          <a:r>
            <a:rPr lang="en-US" sz="2400" b="1" dirty="0">
              <a:solidFill>
                <a:schemeClr val="bg1"/>
              </a:solidFill>
              <a:latin typeface="+mj-lt"/>
            </a:rPr>
            <a:t>Direct Technical Assistance</a:t>
          </a:r>
        </a:p>
      </dgm:t>
    </dgm:pt>
    <dgm:pt modelId="{5DD63997-0705-4E06-A962-E2444F0324F0}" type="parTrans" cxnId="{0BE9ACDC-3CDD-4902-924E-1C6C89CDFEBA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D7C77F02-B7A4-47A2-83FF-A06F4601B202}" type="sibTrans" cxnId="{0BE9ACDC-3CDD-4902-924E-1C6C89CDFEBA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D155EB23-8244-44F0-AF5A-1EF0E24856FC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en-US" sz="2400" b="0" i="0" dirty="0" err="1">
              <a:solidFill>
                <a:schemeClr val="bg1"/>
              </a:solidFill>
              <a:effectLst/>
            </a:rPr>
            <a:t>RESCheck</a:t>
          </a:r>
          <a:r>
            <a:rPr lang="en-US" sz="2400" b="0" i="0" dirty="0">
              <a:solidFill>
                <a:schemeClr val="bg1"/>
              </a:solidFill>
              <a:effectLst/>
            </a:rPr>
            <a:t> &amp; COM Check</a:t>
          </a:r>
        </a:p>
      </dgm:t>
    </dgm:pt>
    <dgm:pt modelId="{5B35636B-D1A5-4BB0-B23B-548D71CD597A}" type="parTrans" cxnId="{7499BA63-3AB7-4BD5-8272-EEFB0CDFA29F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F8231E14-BE24-43B4-AB1D-278287BAEEB0}" type="sibTrans" cxnId="{7499BA63-3AB7-4BD5-8272-EEFB0CDFA29F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38AF6643-34AB-4EC9-9E1B-719EF3F0927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en-US" sz="2400" b="0" i="0" dirty="0">
              <a:solidFill>
                <a:schemeClr val="bg1"/>
              </a:solidFill>
              <a:effectLst/>
            </a:rPr>
            <a:t>Compliance Field Studies</a:t>
          </a:r>
        </a:p>
      </dgm:t>
    </dgm:pt>
    <dgm:pt modelId="{16D6360A-AF6F-4A6B-BACD-DC1A7C0C4F39}" type="parTrans" cxnId="{165A1F3E-8888-4C02-9470-3E15AB4DC531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1FAFF8B7-0689-4410-A49E-B7757E16019E}" type="sibTrans" cxnId="{165A1F3E-8888-4C02-9470-3E15AB4DC531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1940DBC4-72CB-4665-8E8A-10FB93D37EBE}">
      <dgm:prSet phldrT="[Text]" custT="1"/>
      <dgm:spPr>
        <a:solidFill>
          <a:srgbClr val="B7E9FF"/>
        </a:solidFill>
      </dgm:spPr>
      <dgm:t>
        <a:bodyPr/>
        <a:lstStyle/>
        <a:p>
          <a:pPr algn="l">
            <a:buClrTx/>
            <a:buSzTx/>
            <a:buFont typeface="Arial" panose="020B0604020202020204" pitchFamily="34" charset="0"/>
            <a:buChar char="•"/>
          </a:pPr>
          <a:r>
            <a:rPr lang="en-US" sz="2400" b="0" i="0" dirty="0">
              <a:solidFill>
                <a:schemeClr val="bg1"/>
              </a:solidFill>
              <a:effectLst/>
            </a:rPr>
            <a:t>Training Courses</a:t>
          </a:r>
        </a:p>
      </dgm:t>
    </dgm:pt>
    <dgm:pt modelId="{E9ACE6CC-3F19-4F09-97C1-F1AACAB054C1}" type="parTrans" cxnId="{A60BB3C4-5E34-4583-AEDE-1E97B236AF8A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65F42480-58C9-47DB-8B69-2B207D3D2893}" type="sibTrans" cxnId="{A60BB3C4-5E34-4583-AEDE-1E97B236AF8A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88A271D5-4D94-44DC-A83D-ACF39D18A4F7}">
      <dgm:prSet phldrT="[Text]" custT="1"/>
      <dgm:spPr>
        <a:solidFill>
          <a:srgbClr val="D5F5FF"/>
        </a:solidFill>
      </dgm:spPr>
      <dgm:t>
        <a:bodyPr/>
        <a:lstStyle/>
        <a:p>
          <a:pPr algn="l"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200" b="0" i="0" dirty="0">
              <a:solidFill>
                <a:schemeClr val="bg1"/>
              </a:solidFill>
              <a:effectLst/>
            </a:rPr>
            <a:t>Code Impacts &amp; Cost-Effectiveness Reports</a:t>
          </a:r>
        </a:p>
      </dgm:t>
    </dgm:pt>
    <dgm:pt modelId="{35690FF9-13C6-4855-98E9-8E145175A83E}" type="parTrans" cxnId="{D27E4B43-00FD-459F-B39D-27EC855FA163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0A41ED22-7481-466E-BCB8-74A2EA90B5FA}" type="sibTrans" cxnId="{D27E4B43-00FD-459F-B39D-27EC855FA163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56B20609-121A-45A0-B835-690661A2A8BB}">
      <dgm:prSet phldrT="[Text]" custT="1"/>
      <dgm:spPr>
        <a:solidFill>
          <a:srgbClr val="D5F5FF"/>
        </a:solidFill>
      </dgm:spPr>
      <dgm:t>
        <a:bodyPr/>
        <a:lstStyle/>
        <a:p>
          <a:pPr algn="l"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400" b="0" i="0" dirty="0">
              <a:solidFill>
                <a:schemeClr val="bg1"/>
              </a:solidFill>
              <a:effectLst/>
            </a:rPr>
            <a:t>Prototype Models</a:t>
          </a:r>
        </a:p>
      </dgm:t>
    </dgm:pt>
    <dgm:pt modelId="{7318D1B3-9AFF-4BB4-BCFA-E3229C163F11}" type="parTrans" cxnId="{77C502EF-8F9A-419E-A657-85E594D7E1D5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9BD18525-65DD-4A8C-87DD-719F3E236758}" type="sibTrans" cxnId="{77C502EF-8F9A-419E-A657-85E594D7E1D5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F45A4A7A-998A-493F-A23D-5FB42B072BB2}">
      <dgm:prSet phldrT="[Text]" custT="1"/>
      <dgm:spPr>
        <a:solidFill>
          <a:srgbClr val="CDF3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</a:rPr>
            <a:t>State Energy Code Portal</a:t>
          </a:r>
          <a:endParaRPr lang="en-US" sz="2400" b="0" dirty="0">
            <a:solidFill>
              <a:schemeClr val="bg1"/>
            </a:solidFill>
            <a:effectLst/>
          </a:endParaRPr>
        </a:p>
      </dgm:t>
    </dgm:pt>
    <dgm:pt modelId="{F628913F-2B8F-410B-B807-CDE43AF8F168}" type="parTrans" cxnId="{2D6FE8F3-FE3C-4694-9329-62F772535579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50F54271-A381-421A-A0B4-49AE26BA141D}" type="sibTrans" cxnId="{2D6FE8F3-FE3C-4694-9329-62F772535579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2081EC27-9DE1-419F-83C3-C1F369AE9E37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</a:rPr>
            <a:t>Stretch Code Modules</a:t>
          </a:r>
        </a:p>
      </dgm:t>
    </dgm:pt>
    <dgm:pt modelId="{35F87CC3-2403-49BD-B730-0AB5757A252B}" type="parTrans" cxnId="{6514B6E7-D645-43D0-A86D-2B9BDC354B49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1028E618-62B5-4675-BAA7-B501C4D8FDC6}" type="sibTrans" cxnId="{6514B6E7-D645-43D0-A86D-2B9BDC354B49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3D118EF2-A128-49D6-B914-E5ECD4AF8046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</a:rPr>
            <a:t>BECP Help Desk</a:t>
          </a:r>
        </a:p>
      </dgm:t>
    </dgm:pt>
    <dgm:pt modelId="{A09DBC5F-6E78-4A8C-BCBC-207FA6499007}" type="parTrans" cxnId="{FBFB76B8-462B-44EB-BBC2-30815DA98957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5B7AE546-AD5A-42EE-BE9A-20A1F7498181}" type="sibTrans" cxnId="{FBFB76B8-462B-44EB-BBC2-30815DA98957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E2C11637-F49C-4676-AE58-5368C7738C74}">
      <dgm:prSet phldrT="[Tex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</a:rPr>
            <a:t>Building Performance Standards</a:t>
          </a:r>
        </a:p>
      </dgm:t>
    </dgm:pt>
    <dgm:pt modelId="{426C0499-82F9-4FD8-BE1B-9AB19FD0B301}" type="parTrans" cxnId="{579DE2C5-A9DA-4716-8BB4-FCA50AC174EA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ADB29231-15DA-4502-A11B-F718070B54FE}" type="sibTrans" cxnId="{579DE2C5-A9DA-4716-8BB4-FCA50AC174EA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F4BF2D54-8B60-477E-8AF0-5BF03116EFAB}">
      <dgm:prSet phldrT="[Text]" custT="1"/>
      <dgm:spPr>
        <a:solidFill>
          <a:srgbClr val="CDF3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</a:rPr>
            <a:t>State Pages</a:t>
          </a:r>
          <a:endParaRPr lang="en-US" sz="2400" b="0" dirty="0">
            <a:solidFill>
              <a:schemeClr val="bg1"/>
            </a:solidFill>
            <a:effectLst/>
          </a:endParaRPr>
        </a:p>
      </dgm:t>
    </dgm:pt>
    <dgm:pt modelId="{4778DAD9-D1B5-4ACD-9745-60C43ABBC671}" type="parTrans" cxnId="{DFFB4361-1730-4648-9D0B-32E13361DAE6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F97D5EDE-5FA8-4762-BBE7-55ACFAEAAD5C}" type="sibTrans" cxnId="{DFFB4361-1730-4648-9D0B-32E13361DAE6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80550A73-C5CA-4446-9F93-14DC46267109}">
      <dgm:prSet phldrT="[Text]" custT="1"/>
      <dgm:spPr>
        <a:solidFill>
          <a:srgbClr val="CDF3FF"/>
        </a:solidFill>
      </dgm:spPr>
      <dgm:t>
        <a:bodyPr/>
        <a:lstStyle/>
        <a:p>
          <a:pPr algn="l">
            <a:spcAft>
              <a:spcPct val="15000"/>
            </a:spcAft>
          </a:pPr>
          <a:r>
            <a:rPr lang="en-US" sz="2400" dirty="0">
              <a:solidFill>
                <a:schemeClr val="bg1"/>
              </a:solidFill>
            </a:rPr>
            <a:t>State Fact Sheets</a:t>
          </a:r>
          <a:endParaRPr lang="en-US" sz="2400" b="0" dirty="0">
            <a:solidFill>
              <a:schemeClr val="bg1"/>
            </a:solidFill>
            <a:effectLst/>
          </a:endParaRPr>
        </a:p>
      </dgm:t>
    </dgm:pt>
    <dgm:pt modelId="{8D34FBF5-CD5D-4054-9D50-3689D04D7CEF}" type="parTrans" cxnId="{E7352275-F827-423F-B727-B213A09677AC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3086D5E0-F270-415A-90B2-54E85E63A0B7}" type="sibTrans" cxnId="{E7352275-F827-423F-B727-B213A09677AC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7FFE6904-2FC8-4911-8470-16B5F5CF9D65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sz="2400" dirty="0">
              <a:solidFill>
                <a:schemeClr val="bg1"/>
              </a:solidFill>
            </a:rPr>
            <a:t>Program Resources Guide</a:t>
          </a:r>
        </a:p>
      </dgm:t>
    </dgm:pt>
    <dgm:pt modelId="{D7E3C3B1-83ED-4004-B963-9C76EABE28CA}" type="parTrans" cxnId="{EE1B6FE8-653C-4EDB-9523-EA85D8C479A8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5D270094-F50B-4056-864F-EF6FC17C1CA4}" type="sibTrans" cxnId="{EE1B6FE8-653C-4EDB-9523-EA85D8C479A8}">
      <dgm:prSet/>
      <dgm:spPr/>
      <dgm:t>
        <a:bodyPr/>
        <a:lstStyle/>
        <a:p>
          <a:pPr algn="l"/>
          <a:endParaRPr lang="en-US">
            <a:solidFill>
              <a:schemeClr val="bg1"/>
            </a:solidFill>
          </a:endParaRPr>
        </a:p>
      </dgm:t>
    </dgm:pt>
    <dgm:pt modelId="{16245F2B-5CA4-4A46-B987-002F718A8BB9}" type="pres">
      <dgm:prSet presAssocID="{0D573E58-80B7-4D67-963D-8AB4ED101A95}" presName="diagram" presStyleCnt="0">
        <dgm:presLayoutVars>
          <dgm:dir/>
          <dgm:resizeHandles val="exact"/>
        </dgm:presLayoutVars>
      </dgm:prSet>
      <dgm:spPr/>
    </dgm:pt>
    <dgm:pt modelId="{24113039-11DC-4874-9636-5C6FAC9A3FB9}" type="pres">
      <dgm:prSet presAssocID="{93F2F544-EE08-42C7-B573-5DFCFE69074A}" presName="node" presStyleLbl="node1" presStyleIdx="0" presStyleCnt="5">
        <dgm:presLayoutVars>
          <dgm:bulletEnabled val="1"/>
        </dgm:presLayoutVars>
      </dgm:prSet>
      <dgm:spPr/>
    </dgm:pt>
    <dgm:pt modelId="{56DBED74-71E0-490F-86DF-7C28FD74D7CC}" type="pres">
      <dgm:prSet presAssocID="{3E31CFF5-2C10-44DA-BCE6-CBB03E397C13}" presName="sibTrans" presStyleCnt="0"/>
      <dgm:spPr/>
    </dgm:pt>
    <dgm:pt modelId="{6C25F530-11BC-40FE-BEA3-1A8CC7C52788}" type="pres">
      <dgm:prSet presAssocID="{8E900681-5024-4E9E-84C1-2B47B7EA85CF}" presName="node" presStyleLbl="node1" presStyleIdx="1" presStyleCnt="5">
        <dgm:presLayoutVars>
          <dgm:bulletEnabled val="1"/>
        </dgm:presLayoutVars>
      </dgm:prSet>
      <dgm:spPr/>
    </dgm:pt>
    <dgm:pt modelId="{031A8224-4940-4185-9B54-072F84B51BE7}" type="pres">
      <dgm:prSet presAssocID="{A1EB69B4-83CA-4D1E-A529-BE52FA70E070}" presName="sibTrans" presStyleCnt="0"/>
      <dgm:spPr/>
    </dgm:pt>
    <dgm:pt modelId="{C4EFDEF5-A42D-446D-886E-5229281997F3}" type="pres">
      <dgm:prSet presAssocID="{BE6EE813-08C5-45FE-A2BC-9D8142681B1A}" presName="node" presStyleLbl="node1" presStyleIdx="2" presStyleCnt="5">
        <dgm:presLayoutVars>
          <dgm:bulletEnabled val="1"/>
        </dgm:presLayoutVars>
      </dgm:prSet>
      <dgm:spPr/>
    </dgm:pt>
    <dgm:pt modelId="{BB5A50C4-AB1B-4F3A-B71B-934F1AE4F186}" type="pres">
      <dgm:prSet presAssocID="{0EF24036-BAED-4516-805A-5532ED73B452}" presName="sibTrans" presStyleCnt="0"/>
      <dgm:spPr/>
    </dgm:pt>
    <dgm:pt modelId="{33BA579A-6917-4462-9DDF-2A965A1B987D}" type="pres">
      <dgm:prSet presAssocID="{03B0225E-AB4E-4B76-B607-7F82FA0DBCD3}" presName="node" presStyleLbl="node1" presStyleIdx="3" presStyleCnt="5">
        <dgm:presLayoutVars>
          <dgm:bulletEnabled val="1"/>
        </dgm:presLayoutVars>
      </dgm:prSet>
      <dgm:spPr/>
    </dgm:pt>
    <dgm:pt modelId="{9A9ACF39-33E9-4650-ABD6-642B5362893D}" type="pres">
      <dgm:prSet presAssocID="{E25BB671-A8D2-4A39-B2A9-FD515A2551D5}" presName="sibTrans" presStyleCnt="0"/>
      <dgm:spPr/>
    </dgm:pt>
    <dgm:pt modelId="{28759E3D-8BD8-48C4-88FB-ABC03454B676}" type="pres">
      <dgm:prSet presAssocID="{09A870E1-3132-4C34-AC1E-AA231FF9A4EC}" presName="node" presStyleLbl="node1" presStyleIdx="4" presStyleCnt="5">
        <dgm:presLayoutVars>
          <dgm:bulletEnabled val="1"/>
        </dgm:presLayoutVars>
      </dgm:prSet>
      <dgm:spPr/>
    </dgm:pt>
  </dgm:ptLst>
  <dgm:cxnLst>
    <dgm:cxn modelId="{1A108205-4B26-4BB5-940F-C35D659C4BC8}" srcId="{0D573E58-80B7-4D67-963D-8AB4ED101A95}" destId="{BE6EE813-08C5-45FE-A2BC-9D8142681B1A}" srcOrd="2" destOrd="0" parTransId="{2DC14CFF-FE6E-40AB-BB61-7930A78E163E}" sibTransId="{0EF24036-BAED-4516-805A-5532ED73B452}"/>
    <dgm:cxn modelId="{BE755308-EE76-431D-8C72-F43A474153AF}" type="presOf" srcId="{03B0225E-AB4E-4B76-B607-7F82FA0DBCD3}" destId="{33BA579A-6917-4462-9DDF-2A965A1B987D}" srcOrd="0" destOrd="0" presId="urn:microsoft.com/office/officeart/2005/8/layout/default"/>
    <dgm:cxn modelId="{BC5CAF14-9F1D-4328-BB50-ECB621BA508B}" type="presOf" srcId="{0D573E58-80B7-4D67-963D-8AB4ED101A95}" destId="{16245F2B-5CA4-4A46-B987-002F718A8BB9}" srcOrd="0" destOrd="0" presId="urn:microsoft.com/office/officeart/2005/8/layout/default"/>
    <dgm:cxn modelId="{A242F51A-7016-48D0-AFE2-C63F8048E3E2}" type="presOf" srcId="{E2C11637-F49C-4676-AE58-5368C7738C74}" destId="{33BA579A-6917-4462-9DDF-2A965A1B987D}" srcOrd="0" destOrd="2" presId="urn:microsoft.com/office/officeart/2005/8/layout/default"/>
    <dgm:cxn modelId="{0A47F021-338D-4A45-BDF6-F3B4AC17BC8E}" type="presOf" srcId="{F45A4A7A-998A-493F-A23D-5FB42B072BB2}" destId="{C4EFDEF5-A42D-446D-886E-5229281997F3}" srcOrd="0" destOrd="1" presId="urn:microsoft.com/office/officeart/2005/8/layout/default"/>
    <dgm:cxn modelId="{C4FD3B29-73DB-4F93-8C74-DD486B412C4E}" type="presOf" srcId="{38AF6643-34AB-4EC9-9E1B-719EF3F0927A}" destId="{24113039-11DC-4874-9636-5C6FAC9A3FB9}" srcOrd="0" destOrd="2" presId="urn:microsoft.com/office/officeart/2005/8/layout/default"/>
    <dgm:cxn modelId="{165A1F3E-8888-4C02-9470-3E15AB4DC531}" srcId="{93F2F544-EE08-42C7-B573-5DFCFE69074A}" destId="{38AF6643-34AB-4EC9-9E1B-719EF3F0927A}" srcOrd="1" destOrd="0" parTransId="{16D6360A-AF6F-4A6B-BACD-DC1A7C0C4F39}" sibTransId="{1FAFF8B7-0689-4410-A49E-B7757E16019E}"/>
    <dgm:cxn modelId="{8148255C-19C1-4ECE-A2F2-1851DA4F54FA}" type="presOf" srcId="{D155EB23-8244-44F0-AF5A-1EF0E24856FC}" destId="{24113039-11DC-4874-9636-5C6FAC9A3FB9}" srcOrd="0" destOrd="1" presId="urn:microsoft.com/office/officeart/2005/8/layout/default"/>
    <dgm:cxn modelId="{DFFB4361-1730-4648-9D0B-32E13361DAE6}" srcId="{BE6EE813-08C5-45FE-A2BC-9D8142681B1A}" destId="{F4BF2D54-8B60-477E-8AF0-5BF03116EFAB}" srcOrd="1" destOrd="0" parTransId="{4778DAD9-D1B5-4ACD-9745-60C43ABBC671}" sibTransId="{F97D5EDE-5FA8-4762-BBE7-55ACFAEAAD5C}"/>
    <dgm:cxn modelId="{60AAF041-BBD2-4CB0-B999-84C67E6DE1C7}" type="presOf" srcId="{3D118EF2-A128-49D6-B914-E5ECD4AF8046}" destId="{28759E3D-8BD8-48C4-88FB-ABC03454B676}" srcOrd="0" destOrd="1" presId="urn:microsoft.com/office/officeart/2005/8/layout/default"/>
    <dgm:cxn modelId="{D27E4B43-00FD-459F-B39D-27EC855FA163}" srcId="{8E900681-5024-4E9E-84C1-2B47B7EA85CF}" destId="{88A271D5-4D94-44DC-A83D-ACF39D18A4F7}" srcOrd="0" destOrd="0" parTransId="{35690FF9-13C6-4855-98E9-8E145175A83E}" sibTransId="{0A41ED22-7481-466E-BCB8-74A2EA90B5FA}"/>
    <dgm:cxn modelId="{7499BA63-3AB7-4BD5-8272-EEFB0CDFA29F}" srcId="{93F2F544-EE08-42C7-B573-5DFCFE69074A}" destId="{D155EB23-8244-44F0-AF5A-1EF0E24856FC}" srcOrd="0" destOrd="0" parTransId="{5B35636B-D1A5-4BB0-B23B-548D71CD597A}" sibTransId="{F8231E14-BE24-43B4-AB1D-278287BAEEB0}"/>
    <dgm:cxn modelId="{6D9AC848-B5DE-49EC-A5CE-0BABA8E42F33}" type="presOf" srcId="{93F2F544-EE08-42C7-B573-5DFCFE69074A}" destId="{24113039-11DC-4874-9636-5C6FAC9A3FB9}" srcOrd="0" destOrd="0" presId="urn:microsoft.com/office/officeart/2005/8/layout/default"/>
    <dgm:cxn modelId="{2BEBBA6E-CF68-4521-80FC-1FC07526D3AD}" type="presOf" srcId="{09A870E1-3132-4C34-AC1E-AA231FF9A4EC}" destId="{28759E3D-8BD8-48C4-88FB-ABC03454B676}" srcOrd="0" destOrd="0" presId="urn:microsoft.com/office/officeart/2005/8/layout/default"/>
    <dgm:cxn modelId="{E7352275-F827-423F-B727-B213A09677AC}" srcId="{BE6EE813-08C5-45FE-A2BC-9D8142681B1A}" destId="{80550A73-C5CA-4446-9F93-14DC46267109}" srcOrd="2" destOrd="0" parTransId="{8D34FBF5-CD5D-4054-9D50-3689D04D7CEF}" sibTransId="{3086D5E0-F270-415A-90B2-54E85E63A0B7}"/>
    <dgm:cxn modelId="{BAB82B75-35DF-41C3-ACC5-4943A7858BEF}" type="presOf" srcId="{1940DBC4-72CB-4665-8E8A-10FB93D37EBE}" destId="{24113039-11DC-4874-9636-5C6FAC9A3FB9}" srcOrd="0" destOrd="3" presId="urn:microsoft.com/office/officeart/2005/8/layout/default"/>
    <dgm:cxn modelId="{D6A0AE5A-B897-4A06-8A7A-1CB05F05BF0E}" srcId="{0D573E58-80B7-4D67-963D-8AB4ED101A95}" destId="{03B0225E-AB4E-4B76-B607-7F82FA0DBCD3}" srcOrd="3" destOrd="0" parTransId="{33A04964-4B4A-4CF9-83C8-2DC8DF0FC892}" sibTransId="{E25BB671-A8D2-4A39-B2A9-FD515A2551D5}"/>
    <dgm:cxn modelId="{833E1581-19CC-4838-9EBE-F38BE7981A5D}" type="presOf" srcId="{8E900681-5024-4E9E-84C1-2B47B7EA85CF}" destId="{6C25F530-11BC-40FE-BEA3-1A8CC7C52788}" srcOrd="0" destOrd="0" presId="urn:microsoft.com/office/officeart/2005/8/layout/default"/>
    <dgm:cxn modelId="{56EA799C-4F7C-4E6E-8B01-84789D921727}" srcId="{0D573E58-80B7-4D67-963D-8AB4ED101A95}" destId="{93F2F544-EE08-42C7-B573-5DFCFE69074A}" srcOrd="0" destOrd="0" parTransId="{FF745457-A96C-4E92-BD6A-9D2DBC1E38B3}" sibTransId="{3E31CFF5-2C10-44DA-BCE6-CBB03E397C13}"/>
    <dgm:cxn modelId="{2F61EDA7-17F8-4477-BF24-43B6228552B1}" type="presOf" srcId="{88A271D5-4D94-44DC-A83D-ACF39D18A4F7}" destId="{6C25F530-11BC-40FE-BEA3-1A8CC7C52788}" srcOrd="0" destOrd="1" presId="urn:microsoft.com/office/officeart/2005/8/layout/default"/>
    <dgm:cxn modelId="{92BBE3A8-CE86-452E-B362-2DC7B5506AFC}" type="presOf" srcId="{7FFE6904-2FC8-4911-8470-16B5F5CF9D65}" destId="{28759E3D-8BD8-48C4-88FB-ABC03454B676}" srcOrd="0" destOrd="2" presId="urn:microsoft.com/office/officeart/2005/8/layout/default"/>
    <dgm:cxn modelId="{464CC4AD-E59C-4689-B461-8EF1881BCAD1}" type="presOf" srcId="{2081EC27-9DE1-419F-83C3-C1F369AE9E37}" destId="{33BA579A-6917-4462-9DDF-2A965A1B987D}" srcOrd="0" destOrd="1" presId="urn:microsoft.com/office/officeart/2005/8/layout/default"/>
    <dgm:cxn modelId="{FBFB76B8-462B-44EB-BBC2-30815DA98957}" srcId="{09A870E1-3132-4C34-AC1E-AA231FF9A4EC}" destId="{3D118EF2-A128-49D6-B914-E5ECD4AF8046}" srcOrd="0" destOrd="0" parTransId="{A09DBC5F-6E78-4A8C-BCBC-207FA6499007}" sibTransId="{5B7AE546-AD5A-42EE-BE9A-20A1F7498181}"/>
    <dgm:cxn modelId="{A60BB3C4-5E34-4583-AEDE-1E97B236AF8A}" srcId="{93F2F544-EE08-42C7-B573-5DFCFE69074A}" destId="{1940DBC4-72CB-4665-8E8A-10FB93D37EBE}" srcOrd="2" destOrd="0" parTransId="{E9ACE6CC-3F19-4F09-97C1-F1AACAB054C1}" sibTransId="{65F42480-58C9-47DB-8B69-2B207D3D2893}"/>
    <dgm:cxn modelId="{579DE2C5-A9DA-4716-8BB4-FCA50AC174EA}" srcId="{03B0225E-AB4E-4B76-B607-7F82FA0DBCD3}" destId="{E2C11637-F49C-4676-AE58-5368C7738C74}" srcOrd="1" destOrd="0" parTransId="{426C0499-82F9-4FD8-BE1B-9AB19FD0B301}" sibTransId="{ADB29231-15DA-4502-A11B-F718070B54FE}"/>
    <dgm:cxn modelId="{8F6CBCCA-D31F-448A-97F5-79D7FE6F51DE}" type="presOf" srcId="{56B20609-121A-45A0-B835-690661A2A8BB}" destId="{6C25F530-11BC-40FE-BEA3-1A8CC7C52788}" srcOrd="0" destOrd="2" presId="urn:microsoft.com/office/officeart/2005/8/layout/default"/>
    <dgm:cxn modelId="{144028CB-7645-4B50-88C7-FB353FE78CC5}" type="presOf" srcId="{80550A73-C5CA-4446-9F93-14DC46267109}" destId="{C4EFDEF5-A42D-446D-886E-5229281997F3}" srcOrd="0" destOrd="3" presId="urn:microsoft.com/office/officeart/2005/8/layout/default"/>
    <dgm:cxn modelId="{5F4FE1D0-19F7-4F1E-A29E-673A1488AD6B}" type="presOf" srcId="{BE6EE813-08C5-45FE-A2BC-9D8142681B1A}" destId="{C4EFDEF5-A42D-446D-886E-5229281997F3}" srcOrd="0" destOrd="0" presId="urn:microsoft.com/office/officeart/2005/8/layout/default"/>
    <dgm:cxn modelId="{0BE9ACDC-3CDD-4902-924E-1C6C89CDFEBA}" srcId="{0D573E58-80B7-4D67-963D-8AB4ED101A95}" destId="{09A870E1-3132-4C34-AC1E-AA231FF9A4EC}" srcOrd="4" destOrd="0" parTransId="{5DD63997-0705-4E06-A962-E2444F0324F0}" sibTransId="{D7C77F02-B7A4-47A2-83FF-A06F4601B202}"/>
    <dgm:cxn modelId="{15EDA7DF-CA69-4A56-8BD7-79D3CE6B582F}" type="presOf" srcId="{F4BF2D54-8B60-477E-8AF0-5BF03116EFAB}" destId="{C4EFDEF5-A42D-446D-886E-5229281997F3}" srcOrd="0" destOrd="2" presId="urn:microsoft.com/office/officeart/2005/8/layout/default"/>
    <dgm:cxn modelId="{6514B6E7-D645-43D0-A86D-2B9BDC354B49}" srcId="{03B0225E-AB4E-4B76-B607-7F82FA0DBCD3}" destId="{2081EC27-9DE1-419F-83C3-C1F369AE9E37}" srcOrd="0" destOrd="0" parTransId="{35F87CC3-2403-49BD-B730-0AB5757A252B}" sibTransId="{1028E618-62B5-4675-BAA7-B501C4D8FDC6}"/>
    <dgm:cxn modelId="{EE1B6FE8-653C-4EDB-9523-EA85D8C479A8}" srcId="{09A870E1-3132-4C34-AC1E-AA231FF9A4EC}" destId="{7FFE6904-2FC8-4911-8470-16B5F5CF9D65}" srcOrd="1" destOrd="0" parTransId="{D7E3C3B1-83ED-4004-B963-9C76EABE28CA}" sibTransId="{5D270094-F50B-4056-864F-EF6FC17C1CA4}"/>
    <dgm:cxn modelId="{B37581EB-05FA-4896-893B-73580998B09F}" srcId="{0D573E58-80B7-4D67-963D-8AB4ED101A95}" destId="{8E900681-5024-4E9E-84C1-2B47B7EA85CF}" srcOrd="1" destOrd="0" parTransId="{CFECD22A-5CD7-4C49-BE9B-273BACF41FFB}" sibTransId="{A1EB69B4-83CA-4D1E-A529-BE52FA70E070}"/>
    <dgm:cxn modelId="{77C502EF-8F9A-419E-A657-85E594D7E1D5}" srcId="{8E900681-5024-4E9E-84C1-2B47B7EA85CF}" destId="{56B20609-121A-45A0-B835-690661A2A8BB}" srcOrd="1" destOrd="0" parTransId="{7318D1B3-9AFF-4BB4-BCFA-E3229C163F11}" sibTransId="{9BD18525-65DD-4A8C-87DD-719F3E236758}"/>
    <dgm:cxn modelId="{2D6FE8F3-FE3C-4694-9329-62F772535579}" srcId="{BE6EE813-08C5-45FE-A2BC-9D8142681B1A}" destId="{F45A4A7A-998A-493F-A23D-5FB42B072BB2}" srcOrd="0" destOrd="0" parTransId="{F628913F-2B8F-410B-B807-CDE43AF8F168}" sibTransId="{50F54271-A381-421A-A0B4-49AE26BA141D}"/>
    <dgm:cxn modelId="{8D166D45-CD1C-4785-806F-2C631263F6FE}" type="presParOf" srcId="{16245F2B-5CA4-4A46-B987-002F718A8BB9}" destId="{24113039-11DC-4874-9636-5C6FAC9A3FB9}" srcOrd="0" destOrd="0" presId="urn:microsoft.com/office/officeart/2005/8/layout/default"/>
    <dgm:cxn modelId="{6C9F7EB5-E85F-4543-A796-CC9118FB34D7}" type="presParOf" srcId="{16245F2B-5CA4-4A46-B987-002F718A8BB9}" destId="{56DBED74-71E0-490F-86DF-7C28FD74D7CC}" srcOrd="1" destOrd="0" presId="urn:microsoft.com/office/officeart/2005/8/layout/default"/>
    <dgm:cxn modelId="{B6420941-109C-4AF0-8172-1D23215EC407}" type="presParOf" srcId="{16245F2B-5CA4-4A46-B987-002F718A8BB9}" destId="{6C25F530-11BC-40FE-BEA3-1A8CC7C52788}" srcOrd="2" destOrd="0" presId="urn:microsoft.com/office/officeart/2005/8/layout/default"/>
    <dgm:cxn modelId="{880F68E1-140A-42D7-8237-DC4E60C1C1B9}" type="presParOf" srcId="{16245F2B-5CA4-4A46-B987-002F718A8BB9}" destId="{031A8224-4940-4185-9B54-072F84B51BE7}" srcOrd="3" destOrd="0" presId="urn:microsoft.com/office/officeart/2005/8/layout/default"/>
    <dgm:cxn modelId="{2B834AF7-BB7E-440C-823F-08B33294F9AE}" type="presParOf" srcId="{16245F2B-5CA4-4A46-B987-002F718A8BB9}" destId="{C4EFDEF5-A42D-446D-886E-5229281997F3}" srcOrd="4" destOrd="0" presId="urn:microsoft.com/office/officeart/2005/8/layout/default"/>
    <dgm:cxn modelId="{E6DFFDE7-C763-48DD-AE38-0B5007974D39}" type="presParOf" srcId="{16245F2B-5CA4-4A46-B987-002F718A8BB9}" destId="{BB5A50C4-AB1B-4F3A-B71B-934F1AE4F186}" srcOrd="5" destOrd="0" presId="urn:microsoft.com/office/officeart/2005/8/layout/default"/>
    <dgm:cxn modelId="{CA35AEBD-F629-4F5D-B06F-A1FFD6421803}" type="presParOf" srcId="{16245F2B-5CA4-4A46-B987-002F718A8BB9}" destId="{33BA579A-6917-4462-9DDF-2A965A1B987D}" srcOrd="6" destOrd="0" presId="urn:microsoft.com/office/officeart/2005/8/layout/default"/>
    <dgm:cxn modelId="{54EA05C1-725B-448B-9462-BD1901AD16BF}" type="presParOf" srcId="{16245F2B-5CA4-4A46-B987-002F718A8BB9}" destId="{9A9ACF39-33E9-4650-ABD6-642B5362893D}" srcOrd="7" destOrd="0" presId="urn:microsoft.com/office/officeart/2005/8/layout/default"/>
    <dgm:cxn modelId="{41495C6D-CE3C-4FEE-A85F-205C761167B6}" type="presParOf" srcId="{16245F2B-5CA4-4A46-B987-002F718A8BB9}" destId="{28759E3D-8BD8-48C4-88FB-ABC03454B67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9FC71-242A-4D0C-A239-44264FC7FA08}">
      <dsp:nvSpPr>
        <dsp:cNvPr id="0" name=""/>
        <dsp:cNvSpPr/>
      </dsp:nvSpPr>
      <dsp:spPr>
        <a:xfrm>
          <a:off x="1301280" y="2556"/>
          <a:ext cx="4223701" cy="253422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0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effectLst/>
            </a:rPr>
            <a:t>Building energy codes and standards set efficiency requirements for new and renovated buildings, </a:t>
          </a:r>
          <a:r>
            <a:rPr lang="en-US" sz="2000" b="1" i="0" kern="1200" dirty="0">
              <a:effectLst/>
            </a:rPr>
            <a:t>enabling reductions in energy use and emissions </a:t>
          </a:r>
          <a:r>
            <a:rPr lang="en-US" sz="2000" b="0" i="0" kern="1200" dirty="0">
              <a:effectLst/>
            </a:rPr>
            <a:t>over the building life.</a:t>
          </a:r>
          <a:r>
            <a:rPr lang="en-US" sz="2000" b="0" i="0" kern="1200" dirty="0">
              <a:effectLst/>
              <a:latin typeface="Franklin Gothic Medium"/>
            </a:rPr>
            <a:t> </a:t>
          </a:r>
          <a:endParaRPr lang="en-US" sz="2000" kern="1200" dirty="0"/>
        </a:p>
      </dsp:txBody>
      <dsp:txXfrm>
        <a:off x="1301280" y="2556"/>
        <a:ext cx="4223701" cy="2534220"/>
      </dsp:txXfrm>
    </dsp:sp>
    <dsp:sp modelId="{5D97F6C6-2606-4351-9265-EBC6B7238387}">
      <dsp:nvSpPr>
        <dsp:cNvPr id="0" name=""/>
        <dsp:cNvSpPr/>
      </dsp:nvSpPr>
      <dsp:spPr>
        <a:xfrm>
          <a:off x="5947352" y="2556"/>
          <a:ext cx="4223701" cy="253422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</a:rPr>
            <a:t>States or local governments can choose to adopt</a:t>
          </a:r>
          <a:r>
            <a:rPr lang="en-US" sz="2000" b="0" i="0" kern="1200" dirty="0">
              <a:effectLst/>
            </a:rPr>
            <a:t> one of the national model energy codes, a modified version of the model code, or </a:t>
          </a:r>
          <a:r>
            <a:rPr lang="en-US" sz="2000" b="0" i="0" kern="1200" dirty="0">
              <a:effectLst/>
              <a:latin typeface="Franklin Gothic Medium"/>
            </a:rPr>
            <a:t>develop their</a:t>
          </a:r>
          <a:r>
            <a:rPr lang="en-US" sz="2000" b="0" i="0" kern="1200" dirty="0">
              <a:effectLst/>
            </a:rPr>
            <a:t> own state-specific code.</a:t>
          </a:r>
        </a:p>
      </dsp:txBody>
      <dsp:txXfrm>
        <a:off x="5947352" y="2556"/>
        <a:ext cx="4223701" cy="2534220"/>
      </dsp:txXfrm>
    </dsp:sp>
    <dsp:sp modelId="{1959791C-6FCF-4647-B198-724BE849F535}">
      <dsp:nvSpPr>
        <dsp:cNvPr id="0" name=""/>
        <dsp:cNvSpPr/>
      </dsp:nvSpPr>
      <dsp:spPr>
        <a:xfrm>
          <a:off x="1301280" y="2959147"/>
          <a:ext cx="4223701" cy="2534220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</a:rPr>
            <a:t>Energy codes are part of the broader set of building codes,</a:t>
          </a:r>
          <a:r>
            <a:rPr lang="en-US" sz="2000" b="0" i="0" kern="1200" dirty="0">
              <a:effectLst/>
            </a:rPr>
            <a:t> including fire, electrical, structural, and plumbing.</a:t>
          </a:r>
        </a:p>
      </dsp:txBody>
      <dsp:txXfrm>
        <a:off x="1301280" y="2959147"/>
        <a:ext cx="4223701" cy="2534220"/>
      </dsp:txXfrm>
    </dsp:sp>
    <dsp:sp modelId="{36240E70-143C-47C1-9BC8-70381F7D39FE}">
      <dsp:nvSpPr>
        <dsp:cNvPr id="0" name=""/>
        <dsp:cNvSpPr/>
      </dsp:nvSpPr>
      <dsp:spPr>
        <a:xfrm>
          <a:off x="5947352" y="2959147"/>
          <a:ext cx="4223701" cy="2534220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>
            <a:effectLst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effectLst/>
            </a:rPr>
            <a:t>Energy codes are different than appliance and equipment standards.</a:t>
          </a:r>
          <a:r>
            <a:rPr lang="en-US" sz="2000" b="0" i="0" kern="1200" dirty="0">
              <a:effectLst/>
            </a:rPr>
            <a:t> However, there is some overlap between the two.</a:t>
          </a:r>
        </a:p>
      </dsp:txBody>
      <dsp:txXfrm>
        <a:off x="5947352" y="2959147"/>
        <a:ext cx="4223701" cy="2534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D40DF-2F67-49A0-B3C4-10356229AED7}">
      <dsp:nvSpPr>
        <dsp:cNvPr id="0" name=""/>
        <dsp:cNvSpPr/>
      </dsp:nvSpPr>
      <dsp:spPr>
        <a:xfrm>
          <a:off x="0" y="20333"/>
          <a:ext cx="11903981" cy="2274476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3DE968-FD5C-403E-B70B-36161398507B}">
      <dsp:nvSpPr>
        <dsp:cNvPr id="0" name=""/>
        <dsp:cNvSpPr/>
      </dsp:nvSpPr>
      <dsp:spPr>
        <a:xfrm>
          <a:off x="358485" y="452628"/>
          <a:ext cx="1721078" cy="1667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3D8CF-A2E1-44DE-B40C-4D30EE388260}">
      <dsp:nvSpPr>
        <dsp:cNvPr id="0" name=""/>
        <dsp:cNvSpPr/>
      </dsp:nvSpPr>
      <dsp:spPr>
        <a:xfrm rot="10800000">
          <a:off x="358485" y="2274476"/>
          <a:ext cx="1721078" cy="277991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>
              <a:effectLst/>
            </a:rPr>
            <a:t>Building Owners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i="0" kern="1200">
              <a:effectLst/>
            </a:rPr>
            <a:t>Buildings constructed to the latest standards are more comfortable, cost-effective, and resilient.</a:t>
          </a:r>
          <a:endParaRPr lang="en-US" sz="1600" kern="1200"/>
        </a:p>
      </dsp:txBody>
      <dsp:txXfrm rot="10800000">
        <a:off x="411414" y="2274476"/>
        <a:ext cx="1615220" cy="2726986"/>
      </dsp:txXfrm>
    </dsp:sp>
    <dsp:sp modelId="{0480C76A-F489-4272-984A-C9BCCD4803CC}">
      <dsp:nvSpPr>
        <dsp:cNvPr id="0" name=""/>
        <dsp:cNvSpPr/>
      </dsp:nvSpPr>
      <dsp:spPr>
        <a:xfrm>
          <a:off x="2251671" y="452628"/>
          <a:ext cx="1721078" cy="1667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A933-75AB-4583-9348-74F5FE367C14}">
      <dsp:nvSpPr>
        <dsp:cNvPr id="0" name=""/>
        <dsp:cNvSpPr/>
      </dsp:nvSpPr>
      <dsp:spPr>
        <a:xfrm rot="10800000">
          <a:off x="2251671" y="2274476"/>
          <a:ext cx="1721078" cy="277991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effectLst/>
            </a:rPr>
            <a:t>Homeowners and Occupants</a:t>
          </a:r>
          <a:endParaRPr lang="en-US" sz="1800" b="0" kern="1200" dirty="0">
            <a:effectLst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effectLst/>
            </a:rPr>
            <a:t>Homes have lower utility bills, are more comfortable and resilient, and have lower environmental impact. </a:t>
          </a:r>
          <a:endParaRPr lang="en-US" sz="1600" kern="1200" dirty="0"/>
        </a:p>
      </dsp:txBody>
      <dsp:txXfrm rot="10800000">
        <a:off x="2304600" y="2274476"/>
        <a:ext cx="1615220" cy="2726986"/>
      </dsp:txXfrm>
    </dsp:sp>
    <dsp:sp modelId="{BCEF11FB-B0C8-48BD-A46A-FD695C9973F2}">
      <dsp:nvSpPr>
        <dsp:cNvPr id="0" name=""/>
        <dsp:cNvSpPr/>
      </dsp:nvSpPr>
      <dsp:spPr>
        <a:xfrm>
          <a:off x="4144858" y="452628"/>
          <a:ext cx="1721078" cy="1667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21000" r="-2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937D6-5006-4F07-8990-32BB802DBAA3}">
      <dsp:nvSpPr>
        <dsp:cNvPr id="0" name=""/>
        <dsp:cNvSpPr/>
      </dsp:nvSpPr>
      <dsp:spPr>
        <a:xfrm rot="10800000">
          <a:off x="4144858" y="2274476"/>
          <a:ext cx="1721078" cy="277991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>
              <a:effectLst/>
            </a:rPr>
            <a:t>Construction industry</a:t>
          </a:r>
          <a:r>
            <a:rPr lang="en-US" sz="1800" b="0" kern="1200">
              <a:effectLst/>
            </a:rPr>
            <a:t>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>
              <a:effectLst/>
            </a:rPr>
            <a:t>Only buildings built to the latest codes represent the latest technologies and construction standards.</a:t>
          </a:r>
          <a:endParaRPr lang="en-US" sz="1600" kern="1200"/>
        </a:p>
      </dsp:txBody>
      <dsp:txXfrm rot="10800000">
        <a:off x="4197787" y="2274476"/>
        <a:ext cx="1615220" cy="2726986"/>
      </dsp:txXfrm>
    </dsp:sp>
    <dsp:sp modelId="{52F33C4A-A4EE-4CCB-AEA6-1A3A5ED503BF}">
      <dsp:nvSpPr>
        <dsp:cNvPr id="0" name=""/>
        <dsp:cNvSpPr/>
      </dsp:nvSpPr>
      <dsp:spPr>
        <a:xfrm>
          <a:off x="6038044" y="452628"/>
          <a:ext cx="1721078" cy="1667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0529E-55DD-4A5F-9A04-806539999D5F}">
      <dsp:nvSpPr>
        <dsp:cNvPr id="0" name=""/>
        <dsp:cNvSpPr/>
      </dsp:nvSpPr>
      <dsp:spPr>
        <a:xfrm rot="10800000">
          <a:off x="6038044" y="2274476"/>
          <a:ext cx="1721078" cy="277991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effectLst/>
            </a:rPr>
            <a:t>Building officials</a:t>
          </a:r>
          <a:r>
            <a:rPr lang="en-US" sz="1800" b="0" kern="1200" dirty="0">
              <a:effectLst/>
            </a:rPr>
            <a:t>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effectLst/>
            </a:rPr>
            <a:t>The public is protected and benefits when buildings are constructed to the latest codes and building standards. </a:t>
          </a:r>
          <a:endParaRPr lang="en-US" sz="1600" kern="1200" dirty="0"/>
        </a:p>
      </dsp:txBody>
      <dsp:txXfrm rot="10800000">
        <a:off x="6090973" y="2274476"/>
        <a:ext cx="1615220" cy="2726986"/>
      </dsp:txXfrm>
    </dsp:sp>
    <dsp:sp modelId="{34027CD6-6121-4CE3-92F5-4F67227F535C}">
      <dsp:nvSpPr>
        <dsp:cNvPr id="0" name=""/>
        <dsp:cNvSpPr/>
      </dsp:nvSpPr>
      <dsp:spPr>
        <a:xfrm>
          <a:off x="7931231" y="452628"/>
          <a:ext cx="1721078" cy="1667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/>
          <a:srcRect/>
          <a:stretch>
            <a:fillRect t="-30000" b="-3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786A4-D687-4D8C-82F9-1B9EE830A1BF}">
      <dsp:nvSpPr>
        <dsp:cNvPr id="0" name=""/>
        <dsp:cNvSpPr/>
      </dsp:nvSpPr>
      <dsp:spPr>
        <a:xfrm rot="10800000">
          <a:off x="7931231" y="2274476"/>
          <a:ext cx="1721078" cy="277991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900" b="1" kern="1200" dirty="0">
            <a:effectLst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effectLst/>
            </a:rPr>
            <a:t>Utilities</a:t>
          </a:r>
          <a:r>
            <a:rPr lang="en-US" sz="1800" b="0" kern="1200" dirty="0">
              <a:effectLst/>
            </a:rPr>
            <a:t> 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900" b="0" kern="1200" dirty="0">
            <a:effectLst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effectLst/>
            </a:rPr>
            <a:t>Cost-benefit data is accessible for attribution of savings to efficiency programs</a:t>
          </a:r>
          <a:endParaRPr lang="en-US" sz="1400" kern="1200" dirty="0"/>
        </a:p>
      </dsp:txBody>
      <dsp:txXfrm rot="10800000">
        <a:off x="7984160" y="2274476"/>
        <a:ext cx="1615220" cy="2726986"/>
      </dsp:txXfrm>
    </dsp:sp>
    <dsp:sp modelId="{F32FAFF2-500E-466B-9FBF-DDA436B1AB42}">
      <dsp:nvSpPr>
        <dsp:cNvPr id="0" name=""/>
        <dsp:cNvSpPr/>
      </dsp:nvSpPr>
      <dsp:spPr>
        <a:xfrm>
          <a:off x="9824417" y="452628"/>
          <a:ext cx="1721078" cy="16679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/>
          <a:srcRect/>
          <a:stretch>
            <a:fillRect l="-21000" r="-21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5BA4A-B425-49D4-A400-90495A3C376E}">
      <dsp:nvSpPr>
        <dsp:cNvPr id="0" name=""/>
        <dsp:cNvSpPr/>
      </dsp:nvSpPr>
      <dsp:spPr>
        <a:xfrm rot="10800000">
          <a:off x="9824417" y="2274476"/>
          <a:ext cx="1721078" cy="277991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b="1" kern="1200" dirty="0">
              <a:effectLst/>
            </a:rPr>
            <a:t>State &amp; Local governments</a:t>
          </a:r>
          <a:r>
            <a:rPr lang="en-US" sz="1800" b="0" kern="1200" dirty="0">
              <a:effectLst/>
            </a:rPr>
            <a:t> 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>
              <a:effectLst/>
            </a:rPr>
            <a:t>Codes help achieve reductions in energy demand and GHG emissions</a:t>
          </a:r>
          <a:endParaRPr lang="en-US" sz="1600" kern="1200" dirty="0"/>
        </a:p>
      </dsp:txBody>
      <dsp:txXfrm rot="10800000">
        <a:off x="9877346" y="2274476"/>
        <a:ext cx="1615220" cy="2726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1DAC-01E5-4DA0-AAA8-4A0DA64D8BFD}">
      <dsp:nvSpPr>
        <dsp:cNvPr id="0" name=""/>
        <dsp:cNvSpPr/>
      </dsp:nvSpPr>
      <dsp:spPr>
        <a:xfrm>
          <a:off x="6664237" y="960229"/>
          <a:ext cx="1978677" cy="1978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chemeClr val="accent1"/>
            </a:solidFill>
          </a:endParaRPr>
        </a:p>
      </dsp:txBody>
      <dsp:txXfrm>
        <a:off x="6664237" y="960229"/>
        <a:ext cx="1978677" cy="1978677"/>
      </dsp:txXfrm>
    </dsp:sp>
    <dsp:sp modelId="{43FCFE64-85C2-4078-A833-ADA790A40DA8}">
      <dsp:nvSpPr>
        <dsp:cNvPr id="0" name=""/>
        <dsp:cNvSpPr/>
      </dsp:nvSpPr>
      <dsp:spPr>
        <a:xfrm>
          <a:off x="2251400" y="112172"/>
          <a:ext cx="5328655" cy="4871499"/>
        </a:xfrm>
        <a:prstGeom prst="circularArrow">
          <a:avLst>
            <a:gd name="adj1" fmla="val 8246"/>
            <a:gd name="adj2" fmla="val 575901"/>
            <a:gd name="adj3" fmla="val 2681232"/>
            <a:gd name="adj4" fmla="val 41258"/>
            <a:gd name="adj5" fmla="val 962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4B868-C0AD-4ECA-8F2E-46E1EE4D7572}">
      <dsp:nvSpPr>
        <dsp:cNvPr id="0" name=""/>
        <dsp:cNvSpPr/>
      </dsp:nvSpPr>
      <dsp:spPr>
        <a:xfrm>
          <a:off x="4413411" y="4476060"/>
          <a:ext cx="3512707" cy="651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bg2">
                  <a:lumMod val="50000"/>
                </a:schemeClr>
              </a:solidFill>
              <a:latin typeface="+mj-lt"/>
            </a:rPr>
            <a:t>Implementation</a:t>
          </a:r>
        </a:p>
      </dsp:txBody>
      <dsp:txXfrm>
        <a:off x="4413411" y="4476060"/>
        <a:ext cx="3512707" cy="651024"/>
      </dsp:txXfrm>
    </dsp:sp>
    <dsp:sp modelId="{218A278B-422B-456E-AA3C-338248062FE6}">
      <dsp:nvSpPr>
        <dsp:cNvPr id="0" name=""/>
        <dsp:cNvSpPr/>
      </dsp:nvSpPr>
      <dsp:spPr>
        <a:xfrm>
          <a:off x="3856186" y="-65253"/>
          <a:ext cx="5044956" cy="4967749"/>
        </a:xfrm>
        <a:prstGeom prst="circularArrow">
          <a:avLst>
            <a:gd name="adj1" fmla="val 8246"/>
            <a:gd name="adj2" fmla="val 575901"/>
            <a:gd name="adj3" fmla="val 9709444"/>
            <a:gd name="adj4" fmla="val 7100022"/>
            <a:gd name="adj5" fmla="val 962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07EF8-EE2C-40D6-B976-BC2153CF36A7}">
      <dsp:nvSpPr>
        <dsp:cNvPr id="0" name=""/>
        <dsp:cNvSpPr/>
      </dsp:nvSpPr>
      <dsp:spPr>
        <a:xfrm>
          <a:off x="3033331" y="1092599"/>
          <a:ext cx="2446971" cy="1978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rgbClr val="005B82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solidFill>
              <a:srgbClr val="005B82"/>
            </a:solidFill>
          </a:endParaRPr>
        </a:p>
      </dsp:txBody>
      <dsp:txXfrm>
        <a:off x="3033331" y="1092599"/>
        <a:ext cx="2446971" cy="1978677"/>
      </dsp:txXfrm>
    </dsp:sp>
    <dsp:sp modelId="{7025344D-1748-4C24-9136-93DAE391E9EA}">
      <dsp:nvSpPr>
        <dsp:cNvPr id="0" name=""/>
        <dsp:cNvSpPr/>
      </dsp:nvSpPr>
      <dsp:spPr>
        <a:xfrm>
          <a:off x="2970616" y="-1022037"/>
          <a:ext cx="6231504" cy="5362111"/>
        </a:xfrm>
        <a:prstGeom prst="circularArrow">
          <a:avLst>
            <a:gd name="adj1" fmla="val 8246"/>
            <a:gd name="adj2" fmla="val 575901"/>
            <a:gd name="adj3" fmla="val 17257620"/>
            <a:gd name="adj4" fmla="val 14616179"/>
            <a:gd name="adj5" fmla="val 962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9AF2C-6C19-49BF-B66C-EAD9E625A1CE}">
      <dsp:nvSpPr>
        <dsp:cNvPr id="0" name=""/>
        <dsp:cNvSpPr/>
      </dsp:nvSpPr>
      <dsp:spPr>
        <a:xfrm>
          <a:off x="0" y="653614"/>
          <a:ext cx="11357564" cy="871486"/>
        </a:xfrm>
        <a:prstGeom prst="notchedRightArrow">
          <a:avLst/>
        </a:prstGeom>
        <a:solidFill>
          <a:srgbClr val="005B82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69890-F942-4C18-9883-6CDCF4FF241D}">
      <dsp:nvSpPr>
        <dsp:cNvPr id="0" name=""/>
        <dsp:cNvSpPr/>
      </dsp:nvSpPr>
      <dsp:spPr>
        <a:xfrm>
          <a:off x="5115" y="0"/>
          <a:ext cx="2460620" cy="87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  <a:latin typeface="+mj-lt"/>
            </a:rPr>
            <a:t>Code Development</a:t>
          </a:r>
        </a:p>
      </dsp:txBody>
      <dsp:txXfrm>
        <a:off x="5115" y="0"/>
        <a:ext cx="2460620" cy="871486"/>
      </dsp:txXfrm>
    </dsp:sp>
    <dsp:sp modelId="{C7B13783-3090-468E-83FD-15D1543C6FF3}">
      <dsp:nvSpPr>
        <dsp:cNvPr id="0" name=""/>
        <dsp:cNvSpPr/>
      </dsp:nvSpPr>
      <dsp:spPr>
        <a:xfrm>
          <a:off x="1126490" y="980421"/>
          <a:ext cx="217871" cy="217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4AE0F-EC83-440A-9002-92D1AD1B0DC3}">
      <dsp:nvSpPr>
        <dsp:cNvPr id="0" name=""/>
        <dsp:cNvSpPr/>
      </dsp:nvSpPr>
      <dsp:spPr>
        <a:xfrm>
          <a:off x="2588767" y="1307228"/>
          <a:ext cx="2460620" cy="87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  <a:latin typeface="+mj-lt"/>
            </a:rPr>
            <a:t>Code is Adopted</a:t>
          </a:r>
        </a:p>
      </dsp:txBody>
      <dsp:txXfrm>
        <a:off x="2588767" y="1307228"/>
        <a:ext cx="2460620" cy="871486"/>
      </dsp:txXfrm>
    </dsp:sp>
    <dsp:sp modelId="{B0367502-BFEE-435A-A7E0-F9CCA3E5964E}">
      <dsp:nvSpPr>
        <dsp:cNvPr id="0" name=""/>
        <dsp:cNvSpPr/>
      </dsp:nvSpPr>
      <dsp:spPr>
        <a:xfrm>
          <a:off x="3710142" y="980421"/>
          <a:ext cx="217871" cy="217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805F-D18B-49A7-9970-4FF5BF1D3E36}">
      <dsp:nvSpPr>
        <dsp:cNvPr id="0" name=""/>
        <dsp:cNvSpPr/>
      </dsp:nvSpPr>
      <dsp:spPr>
        <a:xfrm>
          <a:off x="5172419" y="0"/>
          <a:ext cx="2460620" cy="87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  <a:latin typeface="+mj-lt"/>
            </a:rPr>
            <a:t>Effective Date</a:t>
          </a:r>
        </a:p>
      </dsp:txBody>
      <dsp:txXfrm>
        <a:off x="5172419" y="0"/>
        <a:ext cx="2460620" cy="871486"/>
      </dsp:txXfrm>
    </dsp:sp>
    <dsp:sp modelId="{83DDD396-545F-48F4-AE2E-381CD4DC8BCC}">
      <dsp:nvSpPr>
        <dsp:cNvPr id="0" name=""/>
        <dsp:cNvSpPr/>
      </dsp:nvSpPr>
      <dsp:spPr>
        <a:xfrm>
          <a:off x="6293793" y="980421"/>
          <a:ext cx="217871" cy="217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9B48-BBBF-42E9-B330-77375DACFB7A}">
      <dsp:nvSpPr>
        <dsp:cNvPr id="0" name=""/>
        <dsp:cNvSpPr/>
      </dsp:nvSpPr>
      <dsp:spPr>
        <a:xfrm>
          <a:off x="7756071" y="1307228"/>
          <a:ext cx="2460620" cy="87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tx2"/>
              </a:solidFill>
              <a:latin typeface="+mj-lt"/>
            </a:rPr>
            <a:t>Compliance</a:t>
          </a:r>
        </a:p>
      </dsp:txBody>
      <dsp:txXfrm>
        <a:off x="7756071" y="1307228"/>
        <a:ext cx="2460620" cy="871486"/>
      </dsp:txXfrm>
    </dsp:sp>
    <dsp:sp modelId="{0C6A5606-36C1-43CC-915A-6D8C3EC48281}">
      <dsp:nvSpPr>
        <dsp:cNvPr id="0" name=""/>
        <dsp:cNvSpPr/>
      </dsp:nvSpPr>
      <dsp:spPr>
        <a:xfrm>
          <a:off x="8877445" y="980421"/>
          <a:ext cx="217871" cy="21787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F5C96-9A96-4FE5-B04B-D38FC1693142}">
      <dsp:nvSpPr>
        <dsp:cNvPr id="0" name=""/>
        <dsp:cNvSpPr/>
      </dsp:nvSpPr>
      <dsp:spPr>
        <a:xfrm>
          <a:off x="0" y="0"/>
          <a:ext cx="2246538" cy="27279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200" kern="1200" dirty="0"/>
            <a:t>EV charging</a:t>
          </a:r>
        </a:p>
      </dsp:txBody>
      <dsp:txXfrm>
        <a:off x="0" y="1091184"/>
        <a:ext cx="2246538" cy="1091184"/>
      </dsp:txXfrm>
    </dsp:sp>
    <dsp:sp modelId="{A22B5506-98DA-4CB7-A794-955FF9770FFB}">
      <dsp:nvSpPr>
        <dsp:cNvPr id="0" name=""/>
        <dsp:cNvSpPr/>
      </dsp:nvSpPr>
      <dsp:spPr>
        <a:xfrm>
          <a:off x="530949" y="129339"/>
          <a:ext cx="1184640" cy="119654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4EA86-60A6-4D18-B80A-9E029130A2F9}">
      <dsp:nvSpPr>
        <dsp:cNvPr id="0" name=""/>
        <dsp:cNvSpPr/>
      </dsp:nvSpPr>
      <dsp:spPr>
        <a:xfrm>
          <a:off x="2313934" y="0"/>
          <a:ext cx="2246538" cy="27279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Simplified HVAC system performance</a:t>
          </a:r>
        </a:p>
      </dsp:txBody>
      <dsp:txXfrm>
        <a:off x="2313934" y="1091184"/>
        <a:ext cx="2246538" cy="1091184"/>
      </dsp:txXfrm>
    </dsp:sp>
    <dsp:sp modelId="{3F73326A-C07B-46FA-BE9C-7EAF11C725E5}">
      <dsp:nvSpPr>
        <dsp:cNvPr id="0" name=""/>
        <dsp:cNvSpPr/>
      </dsp:nvSpPr>
      <dsp:spPr>
        <a:xfrm>
          <a:off x="2844883" y="129339"/>
          <a:ext cx="1184640" cy="11965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232EA-E65B-46DD-B892-0BB375037C4A}">
      <dsp:nvSpPr>
        <dsp:cNvPr id="0" name=""/>
        <dsp:cNvSpPr/>
      </dsp:nvSpPr>
      <dsp:spPr>
        <a:xfrm>
          <a:off x="4627869" y="0"/>
          <a:ext cx="2246538" cy="27279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Energy credits</a:t>
          </a:r>
        </a:p>
      </dsp:txBody>
      <dsp:txXfrm>
        <a:off x="4627869" y="1091184"/>
        <a:ext cx="2246538" cy="1091184"/>
      </dsp:txXfrm>
    </dsp:sp>
    <dsp:sp modelId="{37E8127D-ADCA-41A0-BC3B-9E4A4ACBAB4E}">
      <dsp:nvSpPr>
        <dsp:cNvPr id="0" name=""/>
        <dsp:cNvSpPr/>
      </dsp:nvSpPr>
      <dsp:spPr>
        <a:xfrm>
          <a:off x="5158818" y="129339"/>
          <a:ext cx="1184640" cy="11965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7AEFB-97EC-43A0-873B-0C2EC9F9F174}">
      <dsp:nvSpPr>
        <dsp:cNvPr id="0" name=""/>
        <dsp:cNvSpPr/>
      </dsp:nvSpPr>
      <dsp:spPr>
        <a:xfrm>
          <a:off x="6941804" y="0"/>
          <a:ext cx="2246538" cy="27279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Electric readiness</a:t>
          </a:r>
        </a:p>
      </dsp:txBody>
      <dsp:txXfrm>
        <a:off x="6941804" y="1091184"/>
        <a:ext cx="2246538" cy="1091184"/>
      </dsp:txXfrm>
    </dsp:sp>
    <dsp:sp modelId="{2A534CEF-CA09-49C0-B856-3C4002DFB7F4}">
      <dsp:nvSpPr>
        <dsp:cNvPr id="0" name=""/>
        <dsp:cNvSpPr/>
      </dsp:nvSpPr>
      <dsp:spPr>
        <a:xfrm>
          <a:off x="7472753" y="129339"/>
          <a:ext cx="1184640" cy="1196540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50000" r="-5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27D22C-5A0F-4603-94E1-57F0B18E4134}">
      <dsp:nvSpPr>
        <dsp:cNvPr id="0" name=""/>
        <dsp:cNvSpPr/>
      </dsp:nvSpPr>
      <dsp:spPr>
        <a:xfrm>
          <a:off x="9255739" y="0"/>
          <a:ext cx="2246538" cy="27279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Grid-interactive efficient buildings</a:t>
          </a:r>
        </a:p>
      </dsp:txBody>
      <dsp:txXfrm>
        <a:off x="9255739" y="1091184"/>
        <a:ext cx="2246538" cy="1091184"/>
      </dsp:txXfrm>
    </dsp:sp>
    <dsp:sp modelId="{8996342C-0233-48C3-B33D-B0B4EEA50D7B}">
      <dsp:nvSpPr>
        <dsp:cNvPr id="0" name=""/>
        <dsp:cNvSpPr/>
      </dsp:nvSpPr>
      <dsp:spPr>
        <a:xfrm>
          <a:off x="9786688" y="129339"/>
          <a:ext cx="1184640" cy="1196540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56000" r="-56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06D85-D157-4C48-BA5E-3448CCA99309}">
      <dsp:nvSpPr>
        <dsp:cNvPr id="0" name=""/>
        <dsp:cNvSpPr/>
      </dsp:nvSpPr>
      <dsp:spPr>
        <a:xfrm>
          <a:off x="460091" y="2182368"/>
          <a:ext cx="10582095" cy="409194"/>
        </a:xfrm>
        <a:prstGeom prst="left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5693C-C016-4FF3-A34F-4CE4B68A183F}">
      <dsp:nvSpPr>
        <dsp:cNvPr id="0" name=""/>
        <dsp:cNvSpPr/>
      </dsp:nvSpPr>
      <dsp:spPr>
        <a:xfrm rot="5400000">
          <a:off x="757358" y="2157470"/>
          <a:ext cx="2280776" cy="3795160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E020C-AE61-49EF-A388-3D00730F6AB0}">
      <dsp:nvSpPr>
        <dsp:cNvPr id="0" name=""/>
        <dsp:cNvSpPr/>
      </dsp:nvSpPr>
      <dsp:spPr>
        <a:xfrm>
          <a:off x="376640" y="3291406"/>
          <a:ext cx="3426291" cy="3003345"/>
        </a:xfrm>
        <a:prstGeom prst="rect">
          <a:avLst/>
        </a:prstGeom>
        <a:solidFill>
          <a:srgbClr val="005B8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+mj-lt"/>
            </a:rPr>
            <a:t>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bg1"/>
            </a:solidFill>
            <a:latin typeface="+mj-lt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50" b="1" kern="1200">
              <a:solidFill>
                <a:schemeClr val="accent1">
                  <a:lumMod val="60000"/>
                  <a:lumOff val="40000"/>
                </a:schemeClr>
              </a:solidFill>
            </a:rPr>
            <a:t>Participate in industry processes </a:t>
          </a:r>
          <a:r>
            <a:rPr lang="en-US" sz="1750" kern="1200">
              <a:solidFill>
                <a:schemeClr val="bg1"/>
              </a:solidFill>
            </a:rPr>
            <a:t>to review &amp; update model codes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50" b="1" i="0" kern="120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Review technical and economic feasibility </a:t>
          </a:r>
          <a:r>
            <a:rPr lang="en-US" sz="1750" b="0" i="0" kern="1200">
              <a:solidFill>
                <a:schemeClr val="bg1"/>
              </a:solidFill>
              <a:effectLst/>
            </a:rPr>
            <a:t>of model codes</a:t>
          </a:r>
          <a:endParaRPr lang="en-US" sz="1750" b="0" kern="1200">
            <a:solidFill>
              <a:schemeClr val="bg1"/>
            </a:solidFill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50" b="1" i="0" kern="120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Conduct assessments </a:t>
          </a:r>
          <a:r>
            <a:rPr lang="en-US" sz="1750" b="0" i="0" kern="1200">
              <a:solidFill>
                <a:schemeClr val="bg1"/>
              </a:solidFill>
              <a:effectLst/>
            </a:rPr>
            <a:t>to determine if new codes save energy</a:t>
          </a:r>
        </a:p>
      </dsp:txBody>
      <dsp:txXfrm>
        <a:off x="376640" y="3291406"/>
        <a:ext cx="3426291" cy="3003345"/>
      </dsp:txXfrm>
    </dsp:sp>
    <dsp:sp modelId="{0F476ECC-3AE5-4126-B090-9AE197E6B04D}">
      <dsp:nvSpPr>
        <dsp:cNvPr id="0" name=""/>
        <dsp:cNvSpPr/>
      </dsp:nvSpPr>
      <dsp:spPr>
        <a:xfrm>
          <a:off x="3156462" y="1878067"/>
          <a:ext cx="646470" cy="64647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A9BA8-D596-46AB-9403-0ADCA2616651}">
      <dsp:nvSpPr>
        <dsp:cNvPr id="0" name=""/>
        <dsp:cNvSpPr/>
      </dsp:nvSpPr>
      <dsp:spPr>
        <a:xfrm rot="5400000">
          <a:off x="4951809" y="1119550"/>
          <a:ext cx="2280776" cy="3795160"/>
        </a:xfrm>
        <a:prstGeom prst="corner">
          <a:avLst>
            <a:gd name="adj1" fmla="val 16120"/>
            <a:gd name="adj2" fmla="val 16110"/>
          </a:avLst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DDBC0B-45C9-4732-B915-5CD92DD2A1ED}">
      <dsp:nvSpPr>
        <dsp:cNvPr id="0" name=""/>
        <dsp:cNvSpPr/>
      </dsp:nvSpPr>
      <dsp:spPr>
        <a:xfrm>
          <a:off x="4571090" y="2253485"/>
          <a:ext cx="3426291" cy="300334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+mj-lt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+mj-lt"/>
            </a:rPr>
            <a:t>Adoption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bg1"/>
            </a:solidFill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1" i="0" kern="1200">
              <a:solidFill>
                <a:schemeClr val="tx2"/>
              </a:solidFill>
              <a:effectLst/>
            </a:rPr>
            <a:t>Provide </a:t>
          </a:r>
          <a:r>
            <a:rPr lang="en-US" sz="1900" b="1" i="0" u="none" strike="noStrike" kern="1200">
              <a:solidFill>
                <a:schemeClr val="tx2"/>
              </a:solidFill>
              <a:effectLst/>
            </a:rPr>
            <a:t>technical assistance</a:t>
          </a:r>
          <a:r>
            <a:rPr lang="en-US" sz="1900" b="1" i="0" kern="1200">
              <a:solidFill>
                <a:schemeClr val="tx2"/>
              </a:solidFill>
              <a:effectLst/>
            </a:rPr>
            <a:t> </a:t>
          </a:r>
          <a:r>
            <a:rPr lang="en-US" sz="1900" b="0" i="0" kern="1200">
              <a:solidFill>
                <a:schemeClr val="bg1"/>
              </a:solidFill>
              <a:effectLst/>
            </a:rPr>
            <a:t>to state &amp; local governments</a:t>
          </a:r>
          <a:endParaRPr lang="en-US" sz="1900" b="0" kern="120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>
              <a:solidFill>
                <a:srgbClr val="005B82"/>
              </a:solidFill>
            </a:rPr>
            <a:t>Partner </a:t>
          </a:r>
          <a:r>
            <a:rPr lang="en-US" sz="1900" b="1" i="0" kern="1200">
              <a:solidFill>
                <a:srgbClr val="005B82"/>
              </a:solidFill>
              <a:effectLst/>
            </a:rPr>
            <a:t>with others </a:t>
          </a:r>
          <a:r>
            <a:rPr lang="en-US" sz="1900" b="0" i="0" kern="1200">
              <a:solidFill>
                <a:schemeClr val="bg1"/>
              </a:solidFill>
              <a:effectLst/>
            </a:rPr>
            <a:t>who provide support for state and local code advancement and implementation</a:t>
          </a:r>
          <a:endParaRPr lang="en-US" sz="1900" b="0" kern="1200">
            <a:solidFill>
              <a:schemeClr val="bg1"/>
            </a:solidFill>
          </a:endParaRPr>
        </a:p>
      </dsp:txBody>
      <dsp:txXfrm>
        <a:off x="4571090" y="2253485"/>
        <a:ext cx="3426291" cy="3003345"/>
      </dsp:txXfrm>
    </dsp:sp>
    <dsp:sp modelId="{92EBE077-1591-4898-BC21-3E5FE0EACC72}">
      <dsp:nvSpPr>
        <dsp:cNvPr id="0" name=""/>
        <dsp:cNvSpPr/>
      </dsp:nvSpPr>
      <dsp:spPr>
        <a:xfrm>
          <a:off x="7350912" y="840146"/>
          <a:ext cx="646470" cy="646470"/>
        </a:xfrm>
        <a:prstGeom prst="triangle">
          <a:avLst>
            <a:gd name="adj" fmla="val 10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2A693-C589-4C54-9D84-A76C2DA2C818}">
      <dsp:nvSpPr>
        <dsp:cNvPr id="0" name=""/>
        <dsp:cNvSpPr/>
      </dsp:nvSpPr>
      <dsp:spPr>
        <a:xfrm rot="5400000">
          <a:off x="9146259" y="81629"/>
          <a:ext cx="2280776" cy="3795160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D7F8-AD18-4892-A172-0A72FF3E6DC0}">
      <dsp:nvSpPr>
        <dsp:cNvPr id="0" name=""/>
        <dsp:cNvSpPr/>
      </dsp:nvSpPr>
      <dsp:spPr>
        <a:xfrm>
          <a:off x="8765541" y="1215564"/>
          <a:ext cx="3426291" cy="3003345"/>
        </a:xfrm>
        <a:prstGeom prst="rect">
          <a:avLst/>
        </a:prstGeom>
        <a:solidFill>
          <a:schemeClr val="bg2">
            <a:lumMod val="50000"/>
          </a:schemeClr>
        </a:solidFill>
        <a:ln>
          <a:solidFill>
            <a:schemeClr val="bg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  <a:latin typeface="+mj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+mj-lt"/>
            </a:rPr>
            <a:t>Implementation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bg1"/>
            </a:solidFill>
            <a:latin typeface="+mj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b="1" i="0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Provide tools </a:t>
          </a:r>
          <a:r>
            <a:rPr lang="en-US" sz="1900" b="0" i="0" kern="1200" dirty="0">
              <a:solidFill>
                <a:schemeClr val="bg1"/>
              </a:solidFill>
              <a:effectLst/>
            </a:rPr>
            <a:t>to simplify &amp; clarify compliance </a:t>
          </a:r>
          <a:endParaRPr lang="en-US" sz="1900" b="0" kern="1200" dirty="0">
            <a:solidFill>
              <a:schemeClr val="bg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>
              <a:solidFill>
                <a:schemeClr val="bg1"/>
              </a:solidFill>
              <a:effectLst/>
            </a:rPr>
            <a:t>Provide </a:t>
          </a:r>
          <a:r>
            <a:rPr lang="en-US" sz="1900" b="1" i="0" kern="120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free education,  training &amp; resources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>
              <a:solidFill>
                <a:schemeClr val="bg1"/>
              </a:solidFill>
              <a:effectLst/>
            </a:rPr>
            <a:t>Develop </a:t>
          </a:r>
          <a:r>
            <a:rPr lang="en-US" sz="1900" b="1" i="0" kern="1200">
              <a:solidFill>
                <a:schemeClr val="accent1">
                  <a:lumMod val="60000"/>
                  <a:lumOff val="40000"/>
                </a:schemeClr>
              </a:solidFill>
              <a:effectLst/>
            </a:rPr>
            <a:t>methods </a:t>
          </a:r>
          <a:r>
            <a:rPr lang="en-US" sz="1900" b="0" i="0" kern="1200">
              <a:solidFill>
                <a:schemeClr val="bg1"/>
              </a:solidFill>
              <a:effectLst/>
            </a:rPr>
            <a:t>for determining energy &amp; cost savings</a:t>
          </a:r>
          <a:endParaRPr lang="en-US" sz="1900" b="0" kern="1200">
            <a:solidFill>
              <a:schemeClr val="bg1"/>
            </a:solidFill>
          </a:endParaRPr>
        </a:p>
      </dsp:txBody>
      <dsp:txXfrm>
        <a:off x="8765541" y="1215564"/>
        <a:ext cx="3426291" cy="3003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77B10-DF29-48B5-A9A9-69817843B7B9}">
      <dsp:nvSpPr>
        <dsp:cNvPr id="0" name=""/>
        <dsp:cNvSpPr/>
      </dsp:nvSpPr>
      <dsp:spPr>
        <a:xfrm rot="4396374">
          <a:off x="2557497" y="978008"/>
          <a:ext cx="4242756" cy="2958793"/>
        </a:xfrm>
        <a:prstGeom prst="swooshArrow">
          <a:avLst>
            <a:gd name="adj1" fmla="val 16310"/>
            <a:gd name="adj2" fmla="val 31370"/>
          </a:avLst>
        </a:prstGeom>
        <a:solidFill>
          <a:srgbClr val="00446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67C0E-98ED-4025-A38F-237D6A3617E3}">
      <dsp:nvSpPr>
        <dsp:cNvPr id="0" name=""/>
        <dsp:cNvSpPr/>
      </dsp:nvSpPr>
      <dsp:spPr>
        <a:xfrm>
          <a:off x="4003580" y="1269987"/>
          <a:ext cx="107142" cy="107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178C7-0E31-4D2A-B52A-E9578FEE2BDC}">
      <dsp:nvSpPr>
        <dsp:cNvPr id="0" name=""/>
        <dsp:cNvSpPr/>
      </dsp:nvSpPr>
      <dsp:spPr>
        <a:xfrm>
          <a:off x="4517178" y="1629259"/>
          <a:ext cx="107142" cy="107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1B0FF-D4AA-4B97-8821-6A36CB0207D8}">
      <dsp:nvSpPr>
        <dsp:cNvPr id="0" name=""/>
        <dsp:cNvSpPr/>
      </dsp:nvSpPr>
      <dsp:spPr>
        <a:xfrm>
          <a:off x="4949681" y="2048001"/>
          <a:ext cx="107142" cy="107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650EC-3A71-48F6-A195-608F9A3507C5}">
      <dsp:nvSpPr>
        <dsp:cNvPr id="0" name=""/>
        <dsp:cNvSpPr/>
      </dsp:nvSpPr>
      <dsp:spPr>
        <a:xfrm>
          <a:off x="1946882" y="0"/>
          <a:ext cx="2780856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tx2"/>
              </a:solidFill>
              <a:effectLst/>
            </a:rPr>
            <a:t>Analysis of energy savings and cost impacts associated with code adoption</a:t>
          </a:r>
          <a:endParaRPr lang="en-US" sz="1700" b="1" kern="1200" dirty="0">
            <a:solidFill>
              <a:schemeClr val="tx2"/>
            </a:solidFill>
          </a:endParaRPr>
        </a:p>
      </dsp:txBody>
      <dsp:txXfrm>
        <a:off x="1946882" y="0"/>
        <a:ext cx="2780856" cy="786369"/>
      </dsp:txXfrm>
    </dsp:sp>
    <dsp:sp modelId="{ACDBC20F-77DE-457C-9CDE-98D5BD259CE7}">
      <dsp:nvSpPr>
        <dsp:cNvPr id="0" name=""/>
        <dsp:cNvSpPr/>
      </dsp:nvSpPr>
      <dsp:spPr>
        <a:xfrm>
          <a:off x="4699648" y="647807"/>
          <a:ext cx="2086690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tx2"/>
              </a:solidFill>
              <a:effectLst/>
            </a:rPr>
            <a:t>Comparative analysis of future code options</a:t>
          </a:r>
        </a:p>
      </dsp:txBody>
      <dsp:txXfrm>
        <a:off x="4699648" y="647807"/>
        <a:ext cx="2086690" cy="786369"/>
      </dsp:txXfrm>
    </dsp:sp>
    <dsp:sp modelId="{C6C0A448-F26C-4739-9A06-F088B1AC877E}">
      <dsp:nvSpPr>
        <dsp:cNvPr id="0" name=""/>
        <dsp:cNvSpPr/>
      </dsp:nvSpPr>
      <dsp:spPr>
        <a:xfrm>
          <a:off x="1727933" y="1526241"/>
          <a:ext cx="2642395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tx2"/>
              </a:solidFill>
              <a:effectLst/>
            </a:rPr>
            <a:t>Potential modification of model code language</a:t>
          </a:r>
        </a:p>
      </dsp:txBody>
      <dsp:txXfrm>
        <a:off x="1727933" y="1526241"/>
        <a:ext cx="2642395" cy="786369"/>
      </dsp:txXfrm>
    </dsp:sp>
    <dsp:sp modelId="{E0892200-DC95-4522-98D3-161F9F1DD6B3}">
      <dsp:nvSpPr>
        <dsp:cNvPr id="0" name=""/>
        <dsp:cNvSpPr/>
      </dsp:nvSpPr>
      <dsp:spPr>
        <a:xfrm>
          <a:off x="5323797" y="2510976"/>
          <a:ext cx="107142" cy="107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B088D-3592-41D6-9431-57E2A7675B8A}">
      <dsp:nvSpPr>
        <dsp:cNvPr id="0" name=""/>
        <dsp:cNvSpPr/>
      </dsp:nvSpPr>
      <dsp:spPr>
        <a:xfrm>
          <a:off x="5809548" y="1541048"/>
          <a:ext cx="2108453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tx2"/>
              </a:solidFill>
              <a:effectLst/>
            </a:rPr>
            <a:t>Customized educational materials</a:t>
          </a:r>
        </a:p>
      </dsp:txBody>
      <dsp:txXfrm>
        <a:off x="5809548" y="1541048"/>
        <a:ext cx="2108453" cy="786369"/>
      </dsp:txXfrm>
    </dsp:sp>
    <dsp:sp modelId="{AE0381D7-4BF0-4D4D-9848-F1B601DCC3A6}">
      <dsp:nvSpPr>
        <dsp:cNvPr id="0" name=""/>
        <dsp:cNvSpPr/>
      </dsp:nvSpPr>
      <dsp:spPr>
        <a:xfrm>
          <a:off x="2666843" y="2305101"/>
          <a:ext cx="2361468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tx2"/>
              </a:solidFill>
              <a:effectLst/>
            </a:rPr>
            <a:t>Web-based or in-person training programs</a:t>
          </a:r>
        </a:p>
      </dsp:txBody>
      <dsp:txXfrm>
        <a:off x="2666843" y="2305101"/>
        <a:ext cx="2361468" cy="786369"/>
      </dsp:txXfrm>
    </dsp:sp>
    <dsp:sp modelId="{BAA11ABB-CC68-477E-91A1-E79E0E8C5083}">
      <dsp:nvSpPr>
        <dsp:cNvPr id="0" name=""/>
        <dsp:cNvSpPr/>
      </dsp:nvSpPr>
      <dsp:spPr>
        <a:xfrm>
          <a:off x="5625468" y="2983290"/>
          <a:ext cx="107142" cy="107142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8B30E-1152-4175-95EC-6198FB30545A}">
      <dsp:nvSpPr>
        <dsp:cNvPr id="0" name=""/>
        <dsp:cNvSpPr/>
      </dsp:nvSpPr>
      <dsp:spPr>
        <a:xfrm>
          <a:off x="6600712" y="2406130"/>
          <a:ext cx="2086194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>
              <a:solidFill>
                <a:schemeClr val="tx2"/>
              </a:solidFill>
              <a:effectLst/>
            </a:rPr>
            <a:t>Compliance resources and software tools</a:t>
          </a:r>
          <a:endParaRPr lang="en-US" sz="1700" kern="1200" dirty="0"/>
        </a:p>
      </dsp:txBody>
      <dsp:txXfrm>
        <a:off x="6600712" y="2406130"/>
        <a:ext cx="2086194" cy="786369"/>
      </dsp:txXfrm>
    </dsp:sp>
    <dsp:sp modelId="{36C44930-AD19-49EE-B61B-C8323FCD4DE4}">
      <dsp:nvSpPr>
        <dsp:cNvPr id="0" name=""/>
        <dsp:cNvSpPr/>
      </dsp:nvSpPr>
      <dsp:spPr>
        <a:xfrm>
          <a:off x="4976221" y="4128441"/>
          <a:ext cx="2703146" cy="786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976221" y="4128441"/>
        <a:ext cx="2703146" cy="786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13039-11DC-4874-9636-5C6FAC9A3FB9}">
      <dsp:nvSpPr>
        <dsp:cNvPr id="0" name=""/>
        <dsp:cNvSpPr/>
      </dsp:nvSpPr>
      <dsp:spPr>
        <a:xfrm>
          <a:off x="0" y="376243"/>
          <a:ext cx="3723829" cy="223429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200" b="1" kern="1200" dirty="0">
            <a:solidFill>
              <a:schemeClr val="bg1"/>
            </a:solidFill>
            <a:latin typeface="+mj-lt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Compliance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en-US" sz="1200" b="0" i="1" kern="1200" dirty="0">
            <a:solidFill>
              <a:schemeClr val="bg1"/>
            </a:solidFill>
            <a:effectLst/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400" b="0" i="0" kern="1200" dirty="0" err="1">
              <a:solidFill>
                <a:schemeClr val="bg1"/>
              </a:solidFill>
              <a:effectLst/>
            </a:rPr>
            <a:t>RESCheck</a:t>
          </a:r>
          <a:r>
            <a:rPr lang="en-US" sz="2400" b="0" i="0" kern="1200" dirty="0">
              <a:solidFill>
                <a:schemeClr val="bg1"/>
              </a:solidFill>
              <a:effectLst/>
            </a:rPr>
            <a:t> &amp; COM Check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400" b="0" i="0" kern="1200" dirty="0">
              <a:solidFill>
                <a:schemeClr val="bg1"/>
              </a:solidFill>
              <a:effectLst/>
            </a:rPr>
            <a:t>Compliance Field Studies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400" b="0" i="0" kern="1200" dirty="0">
              <a:solidFill>
                <a:schemeClr val="bg1"/>
              </a:solidFill>
              <a:effectLst/>
            </a:rPr>
            <a:t>Training Courses</a:t>
          </a:r>
        </a:p>
      </dsp:txBody>
      <dsp:txXfrm>
        <a:off x="0" y="376243"/>
        <a:ext cx="3723829" cy="2234297"/>
      </dsp:txXfrm>
    </dsp:sp>
    <dsp:sp modelId="{6C25F530-11BC-40FE-BEA3-1A8CC7C52788}">
      <dsp:nvSpPr>
        <dsp:cNvPr id="0" name=""/>
        <dsp:cNvSpPr/>
      </dsp:nvSpPr>
      <dsp:spPr>
        <a:xfrm>
          <a:off x="4096211" y="376243"/>
          <a:ext cx="3723829" cy="223429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Code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Analysis</a:t>
          </a:r>
          <a:endParaRPr lang="en-US" sz="2400" b="0" i="1" kern="1200" dirty="0">
            <a:solidFill>
              <a:schemeClr val="bg1"/>
            </a:solidFill>
            <a:effectLst/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200" b="0" i="0" kern="1200" dirty="0">
              <a:solidFill>
                <a:schemeClr val="bg1"/>
              </a:solidFill>
              <a:effectLst/>
            </a:rPr>
            <a:t>Code Impacts &amp; Cost-Effectiveness Reports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</a:pPr>
          <a:r>
            <a:rPr lang="en-US" sz="2400" b="0" i="0" kern="1200" dirty="0">
              <a:solidFill>
                <a:schemeClr val="bg1"/>
              </a:solidFill>
              <a:effectLst/>
            </a:rPr>
            <a:t>Prototype Models</a:t>
          </a:r>
        </a:p>
      </dsp:txBody>
      <dsp:txXfrm>
        <a:off x="4096211" y="376243"/>
        <a:ext cx="3723829" cy="2234297"/>
      </dsp:txXfrm>
    </dsp:sp>
    <dsp:sp modelId="{C4EFDEF5-A42D-446D-886E-5229281997F3}">
      <dsp:nvSpPr>
        <dsp:cNvPr id="0" name=""/>
        <dsp:cNvSpPr/>
      </dsp:nvSpPr>
      <dsp:spPr>
        <a:xfrm>
          <a:off x="8192423" y="376243"/>
          <a:ext cx="3723829" cy="223429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State &amp; Local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Energy Codes</a:t>
          </a:r>
          <a:endParaRPr lang="en-US" sz="2400" b="0" kern="1200" dirty="0">
            <a:solidFill>
              <a:schemeClr val="bg1"/>
            </a:solidFill>
            <a:effectLst/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State Energy Code Portal</a:t>
          </a:r>
          <a:endParaRPr lang="en-US" sz="2400" b="0" kern="1200" dirty="0">
            <a:solidFill>
              <a:schemeClr val="bg1"/>
            </a:solidFill>
            <a:effectLst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State Pages</a:t>
          </a:r>
          <a:endParaRPr lang="en-US" sz="2400" b="0" kern="1200" dirty="0">
            <a:solidFill>
              <a:schemeClr val="bg1"/>
            </a:solidFill>
            <a:effectLst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State Fact Sheets</a:t>
          </a:r>
          <a:endParaRPr lang="en-US" sz="2400" b="0" kern="1200" dirty="0">
            <a:solidFill>
              <a:schemeClr val="bg1"/>
            </a:solidFill>
            <a:effectLst/>
          </a:endParaRPr>
        </a:p>
      </dsp:txBody>
      <dsp:txXfrm>
        <a:off x="8192423" y="376243"/>
        <a:ext cx="3723829" cy="2234297"/>
      </dsp:txXfrm>
    </dsp:sp>
    <dsp:sp modelId="{33BA579A-6917-4462-9DDF-2A965A1B987D}">
      <dsp:nvSpPr>
        <dsp:cNvPr id="0" name=""/>
        <dsp:cNvSpPr/>
      </dsp:nvSpPr>
      <dsp:spPr>
        <a:xfrm>
          <a:off x="2048105" y="2982923"/>
          <a:ext cx="3723829" cy="2234297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Innovative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Approaches</a:t>
          </a:r>
          <a:endParaRPr lang="en-US" sz="2400" kern="1200" dirty="0">
            <a:solidFill>
              <a:schemeClr val="bg1"/>
            </a:solidFill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Stretch Code Modules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Building Performance Standards</a:t>
          </a:r>
        </a:p>
      </dsp:txBody>
      <dsp:txXfrm>
        <a:off x="2048105" y="2982923"/>
        <a:ext cx="3723829" cy="2234297"/>
      </dsp:txXfrm>
    </dsp:sp>
    <dsp:sp modelId="{28759E3D-8BD8-48C4-88FB-ABC03454B676}">
      <dsp:nvSpPr>
        <dsp:cNvPr id="0" name=""/>
        <dsp:cNvSpPr/>
      </dsp:nvSpPr>
      <dsp:spPr>
        <a:xfrm>
          <a:off x="6144317" y="2982923"/>
          <a:ext cx="3723829" cy="2234297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2400" b="1" kern="1200" dirty="0">
              <a:solidFill>
                <a:schemeClr val="bg1"/>
              </a:solidFill>
              <a:latin typeface="+mj-lt"/>
            </a:rPr>
            <a:t>Direct Technical Assistance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BECP Help Desk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solidFill>
                <a:schemeClr val="bg1"/>
              </a:solidFill>
            </a:rPr>
            <a:t>Program Resources Guide</a:t>
          </a:r>
        </a:p>
      </dsp:txBody>
      <dsp:txXfrm>
        <a:off x="6144317" y="2982923"/>
        <a:ext cx="3723829" cy="2234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Medium" panose="020B0603020102020204" pitchFamily="34" charset="0"/>
              </a:defRPr>
            </a:lvl1pPr>
          </a:lstStyle>
          <a:p>
            <a:fld id="{8387202E-A4DD-426B-96D3-A2C02AD3BF60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Medium" panose="020B0603020102020204" pitchFamily="34" charset="0"/>
              </a:defRPr>
            </a:lvl1pPr>
          </a:lstStyle>
          <a:p>
            <a:fld id="{0385BCF4-B37D-4C23-9E62-5B291478E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1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Medium" panose="020B06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1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1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https://www.energycodes.gov/technical-assistance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8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https://www.energycodes.gov/sites/default/files/2022-12/20221202_BECP_Resources.pdf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4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https://www.energycodes.gov/impact-analysis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Building energy codes govern up to </a:t>
            </a:r>
            <a:r>
              <a:rPr lang="en-US" b="1" i="0" dirty="0">
                <a:solidFill>
                  <a:srgbClr val="000000"/>
                </a:solidFill>
                <a:effectLst/>
              </a:rPr>
              <a:t>80% of a building's energy load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and increase energy efficiency and yield significant savings for the U.S. economy.</a:t>
            </a:r>
            <a:endParaRPr lang="en-US" b="0" i="0" baseline="3000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It is estimated that by 2035,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75% of the building stock </a:t>
            </a:r>
            <a:r>
              <a:rPr lang="en-US" i="0" dirty="0">
                <a:solidFill>
                  <a:srgbClr val="000000"/>
                </a:solidFill>
                <a:effectLst/>
              </a:rPr>
              <a:t>in the U. S. will be new or renovated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 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</a:rPr>
              <a:t>Building energy codes present a </a:t>
            </a:r>
            <a:r>
              <a:rPr lang="en-US" b="1" i="0" dirty="0">
                <a:solidFill>
                  <a:srgbClr val="000000"/>
                </a:solidFill>
                <a:effectLst/>
              </a:rPr>
              <a:t>unique opportunity to assure savings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through efficient building design, technologies, and construction practices</a:t>
            </a: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Karla" pitchFamily="2" charset="0"/>
              </a:rPr>
              <a:t>For perspective, the primary energy consumption of the entire U.S. commercial and residential sectors in 2020 was estimated at 38 quads.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https://www.energy.gov/eere/buildings/articles/building-energy-codes-fact-sheet</a:t>
            </a:r>
          </a:p>
          <a:p>
            <a:r>
              <a:rPr lang="en-US" dirty="0"/>
              <a:t>https://www.energycodes.gov/why-building-energy-codes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https://www.energycodes.gov/codes-101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https://www.energycodes.gov/stretch-codes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3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0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https://newbuildings.org/code_policy/utility-programs-stretch-codes/stretch-codes/</a:t>
            </a:r>
          </a:p>
          <a:p>
            <a:r>
              <a:rPr lang="en-US" dirty="0"/>
              <a:t>https://www.energycodes.gov/stretch-codes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0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https://www.energycodes.gov/about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5BCF4-B37D-4C23-9E62-5B291478ED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9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76000">
                <a:srgbClr val="FBFBFB"/>
              </a:gs>
              <a:gs pos="100000">
                <a:srgbClr val="FDFDFD"/>
              </a:gs>
              <a:gs pos="55000">
                <a:srgbClr val="FBFBF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285750" y="1593707"/>
            <a:ext cx="11448537" cy="11923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400" b="0" i="0">
                <a:solidFill>
                  <a:schemeClr val="tx2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742599" y="1982355"/>
            <a:ext cx="301752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2B2E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742599" y="2338317"/>
            <a:ext cx="2560320" cy="28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>
                <a:solidFill>
                  <a:srgbClr val="282B2E"/>
                </a:solidFill>
                <a:latin typeface="+mn-lt"/>
                <a:cs typeface="Arial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1EB43DBA-D50B-4AE1-B0A2-57111EA829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11" y="3258213"/>
            <a:ext cx="3291474" cy="131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B7592B11-E42E-42DD-8B5D-6866DD23CF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474" y="4479755"/>
            <a:ext cx="3483525" cy="21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E174F66B-C251-4A81-9C4A-123322D867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073" y="3258214"/>
            <a:ext cx="2232401" cy="333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34D4E9FF-A5D8-46D7-AA1E-C8801C0DB5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8562" y="3258213"/>
            <a:ext cx="348343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100C6ACD-E03D-4E81-B2A8-0A7520959C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" y="3258212"/>
            <a:ext cx="3179604" cy="16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808FA157-A667-4F73-B1A2-8BC1C70C8FB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601" y="4567856"/>
            <a:ext cx="4205384" cy="202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B65BDCE8-9A4F-4CD5-922E-85DCC348F9F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" y="4598440"/>
            <a:ext cx="2635524" cy="19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F8DBE3-D878-4B09-8129-9EC6B1EC050A}"/>
              </a:ext>
            </a:extLst>
          </p:cNvPr>
          <p:cNvSpPr/>
          <p:nvPr userDrawn="1"/>
        </p:nvSpPr>
        <p:spPr>
          <a:xfrm>
            <a:off x="0" y="0"/>
            <a:ext cx="12192000" cy="2743200"/>
          </a:xfrm>
          <a:prstGeom prst="rect">
            <a:avLst/>
          </a:prstGeom>
          <a:gradFill flip="none" rotWithShape="1">
            <a:gsLst>
              <a:gs pos="0">
                <a:srgbClr val="D7D7D7"/>
              </a:gs>
              <a:gs pos="76000">
                <a:srgbClr val="FBFBFB"/>
              </a:gs>
              <a:gs pos="100000">
                <a:srgbClr val="FDFDFD"/>
              </a:gs>
              <a:gs pos="55000">
                <a:srgbClr val="FBFBFB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"/>
            <a:ext cx="12192000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487699" y="1045595"/>
            <a:ext cx="11430000" cy="52446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76276"/>
            <a:ext cx="12192000" cy="28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5916"/>
            <a:ext cx="12192000" cy="2743200"/>
          </a:xfrm>
          <a:prstGeom prst="rect">
            <a:avLst/>
          </a:prstGeom>
          <a:gradFill>
            <a:gsLst>
              <a:gs pos="13000">
                <a:schemeClr val="bg1">
                  <a:lumMod val="85000"/>
                </a:schemeClr>
              </a:gs>
              <a:gs pos="74000">
                <a:srgbClr val="FBFBFB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0" hangingPunct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3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B71F48-9A50-5D4B-9E5D-8D589EB6683A}"/>
              </a:ext>
            </a:extLst>
          </p:cNvPr>
          <p:cNvSpPr/>
          <p:nvPr userDrawn="1"/>
        </p:nvSpPr>
        <p:spPr>
          <a:xfrm>
            <a:off x="0" y="2721980"/>
            <a:ext cx="12192000" cy="3887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89457"/>
            <a:ext cx="12192000" cy="8127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3257084"/>
            <a:ext cx="12191999" cy="11505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7ED-2BF7-41E4-AC65-7BE66EB71AB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65BCF4-2AA9-1144-ACBF-7A58B8E03775}"/>
              </a:ext>
            </a:extLst>
          </p:cNvPr>
          <p:cNvSpPr txBox="1">
            <a:spLocks/>
          </p:cNvSpPr>
          <p:nvPr userDrawn="1"/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EDA67C27-FA29-A94D-86C1-BE1DB7628B1B}" type="slidenum">
              <a:rPr lang="en-US" smtClean="0">
                <a:solidFill>
                  <a:srgbClr val="000000"/>
                </a:solidFill>
                <a:latin typeface="Franklin Gothic Medium" panose="020B0603020102020204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4412" y="923262"/>
            <a:ext cx="11302176" cy="5401339"/>
          </a:xfrm>
          <a:prstGeom prst="rect">
            <a:avLst/>
          </a:prstGeom>
        </p:spPr>
        <p:txBody>
          <a:bodyPr vert="horz" lIns="91003" tIns="45504" rIns="91003" bIns="45504" rtlCol="0">
            <a:normAutofit/>
          </a:bodyPr>
          <a:lstStyle>
            <a:lvl1pPr marL="163518" indent="-163518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42679" y="1494065"/>
            <a:ext cx="1219200" cy="914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75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7778496" y="5262548"/>
            <a:ext cx="4413504" cy="136245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 flipH="1">
            <a:off x="0" y="5262548"/>
            <a:ext cx="6096000" cy="1362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Rectangle 3"/>
          <p:cNvSpPr/>
          <p:nvPr userDrawn="1"/>
        </p:nvSpPr>
        <p:spPr>
          <a:xfrm flipH="1">
            <a:off x="6096000" y="5262548"/>
            <a:ext cx="1682496" cy="13624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3081846"/>
            <a:ext cx="10363200" cy="102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4400" y="4102608"/>
            <a:ext cx="85344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066B6F5-0A4C-C151-561A-84C0766978A9}"/>
              </a:ext>
            </a:extLst>
          </p:cNvPr>
          <p:cNvSpPr txBox="1">
            <a:spLocks/>
          </p:cNvSpPr>
          <p:nvPr userDrawn="1"/>
        </p:nvSpPr>
        <p:spPr>
          <a:xfrm>
            <a:off x="361951" y="80437"/>
            <a:ext cx="7579783" cy="9210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600" kern="1200" baseline="0">
                <a:solidFill>
                  <a:srgbClr val="50565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987615-AF91-0F07-44B5-1E609AD28859}"/>
              </a:ext>
            </a:extLst>
          </p:cNvPr>
          <p:cNvSpPr/>
          <p:nvPr userDrawn="1"/>
        </p:nvSpPr>
        <p:spPr>
          <a:xfrm>
            <a:off x="1852551" y="6594476"/>
            <a:ext cx="10339449" cy="27432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795B5B-A8BB-597E-6BA3-14B46AD4FFB6}"/>
              </a:ext>
            </a:extLst>
          </p:cNvPr>
          <p:cNvSpPr>
            <a:spLocks/>
          </p:cNvSpPr>
          <p:nvPr userDrawn="1"/>
        </p:nvSpPr>
        <p:spPr>
          <a:xfrm flipH="1">
            <a:off x="1" y="6594476"/>
            <a:ext cx="1920240" cy="2743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F6F5D-4723-498C-4755-8FA19FFFDD48}"/>
              </a:ext>
            </a:extLst>
          </p:cNvPr>
          <p:cNvSpPr txBox="1"/>
          <p:nvPr userDrawn="1"/>
        </p:nvSpPr>
        <p:spPr>
          <a:xfrm>
            <a:off x="105835" y="6612573"/>
            <a:ext cx="6593417" cy="23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50" dirty="0">
                <a:solidFill>
                  <a:prstClr val="white"/>
                </a:solidFill>
                <a:latin typeface="Franklin Gothic Medium"/>
                <a:ea typeface="ＭＳ Ｐゴシック" pitchFamily="-106" charset="-128"/>
                <a:cs typeface="ＭＳ Ｐゴシック" pitchFamily="-106" charset="-128"/>
              </a:rPr>
              <a:t>U.S. DEPARTMENT OF ENERGY       OFFICE OF ENERGY EFFICIENCY &amp; RENEWABLE ENERGY</a:t>
            </a:r>
          </a:p>
        </p:txBody>
      </p:sp>
    </p:spTree>
    <p:extLst>
      <p:ext uri="{BB962C8B-B14F-4D97-AF65-F5344CB8AC3E}">
        <p14:creationId xmlns:p14="http://schemas.microsoft.com/office/powerpoint/2010/main" val="336890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4" y="-38100"/>
            <a:ext cx="1163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1588752" y="6605588"/>
            <a:ext cx="603249" cy="2413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fld id="{20C3A0E6-1822-436A-A808-5AB2A2F0B890}" type="slidenum">
              <a:rPr lang="en-US" altLang="en-US" sz="90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90000"/>
                </a:lnSpc>
                <a:spcBef>
                  <a:spcPct val="20000"/>
                </a:spcBef>
                <a:buFont typeface="Arial" panose="020B0604020202020204" pitchFamily="34" charset="0"/>
                <a:buNone/>
              </a:pPr>
              <a:t>‹#›</a:t>
            </a:fld>
            <a:endParaRPr lang="en-US" altLang="en-US" sz="900">
              <a:solidFill>
                <a:srgbClr val="FFFFFF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flipH="1" flipV="1">
            <a:off x="0" y="787401"/>
            <a:ext cx="12192000" cy="285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80484" y="1047750"/>
            <a:ext cx="1143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20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70" r:id="rId6"/>
    <p:sldLayoutId id="2147483671" r:id="rId7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600" b="1" kern="1200" dirty="0">
          <a:solidFill>
            <a:schemeClr val="tx2"/>
          </a:solidFill>
          <a:latin typeface="+mj-lt"/>
          <a:ea typeface="ヒラギノ角ゴ Pro W3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007934"/>
          </a:solidFill>
          <a:latin typeface="Franklin Gothic Medium" charset="0"/>
          <a:ea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282B2E"/>
          </a:solidFill>
          <a:latin typeface="+mj-lt"/>
          <a:ea typeface="ヒラギノ角ゴ Pro W3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282B2E"/>
          </a:solidFill>
          <a:latin typeface="+mn-lt"/>
          <a:ea typeface="ヒラギノ角ゴ Pro W3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282B2E"/>
          </a:solidFill>
          <a:latin typeface="+mn-lt"/>
          <a:ea typeface="ヒラギノ角ゴ Pro W3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282B2E"/>
          </a:solidFill>
          <a:latin typeface="+mn-lt"/>
          <a:ea typeface="ヒラギノ角ゴ Pro W3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282B2E"/>
          </a:solidFill>
          <a:latin typeface="+mn-lt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microsoft.com/office/2018/10/relationships/comments" Target="../comments/modernComment_20F8_B4A9DF0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20F9_E022D1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microsoft.com/office/2018/10/relationships/comments" Target="../comments/modernComment_20E1_947031E1.xml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jpe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EE22FEB_D0659409.xml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microsoft.com/office/2007/relationships/hdphoto" Target="../media/hdphoto2.wdp"/><Relationship Id="rId3" Type="http://schemas.microsoft.com/office/2018/10/relationships/comments" Target="../comments/modernComment_7EE22FEC_8CB382C.xm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microsoft.com/office/2007/relationships/hdphoto" Target="../media/hdphoto1.wdp"/><Relationship Id="rId5" Type="http://schemas.openxmlformats.org/officeDocument/2006/relationships/diagramData" Target="../diagrams/data6.xml"/><Relationship Id="rId15" Type="http://schemas.microsoft.com/office/2007/relationships/hdphoto" Target="../media/hdphoto3.wdp"/><Relationship Id="rId10" Type="http://schemas.openxmlformats.org/officeDocument/2006/relationships/image" Target="../media/image59.png"/><Relationship Id="rId4" Type="http://schemas.openxmlformats.org/officeDocument/2006/relationships/image" Target="../media/image12.jpeg"/><Relationship Id="rId9" Type="http://schemas.microsoft.com/office/2007/relationships/diagramDrawing" Target="../diagrams/drawing6.xml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microsoft.com/office/2018/10/relationships/comments" Target="../comments/modernComment_20FD_5BE52D2C.xml"/><Relationship Id="rId21" Type="http://schemas.openxmlformats.org/officeDocument/2006/relationships/image" Target="../media/image60.png"/><Relationship Id="rId7" Type="http://schemas.openxmlformats.org/officeDocument/2006/relationships/image" Target="../media/image65.png"/><Relationship Id="rId12" Type="http://schemas.microsoft.com/office/2007/relationships/hdphoto" Target="../media/hdphoto5.wdp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3.svg"/><Relationship Id="rId20" Type="http://schemas.openxmlformats.org/officeDocument/2006/relationships/image" Target="../media/image77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24" Type="http://schemas.openxmlformats.org/officeDocument/2006/relationships/image" Target="../media/image79.svg"/><Relationship Id="rId5" Type="http://schemas.openxmlformats.org/officeDocument/2006/relationships/image" Target="../media/image63.png"/><Relationship Id="rId15" Type="http://schemas.openxmlformats.org/officeDocument/2006/relationships/image" Target="../media/image72.png"/><Relationship Id="rId23" Type="http://schemas.openxmlformats.org/officeDocument/2006/relationships/image" Target="../media/image78.png"/><Relationship Id="rId10" Type="http://schemas.openxmlformats.org/officeDocument/2006/relationships/image" Target="../media/image68.svg"/><Relationship Id="rId19" Type="http://schemas.openxmlformats.org/officeDocument/2006/relationships/image" Target="../media/image76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1.svg"/><Relationship Id="rId22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84.png"/><Relationship Id="rId18" Type="http://schemas.openxmlformats.org/officeDocument/2006/relationships/image" Target="../media/image89.svg"/><Relationship Id="rId26" Type="http://schemas.openxmlformats.org/officeDocument/2006/relationships/image" Target="../media/image40.png"/><Relationship Id="rId3" Type="http://schemas.microsoft.com/office/2018/10/relationships/comments" Target="../comments/modernComment_20EB_6EA031ED.xml"/><Relationship Id="rId21" Type="http://schemas.openxmlformats.org/officeDocument/2006/relationships/image" Target="../media/image13.png"/><Relationship Id="rId7" Type="http://schemas.openxmlformats.org/officeDocument/2006/relationships/diagramColors" Target="../diagrams/colors7.xml"/><Relationship Id="rId12" Type="http://schemas.openxmlformats.org/officeDocument/2006/relationships/image" Target="../media/image83.svg"/><Relationship Id="rId17" Type="http://schemas.openxmlformats.org/officeDocument/2006/relationships/image" Target="../media/image88.png"/><Relationship Id="rId25" Type="http://schemas.openxmlformats.org/officeDocument/2006/relationships/image" Target="../media/image95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7.svg"/><Relationship Id="rId20" Type="http://schemas.openxmlformats.org/officeDocument/2006/relationships/image" Target="../media/image91.svg"/><Relationship Id="rId29" Type="http://schemas.openxmlformats.org/officeDocument/2006/relationships/image" Target="../media/image97.sv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82.png"/><Relationship Id="rId24" Type="http://schemas.openxmlformats.org/officeDocument/2006/relationships/image" Target="../media/image94.png"/><Relationship Id="rId5" Type="http://schemas.openxmlformats.org/officeDocument/2006/relationships/diagramLayout" Target="../diagrams/layout7.xml"/><Relationship Id="rId15" Type="http://schemas.openxmlformats.org/officeDocument/2006/relationships/image" Target="../media/image86.png"/><Relationship Id="rId23" Type="http://schemas.openxmlformats.org/officeDocument/2006/relationships/image" Target="../media/image93.svg"/><Relationship Id="rId28" Type="http://schemas.openxmlformats.org/officeDocument/2006/relationships/image" Target="../media/image96.png"/><Relationship Id="rId10" Type="http://schemas.openxmlformats.org/officeDocument/2006/relationships/image" Target="../media/image81.svg"/><Relationship Id="rId19" Type="http://schemas.openxmlformats.org/officeDocument/2006/relationships/image" Target="../media/image90.png"/><Relationship Id="rId4" Type="http://schemas.openxmlformats.org/officeDocument/2006/relationships/diagramData" Target="../diagrams/data7.xml"/><Relationship Id="rId9" Type="http://schemas.openxmlformats.org/officeDocument/2006/relationships/image" Target="../media/image80.png"/><Relationship Id="rId14" Type="http://schemas.openxmlformats.org/officeDocument/2006/relationships/image" Target="../media/image85.svg"/><Relationship Id="rId22" Type="http://schemas.openxmlformats.org/officeDocument/2006/relationships/image" Target="../media/image92.png"/><Relationship Id="rId27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image" Target="../media/image101.svg"/><Relationship Id="rId18" Type="http://schemas.openxmlformats.org/officeDocument/2006/relationships/image" Target="../media/image103.png"/><Relationship Id="rId3" Type="http://schemas.microsoft.com/office/2018/10/relationships/comments" Target="../comments/modernComment_7EE22FEF_27838C1F.xml"/><Relationship Id="rId7" Type="http://schemas.openxmlformats.org/officeDocument/2006/relationships/diagramQuickStyle" Target="../diagrams/quickStyle8.xml"/><Relationship Id="rId12" Type="http://schemas.openxmlformats.org/officeDocument/2006/relationships/image" Target="../media/image100.png"/><Relationship Id="rId17" Type="http://schemas.microsoft.com/office/2007/relationships/hdphoto" Target="../media/hdphoto5.wdp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8.xml"/><Relationship Id="rId11" Type="http://schemas.openxmlformats.org/officeDocument/2006/relationships/image" Target="../media/image99.svg"/><Relationship Id="rId5" Type="http://schemas.openxmlformats.org/officeDocument/2006/relationships/diagramData" Target="../diagrams/data8.xml"/><Relationship Id="rId15" Type="http://schemas.microsoft.com/office/2007/relationships/hdphoto" Target="../media/hdphoto6.wdp"/><Relationship Id="rId10" Type="http://schemas.openxmlformats.org/officeDocument/2006/relationships/image" Target="../media/image98.png"/><Relationship Id="rId19" Type="http://schemas.openxmlformats.org/officeDocument/2006/relationships/image" Target="../media/image104.svg"/><Relationship Id="rId4" Type="http://schemas.openxmlformats.org/officeDocument/2006/relationships/image" Target="../media/image12.jpeg"/><Relationship Id="rId9" Type="http://schemas.microsoft.com/office/2007/relationships/diagramDrawing" Target="../diagrams/drawing8.xml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7" Type="http://schemas.openxmlformats.org/officeDocument/2006/relationships/hyperlink" Target="https://www.energycodes.gov/technical-assistance/help-des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nergycodes.gov/" TargetMode="External"/><Relationship Id="rId5" Type="http://schemas.openxmlformats.org/officeDocument/2006/relationships/hyperlink" Target="mailto:Ian.Blanding@ee.doe.gov" TargetMode="External"/><Relationship Id="rId4" Type="http://schemas.openxmlformats.org/officeDocument/2006/relationships/hyperlink" Target="mailto:Christopher.Perry@ee.doe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6.png"/><Relationship Id="rId3" Type="http://schemas.microsoft.com/office/2018/10/relationships/comments" Target="../comments/modernComment_20FA_54770776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4.png"/><Relationship Id="rId5" Type="http://schemas.openxmlformats.org/officeDocument/2006/relationships/diagramData" Target="../diagrams/data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microsoft.com/office/2007/relationships/diagramDrawing" Target="../diagrams/drawing1.xml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sv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sv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20FE_A28D4D44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18/10/relationships/comments" Target="../comments/modernComment_20E2_8DA35D03.xml"/><Relationship Id="rId7" Type="http://schemas.openxmlformats.org/officeDocument/2006/relationships/hyperlink" Target="https://cdn-www-v2.iccsafe.org/wp-content/uploads/ICC_IECC_Standards_INFO-12821.pdf#:~:text=Development%20of%20the%202024%20IECC%20and%20IRC%20Chapter,and%20a%20fully%20deliberative%20process%20will%20be%20followed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10.jpe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microsoft.com/office/2007/relationships/hdphoto" Target="../media/hdphoto2.wdp"/><Relationship Id="rId3" Type="http://schemas.microsoft.com/office/2018/10/relationships/comments" Target="../comments/modernComment_7EE22FE9_5B604453.xml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microsoft.com/office/2007/relationships/hdphoto" Target="../media/hdphoto1.wdp"/><Relationship Id="rId5" Type="http://schemas.openxmlformats.org/officeDocument/2006/relationships/diagramData" Target="../diagrams/data3.xml"/><Relationship Id="rId15" Type="http://schemas.microsoft.com/office/2007/relationships/hdphoto" Target="../media/hdphoto3.wdp"/><Relationship Id="rId10" Type="http://schemas.openxmlformats.org/officeDocument/2006/relationships/image" Target="../media/image40.png"/><Relationship Id="rId4" Type="http://schemas.openxmlformats.org/officeDocument/2006/relationships/image" Target="../media/image12.jpeg"/><Relationship Id="rId9" Type="http://schemas.microsoft.com/office/2007/relationships/diagramDrawing" Target="../diagrams/drawing3.xml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4.xml"/><Relationship Id="rId2" Type="http://schemas.microsoft.com/office/2018/10/relationships/comments" Target="../comments/modernComment_20F6_5807DB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image" Target="../media/image44.svg"/><Relationship Id="rId10" Type="http://schemas.microsoft.com/office/2007/relationships/diagramDrawing" Target="../diagrams/drawing4.xml"/><Relationship Id="rId4" Type="http://schemas.openxmlformats.org/officeDocument/2006/relationships/image" Target="../media/image43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0F7_68604323.xml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04AA5D8-C434-527E-4EB8-D89F5A901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959" y="1211448"/>
            <a:ext cx="7858506" cy="1544909"/>
          </a:xfrm>
        </p:spPr>
        <p:txBody>
          <a:bodyPr>
            <a:normAutofit/>
          </a:bodyPr>
          <a:lstStyle/>
          <a:p>
            <a:r>
              <a:rPr lang="en-US" dirty="0"/>
              <a:t>Building Energy Codes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504F0-4DEA-A381-C285-DC8C4691A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6440" y="2259670"/>
            <a:ext cx="3017520" cy="331125"/>
          </a:xfrm>
        </p:spPr>
        <p:txBody>
          <a:bodyPr/>
          <a:lstStyle/>
          <a:p>
            <a:pPr algn="ctr"/>
            <a:r>
              <a:rPr lang="en-US" sz="1800" dirty="0"/>
              <a:t>April 2023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4B16C311-95EB-4855-D013-1A666D0E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32" r="13505" b="21367"/>
          <a:stretch/>
        </p:blipFill>
        <p:spPr bwMode="auto">
          <a:xfrm>
            <a:off x="7781074" y="2802882"/>
            <a:ext cx="4427860" cy="181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>
            <a:extLst>
              <a:ext uri="{FF2B5EF4-FFF2-40B4-BE49-F238E27FC236}">
                <a16:creationId xmlns:a16="http://schemas.microsoft.com/office/drawing/2014/main" id="{C5CC9D2A-47B3-4547-AC42-C9FAE779F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93" b="34751"/>
          <a:stretch/>
        </p:blipFill>
        <p:spPr bwMode="auto">
          <a:xfrm>
            <a:off x="7791155" y="4613114"/>
            <a:ext cx="4417779" cy="201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7CACBFC8-2C1C-31D7-E616-2CE064320B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3040" y="2800971"/>
            <a:ext cx="4637012" cy="18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Up view in financial district, Manhattan, New York">
            <a:extLst>
              <a:ext uri="{FF2B5EF4-FFF2-40B4-BE49-F238E27FC236}">
                <a16:creationId xmlns:a16="http://schemas.microsoft.com/office/drawing/2014/main" id="{613DBF96-9FB1-97C4-3F38-10B8DB22C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"/>
          <a:stretch/>
        </p:blipFill>
        <p:spPr bwMode="auto">
          <a:xfrm>
            <a:off x="9315" y="2800970"/>
            <a:ext cx="2483419" cy="18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Downtown Atlanta Skyline showing several prominent buildings and hotels under a blue sky.">
            <a:extLst>
              <a:ext uri="{FF2B5EF4-FFF2-40B4-BE49-F238E27FC236}">
                <a16:creationId xmlns:a16="http://schemas.microsoft.com/office/drawing/2014/main" id="{C379DE7A-E6F5-E816-E706-9D9F2006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t="-1" b="2275"/>
          <a:stretch/>
        </p:blipFill>
        <p:spPr bwMode="auto">
          <a:xfrm>
            <a:off x="2409616" y="4589544"/>
            <a:ext cx="5378120" cy="203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newly constructed homes with solar panels on the roof under a bright sky A close up of a brand new structure with dark solar panels. Zonneenergie, Zonnepanelen, Translation Sun Energy, solar panel">
            <a:extLst>
              <a:ext uri="{FF2B5EF4-FFF2-40B4-BE49-F238E27FC236}">
                <a16:creationId xmlns:a16="http://schemas.microsoft.com/office/drawing/2014/main" id="{6AA443A8-ACD3-EF04-1C19-C651CCD8B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8" t="10943"/>
          <a:stretch/>
        </p:blipFill>
        <p:spPr bwMode="auto">
          <a:xfrm>
            <a:off x="0" y="4589544"/>
            <a:ext cx="2492733" cy="20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architecture">
            <a:extLst>
              <a:ext uri="{FF2B5EF4-FFF2-40B4-BE49-F238E27FC236}">
                <a16:creationId xmlns:a16="http://schemas.microsoft.com/office/drawing/2014/main" id="{86D1521B-DACC-6DFA-2D54-34930EA18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r="21717" b="11706"/>
          <a:stretch/>
        </p:blipFill>
        <p:spPr bwMode="auto">
          <a:xfrm>
            <a:off x="6110052" y="2795291"/>
            <a:ext cx="1687765" cy="181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07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9F5FCD-80AC-DBA6-3013-A60024EC1A1E}"/>
              </a:ext>
            </a:extLst>
          </p:cNvPr>
          <p:cNvSpPr/>
          <p:nvPr/>
        </p:nvSpPr>
        <p:spPr>
          <a:xfrm>
            <a:off x="0" y="-539"/>
            <a:ext cx="12192000" cy="65809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74982-6E17-43DC-C83D-DF4091F8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7FD38-94F2-4423-C77E-18118F024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4"/>
          <a:stretch/>
        </p:blipFill>
        <p:spPr>
          <a:xfrm>
            <a:off x="1319673" y="1076816"/>
            <a:ext cx="9874386" cy="5301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AAD2AB-180A-FA2A-618F-AC8AC79F256A}"/>
              </a:ext>
            </a:extLst>
          </p:cNvPr>
          <p:cNvSpPr txBox="1"/>
          <p:nvPr/>
        </p:nvSpPr>
        <p:spPr>
          <a:xfrm>
            <a:off x="778932" y="983192"/>
            <a:ext cx="10955868" cy="237913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sng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84D3C29-DD71-007C-FF02-5F757EE0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/>
              </a:rPr>
              <a:t>Current State Adoption Status: Commercial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252AC5-E13C-E6AA-F504-934D91CF99A5}"/>
              </a:ext>
            </a:extLst>
          </p:cNvPr>
          <p:cNvCxnSpPr/>
          <p:nvPr/>
        </p:nvCxnSpPr>
        <p:spPr>
          <a:xfrm>
            <a:off x="308919" y="874447"/>
            <a:ext cx="11594592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315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9ED663-1C76-F401-4CD3-9E42B088533C}"/>
              </a:ext>
            </a:extLst>
          </p:cNvPr>
          <p:cNvSpPr/>
          <p:nvPr/>
        </p:nvSpPr>
        <p:spPr>
          <a:xfrm>
            <a:off x="0" y="-539"/>
            <a:ext cx="12192000" cy="65809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9BADE-5CF9-75EE-B50E-BBA87D8B3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42564-7C7E-91E8-ED9D-C15006F5E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92" y="1160355"/>
            <a:ext cx="9766887" cy="52660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C28A84-D7B6-8CFD-9EAD-01F9DBF2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/>
              </a:rPr>
              <a:t>Current State Adoption Status: Residential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BD495C-9361-7F2B-5809-7C55E336F05B}"/>
              </a:ext>
            </a:extLst>
          </p:cNvPr>
          <p:cNvCxnSpPr/>
          <p:nvPr/>
        </p:nvCxnSpPr>
        <p:spPr>
          <a:xfrm>
            <a:off x="288489" y="918972"/>
            <a:ext cx="11594592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781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igh rise buildings city scape photography">
            <a:extLst>
              <a:ext uri="{FF2B5EF4-FFF2-40B4-BE49-F238E27FC236}">
                <a16:creationId xmlns:a16="http://schemas.microsoft.com/office/drawing/2014/main" id="{D916329A-ED2E-0596-12ED-AA5B0DB09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10377" b="23411"/>
          <a:stretch/>
        </p:blipFill>
        <p:spPr bwMode="auto">
          <a:xfrm>
            <a:off x="5725" y="0"/>
            <a:ext cx="12188826" cy="6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804B4C-B504-E919-45E4-FB6342BE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algn="l"/>
            <a:r>
              <a:rPr lang="en-US" dirty="0"/>
              <a:t>Stretch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645D-B750-B3EC-6906-EB1FABA3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CB55FCB-4E85-FC7B-0F29-F96774CA1580}"/>
              </a:ext>
            </a:extLst>
          </p:cNvPr>
          <p:cNvSpPr txBox="1">
            <a:spLocks/>
          </p:cNvSpPr>
          <p:nvPr/>
        </p:nvSpPr>
        <p:spPr>
          <a:xfrm>
            <a:off x="308919" y="1830127"/>
            <a:ext cx="11627049" cy="548403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None/>
            </a:pPr>
            <a:r>
              <a:rPr lang="en-US" sz="2200" dirty="0">
                <a:solidFill>
                  <a:srgbClr val="000000"/>
                </a:solidFill>
              </a:rPr>
              <a:t>DOE and PNNL are developing a series of technical briefs which can be incorporated as </a:t>
            </a:r>
            <a:r>
              <a:rPr lang="en-US" sz="2200" b="1" dirty="0">
                <a:solidFill>
                  <a:schemeClr val="tx2"/>
                </a:solidFill>
              </a:rPr>
              <a:t>“plug-ins” to building energy codes</a:t>
            </a:r>
            <a:r>
              <a:rPr lang="en-US" sz="2200" dirty="0">
                <a:solidFill>
                  <a:srgbClr val="000000"/>
                </a:solidFill>
              </a:rPr>
              <a:t>. Many of these align with </a:t>
            </a:r>
            <a:r>
              <a:rPr lang="en-US" sz="2200" b="1" dirty="0">
                <a:solidFill>
                  <a:schemeClr val="tx2"/>
                </a:solidFill>
              </a:rPr>
              <a:t>existing EERE programs and initiatives</a:t>
            </a:r>
            <a:r>
              <a:rPr lang="en-US" sz="2200" dirty="0">
                <a:solidFill>
                  <a:srgbClr val="000000"/>
                </a:solidFill>
              </a:rPr>
              <a:t>.</a:t>
            </a:r>
          </a:p>
          <a:p>
            <a:pPr marL="18288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18288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AEA73665-AEF7-2D7F-7D50-644686C8C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5100181"/>
              </p:ext>
            </p:extLst>
          </p:nvPr>
        </p:nvGraphicFramePr>
        <p:xfrm>
          <a:off x="380803" y="2791409"/>
          <a:ext cx="11502278" cy="2727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328EE1-B839-6C7C-1898-182450DA7969}"/>
              </a:ext>
            </a:extLst>
          </p:cNvPr>
          <p:cNvSpPr txBox="1"/>
          <p:nvPr/>
        </p:nvSpPr>
        <p:spPr>
          <a:xfrm>
            <a:off x="-3174" y="813174"/>
            <a:ext cx="12192000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</a:rPr>
              <a:t>A stretch code is a locally mandated code or alternative compliance path that is more aggressive than base code, resulting in buildings that achieve higher energy savings.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A40A5C3-1C36-F79A-1B5E-64474426652D}"/>
              </a:ext>
            </a:extLst>
          </p:cNvPr>
          <p:cNvSpPr txBox="1">
            <a:spLocks/>
          </p:cNvSpPr>
          <p:nvPr/>
        </p:nvSpPr>
        <p:spPr>
          <a:xfrm>
            <a:off x="380803" y="5705326"/>
            <a:ext cx="11627049" cy="12489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rgbClr val="000000"/>
                </a:solidFill>
              </a:rPr>
              <a:t>Plug-ins are available for adoption by state and local governments, as well as for incorporation into future model codes (editions of the IECC and Standard 90.1). </a:t>
            </a:r>
          </a:p>
          <a:p>
            <a:pPr marL="18288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18288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18288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18288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18288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182880" indent="0">
              <a:buFont typeface="Arial" panose="020B0604020202020204" pitchFamily="34" charset="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807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architects are on the construction site.">
            <a:extLst>
              <a:ext uri="{FF2B5EF4-FFF2-40B4-BE49-F238E27FC236}">
                <a16:creationId xmlns:a16="http://schemas.microsoft.com/office/drawing/2014/main" id="{30760243-7870-6C38-7D56-BEE08F50C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6" t="12370" r="6921"/>
          <a:stretch/>
        </p:blipFill>
        <p:spPr bwMode="auto">
          <a:xfrm>
            <a:off x="9234093" y="3552496"/>
            <a:ext cx="2960492" cy="30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partment building under construction on a sunny day">
            <a:extLst>
              <a:ext uri="{FF2B5EF4-FFF2-40B4-BE49-F238E27FC236}">
                <a16:creationId xmlns:a16="http://schemas.microsoft.com/office/drawing/2014/main" id="{24B02ACF-8911-BD91-4F60-2903D699C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16"/>
          <a:stretch/>
        </p:blipFill>
        <p:spPr bwMode="auto">
          <a:xfrm>
            <a:off x="9231945" y="8940"/>
            <a:ext cx="2960056" cy="32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EF7A8-8394-160D-D032-86087F0BF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A99F814A-D421-9BED-713D-CF6EE72C2EB3}"/>
              </a:ext>
            </a:extLst>
          </p:cNvPr>
          <p:cNvSpPr txBox="1"/>
          <p:nvPr/>
        </p:nvSpPr>
        <p:spPr>
          <a:xfrm>
            <a:off x="1970362" y="1567214"/>
            <a:ext cx="6847859" cy="4932119"/>
          </a:xfrm>
          <a:prstGeom prst="rect">
            <a:avLst/>
          </a:prstGeom>
        </p:spPr>
        <p:txBody>
          <a:bodyPr vert="horz" wrap="square" lIns="0" tIns="43180" rIns="0" bIns="0" rtlCol="0" anchor="t">
            <a:spAutoFit/>
          </a:bodyPr>
          <a:lstStyle/>
          <a:p>
            <a:r>
              <a:rPr lang="en-US" sz="2200" b="0" i="0" dirty="0">
                <a:solidFill>
                  <a:srgbClr val="000000"/>
                </a:solidFill>
                <a:effectLst/>
              </a:rPr>
              <a:t>To support building </a:t>
            </a:r>
            <a:r>
              <a:rPr lang="en-US" sz="2200" b="1" i="0" dirty="0">
                <a:solidFill>
                  <a:schemeClr val="accent1"/>
                </a:solidFill>
                <a:effectLst/>
              </a:rPr>
              <a:t>energy code development, adoption, implementation and enforcement processes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to achieve the maximum practicable, cost-effective improvements in energy efficiency </a:t>
            </a:r>
            <a:r>
              <a:rPr lang="en-US" sz="2200" dirty="0">
                <a:solidFill>
                  <a:srgbClr val="000000"/>
                </a:solidFill>
              </a:rPr>
              <a:t>and decarbonization while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 providing safe, healthy buildings for occupants.</a:t>
            </a:r>
            <a:endParaRPr lang="en-US" sz="2200" dirty="0"/>
          </a:p>
          <a:p>
            <a:pPr marL="12700" marR="72390">
              <a:lnSpc>
                <a:spcPts val="1200"/>
              </a:lnSpc>
              <a:spcBef>
                <a:spcPts val="735"/>
              </a:spcBef>
            </a:pPr>
            <a:endParaRPr lang="en-US" sz="3200" b="1" dirty="0">
              <a:cs typeface="Arial"/>
            </a:endParaRPr>
          </a:p>
          <a:p>
            <a:pPr marL="12700" marR="72390">
              <a:lnSpc>
                <a:spcPts val="1200"/>
              </a:lnSpc>
              <a:spcBef>
                <a:spcPts val="735"/>
              </a:spcBef>
            </a:pPr>
            <a:endParaRPr lang="en-US" sz="3200" b="1" dirty="0">
              <a:cs typeface="Arial"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</a:rPr>
              <a:t>The Building Energy Codes Program is directed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005B82"/>
                </a:solidFill>
              </a:rPr>
              <a:t>P</a:t>
            </a:r>
            <a:r>
              <a:rPr lang="en-US" sz="2200" b="1" i="0" dirty="0">
                <a:solidFill>
                  <a:srgbClr val="005B82"/>
                </a:solidFill>
                <a:effectLst/>
              </a:rPr>
              <a:t>articipate in industry processes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to </a:t>
            </a:r>
            <a:r>
              <a:rPr lang="en-US" sz="2200" i="0" dirty="0">
                <a:effectLst/>
              </a:rPr>
              <a:t>develop</a:t>
            </a:r>
            <a:r>
              <a:rPr lang="en-US" sz="2200" b="1" i="0" dirty="0">
                <a:solidFill>
                  <a:srgbClr val="005B82"/>
                </a:solidFill>
                <a:effectLst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model building energy codes</a:t>
            </a:r>
            <a:endParaRPr lang="en-US" sz="22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005B82"/>
                </a:solidFill>
                <a:effectLst/>
              </a:rPr>
              <a:t>Issue determinations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as to whether updated codes result in energy savings</a:t>
            </a:r>
            <a:endParaRPr lang="en-US" sz="22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Promulgate standards</a:t>
            </a:r>
            <a:r>
              <a:rPr lang="en-US" sz="2200" dirty="0">
                <a:solidFill>
                  <a:srgbClr val="000000"/>
                </a:solidFill>
              </a:rPr>
              <a:t> for federal buildings</a:t>
            </a:r>
            <a:endParaRPr lang="en-US" sz="2200" b="1" dirty="0">
              <a:solidFill>
                <a:srgbClr val="005B8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i="0" dirty="0">
                <a:solidFill>
                  <a:srgbClr val="005B82"/>
                </a:solidFill>
                <a:effectLst/>
              </a:rPr>
              <a:t>Provide technical assistance </a:t>
            </a:r>
            <a:r>
              <a:rPr lang="en-US" sz="2200" b="0" i="0" dirty="0">
                <a:solidFill>
                  <a:srgbClr val="000000"/>
                </a:solidFill>
                <a:effectLst/>
              </a:rPr>
              <a:t>to states to implement </a:t>
            </a:r>
            <a:r>
              <a:rPr lang="en-US" sz="2200" dirty="0">
                <a:solidFill>
                  <a:srgbClr val="000000"/>
                </a:solidFill>
              </a:rPr>
              <a:t>their energy codes</a:t>
            </a:r>
            <a:endParaRPr lang="en-US" sz="2200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AF715350-D44A-A0F7-71FC-5A72302D0435}"/>
              </a:ext>
            </a:extLst>
          </p:cNvPr>
          <p:cNvSpPr txBox="1"/>
          <p:nvPr/>
        </p:nvSpPr>
        <p:spPr>
          <a:xfrm>
            <a:off x="1623436" y="667839"/>
            <a:ext cx="6419086" cy="408765"/>
          </a:xfrm>
          <a:prstGeom prst="rect">
            <a:avLst/>
          </a:prstGeom>
        </p:spPr>
        <p:txBody>
          <a:bodyPr vert="horz" wrap="square" lIns="0" tIns="52069" rIns="0" bIns="0" rtlCol="0" anchor="t">
            <a:spAutoFit/>
          </a:bodyPr>
          <a:lstStyle/>
          <a:p>
            <a:pPr marL="481965" marR="5080" indent="-469900">
              <a:lnSpc>
                <a:spcPts val="2610"/>
              </a:lnSpc>
              <a:spcBef>
                <a:spcPts val="409"/>
              </a:spcBef>
            </a:pPr>
            <a:r>
              <a:rPr lang="en-US" sz="3600" b="1" dirty="0">
                <a:solidFill>
                  <a:srgbClr val="005B82"/>
                </a:solidFill>
                <a:latin typeface="+mj-lt"/>
                <a:cs typeface="Arial"/>
              </a:rPr>
              <a:t>Building Energy Codes Program</a:t>
            </a:r>
            <a:endParaRPr lang="en-US" sz="3600" dirty="0">
              <a:solidFill>
                <a:srgbClr val="005B82"/>
              </a:solidFill>
              <a:latin typeface="+mj-lt"/>
              <a:cs typeface="Arial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1DF3C9FC-D689-1461-E286-F0AFDA75A465}"/>
              </a:ext>
            </a:extLst>
          </p:cNvPr>
          <p:cNvSpPr txBox="1"/>
          <p:nvPr/>
        </p:nvSpPr>
        <p:spPr>
          <a:xfrm>
            <a:off x="126493" y="2212535"/>
            <a:ext cx="148901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6680">
              <a:lnSpc>
                <a:spcPct val="100000"/>
              </a:lnSpc>
              <a:spcBef>
                <a:spcPts val="100"/>
              </a:spcBef>
            </a:pPr>
            <a:r>
              <a:rPr lang="en-US" sz="2800" b="1" spc="-10" dirty="0">
                <a:solidFill>
                  <a:schemeClr val="accent1"/>
                </a:solidFill>
                <a:latin typeface="+mj-lt"/>
                <a:cs typeface="Arial"/>
              </a:rPr>
              <a:t>Mission</a:t>
            </a:r>
            <a:endParaRPr sz="28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343F0D27-6338-3050-73B7-A6A6C94371EE}"/>
              </a:ext>
            </a:extLst>
          </p:cNvPr>
          <p:cNvSpPr txBox="1"/>
          <p:nvPr/>
        </p:nvSpPr>
        <p:spPr>
          <a:xfrm>
            <a:off x="168446" y="4835876"/>
            <a:ext cx="145499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10" dirty="0">
                <a:solidFill>
                  <a:schemeClr val="tx2"/>
                </a:solidFill>
                <a:latin typeface="+mj-lt"/>
                <a:cs typeface="Arial"/>
              </a:rPr>
              <a:t>Directive</a:t>
            </a:r>
            <a:endParaRPr sz="2800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4" name="Picture 2" descr="The Future of Energy Codes | Builder Magazine">
            <a:extLst>
              <a:ext uri="{FF2B5EF4-FFF2-40B4-BE49-F238E27FC236}">
                <a16:creationId xmlns:a16="http://schemas.microsoft.com/office/drawing/2014/main" id="{2F84D787-606D-F98E-B7E2-11DFDFEBE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15000"/>
                    </a14:imgEffect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18677" r="17266"/>
          <a:stretch/>
        </p:blipFill>
        <p:spPr bwMode="auto">
          <a:xfrm>
            <a:off x="348109" y="250461"/>
            <a:ext cx="1234279" cy="10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37A2EA0-477D-5C11-154A-B06EC3C9061A}"/>
              </a:ext>
            </a:extLst>
          </p:cNvPr>
          <p:cNvCxnSpPr>
            <a:cxnSpLocks/>
          </p:cNvCxnSpPr>
          <p:nvPr/>
        </p:nvCxnSpPr>
        <p:spPr>
          <a:xfrm>
            <a:off x="1733790" y="1567214"/>
            <a:ext cx="0" cy="1734354"/>
          </a:xfrm>
          <a:prstGeom prst="lin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75C107-DA5F-28E8-2A69-1D334370EDCC}"/>
              </a:ext>
            </a:extLst>
          </p:cNvPr>
          <p:cNvCxnSpPr>
            <a:cxnSpLocks/>
          </p:cNvCxnSpPr>
          <p:nvPr/>
        </p:nvCxnSpPr>
        <p:spPr>
          <a:xfrm>
            <a:off x="1733790" y="3792178"/>
            <a:ext cx="0" cy="2707155"/>
          </a:xfrm>
          <a:prstGeom prst="line">
            <a:avLst/>
          </a:prstGeom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31796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igh rise buildings city scape photography">
            <a:extLst>
              <a:ext uri="{FF2B5EF4-FFF2-40B4-BE49-F238E27FC236}">
                <a16:creationId xmlns:a16="http://schemas.microsoft.com/office/drawing/2014/main" id="{09D81C88-776C-29A2-8AF1-DEF7D20EC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10377" b="23411"/>
          <a:stretch/>
        </p:blipFill>
        <p:spPr bwMode="auto">
          <a:xfrm>
            <a:off x="0" y="0"/>
            <a:ext cx="12188826" cy="6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9AE4CF2-DD6E-19A5-A9C6-27E66186BA85}"/>
              </a:ext>
            </a:extLst>
          </p:cNvPr>
          <p:cNvGraphicFramePr/>
          <p:nvPr/>
        </p:nvGraphicFramePr>
        <p:xfrm>
          <a:off x="0" y="-318433"/>
          <a:ext cx="12192000" cy="713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224BE-B00B-F893-98B7-9CED148E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CF11AE-4F5A-0282-80B6-8D191F32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6" y="0"/>
            <a:ext cx="12192000" cy="81272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What is DOE’s Role in Energy Codes?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9A9DC5C-1C45-E79C-9F30-9D2975DE8244}"/>
              </a:ext>
            </a:extLst>
          </p:cNvPr>
          <p:cNvSpPr txBox="1">
            <a:spLocks/>
          </p:cNvSpPr>
          <p:nvPr/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9F8DAA-63D2-4B68-8C1C-70BD9BBED5A1}"/>
              </a:ext>
            </a:extLst>
          </p:cNvPr>
          <p:cNvSpPr/>
          <p:nvPr/>
        </p:nvSpPr>
        <p:spPr>
          <a:xfrm>
            <a:off x="3581851" y="171737"/>
            <a:ext cx="5977467" cy="5558895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rite a book Icon 4591036">
            <a:extLst>
              <a:ext uri="{FF2B5EF4-FFF2-40B4-BE49-F238E27FC236}">
                <a16:creationId xmlns:a16="http://schemas.microsoft.com/office/drawing/2014/main" id="{C3AC21ED-3DCF-1E3A-3214-0B635E25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6" y="3116162"/>
            <a:ext cx="625675" cy="6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checklist Icon 5665713">
            <a:extLst>
              <a:ext uri="{FF2B5EF4-FFF2-40B4-BE49-F238E27FC236}">
                <a16:creationId xmlns:a16="http://schemas.microsoft.com/office/drawing/2014/main" id="{124AEBE6-BD3D-DF81-57E5-8A118D20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35" y="2049011"/>
            <a:ext cx="646444" cy="64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uilding construction Icon 3626996">
            <a:extLst>
              <a:ext uri="{FF2B5EF4-FFF2-40B4-BE49-F238E27FC236}">
                <a16:creationId xmlns:a16="http://schemas.microsoft.com/office/drawing/2014/main" id="{DC4E5634-24F7-80C1-B2BA-F7B9AA1E0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51" y="1020644"/>
            <a:ext cx="594110" cy="5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63A87114-9340-3CB7-2ECC-1F8FAB58C8CF}"/>
              </a:ext>
            </a:extLst>
          </p:cNvPr>
          <p:cNvSpPr/>
          <p:nvPr/>
        </p:nvSpPr>
        <p:spPr>
          <a:xfrm>
            <a:off x="1962912" y="5475912"/>
            <a:ext cx="9845870" cy="975947"/>
          </a:xfrm>
          <a:prstGeom prst="left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DEFD3-BE14-470C-13A1-76E1EBF7F8B9}"/>
              </a:ext>
            </a:extLst>
          </p:cNvPr>
          <p:cNvSpPr txBox="1"/>
          <p:nvPr/>
        </p:nvSpPr>
        <p:spPr>
          <a:xfrm>
            <a:off x="4250452" y="5779219"/>
            <a:ext cx="705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Convene </a:t>
            </a:r>
            <a:r>
              <a:rPr lang="en-US" b="1">
                <a:solidFill>
                  <a:schemeClr val="accent1">
                    <a:lumMod val="60000"/>
                    <a:lumOff val="40000"/>
                  </a:schemeClr>
                </a:solidFill>
              </a:rPr>
              <a:t>stakeholder forums </a:t>
            </a:r>
            <a:r>
              <a:rPr lang="en-US">
                <a:solidFill>
                  <a:schemeClr val="bg1"/>
                </a:solidFill>
              </a:rPr>
              <a:t>&amp; develop </a:t>
            </a:r>
            <a:r>
              <a:rPr lang="en-US" b="1">
                <a:solidFill>
                  <a:schemeClr val="accent1">
                    <a:lumMod val="60000"/>
                    <a:lumOff val="40000"/>
                  </a:schemeClr>
                </a:solidFill>
              </a:rPr>
              <a:t>next-gen standards</a:t>
            </a:r>
          </a:p>
        </p:txBody>
      </p:sp>
    </p:spTree>
    <p:extLst>
      <p:ext uri="{BB962C8B-B14F-4D97-AF65-F5344CB8AC3E}">
        <p14:creationId xmlns:p14="http://schemas.microsoft.com/office/powerpoint/2010/main" val="1475359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61EA8BE6-10F1-FA51-C155-1667243BF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198" t="1239" r="-7025" b="-3056"/>
          <a:stretch/>
        </p:blipFill>
        <p:spPr>
          <a:xfrm>
            <a:off x="4023438" y="832795"/>
            <a:ext cx="3998218" cy="3321314"/>
          </a:xfrm>
          <a:prstGeom prst="ellipse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AEE508-E09E-609A-9EDF-D5F2C1317E4C}"/>
              </a:ext>
            </a:extLst>
          </p:cNvPr>
          <p:cNvSpPr/>
          <p:nvPr/>
        </p:nvSpPr>
        <p:spPr>
          <a:xfrm>
            <a:off x="8219552" y="916640"/>
            <a:ext cx="3847845" cy="3074745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9704-B1CE-19E6-83CC-93F6A2D928BE}"/>
              </a:ext>
            </a:extLst>
          </p:cNvPr>
          <p:cNvSpPr/>
          <p:nvPr/>
        </p:nvSpPr>
        <p:spPr>
          <a:xfrm>
            <a:off x="3964544" y="4109568"/>
            <a:ext cx="4133523" cy="2367505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084046-02C7-DB72-7AB2-87B920AC4A63}"/>
              </a:ext>
            </a:extLst>
          </p:cNvPr>
          <p:cNvSpPr/>
          <p:nvPr/>
        </p:nvSpPr>
        <p:spPr>
          <a:xfrm>
            <a:off x="87669" y="4109567"/>
            <a:ext cx="3752940" cy="2367506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0BA2EE-6D28-BE50-C6A2-5AE684426EF3}"/>
              </a:ext>
            </a:extLst>
          </p:cNvPr>
          <p:cNvSpPr/>
          <p:nvPr/>
        </p:nvSpPr>
        <p:spPr>
          <a:xfrm>
            <a:off x="8227457" y="4109567"/>
            <a:ext cx="3847845" cy="23675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98F2E-9D80-A8EE-AE56-0756ECDD4508}"/>
              </a:ext>
            </a:extLst>
          </p:cNvPr>
          <p:cNvSpPr/>
          <p:nvPr/>
        </p:nvSpPr>
        <p:spPr>
          <a:xfrm>
            <a:off x="95576" y="916641"/>
            <a:ext cx="3745034" cy="305681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04B4C-B504-E919-45E4-FB6342BE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algn="l"/>
            <a:r>
              <a:rPr lang="en-US" dirty="0"/>
              <a:t>How does BECP support the mission of BTO and EERE?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645D-B750-B3EC-6906-EB1FABA3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1E8C30-ECE0-797C-17F1-DC906D7CC7A6}"/>
              </a:ext>
            </a:extLst>
          </p:cNvPr>
          <p:cNvSpPr txBox="1"/>
          <p:nvPr/>
        </p:nvSpPr>
        <p:spPr>
          <a:xfrm>
            <a:off x="105023" y="2040447"/>
            <a:ext cx="3735586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Increasing Energy Efficiency &amp; Building Decarbonization</a:t>
            </a:r>
          </a:p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</a:rPr>
              <a:t>Developing advanced codes &amp; standards built on cost-effective technologies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C11F7-5D3F-EED8-36D6-818A8ADE51D0}"/>
              </a:ext>
            </a:extLst>
          </p:cNvPr>
          <p:cNvSpPr txBox="1"/>
          <p:nvPr/>
        </p:nvSpPr>
        <p:spPr>
          <a:xfrm>
            <a:off x="8211645" y="2109108"/>
            <a:ext cx="3847845" cy="172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Leading By Example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</a:rPr>
              <a:t>Updating federal standards to ensure they’re aligned with the latest design and construction practices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C5D18-0788-EFEF-C616-0A0B33AD846B}"/>
              </a:ext>
            </a:extLst>
          </p:cNvPr>
          <p:cNvSpPr txBox="1"/>
          <p:nvPr/>
        </p:nvSpPr>
        <p:spPr>
          <a:xfrm>
            <a:off x="158083" y="4892894"/>
            <a:ext cx="3682526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Realizing the Benefits of Codes</a:t>
            </a:r>
          </a:p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</a:rPr>
              <a:t>Supporting states and local governments to implement updated energy codes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D7CE0C-A6DF-1CB7-7485-F3BF3D828635}"/>
              </a:ext>
            </a:extLst>
          </p:cNvPr>
          <p:cNvSpPr txBox="1"/>
          <p:nvPr/>
        </p:nvSpPr>
        <p:spPr>
          <a:xfrm>
            <a:off x="8113921" y="4945683"/>
            <a:ext cx="3961381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Developing Workforce</a:t>
            </a:r>
          </a:p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</a:rPr>
              <a:t>Helping the design and construction industry embrace the latest building codes &amp; standards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D262B-9C6C-DC0F-4F20-EF6643D8A0E8}"/>
              </a:ext>
            </a:extLst>
          </p:cNvPr>
          <p:cNvSpPr txBox="1"/>
          <p:nvPr/>
        </p:nvSpPr>
        <p:spPr>
          <a:xfrm>
            <a:off x="3976430" y="5103372"/>
            <a:ext cx="4109749" cy="1413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Ensuring Environmental Justice</a:t>
            </a:r>
          </a:p>
          <a:p>
            <a:pPr algn="ctr">
              <a:spcAft>
                <a:spcPts val="720"/>
              </a:spcAft>
            </a:pPr>
            <a:r>
              <a:rPr lang="en-US" sz="2000" b="1" dirty="0">
                <a:solidFill>
                  <a:schemeClr val="bg1"/>
                </a:solidFill>
              </a:rPr>
              <a:t>Exploring how building energy codes can enable more equitable outcomes</a:t>
            </a:r>
          </a:p>
        </p:txBody>
      </p:sp>
      <p:pic>
        <p:nvPicPr>
          <p:cNvPr id="14" name="Graphic 13" descr="Scales of justice with solid fill">
            <a:extLst>
              <a:ext uri="{FF2B5EF4-FFF2-40B4-BE49-F238E27FC236}">
                <a16:creationId xmlns:a16="http://schemas.microsoft.com/office/drawing/2014/main" id="{83EFE1F0-67FF-F0A3-39E2-91006FA15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8147" y="4190350"/>
            <a:ext cx="914400" cy="914400"/>
          </a:xfrm>
          <a:prstGeom prst="rect">
            <a:avLst/>
          </a:prstGeom>
        </p:spPr>
      </p:pic>
      <p:pic>
        <p:nvPicPr>
          <p:cNvPr id="17" name="Graphic 16" descr="Production with solid fill">
            <a:extLst>
              <a:ext uri="{FF2B5EF4-FFF2-40B4-BE49-F238E27FC236}">
                <a16:creationId xmlns:a16="http://schemas.microsoft.com/office/drawing/2014/main" id="{9355CDE6-9E29-F6D0-3A04-EFD9C1FDF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9455" y="4207228"/>
            <a:ext cx="914400" cy="914400"/>
          </a:xfrm>
          <a:prstGeom prst="rect">
            <a:avLst/>
          </a:prstGeom>
        </p:spPr>
      </p:pic>
      <p:pic>
        <p:nvPicPr>
          <p:cNvPr id="19" name="Graphic 18" descr="Building with solid fill">
            <a:extLst>
              <a:ext uri="{FF2B5EF4-FFF2-40B4-BE49-F238E27FC236}">
                <a16:creationId xmlns:a16="http://schemas.microsoft.com/office/drawing/2014/main" id="{6CAD1939-DB13-B153-7452-2FC0E7615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03198" y="1163852"/>
            <a:ext cx="808411" cy="808411"/>
          </a:xfrm>
          <a:prstGeom prst="rect">
            <a:avLst/>
          </a:prstGeom>
        </p:spPr>
      </p:pic>
      <p:pic>
        <p:nvPicPr>
          <p:cNvPr id="20" name="object 52">
            <a:extLst>
              <a:ext uri="{FF2B5EF4-FFF2-40B4-BE49-F238E27FC236}">
                <a16:creationId xmlns:a16="http://schemas.microsoft.com/office/drawing/2014/main" id="{BBD39308-AFE1-5C6F-89F3-1DDAB13AACE5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986" y="4124515"/>
            <a:ext cx="886080" cy="833479"/>
          </a:xfrm>
          <a:prstGeom prst="rect">
            <a:avLst/>
          </a:prstGeom>
        </p:spPr>
      </p:pic>
      <p:pic>
        <p:nvPicPr>
          <p:cNvPr id="21" name="Graphic 20" descr="Construction worker male with solid fill">
            <a:extLst>
              <a:ext uri="{FF2B5EF4-FFF2-40B4-BE49-F238E27FC236}">
                <a16:creationId xmlns:a16="http://schemas.microsoft.com/office/drawing/2014/main" id="{3B71809D-099C-62EF-6FCA-F52433BB87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41670" y="4190350"/>
            <a:ext cx="868308" cy="868308"/>
          </a:xfrm>
          <a:prstGeom prst="rect">
            <a:avLst/>
          </a:prstGeom>
        </p:spPr>
      </p:pic>
      <p:pic>
        <p:nvPicPr>
          <p:cNvPr id="23" name="Graphic 22" descr="House with solid fill">
            <a:extLst>
              <a:ext uri="{FF2B5EF4-FFF2-40B4-BE49-F238E27FC236}">
                <a16:creationId xmlns:a16="http://schemas.microsoft.com/office/drawing/2014/main" id="{B43FD988-8AEE-AF1C-6313-15EF1AAA85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02505" y="1118390"/>
            <a:ext cx="774429" cy="774429"/>
          </a:xfrm>
          <a:prstGeom prst="rect">
            <a:avLst/>
          </a:prstGeom>
        </p:spPr>
      </p:pic>
      <p:pic>
        <p:nvPicPr>
          <p:cNvPr id="25" name="Graphic 24" descr="Ribbon with solid fill">
            <a:extLst>
              <a:ext uri="{FF2B5EF4-FFF2-40B4-BE49-F238E27FC236}">
                <a16:creationId xmlns:a16="http://schemas.microsoft.com/office/drawing/2014/main" id="{BBAC4782-8B50-3576-F936-4F32AFEC06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356337" y="1184493"/>
            <a:ext cx="846861" cy="846861"/>
          </a:xfrm>
          <a:prstGeom prst="rect">
            <a:avLst/>
          </a:prstGeom>
        </p:spPr>
      </p:pic>
      <p:pic>
        <p:nvPicPr>
          <p:cNvPr id="27" name="Graphic 26" descr="Leaf with solid fill">
            <a:extLst>
              <a:ext uri="{FF2B5EF4-FFF2-40B4-BE49-F238E27FC236}">
                <a16:creationId xmlns:a16="http://schemas.microsoft.com/office/drawing/2014/main" id="{F88E0C42-84C1-961D-B1F7-5D55351AC48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184841" y="1159448"/>
            <a:ext cx="692312" cy="692312"/>
          </a:xfrm>
          <a:prstGeom prst="rect">
            <a:avLst/>
          </a:prstGeom>
        </p:spPr>
      </p:pic>
      <p:pic>
        <p:nvPicPr>
          <p:cNvPr id="29" name="Picture 4" descr="checklist Icon 5665713">
            <a:extLst>
              <a:ext uri="{FF2B5EF4-FFF2-40B4-BE49-F238E27FC236}">
                <a16:creationId xmlns:a16="http://schemas.microsoft.com/office/drawing/2014/main" id="{780F291B-5D69-2F2D-9819-5CC464AD3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71" y="4193385"/>
            <a:ext cx="726957" cy="72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Graphic 30" descr="Ruler with solid fill">
            <a:extLst>
              <a:ext uri="{FF2B5EF4-FFF2-40B4-BE49-F238E27FC236}">
                <a16:creationId xmlns:a16="http://schemas.microsoft.com/office/drawing/2014/main" id="{100BC1F0-E2EB-E389-AFA4-2CBBD6D0309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291092" y="4225166"/>
            <a:ext cx="720517" cy="7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459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8F831B5-8618-7FA0-33F6-A061B45B76F2}"/>
              </a:ext>
            </a:extLst>
          </p:cNvPr>
          <p:cNvSpPr/>
          <p:nvPr/>
        </p:nvSpPr>
        <p:spPr>
          <a:xfrm>
            <a:off x="9368770" y="1510013"/>
            <a:ext cx="2807206" cy="50709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USA">
            <a:extLst>
              <a:ext uri="{FF2B5EF4-FFF2-40B4-BE49-F238E27FC236}">
                <a16:creationId xmlns:a16="http://schemas.microsoft.com/office/drawing/2014/main" id="{786E43EF-E69F-828B-864B-84D5940781E2}"/>
              </a:ext>
            </a:extLst>
          </p:cNvPr>
          <p:cNvGrpSpPr/>
          <p:nvPr/>
        </p:nvGrpSpPr>
        <p:grpSpPr>
          <a:xfrm>
            <a:off x="-198245" y="1642217"/>
            <a:ext cx="9506817" cy="4840161"/>
            <a:chOff x="1471128" y="778934"/>
            <a:chExt cx="9486489" cy="5058889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9" name="Wyoming">
              <a:extLst>
                <a:ext uri="{FF2B5EF4-FFF2-40B4-BE49-F238E27FC236}">
                  <a16:creationId xmlns:a16="http://schemas.microsoft.com/office/drawing/2014/main" id="{127D2318-1309-8289-C5C1-4C174419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3305" y="1693424"/>
              <a:ext cx="1076658" cy="755666"/>
            </a:xfrm>
            <a:custGeom>
              <a:avLst/>
              <a:gdLst>
                <a:gd name="T0" fmla="*/ 204 w 644"/>
                <a:gd name="T1" fmla="*/ 452 h 452"/>
                <a:gd name="T2" fmla="*/ 206 w 644"/>
                <a:gd name="T3" fmla="*/ 452 h 452"/>
                <a:gd name="T4" fmla="*/ 644 w 644"/>
                <a:gd name="T5" fmla="*/ 452 h 452"/>
                <a:gd name="T6" fmla="*/ 644 w 644"/>
                <a:gd name="T7" fmla="*/ 203 h 452"/>
                <a:gd name="T8" fmla="*/ 644 w 644"/>
                <a:gd name="T9" fmla="*/ 201 h 452"/>
                <a:gd name="T10" fmla="*/ 644 w 644"/>
                <a:gd name="T11" fmla="*/ 0 h 452"/>
                <a:gd name="T12" fmla="*/ 0 w 644"/>
                <a:gd name="T13" fmla="*/ 0 h 452"/>
                <a:gd name="T14" fmla="*/ 0 w 644"/>
                <a:gd name="T15" fmla="*/ 26 h 452"/>
                <a:gd name="T16" fmla="*/ 0 w 644"/>
                <a:gd name="T17" fmla="*/ 28 h 452"/>
                <a:gd name="T18" fmla="*/ 0 w 644"/>
                <a:gd name="T19" fmla="*/ 317 h 452"/>
                <a:gd name="T20" fmla="*/ 0 w 644"/>
                <a:gd name="T21" fmla="*/ 317 h 452"/>
                <a:gd name="T22" fmla="*/ 0 w 644"/>
                <a:gd name="T23" fmla="*/ 452 h 452"/>
                <a:gd name="T24" fmla="*/ 204 w 644"/>
                <a:gd name="T25" fmla="*/ 452 h 452"/>
                <a:gd name="T26" fmla="*/ 204 w 644"/>
                <a:gd name="T27" fmla="*/ 452 h 452"/>
                <a:gd name="T28" fmla="*/ 204 w 644"/>
                <a:gd name="T29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4" h="452">
                  <a:moveTo>
                    <a:pt x="204" y="452"/>
                  </a:moveTo>
                  <a:lnTo>
                    <a:pt x="206" y="452"/>
                  </a:lnTo>
                  <a:lnTo>
                    <a:pt x="644" y="452"/>
                  </a:lnTo>
                  <a:lnTo>
                    <a:pt x="644" y="203"/>
                  </a:lnTo>
                  <a:lnTo>
                    <a:pt x="644" y="201"/>
                  </a:lnTo>
                  <a:lnTo>
                    <a:pt x="644" y="0"/>
                  </a:lnTo>
                  <a:lnTo>
                    <a:pt x="0" y="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0" y="452"/>
                  </a:lnTo>
                  <a:lnTo>
                    <a:pt x="204" y="452"/>
                  </a:lnTo>
                  <a:lnTo>
                    <a:pt x="204" y="452"/>
                  </a:lnTo>
                  <a:lnTo>
                    <a:pt x="204" y="452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0" name="Wisconsin">
              <a:extLst>
                <a:ext uri="{FF2B5EF4-FFF2-40B4-BE49-F238E27FC236}">
                  <a16:creationId xmlns:a16="http://schemas.microsoft.com/office/drawing/2014/main" id="{81F35281-D09F-79D6-CD55-16A0C9C6A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274" y="1349027"/>
              <a:ext cx="897772" cy="819196"/>
            </a:xfrm>
            <a:custGeom>
              <a:avLst/>
              <a:gdLst>
                <a:gd name="T0" fmla="*/ 18 w 227"/>
                <a:gd name="T1" fmla="*/ 20 h 207"/>
                <a:gd name="T2" fmla="*/ 0 w 227"/>
                <a:gd name="T3" fmla="*/ 49 h 207"/>
                <a:gd name="T4" fmla="*/ 2 w 227"/>
                <a:gd name="T5" fmla="*/ 70 h 207"/>
                <a:gd name="T6" fmla="*/ 4 w 227"/>
                <a:gd name="T7" fmla="*/ 93 h 207"/>
                <a:gd name="T8" fmla="*/ 43 w 227"/>
                <a:gd name="T9" fmla="*/ 129 h 207"/>
                <a:gd name="T10" fmla="*/ 56 w 227"/>
                <a:gd name="T11" fmla="*/ 145 h 207"/>
                <a:gd name="T12" fmla="*/ 56 w 227"/>
                <a:gd name="T13" fmla="*/ 146 h 207"/>
                <a:gd name="T14" fmla="*/ 55 w 227"/>
                <a:gd name="T15" fmla="*/ 156 h 207"/>
                <a:gd name="T16" fmla="*/ 55 w 227"/>
                <a:gd name="T17" fmla="*/ 158 h 207"/>
                <a:gd name="T18" fmla="*/ 57 w 227"/>
                <a:gd name="T19" fmla="*/ 172 h 207"/>
                <a:gd name="T20" fmla="*/ 76 w 227"/>
                <a:gd name="T21" fmla="*/ 202 h 207"/>
                <a:gd name="T22" fmla="*/ 80 w 227"/>
                <a:gd name="T23" fmla="*/ 207 h 207"/>
                <a:gd name="T24" fmla="*/ 195 w 227"/>
                <a:gd name="T25" fmla="*/ 203 h 207"/>
                <a:gd name="T26" fmla="*/ 227 w 227"/>
                <a:gd name="T27" fmla="*/ 94 h 207"/>
                <a:gd name="T28" fmla="*/ 215 w 227"/>
                <a:gd name="T29" fmla="*/ 118 h 207"/>
                <a:gd name="T30" fmla="*/ 192 w 227"/>
                <a:gd name="T31" fmla="*/ 133 h 207"/>
                <a:gd name="T32" fmla="*/ 198 w 227"/>
                <a:gd name="T33" fmla="*/ 119 h 207"/>
                <a:gd name="T34" fmla="*/ 197 w 227"/>
                <a:gd name="T35" fmla="*/ 112 h 207"/>
                <a:gd name="T36" fmla="*/ 196 w 227"/>
                <a:gd name="T37" fmla="*/ 91 h 207"/>
                <a:gd name="T38" fmla="*/ 197 w 227"/>
                <a:gd name="T39" fmla="*/ 89 h 207"/>
                <a:gd name="T40" fmla="*/ 193 w 227"/>
                <a:gd name="T41" fmla="*/ 82 h 207"/>
                <a:gd name="T42" fmla="*/ 180 w 227"/>
                <a:gd name="T43" fmla="*/ 68 h 207"/>
                <a:gd name="T44" fmla="*/ 179 w 227"/>
                <a:gd name="T45" fmla="*/ 61 h 207"/>
                <a:gd name="T46" fmla="*/ 148 w 227"/>
                <a:gd name="T47" fmla="*/ 50 h 207"/>
                <a:gd name="T48" fmla="*/ 141 w 227"/>
                <a:gd name="T49" fmla="*/ 45 h 207"/>
                <a:gd name="T50" fmla="*/ 140 w 227"/>
                <a:gd name="T51" fmla="*/ 45 h 207"/>
                <a:gd name="T52" fmla="*/ 140 w 227"/>
                <a:gd name="T53" fmla="*/ 45 h 207"/>
                <a:gd name="T54" fmla="*/ 138 w 227"/>
                <a:gd name="T55" fmla="*/ 44 h 207"/>
                <a:gd name="T56" fmla="*/ 123 w 227"/>
                <a:gd name="T57" fmla="*/ 44 h 207"/>
                <a:gd name="T58" fmla="*/ 109 w 227"/>
                <a:gd name="T59" fmla="*/ 39 h 207"/>
                <a:gd name="T60" fmla="*/ 100 w 227"/>
                <a:gd name="T61" fmla="*/ 29 h 207"/>
                <a:gd name="T62" fmla="*/ 82 w 227"/>
                <a:gd name="T63" fmla="*/ 20 h 207"/>
                <a:gd name="T64" fmla="*/ 78 w 227"/>
                <a:gd name="T65" fmla="*/ 20 h 207"/>
                <a:gd name="T66" fmla="*/ 82 w 227"/>
                <a:gd name="T67" fmla="*/ 4 h 207"/>
                <a:gd name="T68" fmla="*/ 51 w 227"/>
                <a:gd name="T69" fmla="*/ 20 h 207"/>
                <a:gd name="T70" fmla="*/ 35 w 227"/>
                <a:gd name="T71" fmla="*/ 20 h 207"/>
                <a:gd name="T72" fmla="*/ 24 w 227"/>
                <a:gd name="T73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7" h="207">
                  <a:moveTo>
                    <a:pt x="21" y="15"/>
                  </a:moveTo>
                  <a:cubicBezTo>
                    <a:pt x="20" y="16"/>
                    <a:pt x="18" y="18"/>
                    <a:pt x="18" y="20"/>
                  </a:cubicBezTo>
                  <a:cubicBezTo>
                    <a:pt x="16" y="29"/>
                    <a:pt x="10" y="30"/>
                    <a:pt x="9" y="3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4" y="78"/>
                    <a:pt x="1" y="81"/>
                    <a:pt x="0" y="82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4" y="129"/>
                    <a:pt x="46" y="132"/>
                    <a:pt x="55" y="143"/>
                  </a:cubicBezTo>
                  <a:cubicBezTo>
                    <a:pt x="56" y="144"/>
                    <a:pt x="56" y="144"/>
                    <a:pt x="56" y="145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6" y="146"/>
                    <a:pt x="56" y="146"/>
                    <a:pt x="56" y="146"/>
                  </a:cubicBezTo>
                  <a:cubicBezTo>
                    <a:pt x="56" y="146"/>
                    <a:pt x="55" y="147"/>
                    <a:pt x="55" y="150"/>
                  </a:cubicBezTo>
                  <a:cubicBezTo>
                    <a:pt x="55" y="152"/>
                    <a:pt x="55" y="154"/>
                    <a:pt x="55" y="156"/>
                  </a:cubicBezTo>
                  <a:cubicBezTo>
                    <a:pt x="56" y="158"/>
                    <a:pt x="56" y="158"/>
                    <a:pt x="56" y="158"/>
                  </a:cubicBezTo>
                  <a:cubicBezTo>
                    <a:pt x="55" y="158"/>
                    <a:pt x="55" y="158"/>
                    <a:pt x="55" y="158"/>
                  </a:cubicBezTo>
                  <a:cubicBezTo>
                    <a:pt x="56" y="164"/>
                    <a:pt x="57" y="170"/>
                    <a:pt x="57" y="172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76" y="202"/>
                    <a:pt x="76" y="202"/>
                    <a:pt x="76" y="202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196" y="207"/>
                    <a:pt x="196" y="207"/>
                    <a:pt x="196" y="207"/>
                  </a:cubicBezTo>
                  <a:cubicBezTo>
                    <a:pt x="195" y="203"/>
                    <a:pt x="195" y="203"/>
                    <a:pt x="195" y="203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94"/>
                    <a:pt x="227" y="94"/>
                    <a:pt x="227" y="94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2" y="129"/>
                    <a:pt x="192" y="129"/>
                    <a:pt x="192" y="129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8" y="118"/>
                    <a:pt x="198" y="118"/>
                    <a:pt x="198" y="118"/>
                  </a:cubicBezTo>
                  <a:cubicBezTo>
                    <a:pt x="198" y="116"/>
                    <a:pt x="198" y="114"/>
                    <a:pt x="197" y="112"/>
                  </a:cubicBezTo>
                  <a:cubicBezTo>
                    <a:pt x="196" y="109"/>
                    <a:pt x="196" y="106"/>
                    <a:pt x="196" y="104"/>
                  </a:cubicBezTo>
                  <a:cubicBezTo>
                    <a:pt x="197" y="100"/>
                    <a:pt x="197" y="95"/>
                    <a:pt x="196" y="91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5" y="87"/>
                    <a:pt x="195" y="87"/>
                    <a:pt x="195" y="87"/>
                  </a:cubicBezTo>
                  <a:cubicBezTo>
                    <a:pt x="193" y="83"/>
                    <a:pt x="193" y="83"/>
                    <a:pt x="193" y="82"/>
                  </a:cubicBezTo>
                  <a:cubicBezTo>
                    <a:pt x="192" y="82"/>
                    <a:pt x="192" y="81"/>
                    <a:pt x="191" y="80"/>
                  </a:cubicBezTo>
                  <a:cubicBezTo>
                    <a:pt x="187" y="76"/>
                    <a:pt x="181" y="69"/>
                    <a:pt x="180" y="68"/>
                  </a:cubicBezTo>
                  <a:cubicBezTo>
                    <a:pt x="180" y="67"/>
                    <a:pt x="183" y="64"/>
                    <a:pt x="183" y="63"/>
                  </a:cubicBezTo>
                  <a:cubicBezTo>
                    <a:pt x="182" y="62"/>
                    <a:pt x="181" y="61"/>
                    <a:pt x="179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50"/>
                    <a:pt x="148" y="50"/>
                    <a:pt x="148" y="50"/>
                  </a:cubicBezTo>
                  <a:cubicBezTo>
                    <a:pt x="149" y="49"/>
                    <a:pt x="148" y="47"/>
                    <a:pt x="144" y="46"/>
                  </a:cubicBezTo>
                  <a:cubicBezTo>
                    <a:pt x="142" y="45"/>
                    <a:pt x="141" y="45"/>
                    <a:pt x="141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9" y="44"/>
                    <a:pt x="139" y="44"/>
                    <a:pt x="138" y="44"/>
                  </a:cubicBezTo>
                  <a:cubicBezTo>
                    <a:pt x="137" y="43"/>
                    <a:pt x="135" y="43"/>
                    <a:pt x="132" y="43"/>
                  </a:cubicBezTo>
                  <a:cubicBezTo>
                    <a:pt x="127" y="43"/>
                    <a:pt x="123" y="44"/>
                    <a:pt x="123" y="44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4"/>
                    <a:pt x="82" y="24"/>
                    <a:pt x="82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6"/>
                    <a:pt x="27" y="15"/>
                    <a:pt x="24" y="15"/>
                  </a:cubicBezTo>
                  <a:cubicBezTo>
                    <a:pt x="23" y="15"/>
                    <a:pt x="22" y="15"/>
                    <a:pt x="21" y="15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1" name="West Virginia">
              <a:extLst>
                <a:ext uri="{FF2B5EF4-FFF2-40B4-BE49-F238E27FC236}">
                  <a16:creationId xmlns:a16="http://schemas.microsoft.com/office/drawing/2014/main" id="{BA856200-BC92-7D83-EF98-F82C87FC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122" y="2666428"/>
              <a:ext cx="785760" cy="578453"/>
            </a:xfrm>
            <a:custGeom>
              <a:avLst/>
              <a:gdLst>
                <a:gd name="T0" fmla="*/ 79 w 199"/>
                <a:gd name="T1" fmla="*/ 0 h 146"/>
                <a:gd name="T2" fmla="*/ 74 w 199"/>
                <a:gd name="T3" fmla="*/ 17 h 146"/>
                <a:gd name="T4" fmla="*/ 74 w 199"/>
                <a:gd name="T5" fmla="*/ 29 h 146"/>
                <a:gd name="T6" fmla="*/ 74 w 199"/>
                <a:gd name="T7" fmla="*/ 41 h 146"/>
                <a:gd name="T8" fmla="*/ 69 w 199"/>
                <a:gd name="T9" fmla="*/ 53 h 146"/>
                <a:gd name="T10" fmla="*/ 59 w 199"/>
                <a:gd name="T11" fmla="*/ 64 h 146"/>
                <a:gd name="T12" fmla="*/ 49 w 199"/>
                <a:gd name="T13" fmla="*/ 71 h 146"/>
                <a:gd name="T14" fmla="*/ 44 w 199"/>
                <a:gd name="T15" fmla="*/ 75 h 146"/>
                <a:gd name="T16" fmla="*/ 36 w 199"/>
                <a:gd name="T17" fmla="*/ 80 h 146"/>
                <a:gd name="T18" fmla="*/ 20 w 199"/>
                <a:gd name="T19" fmla="*/ 87 h 146"/>
                <a:gd name="T20" fmla="*/ 4 w 199"/>
                <a:gd name="T21" fmla="*/ 100 h 146"/>
                <a:gd name="T22" fmla="*/ 4 w 199"/>
                <a:gd name="T23" fmla="*/ 103 h 146"/>
                <a:gd name="T24" fmla="*/ 2 w 199"/>
                <a:gd name="T25" fmla="*/ 109 h 146"/>
                <a:gd name="T26" fmla="*/ 0 w 199"/>
                <a:gd name="T27" fmla="*/ 122 h 146"/>
                <a:gd name="T28" fmla="*/ 1 w 199"/>
                <a:gd name="T29" fmla="*/ 129 h 146"/>
                <a:gd name="T30" fmla="*/ 5 w 199"/>
                <a:gd name="T31" fmla="*/ 133 h 146"/>
                <a:gd name="T32" fmla="*/ 11 w 199"/>
                <a:gd name="T33" fmla="*/ 138 h 146"/>
                <a:gd name="T34" fmla="*/ 13 w 199"/>
                <a:gd name="T35" fmla="*/ 137 h 146"/>
                <a:gd name="T36" fmla="*/ 16 w 199"/>
                <a:gd name="T37" fmla="*/ 141 h 146"/>
                <a:gd name="T38" fmla="*/ 18 w 199"/>
                <a:gd name="T39" fmla="*/ 144 h 146"/>
                <a:gd name="T40" fmla="*/ 20 w 199"/>
                <a:gd name="T41" fmla="*/ 144 h 146"/>
                <a:gd name="T42" fmla="*/ 23 w 199"/>
                <a:gd name="T43" fmla="*/ 144 h 146"/>
                <a:gd name="T44" fmla="*/ 26 w 199"/>
                <a:gd name="T45" fmla="*/ 144 h 146"/>
                <a:gd name="T46" fmla="*/ 30 w 199"/>
                <a:gd name="T47" fmla="*/ 144 h 146"/>
                <a:gd name="T48" fmla="*/ 33 w 199"/>
                <a:gd name="T49" fmla="*/ 144 h 146"/>
                <a:gd name="T50" fmla="*/ 37 w 199"/>
                <a:gd name="T51" fmla="*/ 144 h 146"/>
                <a:gd name="T52" fmla="*/ 41 w 199"/>
                <a:gd name="T53" fmla="*/ 145 h 146"/>
                <a:gd name="T54" fmla="*/ 46 w 199"/>
                <a:gd name="T55" fmla="*/ 145 h 146"/>
                <a:gd name="T56" fmla="*/ 47 w 199"/>
                <a:gd name="T57" fmla="*/ 145 h 146"/>
                <a:gd name="T58" fmla="*/ 50 w 199"/>
                <a:gd name="T59" fmla="*/ 145 h 146"/>
                <a:gd name="T60" fmla="*/ 55 w 199"/>
                <a:gd name="T61" fmla="*/ 145 h 146"/>
                <a:gd name="T62" fmla="*/ 58 w 199"/>
                <a:gd name="T63" fmla="*/ 146 h 146"/>
                <a:gd name="T64" fmla="*/ 59 w 199"/>
                <a:gd name="T65" fmla="*/ 146 h 146"/>
                <a:gd name="T66" fmla="*/ 64 w 199"/>
                <a:gd name="T67" fmla="*/ 146 h 146"/>
                <a:gd name="T68" fmla="*/ 70 w 199"/>
                <a:gd name="T69" fmla="*/ 144 h 146"/>
                <a:gd name="T70" fmla="*/ 104 w 199"/>
                <a:gd name="T71" fmla="*/ 142 h 146"/>
                <a:gd name="T72" fmla="*/ 108 w 199"/>
                <a:gd name="T73" fmla="*/ 133 h 146"/>
                <a:gd name="T74" fmla="*/ 114 w 199"/>
                <a:gd name="T75" fmla="*/ 128 h 146"/>
                <a:gd name="T76" fmla="*/ 114 w 199"/>
                <a:gd name="T77" fmla="*/ 128 h 146"/>
                <a:gd name="T78" fmla="*/ 117 w 199"/>
                <a:gd name="T79" fmla="*/ 126 h 146"/>
                <a:gd name="T80" fmla="*/ 115 w 199"/>
                <a:gd name="T81" fmla="*/ 126 h 146"/>
                <a:gd name="T82" fmla="*/ 116 w 199"/>
                <a:gd name="T83" fmla="*/ 124 h 146"/>
                <a:gd name="T84" fmla="*/ 120 w 199"/>
                <a:gd name="T85" fmla="*/ 118 h 146"/>
                <a:gd name="T86" fmla="*/ 128 w 199"/>
                <a:gd name="T87" fmla="*/ 106 h 146"/>
                <a:gd name="T88" fmla="*/ 136 w 199"/>
                <a:gd name="T89" fmla="*/ 104 h 146"/>
                <a:gd name="T90" fmla="*/ 143 w 199"/>
                <a:gd name="T91" fmla="*/ 91 h 146"/>
                <a:gd name="T92" fmla="*/ 151 w 199"/>
                <a:gd name="T93" fmla="*/ 88 h 146"/>
                <a:gd name="T94" fmla="*/ 160 w 199"/>
                <a:gd name="T95" fmla="*/ 77 h 146"/>
                <a:gd name="T96" fmla="*/ 166 w 199"/>
                <a:gd name="T97" fmla="*/ 72 h 146"/>
                <a:gd name="T98" fmla="*/ 174 w 199"/>
                <a:gd name="T99" fmla="*/ 70 h 146"/>
                <a:gd name="T100" fmla="*/ 183 w 199"/>
                <a:gd name="T101" fmla="*/ 74 h 146"/>
                <a:gd name="T102" fmla="*/ 186 w 199"/>
                <a:gd name="T103" fmla="*/ 67 h 146"/>
                <a:gd name="T104" fmla="*/ 195 w 199"/>
                <a:gd name="T105" fmla="*/ 67 h 146"/>
                <a:gd name="T106" fmla="*/ 196 w 199"/>
                <a:gd name="T107" fmla="*/ 65 h 146"/>
                <a:gd name="T108" fmla="*/ 199 w 199"/>
                <a:gd name="T109" fmla="*/ 62 h 146"/>
                <a:gd name="T110" fmla="*/ 192 w 199"/>
                <a:gd name="T111" fmla="*/ 60 h 146"/>
                <a:gd name="T112" fmla="*/ 157 w 199"/>
                <a:gd name="T113" fmla="*/ 61 h 146"/>
                <a:gd name="T114" fmla="*/ 140 w 199"/>
                <a:gd name="T115" fmla="*/ 60 h 146"/>
                <a:gd name="T116" fmla="*/ 129 w 199"/>
                <a:gd name="T117" fmla="*/ 62 h 146"/>
                <a:gd name="T118" fmla="*/ 117 w 199"/>
                <a:gd name="T119" fmla="*/ 66 h 146"/>
                <a:gd name="T120" fmla="*/ 81 w 199"/>
                <a:gd name="T121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9" h="146">
                  <a:moveTo>
                    <a:pt x="81" y="0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4" y="19"/>
                    <a:pt x="75" y="22"/>
                    <a:pt x="74" y="24"/>
                  </a:cubicBezTo>
                  <a:cubicBezTo>
                    <a:pt x="74" y="26"/>
                    <a:pt x="74" y="27"/>
                    <a:pt x="74" y="29"/>
                  </a:cubicBezTo>
                  <a:cubicBezTo>
                    <a:pt x="74" y="30"/>
                    <a:pt x="74" y="31"/>
                    <a:pt x="74" y="33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5"/>
                    <a:pt x="45" y="75"/>
                    <a:pt x="44" y="75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29" y="83"/>
                    <a:pt x="23" y="85"/>
                  </a:cubicBezTo>
                  <a:cubicBezTo>
                    <a:pt x="20" y="85"/>
                    <a:pt x="20" y="86"/>
                    <a:pt x="20" y="87"/>
                  </a:cubicBezTo>
                  <a:cubicBezTo>
                    <a:pt x="21" y="89"/>
                    <a:pt x="20" y="91"/>
                    <a:pt x="18" y="92"/>
                  </a:cubicBezTo>
                  <a:cubicBezTo>
                    <a:pt x="13" y="95"/>
                    <a:pt x="5" y="100"/>
                    <a:pt x="4" y="100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2"/>
                    <a:pt x="1" y="114"/>
                    <a:pt x="1" y="115"/>
                  </a:cubicBezTo>
                  <a:cubicBezTo>
                    <a:pt x="1" y="117"/>
                    <a:pt x="0" y="120"/>
                    <a:pt x="0" y="122"/>
                  </a:cubicBezTo>
                  <a:cubicBezTo>
                    <a:pt x="0" y="123"/>
                    <a:pt x="0" y="123"/>
                    <a:pt x="0" y="124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3" y="132"/>
                    <a:pt x="4" y="132"/>
                    <a:pt x="5" y="133"/>
                  </a:cubicBezTo>
                  <a:cubicBezTo>
                    <a:pt x="6" y="134"/>
                    <a:pt x="7" y="135"/>
                    <a:pt x="9" y="137"/>
                  </a:cubicBezTo>
                  <a:cubicBezTo>
                    <a:pt x="9" y="138"/>
                    <a:pt x="10" y="138"/>
                    <a:pt x="11" y="138"/>
                  </a:cubicBezTo>
                  <a:cubicBezTo>
                    <a:pt x="11" y="138"/>
                    <a:pt x="11" y="138"/>
                    <a:pt x="12" y="138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4" y="138"/>
                    <a:pt x="14" y="138"/>
                    <a:pt x="14" y="138"/>
                  </a:cubicBezTo>
                  <a:cubicBezTo>
                    <a:pt x="14" y="139"/>
                    <a:pt x="15" y="140"/>
                    <a:pt x="16" y="141"/>
                  </a:cubicBezTo>
                  <a:cubicBezTo>
                    <a:pt x="17" y="142"/>
                    <a:pt x="18" y="143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1" y="144"/>
                    <a:pt x="21" y="144"/>
                    <a:pt x="22" y="144"/>
                  </a:cubicBezTo>
                  <a:cubicBezTo>
                    <a:pt x="22" y="144"/>
                    <a:pt x="22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4" y="144"/>
                    <a:pt x="25" y="144"/>
                    <a:pt x="26" y="144"/>
                  </a:cubicBezTo>
                  <a:cubicBezTo>
                    <a:pt x="27" y="144"/>
                    <a:pt x="28" y="144"/>
                    <a:pt x="29" y="144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2" y="145"/>
                    <a:pt x="33" y="145"/>
                    <a:pt x="33" y="144"/>
                  </a:cubicBezTo>
                  <a:cubicBezTo>
                    <a:pt x="34" y="144"/>
                    <a:pt x="35" y="144"/>
                    <a:pt x="35" y="144"/>
                  </a:cubicBezTo>
                  <a:cubicBezTo>
                    <a:pt x="36" y="144"/>
                    <a:pt x="36" y="144"/>
                    <a:pt x="37" y="144"/>
                  </a:cubicBezTo>
                  <a:cubicBezTo>
                    <a:pt x="37" y="145"/>
                    <a:pt x="38" y="145"/>
                    <a:pt x="39" y="145"/>
                  </a:cubicBezTo>
                  <a:cubicBezTo>
                    <a:pt x="40" y="145"/>
                    <a:pt x="41" y="145"/>
                    <a:pt x="41" y="145"/>
                  </a:cubicBezTo>
                  <a:cubicBezTo>
                    <a:pt x="42" y="145"/>
                    <a:pt x="43" y="145"/>
                    <a:pt x="44" y="145"/>
                  </a:cubicBezTo>
                  <a:cubicBezTo>
                    <a:pt x="45" y="145"/>
                    <a:pt x="45" y="145"/>
                    <a:pt x="46" y="145"/>
                  </a:cubicBezTo>
                  <a:cubicBezTo>
                    <a:pt x="46" y="145"/>
                    <a:pt x="46" y="145"/>
                    <a:pt x="47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8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6" y="145"/>
                    <a:pt x="57" y="145"/>
                    <a:pt x="58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0" y="146"/>
                    <a:pt x="61" y="146"/>
                    <a:pt x="62" y="146"/>
                  </a:cubicBezTo>
                  <a:cubicBezTo>
                    <a:pt x="63" y="146"/>
                    <a:pt x="64" y="146"/>
                    <a:pt x="6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7" y="146"/>
                    <a:pt x="70" y="145"/>
                    <a:pt x="70" y="144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4" y="138"/>
                    <a:pt x="104" y="138"/>
                    <a:pt x="104" y="138"/>
                  </a:cubicBezTo>
                  <a:cubicBezTo>
                    <a:pt x="104" y="137"/>
                    <a:pt x="108" y="135"/>
                    <a:pt x="108" y="133"/>
                  </a:cubicBezTo>
                  <a:cubicBezTo>
                    <a:pt x="109" y="132"/>
                    <a:pt x="110" y="130"/>
                    <a:pt x="111" y="127"/>
                  </a:cubicBezTo>
                  <a:cubicBezTo>
                    <a:pt x="112" y="127"/>
                    <a:pt x="113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4" y="128"/>
                    <a:pt x="114" y="128"/>
                    <a:pt x="114" y="128"/>
                  </a:cubicBezTo>
                  <a:cubicBezTo>
                    <a:pt x="115" y="128"/>
                    <a:pt x="115" y="128"/>
                    <a:pt x="115" y="128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6"/>
                    <a:pt x="115" y="126"/>
                    <a:pt x="115" y="126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16" y="124"/>
                    <a:pt x="116" y="124"/>
                    <a:pt x="116" y="124"/>
                  </a:cubicBezTo>
                  <a:cubicBezTo>
                    <a:pt x="118" y="121"/>
                    <a:pt x="119" y="120"/>
                    <a:pt x="119" y="120"/>
                  </a:cubicBezTo>
                  <a:cubicBezTo>
                    <a:pt x="119" y="120"/>
                    <a:pt x="119" y="120"/>
                    <a:pt x="120" y="118"/>
                  </a:cubicBezTo>
                  <a:cubicBezTo>
                    <a:pt x="122" y="116"/>
                    <a:pt x="121" y="110"/>
                    <a:pt x="120" y="109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36" y="104"/>
                    <a:pt x="136" y="104"/>
                    <a:pt x="136" y="104"/>
                  </a:cubicBezTo>
                  <a:cubicBezTo>
                    <a:pt x="135" y="103"/>
                    <a:pt x="135" y="101"/>
                    <a:pt x="137" y="99"/>
                  </a:cubicBezTo>
                  <a:cubicBezTo>
                    <a:pt x="139" y="97"/>
                    <a:pt x="142" y="92"/>
                    <a:pt x="143" y="91"/>
                  </a:cubicBezTo>
                  <a:cubicBezTo>
                    <a:pt x="147" y="91"/>
                    <a:pt x="147" y="91"/>
                    <a:pt x="147" y="91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5" y="82"/>
                    <a:pt x="155" y="82"/>
                    <a:pt x="155" y="82"/>
                  </a:cubicBezTo>
                  <a:cubicBezTo>
                    <a:pt x="158" y="79"/>
                    <a:pt x="159" y="77"/>
                    <a:pt x="160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8" y="71"/>
                    <a:pt x="178" y="71"/>
                    <a:pt x="178" y="71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86" y="71"/>
                    <a:pt x="186" y="71"/>
                    <a:pt x="186" y="71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5" y="67"/>
                    <a:pt x="195" y="67"/>
                    <a:pt x="195" y="67"/>
                  </a:cubicBezTo>
                  <a:cubicBezTo>
                    <a:pt x="196" y="66"/>
                    <a:pt x="196" y="66"/>
                    <a:pt x="196" y="66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6" y="65"/>
                    <a:pt x="196" y="65"/>
                    <a:pt x="196" y="65"/>
                  </a:cubicBezTo>
                  <a:cubicBezTo>
                    <a:pt x="199" y="63"/>
                    <a:pt x="199" y="62"/>
                    <a:pt x="199" y="62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6" y="61"/>
                    <a:pt x="193" y="60"/>
                    <a:pt x="192" y="60"/>
                  </a:cubicBezTo>
                  <a:cubicBezTo>
                    <a:pt x="179" y="58"/>
                    <a:pt x="179" y="58"/>
                    <a:pt x="179" y="58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49" y="61"/>
                    <a:pt x="149" y="61"/>
                    <a:pt x="149" y="61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34" y="60"/>
                    <a:pt x="134" y="60"/>
                    <a:pt x="134" y="60"/>
                  </a:cubicBezTo>
                  <a:cubicBezTo>
                    <a:pt x="129" y="62"/>
                    <a:pt x="129" y="62"/>
                    <a:pt x="129" y="62"/>
                  </a:cubicBezTo>
                  <a:cubicBezTo>
                    <a:pt x="129" y="62"/>
                    <a:pt x="125" y="64"/>
                    <a:pt x="119" y="66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7" y="55"/>
                    <a:pt x="117" y="55"/>
                    <a:pt x="117" y="55"/>
                  </a:cubicBezTo>
                  <a:cubicBezTo>
                    <a:pt x="81" y="55"/>
                    <a:pt x="81" y="55"/>
                    <a:pt x="81" y="55"/>
                  </a:cubicBezTo>
                  <a:lnTo>
                    <a:pt x="81" y="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2" name="Washington">
              <a:extLst>
                <a:ext uri="{FF2B5EF4-FFF2-40B4-BE49-F238E27FC236}">
                  <a16:creationId xmlns:a16="http://schemas.microsoft.com/office/drawing/2014/main" id="{76DF78C6-4111-4B67-D594-76DCDD8B1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550" y="885931"/>
              <a:ext cx="1181983" cy="645326"/>
            </a:xfrm>
            <a:custGeom>
              <a:avLst/>
              <a:gdLst>
                <a:gd name="T0" fmla="*/ 79 w 299"/>
                <a:gd name="T1" fmla="*/ 152 h 163"/>
                <a:gd name="T2" fmla="*/ 79 w 299"/>
                <a:gd name="T3" fmla="*/ 163 h 163"/>
                <a:gd name="T4" fmla="*/ 205 w 299"/>
                <a:gd name="T5" fmla="*/ 163 h 163"/>
                <a:gd name="T6" fmla="*/ 222 w 299"/>
                <a:gd name="T7" fmla="*/ 148 h 163"/>
                <a:gd name="T8" fmla="*/ 261 w 299"/>
                <a:gd name="T9" fmla="*/ 148 h 163"/>
                <a:gd name="T10" fmla="*/ 272 w 299"/>
                <a:gd name="T11" fmla="*/ 148 h 163"/>
                <a:gd name="T12" fmla="*/ 282 w 299"/>
                <a:gd name="T13" fmla="*/ 148 h 163"/>
                <a:gd name="T14" fmla="*/ 293 w 299"/>
                <a:gd name="T15" fmla="*/ 149 h 163"/>
                <a:gd name="T16" fmla="*/ 298 w 299"/>
                <a:gd name="T17" fmla="*/ 149 h 163"/>
                <a:gd name="T18" fmla="*/ 299 w 299"/>
                <a:gd name="T19" fmla="*/ 149 h 163"/>
                <a:gd name="T20" fmla="*/ 299 w 299"/>
                <a:gd name="T21" fmla="*/ 149 h 163"/>
                <a:gd name="T22" fmla="*/ 299 w 299"/>
                <a:gd name="T23" fmla="*/ 149 h 163"/>
                <a:gd name="T24" fmla="*/ 299 w 299"/>
                <a:gd name="T25" fmla="*/ 0 h 163"/>
                <a:gd name="T26" fmla="*/ 74 w 299"/>
                <a:gd name="T27" fmla="*/ 0 h 163"/>
                <a:gd name="T28" fmla="*/ 78 w 299"/>
                <a:gd name="T29" fmla="*/ 4 h 163"/>
                <a:gd name="T30" fmla="*/ 82 w 299"/>
                <a:gd name="T31" fmla="*/ 12 h 163"/>
                <a:gd name="T32" fmla="*/ 86 w 299"/>
                <a:gd name="T33" fmla="*/ 12 h 163"/>
                <a:gd name="T34" fmla="*/ 94 w 299"/>
                <a:gd name="T35" fmla="*/ 12 h 163"/>
                <a:gd name="T36" fmla="*/ 94 w 299"/>
                <a:gd name="T37" fmla="*/ 16 h 163"/>
                <a:gd name="T38" fmla="*/ 90 w 299"/>
                <a:gd name="T39" fmla="*/ 16 h 163"/>
                <a:gd name="T40" fmla="*/ 90 w 299"/>
                <a:gd name="T41" fmla="*/ 24 h 163"/>
                <a:gd name="T42" fmla="*/ 86 w 299"/>
                <a:gd name="T43" fmla="*/ 28 h 163"/>
                <a:gd name="T44" fmla="*/ 82 w 299"/>
                <a:gd name="T45" fmla="*/ 28 h 163"/>
                <a:gd name="T46" fmla="*/ 86 w 299"/>
                <a:gd name="T47" fmla="*/ 32 h 163"/>
                <a:gd name="T48" fmla="*/ 90 w 299"/>
                <a:gd name="T49" fmla="*/ 35 h 163"/>
                <a:gd name="T50" fmla="*/ 94 w 299"/>
                <a:gd name="T51" fmla="*/ 47 h 163"/>
                <a:gd name="T52" fmla="*/ 94 w 299"/>
                <a:gd name="T53" fmla="*/ 71 h 163"/>
                <a:gd name="T54" fmla="*/ 90 w 299"/>
                <a:gd name="T55" fmla="*/ 63 h 163"/>
                <a:gd name="T56" fmla="*/ 86 w 299"/>
                <a:gd name="T57" fmla="*/ 67 h 163"/>
                <a:gd name="T58" fmla="*/ 78 w 299"/>
                <a:gd name="T59" fmla="*/ 75 h 163"/>
                <a:gd name="T60" fmla="*/ 70 w 299"/>
                <a:gd name="T61" fmla="*/ 82 h 163"/>
                <a:gd name="T62" fmla="*/ 70 w 299"/>
                <a:gd name="T63" fmla="*/ 86 h 163"/>
                <a:gd name="T64" fmla="*/ 70 w 299"/>
                <a:gd name="T65" fmla="*/ 90 h 163"/>
                <a:gd name="T66" fmla="*/ 66 w 299"/>
                <a:gd name="T67" fmla="*/ 90 h 163"/>
                <a:gd name="T68" fmla="*/ 66 w 299"/>
                <a:gd name="T69" fmla="*/ 82 h 163"/>
                <a:gd name="T70" fmla="*/ 74 w 299"/>
                <a:gd name="T71" fmla="*/ 67 h 163"/>
                <a:gd name="T72" fmla="*/ 78 w 299"/>
                <a:gd name="T73" fmla="*/ 63 h 163"/>
                <a:gd name="T74" fmla="*/ 82 w 299"/>
                <a:gd name="T75" fmla="*/ 55 h 163"/>
                <a:gd name="T76" fmla="*/ 78 w 299"/>
                <a:gd name="T77" fmla="*/ 51 h 163"/>
                <a:gd name="T78" fmla="*/ 70 w 299"/>
                <a:gd name="T79" fmla="*/ 51 h 163"/>
                <a:gd name="T80" fmla="*/ 58 w 299"/>
                <a:gd name="T81" fmla="*/ 47 h 163"/>
                <a:gd name="T82" fmla="*/ 35 w 299"/>
                <a:gd name="T83" fmla="*/ 43 h 163"/>
                <a:gd name="T84" fmla="*/ 8 w 299"/>
                <a:gd name="T85" fmla="*/ 32 h 163"/>
                <a:gd name="T86" fmla="*/ 4 w 299"/>
                <a:gd name="T87" fmla="*/ 35 h 163"/>
                <a:gd name="T88" fmla="*/ 0 w 299"/>
                <a:gd name="T89" fmla="*/ 43 h 163"/>
                <a:gd name="T90" fmla="*/ 0 w 299"/>
                <a:gd name="T91" fmla="*/ 51 h 163"/>
                <a:gd name="T92" fmla="*/ 8 w 299"/>
                <a:gd name="T93" fmla="*/ 59 h 163"/>
                <a:gd name="T94" fmla="*/ 12 w 299"/>
                <a:gd name="T95" fmla="*/ 67 h 163"/>
                <a:gd name="T96" fmla="*/ 23 w 299"/>
                <a:gd name="T97" fmla="*/ 114 h 163"/>
                <a:gd name="T98" fmla="*/ 27 w 299"/>
                <a:gd name="T99" fmla="*/ 110 h 163"/>
                <a:gd name="T100" fmla="*/ 31 w 299"/>
                <a:gd name="T101" fmla="*/ 114 h 163"/>
                <a:gd name="T102" fmla="*/ 31 w 299"/>
                <a:gd name="T103" fmla="*/ 117 h 163"/>
                <a:gd name="T104" fmla="*/ 27 w 299"/>
                <a:gd name="T105" fmla="*/ 121 h 163"/>
                <a:gd name="T106" fmla="*/ 27 w 299"/>
                <a:gd name="T107" fmla="*/ 125 h 163"/>
                <a:gd name="T108" fmla="*/ 27 w 299"/>
                <a:gd name="T109" fmla="*/ 129 h 163"/>
                <a:gd name="T110" fmla="*/ 31 w 299"/>
                <a:gd name="T111" fmla="*/ 129 h 163"/>
                <a:gd name="T112" fmla="*/ 35 w 299"/>
                <a:gd name="T113" fmla="*/ 129 h 163"/>
                <a:gd name="T114" fmla="*/ 35 w 299"/>
                <a:gd name="T115" fmla="*/ 133 h 163"/>
                <a:gd name="T116" fmla="*/ 68 w 299"/>
                <a:gd name="T117" fmla="*/ 133 h 163"/>
                <a:gd name="T118" fmla="*/ 79 w 299"/>
                <a:gd name="T119" fmla="*/ 15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" h="163">
                  <a:moveTo>
                    <a:pt x="79" y="152"/>
                  </a:moveTo>
                  <a:cubicBezTo>
                    <a:pt x="79" y="163"/>
                    <a:pt x="79" y="163"/>
                    <a:pt x="79" y="163"/>
                  </a:cubicBezTo>
                  <a:cubicBezTo>
                    <a:pt x="205" y="163"/>
                    <a:pt x="205" y="163"/>
                    <a:pt x="205" y="163"/>
                  </a:cubicBezTo>
                  <a:cubicBezTo>
                    <a:pt x="222" y="148"/>
                    <a:pt x="222" y="148"/>
                    <a:pt x="222" y="148"/>
                  </a:cubicBezTo>
                  <a:cubicBezTo>
                    <a:pt x="261" y="148"/>
                    <a:pt x="261" y="148"/>
                    <a:pt x="261" y="148"/>
                  </a:cubicBezTo>
                  <a:cubicBezTo>
                    <a:pt x="261" y="148"/>
                    <a:pt x="266" y="148"/>
                    <a:pt x="272" y="148"/>
                  </a:cubicBezTo>
                  <a:cubicBezTo>
                    <a:pt x="276" y="148"/>
                    <a:pt x="279" y="148"/>
                    <a:pt x="282" y="148"/>
                  </a:cubicBezTo>
                  <a:cubicBezTo>
                    <a:pt x="285" y="148"/>
                    <a:pt x="289" y="149"/>
                    <a:pt x="293" y="149"/>
                  </a:cubicBezTo>
                  <a:cubicBezTo>
                    <a:pt x="295" y="149"/>
                    <a:pt x="297" y="149"/>
                    <a:pt x="298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7" y="110"/>
                    <a:pt x="27" y="110"/>
                    <a:pt x="27" y="110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9"/>
                    <a:pt x="27" y="129"/>
                    <a:pt x="27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68" y="133"/>
                    <a:pt x="68" y="133"/>
                    <a:pt x="68" y="133"/>
                  </a:cubicBezTo>
                  <a:lnTo>
                    <a:pt x="79" y="152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3" name="Virginia">
              <a:extLst>
                <a:ext uri="{FF2B5EF4-FFF2-40B4-BE49-F238E27FC236}">
                  <a16:creationId xmlns:a16="http://schemas.microsoft.com/office/drawing/2014/main" id="{0122A3E0-762B-EBD9-18A8-1FA08B7FB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0060" y="2932249"/>
              <a:ext cx="1011456" cy="396223"/>
            </a:xfrm>
            <a:custGeom>
              <a:avLst/>
              <a:gdLst>
                <a:gd name="T0" fmla="*/ 213 w 256"/>
                <a:gd name="T1" fmla="*/ 40 h 100"/>
                <a:gd name="T2" fmla="*/ 203 w 256"/>
                <a:gd name="T3" fmla="*/ 32 h 100"/>
                <a:gd name="T4" fmla="*/ 207 w 256"/>
                <a:gd name="T5" fmla="*/ 21 h 100"/>
                <a:gd name="T6" fmla="*/ 201 w 256"/>
                <a:gd name="T7" fmla="*/ 0 h 100"/>
                <a:gd name="T8" fmla="*/ 199 w 256"/>
                <a:gd name="T9" fmla="*/ 0 h 100"/>
                <a:gd name="T10" fmla="*/ 191 w 256"/>
                <a:gd name="T11" fmla="*/ 4 h 100"/>
                <a:gd name="T12" fmla="*/ 183 w 256"/>
                <a:gd name="T13" fmla="*/ 4 h 100"/>
                <a:gd name="T14" fmla="*/ 171 w 256"/>
                <a:gd name="T15" fmla="*/ 0 h 100"/>
                <a:gd name="T16" fmla="*/ 167 w 256"/>
                <a:gd name="T17" fmla="*/ 10 h 100"/>
                <a:gd name="T18" fmla="*/ 160 w 256"/>
                <a:gd name="T19" fmla="*/ 15 h 100"/>
                <a:gd name="T20" fmla="*/ 152 w 256"/>
                <a:gd name="T21" fmla="*/ 24 h 100"/>
                <a:gd name="T22" fmla="*/ 142 w 256"/>
                <a:gd name="T23" fmla="*/ 32 h 100"/>
                <a:gd name="T24" fmla="*/ 142 w 256"/>
                <a:gd name="T25" fmla="*/ 39 h 100"/>
                <a:gd name="T26" fmla="*/ 125 w 256"/>
                <a:gd name="T27" fmla="*/ 42 h 100"/>
                <a:gd name="T28" fmla="*/ 124 w 256"/>
                <a:gd name="T29" fmla="*/ 53 h 100"/>
                <a:gd name="T30" fmla="*/ 120 w 256"/>
                <a:gd name="T31" fmla="*/ 58 h 100"/>
                <a:gd name="T32" fmla="*/ 120 w 256"/>
                <a:gd name="T33" fmla="*/ 59 h 100"/>
                <a:gd name="T34" fmla="*/ 120 w 256"/>
                <a:gd name="T35" fmla="*/ 61 h 100"/>
                <a:gd name="T36" fmla="*/ 119 w 256"/>
                <a:gd name="T37" fmla="*/ 61 h 100"/>
                <a:gd name="T38" fmla="*/ 116 w 256"/>
                <a:gd name="T39" fmla="*/ 60 h 100"/>
                <a:gd name="T40" fmla="*/ 109 w 256"/>
                <a:gd name="T41" fmla="*/ 71 h 100"/>
                <a:gd name="T42" fmla="*/ 86 w 256"/>
                <a:gd name="T43" fmla="*/ 75 h 100"/>
                <a:gd name="T44" fmla="*/ 69 w 256"/>
                <a:gd name="T45" fmla="*/ 79 h 100"/>
                <a:gd name="T46" fmla="*/ 67 w 256"/>
                <a:gd name="T47" fmla="*/ 79 h 100"/>
                <a:gd name="T48" fmla="*/ 63 w 256"/>
                <a:gd name="T49" fmla="*/ 79 h 100"/>
                <a:gd name="T50" fmla="*/ 60 w 256"/>
                <a:gd name="T51" fmla="*/ 78 h 100"/>
                <a:gd name="T52" fmla="*/ 55 w 256"/>
                <a:gd name="T53" fmla="*/ 78 h 100"/>
                <a:gd name="T54" fmla="*/ 55 w 256"/>
                <a:gd name="T55" fmla="*/ 78 h 100"/>
                <a:gd name="T56" fmla="*/ 52 w 256"/>
                <a:gd name="T57" fmla="*/ 78 h 100"/>
                <a:gd name="T58" fmla="*/ 49 w 256"/>
                <a:gd name="T59" fmla="*/ 78 h 100"/>
                <a:gd name="T60" fmla="*/ 44 w 256"/>
                <a:gd name="T61" fmla="*/ 78 h 100"/>
                <a:gd name="T62" fmla="*/ 40 w 256"/>
                <a:gd name="T63" fmla="*/ 77 h 100"/>
                <a:gd name="T64" fmla="*/ 36 w 256"/>
                <a:gd name="T65" fmla="*/ 78 h 100"/>
                <a:gd name="T66" fmla="*/ 34 w 256"/>
                <a:gd name="T67" fmla="*/ 77 h 100"/>
                <a:gd name="T68" fmla="*/ 28 w 256"/>
                <a:gd name="T69" fmla="*/ 77 h 100"/>
                <a:gd name="T70" fmla="*/ 27 w 256"/>
                <a:gd name="T71" fmla="*/ 77 h 100"/>
                <a:gd name="T72" fmla="*/ 24 w 256"/>
                <a:gd name="T73" fmla="*/ 77 h 100"/>
                <a:gd name="T74" fmla="*/ 23 w 256"/>
                <a:gd name="T75" fmla="*/ 79 h 100"/>
                <a:gd name="T76" fmla="*/ 22 w 256"/>
                <a:gd name="T77" fmla="*/ 86 h 100"/>
                <a:gd name="T78" fmla="*/ 13 w 256"/>
                <a:gd name="T79" fmla="*/ 91 h 100"/>
                <a:gd name="T80" fmla="*/ 2 w 256"/>
                <a:gd name="T81" fmla="*/ 99 h 100"/>
                <a:gd name="T82" fmla="*/ 33 w 256"/>
                <a:gd name="T83" fmla="*/ 100 h 100"/>
                <a:gd name="T84" fmla="*/ 33 w 256"/>
                <a:gd name="T85" fmla="*/ 100 h 100"/>
                <a:gd name="T86" fmla="*/ 256 w 256"/>
                <a:gd name="T87" fmla="*/ 100 h 100"/>
                <a:gd name="T88" fmla="*/ 252 w 256"/>
                <a:gd name="T89" fmla="*/ 92 h 100"/>
                <a:gd name="T90" fmla="*/ 252 w 256"/>
                <a:gd name="T91" fmla="*/ 84 h 100"/>
                <a:gd name="T92" fmla="*/ 256 w 256"/>
                <a:gd name="T93" fmla="*/ 73 h 100"/>
                <a:gd name="T94" fmla="*/ 237 w 256"/>
                <a:gd name="T95" fmla="*/ 61 h 100"/>
                <a:gd name="T96" fmla="*/ 217 w 256"/>
                <a:gd name="T97" fmla="*/ 49 h 100"/>
                <a:gd name="T98" fmla="*/ 217 w 256"/>
                <a:gd name="T99" fmla="*/ 4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6" h="100">
                  <a:moveTo>
                    <a:pt x="217" y="45"/>
                  </a:moveTo>
                  <a:cubicBezTo>
                    <a:pt x="213" y="40"/>
                    <a:pt x="213" y="40"/>
                    <a:pt x="213" y="40"/>
                  </a:cubicBezTo>
                  <a:cubicBezTo>
                    <a:pt x="207" y="36"/>
                    <a:pt x="207" y="36"/>
                    <a:pt x="207" y="36"/>
                  </a:cubicBezTo>
                  <a:cubicBezTo>
                    <a:pt x="203" y="32"/>
                    <a:pt x="203" y="32"/>
                    <a:pt x="203" y="32"/>
                  </a:cubicBezTo>
                  <a:cubicBezTo>
                    <a:pt x="207" y="27"/>
                    <a:pt x="207" y="27"/>
                    <a:pt x="207" y="27"/>
                  </a:cubicBezTo>
                  <a:cubicBezTo>
                    <a:pt x="207" y="21"/>
                    <a:pt x="207" y="21"/>
                    <a:pt x="207" y="21"/>
                  </a:cubicBezTo>
                  <a:cubicBezTo>
                    <a:pt x="201" y="15"/>
                    <a:pt x="201" y="15"/>
                    <a:pt x="201" y="1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1" y="4"/>
                    <a:pt x="191" y="4"/>
                    <a:pt x="191" y="4"/>
                  </a:cubicBezTo>
                  <a:cubicBezTo>
                    <a:pt x="188" y="7"/>
                    <a:pt x="188" y="7"/>
                    <a:pt x="188" y="7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79" y="3"/>
                    <a:pt x="179" y="3"/>
                    <a:pt x="179" y="3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4" y="10"/>
                    <a:pt x="163" y="12"/>
                    <a:pt x="160" y="15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7" y="25"/>
                    <a:pt x="144" y="30"/>
                    <a:pt x="142" y="32"/>
                  </a:cubicBezTo>
                  <a:cubicBezTo>
                    <a:pt x="140" y="34"/>
                    <a:pt x="140" y="36"/>
                    <a:pt x="141" y="3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6" y="43"/>
                    <a:pt x="127" y="49"/>
                    <a:pt x="125" y="51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53"/>
                    <a:pt x="123" y="54"/>
                    <a:pt x="121" y="57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20" y="61"/>
                    <a:pt x="120" y="61"/>
                    <a:pt x="120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18" y="61"/>
                    <a:pt x="117" y="60"/>
                    <a:pt x="116" y="60"/>
                  </a:cubicBezTo>
                  <a:cubicBezTo>
                    <a:pt x="115" y="63"/>
                    <a:pt x="114" y="65"/>
                    <a:pt x="113" y="66"/>
                  </a:cubicBezTo>
                  <a:cubicBezTo>
                    <a:pt x="113" y="68"/>
                    <a:pt x="109" y="70"/>
                    <a:pt x="109" y="71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8"/>
                    <a:pt x="72" y="79"/>
                    <a:pt x="69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79"/>
                    <a:pt x="68" y="79"/>
                    <a:pt x="67" y="79"/>
                  </a:cubicBezTo>
                  <a:cubicBezTo>
                    <a:pt x="66" y="79"/>
                    <a:pt x="65" y="79"/>
                    <a:pt x="64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2" y="78"/>
                    <a:pt x="61" y="78"/>
                    <a:pt x="60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4" y="78"/>
                    <a:pt x="53" y="78"/>
                    <a:pt x="52" y="7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0" y="78"/>
                    <a:pt x="50" y="78"/>
                    <a:pt x="49" y="78"/>
                  </a:cubicBezTo>
                  <a:cubicBezTo>
                    <a:pt x="48" y="78"/>
                    <a:pt x="47" y="78"/>
                    <a:pt x="46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3" y="78"/>
                    <a:pt x="42" y="78"/>
                    <a:pt x="42" y="77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39" y="77"/>
                    <a:pt x="38" y="77"/>
                  </a:cubicBezTo>
                  <a:cubicBezTo>
                    <a:pt x="38" y="78"/>
                    <a:pt x="37" y="78"/>
                    <a:pt x="36" y="78"/>
                  </a:cubicBezTo>
                  <a:cubicBezTo>
                    <a:pt x="36" y="78"/>
                    <a:pt x="36" y="78"/>
                    <a:pt x="35" y="77"/>
                  </a:cubicBezTo>
                  <a:cubicBezTo>
                    <a:pt x="35" y="77"/>
                    <a:pt x="35" y="77"/>
                    <a:pt x="34" y="77"/>
                  </a:cubicBezTo>
                  <a:cubicBezTo>
                    <a:pt x="33" y="77"/>
                    <a:pt x="32" y="77"/>
                    <a:pt x="31" y="77"/>
                  </a:cubicBezTo>
                  <a:cubicBezTo>
                    <a:pt x="30" y="77"/>
                    <a:pt x="29" y="77"/>
                    <a:pt x="28" y="77"/>
                  </a:cubicBezTo>
                  <a:cubicBezTo>
                    <a:pt x="28" y="77"/>
                    <a:pt x="28" y="77"/>
                    <a:pt x="28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7"/>
                    <a:pt x="26" y="77"/>
                    <a:pt x="25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3" y="78"/>
                    <a:pt x="23" y="79"/>
                  </a:cubicBezTo>
                  <a:cubicBezTo>
                    <a:pt x="23" y="80"/>
                    <a:pt x="23" y="80"/>
                    <a:pt x="23" y="82"/>
                  </a:cubicBezTo>
                  <a:cubicBezTo>
                    <a:pt x="22" y="83"/>
                    <a:pt x="22" y="85"/>
                    <a:pt x="22" y="86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2" y="92"/>
                    <a:pt x="9" y="94"/>
                    <a:pt x="6" y="96"/>
                  </a:cubicBezTo>
                  <a:cubicBezTo>
                    <a:pt x="5" y="96"/>
                    <a:pt x="3" y="98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100"/>
                    <a:pt x="256" y="100"/>
                    <a:pt x="256" y="100"/>
                  </a:cubicBezTo>
                  <a:cubicBezTo>
                    <a:pt x="256" y="96"/>
                    <a:pt x="256" y="96"/>
                    <a:pt x="256" y="96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88"/>
                    <a:pt x="252" y="88"/>
                    <a:pt x="252" y="88"/>
                  </a:cubicBezTo>
                  <a:cubicBezTo>
                    <a:pt x="252" y="84"/>
                    <a:pt x="252" y="84"/>
                    <a:pt x="252" y="84"/>
                  </a:cubicBezTo>
                  <a:cubicBezTo>
                    <a:pt x="256" y="77"/>
                    <a:pt x="256" y="77"/>
                    <a:pt x="256" y="77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37" y="61"/>
                    <a:pt x="237" y="61"/>
                    <a:pt x="237" y="61"/>
                  </a:cubicBezTo>
                  <a:cubicBezTo>
                    <a:pt x="229" y="57"/>
                    <a:pt x="229" y="57"/>
                    <a:pt x="229" y="57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7" y="47"/>
                  </a:cubicBezTo>
                  <a:lnTo>
                    <a:pt x="217" y="45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4" name="Vermont">
              <a:extLst>
                <a:ext uri="{FF2B5EF4-FFF2-40B4-BE49-F238E27FC236}">
                  <a16:creationId xmlns:a16="http://schemas.microsoft.com/office/drawing/2014/main" id="{2EF0AB19-DC31-A90A-D686-97B07F72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3034" y="1777016"/>
              <a:ext cx="240743" cy="434675"/>
            </a:xfrm>
            <a:custGeom>
              <a:avLst/>
              <a:gdLst>
                <a:gd name="T0" fmla="*/ 7 w 61"/>
                <a:gd name="T1" fmla="*/ 98 h 110"/>
                <a:gd name="T2" fmla="*/ 7 w 61"/>
                <a:gd name="T3" fmla="*/ 98 h 110"/>
                <a:gd name="T4" fmla="*/ 4 w 61"/>
                <a:gd name="T5" fmla="*/ 108 h 110"/>
                <a:gd name="T6" fmla="*/ 4 w 61"/>
                <a:gd name="T7" fmla="*/ 110 h 110"/>
                <a:gd name="T8" fmla="*/ 23 w 61"/>
                <a:gd name="T9" fmla="*/ 110 h 110"/>
                <a:gd name="T10" fmla="*/ 23 w 61"/>
                <a:gd name="T11" fmla="*/ 102 h 110"/>
                <a:gd name="T12" fmla="*/ 24 w 61"/>
                <a:gd name="T13" fmla="*/ 102 h 110"/>
                <a:gd name="T14" fmla="*/ 30 w 61"/>
                <a:gd name="T15" fmla="*/ 95 h 110"/>
                <a:gd name="T16" fmla="*/ 30 w 61"/>
                <a:gd name="T17" fmla="*/ 94 h 110"/>
                <a:gd name="T18" fmla="*/ 30 w 61"/>
                <a:gd name="T19" fmla="*/ 94 h 110"/>
                <a:gd name="T20" fmla="*/ 31 w 61"/>
                <a:gd name="T21" fmla="*/ 94 h 110"/>
                <a:gd name="T22" fmla="*/ 31 w 61"/>
                <a:gd name="T23" fmla="*/ 94 h 110"/>
                <a:gd name="T24" fmla="*/ 31 w 61"/>
                <a:gd name="T25" fmla="*/ 93 h 110"/>
                <a:gd name="T26" fmla="*/ 32 w 61"/>
                <a:gd name="T27" fmla="*/ 90 h 110"/>
                <a:gd name="T28" fmla="*/ 33 w 61"/>
                <a:gd name="T29" fmla="*/ 85 h 110"/>
                <a:gd name="T30" fmla="*/ 33 w 61"/>
                <a:gd name="T31" fmla="*/ 85 h 110"/>
                <a:gd name="T32" fmla="*/ 33 w 61"/>
                <a:gd name="T33" fmla="*/ 84 h 110"/>
                <a:gd name="T34" fmla="*/ 33 w 61"/>
                <a:gd name="T35" fmla="*/ 84 h 110"/>
                <a:gd name="T36" fmla="*/ 32 w 61"/>
                <a:gd name="T37" fmla="*/ 84 h 110"/>
                <a:gd name="T38" fmla="*/ 33 w 61"/>
                <a:gd name="T39" fmla="*/ 84 h 110"/>
                <a:gd name="T40" fmla="*/ 33 w 61"/>
                <a:gd name="T41" fmla="*/ 81 h 110"/>
                <a:gd name="T42" fmla="*/ 33 w 61"/>
                <a:gd name="T43" fmla="*/ 68 h 110"/>
                <a:gd name="T44" fmla="*/ 31 w 61"/>
                <a:gd name="T45" fmla="*/ 67 h 110"/>
                <a:gd name="T46" fmla="*/ 30 w 61"/>
                <a:gd name="T47" fmla="*/ 67 h 110"/>
                <a:gd name="T48" fmla="*/ 30 w 61"/>
                <a:gd name="T49" fmla="*/ 67 h 110"/>
                <a:gd name="T50" fmla="*/ 33 w 61"/>
                <a:gd name="T51" fmla="*/ 63 h 110"/>
                <a:gd name="T52" fmla="*/ 38 w 61"/>
                <a:gd name="T53" fmla="*/ 55 h 110"/>
                <a:gd name="T54" fmla="*/ 38 w 61"/>
                <a:gd name="T55" fmla="*/ 54 h 110"/>
                <a:gd name="T56" fmla="*/ 44 w 61"/>
                <a:gd name="T57" fmla="*/ 43 h 110"/>
                <a:gd name="T58" fmla="*/ 42 w 61"/>
                <a:gd name="T59" fmla="*/ 42 h 110"/>
                <a:gd name="T60" fmla="*/ 44 w 61"/>
                <a:gd name="T61" fmla="*/ 38 h 110"/>
                <a:gd name="T62" fmla="*/ 49 w 61"/>
                <a:gd name="T63" fmla="*/ 31 h 110"/>
                <a:gd name="T64" fmla="*/ 49 w 61"/>
                <a:gd name="T65" fmla="*/ 30 h 110"/>
                <a:gd name="T66" fmla="*/ 54 w 61"/>
                <a:gd name="T67" fmla="*/ 24 h 110"/>
                <a:gd name="T68" fmla="*/ 54 w 61"/>
                <a:gd name="T69" fmla="*/ 18 h 110"/>
                <a:gd name="T70" fmla="*/ 55 w 61"/>
                <a:gd name="T71" fmla="*/ 18 h 110"/>
                <a:gd name="T72" fmla="*/ 61 w 61"/>
                <a:gd name="T73" fmla="*/ 12 h 110"/>
                <a:gd name="T74" fmla="*/ 61 w 61"/>
                <a:gd name="T75" fmla="*/ 0 h 110"/>
                <a:gd name="T76" fmla="*/ 60 w 61"/>
                <a:gd name="T77" fmla="*/ 0 h 110"/>
                <a:gd name="T78" fmla="*/ 60 w 61"/>
                <a:gd name="T79" fmla="*/ 2 h 110"/>
                <a:gd name="T80" fmla="*/ 1 w 61"/>
                <a:gd name="T81" fmla="*/ 2 h 110"/>
                <a:gd name="T82" fmla="*/ 0 w 61"/>
                <a:gd name="T83" fmla="*/ 2 h 110"/>
                <a:gd name="T84" fmla="*/ 0 w 61"/>
                <a:gd name="T85" fmla="*/ 87 h 110"/>
                <a:gd name="T86" fmla="*/ 7 w 61"/>
                <a:gd name="T87" fmla="*/ 98 h 110"/>
                <a:gd name="connsiteX0" fmla="*/ 1148 w 10000"/>
                <a:gd name="connsiteY0" fmla="*/ 8909 h 10000"/>
                <a:gd name="connsiteX1" fmla="*/ 1148 w 10000"/>
                <a:gd name="connsiteY1" fmla="*/ 8909 h 10000"/>
                <a:gd name="connsiteX2" fmla="*/ 656 w 10000"/>
                <a:gd name="connsiteY2" fmla="*/ 9818 h 10000"/>
                <a:gd name="connsiteX3" fmla="*/ 656 w 10000"/>
                <a:gd name="connsiteY3" fmla="*/ 10000 h 10000"/>
                <a:gd name="connsiteX4" fmla="*/ 3770 w 10000"/>
                <a:gd name="connsiteY4" fmla="*/ 10000 h 10000"/>
                <a:gd name="connsiteX5" fmla="*/ 3770 w 10000"/>
                <a:gd name="connsiteY5" fmla="*/ 9273 h 10000"/>
                <a:gd name="connsiteX6" fmla="*/ 3934 w 10000"/>
                <a:gd name="connsiteY6" fmla="*/ 9273 h 10000"/>
                <a:gd name="connsiteX7" fmla="*/ 4918 w 10000"/>
                <a:gd name="connsiteY7" fmla="*/ 8636 h 10000"/>
                <a:gd name="connsiteX8" fmla="*/ 4918 w 10000"/>
                <a:gd name="connsiteY8" fmla="*/ 8545 h 10000"/>
                <a:gd name="connsiteX9" fmla="*/ 4918 w 10000"/>
                <a:gd name="connsiteY9" fmla="*/ 8545 h 10000"/>
                <a:gd name="connsiteX10" fmla="*/ 5082 w 10000"/>
                <a:gd name="connsiteY10" fmla="*/ 8545 h 10000"/>
                <a:gd name="connsiteX11" fmla="*/ 5082 w 10000"/>
                <a:gd name="connsiteY11" fmla="*/ 8545 h 10000"/>
                <a:gd name="connsiteX12" fmla="*/ 5082 w 10000"/>
                <a:gd name="connsiteY12" fmla="*/ 8455 h 10000"/>
                <a:gd name="connsiteX13" fmla="*/ 5246 w 10000"/>
                <a:gd name="connsiteY13" fmla="*/ 8182 h 10000"/>
                <a:gd name="connsiteX14" fmla="*/ 5410 w 10000"/>
                <a:gd name="connsiteY14" fmla="*/ 7727 h 10000"/>
                <a:gd name="connsiteX15" fmla="*/ 5410 w 10000"/>
                <a:gd name="connsiteY15" fmla="*/ 7727 h 10000"/>
                <a:gd name="connsiteX16" fmla="*/ 5410 w 10000"/>
                <a:gd name="connsiteY16" fmla="*/ 7636 h 10000"/>
                <a:gd name="connsiteX17" fmla="*/ 5410 w 10000"/>
                <a:gd name="connsiteY17" fmla="*/ 7636 h 10000"/>
                <a:gd name="connsiteX18" fmla="*/ 5410 w 10000"/>
                <a:gd name="connsiteY18" fmla="*/ 7636 h 10000"/>
                <a:gd name="connsiteX19" fmla="*/ 5410 w 10000"/>
                <a:gd name="connsiteY19" fmla="*/ 7364 h 10000"/>
                <a:gd name="connsiteX20" fmla="*/ 5410 w 10000"/>
                <a:gd name="connsiteY20" fmla="*/ 6182 h 10000"/>
                <a:gd name="connsiteX21" fmla="*/ 5082 w 10000"/>
                <a:gd name="connsiteY21" fmla="*/ 6091 h 10000"/>
                <a:gd name="connsiteX22" fmla="*/ 4918 w 10000"/>
                <a:gd name="connsiteY22" fmla="*/ 6091 h 10000"/>
                <a:gd name="connsiteX23" fmla="*/ 4918 w 10000"/>
                <a:gd name="connsiteY23" fmla="*/ 6091 h 10000"/>
                <a:gd name="connsiteX24" fmla="*/ 5410 w 10000"/>
                <a:gd name="connsiteY24" fmla="*/ 5727 h 10000"/>
                <a:gd name="connsiteX25" fmla="*/ 6230 w 10000"/>
                <a:gd name="connsiteY25" fmla="*/ 5000 h 10000"/>
                <a:gd name="connsiteX26" fmla="*/ 6230 w 10000"/>
                <a:gd name="connsiteY26" fmla="*/ 4909 h 10000"/>
                <a:gd name="connsiteX27" fmla="*/ 7213 w 10000"/>
                <a:gd name="connsiteY27" fmla="*/ 3909 h 10000"/>
                <a:gd name="connsiteX28" fmla="*/ 6885 w 10000"/>
                <a:gd name="connsiteY28" fmla="*/ 3818 h 10000"/>
                <a:gd name="connsiteX29" fmla="*/ 7213 w 10000"/>
                <a:gd name="connsiteY29" fmla="*/ 3455 h 10000"/>
                <a:gd name="connsiteX30" fmla="*/ 8033 w 10000"/>
                <a:gd name="connsiteY30" fmla="*/ 2818 h 10000"/>
                <a:gd name="connsiteX31" fmla="*/ 8033 w 10000"/>
                <a:gd name="connsiteY31" fmla="*/ 2727 h 10000"/>
                <a:gd name="connsiteX32" fmla="*/ 8852 w 10000"/>
                <a:gd name="connsiteY32" fmla="*/ 2182 h 10000"/>
                <a:gd name="connsiteX33" fmla="*/ 8852 w 10000"/>
                <a:gd name="connsiteY33" fmla="*/ 1636 h 10000"/>
                <a:gd name="connsiteX34" fmla="*/ 9016 w 10000"/>
                <a:gd name="connsiteY34" fmla="*/ 1636 h 10000"/>
                <a:gd name="connsiteX35" fmla="*/ 10000 w 10000"/>
                <a:gd name="connsiteY35" fmla="*/ 1091 h 10000"/>
                <a:gd name="connsiteX36" fmla="*/ 10000 w 10000"/>
                <a:gd name="connsiteY36" fmla="*/ 0 h 10000"/>
                <a:gd name="connsiteX37" fmla="*/ 9836 w 10000"/>
                <a:gd name="connsiteY37" fmla="*/ 0 h 10000"/>
                <a:gd name="connsiteX38" fmla="*/ 9836 w 10000"/>
                <a:gd name="connsiteY38" fmla="*/ 182 h 10000"/>
                <a:gd name="connsiteX39" fmla="*/ 164 w 10000"/>
                <a:gd name="connsiteY39" fmla="*/ 182 h 10000"/>
                <a:gd name="connsiteX40" fmla="*/ 0 w 10000"/>
                <a:gd name="connsiteY40" fmla="*/ 182 h 10000"/>
                <a:gd name="connsiteX41" fmla="*/ 0 w 10000"/>
                <a:gd name="connsiteY41" fmla="*/ 7909 h 10000"/>
                <a:gd name="connsiteX42" fmla="*/ 1148 w 10000"/>
                <a:gd name="connsiteY42" fmla="*/ 890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00" h="10000">
                  <a:moveTo>
                    <a:pt x="1148" y="8909"/>
                  </a:moveTo>
                  <a:lnTo>
                    <a:pt x="1148" y="8909"/>
                  </a:lnTo>
                  <a:cubicBezTo>
                    <a:pt x="984" y="9091"/>
                    <a:pt x="820" y="9455"/>
                    <a:pt x="656" y="9818"/>
                  </a:cubicBezTo>
                  <a:lnTo>
                    <a:pt x="656" y="10000"/>
                  </a:lnTo>
                  <a:lnTo>
                    <a:pt x="3770" y="10000"/>
                  </a:lnTo>
                  <a:lnTo>
                    <a:pt x="3770" y="9273"/>
                  </a:lnTo>
                  <a:lnTo>
                    <a:pt x="3934" y="9273"/>
                  </a:lnTo>
                  <a:cubicBezTo>
                    <a:pt x="4098" y="9182"/>
                    <a:pt x="4590" y="9000"/>
                    <a:pt x="4918" y="8636"/>
                  </a:cubicBezTo>
                  <a:lnTo>
                    <a:pt x="4918" y="8545"/>
                  </a:lnTo>
                  <a:lnTo>
                    <a:pt x="4918" y="8545"/>
                  </a:lnTo>
                  <a:lnTo>
                    <a:pt x="5082" y="8545"/>
                  </a:lnTo>
                  <a:lnTo>
                    <a:pt x="5082" y="8545"/>
                  </a:lnTo>
                  <a:lnTo>
                    <a:pt x="5082" y="8455"/>
                  </a:lnTo>
                  <a:cubicBezTo>
                    <a:pt x="5082" y="8455"/>
                    <a:pt x="5246" y="8273"/>
                    <a:pt x="5246" y="8182"/>
                  </a:cubicBezTo>
                  <a:cubicBezTo>
                    <a:pt x="5246" y="7909"/>
                    <a:pt x="5246" y="7818"/>
                    <a:pt x="5410" y="7727"/>
                  </a:cubicBezTo>
                  <a:lnTo>
                    <a:pt x="5410" y="7727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636"/>
                  </a:lnTo>
                  <a:lnTo>
                    <a:pt x="5410" y="7364"/>
                  </a:lnTo>
                  <a:lnTo>
                    <a:pt x="5410" y="6182"/>
                  </a:lnTo>
                  <a:cubicBezTo>
                    <a:pt x="5246" y="6182"/>
                    <a:pt x="5082" y="6182"/>
                    <a:pt x="5082" y="6091"/>
                  </a:cubicBezTo>
                  <a:lnTo>
                    <a:pt x="4918" y="6091"/>
                  </a:lnTo>
                  <a:lnTo>
                    <a:pt x="4918" y="6091"/>
                  </a:lnTo>
                  <a:cubicBezTo>
                    <a:pt x="4918" y="6000"/>
                    <a:pt x="5082" y="5909"/>
                    <a:pt x="5410" y="5727"/>
                  </a:cubicBezTo>
                  <a:cubicBezTo>
                    <a:pt x="6230" y="5364"/>
                    <a:pt x="6230" y="5000"/>
                    <a:pt x="6230" y="5000"/>
                  </a:cubicBezTo>
                  <a:lnTo>
                    <a:pt x="6230" y="4909"/>
                  </a:lnTo>
                  <a:lnTo>
                    <a:pt x="7213" y="3909"/>
                  </a:lnTo>
                  <a:cubicBezTo>
                    <a:pt x="7049" y="3909"/>
                    <a:pt x="6885" y="3909"/>
                    <a:pt x="6885" y="3818"/>
                  </a:cubicBezTo>
                  <a:cubicBezTo>
                    <a:pt x="6885" y="3727"/>
                    <a:pt x="6885" y="3636"/>
                    <a:pt x="7213" y="3455"/>
                  </a:cubicBezTo>
                  <a:cubicBezTo>
                    <a:pt x="7705" y="3182"/>
                    <a:pt x="8033" y="2909"/>
                    <a:pt x="8033" y="2818"/>
                  </a:cubicBezTo>
                  <a:lnTo>
                    <a:pt x="8033" y="2727"/>
                  </a:lnTo>
                  <a:lnTo>
                    <a:pt x="8852" y="2182"/>
                  </a:lnTo>
                  <a:lnTo>
                    <a:pt x="8852" y="1636"/>
                  </a:lnTo>
                  <a:lnTo>
                    <a:pt x="9016" y="1636"/>
                  </a:lnTo>
                  <a:cubicBezTo>
                    <a:pt x="9508" y="1455"/>
                    <a:pt x="10000" y="1273"/>
                    <a:pt x="10000" y="1091"/>
                  </a:cubicBezTo>
                  <a:lnTo>
                    <a:pt x="10000" y="0"/>
                  </a:lnTo>
                  <a:lnTo>
                    <a:pt x="9836" y="0"/>
                  </a:lnTo>
                  <a:lnTo>
                    <a:pt x="9836" y="182"/>
                  </a:lnTo>
                  <a:lnTo>
                    <a:pt x="164" y="182"/>
                  </a:lnTo>
                  <a:lnTo>
                    <a:pt x="0" y="182"/>
                  </a:lnTo>
                  <a:lnTo>
                    <a:pt x="0" y="7909"/>
                  </a:lnTo>
                  <a:lnTo>
                    <a:pt x="1148" y="8909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5" name="Utah">
              <a:extLst>
                <a:ext uri="{FF2B5EF4-FFF2-40B4-BE49-F238E27FC236}">
                  <a16:creationId xmlns:a16="http://schemas.microsoft.com/office/drawing/2014/main" id="{2C6E099F-8952-78DB-F21B-1EE7653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286" y="2223394"/>
              <a:ext cx="779072" cy="966317"/>
            </a:xfrm>
            <a:custGeom>
              <a:avLst/>
              <a:gdLst>
                <a:gd name="T0" fmla="*/ 466 w 466"/>
                <a:gd name="T1" fmla="*/ 135 h 578"/>
                <a:gd name="T2" fmla="*/ 262 w 466"/>
                <a:gd name="T3" fmla="*/ 135 h 578"/>
                <a:gd name="T4" fmla="*/ 262 w 466"/>
                <a:gd name="T5" fmla="*/ 0 h 578"/>
                <a:gd name="T6" fmla="*/ 0 w 466"/>
                <a:gd name="T7" fmla="*/ 0 h 578"/>
                <a:gd name="T8" fmla="*/ 0 w 466"/>
                <a:gd name="T9" fmla="*/ 578 h 578"/>
                <a:gd name="T10" fmla="*/ 466 w 466"/>
                <a:gd name="T11" fmla="*/ 578 h 578"/>
                <a:gd name="T12" fmla="*/ 466 w 466"/>
                <a:gd name="T13" fmla="*/ 576 h 578"/>
                <a:gd name="T14" fmla="*/ 466 w 466"/>
                <a:gd name="T15" fmla="*/ 135 h 578"/>
                <a:gd name="T16" fmla="*/ 466 w 466"/>
                <a:gd name="T17" fmla="*/ 135 h 578"/>
                <a:gd name="T18" fmla="*/ 466 w 466"/>
                <a:gd name="T19" fmla="*/ 13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6" h="578">
                  <a:moveTo>
                    <a:pt x="466" y="135"/>
                  </a:moveTo>
                  <a:lnTo>
                    <a:pt x="262" y="135"/>
                  </a:lnTo>
                  <a:lnTo>
                    <a:pt x="262" y="0"/>
                  </a:lnTo>
                  <a:lnTo>
                    <a:pt x="0" y="0"/>
                  </a:lnTo>
                  <a:lnTo>
                    <a:pt x="0" y="578"/>
                  </a:lnTo>
                  <a:lnTo>
                    <a:pt x="466" y="578"/>
                  </a:lnTo>
                  <a:lnTo>
                    <a:pt x="466" y="576"/>
                  </a:lnTo>
                  <a:lnTo>
                    <a:pt x="466" y="135"/>
                  </a:lnTo>
                  <a:lnTo>
                    <a:pt x="466" y="135"/>
                  </a:lnTo>
                  <a:lnTo>
                    <a:pt x="466" y="135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6" name="Texas">
              <a:extLst>
                <a:ext uri="{FF2B5EF4-FFF2-40B4-BE49-F238E27FC236}">
                  <a16:creationId xmlns:a16="http://schemas.microsoft.com/office/drawing/2014/main" id="{115DBBCC-E4DD-CB7E-0938-57E6E42C0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145" y="3348534"/>
              <a:ext cx="1997835" cy="2051333"/>
            </a:xfrm>
            <a:custGeom>
              <a:avLst/>
              <a:gdLst>
                <a:gd name="T0" fmla="*/ 492 w 505"/>
                <a:gd name="T1" fmla="*/ 336 h 518"/>
                <a:gd name="T2" fmla="*/ 491 w 505"/>
                <a:gd name="T3" fmla="*/ 335 h 518"/>
                <a:gd name="T4" fmla="*/ 495 w 505"/>
                <a:gd name="T5" fmla="*/ 332 h 518"/>
                <a:gd name="T6" fmla="*/ 498 w 505"/>
                <a:gd name="T7" fmla="*/ 328 h 518"/>
                <a:gd name="T8" fmla="*/ 500 w 505"/>
                <a:gd name="T9" fmla="*/ 323 h 518"/>
                <a:gd name="T10" fmla="*/ 501 w 505"/>
                <a:gd name="T11" fmla="*/ 322 h 518"/>
                <a:gd name="T12" fmla="*/ 502 w 505"/>
                <a:gd name="T13" fmla="*/ 315 h 518"/>
                <a:gd name="T14" fmla="*/ 502 w 505"/>
                <a:gd name="T15" fmla="*/ 309 h 518"/>
                <a:gd name="T16" fmla="*/ 502 w 505"/>
                <a:gd name="T17" fmla="*/ 284 h 518"/>
                <a:gd name="T18" fmla="*/ 498 w 505"/>
                <a:gd name="T19" fmla="*/ 276 h 518"/>
                <a:gd name="T20" fmla="*/ 487 w 505"/>
                <a:gd name="T21" fmla="*/ 266 h 518"/>
                <a:gd name="T22" fmla="*/ 482 w 505"/>
                <a:gd name="T23" fmla="*/ 209 h 518"/>
                <a:gd name="T24" fmla="*/ 473 w 505"/>
                <a:gd name="T25" fmla="*/ 139 h 518"/>
                <a:gd name="T26" fmla="*/ 456 w 505"/>
                <a:gd name="T27" fmla="*/ 139 h 518"/>
                <a:gd name="T28" fmla="*/ 454 w 505"/>
                <a:gd name="T29" fmla="*/ 139 h 518"/>
                <a:gd name="T30" fmla="*/ 444 w 505"/>
                <a:gd name="T31" fmla="*/ 133 h 518"/>
                <a:gd name="T32" fmla="*/ 428 w 505"/>
                <a:gd name="T33" fmla="*/ 129 h 518"/>
                <a:gd name="T34" fmla="*/ 412 w 505"/>
                <a:gd name="T35" fmla="*/ 131 h 518"/>
                <a:gd name="T36" fmla="*/ 407 w 505"/>
                <a:gd name="T37" fmla="*/ 134 h 518"/>
                <a:gd name="T38" fmla="*/ 398 w 505"/>
                <a:gd name="T39" fmla="*/ 137 h 518"/>
                <a:gd name="T40" fmla="*/ 343 w 505"/>
                <a:gd name="T41" fmla="*/ 127 h 518"/>
                <a:gd name="T42" fmla="*/ 333 w 505"/>
                <a:gd name="T43" fmla="*/ 127 h 518"/>
                <a:gd name="T44" fmla="*/ 325 w 505"/>
                <a:gd name="T45" fmla="*/ 120 h 518"/>
                <a:gd name="T46" fmla="*/ 304 w 505"/>
                <a:gd name="T47" fmla="*/ 109 h 518"/>
                <a:gd name="T48" fmla="*/ 293 w 505"/>
                <a:gd name="T49" fmla="*/ 108 h 518"/>
                <a:gd name="T50" fmla="*/ 291 w 505"/>
                <a:gd name="T51" fmla="*/ 109 h 518"/>
                <a:gd name="T52" fmla="*/ 276 w 505"/>
                <a:gd name="T53" fmla="*/ 104 h 518"/>
                <a:gd name="T54" fmla="*/ 253 w 505"/>
                <a:gd name="T55" fmla="*/ 89 h 518"/>
                <a:gd name="T56" fmla="*/ 136 w 505"/>
                <a:gd name="T57" fmla="*/ 256 h 518"/>
                <a:gd name="T58" fmla="*/ 0 w 505"/>
                <a:gd name="T59" fmla="*/ 257 h 518"/>
                <a:gd name="T60" fmla="*/ 22 w 505"/>
                <a:gd name="T61" fmla="*/ 272 h 518"/>
                <a:gd name="T62" fmla="*/ 73 w 505"/>
                <a:gd name="T63" fmla="*/ 342 h 518"/>
                <a:gd name="T64" fmla="*/ 151 w 505"/>
                <a:gd name="T65" fmla="*/ 346 h 518"/>
                <a:gd name="T66" fmla="*/ 198 w 505"/>
                <a:gd name="T67" fmla="*/ 346 h 518"/>
                <a:gd name="T68" fmla="*/ 252 w 505"/>
                <a:gd name="T69" fmla="*/ 420 h 518"/>
                <a:gd name="T70" fmla="*/ 279 w 505"/>
                <a:gd name="T71" fmla="*/ 475 h 518"/>
                <a:gd name="T72" fmla="*/ 315 w 505"/>
                <a:gd name="T73" fmla="*/ 502 h 518"/>
                <a:gd name="T74" fmla="*/ 358 w 505"/>
                <a:gd name="T75" fmla="*/ 518 h 518"/>
                <a:gd name="T76" fmla="*/ 361 w 505"/>
                <a:gd name="T77" fmla="*/ 502 h 518"/>
                <a:gd name="T78" fmla="*/ 358 w 505"/>
                <a:gd name="T79" fmla="*/ 471 h 518"/>
                <a:gd name="T80" fmla="*/ 354 w 505"/>
                <a:gd name="T81" fmla="*/ 459 h 518"/>
                <a:gd name="T82" fmla="*/ 365 w 505"/>
                <a:gd name="T83" fmla="*/ 444 h 518"/>
                <a:gd name="T84" fmla="*/ 373 w 505"/>
                <a:gd name="T85" fmla="*/ 428 h 518"/>
                <a:gd name="T86" fmla="*/ 369 w 505"/>
                <a:gd name="T87" fmla="*/ 424 h 518"/>
                <a:gd name="T88" fmla="*/ 385 w 505"/>
                <a:gd name="T89" fmla="*/ 413 h 518"/>
                <a:gd name="T90" fmla="*/ 397 w 505"/>
                <a:gd name="T91" fmla="*/ 405 h 518"/>
                <a:gd name="T92" fmla="*/ 397 w 505"/>
                <a:gd name="T93" fmla="*/ 397 h 518"/>
                <a:gd name="T94" fmla="*/ 404 w 505"/>
                <a:gd name="T95" fmla="*/ 397 h 518"/>
                <a:gd name="T96" fmla="*/ 412 w 505"/>
                <a:gd name="T97" fmla="*/ 401 h 518"/>
                <a:gd name="T98" fmla="*/ 404 w 505"/>
                <a:gd name="T99" fmla="*/ 409 h 518"/>
                <a:gd name="T100" fmla="*/ 451 w 505"/>
                <a:gd name="T101" fmla="*/ 374 h 518"/>
                <a:gd name="T102" fmla="*/ 455 w 505"/>
                <a:gd name="T103" fmla="*/ 346 h 518"/>
                <a:gd name="T104" fmla="*/ 463 w 505"/>
                <a:gd name="T105" fmla="*/ 358 h 518"/>
                <a:gd name="T106" fmla="*/ 479 w 505"/>
                <a:gd name="T107" fmla="*/ 350 h 518"/>
                <a:gd name="T108" fmla="*/ 483 w 505"/>
                <a:gd name="T109" fmla="*/ 3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" h="518">
                  <a:moveTo>
                    <a:pt x="483" y="341"/>
                  </a:moveTo>
                  <a:cubicBezTo>
                    <a:pt x="488" y="340"/>
                    <a:pt x="491" y="338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2" y="336"/>
                    <a:pt x="492" y="336"/>
                    <a:pt x="492" y="336"/>
                  </a:cubicBezTo>
                  <a:cubicBezTo>
                    <a:pt x="491" y="335"/>
                    <a:pt x="491" y="335"/>
                    <a:pt x="491" y="335"/>
                  </a:cubicBezTo>
                  <a:cubicBezTo>
                    <a:pt x="493" y="334"/>
                    <a:pt x="493" y="334"/>
                    <a:pt x="493" y="334"/>
                  </a:cubicBezTo>
                  <a:cubicBezTo>
                    <a:pt x="494" y="333"/>
                    <a:pt x="494" y="332"/>
                    <a:pt x="494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5" y="332"/>
                    <a:pt x="495" y="332"/>
                  </a:cubicBezTo>
                  <a:cubicBezTo>
                    <a:pt x="495" y="332"/>
                    <a:pt x="496" y="331"/>
                    <a:pt x="497" y="329"/>
                  </a:cubicBezTo>
                  <a:cubicBezTo>
                    <a:pt x="497" y="328"/>
                    <a:pt x="498" y="328"/>
                    <a:pt x="498" y="328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499" y="327"/>
                    <a:pt x="499" y="327"/>
                    <a:pt x="499" y="327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0" y="323"/>
                    <a:pt x="500" y="323"/>
                    <a:pt x="500" y="323"/>
                  </a:cubicBezTo>
                  <a:cubicBezTo>
                    <a:pt x="501" y="323"/>
                    <a:pt x="501" y="323"/>
                    <a:pt x="501" y="323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2"/>
                    <a:pt x="501" y="322"/>
                  </a:cubicBezTo>
                  <a:cubicBezTo>
                    <a:pt x="501" y="322"/>
                    <a:pt x="501" y="320"/>
                    <a:pt x="502" y="318"/>
                  </a:cubicBezTo>
                  <a:cubicBezTo>
                    <a:pt x="502" y="317"/>
                    <a:pt x="502" y="316"/>
                    <a:pt x="502" y="315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4"/>
                    <a:pt x="502" y="314"/>
                  </a:cubicBezTo>
                  <a:cubicBezTo>
                    <a:pt x="502" y="314"/>
                    <a:pt x="502" y="312"/>
                    <a:pt x="502" y="309"/>
                  </a:cubicBezTo>
                  <a:cubicBezTo>
                    <a:pt x="502" y="298"/>
                    <a:pt x="502" y="298"/>
                    <a:pt x="502" y="298"/>
                  </a:cubicBezTo>
                  <a:cubicBezTo>
                    <a:pt x="502" y="295"/>
                    <a:pt x="503" y="293"/>
                    <a:pt x="504" y="291"/>
                  </a:cubicBezTo>
                  <a:cubicBezTo>
                    <a:pt x="505" y="289"/>
                    <a:pt x="505" y="288"/>
                    <a:pt x="502" y="284"/>
                  </a:cubicBezTo>
                  <a:cubicBezTo>
                    <a:pt x="498" y="277"/>
                    <a:pt x="498" y="277"/>
                    <a:pt x="498" y="277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6"/>
                    <a:pt x="498" y="276"/>
                    <a:pt x="498" y="276"/>
                  </a:cubicBezTo>
                  <a:cubicBezTo>
                    <a:pt x="498" y="275"/>
                    <a:pt x="497" y="274"/>
                    <a:pt x="493" y="271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7" y="266"/>
                    <a:pt x="487" y="266"/>
                    <a:pt x="487" y="266"/>
                  </a:cubicBezTo>
                  <a:cubicBezTo>
                    <a:pt x="486" y="265"/>
                    <a:pt x="486" y="263"/>
                    <a:pt x="486" y="260"/>
                  </a:cubicBezTo>
                  <a:cubicBezTo>
                    <a:pt x="486" y="226"/>
                    <a:pt x="486" y="226"/>
                    <a:pt x="486" y="226"/>
                  </a:cubicBezTo>
                  <a:cubicBezTo>
                    <a:pt x="482" y="209"/>
                    <a:pt x="482" y="209"/>
                    <a:pt x="482" y="209"/>
                  </a:cubicBezTo>
                  <a:cubicBezTo>
                    <a:pt x="482" y="173"/>
                    <a:pt x="482" y="173"/>
                    <a:pt x="482" y="173"/>
                  </a:cubicBezTo>
                  <a:cubicBezTo>
                    <a:pt x="482" y="142"/>
                    <a:pt x="482" y="142"/>
                    <a:pt x="482" y="142"/>
                  </a:cubicBezTo>
                  <a:cubicBezTo>
                    <a:pt x="473" y="139"/>
                    <a:pt x="473" y="139"/>
                    <a:pt x="473" y="139"/>
                  </a:cubicBezTo>
                  <a:cubicBezTo>
                    <a:pt x="461" y="139"/>
                    <a:pt x="461" y="139"/>
                    <a:pt x="461" y="139"/>
                  </a:cubicBezTo>
                  <a:cubicBezTo>
                    <a:pt x="459" y="137"/>
                    <a:pt x="459" y="137"/>
                    <a:pt x="459" y="137"/>
                  </a:cubicBezTo>
                  <a:cubicBezTo>
                    <a:pt x="456" y="139"/>
                    <a:pt x="456" y="139"/>
                    <a:pt x="456" y="139"/>
                  </a:cubicBezTo>
                  <a:cubicBezTo>
                    <a:pt x="455" y="139"/>
                    <a:pt x="455" y="139"/>
                    <a:pt x="455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4" y="139"/>
                    <a:pt x="454" y="139"/>
                    <a:pt x="454" y="139"/>
                  </a:cubicBezTo>
                  <a:cubicBezTo>
                    <a:pt x="452" y="138"/>
                    <a:pt x="452" y="136"/>
                    <a:pt x="452" y="135"/>
                  </a:cubicBezTo>
                  <a:cubicBezTo>
                    <a:pt x="444" y="134"/>
                    <a:pt x="444" y="134"/>
                    <a:pt x="444" y="134"/>
                  </a:cubicBezTo>
                  <a:cubicBezTo>
                    <a:pt x="444" y="133"/>
                    <a:pt x="444" y="133"/>
                    <a:pt x="444" y="133"/>
                  </a:cubicBezTo>
                  <a:cubicBezTo>
                    <a:pt x="443" y="132"/>
                    <a:pt x="440" y="128"/>
                    <a:pt x="436" y="126"/>
                  </a:cubicBezTo>
                  <a:cubicBezTo>
                    <a:pt x="435" y="126"/>
                    <a:pt x="434" y="126"/>
                    <a:pt x="434" y="126"/>
                  </a:cubicBezTo>
                  <a:cubicBezTo>
                    <a:pt x="431" y="126"/>
                    <a:pt x="428" y="128"/>
                    <a:pt x="428" y="129"/>
                  </a:cubicBezTo>
                  <a:cubicBezTo>
                    <a:pt x="427" y="130"/>
                    <a:pt x="427" y="130"/>
                    <a:pt x="427" y="130"/>
                  </a:cubicBezTo>
                  <a:cubicBezTo>
                    <a:pt x="415" y="131"/>
                    <a:pt x="415" y="131"/>
                    <a:pt x="415" y="131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11" y="131"/>
                    <a:pt x="409" y="132"/>
                    <a:pt x="408" y="133"/>
                  </a:cubicBezTo>
                  <a:cubicBezTo>
                    <a:pt x="408" y="133"/>
                    <a:pt x="408" y="133"/>
                    <a:pt x="408" y="133"/>
                  </a:cubicBezTo>
                  <a:cubicBezTo>
                    <a:pt x="407" y="134"/>
                    <a:pt x="407" y="134"/>
                    <a:pt x="407" y="134"/>
                  </a:cubicBezTo>
                  <a:cubicBezTo>
                    <a:pt x="407" y="134"/>
                    <a:pt x="404" y="135"/>
                    <a:pt x="402" y="137"/>
                  </a:cubicBezTo>
                  <a:cubicBezTo>
                    <a:pt x="402" y="138"/>
                    <a:pt x="401" y="139"/>
                    <a:pt x="400" y="139"/>
                  </a:cubicBezTo>
                  <a:cubicBezTo>
                    <a:pt x="399" y="138"/>
                    <a:pt x="398" y="138"/>
                    <a:pt x="398" y="137"/>
                  </a:cubicBezTo>
                  <a:cubicBezTo>
                    <a:pt x="382" y="137"/>
                    <a:pt x="382" y="137"/>
                    <a:pt x="382" y="137"/>
                  </a:cubicBezTo>
                  <a:cubicBezTo>
                    <a:pt x="382" y="127"/>
                    <a:pt x="382" y="127"/>
                    <a:pt x="382" y="127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3" y="123"/>
                    <a:pt x="343" y="123"/>
                    <a:pt x="343" y="123"/>
                  </a:cubicBezTo>
                  <a:cubicBezTo>
                    <a:pt x="338" y="121"/>
                    <a:pt x="338" y="121"/>
                    <a:pt x="338" y="121"/>
                  </a:cubicBezTo>
                  <a:cubicBezTo>
                    <a:pt x="333" y="127"/>
                    <a:pt x="333" y="127"/>
                    <a:pt x="333" y="127"/>
                  </a:cubicBezTo>
                  <a:cubicBezTo>
                    <a:pt x="329" y="127"/>
                    <a:pt x="329" y="127"/>
                    <a:pt x="329" y="127"/>
                  </a:cubicBezTo>
                  <a:cubicBezTo>
                    <a:pt x="325" y="123"/>
                    <a:pt x="325" y="123"/>
                    <a:pt x="325" y="123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1" y="115"/>
                    <a:pt x="321" y="115"/>
                    <a:pt x="321" y="115"/>
                  </a:cubicBezTo>
                  <a:cubicBezTo>
                    <a:pt x="314" y="110"/>
                    <a:pt x="314" y="110"/>
                    <a:pt x="314" y="110"/>
                  </a:cubicBezTo>
                  <a:cubicBezTo>
                    <a:pt x="304" y="109"/>
                    <a:pt x="304" y="109"/>
                    <a:pt x="304" y="109"/>
                  </a:cubicBezTo>
                  <a:cubicBezTo>
                    <a:pt x="303" y="109"/>
                    <a:pt x="301" y="110"/>
                    <a:pt x="299" y="110"/>
                  </a:cubicBezTo>
                  <a:cubicBezTo>
                    <a:pt x="298" y="110"/>
                    <a:pt x="297" y="110"/>
                    <a:pt x="295" y="109"/>
                  </a:cubicBezTo>
                  <a:cubicBezTo>
                    <a:pt x="294" y="109"/>
                    <a:pt x="293" y="108"/>
                    <a:pt x="293" y="108"/>
                  </a:cubicBezTo>
                  <a:cubicBezTo>
                    <a:pt x="292" y="108"/>
                    <a:pt x="292" y="108"/>
                    <a:pt x="292" y="109"/>
                  </a:cubicBezTo>
                  <a:cubicBezTo>
                    <a:pt x="292" y="109"/>
                    <a:pt x="292" y="109"/>
                    <a:pt x="292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83" y="109"/>
                    <a:pt x="283" y="109"/>
                    <a:pt x="283" y="109"/>
                  </a:cubicBezTo>
                  <a:cubicBezTo>
                    <a:pt x="280" y="109"/>
                    <a:pt x="277" y="105"/>
                    <a:pt x="276" y="104"/>
                  </a:cubicBezTo>
                  <a:cubicBezTo>
                    <a:pt x="276" y="104"/>
                    <a:pt x="276" y="104"/>
                    <a:pt x="276" y="104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3" y="89"/>
                    <a:pt x="253" y="89"/>
                    <a:pt x="253" y="89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256"/>
                    <a:pt x="136" y="256"/>
                    <a:pt x="136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0" y="260"/>
                    <a:pt x="10" y="260"/>
                    <a:pt x="10" y="260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30" y="284"/>
                    <a:pt x="30" y="284"/>
                    <a:pt x="30" y="284"/>
                  </a:cubicBezTo>
                  <a:cubicBezTo>
                    <a:pt x="61" y="307"/>
                    <a:pt x="61" y="307"/>
                    <a:pt x="61" y="307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112" y="381"/>
                    <a:pt x="112" y="381"/>
                    <a:pt x="112" y="381"/>
                  </a:cubicBezTo>
                  <a:cubicBezTo>
                    <a:pt x="131" y="381"/>
                    <a:pt x="131" y="381"/>
                    <a:pt x="131" y="381"/>
                  </a:cubicBezTo>
                  <a:cubicBezTo>
                    <a:pt x="151" y="346"/>
                    <a:pt x="151" y="346"/>
                    <a:pt x="151" y="346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62" y="346"/>
                    <a:pt x="162" y="346"/>
                    <a:pt x="162" y="346"/>
                  </a:cubicBezTo>
                  <a:cubicBezTo>
                    <a:pt x="198" y="346"/>
                    <a:pt x="198" y="346"/>
                    <a:pt x="198" y="346"/>
                  </a:cubicBezTo>
                  <a:cubicBezTo>
                    <a:pt x="225" y="378"/>
                    <a:pt x="225" y="378"/>
                    <a:pt x="225" y="378"/>
                  </a:cubicBezTo>
                  <a:cubicBezTo>
                    <a:pt x="240" y="409"/>
                    <a:pt x="240" y="409"/>
                    <a:pt x="240" y="409"/>
                  </a:cubicBezTo>
                  <a:cubicBezTo>
                    <a:pt x="252" y="420"/>
                    <a:pt x="252" y="420"/>
                    <a:pt x="252" y="420"/>
                  </a:cubicBezTo>
                  <a:cubicBezTo>
                    <a:pt x="256" y="436"/>
                    <a:pt x="256" y="436"/>
                    <a:pt x="256" y="436"/>
                  </a:cubicBezTo>
                  <a:cubicBezTo>
                    <a:pt x="268" y="444"/>
                    <a:pt x="268" y="444"/>
                    <a:pt x="268" y="444"/>
                  </a:cubicBezTo>
                  <a:cubicBezTo>
                    <a:pt x="279" y="475"/>
                    <a:pt x="279" y="475"/>
                    <a:pt x="279" y="475"/>
                  </a:cubicBezTo>
                  <a:cubicBezTo>
                    <a:pt x="291" y="495"/>
                    <a:pt x="291" y="495"/>
                    <a:pt x="291" y="495"/>
                  </a:cubicBezTo>
                  <a:cubicBezTo>
                    <a:pt x="303" y="502"/>
                    <a:pt x="303" y="502"/>
                    <a:pt x="303" y="502"/>
                  </a:cubicBezTo>
                  <a:cubicBezTo>
                    <a:pt x="315" y="502"/>
                    <a:pt x="315" y="502"/>
                    <a:pt x="315" y="502"/>
                  </a:cubicBezTo>
                  <a:cubicBezTo>
                    <a:pt x="322" y="510"/>
                    <a:pt x="322" y="510"/>
                    <a:pt x="322" y="510"/>
                  </a:cubicBezTo>
                  <a:cubicBezTo>
                    <a:pt x="342" y="510"/>
                    <a:pt x="342" y="510"/>
                    <a:pt x="342" y="510"/>
                  </a:cubicBezTo>
                  <a:cubicBezTo>
                    <a:pt x="358" y="518"/>
                    <a:pt x="358" y="518"/>
                    <a:pt x="358" y="518"/>
                  </a:cubicBezTo>
                  <a:cubicBezTo>
                    <a:pt x="369" y="518"/>
                    <a:pt x="369" y="518"/>
                    <a:pt x="369" y="518"/>
                  </a:cubicBezTo>
                  <a:cubicBezTo>
                    <a:pt x="365" y="514"/>
                    <a:pt x="365" y="514"/>
                    <a:pt x="365" y="514"/>
                  </a:cubicBezTo>
                  <a:cubicBezTo>
                    <a:pt x="361" y="502"/>
                    <a:pt x="361" y="502"/>
                    <a:pt x="361" y="502"/>
                  </a:cubicBezTo>
                  <a:cubicBezTo>
                    <a:pt x="361" y="499"/>
                    <a:pt x="361" y="499"/>
                    <a:pt x="361" y="499"/>
                  </a:cubicBezTo>
                  <a:cubicBezTo>
                    <a:pt x="354" y="475"/>
                    <a:pt x="354" y="475"/>
                    <a:pt x="354" y="475"/>
                  </a:cubicBezTo>
                  <a:cubicBezTo>
                    <a:pt x="358" y="471"/>
                    <a:pt x="358" y="471"/>
                    <a:pt x="358" y="471"/>
                  </a:cubicBezTo>
                  <a:cubicBezTo>
                    <a:pt x="358" y="463"/>
                    <a:pt x="358" y="463"/>
                    <a:pt x="358" y="463"/>
                  </a:cubicBezTo>
                  <a:cubicBezTo>
                    <a:pt x="354" y="463"/>
                    <a:pt x="354" y="463"/>
                    <a:pt x="354" y="463"/>
                  </a:cubicBezTo>
                  <a:cubicBezTo>
                    <a:pt x="354" y="459"/>
                    <a:pt x="354" y="459"/>
                    <a:pt x="354" y="459"/>
                  </a:cubicBezTo>
                  <a:cubicBezTo>
                    <a:pt x="358" y="459"/>
                    <a:pt x="358" y="459"/>
                    <a:pt x="358" y="459"/>
                  </a:cubicBezTo>
                  <a:cubicBezTo>
                    <a:pt x="361" y="459"/>
                    <a:pt x="361" y="459"/>
                    <a:pt x="361" y="459"/>
                  </a:cubicBezTo>
                  <a:cubicBezTo>
                    <a:pt x="365" y="444"/>
                    <a:pt x="365" y="444"/>
                    <a:pt x="365" y="444"/>
                  </a:cubicBezTo>
                  <a:cubicBezTo>
                    <a:pt x="361" y="436"/>
                    <a:pt x="361" y="436"/>
                    <a:pt x="361" y="436"/>
                  </a:cubicBezTo>
                  <a:cubicBezTo>
                    <a:pt x="369" y="436"/>
                    <a:pt x="369" y="436"/>
                    <a:pt x="369" y="436"/>
                  </a:cubicBezTo>
                  <a:cubicBezTo>
                    <a:pt x="373" y="428"/>
                    <a:pt x="373" y="428"/>
                    <a:pt x="373" y="428"/>
                  </a:cubicBezTo>
                  <a:cubicBezTo>
                    <a:pt x="373" y="424"/>
                    <a:pt x="373" y="424"/>
                    <a:pt x="373" y="424"/>
                  </a:cubicBezTo>
                  <a:cubicBezTo>
                    <a:pt x="369" y="428"/>
                    <a:pt x="369" y="428"/>
                    <a:pt x="369" y="428"/>
                  </a:cubicBezTo>
                  <a:cubicBezTo>
                    <a:pt x="369" y="424"/>
                    <a:pt x="369" y="424"/>
                    <a:pt x="369" y="424"/>
                  </a:cubicBezTo>
                  <a:cubicBezTo>
                    <a:pt x="377" y="420"/>
                    <a:pt x="377" y="420"/>
                    <a:pt x="377" y="420"/>
                  </a:cubicBezTo>
                  <a:cubicBezTo>
                    <a:pt x="385" y="417"/>
                    <a:pt x="385" y="417"/>
                    <a:pt x="385" y="417"/>
                  </a:cubicBezTo>
                  <a:cubicBezTo>
                    <a:pt x="385" y="413"/>
                    <a:pt x="385" y="413"/>
                    <a:pt x="385" y="413"/>
                  </a:cubicBezTo>
                  <a:cubicBezTo>
                    <a:pt x="393" y="413"/>
                    <a:pt x="393" y="413"/>
                    <a:pt x="393" y="413"/>
                  </a:cubicBezTo>
                  <a:cubicBezTo>
                    <a:pt x="397" y="409"/>
                    <a:pt x="397" y="409"/>
                    <a:pt x="397" y="409"/>
                  </a:cubicBezTo>
                  <a:cubicBezTo>
                    <a:pt x="397" y="405"/>
                    <a:pt x="397" y="405"/>
                    <a:pt x="397" y="405"/>
                  </a:cubicBezTo>
                  <a:cubicBezTo>
                    <a:pt x="393" y="401"/>
                    <a:pt x="393" y="401"/>
                    <a:pt x="393" y="401"/>
                  </a:cubicBezTo>
                  <a:cubicBezTo>
                    <a:pt x="393" y="397"/>
                    <a:pt x="393" y="397"/>
                    <a:pt x="393" y="397"/>
                  </a:cubicBezTo>
                  <a:cubicBezTo>
                    <a:pt x="397" y="397"/>
                    <a:pt x="397" y="397"/>
                    <a:pt x="397" y="397"/>
                  </a:cubicBezTo>
                  <a:cubicBezTo>
                    <a:pt x="400" y="401"/>
                    <a:pt x="400" y="401"/>
                    <a:pt x="400" y="401"/>
                  </a:cubicBezTo>
                  <a:cubicBezTo>
                    <a:pt x="400" y="397"/>
                    <a:pt x="400" y="397"/>
                    <a:pt x="400" y="397"/>
                  </a:cubicBezTo>
                  <a:cubicBezTo>
                    <a:pt x="404" y="397"/>
                    <a:pt x="404" y="397"/>
                    <a:pt x="404" y="397"/>
                  </a:cubicBezTo>
                  <a:cubicBezTo>
                    <a:pt x="408" y="397"/>
                    <a:pt x="408" y="397"/>
                    <a:pt x="408" y="397"/>
                  </a:cubicBezTo>
                  <a:cubicBezTo>
                    <a:pt x="408" y="393"/>
                    <a:pt x="408" y="393"/>
                    <a:pt x="408" y="393"/>
                  </a:cubicBezTo>
                  <a:cubicBezTo>
                    <a:pt x="412" y="401"/>
                    <a:pt x="412" y="401"/>
                    <a:pt x="412" y="401"/>
                  </a:cubicBezTo>
                  <a:cubicBezTo>
                    <a:pt x="424" y="397"/>
                    <a:pt x="424" y="397"/>
                    <a:pt x="424" y="397"/>
                  </a:cubicBezTo>
                  <a:cubicBezTo>
                    <a:pt x="408" y="405"/>
                    <a:pt x="408" y="405"/>
                    <a:pt x="408" y="405"/>
                  </a:cubicBezTo>
                  <a:cubicBezTo>
                    <a:pt x="404" y="409"/>
                    <a:pt x="404" y="409"/>
                    <a:pt x="404" y="409"/>
                  </a:cubicBezTo>
                  <a:cubicBezTo>
                    <a:pt x="408" y="409"/>
                    <a:pt x="408" y="409"/>
                    <a:pt x="408" y="409"/>
                  </a:cubicBezTo>
                  <a:cubicBezTo>
                    <a:pt x="443" y="385"/>
                    <a:pt x="443" y="385"/>
                    <a:pt x="443" y="385"/>
                  </a:cubicBezTo>
                  <a:cubicBezTo>
                    <a:pt x="451" y="374"/>
                    <a:pt x="451" y="374"/>
                    <a:pt x="451" y="374"/>
                  </a:cubicBezTo>
                  <a:cubicBezTo>
                    <a:pt x="451" y="350"/>
                    <a:pt x="451" y="350"/>
                    <a:pt x="451" y="350"/>
                  </a:cubicBezTo>
                  <a:cubicBezTo>
                    <a:pt x="451" y="346"/>
                    <a:pt x="451" y="346"/>
                    <a:pt x="451" y="346"/>
                  </a:cubicBezTo>
                  <a:cubicBezTo>
                    <a:pt x="455" y="346"/>
                    <a:pt x="455" y="346"/>
                    <a:pt x="455" y="346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63" y="354"/>
                    <a:pt x="463" y="354"/>
                    <a:pt x="463" y="354"/>
                  </a:cubicBezTo>
                  <a:cubicBezTo>
                    <a:pt x="463" y="358"/>
                    <a:pt x="463" y="358"/>
                    <a:pt x="463" y="358"/>
                  </a:cubicBezTo>
                  <a:cubicBezTo>
                    <a:pt x="455" y="358"/>
                    <a:pt x="455" y="358"/>
                    <a:pt x="455" y="358"/>
                  </a:cubicBezTo>
                  <a:cubicBezTo>
                    <a:pt x="459" y="362"/>
                    <a:pt x="459" y="362"/>
                    <a:pt x="459" y="362"/>
                  </a:cubicBezTo>
                  <a:cubicBezTo>
                    <a:pt x="479" y="350"/>
                    <a:pt x="479" y="350"/>
                    <a:pt x="479" y="350"/>
                  </a:cubicBezTo>
                  <a:cubicBezTo>
                    <a:pt x="482" y="350"/>
                    <a:pt x="482" y="350"/>
                    <a:pt x="482" y="350"/>
                  </a:cubicBezTo>
                  <a:cubicBezTo>
                    <a:pt x="482" y="341"/>
                    <a:pt x="482" y="341"/>
                    <a:pt x="482" y="341"/>
                  </a:cubicBezTo>
                  <a:lnTo>
                    <a:pt x="483" y="341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7" name="Tennessee">
              <a:extLst>
                <a:ext uri="{FF2B5EF4-FFF2-40B4-BE49-F238E27FC236}">
                  <a16:creationId xmlns:a16="http://schemas.microsoft.com/office/drawing/2014/main" id="{B184B101-F5CE-685D-84A0-3343C0E64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1358" y="3328472"/>
              <a:ext cx="1329104" cy="309288"/>
            </a:xfrm>
            <a:custGeom>
              <a:avLst/>
              <a:gdLst>
                <a:gd name="T0" fmla="*/ 302 w 336"/>
                <a:gd name="T1" fmla="*/ 0 h 78"/>
                <a:gd name="T2" fmla="*/ 94 w 336"/>
                <a:gd name="T3" fmla="*/ 0 h 78"/>
                <a:gd name="T4" fmla="*/ 94 w 336"/>
                <a:gd name="T5" fmla="*/ 13 h 78"/>
                <a:gd name="T6" fmla="*/ 38 w 336"/>
                <a:gd name="T7" fmla="*/ 13 h 78"/>
                <a:gd name="T8" fmla="*/ 38 w 336"/>
                <a:gd name="T9" fmla="*/ 12 h 78"/>
                <a:gd name="T10" fmla="*/ 38 w 336"/>
                <a:gd name="T11" fmla="*/ 12 h 78"/>
                <a:gd name="T12" fmla="*/ 33 w 336"/>
                <a:gd name="T13" fmla="*/ 21 h 78"/>
                <a:gd name="T14" fmla="*/ 33 w 336"/>
                <a:gd name="T15" fmla="*/ 21 h 78"/>
                <a:gd name="T16" fmla="*/ 33 w 336"/>
                <a:gd name="T17" fmla="*/ 21 h 78"/>
                <a:gd name="T18" fmla="*/ 30 w 336"/>
                <a:gd name="T19" fmla="*/ 24 h 78"/>
                <a:gd name="T20" fmla="*/ 29 w 336"/>
                <a:gd name="T21" fmla="*/ 26 h 78"/>
                <a:gd name="T22" fmla="*/ 26 w 336"/>
                <a:gd name="T23" fmla="*/ 28 h 78"/>
                <a:gd name="T24" fmla="*/ 26 w 336"/>
                <a:gd name="T25" fmla="*/ 29 h 78"/>
                <a:gd name="T26" fmla="*/ 26 w 336"/>
                <a:gd name="T27" fmla="*/ 33 h 78"/>
                <a:gd name="T28" fmla="*/ 24 w 336"/>
                <a:gd name="T29" fmla="*/ 37 h 78"/>
                <a:gd name="T30" fmla="*/ 23 w 336"/>
                <a:gd name="T31" fmla="*/ 39 h 78"/>
                <a:gd name="T32" fmla="*/ 23 w 336"/>
                <a:gd name="T33" fmla="*/ 40 h 78"/>
                <a:gd name="T34" fmla="*/ 23 w 336"/>
                <a:gd name="T35" fmla="*/ 42 h 78"/>
                <a:gd name="T36" fmla="*/ 23 w 336"/>
                <a:gd name="T37" fmla="*/ 44 h 78"/>
                <a:gd name="T38" fmla="*/ 20 w 336"/>
                <a:gd name="T39" fmla="*/ 44 h 78"/>
                <a:gd name="T40" fmla="*/ 22 w 336"/>
                <a:gd name="T41" fmla="*/ 46 h 78"/>
                <a:gd name="T42" fmla="*/ 17 w 336"/>
                <a:gd name="T43" fmla="*/ 50 h 78"/>
                <a:gd name="T44" fmla="*/ 14 w 336"/>
                <a:gd name="T45" fmla="*/ 58 h 78"/>
                <a:gd name="T46" fmla="*/ 6 w 336"/>
                <a:gd name="T47" fmla="*/ 64 h 78"/>
                <a:gd name="T48" fmla="*/ 6 w 336"/>
                <a:gd name="T49" fmla="*/ 70 h 78"/>
                <a:gd name="T50" fmla="*/ 2 w 336"/>
                <a:gd name="T51" fmla="*/ 74 h 78"/>
                <a:gd name="T52" fmla="*/ 0 w 336"/>
                <a:gd name="T53" fmla="*/ 78 h 78"/>
                <a:gd name="T54" fmla="*/ 0 w 336"/>
                <a:gd name="T55" fmla="*/ 78 h 78"/>
                <a:gd name="T56" fmla="*/ 94 w 336"/>
                <a:gd name="T57" fmla="*/ 78 h 78"/>
                <a:gd name="T58" fmla="*/ 189 w 336"/>
                <a:gd name="T59" fmla="*/ 78 h 78"/>
                <a:gd name="T60" fmla="*/ 230 w 336"/>
                <a:gd name="T61" fmla="*/ 78 h 78"/>
                <a:gd name="T62" fmla="*/ 230 w 336"/>
                <a:gd name="T63" fmla="*/ 78 h 78"/>
                <a:gd name="T64" fmla="*/ 230 w 336"/>
                <a:gd name="T65" fmla="*/ 75 h 78"/>
                <a:gd name="T66" fmla="*/ 230 w 336"/>
                <a:gd name="T67" fmla="*/ 73 h 78"/>
                <a:gd name="T68" fmla="*/ 231 w 336"/>
                <a:gd name="T69" fmla="*/ 72 h 78"/>
                <a:gd name="T70" fmla="*/ 233 w 336"/>
                <a:gd name="T71" fmla="*/ 70 h 78"/>
                <a:gd name="T72" fmla="*/ 233 w 336"/>
                <a:gd name="T73" fmla="*/ 70 h 78"/>
                <a:gd name="T74" fmla="*/ 237 w 336"/>
                <a:gd name="T75" fmla="*/ 65 h 78"/>
                <a:gd name="T76" fmla="*/ 245 w 336"/>
                <a:gd name="T77" fmla="*/ 61 h 78"/>
                <a:gd name="T78" fmla="*/ 249 w 336"/>
                <a:gd name="T79" fmla="*/ 58 h 78"/>
                <a:gd name="T80" fmla="*/ 257 w 336"/>
                <a:gd name="T81" fmla="*/ 58 h 78"/>
                <a:gd name="T82" fmla="*/ 261 w 336"/>
                <a:gd name="T83" fmla="*/ 52 h 78"/>
                <a:gd name="T84" fmla="*/ 269 w 336"/>
                <a:gd name="T85" fmla="*/ 48 h 78"/>
                <a:gd name="T86" fmla="*/ 272 w 336"/>
                <a:gd name="T87" fmla="*/ 48 h 78"/>
                <a:gd name="T88" fmla="*/ 276 w 336"/>
                <a:gd name="T89" fmla="*/ 45 h 78"/>
                <a:gd name="T90" fmla="*/ 280 w 336"/>
                <a:gd name="T91" fmla="*/ 45 h 78"/>
                <a:gd name="T92" fmla="*/ 280 w 336"/>
                <a:gd name="T93" fmla="*/ 41 h 78"/>
                <a:gd name="T94" fmla="*/ 296 w 336"/>
                <a:gd name="T95" fmla="*/ 34 h 78"/>
                <a:gd name="T96" fmla="*/ 314 w 336"/>
                <a:gd name="T97" fmla="*/ 34 h 78"/>
                <a:gd name="T98" fmla="*/ 324 w 336"/>
                <a:gd name="T99" fmla="*/ 29 h 78"/>
                <a:gd name="T100" fmla="*/ 324 w 336"/>
                <a:gd name="T101" fmla="*/ 28 h 78"/>
                <a:gd name="T102" fmla="*/ 325 w 336"/>
                <a:gd name="T103" fmla="*/ 25 h 78"/>
                <a:gd name="T104" fmla="*/ 327 w 336"/>
                <a:gd name="T105" fmla="*/ 22 h 78"/>
                <a:gd name="T106" fmla="*/ 333 w 336"/>
                <a:gd name="T107" fmla="*/ 22 h 78"/>
                <a:gd name="T108" fmla="*/ 336 w 336"/>
                <a:gd name="T109" fmla="*/ 15 h 78"/>
                <a:gd name="T110" fmla="*/ 336 w 336"/>
                <a:gd name="T111" fmla="*/ 0 h 78"/>
                <a:gd name="T112" fmla="*/ 336 w 336"/>
                <a:gd name="T113" fmla="*/ 0 h 78"/>
                <a:gd name="T114" fmla="*/ 336 w 336"/>
                <a:gd name="T115" fmla="*/ 0 h 78"/>
                <a:gd name="T116" fmla="*/ 303 w 336"/>
                <a:gd name="T117" fmla="*/ 0 h 78"/>
                <a:gd name="T118" fmla="*/ 303 w 336"/>
                <a:gd name="T119" fmla="*/ 0 h 78"/>
                <a:gd name="T120" fmla="*/ 302 w 336"/>
                <a:gd name="T1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78">
                  <a:moveTo>
                    <a:pt x="302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22"/>
                    <a:pt x="31" y="23"/>
                    <a:pt x="30" y="24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40"/>
                    <a:pt x="23" y="41"/>
                    <a:pt x="23" y="42"/>
                  </a:cubicBezTo>
                  <a:cubicBezTo>
                    <a:pt x="23" y="43"/>
                    <a:pt x="23" y="43"/>
                    <a:pt x="23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8"/>
                    <a:pt x="230" y="78"/>
                    <a:pt x="230" y="78"/>
                  </a:cubicBezTo>
                  <a:cubicBezTo>
                    <a:pt x="230" y="75"/>
                    <a:pt x="230" y="75"/>
                    <a:pt x="230" y="75"/>
                  </a:cubicBezTo>
                  <a:cubicBezTo>
                    <a:pt x="230" y="74"/>
                    <a:pt x="230" y="73"/>
                    <a:pt x="230" y="73"/>
                  </a:cubicBezTo>
                  <a:cubicBezTo>
                    <a:pt x="230" y="73"/>
                    <a:pt x="230" y="73"/>
                    <a:pt x="231" y="72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3" y="70"/>
                    <a:pt x="233" y="70"/>
                    <a:pt x="233" y="70"/>
                  </a:cubicBezTo>
                  <a:cubicBezTo>
                    <a:pt x="234" y="68"/>
                    <a:pt x="235" y="65"/>
                    <a:pt x="237" y="65"/>
                  </a:cubicBezTo>
                  <a:cubicBezTo>
                    <a:pt x="239" y="65"/>
                    <a:pt x="245" y="61"/>
                    <a:pt x="245" y="61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9" y="48"/>
                    <a:pt x="269" y="48"/>
                    <a:pt x="269" y="48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76" y="45"/>
                    <a:pt x="276" y="45"/>
                    <a:pt x="276" y="45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1"/>
                    <a:pt x="280" y="41"/>
                    <a:pt x="280" y="41"/>
                  </a:cubicBezTo>
                  <a:cubicBezTo>
                    <a:pt x="296" y="34"/>
                    <a:pt x="296" y="34"/>
                    <a:pt x="296" y="34"/>
                  </a:cubicBezTo>
                  <a:cubicBezTo>
                    <a:pt x="314" y="34"/>
                    <a:pt x="314" y="34"/>
                    <a:pt x="314" y="34"/>
                  </a:cubicBezTo>
                  <a:cubicBezTo>
                    <a:pt x="324" y="29"/>
                    <a:pt x="324" y="29"/>
                    <a:pt x="324" y="29"/>
                  </a:cubicBezTo>
                  <a:cubicBezTo>
                    <a:pt x="324" y="28"/>
                    <a:pt x="324" y="28"/>
                    <a:pt x="324" y="28"/>
                  </a:cubicBezTo>
                  <a:cubicBezTo>
                    <a:pt x="324" y="27"/>
                    <a:pt x="324" y="26"/>
                    <a:pt x="325" y="25"/>
                  </a:cubicBezTo>
                  <a:cubicBezTo>
                    <a:pt x="327" y="22"/>
                    <a:pt x="327" y="22"/>
                    <a:pt x="327" y="22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6" y="15"/>
                    <a:pt x="336" y="15"/>
                    <a:pt x="336" y="15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36" y="0"/>
                    <a:pt x="336" y="0"/>
                    <a:pt x="336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0"/>
                    <a:pt x="303" y="0"/>
                    <a:pt x="303" y="0"/>
                  </a:cubicBezTo>
                  <a:lnTo>
                    <a:pt x="302" y="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8" name="South Dakota">
              <a:extLst>
                <a:ext uri="{FF2B5EF4-FFF2-40B4-BE49-F238E27FC236}">
                  <a16:creationId xmlns:a16="http://schemas.microsoft.com/office/drawing/2014/main" id="{438C2155-55A7-17D3-9258-9A4E79F5D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963" y="1494477"/>
              <a:ext cx="1185327" cy="638638"/>
            </a:xfrm>
            <a:custGeom>
              <a:avLst/>
              <a:gdLst>
                <a:gd name="T0" fmla="*/ 0 w 709"/>
                <a:gd name="T1" fmla="*/ 322 h 382"/>
                <a:gd name="T2" fmla="*/ 492 w 709"/>
                <a:gd name="T3" fmla="*/ 322 h 382"/>
                <a:gd name="T4" fmla="*/ 525 w 709"/>
                <a:gd name="T5" fmla="*/ 349 h 382"/>
                <a:gd name="T6" fmla="*/ 622 w 709"/>
                <a:gd name="T7" fmla="*/ 349 h 382"/>
                <a:gd name="T8" fmla="*/ 650 w 709"/>
                <a:gd name="T9" fmla="*/ 370 h 382"/>
                <a:gd name="T10" fmla="*/ 679 w 709"/>
                <a:gd name="T11" fmla="*/ 382 h 382"/>
                <a:gd name="T12" fmla="*/ 679 w 709"/>
                <a:gd name="T13" fmla="*/ 382 h 382"/>
                <a:gd name="T14" fmla="*/ 709 w 709"/>
                <a:gd name="T15" fmla="*/ 351 h 382"/>
                <a:gd name="T16" fmla="*/ 709 w 709"/>
                <a:gd name="T17" fmla="*/ 287 h 382"/>
                <a:gd name="T18" fmla="*/ 707 w 709"/>
                <a:gd name="T19" fmla="*/ 287 h 382"/>
                <a:gd name="T20" fmla="*/ 707 w 709"/>
                <a:gd name="T21" fmla="*/ 285 h 382"/>
                <a:gd name="T22" fmla="*/ 707 w 709"/>
                <a:gd name="T23" fmla="*/ 124 h 382"/>
                <a:gd name="T24" fmla="*/ 679 w 709"/>
                <a:gd name="T25" fmla="*/ 90 h 382"/>
                <a:gd name="T26" fmla="*/ 679 w 709"/>
                <a:gd name="T27" fmla="*/ 0 h 382"/>
                <a:gd name="T28" fmla="*/ 2 w 709"/>
                <a:gd name="T29" fmla="*/ 0 h 382"/>
                <a:gd name="T30" fmla="*/ 2 w 709"/>
                <a:gd name="T31" fmla="*/ 116 h 382"/>
                <a:gd name="T32" fmla="*/ 2 w 709"/>
                <a:gd name="T33" fmla="*/ 119 h 382"/>
                <a:gd name="T34" fmla="*/ 0 w 709"/>
                <a:gd name="T35" fmla="*/ 119 h 382"/>
                <a:gd name="T36" fmla="*/ 0 w 709"/>
                <a:gd name="T37" fmla="*/ 320 h 382"/>
                <a:gd name="T38" fmla="*/ 0 w 709"/>
                <a:gd name="T39" fmla="*/ 322 h 382"/>
                <a:gd name="T40" fmla="*/ 0 w 709"/>
                <a:gd name="T41" fmla="*/ 322 h 382"/>
                <a:gd name="T42" fmla="*/ 0 w 709"/>
                <a:gd name="T43" fmla="*/ 32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9" h="382">
                  <a:moveTo>
                    <a:pt x="0" y="322"/>
                  </a:moveTo>
                  <a:lnTo>
                    <a:pt x="492" y="322"/>
                  </a:lnTo>
                  <a:lnTo>
                    <a:pt x="525" y="349"/>
                  </a:lnTo>
                  <a:lnTo>
                    <a:pt x="622" y="349"/>
                  </a:lnTo>
                  <a:lnTo>
                    <a:pt x="650" y="370"/>
                  </a:lnTo>
                  <a:lnTo>
                    <a:pt x="679" y="382"/>
                  </a:lnTo>
                  <a:lnTo>
                    <a:pt x="679" y="382"/>
                  </a:lnTo>
                  <a:lnTo>
                    <a:pt x="709" y="351"/>
                  </a:lnTo>
                  <a:lnTo>
                    <a:pt x="709" y="287"/>
                  </a:lnTo>
                  <a:lnTo>
                    <a:pt x="707" y="287"/>
                  </a:lnTo>
                  <a:lnTo>
                    <a:pt x="707" y="285"/>
                  </a:lnTo>
                  <a:lnTo>
                    <a:pt x="707" y="124"/>
                  </a:lnTo>
                  <a:lnTo>
                    <a:pt x="679" y="90"/>
                  </a:lnTo>
                  <a:lnTo>
                    <a:pt x="679" y="0"/>
                  </a:lnTo>
                  <a:lnTo>
                    <a:pt x="2" y="0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32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22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09" name="South Carolina">
              <a:extLst>
                <a:ext uri="{FF2B5EF4-FFF2-40B4-BE49-F238E27FC236}">
                  <a16:creationId xmlns:a16="http://schemas.microsoft.com/office/drawing/2014/main" id="{1BC4CF75-516B-D988-493B-A56B239EB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8171" y="3605996"/>
              <a:ext cx="790775" cy="653685"/>
            </a:xfrm>
            <a:custGeom>
              <a:avLst/>
              <a:gdLst>
                <a:gd name="T0" fmla="*/ 200 w 200"/>
                <a:gd name="T1" fmla="*/ 93 h 165"/>
                <a:gd name="T2" fmla="*/ 199 w 200"/>
                <a:gd name="T3" fmla="*/ 93 h 165"/>
                <a:gd name="T4" fmla="*/ 184 w 200"/>
                <a:gd name="T5" fmla="*/ 62 h 165"/>
                <a:gd name="T6" fmla="*/ 175 w 200"/>
                <a:gd name="T7" fmla="*/ 55 h 165"/>
                <a:gd name="T8" fmla="*/ 165 w 200"/>
                <a:gd name="T9" fmla="*/ 44 h 165"/>
                <a:gd name="T10" fmla="*/ 156 w 200"/>
                <a:gd name="T11" fmla="*/ 29 h 165"/>
                <a:gd name="T12" fmla="*/ 143 w 200"/>
                <a:gd name="T13" fmla="*/ 20 h 165"/>
                <a:gd name="T14" fmla="*/ 110 w 200"/>
                <a:gd name="T15" fmla="*/ 18 h 165"/>
                <a:gd name="T16" fmla="*/ 85 w 200"/>
                <a:gd name="T17" fmla="*/ 1 h 165"/>
                <a:gd name="T18" fmla="*/ 40 w 200"/>
                <a:gd name="T19" fmla="*/ 0 h 165"/>
                <a:gd name="T20" fmla="*/ 18 w 200"/>
                <a:gd name="T21" fmla="*/ 2 h 165"/>
                <a:gd name="T22" fmla="*/ 18 w 200"/>
                <a:gd name="T23" fmla="*/ 4 h 165"/>
                <a:gd name="T24" fmla="*/ 18 w 200"/>
                <a:gd name="T25" fmla="*/ 4 h 165"/>
                <a:gd name="T26" fmla="*/ 0 w 200"/>
                <a:gd name="T27" fmla="*/ 8 h 165"/>
                <a:gd name="T28" fmla="*/ 15 w 200"/>
                <a:gd name="T29" fmla="*/ 41 h 165"/>
                <a:gd name="T30" fmla="*/ 26 w 200"/>
                <a:gd name="T31" fmla="*/ 56 h 165"/>
                <a:gd name="T32" fmla="*/ 37 w 200"/>
                <a:gd name="T33" fmla="*/ 70 h 165"/>
                <a:gd name="T34" fmla="*/ 44 w 200"/>
                <a:gd name="T35" fmla="*/ 80 h 165"/>
                <a:gd name="T36" fmla="*/ 54 w 200"/>
                <a:gd name="T37" fmla="*/ 85 h 165"/>
                <a:gd name="T38" fmla="*/ 60 w 200"/>
                <a:gd name="T39" fmla="*/ 94 h 165"/>
                <a:gd name="T40" fmla="*/ 68 w 200"/>
                <a:gd name="T41" fmla="*/ 108 h 165"/>
                <a:gd name="T42" fmla="*/ 77 w 200"/>
                <a:gd name="T43" fmla="*/ 117 h 165"/>
                <a:gd name="T44" fmla="*/ 84 w 200"/>
                <a:gd name="T45" fmla="*/ 141 h 165"/>
                <a:gd name="T46" fmla="*/ 90 w 200"/>
                <a:gd name="T47" fmla="*/ 153 h 165"/>
                <a:gd name="T48" fmla="*/ 102 w 200"/>
                <a:gd name="T49" fmla="*/ 163 h 165"/>
                <a:gd name="T50" fmla="*/ 105 w 200"/>
                <a:gd name="T51" fmla="*/ 165 h 165"/>
                <a:gd name="T52" fmla="*/ 99 w 200"/>
                <a:gd name="T53" fmla="*/ 156 h 165"/>
                <a:gd name="T54" fmla="*/ 122 w 200"/>
                <a:gd name="T55" fmla="*/ 156 h 165"/>
                <a:gd name="T56" fmla="*/ 141 w 200"/>
                <a:gd name="T57" fmla="*/ 145 h 165"/>
                <a:gd name="T58" fmla="*/ 145 w 200"/>
                <a:gd name="T59" fmla="*/ 141 h 165"/>
                <a:gd name="T60" fmla="*/ 157 w 200"/>
                <a:gd name="T61" fmla="*/ 133 h 165"/>
                <a:gd name="T62" fmla="*/ 161 w 200"/>
                <a:gd name="T63" fmla="*/ 125 h 165"/>
                <a:gd name="T64" fmla="*/ 165 w 200"/>
                <a:gd name="T65" fmla="*/ 117 h 165"/>
                <a:gd name="T66" fmla="*/ 173 w 200"/>
                <a:gd name="T67" fmla="*/ 106 h 165"/>
                <a:gd name="T68" fmla="*/ 184 w 200"/>
                <a:gd name="T69" fmla="*/ 98 h 165"/>
                <a:gd name="T70" fmla="*/ 200 w 200"/>
                <a:gd name="T71" fmla="*/ 9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0" h="165">
                  <a:moveTo>
                    <a:pt x="200" y="93"/>
                  </a:moveTo>
                  <a:cubicBezTo>
                    <a:pt x="200" y="93"/>
                    <a:pt x="200" y="93"/>
                    <a:pt x="200" y="93"/>
                  </a:cubicBezTo>
                  <a:cubicBezTo>
                    <a:pt x="200" y="93"/>
                    <a:pt x="200" y="93"/>
                    <a:pt x="200" y="93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5" y="44"/>
                    <a:pt x="165" y="44"/>
                    <a:pt x="165" y="44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29"/>
                    <a:pt x="156" y="29"/>
                    <a:pt x="156" y="2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43" y="20"/>
                    <a:pt x="143" y="20"/>
                    <a:pt x="143" y="2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72" y="0"/>
                    <a:pt x="54" y="0"/>
                    <a:pt x="40" y="0"/>
                  </a:cubicBezTo>
                  <a:cubicBezTo>
                    <a:pt x="23" y="0"/>
                    <a:pt x="21" y="1"/>
                    <a:pt x="20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90" y="153"/>
                    <a:pt x="90" y="153"/>
                    <a:pt x="90" y="153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22" y="156"/>
                    <a:pt x="122" y="156"/>
                    <a:pt x="122" y="156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41" y="145"/>
                    <a:pt x="141" y="145"/>
                    <a:pt x="141" y="145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5" y="141"/>
                    <a:pt x="145" y="141"/>
                    <a:pt x="145" y="141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17"/>
                    <a:pt x="165" y="117"/>
                    <a:pt x="165" y="117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73" y="106"/>
                    <a:pt x="173" y="106"/>
                    <a:pt x="173" y="106"/>
                  </a:cubicBezTo>
                  <a:cubicBezTo>
                    <a:pt x="184" y="102"/>
                    <a:pt x="184" y="102"/>
                    <a:pt x="184" y="102"/>
                  </a:cubicBezTo>
                  <a:cubicBezTo>
                    <a:pt x="184" y="98"/>
                    <a:pt x="184" y="98"/>
                    <a:pt x="184" y="98"/>
                  </a:cubicBezTo>
                  <a:cubicBezTo>
                    <a:pt x="200" y="94"/>
                    <a:pt x="200" y="94"/>
                    <a:pt x="200" y="94"/>
                  </a:cubicBezTo>
                  <a:cubicBezTo>
                    <a:pt x="200" y="93"/>
                    <a:pt x="200" y="93"/>
                    <a:pt x="200" y="93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0" name="Rhode Island">
              <a:extLst>
                <a:ext uri="{FF2B5EF4-FFF2-40B4-BE49-F238E27FC236}">
                  <a16:creationId xmlns:a16="http://schemas.microsoft.com/office/drawing/2014/main" id="{A2D61668-9040-BB7F-4262-988B33FD4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0310" y="2413982"/>
              <a:ext cx="95294" cy="133746"/>
            </a:xfrm>
            <a:custGeom>
              <a:avLst/>
              <a:gdLst>
                <a:gd name="T0" fmla="*/ 22 w 24"/>
                <a:gd name="T1" fmla="*/ 7 h 34"/>
                <a:gd name="T2" fmla="*/ 16 w 24"/>
                <a:gd name="T3" fmla="*/ 0 h 34"/>
                <a:gd name="T4" fmla="*/ 0 w 24"/>
                <a:gd name="T5" fmla="*/ 0 h 34"/>
                <a:gd name="T6" fmla="*/ 0 w 24"/>
                <a:gd name="T7" fmla="*/ 34 h 34"/>
                <a:gd name="T8" fmla="*/ 1 w 24"/>
                <a:gd name="T9" fmla="*/ 34 h 34"/>
                <a:gd name="T10" fmla="*/ 14 w 24"/>
                <a:gd name="T11" fmla="*/ 32 h 34"/>
                <a:gd name="T12" fmla="*/ 17 w 24"/>
                <a:gd name="T13" fmla="*/ 28 h 34"/>
                <a:gd name="T14" fmla="*/ 21 w 24"/>
                <a:gd name="T15" fmla="*/ 16 h 34"/>
                <a:gd name="T16" fmla="*/ 21 w 24"/>
                <a:gd name="T17" fmla="*/ 12 h 34"/>
                <a:gd name="T18" fmla="*/ 24 w 24"/>
                <a:gd name="T19" fmla="*/ 15 h 34"/>
                <a:gd name="T20" fmla="*/ 22 w 24"/>
                <a:gd name="T21" fmla="*/ 9 h 34"/>
                <a:gd name="T22" fmla="*/ 22 w 24"/>
                <a:gd name="T23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34">
                  <a:moveTo>
                    <a:pt x="22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1"/>
                    <a:pt x="22" y="9"/>
                  </a:cubicBezTo>
                  <a:lnTo>
                    <a:pt x="22" y="7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1" name="Pennsylvania">
              <a:extLst>
                <a:ext uri="{FF2B5EF4-FFF2-40B4-BE49-F238E27FC236}">
                  <a16:creationId xmlns:a16="http://schemas.microsoft.com/office/drawing/2014/main" id="{FD1240DE-5C12-D288-97EC-3A7FCB60E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9441" y="2370515"/>
              <a:ext cx="886069" cy="526626"/>
            </a:xfrm>
            <a:custGeom>
              <a:avLst/>
              <a:gdLst>
                <a:gd name="T0" fmla="*/ 0 w 224"/>
                <a:gd name="T1" fmla="*/ 71 h 133"/>
                <a:gd name="T2" fmla="*/ 0 w 224"/>
                <a:gd name="T3" fmla="*/ 75 h 133"/>
                <a:gd name="T4" fmla="*/ 0 w 224"/>
                <a:gd name="T5" fmla="*/ 130 h 133"/>
                <a:gd name="T6" fmla="*/ 36 w 224"/>
                <a:gd name="T7" fmla="*/ 130 h 133"/>
                <a:gd name="T8" fmla="*/ 181 w 224"/>
                <a:gd name="T9" fmla="*/ 130 h 133"/>
                <a:gd name="T10" fmla="*/ 191 w 224"/>
                <a:gd name="T11" fmla="*/ 133 h 133"/>
                <a:gd name="T12" fmla="*/ 191 w 224"/>
                <a:gd name="T13" fmla="*/ 133 h 133"/>
                <a:gd name="T14" fmla="*/ 192 w 224"/>
                <a:gd name="T15" fmla="*/ 133 h 133"/>
                <a:gd name="T16" fmla="*/ 198 w 224"/>
                <a:gd name="T17" fmla="*/ 130 h 133"/>
                <a:gd name="T18" fmla="*/ 211 w 224"/>
                <a:gd name="T19" fmla="*/ 118 h 133"/>
                <a:gd name="T20" fmla="*/ 211 w 224"/>
                <a:gd name="T21" fmla="*/ 118 h 133"/>
                <a:gd name="T22" fmla="*/ 211 w 224"/>
                <a:gd name="T23" fmla="*/ 113 h 133"/>
                <a:gd name="T24" fmla="*/ 215 w 224"/>
                <a:gd name="T25" fmla="*/ 107 h 133"/>
                <a:gd name="T26" fmla="*/ 215 w 224"/>
                <a:gd name="T27" fmla="*/ 92 h 133"/>
                <a:gd name="T28" fmla="*/ 208 w 224"/>
                <a:gd name="T29" fmla="*/ 79 h 133"/>
                <a:gd name="T30" fmla="*/ 208 w 224"/>
                <a:gd name="T31" fmla="*/ 79 h 133"/>
                <a:gd name="T32" fmla="*/ 205 w 224"/>
                <a:gd name="T33" fmla="*/ 80 h 133"/>
                <a:gd name="T34" fmla="*/ 205 w 224"/>
                <a:gd name="T35" fmla="*/ 80 h 133"/>
                <a:gd name="T36" fmla="*/ 205 w 224"/>
                <a:gd name="T37" fmla="*/ 79 h 133"/>
                <a:gd name="T38" fmla="*/ 206 w 224"/>
                <a:gd name="T39" fmla="*/ 78 h 133"/>
                <a:gd name="T40" fmla="*/ 206 w 224"/>
                <a:gd name="T41" fmla="*/ 78 h 133"/>
                <a:gd name="T42" fmla="*/ 206 w 224"/>
                <a:gd name="T43" fmla="*/ 78 h 133"/>
                <a:gd name="T44" fmla="*/ 207 w 224"/>
                <a:gd name="T45" fmla="*/ 75 h 133"/>
                <a:gd name="T46" fmla="*/ 209 w 224"/>
                <a:gd name="T47" fmla="*/ 69 h 133"/>
                <a:gd name="T48" fmla="*/ 215 w 224"/>
                <a:gd name="T49" fmla="*/ 60 h 133"/>
                <a:gd name="T50" fmla="*/ 215 w 224"/>
                <a:gd name="T51" fmla="*/ 49 h 133"/>
                <a:gd name="T52" fmla="*/ 224 w 224"/>
                <a:gd name="T53" fmla="*/ 46 h 133"/>
                <a:gd name="T54" fmla="*/ 223 w 224"/>
                <a:gd name="T55" fmla="*/ 46 h 133"/>
                <a:gd name="T56" fmla="*/ 222 w 224"/>
                <a:gd name="T57" fmla="*/ 45 h 133"/>
                <a:gd name="T58" fmla="*/ 215 w 224"/>
                <a:gd name="T59" fmla="*/ 37 h 133"/>
                <a:gd name="T60" fmla="*/ 213 w 224"/>
                <a:gd name="T61" fmla="*/ 30 h 133"/>
                <a:gd name="T62" fmla="*/ 209 w 224"/>
                <a:gd name="T63" fmla="*/ 21 h 133"/>
                <a:gd name="T64" fmla="*/ 209 w 224"/>
                <a:gd name="T65" fmla="*/ 21 h 133"/>
                <a:gd name="T66" fmla="*/ 208 w 224"/>
                <a:gd name="T67" fmla="*/ 21 h 133"/>
                <a:gd name="T68" fmla="*/ 204 w 224"/>
                <a:gd name="T69" fmla="*/ 24 h 133"/>
                <a:gd name="T70" fmla="*/ 206 w 224"/>
                <a:gd name="T71" fmla="*/ 21 h 133"/>
                <a:gd name="T72" fmla="*/ 205 w 224"/>
                <a:gd name="T73" fmla="*/ 16 h 133"/>
                <a:gd name="T74" fmla="*/ 204 w 224"/>
                <a:gd name="T75" fmla="*/ 2 h 133"/>
                <a:gd name="T76" fmla="*/ 26 w 224"/>
                <a:gd name="T77" fmla="*/ 2 h 133"/>
                <a:gd name="T78" fmla="*/ 25 w 224"/>
                <a:gd name="T79" fmla="*/ 1 h 133"/>
                <a:gd name="T80" fmla="*/ 25 w 224"/>
                <a:gd name="T81" fmla="*/ 1 h 133"/>
                <a:gd name="T82" fmla="*/ 18 w 224"/>
                <a:gd name="T83" fmla="*/ 1 h 133"/>
                <a:gd name="T84" fmla="*/ 18 w 224"/>
                <a:gd name="T85" fmla="*/ 0 h 133"/>
                <a:gd name="T86" fmla="*/ 17 w 224"/>
                <a:gd name="T87" fmla="*/ 0 h 133"/>
                <a:gd name="T88" fmla="*/ 0 w 224"/>
                <a:gd name="T89" fmla="*/ 10 h 133"/>
                <a:gd name="T90" fmla="*/ 0 w 224"/>
                <a:gd name="T91" fmla="*/ 12 h 133"/>
                <a:gd name="T92" fmla="*/ 0 w 224"/>
                <a:gd name="T93" fmla="*/ 7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4" h="133">
                  <a:moveTo>
                    <a:pt x="0" y="71"/>
                  </a:moveTo>
                  <a:cubicBezTo>
                    <a:pt x="0" y="75"/>
                    <a:pt x="0" y="75"/>
                    <a:pt x="0" y="7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2" y="130"/>
                    <a:pt x="186" y="133"/>
                    <a:pt x="191" y="133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3"/>
                    <a:pt x="197" y="132"/>
                    <a:pt x="198" y="130"/>
                  </a:cubicBezTo>
                  <a:cubicBezTo>
                    <a:pt x="204" y="124"/>
                    <a:pt x="209" y="119"/>
                    <a:pt x="211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1" y="113"/>
                    <a:pt x="211" y="113"/>
                    <a:pt x="211" y="113"/>
                  </a:cubicBezTo>
                  <a:cubicBezTo>
                    <a:pt x="215" y="107"/>
                    <a:pt x="215" y="107"/>
                    <a:pt x="215" y="107"/>
                  </a:cubicBezTo>
                  <a:cubicBezTo>
                    <a:pt x="215" y="92"/>
                    <a:pt x="215" y="92"/>
                    <a:pt x="215" y="92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8" y="79"/>
                    <a:pt x="208" y="79"/>
                    <a:pt x="208" y="79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80"/>
                    <a:pt x="205" y="80"/>
                    <a:pt x="205" y="80"/>
                  </a:cubicBezTo>
                  <a:cubicBezTo>
                    <a:pt x="205" y="79"/>
                    <a:pt x="205" y="79"/>
                    <a:pt x="205" y="79"/>
                  </a:cubicBezTo>
                  <a:cubicBezTo>
                    <a:pt x="205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6" y="78"/>
                    <a:pt x="206" y="78"/>
                    <a:pt x="206" y="78"/>
                  </a:cubicBezTo>
                  <a:cubicBezTo>
                    <a:pt x="207" y="75"/>
                    <a:pt x="207" y="75"/>
                    <a:pt x="207" y="75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5" y="49"/>
                    <a:pt x="215" y="49"/>
                    <a:pt x="215" y="49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3" y="46"/>
                    <a:pt x="223" y="46"/>
                    <a:pt x="223" y="46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6" y="21"/>
                    <a:pt x="206" y="21"/>
                    <a:pt x="206" y="21"/>
                  </a:cubicBezTo>
                  <a:cubicBezTo>
                    <a:pt x="205" y="20"/>
                    <a:pt x="205" y="18"/>
                    <a:pt x="205" y="16"/>
                  </a:cubicBezTo>
                  <a:cubicBezTo>
                    <a:pt x="205" y="8"/>
                    <a:pt x="204" y="3"/>
                    <a:pt x="204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71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2" name="Oregon">
              <a:extLst>
                <a:ext uri="{FF2B5EF4-FFF2-40B4-BE49-F238E27FC236}">
                  <a16:creationId xmlns:a16="http://schemas.microsoft.com/office/drawing/2014/main" id="{2862B6BE-1CF6-79BF-B68E-803068693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61" y="1412557"/>
              <a:ext cx="1203717" cy="810837"/>
            </a:xfrm>
            <a:custGeom>
              <a:avLst/>
              <a:gdLst>
                <a:gd name="T0" fmla="*/ 287 w 304"/>
                <a:gd name="T1" fmla="*/ 205 h 205"/>
                <a:gd name="T2" fmla="*/ 287 w 304"/>
                <a:gd name="T3" fmla="*/ 179 h 205"/>
                <a:gd name="T4" fmla="*/ 285 w 304"/>
                <a:gd name="T5" fmla="*/ 160 h 205"/>
                <a:gd name="T6" fmla="*/ 287 w 304"/>
                <a:gd name="T7" fmla="*/ 130 h 205"/>
                <a:gd name="T8" fmla="*/ 292 w 304"/>
                <a:gd name="T9" fmla="*/ 115 h 205"/>
                <a:gd name="T10" fmla="*/ 292 w 304"/>
                <a:gd name="T11" fmla="*/ 103 h 205"/>
                <a:gd name="T12" fmla="*/ 289 w 304"/>
                <a:gd name="T13" fmla="*/ 82 h 205"/>
                <a:gd name="T14" fmla="*/ 287 w 304"/>
                <a:gd name="T15" fmla="*/ 78 h 205"/>
                <a:gd name="T16" fmla="*/ 289 w 304"/>
                <a:gd name="T17" fmla="*/ 68 h 205"/>
                <a:gd name="T18" fmla="*/ 304 w 304"/>
                <a:gd name="T19" fmla="*/ 56 h 205"/>
                <a:gd name="T20" fmla="*/ 304 w 304"/>
                <a:gd name="T21" fmla="*/ 30 h 205"/>
                <a:gd name="T22" fmla="*/ 300 w 304"/>
                <a:gd name="T23" fmla="*/ 21 h 205"/>
                <a:gd name="T24" fmla="*/ 294 w 304"/>
                <a:gd name="T25" fmla="*/ 15 h 205"/>
                <a:gd name="T26" fmla="*/ 288 w 304"/>
                <a:gd name="T27" fmla="*/ 15 h 205"/>
                <a:gd name="T28" fmla="*/ 287 w 304"/>
                <a:gd name="T29" fmla="*/ 16 h 205"/>
                <a:gd name="T30" fmla="*/ 287 w 304"/>
                <a:gd name="T31" fmla="*/ 16 h 205"/>
                <a:gd name="T32" fmla="*/ 287 w 304"/>
                <a:gd name="T33" fmla="*/ 16 h 205"/>
                <a:gd name="T34" fmla="*/ 287 w 304"/>
                <a:gd name="T35" fmla="*/ 16 h 205"/>
                <a:gd name="T36" fmla="*/ 286 w 304"/>
                <a:gd name="T37" fmla="*/ 16 h 205"/>
                <a:gd name="T38" fmla="*/ 281 w 304"/>
                <a:gd name="T39" fmla="*/ 16 h 205"/>
                <a:gd name="T40" fmla="*/ 270 w 304"/>
                <a:gd name="T41" fmla="*/ 15 h 205"/>
                <a:gd name="T42" fmla="*/ 260 w 304"/>
                <a:gd name="T43" fmla="*/ 15 h 205"/>
                <a:gd name="T44" fmla="*/ 249 w 304"/>
                <a:gd name="T45" fmla="*/ 15 h 205"/>
                <a:gd name="T46" fmla="*/ 210 w 304"/>
                <a:gd name="T47" fmla="*/ 15 h 205"/>
                <a:gd name="T48" fmla="*/ 193 w 304"/>
                <a:gd name="T49" fmla="*/ 30 h 205"/>
                <a:gd name="T50" fmla="*/ 67 w 304"/>
                <a:gd name="T51" fmla="*/ 30 h 205"/>
                <a:gd name="T52" fmla="*/ 67 w 304"/>
                <a:gd name="T53" fmla="*/ 19 h 205"/>
                <a:gd name="T54" fmla="*/ 56 w 304"/>
                <a:gd name="T55" fmla="*/ 0 h 205"/>
                <a:gd name="T56" fmla="*/ 23 w 304"/>
                <a:gd name="T57" fmla="*/ 0 h 205"/>
                <a:gd name="T58" fmla="*/ 23 w 304"/>
                <a:gd name="T59" fmla="*/ 8 h 205"/>
                <a:gd name="T60" fmla="*/ 19 w 304"/>
                <a:gd name="T61" fmla="*/ 12 h 205"/>
                <a:gd name="T62" fmla="*/ 19 w 304"/>
                <a:gd name="T63" fmla="*/ 4 h 205"/>
                <a:gd name="T64" fmla="*/ 15 w 304"/>
                <a:gd name="T65" fmla="*/ 0 h 205"/>
                <a:gd name="T66" fmla="*/ 15 w 304"/>
                <a:gd name="T67" fmla="*/ 16 h 205"/>
                <a:gd name="T68" fmla="*/ 23 w 304"/>
                <a:gd name="T69" fmla="*/ 20 h 205"/>
                <a:gd name="T70" fmla="*/ 35 w 304"/>
                <a:gd name="T71" fmla="*/ 20 h 205"/>
                <a:gd name="T72" fmla="*/ 46 w 304"/>
                <a:gd name="T73" fmla="*/ 27 h 205"/>
                <a:gd name="T74" fmla="*/ 43 w 304"/>
                <a:gd name="T75" fmla="*/ 27 h 205"/>
                <a:gd name="T76" fmla="*/ 35 w 304"/>
                <a:gd name="T77" fmla="*/ 27 h 205"/>
                <a:gd name="T78" fmla="*/ 23 w 304"/>
                <a:gd name="T79" fmla="*/ 27 h 205"/>
                <a:gd name="T80" fmla="*/ 19 w 304"/>
                <a:gd name="T81" fmla="*/ 27 h 205"/>
                <a:gd name="T82" fmla="*/ 19 w 304"/>
                <a:gd name="T83" fmla="*/ 47 h 205"/>
                <a:gd name="T84" fmla="*/ 23 w 304"/>
                <a:gd name="T85" fmla="*/ 51 h 205"/>
                <a:gd name="T86" fmla="*/ 19 w 304"/>
                <a:gd name="T87" fmla="*/ 55 h 205"/>
                <a:gd name="T88" fmla="*/ 19 w 304"/>
                <a:gd name="T89" fmla="*/ 63 h 205"/>
                <a:gd name="T90" fmla="*/ 19 w 304"/>
                <a:gd name="T91" fmla="*/ 70 h 205"/>
                <a:gd name="T92" fmla="*/ 7 w 304"/>
                <a:gd name="T93" fmla="*/ 168 h 205"/>
                <a:gd name="T94" fmla="*/ 11 w 304"/>
                <a:gd name="T95" fmla="*/ 172 h 205"/>
                <a:gd name="T96" fmla="*/ 11 w 304"/>
                <a:gd name="T97" fmla="*/ 180 h 205"/>
                <a:gd name="T98" fmla="*/ 7 w 304"/>
                <a:gd name="T99" fmla="*/ 180 h 205"/>
                <a:gd name="T100" fmla="*/ 4 w 304"/>
                <a:gd name="T101" fmla="*/ 187 h 205"/>
                <a:gd name="T102" fmla="*/ 0 w 304"/>
                <a:gd name="T103" fmla="*/ 205 h 205"/>
                <a:gd name="T104" fmla="*/ 169 w 304"/>
                <a:gd name="T105" fmla="*/ 205 h 205"/>
                <a:gd name="T106" fmla="*/ 287 w 304"/>
                <a:gd name="T10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205">
                  <a:moveTo>
                    <a:pt x="287" y="205"/>
                  </a:moveTo>
                  <a:cubicBezTo>
                    <a:pt x="287" y="179"/>
                    <a:pt x="287" y="179"/>
                    <a:pt x="287" y="179"/>
                  </a:cubicBezTo>
                  <a:cubicBezTo>
                    <a:pt x="285" y="160"/>
                    <a:pt x="285" y="160"/>
                    <a:pt x="285" y="160"/>
                  </a:cubicBezTo>
                  <a:cubicBezTo>
                    <a:pt x="287" y="130"/>
                    <a:pt x="287" y="130"/>
                    <a:pt x="287" y="130"/>
                  </a:cubicBezTo>
                  <a:cubicBezTo>
                    <a:pt x="292" y="115"/>
                    <a:pt x="292" y="115"/>
                    <a:pt x="292" y="115"/>
                  </a:cubicBezTo>
                  <a:cubicBezTo>
                    <a:pt x="292" y="103"/>
                    <a:pt x="292" y="103"/>
                    <a:pt x="292" y="103"/>
                  </a:cubicBezTo>
                  <a:cubicBezTo>
                    <a:pt x="289" y="82"/>
                    <a:pt x="289" y="82"/>
                    <a:pt x="289" y="82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9" y="68"/>
                    <a:pt x="289" y="68"/>
                    <a:pt x="289" y="68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304" y="30"/>
                    <a:pt x="304" y="30"/>
                    <a:pt x="304" y="30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5"/>
                    <a:pt x="291" y="15"/>
                    <a:pt x="288" y="15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16"/>
                    <a:pt x="286" y="16"/>
                    <a:pt x="286" y="16"/>
                  </a:cubicBezTo>
                  <a:cubicBezTo>
                    <a:pt x="285" y="16"/>
                    <a:pt x="283" y="16"/>
                    <a:pt x="281" y="16"/>
                  </a:cubicBezTo>
                  <a:cubicBezTo>
                    <a:pt x="277" y="16"/>
                    <a:pt x="273" y="15"/>
                    <a:pt x="270" y="15"/>
                  </a:cubicBezTo>
                  <a:cubicBezTo>
                    <a:pt x="267" y="15"/>
                    <a:pt x="264" y="15"/>
                    <a:pt x="260" y="15"/>
                  </a:cubicBezTo>
                  <a:cubicBezTo>
                    <a:pt x="254" y="15"/>
                    <a:pt x="249" y="15"/>
                    <a:pt x="249" y="15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11" y="172"/>
                    <a:pt x="11" y="172"/>
                    <a:pt x="11" y="172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7" y="180"/>
                    <a:pt x="7" y="180"/>
                    <a:pt x="7" y="180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69" y="205"/>
                    <a:pt x="169" y="205"/>
                    <a:pt x="169" y="205"/>
                  </a:cubicBezTo>
                  <a:lnTo>
                    <a:pt x="287" y="205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chemeClr val="lt1"/>
                </a:solidFill>
              </a:endParaRPr>
            </a:p>
          </p:txBody>
        </p:sp>
        <p:sp>
          <p:nvSpPr>
            <p:cNvPr id="113" name="Oklahoma">
              <a:extLst>
                <a:ext uri="{FF2B5EF4-FFF2-40B4-BE49-F238E27FC236}">
                  <a16:creationId xmlns:a16="http://schemas.microsoft.com/office/drawing/2014/main" id="{2B1BDF85-6828-A99A-E1E0-B441D1E44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74" y="3189710"/>
              <a:ext cx="1332448" cy="708855"/>
            </a:xfrm>
            <a:custGeom>
              <a:avLst/>
              <a:gdLst>
                <a:gd name="T0" fmla="*/ 337 w 337"/>
                <a:gd name="T1" fmla="*/ 84 h 179"/>
                <a:gd name="T2" fmla="*/ 331 w 337"/>
                <a:gd name="T3" fmla="*/ 78 h 179"/>
                <a:gd name="T4" fmla="*/ 325 w 337"/>
                <a:gd name="T5" fmla="*/ 74 h 179"/>
                <a:gd name="T6" fmla="*/ 325 w 337"/>
                <a:gd name="T7" fmla="*/ 40 h 179"/>
                <a:gd name="T8" fmla="*/ 325 w 337"/>
                <a:gd name="T9" fmla="*/ 40 h 179"/>
                <a:gd name="T10" fmla="*/ 325 w 337"/>
                <a:gd name="T11" fmla="*/ 39 h 179"/>
                <a:gd name="T12" fmla="*/ 325 w 337"/>
                <a:gd name="T13" fmla="*/ 0 h 179"/>
                <a:gd name="T14" fmla="*/ 41 w 337"/>
                <a:gd name="T15" fmla="*/ 0 h 179"/>
                <a:gd name="T16" fmla="*/ 40 w 337"/>
                <a:gd name="T17" fmla="*/ 0 h 179"/>
                <a:gd name="T18" fmla="*/ 0 w 337"/>
                <a:gd name="T19" fmla="*/ 0 h 179"/>
                <a:gd name="T20" fmla="*/ 0 w 337"/>
                <a:gd name="T21" fmla="*/ 40 h 179"/>
                <a:gd name="T22" fmla="*/ 0 w 337"/>
                <a:gd name="T23" fmla="*/ 40 h 179"/>
                <a:gd name="T24" fmla="*/ 117 w 337"/>
                <a:gd name="T25" fmla="*/ 40 h 179"/>
                <a:gd name="T26" fmla="*/ 117 w 337"/>
                <a:gd name="T27" fmla="*/ 129 h 179"/>
                <a:gd name="T28" fmla="*/ 121 w 337"/>
                <a:gd name="T29" fmla="*/ 137 h 179"/>
                <a:gd name="T30" fmla="*/ 140 w 337"/>
                <a:gd name="T31" fmla="*/ 137 h 179"/>
                <a:gd name="T32" fmla="*/ 140 w 337"/>
                <a:gd name="T33" fmla="*/ 144 h 179"/>
                <a:gd name="T34" fmla="*/ 140 w 337"/>
                <a:gd name="T35" fmla="*/ 144 h 179"/>
                <a:gd name="T36" fmla="*/ 147 w 337"/>
                <a:gd name="T37" fmla="*/ 149 h 179"/>
                <a:gd name="T38" fmla="*/ 155 w 337"/>
                <a:gd name="T39" fmla="*/ 149 h 179"/>
                <a:gd name="T40" fmla="*/ 156 w 337"/>
                <a:gd name="T41" fmla="*/ 149 h 179"/>
                <a:gd name="T42" fmla="*/ 156 w 337"/>
                <a:gd name="T43" fmla="*/ 149 h 179"/>
                <a:gd name="T44" fmla="*/ 157 w 337"/>
                <a:gd name="T45" fmla="*/ 148 h 179"/>
                <a:gd name="T46" fmla="*/ 159 w 337"/>
                <a:gd name="T47" fmla="*/ 149 h 179"/>
                <a:gd name="T48" fmla="*/ 163 w 337"/>
                <a:gd name="T49" fmla="*/ 150 h 179"/>
                <a:gd name="T50" fmla="*/ 168 w 337"/>
                <a:gd name="T51" fmla="*/ 149 h 179"/>
                <a:gd name="T52" fmla="*/ 178 w 337"/>
                <a:gd name="T53" fmla="*/ 150 h 179"/>
                <a:gd name="T54" fmla="*/ 185 w 337"/>
                <a:gd name="T55" fmla="*/ 155 h 179"/>
                <a:gd name="T56" fmla="*/ 189 w 337"/>
                <a:gd name="T57" fmla="*/ 160 h 179"/>
                <a:gd name="T58" fmla="*/ 189 w 337"/>
                <a:gd name="T59" fmla="*/ 163 h 179"/>
                <a:gd name="T60" fmla="*/ 193 w 337"/>
                <a:gd name="T61" fmla="*/ 167 h 179"/>
                <a:gd name="T62" fmla="*/ 197 w 337"/>
                <a:gd name="T63" fmla="*/ 167 h 179"/>
                <a:gd name="T64" fmla="*/ 202 w 337"/>
                <a:gd name="T65" fmla="*/ 161 h 179"/>
                <a:gd name="T66" fmla="*/ 207 w 337"/>
                <a:gd name="T67" fmla="*/ 163 h 179"/>
                <a:gd name="T68" fmla="*/ 207 w 337"/>
                <a:gd name="T69" fmla="*/ 167 h 179"/>
                <a:gd name="T70" fmla="*/ 246 w 337"/>
                <a:gd name="T71" fmla="*/ 167 h 179"/>
                <a:gd name="T72" fmla="*/ 246 w 337"/>
                <a:gd name="T73" fmla="*/ 177 h 179"/>
                <a:gd name="T74" fmla="*/ 262 w 337"/>
                <a:gd name="T75" fmla="*/ 177 h 179"/>
                <a:gd name="T76" fmla="*/ 264 w 337"/>
                <a:gd name="T77" fmla="*/ 179 h 179"/>
                <a:gd name="T78" fmla="*/ 266 w 337"/>
                <a:gd name="T79" fmla="*/ 177 h 179"/>
                <a:gd name="T80" fmla="*/ 271 w 337"/>
                <a:gd name="T81" fmla="*/ 174 h 179"/>
                <a:gd name="T82" fmla="*/ 272 w 337"/>
                <a:gd name="T83" fmla="*/ 173 h 179"/>
                <a:gd name="T84" fmla="*/ 272 w 337"/>
                <a:gd name="T85" fmla="*/ 173 h 179"/>
                <a:gd name="T86" fmla="*/ 276 w 337"/>
                <a:gd name="T87" fmla="*/ 171 h 179"/>
                <a:gd name="T88" fmla="*/ 279 w 337"/>
                <a:gd name="T89" fmla="*/ 171 h 179"/>
                <a:gd name="T90" fmla="*/ 291 w 337"/>
                <a:gd name="T91" fmla="*/ 170 h 179"/>
                <a:gd name="T92" fmla="*/ 292 w 337"/>
                <a:gd name="T93" fmla="*/ 169 h 179"/>
                <a:gd name="T94" fmla="*/ 298 w 337"/>
                <a:gd name="T95" fmla="*/ 166 h 179"/>
                <a:gd name="T96" fmla="*/ 300 w 337"/>
                <a:gd name="T97" fmla="*/ 166 h 179"/>
                <a:gd name="T98" fmla="*/ 308 w 337"/>
                <a:gd name="T99" fmla="*/ 173 h 179"/>
                <a:gd name="T100" fmla="*/ 308 w 337"/>
                <a:gd name="T101" fmla="*/ 174 h 179"/>
                <a:gd name="T102" fmla="*/ 316 w 337"/>
                <a:gd name="T103" fmla="*/ 175 h 179"/>
                <a:gd name="T104" fmla="*/ 318 w 337"/>
                <a:gd name="T105" fmla="*/ 179 h 179"/>
                <a:gd name="T106" fmla="*/ 318 w 337"/>
                <a:gd name="T107" fmla="*/ 179 h 179"/>
                <a:gd name="T108" fmla="*/ 319 w 337"/>
                <a:gd name="T109" fmla="*/ 179 h 179"/>
                <a:gd name="T110" fmla="*/ 320 w 337"/>
                <a:gd name="T111" fmla="*/ 179 h 179"/>
                <a:gd name="T112" fmla="*/ 323 w 337"/>
                <a:gd name="T113" fmla="*/ 177 h 179"/>
                <a:gd name="T114" fmla="*/ 325 w 337"/>
                <a:gd name="T115" fmla="*/ 179 h 179"/>
                <a:gd name="T116" fmla="*/ 337 w 337"/>
                <a:gd name="T117" fmla="*/ 179 h 179"/>
                <a:gd name="T118" fmla="*/ 337 w 337"/>
                <a:gd name="T119" fmla="*/ 179 h 179"/>
                <a:gd name="T120" fmla="*/ 337 w 337"/>
                <a:gd name="T121" fmla="*/ 8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7" h="179">
                  <a:moveTo>
                    <a:pt x="337" y="84"/>
                  </a:moveTo>
                  <a:cubicBezTo>
                    <a:pt x="331" y="78"/>
                    <a:pt x="331" y="78"/>
                    <a:pt x="331" y="78"/>
                  </a:cubicBezTo>
                  <a:cubicBezTo>
                    <a:pt x="325" y="74"/>
                    <a:pt x="325" y="74"/>
                    <a:pt x="325" y="74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21" y="137"/>
                    <a:pt x="121" y="137"/>
                    <a:pt x="121" y="137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0" y="144"/>
                    <a:pt x="140" y="144"/>
                    <a:pt x="140" y="144"/>
                  </a:cubicBezTo>
                  <a:cubicBezTo>
                    <a:pt x="141" y="145"/>
                    <a:pt x="144" y="149"/>
                    <a:pt x="147" y="149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8"/>
                    <a:pt x="156" y="148"/>
                    <a:pt x="157" y="148"/>
                  </a:cubicBezTo>
                  <a:cubicBezTo>
                    <a:pt x="157" y="148"/>
                    <a:pt x="158" y="149"/>
                    <a:pt x="159" y="149"/>
                  </a:cubicBezTo>
                  <a:cubicBezTo>
                    <a:pt x="161" y="150"/>
                    <a:pt x="162" y="150"/>
                    <a:pt x="163" y="150"/>
                  </a:cubicBezTo>
                  <a:cubicBezTo>
                    <a:pt x="165" y="150"/>
                    <a:pt x="167" y="149"/>
                    <a:pt x="16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9" y="160"/>
                    <a:pt x="189" y="160"/>
                    <a:pt x="189" y="160"/>
                  </a:cubicBezTo>
                  <a:cubicBezTo>
                    <a:pt x="189" y="163"/>
                    <a:pt x="189" y="163"/>
                    <a:pt x="189" y="163"/>
                  </a:cubicBezTo>
                  <a:cubicBezTo>
                    <a:pt x="193" y="167"/>
                    <a:pt x="193" y="167"/>
                    <a:pt x="193" y="167"/>
                  </a:cubicBezTo>
                  <a:cubicBezTo>
                    <a:pt x="197" y="167"/>
                    <a:pt x="197" y="167"/>
                    <a:pt x="197" y="167"/>
                  </a:cubicBezTo>
                  <a:cubicBezTo>
                    <a:pt x="202" y="161"/>
                    <a:pt x="202" y="161"/>
                    <a:pt x="202" y="161"/>
                  </a:cubicBezTo>
                  <a:cubicBezTo>
                    <a:pt x="207" y="163"/>
                    <a:pt x="207" y="163"/>
                    <a:pt x="207" y="163"/>
                  </a:cubicBezTo>
                  <a:cubicBezTo>
                    <a:pt x="207" y="167"/>
                    <a:pt x="207" y="167"/>
                    <a:pt x="207" y="167"/>
                  </a:cubicBezTo>
                  <a:cubicBezTo>
                    <a:pt x="246" y="167"/>
                    <a:pt x="246" y="167"/>
                    <a:pt x="246" y="167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62" y="177"/>
                    <a:pt x="262" y="177"/>
                    <a:pt x="262" y="177"/>
                  </a:cubicBezTo>
                  <a:cubicBezTo>
                    <a:pt x="262" y="178"/>
                    <a:pt x="263" y="178"/>
                    <a:pt x="264" y="179"/>
                  </a:cubicBezTo>
                  <a:cubicBezTo>
                    <a:pt x="265" y="179"/>
                    <a:pt x="266" y="178"/>
                    <a:pt x="266" y="177"/>
                  </a:cubicBezTo>
                  <a:cubicBezTo>
                    <a:pt x="268" y="175"/>
                    <a:pt x="271" y="174"/>
                    <a:pt x="271" y="174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2" y="173"/>
                    <a:pt x="272" y="173"/>
                    <a:pt x="272" y="173"/>
                  </a:cubicBezTo>
                  <a:cubicBezTo>
                    <a:pt x="273" y="172"/>
                    <a:pt x="275" y="171"/>
                    <a:pt x="276" y="171"/>
                  </a:cubicBezTo>
                  <a:cubicBezTo>
                    <a:pt x="279" y="171"/>
                    <a:pt x="279" y="171"/>
                    <a:pt x="279" y="171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69"/>
                    <a:pt x="292" y="169"/>
                    <a:pt x="292" y="169"/>
                  </a:cubicBezTo>
                  <a:cubicBezTo>
                    <a:pt x="292" y="168"/>
                    <a:pt x="295" y="166"/>
                    <a:pt x="298" y="166"/>
                  </a:cubicBezTo>
                  <a:cubicBezTo>
                    <a:pt x="298" y="166"/>
                    <a:pt x="299" y="166"/>
                    <a:pt x="300" y="166"/>
                  </a:cubicBezTo>
                  <a:cubicBezTo>
                    <a:pt x="304" y="168"/>
                    <a:pt x="307" y="172"/>
                    <a:pt x="308" y="173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16" y="175"/>
                    <a:pt x="316" y="175"/>
                    <a:pt x="316" y="175"/>
                  </a:cubicBezTo>
                  <a:cubicBezTo>
                    <a:pt x="316" y="176"/>
                    <a:pt x="316" y="178"/>
                    <a:pt x="318" y="179"/>
                  </a:cubicBezTo>
                  <a:cubicBezTo>
                    <a:pt x="318" y="179"/>
                    <a:pt x="318" y="179"/>
                    <a:pt x="318" y="179"/>
                  </a:cubicBezTo>
                  <a:cubicBezTo>
                    <a:pt x="319" y="179"/>
                    <a:pt x="319" y="179"/>
                    <a:pt x="319" y="179"/>
                  </a:cubicBezTo>
                  <a:cubicBezTo>
                    <a:pt x="319" y="179"/>
                    <a:pt x="319" y="179"/>
                    <a:pt x="320" y="179"/>
                  </a:cubicBezTo>
                  <a:cubicBezTo>
                    <a:pt x="323" y="177"/>
                    <a:pt x="323" y="177"/>
                    <a:pt x="323" y="177"/>
                  </a:cubicBezTo>
                  <a:cubicBezTo>
                    <a:pt x="325" y="179"/>
                    <a:pt x="325" y="179"/>
                    <a:pt x="325" y="179"/>
                  </a:cubicBezTo>
                  <a:cubicBezTo>
                    <a:pt x="337" y="179"/>
                    <a:pt x="337" y="179"/>
                    <a:pt x="337" y="179"/>
                  </a:cubicBezTo>
                  <a:cubicBezTo>
                    <a:pt x="337" y="179"/>
                    <a:pt x="337" y="179"/>
                    <a:pt x="337" y="179"/>
                  </a:cubicBezTo>
                  <a:lnTo>
                    <a:pt x="337" y="84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4" name="Ohio">
              <a:extLst>
                <a:ext uri="{FF2B5EF4-FFF2-40B4-BE49-F238E27FC236}">
                  <a16:creationId xmlns:a16="http://schemas.microsoft.com/office/drawing/2014/main" id="{8D9BC5AF-570F-E33A-7300-BE4384326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725" y="2408967"/>
              <a:ext cx="663716" cy="665388"/>
            </a:xfrm>
            <a:custGeom>
              <a:avLst/>
              <a:gdLst>
                <a:gd name="T0" fmla="*/ 0 w 168"/>
                <a:gd name="T1" fmla="*/ 13 h 168"/>
                <a:gd name="T2" fmla="*/ 0 w 168"/>
                <a:gd name="T3" fmla="*/ 138 h 168"/>
                <a:gd name="T4" fmla="*/ 0 w 168"/>
                <a:gd name="T5" fmla="*/ 138 h 168"/>
                <a:gd name="T6" fmla="*/ 10 w 168"/>
                <a:gd name="T7" fmla="*/ 138 h 168"/>
                <a:gd name="T8" fmla="*/ 15 w 168"/>
                <a:gd name="T9" fmla="*/ 144 h 168"/>
                <a:gd name="T10" fmla="*/ 20 w 168"/>
                <a:gd name="T11" fmla="*/ 150 h 168"/>
                <a:gd name="T12" fmla="*/ 44 w 168"/>
                <a:gd name="T13" fmla="*/ 150 h 168"/>
                <a:gd name="T14" fmla="*/ 49 w 168"/>
                <a:gd name="T15" fmla="*/ 156 h 168"/>
                <a:gd name="T16" fmla="*/ 52 w 168"/>
                <a:gd name="T17" fmla="*/ 156 h 168"/>
                <a:gd name="T18" fmla="*/ 57 w 168"/>
                <a:gd name="T19" fmla="*/ 155 h 168"/>
                <a:gd name="T20" fmla="*/ 60 w 168"/>
                <a:gd name="T21" fmla="*/ 156 h 168"/>
                <a:gd name="T22" fmla="*/ 69 w 168"/>
                <a:gd name="T23" fmla="*/ 159 h 168"/>
                <a:gd name="T24" fmla="*/ 82 w 168"/>
                <a:gd name="T25" fmla="*/ 159 h 168"/>
                <a:gd name="T26" fmla="*/ 89 w 168"/>
                <a:gd name="T27" fmla="*/ 166 h 168"/>
                <a:gd name="T28" fmla="*/ 91 w 168"/>
                <a:gd name="T29" fmla="*/ 168 h 168"/>
                <a:gd name="T30" fmla="*/ 91 w 168"/>
                <a:gd name="T31" fmla="*/ 167 h 168"/>
                <a:gd name="T32" fmla="*/ 91 w 168"/>
                <a:gd name="T33" fmla="*/ 165 h 168"/>
                <a:gd name="T34" fmla="*/ 105 w 168"/>
                <a:gd name="T35" fmla="*/ 157 h 168"/>
                <a:gd name="T36" fmla="*/ 107 w 168"/>
                <a:gd name="T37" fmla="*/ 152 h 168"/>
                <a:gd name="T38" fmla="*/ 110 w 168"/>
                <a:gd name="T39" fmla="*/ 150 h 168"/>
                <a:gd name="T40" fmla="*/ 123 w 168"/>
                <a:gd name="T41" fmla="*/ 145 h 168"/>
                <a:gd name="T42" fmla="*/ 130 w 168"/>
                <a:gd name="T43" fmla="*/ 139 h 168"/>
                <a:gd name="T44" fmla="*/ 131 w 168"/>
                <a:gd name="T45" fmla="*/ 140 h 168"/>
                <a:gd name="T46" fmla="*/ 134 w 168"/>
                <a:gd name="T47" fmla="*/ 139 h 168"/>
                <a:gd name="T48" fmla="*/ 136 w 168"/>
                <a:gd name="T49" fmla="*/ 136 h 168"/>
                <a:gd name="T50" fmla="*/ 141 w 168"/>
                <a:gd name="T51" fmla="*/ 129 h 168"/>
                <a:gd name="T52" fmla="*/ 146 w 168"/>
                <a:gd name="T53" fmla="*/ 129 h 168"/>
                <a:gd name="T54" fmla="*/ 152 w 168"/>
                <a:gd name="T55" fmla="*/ 122 h 168"/>
                <a:gd name="T56" fmla="*/ 156 w 168"/>
                <a:gd name="T57" fmla="*/ 118 h 168"/>
                <a:gd name="T58" fmla="*/ 156 w 168"/>
                <a:gd name="T59" fmla="*/ 106 h 168"/>
                <a:gd name="T60" fmla="*/ 161 w 168"/>
                <a:gd name="T61" fmla="*/ 106 h 168"/>
                <a:gd name="T62" fmla="*/ 161 w 168"/>
                <a:gd name="T63" fmla="*/ 98 h 168"/>
                <a:gd name="T64" fmla="*/ 161 w 168"/>
                <a:gd name="T65" fmla="*/ 94 h 168"/>
                <a:gd name="T66" fmla="*/ 161 w 168"/>
                <a:gd name="T67" fmla="*/ 89 h 168"/>
                <a:gd name="T68" fmla="*/ 161 w 168"/>
                <a:gd name="T69" fmla="*/ 82 h 168"/>
                <a:gd name="T70" fmla="*/ 161 w 168"/>
                <a:gd name="T71" fmla="*/ 78 h 168"/>
                <a:gd name="T72" fmla="*/ 166 w 168"/>
                <a:gd name="T73" fmla="*/ 65 h 168"/>
                <a:gd name="T74" fmla="*/ 168 w 168"/>
                <a:gd name="T75" fmla="*/ 61 h 168"/>
                <a:gd name="T76" fmla="*/ 168 w 168"/>
                <a:gd name="T77" fmla="*/ 2 h 168"/>
                <a:gd name="T78" fmla="*/ 168 w 168"/>
                <a:gd name="T79" fmla="*/ 0 h 168"/>
                <a:gd name="T80" fmla="*/ 124 w 168"/>
                <a:gd name="T81" fmla="*/ 25 h 168"/>
                <a:gd name="T82" fmla="*/ 112 w 168"/>
                <a:gd name="T83" fmla="*/ 25 h 168"/>
                <a:gd name="T84" fmla="*/ 100 w 168"/>
                <a:gd name="T85" fmla="*/ 29 h 168"/>
                <a:gd name="T86" fmla="*/ 84 w 168"/>
                <a:gd name="T87" fmla="*/ 25 h 168"/>
                <a:gd name="T88" fmla="*/ 77 w 168"/>
                <a:gd name="T89" fmla="*/ 25 h 168"/>
                <a:gd name="T90" fmla="*/ 69 w 168"/>
                <a:gd name="T91" fmla="*/ 17 h 168"/>
                <a:gd name="T92" fmla="*/ 61 w 168"/>
                <a:gd name="T93" fmla="*/ 13 h 168"/>
                <a:gd name="T94" fmla="*/ 62 w 168"/>
                <a:gd name="T95" fmla="*/ 13 h 168"/>
                <a:gd name="T96" fmla="*/ 1 w 168"/>
                <a:gd name="T97" fmla="*/ 13 h 168"/>
                <a:gd name="T98" fmla="*/ 0 w 168"/>
                <a:gd name="T99" fmla="*/ 1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68">
                  <a:moveTo>
                    <a:pt x="0" y="13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5" y="144"/>
                    <a:pt x="15" y="144"/>
                    <a:pt x="15" y="144"/>
                  </a:cubicBezTo>
                  <a:cubicBezTo>
                    <a:pt x="20" y="150"/>
                    <a:pt x="20" y="150"/>
                    <a:pt x="20" y="15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5" y="151"/>
                    <a:pt x="46" y="156"/>
                    <a:pt x="49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6"/>
                    <a:pt x="54" y="155"/>
                    <a:pt x="57" y="155"/>
                  </a:cubicBezTo>
                  <a:cubicBezTo>
                    <a:pt x="58" y="155"/>
                    <a:pt x="59" y="156"/>
                    <a:pt x="60" y="156"/>
                  </a:cubicBezTo>
                  <a:cubicBezTo>
                    <a:pt x="63" y="159"/>
                    <a:pt x="69" y="159"/>
                    <a:pt x="69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89" y="166"/>
                    <a:pt x="89" y="166"/>
                    <a:pt x="89" y="166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7"/>
                    <a:pt x="91" y="167"/>
                    <a:pt x="91" y="167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92" y="165"/>
                    <a:pt x="100" y="160"/>
                    <a:pt x="105" y="157"/>
                  </a:cubicBezTo>
                  <a:cubicBezTo>
                    <a:pt x="107" y="156"/>
                    <a:pt x="108" y="154"/>
                    <a:pt x="107" y="152"/>
                  </a:cubicBezTo>
                  <a:cubicBezTo>
                    <a:pt x="107" y="151"/>
                    <a:pt x="107" y="150"/>
                    <a:pt x="110" y="150"/>
                  </a:cubicBezTo>
                  <a:cubicBezTo>
                    <a:pt x="116" y="148"/>
                    <a:pt x="123" y="145"/>
                    <a:pt x="123" y="145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2" y="140"/>
                    <a:pt x="133" y="140"/>
                    <a:pt x="134" y="139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61" y="106"/>
                    <a:pt x="161" y="106"/>
                    <a:pt x="161" y="106"/>
                  </a:cubicBezTo>
                  <a:cubicBezTo>
                    <a:pt x="161" y="98"/>
                    <a:pt x="161" y="98"/>
                    <a:pt x="161" y="98"/>
                  </a:cubicBezTo>
                  <a:cubicBezTo>
                    <a:pt x="161" y="96"/>
                    <a:pt x="161" y="95"/>
                    <a:pt x="161" y="94"/>
                  </a:cubicBezTo>
                  <a:cubicBezTo>
                    <a:pt x="161" y="92"/>
                    <a:pt x="161" y="91"/>
                    <a:pt x="161" y="89"/>
                  </a:cubicBezTo>
                  <a:cubicBezTo>
                    <a:pt x="162" y="87"/>
                    <a:pt x="161" y="84"/>
                    <a:pt x="161" y="82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6" y="65"/>
                    <a:pt x="166" y="65"/>
                    <a:pt x="166" y="65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2"/>
                    <a:pt x="168" y="2"/>
                    <a:pt x="168" y="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1" y="13"/>
                    <a:pt x="1" y="13"/>
                    <a:pt x="1" y="13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5" name="North Dakota">
              <a:extLst>
                <a:ext uri="{FF2B5EF4-FFF2-40B4-BE49-F238E27FC236}">
                  <a16:creationId xmlns:a16="http://schemas.microsoft.com/office/drawing/2014/main" id="{AD923945-B619-8A04-5358-D2F63C52D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963" y="885931"/>
              <a:ext cx="1135172" cy="608546"/>
            </a:xfrm>
            <a:custGeom>
              <a:avLst/>
              <a:gdLst>
                <a:gd name="T0" fmla="*/ 0 w 679"/>
                <a:gd name="T1" fmla="*/ 364 h 364"/>
                <a:gd name="T2" fmla="*/ 2 w 679"/>
                <a:gd name="T3" fmla="*/ 364 h 364"/>
                <a:gd name="T4" fmla="*/ 679 w 679"/>
                <a:gd name="T5" fmla="*/ 364 h 364"/>
                <a:gd name="T6" fmla="*/ 679 w 679"/>
                <a:gd name="T7" fmla="*/ 362 h 364"/>
                <a:gd name="T8" fmla="*/ 679 w 679"/>
                <a:gd name="T9" fmla="*/ 362 h 364"/>
                <a:gd name="T10" fmla="*/ 674 w 679"/>
                <a:gd name="T11" fmla="*/ 319 h 364"/>
                <a:gd name="T12" fmla="*/ 674 w 679"/>
                <a:gd name="T13" fmla="*/ 291 h 364"/>
                <a:gd name="T14" fmla="*/ 645 w 679"/>
                <a:gd name="T15" fmla="*/ 241 h 364"/>
                <a:gd name="T16" fmla="*/ 645 w 679"/>
                <a:gd name="T17" fmla="*/ 163 h 364"/>
                <a:gd name="T18" fmla="*/ 622 w 679"/>
                <a:gd name="T19" fmla="*/ 118 h 364"/>
                <a:gd name="T20" fmla="*/ 622 w 679"/>
                <a:gd name="T21" fmla="*/ 0 h 364"/>
                <a:gd name="T22" fmla="*/ 0 w 679"/>
                <a:gd name="T23" fmla="*/ 0 h 364"/>
                <a:gd name="T24" fmla="*/ 0 w 679"/>
                <a:gd name="T25" fmla="*/ 364 h 364"/>
                <a:gd name="T26" fmla="*/ 0 w 679"/>
                <a:gd name="T27" fmla="*/ 364 h 364"/>
                <a:gd name="T28" fmla="*/ 0 w 679"/>
                <a:gd name="T29" fmla="*/ 364 h 364"/>
                <a:gd name="T30" fmla="*/ 0 w 679"/>
                <a:gd name="T3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9" h="364">
                  <a:moveTo>
                    <a:pt x="0" y="364"/>
                  </a:moveTo>
                  <a:lnTo>
                    <a:pt x="2" y="364"/>
                  </a:lnTo>
                  <a:lnTo>
                    <a:pt x="679" y="364"/>
                  </a:lnTo>
                  <a:lnTo>
                    <a:pt x="679" y="362"/>
                  </a:lnTo>
                  <a:lnTo>
                    <a:pt x="679" y="362"/>
                  </a:lnTo>
                  <a:lnTo>
                    <a:pt x="674" y="319"/>
                  </a:lnTo>
                  <a:lnTo>
                    <a:pt x="674" y="291"/>
                  </a:lnTo>
                  <a:lnTo>
                    <a:pt x="645" y="241"/>
                  </a:lnTo>
                  <a:lnTo>
                    <a:pt x="645" y="163"/>
                  </a:lnTo>
                  <a:lnTo>
                    <a:pt x="622" y="118"/>
                  </a:lnTo>
                  <a:lnTo>
                    <a:pt x="622" y="0"/>
                  </a:lnTo>
                  <a:lnTo>
                    <a:pt x="0" y="0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64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6" name="North Carolina">
              <a:extLst>
                <a:ext uri="{FF2B5EF4-FFF2-40B4-BE49-F238E27FC236}">
                  <a16:creationId xmlns:a16="http://schemas.microsoft.com/office/drawing/2014/main" id="{67B4F34C-D28E-CCE1-8323-6D6BC20EE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0833" y="3328472"/>
              <a:ext cx="1395977" cy="648669"/>
            </a:xfrm>
            <a:custGeom>
              <a:avLst/>
              <a:gdLst>
                <a:gd name="T0" fmla="*/ 103 w 353"/>
                <a:gd name="T1" fmla="*/ 22 h 164"/>
                <a:gd name="T2" fmla="*/ 95 w 353"/>
                <a:gd name="T3" fmla="*/ 25 h 164"/>
                <a:gd name="T4" fmla="*/ 94 w 353"/>
                <a:gd name="T5" fmla="*/ 29 h 164"/>
                <a:gd name="T6" fmla="*/ 66 w 353"/>
                <a:gd name="T7" fmla="*/ 34 h 164"/>
                <a:gd name="T8" fmla="*/ 50 w 353"/>
                <a:gd name="T9" fmla="*/ 45 h 164"/>
                <a:gd name="T10" fmla="*/ 42 w 353"/>
                <a:gd name="T11" fmla="*/ 48 h 164"/>
                <a:gd name="T12" fmla="*/ 31 w 353"/>
                <a:gd name="T13" fmla="*/ 52 h 164"/>
                <a:gd name="T14" fmla="*/ 19 w 353"/>
                <a:gd name="T15" fmla="*/ 58 h 164"/>
                <a:gd name="T16" fmla="*/ 7 w 353"/>
                <a:gd name="T17" fmla="*/ 65 h 164"/>
                <a:gd name="T18" fmla="*/ 3 w 353"/>
                <a:gd name="T19" fmla="*/ 70 h 164"/>
                <a:gd name="T20" fmla="*/ 0 w 353"/>
                <a:gd name="T21" fmla="*/ 73 h 164"/>
                <a:gd name="T22" fmla="*/ 0 w 353"/>
                <a:gd name="T23" fmla="*/ 78 h 164"/>
                <a:gd name="T24" fmla="*/ 73 w 353"/>
                <a:gd name="T25" fmla="*/ 74 h 164"/>
                <a:gd name="T26" fmla="*/ 70 w 353"/>
                <a:gd name="T27" fmla="*/ 74 h 164"/>
                <a:gd name="T28" fmla="*/ 75 w 353"/>
                <a:gd name="T29" fmla="*/ 71 h 164"/>
                <a:gd name="T30" fmla="*/ 140 w 353"/>
                <a:gd name="T31" fmla="*/ 71 h 164"/>
                <a:gd name="T32" fmla="*/ 154 w 353"/>
                <a:gd name="T33" fmla="*/ 78 h 164"/>
                <a:gd name="T34" fmla="*/ 193 w 353"/>
                <a:gd name="T35" fmla="*/ 88 h 164"/>
                <a:gd name="T36" fmla="*/ 206 w 353"/>
                <a:gd name="T37" fmla="*/ 95 h 164"/>
                <a:gd name="T38" fmla="*/ 211 w 353"/>
                <a:gd name="T39" fmla="*/ 107 h 164"/>
                <a:gd name="T40" fmla="*/ 226 w 353"/>
                <a:gd name="T41" fmla="*/ 122 h 164"/>
                <a:gd name="T42" fmla="*/ 230 w 353"/>
                <a:gd name="T43" fmla="*/ 125 h 164"/>
                <a:gd name="T44" fmla="*/ 239 w 353"/>
                <a:gd name="T45" fmla="*/ 144 h 164"/>
                <a:gd name="T46" fmla="*/ 255 w 353"/>
                <a:gd name="T47" fmla="*/ 163 h 164"/>
                <a:gd name="T48" fmla="*/ 255 w 353"/>
                <a:gd name="T49" fmla="*/ 163 h 164"/>
                <a:gd name="T50" fmla="*/ 255 w 353"/>
                <a:gd name="T51" fmla="*/ 164 h 164"/>
                <a:gd name="T52" fmla="*/ 271 w 353"/>
                <a:gd name="T53" fmla="*/ 152 h 164"/>
                <a:gd name="T54" fmla="*/ 298 w 353"/>
                <a:gd name="T55" fmla="*/ 133 h 164"/>
                <a:gd name="T56" fmla="*/ 325 w 353"/>
                <a:gd name="T57" fmla="*/ 125 h 164"/>
                <a:gd name="T58" fmla="*/ 325 w 353"/>
                <a:gd name="T59" fmla="*/ 113 h 164"/>
                <a:gd name="T60" fmla="*/ 317 w 353"/>
                <a:gd name="T61" fmla="*/ 117 h 164"/>
                <a:gd name="T62" fmla="*/ 314 w 353"/>
                <a:gd name="T63" fmla="*/ 113 h 164"/>
                <a:gd name="T64" fmla="*/ 317 w 353"/>
                <a:gd name="T65" fmla="*/ 105 h 164"/>
                <a:gd name="T66" fmla="*/ 321 w 353"/>
                <a:gd name="T67" fmla="*/ 98 h 164"/>
                <a:gd name="T68" fmla="*/ 317 w 353"/>
                <a:gd name="T69" fmla="*/ 94 h 164"/>
                <a:gd name="T70" fmla="*/ 325 w 353"/>
                <a:gd name="T71" fmla="*/ 94 h 164"/>
                <a:gd name="T72" fmla="*/ 337 w 353"/>
                <a:gd name="T73" fmla="*/ 98 h 164"/>
                <a:gd name="T74" fmla="*/ 349 w 353"/>
                <a:gd name="T75" fmla="*/ 86 h 164"/>
                <a:gd name="T76" fmla="*/ 349 w 353"/>
                <a:gd name="T77" fmla="*/ 74 h 164"/>
                <a:gd name="T78" fmla="*/ 341 w 353"/>
                <a:gd name="T79" fmla="*/ 82 h 164"/>
                <a:gd name="T80" fmla="*/ 337 w 353"/>
                <a:gd name="T81" fmla="*/ 70 h 164"/>
                <a:gd name="T82" fmla="*/ 314 w 353"/>
                <a:gd name="T83" fmla="*/ 55 h 164"/>
                <a:gd name="T84" fmla="*/ 317 w 353"/>
                <a:gd name="T85" fmla="*/ 62 h 164"/>
                <a:gd name="T86" fmla="*/ 325 w 353"/>
                <a:gd name="T87" fmla="*/ 66 h 164"/>
                <a:gd name="T88" fmla="*/ 337 w 353"/>
                <a:gd name="T89" fmla="*/ 59 h 164"/>
                <a:gd name="T90" fmla="*/ 346 w 353"/>
                <a:gd name="T91" fmla="*/ 59 h 164"/>
                <a:gd name="T92" fmla="*/ 347 w 353"/>
                <a:gd name="T93" fmla="*/ 57 h 164"/>
                <a:gd name="T94" fmla="*/ 341 w 353"/>
                <a:gd name="T95" fmla="*/ 47 h 164"/>
                <a:gd name="T96" fmla="*/ 345 w 353"/>
                <a:gd name="T97" fmla="*/ 23 h 164"/>
                <a:gd name="T98" fmla="*/ 329 w 353"/>
                <a:gd name="T99" fmla="*/ 23 h 164"/>
                <a:gd name="T100" fmla="*/ 321 w 353"/>
                <a:gd name="T101" fmla="*/ 16 h 164"/>
                <a:gd name="T102" fmla="*/ 333 w 353"/>
                <a:gd name="T103" fmla="*/ 16 h 164"/>
                <a:gd name="T104" fmla="*/ 325 w 353"/>
                <a:gd name="T105" fmla="*/ 12 h 164"/>
                <a:gd name="T106" fmla="*/ 325 w 353"/>
                <a:gd name="T107" fmla="*/ 4 h 164"/>
                <a:gd name="T108" fmla="*/ 106 w 353"/>
                <a:gd name="T10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" h="164">
                  <a:moveTo>
                    <a:pt x="106" y="15"/>
                  </a:moveTo>
                  <a:cubicBezTo>
                    <a:pt x="103" y="22"/>
                    <a:pt x="103" y="22"/>
                    <a:pt x="10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6"/>
                    <a:pt x="94" y="27"/>
                    <a:pt x="94" y="2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9" y="65"/>
                    <a:pt x="7" y="65"/>
                  </a:cubicBezTo>
                  <a:cubicBezTo>
                    <a:pt x="5" y="65"/>
                    <a:pt x="4" y="68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1"/>
                    <a:pt x="75" y="71"/>
                  </a:cubicBezTo>
                  <a:cubicBezTo>
                    <a:pt x="76" y="71"/>
                    <a:pt x="78" y="70"/>
                    <a:pt x="95" y="70"/>
                  </a:cubicBezTo>
                  <a:cubicBezTo>
                    <a:pt x="109" y="70"/>
                    <a:pt x="127" y="70"/>
                    <a:pt x="140" y="71"/>
                  </a:cubicBezTo>
                  <a:cubicBezTo>
                    <a:pt x="140" y="71"/>
                    <a:pt x="140" y="71"/>
                    <a:pt x="140" y="71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65" y="88"/>
                    <a:pt x="165" y="88"/>
                    <a:pt x="165" y="88"/>
                  </a:cubicBezTo>
                  <a:cubicBezTo>
                    <a:pt x="193" y="88"/>
                    <a:pt x="193" y="88"/>
                    <a:pt x="193" y="88"/>
                  </a:cubicBezTo>
                  <a:cubicBezTo>
                    <a:pt x="198" y="90"/>
                    <a:pt x="198" y="90"/>
                    <a:pt x="198" y="90"/>
                  </a:cubicBezTo>
                  <a:cubicBezTo>
                    <a:pt x="206" y="95"/>
                    <a:pt x="206" y="95"/>
                    <a:pt x="206" y="95"/>
                  </a:cubicBezTo>
                  <a:cubicBezTo>
                    <a:pt x="211" y="99"/>
                    <a:pt x="211" y="99"/>
                    <a:pt x="211" y="99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20" y="114"/>
                    <a:pt x="220" y="114"/>
                    <a:pt x="220" y="114"/>
                  </a:cubicBezTo>
                  <a:cubicBezTo>
                    <a:pt x="226" y="122"/>
                    <a:pt x="226" y="122"/>
                    <a:pt x="226" y="122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0" y="125"/>
                    <a:pt x="230" y="125"/>
                    <a:pt x="230" y="125"/>
                  </a:cubicBezTo>
                  <a:cubicBezTo>
                    <a:pt x="239" y="132"/>
                    <a:pt x="239" y="132"/>
                    <a:pt x="239" y="132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4"/>
                    <a:pt x="255" y="164"/>
                    <a:pt x="255" y="164"/>
                  </a:cubicBezTo>
                  <a:cubicBezTo>
                    <a:pt x="271" y="160"/>
                    <a:pt x="271" y="160"/>
                    <a:pt x="271" y="160"/>
                  </a:cubicBezTo>
                  <a:cubicBezTo>
                    <a:pt x="271" y="152"/>
                    <a:pt x="271" y="152"/>
                    <a:pt x="271" y="152"/>
                  </a:cubicBezTo>
                  <a:cubicBezTo>
                    <a:pt x="278" y="141"/>
                    <a:pt x="278" y="141"/>
                    <a:pt x="278" y="141"/>
                  </a:cubicBezTo>
                  <a:cubicBezTo>
                    <a:pt x="298" y="133"/>
                    <a:pt x="298" y="133"/>
                    <a:pt x="298" y="133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25" y="125"/>
                    <a:pt x="325" y="125"/>
                    <a:pt x="325" y="125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17" y="113"/>
                    <a:pt x="317" y="113"/>
                    <a:pt x="317" y="113"/>
                  </a:cubicBezTo>
                  <a:cubicBezTo>
                    <a:pt x="317" y="117"/>
                    <a:pt x="317" y="117"/>
                    <a:pt x="317" y="11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14" y="113"/>
                    <a:pt x="314" y="113"/>
                    <a:pt x="314" y="113"/>
                  </a:cubicBezTo>
                  <a:cubicBezTo>
                    <a:pt x="317" y="109"/>
                    <a:pt x="317" y="109"/>
                    <a:pt x="317" y="109"/>
                  </a:cubicBezTo>
                  <a:cubicBezTo>
                    <a:pt x="317" y="105"/>
                    <a:pt x="317" y="105"/>
                    <a:pt x="317" y="105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1" y="98"/>
                    <a:pt x="321" y="98"/>
                    <a:pt x="321" y="98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7" y="94"/>
                    <a:pt x="317" y="94"/>
                    <a:pt x="317" y="94"/>
                  </a:cubicBezTo>
                  <a:cubicBezTo>
                    <a:pt x="321" y="90"/>
                    <a:pt x="321" y="90"/>
                    <a:pt x="321" y="90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29" y="98"/>
                    <a:pt x="329" y="98"/>
                    <a:pt x="329" y="98"/>
                  </a:cubicBezTo>
                  <a:cubicBezTo>
                    <a:pt x="337" y="98"/>
                    <a:pt x="337" y="98"/>
                    <a:pt x="337" y="98"/>
                  </a:cubicBezTo>
                  <a:cubicBezTo>
                    <a:pt x="341" y="98"/>
                    <a:pt x="341" y="98"/>
                    <a:pt x="341" y="98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53" y="86"/>
                    <a:pt x="353" y="86"/>
                    <a:pt x="353" y="86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49" y="70"/>
                    <a:pt x="349" y="70"/>
                    <a:pt x="349" y="70"/>
                  </a:cubicBezTo>
                  <a:cubicBezTo>
                    <a:pt x="341" y="82"/>
                    <a:pt x="341" y="82"/>
                    <a:pt x="341" y="82"/>
                  </a:cubicBezTo>
                  <a:cubicBezTo>
                    <a:pt x="337" y="78"/>
                    <a:pt x="337" y="78"/>
                    <a:pt x="337" y="78"/>
                  </a:cubicBezTo>
                  <a:cubicBezTo>
                    <a:pt x="337" y="70"/>
                    <a:pt x="337" y="70"/>
                    <a:pt x="337" y="70"/>
                  </a:cubicBezTo>
                  <a:cubicBezTo>
                    <a:pt x="317" y="70"/>
                    <a:pt x="317" y="70"/>
                    <a:pt x="317" y="70"/>
                  </a:cubicBezTo>
                  <a:cubicBezTo>
                    <a:pt x="314" y="55"/>
                    <a:pt x="314" y="55"/>
                    <a:pt x="314" y="55"/>
                  </a:cubicBezTo>
                  <a:cubicBezTo>
                    <a:pt x="317" y="55"/>
                    <a:pt x="317" y="55"/>
                    <a:pt x="317" y="55"/>
                  </a:cubicBezTo>
                  <a:cubicBezTo>
                    <a:pt x="317" y="62"/>
                    <a:pt x="317" y="62"/>
                    <a:pt x="317" y="62"/>
                  </a:cubicBezTo>
                  <a:cubicBezTo>
                    <a:pt x="321" y="66"/>
                    <a:pt x="321" y="66"/>
                    <a:pt x="321" y="66"/>
                  </a:cubicBezTo>
                  <a:cubicBezTo>
                    <a:pt x="325" y="66"/>
                    <a:pt x="325" y="66"/>
                    <a:pt x="325" y="66"/>
                  </a:cubicBezTo>
                  <a:cubicBezTo>
                    <a:pt x="333" y="59"/>
                    <a:pt x="333" y="59"/>
                    <a:pt x="333" y="59"/>
                  </a:cubicBezTo>
                  <a:cubicBezTo>
                    <a:pt x="337" y="59"/>
                    <a:pt x="337" y="59"/>
                    <a:pt x="337" y="59"/>
                  </a:cubicBezTo>
                  <a:cubicBezTo>
                    <a:pt x="341" y="59"/>
                    <a:pt x="341" y="59"/>
                    <a:pt x="341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7" y="57"/>
                    <a:pt x="347" y="57"/>
                    <a:pt x="347" y="57"/>
                  </a:cubicBezTo>
                  <a:cubicBezTo>
                    <a:pt x="345" y="47"/>
                    <a:pt x="345" y="47"/>
                    <a:pt x="345" y="47"/>
                  </a:cubicBezTo>
                  <a:cubicBezTo>
                    <a:pt x="341" y="47"/>
                    <a:pt x="341" y="47"/>
                    <a:pt x="341" y="47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23"/>
                    <a:pt x="345" y="23"/>
                    <a:pt x="345" y="23"/>
                  </a:cubicBezTo>
                  <a:cubicBezTo>
                    <a:pt x="333" y="23"/>
                    <a:pt x="333" y="23"/>
                    <a:pt x="333" y="23"/>
                  </a:cubicBezTo>
                  <a:cubicBezTo>
                    <a:pt x="329" y="23"/>
                    <a:pt x="329" y="23"/>
                    <a:pt x="329" y="23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33" y="16"/>
                    <a:pt x="333" y="16"/>
                    <a:pt x="333" y="16"/>
                  </a:cubicBezTo>
                  <a:cubicBezTo>
                    <a:pt x="329" y="12"/>
                    <a:pt x="329" y="12"/>
                    <a:pt x="329" y="12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5" y="8"/>
                    <a:pt x="325" y="8"/>
                    <a:pt x="325" y="8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06" y="0"/>
                    <a:pt x="106" y="0"/>
                    <a:pt x="106" y="0"/>
                  </a:cubicBezTo>
                  <a:lnTo>
                    <a:pt x="106" y="15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7" name="New York">
              <a:extLst>
                <a:ext uri="{FF2B5EF4-FFF2-40B4-BE49-F238E27FC236}">
                  <a16:creationId xmlns:a16="http://schemas.microsoft.com/office/drawing/2014/main" id="{EC938F83-B222-AB91-30AE-3E6EF422BF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079" y="1783703"/>
              <a:ext cx="1203717" cy="896100"/>
            </a:xfrm>
            <a:custGeom>
              <a:avLst/>
              <a:gdLst>
                <a:gd name="T0" fmla="*/ 269 w 304"/>
                <a:gd name="T1" fmla="*/ 190 h 226"/>
                <a:gd name="T2" fmla="*/ 269 w 304"/>
                <a:gd name="T3" fmla="*/ 135 h 226"/>
                <a:gd name="T4" fmla="*/ 273 w 304"/>
                <a:gd name="T5" fmla="*/ 106 h 226"/>
                <a:gd name="T6" fmla="*/ 269 w 304"/>
                <a:gd name="T7" fmla="*/ 0 h 226"/>
                <a:gd name="T8" fmla="*/ 169 w 304"/>
                <a:gd name="T9" fmla="*/ 19 h 226"/>
                <a:gd name="T10" fmla="*/ 141 w 304"/>
                <a:gd name="T11" fmla="*/ 47 h 226"/>
                <a:gd name="T12" fmla="*/ 149 w 304"/>
                <a:gd name="T13" fmla="*/ 54 h 226"/>
                <a:gd name="T14" fmla="*/ 145 w 304"/>
                <a:gd name="T15" fmla="*/ 62 h 226"/>
                <a:gd name="T16" fmla="*/ 149 w 304"/>
                <a:gd name="T17" fmla="*/ 78 h 226"/>
                <a:gd name="T18" fmla="*/ 118 w 304"/>
                <a:gd name="T19" fmla="*/ 90 h 226"/>
                <a:gd name="T20" fmla="*/ 94 w 304"/>
                <a:gd name="T21" fmla="*/ 93 h 226"/>
                <a:gd name="T22" fmla="*/ 36 w 304"/>
                <a:gd name="T23" fmla="*/ 93 h 226"/>
                <a:gd name="T24" fmla="*/ 32 w 304"/>
                <a:gd name="T25" fmla="*/ 129 h 226"/>
                <a:gd name="T26" fmla="*/ 0 w 304"/>
                <a:gd name="T27" fmla="*/ 148 h 226"/>
                <a:gd name="T28" fmla="*/ 179 w 304"/>
                <a:gd name="T29" fmla="*/ 150 h 226"/>
                <a:gd name="T30" fmla="*/ 179 w 304"/>
                <a:gd name="T31" fmla="*/ 172 h 226"/>
                <a:gd name="T32" fmla="*/ 188 w 304"/>
                <a:gd name="T33" fmla="*/ 178 h 226"/>
                <a:gd name="T34" fmla="*/ 198 w 304"/>
                <a:gd name="T35" fmla="*/ 193 h 226"/>
                <a:gd name="T36" fmla="*/ 214 w 304"/>
                <a:gd name="T37" fmla="*/ 202 h 226"/>
                <a:gd name="T38" fmla="*/ 236 w 304"/>
                <a:gd name="T39" fmla="*/ 219 h 226"/>
                <a:gd name="T40" fmla="*/ 247 w 304"/>
                <a:gd name="T41" fmla="*/ 210 h 226"/>
                <a:gd name="T42" fmla="*/ 239 w 304"/>
                <a:gd name="T43" fmla="*/ 220 h 226"/>
                <a:gd name="T44" fmla="*/ 238 w 304"/>
                <a:gd name="T45" fmla="*/ 222 h 226"/>
                <a:gd name="T46" fmla="*/ 236 w 304"/>
                <a:gd name="T47" fmla="*/ 225 h 226"/>
                <a:gd name="T48" fmla="*/ 239 w 304"/>
                <a:gd name="T49" fmla="*/ 225 h 226"/>
                <a:gd name="T50" fmla="*/ 241 w 304"/>
                <a:gd name="T51" fmla="*/ 223 h 226"/>
                <a:gd name="T52" fmla="*/ 242 w 304"/>
                <a:gd name="T53" fmla="*/ 221 h 226"/>
                <a:gd name="T54" fmla="*/ 299 w 304"/>
                <a:gd name="T55" fmla="*/ 200 h 226"/>
                <a:gd name="T56" fmla="*/ 298 w 304"/>
                <a:gd name="T57" fmla="*/ 200 h 226"/>
                <a:gd name="T58" fmla="*/ 299 w 304"/>
                <a:gd name="T59" fmla="*/ 200 h 226"/>
                <a:gd name="T60" fmla="*/ 302 w 304"/>
                <a:gd name="T61" fmla="*/ 207 h 226"/>
                <a:gd name="T62" fmla="*/ 298 w 304"/>
                <a:gd name="T63" fmla="*/ 209 h 226"/>
                <a:gd name="T64" fmla="*/ 296 w 304"/>
                <a:gd name="T65" fmla="*/ 208 h 226"/>
                <a:gd name="T66" fmla="*/ 294 w 304"/>
                <a:gd name="T67" fmla="*/ 209 h 226"/>
                <a:gd name="T68" fmla="*/ 291 w 304"/>
                <a:gd name="T69" fmla="*/ 209 h 226"/>
                <a:gd name="T70" fmla="*/ 288 w 304"/>
                <a:gd name="T71" fmla="*/ 212 h 226"/>
                <a:gd name="T72" fmla="*/ 284 w 304"/>
                <a:gd name="T73" fmla="*/ 212 h 226"/>
                <a:gd name="T74" fmla="*/ 290 w 304"/>
                <a:gd name="T75" fmla="*/ 207 h 226"/>
                <a:gd name="T76" fmla="*/ 290 w 304"/>
                <a:gd name="T77" fmla="*/ 205 h 226"/>
                <a:gd name="T78" fmla="*/ 284 w 304"/>
                <a:gd name="T79" fmla="*/ 209 h 226"/>
                <a:gd name="T80" fmla="*/ 270 w 304"/>
                <a:gd name="T81" fmla="*/ 211 h 226"/>
                <a:gd name="T82" fmla="*/ 264 w 304"/>
                <a:gd name="T83" fmla="*/ 212 h 226"/>
                <a:gd name="T84" fmla="*/ 259 w 304"/>
                <a:gd name="T85" fmla="*/ 212 h 226"/>
                <a:gd name="T86" fmla="*/ 251 w 304"/>
                <a:gd name="T87" fmla="*/ 216 h 226"/>
                <a:gd name="T88" fmla="*/ 247 w 304"/>
                <a:gd name="T89" fmla="*/ 216 h 226"/>
                <a:gd name="T90" fmla="*/ 244 w 304"/>
                <a:gd name="T91" fmla="*/ 219 h 226"/>
                <a:gd name="T92" fmla="*/ 244 w 304"/>
                <a:gd name="T93" fmla="*/ 221 h 226"/>
                <a:gd name="T94" fmla="*/ 245 w 304"/>
                <a:gd name="T95" fmla="*/ 223 h 226"/>
                <a:gd name="T96" fmla="*/ 250 w 304"/>
                <a:gd name="T97" fmla="*/ 223 h 226"/>
                <a:gd name="T98" fmla="*/ 253 w 304"/>
                <a:gd name="T99" fmla="*/ 222 h 226"/>
                <a:gd name="T100" fmla="*/ 256 w 304"/>
                <a:gd name="T101" fmla="*/ 222 h 226"/>
                <a:gd name="T102" fmla="*/ 259 w 304"/>
                <a:gd name="T103" fmla="*/ 222 h 226"/>
                <a:gd name="T104" fmla="*/ 264 w 304"/>
                <a:gd name="T105" fmla="*/ 221 h 226"/>
                <a:gd name="T106" fmla="*/ 269 w 304"/>
                <a:gd name="T107" fmla="*/ 221 h 226"/>
                <a:gd name="T108" fmla="*/ 273 w 304"/>
                <a:gd name="T109" fmla="*/ 219 h 226"/>
                <a:gd name="T110" fmla="*/ 279 w 304"/>
                <a:gd name="T111" fmla="*/ 218 h 226"/>
                <a:gd name="T112" fmla="*/ 285 w 304"/>
                <a:gd name="T113" fmla="*/ 216 h 226"/>
                <a:gd name="T114" fmla="*/ 288 w 304"/>
                <a:gd name="T115" fmla="*/ 216 h 226"/>
                <a:gd name="T116" fmla="*/ 292 w 304"/>
                <a:gd name="T117" fmla="*/ 214 h 226"/>
                <a:gd name="T118" fmla="*/ 295 w 304"/>
                <a:gd name="T119" fmla="*/ 212 h 226"/>
                <a:gd name="T120" fmla="*/ 298 w 304"/>
                <a:gd name="T121" fmla="*/ 210 h 226"/>
                <a:gd name="T122" fmla="*/ 302 w 304"/>
                <a:gd name="T123" fmla="*/ 209 h 226"/>
                <a:gd name="T124" fmla="*/ 304 w 304"/>
                <a:gd name="T125" fmla="*/ 207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4" h="226">
                  <a:moveTo>
                    <a:pt x="262" y="205"/>
                  </a:moveTo>
                  <a:cubicBezTo>
                    <a:pt x="262" y="195"/>
                    <a:pt x="262" y="195"/>
                    <a:pt x="262" y="195"/>
                  </a:cubicBezTo>
                  <a:cubicBezTo>
                    <a:pt x="269" y="190"/>
                    <a:pt x="269" y="190"/>
                    <a:pt x="269" y="190"/>
                  </a:cubicBezTo>
                  <a:cubicBezTo>
                    <a:pt x="269" y="189"/>
                    <a:pt x="269" y="189"/>
                    <a:pt x="269" y="189"/>
                  </a:cubicBezTo>
                  <a:cubicBezTo>
                    <a:pt x="269" y="186"/>
                    <a:pt x="270" y="172"/>
                    <a:pt x="270" y="158"/>
                  </a:cubicBezTo>
                  <a:cubicBezTo>
                    <a:pt x="270" y="147"/>
                    <a:pt x="270" y="137"/>
                    <a:pt x="269" y="135"/>
                  </a:cubicBezTo>
                  <a:cubicBezTo>
                    <a:pt x="268" y="135"/>
                    <a:pt x="267" y="132"/>
                    <a:pt x="272" y="112"/>
                  </a:cubicBezTo>
                  <a:cubicBezTo>
                    <a:pt x="273" y="108"/>
                    <a:pt x="273" y="108"/>
                    <a:pt x="273" y="108"/>
                  </a:cubicBezTo>
                  <a:cubicBezTo>
                    <a:pt x="273" y="106"/>
                    <a:pt x="273" y="106"/>
                    <a:pt x="273" y="106"/>
                  </a:cubicBezTo>
                  <a:cubicBezTo>
                    <a:pt x="274" y="102"/>
                    <a:pt x="275" y="98"/>
                    <a:pt x="276" y="96"/>
                  </a:cubicBezTo>
                  <a:cubicBezTo>
                    <a:pt x="269" y="85"/>
                    <a:pt x="269" y="85"/>
                    <a:pt x="269" y="8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1" y="35"/>
                    <a:pt x="161" y="35"/>
                    <a:pt x="161" y="35"/>
                  </a:cubicBezTo>
                  <a:cubicBezTo>
                    <a:pt x="145" y="43"/>
                    <a:pt x="145" y="43"/>
                    <a:pt x="145" y="43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49" y="54"/>
                    <a:pt x="149" y="54"/>
                    <a:pt x="149" y="54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5" y="58"/>
                    <a:pt x="145" y="58"/>
                    <a:pt x="145" y="58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49" y="70"/>
                    <a:pt x="149" y="70"/>
                    <a:pt x="149" y="70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37" y="78"/>
                    <a:pt x="137" y="78"/>
                    <a:pt x="137" y="78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18" y="90"/>
                    <a:pt x="118" y="90"/>
                    <a:pt x="118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2" y="129"/>
                    <a:pt x="32" y="129"/>
                    <a:pt x="32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79" y="150"/>
                    <a:pt x="179" y="150"/>
                    <a:pt x="179" y="150"/>
                  </a:cubicBezTo>
                  <a:cubicBezTo>
                    <a:pt x="179" y="151"/>
                    <a:pt x="180" y="156"/>
                    <a:pt x="180" y="164"/>
                  </a:cubicBezTo>
                  <a:cubicBezTo>
                    <a:pt x="180" y="166"/>
                    <a:pt x="180" y="168"/>
                    <a:pt x="181" y="169"/>
                  </a:cubicBezTo>
                  <a:cubicBezTo>
                    <a:pt x="179" y="172"/>
                    <a:pt x="179" y="172"/>
                    <a:pt x="179" y="172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69"/>
                    <a:pt x="183" y="169"/>
                    <a:pt x="184" y="169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190" y="185"/>
                    <a:pt x="190" y="185"/>
                    <a:pt x="190" y="185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14" y="202"/>
                    <a:pt x="214" y="202"/>
                    <a:pt x="214" y="202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9" y="214"/>
                    <a:pt x="239" y="214"/>
                    <a:pt x="239" y="214"/>
                  </a:cubicBezTo>
                  <a:cubicBezTo>
                    <a:pt x="243" y="214"/>
                    <a:pt x="243" y="214"/>
                    <a:pt x="243" y="214"/>
                  </a:cubicBezTo>
                  <a:cubicBezTo>
                    <a:pt x="247" y="210"/>
                    <a:pt x="247" y="210"/>
                    <a:pt x="247" y="210"/>
                  </a:cubicBezTo>
                  <a:cubicBezTo>
                    <a:pt x="262" y="205"/>
                    <a:pt x="262" y="205"/>
                    <a:pt x="262" y="205"/>
                  </a:cubicBezTo>
                  <a:close/>
                  <a:moveTo>
                    <a:pt x="240" y="221"/>
                  </a:moveTo>
                  <a:cubicBezTo>
                    <a:pt x="239" y="220"/>
                    <a:pt x="239" y="220"/>
                    <a:pt x="239" y="220"/>
                  </a:cubicBezTo>
                  <a:cubicBezTo>
                    <a:pt x="238" y="221"/>
                    <a:pt x="238" y="221"/>
                    <a:pt x="238" y="221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8" y="222"/>
                    <a:pt x="238" y="222"/>
                    <a:pt x="238" y="222"/>
                  </a:cubicBezTo>
                  <a:cubicBezTo>
                    <a:pt x="237" y="223"/>
                    <a:pt x="237" y="223"/>
                    <a:pt x="237" y="223"/>
                  </a:cubicBezTo>
                  <a:cubicBezTo>
                    <a:pt x="237" y="224"/>
                    <a:pt x="237" y="224"/>
                    <a:pt x="237" y="224"/>
                  </a:cubicBezTo>
                  <a:cubicBezTo>
                    <a:pt x="236" y="225"/>
                    <a:pt x="236" y="225"/>
                    <a:pt x="236" y="225"/>
                  </a:cubicBezTo>
                  <a:cubicBezTo>
                    <a:pt x="236" y="226"/>
                    <a:pt x="236" y="226"/>
                    <a:pt x="236" y="226"/>
                  </a:cubicBezTo>
                  <a:cubicBezTo>
                    <a:pt x="238" y="226"/>
                    <a:pt x="238" y="226"/>
                    <a:pt x="238" y="226"/>
                  </a:cubicBezTo>
                  <a:cubicBezTo>
                    <a:pt x="239" y="225"/>
                    <a:pt x="239" y="225"/>
                    <a:pt x="239" y="225"/>
                  </a:cubicBezTo>
                  <a:cubicBezTo>
                    <a:pt x="240" y="225"/>
                    <a:pt x="240" y="225"/>
                    <a:pt x="240" y="225"/>
                  </a:cubicBezTo>
                  <a:cubicBezTo>
                    <a:pt x="240" y="224"/>
                    <a:pt x="240" y="224"/>
                    <a:pt x="240" y="224"/>
                  </a:cubicBezTo>
                  <a:cubicBezTo>
                    <a:pt x="241" y="223"/>
                    <a:pt x="241" y="223"/>
                    <a:pt x="241" y="223"/>
                  </a:cubicBezTo>
                  <a:cubicBezTo>
                    <a:pt x="242" y="223"/>
                    <a:pt x="242" y="223"/>
                    <a:pt x="242" y="223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2" y="221"/>
                    <a:pt x="242" y="221"/>
                    <a:pt x="242" y="221"/>
                  </a:cubicBezTo>
                  <a:cubicBezTo>
                    <a:pt x="241" y="221"/>
                    <a:pt x="241" y="221"/>
                    <a:pt x="241" y="221"/>
                  </a:cubicBezTo>
                  <a:lnTo>
                    <a:pt x="240" y="221"/>
                  </a:lnTo>
                  <a:close/>
                  <a:moveTo>
                    <a:pt x="299" y="200"/>
                  </a:moveTo>
                  <a:cubicBezTo>
                    <a:pt x="300" y="199"/>
                    <a:pt x="300" y="199"/>
                    <a:pt x="300" y="199"/>
                  </a:cubicBezTo>
                  <a:cubicBezTo>
                    <a:pt x="298" y="199"/>
                    <a:pt x="298" y="199"/>
                    <a:pt x="298" y="199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298" y="201"/>
                    <a:pt x="298" y="201"/>
                    <a:pt x="298" y="201"/>
                  </a:cubicBezTo>
                  <a:cubicBezTo>
                    <a:pt x="299" y="201"/>
                    <a:pt x="299" y="201"/>
                    <a:pt x="299" y="201"/>
                  </a:cubicBezTo>
                  <a:lnTo>
                    <a:pt x="299" y="200"/>
                  </a:lnTo>
                  <a:close/>
                  <a:moveTo>
                    <a:pt x="303" y="207"/>
                  </a:moveTo>
                  <a:cubicBezTo>
                    <a:pt x="302" y="207"/>
                    <a:pt x="302" y="207"/>
                    <a:pt x="302" y="207"/>
                  </a:cubicBezTo>
                  <a:cubicBezTo>
                    <a:pt x="302" y="207"/>
                    <a:pt x="302" y="207"/>
                    <a:pt x="302" y="207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0" y="208"/>
                    <a:pt x="300" y="208"/>
                    <a:pt x="300" y="208"/>
                  </a:cubicBezTo>
                  <a:cubicBezTo>
                    <a:pt x="298" y="209"/>
                    <a:pt x="298" y="209"/>
                    <a:pt x="298" y="209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8"/>
                    <a:pt x="296" y="208"/>
                    <a:pt x="296" y="208"/>
                  </a:cubicBezTo>
                  <a:cubicBezTo>
                    <a:pt x="296" y="209"/>
                    <a:pt x="295" y="208"/>
                    <a:pt x="295" y="208"/>
                  </a:cubicBezTo>
                  <a:cubicBezTo>
                    <a:pt x="294" y="209"/>
                    <a:pt x="294" y="209"/>
                    <a:pt x="294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2" y="209"/>
                    <a:pt x="292" y="209"/>
                    <a:pt x="292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1" y="209"/>
                    <a:pt x="291" y="209"/>
                    <a:pt x="290" y="210"/>
                  </a:cubicBezTo>
                  <a:cubicBezTo>
                    <a:pt x="289" y="211"/>
                    <a:pt x="288" y="212"/>
                    <a:pt x="288" y="212"/>
                  </a:cubicBezTo>
                  <a:cubicBezTo>
                    <a:pt x="286" y="213"/>
                    <a:pt x="288" y="214"/>
                    <a:pt x="288" y="214"/>
                  </a:cubicBezTo>
                  <a:cubicBezTo>
                    <a:pt x="287" y="215"/>
                    <a:pt x="286" y="213"/>
                    <a:pt x="286" y="213"/>
                  </a:cubicBezTo>
                  <a:cubicBezTo>
                    <a:pt x="284" y="212"/>
                    <a:pt x="284" y="212"/>
                    <a:pt x="284" y="212"/>
                  </a:cubicBezTo>
                  <a:cubicBezTo>
                    <a:pt x="283" y="212"/>
                    <a:pt x="284" y="212"/>
                    <a:pt x="284" y="212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8" y="209"/>
                    <a:pt x="290" y="207"/>
                    <a:pt x="290" y="207"/>
                  </a:cubicBezTo>
                  <a:cubicBezTo>
                    <a:pt x="290" y="206"/>
                    <a:pt x="293" y="205"/>
                    <a:pt x="293" y="205"/>
                  </a:cubicBezTo>
                  <a:cubicBezTo>
                    <a:pt x="294" y="205"/>
                    <a:pt x="292" y="204"/>
                    <a:pt x="292" y="204"/>
                  </a:cubicBezTo>
                  <a:cubicBezTo>
                    <a:pt x="292" y="205"/>
                    <a:pt x="290" y="205"/>
                    <a:pt x="290" y="205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87" y="207"/>
                    <a:pt x="286" y="208"/>
                    <a:pt x="286" y="208"/>
                  </a:cubicBezTo>
                  <a:cubicBezTo>
                    <a:pt x="284" y="209"/>
                    <a:pt x="284" y="209"/>
                    <a:pt x="284" y="209"/>
                  </a:cubicBezTo>
                  <a:cubicBezTo>
                    <a:pt x="283" y="210"/>
                    <a:pt x="282" y="210"/>
                    <a:pt x="282" y="210"/>
                  </a:cubicBezTo>
                  <a:cubicBezTo>
                    <a:pt x="281" y="210"/>
                    <a:pt x="277" y="210"/>
                    <a:pt x="277" y="210"/>
                  </a:cubicBezTo>
                  <a:cubicBezTo>
                    <a:pt x="275" y="211"/>
                    <a:pt x="270" y="211"/>
                    <a:pt x="270" y="211"/>
                  </a:cubicBezTo>
                  <a:cubicBezTo>
                    <a:pt x="269" y="210"/>
                    <a:pt x="268" y="211"/>
                    <a:pt x="268" y="211"/>
                  </a:cubicBezTo>
                  <a:cubicBezTo>
                    <a:pt x="268" y="212"/>
                    <a:pt x="265" y="213"/>
                    <a:pt x="265" y="213"/>
                  </a:cubicBezTo>
                  <a:cubicBezTo>
                    <a:pt x="265" y="212"/>
                    <a:pt x="264" y="212"/>
                    <a:pt x="264" y="212"/>
                  </a:cubicBezTo>
                  <a:cubicBezTo>
                    <a:pt x="261" y="212"/>
                    <a:pt x="261" y="212"/>
                    <a:pt x="261" y="212"/>
                  </a:cubicBezTo>
                  <a:cubicBezTo>
                    <a:pt x="260" y="212"/>
                    <a:pt x="260" y="212"/>
                    <a:pt x="260" y="212"/>
                  </a:cubicBezTo>
                  <a:cubicBezTo>
                    <a:pt x="259" y="212"/>
                    <a:pt x="259" y="212"/>
                    <a:pt x="259" y="212"/>
                  </a:cubicBezTo>
                  <a:cubicBezTo>
                    <a:pt x="259" y="213"/>
                    <a:pt x="258" y="213"/>
                    <a:pt x="258" y="213"/>
                  </a:cubicBezTo>
                  <a:cubicBezTo>
                    <a:pt x="256" y="212"/>
                    <a:pt x="256" y="213"/>
                    <a:pt x="255" y="213"/>
                  </a:cubicBezTo>
                  <a:cubicBezTo>
                    <a:pt x="254" y="213"/>
                    <a:pt x="252" y="216"/>
                    <a:pt x="251" y="216"/>
                  </a:cubicBezTo>
                  <a:cubicBezTo>
                    <a:pt x="251" y="215"/>
                    <a:pt x="246" y="217"/>
                    <a:pt x="246" y="217"/>
                  </a:cubicBezTo>
                  <a:cubicBezTo>
                    <a:pt x="246" y="217"/>
                    <a:pt x="246" y="217"/>
                    <a:pt x="246" y="217"/>
                  </a:cubicBezTo>
                  <a:cubicBezTo>
                    <a:pt x="247" y="216"/>
                    <a:pt x="247" y="216"/>
                    <a:pt x="247" y="216"/>
                  </a:cubicBezTo>
                  <a:cubicBezTo>
                    <a:pt x="246" y="216"/>
                    <a:pt x="246" y="216"/>
                    <a:pt x="246" y="216"/>
                  </a:cubicBezTo>
                  <a:cubicBezTo>
                    <a:pt x="244" y="218"/>
                    <a:pt x="244" y="218"/>
                    <a:pt x="244" y="218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0"/>
                    <a:pt x="244" y="220"/>
                    <a:pt x="244" y="220"/>
                  </a:cubicBezTo>
                  <a:cubicBezTo>
                    <a:pt x="244" y="221"/>
                    <a:pt x="244" y="221"/>
                    <a:pt x="244" y="221"/>
                  </a:cubicBezTo>
                  <a:cubicBezTo>
                    <a:pt x="244" y="222"/>
                    <a:pt x="244" y="222"/>
                    <a:pt x="244" y="222"/>
                  </a:cubicBezTo>
                  <a:cubicBezTo>
                    <a:pt x="244" y="223"/>
                    <a:pt x="244" y="223"/>
                    <a:pt x="244" y="223"/>
                  </a:cubicBezTo>
                  <a:cubicBezTo>
                    <a:pt x="245" y="223"/>
                    <a:pt x="245" y="223"/>
                    <a:pt x="245" y="223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50" y="223"/>
                    <a:pt x="250" y="223"/>
                    <a:pt x="250" y="223"/>
                  </a:cubicBezTo>
                  <a:cubicBezTo>
                    <a:pt x="251" y="223"/>
                    <a:pt x="251" y="223"/>
                    <a:pt x="251" y="223"/>
                  </a:cubicBezTo>
                  <a:cubicBezTo>
                    <a:pt x="252" y="222"/>
                    <a:pt x="252" y="222"/>
                    <a:pt x="252" y="222"/>
                  </a:cubicBezTo>
                  <a:cubicBezTo>
                    <a:pt x="253" y="222"/>
                    <a:pt x="253" y="222"/>
                    <a:pt x="253" y="222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5" y="222"/>
                    <a:pt x="255" y="222"/>
                    <a:pt x="255" y="222"/>
                  </a:cubicBezTo>
                  <a:cubicBezTo>
                    <a:pt x="256" y="222"/>
                    <a:pt x="256" y="222"/>
                    <a:pt x="256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9" y="222"/>
                    <a:pt x="259" y="222"/>
                    <a:pt x="259" y="222"/>
                  </a:cubicBezTo>
                  <a:cubicBezTo>
                    <a:pt x="260" y="221"/>
                    <a:pt x="260" y="221"/>
                    <a:pt x="260" y="221"/>
                  </a:cubicBezTo>
                  <a:cubicBezTo>
                    <a:pt x="262" y="221"/>
                    <a:pt x="262" y="221"/>
                    <a:pt x="262" y="221"/>
                  </a:cubicBezTo>
                  <a:cubicBezTo>
                    <a:pt x="264" y="221"/>
                    <a:pt x="264" y="221"/>
                    <a:pt x="264" y="221"/>
                  </a:cubicBezTo>
                  <a:cubicBezTo>
                    <a:pt x="265" y="221"/>
                    <a:pt x="265" y="221"/>
                    <a:pt x="265" y="221"/>
                  </a:cubicBezTo>
                  <a:cubicBezTo>
                    <a:pt x="267" y="221"/>
                    <a:pt x="267" y="221"/>
                    <a:pt x="267" y="221"/>
                  </a:cubicBezTo>
                  <a:cubicBezTo>
                    <a:pt x="269" y="221"/>
                    <a:pt x="269" y="221"/>
                    <a:pt x="269" y="221"/>
                  </a:cubicBezTo>
                  <a:cubicBezTo>
                    <a:pt x="271" y="220"/>
                    <a:pt x="271" y="220"/>
                    <a:pt x="271" y="220"/>
                  </a:cubicBezTo>
                  <a:cubicBezTo>
                    <a:pt x="272" y="220"/>
                    <a:pt x="272" y="220"/>
                    <a:pt x="272" y="220"/>
                  </a:cubicBezTo>
                  <a:cubicBezTo>
                    <a:pt x="273" y="219"/>
                    <a:pt x="273" y="219"/>
                    <a:pt x="273" y="219"/>
                  </a:cubicBezTo>
                  <a:cubicBezTo>
                    <a:pt x="276" y="219"/>
                    <a:pt x="276" y="219"/>
                    <a:pt x="276" y="219"/>
                  </a:cubicBezTo>
                  <a:cubicBezTo>
                    <a:pt x="277" y="219"/>
                    <a:pt x="277" y="219"/>
                    <a:pt x="277" y="219"/>
                  </a:cubicBezTo>
                  <a:cubicBezTo>
                    <a:pt x="279" y="218"/>
                    <a:pt x="279" y="218"/>
                    <a:pt x="279" y="218"/>
                  </a:cubicBezTo>
                  <a:cubicBezTo>
                    <a:pt x="281" y="218"/>
                    <a:pt x="281" y="218"/>
                    <a:pt x="281" y="218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5" y="216"/>
                    <a:pt x="285" y="216"/>
                    <a:pt x="285" y="216"/>
                  </a:cubicBezTo>
                  <a:cubicBezTo>
                    <a:pt x="286" y="216"/>
                    <a:pt x="286" y="216"/>
                    <a:pt x="286" y="216"/>
                  </a:cubicBezTo>
                  <a:cubicBezTo>
                    <a:pt x="288" y="216"/>
                    <a:pt x="288" y="216"/>
                    <a:pt x="288" y="216"/>
                  </a:cubicBezTo>
                  <a:cubicBezTo>
                    <a:pt x="290" y="215"/>
                    <a:pt x="290" y="215"/>
                    <a:pt x="290" y="215"/>
                  </a:cubicBezTo>
                  <a:cubicBezTo>
                    <a:pt x="291" y="214"/>
                    <a:pt x="291" y="214"/>
                    <a:pt x="291" y="214"/>
                  </a:cubicBezTo>
                  <a:cubicBezTo>
                    <a:pt x="292" y="214"/>
                    <a:pt x="292" y="214"/>
                    <a:pt x="292" y="214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4" y="213"/>
                    <a:pt x="294" y="213"/>
                    <a:pt x="294" y="213"/>
                  </a:cubicBezTo>
                  <a:cubicBezTo>
                    <a:pt x="295" y="212"/>
                    <a:pt x="295" y="212"/>
                    <a:pt x="295" y="212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9"/>
                    <a:pt x="301" y="209"/>
                    <a:pt x="301" y="209"/>
                  </a:cubicBezTo>
                  <a:cubicBezTo>
                    <a:pt x="302" y="209"/>
                    <a:pt x="302" y="209"/>
                    <a:pt x="302" y="209"/>
                  </a:cubicBezTo>
                  <a:cubicBezTo>
                    <a:pt x="303" y="208"/>
                    <a:pt x="303" y="208"/>
                    <a:pt x="303" y="208"/>
                  </a:cubicBezTo>
                  <a:cubicBezTo>
                    <a:pt x="304" y="208"/>
                    <a:pt x="304" y="208"/>
                    <a:pt x="304" y="208"/>
                  </a:cubicBezTo>
                  <a:cubicBezTo>
                    <a:pt x="304" y="207"/>
                    <a:pt x="304" y="207"/>
                    <a:pt x="304" y="207"/>
                  </a:cubicBezTo>
                  <a:lnTo>
                    <a:pt x="303" y="207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8" name="New Mexico">
              <a:extLst>
                <a:ext uri="{FF2B5EF4-FFF2-40B4-BE49-F238E27FC236}">
                  <a16:creationId xmlns:a16="http://schemas.microsoft.com/office/drawing/2014/main" id="{2FDF56A6-CA77-7DD7-0F97-DF7123B91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357" y="3189710"/>
              <a:ext cx="901117" cy="1252199"/>
            </a:xfrm>
            <a:custGeom>
              <a:avLst/>
              <a:gdLst>
                <a:gd name="T0" fmla="*/ 217 w 539"/>
                <a:gd name="T1" fmla="*/ 701 h 749"/>
                <a:gd name="T2" fmla="*/ 220 w 539"/>
                <a:gd name="T3" fmla="*/ 701 h 749"/>
                <a:gd name="T4" fmla="*/ 539 w 539"/>
                <a:gd name="T5" fmla="*/ 701 h 749"/>
                <a:gd name="T6" fmla="*/ 539 w 539"/>
                <a:gd name="T7" fmla="*/ 95 h 749"/>
                <a:gd name="T8" fmla="*/ 539 w 539"/>
                <a:gd name="T9" fmla="*/ 95 h 749"/>
                <a:gd name="T10" fmla="*/ 539 w 539"/>
                <a:gd name="T11" fmla="*/ 0 h 749"/>
                <a:gd name="T12" fmla="*/ 2 w 539"/>
                <a:gd name="T13" fmla="*/ 0 h 749"/>
                <a:gd name="T14" fmla="*/ 0 w 539"/>
                <a:gd name="T15" fmla="*/ 0 h 749"/>
                <a:gd name="T16" fmla="*/ 0 w 539"/>
                <a:gd name="T17" fmla="*/ 749 h 749"/>
                <a:gd name="T18" fmla="*/ 56 w 539"/>
                <a:gd name="T19" fmla="*/ 749 h 749"/>
                <a:gd name="T20" fmla="*/ 56 w 539"/>
                <a:gd name="T21" fmla="*/ 704 h 749"/>
                <a:gd name="T22" fmla="*/ 208 w 539"/>
                <a:gd name="T23" fmla="*/ 704 h 749"/>
                <a:gd name="T24" fmla="*/ 208 w 539"/>
                <a:gd name="T25" fmla="*/ 701 h 749"/>
                <a:gd name="T26" fmla="*/ 217 w 539"/>
                <a:gd name="T27" fmla="*/ 701 h 749"/>
                <a:gd name="T28" fmla="*/ 217 w 539"/>
                <a:gd name="T29" fmla="*/ 701 h 749"/>
                <a:gd name="T30" fmla="*/ 217 w 539"/>
                <a:gd name="T31" fmla="*/ 701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9" h="749">
                  <a:moveTo>
                    <a:pt x="217" y="701"/>
                  </a:moveTo>
                  <a:lnTo>
                    <a:pt x="220" y="701"/>
                  </a:lnTo>
                  <a:lnTo>
                    <a:pt x="539" y="701"/>
                  </a:lnTo>
                  <a:lnTo>
                    <a:pt x="539" y="95"/>
                  </a:lnTo>
                  <a:lnTo>
                    <a:pt x="539" y="95"/>
                  </a:lnTo>
                  <a:lnTo>
                    <a:pt x="53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49"/>
                  </a:lnTo>
                  <a:lnTo>
                    <a:pt x="56" y="749"/>
                  </a:lnTo>
                  <a:lnTo>
                    <a:pt x="56" y="704"/>
                  </a:lnTo>
                  <a:lnTo>
                    <a:pt x="208" y="704"/>
                  </a:lnTo>
                  <a:lnTo>
                    <a:pt x="208" y="701"/>
                  </a:lnTo>
                  <a:lnTo>
                    <a:pt x="217" y="701"/>
                  </a:lnTo>
                  <a:lnTo>
                    <a:pt x="217" y="701"/>
                  </a:lnTo>
                  <a:lnTo>
                    <a:pt x="217" y="701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19" name="New Jersey">
              <a:extLst>
                <a:ext uri="{FF2B5EF4-FFF2-40B4-BE49-F238E27FC236}">
                  <a16:creationId xmlns:a16="http://schemas.microsoft.com/office/drawing/2014/main" id="{79CD995C-5DE4-C054-9934-F9E95D0FA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3941" y="2547728"/>
              <a:ext cx="258691" cy="471790"/>
            </a:xfrm>
            <a:custGeom>
              <a:avLst/>
              <a:gdLst>
                <a:gd name="connsiteX0" fmla="*/ 111667 w 258691"/>
                <a:gd name="connsiteY0" fmla="*/ 0 h 471790"/>
                <a:gd name="connsiteX1" fmla="*/ 127561 w 258691"/>
                <a:gd name="connsiteY1" fmla="*/ 0 h 471790"/>
                <a:gd name="connsiteX2" fmla="*/ 171271 w 258691"/>
                <a:gd name="connsiteY2" fmla="*/ 35682 h 471790"/>
                <a:gd name="connsiteX3" fmla="*/ 211008 w 258691"/>
                <a:gd name="connsiteY3" fmla="*/ 71363 h 471790"/>
                <a:gd name="connsiteX4" fmla="*/ 234849 w 258691"/>
                <a:gd name="connsiteY4" fmla="*/ 71363 h 471790"/>
                <a:gd name="connsiteX5" fmla="*/ 258691 w 258691"/>
                <a:gd name="connsiteY5" fmla="*/ 103080 h 471790"/>
                <a:gd name="connsiteX6" fmla="*/ 222928 w 258691"/>
                <a:gd name="connsiteY6" fmla="*/ 162550 h 471790"/>
                <a:gd name="connsiteX7" fmla="*/ 222928 w 258691"/>
                <a:gd name="connsiteY7" fmla="*/ 178408 h 471790"/>
                <a:gd name="connsiteX8" fmla="*/ 238823 w 258691"/>
                <a:gd name="connsiteY8" fmla="*/ 194267 h 471790"/>
                <a:gd name="connsiteX9" fmla="*/ 254717 w 258691"/>
                <a:gd name="connsiteY9" fmla="*/ 210125 h 471790"/>
                <a:gd name="connsiteX10" fmla="*/ 254717 w 258691"/>
                <a:gd name="connsiteY10" fmla="*/ 225984 h 471790"/>
                <a:gd name="connsiteX11" fmla="*/ 254717 w 258691"/>
                <a:gd name="connsiteY11" fmla="*/ 269594 h 471790"/>
                <a:gd name="connsiteX12" fmla="*/ 238823 w 258691"/>
                <a:gd name="connsiteY12" fmla="*/ 269594 h 471790"/>
                <a:gd name="connsiteX13" fmla="*/ 222928 w 258691"/>
                <a:gd name="connsiteY13" fmla="*/ 285453 h 471790"/>
                <a:gd name="connsiteX14" fmla="*/ 222928 w 258691"/>
                <a:gd name="connsiteY14" fmla="*/ 333028 h 471790"/>
                <a:gd name="connsiteX15" fmla="*/ 207034 w 258691"/>
                <a:gd name="connsiteY15" fmla="*/ 348887 h 471790"/>
                <a:gd name="connsiteX16" fmla="*/ 191139 w 258691"/>
                <a:gd name="connsiteY16" fmla="*/ 348887 h 471790"/>
                <a:gd name="connsiteX17" fmla="*/ 191139 w 258691"/>
                <a:gd name="connsiteY17" fmla="*/ 364745 h 471790"/>
                <a:gd name="connsiteX18" fmla="*/ 115641 w 258691"/>
                <a:gd name="connsiteY18" fmla="*/ 471790 h 471790"/>
                <a:gd name="connsiteX19" fmla="*/ 115641 w 258691"/>
                <a:gd name="connsiteY19" fmla="*/ 455932 h 471790"/>
                <a:gd name="connsiteX20" fmla="*/ 115641 w 258691"/>
                <a:gd name="connsiteY20" fmla="*/ 424215 h 471790"/>
                <a:gd name="connsiteX21" fmla="*/ 83852 w 258691"/>
                <a:gd name="connsiteY21" fmla="*/ 424215 h 471790"/>
                <a:gd name="connsiteX22" fmla="*/ 67957 w 258691"/>
                <a:gd name="connsiteY22" fmla="*/ 408356 h 471790"/>
                <a:gd name="connsiteX23" fmla="*/ 52063 w 258691"/>
                <a:gd name="connsiteY23" fmla="*/ 392498 h 471790"/>
                <a:gd name="connsiteX24" fmla="*/ 31946 w 258691"/>
                <a:gd name="connsiteY24" fmla="*/ 374099 h 471790"/>
                <a:gd name="connsiteX25" fmla="*/ 7543 w 258691"/>
                <a:gd name="connsiteY25" fmla="*/ 351780 h 471790"/>
                <a:gd name="connsiteX26" fmla="*/ 0 w 258691"/>
                <a:gd name="connsiteY26" fmla="*/ 341160 h 471790"/>
                <a:gd name="connsiteX27" fmla="*/ 8353 w 258691"/>
                <a:gd name="connsiteY27" fmla="*/ 336993 h 471790"/>
                <a:gd name="connsiteX28" fmla="*/ 60010 w 258691"/>
                <a:gd name="connsiteY28" fmla="*/ 289418 h 471790"/>
                <a:gd name="connsiteX29" fmla="*/ 60010 w 258691"/>
                <a:gd name="connsiteY29" fmla="*/ 269594 h 471790"/>
                <a:gd name="connsiteX30" fmla="*/ 75904 w 258691"/>
                <a:gd name="connsiteY30" fmla="*/ 245807 h 471790"/>
                <a:gd name="connsiteX31" fmla="*/ 75904 w 258691"/>
                <a:gd name="connsiteY31" fmla="*/ 186337 h 471790"/>
                <a:gd name="connsiteX32" fmla="*/ 48089 w 258691"/>
                <a:gd name="connsiteY32" fmla="*/ 134797 h 471790"/>
                <a:gd name="connsiteX33" fmla="*/ 36168 w 258691"/>
                <a:gd name="connsiteY33" fmla="*/ 138762 h 471790"/>
                <a:gd name="connsiteX34" fmla="*/ 40142 w 258691"/>
                <a:gd name="connsiteY34" fmla="*/ 130833 h 471790"/>
                <a:gd name="connsiteX35" fmla="*/ 44115 w 258691"/>
                <a:gd name="connsiteY35" fmla="*/ 118939 h 471790"/>
                <a:gd name="connsiteX36" fmla="*/ 52063 w 258691"/>
                <a:gd name="connsiteY36" fmla="*/ 95151 h 471790"/>
                <a:gd name="connsiteX37" fmla="*/ 75904 w 258691"/>
                <a:gd name="connsiteY37" fmla="*/ 59469 h 471790"/>
                <a:gd name="connsiteX38" fmla="*/ 75904 w 258691"/>
                <a:gd name="connsiteY38" fmla="*/ 15859 h 471790"/>
                <a:gd name="connsiteX39" fmla="*/ 111667 w 258691"/>
                <a:gd name="connsiteY39" fmla="*/ 3965 h 471790"/>
                <a:gd name="connsiteX40" fmla="*/ 107693 w 258691"/>
                <a:gd name="connsiteY40" fmla="*/ 3965 h 471790"/>
                <a:gd name="connsiteX41" fmla="*/ 111667 w 258691"/>
                <a:gd name="connsiteY41" fmla="*/ 0 h 47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8691" h="471790">
                  <a:moveTo>
                    <a:pt x="111667" y="0"/>
                  </a:moveTo>
                  <a:cubicBezTo>
                    <a:pt x="111667" y="0"/>
                    <a:pt x="111667" y="0"/>
                    <a:pt x="127561" y="0"/>
                  </a:cubicBezTo>
                  <a:cubicBezTo>
                    <a:pt x="127561" y="0"/>
                    <a:pt x="127561" y="0"/>
                    <a:pt x="171271" y="35682"/>
                  </a:cubicBezTo>
                  <a:cubicBezTo>
                    <a:pt x="171271" y="35682"/>
                    <a:pt x="171271" y="35682"/>
                    <a:pt x="211008" y="71363"/>
                  </a:cubicBezTo>
                  <a:lnTo>
                    <a:pt x="234849" y="71363"/>
                  </a:lnTo>
                  <a:cubicBezTo>
                    <a:pt x="234849" y="71363"/>
                    <a:pt x="234849" y="71363"/>
                    <a:pt x="258691" y="103080"/>
                  </a:cubicBezTo>
                  <a:cubicBezTo>
                    <a:pt x="258691" y="103080"/>
                    <a:pt x="258691" y="103080"/>
                    <a:pt x="222928" y="162550"/>
                  </a:cubicBezTo>
                  <a:cubicBezTo>
                    <a:pt x="222928" y="162550"/>
                    <a:pt x="222928" y="162550"/>
                    <a:pt x="222928" y="178408"/>
                  </a:cubicBezTo>
                  <a:cubicBezTo>
                    <a:pt x="222928" y="178408"/>
                    <a:pt x="222928" y="178408"/>
                    <a:pt x="238823" y="194267"/>
                  </a:cubicBezTo>
                  <a:cubicBezTo>
                    <a:pt x="238823" y="194267"/>
                    <a:pt x="238823" y="194267"/>
                    <a:pt x="254717" y="210125"/>
                  </a:cubicBezTo>
                  <a:cubicBezTo>
                    <a:pt x="254717" y="210125"/>
                    <a:pt x="254717" y="210125"/>
                    <a:pt x="254717" y="225984"/>
                  </a:cubicBezTo>
                  <a:cubicBezTo>
                    <a:pt x="254717" y="225984"/>
                    <a:pt x="254717" y="225984"/>
                    <a:pt x="254717" y="269594"/>
                  </a:cubicBezTo>
                  <a:cubicBezTo>
                    <a:pt x="254717" y="269594"/>
                    <a:pt x="254717" y="269594"/>
                    <a:pt x="238823" y="269594"/>
                  </a:cubicBezTo>
                  <a:cubicBezTo>
                    <a:pt x="238823" y="269594"/>
                    <a:pt x="238823" y="269594"/>
                    <a:pt x="222928" y="285453"/>
                  </a:cubicBezTo>
                  <a:cubicBezTo>
                    <a:pt x="222928" y="285453"/>
                    <a:pt x="222928" y="285453"/>
                    <a:pt x="222928" y="333028"/>
                  </a:cubicBezTo>
                  <a:cubicBezTo>
                    <a:pt x="222928" y="333028"/>
                    <a:pt x="222928" y="333028"/>
                    <a:pt x="207034" y="348887"/>
                  </a:cubicBezTo>
                  <a:cubicBezTo>
                    <a:pt x="207034" y="348887"/>
                    <a:pt x="207034" y="348887"/>
                    <a:pt x="191139" y="348887"/>
                  </a:cubicBezTo>
                  <a:cubicBezTo>
                    <a:pt x="191139" y="348887"/>
                    <a:pt x="191139" y="348887"/>
                    <a:pt x="191139" y="364745"/>
                  </a:cubicBezTo>
                  <a:cubicBezTo>
                    <a:pt x="191139" y="364745"/>
                    <a:pt x="191139" y="364745"/>
                    <a:pt x="115641" y="471790"/>
                  </a:cubicBezTo>
                  <a:cubicBezTo>
                    <a:pt x="115641" y="471790"/>
                    <a:pt x="115641" y="471790"/>
                    <a:pt x="115641" y="455932"/>
                  </a:cubicBezTo>
                  <a:cubicBezTo>
                    <a:pt x="115641" y="455932"/>
                    <a:pt x="115641" y="455932"/>
                    <a:pt x="115641" y="424215"/>
                  </a:cubicBezTo>
                  <a:cubicBezTo>
                    <a:pt x="115641" y="424215"/>
                    <a:pt x="115641" y="424215"/>
                    <a:pt x="83852" y="424215"/>
                  </a:cubicBezTo>
                  <a:cubicBezTo>
                    <a:pt x="83852" y="424215"/>
                    <a:pt x="83852" y="424215"/>
                    <a:pt x="67957" y="408356"/>
                  </a:cubicBezTo>
                  <a:cubicBezTo>
                    <a:pt x="67957" y="408356"/>
                    <a:pt x="67957" y="408356"/>
                    <a:pt x="52063" y="392498"/>
                  </a:cubicBezTo>
                  <a:cubicBezTo>
                    <a:pt x="52063" y="392498"/>
                    <a:pt x="52063" y="392498"/>
                    <a:pt x="31946" y="374099"/>
                  </a:cubicBezTo>
                  <a:lnTo>
                    <a:pt x="7543" y="351780"/>
                  </a:lnTo>
                  <a:lnTo>
                    <a:pt x="0" y="341160"/>
                  </a:lnTo>
                  <a:lnTo>
                    <a:pt x="8353" y="336993"/>
                  </a:lnTo>
                  <a:cubicBezTo>
                    <a:pt x="32194" y="313205"/>
                    <a:pt x="52063" y="293382"/>
                    <a:pt x="60010" y="289418"/>
                  </a:cubicBezTo>
                  <a:cubicBezTo>
                    <a:pt x="60010" y="289418"/>
                    <a:pt x="60010" y="289418"/>
                    <a:pt x="60010" y="269594"/>
                  </a:cubicBezTo>
                  <a:cubicBezTo>
                    <a:pt x="60010" y="269594"/>
                    <a:pt x="60010" y="269594"/>
                    <a:pt x="75904" y="245807"/>
                  </a:cubicBezTo>
                  <a:cubicBezTo>
                    <a:pt x="75904" y="245807"/>
                    <a:pt x="75904" y="245807"/>
                    <a:pt x="75904" y="186337"/>
                  </a:cubicBezTo>
                  <a:cubicBezTo>
                    <a:pt x="75904" y="186337"/>
                    <a:pt x="75904" y="186337"/>
                    <a:pt x="48089" y="134797"/>
                  </a:cubicBezTo>
                  <a:cubicBezTo>
                    <a:pt x="48089" y="134797"/>
                    <a:pt x="48089" y="134797"/>
                    <a:pt x="36168" y="138762"/>
                  </a:cubicBezTo>
                  <a:cubicBezTo>
                    <a:pt x="36168" y="138762"/>
                    <a:pt x="36168" y="138762"/>
                    <a:pt x="40142" y="130833"/>
                  </a:cubicBezTo>
                  <a:cubicBezTo>
                    <a:pt x="40142" y="130833"/>
                    <a:pt x="40142" y="130833"/>
                    <a:pt x="44115" y="118939"/>
                  </a:cubicBezTo>
                  <a:cubicBezTo>
                    <a:pt x="44115" y="118939"/>
                    <a:pt x="44115" y="118939"/>
                    <a:pt x="52063" y="95151"/>
                  </a:cubicBezTo>
                  <a:cubicBezTo>
                    <a:pt x="52063" y="95151"/>
                    <a:pt x="52063" y="95151"/>
                    <a:pt x="75904" y="59469"/>
                  </a:cubicBezTo>
                  <a:cubicBezTo>
                    <a:pt x="75904" y="59469"/>
                    <a:pt x="75904" y="59469"/>
                    <a:pt x="75904" y="15859"/>
                  </a:cubicBezTo>
                  <a:cubicBezTo>
                    <a:pt x="75904" y="15859"/>
                    <a:pt x="75904" y="15859"/>
                    <a:pt x="111667" y="3965"/>
                  </a:cubicBezTo>
                  <a:cubicBezTo>
                    <a:pt x="111667" y="3965"/>
                    <a:pt x="111667" y="3965"/>
                    <a:pt x="107693" y="3965"/>
                  </a:cubicBezTo>
                  <a:cubicBezTo>
                    <a:pt x="107693" y="0"/>
                    <a:pt x="111667" y="0"/>
                    <a:pt x="111667" y="0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120" name="New Hampshire">
              <a:extLst>
                <a:ext uri="{FF2B5EF4-FFF2-40B4-BE49-F238E27FC236}">
                  <a16:creationId xmlns:a16="http://schemas.microsoft.com/office/drawing/2014/main" id="{FDA3BB4D-E973-B0F6-FF78-181DB6251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3313" y="1705127"/>
              <a:ext cx="312632" cy="538329"/>
            </a:xfrm>
            <a:custGeom>
              <a:avLst/>
              <a:gdLst>
                <a:gd name="T0" fmla="*/ 74 w 79"/>
                <a:gd name="T1" fmla="*/ 101 h 136"/>
                <a:gd name="T2" fmla="*/ 74 w 79"/>
                <a:gd name="T3" fmla="*/ 75 h 136"/>
                <a:gd name="T4" fmla="*/ 67 w 79"/>
                <a:gd name="T5" fmla="*/ 48 h 136"/>
                <a:gd name="T6" fmla="*/ 67 w 79"/>
                <a:gd name="T7" fmla="*/ 42 h 136"/>
                <a:gd name="T8" fmla="*/ 66 w 79"/>
                <a:gd name="T9" fmla="*/ 36 h 136"/>
                <a:gd name="T10" fmla="*/ 66 w 79"/>
                <a:gd name="T11" fmla="*/ 17 h 136"/>
                <a:gd name="T12" fmla="*/ 66 w 79"/>
                <a:gd name="T13" fmla="*/ 6 h 136"/>
                <a:gd name="T14" fmla="*/ 66 w 79"/>
                <a:gd name="T15" fmla="*/ 3 h 136"/>
                <a:gd name="T16" fmla="*/ 60 w 79"/>
                <a:gd name="T17" fmla="*/ 0 h 136"/>
                <a:gd name="T18" fmla="*/ 52 w 79"/>
                <a:gd name="T19" fmla="*/ 4 h 136"/>
                <a:gd name="T20" fmla="*/ 44 w 79"/>
                <a:gd name="T21" fmla="*/ 4 h 136"/>
                <a:gd name="T22" fmla="*/ 41 w 79"/>
                <a:gd name="T23" fmla="*/ 8 h 136"/>
                <a:gd name="T24" fmla="*/ 39 w 79"/>
                <a:gd name="T25" fmla="*/ 12 h 136"/>
                <a:gd name="T26" fmla="*/ 38 w 79"/>
                <a:gd name="T27" fmla="*/ 16 h 136"/>
                <a:gd name="T28" fmla="*/ 38 w 79"/>
                <a:gd name="T29" fmla="*/ 18 h 136"/>
                <a:gd name="T30" fmla="*/ 38 w 79"/>
                <a:gd name="T31" fmla="*/ 30 h 136"/>
                <a:gd name="T32" fmla="*/ 32 w 79"/>
                <a:gd name="T33" fmla="*/ 36 h 136"/>
                <a:gd name="T34" fmla="*/ 31 w 79"/>
                <a:gd name="T35" fmla="*/ 36 h 136"/>
                <a:gd name="T36" fmla="*/ 31 w 79"/>
                <a:gd name="T37" fmla="*/ 42 h 136"/>
                <a:gd name="T38" fmla="*/ 26 w 79"/>
                <a:gd name="T39" fmla="*/ 48 h 136"/>
                <a:gd name="T40" fmla="*/ 26 w 79"/>
                <a:gd name="T41" fmla="*/ 49 h 136"/>
                <a:gd name="T42" fmla="*/ 21 w 79"/>
                <a:gd name="T43" fmla="*/ 56 h 136"/>
                <a:gd name="T44" fmla="*/ 19 w 79"/>
                <a:gd name="T45" fmla="*/ 60 h 136"/>
                <a:gd name="T46" fmla="*/ 21 w 79"/>
                <a:gd name="T47" fmla="*/ 61 h 136"/>
                <a:gd name="T48" fmla="*/ 15 w 79"/>
                <a:gd name="T49" fmla="*/ 72 h 136"/>
                <a:gd name="T50" fmla="*/ 15 w 79"/>
                <a:gd name="T51" fmla="*/ 73 h 136"/>
                <a:gd name="T52" fmla="*/ 10 w 79"/>
                <a:gd name="T53" fmla="*/ 81 h 136"/>
                <a:gd name="T54" fmla="*/ 7 w 79"/>
                <a:gd name="T55" fmla="*/ 85 h 136"/>
                <a:gd name="T56" fmla="*/ 7 w 79"/>
                <a:gd name="T57" fmla="*/ 85 h 136"/>
                <a:gd name="T58" fmla="*/ 8 w 79"/>
                <a:gd name="T59" fmla="*/ 85 h 136"/>
                <a:gd name="T60" fmla="*/ 10 w 79"/>
                <a:gd name="T61" fmla="*/ 86 h 136"/>
                <a:gd name="T62" fmla="*/ 10 w 79"/>
                <a:gd name="T63" fmla="*/ 99 h 136"/>
                <a:gd name="T64" fmla="*/ 10 w 79"/>
                <a:gd name="T65" fmla="*/ 102 h 136"/>
                <a:gd name="T66" fmla="*/ 10 w 79"/>
                <a:gd name="T67" fmla="*/ 102 h 136"/>
                <a:gd name="T68" fmla="*/ 10 w 79"/>
                <a:gd name="T69" fmla="*/ 102 h 136"/>
                <a:gd name="T70" fmla="*/ 10 w 79"/>
                <a:gd name="T71" fmla="*/ 103 h 136"/>
                <a:gd name="T72" fmla="*/ 10 w 79"/>
                <a:gd name="T73" fmla="*/ 103 h 136"/>
                <a:gd name="T74" fmla="*/ 9 w 79"/>
                <a:gd name="T75" fmla="*/ 108 h 136"/>
                <a:gd name="T76" fmla="*/ 8 w 79"/>
                <a:gd name="T77" fmla="*/ 111 h 136"/>
                <a:gd name="T78" fmla="*/ 8 w 79"/>
                <a:gd name="T79" fmla="*/ 112 h 136"/>
                <a:gd name="T80" fmla="*/ 8 w 79"/>
                <a:gd name="T81" fmla="*/ 112 h 136"/>
                <a:gd name="T82" fmla="*/ 7 w 79"/>
                <a:gd name="T83" fmla="*/ 112 h 136"/>
                <a:gd name="T84" fmla="*/ 7 w 79"/>
                <a:gd name="T85" fmla="*/ 112 h 136"/>
                <a:gd name="T86" fmla="*/ 7 w 79"/>
                <a:gd name="T87" fmla="*/ 113 h 136"/>
                <a:gd name="T88" fmla="*/ 1 w 79"/>
                <a:gd name="T89" fmla="*/ 120 h 136"/>
                <a:gd name="T90" fmla="*/ 0 w 79"/>
                <a:gd name="T91" fmla="*/ 120 h 136"/>
                <a:gd name="T92" fmla="*/ 0 w 79"/>
                <a:gd name="T93" fmla="*/ 128 h 136"/>
                <a:gd name="T94" fmla="*/ 0 w 79"/>
                <a:gd name="T95" fmla="*/ 128 h 136"/>
                <a:gd name="T96" fmla="*/ 1 w 79"/>
                <a:gd name="T97" fmla="*/ 128 h 136"/>
                <a:gd name="T98" fmla="*/ 39 w 79"/>
                <a:gd name="T99" fmla="*/ 128 h 136"/>
                <a:gd name="T100" fmla="*/ 39 w 79"/>
                <a:gd name="T101" fmla="*/ 136 h 136"/>
                <a:gd name="T102" fmla="*/ 55 w 79"/>
                <a:gd name="T103" fmla="*/ 136 h 136"/>
                <a:gd name="T104" fmla="*/ 66 w 79"/>
                <a:gd name="T105" fmla="*/ 127 h 136"/>
                <a:gd name="T106" fmla="*/ 67 w 79"/>
                <a:gd name="T107" fmla="*/ 125 h 136"/>
                <a:gd name="T108" fmla="*/ 68 w 79"/>
                <a:gd name="T109" fmla="*/ 121 h 136"/>
                <a:gd name="T110" fmla="*/ 76 w 79"/>
                <a:gd name="T111" fmla="*/ 113 h 136"/>
                <a:gd name="T112" fmla="*/ 79 w 79"/>
                <a:gd name="T113" fmla="*/ 109 h 136"/>
                <a:gd name="T114" fmla="*/ 78 w 79"/>
                <a:gd name="T115" fmla="*/ 108 h 136"/>
                <a:gd name="T116" fmla="*/ 74 w 79"/>
                <a:gd name="T117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9" h="136">
                  <a:moveTo>
                    <a:pt x="74" y="101"/>
                  </a:moveTo>
                  <a:cubicBezTo>
                    <a:pt x="74" y="75"/>
                    <a:pt x="74" y="75"/>
                    <a:pt x="74" y="75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34"/>
                    <a:pt x="67" y="20"/>
                    <a:pt x="66" y="17"/>
                  </a:cubicBezTo>
                  <a:cubicBezTo>
                    <a:pt x="65" y="14"/>
                    <a:pt x="66" y="7"/>
                    <a:pt x="66" y="6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2"/>
                    <a:pt x="35" y="34"/>
                    <a:pt x="32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50"/>
                    <a:pt x="24" y="53"/>
                    <a:pt x="21" y="56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1"/>
                    <a:pt x="20" y="61"/>
                    <a:pt x="21" y="61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7"/>
                    <a:pt x="10" y="81"/>
                  </a:cubicBezTo>
                  <a:cubicBezTo>
                    <a:pt x="8" y="83"/>
                    <a:pt x="7" y="84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6"/>
                    <a:pt x="9" y="86"/>
                    <a:pt x="10" y="86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10" y="103"/>
                    <a:pt x="10" y="103"/>
                    <a:pt x="10" y="103"/>
                  </a:cubicBezTo>
                  <a:cubicBezTo>
                    <a:pt x="9" y="104"/>
                    <a:pt x="9" y="105"/>
                    <a:pt x="9" y="108"/>
                  </a:cubicBezTo>
                  <a:cubicBezTo>
                    <a:pt x="9" y="109"/>
                    <a:pt x="8" y="111"/>
                    <a:pt x="8" y="111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5" y="117"/>
                    <a:pt x="2" y="119"/>
                    <a:pt x="1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08"/>
                    <a:pt x="78" y="108"/>
                    <a:pt x="78" y="108"/>
                  </a:cubicBezTo>
                  <a:lnTo>
                    <a:pt x="74" y="101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1" name="Nevada">
              <a:extLst>
                <a:ext uri="{FF2B5EF4-FFF2-40B4-BE49-F238E27FC236}">
                  <a16:creationId xmlns:a16="http://schemas.microsoft.com/office/drawing/2014/main" id="{3E6AF9DE-7078-E393-439C-4842FBE6E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093" y="2223394"/>
              <a:ext cx="926193" cy="1414367"/>
            </a:xfrm>
            <a:custGeom>
              <a:avLst/>
              <a:gdLst>
                <a:gd name="T0" fmla="*/ 118 w 234"/>
                <a:gd name="T1" fmla="*/ 0 h 357"/>
                <a:gd name="T2" fmla="*/ 118 w 234"/>
                <a:gd name="T3" fmla="*/ 0 h 357"/>
                <a:gd name="T4" fmla="*/ 0 w 234"/>
                <a:gd name="T5" fmla="*/ 0 h 357"/>
                <a:gd name="T6" fmla="*/ 0 w 234"/>
                <a:gd name="T7" fmla="*/ 142 h 357"/>
                <a:gd name="T8" fmla="*/ 217 w 234"/>
                <a:gd name="T9" fmla="*/ 357 h 357"/>
                <a:gd name="T10" fmla="*/ 217 w 234"/>
                <a:gd name="T11" fmla="*/ 357 h 357"/>
                <a:gd name="T12" fmla="*/ 217 w 234"/>
                <a:gd name="T13" fmla="*/ 326 h 357"/>
                <a:gd name="T14" fmla="*/ 220 w 234"/>
                <a:gd name="T15" fmla="*/ 323 h 357"/>
                <a:gd name="T16" fmla="*/ 217 w 234"/>
                <a:gd name="T17" fmla="*/ 317 h 357"/>
                <a:gd name="T18" fmla="*/ 210 w 234"/>
                <a:gd name="T19" fmla="*/ 310 h 357"/>
                <a:gd name="T20" fmla="*/ 214 w 234"/>
                <a:gd name="T21" fmla="*/ 288 h 357"/>
                <a:gd name="T22" fmla="*/ 234 w 234"/>
                <a:gd name="T23" fmla="*/ 301 h 357"/>
                <a:gd name="T24" fmla="*/ 234 w 234"/>
                <a:gd name="T25" fmla="*/ 244 h 357"/>
                <a:gd name="T26" fmla="*/ 234 w 234"/>
                <a:gd name="T27" fmla="*/ 0 h 357"/>
                <a:gd name="T28" fmla="*/ 118 w 234"/>
                <a:gd name="T2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357">
                  <a:moveTo>
                    <a:pt x="118" y="0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57"/>
                    <a:pt x="217" y="357"/>
                    <a:pt x="217" y="357"/>
                  </a:cubicBezTo>
                  <a:cubicBezTo>
                    <a:pt x="217" y="326"/>
                    <a:pt x="217" y="326"/>
                    <a:pt x="217" y="326"/>
                  </a:cubicBezTo>
                  <a:cubicBezTo>
                    <a:pt x="218" y="326"/>
                    <a:pt x="220" y="325"/>
                    <a:pt x="220" y="323"/>
                  </a:cubicBezTo>
                  <a:cubicBezTo>
                    <a:pt x="221" y="321"/>
                    <a:pt x="220" y="319"/>
                    <a:pt x="217" y="317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14" y="288"/>
                    <a:pt x="214" y="288"/>
                    <a:pt x="214" y="288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chemeClr val="lt1"/>
                </a:solidFill>
              </a:endParaRPr>
            </a:p>
          </p:txBody>
        </p:sp>
        <p:sp>
          <p:nvSpPr>
            <p:cNvPr id="122" name="Nebraska">
              <a:extLst>
                <a:ext uri="{FF2B5EF4-FFF2-40B4-BE49-F238E27FC236}">
                  <a16:creationId xmlns:a16="http://schemas.microsoft.com/office/drawing/2014/main" id="{EE95EBE5-978E-4414-EAA3-D8A379A33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963" y="2032805"/>
              <a:ext cx="1315729" cy="583468"/>
            </a:xfrm>
            <a:custGeom>
              <a:avLst/>
              <a:gdLst>
                <a:gd name="T0" fmla="*/ 787 w 787"/>
                <a:gd name="T1" fmla="*/ 323 h 349"/>
                <a:gd name="T2" fmla="*/ 740 w 787"/>
                <a:gd name="T3" fmla="*/ 294 h 349"/>
                <a:gd name="T4" fmla="*/ 740 w 787"/>
                <a:gd name="T5" fmla="*/ 294 h 349"/>
                <a:gd name="T6" fmla="*/ 740 w 787"/>
                <a:gd name="T7" fmla="*/ 294 h 349"/>
                <a:gd name="T8" fmla="*/ 738 w 787"/>
                <a:gd name="T9" fmla="*/ 292 h 349"/>
                <a:gd name="T10" fmla="*/ 740 w 787"/>
                <a:gd name="T11" fmla="*/ 292 h 349"/>
                <a:gd name="T12" fmla="*/ 735 w 787"/>
                <a:gd name="T13" fmla="*/ 249 h 349"/>
                <a:gd name="T14" fmla="*/ 735 w 787"/>
                <a:gd name="T15" fmla="*/ 188 h 349"/>
                <a:gd name="T16" fmla="*/ 707 w 787"/>
                <a:gd name="T17" fmla="*/ 176 h 349"/>
                <a:gd name="T18" fmla="*/ 707 w 787"/>
                <a:gd name="T19" fmla="*/ 105 h 349"/>
                <a:gd name="T20" fmla="*/ 679 w 787"/>
                <a:gd name="T21" fmla="*/ 60 h 349"/>
                <a:gd name="T22" fmla="*/ 650 w 787"/>
                <a:gd name="T23" fmla="*/ 48 h 349"/>
                <a:gd name="T24" fmla="*/ 622 w 787"/>
                <a:gd name="T25" fmla="*/ 27 h 349"/>
                <a:gd name="T26" fmla="*/ 525 w 787"/>
                <a:gd name="T27" fmla="*/ 27 h 349"/>
                <a:gd name="T28" fmla="*/ 492 w 787"/>
                <a:gd name="T29" fmla="*/ 0 h 349"/>
                <a:gd name="T30" fmla="*/ 0 w 787"/>
                <a:gd name="T31" fmla="*/ 0 h 349"/>
                <a:gd name="T32" fmla="*/ 0 w 787"/>
                <a:gd name="T33" fmla="*/ 249 h 349"/>
                <a:gd name="T34" fmla="*/ 196 w 787"/>
                <a:gd name="T35" fmla="*/ 249 h 349"/>
                <a:gd name="T36" fmla="*/ 196 w 787"/>
                <a:gd name="T37" fmla="*/ 349 h 349"/>
                <a:gd name="T38" fmla="*/ 787 w 787"/>
                <a:gd name="T39" fmla="*/ 349 h 349"/>
                <a:gd name="T40" fmla="*/ 787 w 787"/>
                <a:gd name="T41" fmla="*/ 323 h 349"/>
                <a:gd name="T42" fmla="*/ 787 w 787"/>
                <a:gd name="T43" fmla="*/ 323 h 349"/>
                <a:gd name="T44" fmla="*/ 787 w 787"/>
                <a:gd name="T45" fmla="*/ 32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87" h="349">
                  <a:moveTo>
                    <a:pt x="787" y="323"/>
                  </a:moveTo>
                  <a:lnTo>
                    <a:pt x="740" y="294"/>
                  </a:lnTo>
                  <a:lnTo>
                    <a:pt x="740" y="294"/>
                  </a:lnTo>
                  <a:lnTo>
                    <a:pt x="740" y="294"/>
                  </a:lnTo>
                  <a:lnTo>
                    <a:pt x="738" y="292"/>
                  </a:lnTo>
                  <a:lnTo>
                    <a:pt x="740" y="292"/>
                  </a:lnTo>
                  <a:lnTo>
                    <a:pt x="735" y="249"/>
                  </a:lnTo>
                  <a:lnTo>
                    <a:pt x="735" y="188"/>
                  </a:lnTo>
                  <a:lnTo>
                    <a:pt x="707" y="176"/>
                  </a:lnTo>
                  <a:lnTo>
                    <a:pt x="707" y="105"/>
                  </a:lnTo>
                  <a:lnTo>
                    <a:pt x="679" y="60"/>
                  </a:lnTo>
                  <a:lnTo>
                    <a:pt x="650" y="48"/>
                  </a:lnTo>
                  <a:lnTo>
                    <a:pt x="622" y="27"/>
                  </a:lnTo>
                  <a:lnTo>
                    <a:pt x="525" y="27"/>
                  </a:lnTo>
                  <a:lnTo>
                    <a:pt x="492" y="0"/>
                  </a:lnTo>
                  <a:lnTo>
                    <a:pt x="0" y="0"/>
                  </a:lnTo>
                  <a:lnTo>
                    <a:pt x="0" y="249"/>
                  </a:lnTo>
                  <a:lnTo>
                    <a:pt x="196" y="249"/>
                  </a:lnTo>
                  <a:lnTo>
                    <a:pt x="196" y="349"/>
                  </a:lnTo>
                  <a:lnTo>
                    <a:pt x="787" y="349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3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3" name="Montana">
              <a:extLst>
                <a:ext uri="{FF2B5EF4-FFF2-40B4-BE49-F238E27FC236}">
                  <a16:creationId xmlns:a16="http://schemas.microsoft.com/office/drawing/2014/main" id="{744C41E6-B3F1-AC93-F2CC-4932B6A3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5998" y="885931"/>
              <a:ext cx="1827309" cy="891085"/>
            </a:xfrm>
            <a:custGeom>
              <a:avLst/>
              <a:gdLst>
                <a:gd name="T0" fmla="*/ 10 w 462"/>
                <a:gd name="T1" fmla="*/ 63 h 225"/>
                <a:gd name="T2" fmla="*/ 13 w 462"/>
                <a:gd name="T3" fmla="*/ 77 h 225"/>
                <a:gd name="T4" fmla="*/ 23 w 462"/>
                <a:gd name="T5" fmla="*/ 82 h 225"/>
                <a:gd name="T6" fmla="*/ 31 w 462"/>
                <a:gd name="T7" fmla="*/ 87 h 225"/>
                <a:gd name="T8" fmla="*/ 38 w 462"/>
                <a:gd name="T9" fmla="*/ 97 h 225"/>
                <a:gd name="T10" fmla="*/ 38 w 462"/>
                <a:gd name="T11" fmla="*/ 101 h 225"/>
                <a:gd name="T12" fmla="*/ 53 w 462"/>
                <a:gd name="T13" fmla="*/ 107 h 225"/>
                <a:gd name="T14" fmla="*/ 59 w 462"/>
                <a:gd name="T15" fmla="*/ 141 h 225"/>
                <a:gd name="T16" fmla="*/ 60 w 462"/>
                <a:gd name="T17" fmla="*/ 151 h 225"/>
                <a:gd name="T18" fmla="*/ 60 w 462"/>
                <a:gd name="T19" fmla="*/ 153 h 225"/>
                <a:gd name="T20" fmla="*/ 60 w 462"/>
                <a:gd name="T21" fmla="*/ 167 h 225"/>
                <a:gd name="T22" fmla="*/ 70 w 462"/>
                <a:gd name="T23" fmla="*/ 166 h 225"/>
                <a:gd name="T24" fmla="*/ 71 w 462"/>
                <a:gd name="T25" fmla="*/ 166 h 225"/>
                <a:gd name="T26" fmla="*/ 75 w 462"/>
                <a:gd name="T27" fmla="*/ 167 h 225"/>
                <a:gd name="T28" fmla="*/ 88 w 462"/>
                <a:gd name="T29" fmla="*/ 188 h 225"/>
                <a:gd name="T30" fmla="*/ 100 w 462"/>
                <a:gd name="T31" fmla="*/ 206 h 225"/>
                <a:gd name="T32" fmla="*/ 104 w 462"/>
                <a:gd name="T33" fmla="*/ 214 h 225"/>
                <a:gd name="T34" fmla="*/ 105 w 462"/>
                <a:gd name="T35" fmla="*/ 214 h 225"/>
                <a:gd name="T36" fmla="*/ 107 w 462"/>
                <a:gd name="T37" fmla="*/ 212 h 225"/>
                <a:gd name="T38" fmla="*/ 122 w 462"/>
                <a:gd name="T39" fmla="*/ 224 h 225"/>
                <a:gd name="T40" fmla="*/ 138 w 462"/>
                <a:gd name="T41" fmla="*/ 224 h 225"/>
                <a:gd name="T42" fmla="*/ 143 w 462"/>
                <a:gd name="T43" fmla="*/ 224 h 225"/>
                <a:gd name="T44" fmla="*/ 154 w 462"/>
                <a:gd name="T45" fmla="*/ 224 h 225"/>
                <a:gd name="T46" fmla="*/ 156 w 462"/>
                <a:gd name="T47" fmla="*/ 225 h 225"/>
                <a:gd name="T48" fmla="*/ 165 w 462"/>
                <a:gd name="T49" fmla="*/ 221 h 225"/>
                <a:gd name="T50" fmla="*/ 182 w 462"/>
                <a:gd name="T51" fmla="*/ 216 h 225"/>
                <a:gd name="T52" fmla="*/ 189 w 462"/>
                <a:gd name="T53" fmla="*/ 215 h 225"/>
                <a:gd name="T54" fmla="*/ 461 w 462"/>
                <a:gd name="T55" fmla="*/ 204 h 225"/>
                <a:gd name="T56" fmla="*/ 462 w 462"/>
                <a:gd name="T57" fmla="*/ 203 h 225"/>
                <a:gd name="T58" fmla="*/ 461 w 462"/>
                <a:gd name="T59" fmla="*/ 154 h 225"/>
                <a:gd name="T60" fmla="*/ 461 w 462"/>
                <a:gd name="T61" fmla="*/ 0 h 225"/>
                <a:gd name="T62" fmla="*/ 0 w 462"/>
                <a:gd name="T63" fmla="*/ 5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2" h="225">
                  <a:moveTo>
                    <a:pt x="10" y="59"/>
                  </a:moveTo>
                  <a:cubicBezTo>
                    <a:pt x="10" y="63"/>
                    <a:pt x="10" y="63"/>
                    <a:pt x="10" y="63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40" y="102"/>
                    <a:pt x="46" y="105"/>
                    <a:pt x="49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1"/>
                    <a:pt x="58" y="144"/>
                    <a:pt x="59" y="148"/>
                  </a:cubicBezTo>
                  <a:cubicBezTo>
                    <a:pt x="59" y="150"/>
                    <a:pt x="60" y="151"/>
                    <a:pt x="60" y="151"/>
                  </a:cubicBezTo>
                  <a:cubicBezTo>
                    <a:pt x="60" y="151"/>
                    <a:pt x="60" y="151"/>
                    <a:pt x="60" y="151"/>
                  </a:cubicBezTo>
                  <a:cubicBezTo>
                    <a:pt x="60" y="151"/>
                    <a:pt x="60" y="152"/>
                    <a:pt x="60" y="153"/>
                  </a:cubicBezTo>
                  <a:cubicBezTo>
                    <a:pt x="58" y="156"/>
                    <a:pt x="60" y="163"/>
                    <a:pt x="60" y="166"/>
                  </a:cubicBezTo>
                  <a:cubicBezTo>
                    <a:pt x="60" y="167"/>
                    <a:pt x="60" y="167"/>
                    <a:pt x="60" y="167"/>
                  </a:cubicBezTo>
                  <a:cubicBezTo>
                    <a:pt x="70" y="167"/>
                    <a:pt x="70" y="167"/>
                    <a:pt x="70" y="167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166"/>
                    <a:pt x="72" y="166"/>
                    <a:pt x="73" y="166"/>
                  </a:cubicBezTo>
                  <a:cubicBezTo>
                    <a:pt x="73" y="166"/>
                    <a:pt x="74" y="166"/>
                    <a:pt x="75" y="167"/>
                  </a:cubicBezTo>
                  <a:cubicBezTo>
                    <a:pt x="82" y="168"/>
                    <a:pt x="87" y="172"/>
                    <a:pt x="88" y="173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94"/>
                    <a:pt x="93" y="194"/>
                    <a:pt x="93" y="194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5" y="214"/>
                    <a:pt x="105" y="214"/>
                    <a:pt x="105" y="214"/>
                  </a:cubicBezTo>
                  <a:cubicBezTo>
                    <a:pt x="106" y="213"/>
                    <a:pt x="106" y="213"/>
                    <a:pt x="106" y="213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109" y="212"/>
                    <a:pt x="110" y="213"/>
                    <a:pt x="111" y="216"/>
                  </a:cubicBezTo>
                  <a:cubicBezTo>
                    <a:pt x="117" y="222"/>
                    <a:pt x="121" y="224"/>
                    <a:pt x="122" y="224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36" y="224"/>
                    <a:pt x="137" y="224"/>
                    <a:pt x="138" y="224"/>
                  </a:cubicBezTo>
                  <a:cubicBezTo>
                    <a:pt x="139" y="223"/>
                    <a:pt x="139" y="223"/>
                    <a:pt x="140" y="223"/>
                  </a:cubicBezTo>
                  <a:cubicBezTo>
                    <a:pt x="141" y="223"/>
                    <a:pt x="142" y="224"/>
                    <a:pt x="143" y="224"/>
                  </a:cubicBezTo>
                  <a:cubicBezTo>
                    <a:pt x="143" y="224"/>
                    <a:pt x="145" y="224"/>
                    <a:pt x="147" y="224"/>
                  </a:cubicBezTo>
                  <a:cubicBezTo>
                    <a:pt x="149" y="224"/>
                    <a:pt x="153" y="224"/>
                    <a:pt x="154" y="224"/>
                  </a:cubicBezTo>
                  <a:cubicBezTo>
                    <a:pt x="155" y="225"/>
                    <a:pt x="155" y="225"/>
                    <a:pt x="155" y="225"/>
                  </a:cubicBezTo>
                  <a:cubicBezTo>
                    <a:pt x="156" y="225"/>
                    <a:pt x="156" y="225"/>
                    <a:pt x="156" y="225"/>
                  </a:cubicBezTo>
                  <a:cubicBezTo>
                    <a:pt x="157" y="225"/>
                    <a:pt x="158" y="225"/>
                    <a:pt x="160" y="224"/>
                  </a:cubicBezTo>
                  <a:cubicBezTo>
                    <a:pt x="165" y="221"/>
                    <a:pt x="165" y="221"/>
                    <a:pt x="165" y="221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6"/>
                    <a:pt x="189" y="216"/>
                    <a:pt x="189" y="216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04"/>
                    <a:pt x="189" y="204"/>
                    <a:pt x="189" y="204"/>
                  </a:cubicBezTo>
                  <a:cubicBezTo>
                    <a:pt x="461" y="204"/>
                    <a:pt x="461" y="204"/>
                    <a:pt x="461" y="204"/>
                  </a:cubicBezTo>
                  <a:cubicBezTo>
                    <a:pt x="462" y="204"/>
                    <a:pt x="462" y="204"/>
                    <a:pt x="462" y="204"/>
                  </a:cubicBezTo>
                  <a:cubicBezTo>
                    <a:pt x="462" y="203"/>
                    <a:pt x="462" y="203"/>
                    <a:pt x="462" y="203"/>
                  </a:cubicBezTo>
                  <a:cubicBezTo>
                    <a:pt x="462" y="154"/>
                    <a:pt x="462" y="154"/>
                    <a:pt x="462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154"/>
                    <a:pt x="461" y="154"/>
                    <a:pt x="461" y="154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lnTo>
                    <a:pt x="10" y="59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chemeClr val="lt1"/>
                </a:solidFill>
              </a:endParaRPr>
            </a:p>
          </p:txBody>
        </p:sp>
        <p:sp>
          <p:nvSpPr>
            <p:cNvPr id="124" name="Missouri">
              <a:extLst>
                <a:ext uri="{FF2B5EF4-FFF2-40B4-BE49-F238E27FC236}">
                  <a16:creationId xmlns:a16="http://schemas.microsoft.com/office/drawing/2014/main" id="{EE241985-EFEC-6758-D3FF-126DB6B18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116" y="2524323"/>
              <a:ext cx="1051580" cy="887741"/>
            </a:xfrm>
            <a:custGeom>
              <a:avLst/>
              <a:gdLst>
                <a:gd name="T0" fmla="*/ 0 w 266"/>
                <a:gd name="T1" fmla="*/ 0 h 224"/>
                <a:gd name="T2" fmla="*/ 20 w 266"/>
                <a:gd name="T3" fmla="*/ 12 h 224"/>
                <a:gd name="T4" fmla="*/ 20 w 266"/>
                <a:gd name="T5" fmla="*/ 23 h 224"/>
                <a:gd name="T6" fmla="*/ 20 w 266"/>
                <a:gd name="T7" fmla="*/ 23 h 224"/>
                <a:gd name="T8" fmla="*/ 25 w 266"/>
                <a:gd name="T9" fmla="*/ 30 h 224"/>
                <a:gd name="T10" fmla="*/ 25 w 266"/>
                <a:gd name="T11" fmla="*/ 36 h 224"/>
                <a:gd name="T12" fmla="*/ 30 w 266"/>
                <a:gd name="T13" fmla="*/ 36 h 224"/>
                <a:gd name="T14" fmla="*/ 34 w 266"/>
                <a:gd name="T15" fmla="*/ 36 h 224"/>
                <a:gd name="T16" fmla="*/ 38 w 266"/>
                <a:gd name="T17" fmla="*/ 38 h 224"/>
                <a:gd name="T18" fmla="*/ 38 w 266"/>
                <a:gd name="T19" fmla="*/ 38 h 224"/>
                <a:gd name="T20" fmla="*/ 38 w 266"/>
                <a:gd name="T21" fmla="*/ 38 h 224"/>
                <a:gd name="T22" fmla="*/ 38 w 266"/>
                <a:gd name="T23" fmla="*/ 38 h 224"/>
                <a:gd name="T24" fmla="*/ 38 w 266"/>
                <a:gd name="T25" fmla="*/ 38 h 224"/>
                <a:gd name="T26" fmla="*/ 38 w 266"/>
                <a:gd name="T27" fmla="*/ 39 h 224"/>
                <a:gd name="T28" fmla="*/ 39 w 266"/>
                <a:gd name="T29" fmla="*/ 58 h 224"/>
                <a:gd name="T30" fmla="*/ 42 w 266"/>
                <a:gd name="T31" fmla="*/ 58 h 224"/>
                <a:gd name="T32" fmla="*/ 42 w 266"/>
                <a:gd name="T33" fmla="*/ 65 h 224"/>
                <a:gd name="T34" fmla="*/ 51 w 266"/>
                <a:gd name="T35" fmla="*/ 73 h 224"/>
                <a:gd name="T36" fmla="*/ 54 w 266"/>
                <a:gd name="T37" fmla="*/ 76 h 224"/>
                <a:gd name="T38" fmla="*/ 54 w 266"/>
                <a:gd name="T39" fmla="*/ 77 h 224"/>
                <a:gd name="T40" fmla="*/ 54 w 266"/>
                <a:gd name="T41" fmla="*/ 167 h 224"/>
                <a:gd name="T42" fmla="*/ 54 w 266"/>
                <a:gd name="T43" fmla="*/ 168 h 224"/>
                <a:gd name="T44" fmla="*/ 54 w 266"/>
                <a:gd name="T45" fmla="*/ 168 h 224"/>
                <a:gd name="T46" fmla="*/ 54 w 266"/>
                <a:gd name="T47" fmla="*/ 207 h 224"/>
                <a:gd name="T48" fmla="*/ 54 w 266"/>
                <a:gd name="T49" fmla="*/ 208 h 224"/>
                <a:gd name="T50" fmla="*/ 54 w 266"/>
                <a:gd name="T51" fmla="*/ 208 h 224"/>
                <a:gd name="T52" fmla="*/ 220 w 266"/>
                <a:gd name="T53" fmla="*/ 208 h 224"/>
                <a:gd name="T54" fmla="*/ 220 w 266"/>
                <a:gd name="T55" fmla="*/ 224 h 224"/>
                <a:gd name="T56" fmla="*/ 244 w 266"/>
                <a:gd name="T57" fmla="*/ 224 h 224"/>
                <a:gd name="T58" fmla="*/ 244 w 266"/>
                <a:gd name="T59" fmla="*/ 224 h 224"/>
                <a:gd name="T60" fmla="*/ 244 w 266"/>
                <a:gd name="T61" fmla="*/ 224 h 224"/>
                <a:gd name="T62" fmla="*/ 249 w 266"/>
                <a:gd name="T63" fmla="*/ 215 h 224"/>
                <a:gd name="T64" fmla="*/ 249 w 266"/>
                <a:gd name="T65" fmla="*/ 215 h 224"/>
                <a:gd name="T66" fmla="*/ 256 w 266"/>
                <a:gd name="T67" fmla="*/ 201 h 224"/>
                <a:gd name="T68" fmla="*/ 257 w 266"/>
                <a:gd name="T69" fmla="*/ 201 h 224"/>
                <a:gd name="T70" fmla="*/ 263 w 266"/>
                <a:gd name="T71" fmla="*/ 184 h 224"/>
                <a:gd name="T72" fmla="*/ 261 w 266"/>
                <a:gd name="T73" fmla="*/ 172 h 224"/>
                <a:gd name="T74" fmla="*/ 261 w 266"/>
                <a:gd name="T75" fmla="*/ 172 h 224"/>
                <a:gd name="T76" fmla="*/ 249 w 266"/>
                <a:gd name="T77" fmla="*/ 156 h 224"/>
                <a:gd name="T78" fmla="*/ 247 w 266"/>
                <a:gd name="T79" fmla="*/ 148 h 224"/>
                <a:gd name="T80" fmla="*/ 240 w 266"/>
                <a:gd name="T81" fmla="*/ 135 h 224"/>
                <a:gd name="T82" fmla="*/ 220 w 266"/>
                <a:gd name="T83" fmla="*/ 125 h 224"/>
                <a:gd name="T84" fmla="*/ 215 w 266"/>
                <a:gd name="T85" fmla="*/ 108 h 224"/>
                <a:gd name="T86" fmla="*/ 218 w 266"/>
                <a:gd name="T87" fmla="*/ 92 h 224"/>
                <a:gd name="T88" fmla="*/ 201 w 266"/>
                <a:gd name="T89" fmla="*/ 75 h 224"/>
                <a:gd name="T90" fmla="*/ 184 w 266"/>
                <a:gd name="T91" fmla="*/ 64 h 224"/>
                <a:gd name="T92" fmla="*/ 169 w 266"/>
                <a:gd name="T93" fmla="*/ 54 h 224"/>
                <a:gd name="T94" fmla="*/ 169 w 266"/>
                <a:gd name="T95" fmla="*/ 19 h 224"/>
                <a:gd name="T96" fmla="*/ 162 w 266"/>
                <a:gd name="T97" fmla="*/ 0 h 224"/>
                <a:gd name="T98" fmla="*/ 0 w 266"/>
                <a:gd name="T9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24">
                  <a:moveTo>
                    <a:pt x="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6" y="36"/>
                    <a:pt x="37" y="37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2" y="75"/>
                    <a:pt x="53" y="76"/>
                    <a:pt x="54" y="76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167"/>
                    <a:pt x="54" y="167"/>
                    <a:pt x="54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54" y="208"/>
                    <a:pt x="54" y="208"/>
                    <a:pt x="54" y="208"/>
                  </a:cubicBezTo>
                  <a:cubicBezTo>
                    <a:pt x="220" y="208"/>
                    <a:pt x="220" y="208"/>
                    <a:pt x="220" y="208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4" y="224"/>
                    <a:pt x="244" y="224"/>
                    <a:pt x="244" y="224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58" y="200"/>
                    <a:pt x="266" y="194"/>
                    <a:pt x="263" y="184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61" y="172"/>
                    <a:pt x="261" y="172"/>
                    <a:pt x="261" y="172"/>
                  </a:cubicBezTo>
                  <a:cubicBezTo>
                    <a:pt x="259" y="170"/>
                    <a:pt x="251" y="162"/>
                    <a:pt x="249" y="156"/>
                  </a:cubicBezTo>
                  <a:cubicBezTo>
                    <a:pt x="247" y="148"/>
                    <a:pt x="247" y="148"/>
                    <a:pt x="247" y="148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0" y="125"/>
                    <a:pt x="220" y="125"/>
                    <a:pt x="220" y="125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184" y="64"/>
                    <a:pt x="184" y="64"/>
                    <a:pt x="184" y="6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2" y="0"/>
                    <a:pt x="162" y="0"/>
                    <a:pt x="16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5" name="Mississippi">
              <a:extLst>
                <a:ext uri="{FF2B5EF4-FFF2-40B4-BE49-F238E27FC236}">
                  <a16:creationId xmlns:a16="http://schemas.microsoft.com/office/drawing/2014/main" id="{58EA069B-B31B-517A-AD4F-42BDE8F55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5786" y="3637760"/>
              <a:ext cx="556719" cy="1004769"/>
            </a:xfrm>
            <a:custGeom>
              <a:avLst/>
              <a:gdLst>
                <a:gd name="T0" fmla="*/ 131 w 141"/>
                <a:gd name="T1" fmla="*/ 108 h 254"/>
                <a:gd name="T2" fmla="*/ 141 w 141"/>
                <a:gd name="T3" fmla="*/ 68 h 254"/>
                <a:gd name="T4" fmla="*/ 141 w 141"/>
                <a:gd name="T5" fmla="*/ 56 h 254"/>
                <a:gd name="T6" fmla="*/ 47 w 141"/>
                <a:gd name="T7" fmla="*/ 0 h 254"/>
                <a:gd name="T8" fmla="*/ 44 w 141"/>
                <a:gd name="T9" fmla="*/ 10 h 254"/>
                <a:gd name="T10" fmla="*/ 37 w 141"/>
                <a:gd name="T11" fmla="*/ 35 h 254"/>
                <a:gd name="T12" fmla="*/ 32 w 141"/>
                <a:gd name="T13" fmla="*/ 44 h 254"/>
                <a:gd name="T14" fmla="*/ 30 w 141"/>
                <a:gd name="T15" fmla="*/ 46 h 254"/>
                <a:gd name="T16" fmla="*/ 27 w 141"/>
                <a:gd name="T17" fmla="*/ 49 h 254"/>
                <a:gd name="T18" fmla="*/ 25 w 141"/>
                <a:gd name="T19" fmla="*/ 50 h 254"/>
                <a:gd name="T20" fmla="*/ 24 w 141"/>
                <a:gd name="T21" fmla="*/ 50 h 254"/>
                <a:gd name="T22" fmla="*/ 17 w 141"/>
                <a:gd name="T23" fmla="*/ 59 h 254"/>
                <a:gd name="T24" fmla="*/ 19 w 141"/>
                <a:gd name="T25" fmla="*/ 75 h 254"/>
                <a:gd name="T26" fmla="*/ 20 w 141"/>
                <a:gd name="T27" fmla="*/ 86 h 254"/>
                <a:gd name="T28" fmla="*/ 19 w 141"/>
                <a:gd name="T29" fmla="*/ 87 h 254"/>
                <a:gd name="T30" fmla="*/ 18 w 141"/>
                <a:gd name="T31" fmla="*/ 88 h 254"/>
                <a:gd name="T32" fmla="*/ 17 w 141"/>
                <a:gd name="T33" fmla="*/ 89 h 254"/>
                <a:gd name="T34" fmla="*/ 17 w 141"/>
                <a:gd name="T35" fmla="*/ 90 h 254"/>
                <a:gd name="T36" fmla="*/ 14 w 141"/>
                <a:gd name="T37" fmla="*/ 100 h 254"/>
                <a:gd name="T38" fmla="*/ 14 w 141"/>
                <a:gd name="T39" fmla="*/ 148 h 254"/>
                <a:gd name="T40" fmla="*/ 0 w 141"/>
                <a:gd name="T41" fmla="*/ 195 h 254"/>
                <a:gd name="T42" fmla="*/ 60 w 141"/>
                <a:gd name="T43" fmla="*/ 200 h 254"/>
                <a:gd name="T44" fmla="*/ 55 w 141"/>
                <a:gd name="T45" fmla="*/ 205 h 254"/>
                <a:gd name="T46" fmla="*/ 59 w 141"/>
                <a:gd name="T47" fmla="*/ 217 h 254"/>
                <a:gd name="T48" fmla="*/ 63 w 141"/>
                <a:gd name="T49" fmla="*/ 220 h 254"/>
                <a:gd name="T50" fmla="*/ 61 w 141"/>
                <a:gd name="T51" fmla="*/ 241 h 254"/>
                <a:gd name="T52" fmla="*/ 56 w 141"/>
                <a:gd name="T53" fmla="*/ 249 h 254"/>
                <a:gd name="T54" fmla="*/ 57 w 141"/>
                <a:gd name="T55" fmla="*/ 249 h 254"/>
                <a:gd name="T56" fmla="*/ 87 w 141"/>
                <a:gd name="T57" fmla="*/ 254 h 254"/>
                <a:gd name="T58" fmla="*/ 103 w 141"/>
                <a:gd name="T59" fmla="*/ 250 h 254"/>
                <a:gd name="T60" fmla="*/ 126 w 141"/>
                <a:gd name="T61" fmla="*/ 248 h 254"/>
                <a:gd name="T62" fmla="*/ 126 w 141"/>
                <a:gd name="T63" fmla="*/ 15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1" h="254">
                  <a:moveTo>
                    <a:pt x="126" y="157"/>
                  </a:moveTo>
                  <a:cubicBezTo>
                    <a:pt x="125" y="154"/>
                    <a:pt x="128" y="126"/>
                    <a:pt x="131" y="108"/>
                  </a:cubicBezTo>
                  <a:cubicBezTo>
                    <a:pt x="132" y="99"/>
                    <a:pt x="132" y="93"/>
                    <a:pt x="132" y="92"/>
                  </a:cubicBezTo>
                  <a:cubicBezTo>
                    <a:pt x="132" y="90"/>
                    <a:pt x="137" y="78"/>
                    <a:pt x="141" y="68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41" y="56"/>
                    <a:pt x="141" y="56"/>
                    <a:pt x="141" y="56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5" y="39"/>
                    <a:pt x="32" y="44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9" y="47"/>
                    <a:pt x="27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3" y="52"/>
                    <a:pt x="19" y="56"/>
                    <a:pt x="17" y="59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8"/>
                    <a:pt x="19" y="75"/>
                    <a:pt x="19" y="75"/>
                  </a:cubicBezTo>
                  <a:cubicBezTo>
                    <a:pt x="19" y="78"/>
                    <a:pt x="20" y="81"/>
                    <a:pt x="20" y="84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1"/>
                    <a:pt x="16" y="93"/>
                    <a:pt x="14" y="99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1"/>
                    <a:pt x="61" y="202"/>
                    <a:pt x="60" y="203"/>
                  </a:cubicBezTo>
                  <a:cubicBezTo>
                    <a:pt x="59" y="205"/>
                    <a:pt x="56" y="205"/>
                    <a:pt x="55" y="205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7"/>
                    <a:pt x="59" y="217"/>
                    <a:pt x="59" y="217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61" y="233"/>
                    <a:pt x="61" y="233"/>
                    <a:pt x="61" y="233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1" y="243"/>
                    <a:pt x="58" y="244"/>
                    <a:pt x="56" y="244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57" y="249"/>
                    <a:pt x="57" y="249"/>
                    <a:pt x="57" y="249"/>
                  </a:cubicBezTo>
                  <a:cubicBezTo>
                    <a:pt x="64" y="246"/>
                    <a:pt x="64" y="246"/>
                    <a:pt x="64" y="246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95" y="250"/>
                    <a:pt x="95" y="250"/>
                    <a:pt x="95" y="250"/>
                  </a:cubicBezTo>
                  <a:cubicBezTo>
                    <a:pt x="103" y="250"/>
                    <a:pt x="103" y="250"/>
                    <a:pt x="103" y="250"/>
                  </a:cubicBezTo>
                  <a:cubicBezTo>
                    <a:pt x="110" y="246"/>
                    <a:pt x="110" y="246"/>
                    <a:pt x="110" y="246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126" y="227"/>
                    <a:pt x="127" y="161"/>
                    <a:pt x="126" y="157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6" name="Minnesota">
              <a:extLst>
                <a:ext uri="{FF2B5EF4-FFF2-40B4-BE49-F238E27FC236}">
                  <a16:creationId xmlns:a16="http://schemas.microsoft.com/office/drawing/2014/main" id="{A70FE586-583C-AB8E-D1CD-247A0984A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840" y="778934"/>
              <a:ext cx="1173624" cy="1195357"/>
            </a:xfrm>
            <a:custGeom>
              <a:avLst/>
              <a:gdLst>
                <a:gd name="T0" fmla="*/ 10 w 297"/>
                <a:gd name="T1" fmla="*/ 129 h 302"/>
                <a:gd name="T2" fmla="*/ 22 w 297"/>
                <a:gd name="T3" fmla="*/ 162 h 302"/>
                <a:gd name="T4" fmla="*/ 24 w 297"/>
                <a:gd name="T5" fmla="*/ 180 h 302"/>
                <a:gd name="T6" fmla="*/ 24 w 297"/>
                <a:gd name="T7" fmla="*/ 219 h 302"/>
                <a:gd name="T8" fmla="*/ 36 w 297"/>
                <a:gd name="T9" fmla="*/ 301 h 302"/>
                <a:gd name="T10" fmla="*/ 37 w 297"/>
                <a:gd name="T11" fmla="*/ 302 h 302"/>
                <a:gd name="T12" fmla="*/ 228 w 297"/>
                <a:gd name="T13" fmla="*/ 302 h 302"/>
                <a:gd name="T14" fmla="*/ 227 w 297"/>
                <a:gd name="T15" fmla="*/ 294 h 302"/>
                <a:gd name="T16" fmla="*/ 229 w 297"/>
                <a:gd name="T17" fmla="*/ 289 h 302"/>
                <a:gd name="T18" fmla="*/ 227 w 297"/>
                <a:gd name="T19" fmla="*/ 287 h 302"/>
                <a:gd name="T20" fmla="*/ 193 w 297"/>
                <a:gd name="T21" fmla="*/ 249 h 302"/>
                <a:gd name="T22" fmla="*/ 172 w 297"/>
                <a:gd name="T23" fmla="*/ 226 h 302"/>
                <a:gd name="T24" fmla="*/ 172 w 297"/>
                <a:gd name="T25" fmla="*/ 205 h 302"/>
                <a:gd name="T26" fmla="*/ 181 w 297"/>
                <a:gd name="T27" fmla="*/ 174 h 302"/>
                <a:gd name="T28" fmla="*/ 193 w 297"/>
                <a:gd name="T29" fmla="*/ 159 h 302"/>
                <a:gd name="T30" fmla="*/ 204 w 297"/>
                <a:gd name="T31" fmla="*/ 160 h 302"/>
                <a:gd name="T32" fmla="*/ 266 w 297"/>
                <a:gd name="T33" fmla="*/ 105 h 302"/>
                <a:gd name="T34" fmla="*/ 285 w 297"/>
                <a:gd name="T35" fmla="*/ 94 h 302"/>
                <a:gd name="T36" fmla="*/ 293 w 297"/>
                <a:gd name="T37" fmla="*/ 86 h 302"/>
                <a:gd name="T38" fmla="*/ 266 w 297"/>
                <a:gd name="T39" fmla="*/ 78 h 302"/>
                <a:gd name="T40" fmla="*/ 246 w 297"/>
                <a:gd name="T41" fmla="*/ 78 h 302"/>
                <a:gd name="T42" fmla="*/ 231 w 297"/>
                <a:gd name="T43" fmla="*/ 82 h 302"/>
                <a:gd name="T44" fmla="*/ 219 w 297"/>
                <a:gd name="T45" fmla="*/ 70 h 302"/>
                <a:gd name="T46" fmla="*/ 192 w 297"/>
                <a:gd name="T47" fmla="*/ 55 h 302"/>
                <a:gd name="T48" fmla="*/ 161 w 297"/>
                <a:gd name="T49" fmla="*/ 47 h 302"/>
                <a:gd name="T50" fmla="*/ 145 w 297"/>
                <a:gd name="T51" fmla="*/ 51 h 302"/>
                <a:gd name="T52" fmla="*/ 141 w 297"/>
                <a:gd name="T53" fmla="*/ 47 h 302"/>
                <a:gd name="T54" fmla="*/ 118 w 297"/>
                <a:gd name="T55" fmla="*/ 43 h 302"/>
                <a:gd name="T56" fmla="*/ 110 w 297"/>
                <a:gd name="T57" fmla="*/ 43 h 302"/>
                <a:gd name="T58" fmla="*/ 102 w 297"/>
                <a:gd name="T59" fmla="*/ 23 h 302"/>
                <a:gd name="T60" fmla="*/ 86 w 297"/>
                <a:gd name="T61" fmla="*/ 0 h 302"/>
                <a:gd name="T62" fmla="*/ 0 w 297"/>
                <a:gd name="T63" fmla="*/ 27 h 302"/>
                <a:gd name="T64" fmla="*/ 10 w 297"/>
                <a:gd name="T65" fmla="*/ 9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302">
                  <a:moveTo>
                    <a:pt x="10" y="96"/>
                  </a:moveTo>
                  <a:cubicBezTo>
                    <a:pt x="10" y="129"/>
                    <a:pt x="10" y="129"/>
                    <a:pt x="10" y="12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1"/>
                    <a:pt x="24" y="181"/>
                    <a:pt x="24" y="181"/>
                  </a:cubicBezTo>
                  <a:cubicBezTo>
                    <a:pt x="24" y="219"/>
                    <a:pt x="24" y="219"/>
                    <a:pt x="24" y="219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6" y="301"/>
                    <a:pt x="36" y="301"/>
                    <a:pt x="36" y="301"/>
                  </a:cubicBezTo>
                  <a:cubicBezTo>
                    <a:pt x="36" y="302"/>
                    <a:pt x="36" y="302"/>
                    <a:pt x="36" y="302"/>
                  </a:cubicBezTo>
                  <a:cubicBezTo>
                    <a:pt x="37" y="302"/>
                    <a:pt x="37" y="302"/>
                    <a:pt x="37" y="302"/>
                  </a:cubicBezTo>
                  <a:cubicBezTo>
                    <a:pt x="227" y="302"/>
                    <a:pt x="227" y="302"/>
                    <a:pt x="227" y="302"/>
                  </a:cubicBezTo>
                  <a:cubicBezTo>
                    <a:pt x="228" y="302"/>
                    <a:pt x="228" y="302"/>
                    <a:pt x="228" y="302"/>
                  </a:cubicBezTo>
                  <a:cubicBezTo>
                    <a:pt x="227" y="300"/>
                    <a:pt x="227" y="300"/>
                    <a:pt x="227" y="300"/>
                  </a:cubicBezTo>
                  <a:cubicBezTo>
                    <a:pt x="227" y="298"/>
                    <a:pt x="227" y="296"/>
                    <a:pt x="227" y="294"/>
                  </a:cubicBezTo>
                  <a:cubicBezTo>
                    <a:pt x="227" y="291"/>
                    <a:pt x="228" y="290"/>
                    <a:pt x="228" y="290"/>
                  </a:cubicBezTo>
                  <a:cubicBezTo>
                    <a:pt x="229" y="289"/>
                    <a:pt x="229" y="289"/>
                    <a:pt x="229" y="289"/>
                  </a:cubicBezTo>
                  <a:cubicBezTo>
                    <a:pt x="228" y="289"/>
                    <a:pt x="228" y="289"/>
                    <a:pt x="228" y="289"/>
                  </a:cubicBezTo>
                  <a:cubicBezTo>
                    <a:pt x="228" y="288"/>
                    <a:pt x="228" y="288"/>
                    <a:pt x="227" y="287"/>
                  </a:cubicBezTo>
                  <a:cubicBezTo>
                    <a:pt x="218" y="276"/>
                    <a:pt x="216" y="273"/>
                    <a:pt x="215" y="273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2" y="226"/>
                    <a:pt x="172" y="226"/>
                    <a:pt x="172" y="226"/>
                  </a:cubicBezTo>
                  <a:cubicBezTo>
                    <a:pt x="173" y="225"/>
                    <a:pt x="176" y="222"/>
                    <a:pt x="174" y="214"/>
                  </a:cubicBezTo>
                  <a:cubicBezTo>
                    <a:pt x="172" y="205"/>
                    <a:pt x="172" y="205"/>
                    <a:pt x="172" y="205"/>
                  </a:cubicBezTo>
                  <a:cubicBezTo>
                    <a:pt x="172" y="193"/>
                    <a:pt x="172" y="193"/>
                    <a:pt x="172" y="193"/>
                  </a:cubicBezTo>
                  <a:cubicBezTo>
                    <a:pt x="181" y="174"/>
                    <a:pt x="181" y="174"/>
                    <a:pt x="181" y="174"/>
                  </a:cubicBezTo>
                  <a:cubicBezTo>
                    <a:pt x="182" y="174"/>
                    <a:pt x="188" y="173"/>
                    <a:pt x="190" y="164"/>
                  </a:cubicBezTo>
                  <a:cubicBezTo>
                    <a:pt x="190" y="162"/>
                    <a:pt x="192" y="160"/>
                    <a:pt x="193" y="159"/>
                  </a:cubicBezTo>
                  <a:cubicBezTo>
                    <a:pt x="194" y="159"/>
                    <a:pt x="195" y="159"/>
                    <a:pt x="196" y="159"/>
                  </a:cubicBezTo>
                  <a:cubicBezTo>
                    <a:pt x="199" y="159"/>
                    <a:pt x="202" y="160"/>
                    <a:pt x="204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66" y="105"/>
                    <a:pt x="266" y="105"/>
                    <a:pt x="266" y="105"/>
                  </a:cubicBezTo>
                  <a:cubicBezTo>
                    <a:pt x="282" y="102"/>
                    <a:pt x="282" y="102"/>
                    <a:pt x="282" y="102"/>
                  </a:cubicBezTo>
                  <a:cubicBezTo>
                    <a:pt x="285" y="94"/>
                    <a:pt x="285" y="94"/>
                    <a:pt x="285" y="94"/>
                  </a:cubicBezTo>
                  <a:cubicBezTo>
                    <a:pt x="297" y="86"/>
                    <a:pt x="297" y="86"/>
                    <a:pt x="297" y="86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82" y="82"/>
                    <a:pt x="282" y="82"/>
                    <a:pt x="282" y="82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54" y="74"/>
                    <a:pt x="254" y="74"/>
                    <a:pt x="254" y="74"/>
                  </a:cubicBezTo>
                  <a:cubicBezTo>
                    <a:pt x="246" y="78"/>
                    <a:pt x="246" y="78"/>
                    <a:pt x="246" y="78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23" y="78"/>
                    <a:pt x="223" y="78"/>
                    <a:pt x="223" y="78"/>
                  </a:cubicBezTo>
                  <a:cubicBezTo>
                    <a:pt x="219" y="70"/>
                    <a:pt x="219" y="70"/>
                    <a:pt x="219" y="70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2" y="55"/>
                    <a:pt x="192" y="55"/>
                    <a:pt x="192" y="55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0" y="96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7" name="Michigan">
              <a:extLst>
                <a:ext uri="{FF2B5EF4-FFF2-40B4-BE49-F238E27FC236}">
                  <a16:creationId xmlns:a16="http://schemas.microsoft.com/office/drawing/2014/main" id="{E615D645-CB31-234E-41D7-A1C27C551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825" y="1225311"/>
              <a:ext cx="1225450" cy="1235482"/>
            </a:xfrm>
            <a:custGeom>
              <a:avLst/>
              <a:gdLst>
                <a:gd name="connsiteX0" fmla="*/ 827555 w 1225450"/>
                <a:gd name="connsiteY0" fmla="*/ 404583 h 1235482"/>
                <a:gd name="connsiteX1" fmla="*/ 854304 w 1225450"/>
                <a:gd name="connsiteY1" fmla="*/ 404583 h 1235482"/>
                <a:gd name="connsiteX2" fmla="*/ 886069 w 1225450"/>
                <a:gd name="connsiteY2" fmla="*/ 404583 h 1235482"/>
                <a:gd name="connsiteX3" fmla="*/ 886069 w 1225450"/>
                <a:gd name="connsiteY3" fmla="*/ 419630 h 1235482"/>
                <a:gd name="connsiteX4" fmla="*/ 917834 w 1225450"/>
                <a:gd name="connsiteY4" fmla="*/ 404583 h 1235482"/>
                <a:gd name="connsiteX5" fmla="*/ 932880 w 1225450"/>
                <a:gd name="connsiteY5" fmla="*/ 419630 h 1235482"/>
                <a:gd name="connsiteX6" fmla="*/ 964645 w 1225450"/>
                <a:gd name="connsiteY6" fmla="*/ 448051 h 1235482"/>
                <a:gd name="connsiteX7" fmla="*/ 981363 w 1225450"/>
                <a:gd name="connsiteY7" fmla="*/ 448051 h 1235482"/>
                <a:gd name="connsiteX8" fmla="*/ 996410 w 1225450"/>
                <a:gd name="connsiteY8" fmla="*/ 463097 h 1235482"/>
                <a:gd name="connsiteX9" fmla="*/ 1039877 w 1225450"/>
                <a:gd name="connsiteY9" fmla="*/ 479815 h 1235482"/>
                <a:gd name="connsiteX10" fmla="*/ 1056595 w 1225450"/>
                <a:gd name="connsiteY10" fmla="*/ 494862 h 1235482"/>
                <a:gd name="connsiteX11" fmla="*/ 1071642 w 1225450"/>
                <a:gd name="connsiteY11" fmla="*/ 543345 h 1235482"/>
                <a:gd name="connsiteX12" fmla="*/ 1056595 w 1225450"/>
                <a:gd name="connsiteY12" fmla="*/ 558391 h 1235482"/>
                <a:gd name="connsiteX13" fmla="*/ 1056595 w 1225450"/>
                <a:gd name="connsiteY13" fmla="*/ 575110 h 1235482"/>
                <a:gd name="connsiteX14" fmla="*/ 1071642 w 1225450"/>
                <a:gd name="connsiteY14" fmla="*/ 590156 h 1235482"/>
                <a:gd name="connsiteX15" fmla="*/ 1088360 w 1225450"/>
                <a:gd name="connsiteY15" fmla="*/ 682107 h 1235482"/>
                <a:gd name="connsiteX16" fmla="*/ 1071642 w 1225450"/>
                <a:gd name="connsiteY16" fmla="*/ 697153 h 1235482"/>
                <a:gd name="connsiteX17" fmla="*/ 1056595 w 1225450"/>
                <a:gd name="connsiteY17" fmla="*/ 713871 h 1235482"/>
                <a:gd name="connsiteX18" fmla="*/ 1039877 w 1225450"/>
                <a:gd name="connsiteY18" fmla="*/ 745636 h 1235482"/>
                <a:gd name="connsiteX19" fmla="*/ 1008113 w 1225450"/>
                <a:gd name="connsiteY19" fmla="*/ 772385 h 1235482"/>
                <a:gd name="connsiteX20" fmla="*/ 981363 w 1225450"/>
                <a:gd name="connsiteY20" fmla="*/ 820868 h 1235482"/>
                <a:gd name="connsiteX21" fmla="*/ 996410 w 1225450"/>
                <a:gd name="connsiteY21" fmla="*/ 835915 h 1235482"/>
                <a:gd name="connsiteX22" fmla="*/ 1008113 w 1225450"/>
                <a:gd name="connsiteY22" fmla="*/ 835915 h 1235482"/>
                <a:gd name="connsiteX23" fmla="*/ 1056595 w 1225450"/>
                <a:gd name="connsiteY23" fmla="*/ 820868 h 1235482"/>
                <a:gd name="connsiteX24" fmla="*/ 1071642 w 1225450"/>
                <a:gd name="connsiteY24" fmla="*/ 772385 h 1235482"/>
                <a:gd name="connsiteX25" fmla="*/ 1120125 w 1225450"/>
                <a:gd name="connsiteY25" fmla="*/ 757339 h 1235482"/>
                <a:gd name="connsiteX26" fmla="*/ 1150218 w 1225450"/>
                <a:gd name="connsiteY26" fmla="*/ 745636 h 1235482"/>
                <a:gd name="connsiteX27" fmla="*/ 1195357 w 1225450"/>
                <a:gd name="connsiteY27" fmla="*/ 835915 h 1235482"/>
                <a:gd name="connsiteX28" fmla="*/ 1195357 w 1225450"/>
                <a:gd name="connsiteY28" fmla="*/ 927866 h 1235482"/>
                <a:gd name="connsiteX29" fmla="*/ 1210404 w 1225450"/>
                <a:gd name="connsiteY29" fmla="*/ 957959 h 1235482"/>
                <a:gd name="connsiteX30" fmla="*/ 1210404 w 1225450"/>
                <a:gd name="connsiteY30" fmla="*/ 974677 h 1235482"/>
                <a:gd name="connsiteX31" fmla="*/ 1225450 w 1225450"/>
                <a:gd name="connsiteY31" fmla="*/ 957959 h 1235482"/>
                <a:gd name="connsiteX32" fmla="*/ 1195357 w 1225450"/>
                <a:gd name="connsiteY32" fmla="*/ 1053253 h 1235482"/>
                <a:gd name="connsiteX33" fmla="*/ 1163592 w 1225450"/>
                <a:gd name="connsiteY33" fmla="*/ 1053253 h 1235482"/>
                <a:gd name="connsiteX34" fmla="*/ 1150218 w 1225450"/>
                <a:gd name="connsiteY34" fmla="*/ 1069971 h 1235482"/>
                <a:gd name="connsiteX35" fmla="*/ 1150218 w 1225450"/>
                <a:gd name="connsiteY35" fmla="*/ 1081674 h 1235482"/>
                <a:gd name="connsiteX36" fmla="*/ 1150218 w 1225450"/>
                <a:gd name="connsiteY36" fmla="*/ 1113439 h 1235482"/>
                <a:gd name="connsiteX37" fmla="*/ 1135171 w 1225450"/>
                <a:gd name="connsiteY37" fmla="*/ 1113439 h 1235482"/>
                <a:gd name="connsiteX38" fmla="*/ 1135171 w 1225450"/>
                <a:gd name="connsiteY38" fmla="*/ 1128485 h 1235482"/>
                <a:gd name="connsiteX39" fmla="*/ 1120125 w 1225450"/>
                <a:gd name="connsiteY39" fmla="*/ 1160250 h 1235482"/>
                <a:gd name="connsiteX40" fmla="*/ 1120125 w 1225450"/>
                <a:gd name="connsiteY40" fmla="*/ 1192015 h 1235482"/>
                <a:gd name="connsiteX41" fmla="*/ 1076657 w 1225450"/>
                <a:gd name="connsiteY41" fmla="*/ 1235482 h 1235482"/>
                <a:gd name="connsiteX42" fmla="*/ 834242 w 1225450"/>
                <a:gd name="connsiteY42" fmla="*/ 1235482 h 1235482"/>
                <a:gd name="connsiteX43" fmla="*/ 830899 w 1225450"/>
                <a:gd name="connsiteY43" fmla="*/ 1235482 h 1235482"/>
                <a:gd name="connsiteX44" fmla="*/ 514923 w 1225450"/>
                <a:gd name="connsiteY44" fmla="*/ 1235482 h 1235482"/>
                <a:gd name="connsiteX45" fmla="*/ 561734 w 1225450"/>
                <a:gd name="connsiteY45" fmla="*/ 1208733 h 1235482"/>
                <a:gd name="connsiteX46" fmla="*/ 625264 w 1225450"/>
                <a:gd name="connsiteY46" fmla="*/ 1053253 h 1235482"/>
                <a:gd name="connsiteX47" fmla="*/ 625264 w 1225450"/>
                <a:gd name="connsiteY47" fmla="*/ 957959 h 1235482"/>
                <a:gd name="connsiteX48" fmla="*/ 578453 w 1225450"/>
                <a:gd name="connsiteY48" fmla="*/ 835915 h 1235482"/>
                <a:gd name="connsiteX49" fmla="*/ 608546 w 1225450"/>
                <a:gd name="connsiteY49" fmla="*/ 728918 h 1235482"/>
                <a:gd name="connsiteX50" fmla="*/ 625264 w 1225450"/>
                <a:gd name="connsiteY50" fmla="*/ 713871 h 1235482"/>
                <a:gd name="connsiteX51" fmla="*/ 625264 w 1225450"/>
                <a:gd name="connsiteY51" fmla="*/ 618577 h 1235482"/>
                <a:gd name="connsiteX52" fmla="*/ 640310 w 1225450"/>
                <a:gd name="connsiteY52" fmla="*/ 601859 h 1235482"/>
                <a:gd name="connsiteX53" fmla="*/ 657029 w 1225450"/>
                <a:gd name="connsiteY53" fmla="*/ 575110 h 1235482"/>
                <a:gd name="connsiteX54" fmla="*/ 683778 w 1225450"/>
                <a:gd name="connsiteY54" fmla="*/ 558391 h 1235482"/>
                <a:gd name="connsiteX55" fmla="*/ 700496 w 1225450"/>
                <a:gd name="connsiteY55" fmla="*/ 543345 h 1235482"/>
                <a:gd name="connsiteX56" fmla="*/ 715543 w 1225450"/>
                <a:gd name="connsiteY56" fmla="*/ 526627 h 1235482"/>
                <a:gd name="connsiteX57" fmla="*/ 715543 w 1225450"/>
                <a:gd name="connsiteY57" fmla="*/ 543345 h 1235482"/>
                <a:gd name="connsiteX58" fmla="*/ 732261 w 1225450"/>
                <a:gd name="connsiteY58" fmla="*/ 590156 h 1235482"/>
                <a:gd name="connsiteX59" fmla="*/ 732261 w 1225450"/>
                <a:gd name="connsiteY59" fmla="*/ 575110 h 1235482"/>
                <a:gd name="connsiteX60" fmla="*/ 747307 w 1225450"/>
                <a:gd name="connsiteY60" fmla="*/ 575110 h 1235482"/>
                <a:gd name="connsiteX61" fmla="*/ 764026 w 1225450"/>
                <a:gd name="connsiteY61" fmla="*/ 494862 h 1235482"/>
                <a:gd name="connsiteX62" fmla="*/ 827555 w 1225450"/>
                <a:gd name="connsiteY62" fmla="*/ 479815 h 1235482"/>
                <a:gd name="connsiteX63" fmla="*/ 827555 w 1225450"/>
                <a:gd name="connsiteY63" fmla="*/ 463097 h 1235482"/>
                <a:gd name="connsiteX64" fmla="*/ 810837 w 1225450"/>
                <a:gd name="connsiteY64" fmla="*/ 448051 h 1235482"/>
                <a:gd name="connsiteX65" fmla="*/ 810837 w 1225450"/>
                <a:gd name="connsiteY65" fmla="*/ 419630 h 1235482"/>
                <a:gd name="connsiteX66" fmla="*/ 364054 w 1225450"/>
                <a:gd name="connsiteY66" fmla="*/ 0 h 1235482"/>
                <a:gd name="connsiteX67" fmla="*/ 391754 w 1225450"/>
                <a:gd name="connsiteY67" fmla="*/ 0 h 1235482"/>
                <a:gd name="connsiteX68" fmla="*/ 391754 w 1225450"/>
                <a:gd name="connsiteY68" fmla="*/ 15871 h 1235482"/>
                <a:gd name="connsiteX69" fmla="*/ 364054 w 1225450"/>
                <a:gd name="connsiteY69" fmla="*/ 31742 h 1235482"/>
                <a:gd name="connsiteX70" fmla="*/ 316568 w 1225450"/>
                <a:gd name="connsiteY70" fmla="*/ 95227 h 1235482"/>
                <a:gd name="connsiteX71" fmla="*/ 300740 w 1225450"/>
                <a:gd name="connsiteY71" fmla="*/ 111099 h 1235482"/>
                <a:gd name="connsiteX72" fmla="*/ 284912 w 1225450"/>
                <a:gd name="connsiteY72" fmla="*/ 123002 h 1235482"/>
                <a:gd name="connsiteX73" fmla="*/ 284912 w 1225450"/>
                <a:gd name="connsiteY73" fmla="*/ 170616 h 1235482"/>
                <a:gd name="connsiteX74" fmla="*/ 316568 w 1225450"/>
                <a:gd name="connsiteY74" fmla="*/ 138873 h 1235482"/>
                <a:gd name="connsiteX75" fmla="*/ 332397 w 1225450"/>
                <a:gd name="connsiteY75" fmla="*/ 154744 h 1235482"/>
                <a:gd name="connsiteX76" fmla="*/ 364054 w 1225450"/>
                <a:gd name="connsiteY76" fmla="*/ 138873 h 1235482"/>
                <a:gd name="connsiteX77" fmla="*/ 423410 w 1225450"/>
                <a:gd name="connsiteY77" fmla="*/ 170616 h 1235482"/>
                <a:gd name="connsiteX78" fmla="*/ 470896 w 1225450"/>
                <a:gd name="connsiteY78" fmla="*/ 234101 h 1235482"/>
                <a:gd name="connsiteX79" fmla="*/ 486724 w 1225450"/>
                <a:gd name="connsiteY79" fmla="*/ 234101 h 1235482"/>
                <a:gd name="connsiteX80" fmla="*/ 561910 w 1225450"/>
                <a:gd name="connsiteY80" fmla="*/ 234101 h 1235482"/>
                <a:gd name="connsiteX81" fmla="*/ 577738 w 1225450"/>
                <a:gd name="connsiteY81" fmla="*/ 234101 h 1235482"/>
                <a:gd name="connsiteX82" fmla="*/ 593567 w 1225450"/>
                <a:gd name="connsiteY82" fmla="*/ 218229 h 1235482"/>
                <a:gd name="connsiteX83" fmla="*/ 641052 w 1225450"/>
                <a:gd name="connsiteY83" fmla="*/ 186487 h 1235482"/>
                <a:gd name="connsiteX84" fmla="*/ 763722 w 1225450"/>
                <a:gd name="connsiteY84" fmla="*/ 186487 h 1235482"/>
                <a:gd name="connsiteX85" fmla="*/ 779551 w 1225450"/>
                <a:gd name="connsiteY85" fmla="*/ 170616 h 1235482"/>
                <a:gd name="connsiteX86" fmla="*/ 811208 w 1225450"/>
                <a:gd name="connsiteY86" fmla="*/ 170616 h 1235482"/>
                <a:gd name="connsiteX87" fmla="*/ 811208 w 1225450"/>
                <a:gd name="connsiteY87" fmla="*/ 186487 h 1235482"/>
                <a:gd name="connsiteX88" fmla="*/ 811208 w 1225450"/>
                <a:gd name="connsiteY88" fmla="*/ 218229 h 1235482"/>
                <a:gd name="connsiteX89" fmla="*/ 854736 w 1225450"/>
                <a:gd name="connsiteY89" fmla="*/ 234101 h 1235482"/>
                <a:gd name="connsiteX90" fmla="*/ 918049 w 1225450"/>
                <a:gd name="connsiteY90" fmla="*/ 234101 h 1235482"/>
                <a:gd name="connsiteX91" fmla="*/ 933878 w 1225450"/>
                <a:gd name="connsiteY91" fmla="*/ 234101 h 1235482"/>
                <a:gd name="connsiteX92" fmla="*/ 933878 w 1225450"/>
                <a:gd name="connsiteY92" fmla="*/ 249972 h 1235482"/>
                <a:gd name="connsiteX93" fmla="*/ 933878 w 1225450"/>
                <a:gd name="connsiteY93" fmla="*/ 265843 h 1235482"/>
                <a:gd name="connsiteX94" fmla="*/ 933878 w 1225450"/>
                <a:gd name="connsiteY94" fmla="*/ 293618 h 1235482"/>
                <a:gd name="connsiteX95" fmla="*/ 949706 w 1225450"/>
                <a:gd name="connsiteY95" fmla="*/ 309489 h 1235482"/>
                <a:gd name="connsiteX96" fmla="*/ 965535 w 1225450"/>
                <a:gd name="connsiteY96" fmla="*/ 325360 h 1235482"/>
                <a:gd name="connsiteX97" fmla="*/ 981363 w 1225450"/>
                <a:gd name="connsiteY97" fmla="*/ 325360 h 1235482"/>
                <a:gd name="connsiteX98" fmla="*/ 981363 w 1225450"/>
                <a:gd name="connsiteY98" fmla="*/ 341231 h 1235482"/>
                <a:gd name="connsiteX99" fmla="*/ 918049 w 1225450"/>
                <a:gd name="connsiteY99" fmla="*/ 357103 h 1235482"/>
                <a:gd name="connsiteX100" fmla="*/ 902221 w 1225450"/>
                <a:gd name="connsiteY100" fmla="*/ 341231 h 1235482"/>
                <a:gd name="connsiteX101" fmla="*/ 886393 w 1225450"/>
                <a:gd name="connsiteY101" fmla="*/ 325360 h 1235482"/>
                <a:gd name="connsiteX102" fmla="*/ 886393 w 1225450"/>
                <a:gd name="connsiteY102" fmla="*/ 341231 h 1235482"/>
                <a:gd name="connsiteX103" fmla="*/ 870564 w 1225450"/>
                <a:gd name="connsiteY103" fmla="*/ 357103 h 1235482"/>
                <a:gd name="connsiteX104" fmla="*/ 854736 w 1225450"/>
                <a:gd name="connsiteY104" fmla="*/ 357103 h 1235482"/>
                <a:gd name="connsiteX105" fmla="*/ 842864 w 1225450"/>
                <a:gd name="connsiteY105" fmla="*/ 341231 h 1235482"/>
                <a:gd name="connsiteX106" fmla="*/ 811208 w 1225450"/>
                <a:gd name="connsiteY106" fmla="*/ 325360 h 1235482"/>
                <a:gd name="connsiteX107" fmla="*/ 763722 w 1225450"/>
                <a:gd name="connsiteY107" fmla="*/ 325360 h 1235482"/>
                <a:gd name="connsiteX108" fmla="*/ 732065 w 1225450"/>
                <a:gd name="connsiteY108" fmla="*/ 325360 h 1235482"/>
                <a:gd name="connsiteX109" fmla="*/ 716237 w 1225450"/>
                <a:gd name="connsiteY109" fmla="*/ 341231 h 1235482"/>
                <a:gd name="connsiteX110" fmla="*/ 641052 w 1225450"/>
                <a:gd name="connsiteY110" fmla="*/ 372974 h 1235482"/>
                <a:gd name="connsiteX111" fmla="*/ 577738 w 1225450"/>
                <a:gd name="connsiteY111" fmla="*/ 420588 h 1235482"/>
                <a:gd name="connsiteX112" fmla="*/ 561910 w 1225450"/>
                <a:gd name="connsiteY112" fmla="*/ 420588 h 1235482"/>
                <a:gd name="connsiteX113" fmla="*/ 577738 w 1225450"/>
                <a:gd name="connsiteY113" fmla="*/ 372974 h 1235482"/>
                <a:gd name="connsiteX114" fmla="*/ 546081 w 1225450"/>
                <a:gd name="connsiteY114" fmla="*/ 388845 h 1235482"/>
                <a:gd name="connsiteX115" fmla="*/ 530253 w 1225450"/>
                <a:gd name="connsiteY115" fmla="*/ 388845 h 1235482"/>
                <a:gd name="connsiteX116" fmla="*/ 518381 w 1225450"/>
                <a:gd name="connsiteY116" fmla="*/ 388845 h 1235482"/>
                <a:gd name="connsiteX117" fmla="*/ 407582 w 1225450"/>
                <a:gd name="connsiteY117" fmla="*/ 559461 h 1235482"/>
                <a:gd name="connsiteX118" fmla="*/ 391754 w 1225450"/>
                <a:gd name="connsiteY118" fmla="*/ 591203 h 1235482"/>
                <a:gd name="connsiteX119" fmla="*/ 387796 w 1225450"/>
                <a:gd name="connsiteY119" fmla="*/ 595171 h 1235482"/>
                <a:gd name="connsiteX120" fmla="*/ 387796 w 1225450"/>
                <a:gd name="connsiteY120" fmla="*/ 591203 h 1235482"/>
                <a:gd name="connsiteX121" fmla="*/ 383839 w 1225450"/>
                <a:gd name="connsiteY121" fmla="*/ 567396 h 1235482"/>
                <a:gd name="connsiteX122" fmla="*/ 379882 w 1225450"/>
                <a:gd name="connsiteY122" fmla="*/ 535654 h 1235482"/>
                <a:gd name="connsiteX123" fmla="*/ 379882 w 1225450"/>
                <a:gd name="connsiteY123" fmla="*/ 484072 h 1235482"/>
                <a:gd name="connsiteX124" fmla="*/ 379882 w 1225450"/>
                <a:gd name="connsiteY124" fmla="*/ 480105 h 1235482"/>
                <a:gd name="connsiteX125" fmla="*/ 383839 w 1225450"/>
                <a:gd name="connsiteY125" fmla="*/ 476137 h 1235482"/>
                <a:gd name="connsiteX126" fmla="*/ 375925 w 1225450"/>
                <a:gd name="connsiteY126" fmla="*/ 468201 h 1235482"/>
                <a:gd name="connsiteX127" fmla="*/ 368011 w 1225450"/>
                <a:gd name="connsiteY127" fmla="*/ 448362 h 1235482"/>
                <a:gd name="connsiteX128" fmla="*/ 360097 w 1225450"/>
                <a:gd name="connsiteY128" fmla="*/ 440427 h 1235482"/>
                <a:gd name="connsiteX129" fmla="*/ 316568 w 1225450"/>
                <a:gd name="connsiteY129" fmla="*/ 392813 h 1235482"/>
                <a:gd name="connsiteX130" fmla="*/ 328440 w 1225450"/>
                <a:gd name="connsiteY130" fmla="*/ 372974 h 1235482"/>
                <a:gd name="connsiteX131" fmla="*/ 312611 w 1225450"/>
                <a:gd name="connsiteY131" fmla="*/ 365038 h 1235482"/>
                <a:gd name="connsiteX132" fmla="*/ 189941 w 1225450"/>
                <a:gd name="connsiteY132" fmla="*/ 365038 h 1235482"/>
                <a:gd name="connsiteX133" fmla="*/ 189941 w 1225450"/>
                <a:gd name="connsiteY133" fmla="*/ 321392 h 1235482"/>
                <a:gd name="connsiteX134" fmla="*/ 174113 w 1225450"/>
                <a:gd name="connsiteY134" fmla="*/ 305521 h 1235482"/>
                <a:gd name="connsiteX135" fmla="*/ 162241 w 1225450"/>
                <a:gd name="connsiteY135" fmla="*/ 301553 h 1235482"/>
                <a:gd name="connsiteX136" fmla="*/ 158284 w 1225450"/>
                <a:gd name="connsiteY136" fmla="*/ 301553 h 1235482"/>
                <a:gd name="connsiteX137" fmla="*/ 158284 w 1225450"/>
                <a:gd name="connsiteY137" fmla="*/ 297585 h 1235482"/>
                <a:gd name="connsiteX138" fmla="*/ 150370 w 1225450"/>
                <a:gd name="connsiteY138" fmla="*/ 297585 h 1235482"/>
                <a:gd name="connsiteX139" fmla="*/ 126627 w 1225450"/>
                <a:gd name="connsiteY139" fmla="*/ 293618 h 1235482"/>
                <a:gd name="connsiteX140" fmla="*/ 91013 w 1225450"/>
                <a:gd name="connsiteY140" fmla="*/ 297585 h 1235482"/>
                <a:gd name="connsiteX141" fmla="*/ 67271 w 1225450"/>
                <a:gd name="connsiteY141" fmla="*/ 293618 h 1235482"/>
                <a:gd name="connsiteX142" fmla="*/ 35614 w 1225450"/>
                <a:gd name="connsiteY142" fmla="*/ 277746 h 1235482"/>
                <a:gd name="connsiteX143" fmla="*/ 23742 w 1225450"/>
                <a:gd name="connsiteY143" fmla="*/ 277746 h 1235482"/>
                <a:gd name="connsiteX144" fmla="*/ 0 w 1225450"/>
                <a:gd name="connsiteY144" fmla="*/ 238068 h 1235482"/>
                <a:gd name="connsiteX145" fmla="*/ 0 w 1225450"/>
                <a:gd name="connsiteY145" fmla="*/ 202358 h 1235482"/>
                <a:gd name="connsiteX146" fmla="*/ 23742 w 1225450"/>
                <a:gd name="connsiteY146" fmla="*/ 202358 h 1235482"/>
                <a:gd name="connsiteX147" fmla="*/ 83099 w 1225450"/>
                <a:gd name="connsiteY147" fmla="*/ 170616 h 1235482"/>
                <a:gd name="connsiteX148" fmla="*/ 162241 w 1225450"/>
                <a:gd name="connsiteY148" fmla="*/ 138873 h 1235482"/>
                <a:gd name="connsiteX149" fmla="*/ 300740 w 1225450"/>
                <a:gd name="connsiteY149" fmla="*/ 31742 h 1235482"/>
                <a:gd name="connsiteX150" fmla="*/ 364054 w 1225450"/>
                <a:gd name="connsiteY150" fmla="*/ 0 h 123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225450" h="1235482">
                  <a:moveTo>
                    <a:pt x="827555" y="404583"/>
                  </a:moveTo>
                  <a:lnTo>
                    <a:pt x="854304" y="404583"/>
                  </a:lnTo>
                  <a:lnTo>
                    <a:pt x="886069" y="404583"/>
                  </a:lnTo>
                  <a:lnTo>
                    <a:pt x="886069" y="419630"/>
                  </a:lnTo>
                  <a:lnTo>
                    <a:pt x="917834" y="404583"/>
                  </a:lnTo>
                  <a:lnTo>
                    <a:pt x="932880" y="419630"/>
                  </a:lnTo>
                  <a:lnTo>
                    <a:pt x="964645" y="448051"/>
                  </a:lnTo>
                  <a:lnTo>
                    <a:pt x="981363" y="448051"/>
                  </a:lnTo>
                  <a:lnTo>
                    <a:pt x="996410" y="463097"/>
                  </a:lnTo>
                  <a:lnTo>
                    <a:pt x="1039877" y="479815"/>
                  </a:lnTo>
                  <a:lnTo>
                    <a:pt x="1056595" y="494862"/>
                  </a:lnTo>
                  <a:lnTo>
                    <a:pt x="1071642" y="543345"/>
                  </a:lnTo>
                  <a:lnTo>
                    <a:pt x="1056595" y="558391"/>
                  </a:lnTo>
                  <a:lnTo>
                    <a:pt x="1056595" y="575110"/>
                  </a:lnTo>
                  <a:lnTo>
                    <a:pt x="1071642" y="590156"/>
                  </a:lnTo>
                  <a:lnTo>
                    <a:pt x="1088360" y="682107"/>
                  </a:lnTo>
                  <a:lnTo>
                    <a:pt x="1071642" y="697153"/>
                  </a:lnTo>
                  <a:lnTo>
                    <a:pt x="1056595" y="713871"/>
                  </a:lnTo>
                  <a:lnTo>
                    <a:pt x="1039877" y="745636"/>
                  </a:lnTo>
                  <a:lnTo>
                    <a:pt x="1008113" y="772385"/>
                  </a:lnTo>
                  <a:lnTo>
                    <a:pt x="981363" y="820868"/>
                  </a:lnTo>
                  <a:lnTo>
                    <a:pt x="996410" y="835915"/>
                  </a:lnTo>
                  <a:lnTo>
                    <a:pt x="1008113" y="835915"/>
                  </a:lnTo>
                  <a:lnTo>
                    <a:pt x="1056595" y="820868"/>
                  </a:lnTo>
                  <a:lnTo>
                    <a:pt x="1071642" y="772385"/>
                  </a:lnTo>
                  <a:lnTo>
                    <a:pt x="1120125" y="757339"/>
                  </a:lnTo>
                  <a:lnTo>
                    <a:pt x="1150218" y="745636"/>
                  </a:lnTo>
                  <a:lnTo>
                    <a:pt x="1195357" y="835915"/>
                  </a:lnTo>
                  <a:lnTo>
                    <a:pt x="1195357" y="927866"/>
                  </a:lnTo>
                  <a:lnTo>
                    <a:pt x="1210404" y="957959"/>
                  </a:lnTo>
                  <a:lnTo>
                    <a:pt x="1210404" y="974677"/>
                  </a:lnTo>
                  <a:lnTo>
                    <a:pt x="1225450" y="957959"/>
                  </a:lnTo>
                  <a:lnTo>
                    <a:pt x="1195357" y="1053253"/>
                  </a:lnTo>
                  <a:lnTo>
                    <a:pt x="1163592" y="1053253"/>
                  </a:lnTo>
                  <a:lnTo>
                    <a:pt x="1150218" y="1069971"/>
                  </a:lnTo>
                  <a:lnTo>
                    <a:pt x="1150218" y="1081674"/>
                  </a:lnTo>
                  <a:lnTo>
                    <a:pt x="1150218" y="1113439"/>
                  </a:lnTo>
                  <a:lnTo>
                    <a:pt x="1135171" y="1113439"/>
                  </a:lnTo>
                  <a:lnTo>
                    <a:pt x="1135171" y="1128485"/>
                  </a:lnTo>
                  <a:lnTo>
                    <a:pt x="1120125" y="1160250"/>
                  </a:lnTo>
                  <a:lnTo>
                    <a:pt x="1120125" y="1192015"/>
                  </a:lnTo>
                  <a:lnTo>
                    <a:pt x="1076657" y="1235482"/>
                  </a:lnTo>
                  <a:lnTo>
                    <a:pt x="834242" y="1235482"/>
                  </a:lnTo>
                  <a:lnTo>
                    <a:pt x="830899" y="1235482"/>
                  </a:lnTo>
                  <a:lnTo>
                    <a:pt x="514923" y="1235482"/>
                  </a:lnTo>
                  <a:lnTo>
                    <a:pt x="561734" y="1208733"/>
                  </a:lnTo>
                  <a:lnTo>
                    <a:pt x="625264" y="1053253"/>
                  </a:lnTo>
                  <a:lnTo>
                    <a:pt x="625264" y="957959"/>
                  </a:lnTo>
                  <a:lnTo>
                    <a:pt x="578453" y="835915"/>
                  </a:lnTo>
                  <a:lnTo>
                    <a:pt x="608546" y="728918"/>
                  </a:lnTo>
                  <a:lnTo>
                    <a:pt x="625264" y="713871"/>
                  </a:lnTo>
                  <a:lnTo>
                    <a:pt x="625264" y="618577"/>
                  </a:lnTo>
                  <a:lnTo>
                    <a:pt x="640310" y="601859"/>
                  </a:lnTo>
                  <a:lnTo>
                    <a:pt x="657029" y="575110"/>
                  </a:lnTo>
                  <a:lnTo>
                    <a:pt x="683778" y="558391"/>
                  </a:lnTo>
                  <a:lnTo>
                    <a:pt x="700496" y="543345"/>
                  </a:lnTo>
                  <a:lnTo>
                    <a:pt x="715543" y="526627"/>
                  </a:lnTo>
                  <a:lnTo>
                    <a:pt x="715543" y="543345"/>
                  </a:lnTo>
                  <a:lnTo>
                    <a:pt x="732261" y="590156"/>
                  </a:lnTo>
                  <a:lnTo>
                    <a:pt x="732261" y="575110"/>
                  </a:lnTo>
                  <a:lnTo>
                    <a:pt x="747307" y="575110"/>
                  </a:lnTo>
                  <a:lnTo>
                    <a:pt x="764026" y="494862"/>
                  </a:lnTo>
                  <a:lnTo>
                    <a:pt x="827555" y="479815"/>
                  </a:lnTo>
                  <a:lnTo>
                    <a:pt x="827555" y="463097"/>
                  </a:lnTo>
                  <a:lnTo>
                    <a:pt x="810837" y="448051"/>
                  </a:lnTo>
                  <a:lnTo>
                    <a:pt x="810837" y="419630"/>
                  </a:lnTo>
                  <a:close/>
                  <a:moveTo>
                    <a:pt x="364054" y="0"/>
                  </a:moveTo>
                  <a:cubicBezTo>
                    <a:pt x="364054" y="0"/>
                    <a:pt x="364054" y="0"/>
                    <a:pt x="391754" y="0"/>
                  </a:cubicBezTo>
                  <a:cubicBezTo>
                    <a:pt x="391754" y="0"/>
                    <a:pt x="391754" y="0"/>
                    <a:pt x="391754" y="15871"/>
                  </a:cubicBezTo>
                  <a:cubicBezTo>
                    <a:pt x="391754" y="15871"/>
                    <a:pt x="391754" y="15871"/>
                    <a:pt x="364054" y="31742"/>
                  </a:cubicBezTo>
                  <a:cubicBezTo>
                    <a:pt x="364054" y="31742"/>
                    <a:pt x="364054" y="31742"/>
                    <a:pt x="316568" y="95227"/>
                  </a:cubicBezTo>
                  <a:cubicBezTo>
                    <a:pt x="316568" y="95227"/>
                    <a:pt x="316568" y="95227"/>
                    <a:pt x="300740" y="111099"/>
                  </a:cubicBezTo>
                  <a:cubicBezTo>
                    <a:pt x="300740" y="111099"/>
                    <a:pt x="300740" y="111099"/>
                    <a:pt x="284912" y="123002"/>
                  </a:cubicBezTo>
                  <a:cubicBezTo>
                    <a:pt x="284912" y="123002"/>
                    <a:pt x="284912" y="123002"/>
                    <a:pt x="284912" y="170616"/>
                  </a:cubicBezTo>
                  <a:cubicBezTo>
                    <a:pt x="284912" y="170616"/>
                    <a:pt x="284912" y="170616"/>
                    <a:pt x="316568" y="138873"/>
                  </a:cubicBezTo>
                  <a:cubicBezTo>
                    <a:pt x="316568" y="138873"/>
                    <a:pt x="316568" y="138873"/>
                    <a:pt x="332397" y="154744"/>
                  </a:cubicBezTo>
                  <a:cubicBezTo>
                    <a:pt x="332397" y="154744"/>
                    <a:pt x="332397" y="154744"/>
                    <a:pt x="364054" y="138873"/>
                  </a:cubicBezTo>
                  <a:cubicBezTo>
                    <a:pt x="364054" y="138873"/>
                    <a:pt x="364054" y="138873"/>
                    <a:pt x="423410" y="170616"/>
                  </a:cubicBezTo>
                  <a:cubicBezTo>
                    <a:pt x="423410" y="170616"/>
                    <a:pt x="423410" y="170616"/>
                    <a:pt x="470896" y="234101"/>
                  </a:cubicBezTo>
                  <a:cubicBezTo>
                    <a:pt x="470896" y="234101"/>
                    <a:pt x="470896" y="234101"/>
                    <a:pt x="486724" y="234101"/>
                  </a:cubicBezTo>
                  <a:cubicBezTo>
                    <a:pt x="486724" y="234101"/>
                    <a:pt x="486724" y="234101"/>
                    <a:pt x="561910" y="234101"/>
                  </a:cubicBezTo>
                  <a:cubicBezTo>
                    <a:pt x="561910" y="234101"/>
                    <a:pt x="561910" y="234101"/>
                    <a:pt x="577738" y="234101"/>
                  </a:cubicBezTo>
                  <a:cubicBezTo>
                    <a:pt x="577738" y="234101"/>
                    <a:pt x="577738" y="234101"/>
                    <a:pt x="593567" y="218229"/>
                  </a:cubicBezTo>
                  <a:cubicBezTo>
                    <a:pt x="593567" y="218229"/>
                    <a:pt x="593567" y="218229"/>
                    <a:pt x="641052" y="186487"/>
                  </a:cubicBezTo>
                  <a:cubicBezTo>
                    <a:pt x="641052" y="186487"/>
                    <a:pt x="641052" y="186487"/>
                    <a:pt x="763722" y="186487"/>
                  </a:cubicBezTo>
                  <a:cubicBezTo>
                    <a:pt x="763722" y="186487"/>
                    <a:pt x="763722" y="186487"/>
                    <a:pt x="779551" y="170616"/>
                  </a:cubicBezTo>
                  <a:cubicBezTo>
                    <a:pt x="779551" y="170616"/>
                    <a:pt x="779551" y="170616"/>
                    <a:pt x="811208" y="170616"/>
                  </a:cubicBezTo>
                  <a:cubicBezTo>
                    <a:pt x="811208" y="170616"/>
                    <a:pt x="811208" y="170616"/>
                    <a:pt x="811208" y="186487"/>
                  </a:cubicBezTo>
                  <a:cubicBezTo>
                    <a:pt x="811208" y="186487"/>
                    <a:pt x="811208" y="186487"/>
                    <a:pt x="811208" y="218229"/>
                  </a:cubicBezTo>
                  <a:cubicBezTo>
                    <a:pt x="811208" y="218229"/>
                    <a:pt x="811208" y="218229"/>
                    <a:pt x="854736" y="234101"/>
                  </a:cubicBezTo>
                  <a:cubicBezTo>
                    <a:pt x="854736" y="234101"/>
                    <a:pt x="854736" y="234101"/>
                    <a:pt x="918049" y="234101"/>
                  </a:cubicBezTo>
                  <a:cubicBezTo>
                    <a:pt x="918049" y="234101"/>
                    <a:pt x="918049" y="234101"/>
                    <a:pt x="933878" y="234101"/>
                  </a:cubicBezTo>
                  <a:cubicBezTo>
                    <a:pt x="933878" y="234101"/>
                    <a:pt x="933878" y="234101"/>
                    <a:pt x="933878" y="249972"/>
                  </a:cubicBezTo>
                  <a:cubicBezTo>
                    <a:pt x="933878" y="249972"/>
                    <a:pt x="933878" y="249972"/>
                    <a:pt x="933878" y="265843"/>
                  </a:cubicBezTo>
                  <a:cubicBezTo>
                    <a:pt x="933878" y="265843"/>
                    <a:pt x="933878" y="265843"/>
                    <a:pt x="933878" y="293618"/>
                  </a:cubicBezTo>
                  <a:cubicBezTo>
                    <a:pt x="933878" y="293618"/>
                    <a:pt x="933878" y="293618"/>
                    <a:pt x="949706" y="309489"/>
                  </a:cubicBezTo>
                  <a:cubicBezTo>
                    <a:pt x="949706" y="309489"/>
                    <a:pt x="949706" y="309489"/>
                    <a:pt x="965535" y="325360"/>
                  </a:cubicBezTo>
                  <a:cubicBezTo>
                    <a:pt x="965535" y="325360"/>
                    <a:pt x="965535" y="325360"/>
                    <a:pt x="981363" y="325360"/>
                  </a:cubicBezTo>
                  <a:cubicBezTo>
                    <a:pt x="981363" y="325360"/>
                    <a:pt x="981363" y="325360"/>
                    <a:pt x="981363" y="341231"/>
                  </a:cubicBezTo>
                  <a:cubicBezTo>
                    <a:pt x="981363" y="341231"/>
                    <a:pt x="981363" y="341231"/>
                    <a:pt x="918049" y="357103"/>
                  </a:cubicBezTo>
                  <a:cubicBezTo>
                    <a:pt x="918049" y="357103"/>
                    <a:pt x="918049" y="357103"/>
                    <a:pt x="902221" y="341231"/>
                  </a:cubicBezTo>
                  <a:cubicBezTo>
                    <a:pt x="902221" y="341231"/>
                    <a:pt x="902221" y="341231"/>
                    <a:pt x="886393" y="325360"/>
                  </a:cubicBezTo>
                  <a:cubicBezTo>
                    <a:pt x="886393" y="325360"/>
                    <a:pt x="886393" y="325360"/>
                    <a:pt x="886393" y="341231"/>
                  </a:cubicBezTo>
                  <a:cubicBezTo>
                    <a:pt x="886393" y="341231"/>
                    <a:pt x="886393" y="341231"/>
                    <a:pt x="870564" y="357103"/>
                  </a:cubicBezTo>
                  <a:cubicBezTo>
                    <a:pt x="870564" y="357103"/>
                    <a:pt x="870564" y="357103"/>
                    <a:pt x="854736" y="357103"/>
                  </a:cubicBezTo>
                  <a:cubicBezTo>
                    <a:pt x="854736" y="357103"/>
                    <a:pt x="854736" y="357103"/>
                    <a:pt x="842864" y="341231"/>
                  </a:cubicBezTo>
                  <a:cubicBezTo>
                    <a:pt x="842864" y="341231"/>
                    <a:pt x="842864" y="341231"/>
                    <a:pt x="811208" y="325360"/>
                  </a:cubicBezTo>
                  <a:cubicBezTo>
                    <a:pt x="811208" y="325360"/>
                    <a:pt x="811208" y="325360"/>
                    <a:pt x="763722" y="325360"/>
                  </a:cubicBezTo>
                  <a:cubicBezTo>
                    <a:pt x="763722" y="325360"/>
                    <a:pt x="763722" y="325360"/>
                    <a:pt x="732065" y="325360"/>
                  </a:cubicBezTo>
                  <a:cubicBezTo>
                    <a:pt x="732065" y="325360"/>
                    <a:pt x="732065" y="325360"/>
                    <a:pt x="716237" y="341231"/>
                  </a:cubicBezTo>
                  <a:cubicBezTo>
                    <a:pt x="716237" y="341231"/>
                    <a:pt x="716237" y="341231"/>
                    <a:pt x="641052" y="372974"/>
                  </a:cubicBezTo>
                  <a:cubicBezTo>
                    <a:pt x="641052" y="372974"/>
                    <a:pt x="641052" y="372974"/>
                    <a:pt x="577738" y="420588"/>
                  </a:cubicBezTo>
                  <a:cubicBezTo>
                    <a:pt x="577738" y="420588"/>
                    <a:pt x="577738" y="420588"/>
                    <a:pt x="561910" y="420588"/>
                  </a:cubicBezTo>
                  <a:cubicBezTo>
                    <a:pt x="561910" y="420588"/>
                    <a:pt x="561910" y="420588"/>
                    <a:pt x="577738" y="372974"/>
                  </a:cubicBezTo>
                  <a:cubicBezTo>
                    <a:pt x="577738" y="372974"/>
                    <a:pt x="577738" y="372974"/>
                    <a:pt x="546081" y="388845"/>
                  </a:cubicBezTo>
                  <a:cubicBezTo>
                    <a:pt x="546081" y="388845"/>
                    <a:pt x="546081" y="388845"/>
                    <a:pt x="530253" y="388845"/>
                  </a:cubicBezTo>
                  <a:cubicBezTo>
                    <a:pt x="530253" y="388845"/>
                    <a:pt x="530253" y="388845"/>
                    <a:pt x="518381" y="388845"/>
                  </a:cubicBezTo>
                  <a:cubicBezTo>
                    <a:pt x="518381" y="388845"/>
                    <a:pt x="518381" y="388845"/>
                    <a:pt x="407582" y="559461"/>
                  </a:cubicBezTo>
                  <a:cubicBezTo>
                    <a:pt x="407582" y="559461"/>
                    <a:pt x="407582" y="559461"/>
                    <a:pt x="391754" y="591203"/>
                  </a:cubicBezTo>
                  <a:cubicBezTo>
                    <a:pt x="391754" y="591203"/>
                    <a:pt x="391754" y="591203"/>
                    <a:pt x="387796" y="595171"/>
                  </a:cubicBezTo>
                  <a:cubicBezTo>
                    <a:pt x="387796" y="595171"/>
                    <a:pt x="387796" y="595171"/>
                    <a:pt x="387796" y="591203"/>
                  </a:cubicBezTo>
                  <a:cubicBezTo>
                    <a:pt x="387796" y="583268"/>
                    <a:pt x="387796" y="575332"/>
                    <a:pt x="383839" y="567396"/>
                  </a:cubicBezTo>
                  <a:cubicBezTo>
                    <a:pt x="379882" y="555493"/>
                    <a:pt x="379882" y="543590"/>
                    <a:pt x="379882" y="535654"/>
                  </a:cubicBezTo>
                  <a:cubicBezTo>
                    <a:pt x="383839" y="519783"/>
                    <a:pt x="383839" y="499944"/>
                    <a:pt x="379882" y="484072"/>
                  </a:cubicBezTo>
                  <a:cubicBezTo>
                    <a:pt x="379882" y="480105"/>
                    <a:pt x="379882" y="480105"/>
                    <a:pt x="379882" y="480105"/>
                  </a:cubicBezTo>
                  <a:cubicBezTo>
                    <a:pt x="379882" y="480105"/>
                    <a:pt x="379882" y="480105"/>
                    <a:pt x="383839" y="476137"/>
                  </a:cubicBezTo>
                  <a:cubicBezTo>
                    <a:pt x="383839" y="476137"/>
                    <a:pt x="383839" y="476137"/>
                    <a:pt x="375925" y="468201"/>
                  </a:cubicBezTo>
                  <a:cubicBezTo>
                    <a:pt x="368011" y="452330"/>
                    <a:pt x="368011" y="452330"/>
                    <a:pt x="368011" y="448362"/>
                  </a:cubicBezTo>
                  <a:cubicBezTo>
                    <a:pt x="364054" y="448362"/>
                    <a:pt x="364054" y="444394"/>
                    <a:pt x="360097" y="440427"/>
                  </a:cubicBezTo>
                  <a:cubicBezTo>
                    <a:pt x="344268" y="424555"/>
                    <a:pt x="320526" y="396781"/>
                    <a:pt x="316568" y="392813"/>
                  </a:cubicBezTo>
                  <a:cubicBezTo>
                    <a:pt x="316568" y="388845"/>
                    <a:pt x="328440" y="376942"/>
                    <a:pt x="328440" y="372974"/>
                  </a:cubicBezTo>
                  <a:cubicBezTo>
                    <a:pt x="324483" y="369006"/>
                    <a:pt x="320526" y="365038"/>
                    <a:pt x="312611" y="365038"/>
                  </a:cubicBezTo>
                  <a:cubicBezTo>
                    <a:pt x="312611" y="365038"/>
                    <a:pt x="312611" y="365038"/>
                    <a:pt x="189941" y="365038"/>
                  </a:cubicBezTo>
                  <a:cubicBezTo>
                    <a:pt x="189941" y="365038"/>
                    <a:pt x="189941" y="365038"/>
                    <a:pt x="189941" y="321392"/>
                  </a:cubicBezTo>
                  <a:cubicBezTo>
                    <a:pt x="193898" y="317424"/>
                    <a:pt x="189941" y="309489"/>
                    <a:pt x="174113" y="305521"/>
                  </a:cubicBezTo>
                  <a:cubicBezTo>
                    <a:pt x="166198" y="301553"/>
                    <a:pt x="162241" y="301553"/>
                    <a:pt x="162241" y="301553"/>
                  </a:cubicBezTo>
                  <a:cubicBezTo>
                    <a:pt x="162241" y="301553"/>
                    <a:pt x="162241" y="301553"/>
                    <a:pt x="158284" y="301553"/>
                  </a:cubicBezTo>
                  <a:cubicBezTo>
                    <a:pt x="158284" y="301553"/>
                    <a:pt x="158284" y="301553"/>
                    <a:pt x="158284" y="297585"/>
                  </a:cubicBezTo>
                  <a:cubicBezTo>
                    <a:pt x="154327" y="297585"/>
                    <a:pt x="154327" y="297585"/>
                    <a:pt x="150370" y="297585"/>
                  </a:cubicBezTo>
                  <a:cubicBezTo>
                    <a:pt x="146413" y="293618"/>
                    <a:pt x="138499" y="293618"/>
                    <a:pt x="126627" y="293618"/>
                  </a:cubicBezTo>
                  <a:cubicBezTo>
                    <a:pt x="106842" y="293618"/>
                    <a:pt x="91013" y="297585"/>
                    <a:pt x="91013" y="297585"/>
                  </a:cubicBezTo>
                  <a:cubicBezTo>
                    <a:pt x="91013" y="297585"/>
                    <a:pt x="91013" y="297585"/>
                    <a:pt x="67271" y="293618"/>
                  </a:cubicBezTo>
                  <a:cubicBezTo>
                    <a:pt x="67271" y="293618"/>
                    <a:pt x="67271" y="293618"/>
                    <a:pt x="35614" y="277746"/>
                  </a:cubicBezTo>
                  <a:cubicBezTo>
                    <a:pt x="35614" y="277746"/>
                    <a:pt x="35614" y="277746"/>
                    <a:pt x="23742" y="277746"/>
                  </a:cubicBezTo>
                  <a:lnTo>
                    <a:pt x="0" y="238068"/>
                  </a:lnTo>
                  <a:cubicBezTo>
                    <a:pt x="0" y="238068"/>
                    <a:pt x="0" y="238068"/>
                    <a:pt x="0" y="202358"/>
                  </a:cubicBezTo>
                  <a:cubicBezTo>
                    <a:pt x="0" y="202358"/>
                    <a:pt x="0" y="202358"/>
                    <a:pt x="23742" y="202358"/>
                  </a:cubicBezTo>
                  <a:cubicBezTo>
                    <a:pt x="23742" y="202358"/>
                    <a:pt x="23742" y="202358"/>
                    <a:pt x="83099" y="170616"/>
                  </a:cubicBezTo>
                  <a:cubicBezTo>
                    <a:pt x="83099" y="170616"/>
                    <a:pt x="83099" y="170616"/>
                    <a:pt x="162241" y="138873"/>
                  </a:cubicBezTo>
                  <a:cubicBezTo>
                    <a:pt x="162241" y="138873"/>
                    <a:pt x="162241" y="138873"/>
                    <a:pt x="300740" y="31742"/>
                  </a:cubicBezTo>
                  <a:cubicBezTo>
                    <a:pt x="300740" y="31742"/>
                    <a:pt x="300740" y="31742"/>
                    <a:pt x="364054" y="0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8" name="Massachusetts">
              <a:extLst>
                <a:ext uri="{FF2B5EF4-FFF2-40B4-BE49-F238E27FC236}">
                  <a16:creationId xmlns:a16="http://schemas.microsoft.com/office/drawing/2014/main" id="{C93CB3B6-1A60-75D5-172F-4242536FE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675" y="2208347"/>
              <a:ext cx="506564" cy="300929"/>
            </a:xfrm>
            <a:custGeom>
              <a:avLst/>
              <a:gdLst>
                <a:gd name="T0" fmla="*/ 64 w 128"/>
                <a:gd name="T1" fmla="*/ 9 h 76"/>
                <a:gd name="T2" fmla="*/ 64 w 128"/>
                <a:gd name="T3" fmla="*/ 1 h 76"/>
                <a:gd name="T4" fmla="*/ 26 w 128"/>
                <a:gd name="T5" fmla="*/ 1 h 76"/>
                <a:gd name="T6" fmla="*/ 25 w 128"/>
                <a:gd name="T7" fmla="*/ 1 h 76"/>
                <a:gd name="T8" fmla="*/ 25 w 128"/>
                <a:gd name="T9" fmla="*/ 1 h 76"/>
                <a:gd name="T10" fmla="*/ 6 w 128"/>
                <a:gd name="T11" fmla="*/ 1 h 76"/>
                <a:gd name="T12" fmla="*/ 5 w 128"/>
                <a:gd name="T13" fmla="*/ 5 h 76"/>
                <a:gd name="T14" fmla="*/ 2 w 128"/>
                <a:gd name="T15" fmla="*/ 28 h 76"/>
                <a:gd name="T16" fmla="*/ 3 w 128"/>
                <a:gd name="T17" fmla="*/ 51 h 76"/>
                <a:gd name="T18" fmla="*/ 52 w 128"/>
                <a:gd name="T19" fmla="*/ 51 h 76"/>
                <a:gd name="T20" fmla="*/ 52 w 128"/>
                <a:gd name="T21" fmla="*/ 51 h 76"/>
                <a:gd name="T22" fmla="*/ 52 w 128"/>
                <a:gd name="T23" fmla="*/ 52 h 76"/>
                <a:gd name="T24" fmla="*/ 68 w 128"/>
                <a:gd name="T25" fmla="*/ 52 h 76"/>
                <a:gd name="T26" fmla="*/ 74 w 128"/>
                <a:gd name="T27" fmla="*/ 59 h 76"/>
                <a:gd name="T28" fmla="*/ 74 w 128"/>
                <a:gd name="T29" fmla="*/ 61 h 76"/>
                <a:gd name="T30" fmla="*/ 76 w 128"/>
                <a:gd name="T31" fmla="*/ 67 h 76"/>
                <a:gd name="T32" fmla="*/ 77 w 128"/>
                <a:gd name="T33" fmla="*/ 68 h 76"/>
                <a:gd name="T34" fmla="*/ 77 w 128"/>
                <a:gd name="T35" fmla="*/ 76 h 76"/>
                <a:gd name="T36" fmla="*/ 81 w 128"/>
                <a:gd name="T37" fmla="*/ 76 h 76"/>
                <a:gd name="T38" fmla="*/ 85 w 128"/>
                <a:gd name="T39" fmla="*/ 72 h 76"/>
                <a:gd name="T40" fmla="*/ 97 w 128"/>
                <a:gd name="T41" fmla="*/ 68 h 76"/>
                <a:gd name="T42" fmla="*/ 101 w 128"/>
                <a:gd name="T43" fmla="*/ 68 h 76"/>
                <a:gd name="T44" fmla="*/ 101 w 128"/>
                <a:gd name="T45" fmla="*/ 72 h 76"/>
                <a:gd name="T46" fmla="*/ 105 w 128"/>
                <a:gd name="T47" fmla="*/ 72 h 76"/>
                <a:gd name="T48" fmla="*/ 112 w 128"/>
                <a:gd name="T49" fmla="*/ 72 h 76"/>
                <a:gd name="T50" fmla="*/ 116 w 128"/>
                <a:gd name="T51" fmla="*/ 72 h 76"/>
                <a:gd name="T52" fmla="*/ 124 w 128"/>
                <a:gd name="T53" fmla="*/ 68 h 76"/>
                <a:gd name="T54" fmla="*/ 128 w 128"/>
                <a:gd name="T55" fmla="*/ 64 h 76"/>
                <a:gd name="T56" fmla="*/ 124 w 128"/>
                <a:gd name="T57" fmla="*/ 53 h 76"/>
                <a:gd name="T58" fmla="*/ 124 w 128"/>
                <a:gd name="T59" fmla="*/ 61 h 76"/>
                <a:gd name="T60" fmla="*/ 124 w 128"/>
                <a:gd name="T61" fmla="*/ 64 h 76"/>
                <a:gd name="T62" fmla="*/ 116 w 128"/>
                <a:gd name="T63" fmla="*/ 64 h 76"/>
                <a:gd name="T64" fmla="*/ 105 w 128"/>
                <a:gd name="T65" fmla="*/ 61 h 76"/>
                <a:gd name="T66" fmla="*/ 101 w 128"/>
                <a:gd name="T67" fmla="*/ 53 h 76"/>
                <a:gd name="T68" fmla="*/ 97 w 128"/>
                <a:gd name="T69" fmla="*/ 49 h 76"/>
                <a:gd name="T70" fmla="*/ 97 w 128"/>
                <a:gd name="T71" fmla="*/ 45 h 76"/>
                <a:gd name="T72" fmla="*/ 93 w 128"/>
                <a:gd name="T73" fmla="*/ 41 h 76"/>
                <a:gd name="T74" fmla="*/ 85 w 128"/>
                <a:gd name="T75" fmla="*/ 37 h 76"/>
                <a:gd name="T76" fmla="*/ 85 w 128"/>
                <a:gd name="T77" fmla="*/ 29 h 76"/>
                <a:gd name="T78" fmla="*/ 89 w 128"/>
                <a:gd name="T79" fmla="*/ 29 h 76"/>
                <a:gd name="T80" fmla="*/ 93 w 128"/>
                <a:gd name="T81" fmla="*/ 22 h 76"/>
                <a:gd name="T82" fmla="*/ 97 w 128"/>
                <a:gd name="T83" fmla="*/ 22 h 76"/>
                <a:gd name="T84" fmla="*/ 89 w 128"/>
                <a:gd name="T85" fmla="*/ 6 h 76"/>
                <a:gd name="T86" fmla="*/ 90 w 128"/>
                <a:gd name="T87" fmla="*/ 2 h 76"/>
                <a:gd name="T88" fmla="*/ 91 w 128"/>
                <a:gd name="T89" fmla="*/ 0 h 76"/>
                <a:gd name="T90" fmla="*/ 80 w 128"/>
                <a:gd name="T91" fmla="*/ 9 h 76"/>
                <a:gd name="T92" fmla="*/ 64 w 128"/>
                <a:gd name="T93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76">
                  <a:moveTo>
                    <a:pt x="64" y="9"/>
                  </a:moveTo>
                  <a:cubicBezTo>
                    <a:pt x="64" y="1"/>
                    <a:pt x="64" y="1"/>
                    <a:pt x="64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0" y="25"/>
                    <a:pt x="1" y="28"/>
                    <a:pt x="2" y="28"/>
                  </a:cubicBezTo>
                  <a:cubicBezTo>
                    <a:pt x="3" y="30"/>
                    <a:pt x="3" y="40"/>
                    <a:pt x="3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3"/>
                    <a:pt x="76" y="66"/>
                    <a:pt x="76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4" y="53"/>
                    <a:pt x="124" y="53"/>
                    <a:pt x="124" y="53"/>
                  </a:cubicBezTo>
                  <a:cubicBezTo>
                    <a:pt x="124" y="61"/>
                    <a:pt x="124" y="61"/>
                    <a:pt x="124" y="61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0" y="9"/>
                    <a:pt x="80" y="9"/>
                    <a:pt x="80" y="9"/>
                  </a:cubicBezTo>
                  <a:lnTo>
                    <a:pt x="64" y="9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29" name="Maryland">
              <a:extLst>
                <a:ext uri="{FF2B5EF4-FFF2-40B4-BE49-F238E27FC236}">
                  <a16:creationId xmlns:a16="http://schemas.microsoft.com/office/drawing/2014/main" id="{D2530824-3C27-24D1-3217-CABF092F0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546" y="2885438"/>
              <a:ext cx="732261" cy="489846"/>
            </a:xfrm>
            <a:custGeom>
              <a:avLst/>
              <a:gdLst>
                <a:gd name="T0" fmla="*/ 156 w 185"/>
                <a:gd name="T1" fmla="*/ 55 h 124"/>
                <a:gd name="T2" fmla="*/ 155 w 185"/>
                <a:gd name="T3" fmla="*/ 3 h 124"/>
                <a:gd name="T4" fmla="*/ 145 w 185"/>
                <a:gd name="T5" fmla="*/ 0 h 124"/>
                <a:gd name="T6" fmla="*/ 0 w 185"/>
                <a:gd name="T7" fmla="*/ 11 h 124"/>
                <a:gd name="T8" fmla="*/ 12 w 185"/>
                <a:gd name="T9" fmla="*/ 7 h 124"/>
                <a:gd name="T10" fmla="*/ 23 w 185"/>
                <a:gd name="T11" fmla="*/ 5 h 124"/>
                <a:gd name="T12" fmla="*/ 40 w 185"/>
                <a:gd name="T13" fmla="*/ 6 h 124"/>
                <a:gd name="T14" fmla="*/ 75 w 185"/>
                <a:gd name="T15" fmla="*/ 5 h 124"/>
                <a:gd name="T16" fmla="*/ 82 w 185"/>
                <a:gd name="T17" fmla="*/ 7 h 124"/>
                <a:gd name="T18" fmla="*/ 79 w 185"/>
                <a:gd name="T19" fmla="*/ 10 h 124"/>
                <a:gd name="T20" fmla="*/ 79 w 185"/>
                <a:gd name="T21" fmla="*/ 12 h 124"/>
                <a:gd name="T22" fmla="*/ 85 w 185"/>
                <a:gd name="T23" fmla="*/ 33 h 124"/>
                <a:gd name="T24" fmla="*/ 81 w 185"/>
                <a:gd name="T25" fmla="*/ 44 h 124"/>
                <a:gd name="T26" fmla="*/ 91 w 185"/>
                <a:gd name="T27" fmla="*/ 52 h 124"/>
                <a:gd name="T28" fmla="*/ 95 w 185"/>
                <a:gd name="T29" fmla="*/ 59 h 124"/>
                <a:gd name="T30" fmla="*/ 95 w 185"/>
                <a:gd name="T31" fmla="*/ 57 h 124"/>
                <a:gd name="T32" fmla="*/ 111 w 185"/>
                <a:gd name="T33" fmla="*/ 65 h 124"/>
                <a:gd name="T34" fmla="*/ 119 w 185"/>
                <a:gd name="T35" fmla="*/ 69 h 124"/>
                <a:gd name="T36" fmla="*/ 126 w 185"/>
                <a:gd name="T37" fmla="*/ 73 h 124"/>
                <a:gd name="T38" fmla="*/ 130 w 185"/>
                <a:gd name="T39" fmla="*/ 65 h 124"/>
                <a:gd name="T40" fmla="*/ 126 w 185"/>
                <a:gd name="T41" fmla="*/ 61 h 124"/>
                <a:gd name="T42" fmla="*/ 126 w 185"/>
                <a:gd name="T43" fmla="*/ 46 h 124"/>
                <a:gd name="T44" fmla="*/ 122 w 185"/>
                <a:gd name="T45" fmla="*/ 22 h 124"/>
                <a:gd name="T46" fmla="*/ 138 w 185"/>
                <a:gd name="T47" fmla="*/ 11 h 124"/>
                <a:gd name="T48" fmla="*/ 150 w 185"/>
                <a:gd name="T49" fmla="*/ 7 h 124"/>
                <a:gd name="T50" fmla="*/ 142 w 185"/>
                <a:gd name="T51" fmla="*/ 18 h 124"/>
                <a:gd name="T52" fmla="*/ 138 w 185"/>
                <a:gd name="T53" fmla="*/ 22 h 124"/>
                <a:gd name="T54" fmla="*/ 138 w 185"/>
                <a:gd name="T55" fmla="*/ 30 h 124"/>
                <a:gd name="T56" fmla="*/ 134 w 185"/>
                <a:gd name="T57" fmla="*/ 38 h 124"/>
                <a:gd name="T58" fmla="*/ 142 w 185"/>
                <a:gd name="T59" fmla="*/ 38 h 124"/>
                <a:gd name="T60" fmla="*/ 138 w 185"/>
                <a:gd name="T61" fmla="*/ 53 h 124"/>
                <a:gd name="T62" fmla="*/ 138 w 185"/>
                <a:gd name="T63" fmla="*/ 61 h 124"/>
                <a:gd name="T64" fmla="*/ 146 w 185"/>
                <a:gd name="T65" fmla="*/ 69 h 124"/>
                <a:gd name="T66" fmla="*/ 154 w 185"/>
                <a:gd name="T67" fmla="*/ 77 h 124"/>
                <a:gd name="T68" fmla="*/ 154 w 185"/>
                <a:gd name="T69" fmla="*/ 85 h 124"/>
                <a:gd name="T70" fmla="*/ 158 w 185"/>
                <a:gd name="T71" fmla="*/ 89 h 124"/>
                <a:gd name="T72" fmla="*/ 146 w 185"/>
                <a:gd name="T73" fmla="*/ 108 h 124"/>
                <a:gd name="T74" fmla="*/ 150 w 185"/>
                <a:gd name="T75" fmla="*/ 124 h 124"/>
                <a:gd name="T76" fmla="*/ 154 w 185"/>
                <a:gd name="T77" fmla="*/ 120 h 124"/>
                <a:gd name="T78" fmla="*/ 173 w 185"/>
                <a:gd name="T79" fmla="*/ 73 h 124"/>
                <a:gd name="T80" fmla="*/ 185 w 185"/>
                <a:gd name="T81" fmla="*/ 57 h 124"/>
                <a:gd name="T82" fmla="*/ 183 w 185"/>
                <a:gd name="T83" fmla="*/ 5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124">
                  <a:moveTo>
                    <a:pt x="183" y="55"/>
                  </a:moveTo>
                  <a:cubicBezTo>
                    <a:pt x="156" y="55"/>
                    <a:pt x="156" y="55"/>
                    <a:pt x="156" y="55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50" y="3"/>
                    <a:pt x="146" y="0"/>
                    <a:pt x="1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8" y="9"/>
                    <a:pt x="12" y="7"/>
                    <a:pt x="12" y="7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6" y="5"/>
                    <a:pt x="79" y="6"/>
                    <a:pt x="82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7"/>
                    <a:pt x="82" y="8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111" y="65"/>
                    <a:pt x="111" y="65"/>
                    <a:pt x="111" y="65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30"/>
                    <a:pt x="138" y="30"/>
                    <a:pt x="138" y="30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2" y="69"/>
                    <a:pt x="142" y="69"/>
                    <a:pt x="142" y="69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50" y="69"/>
                    <a:pt x="150" y="69"/>
                    <a:pt x="150" y="69"/>
                  </a:cubicBezTo>
                  <a:cubicBezTo>
                    <a:pt x="154" y="77"/>
                    <a:pt x="154" y="77"/>
                    <a:pt x="154" y="77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46" y="108"/>
                    <a:pt x="146" y="108"/>
                    <a:pt x="146" y="108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4" y="124"/>
                    <a:pt x="154" y="124"/>
                    <a:pt x="154" y="124"/>
                  </a:cubicBezTo>
                  <a:cubicBezTo>
                    <a:pt x="154" y="120"/>
                    <a:pt x="154" y="120"/>
                    <a:pt x="154" y="120"/>
                  </a:cubicBezTo>
                  <a:cubicBezTo>
                    <a:pt x="173" y="81"/>
                    <a:pt x="173" y="81"/>
                    <a:pt x="173" y="81"/>
                  </a:cubicBezTo>
                  <a:cubicBezTo>
                    <a:pt x="173" y="73"/>
                    <a:pt x="173" y="73"/>
                    <a:pt x="173" y="73"/>
                  </a:cubicBezTo>
                  <a:cubicBezTo>
                    <a:pt x="177" y="65"/>
                    <a:pt x="177" y="65"/>
                    <a:pt x="177" y="65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lnTo>
                    <a:pt x="183" y="55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0" name="Maine">
              <a:extLst>
                <a:ext uri="{FF2B5EF4-FFF2-40B4-BE49-F238E27FC236}">
                  <a16:creationId xmlns:a16="http://schemas.microsoft.com/office/drawing/2014/main" id="{0B698BFE-CBA0-7D37-057A-4749384B6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774" y="1242030"/>
              <a:ext cx="596843" cy="894428"/>
            </a:xfrm>
            <a:custGeom>
              <a:avLst/>
              <a:gdLst>
                <a:gd name="T0" fmla="*/ 147 w 151"/>
                <a:gd name="T1" fmla="*/ 137 h 226"/>
                <a:gd name="T2" fmla="*/ 143 w 151"/>
                <a:gd name="T3" fmla="*/ 129 h 226"/>
                <a:gd name="T4" fmla="*/ 136 w 151"/>
                <a:gd name="T5" fmla="*/ 125 h 226"/>
                <a:gd name="T6" fmla="*/ 128 w 151"/>
                <a:gd name="T7" fmla="*/ 113 h 226"/>
                <a:gd name="T8" fmla="*/ 128 w 151"/>
                <a:gd name="T9" fmla="*/ 102 h 226"/>
                <a:gd name="T10" fmla="*/ 120 w 151"/>
                <a:gd name="T11" fmla="*/ 24 h 226"/>
                <a:gd name="T12" fmla="*/ 93 w 151"/>
                <a:gd name="T13" fmla="*/ 4 h 226"/>
                <a:gd name="T14" fmla="*/ 77 w 151"/>
                <a:gd name="T15" fmla="*/ 16 h 226"/>
                <a:gd name="T16" fmla="*/ 65 w 151"/>
                <a:gd name="T17" fmla="*/ 4 h 226"/>
                <a:gd name="T18" fmla="*/ 54 w 151"/>
                <a:gd name="T19" fmla="*/ 0 h 226"/>
                <a:gd name="T20" fmla="*/ 18 w 151"/>
                <a:gd name="T21" fmla="*/ 74 h 226"/>
                <a:gd name="T22" fmla="*/ 7 w 151"/>
                <a:gd name="T23" fmla="*/ 109 h 226"/>
                <a:gd name="T24" fmla="*/ 7 w 151"/>
                <a:gd name="T25" fmla="*/ 117 h 226"/>
                <a:gd name="T26" fmla="*/ 3 w 151"/>
                <a:gd name="T27" fmla="*/ 121 h 226"/>
                <a:gd name="T28" fmla="*/ 1 w 151"/>
                <a:gd name="T29" fmla="*/ 123 h 226"/>
                <a:gd name="T30" fmla="*/ 1 w 151"/>
                <a:gd name="T31" fmla="*/ 153 h 226"/>
                <a:gd name="T32" fmla="*/ 2 w 151"/>
                <a:gd name="T33" fmla="*/ 165 h 226"/>
                <a:gd name="T34" fmla="*/ 9 w 151"/>
                <a:gd name="T35" fmla="*/ 218 h 226"/>
                <a:gd name="T36" fmla="*/ 14 w 151"/>
                <a:gd name="T37" fmla="*/ 226 h 226"/>
                <a:gd name="T38" fmla="*/ 26 w 151"/>
                <a:gd name="T39" fmla="*/ 207 h 226"/>
                <a:gd name="T40" fmla="*/ 38 w 151"/>
                <a:gd name="T41" fmla="*/ 199 h 226"/>
                <a:gd name="T42" fmla="*/ 46 w 151"/>
                <a:gd name="T43" fmla="*/ 199 h 226"/>
                <a:gd name="T44" fmla="*/ 50 w 151"/>
                <a:gd name="T45" fmla="*/ 195 h 226"/>
                <a:gd name="T46" fmla="*/ 54 w 151"/>
                <a:gd name="T47" fmla="*/ 199 h 226"/>
                <a:gd name="T48" fmla="*/ 57 w 151"/>
                <a:gd name="T49" fmla="*/ 191 h 226"/>
                <a:gd name="T50" fmla="*/ 65 w 151"/>
                <a:gd name="T51" fmla="*/ 191 h 226"/>
                <a:gd name="T52" fmla="*/ 69 w 151"/>
                <a:gd name="T53" fmla="*/ 180 h 226"/>
                <a:gd name="T54" fmla="*/ 73 w 151"/>
                <a:gd name="T55" fmla="*/ 168 h 226"/>
                <a:gd name="T56" fmla="*/ 81 w 151"/>
                <a:gd name="T57" fmla="*/ 164 h 226"/>
                <a:gd name="T58" fmla="*/ 85 w 151"/>
                <a:gd name="T59" fmla="*/ 172 h 226"/>
                <a:gd name="T60" fmla="*/ 93 w 151"/>
                <a:gd name="T61" fmla="*/ 172 h 226"/>
                <a:gd name="T62" fmla="*/ 100 w 151"/>
                <a:gd name="T63" fmla="*/ 176 h 226"/>
                <a:gd name="T64" fmla="*/ 108 w 151"/>
                <a:gd name="T65" fmla="*/ 168 h 226"/>
                <a:gd name="T66" fmla="*/ 116 w 151"/>
                <a:gd name="T67" fmla="*/ 164 h 226"/>
                <a:gd name="T68" fmla="*/ 132 w 151"/>
                <a:gd name="T69" fmla="*/ 160 h 226"/>
                <a:gd name="T70" fmla="*/ 139 w 151"/>
                <a:gd name="T71" fmla="*/ 156 h 226"/>
                <a:gd name="T72" fmla="*/ 147 w 151"/>
                <a:gd name="T73" fmla="*/ 152 h 226"/>
                <a:gd name="T74" fmla="*/ 151 w 151"/>
                <a:gd name="T75" fmla="*/ 145 h 226"/>
                <a:gd name="T76" fmla="*/ 147 w 151"/>
                <a:gd name="T77" fmla="*/ 14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226">
                  <a:moveTo>
                    <a:pt x="147" y="141"/>
                  </a:moveTo>
                  <a:cubicBezTo>
                    <a:pt x="147" y="137"/>
                    <a:pt x="147" y="137"/>
                    <a:pt x="147" y="137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36" y="129"/>
                    <a:pt x="136" y="129"/>
                    <a:pt x="136" y="129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8" y="106"/>
                    <a:pt x="128" y="106"/>
                    <a:pt x="128" y="106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97" y="4"/>
                    <a:pt x="97" y="4"/>
                    <a:pt x="97" y="4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7" y="117"/>
                    <a:pt x="7" y="117"/>
                    <a:pt x="7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1" y="124"/>
                    <a:pt x="0" y="131"/>
                    <a:pt x="1" y="134"/>
                  </a:cubicBezTo>
                  <a:cubicBezTo>
                    <a:pt x="2" y="137"/>
                    <a:pt x="1" y="151"/>
                    <a:pt x="1" y="153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5"/>
                    <a:pt x="2" y="165"/>
                    <a:pt x="2" y="165"/>
                  </a:cubicBezTo>
                  <a:cubicBezTo>
                    <a:pt x="9" y="192"/>
                    <a:pt x="9" y="192"/>
                    <a:pt x="9" y="192"/>
                  </a:cubicBezTo>
                  <a:cubicBezTo>
                    <a:pt x="9" y="218"/>
                    <a:pt x="9" y="218"/>
                    <a:pt x="9" y="218"/>
                  </a:cubicBezTo>
                  <a:cubicBezTo>
                    <a:pt x="13" y="225"/>
                    <a:pt x="13" y="225"/>
                    <a:pt x="13" y="225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8" y="199"/>
                    <a:pt x="38" y="199"/>
                    <a:pt x="38" y="199"/>
                  </a:cubicBezTo>
                  <a:cubicBezTo>
                    <a:pt x="42" y="203"/>
                    <a:pt x="42" y="203"/>
                    <a:pt x="42" y="203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50" y="195"/>
                    <a:pt x="50" y="195"/>
                    <a:pt x="50" y="195"/>
                  </a:cubicBezTo>
                  <a:cubicBezTo>
                    <a:pt x="50" y="199"/>
                    <a:pt x="50" y="199"/>
                    <a:pt x="50" y="199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1"/>
                    <a:pt x="57" y="191"/>
                    <a:pt x="57" y="191"/>
                  </a:cubicBezTo>
                  <a:cubicBezTo>
                    <a:pt x="61" y="187"/>
                    <a:pt x="61" y="187"/>
                    <a:pt x="61" y="187"/>
                  </a:cubicBezTo>
                  <a:cubicBezTo>
                    <a:pt x="65" y="191"/>
                    <a:pt x="65" y="191"/>
                    <a:pt x="65" y="191"/>
                  </a:cubicBezTo>
                  <a:cubicBezTo>
                    <a:pt x="69" y="184"/>
                    <a:pt x="69" y="184"/>
                    <a:pt x="69" y="184"/>
                  </a:cubicBezTo>
                  <a:cubicBezTo>
                    <a:pt x="69" y="180"/>
                    <a:pt x="69" y="180"/>
                    <a:pt x="69" y="180"/>
                  </a:cubicBezTo>
                  <a:cubicBezTo>
                    <a:pt x="73" y="172"/>
                    <a:pt x="73" y="172"/>
                    <a:pt x="73" y="172"/>
                  </a:cubicBezTo>
                  <a:cubicBezTo>
                    <a:pt x="73" y="168"/>
                    <a:pt x="73" y="168"/>
                    <a:pt x="73" y="168"/>
                  </a:cubicBezTo>
                  <a:cubicBezTo>
                    <a:pt x="77" y="164"/>
                    <a:pt x="77" y="164"/>
                    <a:pt x="77" y="16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72"/>
                    <a:pt x="85" y="172"/>
                    <a:pt x="85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104" y="172"/>
                    <a:pt x="104" y="172"/>
                    <a:pt x="104" y="172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2" y="168"/>
                    <a:pt x="112" y="168"/>
                    <a:pt x="112" y="168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32" y="160"/>
                    <a:pt x="132" y="160"/>
                    <a:pt x="132" y="160"/>
                  </a:cubicBezTo>
                  <a:cubicBezTo>
                    <a:pt x="132" y="156"/>
                    <a:pt x="132" y="156"/>
                    <a:pt x="132" y="156"/>
                  </a:cubicBezTo>
                  <a:cubicBezTo>
                    <a:pt x="139" y="156"/>
                    <a:pt x="139" y="156"/>
                    <a:pt x="139" y="156"/>
                  </a:cubicBezTo>
                  <a:cubicBezTo>
                    <a:pt x="139" y="152"/>
                    <a:pt x="139" y="152"/>
                    <a:pt x="139" y="152"/>
                  </a:cubicBezTo>
                  <a:cubicBezTo>
                    <a:pt x="147" y="152"/>
                    <a:pt x="147" y="152"/>
                    <a:pt x="147" y="152"/>
                  </a:cubicBezTo>
                  <a:cubicBezTo>
                    <a:pt x="151" y="148"/>
                    <a:pt x="151" y="148"/>
                    <a:pt x="151" y="148"/>
                  </a:cubicBezTo>
                  <a:cubicBezTo>
                    <a:pt x="151" y="145"/>
                    <a:pt x="151" y="145"/>
                    <a:pt x="151" y="145"/>
                  </a:cubicBezTo>
                  <a:cubicBezTo>
                    <a:pt x="147" y="145"/>
                    <a:pt x="147" y="145"/>
                    <a:pt x="147" y="145"/>
                  </a:cubicBezTo>
                  <a:lnTo>
                    <a:pt x="147" y="141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1" name="Louisiana">
              <a:extLst>
                <a:ext uri="{FF2B5EF4-FFF2-40B4-BE49-F238E27FC236}">
                  <a16:creationId xmlns:a16="http://schemas.microsoft.com/office/drawing/2014/main" id="{01C54F33-2770-4779-1C4B-271D2302B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030" y="4033984"/>
              <a:ext cx="760682" cy="822540"/>
            </a:xfrm>
            <a:custGeom>
              <a:avLst/>
              <a:gdLst>
                <a:gd name="T0" fmla="*/ 145 w 192"/>
                <a:gd name="T1" fmla="*/ 144 h 208"/>
                <a:gd name="T2" fmla="*/ 150 w 192"/>
                <a:gd name="T3" fmla="*/ 133 h 208"/>
                <a:gd name="T4" fmla="*/ 148 w 192"/>
                <a:gd name="T5" fmla="*/ 120 h 208"/>
                <a:gd name="T6" fmla="*/ 144 w 192"/>
                <a:gd name="T7" fmla="*/ 117 h 208"/>
                <a:gd name="T8" fmla="*/ 149 w 192"/>
                <a:gd name="T9" fmla="*/ 103 h 208"/>
                <a:gd name="T10" fmla="*/ 148 w 192"/>
                <a:gd name="T11" fmla="*/ 95 h 208"/>
                <a:gd name="T12" fmla="*/ 89 w 192"/>
                <a:gd name="T13" fmla="*/ 71 h 208"/>
                <a:gd name="T14" fmla="*/ 103 w 192"/>
                <a:gd name="T15" fmla="*/ 0 h 208"/>
                <a:gd name="T16" fmla="*/ 103 w 192"/>
                <a:gd name="T17" fmla="*/ 0 h 208"/>
                <a:gd name="T18" fmla="*/ 0 w 192"/>
                <a:gd name="T19" fmla="*/ 36 h 208"/>
                <a:gd name="T20" fmla="*/ 4 w 192"/>
                <a:gd name="T21" fmla="*/ 87 h 208"/>
                <a:gd name="T22" fmla="*/ 5 w 192"/>
                <a:gd name="T23" fmla="*/ 93 h 208"/>
                <a:gd name="T24" fmla="*/ 16 w 192"/>
                <a:gd name="T25" fmla="*/ 103 h 208"/>
                <a:gd name="T26" fmla="*/ 16 w 192"/>
                <a:gd name="T27" fmla="*/ 104 h 208"/>
                <a:gd name="T28" fmla="*/ 22 w 192"/>
                <a:gd name="T29" fmla="*/ 118 h 208"/>
                <a:gd name="T30" fmla="*/ 20 w 192"/>
                <a:gd name="T31" fmla="*/ 136 h 208"/>
                <a:gd name="T32" fmla="*/ 20 w 192"/>
                <a:gd name="T33" fmla="*/ 141 h 208"/>
                <a:gd name="T34" fmla="*/ 20 w 192"/>
                <a:gd name="T35" fmla="*/ 145 h 208"/>
                <a:gd name="T36" fmla="*/ 19 w 192"/>
                <a:gd name="T37" fmla="*/ 150 h 208"/>
                <a:gd name="T38" fmla="*/ 18 w 192"/>
                <a:gd name="T39" fmla="*/ 150 h 208"/>
                <a:gd name="T40" fmla="*/ 17 w 192"/>
                <a:gd name="T41" fmla="*/ 154 h 208"/>
                <a:gd name="T42" fmla="*/ 16 w 192"/>
                <a:gd name="T43" fmla="*/ 155 h 208"/>
                <a:gd name="T44" fmla="*/ 13 w 192"/>
                <a:gd name="T45" fmla="*/ 159 h 208"/>
                <a:gd name="T46" fmla="*/ 12 w 192"/>
                <a:gd name="T47" fmla="*/ 159 h 208"/>
                <a:gd name="T48" fmla="*/ 9 w 192"/>
                <a:gd name="T49" fmla="*/ 162 h 208"/>
                <a:gd name="T50" fmla="*/ 10 w 192"/>
                <a:gd name="T51" fmla="*/ 163 h 208"/>
                <a:gd name="T52" fmla="*/ 10 w 192"/>
                <a:gd name="T53" fmla="*/ 163 h 208"/>
                <a:gd name="T54" fmla="*/ 0 w 192"/>
                <a:gd name="T55" fmla="*/ 168 h 208"/>
                <a:gd name="T56" fmla="*/ 32 w 192"/>
                <a:gd name="T57" fmla="*/ 173 h 208"/>
                <a:gd name="T58" fmla="*/ 75 w 192"/>
                <a:gd name="T59" fmla="*/ 181 h 208"/>
                <a:gd name="T60" fmla="*/ 79 w 192"/>
                <a:gd name="T61" fmla="*/ 173 h 208"/>
                <a:gd name="T62" fmla="*/ 98 w 192"/>
                <a:gd name="T63" fmla="*/ 181 h 208"/>
                <a:gd name="T64" fmla="*/ 106 w 192"/>
                <a:gd name="T65" fmla="*/ 185 h 208"/>
                <a:gd name="T66" fmla="*/ 121 w 192"/>
                <a:gd name="T67" fmla="*/ 197 h 208"/>
                <a:gd name="T68" fmla="*/ 129 w 192"/>
                <a:gd name="T69" fmla="*/ 201 h 208"/>
                <a:gd name="T70" fmla="*/ 141 w 192"/>
                <a:gd name="T71" fmla="*/ 201 h 208"/>
                <a:gd name="T72" fmla="*/ 153 w 192"/>
                <a:gd name="T73" fmla="*/ 201 h 208"/>
                <a:gd name="T74" fmla="*/ 160 w 192"/>
                <a:gd name="T75" fmla="*/ 189 h 208"/>
                <a:gd name="T76" fmla="*/ 168 w 192"/>
                <a:gd name="T77" fmla="*/ 193 h 208"/>
                <a:gd name="T78" fmla="*/ 184 w 192"/>
                <a:gd name="T79" fmla="*/ 208 h 208"/>
                <a:gd name="T80" fmla="*/ 192 w 192"/>
                <a:gd name="T81" fmla="*/ 201 h 208"/>
                <a:gd name="T82" fmla="*/ 180 w 192"/>
                <a:gd name="T83" fmla="*/ 189 h 208"/>
                <a:gd name="T84" fmla="*/ 172 w 192"/>
                <a:gd name="T85" fmla="*/ 181 h 208"/>
                <a:gd name="T86" fmla="*/ 184 w 192"/>
                <a:gd name="T87" fmla="*/ 169 h 208"/>
                <a:gd name="T88" fmla="*/ 184 w 192"/>
                <a:gd name="T89" fmla="*/ 158 h 208"/>
                <a:gd name="T90" fmla="*/ 172 w 192"/>
                <a:gd name="T91" fmla="*/ 165 h 208"/>
                <a:gd name="T92" fmla="*/ 168 w 192"/>
                <a:gd name="T93" fmla="*/ 158 h 208"/>
                <a:gd name="T94" fmla="*/ 160 w 192"/>
                <a:gd name="T95" fmla="*/ 158 h 208"/>
                <a:gd name="T96" fmla="*/ 149 w 192"/>
                <a:gd name="T97" fmla="*/ 162 h 208"/>
                <a:gd name="T98" fmla="*/ 145 w 192"/>
                <a:gd name="T99" fmla="*/ 150 h 208"/>
                <a:gd name="T100" fmla="*/ 146 w 192"/>
                <a:gd name="T101" fmla="*/ 14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208">
                  <a:moveTo>
                    <a:pt x="145" y="149"/>
                  </a:moveTo>
                  <a:cubicBezTo>
                    <a:pt x="145" y="144"/>
                    <a:pt x="145" y="144"/>
                    <a:pt x="145" y="144"/>
                  </a:cubicBezTo>
                  <a:cubicBezTo>
                    <a:pt x="147" y="144"/>
                    <a:pt x="150" y="143"/>
                    <a:pt x="150" y="141"/>
                  </a:cubicBezTo>
                  <a:cubicBezTo>
                    <a:pt x="150" y="133"/>
                    <a:pt x="150" y="133"/>
                    <a:pt x="150" y="133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4" y="117"/>
                    <a:pt x="144" y="117"/>
                    <a:pt x="144" y="117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5"/>
                    <a:pt x="148" y="105"/>
                    <a:pt x="149" y="103"/>
                  </a:cubicBezTo>
                  <a:cubicBezTo>
                    <a:pt x="150" y="102"/>
                    <a:pt x="150" y="101"/>
                    <a:pt x="149" y="100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90"/>
                    <a:pt x="4" y="92"/>
                    <a:pt x="5" y="93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5" y="101"/>
                    <a:pt x="16" y="102"/>
                    <a:pt x="16" y="103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3" y="115"/>
                    <a:pt x="23" y="116"/>
                    <a:pt x="22" y="118"/>
                  </a:cubicBezTo>
                  <a:cubicBezTo>
                    <a:pt x="21" y="120"/>
                    <a:pt x="20" y="122"/>
                    <a:pt x="20" y="125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0" y="139"/>
                    <a:pt x="20" y="141"/>
                    <a:pt x="20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43"/>
                    <a:pt x="20" y="144"/>
                    <a:pt x="20" y="145"/>
                  </a:cubicBezTo>
                  <a:cubicBezTo>
                    <a:pt x="19" y="147"/>
                    <a:pt x="19" y="149"/>
                    <a:pt x="19" y="149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6" y="155"/>
                    <a:pt x="16" y="155"/>
                    <a:pt x="16" y="155"/>
                  </a:cubicBezTo>
                  <a:cubicBezTo>
                    <a:pt x="16" y="155"/>
                    <a:pt x="15" y="155"/>
                    <a:pt x="15" y="156"/>
                  </a:cubicBezTo>
                  <a:cubicBezTo>
                    <a:pt x="14" y="158"/>
                    <a:pt x="13" y="159"/>
                    <a:pt x="13" y="159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12" y="159"/>
                    <a:pt x="12" y="159"/>
                    <a:pt x="12" y="159"/>
                  </a:cubicBezTo>
                  <a:cubicBezTo>
                    <a:pt x="12" y="159"/>
                    <a:pt x="12" y="160"/>
                    <a:pt x="11" y="161"/>
                  </a:cubicBezTo>
                  <a:cubicBezTo>
                    <a:pt x="9" y="162"/>
                    <a:pt x="9" y="162"/>
                    <a:pt x="9" y="162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10" y="163"/>
                    <a:pt x="10" y="163"/>
                    <a:pt x="10" y="163"/>
                  </a:cubicBezTo>
                  <a:cubicBezTo>
                    <a:pt x="9" y="165"/>
                    <a:pt x="6" y="167"/>
                    <a:pt x="1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32" y="173"/>
                    <a:pt x="32" y="173"/>
                    <a:pt x="32" y="173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5" y="201"/>
                    <a:pt x="125" y="201"/>
                    <a:pt x="125" y="201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37" y="197"/>
                    <a:pt x="137" y="197"/>
                    <a:pt x="137" y="197"/>
                  </a:cubicBezTo>
                  <a:cubicBezTo>
                    <a:pt x="141" y="201"/>
                    <a:pt x="141" y="201"/>
                    <a:pt x="141" y="201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53" y="201"/>
                    <a:pt x="153" y="201"/>
                    <a:pt x="153" y="201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68" y="193"/>
                    <a:pt x="168" y="193"/>
                    <a:pt x="168" y="193"/>
                  </a:cubicBezTo>
                  <a:cubicBezTo>
                    <a:pt x="176" y="197"/>
                    <a:pt x="176" y="197"/>
                    <a:pt x="176" y="197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92" y="205"/>
                    <a:pt x="192" y="205"/>
                    <a:pt x="192" y="205"/>
                  </a:cubicBezTo>
                  <a:cubicBezTo>
                    <a:pt x="192" y="201"/>
                    <a:pt x="192" y="201"/>
                    <a:pt x="192" y="201"/>
                  </a:cubicBezTo>
                  <a:cubicBezTo>
                    <a:pt x="192" y="197"/>
                    <a:pt x="192" y="197"/>
                    <a:pt x="192" y="197"/>
                  </a:cubicBezTo>
                  <a:cubicBezTo>
                    <a:pt x="180" y="189"/>
                    <a:pt x="180" y="189"/>
                    <a:pt x="180" y="189"/>
                  </a:cubicBezTo>
                  <a:cubicBezTo>
                    <a:pt x="172" y="185"/>
                    <a:pt x="172" y="185"/>
                    <a:pt x="172" y="185"/>
                  </a:cubicBezTo>
                  <a:cubicBezTo>
                    <a:pt x="172" y="181"/>
                    <a:pt x="172" y="181"/>
                    <a:pt x="172" y="181"/>
                  </a:cubicBezTo>
                  <a:cubicBezTo>
                    <a:pt x="176" y="177"/>
                    <a:pt x="176" y="177"/>
                    <a:pt x="176" y="177"/>
                  </a:cubicBezTo>
                  <a:cubicBezTo>
                    <a:pt x="184" y="169"/>
                    <a:pt x="184" y="169"/>
                    <a:pt x="184" y="169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2" y="165"/>
                    <a:pt x="172" y="165"/>
                    <a:pt x="172" y="165"/>
                  </a:cubicBezTo>
                  <a:cubicBezTo>
                    <a:pt x="168" y="165"/>
                    <a:pt x="168" y="165"/>
                    <a:pt x="168" y="165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64" y="158"/>
                    <a:pt x="164" y="158"/>
                    <a:pt x="164" y="158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49" y="162"/>
                    <a:pt x="149" y="162"/>
                    <a:pt x="149" y="162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45" y="150"/>
                    <a:pt x="145" y="150"/>
                    <a:pt x="145" y="150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6" y="149"/>
                    <a:pt x="146" y="149"/>
                    <a:pt x="146" y="149"/>
                  </a:cubicBezTo>
                  <a:lnTo>
                    <a:pt x="145" y="149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2" name="Kentucky">
              <a:extLst>
                <a:ext uri="{FF2B5EF4-FFF2-40B4-BE49-F238E27FC236}">
                  <a16:creationId xmlns:a16="http://schemas.microsoft.com/office/drawing/2014/main" id="{AF522C0C-8DA1-D31C-DA24-F4E8D4062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823" y="2955654"/>
              <a:ext cx="1138515" cy="424644"/>
            </a:xfrm>
            <a:custGeom>
              <a:avLst/>
              <a:gdLst>
                <a:gd name="T0" fmla="*/ 284 w 288"/>
                <a:gd name="T1" fmla="*/ 65 h 107"/>
                <a:gd name="T2" fmla="*/ 282 w 288"/>
                <a:gd name="T3" fmla="*/ 65 h 107"/>
                <a:gd name="T4" fmla="*/ 279 w 288"/>
                <a:gd name="T5" fmla="*/ 64 h 107"/>
                <a:gd name="T6" fmla="*/ 272 w 288"/>
                <a:gd name="T7" fmla="*/ 58 h 107"/>
                <a:gd name="T8" fmla="*/ 270 w 288"/>
                <a:gd name="T9" fmla="*/ 51 h 107"/>
                <a:gd name="T10" fmla="*/ 271 w 288"/>
                <a:gd name="T11" fmla="*/ 42 h 107"/>
                <a:gd name="T12" fmla="*/ 274 w 288"/>
                <a:gd name="T13" fmla="*/ 32 h 107"/>
                <a:gd name="T14" fmla="*/ 272 w 288"/>
                <a:gd name="T15" fmla="*/ 28 h 107"/>
                <a:gd name="T16" fmla="*/ 252 w 288"/>
                <a:gd name="T17" fmla="*/ 21 h 107"/>
                <a:gd name="T18" fmla="*/ 240 w 288"/>
                <a:gd name="T19" fmla="*/ 17 h 107"/>
                <a:gd name="T20" fmla="*/ 232 w 288"/>
                <a:gd name="T21" fmla="*/ 18 h 107"/>
                <a:gd name="T22" fmla="*/ 203 w 288"/>
                <a:gd name="T23" fmla="*/ 12 h 107"/>
                <a:gd name="T24" fmla="*/ 193 w 288"/>
                <a:gd name="T25" fmla="*/ 0 h 107"/>
                <a:gd name="T26" fmla="*/ 183 w 288"/>
                <a:gd name="T27" fmla="*/ 0 h 107"/>
                <a:gd name="T28" fmla="*/ 171 w 288"/>
                <a:gd name="T29" fmla="*/ 5 h 107"/>
                <a:gd name="T30" fmla="*/ 171 w 288"/>
                <a:gd name="T31" fmla="*/ 5 h 107"/>
                <a:gd name="T32" fmla="*/ 158 w 288"/>
                <a:gd name="T33" fmla="*/ 18 h 107"/>
                <a:gd name="T34" fmla="*/ 151 w 288"/>
                <a:gd name="T35" fmla="*/ 25 h 107"/>
                <a:gd name="T36" fmla="*/ 133 w 288"/>
                <a:gd name="T37" fmla="*/ 35 h 107"/>
                <a:gd name="T38" fmla="*/ 136 w 288"/>
                <a:gd name="T39" fmla="*/ 40 h 107"/>
                <a:gd name="T40" fmla="*/ 136 w 288"/>
                <a:gd name="T41" fmla="*/ 47 h 107"/>
                <a:gd name="T42" fmla="*/ 129 w 288"/>
                <a:gd name="T43" fmla="*/ 46 h 107"/>
                <a:gd name="T44" fmla="*/ 122 w 288"/>
                <a:gd name="T45" fmla="*/ 40 h 107"/>
                <a:gd name="T46" fmla="*/ 121 w 288"/>
                <a:gd name="T47" fmla="*/ 41 h 107"/>
                <a:gd name="T48" fmla="*/ 108 w 288"/>
                <a:gd name="T49" fmla="*/ 47 h 107"/>
                <a:gd name="T50" fmla="*/ 103 w 288"/>
                <a:gd name="T51" fmla="*/ 47 h 107"/>
                <a:gd name="T52" fmla="*/ 94 w 288"/>
                <a:gd name="T53" fmla="*/ 47 h 107"/>
                <a:gd name="T54" fmla="*/ 88 w 288"/>
                <a:gd name="T55" fmla="*/ 48 h 107"/>
                <a:gd name="T56" fmla="*/ 78 w 288"/>
                <a:gd name="T57" fmla="*/ 47 h 107"/>
                <a:gd name="T58" fmla="*/ 68 w 288"/>
                <a:gd name="T59" fmla="*/ 41 h 107"/>
                <a:gd name="T60" fmla="*/ 62 w 288"/>
                <a:gd name="T61" fmla="*/ 48 h 107"/>
                <a:gd name="T62" fmla="*/ 63 w 288"/>
                <a:gd name="T63" fmla="*/ 49 h 107"/>
                <a:gd name="T64" fmla="*/ 60 w 288"/>
                <a:gd name="T65" fmla="*/ 54 h 107"/>
                <a:gd name="T66" fmla="*/ 56 w 288"/>
                <a:gd name="T67" fmla="*/ 51 h 107"/>
                <a:gd name="T68" fmla="*/ 41 w 288"/>
                <a:gd name="T69" fmla="*/ 51 h 107"/>
                <a:gd name="T70" fmla="*/ 33 w 288"/>
                <a:gd name="T71" fmla="*/ 53 h 107"/>
                <a:gd name="T72" fmla="*/ 22 w 288"/>
                <a:gd name="T73" fmla="*/ 63 h 107"/>
                <a:gd name="T74" fmla="*/ 12 w 288"/>
                <a:gd name="T75" fmla="*/ 63 h 107"/>
                <a:gd name="T76" fmla="*/ 8 w 288"/>
                <a:gd name="T77" fmla="*/ 92 h 107"/>
                <a:gd name="T78" fmla="*/ 0 w 288"/>
                <a:gd name="T79" fmla="*/ 106 h 107"/>
                <a:gd name="T80" fmla="*/ 56 w 288"/>
                <a:gd name="T81" fmla="*/ 107 h 107"/>
                <a:gd name="T82" fmla="*/ 264 w 288"/>
                <a:gd name="T83" fmla="*/ 94 h 107"/>
                <a:gd name="T84" fmla="*/ 265 w 288"/>
                <a:gd name="T85" fmla="*/ 94 h 107"/>
                <a:gd name="T86" fmla="*/ 271 w 288"/>
                <a:gd name="T87" fmla="*/ 90 h 107"/>
                <a:gd name="T88" fmla="*/ 288 w 288"/>
                <a:gd name="T89" fmla="*/ 81 h 107"/>
                <a:gd name="T90" fmla="*/ 288 w 288"/>
                <a:gd name="T91" fmla="*/ 76 h 107"/>
                <a:gd name="T92" fmla="*/ 288 w 288"/>
                <a:gd name="T93" fmla="*/ 71 h 107"/>
                <a:gd name="T94" fmla="*/ 286 w 288"/>
                <a:gd name="T95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8" h="107">
                  <a:moveTo>
                    <a:pt x="286" y="68"/>
                  </a:moveTo>
                  <a:cubicBezTo>
                    <a:pt x="285" y="67"/>
                    <a:pt x="284" y="66"/>
                    <a:pt x="284" y="65"/>
                  </a:cubicBezTo>
                  <a:cubicBezTo>
                    <a:pt x="283" y="64"/>
                    <a:pt x="283" y="64"/>
                    <a:pt x="283" y="64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81" y="65"/>
                    <a:pt x="281" y="65"/>
                    <a:pt x="281" y="65"/>
                  </a:cubicBezTo>
                  <a:cubicBezTo>
                    <a:pt x="280" y="65"/>
                    <a:pt x="279" y="65"/>
                    <a:pt x="279" y="64"/>
                  </a:cubicBezTo>
                  <a:cubicBezTo>
                    <a:pt x="277" y="62"/>
                    <a:pt x="276" y="61"/>
                    <a:pt x="275" y="60"/>
                  </a:cubicBezTo>
                  <a:cubicBezTo>
                    <a:pt x="274" y="59"/>
                    <a:pt x="273" y="59"/>
                    <a:pt x="272" y="58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0" y="50"/>
                    <a:pt x="270" y="50"/>
                    <a:pt x="270" y="49"/>
                  </a:cubicBezTo>
                  <a:cubicBezTo>
                    <a:pt x="270" y="47"/>
                    <a:pt x="271" y="44"/>
                    <a:pt x="271" y="42"/>
                  </a:cubicBezTo>
                  <a:cubicBezTo>
                    <a:pt x="271" y="41"/>
                    <a:pt x="271" y="39"/>
                    <a:pt x="272" y="36"/>
                  </a:cubicBezTo>
                  <a:cubicBezTo>
                    <a:pt x="274" y="32"/>
                    <a:pt x="274" y="32"/>
                    <a:pt x="274" y="32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1"/>
                    <a:pt x="246" y="21"/>
                    <a:pt x="243" y="18"/>
                  </a:cubicBezTo>
                  <a:cubicBezTo>
                    <a:pt x="242" y="18"/>
                    <a:pt x="241" y="17"/>
                    <a:pt x="240" y="17"/>
                  </a:cubicBezTo>
                  <a:cubicBezTo>
                    <a:pt x="237" y="17"/>
                    <a:pt x="235" y="18"/>
                    <a:pt x="235" y="18"/>
                  </a:cubicBezTo>
                  <a:cubicBezTo>
                    <a:pt x="232" y="18"/>
                    <a:pt x="232" y="18"/>
                    <a:pt x="232" y="18"/>
                  </a:cubicBezTo>
                  <a:cubicBezTo>
                    <a:pt x="229" y="18"/>
                    <a:pt x="228" y="13"/>
                    <a:pt x="227" y="12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78" y="5"/>
                    <a:pt x="178" y="5"/>
                    <a:pt x="178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5"/>
                    <a:pt x="165" y="9"/>
                    <a:pt x="161" y="9"/>
                  </a:cubicBezTo>
                  <a:cubicBezTo>
                    <a:pt x="157" y="10"/>
                    <a:pt x="158" y="17"/>
                    <a:pt x="158" y="18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1" y="25"/>
                    <a:pt x="144" y="30"/>
                    <a:pt x="136" y="33"/>
                  </a:cubicBezTo>
                  <a:cubicBezTo>
                    <a:pt x="134" y="34"/>
                    <a:pt x="133" y="35"/>
                    <a:pt x="133" y="35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6" y="37"/>
                    <a:pt x="137" y="38"/>
                    <a:pt x="136" y="40"/>
                  </a:cubicBezTo>
                  <a:cubicBezTo>
                    <a:pt x="135" y="42"/>
                    <a:pt x="135" y="44"/>
                    <a:pt x="136" y="45"/>
                  </a:cubicBezTo>
                  <a:cubicBezTo>
                    <a:pt x="136" y="47"/>
                    <a:pt x="136" y="47"/>
                    <a:pt x="136" y="47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29" y="46"/>
                    <a:pt x="129" y="46"/>
                    <a:pt x="129" y="46"/>
                  </a:cubicBezTo>
                  <a:cubicBezTo>
                    <a:pt x="128" y="45"/>
                    <a:pt x="126" y="42"/>
                    <a:pt x="124" y="41"/>
                  </a:cubicBezTo>
                  <a:cubicBezTo>
                    <a:pt x="123" y="40"/>
                    <a:pt x="123" y="40"/>
                    <a:pt x="122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1" y="41"/>
                    <a:pt x="121" y="41"/>
                    <a:pt x="121" y="41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1" y="47"/>
                    <a:pt x="98" y="47"/>
                  </a:cubicBezTo>
                  <a:cubicBezTo>
                    <a:pt x="97" y="47"/>
                    <a:pt x="95" y="47"/>
                    <a:pt x="94" y="47"/>
                  </a:cubicBezTo>
                  <a:cubicBezTo>
                    <a:pt x="92" y="48"/>
                    <a:pt x="91" y="48"/>
                    <a:pt x="91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7"/>
                    <a:pt x="89" y="47"/>
                    <a:pt x="89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7"/>
                    <a:pt x="63" y="47"/>
                    <a:pt x="62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2" y="51"/>
                  </a:cubicBezTo>
                  <a:cubicBezTo>
                    <a:pt x="62" y="53"/>
                    <a:pt x="61" y="54"/>
                    <a:pt x="60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8" y="54"/>
                    <a:pt x="56" y="52"/>
                    <a:pt x="5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7" y="52"/>
                    <a:pt x="34" y="53"/>
                    <a:pt x="33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7" y="85"/>
                    <a:pt x="9" y="91"/>
                    <a:pt x="8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264" y="94"/>
                    <a:pt x="264" y="94"/>
                    <a:pt x="264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5" y="94"/>
                    <a:pt x="265" y="94"/>
                    <a:pt x="265" y="94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2"/>
                    <a:pt x="270" y="90"/>
                    <a:pt x="271" y="90"/>
                  </a:cubicBezTo>
                  <a:cubicBezTo>
                    <a:pt x="274" y="88"/>
                    <a:pt x="277" y="86"/>
                    <a:pt x="278" y="85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7" y="80"/>
                    <a:pt x="287" y="80"/>
                    <a:pt x="287" y="80"/>
                  </a:cubicBezTo>
                  <a:cubicBezTo>
                    <a:pt x="287" y="79"/>
                    <a:pt x="287" y="77"/>
                    <a:pt x="288" y="76"/>
                  </a:cubicBezTo>
                  <a:cubicBezTo>
                    <a:pt x="288" y="74"/>
                    <a:pt x="288" y="74"/>
                    <a:pt x="288" y="73"/>
                  </a:cubicBezTo>
                  <a:cubicBezTo>
                    <a:pt x="288" y="72"/>
                    <a:pt x="288" y="72"/>
                    <a:pt x="288" y="71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8" y="70"/>
                    <a:pt x="287" y="69"/>
                    <a:pt x="286" y="68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3" name="Kansas">
              <a:extLst>
                <a:ext uri="{FF2B5EF4-FFF2-40B4-BE49-F238E27FC236}">
                  <a16:creationId xmlns:a16="http://schemas.microsoft.com/office/drawing/2014/main" id="{3F770400-DC1E-0D1F-67CC-143A09D92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297" y="2616273"/>
              <a:ext cx="1126813" cy="573437"/>
            </a:xfrm>
            <a:custGeom>
              <a:avLst/>
              <a:gdLst>
                <a:gd name="T0" fmla="*/ 285 w 285"/>
                <a:gd name="T1" fmla="*/ 144 h 145"/>
                <a:gd name="T2" fmla="*/ 285 w 285"/>
                <a:gd name="T3" fmla="*/ 54 h 145"/>
                <a:gd name="T4" fmla="*/ 285 w 285"/>
                <a:gd name="T5" fmla="*/ 53 h 145"/>
                <a:gd name="T6" fmla="*/ 282 w 285"/>
                <a:gd name="T7" fmla="*/ 50 h 145"/>
                <a:gd name="T8" fmla="*/ 273 w 285"/>
                <a:gd name="T9" fmla="*/ 42 h 145"/>
                <a:gd name="T10" fmla="*/ 273 w 285"/>
                <a:gd name="T11" fmla="*/ 35 h 145"/>
                <a:gd name="T12" fmla="*/ 270 w 285"/>
                <a:gd name="T13" fmla="*/ 35 h 145"/>
                <a:gd name="T14" fmla="*/ 269 w 285"/>
                <a:gd name="T15" fmla="*/ 16 h 145"/>
                <a:gd name="T16" fmla="*/ 269 w 285"/>
                <a:gd name="T17" fmla="*/ 15 h 145"/>
                <a:gd name="T18" fmla="*/ 269 w 285"/>
                <a:gd name="T19" fmla="*/ 15 h 145"/>
                <a:gd name="T20" fmla="*/ 269 w 285"/>
                <a:gd name="T21" fmla="*/ 15 h 145"/>
                <a:gd name="T22" fmla="*/ 269 w 285"/>
                <a:gd name="T23" fmla="*/ 15 h 145"/>
                <a:gd name="T24" fmla="*/ 265 w 285"/>
                <a:gd name="T25" fmla="*/ 13 h 145"/>
                <a:gd name="T26" fmla="*/ 261 w 285"/>
                <a:gd name="T27" fmla="*/ 13 h 145"/>
                <a:gd name="T28" fmla="*/ 256 w 285"/>
                <a:gd name="T29" fmla="*/ 13 h 145"/>
                <a:gd name="T30" fmla="*/ 256 w 285"/>
                <a:gd name="T31" fmla="*/ 7 h 145"/>
                <a:gd name="T32" fmla="*/ 251 w 285"/>
                <a:gd name="T33" fmla="*/ 0 h 145"/>
                <a:gd name="T34" fmla="*/ 251 w 285"/>
                <a:gd name="T35" fmla="*/ 0 h 145"/>
                <a:gd name="T36" fmla="*/ 1 w 285"/>
                <a:gd name="T37" fmla="*/ 0 h 145"/>
                <a:gd name="T38" fmla="*/ 0 w 285"/>
                <a:gd name="T39" fmla="*/ 0 h 145"/>
                <a:gd name="T40" fmla="*/ 0 w 285"/>
                <a:gd name="T41" fmla="*/ 1 h 145"/>
                <a:gd name="T42" fmla="*/ 0 w 285"/>
                <a:gd name="T43" fmla="*/ 145 h 145"/>
                <a:gd name="T44" fmla="*/ 1 w 285"/>
                <a:gd name="T45" fmla="*/ 145 h 145"/>
                <a:gd name="T46" fmla="*/ 285 w 285"/>
                <a:gd name="T47" fmla="*/ 145 h 145"/>
                <a:gd name="T48" fmla="*/ 285 w 285"/>
                <a:gd name="T49" fmla="*/ 145 h 145"/>
                <a:gd name="T50" fmla="*/ 285 w 285"/>
                <a:gd name="T51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5" h="145">
                  <a:moveTo>
                    <a:pt x="285" y="144"/>
                  </a:moveTo>
                  <a:cubicBezTo>
                    <a:pt x="285" y="54"/>
                    <a:pt x="285" y="54"/>
                    <a:pt x="285" y="54"/>
                  </a:cubicBezTo>
                  <a:cubicBezTo>
                    <a:pt x="285" y="53"/>
                    <a:pt x="285" y="53"/>
                    <a:pt x="285" y="53"/>
                  </a:cubicBezTo>
                  <a:cubicBezTo>
                    <a:pt x="284" y="53"/>
                    <a:pt x="283" y="52"/>
                    <a:pt x="282" y="50"/>
                  </a:cubicBezTo>
                  <a:cubicBezTo>
                    <a:pt x="273" y="42"/>
                    <a:pt x="273" y="42"/>
                    <a:pt x="273" y="42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35"/>
                    <a:pt x="270" y="35"/>
                    <a:pt x="270" y="35"/>
                  </a:cubicBezTo>
                  <a:cubicBezTo>
                    <a:pt x="269" y="16"/>
                    <a:pt x="269" y="16"/>
                    <a:pt x="269" y="16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68" y="14"/>
                    <a:pt x="267" y="13"/>
                    <a:pt x="265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7"/>
                    <a:pt x="256" y="7"/>
                    <a:pt x="256" y="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285" y="145"/>
                    <a:pt x="285" y="145"/>
                    <a:pt x="285" y="145"/>
                  </a:cubicBezTo>
                  <a:cubicBezTo>
                    <a:pt x="285" y="145"/>
                    <a:pt x="285" y="145"/>
                    <a:pt x="285" y="145"/>
                  </a:cubicBezTo>
                  <a:lnTo>
                    <a:pt x="285" y="144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 dirty="0">
                <a:solidFill>
                  <a:schemeClr val="lt1"/>
                </a:solidFill>
              </a:endParaRPr>
            </a:p>
          </p:txBody>
        </p:sp>
        <p:sp>
          <p:nvSpPr>
            <p:cNvPr id="134" name="Iowa">
              <a:extLst>
                <a:ext uri="{FF2B5EF4-FFF2-40B4-BE49-F238E27FC236}">
                  <a16:creationId xmlns:a16="http://schemas.microsoft.com/office/drawing/2014/main" id="{7A088FDB-E511-0D77-C527-6C419DEEE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5134" y="1974291"/>
              <a:ext cx="971333" cy="625264"/>
            </a:xfrm>
            <a:custGeom>
              <a:avLst/>
              <a:gdLst>
                <a:gd name="T0" fmla="*/ 0 w 246"/>
                <a:gd name="T1" fmla="*/ 40 h 158"/>
                <a:gd name="T2" fmla="*/ 0 w 246"/>
                <a:gd name="T3" fmla="*/ 40 h 158"/>
                <a:gd name="T4" fmla="*/ 12 w 246"/>
                <a:gd name="T5" fmla="*/ 59 h 158"/>
                <a:gd name="T6" fmla="*/ 12 w 246"/>
                <a:gd name="T7" fmla="*/ 89 h 158"/>
                <a:gd name="T8" fmla="*/ 24 w 246"/>
                <a:gd name="T9" fmla="*/ 94 h 158"/>
                <a:gd name="T10" fmla="*/ 24 w 246"/>
                <a:gd name="T11" fmla="*/ 120 h 158"/>
                <a:gd name="T12" fmla="*/ 26 w 246"/>
                <a:gd name="T13" fmla="*/ 138 h 158"/>
                <a:gd name="T14" fmla="*/ 26 w 246"/>
                <a:gd name="T15" fmla="*/ 139 h 158"/>
                <a:gd name="T16" fmla="*/ 26 w 246"/>
                <a:gd name="T17" fmla="*/ 139 h 158"/>
                <a:gd name="T18" fmla="*/ 26 w 246"/>
                <a:gd name="T19" fmla="*/ 139 h 158"/>
                <a:gd name="T20" fmla="*/ 188 w 246"/>
                <a:gd name="T21" fmla="*/ 139 h 158"/>
                <a:gd name="T22" fmla="*/ 195 w 246"/>
                <a:gd name="T23" fmla="*/ 158 h 158"/>
                <a:gd name="T24" fmla="*/ 195 w 246"/>
                <a:gd name="T25" fmla="*/ 158 h 158"/>
                <a:gd name="T26" fmla="*/ 210 w 246"/>
                <a:gd name="T27" fmla="*/ 139 h 158"/>
                <a:gd name="T28" fmla="*/ 215 w 246"/>
                <a:gd name="T29" fmla="*/ 118 h 158"/>
                <a:gd name="T30" fmla="*/ 224 w 246"/>
                <a:gd name="T31" fmla="*/ 101 h 158"/>
                <a:gd name="T32" fmla="*/ 234 w 246"/>
                <a:gd name="T33" fmla="*/ 89 h 158"/>
                <a:gd name="T34" fmla="*/ 246 w 246"/>
                <a:gd name="T35" fmla="*/ 68 h 158"/>
                <a:gd name="T36" fmla="*/ 234 w 246"/>
                <a:gd name="T37" fmla="*/ 56 h 158"/>
                <a:gd name="T38" fmla="*/ 228 w 246"/>
                <a:gd name="T39" fmla="*/ 49 h 158"/>
                <a:gd name="T40" fmla="*/ 228 w 246"/>
                <a:gd name="T41" fmla="*/ 49 h 158"/>
                <a:gd name="T42" fmla="*/ 224 w 246"/>
                <a:gd name="T43" fmla="*/ 44 h 158"/>
                <a:gd name="T44" fmla="*/ 212 w 246"/>
                <a:gd name="T45" fmla="*/ 25 h 158"/>
                <a:gd name="T46" fmla="*/ 205 w 246"/>
                <a:gd name="T47" fmla="*/ 14 h 158"/>
                <a:gd name="T48" fmla="*/ 205 w 246"/>
                <a:gd name="T49" fmla="*/ 14 h 158"/>
                <a:gd name="T50" fmla="*/ 203 w 246"/>
                <a:gd name="T51" fmla="*/ 0 h 158"/>
                <a:gd name="T52" fmla="*/ 13 w 246"/>
                <a:gd name="T53" fmla="*/ 0 h 158"/>
                <a:gd name="T54" fmla="*/ 13 w 246"/>
                <a:gd name="T55" fmla="*/ 27 h 158"/>
                <a:gd name="T56" fmla="*/ 0 w 246"/>
                <a:gd name="T57" fmla="*/ 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158"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195" y="158"/>
                    <a:pt x="195" y="158"/>
                    <a:pt x="195" y="158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15" y="118"/>
                    <a:pt x="215" y="118"/>
                    <a:pt x="215" y="118"/>
                  </a:cubicBezTo>
                  <a:cubicBezTo>
                    <a:pt x="224" y="101"/>
                    <a:pt x="224" y="101"/>
                    <a:pt x="224" y="101"/>
                  </a:cubicBezTo>
                  <a:cubicBezTo>
                    <a:pt x="234" y="89"/>
                    <a:pt x="234" y="89"/>
                    <a:pt x="234" y="89"/>
                  </a:cubicBezTo>
                  <a:cubicBezTo>
                    <a:pt x="246" y="68"/>
                    <a:pt x="246" y="68"/>
                    <a:pt x="246" y="68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8" y="49"/>
                    <a:pt x="228" y="49"/>
                    <a:pt x="228" y="49"/>
                  </a:cubicBezTo>
                  <a:cubicBezTo>
                    <a:pt x="224" y="44"/>
                    <a:pt x="224" y="44"/>
                    <a:pt x="224" y="44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5" y="12"/>
                    <a:pt x="204" y="6"/>
                    <a:pt x="20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27"/>
                    <a:pt x="13" y="27"/>
                    <a:pt x="13" y="27"/>
                  </a:cubicBezTo>
                  <a:lnTo>
                    <a:pt x="0" y="4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5" name="Indiana">
              <a:extLst>
                <a:ext uri="{FF2B5EF4-FFF2-40B4-BE49-F238E27FC236}">
                  <a16:creationId xmlns:a16="http://schemas.microsoft.com/office/drawing/2014/main" id="{D6B8E509-B38A-D2C0-2819-9255BB14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990" y="2397264"/>
              <a:ext cx="561734" cy="772385"/>
            </a:xfrm>
            <a:custGeom>
              <a:avLst/>
              <a:gdLst>
                <a:gd name="T0" fmla="*/ 35 w 142"/>
                <a:gd name="T1" fmla="*/ 142 h 195"/>
                <a:gd name="T2" fmla="*/ 30 w 142"/>
                <a:gd name="T3" fmla="*/ 149 h 195"/>
                <a:gd name="T4" fmla="*/ 23 w 142"/>
                <a:gd name="T5" fmla="*/ 153 h 195"/>
                <a:gd name="T6" fmla="*/ 23 w 142"/>
                <a:gd name="T7" fmla="*/ 160 h 195"/>
                <a:gd name="T8" fmla="*/ 19 w 142"/>
                <a:gd name="T9" fmla="*/ 164 h 195"/>
                <a:gd name="T10" fmla="*/ 15 w 142"/>
                <a:gd name="T11" fmla="*/ 171 h 195"/>
                <a:gd name="T12" fmla="*/ 9 w 142"/>
                <a:gd name="T13" fmla="*/ 177 h 195"/>
                <a:gd name="T14" fmla="*/ 5 w 142"/>
                <a:gd name="T15" fmla="*/ 183 h 195"/>
                <a:gd name="T16" fmla="*/ 4 w 142"/>
                <a:gd name="T17" fmla="*/ 185 h 195"/>
                <a:gd name="T18" fmla="*/ 2 w 142"/>
                <a:gd name="T19" fmla="*/ 189 h 195"/>
                <a:gd name="T20" fmla="*/ 2 w 142"/>
                <a:gd name="T21" fmla="*/ 191 h 195"/>
                <a:gd name="T22" fmla="*/ 1 w 142"/>
                <a:gd name="T23" fmla="*/ 191 h 195"/>
                <a:gd name="T24" fmla="*/ 0 w 142"/>
                <a:gd name="T25" fmla="*/ 192 h 195"/>
                <a:gd name="T26" fmla="*/ 0 w 142"/>
                <a:gd name="T27" fmla="*/ 192 h 195"/>
                <a:gd name="T28" fmla="*/ 15 w 142"/>
                <a:gd name="T29" fmla="*/ 192 h 195"/>
                <a:gd name="T30" fmla="*/ 19 w 142"/>
                <a:gd name="T31" fmla="*/ 195 h 195"/>
                <a:gd name="T32" fmla="*/ 19 w 142"/>
                <a:gd name="T33" fmla="*/ 195 h 195"/>
                <a:gd name="T34" fmla="*/ 21 w 142"/>
                <a:gd name="T35" fmla="*/ 192 h 195"/>
                <a:gd name="T36" fmla="*/ 22 w 142"/>
                <a:gd name="T37" fmla="*/ 190 h 195"/>
                <a:gd name="T38" fmla="*/ 22 w 142"/>
                <a:gd name="T39" fmla="*/ 189 h 195"/>
                <a:gd name="T40" fmla="*/ 21 w 142"/>
                <a:gd name="T41" fmla="*/ 189 h 195"/>
                <a:gd name="T42" fmla="*/ 23 w 142"/>
                <a:gd name="T43" fmla="*/ 187 h 195"/>
                <a:gd name="T44" fmla="*/ 27 w 142"/>
                <a:gd name="T45" fmla="*/ 182 h 195"/>
                <a:gd name="T46" fmla="*/ 29 w 142"/>
                <a:gd name="T47" fmla="*/ 186 h 195"/>
                <a:gd name="T48" fmla="*/ 37 w 142"/>
                <a:gd name="T49" fmla="*/ 188 h 195"/>
                <a:gd name="T50" fmla="*/ 48 w 142"/>
                <a:gd name="T51" fmla="*/ 188 h 195"/>
                <a:gd name="T52" fmla="*/ 47 w 142"/>
                <a:gd name="T53" fmla="*/ 189 h 195"/>
                <a:gd name="T54" fmla="*/ 50 w 142"/>
                <a:gd name="T55" fmla="*/ 189 h 195"/>
                <a:gd name="T56" fmla="*/ 53 w 142"/>
                <a:gd name="T57" fmla="*/ 188 h 195"/>
                <a:gd name="T58" fmla="*/ 57 w 142"/>
                <a:gd name="T59" fmla="*/ 188 h 195"/>
                <a:gd name="T60" fmla="*/ 62 w 142"/>
                <a:gd name="T61" fmla="*/ 188 h 195"/>
                <a:gd name="T62" fmla="*/ 62 w 142"/>
                <a:gd name="T63" fmla="*/ 188 h 195"/>
                <a:gd name="T64" fmla="*/ 67 w 142"/>
                <a:gd name="T65" fmla="*/ 188 h 195"/>
                <a:gd name="T66" fmla="*/ 73 w 142"/>
                <a:gd name="T67" fmla="*/ 182 h 195"/>
                <a:gd name="T68" fmla="*/ 80 w 142"/>
                <a:gd name="T69" fmla="*/ 182 h 195"/>
                <a:gd name="T70" fmla="*/ 80 w 142"/>
                <a:gd name="T71" fmla="*/ 182 h 195"/>
                <a:gd name="T72" fmla="*/ 81 w 142"/>
                <a:gd name="T73" fmla="*/ 181 h 195"/>
                <a:gd name="T74" fmla="*/ 83 w 142"/>
                <a:gd name="T75" fmla="*/ 182 h 195"/>
                <a:gd name="T76" fmla="*/ 88 w 142"/>
                <a:gd name="T77" fmla="*/ 187 h 195"/>
                <a:gd name="T78" fmla="*/ 88 w 142"/>
                <a:gd name="T79" fmla="*/ 188 h 195"/>
                <a:gd name="T80" fmla="*/ 95 w 142"/>
                <a:gd name="T81" fmla="*/ 188 h 195"/>
                <a:gd name="T82" fmla="*/ 95 w 142"/>
                <a:gd name="T83" fmla="*/ 186 h 195"/>
                <a:gd name="T84" fmla="*/ 95 w 142"/>
                <a:gd name="T85" fmla="*/ 181 h 195"/>
                <a:gd name="T86" fmla="*/ 93 w 142"/>
                <a:gd name="T87" fmla="*/ 177 h 195"/>
                <a:gd name="T88" fmla="*/ 92 w 142"/>
                <a:gd name="T89" fmla="*/ 176 h 195"/>
                <a:gd name="T90" fmla="*/ 95 w 142"/>
                <a:gd name="T91" fmla="*/ 174 h 195"/>
                <a:gd name="T92" fmla="*/ 110 w 142"/>
                <a:gd name="T93" fmla="*/ 166 h 195"/>
                <a:gd name="T94" fmla="*/ 117 w 142"/>
                <a:gd name="T95" fmla="*/ 160 h 195"/>
                <a:gd name="T96" fmla="*/ 117 w 142"/>
                <a:gd name="T97" fmla="*/ 159 h 195"/>
                <a:gd name="T98" fmla="*/ 120 w 142"/>
                <a:gd name="T99" fmla="*/ 150 h 195"/>
                <a:gd name="T100" fmla="*/ 130 w 142"/>
                <a:gd name="T101" fmla="*/ 146 h 195"/>
                <a:gd name="T102" fmla="*/ 130 w 142"/>
                <a:gd name="T103" fmla="*/ 146 h 195"/>
                <a:gd name="T104" fmla="*/ 130 w 142"/>
                <a:gd name="T105" fmla="*/ 146 h 195"/>
                <a:gd name="T106" fmla="*/ 137 w 142"/>
                <a:gd name="T107" fmla="*/ 146 h 195"/>
                <a:gd name="T108" fmla="*/ 142 w 142"/>
                <a:gd name="T109" fmla="*/ 141 h 195"/>
                <a:gd name="T110" fmla="*/ 142 w 142"/>
                <a:gd name="T111" fmla="*/ 16 h 195"/>
                <a:gd name="T112" fmla="*/ 62 w 142"/>
                <a:gd name="T113" fmla="*/ 16 h 195"/>
                <a:gd name="T114" fmla="*/ 55 w 142"/>
                <a:gd name="T115" fmla="*/ 20 h 195"/>
                <a:gd name="T116" fmla="*/ 51 w 142"/>
                <a:gd name="T117" fmla="*/ 20 h 195"/>
                <a:gd name="T118" fmla="*/ 43 w 142"/>
                <a:gd name="T119" fmla="*/ 16 h 195"/>
                <a:gd name="T120" fmla="*/ 36 w 142"/>
                <a:gd name="T121" fmla="*/ 0 h 195"/>
                <a:gd name="T122" fmla="*/ 35 w 142"/>
                <a:gd name="T123" fmla="*/ 0 h 195"/>
                <a:gd name="T124" fmla="*/ 35 w 142"/>
                <a:gd name="T12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95">
                  <a:moveTo>
                    <a:pt x="35" y="142"/>
                  </a:moveTo>
                  <a:cubicBezTo>
                    <a:pt x="30" y="149"/>
                    <a:pt x="30" y="149"/>
                    <a:pt x="30" y="149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15" y="171"/>
                    <a:pt x="15" y="171"/>
                    <a:pt x="15" y="171"/>
                  </a:cubicBezTo>
                  <a:cubicBezTo>
                    <a:pt x="14" y="171"/>
                    <a:pt x="12" y="174"/>
                    <a:pt x="9" y="177"/>
                  </a:cubicBezTo>
                  <a:cubicBezTo>
                    <a:pt x="7" y="180"/>
                    <a:pt x="6" y="182"/>
                    <a:pt x="5" y="183"/>
                  </a:cubicBezTo>
                  <a:cubicBezTo>
                    <a:pt x="4" y="184"/>
                    <a:pt x="4" y="185"/>
                    <a:pt x="4" y="185"/>
                  </a:cubicBezTo>
                  <a:cubicBezTo>
                    <a:pt x="4" y="185"/>
                    <a:pt x="4" y="186"/>
                    <a:pt x="2" y="189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" y="191"/>
                    <a:pt x="1" y="191"/>
                    <a:pt x="1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5" y="192"/>
                    <a:pt x="15" y="192"/>
                    <a:pt x="15" y="192"/>
                  </a:cubicBezTo>
                  <a:cubicBezTo>
                    <a:pt x="15" y="193"/>
                    <a:pt x="17" y="195"/>
                    <a:pt x="19" y="195"/>
                  </a:cubicBezTo>
                  <a:cubicBezTo>
                    <a:pt x="19" y="195"/>
                    <a:pt x="19" y="195"/>
                    <a:pt x="19" y="195"/>
                  </a:cubicBezTo>
                  <a:cubicBezTo>
                    <a:pt x="20" y="195"/>
                    <a:pt x="21" y="194"/>
                    <a:pt x="21" y="192"/>
                  </a:cubicBezTo>
                  <a:cubicBezTo>
                    <a:pt x="22" y="191"/>
                    <a:pt x="22" y="190"/>
                    <a:pt x="22" y="190"/>
                  </a:cubicBezTo>
                  <a:cubicBezTo>
                    <a:pt x="22" y="189"/>
                    <a:pt x="22" y="189"/>
                    <a:pt x="22" y="189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2" y="188"/>
                    <a:pt x="22" y="188"/>
                    <a:pt x="23" y="187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0" y="189"/>
                    <a:pt x="51" y="189"/>
                    <a:pt x="53" y="188"/>
                  </a:cubicBezTo>
                  <a:cubicBezTo>
                    <a:pt x="54" y="188"/>
                    <a:pt x="56" y="188"/>
                    <a:pt x="57" y="188"/>
                  </a:cubicBezTo>
                  <a:cubicBezTo>
                    <a:pt x="60" y="188"/>
                    <a:pt x="62" y="188"/>
                    <a:pt x="62" y="188"/>
                  </a:cubicBezTo>
                  <a:cubicBezTo>
                    <a:pt x="62" y="188"/>
                    <a:pt x="62" y="188"/>
                    <a:pt x="62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73" y="182"/>
                    <a:pt x="73" y="182"/>
                    <a:pt x="73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1"/>
                    <a:pt x="81" y="181"/>
                    <a:pt x="81" y="181"/>
                  </a:cubicBezTo>
                  <a:cubicBezTo>
                    <a:pt x="82" y="181"/>
                    <a:pt x="82" y="181"/>
                    <a:pt x="83" y="182"/>
                  </a:cubicBezTo>
                  <a:cubicBezTo>
                    <a:pt x="85" y="183"/>
                    <a:pt x="87" y="186"/>
                    <a:pt x="88" y="187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5" y="188"/>
                    <a:pt x="95" y="188"/>
                    <a:pt x="95" y="188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4" y="185"/>
                    <a:pt x="94" y="183"/>
                    <a:pt x="95" y="181"/>
                  </a:cubicBezTo>
                  <a:cubicBezTo>
                    <a:pt x="96" y="179"/>
                    <a:pt x="95" y="178"/>
                    <a:pt x="93" y="177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92" y="176"/>
                    <a:pt x="93" y="175"/>
                    <a:pt x="95" y="174"/>
                  </a:cubicBezTo>
                  <a:cubicBezTo>
                    <a:pt x="103" y="171"/>
                    <a:pt x="110" y="166"/>
                    <a:pt x="110" y="166"/>
                  </a:cubicBezTo>
                  <a:cubicBezTo>
                    <a:pt x="117" y="160"/>
                    <a:pt x="117" y="160"/>
                    <a:pt x="117" y="160"/>
                  </a:cubicBezTo>
                  <a:cubicBezTo>
                    <a:pt x="117" y="159"/>
                    <a:pt x="117" y="159"/>
                    <a:pt x="117" y="159"/>
                  </a:cubicBezTo>
                  <a:cubicBezTo>
                    <a:pt x="117" y="158"/>
                    <a:pt x="116" y="151"/>
                    <a:pt x="120" y="150"/>
                  </a:cubicBezTo>
                  <a:cubicBezTo>
                    <a:pt x="124" y="150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142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6" name="Illinois">
              <a:extLst>
                <a:ext uri="{FF2B5EF4-FFF2-40B4-BE49-F238E27FC236}">
                  <a16:creationId xmlns:a16="http://schemas.microsoft.com/office/drawing/2014/main" id="{B46DC7D9-EA6D-1E80-2EB5-B2D1836FC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847" y="2168223"/>
              <a:ext cx="616905" cy="1038205"/>
            </a:xfrm>
            <a:custGeom>
              <a:avLst/>
              <a:gdLst>
                <a:gd name="T0" fmla="*/ 39 w 156"/>
                <a:gd name="T1" fmla="*/ 7 h 262"/>
                <a:gd name="T2" fmla="*/ 51 w 156"/>
                <a:gd name="T3" fmla="*/ 19 h 262"/>
                <a:gd name="T4" fmla="*/ 39 w 156"/>
                <a:gd name="T5" fmla="*/ 40 h 262"/>
                <a:gd name="T6" fmla="*/ 29 w 156"/>
                <a:gd name="T7" fmla="*/ 52 h 262"/>
                <a:gd name="T8" fmla="*/ 20 w 156"/>
                <a:gd name="T9" fmla="*/ 69 h 262"/>
                <a:gd name="T10" fmla="*/ 15 w 156"/>
                <a:gd name="T11" fmla="*/ 90 h 262"/>
                <a:gd name="T12" fmla="*/ 0 w 156"/>
                <a:gd name="T13" fmla="*/ 109 h 262"/>
                <a:gd name="T14" fmla="*/ 0 w 156"/>
                <a:gd name="T15" fmla="*/ 109 h 262"/>
                <a:gd name="T16" fmla="*/ 0 w 156"/>
                <a:gd name="T17" fmla="*/ 144 h 262"/>
                <a:gd name="T18" fmla="*/ 15 w 156"/>
                <a:gd name="T19" fmla="*/ 154 h 262"/>
                <a:gd name="T20" fmla="*/ 32 w 156"/>
                <a:gd name="T21" fmla="*/ 165 h 262"/>
                <a:gd name="T22" fmla="*/ 49 w 156"/>
                <a:gd name="T23" fmla="*/ 182 h 262"/>
                <a:gd name="T24" fmla="*/ 46 w 156"/>
                <a:gd name="T25" fmla="*/ 198 h 262"/>
                <a:gd name="T26" fmla="*/ 51 w 156"/>
                <a:gd name="T27" fmla="*/ 215 h 262"/>
                <a:gd name="T28" fmla="*/ 71 w 156"/>
                <a:gd name="T29" fmla="*/ 225 h 262"/>
                <a:gd name="T30" fmla="*/ 78 w 156"/>
                <a:gd name="T31" fmla="*/ 238 h 262"/>
                <a:gd name="T32" fmla="*/ 80 w 156"/>
                <a:gd name="T33" fmla="*/ 246 h 262"/>
                <a:gd name="T34" fmla="*/ 92 w 156"/>
                <a:gd name="T35" fmla="*/ 262 h 262"/>
                <a:gd name="T36" fmla="*/ 92 w 156"/>
                <a:gd name="T37" fmla="*/ 262 h 262"/>
                <a:gd name="T38" fmla="*/ 92 w 156"/>
                <a:gd name="T39" fmla="*/ 262 h 262"/>
                <a:gd name="T40" fmla="*/ 102 w 156"/>
                <a:gd name="T41" fmla="*/ 262 h 262"/>
                <a:gd name="T42" fmla="*/ 106 w 156"/>
                <a:gd name="T43" fmla="*/ 257 h 262"/>
                <a:gd name="T44" fmla="*/ 113 w 156"/>
                <a:gd name="T45" fmla="*/ 252 h 262"/>
                <a:gd name="T46" fmla="*/ 120 w 156"/>
                <a:gd name="T47" fmla="*/ 250 h 262"/>
                <a:gd name="T48" fmla="*/ 121 w 156"/>
                <a:gd name="T49" fmla="*/ 249 h 262"/>
                <a:gd name="T50" fmla="*/ 122 w 156"/>
                <a:gd name="T51" fmla="*/ 249 h 262"/>
                <a:gd name="T52" fmla="*/ 122 w 156"/>
                <a:gd name="T53" fmla="*/ 249 h 262"/>
                <a:gd name="T54" fmla="*/ 123 w 156"/>
                <a:gd name="T55" fmla="*/ 249 h 262"/>
                <a:gd name="T56" fmla="*/ 123 w 156"/>
                <a:gd name="T57" fmla="*/ 247 h 262"/>
                <a:gd name="T58" fmla="*/ 125 w 156"/>
                <a:gd name="T59" fmla="*/ 243 h 262"/>
                <a:gd name="T60" fmla="*/ 126 w 156"/>
                <a:gd name="T61" fmla="*/ 241 h 262"/>
                <a:gd name="T62" fmla="*/ 130 w 156"/>
                <a:gd name="T63" fmla="*/ 235 h 262"/>
                <a:gd name="T64" fmla="*/ 136 w 156"/>
                <a:gd name="T65" fmla="*/ 229 h 262"/>
                <a:gd name="T66" fmla="*/ 140 w 156"/>
                <a:gd name="T67" fmla="*/ 222 h 262"/>
                <a:gd name="T68" fmla="*/ 144 w 156"/>
                <a:gd name="T69" fmla="*/ 218 h 262"/>
                <a:gd name="T70" fmla="*/ 144 w 156"/>
                <a:gd name="T71" fmla="*/ 211 h 262"/>
                <a:gd name="T72" fmla="*/ 151 w 156"/>
                <a:gd name="T73" fmla="*/ 207 h 262"/>
                <a:gd name="T74" fmla="*/ 156 w 156"/>
                <a:gd name="T75" fmla="*/ 200 h 262"/>
                <a:gd name="T76" fmla="*/ 156 w 156"/>
                <a:gd name="T77" fmla="*/ 58 h 262"/>
                <a:gd name="T78" fmla="*/ 156 w 156"/>
                <a:gd name="T79" fmla="*/ 57 h 262"/>
                <a:gd name="T80" fmla="*/ 152 w 156"/>
                <a:gd name="T81" fmla="*/ 47 h 262"/>
                <a:gd name="T82" fmla="*/ 149 w 156"/>
                <a:gd name="T83" fmla="*/ 0 h 262"/>
                <a:gd name="T84" fmla="*/ 33 w 156"/>
                <a:gd name="T85" fmla="*/ 0 h 262"/>
                <a:gd name="T86" fmla="*/ 39 w 156"/>
                <a:gd name="T87" fmla="*/ 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6" h="262">
                  <a:moveTo>
                    <a:pt x="39" y="7"/>
                  </a:moveTo>
                  <a:cubicBezTo>
                    <a:pt x="51" y="19"/>
                    <a:pt x="51" y="19"/>
                    <a:pt x="51" y="19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49" y="182"/>
                    <a:pt x="49" y="182"/>
                    <a:pt x="49" y="182"/>
                  </a:cubicBezTo>
                  <a:cubicBezTo>
                    <a:pt x="46" y="198"/>
                    <a:pt x="46" y="198"/>
                    <a:pt x="46" y="198"/>
                  </a:cubicBezTo>
                  <a:cubicBezTo>
                    <a:pt x="51" y="215"/>
                    <a:pt x="51" y="215"/>
                    <a:pt x="51" y="215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8" y="238"/>
                    <a:pt x="78" y="238"/>
                    <a:pt x="78" y="238"/>
                  </a:cubicBezTo>
                  <a:cubicBezTo>
                    <a:pt x="80" y="246"/>
                    <a:pt x="80" y="246"/>
                    <a:pt x="80" y="246"/>
                  </a:cubicBezTo>
                  <a:cubicBezTo>
                    <a:pt x="82" y="252"/>
                    <a:pt x="90" y="260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92" y="262"/>
                    <a:pt x="92" y="262"/>
                    <a:pt x="92" y="262"/>
                  </a:cubicBezTo>
                  <a:cubicBezTo>
                    <a:pt x="102" y="262"/>
                    <a:pt x="102" y="262"/>
                    <a:pt x="102" y="262"/>
                  </a:cubicBezTo>
                  <a:cubicBezTo>
                    <a:pt x="106" y="257"/>
                    <a:pt x="106" y="257"/>
                    <a:pt x="106" y="257"/>
                  </a:cubicBezTo>
                  <a:cubicBezTo>
                    <a:pt x="113" y="252"/>
                    <a:pt x="113" y="252"/>
                    <a:pt x="113" y="252"/>
                  </a:cubicBezTo>
                  <a:cubicBezTo>
                    <a:pt x="114" y="252"/>
                    <a:pt x="117" y="251"/>
                    <a:pt x="120" y="250"/>
                  </a:cubicBezTo>
                  <a:cubicBezTo>
                    <a:pt x="120" y="250"/>
                    <a:pt x="120" y="249"/>
                    <a:pt x="121" y="249"/>
                  </a:cubicBezTo>
                  <a:cubicBezTo>
                    <a:pt x="121" y="249"/>
                    <a:pt x="121" y="249"/>
                    <a:pt x="122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3" y="249"/>
                    <a:pt x="123" y="249"/>
                    <a:pt x="123" y="249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5" y="244"/>
                    <a:pt x="125" y="243"/>
                    <a:pt x="125" y="243"/>
                  </a:cubicBezTo>
                  <a:cubicBezTo>
                    <a:pt x="125" y="243"/>
                    <a:pt x="125" y="242"/>
                    <a:pt x="126" y="241"/>
                  </a:cubicBezTo>
                  <a:cubicBezTo>
                    <a:pt x="127" y="240"/>
                    <a:pt x="128" y="238"/>
                    <a:pt x="130" y="235"/>
                  </a:cubicBezTo>
                  <a:cubicBezTo>
                    <a:pt x="133" y="232"/>
                    <a:pt x="135" y="229"/>
                    <a:pt x="136" y="229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44" y="211"/>
                    <a:pt x="144" y="211"/>
                    <a:pt x="144" y="211"/>
                  </a:cubicBezTo>
                  <a:cubicBezTo>
                    <a:pt x="151" y="207"/>
                    <a:pt x="151" y="207"/>
                    <a:pt x="151" y="207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6" y="57"/>
                    <a:pt x="156" y="57"/>
                    <a:pt x="156" y="57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39" y="7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7" name="Idaho">
              <a:extLst>
                <a:ext uri="{FF2B5EF4-FFF2-40B4-BE49-F238E27FC236}">
                  <a16:creationId xmlns:a16="http://schemas.microsoft.com/office/drawing/2014/main" id="{B07F03BD-3C02-0886-B0DE-104A24831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846" y="885931"/>
              <a:ext cx="904459" cy="1337463"/>
            </a:xfrm>
            <a:custGeom>
              <a:avLst/>
              <a:gdLst>
                <a:gd name="T0" fmla="*/ 9 w 229"/>
                <a:gd name="T1" fmla="*/ 148 h 338"/>
                <a:gd name="T2" fmla="*/ 19 w 229"/>
                <a:gd name="T3" fmla="*/ 163 h 338"/>
                <a:gd name="T4" fmla="*/ 4 w 229"/>
                <a:gd name="T5" fmla="*/ 201 h 338"/>
                <a:gd name="T6" fmla="*/ 4 w 229"/>
                <a:gd name="T7" fmla="*/ 215 h 338"/>
                <a:gd name="T8" fmla="*/ 7 w 229"/>
                <a:gd name="T9" fmla="*/ 248 h 338"/>
                <a:gd name="T10" fmla="*/ 0 w 229"/>
                <a:gd name="T11" fmla="*/ 293 h 338"/>
                <a:gd name="T12" fmla="*/ 2 w 229"/>
                <a:gd name="T13" fmla="*/ 338 h 338"/>
                <a:gd name="T14" fmla="*/ 118 w 229"/>
                <a:gd name="T15" fmla="*/ 338 h 338"/>
                <a:gd name="T16" fmla="*/ 229 w 229"/>
                <a:gd name="T17" fmla="*/ 338 h 338"/>
                <a:gd name="T18" fmla="*/ 222 w 229"/>
                <a:gd name="T19" fmla="*/ 216 h 338"/>
                <a:gd name="T20" fmla="*/ 205 w 229"/>
                <a:gd name="T21" fmla="*/ 221 h 338"/>
                <a:gd name="T22" fmla="*/ 196 w 229"/>
                <a:gd name="T23" fmla="*/ 225 h 338"/>
                <a:gd name="T24" fmla="*/ 194 w 229"/>
                <a:gd name="T25" fmla="*/ 224 h 338"/>
                <a:gd name="T26" fmla="*/ 183 w 229"/>
                <a:gd name="T27" fmla="*/ 224 h 338"/>
                <a:gd name="T28" fmla="*/ 178 w 229"/>
                <a:gd name="T29" fmla="*/ 224 h 338"/>
                <a:gd name="T30" fmla="*/ 162 w 229"/>
                <a:gd name="T31" fmla="*/ 224 h 338"/>
                <a:gd name="T32" fmla="*/ 147 w 229"/>
                <a:gd name="T33" fmla="*/ 212 h 338"/>
                <a:gd name="T34" fmla="*/ 145 w 229"/>
                <a:gd name="T35" fmla="*/ 214 h 338"/>
                <a:gd name="T36" fmla="*/ 145 w 229"/>
                <a:gd name="T37" fmla="*/ 214 h 338"/>
                <a:gd name="T38" fmla="*/ 144 w 229"/>
                <a:gd name="T39" fmla="*/ 206 h 338"/>
                <a:gd name="T40" fmla="*/ 133 w 229"/>
                <a:gd name="T41" fmla="*/ 194 h 338"/>
                <a:gd name="T42" fmla="*/ 128 w 229"/>
                <a:gd name="T43" fmla="*/ 173 h 338"/>
                <a:gd name="T44" fmla="*/ 113 w 229"/>
                <a:gd name="T45" fmla="*/ 166 h 338"/>
                <a:gd name="T46" fmla="*/ 110 w 229"/>
                <a:gd name="T47" fmla="*/ 166 h 338"/>
                <a:gd name="T48" fmla="*/ 100 w 229"/>
                <a:gd name="T49" fmla="*/ 167 h 338"/>
                <a:gd name="T50" fmla="*/ 100 w 229"/>
                <a:gd name="T51" fmla="*/ 153 h 338"/>
                <a:gd name="T52" fmla="*/ 100 w 229"/>
                <a:gd name="T53" fmla="*/ 151 h 338"/>
                <a:gd name="T54" fmla="*/ 99 w 229"/>
                <a:gd name="T55" fmla="*/ 141 h 338"/>
                <a:gd name="T56" fmla="*/ 93 w 229"/>
                <a:gd name="T57" fmla="*/ 107 h 338"/>
                <a:gd name="T58" fmla="*/ 78 w 229"/>
                <a:gd name="T59" fmla="*/ 101 h 338"/>
                <a:gd name="T60" fmla="*/ 78 w 229"/>
                <a:gd name="T61" fmla="*/ 97 h 338"/>
                <a:gd name="T62" fmla="*/ 71 w 229"/>
                <a:gd name="T63" fmla="*/ 87 h 338"/>
                <a:gd name="T64" fmla="*/ 63 w 229"/>
                <a:gd name="T65" fmla="*/ 82 h 338"/>
                <a:gd name="T66" fmla="*/ 53 w 229"/>
                <a:gd name="T67" fmla="*/ 77 h 338"/>
                <a:gd name="T68" fmla="*/ 50 w 229"/>
                <a:gd name="T69" fmla="*/ 63 h 338"/>
                <a:gd name="T70" fmla="*/ 40 w 229"/>
                <a:gd name="T71" fmla="*/ 59 h 338"/>
                <a:gd name="T72" fmla="*/ 2 w 229"/>
                <a:gd name="T73" fmla="*/ 0 h 338"/>
                <a:gd name="T74" fmla="*/ 3 w 229"/>
                <a:gd name="T75" fmla="*/ 1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338">
                  <a:moveTo>
                    <a:pt x="3" y="148"/>
                  </a:moveTo>
                  <a:cubicBezTo>
                    <a:pt x="6" y="148"/>
                    <a:pt x="9" y="148"/>
                    <a:pt x="9" y="148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19" y="163"/>
                    <a:pt x="19" y="163"/>
                    <a:pt x="19" y="16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4" y="201"/>
                    <a:pt x="4" y="201"/>
                    <a:pt x="4" y="201"/>
                  </a:cubicBezTo>
                  <a:cubicBezTo>
                    <a:pt x="2" y="211"/>
                    <a:pt x="2" y="211"/>
                    <a:pt x="2" y="211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7" y="236"/>
                    <a:pt x="7" y="236"/>
                    <a:pt x="7" y="236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338"/>
                    <a:pt x="229" y="338"/>
                    <a:pt x="229" y="338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22" y="216"/>
                    <a:pt x="222" y="216"/>
                    <a:pt x="222" y="216"/>
                  </a:cubicBezTo>
                  <a:cubicBezTo>
                    <a:pt x="216" y="217"/>
                    <a:pt x="216" y="217"/>
                    <a:pt x="216" y="217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00" y="224"/>
                    <a:pt x="200" y="224"/>
                    <a:pt x="200" y="224"/>
                  </a:cubicBezTo>
                  <a:cubicBezTo>
                    <a:pt x="198" y="225"/>
                    <a:pt x="197" y="225"/>
                    <a:pt x="196" y="225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3" y="224"/>
                    <a:pt x="189" y="224"/>
                    <a:pt x="187" y="224"/>
                  </a:cubicBezTo>
                  <a:cubicBezTo>
                    <a:pt x="185" y="224"/>
                    <a:pt x="183" y="224"/>
                    <a:pt x="183" y="224"/>
                  </a:cubicBezTo>
                  <a:cubicBezTo>
                    <a:pt x="182" y="224"/>
                    <a:pt x="181" y="223"/>
                    <a:pt x="180" y="223"/>
                  </a:cubicBezTo>
                  <a:cubicBezTo>
                    <a:pt x="179" y="223"/>
                    <a:pt x="179" y="223"/>
                    <a:pt x="178" y="224"/>
                  </a:cubicBezTo>
                  <a:cubicBezTo>
                    <a:pt x="177" y="224"/>
                    <a:pt x="176" y="224"/>
                    <a:pt x="174" y="224"/>
                  </a:cubicBezTo>
                  <a:cubicBezTo>
                    <a:pt x="162" y="224"/>
                    <a:pt x="162" y="224"/>
                    <a:pt x="162" y="224"/>
                  </a:cubicBezTo>
                  <a:cubicBezTo>
                    <a:pt x="161" y="224"/>
                    <a:pt x="157" y="222"/>
                    <a:pt x="151" y="216"/>
                  </a:cubicBezTo>
                  <a:cubicBezTo>
                    <a:pt x="150" y="213"/>
                    <a:pt x="149" y="212"/>
                    <a:pt x="147" y="212"/>
                  </a:cubicBezTo>
                  <a:cubicBezTo>
                    <a:pt x="146" y="213"/>
                    <a:pt x="146" y="213"/>
                    <a:pt x="146" y="213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5" y="214"/>
                    <a:pt x="145" y="214"/>
                    <a:pt x="145" y="214"/>
                  </a:cubicBezTo>
                  <a:cubicBezTo>
                    <a:pt x="144" y="214"/>
                    <a:pt x="144" y="214"/>
                    <a:pt x="144" y="21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3" y="194"/>
                    <a:pt x="133" y="194"/>
                    <a:pt x="133" y="194"/>
                  </a:cubicBezTo>
                  <a:cubicBezTo>
                    <a:pt x="128" y="188"/>
                    <a:pt x="128" y="188"/>
                    <a:pt x="128" y="188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7" y="172"/>
                    <a:pt x="122" y="168"/>
                    <a:pt x="115" y="167"/>
                  </a:cubicBezTo>
                  <a:cubicBezTo>
                    <a:pt x="114" y="166"/>
                    <a:pt x="113" y="166"/>
                    <a:pt x="113" y="166"/>
                  </a:cubicBezTo>
                  <a:cubicBezTo>
                    <a:pt x="111" y="166"/>
                    <a:pt x="111" y="166"/>
                    <a:pt x="111" y="166"/>
                  </a:cubicBezTo>
                  <a:cubicBezTo>
                    <a:pt x="110" y="166"/>
                    <a:pt x="110" y="166"/>
                    <a:pt x="110" y="166"/>
                  </a:cubicBezTo>
                  <a:cubicBezTo>
                    <a:pt x="110" y="167"/>
                    <a:pt x="110" y="167"/>
                    <a:pt x="110" y="167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00" y="163"/>
                    <a:pt x="98" y="156"/>
                    <a:pt x="100" y="153"/>
                  </a:cubicBezTo>
                  <a:cubicBezTo>
                    <a:pt x="100" y="152"/>
                    <a:pt x="100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1"/>
                    <a:pt x="99" y="150"/>
                    <a:pt x="99" y="148"/>
                  </a:cubicBezTo>
                  <a:cubicBezTo>
                    <a:pt x="98" y="144"/>
                    <a:pt x="98" y="141"/>
                    <a:pt x="99" y="141"/>
                  </a:cubicBezTo>
                  <a:cubicBezTo>
                    <a:pt x="99" y="113"/>
                    <a:pt x="99" y="113"/>
                    <a:pt x="99" y="113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6" y="105"/>
                    <a:pt x="80" y="102"/>
                    <a:pt x="78" y="101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3" y="148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8" name="Hawaii">
              <a:extLst>
                <a:ext uri="{FF2B5EF4-FFF2-40B4-BE49-F238E27FC236}">
                  <a16:creationId xmlns:a16="http://schemas.microsoft.com/office/drawing/2014/main" id="{30B0500F-EC66-7C98-5139-14B3AC4CF3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2634" y="4717920"/>
              <a:ext cx="1747409" cy="976031"/>
            </a:xfrm>
            <a:custGeom>
              <a:avLst/>
              <a:gdLst>
                <a:gd name="T0" fmla="*/ 1 w 1313"/>
                <a:gd name="T1" fmla="*/ 1 h 734"/>
                <a:gd name="T2" fmla="*/ 10 w 1313"/>
                <a:gd name="T3" fmla="*/ 17 h 734"/>
                <a:gd name="T4" fmla="*/ 17 w 1313"/>
                <a:gd name="T5" fmla="*/ 3 h 734"/>
                <a:gd name="T6" fmla="*/ 1 w 1313"/>
                <a:gd name="T7" fmla="*/ 1 h 734"/>
                <a:gd name="T8" fmla="*/ 391 w 1313"/>
                <a:gd name="T9" fmla="*/ 194 h 734"/>
                <a:gd name="T10" fmla="*/ 458 w 1313"/>
                <a:gd name="T11" fmla="*/ 217 h 734"/>
                <a:gd name="T12" fmla="*/ 474 w 1313"/>
                <a:gd name="T13" fmla="*/ 150 h 734"/>
                <a:gd name="T14" fmla="*/ 391 w 1313"/>
                <a:gd name="T15" fmla="*/ 194 h 734"/>
                <a:gd name="T16" fmla="*/ 311 w 1313"/>
                <a:gd name="T17" fmla="*/ 233 h 734"/>
                <a:gd name="T18" fmla="*/ 322 w 1313"/>
                <a:gd name="T19" fmla="*/ 242 h 734"/>
                <a:gd name="T20" fmla="*/ 343 w 1313"/>
                <a:gd name="T21" fmla="*/ 219 h 734"/>
                <a:gd name="T22" fmla="*/ 348 w 1313"/>
                <a:gd name="T23" fmla="*/ 196 h 734"/>
                <a:gd name="T24" fmla="*/ 311 w 1313"/>
                <a:gd name="T25" fmla="*/ 233 h 734"/>
                <a:gd name="T26" fmla="*/ 766 w 1313"/>
                <a:gd name="T27" fmla="*/ 276 h 734"/>
                <a:gd name="T28" fmla="*/ 752 w 1313"/>
                <a:gd name="T29" fmla="*/ 281 h 734"/>
                <a:gd name="T30" fmla="*/ 745 w 1313"/>
                <a:gd name="T31" fmla="*/ 260 h 734"/>
                <a:gd name="T32" fmla="*/ 715 w 1313"/>
                <a:gd name="T33" fmla="*/ 230 h 734"/>
                <a:gd name="T34" fmla="*/ 690 w 1313"/>
                <a:gd name="T35" fmla="*/ 256 h 734"/>
                <a:gd name="T36" fmla="*/ 662 w 1313"/>
                <a:gd name="T37" fmla="*/ 263 h 734"/>
                <a:gd name="T38" fmla="*/ 697 w 1313"/>
                <a:gd name="T39" fmla="*/ 313 h 734"/>
                <a:gd name="T40" fmla="*/ 754 w 1313"/>
                <a:gd name="T41" fmla="*/ 318 h 734"/>
                <a:gd name="T42" fmla="*/ 782 w 1313"/>
                <a:gd name="T43" fmla="*/ 304 h 734"/>
                <a:gd name="T44" fmla="*/ 766 w 1313"/>
                <a:gd name="T45" fmla="*/ 276 h 734"/>
                <a:gd name="T46" fmla="*/ 899 w 1313"/>
                <a:gd name="T47" fmla="*/ 313 h 734"/>
                <a:gd name="T48" fmla="*/ 848 w 1313"/>
                <a:gd name="T49" fmla="*/ 315 h 734"/>
                <a:gd name="T50" fmla="*/ 842 w 1313"/>
                <a:gd name="T51" fmla="*/ 341 h 734"/>
                <a:gd name="T52" fmla="*/ 950 w 1313"/>
                <a:gd name="T53" fmla="*/ 320 h 734"/>
                <a:gd name="T54" fmla="*/ 899 w 1313"/>
                <a:gd name="T55" fmla="*/ 313 h 734"/>
                <a:gd name="T56" fmla="*/ 996 w 1313"/>
                <a:gd name="T57" fmla="*/ 366 h 734"/>
                <a:gd name="T58" fmla="*/ 952 w 1313"/>
                <a:gd name="T59" fmla="*/ 366 h 734"/>
                <a:gd name="T60" fmla="*/ 993 w 1313"/>
                <a:gd name="T61" fmla="*/ 389 h 734"/>
                <a:gd name="T62" fmla="*/ 1002 w 1313"/>
                <a:gd name="T63" fmla="*/ 426 h 734"/>
                <a:gd name="T64" fmla="*/ 1012 w 1313"/>
                <a:gd name="T65" fmla="*/ 430 h 734"/>
                <a:gd name="T66" fmla="*/ 1085 w 1313"/>
                <a:gd name="T67" fmla="*/ 384 h 734"/>
                <a:gd name="T68" fmla="*/ 996 w 1313"/>
                <a:gd name="T69" fmla="*/ 366 h 734"/>
                <a:gd name="T70" fmla="*/ 888 w 1313"/>
                <a:gd name="T71" fmla="*/ 375 h 734"/>
                <a:gd name="T72" fmla="*/ 906 w 1313"/>
                <a:gd name="T73" fmla="*/ 407 h 734"/>
                <a:gd name="T74" fmla="*/ 888 w 1313"/>
                <a:gd name="T75" fmla="*/ 375 h 734"/>
                <a:gd name="T76" fmla="*/ 986 w 1313"/>
                <a:gd name="T77" fmla="*/ 426 h 734"/>
                <a:gd name="T78" fmla="*/ 956 w 1313"/>
                <a:gd name="T79" fmla="*/ 444 h 734"/>
                <a:gd name="T80" fmla="*/ 989 w 1313"/>
                <a:gd name="T81" fmla="*/ 442 h 734"/>
                <a:gd name="T82" fmla="*/ 986 w 1313"/>
                <a:gd name="T83" fmla="*/ 426 h 734"/>
                <a:gd name="T84" fmla="*/ 1276 w 1313"/>
                <a:gd name="T85" fmla="*/ 566 h 734"/>
                <a:gd name="T86" fmla="*/ 1260 w 1313"/>
                <a:gd name="T87" fmla="*/ 566 h 734"/>
                <a:gd name="T88" fmla="*/ 1260 w 1313"/>
                <a:gd name="T89" fmla="*/ 545 h 734"/>
                <a:gd name="T90" fmla="*/ 1161 w 1313"/>
                <a:gd name="T91" fmla="*/ 502 h 734"/>
                <a:gd name="T92" fmla="*/ 1108 w 1313"/>
                <a:gd name="T93" fmla="*/ 479 h 734"/>
                <a:gd name="T94" fmla="*/ 1104 w 1313"/>
                <a:gd name="T95" fmla="*/ 481 h 734"/>
                <a:gd name="T96" fmla="*/ 1120 w 1313"/>
                <a:gd name="T97" fmla="*/ 531 h 734"/>
                <a:gd name="T98" fmla="*/ 1081 w 1313"/>
                <a:gd name="T99" fmla="*/ 584 h 734"/>
                <a:gd name="T100" fmla="*/ 1104 w 1313"/>
                <a:gd name="T101" fmla="*/ 628 h 734"/>
                <a:gd name="T102" fmla="*/ 1120 w 1313"/>
                <a:gd name="T103" fmla="*/ 658 h 734"/>
                <a:gd name="T104" fmla="*/ 1115 w 1313"/>
                <a:gd name="T105" fmla="*/ 697 h 734"/>
                <a:gd name="T106" fmla="*/ 1166 w 1313"/>
                <a:gd name="T107" fmla="*/ 734 h 734"/>
                <a:gd name="T108" fmla="*/ 1186 w 1313"/>
                <a:gd name="T109" fmla="*/ 697 h 734"/>
                <a:gd name="T110" fmla="*/ 1234 w 1313"/>
                <a:gd name="T111" fmla="*/ 660 h 734"/>
                <a:gd name="T112" fmla="*/ 1313 w 1313"/>
                <a:gd name="T113" fmla="*/ 605 h 734"/>
                <a:gd name="T114" fmla="*/ 1276 w 1313"/>
                <a:gd name="T115" fmla="*/ 566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3" h="734">
                  <a:moveTo>
                    <a:pt x="1" y="1"/>
                  </a:moveTo>
                  <a:cubicBezTo>
                    <a:pt x="0" y="10"/>
                    <a:pt x="2" y="17"/>
                    <a:pt x="10" y="17"/>
                  </a:cubicBezTo>
                  <a:cubicBezTo>
                    <a:pt x="15" y="15"/>
                    <a:pt x="18" y="11"/>
                    <a:pt x="17" y="3"/>
                  </a:cubicBezTo>
                  <a:cubicBezTo>
                    <a:pt x="9" y="5"/>
                    <a:pt x="8" y="0"/>
                    <a:pt x="1" y="1"/>
                  </a:cubicBezTo>
                  <a:close/>
                  <a:moveTo>
                    <a:pt x="391" y="194"/>
                  </a:moveTo>
                  <a:cubicBezTo>
                    <a:pt x="411" y="205"/>
                    <a:pt x="431" y="219"/>
                    <a:pt x="458" y="217"/>
                  </a:cubicBezTo>
                  <a:cubicBezTo>
                    <a:pt x="477" y="204"/>
                    <a:pt x="485" y="172"/>
                    <a:pt x="474" y="150"/>
                  </a:cubicBezTo>
                  <a:cubicBezTo>
                    <a:pt x="432" y="142"/>
                    <a:pt x="396" y="153"/>
                    <a:pt x="391" y="194"/>
                  </a:cubicBezTo>
                  <a:close/>
                  <a:moveTo>
                    <a:pt x="311" y="233"/>
                  </a:moveTo>
                  <a:cubicBezTo>
                    <a:pt x="314" y="237"/>
                    <a:pt x="316" y="242"/>
                    <a:pt x="322" y="242"/>
                  </a:cubicBezTo>
                  <a:cubicBezTo>
                    <a:pt x="324" y="229"/>
                    <a:pt x="332" y="222"/>
                    <a:pt x="343" y="219"/>
                  </a:cubicBezTo>
                  <a:cubicBezTo>
                    <a:pt x="340" y="207"/>
                    <a:pt x="348" y="205"/>
                    <a:pt x="348" y="196"/>
                  </a:cubicBezTo>
                  <a:cubicBezTo>
                    <a:pt x="329" y="202"/>
                    <a:pt x="315" y="212"/>
                    <a:pt x="311" y="233"/>
                  </a:cubicBezTo>
                  <a:close/>
                  <a:moveTo>
                    <a:pt x="766" y="276"/>
                  </a:moveTo>
                  <a:cubicBezTo>
                    <a:pt x="758" y="275"/>
                    <a:pt x="754" y="277"/>
                    <a:pt x="752" y="281"/>
                  </a:cubicBezTo>
                  <a:cubicBezTo>
                    <a:pt x="742" y="276"/>
                    <a:pt x="744" y="273"/>
                    <a:pt x="745" y="260"/>
                  </a:cubicBezTo>
                  <a:cubicBezTo>
                    <a:pt x="730" y="256"/>
                    <a:pt x="731" y="235"/>
                    <a:pt x="715" y="230"/>
                  </a:cubicBezTo>
                  <a:cubicBezTo>
                    <a:pt x="702" y="234"/>
                    <a:pt x="699" y="248"/>
                    <a:pt x="690" y="256"/>
                  </a:cubicBezTo>
                  <a:cubicBezTo>
                    <a:pt x="679" y="256"/>
                    <a:pt x="667" y="255"/>
                    <a:pt x="662" y="263"/>
                  </a:cubicBezTo>
                  <a:cubicBezTo>
                    <a:pt x="680" y="282"/>
                    <a:pt x="683" y="289"/>
                    <a:pt x="697" y="313"/>
                  </a:cubicBezTo>
                  <a:cubicBezTo>
                    <a:pt x="720" y="309"/>
                    <a:pt x="737" y="306"/>
                    <a:pt x="754" y="318"/>
                  </a:cubicBezTo>
                  <a:cubicBezTo>
                    <a:pt x="764" y="310"/>
                    <a:pt x="778" y="319"/>
                    <a:pt x="782" y="304"/>
                  </a:cubicBezTo>
                  <a:cubicBezTo>
                    <a:pt x="772" y="299"/>
                    <a:pt x="762" y="287"/>
                    <a:pt x="766" y="276"/>
                  </a:cubicBezTo>
                  <a:close/>
                  <a:moveTo>
                    <a:pt x="899" y="313"/>
                  </a:moveTo>
                  <a:cubicBezTo>
                    <a:pt x="894" y="326"/>
                    <a:pt x="864" y="314"/>
                    <a:pt x="848" y="315"/>
                  </a:cubicBezTo>
                  <a:cubicBezTo>
                    <a:pt x="855" y="327"/>
                    <a:pt x="839" y="327"/>
                    <a:pt x="842" y="341"/>
                  </a:cubicBezTo>
                  <a:cubicBezTo>
                    <a:pt x="883" y="332"/>
                    <a:pt x="936" y="365"/>
                    <a:pt x="950" y="320"/>
                  </a:cubicBezTo>
                  <a:cubicBezTo>
                    <a:pt x="927" y="314"/>
                    <a:pt x="913" y="329"/>
                    <a:pt x="899" y="313"/>
                  </a:cubicBezTo>
                  <a:close/>
                  <a:moveTo>
                    <a:pt x="996" y="366"/>
                  </a:moveTo>
                  <a:cubicBezTo>
                    <a:pt x="985" y="342"/>
                    <a:pt x="950" y="336"/>
                    <a:pt x="952" y="366"/>
                  </a:cubicBezTo>
                  <a:cubicBezTo>
                    <a:pt x="953" y="382"/>
                    <a:pt x="976" y="399"/>
                    <a:pt x="993" y="389"/>
                  </a:cubicBezTo>
                  <a:cubicBezTo>
                    <a:pt x="1000" y="397"/>
                    <a:pt x="999" y="414"/>
                    <a:pt x="1002" y="426"/>
                  </a:cubicBezTo>
                  <a:cubicBezTo>
                    <a:pt x="1007" y="426"/>
                    <a:pt x="1010" y="427"/>
                    <a:pt x="1012" y="430"/>
                  </a:cubicBezTo>
                  <a:cubicBezTo>
                    <a:pt x="1040" y="416"/>
                    <a:pt x="1081" y="425"/>
                    <a:pt x="1085" y="384"/>
                  </a:cubicBezTo>
                  <a:cubicBezTo>
                    <a:pt x="1052" y="374"/>
                    <a:pt x="1028" y="340"/>
                    <a:pt x="996" y="366"/>
                  </a:cubicBezTo>
                  <a:close/>
                  <a:moveTo>
                    <a:pt x="888" y="375"/>
                  </a:moveTo>
                  <a:cubicBezTo>
                    <a:pt x="896" y="383"/>
                    <a:pt x="903" y="393"/>
                    <a:pt x="906" y="407"/>
                  </a:cubicBezTo>
                  <a:cubicBezTo>
                    <a:pt x="966" y="409"/>
                    <a:pt x="914" y="342"/>
                    <a:pt x="888" y="375"/>
                  </a:cubicBezTo>
                  <a:close/>
                  <a:moveTo>
                    <a:pt x="986" y="426"/>
                  </a:moveTo>
                  <a:cubicBezTo>
                    <a:pt x="974" y="421"/>
                    <a:pt x="959" y="431"/>
                    <a:pt x="956" y="444"/>
                  </a:cubicBezTo>
                  <a:cubicBezTo>
                    <a:pt x="965" y="449"/>
                    <a:pt x="979" y="443"/>
                    <a:pt x="989" y="442"/>
                  </a:cubicBezTo>
                  <a:cubicBezTo>
                    <a:pt x="985" y="435"/>
                    <a:pt x="989" y="430"/>
                    <a:pt x="986" y="426"/>
                  </a:cubicBezTo>
                  <a:close/>
                  <a:moveTo>
                    <a:pt x="1276" y="566"/>
                  </a:moveTo>
                  <a:cubicBezTo>
                    <a:pt x="1269" y="563"/>
                    <a:pt x="1262" y="572"/>
                    <a:pt x="1260" y="566"/>
                  </a:cubicBezTo>
                  <a:cubicBezTo>
                    <a:pt x="1259" y="558"/>
                    <a:pt x="1256" y="553"/>
                    <a:pt x="1260" y="545"/>
                  </a:cubicBezTo>
                  <a:cubicBezTo>
                    <a:pt x="1235" y="524"/>
                    <a:pt x="1200" y="501"/>
                    <a:pt x="1161" y="502"/>
                  </a:cubicBezTo>
                  <a:cubicBezTo>
                    <a:pt x="1145" y="493"/>
                    <a:pt x="1129" y="474"/>
                    <a:pt x="1108" y="479"/>
                  </a:cubicBezTo>
                  <a:cubicBezTo>
                    <a:pt x="1106" y="479"/>
                    <a:pt x="1105" y="480"/>
                    <a:pt x="1104" y="481"/>
                  </a:cubicBezTo>
                  <a:cubicBezTo>
                    <a:pt x="1099" y="508"/>
                    <a:pt x="1116" y="513"/>
                    <a:pt x="1120" y="531"/>
                  </a:cubicBezTo>
                  <a:cubicBezTo>
                    <a:pt x="1109" y="551"/>
                    <a:pt x="1088" y="561"/>
                    <a:pt x="1081" y="584"/>
                  </a:cubicBezTo>
                  <a:cubicBezTo>
                    <a:pt x="1094" y="595"/>
                    <a:pt x="1097" y="612"/>
                    <a:pt x="1104" y="628"/>
                  </a:cubicBezTo>
                  <a:cubicBezTo>
                    <a:pt x="1108" y="638"/>
                    <a:pt x="1118" y="645"/>
                    <a:pt x="1120" y="658"/>
                  </a:cubicBezTo>
                  <a:cubicBezTo>
                    <a:pt x="1121" y="670"/>
                    <a:pt x="1112" y="685"/>
                    <a:pt x="1115" y="697"/>
                  </a:cubicBezTo>
                  <a:cubicBezTo>
                    <a:pt x="1121" y="723"/>
                    <a:pt x="1151" y="715"/>
                    <a:pt x="1166" y="734"/>
                  </a:cubicBezTo>
                  <a:cubicBezTo>
                    <a:pt x="1177" y="725"/>
                    <a:pt x="1185" y="715"/>
                    <a:pt x="1186" y="697"/>
                  </a:cubicBezTo>
                  <a:cubicBezTo>
                    <a:pt x="1204" y="686"/>
                    <a:pt x="1217" y="671"/>
                    <a:pt x="1234" y="660"/>
                  </a:cubicBezTo>
                  <a:cubicBezTo>
                    <a:pt x="1270" y="659"/>
                    <a:pt x="1300" y="636"/>
                    <a:pt x="1313" y="605"/>
                  </a:cubicBezTo>
                  <a:cubicBezTo>
                    <a:pt x="1295" y="597"/>
                    <a:pt x="1279" y="588"/>
                    <a:pt x="1276" y="566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39" name="Georgia">
              <a:extLst>
                <a:ext uri="{FF2B5EF4-FFF2-40B4-BE49-F238E27FC236}">
                  <a16:creationId xmlns:a16="http://schemas.microsoft.com/office/drawing/2014/main" id="{5C5DE668-824D-C11E-9E82-B6008F9D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666" y="3637760"/>
              <a:ext cx="799134" cy="937896"/>
            </a:xfrm>
            <a:custGeom>
              <a:avLst/>
              <a:gdLst>
                <a:gd name="T0" fmla="*/ 469 w 478"/>
                <a:gd name="T1" fmla="*/ 367 h 561"/>
                <a:gd name="T2" fmla="*/ 452 w 478"/>
                <a:gd name="T3" fmla="*/ 343 h 561"/>
                <a:gd name="T4" fmla="*/ 440 w 478"/>
                <a:gd name="T5" fmla="*/ 343 h 561"/>
                <a:gd name="T6" fmla="*/ 426 w 478"/>
                <a:gd name="T7" fmla="*/ 334 h 561"/>
                <a:gd name="T8" fmla="*/ 426 w 478"/>
                <a:gd name="T9" fmla="*/ 315 h 561"/>
                <a:gd name="T10" fmla="*/ 409 w 478"/>
                <a:gd name="T11" fmla="*/ 298 h 561"/>
                <a:gd name="T12" fmla="*/ 409 w 478"/>
                <a:gd name="T13" fmla="*/ 258 h 561"/>
                <a:gd name="T14" fmla="*/ 400 w 478"/>
                <a:gd name="T15" fmla="*/ 248 h 561"/>
                <a:gd name="T16" fmla="*/ 388 w 478"/>
                <a:gd name="T17" fmla="*/ 237 h 561"/>
                <a:gd name="T18" fmla="*/ 369 w 478"/>
                <a:gd name="T19" fmla="*/ 225 h 561"/>
                <a:gd name="T20" fmla="*/ 369 w 478"/>
                <a:gd name="T21" fmla="*/ 203 h 561"/>
                <a:gd name="T22" fmla="*/ 355 w 478"/>
                <a:gd name="T23" fmla="*/ 203 h 561"/>
                <a:gd name="T24" fmla="*/ 355 w 478"/>
                <a:gd name="T25" fmla="*/ 182 h 561"/>
                <a:gd name="T26" fmla="*/ 343 w 478"/>
                <a:gd name="T27" fmla="*/ 170 h 561"/>
                <a:gd name="T28" fmla="*/ 331 w 478"/>
                <a:gd name="T29" fmla="*/ 170 h 561"/>
                <a:gd name="T30" fmla="*/ 315 w 478"/>
                <a:gd name="T31" fmla="*/ 161 h 561"/>
                <a:gd name="T32" fmla="*/ 315 w 478"/>
                <a:gd name="T33" fmla="*/ 147 h 561"/>
                <a:gd name="T34" fmla="*/ 296 w 478"/>
                <a:gd name="T35" fmla="*/ 135 h 561"/>
                <a:gd name="T36" fmla="*/ 289 w 478"/>
                <a:gd name="T37" fmla="*/ 113 h 561"/>
                <a:gd name="T38" fmla="*/ 286 w 478"/>
                <a:gd name="T39" fmla="*/ 85 h 561"/>
                <a:gd name="T40" fmla="*/ 263 w 478"/>
                <a:gd name="T41" fmla="*/ 78 h 561"/>
                <a:gd name="T42" fmla="*/ 227 w 478"/>
                <a:gd name="T43" fmla="*/ 40 h 561"/>
                <a:gd name="T44" fmla="*/ 227 w 478"/>
                <a:gd name="T45" fmla="*/ 0 h 561"/>
                <a:gd name="T46" fmla="*/ 227 w 478"/>
                <a:gd name="T47" fmla="*/ 0 h 561"/>
                <a:gd name="T48" fmla="*/ 97 w 478"/>
                <a:gd name="T49" fmla="*/ 0 h 561"/>
                <a:gd name="T50" fmla="*/ 97 w 478"/>
                <a:gd name="T51" fmla="*/ 0 h 561"/>
                <a:gd name="T52" fmla="*/ 0 w 478"/>
                <a:gd name="T53" fmla="*/ 0 h 561"/>
                <a:gd name="T54" fmla="*/ 0 w 478"/>
                <a:gd name="T55" fmla="*/ 21 h 561"/>
                <a:gd name="T56" fmla="*/ 10 w 478"/>
                <a:gd name="T57" fmla="*/ 52 h 561"/>
                <a:gd name="T58" fmla="*/ 10 w 478"/>
                <a:gd name="T59" fmla="*/ 149 h 561"/>
                <a:gd name="T60" fmla="*/ 19 w 478"/>
                <a:gd name="T61" fmla="*/ 168 h 561"/>
                <a:gd name="T62" fmla="*/ 19 w 478"/>
                <a:gd name="T63" fmla="*/ 182 h 561"/>
                <a:gd name="T64" fmla="*/ 33 w 478"/>
                <a:gd name="T65" fmla="*/ 213 h 561"/>
                <a:gd name="T66" fmla="*/ 33 w 478"/>
                <a:gd name="T67" fmla="*/ 274 h 561"/>
                <a:gd name="T68" fmla="*/ 48 w 478"/>
                <a:gd name="T69" fmla="*/ 312 h 561"/>
                <a:gd name="T70" fmla="*/ 48 w 478"/>
                <a:gd name="T71" fmla="*/ 511 h 561"/>
                <a:gd name="T72" fmla="*/ 50 w 478"/>
                <a:gd name="T73" fmla="*/ 514 h 561"/>
                <a:gd name="T74" fmla="*/ 59 w 478"/>
                <a:gd name="T75" fmla="*/ 530 h 561"/>
                <a:gd name="T76" fmla="*/ 81 w 478"/>
                <a:gd name="T77" fmla="*/ 542 h 561"/>
                <a:gd name="T78" fmla="*/ 182 w 478"/>
                <a:gd name="T79" fmla="*/ 542 h 561"/>
                <a:gd name="T80" fmla="*/ 206 w 478"/>
                <a:gd name="T81" fmla="*/ 561 h 561"/>
                <a:gd name="T82" fmla="*/ 350 w 478"/>
                <a:gd name="T83" fmla="*/ 561 h 561"/>
                <a:gd name="T84" fmla="*/ 364 w 478"/>
                <a:gd name="T85" fmla="*/ 537 h 561"/>
                <a:gd name="T86" fmla="*/ 372 w 478"/>
                <a:gd name="T87" fmla="*/ 530 h 561"/>
                <a:gd name="T88" fmla="*/ 388 w 478"/>
                <a:gd name="T89" fmla="*/ 523 h 561"/>
                <a:gd name="T90" fmla="*/ 443 w 478"/>
                <a:gd name="T91" fmla="*/ 407 h 561"/>
                <a:gd name="T92" fmla="*/ 452 w 478"/>
                <a:gd name="T93" fmla="*/ 407 h 561"/>
                <a:gd name="T94" fmla="*/ 443 w 478"/>
                <a:gd name="T95" fmla="*/ 398 h 561"/>
                <a:gd name="T96" fmla="*/ 452 w 478"/>
                <a:gd name="T97" fmla="*/ 398 h 561"/>
                <a:gd name="T98" fmla="*/ 461 w 478"/>
                <a:gd name="T99" fmla="*/ 388 h 561"/>
                <a:gd name="T100" fmla="*/ 469 w 478"/>
                <a:gd name="T101" fmla="*/ 388 h 561"/>
                <a:gd name="T102" fmla="*/ 478 w 478"/>
                <a:gd name="T103" fmla="*/ 379 h 561"/>
                <a:gd name="T104" fmla="*/ 478 w 478"/>
                <a:gd name="T105" fmla="*/ 376 h 561"/>
                <a:gd name="T106" fmla="*/ 473 w 478"/>
                <a:gd name="T107" fmla="*/ 372 h 561"/>
                <a:gd name="T108" fmla="*/ 469 w 478"/>
                <a:gd name="T109" fmla="*/ 367 h 561"/>
                <a:gd name="T110" fmla="*/ 469 w 478"/>
                <a:gd name="T111" fmla="*/ 367 h 561"/>
                <a:gd name="T112" fmla="*/ 469 w 478"/>
                <a:gd name="T113" fmla="*/ 36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8" h="561">
                  <a:moveTo>
                    <a:pt x="469" y="367"/>
                  </a:moveTo>
                  <a:lnTo>
                    <a:pt x="452" y="343"/>
                  </a:lnTo>
                  <a:lnTo>
                    <a:pt x="440" y="343"/>
                  </a:lnTo>
                  <a:lnTo>
                    <a:pt x="426" y="334"/>
                  </a:lnTo>
                  <a:lnTo>
                    <a:pt x="426" y="315"/>
                  </a:lnTo>
                  <a:lnTo>
                    <a:pt x="409" y="298"/>
                  </a:lnTo>
                  <a:lnTo>
                    <a:pt x="409" y="258"/>
                  </a:lnTo>
                  <a:lnTo>
                    <a:pt x="400" y="248"/>
                  </a:lnTo>
                  <a:lnTo>
                    <a:pt x="388" y="237"/>
                  </a:lnTo>
                  <a:lnTo>
                    <a:pt x="369" y="225"/>
                  </a:lnTo>
                  <a:lnTo>
                    <a:pt x="369" y="203"/>
                  </a:lnTo>
                  <a:lnTo>
                    <a:pt x="355" y="203"/>
                  </a:lnTo>
                  <a:lnTo>
                    <a:pt x="355" y="182"/>
                  </a:lnTo>
                  <a:lnTo>
                    <a:pt x="343" y="170"/>
                  </a:lnTo>
                  <a:lnTo>
                    <a:pt x="331" y="170"/>
                  </a:lnTo>
                  <a:lnTo>
                    <a:pt x="315" y="161"/>
                  </a:lnTo>
                  <a:lnTo>
                    <a:pt x="315" y="147"/>
                  </a:lnTo>
                  <a:lnTo>
                    <a:pt x="296" y="135"/>
                  </a:lnTo>
                  <a:lnTo>
                    <a:pt x="289" y="113"/>
                  </a:lnTo>
                  <a:lnTo>
                    <a:pt x="286" y="85"/>
                  </a:lnTo>
                  <a:lnTo>
                    <a:pt x="263" y="78"/>
                  </a:lnTo>
                  <a:lnTo>
                    <a:pt x="227" y="4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0" y="52"/>
                  </a:lnTo>
                  <a:lnTo>
                    <a:pt x="10" y="149"/>
                  </a:lnTo>
                  <a:lnTo>
                    <a:pt x="19" y="168"/>
                  </a:lnTo>
                  <a:lnTo>
                    <a:pt x="19" y="182"/>
                  </a:lnTo>
                  <a:lnTo>
                    <a:pt x="33" y="213"/>
                  </a:lnTo>
                  <a:lnTo>
                    <a:pt x="33" y="274"/>
                  </a:lnTo>
                  <a:lnTo>
                    <a:pt x="48" y="312"/>
                  </a:lnTo>
                  <a:lnTo>
                    <a:pt x="48" y="511"/>
                  </a:lnTo>
                  <a:lnTo>
                    <a:pt x="50" y="514"/>
                  </a:lnTo>
                  <a:lnTo>
                    <a:pt x="59" y="530"/>
                  </a:lnTo>
                  <a:lnTo>
                    <a:pt x="81" y="542"/>
                  </a:lnTo>
                  <a:lnTo>
                    <a:pt x="182" y="542"/>
                  </a:lnTo>
                  <a:lnTo>
                    <a:pt x="206" y="561"/>
                  </a:lnTo>
                  <a:lnTo>
                    <a:pt x="350" y="561"/>
                  </a:lnTo>
                  <a:lnTo>
                    <a:pt x="364" y="537"/>
                  </a:lnTo>
                  <a:lnTo>
                    <a:pt x="372" y="530"/>
                  </a:lnTo>
                  <a:lnTo>
                    <a:pt x="388" y="523"/>
                  </a:lnTo>
                  <a:lnTo>
                    <a:pt x="443" y="407"/>
                  </a:lnTo>
                  <a:lnTo>
                    <a:pt x="452" y="407"/>
                  </a:lnTo>
                  <a:lnTo>
                    <a:pt x="443" y="398"/>
                  </a:lnTo>
                  <a:lnTo>
                    <a:pt x="452" y="398"/>
                  </a:lnTo>
                  <a:lnTo>
                    <a:pt x="461" y="388"/>
                  </a:lnTo>
                  <a:lnTo>
                    <a:pt x="469" y="388"/>
                  </a:lnTo>
                  <a:lnTo>
                    <a:pt x="478" y="379"/>
                  </a:lnTo>
                  <a:lnTo>
                    <a:pt x="478" y="376"/>
                  </a:lnTo>
                  <a:lnTo>
                    <a:pt x="473" y="372"/>
                  </a:lnTo>
                  <a:lnTo>
                    <a:pt x="469" y="367"/>
                  </a:lnTo>
                  <a:lnTo>
                    <a:pt x="469" y="367"/>
                  </a:lnTo>
                  <a:lnTo>
                    <a:pt x="469" y="367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0" name="Florida">
              <a:extLst>
                <a:ext uri="{FF2B5EF4-FFF2-40B4-BE49-F238E27FC236}">
                  <a16:creationId xmlns:a16="http://schemas.microsoft.com/office/drawing/2014/main" id="{66DF1AB8-47CA-9089-2F26-B1831EF56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455" y="4497080"/>
              <a:ext cx="1146875" cy="1024831"/>
            </a:xfrm>
            <a:custGeom>
              <a:avLst/>
              <a:gdLst>
                <a:gd name="T0" fmla="*/ 520 w 686"/>
                <a:gd name="T1" fmla="*/ 47 h 613"/>
                <a:gd name="T2" fmla="*/ 352 w 686"/>
                <a:gd name="T3" fmla="*/ 28 h 613"/>
                <a:gd name="T4" fmla="*/ 229 w 686"/>
                <a:gd name="T5" fmla="*/ 16 h 613"/>
                <a:gd name="T6" fmla="*/ 220 w 686"/>
                <a:gd name="T7" fmla="*/ 7 h 613"/>
                <a:gd name="T8" fmla="*/ 0 w 686"/>
                <a:gd name="T9" fmla="*/ 80 h 613"/>
                <a:gd name="T10" fmla="*/ 31 w 686"/>
                <a:gd name="T11" fmla="*/ 59 h 613"/>
                <a:gd name="T12" fmla="*/ 50 w 686"/>
                <a:gd name="T13" fmla="*/ 49 h 613"/>
                <a:gd name="T14" fmla="*/ 113 w 686"/>
                <a:gd name="T15" fmla="*/ 59 h 613"/>
                <a:gd name="T16" fmla="*/ 123 w 686"/>
                <a:gd name="T17" fmla="*/ 68 h 613"/>
                <a:gd name="T18" fmla="*/ 113 w 686"/>
                <a:gd name="T19" fmla="*/ 78 h 613"/>
                <a:gd name="T20" fmla="*/ 206 w 686"/>
                <a:gd name="T21" fmla="*/ 132 h 613"/>
                <a:gd name="T22" fmla="*/ 260 w 686"/>
                <a:gd name="T23" fmla="*/ 132 h 613"/>
                <a:gd name="T24" fmla="*/ 298 w 686"/>
                <a:gd name="T25" fmla="*/ 113 h 613"/>
                <a:gd name="T26" fmla="*/ 307 w 686"/>
                <a:gd name="T27" fmla="*/ 106 h 613"/>
                <a:gd name="T28" fmla="*/ 345 w 686"/>
                <a:gd name="T29" fmla="*/ 106 h 613"/>
                <a:gd name="T30" fmla="*/ 381 w 686"/>
                <a:gd name="T31" fmla="*/ 142 h 613"/>
                <a:gd name="T32" fmla="*/ 390 w 686"/>
                <a:gd name="T33" fmla="*/ 161 h 613"/>
                <a:gd name="T34" fmla="*/ 437 w 686"/>
                <a:gd name="T35" fmla="*/ 199 h 613"/>
                <a:gd name="T36" fmla="*/ 445 w 686"/>
                <a:gd name="T37" fmla="*/ 336 h 613"/>
                <a:gd name="T38" fmla="*/ 454 w 686"/>
                <a:gd name="T39" fmla="*/ 327 h 613"/>
                <a:gd name="T40" fmla="*/ 454 w 686"/>
                <a:gd name="T41" fmla="*/ 364 h 613"/>
                <a:gd name="T42" fmla="*/ 492 w 686"/>
                <a:gd name="T43" fmla="*/ 438 h 613"/>
                <a:gd name="T44" fmla="*/ 511 w 686"/>
                <a:gd name="T45" fmla="*/ 457 h 613"/>
                <a:gd name="T46" fmla="*/ 511 w 686"/>
                <a:gd name="T47" fmla="*/ 476 h 613"/>
                <a:gd name="T48" fmla="*/ 546 w 686"/>
                <a:gd name="T49" fmla="*/ 540 h 613"/>
                <a:gd name="T50" fmla="*/ 575 w 686"/>
                <a:gd name="T51" fmla="*/ 549 h 613"/>
                <a:gd name="T52" fmla="*/ 584 w 686"/>
                <a:gd name="T53" fmla="*/ 604 h 613"/>
                <a:gd name="T54" fmla="*/ 594 w 686"/>
                <a:gd name="T55" fmla="*/ 613 h 613"/>
                <a:gd name="T56" fmla="*/ 657 w 686"/>
                <a:gd name="T57" fmla="*/ 594 h 613"/>
                <a:gd name="T58" fmla="*/ 676 w 686"/>
                <a:gd name="T59" fmla="*/ 594 h 613"/>
                <a:gd name="T60" fmla="*/ 686 w 686"/>
                <a:gd name="T61" fmla="*/ 521 h 613"/>
                <a:gd name="T62" fmla="*/ 639 w 686"/>
                <a:gd name="T63" fmla="*/ 308 h 613"/>
                <a:gd name="T64" fmla="*/ 556 w 686"/>
                <a:gd name="T65" fmla="*/ 49 h 613"/>
                <a:gd name="T66" fmla="*/ 556 w 686"/>
                <a:gd name="T67" fmla="*/ 14 h 613"/>
                <a:gd name="T68" fmla="*/ 542 w 686"/>
                <a:gd name="T69" fmla="*/ 16 h 613"/>
                <a:gd name="T70" fmla="*/ 534 w 686"/>
                <a:gd name="T71" fmla="*/ 2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6" h="613">
                  <a:moveTo>
                    <a:pt x="534" y="23"/>
                  </a:moveTo>
                  <a:lnTo>
                    <a:pt x="520" y="47"/>
                  </a:lnTo>
                  <a:lnTo>
                    <a:pt x="376" y="47"/>
                  </a:lnTo>
                  <a:lnTo>
                    <a:pt x="352" y="28"/>
                  </a:lnTo>
                  <a:lnTo>
                    <a:pt x="251" y="28"/>
                  </a:lnTo>
                  <a:lnTo>
                    <a:pt x="229" y="16"/>
                  </a:lnTo>
                  <a:lnTo>
                    <a:pt x="220" y="0"/>
                  </a:lnTo>
                  <a:lnTo>
                    <a:pt x="220" y="7"/>
                  </a:lnTo>
                  <a:lnTo>
                    <a:pt x="0" y="7"/>
                  </a:lnTo>
                  <a:lnTo>
                    <a:pt x="0" y="80"/>
                  </a:lnTo>
                  <a:lnTo>
                    <a:pt x="21" y="78"/>
                  </a:lnTo>
                  <a:lnTo>
                    <a:pt x="31" y="59"/>
                  </a:lnTo>
                  <a:lnTo>
                    <a:pt x="40" y="59"/>
                  </a:lnTo>
                  <a:lnTo>
                    <a:pt x="50" y="49"/>
                  </a:lnTo>
                  <a:lnTo>
                    <a:pt x="50" y="68"/>
                  </a:lnTo>
                  <a:lnTo>
                    <a:pt x="113" y="59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13" y="68"/>
                  </a:lnTo>
                  <a:lnTo>
                    <a:pt x="113" y="78"/>
                  </a:lnTo>
                  <a:lnTo>
                    <a:pt x="187" y="106"/>
                  </a:lnTo>
                  <a:lnTo>
                    <a:pt x="206" y="132"/>
                  </a:lnTo>
                  <a:lnTo>
                    <a:pt x="215" y="142"/>
                  </a:lnTo>
                  <a:lnTo>
                    <a:pt x="260" y="132"/>
                  </a:lnTo>
                  <a:lnTo>
                    <a:pt x="279" y="113"/>
                  </a:lnTo>
                  <a:lnTo>
                    <a:pt x="298" y="113"/>
                  </a:lnTo>
                  <a:lnTo>
                    <a:pt x="298" y="106"/>
                  </a:lnTo>
                  <a:lnTo>
                    <a:pt x="307" y="106"/>
                  </a:lnTo>
                  <a:lnTo>
                    <a:pt x="317" y="106"/>
                  </a:lnTo>
                  <a:lnTo>
                    <a:pt x="345" y="106"/>
                  </a:lnTo>
                  <a:lnTo>
                    <a:pt x="371" y="142"/>
                  </a:lnTo>
                  <a:lnTo>
                    <a:pt x="381" y="142"/>
                  </a:lnTo>
                  <a:lnTo>
                    <a:pt x="381" y="161"/>
                  </a:lnTo>
                  <a:lnTo>
                    <a:pt x="390" y="161"/>
                  </a:lnTo>
                  <a:lnTo>
                    <a:pt x="419" y="189"/>
                  </a:lnTo>
                  <a:lnTo>
                    <a:pt x="437" y="199"/>
                  </a:lnTo>
                  <a:lnTo>
                    <a:pt x="445" y="208"/>
                  </a:lnTo>
                  <a:lnTo>
                    <a:pt x="445" y="336"/>
                  </a:lnTo>
                  <a:lnTo>
                    <a:pt x="454" y="336"/>
                  </a:lnTo>
                  <a:lnTo>
                    <a:pt x="454" y="327"/>
                  </a:lnTo>
                  <a:lnTo>
                    <a:pt x="464" y="327"/>
                  </a:lnTo>
                  <a:lnTo>
                    <a:pt x="454" y="364"/>
                  </a:lnTo>
                  <a:lnTo>
                    <a:pt x="464" y="383"/>
                  </a:lnTo>
                  <a:lnTo>
                    <a:pt x="492" y="438"/>
                  </a:lnTo>
                  <a:lnTo>
                    <a:pt x="511" y="428"/>
                  </a:lnTo>
                  <a:lnTo>
                    <a:pt x="511" y="457"/>
                  </a:lnTo>
                  <a:lnTo>
                    <a:pt x="520" y="457"/>
                  </a:lnTo>
                  <a:lnTo>
                    <a:pt x="511" y="476"/>
                  </a:lnTo>
                  <a:lnTo>
                    <a:pt x="539" y="530"/>
                  </a:lnTo>
                  <a:lnTo>
                    <a:pt x="546" y="540"/>
                  </a:lnTo>
                  <a:lnTo>
                    <a:pt x="565" y="540"/>
                  </a:lnTo>
                  <a:lnTo>
                    <a:pt x="575" y="549"/>
                  </a:lnTo>
                  <a:lnTo>
                    <a:pt x="584" y="587"/>
                  </a:lnTo>
                  <a:lnTo>
                    <a:pt x="584" y="604"/>
                  </a:lnTo>
                  <a:lnTo>
                    <a:pt x="594" y="604"/>
                  </a:lnTo>
                  <a:lnTo>
                    <a:pt x="594" y="613"/>
                  </a:lnTo>
                  <a:lnTo>
                    <a:pt x="631" y="613"/>
                  </a:lnTo>
                  <a:lnTo>
                    <a:pt x="657" y="594"/>
                  </a:lnTo>
                  <a:lnTo>
                    <a:pt x="667" y="604"/>
                  </a:lnTo>
                  <a:lnTo>
                    <a:pt x="676" y="594"/>
                  </a:lnTo>
                  <a:lnTo>
                    <a:pt x="667" y="587"/>
                  </a:lnTo>
                  <a:lnTo>
                    <a:pt x="686" y="521"/>
                  </a:lnTo>
                  <a:lnTo>
                    <a:pt x="686" y="428"/>
                  </a:lnTo>
                  <a:lnTo>
                    <a:pt x="639" y="308"/>
                  </a:lnTo>
                  <a:lnTo>
                    <a:pt x="639" y="263"/>
                  </a:lnTo>
                  <a:lnTo>
                    <a:pt x="556" y="49"/>
                  </a:lnTo>
                  <a:lnTo>
                    <a:pt x="556" y="40"/>
                  </a:lnTo>
                  <a:lnTo>
                    <a:pt x="556" y="14"/>
                  </a:lnTo>
                  <a:lnTo>
                    <a:pt x="558" y="9"/>
                  </a:lnTo>
                  <a:lnTo>
                    <a:pt x="542" y="16"/>
                  </a:lnTo>
                  <a:lnTo>
                    <a:pt x="534" y="23"/>
                  </a:lnTo>
                  <a:lnTo>
                    <a:pt x="534" y="23"/>
                  </a:lnTo>
                  <a:lnTo>
                    <a:pt x="534" y="23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1" name="Delaware">
              <a:extLst>
                <a:ext uri="{FF2B5EF4-FFF2-40B4-BE49-F238E27FC236}">
                  <a16:creationId xmlns:a16="http://schemas.microsoft.com/office/drawing/2014/main" id="{23955A70-9701-86AD-E648-224122AF2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8451" y="2888888"/>
              <a:ext cx="107288" cy="213887"/>
            </a:xfrm>
            <a:custGeom>
              <a:avLst/>
              <a:gdLst>
                <a:gd name="connsiteX0" fmla="*/ 15489 w 107288"/>
                <a:gd name="connsiteY0" fmla="*/ 0 h 213887"/>
                <a:gd name="connsiteX1" fmla="*/ 23032 w 107288"/>
                <a:gd name="connsiteY1" fmla="*/ 10620 h 213887"/>
                <a:gd name="connsiteX2" fmla="*/ 19868 w 107288"/>
                <a:gd name="connsiteY2" fmla="*/ 7727 h 213887"/>
                <a:gd name="connsiteX3" fmla="*/ 19868 w 107288"/>
                <a:gd name="connsiteY3" fmla="*/ 39444 h 213887"/>
                <a:gd name="connsiteX4" fmla="*/ 107288 w 107288"/>
                <a:gd name="connsiteY4" fmla="*/ 209923 h 213887"/>
                <a:gd name="connsiteX5" fmla="*/ 107288 w 107288"/>
                <a:gd name="connsiteY5" fmla="*/ 213887 h 213887"/>
                <a:gd name="connsiteX6" fmla="*/ 0 w 107288"/>
                <a:gd name="connsiteY6" fmla="*/ 213887 h 213887"/>
                <a:gd name="connsiteX7" fmla="*/ 0 w 107288"/>
                <a:gd name="connsiteY7" fmla="*/ 7727 h 21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288" h="213887">
                  <a:moveTo>
                    <a:pt x="15489" y="0"/>
                  </a:moveTo>
                  <a:lnTo>
                    <a:pt x="23032" y="10620"/>
                  </a:lnTo>
                  <a:lnTo>
                    <a:pt x="19868" y="7727"/>
                  </a:lnTo>
                  <a:cubicBezTo>
                    <a:pt x="19868" y="7727"/>
                    <a:pt x="19868" y="7727"/>
                    <a:pt x="19868" y="39444"/>
                  </a:cubicBezTo>
                  <a:cubicBezTo>
                    <a:pt x="19868" y="39444"/>
                    <a:pt x="19868" y="39444"/>
                    <a:pt x="107288" y="209923"/>
                  </a:cubicBezTo>
                  <a:cubicBezTo>
                    <a:pt x="107288" y="209923"/>
                    <a:pt x="107288" y="209923"/>
                    <a:pt x="107288" y="213887"/>
                  </a:cubicBezTo>
                  <a:cubicBezTo>
                    <a:pt x="107288" y="213887"/>
                    <a:pt x="107288" y="213887"/>
                    <a:pt x="0" y="213887"/>
                  </a:cubicBezTo>
                  <a:cubicBezTo>
                    <a:pt x="0" y="213887"/>
                    <a:pt x="0" y="213887"/>
                    <a:pt x="0" y="7727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/>
            </a:p>
          </p:txBody>
        </p:sp>
        <p:sp>
          <p:nvSpPr>
            <p:cNvPr id="142" name="Connecticut">
              <a:extLst>
                <a:ext uri="{FF2B5EF4-FFF2-40B4-BE49-F238E27FC236}">
                  <a16:creationId xmlns:a16="http://schemas.microsoft.com/office/drawing/2014/main" id="{68B55CB9-6ABB-B5A3-597E-87A39D1AD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4613" y="2408967"/>
              <a:ext cx="225697" cy="187245"/>
            </a:xfrm>
            <a:custGeom>
              <a:avLst/>
              <a:gdLst>
                <a:gd name="T0" fmla="*/ 57 w 57"/>
                <a:gd name="T1" fmla="*/ 0 h 47"/>
                <a:gd name="T2" fmla="*/ 57 w 57"/>
                <a:gd name="T3" fmla="*/ 0 h 47"/>
                <a:gd name="T4" fmla="*/ 8 w 57"/>
                <a:gd name="T5" fmla="*/ 0 h 47"/>
                <a:gd name="T6" fmla="*/ 7 w 57"/>
                <a:gd name="T7" fmla="*/ 31 h 47"/>
                <a:gd name="T8" fmla="*/ 7 w 57"/>
                <a:gd name="T9" fmla="*/ 32 h 47"/>
                <a:gd name="T10" fmla="*/ 0 w 57"/>
                <a:gd name="T11" fmla="*/ 37 h 47"/>
                <a:gd name="T12" fmla="*/ 0 w 57"/>
                <a:gd name="T13" fmla="*/ 47 h 47"/>
                <a:gd name="T14" fmla="*/ 8 w 57"/>
                <a:gd name="T15" fmla="*/ 45 h 47"/>
                <a:gd name="T16" fmla="*/ 12 w 57"/>
                <a:gd name="T17" fmla="*/ 41 h 47"/>
                <a:gd name="T18" fmla="*/ 16 w 57"/>
                <a:gd name="T19" fmla="*/ 37 h 47"/>
                <a:gd name="T20" fmla="*/ 28 w 57"/>
                <a:gd name="T21" fmla="*/ 41 h 47"/>
                <a:gd name="T22" fmla="*/ 56 w 57"/>
                <a:gd name="T23" fmla="*/ 36 h 47"/>
                <a:gd name="T24" fmla="*/ 57 w 57"/>
                <a:gd name="T25" fmla="*/ 35 h 47"/>
                <a:gd name="T26" fmla="*/ 57 w 57"/>
                <a:gd name="T27" fmla="*/ 1 h 47"/>
                <a:gd name="T28" fmla="*/ 57 w 57"/>
                <a:gd name="T2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47">
                  <a:moveTo>
                    <a:pt x="57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4"/>
                    <a:pt x="7" y="28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7" y="1"/>
                    <a:pt x="57" y="1"/>
                    <a:pt x="57" y="1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3" name="Colorado">
              <a:extLst>
                <a:ext uri="{FF2B5EF4-FFF2-40B4-BE49-F238E27FC236}">
                  <a16:creationId xmlns:a16="http://schemas.microsoft.com/office/drawing/2014/main" id="{CAF305EB-6A38-14A1-6BB1-35772B1B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357" y="2449091"/>
              <a:ext cx="1063283" cy="740620"/>
            </a:xfrm>
            <a:custGeom>
              <a:avLst/>
              <a:gdLst>
                <a:gd name="T0" fmla="*/ 634 w 636"/>
                <a:gd name="T1" fmla="*/ 102 h 443"/>
                <a:gd name="T2" fmla="*/ 634 w 636"/>
                <a:gd name="T3" fmla="*/ 100 h 443"/>
                <a:gd name="T4" fmla="*/ 636 w 636"/>
                <a:gd name="T5" fmla="*/ 100 h 443"/>
                <a:gd name="T6" fmla="*/ 636 w 636"/>
                <a:gd name="T7" fmla="*/ 0 h 443"/>
                <a:gd name="T8" fmla="*/ 440 w 636"/>
                <a:gd name="T9" fmla="*/ 0 h 443"/>
                <a:gd name="T10" fmla="*/ 2 w 636"/>
                <a:gd name="T11" fmla="*/ 0 h 443"/>
                <a:gd name="T12" fmla="*/ 0 w 636"/>
                <a:gd name="T13" fmla="*/ 0 h 443"/>
                <a:gd name="T14" fmla="*/ 0 w 636"/>
                <a:gd name="T15" fmla="*/ 441 h 443"/>
                <a:gd name="T16" fmla="*/ 0 w 636"/>
                <a:gd name="T17" fmla="*/ 443 h 443"/>
                <a:gd name="T18" fmla="*/ 2 w 636"/>
                <a:gd name="T19" fmla="*/ 443 h 443"/>
                <a:gd name="T20" fmla="*/ 539 w 636"/>
                <a:gd name="T21" fmla="*/ 443 h 443"/>
                <a:gd name="T22" fmla="*/ 634 w 636"/>
                <a:gd name="T23" fmla="*/ 443 h 443"/>
                <a:gd name="T24" fmla="*/ 634 w 636"/>
                <a:gd name="T25" fmla="*/ 102 h 443"/>
                <a:gd name="T26" fmla="*/ 634 w 636"/>
                <a:gd name="T27" fmla="*/ 102 h 443"/>
                <a:gd name="T28" fmla="*/ 634 w 636"/>
                <a:gd name="T29" fmla="*/ 102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6" h="443">
                  <a:moveTo>
                    <a:pt x="634" y="102"/>
                  </a:moveTo>
                  <a:lnTo>
                    <a:pt x="634" y="100"/>
                  </a:lnTo>
                  <a:lnTo>
                    <a:pt x="636" y="100"/>
                  </a:lnTo>
                  <a:lnTo>
                    <a:pt x="636" y="0"/>
                  </a:lnTo>
                  <a:lnTo>
                    <a:pt x="44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2" y="443"/>
                  </a:lnTo>
                  <a:lnTo>
                    <a:pt x="539" y="443"/>
                  </a:lnTo>
                  <a:lnTo>
                    <a:pt x="634" y="443"/>
                  </a:lnTo>
                  <a:lnTo>
                    <a:pt x="634" y="102"/>
                  </a:lnTo>
                  <a:lnTo>
                    <a:pt x="634" y="102"/>
                  </a:lnTo>
                  <a:lnTo>
                    <a:pt x="634" y="102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4" name="California">
              <a:extLst>
                <a:ext uri="{FF2B5EF4-FFF2-40B4-BE49-F238E27FC236}">
                  <a16:creationId xmlns:a16="http://schemas.microsoft.com/office/drawing/2014/main" id="{62BF21D1-7B27-03F7-FCA8-65A4D154C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61" y="2223394"/>
              <a:ext cx="1546442" cy="2016225"/>
            </a:xfrm>
            <a:custGeom>
              <a:avLst/>
              <a:gdLst>
                <a:gd name="T0" fmla="*/ 387 w 391"/>
                <a:gd name="T1" fmla="*/ 493 h 509"/>
                <a:gd name="T2" fmla="*/ 387 w 391"/>
                <a:gd name="T3" fmla="*/ 471 h 509"/>
                <a:gd name="T4" fmla="*/ 391 w 391"/>
                <a:gd name="T5" fmla="*/ 459 h 509"/>
                <a:gd name="T6" fmla="*/ 391 w 391"/>
                <a:gd name="T7" fmla="*/ 455 h 509"/>
                <a:gd name="T8" fmla="*/ 384 w 391"/>
                <a:gd name="T9" fmla="*/ 439 h 509"/>
                <a:gd name="T10" fmla="*/ 384 w 391"/>
                <a:gd name="T11" fmla="*/ 421 h 509"/>
                <a:gd name="T12" fmla="*/ 384 w 391"/>
                <a:gd name="T13" fmla="*/ 411 h 509"/>
                <a:gd name="T14" fmla="*/ 386 w 391"/>
                <a:gd name="T15" fmla="*/ 400 h 509"/>
                <a:gd name="T16" fmla="*/ 387 w 391"/>
                <a:gd name="T17" fmla="*/ 390 h 509"/>
                <a:gd name="T18" fmla="*/ 386 w 391"/>
                <a:gd name="T19" fmla="*/ 357 h 509"/>
                <a:gd name="T20" fmla="*/ 169 w 391"/>
                <a:gd name="T21" fmla="*/ 142 h 509"/>
                <a:gd name="T22" fmla="*/ 0 w 391"/>
                <a:gd name="T23" fmla="*/ 0 h 509"/>
                <a:gd name="T24" fmla="*/ 15 w 391"/>
                <a:gd name="T25" fmla="*/ 80 h 509"/>
                <a:gd name="T26" fmla="*/ 4 w 391"/>
                <a:gd name="T27" fmla="*/ 123 h 509"/>
                <a:gd name="T28" fmla="*/ 11 w 391"/>
                <a:gd name="T29" fmla="*/ 139 h 509"/>
                <a:gd name="T30" fmla="*/ 27 w 391"/>
                <a:gd name="T31" fmla="*/ 170 h 509"/>
                <a:gd name="T32" fmla="*/ 35 w 391"/>
                <a:gd name="T33" fmla="*/ 209 h 509"/>
                <a:gd name="T34" fmla="*/ 58 w 391"/>
                <a:gd name="T35" fmla="*/ 236 h 509"/>
                <a:gd name="T36" fmla="*/ 58 w 391"/>
                <a:gd name="T37" fmla="*/ 248 h 509"/>
                <a:gd name="T38" fmla="*/ 70 w 391"/>
                <a:gd name="T39" fmla="*/ 252 h 509"/>
                <a:gd name="T40" fmla="*/ 74 w 391"/>
                <a:gd name="T41" fmla="*/ 252 h 509"/>
                <a:gd name="T42" fmla="*/ 78 w 391"/>
                <a:gd name="T43" fmla="*/ 240 h 509"/>
                <a:gd name="T44" fmla="*/ 97 w 391"/>
                <a:gd name="T45" fmla="*/ 244 h 509"/>
                <a:gd name="T46" fmla="*/ 86 w 391"/>
                <a:gd name="T47" fmla="*/ 248 h 509"/>
                <a:gd name="T48" fmla="*/ 86 w 391"/>
                <a:gd name="T49" fmla="*/ 256 h 509"/>
                <a:gd name="T50" fmla="*/ 93 w 391"/>
                <a:gd name="T51" fmla="*/ 271 h 509"/>
                <a:gd name="T52" fmla="*/ 82 w 391"/>
                <a:gd name="T53" fmla="*/ 260 h 509"/>
                <a:gd name="T54" fmla="*/ 78 w 391"/>
                <a:gd name="T55" fmla="*/ 263 h 509"/>
                <a:gd name="T56" fmla="*/ 89 w 391"/>
                <a:gd name="T57" fmla="*/ 299 h 509"/>
                <a:gd name="T58" fmla="*/ 105 w 391"/>
                <a:gd name="T59" fmla="*/ 306 h 509"/>
                <a:gd name="T60" fmla="*/ 97 w 391"/>
                <a:gd name="T61" fmla="*/ 318 h 509"/>
                <a:gd name="T62" fmla="*/ 136 w 391"/>
                <a:gd name="T63" fmla="*/ 369 h 509"/>
                <a:gd name="T64" fmla="*/ 140 w 391"/>
                <a:gd name="T65" fmla="*/ 381 h 509"/>
                <a:gd name="T66" fmla="*/ 148 w 391"/>
                <a:gd name="T67" fmla="*/ 388 h 509"/>
                <a:gd name="T68" fmla="*/ 148 w 391"/>
                <a:gd name="T69" fmla="*/ 396 h 509"/>
                <a:gd name="T70" fmla="*/ 152 w 391"/>
                <a:gd name="T71" fmla="*/ 416 h 509"/>
                <a:gd name="T72" fmla="*/ 179 w 391"/>
                <a:gd name="T73" fmla="*/ 423 h 509"/>
                <a:gd name="T74" fmla="*/ 187 w 391"/>
                <a:gd name="T75" fmla="*/ 420 h 509"/>
                <a:gd name="T76" fmla="*/ 203 w 391"/>
                <a:gd name="T77" fmla="*/ 431 h 509"/>
                <a:gd name="T78" fmla="*/ 222 w 391"/>
                <a:gd name="T79" fmla="*/ 439 h 509"/>
                <a:gd name="T80" fmla="*/ 226 w 391"/>
                <a:gd name="T81" fmla="*/ 435 h 509"/>
                <a:gd name="T82" fmla="*/ 234 w 391"/>
                <a:gd name="T83" fmla="*/ 443 h 509"/>
                <a:gd name="T84" fmla="*/ 246 w 391"/>
                <a:gd name="T85" fmla="*/ 455 h 509"/>
                <a:gd name="T86" fmla="*/ 281 w 391"/>
                <a:gd name="T87" fmla="*/ 486 h 509"/>
                <a:gd name="T88" fmla="*/ 285 w 391"/>
                <a:gd name="T89" fmla="*/ 509 h 509"/>
                <a:gd name="T90" fmla="*/ 374 w 391"/>
                <a:gd name="T91" fmla="*/ 505 h 509"/>
                <a:gd name="T92" fmla="*/ 387 w 391"/>
                <a:gd name="T93" fmla="*/ 50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1" h="509">
                  <a:moveTo>
                    <a:pt x="388" y="495"/>
                  </a:moveTo>
                  <a:cubicBezTo>
                    <a:pt x="388" y="495"/>
                    <a:pt x="387" y="494"/>
                    <a:pt x="387" y="493"/>
                  </a:cubicBezTo>
                  <a:cubicBezTo>
                    <a:pt x="386" y="489"/>
                    <a:pt x="387" y="481"/>
                    <a:pt x="387" y="481"/>
                  </a:cubicBezTo>
                  <a:cubicBezTo>
                    <a:pt x="387" y="481"/>
                    <a:pt x="389" y="474"/>
                    <a:pt x="387" y="471"/>
                  </a:cubicBezTo>
                  <a:cubicBezTo>
                    <a:pt x="386" y="470"/>
                    <a:pt x="387" y="468"/>
                    <a:pt x="389" y="465"/>
                  </a:cubicBezTo>
                  <a:cubicBezTo>
                    <a:pt x="390" y="463"/>
                    <a:pt x="391" y="461"/>
                    <a:pt x="391" y="459"/>
                  </a:cubicBezTo>
                  <a:cubicBezTo>
                    <a:pt x="391" y="458"/>
                    <a:pt x="391" y="457"/>
                    <a:pt x="391" y="456"/>
                  </a:cubicBezTo>
                  <a:cubicBezTo>
                    <a:pt x="391" y="455"/>
                    <a:pt x="391" y="455"/>
                    <a:pt x="391" y="455"/>
                  </a:cubicBezTo>
                  <a:cubicBezTo>
                    <a:pt x="391" y="449"/>
                    <a:pt x="391" y="449"/>
                    <a:pt x="391" y="449"/>
                  </a:cubicBezTo>
                  <a:cubicBezTo>
                    <a:pt x="384" y="439"/>
                    <a:pt x="384" y="439"/>
                    <a:pt x="384" y="439"/>
                  </a:cubicBezTo>
                  <a:cubicBezTo>
                    <a:pt x="384" y="422"/>
                    <a:pt x="384" y="422"/>
                    <a:pt x="384" y="422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3" y="421"/>
                    <a:pt x="383" y="421"/>
                    <a:pt x="383" y="421"/>
                  </a:cubicBezTo>
                  <a:cubicBezTo>
                    <a:pt x="383" y="420"/>
                    <a:pt x="382" y="420"/>
                    <a:pt x="384" y="411"/>
                  </a:cubicBezTo>
                  <a:cubicBezTo>
                    <a:pt x="386" y="401"/>
                    <a:pt x="386" y="401"/>
                    <a:pt x="386" y="401"/>
                  </a:cubicBezTo>
                  <a:cubicBezTo>
                    <a:pt x="386" y="400"/>
                    <a:pt x="386" y="400"/>
                    <a:pt x="386" y="400"/>
                  </a:cubicBezTo>
                  <a:cubicBezTo>
                    <a:pt x="385" y="399"/>
                    <a:pt x="385" y="399"/>
                    <a:pt x="385" y="399"/>
                  </a:cubicBezTo>
                  <a:cubicBezTo>
                    <a:pt x="385" y="399"/>
                    <a:pt x="384" y="398"/>
                    <a:pt x="387" y="390"/>
                  </a:cubicBezTo>
                  <a:cubicBezTo>
                    <a:pt x="391" y="378"/>
                    <a:pt x="391" y="378"/>
                    <a:pt x="391" y="378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81"/>
                    <a:pt x="27" y="181"/>
                    <a:pt x="27" y="181"/>
                  </a:cubicBezTo>
                  <a:cubicBezTo>
                    <a:pt x="35" y="209"/>
                    <a:pt x="35" y="209"/>
                    <a:pt x="35" y="209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8" y="244"/>
                    <a:pt x="58" y="244"/>
                    <a:pt x="58" y="244"/>
                  </a:cubicBezTo>
                  <a:cubicBezTo>
                    <a:pt x="58" y="248"/>
                    <a:pt x="58" y="248"/>
                    <a:pt x="58" y="248"/>
                  </a:cubicBezTo>
                  <a:cubicBezTo>
                    <a:pt x="66" y="252"/>
                    <a:pt x="66" y="252"/>
                    <a:pt x="66" y="252"/>
                  </a:cubicBezTo>
                  <a:cubicBezTo>
                    <a:pt x="70" y="252"/>
                    <a:pt x="70" y="252"/>
                    <a:pt x="70" y="252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2"/>
                    <a:pt x="74" y="252"/>
                    <a:pt x="74" y="252"/>
                  </a:cubicBezTo>
                  <a:cubicBezTo>
                    <a:pt x="78" y="252"/>
                    <a:pt x="78" y="252"/>
                    <a:pt x="78" y="252"/>
                  </a:cubicBezTo>
                  <a:cubicBezTo>
                    <a:pt x="78" y="240"/>
                    <a:pt x="78" y="240"/>
                    <a:pt x="78" y="240"/>
                  </a:cubicBezTo>
                  <a:cubicBezTo>
                    <a:pt x="86" y="240"/>
                    <a:pt x="86" y="240"/>
                    <a:pt x="86" y="240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89" y="248"/>
                    <a:pt x="89" y="248"/>
                    <a:pt x="89" y="248"/>
                  </a:cubicBezTo>
                  <a:cubicBezTo>
                    <a:pt x="86" y="248"/>
                    <a:pt x="86" y="248"/>
                    <a:pt x="86" y="248"/>
                  </a:cubicBezTo>
                  <a:cubicBezTo>
                    <a:pt x="82" y="252"/>
                    <a:pt x="82" y="252"/>
                    <a:pt x="82" y="252"/>
                  </a:cubicBezTo>
                  <a:cubicBezTo>
                    <a:pt x="86" y="256"/>
                    <a:pt x="86" y="256"/>
                    <a:pt x="86" y="256"/>
                  </a:cubicBezTo>
                  <a:cubicBezTo>
                    <a:pt x="93" y="267"/>
                    <a:pt x="93" y="267"/>
                    <a:pt x="93" y="267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82" y="263"/>
                    <a:pt x="82" y="263"/>
                    <a:pt x="82" y="263"/>
                  </a:cubicBezTo>
                  <a:cubicBezTo>
                    <a:pt x="82" y="260"/>
                    <a:pt x="82" y="260"/>
                    <a:pt x="82" y="260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78" y="263"/>
                    <a:pt x="78" y="263"/>
                    <a:pt x="78" y="263"/>
                  </a:cubicBezTo>
                  <a:cubicBezTo>
                    <a:pt x="82" y="291"/>
                    <a:pt x="82" y="291"/>
                    <a:pt x="82" y="291"/>
                  </a:cubicBezTo>
                  <a:cubicBezTo>
                    <a:pt x="89" y="299"/>
                    <a:pt x="89" y="299"/>
                    <a:pt x="89" y="299"/>
                  </a:cubicBezTo>
                  <a:cubicBezTo>
                    <a:pt x="101" y="299"/>
                    <a:pt x="101" y="299"/>
                    <a:pt x="101" y="299"/>
                  </a:cubicBezTo>
                  <a:cubicBezTo>
                    <a:pt x="105" y="306"/>
                    <a:pt x="105" y="306"/>
                    <a:pt x="105" y="306"/>
                  </a:cubicBezTo>
                  <a:cubicBezTo>
                    <a:pt x="105" y="314"/>
                    <a:pt x="105" y="314"/>
                    <a:pt x="105" y="314"/>
                  </a:cubicBezTo>
                  <a:cubicBezTo>
                    <a:pt x="97" y="318"/>
                    <a:pt x="97" y="318"/>
                    <a:pt x="97" y="318"/>
                  </a:cubicBezTo>
                  <a:cubicBezTo>
                    <a:pt x="101" y="326"/>
                    <a:pt x="101" y="326"/>
                    <a:pt x="101" y="326"/>
                  </a:cubicBezTo>
                  <a:cubicBezTo>
                    <a:pt x="136" y="369"/>
                    <a:pt x="136" y="369"/>
                    <a:pt x="136" y="369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0" y="381"/>
                    <a:pt x="140" y="381"/>
                    <a:pt x="140" y="381"/>
                  </a:cubicBezTo>
                  <a:cubicBezTo>
                    <a:pt x="148" y="384"/>
                    <a:pt x="148" y="384"/>
                    <a:pt x="148" y="384"/>
                  </a:cubicBezTo>
                  <a:cubicBezTo>
                    <a:pt x="148" y="388"/>
                    <a:pt x="148" y="388"/>
                    <a:pt x="148" y="388"/>
                  </a:cubicBezTo>
                  <a:cubicBezTo>
                    <a:pt x="152" y="392"/>
                    <a:pt x="152" y="392"/>
                    <a:pt x="152" y="392"/>
                  </a:cubicBezTo>
                  <a:cubicBezTo>
                    <a:pt x="148" y="396"/>
                    <a:pt x="148" y="396"/>
                    <a:pt x="148" y="396"/>
                  </a:cubicBezTo>
                  <a:cubicBezTo>
                    <a:pt x="152" y="412"/>
                    <a:pt x="152" y="412"/>
                    <a:pt x="152" y="412"/>
                  </a:cubicBezTo>
                  <a:cubicBezTo>
                    <a:pt x="152" y="416"/>
                    <a:pt x="152" y="416"/>
                    <a:pt x="152" y="416"/>
                  </a:cubicBezTo>
                  <a:cubicBezTo>
                    <a:pt x="171" y="420"/>
                    <a:pt x="171" y="420"/>
                    <a:pt x="171" y="420"/>
                  </a:cubicBezTo>
                  <a:cubicBezTo>
                    <a:pt x="179" y="423"/>
                    <a:pt x="179" y="423"/>
                    <a:pt x="179" y="423"/>
                  </a:cubicBezTo>
                  <a:cubicBezTo>
                    <a:pt x="183" y="420"/>
                    <a:pt x="183" y="420"/>
                    <a:pt x="183" y="420"/>
                  </a:cubicBezTo>
                  <a:cubicBezTo>
                    <a:pt x="187" y="420"/>
                    <a:pt x="187" y="420"/>
                    <a:pt x="187" y="420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203" y="431"/>
                    <a:pt x="203" y="431"/>
                    <a:pt x="203" y="431"/>
                  </a:cubicBezTo>
                  <a:cubicBezTo>
                    <a:pt x="218" y="439"/>
                    <a:pt x="218" y="439"/>
                    <a:pt x="218" y="439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5"/>
                    <a:pt x="222" y="435"/>
                    <a:pt x="222" y="435"/>
                  </a:cubicBezTo>
                  <a:cubicBezTo>
                    <a:pt x="226" y="435"/>
                    <a:pt x="226" y="435"/>
                    <a:pt x="226" y="435"/>
                  </a:cubicBezTo>
                  <a:cubicBezTo>
                    <a:pt x="230" y="439"/>
                    <a:pt x="230" y="439"/>
                    <a:pt x="230" y="439"/>
                  </a:cubicBezTo>
                  <a:cubicBezTo>
                    <a:pt x="234" y="443"/>
                    <a:pt x="234" y="443"/>
                    <a:pt x="234" y="443"/>
                  </a:cubicBezTo>
                  <a:cubicBezTo>
                    <a:pt x="238" y="451"/>
                    <a:pt x="238" y="451"/>
                    <a:pt x="238" y="451"/>
                  </a:cubicBezTo>
                  <a:cubicBezTo>
                    <a:pt x="246" y="455"/>
                    <a:pt x="246" y="455"/>
                    <a:pt x="246" y="455"/>
                  </a:cubicBezTo>
                  <a:cubicBezTo>
                    <a:pt x="277" y="478"/>
                    <a:pt x="277" y="478"/>
                    <a:pt x="277" y="478"/>
                  </a:cubicBezTo>
                  <a:cubicBezTo>
                    <a:pt x="281" y="486"/>
                    <a:pt x="281" y="486"/>
                    <a:pt x="281" y="486"/>
                  </a:cubicBezTo>
                  <a:cubicBezTo>
                    <a:pt x="281" y="490"/>
                    <a:pt x="281" y="490"/>
                    <a:pt x="281" y="490"/>
                  </a:cubicBezTo>
                  <a:cubicBezTo>
                    <a:pt x="285" y="509"/>
                    <a:pt x="285" y="509"/>
                    <a:pt x="285" y="509"/>
                  </a:cubicBezTo>
                  <a:cubicBezTo>
                    <a:pt x="370" y="502"/>
                    <a:pt x="370" y="502"/>
                    <a:pt x="370" y="502"/>
                  </a:cubicBezTo>
                  <a:cubicBezTo>
                    <a:pt x="374" y="505"/>
                    <a:pt x="374" y="505"/>
                    <a:pt x="374" y="505"/>
                  </a:cubicBezTo>
                  <a:cubicBezTo>
                    <a:pt x="383" y="509"/>
                    <a:pt x="383" y="509"/>
                    <a:pt x="383" y="509"/>
                  </a:cubicBezTo>
                  <a:cubicBezTo>
                    <a:pt x="387" y="503"/>
                    <a:pt x="387" y="503"/>
                    <a:pt x="387" y="503"/>
                  </a:cubicBezTo>
                  <a:cubicBezTo>
                    <a:pt x="390" y="499"/>
                    <a:pt x="389" y="498"/>
                    <a:pt x="388" y="495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5" name="Arkansas">
              <a:extLst>
                <a:ext uri="{FF2B5EF4-FFF2-40B4-BE49-F238E27FC236}">
                  <a16:creationId xmlns:a16="http://schemas.microsoft.com/office/drawing/2014/main" id="{2A20B234-3671-666B-57CF-2364B289A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110" y="3348534"/>
              <a:ext cx="750651" cy="685450"/>
            </a:xfrm>
            <a:custGeom>
              <a:avLst/>
              <a:gdLst>
                <a:gd name="T0" fmla="*/ 159 w 190"/>
                <a:gd name="T1" fmla="*/ 69 h 173"/>
                <a:gd name="T2" fmla="*/ 163 w 190"/>
                <a:gd name="T3" fmla="*/ 65 h 173"/>
                <a:gd name="T4" fmla="*/ 163 w 190"/>
                <a:gd name="T5" fmla="*/ 59 h 173"/>
                <a:gd name="T6" fmla="*/ 171 w 190"/>
                <a:gd name="T7" fmla="*/ 53 h 173"/>
                <a:gd name="T8" fmla="*/ 174 w 190"/>
                <a:gd name="T9" fmla="*/ 45 h 173"/>
                <a:gd name="T10" fmla="*/ 179 w 190"/>
                <a:gd name="T11" fmla="*/ 41 h 173"/>
                <a:gd name="T12" fmla="*/ 177 w 190"/>
                <a:gd name="T13" fmla="*/ 39 h 173"/>
                <a:gd name="T14" fmla="*/ 180 w 190"/>
                <a:gd name="T15" fmla="*/ 39 h 173"/>
                <a:gd name="T16" fmla="*/ 180 w 190"/>
                <a:gd name="T17" fmla="*/ 37 h 173"/>
                <a:gd name="T18" fmla="*/ 180 w 190"/>
                <a:gd name="T19" fmla="*/ 35 h 173"/>
                <a:gd name="T20" fmla="*/ 180 w 190"/>
                <a:gd name="T21" fmla="*/ 34 h 173"/>
                <a:gd name="T22" fmla="*/ 181 w 190"/>
                <a:gd name="T23" fmla="*/ 32 h 173"/>
                <a:gd name="T24" fmla="*/ 183 w 190"/>
                <a:gd name="T25" fmla="*/ 28 h 173"/>
                <a:gd name="T26" fmla="*/ 183 w 190"/>
                <a:gd name="T27" fmla="*/ 24 h 173"/>
                <a:gd name="T28" fmla="*/ 183 w 190"/>
                <a:gd name="T29" fmla="*/ 23 h 173"/>
                <a:gd name="T30" fmla="*/ 186 w 190"/>
                <a:gd name="T31" fmla="*/ 21 h 173"/>
                <a:gd name="T32" fmla="*/ 187 w 190"/>
                <a:gd name="T33" fmla="*/ 19 h 173"/>
                <a:gd name="T34" fmla="*/ 190 w 190"/>
                <a:gd name="T35" fmla="*/ 16 h 173"/>
                <a:gd name="T36" fmla="*/ 166 w 190"/>
                <a:gd name="T37" fmla="*/ 16 h 173"/>
                <a:gd name="T38" fmla="*/ 166 w 190"/>
                <a:gd name="T39" fmla="*/ 0 h 173"/>
                <a:gd name="T40" fmla="*/ 0 w 190"/>
                <a:gd name="T41" fmla="*/ 0 h 173"/>
                <a:gd name="T42" fmla="*/ 0 w 190"/>
                <a:gd name="T43" fmla="*/ 34 h 173"/>
                <a:gd name="T44" fmla="*/ 6 w 190"/>
                <a:gd name="T45" fmla="*/ 38 h 173"/>
                <a:gd name="T46" fmla="*/ 12 w 190"/>
                <a:gd name="T47" fmla="*/ 44 h 173"/>
                <a:gd name="T48" fmla="*/ 12 w 190"/>
                <a:gd name="T49" fmla="*/ 139 h 173"/>
                <a:gd name="T50" fmla="*/ 12 w 190"/>
                <a:gd name="T51" fmla="*/ 139 h 173"/>
                <a:gd name="T52" fmla="*/ 21 w 190"/>
                <a:gd name="T53" fmla="*/ 142 h 173"/>
                <a:gd name="T54" fmla="*/ 21 w 190"/>
                <a:gd name="T55" fmla="*/ 173 h 173"/>
                <a:gd name="T56" fmla="*/ 124 w 190"/>
                <a:gd name="T57" fmla="*/ 173 h 173"/>
                <a:gd name="T58" fmla="*/ 124 w 190"/>
                <a:gd name="T59" fmla="*/ 173 h 173"/>
                <a:gd name="T60" fmla="*/ 124 w 190"/>
                <a:gd name="T61" fmla="*/ 172 h 173"/>
                <a:gd name="T62" fmla="*/ 127 w 190"/>
                <a:gd name="T63" fmla="*/ 163 h 173"/>
                <a:gd name="T64" fmla="*/ 127 w 190"/>
                <a:gd name="T65" fmla="*/ 163 h 173"/>
                <a:gd name="T66" fmla="*/ 127 w 190"/>
                <a:gd name="T67" fmla="*/ 162 h 173"/>
                <a:gd name="T68" fmla="*/ 127 w 190"/>
                <a:gd name="T69" fmla="*/ 161 h 173"/>
                <a:gd name="T70" fmla="*/ 128 w 190"/>
                <a:gd name="T71" fmla="*/ 159 h 173"/>
                <a:gd name="T72" fmla="*/ 128 w 190"/>
                <a:gd name="T73" fmla="*/ 159 h 173"/>
                <a:gd name="T74" fmla="*/ 129 w 190"/>
                <a:gd name="T75" fmla="*/ 159 h 173"/>
                <a:gd name="T76" fmla="*/ 130 w 190"/>
                <a:gd name="T77" fmla="*/ 159 h 173"/>
                <a:gd name="T78" fmla="*/ 130 w 190"/>
                <a:gd name="T79" fmla="*/ 157 h 173"/>
                <a:gd name="T80" fmla="*/ 129 w 190"/>
                <a:gd name="T81" fmla="*/ 148 h 173"/>
                <a:gd name="T82" fmla="*/ 127 w 190"/>
                <a:gd name="T83" fmla="*/ 136 h 173"/>
                <a:gd name="T84" fmla="*/ 127 w 190"/>
                <a:gd name="T85" fmla="*/ 132 h 173"/>
                <a:gd name="T86" fmla="*/ 134 w 190"/>
                <a:gd name="T87" fmla="*/ 123 h 173"/>
                <a:gd name="T88" fmla="*/ 134 w 190"/>
                <a:gd name="T89" fmla="*/ 123 h 173"/>
                <a:gd name="T90" fmla="*/ 135 w 190"/>
                <a:gd name="T91" fmla="*/ 123 h 173"/>
                <a:gd name="T92" fmla="*/ 135 w 190"/>
                <a:gd name="T93" fmla="*/ 123 h 173"/>
                <a:gd name="T94" fmla="*/ 136 w 190"/>
                <a:gd name="T95" fmla="*/ 123 h 173"/>
                <a:gd name="T96" fmla="*/ 137 w 190"/>
                <a:gd name="T97" fmla="*/ 122 h 173"/>
                <a:gd name="T98" fmla="*/ 140 w 190"/>
                <a:gd name="T99" fmla="*/ 119 h 173"/>
                <a:gd name="T100" fmla="*/ 140 w 190"/>
                <a:gd name="T101" fmla="*/ 119 h 173"/>
                <a:gd name="T102" fmla="*/ 140 w 190"/>
                <a:gd name="T103" fmla="*/ 119 h 173"/>
                <a:gd name="T104" fmla="*/ 142 w 190"/>
                <a:gd name="T105" fmla="*/ 117 h 173"/>
                <a:gd name="T106" fmla="*/ 147 w 190"/>
                <a:gd name="T107" fmla="*/ 108 h 173"/>
                <a:gd name="T108" fmla="*/ 147 w 190"/>
                <a:gd name="T109" fmla="*/ 108 h 173"/>
                <a:gd name="T110" fmla="*/ 147 w 190"/>
                <a:gd name="T111" fmla="*/ 89 h 173"/>
                <a:gd name="T112" fmla="*/ 154 w 190"/>
                <a:gd name="T113" fmla="*/ 83 h 173"/>
                <a:gd name="T114" fmla="*/ 155 w 190"/>
                <a:gd name="T115" fmla="*/ 78 h 173"/>
                <a:gd name="T116" fmla="*/ 157 w 190"/>
                <a:gd name="T117" fmla="*/ 73 h 173"/>
                <a:gd name="T118" fmla="*/ 157 w 190"/>
                <a:gd name="T119" fmla="*/ 73 h 173"/>
                <a:gd name="T120" fmla="*/ 159 w 190"/>
                <a:gd name="T121" fmla="*/ 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0" h="173">
                  <a:moveTo>
                    <a:pt x="159" y="69"/>
                  </a:moveTo>
                  <a:cubicBezTo>
                    <a:pt x="163" y="65"/>
                    <a:pt x="163" y="65"/>
                    <a:pt x="163" y="65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71" y="53"/>
                    <a:pt x="171" y="53"/>
                    <a:pt x="171" y="53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7" y="39"/>
                    <a:pt x="177" y="39"/>
                    <a:pt x="177" y="39"/>
                  </a:cubicBezTo>
                  <a:cubicBezTo>
                    <a:pt x="180" y="39"/>
                    <a:pt x="180" y="39"/>
                    <a:pt x="180" y="39"/>
                  </a:cubicBezTo>
                  <a:cubicBezTo>
                    <a:pt x="180" y="38"/>
                    <a:pt x="180" y="38"/>
                    <a:pt x="180" y="37"/>
                  </a:cubicBezTo>
                  <a:cubicBezTo>
                    <a:pt x="180" y="36"/>
                    <a:pt x="180" y="35"/>
                    <a:pt x="180" y="35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81" y="32"/>
                    <a:pt x="181" y="32"/>
                    <a:pt x="181" y="32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83" y="24"/>
                    <a:pt x="183" y="24"/>
                    <a:pt x="183" y="24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3" y="23"/>
                    <a:pt x="185" y="22"/>
                    <a:pt x="186" y="21"/>
                  </a:cubicBezTo>
                  <a:cubicBezTo>
                    <a:pt x="187" y="19"/>
                    <a:pt x="187" y="19"/>
                    <a:pt x="187" y="19"/>
                  </a:cubicBezTo>
                  <a:cubicBezTo>
                    <a:pt x="188" y="18"/>
                    <a:pt x="189" y="17"/>
                    <a:pt x="190" y="16"/>
                  </a:cubicBezTo>
                  <a:cubicBezTo>
                    <a:pt x="166" y="16"/>
                    <a:pt x="166" y="16"/>
                    <a:pt x="166" y="1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3"/>
                    <a:pt x="124" y="173"/>
                    <a:pt x="124" y="173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6" y="166"/>
                    <a:pt x="127" y="164"/>
                    <a:pt x="127" y="163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27" y="162"/>
                    <a:pt x="127" y="162"/>
                    <a:pt x="127" y="162"/>
                  </a:cubicBezTo>
                  <a:cubicBezTo>
                    <a:pt x="127" y="162"/>
                    <a:pt x="127" y="162"/>
                    <a:pt x="127" y="161"/>
                  </a:cubicBezTo>
                  <a:cubicBezTo>
                    <a:pt x="128" y="160"/>
                    <a:pt x="128" y="160"/>
                    <a:pt x="128" y="159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9" y="159"/>
                    <a:pt x="129" y="159"/>
                    <a:pt x="129" y="159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30" y="157"/>
                    <a:pt x="130" y="157"/>
                    <a:pt x="130" y="157"/>
                  </a:cubicBezTo>
                  <a:cubicBezTo>
                    <a:pt x="130" y="154"/>
                    <a:pt x="129" y="151"/>
                    <a:pt x="129" y="148"/>
                  </a:cubicBezTo>
                  <a:cubicBezTo>
                    <a:pt x="129" y="148"/>
                    <a:pt x="128" y="141"/>
                    <a:pt x="127" y="136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9" y="129"/>
                    <a:pt x="133" y="125"/>
                    <a:pt x="134" y="123"/>
                  </a:cubicBezTo>
                  <a:cubicBezTo>
                    <a:pt x="134" y="123"/>
                    <a:pt x="134" y="123"/>
                    <a:pt x="134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5" y="123"/>
                    <a:pt x="135" y="123"/>
                    <a:pt x="135" y="123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9" y="120"/>
                    <a:pt x="139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5" y="112"/>
                    <a:pt x="147" y="108"/>
                    <a:pt x="147" y="108"/>
                  </a:cubicBezTo>
                  <a:cubicBezTo>
                    <a:pt x="147" y="108"/>
                    <a:pt x="147" y="108"/>
                    <a:pt x="147" y="108"/>
                  </a:cubicBezTo>
                  <a:cubicBezTo>
                    <a:pt x="147" y="89"/>
                    <a:pt x="147" y="89"/>
                    <a:pt x="147" y="89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7" y="73"/>
                    <a:pt x="157" y="73"/>
                    <a:pt x="157" y="73"/>
                  </a:cubicBezTo>
                  <a:lnTo>
                    <a:pt x="159" y="69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6" name="Arizona">
              <a:extLst>
                <a:ext uri="{FF2B5EF4-FFF2-40B4-BE49-F238E27FC236}">
                  <a16:creationId xmlns:a16="http://schemas.microsoft.com/office/drawing/2014/main" id="{CE953825-FFC5-33AA-8DE5-4BB7BE428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9992" y="3189710"/>
              <a:ext cx="874366" cy="1252199"/>
            </a:xfrm>
            <a:custGeom>
              <a:avLst/>
              <a:gdLst>
                <a:gd name="T0" fmla="*/ 24 w 221"/>
                <a:gd name="T1" fmla="*/ 0 h 316"/>
                <a:gd name="T2" fmla="*/ 24 w 221"/>
                <a:gd name="T3" fmla="*/ 57 h 316"/>
                <a:gd name="T4" fmla="*/ 4 w 221"/>
                <a:gd name="T5" fmla="*/ 44 h 316"/>
                <a:gd name="T6" fmla="*/ 0 w 221"/>
                <a:gd name="T7" fmla="*/ 66 h 316"/>
                <a:gd name="T8" fmla="*/ 7 w 221"/>
                <a:gd name="T9" fmla="*/ 73 h 316"/>
                <a:gd name="T10" fmla="*/ 10 w 221"/>
                <a:gd name="T11" fmla="*/ 79 h 316"/>
                <a:gd name="T12" fmla="*/ 7 w 221"/>
                <a:gd name="T13" fmla="*/ 82 h 316"/>
                <a:gd name="T14" fmla="*/ 7 w 221"/>
                <a:gd name="T15" fmla="*/ 113 h 316"/>
                <a:gd name="T16" fmla="*/ 12 w 221"/>
                <a:gd name="T17" fmla="*/ 134 h 316"/>
                <a:gd name="T18" fmla="*/ 8 w 221"/>
                <a:gd name="T19" fmla="*/ 146 h 316"/>
                <a:gd name="T20" fmla="*/ 6 w 221"/>
                <a:gd name="T21" fmla="*/ 155 h 316"/>
                <a:gd name="T22" fmla="*/ 7 w 221"/>
                <a:gd name="T23" fmla="*/ 156 h 316"/>
                <a:gd name="T24" fmla="*/ 7 w 221"/>
                <a:gd name="T25" fmla="*/ 157 h 316"/>
                <a:gd name="T26" fmla="*/ 5 w 221"/>
                <a:gd name="T27" fmla="*/ 167 h 316"/>
                <a:gd name="T28" fmla="*/ 4 w 221"/>
                <a:gd name="T29" fmla="*/ 177 h 316"/>
                <a:gd name="T30" fmla="*/ 5 w 221"/>
                <a:gd name="T31" fmla="*/ 177 h 316"/>
                <a:gd name="T32" fmla="*/ 5 w 221"/>
                <a:gd name="T33" fmla="*/ 178 h 316"/>
                <a:gd name="T34" fmla="*/ 5 w 221"/>
                <a:gd name="T35" fmla="*/ 195 h 316"/>
                <a:gd name="T36" fmla="*/ 12 w 221"/>
                <a:gd name="T37" fmla="*/ 205 h 316"/>
                <a:gd name="T38" fmla="*/ 12 w 221"/>
                <a:gd name="T39" fmla="*/ 211 h 316"/>
                <a:gd name="T40" fmla="*/ 12 w 221"/>
                <a:gd name="T41" fmla="*/ 212 h 316"/>
                <a:gd name="T42" fmla="*/ 12 w 221"/>
                <a:gd name="T43" fmla="*/ 215 h 316"/>
                <a:gd name="T44" fmla="*/ 10 w 221"/>
                <a:gd name="T45" fmla="*/ 221 h 316"/>
                <a:gd name="T46" fmla="*/ 8 w 221"/>
                <a:gd name="T47" fmla="*/ 227 h 316"/>
                <a:gd name="T48" fmla="*/ 8 w 221"/>
                <a:gd name="T49" fmla="*/ 237 h 316"/>
                <a:gd name="T50" fmla="*/ 8 w 221"/>
                <a:gd name="T51" fmla="*/ 249 h 316"/>
                <a:gd name="T52" fmla="*/ 9 w 221"/>
                <a:gd name="T53" fmla="*/ 251 h 316"/>
                <a:gd name="T54" fmla="*/ 8 w 221"/>
                <a:gd name="T55" fmla="*/ 259 h 316"/>
                <a:gd name="T56" fmla="*/ 4 w 221"/>
                <a:gd name="T57" fmla="*/ 265 h 316"/>
                <a:gd name="T58" fmla="*/ 144 w 221"/>
                <a:gd name="T59" fmla="*/ 316 h 316"/>
                <a:gd name="T60" fmla="*/ 221 w 221"/>
                <a:gd name="T61" fmla="*/ 316 h 316"/>
                <a:gd name="T62" fmla="*/ 221 w 221"/>
                <a:gd name="T63" fmla="*/ 0 h 316"/>
                <a:gd name="T64" fmla="*/ 24 w 221"/>
                <a:gd name="T6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316">
                  <a:moveTo>
                    <a:pt x="24" y="0"/>
                  </a:moveTo>
                  <a:cubicBezTo>
                    <a:pt x="24" y="57"/>
                    <a:pt x="24" y="57"/>
                    <a:pt x="24" y="57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10" y="75"/>
                    <a:pt x="11" y="77"/>
                    <a:pt x="10" y="79"/>
                  </a:cubicBezTo>
                  <a:cubicBezTo>
                    <a:pt x="10" y="81"/>
                    <a:pt x="8" y="82"/>
                    <a:pt x="7" y="8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12" y="134"/>
                    <a:pt x="12" y="134"/>
                    <a:pt x="12" y="134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54"/>
                    <a:pt x="6" y="155"/>
                    <a:pt x="6" y="155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5" y="167"/>
                    <a:pt x="5" y="167"/>
                    <a:pt x="5" y="167"/>
                  </a:cubicBezTo>
                  <a:cubicBezTo>
                    <a:pt x="3" y="176"/>
                    <a:pt x="4" y="176"/>
                    <a:pt x="4" y="177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95"/>
                    <a:pt x="5" y="195"/>
                    <a:pt x="5" y="195"/>
                  </a:cubicBezTo>
                  <a:cubicBezTo>
                    <a:pt x="12" y="205"/>
                    <a:pt x="12" y="205"/>
                    <a:pt x="12" y="205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12" y="212"/>
                    <a:pt x="12" y="212"/>
                    <a:pt x="12" y="212"/>
                  </a:cubicBezTo>
                  <a:cubicBezTo>
                    <a:pt x="12" y="213"/>
                    <a:pt x="12" y="214"/>
                    <a:pt x="12" y="215"/>
                  </a:cubicBezTo>
                  <a:cubicBezTo>
                    <a:pt x="12" y="217"/>
                    <a:pt x="11" y="219"/>
                    <a:pt x="10" y="221"/>
                  </a:cubicBezTo>
                  <a:cubicBezTo>
                    <a:pt x="8" y="224"/>
                    <a:pt x="7" y="226"/>
                    <a:pt x="8" y="227"/>
                  </a:cubicBezTo>
                  <a:cubicBezTo>
                    <a:pt x="10" y="230"/>
                    <a:pt x="8" y="237"/>
                    <a:pt x="8" y="237"/>
                  </a:cubicBezTo>
                  <a:cubicBezTo>
                    <a:pt x="8" y="237"/>
                    <a:pt x="7" y="245"/>
                    <a:pt x="8" y="249"/>
                  </a:cubicBezTo>
                  <a:cubicBezTo>
                    <a:pt x="8" y="250"/>
                    <a:pt x="9" y="251"/>
                    <a:pt x="9" y="251"/>
                  </a:cubicBezTo>
                  <a:cubicBezTo>
                    <a:pt x="10" y="254"/>
                    <a:pt x="11" y="255"/>
                    <a:pt x="8" y="259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4" y="316"/>
                    <a:pt x="144" y="316"/>
                    <a:pt x="144" y="316"/>
                  </a:cubicBezTo>
                  <a:cubicBezTo>
                    <a:pt x="221" y="316"/>
                    <a:pt x="221" y="316"/>
                    <a:pt x="221" y="316"/>
                  </a:cubicBezTo>
                  <a:cubicBezTo>
                    <a:pt x="221" y="0"/>
                    <a:pt x="221" y="0"/>
                    <a:pt x="221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7" name="Alaska">
              <a:extLst>
                <a:ext uri="{FF2B5EF4-FFF2-40B4-BE49-F238E27FC236}">
                  <a16:creationId xmlns:a16="http://schemas.microsoft.com/office/drawing/2014/main" id="{6B2BA165-DAF8-C338-D9F4-4314D2A11E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1128" y="4239619"/>
              <a:ext cx="2664367" cy="1598204"/>
            </a:xfrm>
            <a:custGeom>
              <a:avLst/>
              <a:gdLst>
                <a:gd name="T0" fmla="*/ 317 w 1083"/>
                <a:gd name="T1" fmla="*/ 272 h 650"/>
                <a:gd name="T2" fmla="*/ 649 w 1083"/>
                <a:gd name="T3" fmla="*/ 394 h 650"/>
                <a:gd name="T4" fmla="*/ 712 w 1083"/>
                <a:gd name="T5" fmla="*/ 422 h 650"/>
                <a:gd name="T6" fmla="*/ 422 w 1083"/>
                <a:gd name="T7" fmla="*/ 600 h 650"/>
                <a:gd name="T8" fmla="*/ 0 w 1083"/>
                <a:gd name="T9" fmla="*/ 621 h 650"/>
                <a:gd name="T10" fmla="*/ 372 w 1083"/>
                <a:gd name="T11" fmla="*/ 618 h 650"/>
                <a:gd name="T12" fmla="*/ 29 w 1083"/>
                <a:gd name="T13" fmla="*/ 623 h 650"/>
                <a:gd name="T14" fmla="*/ 29 w 1083"/>
                <a:gd name="T15" fmla="*/ 635 h 650"/>
                <a:gd name="T16" fmla="*/ 101 w 1083"/>
                <a:gd name="T17" fmla="*/ 627 h 650"/>
                <a:gd name="T18" fmla="*/ 240 w 1083"/>
                <a:gd name="T19" fmla="*/ 636 h 650"/>
                <a:gd name="T20" fmla="*/ 199 w 1083"/>
                <a:gd name="T21" fmla="*/ 641 h 650"/>
                <a:gd name="T22" fmla="*/ 612 w 1083"/>
                <a:gd name="T23" fmla="*/ 498 h 650"/>
                <a:gd name="T24" fmla="*/ 585 w 1083"/>
                <a:gd name="T25" fmla="*/ 508 h 650"/>
                <a:gd name="T26" fmla="*/ 560 w 1083"/>
                <a:gd name="T27" fmla="*/ 546 h 650"/>
                <a:gd name="T28" fmla="*/ 593 w 1083"/>
                <a:gd name="T29" fmla="*/ 535 h 650"/>
                <a:gd name="T30" fmla="*/ 609 w 1083"/>
                <a:gd name="T31" fmla="*/ 504 h 650"/>
                <a:gd name="T32" fmla="*/ 998 w 1083"/>
                <a:gd name="T33" fmla="*/ 540 h 650"/>
                <a:gd name="T34" fmla="*/ 1027 w 1083"/>
                <a:gd name="T35" fmla="*/ 591 h 650"/>
                <a:gd name="T36" fmla="*/ 1046 w 1083"/>
                <a:gd name="T37" fmla="*/ 586 h 650"/>
                <a:gd name="T38" fmla="*/ 981 w 1083"/>
                <a:gd name="T39" fmla="*/ 456 h 650"/>
                <a:gd name="T40" fmla="*/ 858 w 1083"/>
                <a:gd name="T41" fmla="*/ 405 h 650"/>
                <a:gd name="T42" fmla="*/ 734 w 1083"/>
                <a:gd name="T43" fmla="*/ 53 h 650"/>
                <a:gd name="T44" fmla="*/ 618 w 1083"/>
                <a:gd name="T45" fmla="*/ 24 h 650"/>
                <a:gd name="T46" fmla="*/ 572 w 1083"/>
                <a:gd name="T47" fmla="*/ 2 h 650"/>
                <a:gd name="T48" fmla="*/ 445 w 1083"/>
                <a:gd name="T49" fmla="*/ 120 h 650"/>
                <a:gd name="T50" fmla="*/ 461 w 1083"/>
                <a:gd name="T51" fmla="*/ 188 h 650"/>
                <a:gd name="T52" fmla="*/ 389 w 1083"/>
                <a:gd name="T53" fmla="*/ 220 h 650"/>
                <a:gd name="T54" fmla="*/ 465 w 1083"/>
                <a:gd name="T55" fmla="*/ 254 h 650"/>
                <a:gd name="T56" fmla="*/ 395 w 1083"/>
                <a:gd name="T57" fmla="*/ 310 h 650"/>
                <a:gd name="T58" fmla="*/ 374 w 1083"/>
                <a:gd name="T59" fmla="*/ 363 h 650"/>
                <a:gd name="T60" fmla="*/ 421 w 1083"/>
                <a:gd name="T61" fmla="*/ 408 h 650"/>
                <a:gd name="T62" fmla="*/ 456 w 1083"/>
                <a:gd name="T63" fmla="*/ 465 h 650"/>
                <a:gd name="T64" fmla="*/ 499 w 1083"/>
                <a:gd name="T65" fmla="*/ 518 h 650"/>
                <a:gd name="T66" fmla="*/ 429 w 1083"/>
                <a:gd name="T67" fmla="*/ 573 h 650"/>
                <a:gd name="T68" fmla="*/ 383 w 1083"/>
                <a:gd name="T69" fmla="*/ 585 h 650"/>
                <a:gd name="T70" fmla="*/ 363 w 1083"/>
                <a:gd name="T71" fmla="*/ 607 h 650"/>
                <a:gd name="T72" fmla="*/ 391 w 1083"/>
                <a:gd name="T73" fmla="*/ 597 h 650"/>
                <a:gd name="T74" fmla="*/ 446 w 1083"/>
                <a:gd name="T75" fmla="*/ 579 h 650"/>
                <a:gd name="T76" fmla="*/ 480 w 1083"/>
                <a:gd name="T77" fmla="*/ 569 h 650"/>
                <a:gd name="T78" fmla="*/ 506 w 1083"/>
                <a:gd name="T79" fmla="*/ 550 h 650"/>
                <a:gd name="T80" fmla="*/ 541 w 1083"/>
                <a:gd name="T81" fmla="*/ 514 h 650"/>
                <a:gd name="T82" fmla="*/ 589 w 1083"/>
                <a:gd name="T83" fmla="*/ 479 h 650"/>
                <a:gd name="T84" fmla="*/ 611 w 1083"/>
                <a:gd name="T85" fmla="*/ 417 h 650"/>
                <a:gd name="T86" fmla="*/ 625 w 1083"/>
                <a:gd name="T87" fmla="*/ 455 h 650"/>
                <a:gd name="T88" fmla="*/ 666 w 1083"/>
                <a:gd name="T89" fmla="*/ 436 h 650"/>
                <a:gd name="T90" fmla="*/ 691 w 1083"/>
                <a:gd name="T91" fmla="*/ 397 h 650"/>
                <a:gd name="T92" fmla="*/ 725 w 1083"/>
                <a:gd name="T93" fmla="*/ 407 h 650"/>
                <a:gd name="T94" fmla="*/ 748 w 1083"/>
                <a:gd name="T95" fmla="*/ 421 h 650"/>
                <a:gd name="T96" fmla="*/ 850 w 1083"/>
                <a:gd name="T97" fmla="*/ 423 h 650"/>
                <a:gd name="T98" fmla="*/ 932 w 1083"/>
                <a:gd name="T99" fmla="*/ 468 h 650"/>
                <a:gd name="T100" fmla="*/ 981 w 1083"/>
                <a:gd name="T101" fmla="*/ 493 h 650"/>
                <a:gd name="T102" fmla="*/ 989 w 1083"/>
                <a:gd name="T103" fmla="*/ 502 h 650"/>
                <a:gd name="T104" fmla="*/ 983 w 1083"/>
                <a:gd name="T105" fmla="*/ 532 h 650"/>
                <a:gd name="T106" fmla="*/ 1007 w 1083"/>
                <a:gd name="T107" fmla="*/ 532 h 650"/>
                <a:gd name="T108" fmla="*/ 1048 w 1083"/>
                <a:gd name="T109" fmla="*/ 568 h 650"/>
                <a:gd name="T110" fmla="*/ 1083 w 1083"/>
                <a:gd name="T111" fmla="*/ 552 h 650"/>
                <a:gd name="T112" fmla="*/ 932 w 1083"/>
                <a:gd name="T113" fmla="*/ 494 h 650"/>
                <a:gd name="T114" fmla="*/ 974 w 1083"/>
                <a:gd name="T115" fmla="*/ 527 h 650"/>
                <a:gd name="T116" fmla="*/ 255 w 1083"/>
                <a:gd name="T117" fmla="*/ 642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3" h="650">
                  <a:moveTo>
                    <a:pt x="329" y="267"/>
                  </a:moveTo>
                  <a:cubicBezTo>
                    <a:pt x="332" y="268"/>
                    <a:pt x="332" y="270"/>
                    <a:pt x="336" y="270"/>
                  </a:cubicBezTo>
                  <a:cubicBezTo>
                    <a:pt x="337" y="268"/>
                    <a:pt x="339" y="267"/>
                    <a:pt x="340" y="264"/>
                  </a:cubicBezTo>
                  <a:cubicBezTo>
                    <a:pt x="336" y="260"/>
                    <a:pt x="327" y="261"/>
                    <a:pt x="325" y="254"/>
                  </a:cubicBezTo>
                  <a:cubicBezTo>
                    <a:pt x="322" y="254"/>
                    <a:pt x="321" y="252"/>
                    <a:pt x="320" y="251"/>
                  </a:cubicBezTo>
                  <a:cubicBezTo>
                    <a:pt x="320" y="246"/>
                    <a:pt x="319" y="244"/>
                    <a:pt x="318" y="241"/>
                  </a:cubicBezTo>
                  <a:cubicBezTo>
                    <a:pt x="315" y="240"/>
                    <a:pt x="310" y="241"/>
                    <a:pt x="306" y="243"/>
                  </a:cubicBezTo>
                  <a:cubicBezTo>
                    <a:pt x="303" y="240"/>
                    <a:pt x="299" y="238"/>
                    <a:pt x="296" y="235"/>
                  </a:cubicBezTo>
                  <a:cubicBezTo>
                    <a:pt x="296" y="234"/>
                    <a:pt x="298" y="230"/>
                    <a:pt x="296" y="230"/>
                  </a:cubicBezTo>
                  <a:cubicBezTo>
                    <a:pt x="292" y="234"/>
                    <a:pt x="283" y="248"/>
                    <a:pt x="294" y="250"/>
                  </a:cubicBezTo>
                  <a:cubicBezTo>
                    <a:pt x="295" y="250"/>
                    <a:pt x="296" y="250"/>
                    <a:pt x="296" y="250"/>
                  </a:cubicBezTo>
                  <a:cubicBezTo>
                    <a:pt x="298" y="249"/>
                    <a:pt x="299" y="248"/>
                    <a:pt x="302" y="248"/>
                  </a:cubicBezTo>
                  <a:cubicBezTo>
                    <a:pt x="306" y="251"/>
                    <a:pt x="312" y="254"/>
                    <a:pt x="311" y="261"/>
                  </a:cubicBezTo>
                  <a:cubicBezTo>
                    <a:pt x="315" y="262"/>
                    <a:pt x="318" y="267"/>
                    <a:pt x="317" y="272"/>
                  </a:cubicBezTo>
                  <a:cubicBezTo>
                    <a:pt x="322" y="276"/>
                    <a:pt x="322" y="266"/>
                    <a:pt x="329" y="267"/>
                  </a:cubicBezTo>
                  <a:close/>
                  <a:moveTo>
                    <a:pt x="327" y="385"/>
                  </a:moveTo>
                  <a:cubicBezTo>
                    <a:pt x="328" y="386"/>
                    <a:pt x="328" y="388"/>
                    <a:pt x="328" y="391"/>
                  </a:cubicBezTo>
                  <a:cubicBezTo>
                    <a:pt x="334" y="395"/>
                    <a:pt x="337" y="401"/>
                    <a:pt x="344" y="403"/>
                  </a:cubicBezTo>
                  <a:cubicBezTo>
                    <a:pt x="346" y="405"/>
                    <a:pt x="347" y="406"/>
                    <a:pt x="348" y="409"/>
                  </a:cubicBezTo>
                  <a:cubicBezTo>
                    <a:pt x="354" y="409"/>
                    <a:pt x="354" y="403"/>
                    <a:pt x="362" y="405"/>
                  </a:cubicBezTo>
                  <a:cubicBezTo>
                    <a:pt x="361" y="404"/>
                    <a:pt x="362" y="404"/>
                    <a:pt x="362" y="403"/>
                  </a:cubicBezTo>
                  <a:cubicBezTo>
                    <a:pt x="358" y="400"/>
                    <a:pt x="361" y="394"/>
                    <a:pt x="362" y="389"/>
                  </a:cubicBezTo>
                  <a:cubicBezTo>
                    <a:pt x="360" y="388"/>
                    <a:pt x="359" y="386"/>
                    <a:pt x="355" y="387"/>
                  </a:cubicBezTo>
                  <a:cubicBezTo>
                    <a:pt x="355" y="385"/>
                    <a:pt x="354" y="384"/>
                    <a:pt x="355" y="382"/>
                  </a:cubicBezTo>
                  <a:cubicBezTo>
                    <a:pt x="349" y="385"/>
                    <a:pt x="342" y="380"/>
                    <a:pt x="339" y="387"/>
                  </a:cubicBezTo>
                  <a:cubicBezTo>
                    <a:pt x="336" y="385"/>
                    <a:pt x="330" y="382"/>
                    <a:pt x="327" y="385"/>
                  </a:cubicBezTo>
                  <a:close/>
                  <a:moveTo>
                    <a:pt x="652" y="391"/>
                  </a:moveTo>
                  <a:cubicBezTo>
                    <a:pt x="649" y="391"/>
                    <a:pt x="648" y="393"/>
                    <a:pt x="649" y="394"/>
                  </a:cubicBezTo>
                  <a:cubicBezTo>
                    <a:pt x="651" y="394"/>
                    <a:pt x="652" y="393"/>
                    <a:pt x="652" y="391"/>
                  </a:cubicBezTo>
                  <a:close/>
                  <a:moveTo>
                    <a:pt x="696" y="430"/>
                  </a:moveTo>
                  <a:cubicBezTo>
                    <a:pt x="698" y="425"/>
                    <a:pt x="701" y="417"/>
                    <a:pt x="696" y="415"/>
                  </a:cubicBezTo>
                  <a:cubicBezTo>
                    <a:pt x="693" y="420"/>
                    <a:pt x="691" y="427"/>
                    <a:pt x="696" y="430"/>
                  </a:cubicBezTo>
                  <a:close/>
                  <a:moveTo>
                    <a:pt x="710" y="423"/>
                  </a:moveTo>
                  <a:cubicBezTo>
                    <a:pt x="709" y="418"/>
                    <a:pt x="704" y="421"/>
                    <a:pt x="706" y="425"/>
                  </a:cubicBezTo>
                  <a:cubicBezTo>
                    <a:pt x="703" y="426"/>
                    <a:pt x="704" y="428"/>
                    <a:pt x="702" y="431"/>
                  </a:cubicBezTo>
                  <a:cubicBezTo>
                    <a:pt x="700" y="435"/>
                    <a:pt x="693" y="436"/>
                    <a:pt x="695" y="439"/>
                  </a:cubicBezTo>
                  <a:cubicBezTo>
                    <a:pt x="694" y="439"/>
                    <a:pt x="694" y="440"/>
                    <a:pt x="693" y="440"/>
                  </a:cubicBezTo>
                  <a:cubicBezTo>
                    <a:pt x="693" y="441"/>
                    <a:pt x="693" y="443"/>
                    <a:pt x="693" y="444"/>
                  </a:cubicBezTo>
                  <a:cubicBezTo>
                    <a:pt x="697" y="444"/>
                    <a:pt x="699" y="443"/>
                    <a:pt x="700" y="441"/>
                  </a:cubicBezTo>
                  <a:cubicBezTo>
                    <a:pt x="702" y="443"/>
                    <a:pt x="704" y="439"/>
                    <a:pt x="702" y="437"/>
                  </a:cubicBezTo>
                  <a:cubicBezTo>
                    <a:pt x="703" y="436"/>
                    <a:pt x="703" y="437"/>
                    <a:pt x="704" y="437"/>
                  </a:cubicBezTo>
                  <a:cubicBezTo>
                    <a:pt x="703" y="430"/>
                    <a:pt x="712" y="429"/>
                    <a:pt x="712" y="422"/>
                  </a:cubicBezTo>
                  <a:cubicBezTo>
                    <a:pt x="711" y="422"/>
                    <a:pt x="711" y="423"/>
                    <a:pt x="710" y="423"/>
                  </a:cubicBezTo>
                  <a:close/>
                  <a:moveTo>
                    <a:pt x="240" y="483"/>
                  </a:moveTo>
                  <a:cubicBezTo>
                    <a:pt x="242" y="482"/>
                    <a:pt x="245" y="482"/>
                    <a:pt x="246" y="478"/>
                  </a:cubicBezTo>
                  <a:cubicBezTo>
                    <a:pt x="243" y="480"/>
                    <a:pt x="239" y="477"/>
                    <a:pt x="238" y="479"/>
                  </a:cubicBezTo>
                  <a:cubicBezTo>
                    <a:pt x="237" y="482"/>
                    <a:pt x="241" y="481"/>
                    <a:pt x="240" y="483"/>
                  </a:cubicBezTo>
                  <a:close/>
                  <a:moveTo>
                    <a:pt x="248" y="509"/>
                  </a:moveTo>
                  <a:cubicBezTo>
                    <a:pt x="249" y="508"/>
                    <a:pt x="251" y="508"/>
                    <a:pt x="251" y="506"/>
                  </a:cubicBezTo>
                  <a:cubicBezTo>
                    <a:pt x="250" y="505"/>
                    <a:pt x="247" y="505"/>
                    <a:pt x="245" y="503"/>
                  </a:cubicBezTo>
                  <a:cubicBezTo>
                    <a:pt x="244" y="505"/>
                    <a:pt x="246" y="507"/>
                    <a:pt x="248" y="509"/>
                  </a:cubicBezTo>
                  <a:close/>
                  <a:moveTo>
                    <a:pt x="428" y="592"/>
                  </a:moveTo>
                  <a:cubicBezTo>
                    <a:pt x="426" y="592"/>
                    <a:pt x="427" y="593"/>
                    <a:pt x="426" y="593"/>
                  </a:cubicBezTo>
                  <a:cubicBezTo>
                    <a:pt x="426" y="593"/>
                    <a:pt x="425" y="592"/>
                    <a:pt x="425" y="591"/>
                  </a:cubicBezTo>
                  <a:cubicBezTo>
                    <a:pt x="418" y="591"/>
                    <a:pt x="419" y="600"/>
                    <a:pt x="420" y="603"/>
                  </a:cubicBezTo>
                  <a:cubicBezTo>
                    <a:pt x="421" y="603"/>
                    <a:pt x="421" y="601"/>
                    <a:pt x="422" y="600"/>
                  </a:cubicBezTo>
                  <a:cubicBezTo>
                    <a:pt x="424" y="602"/>
                    <a:pt x="425" y="603"/>
                    <a:pt x="427" y="604"/>
                  </a:cubicBezTo>
                  <a:cubicBezTo>
                    <a:pt x="427" y="603"/>
                    <a:pt x="427" y="601"/>
                    <a:pt x="429" y="601"/>
                  </a:cubicBezTo>
                  <a:cubicBezTo>
                    <a:pt x="429" y="599"/>
                    <a:pt x="427" y="598"/>
                    <a:pt x="427" y="596"/>
                  </a:cubicBezTo>
                  <a:cubicBezTo>
                    <a:pt x="428" y="597"/>
                    <a:pt x="430" y="599"/>
                    <a:pt x="431" y="600"/>
                  </a:cubicBezTo>
                  <a:cubicBezTo>
                    <a:pt x="432" y="599"/>
                    <a:pt x="433" y="596"/>
                    <a:pt x="432" y="594"/>
                  </a:cubicBezTo>
                  <a:cubicBezTo>
                    <a:pt x="430" y="595"/>
                    <a:pt x="428" y="594"/>
                    <a:pt x="428" y="592"/>
                  </a:cubicBezTo>
                  <a:close/>
                  <a:moveTo>
                    <a:pt x="11" y="620"/>
                  </a:moveTo>
                  <a:cubicBezTo>
                    <a:pt x="13" y="620"/>
                    <a:pt x="15" y="621"/>
                    <a:pt x="15" y="618"/>
                  </a:cubicBezTo>
                  <a:cubicBezTo>
                    <a:pt x="12" y="618"/>
                    <a:pt x="11" y="617"/>
                    <a:pt x="10" y="616"/>
                  </a:cubicBezTo>
                  <a:cubicBezTo>
                    <a:pt x="9" y="615"/>
                    <a:pt x="9" y="614"/>
                    <a:pt x="8" y="612"/>
                  </a:cubicBezTo>
                  <a:cubicBezTo>
                    <a:pt x="5" y="612"/>
                    <a:pt x="3" y="609"/>
                    <a:pt x="0" y="612"/>
                  </a:cubicBezTo>
                  <a:cubicBezTo>
                    <a:pt x="2" y="614"/>
                    <a:pt x="3" y="617"/>
                    <a:pt x="5" y="619"/>
                  </a:cubicBezTo>
                  <a:cubicBezTo>
                    <a:pt x="4" y="620"/>
                    <a:pt x="3" y="619"/>
                    <a:pt x="1" y="619"/>
                  </a:cubicBezTo>
                  <a:cubicBezTo>
                    <a:pt x="1" y="620"/>
                    <a:pt x="0" y="620"/>
                    <a:pt x="0" y="621"/>
                  </a:cubicBezTo>
                  <a:cubicBezTo>
                    <a:pt x="3" y="621"/>
                    <a:pt x="2" y="625"/>
                    <a:pt x="5" y="626"/>
                  </a:cubicBezTo>
                  <a:cubicBezTo>
                    <a:pt x="5" y="624"/>
                    <a:pt x="5" y="623"/>
                    <a:pt x="6" y="623"/>
                  </a:cubicBezTo>
                  <a:cubicBezTo>
                    <a:pt x="9" y="623"/>
                    <a:pt x="9" y="620"/>
                    <a:pt x="11" y="620"/>
                  </a:cubicBezTo>
                  <a:close/>
                  <a:moveTo>
                    <a:pt x="312" y="616"/>
                  </a:moveTo>
                  <a:cubicBezTo>
                    <a:pt x="312" y="615"/>
                    <a:pt x="314" y="615"/>
                    <a:pt x="313" y="613"/>
                  </a:cubicBezTo>
                  <a:cubicBezTo>
                    <a:pt x="310" y="613"/>
                    <a:pt x="309" y="613"/>
                    <a:pt x="308" y="614"/>
                  </a:cubicBezTo>
                  <a:cubicBezTo>
                    <a:pt x="308" y="616"/>
                    <a:pt x="310" y="617"/>
                    <a:pt x="308" y="619"/>
                  </a:cubicBezTo>
                  <a:cubicBezTo>
                    <a:pt x="307" y="616"/>
                    <a:pt x="304" y="617"/>
                    <a:pt x="304" y="614"/>
                  </a:cubicBezTo>
                  <a:cubicBezTo>
                    <a:pt x="299" y="612"/>
                    <a:pt x="296" y="617"/>
                    <a:pt x="298" y="621"/>
                  </a:cubicBezTo>
                  <a:cubicBezTo>
                    <a:pt x="300" y="621"/>
                    <a:pt x="301" y="620"/>
                    <a:pt x="302" y="622"/>
                  </a:cubicBezTo>
                  <a:cubicBezTo>
                    <a:pt x="304" y="621"/>
                    <a:pt x="307" y="620"/>
                    <a:pt x="310" y="621"/>
                  </a:cubicBezTo>
                  <a:cubicBezTo>
                    <a:pt x="311" y="620"/>
                    <a:pt x="312" y="619"/>
                    <a:pt x="315" y="619"/>
                  </a:cubicBezTo>
                  <a:cubicBezTo>
                    <a:pt x="315" y="616"/>
                    <a:pt x="313" y="617"/>
                    <a:pt x="312" y="616"/>
                  </a:cubicBezTo>
                  <a:close/>
                  <a:moveTo>
                    <a:pt x="372" y="618"/>
                  </a:moveTo>
                  <a:cubicBezTo>
                    <a:pt x="370" y="621"/>
                    <a:pt x="376" y="625"/>
                    <a:pt x="379" y="624"/>
                  </a:cubicBezTo>
                  <a:cubicBezTo>
                    <a:pt x="379" y="623"/>
                    <a:pt x="378" y="621"/>
                    <a:pt x="378" y="620"/>
                  </a:cubicBezTo>
                  <a:cubicBezTo>
                    <a:pt x="375" y="621"/>
                    <a:pt x="376" y="617"/>
                    <a:pt x="372" y="618"/>
                  </a:cubicBezTo>
                  <a:close/>
                  <a:moveTo>
                    <a:pt x="29" y="623"/>
                  </a:moveTo>
                  <a:cubicBezTo>
                    <a:pt x="29" y="620"/>
                    <a:pt x="28" y="619"/>
                    <a:pt x="26" y="619"/>
                  </a:cubicBezTo>
                  <a:cubicBezTo>
                    <a:pt x="24" y="620"/>
                    <a:pt x="24" y="622"/>
                    <a:pt x="22" y="623"/>
                  </a:cubicBezTo>
                  <a:cubicBezTo>
                    <a:pt x="18" y="622"/>
                    <a:pt x="16" y="625"/>
                    <a:pt x="13" y="622"/>
                  </a:cubicBezTo>
                  <a:cubicBezTo>
                    <a:pt x="12" y="622"/>
                    <a:pt x="10" y="622"/>
                    <a:pt x="10" y="623"/>
                  </a:cubicBezTo>
                  <a:cubicBezTo>
                    <a:pt x="10" y="624"/>
                    <a:pt x="10" y="625"/>
                    <a:pt x="11" y="626"/>
                  </a:cubicBezTo>
                  <a:cubicBezTo>
                    <a:pt x="12" y="627"/>
                    <a:pt x="12" y="625"/>
                    <a:pt x="13" y="624"/>
                  </a:cubicBezTo>
                  <a:cubicBezTo>
                    <a:pt x="13" y="626"/>
                    <a:pt x="16" y="625"/>
                    <a:pt x="18" y="626"/>
                  </a:cubicBezTo>
                  <a:cubicBezTo>
                    <a:pt x="19" y="627"/>
                    <a:pt x="19" y="628"/>
                    <a:pt x="20" y="629"/>
                  </a:cubicBezTo>
                  <a:cubicBezTo>
                    <a:pt x="22" y="628"/>
                    <a:pt x="22" y="629"/>
                    <a:pt x="24" y="629"/>
                  </a:cubicBezTo>
                  <a:cubicBezTo>
                    <a:pt x="25" y="627"/>
                    <a:pt x="26" y="623"/>
                    <a:pt x="29" y="623"/>
                  </a:cubicBezTo>
                  <a:close/>
                  <a:moveTo>
                    <a:pt x="53" y="629"/>
                  </a:moveTo>
                  <a:cubicBezTo>
                    <a:pt x="53" y="627"/>
                    <a:pt x="53" y="627"/>
                    <a:pt x="55" y="627"/>
                  </a:cubicBezTo>
                  <a:cubicBezTo>
                    <a:pt x="54" y="615"/>
                    <a:pt x="43" y="628"/>
                    <a:pt x="53" y="629"/>
                  </a:cubicBezTo>
                  <a:close/>
                  <a:moveTo>
                    <a:pt x="45" y="631"/>
                  </a:moveTo>
                  <a:cubicBezTo>
                    <a:pt x="46" y="627"/>
                    <a:pt x="39" y="630"/>
                    <a:pt x="38" y="627"/>
                  </a:cubicBezTo>
                  <a:cubicBezTo>
                    <a:pt x="41" y="627"/>
                    <a:pt x="41" y="624"/>
                    <a:pt x="41" y="622"/>
                  </a:cubicBezTo>
                  <a:cubicBezTo>
                    <a:pt x="38" y="623"/>
                    <a:pt x="38" y="622"/>
                    <a:pt x="35" y="622"/>
                  </a:cubicBezTo>
                  <a:cubicBezTo>
                    <a:pt x="33" y="623"/>
                    <a:pt x="34" y="627"/>
                    <a:pt x="32" y="627"/>
                  </a:cubicBezTo>
                  <a:cubicBezTo>
                    <a:pt x="32" y="626"/>
                    <a:pt x="31" y="626"/>
                    <a:pt x="30" y="626"/>
                  </a:cubicBezTo>
                  <a:cubicBezTo>
                    <a:pt x="29" y="627"/>
                    <a:pt x="29" y="628"/>
                    <a:pt x="29" y="629"/>
                  </a:cubicBezTo>
                  <a:cubicBezTo>
                    <a:pt x="27" y="630"/>
                    <a:pt x="25" y="632"/>
                    <a:pt x="24" y="634"/>
                  </a:cubicBezTo>
                  <a:cubicBezTo>
                    <a:pt x="25" y="634"/>
                    <a:pt x="25" y="634"/>
                    <a:pt x="26" y="635"/>
                  </a:cubicBezTo>
                  <a:cubicBezTo>
                    <a:pt x="28" y="635"/>
                    <a:pt x="27" y="633"/>
                    <a:pt x="29" y="633"/>
                  </a:cubicBezTo>
                  <a:cubicBezTo>
                    <a:pt x="29" y="634"/>
                    <a:pt x="29" y="634"/>
                    <a:pt x="29" y="635"/>
                  </a:cubicBezTo>
                  <a:cubicBezTo>
                    <a:pt x="31" y="635"/>
                    <a:pt x="31" y="636"/>
                    <a:pt x="32" y="636"/>
                  </a:cubicBezTo>
                  <a:cubicBezTo>
                    <a:pt x="33" y="632"/>
                    <a:pt x="38" y="636"/>
                    <a:pt x="38" y="633"/>
                  </a:cubicBezTo>
                  <a:cubicBezTo>
                    <a:pt x="39" y="635"/>
                    <a:pt x="42" y="635"/>
                    <a:pt x="44" y="635"/>
                  </a:cubicBezTo>
                  <a:cubicBezTo>
                    <a:pt x="44" y="634"/>
                    <a:pt x="45" y="633"/>
                    <a:pt x="45" y="632"/>
                  </a:cubicBezTo>
                  <a:cubicBezTo>
                    <a:pt x="46" y="633"/>
                    <a:pt x="46" y="634"/>
                    <a:pt x="46" y="635"/>
                  </a:cubicBezTo>
                  <a:cubicBezTo>
                    <a:pt x="49" y="635"/>
                    <a:pt x="49" y="634"/>
                    <a:pt x="51" y="635"/>
                  </a:cubicBezTo>
                  <a:cubicBezTo>
                    <a:pt x="51" y="634"/>
                    <a:pt x="51" y="633"/>
                    <a:pt x="53" y="634"/>
                  </a:cubicBezTo>
                  <a:cubicBezTo>
                    <a:pt x="53" y="633"/>
                    <a:pt x="53" y="632"/>
                    <a:pt x="53" y="630"/>
                  </a:cubicBezTo>
                  <a:cubicBezTo>
                    <a:pt x="49" y="631"/>
                    <a:pt x="47" y="628"/>
                    <a:pt x="45" y="631"/>
                  </a:cubicBezTo>
                  <a:close/>
                  <a:moveTo>
                    <a:pt x="113" y="644"/>
                  </a:moveTo>
                  <a:cubicBezTo>
                    <a:pt x="111" y="640"/>
                    <a:pt x="101" y="641"/>
                    <a:pt x="99" y="638"/>
                  </a:cubicBezTo>
                  <a:cubicBezTo>
                    <a:pt x="99" y="637"/>
                    <a:pt x="97" y="636"/>
                    <a:pt x="98" y="636"/>
                  </a:cubicBezTo>
                  <a:cubicBezTo>
                    <a:pt x="101" y="637"/>
                    <a:pt x="102" y="635"/>
                    <a:pt x="104" y="634"/>
                  </a:cubicBezTo>
                  <a:cubicBezTo>
                    <a:pt x="104" y="630"/>
                    <a:pt x="102" y="630"/>
                    <a:pt x="101" y="627"/>
                  </a:cubicBezTo>
                  <a:cubicBezTo>
                    <a:pt x="98" y="627"/>
                    <a:pt x="96" y="626"/>
                    <a:pt x="95" y="629"/>
                  </a:cubicBezTo>
                  <a:cubicBezTo>
                    <a:pt x="95" y="628"/>
                    <a:pt x="93" y="628"/>
                    <a:pt x="92" y="629"/>
                  </a:cubicBezTo>
                  <a:cubicBezTo>
                    <a:pt x="92" y="631"/>
                    <a:pt x="95" y="631"/>
                    <a:pt x="96" y="633"/>
                  </a:cubicBezTo>
                  <a:cubicBezTo>
                    <a:pt x="92" y="633"/>
                    <a:pt x="89" y="632"/>
                    <a:pt x="85" y="635"/>
                  </a:cubicBezTo>
                  <a:cubicBezTo>
                    <a:pt x="84" y="633"/>
                    <a:pt x="81" y="635"/>
                    <a:pt x="79" y="632"/>
                  </a:cubicBezTo>
                  <a:cubicBezTo>
                    <a:pt x="79" y="634"/>
                    <a:pt x="76" y="632"/>
                    <a:pt x="75" y="634"/>
                  </a:cubicBezTo>
                  <a:cubicBezTo>
                    <a:pt x="74" y="632"/>
                    <a:pt x="69" y="631"/>
                    <a:pt x="68" y="633"/>
                  </a:cubicBezTo>
                  <a:cubicBezTo>
                    <a:pt x="75" y="637"/>
                    <a:pt x="85" y="638"/>
                    <a:pt x="90" y="640"/>
                  </a:cubicBezTo>
                  <a:cubicBezTo>
                    <a:pt x="93" y="636"/>
                    <a:pt x="100" y="641"/>
                    <a:pt x="102" y="645"/>
                  </a:cubicBezTo>
                  <a:cubicBezTo>
                    <a:pt x="110" y="646"/>
                    <a:pt x="113" y="649"/>
                    <a:pt x="124" y="650"/>
                  </a:cubicBezTo>
                  <a:cubicBezTo>
                    <a:pt x="122" y="646"/>
                    <a:pt x="115" y="646"/>
                    <a:pt x="113" y="644"/>
                  </a:cubicBezTo>
                  <a:close/>
                  <a:moveTo>
                    <a:pt x="256" y="630"/>
                  </a:moveTo>
                  <a:cubicBezTo>
                    <a:pt x="254" y="630"/>
                    <a:pt x="252" y="630"/>
                    <a:pt x="252" y="627"/>
                  </a:cubicBezTo>
                  <a:cubicBezTo>
                    <a:pt x="244" y="625"/>
                    <a:pt x="237" y="632"/>
                    <a:pt x="240" y="636"/>
                  </a:cubicBezTo>
                  <a:cubicBezTo>
                    <a:pt x="238" y="635"/>
                    <a:pt x="236" y="636"/>
                    <a:pt x="234" y="634"/>
                  </a:cubicBezTo>
                  <a:cubicBezTo>
                    <a:pt x="233" y="637"/>
                    <a:pt x="226" y="637"/>
                    <a:pt x="229" y="642"/>
                  </a:cubicBezTo>
                  <a:cubicBezTo>
                    <a:pt x="226" y="642"/>
                    <a:pt x="226" y="644"/>
                    <a:pt x="225" y="645"/>
                  </a:cubicBezTo>
                  <a:cubicBezTo>
                    <a:pt x="223" y="643"/>
                    <a:pt x="223" y="649"/>
                    <a:pt x="220" y="646"/>
                  </a:cubicBezTo>
                  <a:cubicBezTo>
                    <a:pt x="220" y="649"/>
                    <a:pt x="219" y="646"/>
                    <a:pt x="218" y="649"/>
                  </a:cubicBezTo>
                  <a:cubicBezTo>
                    <a:pt x="223" y="649"/>
                    <a:pt x="225" y="647"/>
                    <a:pt x="229" y="648"/>
                  </a:cubicBezTo>
                  <a:cubicBezTo>
                    <a:pt x="228" y="646"/>
                    <a:pt x="232" y="645"/>
                    <a:pt x="236" y="645"/>
                  </a:cubicBezTo>
                  <a:cubicBezTo>
                    <a:pt x="239" y="639"/>
                    <a:pt x="247" y="638"/>
                    <a:pt x="254" y="636"/>
                  </a:cubicBezTo>
                  <a:cubicBezTo>
                    <a:pt x="253" y="632"/>
                    <a:pt x="257" y="633"/>
                    <a:pt x="256" y="630"/>
                  </a:cubicBezTo>
                  <a:close/>
                  <a:moveTo>
                    <a:pt x="199" y="641"/>
                  </a:moveTo>
                  <a:cubicBezTo>
                    <a:pt x="196" y="643"/>
                    <a:pt x="200" y="647"/>
                    <a:pt x="202" y="644"/>
                  </a:cubicBezTo>
                  <a:cubicBezTo>
                    <a:pt x="203" y="645"/>
                    <a:pt x="203" y="647"/>
                    <a:pt x="205" y="647"/>
                  </a:cubicBezTo>
                  <a:cubicBezTo>
                    <a:pt x="206" y="646"/>
                    <a:pt x="208" y="645"/>
                    <a:pt x="207" y="643"/>
                  </a:cubicBezTo>
                  <a:cubicBezTo>
                    <a:pt x="205" y="640"/>
                    <a:pt x="203" y="642"/>
                    <a:pt x="199" y="641"/>
                  </a:cubicBezTo>
                  <a:close/>
                  <a:moveTo>
                    <a:pt x="140" y="642"/>
                  </a:moveTo>
                  <a:cubicBezTo>
                    <a:pt x="136" y="641"/>
                    <a:pt x="133" y="642"/>
                    <a:pt x="132" y="646"/>
                  </a:cubicBezTo>
                  <a:cubicBezTo>
                    <a:pt x="135" y="648"/>
                    <a:pt x="139" y="647"/>
                    <a:pt x="142" y="646"/>
                  </a:cubicBezTo>
                  <a:cubicBezTo>
                    <a:pt x="143" y="643"/>
                    <a:pt x="140" y="644"/>
                    <a:pt x="140" y="642"/>
                  </a:cubicBezTo>
                  <a:close/>
                  <a:moveTo>
                    <a:pt x="176" y="647"/>
                  </a:moveTo>
                  <a:cubicBezTo>
                    <a:pt x="178" y="649"/>
                    <a:pt x="182" y="647"/>
                    <a:pt x="185" y="646"/>
                  </a:cubicBezTo>
                  <a:cubicBezTo>
                    <a:pt x="185" y="639"/>
                    <a:pt x="177" y="643"/>
                    <a:pt x="176" y="647"/>
                  </a:cubicBezTo>
                  <a:close/>
                  <a:moveTo>
                    <a:pt x="168" y="645"/>
                  </a:moveTo>
                  <a:cubicBezTo>
                    <a:pt x="166" y="645"/>
                    <a:pt x="164" y="646"/>
                    <a:pt x="165" y="648"/>
                  </a:cubicBezTo>
                  <a:cubicBezTo>
                    <a:pt x="166" y="648"/>
                    <a:pt x="166" y="649"/>
                    <a:pt x="168" y="649"/>
                  </a:cubicBezTo>
                  <a:cubicBezTo>
                    <a:pt x="168" y="648"/>
                    <a:pt x="168" y="648"/>
                    <a:pt x="169" y="648"/>
                  </a:cubicBezTo>
                  <a:cubicBezTo>
                    <a:pt x="169" y="646"/>
                    <a:pt x="168" y="646"/>
                    <a:pt x="168" y="645"/>
                  </a:cubicBezTo>
                  <a:close/>
                  <a:moveTo>
                    <a:pt x="614" y="497"/>
                  </a:moveTo>
                  <a:cubicBezTo>
                    <a:pt x="614" y="499"/>
                    <a:pt x="613" y="499"/>
                    <a:pt x="612" y="498"/>
                  </a:cubicBezTo>
                  <a:cubicBezTo>
                    <a:pt x="613" y="498"/>
                    <a:pt x="612" y="497"/>
                    <a:pt x="613" y="496"/>
                  </a:cubicBezTo>
                  <a:cubicBezTo>
                    <a:pt x="611" y="494"/>
                    <a:pt x="611" y="497"/>
                    <a:pt x="610" y="497"/>
                  </a:cubicBezTo>
                  <a:cubicBezTo>
                    <a:pt x="610" y="496"/>
                    <a:pt x="609" y="495"/>
                    <a:pt x="608" y="494"/>
                  </a:cubicBezTo>
                  <a:cubicBezTo>
                    <a:pt x="608" y="495"/>
                    <a:pt x="608" y="494"/>
                    <a:pt x="607" y="494"/>
                  </a:cubicBezTo>
                  <a:cubicBezTo>
                    <a:pt x="606" y="494"/>
                    <a:pt x="607" y="496"/>
                    <a:pt x="606" y="496"/>
                  </a:cubicBezTo>
                  <a:cubicBezTo>
                    <a:pt x="605" y="496"/>
                    <a:pt x="605" y="495"/>
                    <a:pt x="605" y="494"/>
                  </a:cubicBezTo>
                  <a:cubicBezTo>
                    <a:pt x="607" y="492"/>
                    <a:pt x="609" y="491"/>
                    <a:pt x="608" y="486"/>
                  </a:cubicBezTo>
                  <a:cubicBezTo>
                    <a:pt x="605" y="487"/>
                    <a:pt x="600" y="485"/>
                    <a:pt x="601" y="492"/>
                  </a:cubicBezTo>
                  <a:cubicBezTo>
                    <a:pt x="599" y="493"/>
                    <a:pt x="598" y="495"/>
                    <a:pt x="596" y="495"/>
                  </a:cubicBezTo>
                  <a:cubicBezTo>
                    <a:pt x="596" y="496"/>
                    <a:pt x="597" y="496"/>
                    <a:pt x="597" y="497"/>
                  </a:cubicBezTo>
                  <a:cubicBezTo>
                    <a:pt x="594" y="496"/>
                    <a:pt x="596" y="499"/>
                    <a:pt x="595" y="499"/>
                  </a:cubicBezTo>
                  <a:cubicBezTo>
                    <a:pt x="595" y="498"/>
                    <a:pt x="594" y="498"/>
                    <a:pt x="593" y="498"/>
                  </a:cubicBezTo>
                  <a:cubicBezTo>
                    <a:pt x="591" y="499"/>
                    <a:pt x="592" y="501"/>
                    <a:pt x="592" y="502"/>
                  </a:cubicBezTo>
                  <a:cubicBezTo>
                    <a:pt x="589" y="501"/>
                    <a:pt x="587" y="506"/>
                    <a:pt x="585" y="508"/>
                  </a:cubicBezTo>
                  <a:cubicBezTo>
                    <a:pt x="587" y="509"/>
                    <a:pt x="592" y="509"/>
                    <a:pt x="591" y="511"/>
                  </a:cubicBezTo>
                  <a:cubicBezTo>
                    <a:pt x="591" y="510"/>
                    <a:pt x="588" y="508"/>
                    <a:pt x="587" y="511"/>
                  </a:cubicBezTo>
                  <a:cubicBezTo>
                    <a:pt x="588" y="511"/>
                    <a:pt x="589" y="512"/>
                    <a:pt x="590" y="513"/>
                  </a:cubicBezTo>
                  <a:cubicBezTo>
                    <a:pt x="587" y="513"/>
                    <a:pt x="587" y="510"/>
                    <a:pt x="583" y="510"/>
                  </a:cubicBezTo>
                  <a:cubicBezTo>
                    <a:pt x="581" y="512"/>
                    <a:pt x="583" y="513"/>
                    <a:pt x="584" y="515"/>
                  </a:cubicBezTo>
                  <a:cubicBezTo>
                    <a:pt x="583" y="515"/>
                    <a:pt x="584" y="517"/>
                    <a:pt x="583" y="518"/>
                  </a:cubicBezTo>
                  <a:cubicBezTo>
                    <a:pt x="583" y="515"/>
                    <a:pt x="581" y="515"/>
                    <a:pt x="582" y="513"/>
                  </a:cubicBezTo>
                  <a:cubicBezTo>
                    <a:pt x="577" y="512"/>
                    <a:pt x="573" y="514"/>
                    <a:pt x="574" y="519"/>
                  </a:cubicBezTo>
                  <a:cubicBezTo>
                    <a:pt x="574" y="520"/>
                    <a:pt x="576" y="521"/>
                    <a:pt x="577" y="521"/>
                  </a:cubicBezTo>
                  <a:cubicBezTo>
                    <a:pt x="576" y="521"/>
                    <a:pt x="575" y="521"/>
                    <a:pt x="575" y="522"/>
                  </a:cubicBezTo>
                  <a:cubicBezTo>
                    <a:pt x="576" y="524"/>
                    <a:pt x="576" y="528"/>
                    <a:pt x="575" y="530"/>
                  </a:cubicBezTo>
                  <a:cubicBezTo>
                    <a:pt x="576" y="521"/>
                    <a:pt x="567" y="518"/>
                    <a:pt x="563" y="524"/>
                  </a:cubicBezTo>
                  <a:cubicBezTo>
                    <a:pt x="559" y="525"/>
                    <a:pt x="556" y="531"/>
                    <a:pt x="555" y="534"/>
                  </a:cubicBezTo>
                  <a:cubicBezTo>
                    <a:pt x="560" y="534"/>
                    <a:pt x="561" y="539"/>
                    <a:pt x="560" y="546"/>
                  </a:cubicBezTo>
                  <a:cubicBezTo>
                    <a:pt x="563" y="546"/>
                    <a:pt x="565" y="549"/>
                    <a:pt x="564" y="552"/>
                  </a:cubicBezTo>
                  <a:cubicBezTo>
                    <a:pt x="568" y="550"/>
                    <a:pt x="570" y="545"/>
                    <a:pt x="574" y="549"/>
                  </a:cubicBezTo>
                  <a:cubicBezTo>
                    <a:pt x="570" y="549"/>
                    <a:pt x="568" y="552"/>
                    <a:pt x="567" y="555"/>
                  </a:cubicBezTo>
                  <a:cubicBezTo>
                    <a:pt x="568" y="556"/>
                    <a:pt x="570" y="556"/>
                    <a:pt x="572" y="556"/>
                  </a:cubicBezTo>
                  <a:cubicBezTo>
                    <a:pt x="574" y="554"/>
                    <a:pt x="575" y="553"/>
                    <a:pt x="578" y="552"/>
                  </a:cubicBezTo>
                  <a:cubicBezTo>
                    <a:pt x="578" y="551"/>
                    <a:pt x="578" y="551"/>
                    <a:pt x="578" y="550"/>
                  </a:cubicBezTo>
                  <a:cubicBezTo>
                    <a:pt x="582" y="550"/>
                    <a:pt x="581" y="547"/>
                    <a:pt x="580" y="544"/>
                  </a:cubicBezTo>
                  <a:cubicBezTo>
                    <a:pt x="583" y="546"/>
                    <a:pt x="582" y="543"/>
                    <a:pt x="584" y="543"/>
                  </a:cubicBezTo>
                  <a:cubicBezTo>
                    <a:pt x="583" y="545"/>
                    <a:pt x="585" y="546"/>
                    <a:pt x="585" y="548"/>
                  </a:cubicBezTo>
                  <a:cubicBezTo>
                    <a:pt x="588" y="548"/>
                    <a:pt x="588" y="546"/>
                    <a:pt x="589" y="544"/>
                  </a:cubicBezTo>
                  <a:cubicBezTo>
                    <a:pt x="591" y="545"/>
                    <a:pt x="592" y="542"/>
                    <a:pt x="595" y="543"/>
                  </a:cubicBezTo>
                  <a:cubicBezTo>
                    <a:pt x="595" y="542"/>
                    <a:pt x="596" y="542"/>
                    <a:pt x="595" y="541"/>
                  </a:cubicBezTo>
                  <a:cubicBezTo>
                    <a:pt x="594" y="540"/>
                    <a:pt x="592" y="540"/>
                    <a:pt x="592" y="540"/>
                  </a:cubicBezTo>
                  <a:cubicBezTo>
                    <a:pt x="595" y="540"/>
                    <a:pt x="593" y="536"/>
                    <a:pt x="593" y="535"/>
                  </a:cubicBezTo>
                  <a:cubicBezTo>
                    <a:pt x="594" y="538"/>
                    <a:pt x="597" y="538"/>
                    <a:pt x="599" y="538"/>
                  </a:cubicBezTo>
                  <a:cubicBezTo>
                    <a:pt x="600" y="536"/>
                    <a:pt x="602" y="535"/>
                    <a:pt x="601" y="533"/>
                  </a:cubicBezTo>
                  <a:cubicBezTo>
                    <a:pt x="600" y="532"/>
                    <a:pt x="598" y="531"/>
                    <a:pt x="598" y="529"/>
                  </a:cubicBezTo>
                  <a:cubicBezTo>
                    <a:pt x="600" y="532"/>
                    <a:pt x="603" y="532"/>
                    <a:pt x="607" y="533"/>
                  </a:cubicBezTo>
                  <a:cubicBezTo>
                    <a:pt x="606" y="528"/>
                    <a:pt x="611" y="529"/>
                    <a:pt x="610" y="524"/>
                  </a:cubicBezTo>
                  <a:cubicBezTo>
                    <a:pt x="608" y="525"/>
                    <a:pt x="607" y="523"/>
                    <a:pt x="605" y="525"/>
                  </a:cubicBezTo>
                  <a:cubicBezTo>
                    <a:pt x="606" y="522"/>
                    <a:pt x="605" y="522"/>
                    <a:pt x="605" y="520"/>
                  </a:cubicBezTo>
                  <a:cubicBezTo>
                    <a:pt x="606" y="520"/>
                    <a:pt x="606" y="519"/>
                    <a:pt x="607" y="519"/>
                  </a:cubicBezTo>
                  <a:cubicBezTo>
                    <a:pt x="607" y="515"/>
                    <a:pt x="606" y="516"/>
                    <a:pt x="608" y="513"/>
                  </a:cubicBezTo>
                  <a:cubicBezTo>
                    <a:pt x="607" y="513"/>
                    <a:pt x="606" y="513"/>
                    <a:pt x="606" y="511"/>
                  </a:cubicBezTo>
                  <a:cubicBezTo>
                    <a:pt x="603" y="513"/>
                    <a:pt x="601" y="513"/>
                    <a:pt x="598" y="515"/>
                  </a:cubicBezTo>
                  <a:cubicBezTo>
                    <a:pt x="599" y="513"/>
                    <a:pt x="597" y="513"/>
                    <a:pt x="595" y="511"/>
                  </a:cubicBezTo>
                  <a:cubicBezTo>
                    <a:pt x="602" y="511"/>
                    <a:pt x="602" y="505"/>
                    <a:pt x="608" y="507"/>
                  </a:cubicBezTo>
                  <a:cubicBezTo>
                    <a:pt x="609" y="507"/>
                    <a:pt x="608" y="505"/>
                    <a:pt x="609" y="504"/>
                  </a:cubicBezTo>
                  <a:cubicBezTo>
                    <a:pt x="610" y="505"/>
                    <a:pt x="611" y="506"/>
                    <a:pt x="613" y="506"/>
                  </a:cubicBezTo>
                  <a:cubicBezTo>
                    <a:pt x="613" y="504"/>
                    <a:pt x="614" y="504"/>
                    <a:pt x="615" y="503"/>
                  </a:cubicBezTo>
                  <a:cubicBezTo>
                    <a:pt x="615" y="501"/>
                    <a:pt x="616" y="498"/>
                    <a:pt x="614" y="497"/>
                  </a:cubicBezTo>
                  <a:close/>
                  <a:moveTo>
                    <a:pt x="1041" y="573"/>
                  </a:moveTo>
                  <a:cubicBezTo>
                    <a:pt x="1043" y="571"/>
                    <a:pt x="1042" y="567"/>
                    <a:pt x="1040" y="564"/>
                  </a:cubicBezTo>
                  <a:cubicBezTo>
                    <a:pt x="1038" y="564"/>
                    <a:pt x="1039" y="564"/>
                    <a:pt x="1037" y="564"/>
                  </a:cubicBezTo>
                  <a:cubicBezTo>
                    <a:pt x="1036" y="560"/>
                    <a:pt x="1032" y="559"/>
                    <a:pt x="1030" y="557"/>
                  </a:cubicBezTo>
                  <a:cubicBezTo>
                    <a:pt x="1032" y="558"/>
                    <a:pt x="1034" y="559"/>
                    <a:pt x="1036" y="559"/>
                  </a:cubicBezTo>
                  <a:cubicBezTo>
                    <a:pt x="1036" y="556"/>
                    <a:pt x="1033" y="556"/>
                    <a:pt x="1031" y="555"/>
                  </a:cubicBezTo>
                  <a:cubicBezTo>
                    <a:pt x="1027" y="549"/>
                    <a:pt x="1021" y="540"/>
                    <a:pt x="1013" y="541"/>
                  </a:cubicBezTo>
                  <a:cubicBezTo>
                    <a:pt x="1011" y="538"/>
                    <a:pt x="1009" y="534"/>
                    <a:pt x="1006" y="531"/>
                  </a:cubicBezTo>
                  <a:cubicBezTo>
                    <a:pt x="1002" y="531"/>
                    <a:pt x="1000" y="533"/>
                    <a:pt x="996" y="532"/>
                  </a:cubicBezTo>
                  <a:cubicBezTo>
                    <a:pt x="994" y="537"/>
                    <a:pt x="998" y="540"/>
                    <a:pt x="1001" y="540"/>
                  </a:cubicBezTo>
                  <a:cubicBezTo>
                    <a:pt x="1000" y="541"/>
                    <a:pt x="999" y="540"/>
                    <a:pt x="998" y="540"/>
                  </a:cubicBezTo>
                  <a:cubicBezTo>
                    <a:pt x="998" y="544"/>
                    <a:pt x="995" y="546"/>
                    <a:pt x="995" y="550"/>
                  </a:cubicBezTo>
                  <a:cubicBezTo>
                    <a:pt x="997" y="550"/>
                    <a:pt x="998" y="551"/>
                    <a:pt x="999" y="551"/>
                  </a:cubicBezTo>
                  <a:cubicBezTo>
                    <a:pt x="1001" y="548"/>
                    <a:pt x="1003" y="544"/>
                    <a:pt x="1006" y="545"/>
                  </a:cubicBezTo>
                  <a:cubicBezTo>
                    <a:pt x="1007" y="547"/>
                    <a:pt x="1005" y="549"/>
                    <a:pt x="1006" y="552"/>
                  </a:cubicBezTo>
                  <a:cubicBezTo>
                    <a:pt x="1004" y="553"/>
                    <a:pt x="1003" y="550"/>
                    <a:pt x="1000" y="552"/>
                  </a:cubicBezTo>
                  <a:cubicBezTo>
                    <a:pt x="1000" y="553"/>
                    <a:pt x="999" y="554"/>
                    <a:pt x="999" y="555"/>
                  </a:cubicBezTo>
                  <a:cubicBezTo>
                    <a:pt x="1001" y="556"/>
                    <a:pt x="1004" y="559"/>
                    <a:pt x="1006" y="556"/>
                  </a:cubicBezTo>
                  <a:cubicBezTo>
                    <a:pt x="1005" y="556"/>
                    <a:pt x="1005" y="555"/>
                    <a:pt x="1006" y="555"/>
                  </a:cubicBezTo>
                  <a:cubicBezTo>
                    <a:pt x="1005" y="559"/>
                    <a:pt x="1011" y="563"/>
                    <a:pt x="1014" y="558"/>
                  </a:cubicBezTo>
                  <a:cubicBezTo>
                    <a:pt x="1013" y="559"/>
                    <a:pt x="1014" y="562"/>
                    <a:pt x="1014" y="564"/>
                  </a:cubicBezTo>
                  <a:cubicBezTo>
                    <a:pt x="1016" y="564"/>
                    <a:pt x="1016" y="565"/>
                    <a:pt x="1017" y="566"/>
                  </a:cubicBezTo>
                  <a:cubicBezTo>
                    <a:pt x="1016" y="565"/>
                    <a:pt x="1015" y="567"/>
                    <a:pt x="1013" y="566"/>
                  </a:cubicBezTo>
                  <a:cubicBezTo>
                    <a:pt x="1011" y="569"/>
                    <a:pt x="1013" y="570"/>
                    <a:pt x="1014" y="572"/>
                  </a:cubicBezTo>
                  <a:cubicBezTo>
                    <a:pt x="1014" y="582"/>
                    <a:pt x="1023" y="585"/>
                    <a:pt x="1027" y="591"/>
                  </a:cubicBezTo>
                  <a:cubicBezTo>
                    <a:pt x="1029" y="591"/>
                    <a:pt x="1030" y="592"/>
                    <a:pt x="1032" y="591"/>
                  </a:cubicBezTo>
                  <a:cubicBezTo>
                    <a:pt x="1032" y="589"/>
                    <a:pt x="1031" y="589"/>
                    <a:pt x="1031" y="588"/>
                  </a:cubicBezTo>
                  <a:cubicBezTo>
                    <a:pt x="1032" y="588"/>
                    <a:pt x="1032" y="587"/>
                    <a:pt x="1033" y="587"/>
                  </a:cubicBezTo>
                  <a:cubicBezTo>
                    <a:pt x="1032" y="585"/>
                    <a:pt x="1031" y="583"/>
                    <a:pt x="1031" y="581"/>
                  </a:cubicBezTo>
                  <a:cubicBezTo>
                    <a:pt x="1030" y="581"/>
                    <a:pt x="1029" y="580"/>
                    <a:pt x="1027" y="580"/>
                  </a:cubicBezTo>
                  <a:cubicBezTo>
                    <a:pt x="1026" y="580"/>
                    <a:pt x="1026" y="582"/>
                    <a:pt x="1025" y="582"/>
                  </a:cubicBezTo>
                  <a:cubicBezTo>
                    <a:pt x="1023" y="580"/>
                    <a:pt x="1021" y="575"/>
                    <a:pt x="1018" y="573"/>
                  </a:cubicBezTo>
                  <a:cubicBezTo>
                    <a:pt x="1020" y="573"/>
                    <a:pt x="1022" y="570"/>
                    <a:pt x="1023" y="572"/>
                  </a:cubicBezTo>
                  <a:cubicBezTo>
                    <a:pt x="1021" y="575"/>
                    <a:pt x="1025" y="575"/>
                    <a:pt x="1023" y="579"/>
                  </a:cubicBezTo>
                  <a:cubicBezTo>
                    <a:pt x="1025" y="578"/>
                    <a:pt x="1026" y="579"/>
                    <a:pt x="1028" y="579"/>
                  </a:cubicBezTo>
                  <a:cubicBezTo>
                    <a:pt x="1029" y="578"/>
                    <a:pt x="1028" y="576"/>
                    <a:pt x="1029" y="576"/>
                  </a:cubicBezTo>
                  <a:cubicBezTo>
                    <a:pt x="1030" y="576"/>
                    <a:pt x="1030" y="578"/>
                    <a:pt x="1030" y="580"/>
                  </a:cubicBezTo>
                  <a:cubicBezTo>
                    <a:pt x="1035" y="581"/>
                    <a:pt x="1038" y="581"/>
                    <a:pt x="1039" y="587"/>
                  </a:cubicBezTo>
                  <a:cubicBezTo>
                    <a:pt x="1042" y="587"/>
                    <a:pt x="1043" y="587"/>
                    <a:pt x="1046" y="586"/>
                  </a:cubicBezTo>
                  <a:cubicBezTo>
                    <a:pt x="1047" y="580"/>
                    <a:pt x="1045" y="578"/>
                    <a:pt x="1043" y="572"/>
                  </a:cubicBezTo>
                  <a:cubicBezTo>
                    <a:pt x="1042" y="572"/>
                    <a:pt x="1042" y="573"/>
                    <a:pt x="1041" y="573"/>
                  </a:cubicBezTo>
                  <a:close/>
                  <a:moveTo>
                    <a:pt x="1074" y="535"/>
                  </a:moveTo>
                  <a:cubicBezTo>
                    <a:pt x="1077" y="530"/>
                    <a:pt x="1075" y="524"/>
                    <a:pt x="1071" y="521"/>
                  </a:cubicBezTo>
                  <a:cubicBezTo>
                    <a:pt x="1069" y="525"/>
                    <a:pt x="1063" y="523"/>
                    <a:pt x="1062" y="519"/>
                  </a:cubicBezTo>
                  <a:cubicBezTo>
                    <a:pt x="1058" y="520"/>
                    <a:pt x="1057" y="518"/>
                    <a:pt x="1055" y="517"/>
                  </a:cubicBezTo>
                  <a:cubicBezTo>
                    <a:pt x="1046" y="517"/>
                    <a:pt x="1040" y="515"/>
                    <a:pt x="1035" y="512"/>
                  </a:cubicBezTo>
                  <a:cubicBezTo>
                    <a:pt x="1035" y="513"/>
                    <a:pt x="1032" y="513"/>
                    <a:pt x="1031" y="514"/>
                  </a:cubicBezTo>
                  <a:cubicBezTo>
                    <a:pt x="1030" y="511"/>
                    <a:pt x="1028" y="510"/>
                    <a:pt x="1028" y="506"/>
                  </a:cubicBezTo>
                  <a:cubicBezTo>
                    <a:pt x="1025" y="506"/>
                    <a:pt x="1024" y="506"/>
                    <a:pt x="1022" y="505"/>
                  </a:cubicBezTo>
                  <a:cubicBezTo>
                    <a:pt x="1022" y="503"/>
                    <a:pt x="1023" y="500"/>
                    <a:pt x="1022" y="498"/>
                  </a:cubicBezTo>
                  <a:cubicBezTo>
                    <a:pt x="1020" y="498"/>
                    <a:pt x="1016" y="499"/>
                    <a:pt x="1015" y="498"/>
                  </a:cubicBezTo>
                  <a:cubicBezTo>
                    <a:pt x="1016" y="497"/>
                    <a:pt x="1016" y="495"/>
                    <a:pt x="1016" y="494"/>
                  </a:cubicBezTo>
                  <a:cubicBezTo>
                    <a:pt x="1004" y="482"/>
                    <a:pt x="993" y="469"/>
                    <a:pt x="981" y="456"/>
                  </a:cubicBezTo>
                  <a:cubicBezTo>
                    <a:pt x="982" y="456"/>
                    <a:pt x="982" y="455"/>
                    <a:pt x="982" y="455"/>
                  </a:cubicBezTo>
                  <a:cubicBezTo>
                    <a:pt x="975" y="451"/>
                    <a:pt x="971" y="443"/>
                    <a:pt x="961" y="443"/>
                  </a:cubicBezTo>
                  <a:cubicBezTo>
                    <a:pt x="959" y="436"/>
                    <a:pt x="952" y="434"/>
                    <a:pt x="949" y="430"/>
                  </a:cubicBezTo>
                  <a:cubicBezTo>
                    <a:pt x="947" y="430"/>
                    <a:pt x="945" y="430"/>
                    <a:pt x="943" y="430"/>
                  </a:cubicBezTo>
                  <a:cubicBezTo>
                    <a:pt x="943" y="427"/>
                    <a:pt x="942" y="426"/>
                    <a:pt x="940" y="425"/>
                  </a:cubicBezTo>
                  <a:cubicBezTo>
                    <a:pt x="943" y="419"/>
                    <a:pt x="934" y="415"/>
                    <a:pt x="929" y="412"/>
                  </a:cubicBezTo>
                  <a:cubicBezTo>
                    <a:pt x="926" y="418"/>
                    <a:pt x="918" y="419"/>
                    <a:pt x="914" y="425"/>
                  </a:cubicBezTo>
                  <a:cubicBezTo>
                    <a:pt x="916" y="425"/>
                    <a:pt x="917" y="426"/>
                    <a:pt x="917" y="426"/>
                  </a:cubicBezTo>
                  <a:cubicBezTo>
                    <a:pt x="916" y="427"/>
                    <a:pt x="917" y="429"/>
                    <a:pt x="916" y="429"/>
                  </a:cubicBezTo>
                  <a:cubicBezTo>
                    <a:pt x="915" y="429"/>
                    <a:pt x="914" y="429"/>
                    <a:pt x="913" y="429"/>
                  </a:cubicBezTo>
                  <a:cubicBezTo>
                    <a:pt x="913" y="434"/>
                    <a:pt x="915" y="438"/>
                    <a:pt x="913" y="441"/>
                  </a:cubicBezTo>
                  <a:cubicBezTo>
                    <a:pt x="905" y="443"/>
                    <a:pt x="903" y="450"/>
                    <a:pt x="898" y="454"/>
                  </a:cubicBezTo>
                  <a:cubicBezTo>
                    <a:pt x="896" y="434"/>
                    <a:pt x="874" y="435"/>
                    <a:pt x="868" y="420"/>
                  </a:cubicBezTo>
                  <a:cubicBezTo>
                    <a:pt x="859" y="421"/>
                    <a:pt x="858" y="414"/>
                    <a:pt x="858" y="405"/>
                  </a:cubicBezTo>
                  <a:cubicBezTo>
                    <a:pt x="851" y="407"/>
                    <a:pt x="844" y="408"/>
                    <a:pt x="842" y="414"/>
                  </a:cubicBezTo>
                  <a:cubicBezTo>
                    <a:pt x="838" y="413"/>
                    <a:pt x="835" y="412"/>
                    <a:pt x="832" y="411"/>
                  </a:cubicBezTo>
                  <a:cubicBezTo>
                    <a:pt x="831" y="412"/>
                    <a:pt x="832" y="414"/>
                    <a:pt x="830" y="414"/>
                  </a:cubicBezTo>
                  <a:cubicBezTo>
                    <a:pt x="828" y="414"/>
                    <a:pt x="825" y="413"/>
                    <a:pt x="823" y="412"/>
                  </a:cubicBezTo>
                  <a:cubicBezTo>
                    <a:pt x="807" y="297"/>
                    <a:pt x="790" y="181"/>
                    <a:pt x="773" y="65"/>
                  </a:cubicBezTo>
                  <a:cubicBezTo>
                    <a:pt x="771" y="65"/>
                    <a:pt x="770" y="64"/>
                    <a:pt x="768" y="65"/>
                  </a:cubicBezTo>
                  <a:cubicBezTo>
                    <a:pt x="767" y="66"/>
                    <a:pt x="770" y="66"/>
                    <a:pt x="768" y="66"/>
                  </a:cubicBezTo>
                  <a:cubicBezTo>
                    <a:pt x="765" y="62"/>
                    <a:pt x="760" y="60"/>
                    <a:pt x="756" y="60"/>
                  </a:cubicBezTo>
                  <a:cubicBezTo>
                    <a:pt x="754" y="58"/>
                    <a:pt x="750" y="52"/>
                    <a:pt x="745" y="53"/>
                  </a:cubicBezTo>
                  <a:cubicBezTo>
                    <a:pt x="745" y="51"/>
                    <a:pt x="743" y="52"/>
                    <a:pt x="741" y="51"/>
                  </a:cubicBezTo>
                  <a:cubicBezTo>
                    <a:pt x="740" y="52"/>
                    <a:pt x="739" y="52"/>
                    <a:pt x="738" y="52"/>
                  </a:cubicBezTo>
                  <a:cubicBezTo>
                    <a:pt x="738" y="51"/>
                    <a:pt x="738" y="51"/>
                    <a:pt x="738" y="50"/>
                  </a:cubicBezTo>
                  <a:cubicBezTo>
                    <a:pt x="736" y="51"/>
                    <a:pt x="735" y="51"/>
                    <a:pt x="733" y="51"/>
                  </a:cubicBezTo>
                  <a:cubicBezTo>
                    <a:pt x="733" y="52"/>
                    <a:pt x="734" y="52"/>
                    <a:pt x="734" y="53"/>
                  </a:cubicBezTo>
                  <a:cubicBezTo>
                    <a:pt x="728" y="53"/>
                    <a:pt x="721" y="62"/>
                    <a:pt x="716" y="56"/>
                  </a:cubicBezTo>
                  <a:cubicBezTo>
                    <a:pt x="713" y="57"/>
                    <a:pt x="710" y="53"/>
                    <a:pt x="708" y="51"/>
                  </a:cubicBezTo>
                  <a:cubicBezTo>
                    <a:pt x="700" y="50"/>
                    <a:pt x="692" y="52"/>
                    <a:pt x="684" y="50"/>
                  </a:cubicBezTo>
                  <a:cubicBezTo>
                    <a:pt x="683" y="50"/>
                    <a:pt x="683" y="48"/>
                    <a:pt x="683" y="47"/>
                  </a:cubicBezTo>
                  <a:cubicBezTo>
                    <a:pt x="679" y="48"/>
                    <a:pt x="678" y="43"/>
                    <a:pt x="674" y="47"/>
                  </a:cubicBezTo>
                  <a:cubicBezTo>
                    <a:pt x="675" y="44"/>
                    <a:pt x="673" y="44"/>
                    <a:pt x="672" y="43"/>
                  </a:cubicBezTo>
                  <a:cubicBezTo>
                    <a:pt x="670" y="42"/>
                    <a:pt x="670" y="43"/>
                    <a:pt x="668" y="43"/>
                  </a:cubicBezTo>
                  <a:cubicBezTo>
                    <a:pt x="664" y="35"/>
                    <a:pt x="653" y="41"/>
                    <a:pt x="647" y="43"/>
                  </a:cubicBezTo>
                  <a:cubicBezTo>
                    <a:pt x="648" y="42"/>
                    <a:pt x="649" y="41"/>
                    <a:pt x="649" y="39"/>
                  </a:cubicBezTo>
                  <a:cubicBezTo>
                    <a:pt x="642" y="39"/>
                    <a:pt x="636" y="44"/>
                    <a:pt x="630" y="40"/>
                  </a:cubicBezTo>
                  <a:cubicBezTo>
                    <a:pt x="633" y="41"/>
                    <a:pt x="632" y="38"/>
                    <a:pt x="633" y="36"/>
                  </a:cubicBezTo>
                  <a:cubicBezTo>
                    <a:pt x="628" y="36"/>
                    <a:pt x="626" y="34"/>
                    <a:pt x="623" y="33"/>
                  </a:cubicBezTo>
                  <a:cubicBezTo>
                    <a:pt x="624" y="31"/>
                    <a:pt x="626" y="29"/>
                    <a:pt x="627" y="27"/>
                  </a:cubicBezTo>
                  <a:cubicBezTo>
                    <a:pt x="626" y="23"/>
                    <a:pt x="621" y="24"/>
                    <a:pt x="618" y="24"/>
                  </a:cubicBezTo>
                  <a:cubicBezTo>
                    <a:pt x="617" y="23"/>
                    <a:pt x="616" y="22"/>
                    <a:pt x="615" y="21"/>
                  </a:cubicBezTo>
                  <a:cubicBezTo>
                    <a:pt x="614" y="21"/>
                    <a:pt x="612" y="22"/>
                    <a:pt x="611" y="23"/>
                  </a:cubicBezTo>
                  <a:cubicBezTo>
                    <a:pt x="607" y="23"/>
                    <a:pt x="604" y="22"/>
                    <a:pt x="602" y="26"/>
                  </a:cubicBezTo>
                  <a:cubicBezTo>
                    <a:pt x="602" y="23"/>
                    <a:pt x="597" y="25"/>
                    <a:pt x="597" y="22"/>
                  </a:cubicBezTo>
                  <a:cubicBezTo>
                    <a:pt x="597" y="21"/>
                    <a:pt x="598" y="19"/>
                    <a:pt x="598" y="18"/>
                  </a:cubicBezTo>
                  <a:cubicBezTo>
                    <a:pt x="596" y="14"/>
                    <a:pt x="594" y="13"/>
                    <a:pt x="591" y="12"/>
                  </a:cubicBezTo>
                  <a:cubicBezTo>
                    <a:pt x="590" y="14"/>
                    <a:pt x="587" y="14"/>
                    <a:pt x="589" y="16"/>
                  </a:cubicBezTo>
                  <a:cubicBezTo>
                    <a:pt x="587" y="17"/>
                    <a:pt x="584" y="18"/>
                    <a:pt x="585" y="23"/>
                  </a:cubicBezTo>
                  <a:cubicBezTo>
                    <a:pt x="583" y="22"/>
                    <a:pt x="583" y="23"/>
                    <a:pt x="580" y="23"/>
                  </a:cubicBezTo>
                  <a:cubicBezTo>
                    <a:pt x="580" y="21"/>
                    <a:pt x="580" y="20"/>
                    <a:pt x="580" y="18"/>
                  </a:cubicBezTo>
                  <a:cubicBezTo>
                    <a:pt x="584" y="19"/>
                    <a:pt x="587" y="15"/>
                    <a:pt x="586" y="10"/>
                  </a:cubicBezTo>
                  <a:cubicBezTo>
                    <a:pt x="581" y="8"/>
                    <a:pt x="578" y="6"/>
                    <a:pt x="575" y="3"/>
                  </a:cubicBezTo>
                  <a:cubicBezTo>
                    <a:pt x="574" y="2"/>
                    <a:pt x="578" y="4"/>
                    <a:pt x="577" y="2"/>
                  </a:cubicBezTo>
                  <a:cubicBezTo>
                    <a:pt x="575" y="0"/>
                    <a:pt x="573" y="2"/>
                    <a:pt x="572" y="2"/>
                  </a:cubicBezTo>
                  <a:cubicBezTo>
                    <a:pt x="566" y="6"/>
                    <a:pt x="563" y="20"/>
                    <a:pt x="552" y="20"/>
                  </a:cubicBezTo>
                  <a:cubicBezTo>
                    <a:pt x="551" y="19"/>
                    <a:pt x="549" y="19"/>
                    <a:pt x="548" y="18"/>
                  </a:cubicBezTo>
                  <a:cubicBezTo>
                    <a:pt x="547" y="22"/>
                    <a:pt x="539" y="19"/>
                    <a:pt x="541" y="16"/>
                  </a:cubicBezTo>
                  <a:cubicBezTo>
                    <a:pt x="534" y="15"/>
                    <a:pt x="530" y="22"/>
                    <a:pt x="525" y="27"/>
                  </a:cubicBezTo>
                  <a:cubicBezTo>
                    <a:pt x="520" y="31"/>
                    <a:pt x="508" y="39"/>
                    <a:pt x="504" y="32"/>
                  </a:cubicBezTo>
                  <a:cubicBezTo>
                    <a:pt x="496" y="36"/>
                    <a:pt x="492" y="45"/>
                    <a:pt x="483" y="50"/>
                  </a:cubicBezTo>
                  <a:cubicBezTo>
                    <a:pt x="483" y="52"/>
                    <a:pt x="483" y="54"/>
                    <a:pt x="481" y="55"/>
                  </a:cubicBezTo>
                  <a:cubicBezTo>
                    <a:pt x="481" y="58"/>
                    <a:pt x="482" y="57"/>
                    <a:pt x="481" y="59"/>
                  </a:cubicBezTo>
                  <a:cubicBezTo>
                    <a:pt x="476" y="69"/>
                    <a:pt x="468" y="77"/>
                    <a:pt x="453" y="76"/>
                  </a:cubicBezTo>
                  <a:cubicBezTo>
                    <a:pt x="446" y="76"/>
                    <a:pt x="439" y="74"/>
                    <a:pt x="434" y="72"/>
                  </a:cubicBezTo>
                  <a:cubicBezTo>
                    <a:pt x="433" y="78"/>
                    <a:pt x="430" y="83"/>
                    <a:pt x="428" y="88"/>
                  </a:cubicBezTo>
                  <a:cubicBezTo>
                    <a:pt x="425" y="89"/>
                    <a:pt x="421" y="88"/>
                    <a:pt x="420" y="90"/>
                  </a:cubicBezTo>
                  <a:cubicBezTo>
                    <a:pt x="426" y="91"/>
                    <a:pt x="429" y="96"/>
                    <a:pt x="430" y="102"/>
                  </a:cubicBezTo>
                  <a:cubicBezTo>
                    <a:pt x="438" y="105"/>
                    <a:pt x="442" y="112"/>
                    <a:pt x="445" y="120"/>
                  </a:cubicBezTo>
                  <a:cubicBezTo>
                    <a:pt x="452" y="123"/>
                    <a:pt x="454" y="134"/>
                    <a:pt x="452" y="144"/>
                  </a:cubicBezTo>
                  <a:cubicBezTo>
                    <a:pt x="457" y="147"/>
                    <a:pt x="461" y="150"/>
                    <a:pt x="466" y="152"/>
                  </a:cubicBezTo>
                  <a:cubicBezTo>
                    <a:pt x="466" y="151"/>
                    <a:pt x="464" y="150"/>
                    <a:pt x="466" y="150"/>
                  </a:cubicBezTo>
                  <a:cubicBezTo>
                    <a:pt x="467" y="152"/>
                    <a:pt x="470" y="152"/>
                    <a:pt x="470" y="154"/>
                  </a:cubicBezTo>
                  <a:cubicBezTo>
                    <a:pt x="468" y="155"/>
                    <a:pt x="468" y="156"/>
                    <a:pt x="466" y="157"/>
                  </a:cubicBezTo>
                  <a:cubicBezTo>
                    <a:pt x="466" y="159"/>
                    <a:pt x="468" y="160"/>
                    <a:pt x="467" y="163"/>
                  </a:cubicBezTo>
                  <a:cubicBezTo>
                    <a:pt x="471" y="162"/>
                    <a:pt x="471" y="166"/>
                    <a:pt x="472" y="169"/>
                  </a:cubicBezTo>
                  <a:cubicBezTo>
                    <a:pt x="473" y="171"/>
                    <a:pt x="475" y="171"/>
                    <a:pt x="475" y="173"/>
                  </a:cubicBezTo>
                  <a:cubicBezTo>
                    <a:pt x="475" y="177"/>
                    <a:pt x="471" y="180"/>
                    <a:pt x="474" y="182"/>
                  </a:cubicBezTo>
                  <a:cubicBezTo>
                    <a:pt x="476" y="182"/>
                    <a:pt x="474" y="178"/>
                    <a:pt x="475" y="178"/>
                  </a:cubicBezTo>
                  <a:cubicBezTo>
                    <a:pt x="480" y="176"/>
                    <a:pt x="484" y="180"/>
                    <a:pt x="486" y="184"/>
                  </a:cubicBezTo>
                  <a:cubicBezTo>
                    <a:pt x="484" y="185"/>
                    <a:pt x="482" y="185"/>
                    <a:pt x="482" y="182"/>
                  </a:cubicBezTo>
                  <a:cubicBezTo>
                    <a:pt x="476" y="181"/>
                    <a:pt x="476" y="187"/>
                    <a:pt x="473" y="190"/>
                  </a:cubicBezTo>
                  <a:cubicBezTo>
                    <a:pt x="469" y="187"/>
                    <a:pt x="465" y="188"/>
                    <a:pt x="461" y="188"/>
                  </a:cubicBezTo>
                  <a:cubicBezTo>
                    <a:pt x="461" y="187"/>
                    <a:pt x="460" y="186"/>
                    <a:pt x="460" y="185"/>
                  </a:cubicBezTo>
                  <a:cubicBezTo>
                    <a:pt x="454" y="186"/>
                    <a:pt x="451" y="183"/>
                    <a:pt x="446" y="183"/>
                  </a:cubicBezTo>
                  <a:cubicBezTo>
                    <a:pt x="439" y="179"/>
                    <a:pt x="448" y="170"/>
                    <a:pt x="448" y="166"/>
                  </a:cubicBezTo>
                  <a:cubicBezTo>
                    <a:pt x="449" y="166"/>
                    <a:pt x="449" y="166"/>
                    <a:pt x="450" y="166"/>
                  </a:cubicBezTo>
                  <a:cubicBezTo>
                    <a:pt x="449" y="162"/>
                    <a:pt x="443" y="162"/>
                    <a:pt x="439" y="161"/>
                  </a:cubicBezTo>
                  <a:cubicBezTo>
                    <a:pt x="429" y="161"/>
                    <a:pt x="417" y="166"/>
                    <a:pt x="409" y="168"/>
                  </a:cubicBezTo>
                  <a:cubicBezTo>
                    <a:pt x="396" y="173"/>
                    <a:pt x="385" y="177"/>
                    <a:pt x="373" y="181"/>
                  </a:cubicBezTo>
                  <a:cubicBezTo>
                    <a:pt x="372" y="182"/>
                    <a:pt x="373" y="183"/>
                    <a:pt x="373" y="185"/>
                  </a:cubicBezTo>
                  <a:cubicBezTo>
                    <a:pt x="377" y="187"/>
                    <a:pt x="379" y="191"/>
                    <a:pt x="381" y="194"/>
                  </a:cubicBezTo>
                  <a:cubicBezTo>
                    <a:pt x="388" y="196"/>
                    <a:pt x="392" y="200"/>
                    <a:pt x="398" y="203"/>
                  </a:cubicBezTo>
                  <a:cubicBezTo>
                    <a:pt x="395" y="201"/>
                    <a:pt x="390" y="211"/>
                    <a:pt x="388" y="204"/>
                  </a:cubicBezTo>
                  <a:cubicBezTo>
                    <a:pt x="388" y="203"/>
                    <a:pt x="391" y="202"/>
                    <a:pt x="389" y="200"/>
                  </a:cubicBezTo>
                  <a:cubicBezTo>
                    <a:pt x="382" y="206"/>
                    <a:pt x="390" y="212"/>
                    <a:pt x="391" y="219"/>
                  </a:cubicBezTo>
                  <a:cubicBezTo>
                    <a:pt x="391" y="220"/>
                    <a:pt x="390" y="220"/>
                    <a:pt x="389" y="220"/>
                  </a:cubicBezTo>
                  <a:cubicBezTo>
                    <a:pt x="387" y="234"/>
                    <a:pt x="404" y="232"/>
                    <a:pt x="410" y="240"/>
                  </a:cubicBezTo>
                  <a:cubicBezTo>
                    <a:pt x="417" y="241"/>
                    <a:pt x="422" y="235"/>
                    <a:pt x="428" y="239"/>
                  </a:cubicBezTo>
                  <a:cubicBezTo>
                    <a:pt x="435" y="237"/>
                    <a:pt x="436" y="245"/>
                    <a:pt x="441" y="248"/>
                  </a:cubicBezTo>
                  <a:cubicBezTo>
                    <a:pt x="442" y="246"/>
                    <a:pt x="442" y="244"/>
                    <a:pt x="444" y="243"/>
                  </a:cubicBezTo>
                  <a:cubicBezTo>
                    <a:pt x="445" y="245"/>
                    <a:pt x="444" y="248"/>
                    <a:pt x="444" y="252"/>
                  </a:cubicBezTo>
                  <a:cubicBezTo>
                    <a:pt x="447" y="252"/>
                    <a:pt x="446" y="250"/>
                    <a:pt x="449" y="250"/>
                  </a:cubicBezTo>
                  <a:cubicBezTo>
                    <a:pt x="449" y="244"/>
                    <a:pt x="456" y="244"/>
                    <a:pt x="458" y="240"/>
                  </a:cubicBezTo>
                  <a:cubicBezTo>
                    <a:pt x="462" y="241"/>
                    <a:pt x="464" y="240"/>
                    <a:pt x="466" y="238"/>
                  </a:cubicBezTo>
                  <a:cubicBezTo>
                    <a:pt x="467" y="238"/>
                    <a:pt x="467" y="241"/>
                    <a:pt x="468" y="240"/>
                  </a:cubicBezTo>
                  <a:cubicBezTo>
                    <a:pt x="472" y="240"/>
                    <a:pt x="472" y="237"/>
                    <a:pt x="475" y="236"/>
                  </a:cubicBezTo>
                  <a:cubicBezTo>
                    <a:pt x="478" y="239"/>
                    <a:pt x="481" y="242"/>
                    <a:pt x="478" y="247"/>
                  </a:cubicBezTo>
                  <a:cubicBezTo>
                    <a:pt x="476" y="247"/>
                    <a:pt x="474" y="248"/>
                    <a:pt x="473" y="250"/>
                  </a:cubicBezTo>
                  <a:cubicBezTo>
                    <a:pt x="471" y="248"/>
                    <a:pt x="469" y="247"/>
                    <a:pt x="467" y="248"/>
                  </a:cubicBezTo>
                  <a:cubicBezTo>
                    <a:pt x="467" y="251"/>
                    <a:pt x="465" y="251"/>
                    <a:pt x="465" y="254"/>
                  </a:cubicBezTo>
                  <a:cubicBezTo>
                    <a:pt x="467" y="254"/>
                    <a:pt x="467" y="252"/>
                    <a:pt x="468" y="252"/>
                  </a:cubicBezTo>
                  <a:cubicBezTo>
                    <a:pt x="474" y="258"/>
                    <a:pt x="473" y="268"/>
                    <a:pt x="474" y="279"/>
                  </a:cubicBezTo>
                  <a:cubicBezTo>
                    <a:pt x="471" y="282"/>
                    <a:pt x="468" y="284"/>
                    <a:pt x="465" y="287"/>
                  </a:cubicBezTo>
                  <a:cubicBezTo>
                    <a:pt x="459" y="288"/>
                    <a:pt x="458" y="286"/>
                    <a:pt x="452" y="286"/>
                  </a:cubicBezTo>
                  <a:cubicBezTo>
                    <a:pt x="453" y="283"/>
                    <a:pt x="448" y="282"/>
                    <a:pt x="447" y="282"/>
                  </a:cubicBezTo>
                  <a:cubicBezTo>
                    <a:pt x="448" y="280"/>
                    <a:pt x="447" y="280"/>
                    <a:pt x="447" y="278"/>
                  </a:cubicBezTo>
                  <a:cubicBezTo>
                    <a:pt x="445" y="277"/>
                    <a:pt x="440" y="277"/>
                    <a:pt x="441" y="281"/>
                  </a:cubicBezTo>
                  <a:cubicBezTo>
                    <a:pt x="442" y="283"/>
                    <a:pt x="447" y="281"/>
                    <a:pt x="447" y="284"/>
                  </a:cubicBezTo>
                  <a:cubicBezTo>
                    <a:pt x="442" y="286"/>
                    <a:pt x="442" y="292"/>
                    <a:pt x="436" y="292"/>
                  </a:cubicBezTo>
                  <a:cubicBezTo>
                    <a:pt x="434" y="295"/>
                    <a:pt x="432" y="298"/>
                    <a:pt x="426" y="297"/>
                  </a:cubicBezTo>
                  <a:cubicBezTo>
                    <a:pt x="424" y="288"/>
                    <a:pt x="412" y="281"/>
                    <a:pt x="405" y="290"/>
                  </a:cubicBezTo>
                  <a:cubicBezTo>
                    <a:pt x="404" y="291"/>
                    <a:pt x="407" y="291"/>
                    <a:pt x="406" y="293"/>
                  </a:cubicBezTo>
                  <a:cubicBezTo>
                    <a:pt x="399" y="291"/>
                    <a:pt x="395" y="303"/>
                    <a:pt x="398" y="308"/>
                  </a:cubicBezTo>
                  <a:cubicBezTo>
                    <a:pt x="396" y="308"/>
                    <a:pt x="396" y="309"/>
                    <a:pt x="395" y="310"/>
                  </a:cubicBezTo>
                  <a:cubicBezTo>
                    <a:pt x="395" y="309"/>
                    <a:pt x="394" y="309"/>
                    <a:pt x="392" y="309"/>
                  </a:cubicBezTo>
                  <a:cubicBezTo>
                    <a:pt x="387" y="315"/>
                    <a:pt x="372" y="320"/>
                    <a:pt x="376" y="332"/>
                  </a:cubicBezTo>
                  <a:cubicBezTo>
                    <a:pt x="373" y="333"/>
                    <a:pt x="371" y="329"/>
                    <a:pt x="367" y="332"/>
                  </a:cubicBezTo>
                  <a:cubicBezTo>
                    <a:pt x="367" y="335"/>
                    <a:pt x="369" y="337"/>
                    <a:pt x="371" y="338"/>
                  </a:cubicBezTo>
                  <a:cubicBezTo>
                    <a:pt x="369" y="337"/>
                    <a:pt x="367" y="338"/>
                    <a:pt x="366" y="337"/>
                  </a:cubicBezTo>
                  <a:cubicBezTo>
                    <a:pt x="366" y="336"/>
                    <a:pt x="367" y="336"/>
                    <a:pt x="367" y="334"/>
                  </a:cubicBezTo>
                  <a:cubicBezTo>
                    <a:pt x="364" y="335"/>
                    <a:pt x="362" y="343"/>
                    <a:pt x="366" y="344"/>
                  </a:cubicBezTo>
                  <a:cubicBezTo>
                    <a:pt x="366" y="344"/>
                    <a:pt x="367" y="343"/>
                    <a:pt x="368" y="342"/>
                  </a:cubicBezTo>
                  <a:cubicBezTo>
                    <a:pt x="369" y="343"/>
                    <a:pt x="371" y="344"/>
                    <a:pt x="371" y="346"/>
                  </a:cubicBezTo>
                  <a:cubicBezTo>
                    <a:pt x="369" y="346"/>
                    <a:pt x="367" y="346"/>
                    <a:pt x="366" y="347"/>
                  </a:cubicBezTo>
                  <a:cubicBezTo>
                    <a:pt x="366" y="349"/>
                    <a:pt x="367" y="350"/>
                    <a:pt x="367" y="352"/>
                  </a:cubicBezTo>
                  <a:cubicBezTo>
                    <a:pt x="368" y="352"/>
                    <a:pt x="370" y="353"/>
                    <a:pt x="371" y="354"/>
                  </a:cubicBezTo>
                  <a:cubicBezTo>
                    <a:pt x="370" y="356"/>
                    <a:pt x="370" y="359"/>
                    <a:pt x="370" y="361"/>
                  </a:cubicBezTo>
                  <a:cubicBezTo>
                    <a:pt x="372" y="362"/>
                    <a:pt x="372" y="363"/>
                    <a:pt x="374" y="363"/>
                  </a:cubicBezTo>
                  <a:cubicBezTo>
                    <a:pt x="376" y="362"/>
                    <a:pt x="375" y="360"/>
                    <a:pt x="376" y="360"/>
                  </a:cubicBezTo>
                  <a:cubicBezTo>
                    <a:pt x="378" y="361"/>
                    <a:pt x="378" y="363"/>
                    <a:pt x="379" y="365"/>
                  </a:cubicBezTo>
                  <a:cubicBezTo>
                    <a:pt x="377" y="365"/>
                    <a:pt x="377" y="366"/>
                    <a:pt x="376" y="366"/>
                  </a:cubicBezTo>
                  <a:cubicBezTo>
                    <a:pt x="375" y="371"/>
                    <a:pt x="380" y="370"/>
                    <a:pt x="381" y="373"/>
                  </a:cubicBezTo>
                  <a:cubicBezTo>
                    <a:pt x="379" y="374"/>
                    <a:pt x="378" y="373"/>
                    <a:pt x="376" y="374"/>
                  </a:cubicBezTo>
                  <a:cubicBezTo>
                    <a:pt x="376" y="376"/>
                    <a:pt x="378" y="376"/>
                    <a:pt x="378" y="377"/>
                  </a:cubicBezTo>
                  <a:cubicBezTo>
                    <a:pt x="374" y="379"/>
                    <a:pt x="371" y="380"/>
                    <a:pt x="368" y="381"/>
                  </a:cubicBezTo>
                  <a:cubicBezTo>
                    <a:pt x="367" y="386"/>
                    <a:pt x="373" y="384"/>
                    <a:pt x="376" y="385"/>
                  </a:cubicBezTo>
                  <a:cubicBezTo>
                    <a:pt x="376" y="386"/>
                    <a:pt x="373" y="385"/>
                    <a:pt x="372" y="386"/>
                  </a:cubicBezTo>
                  <a:cubicBezTo>
                    <a:pt x="373" y="391"/>
                    <a:pt x="376" y="393"/>
                    <a:pt x="380" y="395"/>
                  </a:cubicBezTo>
                  <a:cubicBezTo>
                    <a:pt x="382" y="401"/>
                    <a:pt x="384" y="405"/>
                    <a:pt x="388" y="409"/>
                  </a:cubicBezTo>
                  <a:cubicBezTo>
                    <a:pt x="386" y="409"/>
                    <a:pt x="386" y="409"/>
                    <a:pt x="386" y="411"/>
                  </a:cubicBezTo>
                  <a:cubicBezTo>
                    <a:pt x="388" y="423"/>
                    <a:pt x="409" y="417"/>
                    <a:pt x="417" y="416"/>
                  </a:cubicBezTo>
                  <a:cubicBezTo>
                    <a:pt x="420" y="414"/>
                    <a:pt x="419" y="410"/>
                    <a:pt x="421" y="408"/>
                  </a:cubicBezTo>
                  <a:cubicBezTo>
                    <a:pt x="421" y="411"/>
                    <a:pt x="423" y="410"/>
                    <a:pt x="424" y="410"/>
                  </a:cubicBezTo>
                  <a:cubicBezTo>
                    <a:pt x="422" y="418"/>
                    <a:pt x="428" y="427"/>
                    <a:pt x="429" y="436"/>
                  </a:cubicBezTo>
                  <a:cubicBezTo>
                    <a:pt x="426" y="436"/>
                    <a:pt x="424" y="441"/>
                    <a:pt x="421" y="443"/>
                  </a:cubicBezTo>
                  <a:cubicBezTo>
                    <a:pt x="422" y="450"/>
                    <a:pt x="425" y="453"/>
                    <a:pt x="424" y="461"/>
                  </a:cubicBezTo>
                  <a:cubicBezTo>
                    <a:pt x="423" y="463"/>
                    <a:pt x="421" y="464"/>
                    <a:pt x="421" y="466"/>
                  </a:cubicBezTo>
                  <a:cubicBezTo>
                    <a:pt x="419" y="463"/>
                    <a:pt x="418" y="465"/>
                    <a:pt x="415" y="465"/>
                  </a:cubicBezTo>
                  <a:cubicBezTo>
                    <a:pt x="415" y="469"/>
                    <a:pt x="419" y="467"/>
                    <a:pt x="422" y="468"/>
                  </a:cubicBezTo>
                  <a:cubicBezTo>
                    <a:pt x="423" y="470"/>
                    <a:pt x="422" y="470"/>
                    <a:pt x="422" y="471"/>
                  </a:cubicBezTo>
                  <a:cubicBezTo>
                    <a:pt x="427" y="470"/>
                    <a:pt x="428" y="469"/>
                    <a:pt x="433" y="468"/>
                  </a:cubicBezTo>
                  <a:cubicBezTo>
                    <a:pt x="433" y="467"/>
                    <a:pt x="432" y="467"/>
                    <a:pt x="431" y="466"/>
                  </a:cubicBezTo>
                  <a:cubicBezTo>
                    <a:pt x="435" y="464"/>
                    <a:pt x="437" y="463"/>
                    <a:pt x="442" y="462"/>
                  </a:cubicBezTo>
                  <a:cubicBezTo>
                    <a:pt x="442" y="464"/>
                    <a:pt x="441" y="464"/>
                    <a:pt x="443" y="465"/>
                  </a:cubicBezTo>
                  <a:cubicBezTo>
                    <a:pt x="444" y="461"/>
                    <a:pt x="450" y="456"/>
                    <a:pt x="454" y="458"/>
                  </a:cubicBezTo>
                  <a:cubicBezTo>
                    <a:pt x="450" y="461"/>
                    <a:pt x="456" y="463"/>
                    <a:pt x="456" y="465"/>
                  </a:cubicBezTo>
                  <a:cubicBezTo>
                    <a:pt x="457" y="465"/>
                    <a:pt x="458" y="464"/>
                    <a:pt x="458" y="465"/>
                  </a:cubicBezTo>
                  <a:cubicBezTo>
                    <a:pt x="459" y="466"/>
                    <a:pt x="459" y="468"/>
                    <a:pt x="460" y="469"/>
                  </a:cubicBezTo>
                  <a:cubicBezTo>
                    <a:pt x="464" y="469"/>
                    <a:pt x="463" y="464"/>
                    <a:pt x="466" y="463"/>
                  </a:cubicBezTo>
                  <a:cubicBezTo>
                    <a:pt x="467" y="465"/>
                    <a:pt x="465" y="465"/>
                    <a:pt x="465" y="467"/>
                  </a:cubicBezTo>
                  <a:cubicBezTo>
                    <a:pt x="475" y="469"/>
                    <a:pt x="469" y="486"/>
                    <a:pt x="480" y="486"/>
                  </a:cubicBezTo>
                  <a:cubicBezTo>
                    <a:pt x="481" y="484"/>
                    <a:pt x="482" y="483"/>
                    <a:pt x="483" y="481"/>
                  </a:cubicBezTo>
                  <a:cubicBezTo>
                    <a:pt x="481" y="479"/>
                    <a:pt x="481" y="477"/>
                    <a:pt x="481" y="474"/>
                  </a:cubicBezTo>
                  <a:cubicBezTo>
                    <a:pt x="482" y="470"/>
                    <a:pt x="486" y="465"/>
                    <a:pt x="489" y="463"/>
                  </a:cubicBezTo>
                  <a:cubicBezTo>
                    <a:pt x="488" y="466"/>
                    <a:pt x="487" y="468"/>
                    <a:pt x="485" y="471"/>
                  </a:cubicBezTo>
                  <a:cubicBezTo>
                    <a:pt x="490" y="472"/>
                    <a:pt x="488" y="475"/>
                    <a:pt x="490" y="478"/>
                  </a:cubicBezTo>
                  <a:cubicBezTo>
                    <a:pt x="494" y="484"/>
                    <a:pt x="511" y="470"/>
                    <a:pt x="516" y="472"/>
                  </a:cubicBezTo>
                  <a:cubicBezTo>
                    <a:pt x="514" y="481"/>
                    <a:pt x="499" y="485"/>
                    <a:pt x="505" y="496"/>
                  </a:cubicBezTo>
                  <a:cubicBezTo>
                    <a:pt x="504" y="496"/>
                    <a:pt x="505" y="495"/>
                    <a:pt x="504" y="495"/>
                  </a:cubicBezTo>
                  <a:cubicBezTo>
                    <a:pt x="501" y="500"/>
                    <a:pt x="498" y="511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9" y="519"/>
                    <a:pt x="499" y="520"/>
                    <a:pt x="499" y="520"/>
                  </a:cubicBezTo>
                  <a:cubicBezTo>
                    <a:pt x="499" y="520"/>
                    <a:pt x="499" y="519"/>
                    <a:pt x="499" y="518"/>
                  </a:cubicBezTo>
                  <a:cubicBezTo>
                    <a:pt x="499" y="518"/>
                    <a:pt x="499" y="518"/>
                    <a:pt x="499" y="518"/>
                  </a:cubicBezTo>
                  <a:cubicBezTo>
                    <a:pt x="492" y="519"/>
                    <a:pt x="491" y="526"/>
                    <a:pt x="484" y="527"/>
                  </a:cubicBezTo>
                  <a:cubicBezTo>
                    <a:pt x="479" y="532"/>
                    <a:pt x="473" y="536"/>
                    <a:pt x="474" y="545"/>
                  </a:cubicBezTo>
                  <a:cubicBezTo>
                    <a:pt x="471" y="546"/>
                    <a:pt x="470" y="545"/>
                    <a:pt x="469" y="543"/>
                  </a:cubicBezTo>
                  <a:cubicBezTo>
                    <a:pt x="470" y="543"/>
                    <a:pt x="472" y="543"/>
                    <a:pt x="472" y="541"/>
                  </a:cubicBezTo>
                  <a:cubicBezTo>
                    <a:pt x="467" y="543"/>
                    <a:pt x="463" y="546"/>
                    <a:pt x="459" y="549"/>
                  </a:cubicBezTo>
                  <a:cubicBezTo>
                    <a:pt x="458" y="549"/>
                    <a:pt x="458" y="548"/>
                    <a:pt x="457" y="548"/>
                  </a:cubicBezTo>
                  <a:cubicBezTo>
                    <a:pt x="450" y="551"/>
                    <a:pt x="444" y="556"/>
                    <a:pt x="437" y="559"/>
                  </a:cubicBezTo>
                  <a:cubicBezTo>
                    <a:pt x="434" y="562"/>
                    <a:pt x="433" y="567"/>
                    <a:pt x="430" y="569"/>
                  </a:cubicBezTo>
                  <a:cubicBezTo>
                    <a:pt x="430" y="571"/>
                    <a:pt x="431" y="572"/>
                    <a:pt x="429" y="573"/>
                  </a:cubicBezTo>
                  <a:cubicBezTo>
                    <a:pt x="431" y="573"/>
                    <a:pt x="434" y="575"/>
                    <a:pt x="435" y="577"/>
                  </a:cubicBezTo>
                  <a:cubicBezTo>
                    <a:pt x="434" y="577"/>
                    <a:pt x="435" y="578"/>
                    <a:pt x="434" y="579"/>
                  </a:cubicBezTo>
                  <a:cubicBezTo>
                    <a:pt x="432" y="577"/>
                    <a:pt x="432" y="575"/>
                    <a:pt x="430" y="574"/>
                  </a:cubicBezTo>
                  <a:cubicBezTo>
                    <a:pt x="429" y="576"/>
                    <a:pt x="427" y="573"/>
                    <a:pt x="425" y="573"/>
                  </a:cubicBezTo>
                  <a:cubicBezTo>
                    <a:pt x="424" y="575"/>
                    <a:pt x="426" y="577"/>
                    <a:pt x="424" y="579"/>
                  </a:cubicBezTo>
                  <a:cubicBezTo>
                    <a:pt x="422" y="576"/>
                    <a:pt x="423" y="573"/>
                    <a:pt x="421" y="573"/>
                  </a:cubicBezTo>
                  <a:cubicBezTo>
                    <a:pt x="422" y="571"/>
                    <a:pt x="423" y="572"/>
                    <a:pt x="425" y="572"/>
                  </a:cubicBezTo>
                  <a:cubicBezTo>
                    <a:pt x="425" y="571"/>
                    <a:pt x="425" y="570"/>
                    <a:pt x="425" y="568"/>
                  </a:cubicBezTo>
                  <a:cubicBezTo>
                    <a:pt x="422" y="568"/>
                    <a:pt x="422" y="569"/>
                    <a:pt x="420" y="570"/>
                  </a:cubicBezTo>
                  <a:cubicBezTo>
                    <a:pt x="420" y="567"/>
                    <a:pt x="417" y="571"/>
                    <a:pt x="417" y="568"/>
                  </a:cubicBezTo>
                  <a:cubicBezTo>
                    <a:pt x="418" y="568"/>
                    <a:pt x="420" y="569"/>
                    <a:pt x="419" y="567"/>
                  </a:cubicBezTo>
                  <a:cubicBezTo>
                    <a:pt x="402" y="567"/>
                    <a:pt x="393" y="575"/>
                    <a:pt x="384" y="583"/>
                  </a:cubicBezTo>
                  <a:cubicBezTo>
                    <a:pt x="385" y="585"/>
                    <a:pt x="386" y="585"/>
                    <a:pt x="384" y="587"/>
                  </a:cubicBezTo>
                  <a:cubicBezTo>
                    <a:pt x="383" y="587"/>
                    <a:pt x="384" y="585"/>
                    <a:pt x="383" y="585"/>
                  </a:cubicBezTo>
                  <a:cubicBezTo>
                    <a:pt x="381" y="588"/>
                    <a:pt x="379" y="587"/>
                    <a:pt x="376" y="589"/>
                  </a:cubicBezTo>
                  <a:cubicBezTo>
                    <a:pt x="375" y="590"/>
                    <a:pt x="378" y="591"/>
                    <a:pt x="375" y="592"/>
                  </a:cubicBezTo>
                  <a:cubicBezTo>
                    <a:pt x="374" y="592"/>
                    <a:pt x="374" y="592"/>
                    <a:pt x="373" y="591"/>
                  </a:cubicBezTo>
                  <a:cubicBezTo>
                    <a:pt x="375" y="591"/>
                    <a:pt x="375" y="590"/>
                    <a:pt x="375" y="589"/>
                  </a:cubicBezTo>
                  <a:cubicBezTo>
                    <a:pt x="372" y="591"/>
                    <a:pt x="367" y="591"/>
                    <a:pt x="365" y="593"/>
                  </a:cubicBezTo>
                  <a:cubicBezTo>
                    <a:pt x="367" y="596"/>
                    <a:pt x="365" y="600"/>
                    <a:pt x="363" y="599"/>
                  </a:cubicBezTo>
                  <a:cubicBezTo>
                    <a:pt x="363" y="596"/>
                    <a:pt x="362" y="597"/>
                    <a:pt x="363" y="595"/>
                  </a:cubicBezTo>
                  <a:cubicBezTo>
                    <a:pt x="354" y="590"/>
                    <a:pt x="347" y="598"/>
                    <a:pt x="340" y="595"/>
                  </a:cubicBezTo>
                  <a:cubicBezTo>
                    <a:pt x="336" y="596"/>
                    <a:pt x="335" y="601"/>
                    <a:pt x="333" y="604"/>
                  </a:cubicBezTo>
                  <a:cubicBezTo>
                    <a:pt x="331" y="604"/>
                    <a:pt x="328" y="604"/>
                    <a:pt x="326" y="606"/>
                  </a:cubicBezTo>
                  <a:cubicBezTo>
                    <a:pt x="324" y="613"/>
                    <a:pt x="333" y="617"/>
                    <a:pt x="340" y="614"/>
                  </a:cubicBezTo>
                  <a:cubicBezTo>
                    <a:pt x="341" y="607"/>
                    <a:pt x="353" y="608"/>
                    <a:pt x="357" y="612"/>
                  </a:cubicBezTo>
                  <a:cubicBezTo>
                    <a:pt x="358" y="610"/>
                    <a:pt x="360" y="610"/>
                    <a:pt x="362" y="611"/>
                  </a:cubicBezTo>
                  <a:cubicBezTo>
                    <a:pt x="362" y="609"/>
                    <a:pt x="361" y="607"/>
                    <a:pt x="363" y="607"/>
                  </a:cubicBezTo>
                  <a:cubicBezTo>
                    <a:pt x="364" y="610"/>
                    <a:pt x="366" y="611"/>
                    <a:pt x="370" y="612"/>
                  </a:cubicBezTo>
                  <a:cubicBezTo>
                    <a:pt x="369" y="609"/>
                    <a:pt x="368" y="608"/>
                    <a:pt x="367" y="606"/>
                  </a:cubicBezTo>
                  <a:cubicBezTo>
                    <a:pt x="366" y="606"/>
                    <a:pt x="363" y="607"/>
                    <a:pt x="363" y="605"/>
                  </a:cubicBezTo>
                  <a:cubicBezTo>
                    <a:pt x="366" y="605"/>
                    <a:pt x="370" y="603"/>
                    <a:pt x="372" y="600"/>
                  </a:cubicBezTo>
                  <a:cubicBezTo>
                    <a:pt x="372" y="598"/>
                    <a:pt x="369" y="598"/>
                    <a:pt x="368" y="596"/>
                  </a:cubicBezTo>
                  <a:cubicBezTo>
                    <a:pt x="369" y="595"/>
                    <a:pt x="370" y="595"/>
                    <a:pt x="372" y="595"/>
                  </a:cubicBezTo>
                  <a:cubicBezTo>
                    <a:pt x="373" y="598"/>
                    <a:pt x="372" y="600"/>
                    <a:pt x="374" y="603"/>
                  </a:cubicBezTo>
                  <a:cubicBezTo>
                    <a:pt x="377" y="603"/>
                    <a:pt x="378" y="602"/>
                    <a:pt x="380" y="601"/>
                  </a:cubicBezTo>
                  <a:cubicBezTo>
                    <a:pt x="381" y="601"/>
                    <a:pt x="380" y="603"/>
                    <a:pt x="382" y="603"/>
                  </a:cubicBezTo>
                  <a:cubicBezTo>
                    <a:pt x="381" y="598"/>
                    <a:pt x="384" y="594"/>
                    <a:pt x="381" y="591"/>
                  </a:cubicBezTo>
                  <a:cubicBezTo>
                    <a:pt x="381" y="591"/>
                    <a:pt x="381" y="590"/>
                    <a:pt x="382" y="590"/>
                  </a:cubicBezTo>
                  <a:cubicBezTo>
                    <a:pt x="385" y="591"/>
                    <a:pt x="384" y="596"/>
                    <a:pt x="383" y="597"/>
                  </a:cubicBezTo>
                  <a:cubicBezTo>
                    <a:pt x="383" y="600"/>
                    <a:pt x="387" y="601"/>
                    <a:pt x="390" y="601"/>
                  </a:cubicBezTo>
                  <a:cubicBezTo>
                    <a:pt x="391" y="601"/>
                    <a:pt x="389" y="597"/>
                    <a:pt x="391" y="597"/>
                  </a:cubicBezTo>
                  <a:cubicBezTo>
                    <a:pt x="390" y="599"/>
                    <a:pt x="393" y="600"/>
                    <a:pt x="394" y="600"/>
                  </a:cubicBezTo>
                  <a:cubicBezTo>
                    <a:pt x="394" y="599"/>
                    <a:pt x="396" y="600"/>
                    <a:pt x="396" y="599"/>
                  </a:cubicBezTo>
                  <a:cubicBezTo>
                    <a:pt x="397" y="596"/>
                    <a:pt x="395" y="596"/>
                    <a:pt x="395" y="594"/>
                  </a:cubicBezTo>
                  <a:cubicBezTo>
                    <a:pt x="396" y="594"/>
                    <a:pt x="396" y="596"/>
                    <a:pt x="398" y="596"/>
                  </a:cubicBezTo>
                  <a:cubicBezTo>
                    <a:pt x="398" y="593"/>
                    <a:pt x="402" y="593"/>
                    <a:pt x="404" y="589"/>
                  </a:cubicBezTo>
                  <a:cubicBezTo>
                    <a:pt x="406" y="585"/>
                    <a:pt x="405" y="578"/>
                    <a:pt x="411" y="582"/>
                  </a:cubicBezTo>
                  <a:cubicBezTo>
                    <a:pt x="409" y="585"/>
                    <a:pt x="407" y="587"/>
                    <a:pt x="406" y="591"/>
                  </a:cubicBezTo>
                  <a:cubicBezTo>
                    <a:pt x="410" y="594"/>
                    <a:pt x="418" y="592"/>
                    <a:pt x="421" y="588"/>
                  </a:cubicBezTo>
                  <a:cubicBezTo>
                    <a:pt x="420" y="589"/>
                    <a:pt x="422" y="589"/>
                    <a:pt x="422" y="590"/>
                  </a:cubicBezTo>
                  <a:cubicBezTo>
                    <a:pt x="424" y="590"/>
                    <a:pt x="424" y="591"/>
                    <a:pt x="426" y="591"/>
                  </a:cubicBezTo>
                  <a:cubicBezTo>
                    <a:pt x="427" y="590"/>
                    <a:pt x="425" y="587"/>
                    <a:pt x="427" y="587"/>
                  </a:cubicBezTo>
                  <a:cubicBezTo>
                    <a:pt x="428" y="587"/>
                    <a:pt x="427" y="591"/>
                    <a:pt x="429" y="590"/>
                  </a:cubicBezTo>
                  <a:cubicBezTo>
                    <a:pt x="430" y="584"/>
                    <a:pt x="440" y="586"/>
                    <a:pt x="441" y="581"/>
                  </a:cubicBezTo>
                  <a:cubicBezTo>
                    <a:pt x="443" y="581"/>
                    <a:pt x="445" y="580"/>
                    <a:pt x="446" y="579"/>
                  </a:cubicBezTo>
                  <a:cubicBezTo>
                    <a:pt x="447" y="579"/>
                    <a:pt x="448" y="579"/>
                    <a:pt x="449" y="580"/>
                  </a:cubicBezTo>
                  <a:cubicBezTo>
                    <a:pt x="447" y="584"/>
                    <a:pt x="447" y="586"/>
                    <a:pt x="445" y="589"/>
                  </a:cubicBezTo>
                  <a:cubicBezTo>
                    <a:pt x="446" y="589"/>
                    <a:pt x="448" y="589"/>
                    <a:pt x="449" y="590"/>
                  </a:cubicBezTo>
                  <a:cubicBezTo>
                    <a:pt x="450" y="586"/>
                    <a:pt x="452" y="585"/>
                    <a:pt x="452" y="581"/>
                  </a:cubicBezTo>
                  <a:cubicBezTo>
                    <a:pt x="453" y="581"/>
                    <a:pt x="453" y="583"/>
                    <a:pt x="454" y="582"/>
                  </a:cubicBezTo>
                  <a:cubicBezTo>
                    <a:pt x="454" y="581"/>
                    <a:pt x="455" y="580"/>
                    <a:pt x="456" y="579"/>
                  </a:cubicBezTo>
                  <a:cubicBezTo>
                    <a:pt x="459" y="580"/>
                    <a:pt x="461" y="577"/>
                    <a:pt x="464" y="580"/>
                  </a:cubicBezTo>
                  <a:cubicBezTo>
                    <a:pt x="464" y="578"/>
                    <a:pt x="466" y="579"/>
                    <a:pt x="467" y="576"/>
                  </a:cubicBezTo>
                  <a:cubicBezTo>
                    <a:pt x="468" y="576"/>
                    <a:pt x="468" y="578"/>
                    <a:pt x="470" y="578"/>
                  </a:cubicBezTo>
                  <a:cubicBezTo>
                    <a:pt x="472" y="578"/>
                    <a:pt x="471" y="575"/>
                    <a:pt x="472" y="574"/>
                  </a:cubicBezTo>
                  <a:cubicBezTo>
                    <a:pt x="473" y="575"/>
                    <a:pt x="473" y="578"/>
                    <a:pt x="475" y="577"/>
                  </a:cubicBezTo>
                  <a:cubicBezTo>
                    <a:pt x="475" y="575"/>
                    <a:pt x="475" y="577"/>
                    <a:pt x="476" y="577"/>
                  </a:cubicBezTo>
                  <a:cubicBezTo>
                    <a:pt x="476" y="571"/>
                    <a:pt x="483" y="572"/>
                    <a:pt x="484" y="567"/>
                  </a:cubicBezTo>
                  <a:cubicBezTo>
                    <a:pt x="481" y="567"/>
                    <a:pt x="482" y="569"/>
                    <a:pt x="480" y="569"/>
                  </a:cubicBezTo>
                  <a:cubicBezTo>
                    <a:pt x="480" y="567"/>
                    <a:pt x="483" y="568"/>
                    <a:pt x="482" y="565"/>
                  </a:cubicBezTo>
                  <a:cubicBezTo>
                    <a:pt x="480" y="564"/>
                    <a:pt x="478" y="565"/>
                    <a:pt x="476" y="563"/>
                  </a:cubicBezTo>
                  <a:cubicBezTo>
                    <a:pt x="478" y="562"/>
                    <a:pt x="478" y="560"/>
                    <a:pt x="480" y="559"/>
                  </a:cubicBezTo>
                  <a:cubicBezTo>
                    <a:pt x="482" y="559"/>
                    <a:pt x="482" y="561"/>
                    <a:pt x="484" y="560"/>
                  </a:cubicBezTo>
                  <a:cubicBezTo>
                    <a:pt x="486" y="558"/>
                    <a:pt x="489" y="559"/>
                    <a:pt x="491" y="559"/>
                  </a:cubicBezTo>
                  <a:cubicBezTo>
                    <a:pt x="492" y="558"/>
                    <a:pt x="491" y="556"/>
                    <a:pt x="491" y="554"/>
                  </a:cubicBezTo>
                  <a:cubicBezTo>
                    <a:pt x="490" y="554"/>
                    <a:pt x="489" y="555"/>
                    <a:pt x="489" y="554"/>
                  </a:cubicBezTo>
                  <a:cubicBezTo>
                    <a:pt x="489" y="553"/>
                    <a:pt x="492" y="553"/>
                    <a:pt x="493" y="552"/>
                  </a:cubicBezTo>
                  <a:cubicBezTo>
                    <a:pt x="492" y="553"/>
                    <a:pt x="494" y="553"/>
                    <a:pt x="494" y="554"/>
                  </a:cubicBezTo>
                  <a:cubicBezTo>
                    <a:pt x="497" y="554"/>
                    <a:pt x="496" y="554"/>
                    <a:pt x="499" y="554"/>
                  </a:cubicBezTo>
                  <a:cubicBezTo>
                    <a:pt x="500" y="552"/>
                    <a:pt x="498" y="552"/>
                    <a:pt x="498" y="550"/>
                  </a:cubicBezTo>
                  <a:cubicBezTo>
                    <a:pt x="499" y="549"/>
                    <a:pt x="499" y="550"/>
                    <a:pt x="501" y="549"/>
                  </a:cubicBezTo>
                  <a:cubicBezTo>
                    <a:pt x="501" y="547"/>
                    <a:pt x="499" y="546"/>
                    <a:pt x="501" y="545"/>
                  </a:cubicBezTo>
                  <a:cubicBezTo>
                    <a:pt x="502" y="547"/>
                    <a:pt x="503" y="549"/>
                    <a:pt x="506" y="550"/>
                  </a:cubicBezTo>
                  <a:cubicBezTo>
                    <a:pt x="507" y="547"/>
                    <a:pt x="510" y="545"/>
                    <a:pt x="512" y="543"/>
                  </a:cubicBezTo>
                  <a:cubicBezTo>
                    <a:pt x="512" y="545"/>
                    <a:pt x="512" y="546"/>
                    <a:pt x="514" y="545"/>
                  </a:cubicBezTo>
                  <a:cubicBezTo>
                    <a:pt x="514" y="544"/>
                    <a:pt x="515" y="542"/>
                    <a:pt x="516" y="541"/>
                  </a:cubicBezTo>
                  <a:cubicBezTo>
                    <a:pt x="516" y="542"/>
                    <a:pt x="518" y="542"/>
                    <a:pt x="520" y="543"/>
                  </a:cubicBezTo>
                  <a:cubicBezTo>
                    <a:pt x="520" y="539"/>
                    <a:pt x="522" y="538"/>
                    <a:pt x="524" y="537"/>
                  </a:cubicBezTo>
                  <a:cubicBezTo>
                    <a:pt x="525" y="535"/>
                    <a:pt x="524" y="534"/>
                    <a:pt x="523" y="533"/>
                  </a:cubicBezTo>
                  <a:cubicBezTo>
                    <a:pt x="526" y="533"/>
                    <a:pt x="525" y="531"/>
                    <a:pt x="525" y="529"/>
                  </a:cubicBezTo>
                  <a:cubicBezTo>
                    <a:pt x="524" y="529"/>
                    <a:pt x="522" y="531"/>
                    <a:pt x="522" y="529"/>
                  </a:cubicBezTo>
                  <a:cubicBezTo>
                    <a:pt x="525" y="528"/>
                    <a:pt x="526" y="526"/>
                    <a:pt x="529" y="525"/>
                  </a:cubicBezTo>
                  <a:cubicBezTo>
                    <a:pt x="529" y="527"/>
                    <a:pt x="530" y="527"/>
                    <a:pt x="532" y="527"/>
                  </a:cubicBezTo>
                  <a:cubicBezTo>
                    <a:pt x="532" y="524"/>
                    <a:pt x="531" y="525"/>
                    <a:pt x="532" y="522"/>
                  </a:cubicBezTo>
                  <a:cubicBezTo>
                    <a:pt x="534" y="524"/>
                    <a:pt x="536" y="522"/>
                    <a:pt x="538" y="523"/>
                  </a:cubicBezTo>
                  <a:cubicBezTo>
                    <a:pt x="538" y="521"/>
                    <a:pt x="538" y="518"/>
                    <a:pt x="541" y="519"/>
                  </a:cubicBezTo>
                  <a:cubicBezTo>
                    <a:pt x="542" y="517"/>
                    <a:pt x="540" y="517"/>
                    <a:pt x="541" y="514"/>
                  </a:cubicBezTo>
                  <a:cubicBezTo>
                    <a:pt x="543" y="516"/>
                    <a:pt x="544" y="517"/>
                    <a:pt x="546" y="518"/>
                  </a:cubicBezTo>
                  <a:cubicBezTo>
                    <a:pt x="547" y="515"/>
                    <a:pt x="549" y="512"/>
                    <a:pt x="553" y="512"/>
                  </a:cubicBezTo>
                  <a:cubicBezTo>
                    <a:pt x="552" y="510"/>
                    <a:pt x="553" y="509"/>
                    <a:pt x="554" y="507"/>
                  </a:cubicBezTo>
                  <a:cubicBezTo>
                    <a:pt x="556" y="508"/>
                    <a:pt x="559" y="510"/>
                    <a:pt x="560" y="507"/>
                  </a:cubicBezTo>
                  <a:cubicBezTo>
                    <a:pt x="561" y="507"/>
                    <a:pt x="561" y="508"/>
                    <a:pt x="562" y="509"/>
                  </a:cubicBezTo>
                  <a:cubicBezTo>
                    <a:pt x="563" y="508"/>
                    <a:pt x="563" y="506"/>
                    <a:pt x="564" y="505"/>
                  </a:cubicBezTo>
                  <a:cubicBezTo>
                    <a:pt x="565" y="508"/>
                    <a:pt x="565" y="504"/>
                    <a:pt x="566" y="504"/>
                  </a:cubicBezTo>
                  <a:cubicBezTo>
                    <a:pt x="565" y="505"/>
                    <a:pt x="566" y="506"/>
                    <a:pt x="568" y="506"/>
                  </a:cubicBezTo>
                  <a:cubicBezTo>
                    <a:pt x="570" y="504"/>
                    <a:pt x="570" y="502"/>
                    <a:pt x="572" y="499"/>
                  </a:cubicBezTo>
                  <a:cubicBezTo>
                    <a:pt x="573" y="498"/>
                    <a:pt x="572" y="497"/>
                    <a:pt x="571" y="496"/>
                  </a:cubicBezTo>
                  <a:cubicBezTo>
                    <a:pt x="573" y="497"/>
                    <a:pt x="575" y="496"/>
                    <a:pt x="575" y="495"/>
                  </a:cubicBezTo>
                  <a:cubicBezTo>
                    <a:pt x="575" y="493"/>
                    <a:pt x="573" y="493"/>
                    <a:pt x="574" y="491"/>
                  </a:cubicBezTo>
                  <a:cubicBezTo>
                    <a:pt x="578" y="492"/>
                    <a:pt x="577" y="488"/>
                    <a:pt x="578" y="487"/>
                  </a:cubicBezTo>
                  <a:cubicBezTo>
                    <a:pt x="583" y="488"/>
                    <a:pt x="588" y="483"/>
                    <a:pt x="589" y="479"/>
                  </a:cubicBezTo>
                  <a:cubicBezTo>
                    <a:pt x="589" y="479"/>
                    <a:pt x="590" y="479"/>
                    <a:pt x="591" y="479"/>
                  </a:cubicBezTo>
                  <a:cubicBezTo>
                    <a:pt x="590" y="472"/>
                    <a:pt x="584" y="474"/>
                    <a:pt x="583" y="468"/>
                  </a:cubicBezTo>
                  <a:cubicBezTo>
                    <a:pt x="578" y="470"/>
                    <a:pt x="575" y="466"/>
                    <a:pt x="573" y="470"/>
                  </a:cubicBezTo>
                  <a:cubicBezTo>
                    <a:pt x="572" y="465"/>
                    <a:pt x="575" y="464"/>
                    <a:pt x="575" y="460"/>
                  </a:cubicBezTo>
                  <a:cubicBezTo>
                    <a:pt x="579" y="460"/>
                    <a:pt x="577" y="455"/>
                    <a:pt x="583" y="456"/>
                  </a:cubicBezTo>
                  <a:cubicBezTo>
                    <a:pt x="583" y="454"/>
                    <a:pt x="583" y="453"/>
                    <a:pt x="583" y="451"/>
                  </a:cubicBezTo>
                  <a:cubicBezTo>
                    <a:pt x="584" y="451"/>
                    <a:pt x="585" y="451"/>
                    <a:pt x="586" y="451"/>
                  </a:cubicBezTo>
                  <a:cubicBezTo>
                    <a:pt x="587" y="450"/>
                    <a:pt x="586" y="448"/>
                    <a:pt x="588" y="448"/>
                  </a:cubicBezTo>
                  <a:cubicBezTo>
                    <a:pt x="593" y="451"/>
                    <a:pt x="597" y="446"/>
                    <a:pt x="598" y="441"/>
                  </a:cubicBezTo>
                  <a:cubicBezTo>
                    <a:pt x="597" y="441"/>
                    <a:pt x="597" y="440"/>
                    <a:pt x="596" y="440"/>
                  </a:cubicBezTo>
                  <a:cubicBezTo>
                    <a:pt x="604" y="443"/>
                    <a:pt x="608" y="430"/>
                    <a:pt x="603" y="427"/>
                  </a:cubicBezTo>
                  <a:cubicBezTo>
                    <a:pt x="604" y="427"/>
                    <a:pt x="604" y="428"/>
                    <a:pt x="606" y="427"/>
                  </a:cubicBezTo>
                  <a:cubicBezTo>
                    <a:pt x="608" y="425"/>
                    <a:pt x="610" y="423"/>
                    <a:pt x="613" y="421"/>
                  </a:cubicBezTo>
                  <a:cubicBezTo>
                    <a:pt x="613" y="419"/>
                    <a:pt x="610" y="420"/>
                    <a:pt x="611" y="417"/>
                  </a:cubicBezTo>
                  <a:cubicBezTo>
                    <a:pt x="615" y="415"/>
                    <a:pt x="616" y="407"/>
                    <a:pt x="623" y="409"/>
                  </a:cubicBezTo>
                  <a:cubicBezTo>
                    <a:pt x="623" y="406"/>
                    <a:pt x="622" y="405"/>
                    <a:pt x="621" y="403"/>
                  </a:cubicBezTo>
                  <a:cubicBezTo>
                    <a:pt x="624" y="400"/>
                    <a:pt x="627" y="397"/>
                    <a:pt x="633" y="397"/>
                  </a:cubicBezTo>
                  <a:cubicBezTo>
                    <a:pt x="635" y="392"/>
                    <a:pt x="642" y="386"/>
                    <a:pt x="646" y="389"/>
                  </a:cubicBezTo>
                  <a:cubicBezTo>
                    <a:pt x="649" y="389"/>
                    <a:pt x="653" y="388"/>
                    <a:pt x="655" y="390"/>
                  </a:cubicBezTo>
                  <a:cubicBezTo>
                    <a:pt x="653" y="389"/>
                    <a:pt x="653" y="391"/>
                    <a:pt x="652" y="392"/>
                  </a:cubicBezTo>
                  <a:cubicBezTo>
                    <a:pt x="654" y="395"/>
                    <a:pt x="657" y="396"/>
                    <a:pt x="659" y="399"/>
                  </a:cubicBezTo>
                  <a:cubicBezTo>
                    <a:pt x="655" y="400"/>
                    <a:pt x="649" y="402"/>
                    <a:pt x="647" y="396"/>
                  </a:cubicBezTo>
                  <a:cubicBezTo>
                    <a:pt x="640" y="400"/>
                    <a:pt x="635" y="406"/>
                    <a:pt x="627" y="408"/>
                  </a:cubicBezTo>
                  <a:cubicBezTo>
                    <a:pt x="634" y="422"/>
                    <a:pt x="620" y="432"/>
                    <a:pt x="617" y="444"/>
                  </a:cubicBezTo>
                  <a:cubicBezTo>
                    <a:pt x="619" y="448"/>
                    <a:pt x="623" y="450"/>
                    <a:pt x="627" y="451"/>
                  </a:cubicBezTo>
                  <a:cubicBezTo>
                    <a:pt x="628" y="450"/>
                    <a:pt x="626" y="450"/>
                    <a:pt x="626" y="449"/>
                  </a:cubicBezTo>
                  <a:cubicBezTo>
                    <a:pt x="629" y="448"/>
                    <a:pt x="633" y="445"/>
                    <a:pt x="634" y="444"/>
                  </a:cubicBezTo>
                  <a:cubicBezTo>
                    <a:pt x="632" y="449"/>
                    <a:pt x="627" y="451"/>
                    <a:pt x="625" y="455"/>
                  </a:cubicBezTo>
                  <a:cubicBezTo>
                    <a:pt x="619" y="454"/>
                    <a:pt x="615" y="459"/>
                    <a:pt x="615" y="464"/>
                  </a:cubicBezTo>
                  <a:cubicBezTo>
                    <a:pt x="617" y="465"/>
                    <a:pt x="618" y="467"/>
                    <a:pt x="621" y="468"/>
                  </a:cubicBezTo>
                  <a:cubicBezTo>
                    <a:pt x="622" y="468"/>
                    <a:pt x="623" y="468"/>
                    <a:pt x="624" y="468"/>
                  </a:cubicBezTo>
                  <a:cubicBezTo>
                    <a:pt x="624" y="466"/>
                    <a:pt x="626" y="467"/>
                    <a:pt x="627" y="465"/>
                  </a:cubicBezTo>
                  <a:cubicBezTo>
                    <a:pt x="628" y="466"/>
                    <a:pt x="630" y="466"/>
                    <a:pt x="632" y="466"/>
                  </a:cubicBezTo>
                  <a:cubicBezTo>
                    <a:pt x="633" y="466"/>
                    <a:pt x="633" y="464"/>
                    <a:pt x="634" y="464"/>
                  </a:cubicBezTo>
                  <a:cubicBezTo>
                    <a:pt x="633" y="465"/>
                    <a:pt x="633" y="466"/>
                    <a:pt x="636" y="467"/>
                  </a:cubicBezTo>
                  <a:cubicBezTo>
                    <a:pt x="638" y="464"/>
                    <a:pt x="638" y="458"/>
                    <a:pt x="643" y="458"/>
                  </a:cubicBezTo>
                  <a:cubicBezTo>
                    <a:pt x="643" y="458"/>
                    <a:pt x="643" y="456"/>
                    <a:pt x="644" y="456"/>
                  </a:cubicBezTo>
                  <a:cubicBezTo>
                    <a:pt x="649" y="458"/>
                    <a:pt x="656" y="451"/>
                    <a:pt x="655" y="444"/>
                  </a:cubicBezTo>
                  <a:cubicBezTo>
                    <a:pt x="657" y="445"/>
                    <a:pt x="657" y="449"/>
                    <a:pt x="660" y="449"/>
                  </a:cubicBezTo>
                  <a:cubicBezTo>
                    <a:pt x="660" y="445"/>
                    <a:pt x="658" y="442"/>
                    <a:pt x="660" y="440"/>
                  </a:cubicBezTo>
                  <a:cubicBezTo>
                    <a:pt x="661" y="442"/>
                    <a:pt x="660" y="446"/>
                    <a:pt x="663" y="446"/>
                  </a:cubicBezTo>
                  <a:cubicBezTo>
                    <a:pt x="662" y="440"/>
                    <a:pt x="662" y="438"/>
                    <a:pt x="666" y="436"/>
                  </a:cubicBezTo>
                  <a:cubicBezTo>
                    <a:pt x="666" y="438"/>
                    <a:pt x="667" y="439"/>
                    <a:pt x="667" y="440"/>
                  </a:cubicBezTo>
                  <a:cubicBezTo>
                    <a:pt x="670" y="440"/>
                    <a:pt x="668" y="436"/>
                    <a:pt x="670" y="436"/>
                  </a:cubicBezTo>
                  <a:cubicBezTo>
                    <a:pt x="673" y="439"/>
                    <a:pt x="677" y="436"/>
                    <a:pt x="680" y="439"/>
                  </a:cubicBezTo>
                  <a:cubicBezTo>
                    <a:pt x="682" y="437"/>
                    <a:pt x="682" y="436"/>
                    <a:pt x="684" y="438"/>
                  </a:cubicBezTo>
                  <a:cubicBezTo>
                    <a:pt x="684" y="435"/>
                    <a:pt x="685" y="434"/>
                    <a:pt x="685" y="431"/>
                  </a:cubicBezTo>
                  <a:cubicBezTo>
                    <a:pt x="688" y="433"/>
                    <a:pt x="690" y="429"/>
                    <a:pt x="691" y="427"/>
                  </a:cubicBezTo>
                  <a:cubicBezTo>
                    <a:pt x="690" y="426"/>
                    <a:pt x="688" y="426"/>
                    <a:pt x="687" y="425"/>
                  </a:cubicBezTo>
                  <a:cubicBezTo>
                    <a:pt x="689" y="423"/>
                    <a:pt x="690" y="421"/>
                    <a:pt x="693" y="420"/>
                  </a:cubicBezTo>
                  <a:cubicBezTo>
                    <a:pt x="693" y="416"/>
                    <a:pt x="691" y="415"/>
                    <a:pt x="690" y="412"/>
                  </a:cubicBezTo>
                  <a:cubicBezTo>
                    <a:pt x="688" y="412"/>
                    <a:pt x="687" y="417"/>
                    <a:pt x="686" y="416"/>
                  </a:cubicBezTo>
                  <a:cubicBezTo>
                    <a:pt x="689" y="413"/>
                    <a:pt x="686" y="410"/>
                    <a:pt x="687" y="406"/>
                  </a:cubicBezTo>
                  <a:cubicBezTo>
                    <a:pt x="685" y="405"/>
                    <a:pt x="685" y="409"/>
                    <a:pt x="685" y="408"/>
                  </a:cubicBezTo>
                  <a:cubicBezTo>
                    <a:pt x="685" y="403"/>
                    <a:pt x="687" y="400"/>
                    <a:pt x="688" y="396"/>
                  </a:cubicBezTo>
                  <a:cubicBezTo>
                    <a:pt x="688" y="400"/>
                    <a:pt x="691" y="396"/>
                    <a:pt x="691" y="397"/>
                  </a:cubicBezTo>
                  <a:cubicBezTo>
                    <a:pt x="689" y="399"/>
                    <a:pt x="688" y="402"/>
                    <a:pt x="687" y="405"/>
                  </a:cubicBezTo>
                  <a:cubicBezTo>
                    <a:pt x="689" y="406"/>
                    <a:pt x="690" y="406"/>
                    <a:pt x="692" y="407"/>
                  </a:cubicBezTo>
                  <a:cubicBezTo>
                    <a:pt x="692" y="404"/>
                    <a:pt x="693" y="405"/>
                    <a:pt x="696" y="405"/>
                  </a:cubicBezTo>
                  <a:cubicBezTo>
                    <a:pt x="697" y="404"/>
                    <a:pt x="695" y="402"/>
                    <a:pt x="696" y="402"/>
                  </a:cubicBezTo>
                  <a:cubicBezTo>
                    <a:pt x="697" y="403"/>
                    <a:pt x="697" y="404"/>
                    <a:pt x="699" y="404"/>
                  </a:cubicBezTo>
                  <a:cubicBezTo>
                    <a:pt x="699" y="403"/>
                    <a:pt x="698" y="402"/>
                    <a:pt x="699" y="401"/>
                  </a:cubicBezTo>
                  <a:cubicBezTo>
                    <a:pt x="700" y="402"/>
                    <a:pt x="701" y="402"/>
                    <a:pt x="703" y="403"/>
                  </a:cubicBezTo>
                  <a:cubicBezTo>
                    <a:pt x="704" y="399"/>
                    <a:pt x="707" y="401"/>
                    <a:pt x="708" y="397"/>
                  </a:cubicBezTo>
                  <a:cubicBezTo>
                    <a:pt x="707" y="399"/>
                    <a:pt x="708" y="399"/>
                    <a:pt x="709" y="400"/>
                  </a:cubicBezTo>
                  <a:cubicBezTo>
                    <a:pt x="712" y="400"/>
                    <a:pt x="712" y="396"/>
                    <a:pt x="715" y="395"/>
                  </a:cubicBezTo>
                  <a:cubicBezTo>
                    <a:pt x="714" y="397"/>
                    <a:pt x="713" y="398"/>
                    <a:pt x="713" y="399"/>
                  </a:cubicBezTo>
                  <a:cubicBezTo>
                    <a:pt x="714" y="401"/>
                    <a:pt x="716" y="404"/>
                    <a:pt x="718" y="405"/>
                  </a:cubicBezTo>
                  <a:cubicBezTo>
                    <a:pt x="717" y="405"/>
                    <a:pt x="716" y="406"/>
                    <a:pt x="715" y="406"/>
                  </a:cubicBezTo>
                  <a:cubicBezTo>
                    <a:pt x="716" y="412"/>
                    <a:pt x="722" y="408"/>
                    <a:pt x="725" y="407"/>
                  </a:cubicBezTo>
                  <a:cubicBezTo>
                    <a:pt x="725" y="409"/>
                    <a:pt x="721" y="409"/>
                    <a:pt x="723" y="411"/>
                  </a:cubicBezTo>
                  <a:cubicBezTo>
                    <a:pt x="726" y="411"/>
                    <a:pt x="727" y="409"/>
                    <a:pt x="729" y="411"/>
                  </a:cubicBezTo>
                  <a:cubicBezTo>
                    <a:pt x="725" y="413"/>
                    <a:pt x="722" y="417"/>
                    <a:pt x="717" y="415"/>
                  </a:cubicBezTo>
                  <a:cubicBezTo>
                    <a:pt x="716" y="417"/>
                    <a:pt x="715" y="418"/>
                    <a:pt x="715" y="421"/>
                  </a:cubicBezTo>
                  <a:cubicBezTo>
                    <a:pt x="714" y="422"/>
                    <a:pt x="717" y="421"/>
                    <a:pt x="717" y="423"/>
                  </a:cubicBezTo>
                  <a:cubicBezTo>
                    <a:pt x="716" y="423"/>
                    <a:pt x="715" y="424"/>
                    <a:pt x="716" y="425"/>
                  </a:cubicBezTo>
                  <a:cubicBezTo>
                    <a:pt x="716" y="425"/>
                    <a:pt x="716" y="425"/>
                    <a:pt x="717" y="426"/>
                  </a:cubicBezTo>
                  <a:cubicBezTo>
                    <a:pt x="721" y="424"/>
                    <a:pt x="723" y="421"/>
                    <a:pt x="727" y="420"/>
                  </a:cubicBezTo>
                  <a:cubicBezTo>
                    <a:pt x="728" y="418"/>
                    <a:pt x="727" y="418"/>
                    <a:pt x="727" y="416"/>
                  </a:cubicBezTo>
                  <a:cubicBezTo>
                    <a:pt x="729" y="416"/>
                    <a:pt x="728" y="415"/>
                    <a:pt x="730" y="415"/>
                  </a:cubicBezTo>
                  <a:cubicBezTo>
                    <a:pt x="728" y="416"/>
                    <a:pt x="729" y="416"/>
                    <a:pt x="730" y="417"/>
                  </a:cubicBezTo>
                  <a:cubicBezTo>
                    <a:pt x="736" y="414"/>
                    <a:pt x="737" y="420"/>
                    <a:pt x="742" y="420"/>
                  </a:cubicBezTo>
                  <a:cubicBezTo>
                    <a:pt x="745" y="418"/>
                    <a:pt x="749" y="416"/>
                    <a:pt x="750" y="411"/>
                  </a:cubicBezTo>
                  <a:cubicBezTo>
                    <a:pt x="751" y="415"/>
                    <a:pt x="749" y="417"/>
                    <a:pt x="748" y="421"/>
                  </a:cubicBezTo>
                  <a:cubicBezTo>
                    <a:pt x="750" y="422"/>
                    <a:pt x="751" y="422"/>
                    <a:pt x="754" y="423"/>
                  </a:cubicBezTo>
                  <a:cubicBezTo>
                    <a:pt x="753" y="423"/>
                    <a:pt x="753" y="424"/>
                    <a:pt x="754" y="425"/>
                  </a:cubicBezTo>
                  <a:cubicBezTo>
                    <a:pt x="756" y="426"/>
                    <a:pt x="759" y="426"/>
                    <a:pt x="762" y="425"/>
                  </a:cubicBezTo>
                  <a:cubicBezTo>
                    <a:pt x="760" y="427"/>
                    <a:pt x="765" y="427"/>
                    <a:pt x="766" y="429"/>
                  </a:cubicBezTo>
                  <a:cubicBezTo>
                    <a:pt x="765" y="430"/>
                    <a:pt x="762" y="428"/>
                    <a:pt x="762" y="431"/>
                  </a:cubicBezTo>
                  <a:cubicBezTo>
                    <a:pt x="765" y="430"/>
                    <a:pt x="767" y="431"/>
                    <a:pt x="770" y="432"/>
                  </a:cubicBezTo>
                  <a:cubicBezTo>
                    <a:pt x="779" y="428"/>
                    <a:pt x="790" y="425"/>
                    <a:pt x="800" y="426"/>
                  </a:cubicBezTo>
                  <a:cubicBezTo>
                    <a:pt x="809" y="426"/>
                    <a:pt x="814" y="431"/>
                    <a:pt x="818" y="425"/>
                  </a:cubicBezTo>
                  <a:cubicBezTo>
                    <a:pt x="818" y="422"/>
                    <a:pt x="815" y="423"/>
                    <a:pt x="816" y="421"/>
                  </a:cubicBezTo>
                  <a:cubicBezTo>
                    <a:pt x="817" y="422"/>
                    <a:pt x="819" y="424"/>
                    <a:pt x="819" y="427"/>
                  </a:cubicBezTo>
                  <a:cubicBezTo>
                    <a:pt x="817" y="427"/>
                    <a:pt x="816" y="428"/>
                    <a:pt x="815" y="430"/>
                  </a:cubicBezTo>
                  <a:cubicBezTo>
                    <a:pt x="818" y="431"/>
                    <a:pt x="823" y="434"/>
                    <a:pt x="828" y="435"/>
                  </a:cubicBezTo>
                  <a:cubicBezTo>
                    <a:pt x="837" y="437"/>
                    <a:pt x="843" y="432"/>
                    <a:pt x="848" y="428"/>
                  </a:cubicBezTo>
                  <a:cubicBezTo>
                    <a:pt x="848" y="425"/>
                    <a:pt x="849" y="424"/>
                    <a:pt x="850" y="423"/>
                  </a:cubicBezTo>
                  <a:cubicBezTo>
                    <a:pt x="849" y="427"/>
                    <a:pt x="852" y="429"/>
                    <a:pt x="853" y="432"/>
                  </a:cubicBezTo>
                  <a:cubicBezTo>
                    <a:pt x="852" y="435"/>
                    <a:pt x="851" y="437"/>
                    <a:pt x="848" y="438"/>
                  </a:cubicBezTo>
                  <a:cubicBezTo>
                    <a:pt x="850" y="442"/>
                    <a:pt x="856" y="443"/>
                    <a:pt x="861" y="444"/>
                  </a:cubicBezTo>
                  <a:cubicBezTo>
                    <a:pt x="868" y="447"/>
                    <a:pt x="875" y="452"/>
                    <a:pt x="883" y="452"/>
                  </a:cubicBezTo>
                  <a:cubicBezTo>
                    <a:pt x="884" y="455"/>
                    <a:pt x="888" y="456"/>
                    <a:pt x="889" y="458"/>
                  </a:cubicBezTo>
                  <a:cubicBezTo>
                    <a:pt x="890" y="459"/>
                    <a:pt x="890" y="460"/>
                    <a:pt x="890" y="461"/>
                  </a:cubicBezTo>
                  <a:cubicBezTo>
                    <a:pt x="896" y="466"/>
                    <a:pt x="903" y="470"/>
                    <a:pt x="910" y="473"/>
                  </a:cubicBezTo>
                  <a:cubicBezTo>
                    <a:pt x="911" y="473"/>
                    <a:pt x="910" y="472"/>
                    <a:pt x="912" y="472"/>
                  </a:cubicBezTo>
                  <a:cubicBezTo>
                    <a:pt x="914" y="474"/>
                    <a:pt x="917" y="476"/>
                    <a:pt x="920" y="478"/>
                  </a:cubicBezTo>
                  <a:cubicBezTo>
                    <a:pt x="923" y="476"/>
                    <a:pt x="921" y="475"/>
                    <a:pt x="920" y="473"/>
                  </a:cubicBezTo>
                  <a:cubicBezTo>
                    <a:pt x="924" y="475"/>
                    <a:pt x="928" y="471"/>
                    <a:pt x="931" y="470"/>
                  </a:cubicBezTo>
                  <a:cubicBezTo>
                    <a:pt x="931" y="467"/>
                    <a:pt x="929" y="465"/>
                    <a:pt x="928" y="463"/>
                  </a:cubicBezTo>
                  <a:cubicBezTo>
                    <a:pt x="930" y="464"/>
                    <a:pt x="931" y="463"/>
                    <a:pt x="931" y="462"/>
                  </a:cubicBezTo>
                  <a:cubicBezTo>
                    <a:pt x="934" y="463"/>
                    <a:pt x="931" y="466"/>
                    <a:pt x="932" y="468"/>
                  </a:cubicBezTo>
                  <a:cubicBezTo>
                    <a:pt x="935" y="468"/>
                    <a:pt x="936" y="466"/>
                    <a:pt x="939" y="466"/>
                  </a:cubicBezTo>
                  <a:cubicBezTo>
                    <a:pt x="944" y="467"/>
                    <a:pt x="944" y="472"/>
                    <a:pt x="950" y="472"/>
                  </a:cubicBezTo>
                  <a:cubicBezTo>
                    <a:pt x="951" y="469"/>
                    <a:pt x="951" y="467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0" y="464"/>
                    <a:pt x="950" y="464"/>
                    <a:pt x="950" y="464"/>
                  </a:cubicBezTo>
                  <a:cubicBezTo>
                    <a:pt x="951" y="468"/>
                    <a:pt x="956" y="472"/>
                    <a:pt x="957" y="474"/>
                  </a:cubicBezTo>
                  <a:cubicBezTo>
                    <a:pt x="958" y="477"/>
                    <a:pt x="960" y="481"/>
                    <a:pt x="961" y="484"/>
                  </a:cubicBezTo>
                  <a:cubicBezTo>
                    <a:pt x="962" y="492"/>
                    <a:pt x="968" y="495"/>
                    <a:pt x="968" y="503"/>
                  </a:cubicBezTo>
                  <a:cubicBezTo>
                    <a:pt x="965" y="506"/>
                    <a:pt x="970" y="510"/>
                    <a:pt x="969" y="513"/>
                  </a:cubicBezTo>
                  <a:cubicBezTo>
                    <a:pt x="971" y="514"/>
                    <a:pt x="971" y="513"/>
                    <a:pt x="973" y="513"/>
                  </a:cubicBezTo>
                  <a:cubicBezTo>
                    <a:pt x="974" y="507"/>
                    <a:pt x="980" y="505"/>
                    <a:pt x="978" y="499"/>
                  </a:cubicBezTo>
                  <a:cubicBezTo>
                    <a:pt x="979" y="499"/>
                    <a:pt x="979" y="500"/>
                    <a:pt x="981" y="500"/>
                  </a:cubicBezTo>
                  <a:cubicBezTo>
                    <a:pt x="981" y="499"/>
                    <a:pt x="982" y="498"/>
                    <a:pt x="983" y="497"/>
                  </a:cubicBezTo>
                  <a:cubicBezTo>
                    <a:pt x="982" y="495"/>
                    <a:pt x="981" y="494"/>
                    <a:pt x="981" y="493"/>
                  </a:cubicBezTo>
                  <a:cubicBezTo>
                    <a:pt x="982" y="493"/>
                    <a:pt x="982" y="493"/>
                    <a:pt x="982" y="493"/>
                  </a:cubicBezTo>
                  <a:cubicBezTo>
                    <a:pt x="979" y="487"/>
                    <a:pt x="971" y="482"/>
                    <a:pt x="969" y="477"/>
                  </a:cubicBezTo>
                  <a:cubicBezTo>
                    <a:pt x="973" y="479"/>
                    <a:pt x="976" y="487"/>
                    <a:pt x="982" y="489"/>
                  </a:cubicBezTo>
                  <a:cubicBezTo>
                    <a:pt x="980" y="481"/>
                    <a:pt x="971" y="475"/>
                    <a:pt x="969" y="468"/>
                  </a:cubicBezTo>
                  <a:cubicBezTo>
                    <a:pt x="967" y="467"/>
                    <a:pt x="967" y="470"/>
                    <a:pt x="966" y="468"/>
                  </a:cubicBezTo>
                  <a:cubicBezTo>
                    <a:pt x="967" y="468"/>
                    <a:pt x="968" y="467"/>
                    <a:pt x="970" y="467"/>
                  </a:cubicBezTo>
                  <a:cubicBezTo>
                    <a:pt x="971" y="474"/>
                    <a:pt x="978" y="474"/>
                    <a:pt x="981" y="480"/>
                  </a:cubicBezTo>
                  <a:cubicBezTo>
                    <a:pt x="984" y="480"/>
                    <a:pt x="986" y="481"/>
                    <a:pt x="987" y="482"/>
                  </a:cubicBezTo>
                  <a:cubicBezTo>
                    <a:pt x="985" y="483"/>
                    <a:pt x="985" y="481"/>
                    <a:pt x="983" y="482"/>
                  </a:cubicBezTo>
                  <a:cubicBezTo>
                    <a:pt x="982" y="486"/>
                    <a:pt x="984" y="488"/>
                    <a:pt x="987" y="489"/>
                  </a:cubicBezTo>
                  <a:cubicBezTo>
                    <a:pt x="987" y="492"/>
                    <a:pt x="989" y="492"/>
                    <a:pt x="989" y="495"/>
                  </a:cubicBezTo>
                  <a:cubicBezTo>
                    <a:pt x="990" y="496"/>
                    <a:pt x="992" y="495"/>
                    <a:pt x="993" y="496"/>
                  </a:cubicBezTo>
                  <a:cubicBezTo>
                    <a:pt x="992" y="497"/>
                    <a:pt x="990" y="497"/>
                    <a:pt x="989" y="497"/>
                  </a:cubicBezTo>
                  <a:cubicBezTo>
                    <a:pt x="989" y="500"/>
                    <a:pt x="991" y="500"/>
                    <a:pt x="989" y="502"/>
                  </a:cubicBezTo>
                  <a:cubicBezTo>
                    <a:pt x="992" y="502"/>
                    <a:pt x="996" y="506"/>
                    <a:pt x="998" y="502"/>
                  </a:cubicBezTo>
                  <a:cubicBezTo>
                    <a:pt x="998" y="503"/>
                    <a:pt x="998" y="503"/>
                    <a:pt x="998" y="504"/>
                  </a:cubicBezTo>
                  <a:cubicBezTo>
                    <a:pt x="1003" y="504"/>
                    <a:pt x="1006" y="508"/>
                    <a:pt x="1008" y="511"/>
                  </a:cubicBezTo>
                  <a:cubicBezTo>
                    <a:pt x="1010" y="511"/>
                    <a:pt x="1011" y="513"/>
                    <a:pt x="1014" y="513"/>
                  </a:cubicBezTo>
                  <a:cubicBezTo>
                    <a:pt x="1014" y="515"/>
                    <a:pt x="1016" y="516"/>
                    <a:pt x="1014" y="517"/>
                  </a:cubicBezTo>
                  <a:cubicBezTo>
                    <a:pt x="1010" y="513"/>
                    <a:pt x="1005" y="510"/>
                    <a:pt x="1001" y="505"/>
                  </a:cubicBezTo>
                  <a:cubicBezTo>
                    <a:pt x="994" y="508"/>
                    <a:pt x="987" y="504"/>
                    <a:pt x="981" y="507"/>
                  </a:cubicBezTo>
                  <a:cubicBezTo>
                    <a:pt x="981" y="509"/>
                    <a:pt x="981" y="510"/>
                    <a:pt x="981" y="511"/>
                  </a:cubicBezTo>
                  <a:cubicBezTo>
                    <a:pt x="985" y="511"/>
                    <a:pt x="986" y="515"/>
                    <a:pt x="986" y="517"/>
                  </a:cubicBezTo>
                  <a:cubicBezTo>
                    <a:pt x="984" y="515"/>
                    <a:pt x="981" y="514"/>
                    <a:pt x="977" y="514"/>
                  </a:cubicBezTo>
                  <a:cubicBezTo>
                    <a:pt x="973" y="518"/>
                    <a:pt x="976" y="525"/>
                    <a:pt x="981" y="527"/>
                  </a:cubicBezTo>
                  <a:cubicBezTo>
                    <a:pt x="980" y="527"/>
                    <a:pt x="979" y="528"/>
                    <a:pt x="979" y="529"/>
                  </a:cubicBezTo>
                  <a:cubicBezTo>
                    <a:pt x="983" y="529"/>
                    <a:pt x="985" y="531"/>
                    <a:pt x="986" y="533"/>
                  </a:cubicBezTo>
                  <a:cubicBezTo>
                    <a:pt x="985" y="533"/>
                    <a:pt x="984" y="532"/>
                    <a:pt x="983" y="532"/>
                  </a:cubicBezTo>
                  <a:cubicBezTo>
                    <a:pt x="981" y="537"/>
                    <a:pt x="984" y="547"/>
                    <a:pt x="990" y="549"/>
                  </a:cubicBezTo>
                  <a:cubicBezTo>
                    <a:pt x="989" y="546"/>
                    <a:pt x="990" y="546"/>
                    <a:pt x="989" y="544"/>
                  </a:cubicBezTo>
                  <a:cubicBezTo>
                    <a:pt x="990" y="545"/>
                    <a:pt x="990" y="546"/>
                    <a:pt x="992" y="545"/>
                  </a:cubicBezTo>
                  <a:cubicBezTo>
                    <a:pt x="993" y="541"/>
                    <a:pt x="991" y="538"/>
                    <a:pt x="993" y="536"/>
                  </a:cubicBezTo>
                  <a:cubicBezTo>
                    <a:pt x="991" y="532"/>
                    <a:pt x="991" y="532"/>
                    <a:pt x="990" y="526"/>
                  </a:cubicBezTo>
                  <a:cubicBezTo>
                    <a:pt x="991" y="527"/>
                    <a:pt x="991" y="526"/>
                    <a:pt x="993" y="526"/>
                  </a:cubicBezTo>
                  <a:cubicBezTo>
                    <a:pt x="993" y="528"/>
                    <a:pt x="993" y="529"/>
                    <a:pt x="994" y="530"/>
                  </a:cubicBezTo>
                  <a:cubicBezTo>
                    <a:pt x="999" y="531"/>
                    <a:pt x="1000" y="526"/>
                    <a:pt x="1005" y="528"/>
                  </a:cubicBezTo>
                  <a:cubicBezTo>
                    <a:pt x="1006" y="527"/>
                    <a:pt x="1005" y="525"/>
                    <a:pt x="1006" y="524"/>
                  </a:cubicBezTo>
                  <a:cubicBezTo>
                    <a:pt x="1014" y="526"/>
                    <a:pt x="1014" y="519"/>
                    <a:pt x="1019" y="518"/>
                  </a:cubicBezTo>
                  <a:cubicBezTo>
                    <a:pt x="1021" y="521"/>
                    <a:pt x="1019" y="520"/>
                    <a:pt x="1020" y="524"/>
                  </a:cubicBezTo>
                  <a:cubicBezTo>
                    <a:pt x="1018" y="522"/>
                    <a:pt x="1018" y="524"/>
                    <a:pt x="1017" y="525"/>
                  </a:cubicBezTo>
                  <a:cubicBezTo>
                    <a:pt x="1014" y="522"/>
                    <a:pt x="1013" y="525"/>
                    <a:pt x="1009" y="525"/>
                  </a:cubicBezTo>
                  <a:cubicBezTo>
                    <a:pt x="1008" y="526"/>
                    <a:pt x="1007" y="528"/>
                    <a:pt x="1007" y="532"/>
                  </a:cubicBezTo>
                  <a:cubicBezTo>
                    <a:pt x="1010" y="532"/>
                    <a:pt x="1011" y="533"/>
                    <a:pt x="1012" y="534"/>
                  </a:cubicBezTo>
                  <a:cubicBezTo>
                    <a:pt x="1014" y="534"/>
                    <a:pt x="1014" y="533"/>
                    <a:pt x="1016" y="533"/>
                  </a:cubicBezTo>
                  <a:cubicBezTo>
                    <a:pt x="1016" y="536"/>
                    <a:pt x="1017" y="539"/>
                    <a:pt x="1020" y="540"/>
                  </a:cubicBezTo>
                  <a:cubicBezTo>
                    <a:pt x="1020" y="539"/>
                    <a:pt x="1021" y="538"/>
                    <a:pt x="1022" y="538"/>
                  </a:cubicBezTo>
                  <a:cubicBezTo>
                    <a:pt x="1023" y="540"/>
                    <a:pt x="1023" y="541"/>
                    <a:pt x="1025" y="543"/>
                  </a:cubicBezTo>
                  <a:cubicBezTo>
                    <a:pt x="1028" y="543"/>
                    <a:pt x="1030" y="542"/>
                    <a:pt x="1031" y="541"/>
                  </a:cubicBezTo>
                  <a:cubicBezTo>
                    <a:pt x="1032" y="538"/>
                    <a:pt x="1029" y="538"/>
                    <a:pt x="1029" y="536"/>
                  </a:cubicBezTo>
                  <a:cubicBezTo>
                    <a:pt x="1031" y="537"/>
                    <a:pt x="1030" y="534"/>
                    <a:pt x="1031" y="534"/>
                  </a:cubicBezTo>
                  <a:cubicBezTo>
                    <a:pt x="1032" y="540"/>
                    <a:pt x="1033" y="546"/>
                    <a:pt x="1029" y="548"/>
                  </a:cubicBezTo>
                  <a:cubicBezTo>
                    <a:pt x="1031" y="550"/>
                    <a:pt x="1032" y="553"/>
                    <a:pt x="1033" y="555"/>
                  </a:cubicBezTo>
                  <a:cubicBezTo>
                    <a:pt x="1036" y="554"/>
                    <a:pt x="1037" y="556"/>
                    <a:pt x="1039" y="556"/>
                  </a:cubicBezTo>
                  <a:cubicBezTo>
                    <a:pt x="1040" y="551"/>
                    <a:pt x="1040" y="549"/>
                    <a:pt x="1041" y="543"/>
                  </a:cubicBezTo>
                  <a:cubicBezTo>
                    <a:pt x="1041" y="545"/>
                    <a:pt x="1041" y="550"/>
                    <a:pt x="1044" y="551"/>
                  </a:cubicBezTo>
                  <a:cubicBezTo>
                    <a:pt x="1040" y="556"/>
                    <a:pt x="1041" y="568"/>
                    <a:pt x="1048" y="568"/>
                  </a:cubicBezTo>
                  <a:cubicBezTo>
                    <a:pt x="1048" y="567"/>
                    <a:pt x="1047" y="564"/>
                    <a:pt x="1048" y="563"/>
                  </a:cubicBezTo>
                  <a:cubicBezTo>
                    <a:pt x="1050" y="567"/>
                    <a:pt x="1050" y="569"/>
                    <a:pt x="1050" y="572"/>
                  </a:cubicBezTo>
                  <a:cubicBezTo>
                    <a:pt x="1053" y="572"/>
                    <a:pt x="1053" y="571"/>
                    <a:pt x="1055" y="571"/>
                  </a:cubicBezTo>
                  <a:cubicBezTo>
                    <a:pt x="1055" y="572"/>
                    <a:pt x="1053" y="572"/>
                    <a:pt x="1054" y="574"/>
                  </a:cubicBezTo>
                  <a:cubicBezTo>
                    <a:pt x="1055" y="575"/>
                    <a:pt x="1057" y="576"/>
                    <a:pt x="1059" y="576"/>
                  </a:cubicBezTo>
                  <a:cubicBezTo>
                    <a:pt x="1059" y="575"/>
                    <a:pt x="1061" y="575"/>
                    <a:pt x="1061" y="574"/>
                  </a:cubicBezTo>
                  <a:cubicBezTo>
                    <a:pt x="1061" y="571"/>
                    <a:pt x="1059" y="571"/>
                    <a:pt x="1059" y="569"/>
                  </a:cubicBezTo>
                  <a:cubicBezTo>
                    <a:pt x="1057" y="570"/>
                    <a:pt x="1058" y="571"/>
                    <a:pt x="1056" y="571"/>
                  </a:cubicBezTo>
                  <a:cubicBezTo>
                    <a:pt x="1058" y="568"/>
                    <a:pt x="1055" y="563"/>
                    <a:pt x="1052" y="561"/>
                  </a:cubicBezTo>
                  <a:cubicBezTo>
                    <a:pt x="1055" y="561"/>
                    <a:pt x="1056" y="565"/>
                    <a:pt x="1060" y="563"/>
                  </a:cubicBezTo>
                  <a:cubicBezTo>
                    <a:pt x="1060" y="565"/>
                    <a:pt x="1062" y="565"/>
                    <a:pt x="1063" y="566"/>
                  </a:cubicBezTo>
                  <a:cubicBezTo>
                    <a:pt x="1063" y="567"/>
                    <a:pt x="1063" y="568"/>
                    <a:pt x="1063" y="569"/>
                  </a:cubicBezTo>
                  <a:cubicBezTo>
                    <a:pt x="1066" y="570"/>
                    <a:pt x="1066" y="574"/>
                    <a:pt x="1067" y="576"/>
                  </a:cubicBezTo>
                  <a:cubicBezTo>
                    <a:pt x="1080" y="579"/>
                    <a:pt x="1080" y="562"/>
                    <a:pt x="1083" y="552"/>
                  </a:cubicBezTo>
                  <a:cubicBezTo>
                    <a:pt x="1080" y="546"/>
                    <a:pt x="1076" y="541"/>
                    <a:pt x="1074" y="535"/>
                  </a:cubicBezTo>
                  <a:close/>
                  <a:moveTo>
                    <a:pt x="974" y="527"/>
                  </a:moveTo>
                  <a:cubicBezTo>
                    <a:pt x="973" y="522"/>
                    <a:pt x="967" y="512"/>
                    <a:pt x="965" y="507"/>
                  </a:cubicBezTo>
                  <a:cubicBezTo>
                    <a:pt x="963" y="504"/>
                    <a:pt x="965" y="502"/>
                    <a:pt x="963" y="499"/>
                  </a:cubicBezTo>
                  <a:cubicBezTo>
                    <a:pt x="962" y="498"/>
                    <a:pt x="962" y="500"/>
                    <a:pt x="961" y="498"/>
                  </a:cubicBezTo>
                  <a:cubicBezTo>
                    <a:pt x="961" y="497"/>
                    <a:pt x="963" y="498"/>
                    <a:pt x="962" y="496"/>
                  </a:cubicBezTo>
                  <a:cubicBezTo>
                    <a:pt x="960" y="492"/>
                    <a:pt x="959" y="488"/>
                    <a:pt x="956" y="484"/>
                  </a:cubicBezTo>
                  <a:cubicBezTo>
                    <a:pt x="960" y="475"/>
                    <a:pt x="951" y="477"/>
                    <a:pt x="943" y="474"/>
                  </a:cubicBezTo>
                  <a:cubicBezTo>
                    <a:pt x="941" y="474"/>
                    <a:pt x="938" y="471"/>
                    <a:pt x="935" y="470"/>
                  </a:cubicBezTo>
                  <a:cubicBezTo>
                    <a:pt x="934" y="472"/>
                    <a:pt x="933" y="473"/>
                    <a:pt x="932" y="475"/>
                  </a:cubicBezTo>
                  <a:cubicBezTo>
                    <a:pt x="928" y="473"/>
                    <a:pt x="929" y="477"/>
                    <a:pt x="925" y="475"/>
                  </a:cubicBezTo>
                  <a:cubicBezTo>
                    <a:pt x="925" y="478"/>
                    <a:pt x="925" y="480"/>
                    <a:pt x="922" y="480"/>
                  </a:cubicBezTo>
                  <a:cubicBezTo>
                    <a:pt x="922" y="484"/>
                    <a:pt x="923" y="485"/>
                    <a:pt x="923" y="488"/>
                  </a:cubicBezTo>
                  <a:cubicBezTo>
                    <a:pt x="926" y="490"/>
                    <a:pt x="928" y="493"/>
                    <a:pt x="932" y="494"/>
                  </a:cubicBezTo>
                  <a:cubicBezTo>
                    <a:pt x="931" y="494"/>
                    <a:pt x="931" y="495"/>
                    <a:pt x="931" y="496"/>
                  </a:cubicBezTo>
                  <a:cubicBezTo>
                    <a:pt x="938" y="498"/>
                    <a:pt x="937" y="504"/>
                    <a:pt x="944" y="506"/>
                  </a:cubicBezTo>
                  <a:cubicBezTo>
                    <a:pt x="943" y="506"/>
                    <a:pt x="942" y="506"/>
                    <a:pt x="942" y="506"/>
                  </a:cubicBezTo>
                  <a:cubicBezTo>
                    <a:pt x="943" y="508"/>
                    <a:pt x="943" y="509"/>
                    <a:pt x="942" y="512"/>
                  </a:cubicBezTo>
                  <a:cubicBezTo>
                    <a:pt x="944" y="511"/>
                    <a:pt x="944" y="514"/>
                    <a:pt x="945" y="514"/>
                  </a:cubicBezTo>
                  <a:cubicBezTo>
                    <a:pt x="944" y="515"/>
                    <a:pt x="944" y="517"/>
                    <a:pt x="944" y="520"/>
                  </a:cubicBezTo>
                  <a:cubicBezTo>
                    <a:pt x="947" y="521"/>
                    <a:pt x="947" y="519"/>
                    <a:pt x="950" y="519"/>
                  </a:cubicBezTo>
                  <a:cubicBezTo>
                    <a:pt x="951" y="516"/>
                    <a:pt x="950" y="513"/>
                    <a:pt x="952" y="512"/>
                  </a:cubicBezTo>
                  <a:cubicBezTo>
                    <a:pt x="953" y="514"/>
                    <a:pt x="954" y="517"/>
                    <a:pt x="956" y="516"/>
                  </a:cubicBezTo>
                  <a:cubicBezTo>
                    <a:pt x="952" y="519"/>
                    <a:pt x="956" y="527"/>
                    <a:pt x="960" y="525"/>
                  </a:cubicBezTo>
                  <a:cubicBezTo>
                    <a:pt x="960" y="526"/>
                    <a:pt x="959" y="527"/>
                    <a:pt x="960" y="529"/>
                  </a:cubicBezTo>
                  <a:cubicBezTo>
                    <a:pt x="967" y="533"/>
                    <a:pt x="968" y="543"/>
                    <a:pt x="977" y="545"/>
                  </a:cubicBezTo>
                  <a:cubicBezTo>
                    <a:pt x="977" y="540"/>
                    <a:pt x="976" y="535"/>
                    <a:pt x="974" y="532"/>
                  </a:cubicBezTo>
                  <a:cubicBezTo>
                    <a:pt x="975" y="532"/>
                    <a:pt x="974" y="528"/>
                    <a:pt x="974" y="527"/>
                  </a:cubicBezTo>
                  <a:close/>
                  <a:moveTo>
                    <a:pt x="288" y="628"/>
                  </a:moveTo>
                  <a:cubicBezTo>
                    <a:pt x="290" y="625"/>
                    <a:pt x="297" y="626"/>
                    <a:pt x="294" y="621"/>
                  </a:cubicBezTo>
                  <a:cubicBezTo>
                    <a:pt x="291" y="622"/>
                    <a:pt x="292" y="621"/>
                    <a:pt x="291" y="620"/>
                  </a:cubicBezTo>
                  <a:cubicBezTo>
                    <a:pt x="290" y="621"/>
                    <a:pt x="289" y="622"/>
                    <a:pt x="288" y="623"/>
                  </a:cubicBezTo>
                  <a:cubicBezTo>
                    <a:pt x="288" y="620"/>
                    <a:pt x="286" y="624"/>
                    <a:pt x="285" y="622"/>
                  </a:cubicBezTo>
                  <a:cubicBezTo>
                    <a:pt x="286" y="621"/>
                    <a:pt x="287" y="621"/>
                    <a:pt x="286" y="619"/>
                  </a:cubicBezTo>
                  <a:cubicBezTo>
                    <a:pt x="282" y="616"/>
                    <a:pt x="275" y="618"/>
                    <a:pt x="272" y="621"/>
                  </a:cubicBezTo>
                  <a:cubicBezTo>
                    <a:pt x="272" y="624"/>
                    <a:pt x="274" y="624"/>
                    <a:pt x="274" y="627"/>
                  </a:cubicBezTo>
                  <a:cubicBezTo>
                    <a:pt x="276" y="626"/>
                    <a:pt x="279" y="628"/>
                    <a:pt x="278" y="629"/>
                  </a:cubicBezTo>
                  <a:cubicBezTo>
                    <a:pt x="277" y="627"/>
                    <a:pt x="276" y="627"/>
                    <a:pt x="273" y="627"/>
                  </a:cubicBezTo>
                  <a:cubicBezTo>
                    <a:pt x="273" y="629"/>
                    <a:pt x="272" y="630"/>
                    <a:pt x="270" y="630"/>
                  </a:cubicBezTo>
                  <a:cubicBezTo>
                    <a:pt x="270" y="633"/>
                    <a:pt x="268" y="633"/>
                    <a:pt x="268" y="635"/>
                  </a:cubicBezTo>
                  <a:cubicBezTo>
                    <a:pt x="264" y="634"/>
                    <a:pt x="258" y="635"/>
                    <a:pt x="251" y="637"/>
                  </a:cubicBezTo>
                  <a:cubicBezTo>
                    <a:pt x="251" y="640"/>
                    <a:pt x="255" y="640"/>
                    <a:pt x="255" y="642"/>
                  </a:cubicBezTo>
                  <a:cubicBezTo>
                    <a:pt x="258" y="641"/>
                    <a:pt x="258" y="641"/>
                    <a:pt x="260" y="643"/>
                  </a:cubicBezTo>
                  <a:cubicBezTo>
                    <a:pt x="262" y="639"/>
                    <a:pt x="268" y="640"/>
                    <a:pt x="272" y="638"/>
                  </a:cubicBezTo>
                  <a:cubicBezTo>
                    <a:pt x="273" y="640"/>
                    <a:pt x="276" y="638"/>
                    <a:pt x="278" y="640"/>
                  </a:cubicBezTo>
                  <a:cubicBezTo>
                    <a:pt x="278" y="639"/>
                    <a:pt x="279" y="638"/>
                    <a:pt x="279" y="63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81" y="637"/>
                    <a:pt x="281" y="636"/>
                    <a:pt x="283" y="637"/>
                  </a:cubicBezTo>
                  <a:cubicBezTo>
                    <a:pt x="284" y="635"/>
                    <a:pt x="284" y="636"/>
                    <a:pt x="286" y="634"/>
                  </a:cubicBezTo>
                  <a:cubicBezTo>
                    <a:pt x="288" y="635"/>
                    <a:pt x="291" y="632"/>
                    <a:pt x="293" y="633"/>
                  </a:cubicBezTo>
                  <a:cubicBezTo>
                    <a:pt x="294" y="631"/>
                    <a:pt x="296" y="630"/>
                    <a:pt x="296" y="627"/>
                  </a:cubicBezTo>
                  <a:cubicBezTo>
                    <a:pt x="294" y="625"/>
                    <a:pt x="290" y="629"/>
                    <a:pt x="288" y="628"/>
                  </a:cubicBez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  <p:sp>
          <p:nvSpPr>
            <p:cNvPr id="148" name="Alabama">
              <a:extLst>
                <a:ext uri="{FF2B5EF4-FFF2-40B4-BE49-F238E27FC236}">
                  <a16:creationId xmlns:a16="http://schemas.microsoft.com/office/drawing/2014/main" id="{FA7AD8AC-DFD3-789E-A7D5-1814DB56A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647" y="3637760"/>
              <a:ext cx="521611" cy="1004769"/>
            </a:xfrm>
            <a:custGeom>
              <a:avLst/>
              <a:gdLst>
                <a:gd name="T0" fmla="*/ 132 w 132"/>
                <a:gd name="T1" fmla="*/ 220 h 254"/>
                <a:gd name="T2" fmla="*/ 132 w 132"/>
                <a:gd name="T3" fmla="*/ 217 h 254"/>
                <a:gd name="T4" fmla="*/ 131 w 132"/>
                <a:gd name="T5" fmla="*/ 216 h 254"/>
                <a:gd name="T6" fmla="*/ 131 w 132"/>
                <a:gd name="T7" fmla="*/ 132 h 254"/>
                <a:gd name="T8" fmla="*/ 125 w 132"/>
                <a:gd name="T9" fmla="*/ 116 h 254"/>
                <a:gd name="T10" fmla="*/ 125 w 132"/>
                <a:gd name="T11" fmla="*/ 90 h 254"/>
                <a:gd name="T12" fmla="*/ 119 w 132"/>
                <a:gd name="T13" fmla="*/ 77 h 254"/>
                <a:gd name="T14" fmla="*/ 119 w 132"/>
                <a:gd name="T15" fmla="*/ 71 h 254"/>
                <a:gd name="T16" fmla="*/ 115 w 132"/>
                <a:gd name="T17" fmla="*/ 63 h 254"/>
                <a:gd name="T18" fmla="*/ 115 w 132"/>
                <a:gd name="T19" fmla="*/ 22 h 254"/>
                <a:gd name="T20" fmla="*/ 111 w 132"/>
                <a:gd name="T21" fmla="*/ 9 h 254"/>
                <a:gd name="T22" fmla="*/ 111 w 132"/>
                <a:gd name="T23" fmla="*/ 0 h 254"/>
                <a:gd name="T24" fmla="*/ 16 w 132"/>
                <a:gd name="T25" fmla="*/ 0 h 254"/>
                <a:gd name="T26" fmla="*/ 16 w 132"/>
                <a:gd name="T27" fmla="*/ 56 h 254"/>
                <a:gd name="T28" fmla="*/ 16 w 132"/>
                <a:gd name="T29" fmla="*/ 68 h 254"/>
                <a:gd name="T30" fmla="*/ 16 w 132"/>
                <a:gd name="T31" fmla="*/ 68 h 254"/>
                <a:gd name="T32" fmla="*/ 7 w 132"/>
                <a:gd name="T33" fmla="*/ 92 h 254"/>
                <a:gd name="T34" fmla="*/ 6 w 132"/>
                <a:gd name="T35" fmla="*/ 108 h 254"/>
                <a:gd name="T36" fmla="*/ 1 w 132"/>
                <a:gd name="T37" fmla="*/ 157 h 254"/>
                <a:gd name="T38" fmla="*/ 1 w 132"/>
                <a:gd name="T39" fmla="*/ 248 h 254"/>
                <a:gd name="T40" fmla="*/ 1 w 132"/>
                <a:gd name="T41" fmla="*/ 248 h 254"/>
                <a:gd name="T42" fmla="*/ 17 w 132"/>
                <a:gd name="T43" fmla="*/ 250 h 254"/>
                <a:gd name="T44" fmla="*/ 17 w 132"/>
                <a:gd name="T45" fmla="*/ 246 h 254"/>
                <a:gd name="T46" fmla="*/ 25 w 132"/>
                <a:gd name="T47" fmla="*/ 223 h 254"/>
                <a:gd name="T48" fmla="*/ 25 w 132"/>
                <a:gd name="T49" fmla="*/ 246 h 254"/>
                <a:gd name="T50" fmla="*/ 25 w 132"/>
                <a:gd name="T51" fmla="*/ 250 h 254"/>
                <a:gd name="T52" fmla="*/ 25 w 132"/>
                <a:gd name="T53" fmla="*/ 254 h 254"/>
                <a:gd name="T54" fmla="*/ 39 w 132"/>
                <a:gd name="T55" fmla="*/ 251 h 254"/>
                <a:gd name="T56" fmla="*/ 39 w 132"/>
                <a:gd name="T57" fmla="*/ 220 h 254"/>
                <a:gd name="T58" fmla="*/ 132 w 132"/>
                <a:gd name="T59" fmla="*/ 22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254">
                  <a:moveTo>
                    <a:pt x="132" y="220"/>
                  </a:moveTo>
                  <a:cubicBezTo>
                    <a:pt x="132" y="217"/>
                    <a:pt x="132" y="217"/>
                    <a:pt x="132" y="217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5" y="116"/>
                    <a:pt x="125" y="116"/>
                    <a:pt x="125" y="116"/>
                  </a:cubicBezTo>
                  <a:cubicBezTo>
                    <a:pt x="125" y="90"/>
                    <a:pt x="125" y="90"/>
                    <a:pt x="125" y="90"/>
                  </a:cubicBezTo>
                  <a:cubicBezTo>
                    <a:pt x="119" y="77"/>
                    <a:pt x="119" y="77"/>
                    <a:pt x="119" y="77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2" y="78"/>
                    <a:pt x="7" y="90"/>
                    <a:pt x="7" y="92"/>
                  </a:cubicBezTo>
                  <a:cubicBezTo>
                    <a:pt x="7" y="93"/>
                    <a:pt x="7" y="99"/>
                    <a:pt x="6" y="108"/>
                  </a:cubicBezTo>
                  <a:cubicBezTo>
                    <a:pt x="3" y="126"/>
                    <a:pt x="0" y="154"/>
                    <a:pt x="1" y="157"/>
                  </a:cubicBezTo>
                  <a:cubicBezTo>
                    <a:pt x="2" y="161"/>
                    <a:pt x="1" y="227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25" y="223"/>
                    <a:pt x="25" y="223"/>
                    <a:pt x="25" y="223"/>
                  </a:cubicBezTo>
                  <a:cubicBezTo>
                    <a:pt x="25" y="246"/>
                    <a:pt x="25" y="246"/>
                    <a:pt x="25" y="246"/>
                  </a:cubicBezTo>
                  <a:cubicBezTo>
                    <a:pt x="25" y="250"/>
                    <a:pt x="25" y="250"/>
                    <a:pt x="25" y="250"/>
                  </a:cubicBezTo>
                  <a:cubicBezTo>
                    <a:pt x="25" y="254"/>
                    <a:pt x="25" y="254"/>
                    <a:pt x="25" y="254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20"/>
                    <a:pt x="39" y="220"/>
                    <a:pt x="39" y="220"/>
                  </a:cubicBezTo>
                  <a:lnTo>
                    <a:pt x="132" y="220"/>
                  </a:lnTo>
                  <a:close/>
                </a:path>
              </a:pathLst>
            </a:custGeom>
            <a:grpFill/>
            <a:ln w="3175"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00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C366C5-AA99-EA4C-FA00-02B877A86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6" y="0"/>
            <a:ext cx="12192000" cy="81272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B82"/>
                </a:solidFill>
                <a:effectLst/>
                <a:uLnTx/>
                <a:uFillTx/>
                <a:ea typeface="+mn-ea"/>
                <a:cs typeface="Arial Narrow"/>
              </a:rPr>
              <a:t>DOE’s Technical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0E4C8-A19C-6BFD-112F-01DF5E7A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D5F01F-86BC-89EE-D1D6-FEE6B07FE87C}"/>
              </a:ext>
            </a:extLst>
          </p:cNvPr>
          <p:cNvSpPr txBox="1"/>
          <p:nvPr/>
        </p:nvSpPr>
        <p:spPr>
          <a:xfrm>
            <a:off x="1" y="802127"/>
            <a:ext cx="12192000" cy="707886"/>
          </a:xfrm>
          <a:prstGeom prst="rect">
            <a:avLst/>
          </a:prstGeom>
          <a:solidFill>
            <a:srgbClr val="00446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</a:rPr>
              <a:t>BECP offers a comprehensive collection of </a:t>
            </a:r>
            <a:r>
              <a:rPr lang="en-US" sz="2000" b="1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information, resources, and technical assistance </a:t>
            </a:r>
            <a:r>
              <a:rPr lang="en-US" sz="2000" b="1" i="0" dirty="0">
                <a:solidFill>
                  <a:schemeClr val="bg1"/>
                </a:solidFill>
                <a:effectLst/>
              </a:rPr>
              <a:t>to answer questions and address issues related to energy codes.</a:t>
            </a:r>
          </a:p>
        </p:txBody>
      </p:sp>
      <p:graphicFrame>
        <p:nvGraphicFramePr>
          <p:cNvPr id="187" name="Diagram 186">
            <a:extLst>
              <a:ext uri="{FF2B5EF4-FFF2-40B4-BE49-F238E27FC236}">
                <a16:creationId xmlns:a16="http://schemas.microsoft.com/office/drawing/2014/main" id="{D333DDBD-A3A1-4403-6519-DFC1DF429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767849"/>
              </p:ext>
            </p:extLst>
          </p:nvPr>
        </p:nvGraphicFramePr>
        <p:xfrm>
          <a:off x="-534094" y="1761765"/>
          <a:ext cx="9782469" cy="491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9" name="TextBox 188">
            <a:extLst>
              <a:ext uri="{FF2B5EF4-FFF2-40B4-BE49-F238E27FC236}">
                <a16:creationId xmlns:a16="http://schemas.microsoft.com/office/drawing/2014/main" id="{1B2AC758-70DD-F515-477D-EE9D9BC09E98}"/>
              </a:ext>
            </a:extLst>
          </p:cNvPr>
          <p:cNvSpPr txBox="1"/>
          <p:nvPr/>
        </p:nvSpPr>
        <p:spPr>
          <a:xfrm>
            <a:off x="9368770" y="2384406"/>
            <a:ext cx="280720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500" b="0" i="0" dirty="0">
                <a:solidFill>
                  <a:schemeClr val="tx2"/>
                </a:solidFill>
                <a:effectLst/>
                <a:latin typeface="+mj-lt"/>
              </a:rPr>
              <a:t>State &amp; Local Governments</a:t>
            </a:r>
          </a:p>
          <a:p>
            <a:pPr lvl="0" algn="ctr"/>
            <a:endParaRPr lang="en-US" sz="1200" dirty="0">
              <a:solidFill>
                <a:schemeClr val="tx2"/>
              </a:solidFill>
              <a:latin typeface="+mj-lt"/>
            </a:endParaRPr>
          </a:p>
          <a:p>
            <a:pPr lvl="0" algn="ctr"/>
            <a:endParaRPr lang="en-US" sz="1500" dirty="0">
              <a:solidFill>
                <a:schemeClr val="tx2"/>
              </a:solidFill>
              <a:latin typeface="+mj-lt"/>
            </a:endParaRPr>
          </a:p>
          <a:p>
            <a:pPr lvl="0" algn="ctr"/>
            <a:endParaRPr lang="en-US" sz="1500" dirty="0">
              <a:solidFill>
                <a:schemeClr val="tx2"/>
              </a:solidFill>
              <a:latin typeface="+mj-lt"/>
            </a:endParaRPr>
          </a:p>
          <a:p>
            <a:pPr lvl="0" algn="ctr"/>
            <a:r>
              <a:rPr lang="en-US" sz="1500" b="0" i="0" dirty="0">
                <a:solidFill>
                  <a:schemeClr val="tx2"/>
                </a:solidFill>
                <a:effectLst/>
                <a:latin typeface="+mj-lt"/>
              </a:rPr>
              <a:t>Energy Efficiency Organizations</a:t>
            </a:r>
            <a:endParaRPr lang="en-US" sz="1500" dirty="0">
              <a:solidFill>
                <a:schemeClr val="tx2"/>
              </a:solidFill>
              <a:latin typeface="+mj-lt"/>
            </a:endParaRPr>
          </a:p>
          <a:p>
            <a:pPr lvl="0" algn="ctr"/>
            <a:endParaRPr lang="en-US" sz="1100" b="0" i="0" dirty="0">
              <a:solidFill>
                <a:schemeClr val="tx2"/>
              </a:solidFill>
              <a:effectLst/>
              <a:latin typeface="+mj-lt"/>
            </a:endParaRPr>
          </a:p>
          <a:p>
            <a:pPr lvl="0" algn="ctr"/>
            <a:endParaRPr lang="en-US" sz="1500" b="0" i="0" dirty="0">
              <a:solidFill>
                <a:schemeClr val="tx2"/>
              </a:solidFill>
              <a:effectLst/>
              <a:latin typeface="+mj-lt"/>
            </a:endParaRPr>
          </a:p>
          <a:p>
            <a:pPr lvl="0" algn="ctr"/>
            <a:endParaRPr lang="en-US" sz="1500" b="0" i="0" dirty="0">
              <a:solidFill>
                <a:schemeClr val="tx2"/>
              </a:solidFill>
              <a:effectLst/>
              <a:latin typeface="+mj-lt"/>
            </a:endParaRPr>
          </a:p>
          <a:p>
            <a:pPr lvl="0" algn="ctr"/>
            <a:r>
              <a:rPr lang="en-US" sz="1500" b="0" i="0" dirty="0">
                <a:solidFill>
                  <a:schemeClr val="tx2"/>
                </a:solidFill>
                <a:effectLst/>
                <a:latin typeface="+mj-lt"/>
              </a:rPr>
              <a:t>Code Development Bodies </a:t>
            </a:r>
          </a:p>
          <a:p>
            <a:pPr lvl="0" algn="ctr"/>
            <a:endParaRPr lang="en-US" sz="1500" dirty="0">
              <a:solidFill>
                <a:schemeClr val="tx2"/>
              </a:solidFill>
              <a:latin typeface="+mj-lt"/>
            </a:endParaRPr>
          </a:p>
          <a:p>
            <a:pPr lvl="0" algn="ctr"/>
            <a:endParaRPr lang="en-US" sz="1500" dirty="0">
              <a:solidFill>
                <a:schemeClr val="tx2"/>
              </a:solidFill>
              <a:latin typeface="+mj-lt"/>
            </a:endParaRPr>
          </a:p>
          <a:p>
            <a:pPr lvl="0" algn="ctr"/>
            <a:endParaRPr lang="en-US" sz="1400" dirty="0">
              <a:solidFill>
                <a:schemeClr val="tx2"/>
              </a:solidFill>
              <a:latin typeface="+mj-lt"/>
            </a:endParaRPr>
          </a:p>
          <a:p>
            <a:pPr lvl="0" algn="ctr"/>
            <a:r>
              <a:rPr lang="en-US" sz="1500" b="0" i="0" dirty="0">
                <a:solidFill>
                  <a:schemeClr val="tx2"/>
                </a:solidFill>
                <a:effectLst/>
                <a:latin typeface="+mj-lt"/>
              </a:rPr>
              <a:t>Building Design And Construction Representatives </a:t>
            </a:r>
          </a:p>
          <a:p>
            <a:pPr lvl="0" algn="ctr"/>
            <a:endParaRPr lang="en-US" sz="1500" dirty="0">
              <a:solidFill>
                <a:schemeClr val="tx2"/>
              </a:solidFill>
              <a:latin typeface="+mj-lt"/>
            </a:endParaRPr>
          </a:p>
          <a:p>
            <a:pPr lvl="0" algn="ctr"/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 lvl="0" algn="ctr"/>
            <a:r>
              <a:rPr lang="en-US" sz="1500" b="0" i="0" dirty="0">
                <a:solidFill>
                  <a:schemeClr val="tx2"/>
                </a:solidFill>
                <a:effectLst/>
                <a:latin typeface="+mj-lt"/>
              </a:rPr>
              <a:t>The Code Enforcement Community</a:t>
            </a:r>
          </a:p>
          <a:p>
            <a:pPr lvl="0" algn="ctr"/>
            <a:endParaRPr lang="en-US" sz="15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28DE50-36BE-814F-C646-DF876217AC7B}"/>
              </a:ext>
            </a:extLst>
          </p:cNvPr>
          <p:cNvSpPr/>
          <p:nvPr/>
        </p:nvSpPr>
        <p:spPr>
          <a:xfrm>
            <a:off x="2756641" y="2694457"/>
            <a:ext cx="116735" cy="1150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alculator outline">
            <a:extLst>
              <a:ext uri="{FF2B5EF4-FFF2-40B4-BE49-F238E27FC236}">
                <a16:creationId xmlns:a16="http://schemas.microsoft.com/office/drawing/2014/main" id="{6C25584C-1D04-6858-B219-67909A595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4464" y="1922587"/>
            <a:ext cx="481648" cy="481648"/>
          </a:xfrm>
          <a:prstGeom prst="rect">
            <a:avLst/>
          </a:prstGeom>
        </p:spPr>
      </p:pic>
      <p:pic>
        <p:nvPicPr>
          <p:cNvPr id="7" name="Graphic 6" descr="Open book outline">
            <a:extLst>
              <a:ext uri="{FF2B5EF4-FFF2-40B4-BE49-F238E27FC236}">
                <a16:creationId xmlns:a16="http://schemas.microsoft.com/office/drawing/2014/main" id="{B1BD53E2-1EB5-6F1E-051A-6E140E88D1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5236" y="3404991"/>
            <a:ext cx="538894" cy="538894"/>
          </a:xfrm>
          <a:prstGeom prst="rect">
            <a:avLst/>
          </a:prstGeom>
        </p:spPr>
      </p:pic>
      <p:pic>
        <p:nvPicPr>
          <p:cNvPr id="12" name="Graphic 11" descr="Diploma roll outline">
            <a:extLst>
              <a:ext uri="{FF2B5EF4-FFF2-40B4-BE49-F238E27FC236}">
                <a16:creationId xmlns:a16="http://schemas.microsoft.com/office/drawing/2014/main" id="{82AB64BD-EC3E-64E7-D394-6D61D0F84F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12396" y="3433154"/>
            <a:ext cx="634060" cy="634060"/>
          </a:xfrm>
          <a:prstGeom prst="rect">
            <a:avLst/>
          </a:prstGeom>
        </p:spPr>
      </p:pic>
      <p:pic>
        <p:nvPicPr>
          <p:cNvPr id="14" name="Graphic 13" descr="Gears outline">
            <a:extLst>
              <a:ext uri="{FF2B5EF4-FFF2-40B4-BE49-F238E27FC236}">
                <a16:creationId xmlns:a16="http://schemas.microsoft.com/office/drawing/2014/main" id="{2A48BAA0-BAF1-7E49-0A2F-2350450C6B3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04129" y="2493403"/>
            <a:ext cx="609108" cy="609108"/>
          </a:xfrm>
          <a:prstGeom prst="rect">
            <a:avLst/>
          </a:prstGeom>
        </p:spPr>
      </p:pic>
      <p:pic>
        <p:nvPicPr>
          <p:cNvPr id="16" name="Graphic 15" descr="Classroom outline">
            <a:extLst>
              <a:ext uri="{FF2B5EF4-FFF2-40B4-BE49-F238E27FC236}">
                <a16:creationId xmlns:a16="http://schemas.microsoft.com/office/drawing/2014/main" id="{1D020168-091E-BABE-92AB-945804DCC4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38240" y="4226063"/>
            <a:ext cx="583869" cy="583869"/>
          </a:xfrm>
          <a:prstGeom prst="rect">
            <a:avLst/>
          </a:prstGeom>
        </p:spPr>
      </p:pic>
      <p:pic>
        <p:nvPicPr>
          <p:cNvPr id="18" name="Graphic 17" descr="Internet outline">
            <a:extLst>
              <a:ext uri="{FF2B5EF4-FFF2-40B4-BE49-F238E27FC236}">
                <a16:creationId xmlns:a16="http://schemas.microsoft.com/office/drawing/2014/main" id="{BA72BA24-0CB5-1262-3539-32872CEC31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364352" y="4224468"/>
            <a:ext cx="661038" cy="661038"/>
          </a:xfrm>
          <a:prstGeom prst="rect">
            <a:avLst/>
          </a:prstGeom>
        </p:spPr>
      </p:pic>
      <p:pic>
        <p:nvPicPr>
          <p:cNvPr id="19" name="object 52">
            <a:extLst>
              <a:ext uri="{FF2B5EF4-FFF2-40B4-BE49-F238E27FC236}">
                <a16:creationId xmlns:a16="http://schemas.microsoft.com/office/drawing/2014/main" id="{6E6C22D6-367A-9AF3-7FF6-A8F8C1BFDD64}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441207" y="1836290"/>
            <a:ext cx="677023" cy="63661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DB7732-905F-4DDD-F06F-D3E3AADF3B41}"/>
              </a:ext>
            </a:extLst>
          </p:cNvPr>
          <p:cNvSpPr txBox="1"/>
          <p:nvPr/>
        </p:nvSpPr>
        <p:spPr>
          <a:xfrm>
            <a:off x="9445313" y="1487063"/>
            <a:ext cx="2654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/>
                </a:solidFill>
                <a:latin typeface="+mj-lt"/>
              </a:rPr>
              <a:t>Stakeholders</a:t>
            </a:r>
          </a:p>
        </p:txBody>
      </p:sp>
      <p:pic>
        <p:nvPicPr>
          <p:cNvPr id="23" name="Graphic 22" descr="Lightbulb with solid fill">
            <a:extLst>
              <a:ext uri="{FF2B5EF4-FFF2-40B4-BE49-F238E27FC236}">
                <a16:creationId xmlns:a16="http://schemas.microsoft.com/office/drawing/2014/main" id="{78FCF1F5-8A70-8F33-8A8D-7C8A77437F4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35122" y="2738460"/>
            <a:ext cx="557764" cy="557764"/>
          </a:xfrm>
          <a:prstGeom prst="rect">
            <a:avLst/>
          </a:prstGeom>
        </p:spPr>
      </p:pic>
      <p:pic>
        <p:nvPicPr>
          <p:cNvPr id="25" name="Graphic 24" descr="Crane with solid fill">
            <a:extLst>
              <a:ext uri="{FF2B5EF4-FFF2-40B4-BE49-F238E27FC236}">
                <a16:creationId xmlns:a16="http://schemas.microsoft.com/office/drawing/2014/main" id="{7761D35D-BAA8-CD88-4FE7-2CCA60B4919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615444" y="4499869"/>
            <a:ext cx="563510" cy="563510"/>
          </a:xfrm>
          <a:prstGeom prst="rect">
            <a:avLst/>
          </a:prstGeom>
        </p:spPr>
      </p:pic>
      <p:pic>
        <p:nvPicPr>
          <p:cNvPr id="28" name="Picture 2" descr="write a book Icon 4591036">
            <a:extLst>
              <a:ext uri="{FF2B5EF4-FFF2-40B4-BE49-F238E27FC236}">
                <a16:creationId xmlns:a16="http://schemas.microsoft.com/office/drawing/2014/main" id="{836F9488-5B56-A8AA-47AF-771942A1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22" y="3566855"/>
            <a:ext cx="597456" cy="59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raphic 29" descr="Construction worker male with solid fill">
            <a:extLst>
              <a:ext uri="{FF2B5EF4-FFF2-40B4-BE49-F238E27FC236}">
                <a16:creationId xmlns:a16="http://schemas.microsoft.com/office/drawing/2014/main" id="{A016818C-1E33-566D-4385-41BEEBDBD29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600580" y="5543302"/>
            <a:ext cx="557764" cy="5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923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gh rise buildings city scape photography">
            <a:extLst>
              <a:ext uri="{FF2B5EF4-FFF2-40B4-BE49-F238E27FC236}">
                <a16:creationId xmlns:a16="http://schemas.microsoft.com/office/drawing/2014/main" id="{54390588-55DE-6ADE-CE49-661161270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10377" b="23411"/>
          <a:stretch/>
        </p:blipFill>
        <p:spPr bwMode="auto">
          <a:xfrm>
            <a:off x="0" y="0"/>
            <a:ext cx="12188826" cy="6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D7E8F-ACD7-9CAB-35E2-415CD214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31C43B6-9939-9EEF-E3ED-1391F6562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3979158"/>
              </p:ext>
            </p:extLst>
          </p:nvPr>
        </p:nvGraphicFramePr>
        <p:xfrm>
          <a:off x="159049" y="909181"/>
          <a:ext cx="11916253" cy="5593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2868CC8-E217-2CCA-F0D9-B771F8FF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5" y="0"/>
            <a:ext cx="12192000" cy="812725"/>
          </a:xfrm>
        </p:spPr>
        <p:txBody>
          <a:bodyPr/>
          <a:lstStyle/>
          <a:p>
            <a:pPr algn="l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DOE’s Building Code Tools &amp; Resources</a:t>
            </a:r>
            <a:endParaRPr lang="en-US" dirty="0"/>
          </a:p>
        </p:txBody>
      </p:sp>
      <p:pic>
        <p:nvPicPr>
          <p:cNvPr id="3" name="Graphic 2" descr="Checklist with solid fill">
            <a:extLst>
              <a:ext uri="{FF2B5EF4-FFF2-40B4-BE49-F238E27FC236}">
                <a16:creationId xmlns:a16="http://schemas.microsoft.com/office/drawing/2014/main" id="{636DF1C4-084F-D0F3-7FDB-DEC85A38F5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51707" y="1331231"/>
            <a:ext cx="714703" cy="714703"/>
          </a:xfrm>
          <a:prstGeom prst="rect">
            <a:avLst/>
          </a:prstGeom>
        </p:spPr>
      </p:pic>
      <p:pic>
        <p:nvPicPr>
          <p:cNvPr id="5" name="Graphic 4" descr="Gears outline">
            <a:extLst>
              <a:ext uri="{FF2B5EF4-FFF2-40B4-BE49-F238E27FC236}">
                <a16:creationId xmlns:a16="http://schemas.microsoft.com/office/drawing/2014/main" id="{0C742FDD-3D53-E22D-4A2D-D8FAAA810A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21942" y="1293351"/>
            <a:ext cx="790465" cy="790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26654D-4ADB-8DA4-6C3A-FC747F79E6F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9419" r="91047">
                        <a14:foregroundMark x1="19595" y1="82787" x2="19595" y2="56557"/>
                        <a14:foregroundMark x1="52430" y1="78744" x2="81081" y2="54098"/>
                        <a14:foregroundMark x1="81081" y1="54098" x2="64865" y2="41803"/>
                        <a14:backgroundMark x1="42568" y1="88525" x2="47297" y2="88525"/>
                      </a14:backgroundRemoval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rcRect l="10466" b="10444"/>
          <a:stretch/>
        </p:blipFill>
        <p:spPr>
          <a:xfrm>
            <a:off x="8698855" y="3854544"/>
            <a:ext cx="918110" cy="757018"/>
          </a:xfrm>
          <a:prstGeom prst="rect">
            <a:avLst/>
          </a:prstGeom>
          <a:ln>
            <a:noFill/>
          </a:ln>
        </p:spPr>
      </p:pic>
      <p:pic>
        <p:nvPicPr>
          <p:cNvPr id="7" name="object 52">
            <a:extLst>
              <a:ext uri="{FF2B5EF4-FFF2-40B4-BE49-F238E27FC236}">
                <a16:creationId xmlns:a16="http://schemas.microsoft.com/office/drawing/2014/main" id="{F1F4285D-0073-9674-EEA1-BF7EBFC44F3F}"/>
              </a:ext>
            </a:extLst>
          </p:cNvPr>
          <p:cNvPicPr/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9919" y="1270807"/>
            <a:ext cx="925267" cy="813009"/>
          </a:xfrm>
          <a:prstGeom prst="rect">
            <a:avLst/>
          </a:prstGeom>
        </p:spPr>
      </p:pic>
      <p:pic>
        <p:nvPicPr>
          <p:cNvPr id="8" name="Graphic 7" descr="Lightbulb and gear with solid fill">
            <a:extLst>
              <a:ext uri="{FF2B5EF4-FFF2-40B4-BE49-F238E27FC236}">
                <a16:creationId xmlns:a16="http://schemas.microsoft.com/office/drawing/2014/main" id="{3F309C11-0D6D-3352-A5C6-BA8572169A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158840" y="3899229"/>
            <a:ext cx="725033" cy="7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325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Modern skyscrapers in business district">
            <a:extLst>
              <a:ext uri="{FF2B5EF4-FFF2-40B4-BE49-F238E27FC236}">
                <a16:creationId xmlns:a16="http://schemas.microsoft.com/office/drawing/2014/main" id="{35C94BA7-A710-569D-5F89-A8155868CA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r="-5185"/>
          <a:stretch/>
        </p:blipFill>
        <p:spPr bwMode="auto">
          <a:xfrm>
            <a:off x="-1" y="812726"/>
            <a:ext cx="6462845" cy="44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17796919-1162-0606-57E6-943410134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812723"/>
            <a:ext cx="6096000" cy="4458136"/>
          </a:xfrm>
          <a:solidFill>
            <a:schemeClr val="bg2">
              <a:lumMod val="40000"/>
              <a:lumOff val="60000"/>
              <a:alpha val="50196"/>
            </a:schemeClr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455F51"/>
                </a:solidFill>
              </a:rPr>
              <a:t>Contacts</a:t>
            </a:r>
          </a:p>
          <a:p>
            <a:r>
              <a:rPr lang="en-US" sz="2000" dirty="0">
                <a:solidFill>
                  <a:srgbClr val="455F51"/>
                </a:solidFill>
              </a:rPr>
              <a:t>Chris Perry</a:t>
            </a:r>
          </a:p>
          <a:p>
            <a:r>
              <a:rPr lang="en-US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Christopher.Perry@ee.doe.gov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2000" dirty="0">
                <a:solidFill>
                  <a:srgbClr val="455F51"/>
                </a:solidFill>
              </a:rPr>
              <a:t>Ian Blanding</a:t>
            </a:r>
          </a:p>
          <a:p>
            <a:r>
              <a:rPr lang="en-US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Ian.Blanding@ee.doe.gov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endParaRPr lang="en-US" sz="2000" dirty="0">
              <a:solidFill>
                <a:srgbClr val="455F51"/>
              </a:solidFill>
            </a:endParaRPr>
          </a:p>
          <a:p>
            <a:r>
              <a:rPr lang="en-US" sz="2000" b="1" dirty="0">
                <a:solidFill>
                  <a:srgbClr val="455F51"/>
                </a:solidFill>
              </a:rPr>
              <a:t>Building Energy Codes Program</a:t>
            </a:r>
          </a:p>
          <a:p>
            <a:r>
              <a:rPr lang="en-US" sz="20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https://www.energycodes.gov/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  <a:p>
            <a:endParaRPr lang="en-US" sz="2000" dirty="0">
              <a:solidFill>
                <a:srgbClr val="455F51"/>
              </a:solidFill>
            </a:endParaRPr>
          </a:p>
          <a:p>
            <a:r>
              <a:rPr lang="en-US" sz="2000" b="1" dirty="0">
                <a:solidFill>
                  <a:srgbClr val="455F51"/>
                </a:solidFill>
              </a:rPr>
              <a:t>BECP Help Desk</a:t>
            </a:r>
          </a:p>
          <a:p>
            <a:r>
              <a:rPr lang="en-US" sz="20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https://www.energycodes.gov/technical-assistance/help-desk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765675-D29B-F24D-9951-E088B202277A}"/>
              </a:ext>
            </a:extLst>
          </p:cNvPr>
          <p:cNvSpPr txBox="1">
            <a:spLocks/>
          </p:cNvSpPr>
          <p:nvPr/>
        </p:nvSpPr>
        <p:spPr>
          <a:xfrm>
            <a:off x="284206" y="0"/>
            <a:ext cx="12192000" cy="812725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3600" b="1" kern="1200" dirty="0">
                <a:solidFill>
                  <a:schemeClr val="tx2"/>
                </a:solidFill>
                <a:latin typeface="+mj-lt"/>
                <a:ea typeface="ヒラギノ角ゴ Pro W3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007934"/>
                </a:solidFill>
                <a:latin typeface="Franklin Gothic Medium" charset="0"/>
                <a:ea typeface="ヒラギノ角ゴ Pro W3" charset="0"/>
              </a:defRPr>
            </a:lvl9pPr>
          </a:lstStyle>
          <a:p>
            <a:r>
              <a:rPr lang="en-US" dirty="0">
                <a:ea typeface="+mn-ea"/>
                <a:cs typeface="Arial Narrow"/>
              </a:rPr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9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gh rise buildings city scape photography">
            <a:extLst>
              <a:ext uri="{FF2B5EF4-FFF2-40B4-BE49-F238E27FC236}">
                <a16:creationId xmlns:a16="http://schemas.microsoft.com/office/drawing/2014/main" id="{CCD6A674-4B0B-DA4D-8340-F9885CA70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10377" b="23411"/>
          <a:stretch/>
        </p:blipFill>
        <p:spPr bwMode="auto">
          <a:xfrm>
            <a:off x="0" y="0"/>
            <a:ext cx="12188826" cy="6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8D7FF-928E-4318-0FEB-20FB9ACE6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252B18-EF8E-5F56-4BC7-30AA3B333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043665"/>
              </p:ext>
            </p:extLst>
          </p:nvPr>
        </p:nvGraphicFramePr>
        <p:xfrm>
          <a:off x="237068" y="923924"/>
          <a:ext cx="11472334" cy="549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1D81145-81E9-D9AB-CFA8-48C5FCAF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-18233"/>
            <a:ext cx="12192000" cy="812800"/>
          </a:xfrm>
        </p:spPr>
        <p:txBody>
          <a:bodyPr/>
          <a:lstStyle/>
          <a:p>
            <a:pPr algn="l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What are Building Energy Codes?</a:t>
            </a:r>
            <a:endParaRPr lang="en-US" dirty="0"/>
          </a:p>
        </p:txBody>
      </p:sp>
      <p:pic>
        <p:nvPicPr>
          <p:cNvPr id="16" name="object 52">
            <a:extLst>
              <a:ext uri="{FF2B5EF4-FFF2-40B4-BE49-F238E27FC236}">
                <a16:creationId xmlns:a16="http://schemas.microsoft.com/office/drawing/2014/main" id="{393F60E9-C2B5-C321-5C05-84D60019FD85}"/>
              </a:ext>
            </a:extLst>
          </p:cNvPr>
          <p:cNvPicPr/>
          <p:nvPr/>
        </p:nvPicPr>
        <p:blipFill>
          <a:blip r:embed="rId10" cstate="print">
            <a:biLevel thresh="25000"/>
          </a:blip>
          <a:stretch>
            <a:fillRect/>
          </a:stretch>
        </p:blipFill>
        <p:spPr>
          <a:xfrm>
            <a:off x="7684225" y="923924"/>
            <a:ext cx="1123522" cy="914399"/>
          </a:xfrm>
          <a:prstGeom prst="rect">
            <a:avLst/>
          </a:prstGeom>
        </p:spPr>
      </p:pic>
      <p:pic>
        <p:nvPicPr>
          <p:cNvPr id="22" name="Graphic 21" descr="Bar graph with downward trend with solid fill">
            <a:extLst>
              <a:ext uri="{FF2B5EF4-FFF2-40B4-BE49-F238E27FC236}">
                <a16:creationId xmlns:a16="http://schemas.microsoft.com/office/drawing/2014/main" id="{7F66098A-3F0E-22B0-D845-BBAB2D7C17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94049" y="958628"/>
            <a:ext cx="879695" cy="879695"/>
          </a:xfrm>
          <a:prstGeom prst="rect">
            <a:avLst/>
          </a:prstGeom>
        </p:spPr>
      </p:pic>
      <p:pic>
        <p:nvPicPr>
          <p:cNvPr id="24" name="Graphic 23" descr="Building Brick Wall with solid fill">
            <a:extLst>
              <a:ext uri="{FF2B5EF4-FFF2-40B4-BE49-F238E27FC236}">
                <a16:creationId xmlns:a16="http://schemas.microsoft.com/office/drawing/2014/main" id="{D9502D66-699F-D231-BD99-7B393594ED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68229" y="3980159"/>
            <a:ext cx="1039518" cy="1039518"/>
          </a:xfrm>
          <a:prstGeom prst="rect">
            <a:avLst/>
          </a:prstGeom>
        </p:spPr>
      </p:pic>
      <p:pic>
        <p:nvPicPr>
          <p:cNvPr id="3" name="Graphic 2" descr="City with solid fill">
            <a:extLst>
              <a:ext uri="{FF2B5EF4-FFF2-40B4-BE49-F238E27FC236}">
                <a16:creationId xmlns:a16="http://schemas.microsoft.com/office/drawing/2014/main" id="{627DE969-DF3C-5952-7CAE-94959850C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37360" y="3980159"/>
            <a:ext cx="996580" cy="99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8683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A4AC-F625-2771-D1DB-EBC83CCF3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730B3F-30FF-22A5-815F-B3189E913D98}"/>
              </a:ext>
            </a:extLst>
          </p:cNvPr>
          <p:cNvSpPr/>
          <p:nvPr/>
        </p:nvSpPr>
        <p:spPr>
          <a:xfrm>
            <a:off x="0" y="-539"/>
            <a:ext cx="12192000" cy="65809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7D85F9-C9B7-A1A8-8285-90ADC5FCAD50}"/>
              </a:ext>
            </a:extLst>
          </p:cNvPr>
          <p:cNvSpPr txBox="1"/>
          <p:nvPr/>
        </p:nvSpPr>
        <p:spPr>
          <a:xfrm>
            <a:off x="156278" y="197340"/>
            <a:ext cx="11652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From 2010-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2040, m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odel energy codes are projected to save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67FED6-6C45-7E1B-E3F4-FF16FCCC55F9}"/>
              </a:ext>
            </a:extLst>
          </p:cNvPr>
          <p:cNvCxnSpPr/>
          <p:nvPr/>
        </p:nvCxnSpPr>
        <p:spPr>
          <a:xfrm>
            <a:off x="217094" y="2328672"/>
            <a:ext cx="11594592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Money outline">
            <a:extLst>
              <a:ext uri="{FF2B5EF4-FFF2-40B4-BE49-F238E27FC236}">
                <a16:creationId xmlns:a16="http://schemas.microsoft.com/office/drawing/2014/main" id="{3D2DD8EB-67E4-4170-6F45-8B4B96F8A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43" y="1086467"/>
            <a:ext cx="914400" cy="914400"/>
          </a:xfrm>
          <a:prstGeom prst="rect">
            <a:avLst/>
          </a:prstGeom>
        </p:spPr>
      </p:pic>
      <p:pic>
        <p:nvPicPr>
          <p:cNvPr id="14" name="Graphic 13" descr="Production outline">
            <a:extLst>
              <a:ext uri="{FF2B5EF4-FFF2-40B4-BE49-F238E27FC236}">
                <a16:creationId xmlns:a16="http://schemas.microsoft.com/office/drawing/2014/main" id="{D8EEDEC6-B829-2DC1-5464-9C472FABD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308" y="1035238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764D06-BE5B-857E-91CE-DDBEBDA5741A}"/>
              </a:ext>
            </a:extLst>
          </p:cNvPr>
          <p:cNvSpPr txBox="1"/>
          <p:nvPr/>
        </p:nvSpPr>
        <p:spPr>
          <a:xfrm>
            <a:off x="1498710" y="1176781"/>
            <a:ext cx="2817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$138 billion</a:t>
            </a:r>
            <a:r>
              <a:rPr 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 </a:t>
            </a:r>
          </a:p>
          <a:p>
            <a:pPr lvl="1" algn="ctr"/>
            <a:r>
              <a:rPr lang="en-US" sz="2000" b="0" i="0" dirty="0">
                <a:solidFill>
                  <a:schemeClr val="bg1"/>
                </a:solidFill>
                <a:effectLst/>
              </a:rPr>
              <a:t>energy cost savings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80007C-6B13-0F74-6873-E41078BB2997}"/>
              </a:ext>
            </a:extLst>
          </p:cNvPr>
          <p:cNvSpPr txBox="1"/>
          <p:nvPr/>
        </p:nvSpPr>
        <p:spPr>
          <a:xfrm>
            <a:off x="5246387" y="1184662"/>
            <a:ext cx="2466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900 MMT</a:t>
            </a:r>
            <a:r>
              <a:rPr 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 </a:t>
            </a:r>
          </a:p>
          <a:p>
            <a:pPr lvl="1" algn="ctr"/>
            <a:r>
              <a:rPr lang="en-US" sz="2000" b="0" i="0" dirty="0">
                <a:solidFill>
                  <a:schemeClr val="bg1"/>
                </a:solidFill>
                <a:effectLst/>
              </a:rPr>
              <a:t>of CO</a:t>
            </a:r>
            <a:r>
              <a:rPr lang="en-US" sz="2000" b="0" i="0" baseline="30000" dirty="0">
                <a:solidFill>
                  <a:schemeClr val="bg1"/>
                </a:solidFill>
                <a:effectLst/>
              </a:rPr>
              <a:t>2</a:t>
            </a:r>
            <a:r>
              <a:rPr lang="en-US" sz="2000" b="0" i="0" dirty="0">
                <a:solidFill>
                  <a:schemeClr val="bg1"/>
                </a:solidFill>
                <a:effectLst/>
              </a:rPr>
              <a:t> emissions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5E2104-109E-D496-C2AC-FC1AD6521FE3}"/>
              </a:ext>
            </a:extLst>
          </p:cNvPr>
          <p:cNvSpPr txBox="1"/>
          <p:nvPr/>
        </p:nvSpPr>
        <p:spPr>
          <a:xfrm>
            <a:off x="8562381" y="1138495"/>
            <a:ext cx="2667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13.5 quads</a:t>
            </a:r>
            <a:r>
              <a:rPr lang="en-US" sz="2000" b="0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 </a:t>
            </a:r>
          </a:p>
          <a:p>
            <a:pPr lvl="1" algn="ctr"/>
            <a:r>
              <a:rPr lang="en-US" sz="2000" b="0" i="0" dirty="0">
                <a:solidFill>
                  <a:schemeClr val="bg1"/>
                </a:solidFill>
                <a:effectLst/>
              </a:rPr>
              <a:t> primary energy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6" name="Graphic 25" descr="Lightning bolt outline">
            <a:extLst>
              <a:ext uri="{FF2B5EF4-FFF2-40B4-BE49-F238E27FC236}">
                <a16:creationId xmlns:a16="http://schemas.microsoft.com/office/drawing/2014/main" id="{7A93F287-BB72-4C28-1B6C-00B3AD068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4773" y="108646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8BDE59-D7D8-1B0D-B8D7-58CFEA135835}"/>
              </a:ext>
            </a:extLst>
          </p:cNvPr>
          <p:cNvSpPr txBox="1"/>
          <p:nvPr/>
        </p:nvSpPr>
        <p:spPr>
          <a:xfrm>
            <a:off x="422798" y="2453684"/>
            <a:ext cx="11652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+mj-lt"/>
              </a:rPr>
              <a:t>These savings equate to the annual emissions of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C7CCD7-0D76-9E83-7EFB-18648A690A36}"/>
              </a:ext>
            </a:extLst>
          </p:cNvPr>
          <p:cNvSpPr txBox="1"/>
          <p:nvPr/>
        </p:nvSpPr>
        <p:spPr>
          <a:xfrm>
            <a:off x="9057826" y="5607320"/>
            <a:ext cx="22646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1</a:t>
            </a:r>
            <a:r>
              <a:rPr lang="en-US" sz="24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rPr>
              <a:t>08 million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homes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5FDFBAA-3311-2A48-BDA6-5A1973841492}"/>
              </a:ext>
            </a:extLst>
          </p:cNvPr>
          <p:cNvSpPr/>
          <p:nvPr/>
        </p:nvSpPr>
        <p:spPr>
          <a:xfrm>
            <a:off x="947214" y="3240362"/>
            <a:ext cx="2486685" cy="2319673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0E6B0B-E164-6D9E-2B02-7168F07A45F5}"/>
              </a:ext>
            </a:extLst>
          </p:cNvPr>
          <p:cNvSpPr txBox="1"/>
          <p:nvPr/>
        </p:nvSpPr>
        <p:spPr>
          <a:xfrm>
            <a:off x="217094" y="5290164"/>
            <a:ext cx="4025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sz="2400" dirty="0">
                <a:solidFill>
                  <a:schemeClr val="bg1"/>
                </a:solidFill>
                <a:latin typeface="+mj-lt"/>
              </a:rPr>
            </a:br>
            <a:r>
              <a:rPr lang="en-US" sz="24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rPr>
              <a:t>195 million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passenger vehicles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CC3B6B-1A8C-C424-4C06-E6204FFDC688}"/>
              </a:ext>
            </a:extLst>
          </p:cNvPr>
          <p:cNvSpPr txBox="1"/>
          <p:nvPr/>
        </p:nvSpPr>
        <p:spPr>
          <a:xfrm>
            <a:off x="5361995" y="5659496"/>
            <a:ext cx="19415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</a:rPr>
              <a:t>227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+mj-lt"/>
              </a:rPr>
              <a:t>coal 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+mj-lt"/>
              </a:rPr>
              <a:t>power plants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989084-AD66-1E42-AB50-6133592C1BFA}"/>
              </a:ext>
            </a:extLst>
          </p:cNvPr>
          <p:cNvSpPr/>
          <p:nvPr/>
        </p:nvSpPr>
        <p:spPr>
          <a:xfrm>
            <a:off x="5089441" y="3227502"/>
            <a:ext cx="2486685" cy="2319673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EF6572-093B-AC2C-B7D1-2B4C77BCCF32}"/>
              </a:ext>
            </a:extLst>
          </p:cNvPr>
          <p:cNvSpPr/>
          <p:nvPr/>
        </p:nvSpPr>
        <p:spPr>
          <a:xfrm>
            <a:off x="8835805" y="3236338"/>
            <a:ext cx="2486685" cy="2319673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erial view of coal power plant high pipes with black smoke moving up polluting atmosphere at sunrise.">
            <a:extLst>
              <a:ext uri="{FF2B5EF4-FFF2-40B4-BE49-F238E27FC236}">
                <a16:creationId xmlns:a16="http://schemas.microsoft.com/office/drawing/2014/main" id="{5298B93B-F135-CC99-B7E9-68B8710B6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-421" r="25718" b="421"/>
          <a:stretch/>
        </p:blipFill>
        <p:spPr bwMode="auto">
          <a:xfrm>
            <a:off x="5096143" y="3245972"/>
            <a:ext cx="2486685" cy="2286000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BD61866-0C47-492E-5390-89C8D81327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1"/>
          <a:stretch/>
        </p:blipFill>
        <p:spPr bwMode="auto">
          <a:xfrm>
            <a:off x="935936" y="3274305"/>
            <a:ext cx="2486685" cy="2286000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ow of new homes in Willsonville Oregon.">
            <a:extLst>
              <a:ext uri="{FF2B5EF4-FFF2-40B4-BE49-F238E27FC236}">
                <a16:creationId xmlns:a16="http://schemas.microsoft.com/office/drawing/2014/main" id="{8B3969C8-E263-0490-22DC-EFAEB16D36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-646" r="6156" b="646"/>
          <a:stretch/>
        </p:blipFill>
        <p:spPr bwMode="auto">
          <a:xfrm>
            <a:off x="8842507" y="3261175"/>
            <a:ext cx="2479983" cy="2286000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4B4C-B504-E919-45E4-FB6342BE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Benefits of Building Energy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2645D-B750-B3EC-6906-EB1FABA3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2E087F-0FAC-0677-1D9E-798C13F5CB94}"/>
              </a:ext>
            </a:extLst>
          </p:cNvPr>
          <p:cNvSpPr txBox="1"/>
          <p:nvPr/>
        </p:nvSpPr>
        <p:spPr>
          <a:xfrm>
            <a:off x="0" y="896794"/>
            <a:ext cx="12234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5B82"/>
                </a:solidFill>
                <a:latin typeface="+mj-lt"/>
              </a:rPr>
              <a:t>The latest model energy codes are over 30% more efficient than many state codes.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768BAC-477E-C0D5-AAFA-703D3C101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706246"/>
              </p:ext>
            </p:extLst>
          </p:nvPr>
        </p:nvGraphicFramePr>
        <p:xfrm>
          <a:off x="145144" y="1442528"/>
          <a:ext cx="11903982" cy="505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8C76E9F-FD0F-B18B-6415-AF237F19B78A}"/>
              </a:ext>
            </a:extLst>
          </p:cNvPr>
          <p:cNvSpPr txBox="1">
            <a:spLocks/>
          </p:cNvSpPr>
          <p:nvPr/>
        </p:nvSpPr>
        <p:spPr>
          <a:xfrm>
            <a:off x="3689167" y="1442528"/>
            <a:ext cx="4856528" cy="45339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0000"/>
                </a:solidFill>
              </a:rPr>
              <a:t>Who benefits from energy codes?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16934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32470D-04F7-4FA1-709D-391718AE9B28}"/>
              </a:ext>
            </a:extLst>
          </p:cNvPr>
          <p:cNvSpPr/>
          <p:nvPr/>
        </p:nvSpPr>
        <p:spPr>
          <a:xfrm>
            <a:off x="0" y="-539"/>
            <a:ext cx="12192000" cy="658098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E0BD7-46AE-1B89-75FE-6F9B1216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Content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845A3C1C-C6AA-B54F-8EA6-79CA93FE7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70"/>
          <a:stretch/>
        </p:blipFill>
        <p:spPr>
          <a:xfrm>
            <a:off x="1445526" y="1428272"/>
            <a:ext cx="9321378" cy="5141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6B046-17A7-5563-83AF-1E2637592C0B}"/>
              </a:ext>
            </a:extLst>
          </p:cNvPr>
          <p:cNvSpPr txBox="1"/>
          <p:nvPr/>
        </p:nvSpPr>
        <p:spPr>
          <a:xfrm>
            <a:off x="1043236" y="966607"/>
            <a:ext cx="11032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Building energy codes have reduced building energy use for </a:t>
            </a:r>
            <a:r>
              <a:rPr lang="en-US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over 40 years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BAA721-8146-D0E9-639D-279221E9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/>
              </a:rPr>
              <a:t>Background and Historical Context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BAA2EFA-7E45-45B5-D498-5C16A5FA16B3}"/>
              </a:ext>
            </a:extLst>
          </p:cNvPr>
          <p:cNvCxnSpPr/>
          <p:nvPr/>
        </p:nvCxnSpPr>
        <p:spPr>
          <a:xfrm>
            <a:off x="308919" y="874447"/>
            <a:ext cx="11594592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1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 descr="newly constructed homes with solar panels on the roof under a bright sky A close up of a brand new structure with dark solar panels. Zonneenergie, Zonnepanelen, Translation Sun Energy, solar panel">
            <a:extLst>
              <a:ext uri="{FF2B5EF4-FFF2-40B4-BE49-F238E27FC236}">
                <a16:creationId xmlns:a16="http://schemas.microsoft.com/office/drawing/2014/main" id="{783FF82F-0C67-B90F-5E65-606B49A74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0943" r="10309"/>
          <a:stretch/>
        </p:blipFill>
        <p:spPr bwMode="auto">
          <a:xfrm>
            <a:off x="5915025" y="814211"/>
            <a:ext cx="6271260" cy="57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Modern office building in the evening&#10;                        ">
            <a:extLst>
              <a:ext uri="{FF2B5EF4-FFF2-40B4-BE49-F238E27FC236}">
                <a16:creationId xmlns:a16="http://schemas.microsoft.com/office/drawing/2014/main" id="{55DF92B5-0F50-553F-F575-815E550AF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1156" r="32193"/>
          <a:stretch/>
        </p:blipFill>
        <p:spPr bwMode="auto">
          <a:xfrm>
            <a:off x="0" y="814211"/>
            <a:ext cx="5946384" cy="57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D94ADD-DFD0-68DB-213C-324507400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75" y="0"/>
            <a:ext cx="12192000" cy="812725"/>
          </a:xfrm>
        </p:spPr>
        <p:txBody>
          <a:bodyPr/>
          <a:lstStyle/>
          <a:p>
            <a:pPr algn="l"/>
            <a:r>
              <a:rPr lang="en-US" dirty="0"/>
              <a:t>Types of Model Building Energy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72D8E-F2BE-366E-40EF-8BC3E02A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39AA6F37-CB96-2A9F-C4F2-C7569A827E3A}"/>
              </a:ext>
            </a:extLst>
          </p:cNvPr>
          <p:cNvSpPr/>
          <p:nvPr/>
        </p:nvSpPr>
        <p:spPr>
          <a:xfrm>
            <a:off x="0" y="3777539"/>
            <a:ext cx="12186285" cy="2823094"/>
          </a:xfrm>
          <a:custGeom>
            <a:avLst/>
            <a:gdLst/>
            <a:ahLst/>
            <a:cxnLst/>
            <a:rect l="l" t="t" r="r" b="b"/>
            <a:pathLst>
              <a:path w="12186285" h="3359150">
                <a:moveTo>
                  <a:pt x="12185904" y="0"/>
                </a:moveTo>
                <a:lnTo>
                  <a:pt x="0" y="0"/>
                </a:lnTo>
                <a:lnTo>
                  <a:pt x="0" y="3358896"/>
                </a:lnTo>
                <a:lnTo>
                  <a:pt x="12185904" y="3358896"/>
                </a:lnTo>
                <a:lnTo>
                  <a:pt x="12185904" y="0"/>
                </a:lnTo>
                <a:close/>
              </a:path>
            </a:pathLst>
          </a:custGeom>
          <a:solidFill>
            <a:schemeClr val="bg1">
              <a:alpha val="85098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37DF7E41-1E77-CD29-5C78-393C59D54777}"/>
              </a:ext>
            </a:extLst>
          </p:cNvPr>
          <p:cNvGrpSpPr/>
          <p:nvPr/>
        </p:nvGrpSpPr>
        <p:grpSpPr>
          <a:xfrm>
            <a:off x="229375" y="3959115"/>
            <a:ext cx="6675451" cy="649902"/>
            <a:chOff x="238111" y="3500891"/>
            <a:chExt cx="6675451" cy="649902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9326EB8-753E-3966-CA3E-F4D7DF44F81B}"/>
                </a:ext>
              </a:extLst>
            </p:cNvPr>
            <p:cNvSpPr/>
            <p:nvPr/>
          </p:nvSpPr>
          <p:spPr>
            <a:xfrm>
              <a:off x="6273482" y="3510713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79" h="640079">
                  <a:moveTo>
                    <a:pt x="320039" y="0"/>
                  </a:moveTo>
                  <a:lnTo>
                    <a:pt x="272739" y="3469"/>
                  </a:lnTo>
                  <a:lnTo>
                    <a:pt x="227596" y="13547"/>
                  </a:lnTo>
                  <a:lnTo>
                    <a:pt x="185105" y="29740"/>
                  </a:lnTo>
                  <a:lnTo>
                    <a:pt x="145761" y="51552"/>
                  </a:lnTo>
                  <a:lnTo>
                    <a:pt x="110057" y="78490"/>
                  </a:lnTo>
                  <a:lnTo>
                    <a:pt x="78490" y="110057"/>
                  </a:lnTo>
                  <a:lnTo>
                    <a:pt x="51552" y="145761"/>
                  </a:lnTo>
                  <a:lnTo>
                    <a:pt x="29740" y="185105"/>
                  </a:lnTo>
                  <a:lnTo>
                    <a:pt x="13547" y="227596"/>
                  </a:lnTo>
                  <a:lnTo>
                    <a:pt x="3469" y="272739"/>
                  </a:lnTo>
                  <a:lnTo>
                    <a:pt x="0" y="320040"/>
                  </a:lnTo>
                  <a:lnTo>
                    <a:pt x="3469" y="367340"/>
                  </a:lnTo>
                  <a:lnTo>
                    <a:pt x="13547" y="412483"/>
                  </a:lnTo>
                  <a:lnTo>
                    <a:pt x="29740" y="454974"/>
                  </a:lnTo>
                  <a:lnTo>
                    <a:pt x="51552" y="494318"/>
                  </a:lnTo>
                  <a:lnTo>
                    <a:pt x="78490" y="530022"/>
                  </a:lnTo>
                  <a:lnTo>
                    <a:pt x="110057" y="561589"/>
                  </a:lnTo>
                  <a:lnTo>
                    <a:pt x="145761" y="588527"/>
                  </a:lnTo>
                  <a:lnTo>
                    <a:pt x="185105" y="610339"/>
                  </a:lnTo>
                  <a:lnTo>
                    <a:pt x="227596" y="626532"/>
                  </a:lnTo>
                  <a:lnTo>
                    <a:pt x="272739" y="636610"/>
                  </a:lnTo>
                  <a:lnTo>
                    <a:pt x="320039" y="640080"/>
                  </a:lnTo>
                  <a:lnTo>
                    <a:pt x="367340" y="636610"/>
                  </a:lnTo>
                  <a:lnTo>
                    <a:pt x="412483" y="626532"/>
                  </a:lnTo>
                  <a:lnTo>
                    <a:pt x="454974" y="610339"/>
                  </a:lnTo>
                  <a:lnTo>
                    <a:pt x="494318" y="588527"/>
                  </a:lnTo>
                  <a:lnTo>
                    <a:pt x="530022" y="561589"/>
                  </a:lnTo>
                  <a:lnTo>
                    <a:pt x="561589" y="530022"/>
                  </a:lnTo>
                  <a:lnTo>
                    <a:pt x="588527" y="494318"/>
                  </a:lnTo>
                  <a:lnTo>
                    <a:pt x="610339" y="454974"/>
                  </a:lnTo>
                  <a:lnTo>
                    <a:pt x="626532" y="412483"/>
                  </a:lnTo>
                  <a:lnTo>
                    <a:pt x="636610" y="367340"/>
                  </a:lnTo>
                  <a:lnTo>
                    <a:pt x="640080" y="320040"/>
                  </a:lnTo>
                  <a:lnTo>
                    <a:pt x="636610" y="272739"/>
                  </a:lnTo>
                  <a:lnTo>
                    <a:pt x="626532" y="227596"/>
                  </a:lnTo>
                  <a:lnTo>
                    <a:pt x="610339" y="185105"/>
                  </a:lnTo>
                  <a:lnTo>
                    <a:pt x="588527" y="145761"/>
                  </a:lnTo>
                  <a:lnTo>
                    <a:pt x="561589" y="110057"/>
                  </a:lnTo>
                  <a:lnTo>
                    <a:pt x="530022" y="78490"/>
                  </a:lnTo>
                  <a:lnTo>
                    <a:pt x="494318" y="51552"/>
                  </a:lnTo>
                  <a:lnTo>
                    <a:pt x="454974" y="29740"/>
                  </a:lnTo>
                  <a:lnTo>
                    <a:pt x="412483" y="13547"/>
                  </a:lnTo>
                  <a:lnTo>
                    <a:pt x="367340" y="3469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574DCF7C-C1A9-BAF1-69A5-EB5D04ED415A}"/>
                </a:ext>
              </a:extLst>
            </p:cNvPr>
            <p:cNvSpPr/>
            <p:nvPr/>
          </p:nvSpPr>
          <p:spPr>
            <a:xfrm>
              <a:off x="238111" y="3500891"/>
              <a:ext cx="612775" cy="640080"/>
            </a:xfrm>
            <a:custGeom>
              <a:avLst/>
              <a:gdLst/>
              <a:ahLst/>
              <a:cxnLst/>
              <a:rect l="l" t="t" r="r" b="b"/>
              <a:pathLst>
                <a:path w="612775" h="640079">
                  <a:moveTo>
                    <a:pt x="306324" y="0"/>
                  </a:moveTo>
                  <a:lnTo>
                    <a:pt x="261057" y="3469"/>
                  </a:lnTo>
                  <a:lnTo>
                    <a:pt x="217854" y="13547"/>
                  </a:lnTo>
                  <a:lnTo>
                    <a:pt x="177186" y="29740"/>
                  </a:lnTo>
                  <a:lnTo>
                    <a:pt x="139527" y="51552"/>
                  </a:lnTo>
                  <a:lnTo>
                    <a:pt x="105353" y="78490"/>
                  </a:lnTo>
                  <a:lnTo>
                    <a:pt x="75136" y="110057"/>
                  </a:lnTo>
                  <a:lnTo>
                    <a:pt x="49351" y="145761"/>
                  </a:lnTo>
                  <a:lnTo>
                    <a:pt x="28470" y="185105"/>
                  </a:lnTo>
                  <a:lnTo>
                    <a:pt x="12969" y="227596"/>
                  </a:lnTo>
                  <a:lnTo>
                    <a:pt x="3321" y="272739"/>
                  </a:lnTo>
                  <a:lnTo>
                    <a:pt x="0" y="320039"/>
                  </a:lnTo>
                  <a:lnTo>
                    <a:pt x="3321" y="367340"/>
                  </a:lnTo>
                  <a:lnTo>
                    <a:pt x="12969" y="412483"/>
                  </a:lnTo>
                  <a:lnTo>
                    <a:pt x="28470" y="454974"/>
                  </a:lnTo>
                  <a:lnTo>
                    <a:pt x="49351" y="494318"/>
                  </a:lnTo>
                  <a:lnTo>
                    <a:pt x="75136" y="530022"/>
                  </a:lnTo>
                  <a:lnTo>
                    <a:pt x="105353" y="561589"/>
                  </a:lnTo>
                  <a:lnTo>
                    <a:pt x="139527" y="588527"/>
                  </a:lnTo>
                  <a:lnTo>
                    <a:pt x="177186" y="610339"/>
                  </a:lnTo>
                  <a:lnTo>
                    <a:pt x="217854" y="626532"/>
                  </a:lnTo>
                  <a:lnTo>
                    <a:pt x="261057" y="636610"/>
                  </a:lnTo>
                  <a:lnTo>
                    <a:pt x="306324" y="640080"/>
                  </a:lnTo>
                  <a:lnTo>
                    <a:pt x="351590" y="636610"/>
                  </a:lnTo>
                  <a:lnTo>
                    <a:pt x="394793" y="626532"/>
                  </a:lnTo>
                  <a:lnTo>
                    <a:pt x="435461" y="610339"/>
                  </a:lnTo>
                  <a:lnTo>
                    <a:pt x="473120" y="588527"/>
                  </a:lnTo>
                  <a:lnTo>
                    <a:pt x="507294" y="561589"/>
                  </a:lnTo>
                  <a:lnTo>
                    <a:pt x="537511" y="530022"/>
                  </a:lnTo>
                  <a:lnTo>
                    <a:pt x="563296" y="494318"/>
                  </a:lnTo>
                  <a:lnTo>
                    <a:pt x="584177" y="454974"/>
                  </a:lnTo>
                  <a:lnTo>
                    <a:pt x="599678" y="412483"/>
                  </a:lnTo>
                  <a:lnTo>
                    <a:pt x="609326" y="367340"/>
                  </a:lnTo>
                  <a:lnTo>
                    <a:pt x="612647" y="320039"/>
                  </a:lnTo>
                  <a:lnTo>
                    <a:pt x="609326" y="272739"/>
                  </a:lnTo>
                  <a:lnTo>
                    <a:pt x="599678" y="227596"/>
                  </a:lnTo>
                  <a:lnTo>
                    <a:pt x="584177" y="185105"/>
                  </a:lnTo>
                  <a:lnTo>
                    <a:pt x="563296" y="145761"/>
                  </a:lnTo>
                  <a:lnTo>
                    <a:pt x="537511" y="110057"/>
                  </a:lnTo>
                  <a:lnTo>
                    <a:pt x="507294" y="78490"/>
                  </a:lnTo>
                  <a:lnTo>
                    <a:pt x="473120" y="51552"/>
                  </a:lnTo>
                  <a:lnTo>
                    <a:pt x="435461" y="29740"/>
                  </a:lnTo>
                  <a:lnTo>
                    <a:pt x="394793" y="13547"/>
                  </a:lnTo>
                  <a:lnTo>
                    <a:pt x="351590" y="3469"/>
                  </a:lnTo>
                  <a:lnTo>
                    <a:pt x="306324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5">
            <a:extLst>
              <a:ext uri="{FF2B5EF4-FFF2-40B4-BE49-F238E27FC236}">
                <a16:creationId xmlns:a16="http://schemas.microsoft.com/office/drawing/2014/main" id="{FA8CD1BC-CC3E-F4AD-335E-F95ABCBE7EC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5363" y="4098722"/>
            <a:ext cx="365759" cy="365759"/>
          </a:xfrm>
          <a:prstGeom prst="rect">
            <a:avLst/>
          </a:prstGeom>
        </p:spPr>
      </p:pic>
      <p:sp>
        <p:nvSpPr>
          <p:cNvPr id="36" name="object 18">
            <a:extLst>
              <a:ext uri="{FF2B5EF4-FFF2-40B4-BE49-F238E27FC236}">
                <a16:creationId xmlns:a16="http://schemas.microsoft.com/office/drawing/2014/main" id="{B8BC57D0-3FE2-665E-96E9-C4B50DB5498A}"/>
              </a:ext>
            </a:extLst>
          </p:cNvPr>
          <p:cNvSpPr txBox="1"/>
          <p:nvPr/>
        </p:nvSpPr>
        <p:spPr>
          <a:xfrm>
            <a:off x="444369" y="3782039"/>
            <a:ext cx="5545257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ASHRAE Standard 90.1 </a:t>
            </a:r>
          </a:p>
          <a:p>
            <a:pPr algn="ctr"/>
            <a:r>
              <a:rPr lang="en-US" sz="2400" dirty="0">
                <a:latin typeface="+mj-lt"/>
              </a:rPr>
              <a:t>Commercial Model Code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Application: </a:t>
            </a:r>
            <a:r>
              <a:rPr lang="en-US" dirty="0">
                <a:solidFill>
                  <a:srgbClr val="000000"/>
                </a:solidFill>
              </a:rPr>
              <a:t>Commercial buildings and multifamily buildings 4-stories or greater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</a:rPr>
              <a:t>Development: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Every three years approved addenda to the current edition are aggregated and incorporated into a new edition of Standard 90.1.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37" name="object 26">
            <a:extLst>
              <a:ext uri="{FF2B5EF4-FFF2-40B4-BE49-F238E27FC236}">
                <a16:creationId xmlns:a16="http://schemas.microsoft.com/office/drawing/2014/main" id="{46ECB48D-7574-912D-98A5-08CCD6F589C6}"/>
              </a:ext>
            </a:extLst>
          </p:cNvPr>
          <p:cNvSpPr txBox="1"/>
          <p:nvPr/>
        </p:nvSpPr>
        <p:spPr>
          <a:xfrm>
            <a:off x="6689400" y="3958935"/>
            <a:ext cx="5291117" cy="241412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lvl="1"/>
            <a:r>
              <a:rPr lang="en-US" sz="2400" dirty="0">
                <a:latin typeface="+mj-lt"/>
              </a:rPr>
              <a:t>International Energy Conservation Code (IECC) Residential Model Code</a:t>
            </a:r>
          </a:p>
          <a:p>
            <a:pPr lvl="2"/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</a:rPr>
              <a:t>Application: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All residential buildings 3-stories or less</a:t>
            </a:r>
          </a:p>
          <a:p>
            <a:endParaRPr lang="en-US" b="0" i="0" dirty="0">
              <a:solidFill>
                <a:srgbClr val="000000"/>
              </a:solidFill>
              <a:effectLst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</a:rPr>
              <a:t>Development: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The IECC is revised every three years through the </a:t>
            </a:r>
            <a:r>
              <a:rPr lang="en-US" b="0" i="0" u="none" strike="noStrike" dirty="0">
                <a:solidFill>
                  <a:srgbClr val="0074A1"/>
                </a:solidFill>
                <a:effectLst/>
                <a:hlinkClick r:id="rId7"/>
              </a:rPr>
              <a:t>ICC’s standard development process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. 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9" name="Graphic 38" descr="Home outline">
            <a:extLst>
              <a:ext uri="{FF2B5EF4-FFF2-40B4-BE49-F238E27FC236}">
                <a16:creationId xmlns:a16="http://schemas.microsoft.com/office/drawing/2014/main" id="{BEB1A908-12F5-A5D6-A876-E55BC089B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8447" y="4060379"/>
            <a:ext cx="432677" cy="432677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FEF7594-3265-B06C-12A6-C029CD463950}"/>
              </a:ext>
            </a:extLst>
          </p:cNvPr>
          <p:cNvSpPr txBox="1">
            <a:spLocks/>
          </p:cNvSpPr>
          <p:nvPr/>
        </p:nvSpPr>
        <p:spPr>
          <a:xfrm>
            <a:off x="0" y="812725"/>
            <a:ext cx="12192000" cy="81272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National model energy codes are developed by </a:t>
            </a:r>
            <a:r>
              <a:rPr lang="en-US" sz="2000" b="1" dirty="0">
                <a:solidFill>
                  <a:schemeClr val="tx2"/>
                </a:solidFill>
              </a:rPr>
              <a:t>ASHRAE and ICC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2"/>
                </a:solidFill>
              </a:rPr>
              <a:t>DOE develops &amp; </a:t>
            </a:r>
            <a:r>
              <a:rPr lang="en-US" sz="2000" b="1" dirty="0">
                <a:solidFill>
                  <a:schemeClr val="tx2"/>
                </a:solidFill>
              </a:rPr>
              <a:t>submits code change proposals </a:t>
            </a:r>
            <a:r>
              <a:rPr lang="en-US" sz="2000" dirty="0">
                <a:solidFill>
                  <a:schemeClr val="tx2"/>
                </a:solidFill>
              </a:rPr>
              <a:t>that strive to make cost-effective, energy efficient upgrades. </a:t>
            </a:r>
          </a:p>
        </p:txBody>
      </p:sp>
    </p:spTree>
    <p:extLst>
      <p:ext uri="{BB962C8B-B14F-4D97-AF65-F5344CB8AC3E}">
        <p14:creationId xmlns:p14="http://schemas.microsoft.com/office/powerpoint/2010/main" val="23762936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high rise buildings city scape photography">
            <a:extLst>
              <a:ext uri="{FF2B5EF4-FFF2-40B4-BE49-F238E27FC236}">
                <a16:creationId xmlns:a16="http://schemas.microsoft.com/office/drawing/2014/main" id="{09D81C88-776C-29A2-8AF1-DEF7D20EC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10377" b="23411"/>
          <a:stretch/>
        </p:blipFill>
        <p:spPr bwMode="auto">
          <a:xfrm>
            <a:off x="0" y="0"/>
            <a:ext cx="12188826" cy="6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224BE-B00B-F893-98B7-9CED148E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D97D43-6667-5F5F-2EA6-4DAD8EC70FC4}"/>
              </a:ext>
            </a:extLst>
          </p:cNvPr>
          <p:cNvSpPr/>
          <p:nvPr/>
        </p:nvSpPr>
        <p:spPr>
          <a:xfrm>
            <a:off x="2517005" y="53526"/>
            <a:ext cx="7498289" cy="6545577"/>
          </a:xfrm>
          <a:prstGeom prst="ellipse">
            <a:avLst/>
          </a:prstGeom>
          <a:solidFill>
            <a:srgbClr val="E1F8FF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0CF11AE-4F5A-0282-80B6-8D191F32F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6" y="0"/>
            <a:ext cx="12192000" cy="81272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Key Stakeholders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39A9DC5C-1C45-E79C-9F30-9D2975DE8244}"/>
              </a:ext>
            </a:extLst>
          </p:cNvPr>
          <p:cNvSpPr txBox="1">
            <a:spLocks/>
          </p:cNvSpPr>
          <p:nvPr/>
        </p:nvSpPr>
        <p:spPr>
          <a:xfrm>
            <a:off x="11542262" y="6580989"/>
            <a:ext cx="53304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F9F8DAA-63D2-4B68-8C1C-70BD9BBED5A1}"/>
              </a:ext>
            </a:extLst>
          </p:cNvPr>
          <p:cNvSpPr/>
          <p:nvPr/>
        </p:nvSpPr>
        <p:spPr>
          <a:xfrm>
            <a:off x="3581851" y="171737"/>
            <a:ext cx="5977467" cy="5558895"/>
          </a:xfrm>
          <a:prstGeom prst="ellipse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7AF4E0AC-966B-D1CE-D03F-C923A0825B9A}"/>
              </a:ext>
            </a:extLst>
          </p:cNvPr>
          <p:cNvGraphicFramePr>
            <a:graphicFrameLocks/>
          </p:cNvGraphicFramePr>
          <p:nvPr/>
        </p:nvGraphicFramePr>
        <p:xfrm>
          <a:off x="199784" y="1290636"/>
          <a:ext cx="12132732" cy="5250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Arrow: Circular 20">
            <a:extLst>
              <a:ext uri="{FF2B5EF4-FFF2-40B4-BE49-F238E27FC236}">
                <a16:creationId xmlns:a16="http://schemas.microsoft.com/office/drawing/2014/main" id="{FF0568EF-0FF7-2A9A-EAC4-76D198308865}"/>
              </a:ext>
            </a:extLst>
          </p:cNvPr>
          <p:cNvSpPr/>
          <p:nvPr/>
        </p:nvSpPr>
        <p:spPr>
          <a:xfrm rot="429850">
            <a:off x="3847254" y="1257724"/>
            <a:ext cx="5545619" cy="4871499"/>
          </a:xfrm>
          <a:prstGeom prst="circularArrow">
            <a:avLst>
              <a:gd name="adj1" fmla="val 8246"/>
              <a:gd name="adj2" fmla="val 575901"/>
              <a:gd name="adj3" fmla="val 1309217"/>
              <a:gd name="adj4" fmla="val 21043146"/>
              <a:gd name="adj5" fmla="val 9620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AF189C-E4A0-BA41-4FC1-3779876C624B}"/>
              </a:ext>
            </a:extLst>
          </p:cNvPr>
          <p:cNvSpPr txBox="1"/>
          <p:nvPr/>
        </p:nvSpPr>
        <p:spPr>
          <a:xfrm>
            <a:off x="2482193" y="2377949"/>
            <a:ext cx="2965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+mj-lt"/>
              </a:rPr>
              <a:t>Development</a:t>
            </a:r>
            <a:endParaRPr lang="en-US" sz="3200" b="1" i="0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EDD7DE-5BCB-91D0-151F-404C1B18316F}"/>
              </a:ext>
            </a:extLst>
          </p:cNvPr>
          <p:cNvSpPr txBox="1"/>
          <p:nvPr/>
        </p:nvSpPr>
        <p:spPr>
          <a:xfrm>
            <a:off x="7566191" y="2476437"/>
            <a:ext cx="2617776" cy="48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528"/>
              </a:spcBef>
            </a:pPr>
            <a:r>
              <a:rPr lang="en-US" sz="3200" b="1">
                <a:solidFill>
                  <a:schemeClr val="accent1"/>
                </a:solidFill>
                <a:latin typeface="+mj-lt"/>
              </a:rPr>
              <a:t>Adoption</a:t>
            </a:r>
            <a:endParaRPr lang="en-US" sz="2000" i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25" name="Arrow: Circular 24">
            <a:extLst>
              <a:ext uri="{FF2B5EF4-FFF2-40B4-BE49-F238E27FC236}">
                <a16:creationId xmlns:a16="http://schemas.microsoft.com/office/drawing/2014/main" id="{E1392E12-1154-432D-FCEE-2437DDD9A281}"/>
              </a:ext>
            </a:extLst>
          </p:cNvPr>
          <p:cNvSpPr/>
          <p:nvPr/>
        </p:nvSpPr>
        <p:spPr>
          <a:xfrm rot="8418547">
            <a:off x="2841878" y="863802"/>
            <a:ext cx="5570588" cy="4871499"/>
          </a:xfrm>
          <a:prstGeom prst="circularArrow">
            <a:avLst>
              <a:gd name="adj1" fmla="val 8246"/>
              <a:gd name="adj2" fmla="val 575901"/>
              <a:gd name="adj3" fmla="val 1309217"/>
              <a:gd name="adj4" fmla="val 21039644"/>
              <a:gd name="adj5" fmla="val 9620"/>
            </a:avLst>
          </a:prstGeom>
          <a:solidFill>
            <a:srgbClr val="005B82"/>
          </a:solidFill>
          <a:ln>
            <a:solidFill>
              <a:srgbClr val="005B8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" name="Picture 2" descr="write a book Icon 4591036">
            <a:extLst>
              <a:ext uri="{FF2B5EF4-FFF2-40B4-BE49-F238E27FC236}">
                <a16:creationId xmlns:a16="http://schemas.microsoft.com/office/drawing/2014/main" id="{D63E36C1-2821-C148-B2B7-CB8AF70E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09" y="1531517"/>
            <a:ext cx="865262" cy="86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4" descr="checklist Icon 5665713">
            <a:extLst>
              <a:ext uri="{FF2B5EF4-FFF2-40B4-BE49-F238E27FC236}">
                <a16:creationId xmlns:a16="http://schemas.microsoft.com/office/drawing/2014/main" id="{E1B5710F-F297-B353-9DA5-E03D175D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624" y="1568718"/>
            <a:ext cx="865261" cy="86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building construction Icon 3626996">
            <a:extLst>
              <a:ext uri="{FF2B5EF4-FFF2-40B4-BE49-F238E27FC236}">
                <a16:creationId xmlns:a16="http://schemas.microsoft.com/office/drawing/2014/main" id="{0601E79E-2ED3-BDAA-44C7-1AFB0825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alphaModFix amt="6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6" y="4894288"/>
            <a:ext cx="954220" cy="9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write a book Icon 4591036">
            <a:extLst>
              <a:ext uri="{FF2B5EF4-FFF2-40B4-BE49-F238E27FC236}">
                <a16:creationId xmlns:a16="http://schemas.microsoft.com/office/drawing/2014/main" id="{D72A129C-FFF3-75F4-8439-DAB58F894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alphaModFix amt="3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50" y="1531517"/>
            <a:ext cx="865262" cy="86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D8A8DC-D07D-4000-CE9D-4B7F6E756545}"/>
              </a:ext>
            </a:extLst>
          </p:cNvPr>
          <p:cNvSpPr txBox="1"/>
          <p:nvPr/>
        </p:nvSpPr>
        <p:spPr>
          <a:xfrm>
            <a:off x="4937588" y="1519031"/>
            <a:ext cx="288523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</a:rPr>
              <a:t>States &amp; Local Governments</a:t>
            </a:r>
          </a:p>
          <a:p>
            <a:pPr lvl="0"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Non-profits</a:t>
            </a:r>
          </a:p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Code Officials</a:t>
            </a:r>
          </a:p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Builders</a:t>
            </a:r>
          </a:p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Designers </a:t>
            </a:r>
          </a:p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Trade Associations</a:t>
            </a:r>
          </a:p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Utilities</a:t>
            </a:r>
          </a:p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ASHRAE &amp; ICC</a:t>
            </a:r>
          </a:p>
          <a:p>
            <a:pPr algn="ctr"/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560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BFA34-C8E5-6510-6273-48C00376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high rise buildings city scape photography">
            <a:extLst>
              <a:ext uri="{FF2B5EF4-FFF2-40B4-BE49-F238E27FC236}">
                <a16:creationId xmlns:a16="http://schemas.microsoft.com/office/drawing/2014/main" id="{D479DF6E-008B-E802-6A99-58BC6C95C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" r="10377" b="23411"/>
          <a:stretch/>
        </p:blipFill>
        <p:spPr bwMode="auto">
          <a:xfrm>
            <a:off x="0" y="0"/>
            <a:ext cx="12188826" cy="659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DFCD3D7-6176-9030-17EA-B1420F8F9773}"/>
              </a:ext>
            </a:extLst>
          </p:cNvPr>
          <p:cNvSpPr txBox="1">
            <a:spLocks/>
          </p:cNvSpPr>
          <p:nvPr/>
        </p:nvSpPr>
        <p:spPr>
          <a:xfrm>
            <a:off x="1314335" y="1129401"/>
            <a:ext cx="10352148" cy="2680599"/>
          </a:xfrm>
          <a:prstGeom prst="rect">
            <a:avLst/>
          </a:prstGeom>
          <a:solidFill>
            <a:srgbClr val="005B82">
              <a:alpha val="80000"/>
            </a:srgbClr>
          </a:solidFill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rgbClr val="282B2E"/>
                </a:solidFill>
                <a:latin typeface="+mj-lt"/>
                <a:ea typeface="ヒラギノ角ゴ Pro W3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rgbClr val="282B2E"/>
                </a:solidFill>
                <a:latin typeface="+mn-lt"/>
                <a:ea typeface="ヒラギノ角ゴ Pro W3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US" sz="8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How it Works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Most codes are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adopted at the state level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though, in about 10 states they are adopted by local jurisdictions.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State adoption can occur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directly by legislative action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or through regulatory agencies authorized by the legislature.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+mn-lt"/>
              </a:rPr>
              <a:t>Once adopted, the code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becomes law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within the particular state or local jurisdiction.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C5C09A-709C-882D-4B62-AFE3B84A6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Energy Code Adoption</a:t>
            </a:r>
          </a:p>
        </p:txBody>
      </p:sp>
      <p:pic>
        <p:nvPicPr>
          <p:cNvPr id="15" name="Graphic 14" descr="Gears with solid fill">
            <a:extLst>
              <a:ext uri="{FF2B5EF4-FFF2-40B4-BE49-F238E27FC236}">
                <a16:creationId xmlns:a16="http://schemas.microsoft.com/office/drawing/2014/main" id="{9E4B1C66-2536-78F5-BAA2-4BE569CB6D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97" y="1680241"/>
            <a:ext cx="1218141" cy="121814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4EB3C0-4CF4-0B1E-4CED-AF13942E5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748623"/>
              </p:ext>
            </p:extLst>
          </p:nvPr>
        </p:nvGraphicFramePr>
        <p:xfrm>
          <a:off x="308919" y="3959618"/>
          <a:ext cx="11357564" cy="217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23068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rofessional architect designer structural engineer team colleagues working office looking computer discussing building plan design project.">
            <a:extLst>
              <a:ext uri="{FF2B5EF4-FFF2-40B4-BE49-F238E27FC236}">
                <a16:creationId xmlns:a16="http://schemas.microsoft.com/office/drawing/2014/main" id="{9B58DD02-B749-FB8B-E94D-38D4B6303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t="2864" r="28736" b="37691"/>
          <a:stretch/>
        </p:blipFill>
        <p:spPr bwMode="auto">
          <a:xfrm>
            <a:off x="116697" y="977899"/>
            <a:ext cx="590931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inspector or engineer is checking the building structure and the requirements of the wall paint. After the renovation is completed">
            <a:extLst>
              <a:ext uri="{FF2B5EF4-FFF2-40B4-BE49-F238E27FC236}">
                <a16:creationId xmlns:a16="http://schemas.microsoft.com/office/drawing/2014/main" id="{C641C639-3024-6C39-3D8D-4806DA8A6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4" t="2646" r="1122" b="38679"/>
          <a:stretch/>
        </p:blipFill>
        <p:spPr bwMode="auto">
          <a:xfrm>
            <a:off x="6165992" y="977899"/>
            <a:ext cx="590931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8172A-A6CD-F0DC-F82C-234EE95E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67C27-FA29-A94D-86C1-BE1DB7628B1B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964F-2C04-ED74-A116-2BF3E1FFAAED}"/>
              </a:ext>
            </a:extLst>
          </p:cNvPr>
          <p:cNvSpPr txBox="1"/>
          <p:nvPr/>
        </p:nvSpPr>
        <p:spPr>
          <a:xfrm>
            <a:off x="116696" y="4538503"/>
            <a:ext cx="11958605" cy="1892826"/>
          </a:xfrm>
          <a:prstGeom prst="rect">
            <a:avLst/>
          </a:prstGeom>
          <a:solidFill>
            <a:srgbClr val="E7E9E9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US" sz="100" b="1" i="0" dirty="0">
              <a:solidFill>
                <a:schemeClr val="tx2"/>
              </a:solidFill>
              <a:effectLst/>
              <a:latin typeface="+mj-lt"/>
            </a:endParaRPr>
          </a:p>
          <a:p>
            <a:pPr marL="0" indent="0" algn="ctr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sz="2400" b="1" i="0" dirty="0">
                <a:solidFill>
                  <a:schemeClr val="tx2"/>
                </a:solidFill>
                <a:effectLst/>
                <a:latin typeface="+mj-lt"/>
              </a:rPr>
              <a:t>How it Works</a:t>
            </a:r>
          </a:p>
          <a:p>
            <a:pPr marL="285750" indent="-285750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All new and renovated existing buildings are </a:t>
            </a:r>
            <a:r>
              <a:rPr lang="en-US" b="1" i="0" dirty="0">
                <a:solidFill>
                  <a:schemeClr val="tx2"/>
                </a:solidFill>
                <a:effectLst/>
              </a:rPr>
              <a:t>required to achieve compliance </a:t>
            </a:r>
            <a:r>
              <a:rPr lang="en-US" b="0" i="0" dirty="0">
                <a:solidFill>
                  <a:schemeClr val="tx2"/>
                </a:solidFill>
                <a:effectLst/>
              </a:rPr>
              <a:t>with the state/local energy code.</a:t>
            </a:r>
          </a:p>
          <a:p>
            <a:pPr marL="285750" indent="-285750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chemeClr val="tx2"/>
                </a:solidFill>
                <a:effectLst/>
              </a:rPr>
              <a:t>Education and training </a:t>
            </a:r>
            <a:r>
              <a:rPr lang="en-US" b="0" i="0" dirty="0">
                <a:solidFill>
                  <a:schemeClr val="tx2"/>
                </a:solidFill>
                <a:effectLst/>
              </a:rPr>
              <a:t>supports code compliance among design and construction professionals, particularly after a new code is adopted.</a:t>
            </a:r>
          </a:p>
          <a:p>
            <a:pPr marL="285750" indent="-285750">
              <a:lnSpc>
                <a:spcPct val="8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tx2"/>
                </a:solidFill>
                <a:effectLst/>
              </a:rPr>
              <a:t>Enforcement is almost always done by </a:t>
            </a:r>
            <a:r>
              <a:rPr lang="en-US" b="1" i="0" dirty="0">
                <a:solidFill>
                  <a:schemeClr val="tx2"/>
                </a:solidFill>
                <a:effectLst/>
              </a:rPr>
              <a:t>building permit office staff </a:t>
            </a:r>
            <a:r>
              <a:rPr lang="en-US" b="0" i="0" dirty="0">
                <a:solidFill>
                  <a:schemeClr val="tx2"/>
                </a:solidFill>
                <a:effectLst/>
              </a:rPr>
              <a:t>at the local level who typically review plans first to ensure they are compliant and then conduct field inspections to verify that the plans are followed during construction.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5BE4D2-2AC9-2404-9EE4-C2244C33A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0"/>
            <a:ext cx="12192000" cy="812725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Arial Narrow"/>
              </a:rPr>
              <a:t>Energy Code Compliance</a:t>
            </a:r>
          </a:p>
        </p:txBody>
      </p:sp>
      <p:pic>
        <p:nvPicPr>
          <p:cNvPr id="2" name="Graphic 1" descr="Gears with solid fill">
            <a:extLst>
              <a:ext uri="{FF2B5EF4-FFF2-40B4-BE49-F238E27FC236}">
                <a16:creationId xmlns:a16="http://schemas.microsoft.com/office/drawing/2014/main" id="{27B694DE-C6D6-3ED0-68D2-9B1B5E21B7B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6379" y="4538503"/>
            <a:ext cx="646021" cy="6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3910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3_EERE PPT">
  <a:themeElements>
    <a:clrScheme name="EERE">
      <a:dk1>
        <a:srgbClr val="000000"/>
      </a:dk1>
      <a:lt1>
        <a:sysClr val="window" lastClr="FFFFFF"/>
      </a:lt1>
      <a:dk2>
        <a:srgbClr val="005B82"/>
      </a:dk2>
      <a:lt2>
        <a:srgbClr val="C3C8C8"/>
      </a:lt2>
      <a:accent1>
        <a:srgbClr val="00A9E0"/>
      </a:accent1>
      <a:accent2>
        <a:srgbClr val="E37222"/>
      </a:accent2>
      <a:accent3>
        <a:srgbClr val="5E6A71"/>
      </a:accent3>
      <a:accent4>
        <a:srgbClr val="FECB00"/>
      </a:accent4>
      <a:accent5>
        <a:srgbClr val="007934"/>
      </a:accent5>
      <a:accent6>
        <a:srgbClr val="69BE28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6E94FE7C7384E9E15C586D85BB52A" ma:contentTypeVersion="4" ma:contentTypeDescription="Create a new document." ma:contentTypeScope="" ma:versionID="5a7b0aec45d34808ff30591f0fe7f55b">
  <xsd:schema xmlns:xsd="http://www.w3.org/2001/XMLSchema" xmlns:xs="http://www.w3.org/2001/XMLSchema" xmlns:p="http://schemas.microsoft.com/office/2006/metadata/properties" xmlns:ns1="http://schemas.microsoft.com/sharepoint/v3" xmlns:ns2="c55712f5-91ed-4b95-bfc2-964f14037777" targetNamespace="http://schemas.microsoft.com/office/2006/metadata/properties" ma:root="true" ma:fieldsID="f100e3004e399bbfd94b055d507fa50a" ns1:_="" ns2:_="">
    <xsd:import namespace="http://schemas.microsoft.com/sharepoint/v3"/>
    <xsd:import namespace="c55712f5-91ed-4b95-bfc2-964f14037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712f5-91ed-4b95-bfc2-964f14037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33A4C2-1A9A-4527-A0FE-6F63C1FB7582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c55712f5-91ed-4b95-bfc2-964f1403777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1018C-A497-4A39-8738-67D78C30D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55712f5-91ed-4b95-bfc2-964f14037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372571-73AA-41B1-8ECD-1ABE8A83C6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12876</TotalTime>
  <Words>1400</Words>
  <Application>Microsoft Office PowerPoint</Application>
  <PresentationFormat>Widescreen</PresentationFormat>
  <Paragraphs>254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Franklin Gothic Book</vt:lpstr>
      <vt:lpstr>Franklin Gothic Medium</vt:lpstr>
      <vt:lpstr>Karla</vt:lpstr>
      <vt:lpstr>Wingdings</vt:lpstr>
      <vt:lpstr>3_EERE PPT</vt:lpstr>
      <vt:lpstr>PowerPoint Presentation</vt:lpstr>
      <vt:lpstr>What are Building Energy Codes?</vt:lpstr>
      <vt:lpstr>PowerPoint Presentation</vt:lpstr>
      <vt:lpstr>Benefits of Building Energy Codes</vt:lpstr>
      <vt:lpstr>Background and Historical Context</vt:lpstr>
      <vt:lpstr>Types of Model Building Energy Codes</vt:lpstr>
      <vt:lpstr>Key Stakeholders</vt:lpstr>
      <vt:lpstr>Energy Code Adoption</vt:lpstr>
      <vt:lpstr>Energy Code Compliance</vt:lpstr>
      <vt:lpstr>Current State Adoption Status: Commercial </vt:lpstr>
      <vt:lpstr>Current State Adoption Status: Residential </vt:lpstr>
      <vt:lpstr>Stretch Codes</vt:lpstr>
      <vt:lpstr>PowerPoint Presentation</vt:lpstr>
      <vt:lpstr>What is DOE’s Role in Energy Codes?</vt:lpstr>
      <vt:lpstr>How does BECP support the mission of BTO and EERE? </vt:lpstr>
      <vt:lpstr>DOE’s Technical Assistance</vt:lpstr>
      <vt:lpstr>DOE’s Building Code Tools &amp;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Family Cold Climate</dc:title>
  <dc:creator>Valerie Nubbe</dc:creator>
  <cp:lastModifiedBy>Bartlett, Rosemarie</cp:lastModifiedBy>
  <cp:revision>14</cp:revision>
  <cp:lastPrinted>1601-01-01T00:00:00Z</cp:lastPrinted>
  <dcterms:created xsi:type="dcterms:W3CDTF">2022-03-02T12:55:40Z</dcterms:created>
  <dcterms:modified xsi:type="dcterms:W3CDTF">2023-06-27T19:40:45Z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0x010100BCE6E94FE7C7384E9E15C586D85BB52A</vt:lpwstr>
  </property>
</Properties>
</file>