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68"/>
  </p:notesMasterIdLst>
  <p:handoutMasterIdLst>
    <p:handoutMasterId r:id="rId69"/>
  </p:handoutMasterIdLst>
  <p:sldIdLst>
    <p:sldId id="260" r:id="rId2"/>
    <p:sldId id="261" r:id="rId3"/>
    <p:sldId id="262" r:id="rId4"/>
    <p:sldId id="330" r:id="rId5"/>
    <p:sldId id="269" r:id="rId6"/>
    <p:sldId id="495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466" r:id="rId17"/>
    <p:sldId id="343" r:id="rId18"/>
    <p:sldId id="503" r:id="rId19"/>
    <p:sldId id="504" r:id="rId20"/>
    <p:sldId id="506" r:id="rId21"/>
    <p:sldId id="505" r:id="rId22"/>
    <p:sldId id="507" r:id="rId23"/>
    <p:sldId id="509" r:id="rId24"/>
    <p:sldId id="508" r:id="rId25"/>
    <p:sldId id="510" r:id="rId26"/>
    <p:sldId id="350" r:id="rId27"/>
    <p:sldId id="351" r:id="rId28"/>
    <p:sldId id="352" r:id="rId29"/>
    <p:sldId id="511" r:id="rId30"/>
    <p:sldId id="354" r:id="rId31"/>
    <p:sldId id="355" r:id="rId32"/>
    <p:sldId id="356" r:id="rId33"/>
    <p:sldId id="512" r:id="rId34"/>
    <p:sldId id="513" r:id="rId35"/>
    <p:sldId id="357" r:id="rId36"/>
    <p:sldId id="514" r:id="rId37"/>
    <p:sldId id="361" r:id="rId38"/>
    <p:sldId id="515" r:id="rId39"/>
    <p:sldId id="516" r:id="rId40"/>
    <p:sldId id="517" r:id="rId41"/>
    <p:sldId id="518" r:id="rId42"/>
    <p:sldId id="519" r:id="rId43"/>
    <p:sldId id="363" r:id="rId44"/>
    <p:sldId id="365" r:id="rId45"/>
    <p:sldId id="366" r:id="rId46"/>
    <p:sldId id="368" r:id="rId47"/>
    <p:sldId id="369" r:id="rId48"/>
    <p:sldId id="520" r:id="rId49"/>
    <p:sldId id="371" r:id="rId50"/>
    <p:sldId id="521" r:id="rId51"/>
    <p:sldId id="522" r:id="rId52"/>
    <p:sldId id="523" r:id="rId53"/>
    <p:sldId id="470" r:id="rId54"/>
    <p:sldId id="471" r:id="rId55"/>
    <p:sldId id="524" r:id="rId56"/>
    <p:sldId id="525" r:id="rId57"/>
    <p:sldId id="473" r:id="rId58"/>
    <p:sldId id="474" r:id="rId59"/>
    <p:sldId id="475" r:id="rId60"/>
    <p:sldId id="476" r:id="rId61"/>
    <p:sldId id="477" r:id="rId62"/>
    <p:sldId id="478" r:id="rId63"/>
    <p:sldId id="479" r:id="rId64"/>
    <p:sldId id="480" r:id="rId65"/>
    <p:sldId id="481" r:id="rId66"/>
    <p:sldId id="268" r:id="rId6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cido, Victor R" initials="SVR" lastIdx="1" clrIdx="0">
    <p:extLst>
      <p:ext uri="{19B8F6BF-5375-455C-9EA6-DF929625EA0E}">
        <p15:presenceInfo xmlns:p15="http://schemas.microsoft.com/office/powerpoint/2012/main" userId="S::victor.salcido@pnnl.gov::7f2f60f0-95c2-40c1-a007-75a576c28d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500"/>
    <a:srgbClr val="D77600"/>
    <a:srgbClr val="C8722E"/>
    <a:srgbClr val="000000"/>
    <a:srgbClr val="007836"/>
    <a:srgbClr val="BE0F34"/>
    <a:srgbClr val="820150"/>
    <a:srgbClr val="502D7F"/>
    <a:srgbClr val="00338E"/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80675-70D4-4403-B8A6-54A7C67640AC}" v="57" dt="2023-04-12T04:05:22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83007" autoAdjust="0"/>
  </p:normalViewPr>
  <p:slideViewPr>
    <p:cSldViewPr snapToGrid="0" snapToObjects="1">
      <p:cViewPr varScale="1">
        <p:scale>
          <a:sx n="25" d="100"/>
          <a:sy n="25" d="100"/>
        </p:scale>
        <p:origin x="1116" y="18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99458-3993-42B8-8F02-CDC512D5B0F8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254F26-5C40-4AA6-B40E-DA3DB20D05E3}">
      <dgm:prSet phldrT="[Text]"/>
      <dgm:spPr/>
      <dgm:t>
        <a:bodyPr/>
        <a:lstStyle/>
        <a:p>
          <a:r>
            <a:rPr lang="en-US" dirty="0"/>
            <a:t>Demonstrate Compliance</a:t>
          </a:r>
        </a:p>
      </dgm:t>
    </dgm:pt>
    <dgm:pt modelId="{8D4C9E41-9DAF-47EA-AF46-29BAA02E3723}" type="parTrans" cxnId="{1A67D11B-8BD4-4A5E-AD7F-100DF73DE94E}">
      <dgm:prSet/>
      <dgm:spPr/>
      <dgm:t>
        <a:bodyPr/>
        <a:lstStyle/>
        <a:p>
          <a:endParaRPr lang="en-US"/>
        </a:p>
      </dgm:t>
    </dgm:pt>
    <dgm:pt modelId="{C9FF6E91-4CB3-425B-9A0C-EE66D5D6CB1C}" type="sibTrans" cxnId="{1A67D11B-8BD4-4A5E-AD7F-100DF73DE94E}">
      <dgm:prSet/>
      <dgm:spPr/>
      <dgm:t>
        <a:bodyPr/>
        <a:lstStyle/>
        <a:p>
          <a:endParaRPr lang="en-US"/>
        </a:p>
      </dgm:t>
    </dgm:pt>
    <dgm:pt modelId="{C26F6132-B61A-4F21-9CC2-B4BCC669CE5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Collect Data </a:t>
          </a:r>
        </a:p>
      </dgm:t>
    </dgm:pt>
    <dgm:pt modelId="{E4BE58C6-49CA-4AFB-8926-2DA1577781D3}" type="parTrans" cxnId="{1061BF19-3641-4D79-85ED-A670F879E15F}">
      <dgm:prSet/>
      <dgm:spPr/>
      <dgm:t>
        <a:bodyPr/>
        <a:lstStyle/>
        <a:p>
          <a:endParaRPr lang="en-US"/>
        </a:p>
      </dgm:t>
    </dgm:pt>
    <dgm:pt modelId="{42014F97-6F37-4FFD-943C-F7E4B01A8B02}" type="sibTrans" cxnId="{1061BF19-3641-4D79-85ED-A670F879E15F}">
      <dgm:prSet/>
      <dgm:spPr/>
      <dgm:t>
        <a:bodyPr/>
        <a:lstStyle/>
        <a:p>
          <a:endParaRPr lang="en-US"/>
        </a:p>
      </dgm:t>
    </dgm:pt>
    <dgm:pt modelId="{4B8024E9-B193-40BC-889D-0B956967C49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Check Compliance</a:t>
          </a:r>
        </a:p>
      </dgm:t>
    </dgm:pt>
    <dgm:pt modelId="{C32C2EC7-9874-41EA-9940-7075C562FCAA}" type="parTrans" cxnId="{08AC6D05-DFD4-4260-879E-281CB0E1FF7D}">
      <dgm:prSet/>
      <dgm:spPr/>
      <dgm:t>
        <a:bodyPr/>
        <a:lstStyle/>
        <a:p>
          <a:endParaRPr lang="en-US"/>
        </a:p>
      </dgm:t>
    </dgm:pt>
    <dgm:pt modelId="{5851D47D-B99F-4CE4-B48C-A1F0A55C0B1B}" type="sibTrans" cxnId="{08AC6D05-DFD4-4260-879E-281CB0E1FF7D}">
      <dgm:prSet/>
      <dgm:spPr/>
      <dgm:t>
        <a:bodyPr/>
        <a:lstStyle/>
        <a:p>
          <a:endParaRPr lang="en-US"/>
        </a:p>
      </dgm:t>
    </dgm:pt>
    <dgm:pt modelId="{6F269F9E-9A18-44F0-9233-B2B608A52DC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Plan Review</a:t>
          </a:r>
        </a:p>
      </dgm:t>
    </dgm:pt>
    <dgm:pt modelId="{B69EBDC4-DDB3-42CC-AAE4-0F0FFEE3D18D}" type="parTrans" cxnId="{03A1C46D-C461-48B0-AAF8-112D9D3AC697}">
      <dgm:prSet/>
      <dgm:spPr/>
      <dgm:t>
        <a:bodyPr/>
        <a:lstStyle/>
        <a:p>
          <a:endParaRPr lang="en-US"/>
        </a:p>
      </dgm:t>
    </dgm:pt>
    <dgm:pt modelId="{52479189-2E39-4028-8A9E-126D5613EA0F}" type="sibTrans" cxnId="{03A1C46D-C461-48B0-AAF8-112D9D3AC697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082F923-A8C4-4E9C-AF24-C0BF0BC8E90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Review Software Input</a:t>
          </a:r>
        </a:p>
      </dgm:t>
    </dgm:pt>
    <dgm:pt modelId="{C3A39C0F-B069-43C3-96CA-A903C694452C}" type="parTrans" cxnId="{C922DFED-2D18-41B8-90DE-34668EE77081}">
      <dgm:prSet/>
      <dgm:spPr/>
      <dgm:t>
        <a:bodyPr/>
        <a:lstStyle/>
        <a:p>
          <a:endParaRPr lang="en-US"/>
        </a:p>
      </dgm:t>
    </dgm:pt>
    <dgm:pt modelId="{378B0F06-B273-486B-AA7B-AD41F72064F2}" type="sibTrans" cxnId="{C922DFED-2D18-41B8-90DE-34668EE77081}">
      <dgm:prSet/>
      <dgm:spPr/>
      <dgm:t>
        <a:bodyPr/>
        <a:lstStyle/>
        <a:p>
          <a:endParaRPr lang="en-US"/>
        </a:p>
      </dgm:t>
    </dgm:pt>
    <dgm:pt modelId="{7FB2C311-B6FD-4739-932C-F2C9E01CDBA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Review Mandatory Requirements</a:t>
          </a:r>
        </a:p>
      </dgm:t>
    </dgm:pt>
    <dgm:pt modelId="{B43D2FF0-F452-4FBA-9BAA-5DBB93F6B7C9}" type="parTrans" cxnId="{3E155DEC-A8BA-4DC9-AAE7-1D06B7550863}">
      <dgm:prSet/>
      <dgm:spPr/>
      <dgm:t>
        <a:bodyPr/>
        <a:lstStyle/>
        <a:p>
          <a:endParaRPr lang="en-US"/>
        </a:p>
      </dgm:t>
    </dgm:pt>
    <dgm:pt modelId="{499C83F1-FE79-4E9C-A845-C993BDC4C822}" type="sibTrans" cxnId="{3E155DEC-A8BA-4DC9-AAE7-1D06B7550863}">
      <dgm:prSet/>
      <dgm:spPr/>
      <dgm:t>
        <a:bodyPr/>
        <a:lstStyle/>
        <a:p>
          <a:endParaRPr lang="en-US"/>
        </a:p>
      </dgm:t>
    </dgm:pt>
    <dgm:pt modelId="{B601E08E-433A-4E08-85D5-AF5590D2FA54}">
      <dgm:prSet phldrT="[Text]"/>
      <dgm:spPr/>
      <dgm:t>
        <a:bodyPr/>
        <a:lstStyle/>
        <a:p>
          <a:r>
            <a:rPr lang="en-US" dirty="0"/>
            <a:t>Field Inspection</a:t>
          </a:r>
        </a:p>
      </dgm:t>
    </dgm:pt>
    <dgm:pt modelId="{007D4BA8-805E-4622-80E0-91926641156B}" type="parTrans" cxnId="{8F5456B8-A9A9-4265-B37F-D973D3973B01}">
      <dgm:prSet/>
      <dgm:spPr/>
      <dgm:t>
        <a:bodyPr/>
        <a:lstStyle/>
        <a:p>
          <a:endParaRPr lang="en-US"/>
        </a:p>
      </dgm:t>
    </dgm:pt>
    <dgm:pt modelId="{F19E53FE-2952-435B-AA16-3028663C7ED9}" type="sibTrans" cxnId="{8F5456B8-A9A9-4265-B37F-D973D3973B01}">
      <dgm:prSet/>
      <dgm:spPr/>
      <dgm:t>
        <a:bodyPr/>
        <a:lstStyle/>
        <a:p>
          <a:endParaRPr lang="en-US"/>
        </a:p>
      </dgm:t>
    </dgm:pt>
    <dgm:pt modelId="{4EC26B7C-D503-4216-B98C-50194149D63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Verify compliance of inspection checklist items</a:t>
          </a:r>
        </a:p>
      </dgm:t>
    </dgm:pt>
    <dgm:pt modelId="{08239C93-D8A7-4CF8-85EB-BB9C3FFE987F}" type="parTrans" cxnId="{6D14BBE0-9520-4C3C-817E-66067407C028}">
      <dgm:prSet/>
      <dgm:spPr/>
      <dgm:t>
        <a:bodyPr/>
        <a:lstStyle/>
        <a:p>
          <a:endParaRPr lang="en-US"/>
        </a:p>
      </dgm:t>
    </dgm:pt>
    <dgm:pt modelId="{C082888A-7E4D-4AFD-A69A-7474B332A739}" type="sibTrans" cxnId="{6D14BBE0-9520-4C3C-817E-66067407C028}">
      <dgm:prSet/>
      <dgm:spPr/>
      <dgm:t>
        <a:bodyPr/>
        <a:lstStyle/>
        <a:p>
          <a:endParaRPr lang="en-US"/>
        </a:p>
      </dgm:t>
    </dgm:pt>
    <dgm:pt modelId="{39CED716-09EB-49C5-9C44-4E1B6099114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Prepare Input</a:t>
          </a:r>
        </a:p>
      </dgm:t>
    </dgm:pt>
    <dgm:pt modelId="{958282DF-0FA5-4AB9-9229-28EF8B1751A6}" type="parTrans" cxnId="{FDC7FCC7-CBCC-4175-9D22-E70EDAC5DB53}">
      <dgm:prSet/>
      <dgm:spPr/>
      <dgm:t>
        <a:bodyPr/>
        <a:lstStyle/>
        <a:p>
          <a:endParaRPr lang="en-US"/>
        </a:p>
      </dgm:t>
    </dgm:pt>
    <dgm:pt modelId="{BD0E7615-0854-47EF-B998-085D1CFC6769}" type="sibTrans" cxnId="{FDC7FCC7-CBCC-4175-9D22-E70EDAC5DB53}">
      <dgm:prSet/>
      <dgm:spPr/>
      <dgm:t>
        <a:bodyPr/>
        <a:lstStyle/>
        <a:p>
          <a:endParaRPr lang="en-US"/>
        </a:p>
      </dgm:t>
    </dgm:pt>
    <dgm:pt modelId="{7D101279-7160-4D56-AE5E-6FC7596105C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Generate Compliance Report</a:t>
          </a:r>
        </a:p>
      </dgm:t>
    </dgm:pt>
    <dgm:pt modelId="{B10D5725-8BF9-4F5D-AA71-056C71448DF1}" type="parTrans" cxnId="{9B4DE665-6505-4B93-9019-371ED0F1335B}">
      <dgm:prSet/>
      <dgm:spPr/>
      <dgm:t>
        <a:bodyPr/>
        <a:lstStyle/>
        <a:p>
          <a:endParaRPr lang="en-US"/>
        </a:p>
      </dgm:t>
    </dgm:pt>
    <dgm:pt modelId="{06B6E5F6-C0F3-4C7A-9BB2-38125874CDDA}" type="sibTrans" cxnId="{9B4DE665-6505-4B93-9019-371ED0F1335B}">
      <dgm:prSet/>
      <dgm:spPr/>
      <dgm:t>
        <a:bodyPr/>
        <a:lstStyle/>
        <a:p>
          <a:endParaRPr lang="en-US"/>
        </a:p>
      </dgm:t>
    </dgm:pt>
    <dgm:pt modelId="{205B5FB2-F1D0-40D7-B676-13268993900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Check Compliance Results</a:t>
          </a:r>
        </a:p>
      </dgm:t>
    </dgm:pt>
    <dgm:pt modelId="{C7EDC699-81EA-4B6C-B8D5-ED2FCF8A236C}" type="parTrans" cxnId="{6A755F4D-AAB3-4DAB-9917-3D313F330DFC}">
      <dgm:prSet/>
      <dgm:spPr/>
      <dgm:t>
        <a:bodyPr/>
        <a:lstStyle/>
        <a:p>
          <a:endParaRPr lang="en-US"/>
        </a:p>
      </dgm:t>
    </dgm:pt>
    <dgm:pt modelId="{59FD07FE-D55F-4532-BA1F-7598557324E6}" type="sibTrans" cxnId="{6A755F4D-AAB3-4DAB-9917-3D313F330DFC}">
      <dgm:prSet/>
      <dgm:spPr/>
      <dgm:t>
        <a:bodyPr/>
        <a:lstStyle/>
        <a:p>
          <a:endParaRPr lang="en-US"/>
        </a:p>
      </dgm:t>
    </dgm:pt>
    <dgm:pt modelId="{C0280CB5-9DEA-44A5-AF58-4E81B4365FD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Approve compliance</a:t>
          </a:r>
        </a:p>
      </dgm:t>
    </dgm:pt>
    <dgm:pt modelId="{E519A9CD-6FDA-460D-B225-D27F75CBEF7C}" type="parTrans" cxnId="{554F0AC5-FC1C-4836-B67D-398C3EB24EEE}">
      <dgm:prSet/>
      <dgm:spPr/>
      <dgm:t>
        <a:bodyPr/>
        <a:lstStyle/>
        <a:p>
          <a:endParaRPr lang="en-US"/>
        </a:p>
      </dgm:t>
    </dgm:pt>
    <dgm:pt modelId="{12D4FB0A-650E-4932-AEFD-61FCEE482C18}" type="sibTrans" cxnId="{554F0AC5-FC1C-4836-B67D-398C3EB24EEE}">
      <dgm:prSet/>
      <dgm:spPr/>
      <dgm:t>
        <a:bodyPr/>
        <a:lstStyle/>
        <a:p>
          <a:endParaRPr lang="en-US"/>
        </a:p>
      </dgm:t>
    </dgm:pt>
    <dgm:pt modelId="{9F0D6A6B-FF37-4607-B2DA-CEF2DD4E6596}" type="pres">
      <dgm:prSet presAssocID="{54299458-3993-42B8-8F02-CDC512D5B0F8}" presName="Name0" presStyleCnt="0">
        <dgm:presLayoutVars>
          <dgm:dir/>
          <dgm:animLvl val="lvl"/>
          <dgm:resizeHandles val="exact"/>
        </dgm:presLayoutVars>
      </dgm:prSet>
      <dgm:spPr/>
    </dgm:pt>
    <dgm:pt modelId="{CC8D48C6-FE05-4E77-BDB1-137F61148D7D}" type="pres">
      <dgm:prSet presAssocID="{54299458-3993-42B8-8F02-CDC512D5B0F8}" presName="tSp" presStyleCnt="0"/>
      <dgm:spPr/>
    </dgm:pt>
    <dgm:pt modelId="{03A4C9FC-5E20-41DD-BA04-97D5A4928F6C}" type="pres">
      <dgm:prSet presAssocID="{54299458-3993-42B8-8F02-CDC512D5B0F8}" presName="bSp" presStyleCnt="0"/>
      <dgm:spPr/>
    </dgm:pt>
    <dgm:pt modelId="{603F7663-FD40-44E8-80C1-6368365FFF6B}" type="pres">
      <dgm:prSet presAssocID="{54299458-3993-42B8-8F02-CDC512D5B0F8}" presName="process" presStyleCnt="0"/>
      <dgm:spPr/>
    </dgm:pt>
    <dgm:pt modelId="{C428D37E-8D7C-4C88-A679-79AD76D72FEB}" type="pres">
      <dgm:prSet presAssocID="{50254F26-5C40-4AA6-B40E-DA3DB20D05E3}" presName="composite1" presStyleCnt="0"/>
      <dgm:spPr/>
    </dgm:pt>
    <dgm:pt modelId="{CA03A069-D969-4514-BD48-0D55BF66E1F3}" type="pres">
      <dgm:prSet presAssocID="{50254F26-5C40-4AA6-B40E-DA3DB20D05E3}" presName="dummyNode1" presStyleLbl="node1" presStyleIdx="0" presStyleCnt="3"/>
      <dgm:spPr/>
    </dgm:pt>
    <dgm:pt modelId="{D975E971-91EF-46D0-9660-3DD136660729}" type="pres">
      <dgm:prSet presAssocID="{50254F26-5C40-4AA6-B40E-DA3DB20D05E3}" presName="childNode1" presStyleLbl="bgAcc1" presStyleIdx="0" presStyleCnt="3">
        <dgm:presLayoutVars>
          <dgm:bulletEnabled val="1"/>
        </dgm:presLayoutVars>
      </dgm:prSet>
      <dgm:spPr/>
    </dgm:pt>
    <dgm:pt modelId="{522E4CA3-026E-4916-A0B2-070C36B31810}" type="pres">
      <dgm:prSet presAssocID="{50254F26-5C40-4AA6-B40E-DA3DB20D05E3}" presName="childNode1tx" presStyleLbl="bgAcc1" presStyleIdx="0" presStyleCnt="3">
        <dgm:presLayoutVars>
          <dgm:bulletEnabled val="1"/>
        </dgm:presLayoutVars>
      </dgm:prSet>
      <dgm:spPr/>
    </dgm:pt>
    <dgm:pt modelId="{79EDAB16-1593-42BF-80A7-5BCC3441CB8C}" type="pres">
      <dgm:prSet presAssocID="{50254F26-5C40-4AA6-B40E-DA3DB20D05E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18573EF-980F-48BB-AC41-E6F5A38349A7}" type="pres">
      <dgm:prSet presAssocID="{50254F26-5C40-4AA6-B40E-DA3DB20D05E3}" presName="connSite1" presStyleCnt="0"/>
      <dgm:spPr/>
    </dgm:pt>
    <dgm:pt modelId="{D3035E91-D6D8-4102-9E90-3D579ADD3977}" type="pres">
      <dgm:prSet presAssocID="{C9FF6E91-4CB3-425B-9A0C-EE66D5D6CB1C}" presName="Name9" presStyleLbl="sibTrans2D1" presStyleIdx="0" presStyleCnt="2"/>
      <dgm:spPr/>
    </dgm:pt>
    <dgm:pt modelId="{7752AC12-9F7B-4445-98A2-A4F3153516D5}" type="pres">
      <dgm:prSet presAssocID="{6F269F9E-9A18-44F0-9233-B2B608A52DC5}" presName="composite2" presStyleCnt="0"/>
      <dgm:spPr/>
    </dgm:pt>
    <dgm:pt modelId="{F827424D-1D7F-4486-9E23-C5627A5C9A75}" type="pres">
      <dgm:prSet presAssocID="{6F269F9E-9A18-44F0-9233-B2B608A52DC5}" presName="dummyNode2" presStyleLbl="node1" presStyleIdx="0" presStyleCnt="3"/>
      <dgm:spPr/>
    </dgm:pt>
    <dgm:pt modelId="{98B6ADB6-3892-4091-A66E-4515F4C35AFB}" type="pres">
      <dgm:prSet presAssocID="{6F269F9E-9A18-44F0-9233-B2B608A52DC5}" presName="childNode2" presStyleLbl="bgAcc1" presStyleIdx="1" presStyleCnt="3">
        <dgm:presLayoutVars>
          <dgm:bulletEnabled val="1"/>
        </dgm:presLayoutVars>
      </dgm:prSet>
      <dgm:spPr/>
    </dgm:pt>
    <dgm:pt modelId="{47B37403-FD9B-43E9-9E8B-E8ADCC2554B2}" type="pres">
      <dgm:prSet presAssocID="{6F269F9E-9A18-44F0-9233-B2B608A52DC5}" presName="childNode2tx" presStyleLbl="bgAcc1" presStyleIdx="1" presStyleCnt="3">
        <dgm:presLayoutVars>
          <dgm:bulletEnabled val="1"/>
        </dgm:presLayoutVars>
      </dgm:prSet>
      <dgm:spPr/>
    </dgm:pt>
    <dgm:pt modelId="{926E0316-EDC4-439E-BFAC-07665946F1A8}" type="pres">
      <dgm:prSet presAssocID="{6F269F9E-9A18-44F0-9233-B2B608A52DC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521E469-B2D9-4C08-8CD0-B57B802FF92F}" type="pres">
      <dgm:prSet presAssocID="{6F269F9E-9A18-44F0-9233-B2B608A52DC5}" presName="connSite2" presStyleCnt="0"/>
      <dgm:spPr/>
    </dgm:pt>
    <dgm:pt modelId="{B204C94C-069B-4DF5-9484-3AAB31E85540}" type="pres">
      <dgm:prSet presAssocID="{52479189-2E39-4028-8A9E-126D5613EA0F}" presName="Name18" presStyleLbl="sibTrans2D1" presStyleIdx="1" presStyleCnt="2" custScaleX="110468" custLinFactNeighborX="-949" custLinFactNeighborY="1797"/>
      <dgm:spPr/>
    </dgm:pt>
    <dgm:pt modelId="{18DB482A-FA78-4F0C-AE55-B3114848D390}" type="pres">
      <dgm:prSet presAssocID="{B601E08E-433A-4E08-85D5-AF5590D2FA54}" presName="composite1" presStyleCnt="0"/>
      <dgm:spPr/>
    </dgm:pt>
    <dgm:pt modelId="{5AE01816-26C6-4381-A546-FCF7ECB7AE91}" type="pres">
      <dgm:prSet presAssocID="{B601E08E-433A-4E08-85D5-AF5590D2FA54}" presName="dummyNode1" presStyleLbl="node1" presStyleIdx="1" presStyleCnt="3"/>
      <dgm:spPr/>
    </dgm:pt>
    <dgm:pt modelId="{40292853-9E63-48AD-8654-0293E03937F1}" type="pres">
      <dgm:prSet presAssocID="{B601E08E-433A-4E08-85D5-AF5590D2FA54}" presName="childNode1" presStyleLbl="bgAcc1" presStyleIdx="2" presStyleCnt="3">
        <dgm:presLayoutVars>
          <dgm:bulletEnabled val="1"/>
        </dgm:presLayoutVars>
      </dgm:prSet>
      <dgm:spPr/>
    </dgm:pt>
    <dgm:pt modelId="{EE85E9A1-49A1-47B0-8E71-A4A14BEFF817}" type="pres">
      <dgm:prSet presAssocID="{B601E08E-433A-4E08-85D5-AF5590D2FA54}" presName="childNode1tx" presStyleLbl="bgAcc1" presStyleIdx="2" presStyleCnt="3">
        <dgm:presLayoutVars>
          <dgm:bulletEnabled val="1"/>
        </dgm:presLayoutVars>
      </dgm:prSet>
      <dgm:spPr/>
    </dgm:pt>
    <dgm:pt modelId="{C0C8F9D8-D8E9-497D-A27B-31D65239C55B}" type="pres">
      <dgm:prSet presAssocID="{B601E08E-433A-4E08-85D5-AF5590D2FA5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BA8A547-E070-4FEF-991F-23A5BCE3650E}" type="pres">
      <dgm:prSet presAssocID="{B601E08E-433A-4E08-85D5-AF5590D2FA54}" presName="connSite1" presStyleCnt="0"/>
      <dgm:spPr/>
    </dgm:pt>
  </dgm:ptLst>
  <dgm:cxnLst>
    <dgm:cxn modelId="{08AC6D05-DFD4-4260-879E-281CB0E1FF7D}" srcId="{50254F26-5C40-4AA6-B40E-DA3DB20D05E3}" destId="{4B8024E9-B193-40BC-889D-0B956967C494}" srcOrd="2" destOrd="0" parTransId="{C32C2EC7-9874-41EA-9940-7075C562FCAA}" sibTransId="{5851D47D-B99F-4CE4-B48C-A1F0A55C0B1B}"/>
    <dgm:cxn modelId="{999DA30D-7D2D-4866-9A0A-D01C05508230}" type="presOf" srcId="{4EC26B7C-D503-4216-B98C-50194149D638}" destId="{EE85E9A1-49A1-47B0-8E71-A4A14BEFF817}" srcOrd="1" destOrd="0" presId="urn:microsoft.com/office/officeart/2005/8/layout/hProcess4"/>
    <dgm:cxn modelId="{FDB6AF10-ACB0-41EB-A2C8-A163F1E92C2E}" type="presOf" srcId="{52479189-2E39-4028-8A9E-126D5613EA0F}" destId="{B204C94C-069B-4DF5-9484-3AAB31E85540}" srcOrd="0" destOrd="0" presId="urn:microsoft.com/office/officeart/2005/8/layout/hProcess4"/>
    <dgm:cxn modelId="{83371C12-F7CB-4F9E-A579-8E9FDF48F42F}" type="presOf" srcId="{C26F6132-B61A-4F21-9CC2-B4BCC669CE50}" destId="{522E4CA3-026E-4916-A0B2-070C36B31810}" srcOrd="1" destOrd="0" presId="urn:microsoft.com/office/officeart/2005/8/layout/hProcess4"/>
    <dgm:cxn modelId="{5DD6DB16-F88B-498D-9718-A5F42EAD3CDC}" type="presOf" srcId="{6F269F9E-9A18-44F0-9233-B2B608A52DC5}" destId="{926E0316-EDC4-439E-BFAC-07665946F1A8}" srcOrd="0" destOrd="0" presId="urn:microsoft.com/office/officeart/2005/8/layout/hProcess4"/>
    <dgm:cxn modelId="{2E70CD17-7F9A-4237-9EED-03178E8F664B}" type="presOf" srcId="{39CED716-09EB-49C5-9C44-4E1B60991142}" destId="{D975E971-91EF-46D0-9660-3DD136660729}" srcOrd="0" destOrd="1" presId="urn:microsoft.com/office/officeart/2005/8/layout/hProcess4"/>
    <dgm:cxn modelId="{1061BF19-3641-4D79-85ED-A670F879E15F}" srcId="{50254F26-5C40-4AA6-B40E-DA3DB20D05E3}" destId="{C26F6132-B61A-4F21-9CC2-B4BCC669CE50}" srcOrd="0" destOrd="0" parTransId="{E4BE58C6-49CA-4AFB-8926-2DA1577781D3}" sibTransId="{42014F97-6F37-4FFD-943C-F7E4B01A8B02}"/>
    <dgm:cxn modelId="{1A67D11B-8BD4-4A5E-AD7F-100DF73DE94E}" srcId="{54299458-3993-42B8-8F02-CDC512D5B0F8}" destId="{50254F26-5C40-4AA6-B40E-DA3DB20D05E3}" srcOrd="0" destOrd="0" parTransId="{8D4C9E41-9DAF-47EA-AF46-29BAA02E3723}" sibTransId="{C9FF6E91-4CB3-425B-9A0C-EE66D5D6CB1C}"/>
    <dgm:cxn modelId="{98F4D965-B38D-470A-8782-1D1BB314AA87}" type="presOf" srcId="{50254F26-5C40-4AA6-B40E-DA3DB20D05E3}" destId="{79EDAB16-1593-42BF-80A7-5BCC3441CB8C}" srcOrd="0" destOrd="0" presId="urn:microsoft.com/office/officeart/2005/8/layout/hProcess4"/>
    <dgm:cxn modelId="{9B4DE665-6505-4B93-9019-371ED0F1335B}" srcId="{50254F26-5C40-4AA6-B40E-DA3DB20D05E3}" destId="{7D101279-7160-4D56-AE5E-6FC7596105CD}" srcOrd="3" destOrd="0" parTransId="{B10D5725-8BF9-4F5D-AA71-056C71448DF1}" sibTransId="{06B6E5F6-C0F3-4C7A-9BB2-38125874CDDA}"/>
    <dgm:cxn modelId="{804EE44C-11BF-41C1-95E8-603CCFFEEB45}" type="presOf" srcId="{C0280CB5-9DEA-44A5-AF58-4E81B4365FDB}" destId="{40292853-9E63-48AD-8654-0293E03937F1}" srcOrd="0" destOrd="1" presId="urn:microsoft.com/office/officeart/2005/8/layout/hProcess4"/>
    <dgm:cxn modelId="{6A755F4D-AAB3-4DAB-9917-3D313F330DFC}" srcId="{6F269F9E-9A18-44F0-9233-B2B608A52DC5}" destId="{205B5FB2-F1D0-40D7-B676-132689939006}" srcOrd="1" destOrd="0" parTransId="{C7EDC699-81EA-4B6C-B8D5-ED2FCF8A236C}" sibTransId="{59FD07FE-D55F-4532-BA1F-7598557324E6}"/>
    <dgm:cxn modelId="{03A1C46D-C461-48B0-AAF8-112D9D3AC697}" srcId="{54299458-3993-42B8-8F02-CDC512D5B0F8}" destId="{6F269F9E-9A18-44F0-9233-B2B608A52DC5}" srcOrd="1" destOrd="0" parTransId="{B69EBDC4-DDB3-42CC-AAE4-0F0FFEE3D18D}" sibTransId="{52479189-2E39-4028-8A9E-126D5613EA0F}"/>
    <dgm:cxn modelId="{D9413B71-4051-4D25-B08B-D80D98C36DB4}" type="presOf" srcId="{205B5FB2-F1D0-40D7-B676-132689939006}" destId="{47B37403-FD9B-43E9-9E8B-E8ADCC2554B2}" srcOrd="1" destOrd="1" presId="urn:microsoft.com/office/officeart/2005/8/layout/hProcess4"/>
    <dgm:cxn modelId="{DBE80152-6E15-42FD-9D0B-ADC74BF9DEE8}" type="presOf" srcId="{6082F923-A8C4-4E9C-AF24-C0BF0BC8E90B}" destId="{47B37403-FD9B-43E9-9E8B-E8ADCC2554B2}" srcOrd="1" destOrd="0" presId="urn:microsoft.com/office/officeart/2005/8/layout/hProcess4"/>
    <dgm:cxn modelId="{CB741677-5215-44EA-AF11-F7BD337C369F}" type="presOf" srcId="{C0280CB5-9DEA-44A5-AF58-4E81B4365FDB}" destId="{EE85E9A1-49A1-47B0-8E71-A4A14BEFF817}" srcOrd="1" destOrd="1" presId="urn:microsoft.com/office/officeart/2005/8/layout/hProcess4"/>
    <dgm:cxn modelId="{86E0DB7B-9ED1-4A0D-B334-C190B93D2B0F}" type="presOf" srcId="{C26F6132-B61A-4F21-9CC2-B4BCC669CE50}" destId="{D975E971-91EF-46D0-9660-3DD136660729}" srcOrd="0" destOrd="0" presId="urn:microsoft.com/office/officeart/2005/8/layout/hProcess4"/>
    <dgm:cxn modelId="{E4D1AD81-5C33-4192-AD1F-4EC426D72DE5}" type="presOf" srcId="{7FB2C311-B6FD-4739-932C-F2C9E01CDBA0}" destId="{98B6ADB6-3892-4091-A66E-4515F4C35AFB}" srcOrd="0" destOrd="2" presId="urn:microsoft.com/office/officeart/2005/8/layout/hProcess4"/>
    <dgm:cxn modelId="{4C0D5783-902B-499B-93E9-3A45643F139B}" type="presOf" srcId="{B601E08E-433A-4E08-85D5-AF5590D2FA54}" destId="{C0C8F9D8-D8E9-497D-A27B-31D65239C55B}" srcOrd="0" destOrd="0" presId="urn:microsoft.com/office/officeart/2005/8/layout/hProcess4"/>
    <dgm:cxn modelId="{0E945589-6F66-437C-A378-DF268990D06C}" type="presOf" srcId="{39CED716-09EB-49C5-9C44-4E1B60991142}" destId="{522E4CA3-026E-4916-A0B2-070C36B31810}" srcOrd="1" destOrd="1" presId="urn:microsoft.com/office/officeart/2005/8/layout/hProcess4"/>
    <dgm:cxn modelId="{0D0CDE8C-F28A-4693-BBFB-97D722CE5EBF}" type="presOf" srcId="{C9FF6E91-4CB3-425B-9A0C-EE66D5D6CB1C}" destId="{D3035E91-D6D8-4102-9E90-3D579ADD3977}" srcOrd="0" destOrd="0" presId="urn:microsoft.com/office/officeart/2005/8/layout/hProcess4"/>
    <dgm:cxn modelId="{2717EC90-1748-4691-BAA7-0F2FD62E4997}" type="presOf" srcId="{7D101279-7160-4D56-AE5E-6FC7596105CD}" destId="{522E4CA3-026E-4916-A0B2-070C36B31810}" srcOrd="1" destOrd="3" presId="urn:microsoft.com/office/officeart/2005/8/layout/hProcess4"/>
    <dgm:cxn modelId="{387517A4-3C3D-4BD1-BF55-32AA837D932F}" type="presOf" srcId="{6082F923-A8C4-4E9C-AF24-C0BF0BC8E90B}" destId="{98B6ADB6-3892-4091-A66E-4515F4C35AFB}" srcOrd="0" destOrd="0" presId="urn:microsoft.com/office/officeart/2005/8/layout/hProcess4"/>
    <dgm:cxn modelId="{44657DB6-4A19-4B78-8A85-F2CEC6DE7D4B}" type="presOf" srcId="{54299458-3993-42B8-8F02-CDC512D5B0F8}" destId="{9F0D6A6B-FF37-4607-B2DA-CEF2DD4E6596}" srcOrd="0" destOrd="0" presId="urn:microsoft.com/office/officeart/2005/8/layout/hProcess4"/>
    <dgm:cxn modelId="{8F5456B8-A9A9-4265-B37F-D973D3973B01}" srcId="{54299458-3993-42B8-8F02-CDC512D5B0F8}" destId="{B601E08E-433A-4E08-85D5-AF5590D2FA54}" srcOrd="2" destOrd="0" parTransId="{007D4BA8-805E-4622-80E0-91926641156B}" sibTransId="{F19E53FE-2952-435B-AA16-3028663C7ED9}"/>
    <dgm:cxn modelId="{4D6389C3-1768-4C9E-9D68-4EBB5BC9CE6D}" type="presOf" srcId="{4B8024E9-B193-40BC-889D-0B956967C494}" destId="{D975E971-91EF-46D0-9660-3DD136660729}" srcOrd="0" destOrd="2" presId="urn:microsoft.com/office/officeart/2005/8/layout/hProcess4"/>
    <dgm:cxn modelId="{1548E8C4-E765-4141-BB68-9165350911CE}" type="presOf" srcId="{4B8024E9-B193-40BC-889D-0B956967C494}" destId="{522E4CA3-026E-4916-A0B2-070C36B31810}" srcOrd="1" destOrd="2" presId="urn:microsoft.com/office/officeart/2005/8/layout/hProcess4"/>
    <dgm:cxn modelId="{554F0AC5-FC1C-4836-B67D-398C3EB24EEE}" srcId="{B601E08E-433A-4E08-85D5-AF5590D2FA54}" destId="{C0280CB5-9DEA-44A5-AF58-4E81B4365FDB}" srcOrd="1" destOrd="0" parTransId="{E519A9CD-6FDA-460D-B225-D27F75CBEF7C}" sibTransId="{12D4FB0A-650E-4932-AEFD-61FCEE482C18}"/>
    <dgm:cxn modelId="{FDC7FCC7-CBCC-4175-9D22-E70EDAC5DB53}" srcId="{50254F26-5C40-4AA6-B40E-DA3DB20D05E3}" destId="{39CED716-09EB-49C5-9C44-4E1B60991142}" srcOrd="1" destOrd="0" parTransId="{958282DF-0FA5-4AB9-9229-28EF8B1751A6}" sibTransId="{BD0E7615-0854-47EF-B998-085D1CFC6769}"/>
    <dgm:cxn modelId="{545F71CA-5D77-4181-B38A-D28CA5FC86D8}" type="presOf" srcId="{4EC26B7C-D503-4216-B98C-50194149D638}" destId="{40292853-9E63-48AD-8654-0293E03937F1}" srcOrd="0" destOrd="0" presId="urn:microsoft.com/office/officeart/2005/8/layout/hProcess4"/>
    <dgm:cxn modelId="{EA4DEBCD-A371-441B-B4E8-07AE374E2727}" type="presOf" srcId="{7FB2C311-B6FD-4739-932C-F2C9E01CDBA0}" destId="{47B37403-FD9B-43E9-9E8B-E8ADCC2554B2}" srcOrd="1" destOrd="2" presId="urn:microsoft.com/office/officeart/2005/8/layout/hProcess4"/>
    <dgm:cxn modelId="{6D14BBE0-9520-4C3C-817E-66067407C028}" srcId="{B601E08E-433A-4E08-85D5-AF5590D2FA54}" destId="{4EC26B7C-D503-4216-B98C-50194149D638}" srcOrd="0" destOrd="0" parTransId="{08239C93-D8A7-4CF8-85EB-BB9C3FFE987F}" sibTransId="{C082888A-7E4D-4AFD-A69A-7474B332A739}"/>
    <dgm:cxn modelId="{3E155DEC-A8BA-4DC9-AAE7-1D06B7550863}" srcId="{6F269F9E-9A18-44F0-9233-B2B608A52DC5}" destId="{7FB2C311-B6FD-4739-932C-F2C9E01CDBA0}" srcOrd="2" destOrd="0" parTransId="{B43D2FF0-F452-4FBA-9BAA-5DBB93F6B7C9}" sibTransId="{499C83F1-FE79-4E9C-A845-C993BDC4C822}"/>
    <dgm:cxn modelId="{C922DFED-2D18-41B8-90DE-34668EE77081}" srcId="{6F269F9E-9A18-44F0-9233-B2B608A52DC5}" destId="{6082F923-A8C4-4E9C-AF24-C0BF0BC8E90B}" srcOrd="0" destOrd="0" parTransId="{C3A39C0F-B069-43C3-96CA-A903C694452C}" sibTransId="{378B0F06-B273-486B-AA7B-AD41F72064F2}"/>
    <dgm:cxn modelId="{268FE2F7-F96D-4CE3-80BB-7C0AA0F15B0A}" type="presOf" srcId="{7D101279-7160-4D56-AE5E-6FC7596105CD}" destId="{D975E971-91EF-46D0-9660-3DD136660729}" srcOrd="0" destOrd="3" presId="urn:microsoft.com/office/officeart/2005/8/layout/hProcess4"/>
    <dgm:cxn modelId="{35E26CF9-4BDD-437B-AD1D-8715054CBDCD}" type="presOf" srcId="{205B5FB2-F1D0-40D7-B676-132689939006}" destId="{98B6ADB6-3892-4091-A66E-4515F4C35AFB}" srcOrd="0" destOrd="1" presId="urn:microsoft.com/office/officeart/2005/8/layout/hProcess4"/>
    <dgm:cxn modelId="{EB1FE1C8-208D-4AB3-8CEB-AA9C3BBB88E6}" type="presParOf" srcId="{9F0D6A6B-FF37-4607-B2DA-CEF2DD4E6596}" destId="{CC8D48C6-FE05-4E77-BDB1-137F61148D7D}" srcOrd="0" destOrd="0" presId="urn:microsoft.com/office/officeart/2005/8/layout/hProcess4"/>
    <dgm:cxn modelId="{3671A5AC-A65A-4362-976A-592EEEB91380}" type="presParOf" srcId="{9F0D6A6B-FF37-4607-B2DA-CEF2DD4E6596}" destId="{03A4C9FC-5E20-41DD-BA04-97D5A4928F6C}" srcOrd="1" destOrd="0" presId="urn:microsoft.com/office/officeart/2005/8/layout/hProcess4"/>
    <dgm:cxn modelId="{C9CA3BA5-D2EB-40D3-84BE-568B2111E8AB}" type="presParOf" srcId="{9F0D6A6B-FF37-4607-B2DA-CEF2DD4E6596}" destId="{603F7663-FD40-44E8-80C1-6368365FFF6B}" srcOrd="2" destOrd="0" presId="urn:microsoft.com/office/officeart/2005/8/layout/hProcess4"/>
    <dgm:cxn modelId="{C696D4C4-EECB-4F04-B6F3-0D202C1B825B}" type="presParOf" srcId="{603F7663-FD40-44E8-80C1-6368365FFF6B}" destId="{C428D37E-8D7C-4C88-A679-79AD76D72FEB}" srcOrd="0" destOrd="0" presId="urn:microsoft.com/office/officeart/2005/8/layout/hProcess4"/>
    <dgm:cxn modelId="{B33D8E5D-5047-4B9C-BC18-22AF61BA36B1}" type="presParOf" srcId="{C428D37E-8D7C-4C88-A679-79AD76D72FEB}" destId="{CA03A069-D969-4514-BD48-0D55BF66E1F3}" srcOrd="0" destOrd="0" presId="urn:microsoft.com/office/officeart/2005/8/layout/hProcess4"/>
    <dgm:cxn modelId="{93894CD3-B835-4E88-A991-0CAB08276219}" type="presParOf" srcId="{C428D37E-8D7C-4C88-A679-79AD76D72FEB}" destId="{D975E971-91EF-46D0-9660-3DD136660729}" srcOrd="1" destOrd="0" presId="urn:microsoft.com/office/officeart/2005/8/layout/hProcess4"/>
    <dgm:cxn modelId="{64909CF5-6B8E-4DDF-834B-1FB01213027B}" type="presParOf" srcId="{C428D37E-8D7C-4C88-A679-79AD76D72FEB}" destId="{522E4CA3-026E-4916-A0B2-070C36B31810}" srcOrd="2" destOrd="0" presId="urn:microsoft.com/office/officeart/2005/8/layout/hProcess4"/>
    <dgm:cxn modelId="{409739B0-EC7C-4E3A-8117-44AEC9E556CA}" type="presParOf" srcId="{C428D37E-8D7C-4C88-A679-79AD76D72FEB}" destId="{79EDAB16-1593-42BF-80A7-5BCC3441CB8C}" srcOrd="3" destOrd="0" presId="urn:microsoft.com/office/officeart/2005/8/layout/hProcess4"/>
    <dgm:cxn modelId="{5D82F9AE-8274-41F4-B336-DC633D005176}" type="presParOf" srcId="{C428D37E-8D7C-4C88-A679-79AD76D72FEB}" destId="{A18573EF-980F-48BB-AC41-E6F5A38349A7}" srcOrd="4" destOrd="0" presId="urn:microsoft.com/office/officeart/2005/8/layout/hProcess4"/>
    <dgm:cxn modelId="{C8306309-83E8-437B-8074-F00B89C59830}" type="presParOf" srcId="{603F7663-FD40-44E8-80C1-6368365FFF6B}" destId="{D3035E91-D6D8-4102-9E90-3D579ADD3977}" srcOrd="1" destOrd="0" presId="urn:microsoft.com/office/officeart/2005/8/layout/hProcess4"/>
    <dgm:cxn modelId="{713EEB0C-2A03-4928-846B-EBEDD6A3C9FB}" type="presParOf" srcId="{603F7663-FD40-44E8-80C1-6368365FFF6B}" destId="{7752AC12-9F7B-4445-98A2-A4F3153516D5}" srcOrd="2" destOrd="0" presId="urn:microsoft.com/office/officeart/2005/8/layout/hProcess4"/>
    <dgm:cxn modelId="{9D10E1B2-547A-4035-B94F-7EE7388291A3}" type="presParOf" srcId="{7752AC12-9F7B-4445-98A2-A4F3153516D5}" destId="{F827424D-1D7F-4486-9E23-C5627A5C9A75}" srcOrd="0" destOrd="0" presId="urn:microsoft.com/office/officeart/2005/8/layout/hProcess4"/>
    <dgm:cxn modelId="{7D2A0307-6470-487A-B025-3BB7178DC97A}" type="presParOf" srcId="{7752AC12-9F7B-4445-98A2-A4F3153516D5}" destId="{98B6ADB6-3892-4091-A66E-4515F4C35AFB}" srcOrd="1" destOrd="0" presId="urn:microsoft.com/office/officeart/2005/8/layout/hProcess4"/>
    <dgm:cxn modelId="{7EFC16BD-240F-4CD1-AB10-D2D4EFAEC721}" type="presParOf" srcId="{7752AC12-9F7B-4445-98A2-A4F3153516D5}" destId="{47B37403-FD9B-43E9-9E8B-E8ADCC2554B2}" srcOrd="2" destOrd="0" presId="urn:microsoft.com/office/officeart/2005/8/layout/hProcess4"/>
    <dgm:cxn modelId="{1319AECA-C5EB-4E48-BDF5-AFB997A53039}" type="presParOf" srcId="{7752AC12-9F7B-4445-98A2-A4F3153516D5}" destId="{926E0316-EDC4-439E-BFAC-07665946F1A8}" srcOrd="3" destOrd="0" presId="urn:microsoft.com/office/officeart/2005/8/layout/hProcess4"/>
    <dgm:cxn modelId="{1B82089B-B7EE-47A9-AB32-07A404428D0B}" type="presParOf" srcId="{7752AC12-9F7B-4445-98A2-A4F3153516D5}" destId="{9521E469-B2D9-4C08-8CD0-B57B802FF92F}" srcOrd="4" destOrd="0" presId="urn:microsoft.com/office/officeart/2005/8/layout/hProcess4"/>
    <dgm:cxn modelId="{0FC4B0F5-4CAB-456A-9490-FAA7404CC725}" type="presParOf" srcId="{603F7663-FD40-44E8-80C1-6368365FFF6B}" destId="{B204C94C-069B-4DF5-9484-3AAB31E85540}" srcOrd="3" destOrd="0" presId="urn:microsoft.com/office/officeart/2005/8/layout/hProcess4"/>
    <dgm:cxn modelId="{9FF27FC6-59F3-4D2C-9EBA-B65E38604BE0}" type="presParOf" srcId="{603F7663-FD40-44E8-80C1-6368365FFF6B}" destId="{18DB482A-FA78-4F0C-AE55-B3114848D390}" srcOrd="4" destOrd="0" presId="urn:microsoft.com/office/officeart/2005/8/layout/hProcess4"/>
    <dgm:cxn modelId="{646E9891-AF90-4862-8D58-9F9A84BDB9BA}" type="presParOf" srcId="{18DB482A-FA78-4F0C-AE55-B3114848D390}" destId="{5AE01816-26C6-4381-A546-FCF7ECB7AE91}" srcOrd="0" destOrd="0" presId="urn:microsoft.com/office/officeart/2005/8/layout/hProcess4"/>
    <dgm:cxn modelId="{04BB435F-C288-4177-B065-17B616C2756C}" type="presParOf" srcId="{18DB482A-FA78-4F0C-AE55-B3114848D390}" destId="{40292853-9E63-48AD-8654-0293E03937F1}" srcOrd="1" destOrd="0" presId="urn:microsoft.com/office/officeart/2005/8/layout/hProcess4"/>
    <dgm:cxn modelId="{3A1E84F3-9878-4820-AD14-DC1FB29BB4CD}" type="presParOf" srcId="{18DB482A-FA78-4F0C-AE55-B3114848D390}" destId="{EE85E9A1-49A1-47B0-8E71-A4A14BEFF817}" srcOrd="2" destOrd="0" presId="urn:microsoft.com/office/officeart/2005/8/layout/hProcess4"/>
    <dgm:cxn modelId="{5E975A53-3C61-4C63-8142-C6CBCD47C6CC}" type="presParOf" srcId="{18DB482A-FA78-4F0C-AE55-B3114848D390}" destId="{C0C8F9D8-D8E9-497D-A27B-31D65239C55B}" srcOrd="3" destOrd="0" presId="urn:microsoft.com/office/officeart/2005/8/layout/hProcess4"/>
    <dgm:cxn modelId="{7BC15C4F-CC51-4265-845C-CE7DDAC52C75}" type="presParOf" srcId="{18DB482A-FA78-4F0C-AE55-B3114848D390}" destId="{5BA8A547-E070-4FEF-991F-23A5BCE3650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CC464-3C96-4B60-9B25-3172498E6973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DB6AF454-3FF2-4AEA-91FA-DEE6CDA73BCC}">
      <dgm:prSet phldrT="[Text]"/>
      <dgm:spPr/>
      <dgm:t>
        <a:bodyPr/>
        <a:lstStyle/>
        <a:p>
          <a:r>
            <a:rPr lang="en-US" dirty="0"/>
            <a:t>Builder </a:t>
          </a:r>
          <a:br>
            <a:rPr lang="en-US" dirty="0"/>
          </a:br>
          <a:r>
            <a:rPr lang="en-US" dirty="0"/>
            <a:t>Architect Designer</a:t>
          </a:r>
        </a:p>
      </dgm:t>
    </dgm:pt>
    <dgm:pt modelId="{54353D9F-3E55-4FAD-B54D-9243C83B7BB5}" type="parTrans" cxnId="{BEBA70B2-ED0E-4F70-BC9F-CE3483E19843}">
      <dgm:prSet/>
      <dgm:spPr/>
      <dgm:t>
        <a:bodyPr/>
        <a:lstStyle/>
        <a:p>
          <a:endParaRPr lang="en-US"/>
        </a:p>
      </dgm:t>
    </dgm:pt>
    <dgm:pt modelId="{98FEA9E1-3B28-4441-8B34-CC12C142FCEA}" type="sibTrans" cxnId="{BEBA70B2-ED0E-4F70-BC9F-CE3483E19843}">
      <dgm:prSet/>
      <dgm:spPr/>
      <dgm:t>
        <a:bodyPr/>
        <a:lstStyle/>
        <a:p>
          <a:endParaRPr lang="en-US"/>
        </a:p>
      </dgm:t>
    </dgm:pt>
    <dgm:pt modelId="{9C1957D7-B48B-44C6-B20A-BD6E17D0B76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Plan Reviewer</a:t>
          </a:r>
        </a:p>
      </dgm:t>
    </dgm:pt>
    <dgm:pt modelId="{4AF414B1-FAB9-4C4A-A678-4E0BE2BD48D5}" type="parTrans" cxnId="{E264DD14-99D0-49A9-B5CC-6865B7FE60F6}">
      <dgm:prSet/>
      <dgm:spPr/>
      <dgm:t>
        <a:bodyPr/>
        <a:lstStyle/>
        <a:p>
          <a:endParaRPr lang="en-US"/>
        </a:p>
      </dgm:t>
    </dgm:pt>
    <dgm:pt modelId="{E642ABF9-69A0-49FF-9E22-CC09A194B7D1}" type="sibTrans" cxnId="{E264DD14-99D0-49A9-B5CC-6865B7FE60F6}">
      <dgm:prSet/>
      <dgm:spPr/>
      <dgm:t>
        <a:bodyPr/>
        <a:lstStyle/>
        <a:p>
          <a:endParaRPr lang="en-US"/>
        </a:p>
      </dgm:t>
    </dgm:pt>
    <dgm:pt modelId="{830A92C3-1DDB-42B1-817B-4AE71CCC14EB}">
      <dgm:prSet phldrT="[Text]"/>
      <dgm:spPr/>
      <dgm:t>
        <a:bodyPr/>
        <a:lstStyle/>
        <a:p>
          <a:r>
            <a:rPr lang="en-US" dirty="0"/>
            <a:t>Field Inspector</a:t>
          </a:r>
        </a:p>
      </dgm:t>
    </dgm:pt>
    <dgm:pt modelId="{0A605AD0-A3E1-472A-A15D-B03E5C251D16}" type="parTrans" cxnId="{35AFB708-3923-4FA7-BA75-0D4C32174711}">
      <dgm:prSet/>
      <dgm:spPr/>
      <dgm:t>
        <a:bodyPr/>
        <a:lstStyle/>
        <a:p>
          <a:endParaRPr lang="en-US"/>
        </a:p>
      </dgm:t>
    </dgm:pt>
    <dgm:pt modelId="{8A7E4F8B-162C-4C98-91B3-5D3529C6EA69}" type="sibTrans" cxnId="{35AFB708-3923-4FA7-BA75-0D4C32174711}">
      <dgm:prSet/>
      <dgm:spPr/>
      <dgm:t>
        <a:bodyPr/>
        <a:lstStyle/>
        <a:p>
          <a:endParaRPr lang="en-US"/>
        </a:p>
      </dgm:t>
    </dgm:pt>
    <dgm:pt modelId="{CAF7A39C-5BB1-4570-B4F0-90072A0B91AB}" type="pres">
      <dgm:prSet presAssocID="{630CC464-3C96-4B60-9B25-3172498E6973}" presName="Name0" presStyleCnt="0">
        <dgm:presLayoutVars>
          <dgm:dir/>
          <dgm:animLvl val="lvl"/>
          <dgm:resizeHandles val="exact"/>
        </dgm:presLayoutVars>
      </dgm:prSet>
      <dgm:spPr/>
    </dgm:pt>
    <dgm:pt modelId="{08EE656D-7A0B-4BF8-BE47-5A6185EF09C4}" type="pres">
      <dgm:prSet presAssocID="{DB6AF454-3FF2-4AEA-91FA-DEE6CDA73BC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0A8901-0944-4223-AE99-CB67B966B6C3}" type="pres">
      <dgm:prSet presAssocID="{98FEA9E1-3B28-4441-8B34-CC12C142FCEA}" presName="parTxOnlySpace" presStyleCnt="0"/>
      <dgm:spPr/>
    </dgm:pt>
    <dgm:pt modelId="{97104CD8-CF87-4520-9C68-4135B8F6E2E6}" type="pres">
      <dgm:prSet presAssocID="{9C1957D7-B48B-44C6-B20A-BD6E17D0B76B}" presName="parTxOnly" presStyleLbl="node1" presStyleIdx="1" presStyleCnt="3" custLinFactNeighborX="9713" custLinFactNeighborY="-2531">
        <dgm:presLayoutVars>
          <dgm:chMax val="0"/>
          <dgm:chPref val="0"/>
          <dgm:bulletEnabled val="1"/>
        </dgm:presLayoutVars>
      </dgm:prSet>
      <dgm:spPr/>
    </dgm:pt>
    <dgm:pt modelId="{7752295B-830F-4773-AB67-46AB3BC94CC7}" type="pres">
      <dgm:prSet presAssocID="{E642ABF9-69A0-49FF-9E22-CC09A194B7D1}" presName="parTxOnlySpace" presStyleCnt="0"/>
      <dgm:spPr/>
    </dgm:pt>
    <dgm:pt modelId="{D02CE508-DCD7-4DEF-A664-57A8121B962D}" type="pres">
      <dgm:prSet presAssocID="{830A92C3-1DDB-42B1-817B-4AE71CCC14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5AFB708-3923-4FA7-BA75-0D4C32174711}" srcId="{630CC464-3C96-4B60-9B25-3172498E6973}" destId="{830A92C3-1DDB-42B1-817B-4AE71CCC14EB}" srcOrd="2" destOrd="0" parTransId="{0A605AD0-A3E1-472A-A15D-B03E5C251D16}" sibTransId="{8A7E4F8B-162C-4C98-91B3-5D3529C6EA69}"/>
    <dgm:cxn modelId="{E264DD14-99D0-49A9-B5CC-6865B7FE60F6}" srcId="{630CC464-3C96-4B60-9B25-3172498E6973}" destId="{9C1957D7-B48B-44C6-B20A-BD6E17D0B76B}" srcOrd="1" destOrd="0" parTransId="{4AF414B1-FAB9-4C4A-A678-4E0BE2BD48D5}" sibTransId="{E642ABF9-69A0-49FF-9E22-CC09A194B7D1}"/>
    <dgm:cxn modelId="{87A52A7F-2048-4A36-88B9-AA2964594A05}" type="presOf" srcId="{DB6AF454-3FF2-4AEA-91FA-DEE6CDA73BCC}" destId="{08EE656D-7A0B-4BF8-BE47-5A6185EF09C4}" srcOrd="0" destOrd="0" presId="urn:microsoft.com/office/officeart/2005/8/layout/chevron1"/>
    <dgm:cxn modelId="{7958ED88-C540-475A-A968-568F0738446F}" type="presOf" srcId="{630CC464-3C96-4B60-9B25-3172498E6973}" destId="{CAF7A39C-5BB1-4570-B4F0-90072A0B91AB}" srcOrd="0" destOrd="0" presId="urn:microsoft.com/office/officeart/2005/8/layout/chevron1"/>
    <dgm:cxn modelId="{F7C93F89-EC06-4D32-9AA6-2C2D6FA63712}" type="presOf" srcId="{9C1957D7-B48B-44C6-B20A-BD6E17D0B76B}" destId="{97104CD8-CF87-4520-9C68-4135B8F6E2E6}" srcOrd="0" destOrd="0" presId="urn:microsoft.com/office/officeart/2005/8/layout/chevron1"/>
    <dgm:cxn modelId="{5BB33B96-2D7E-43A3-9476-62047C2FA6B1}" type="presOf" srcId="{830A92C3-1DDB-42B1-817B-4AE71CCC14EB}" destId="{D02CE508-DCD7-4DEF-A664-57A8121B962D}" srcOrd="0" destOrd="0" presId="urn:microsoft.com/office/officeart/2005/8/layout/chevron1"/>
    <dgm:cxn modelId="{BEBA70B2-ED0E-4F70-BC9F-CE3483E19843}" srcId="{630CC464-3C96-4B60-9B25-3172498E6973}" destId="{DB6AF454-3FF2-4AEA-91FA-DEE6CDA73BCC}" srcOrd="0" destOrd="0" parTransId="{54353D9F-3E55-4FAD-B54D-9243C83B7BB5}" sibTransId="{98FEA9E1-3B28-4441-8B34-CC12C142FCEA}"/>
    <dgm:cxn modelId="{4C34AB94-8C9A-4E86-A1DD-F75C691C0A0E}" type="presParOf" srcId="{CAF7A39C-5BB1-4570-B4F0-90072A0B91AB}" destId="{08EE656D-7A0B-4BF8-BE47-5A6185EF09C4}" srcOrd="0" destOrd="0" presId="urn:microsoft.com/office/officeart/2005/8/layout/chevron1"/>
    <dgm:cxn modelId="{2EEB6EBF-9E2C-4BA2-A098-0E74F5DEEA39}" type="presParOf" srcId="{CAF7A39C-5BB1-4570-B4F0-90072A0B91AB}" destId="{730A8901-0944-4223-AE99-CB67B966B6C3}" srcOrd="1" destOrd="0" presId="urn:microsoft.com/office/officeart/2005/8/layout/chevron1"/>
    <dgm:cxn modelId="{A8587677-05ED-4A8B-B62F-398C7CF292B8}" type="presParOf" srcId="{CAF7A39C-5BB1-4570-B4F0-90072A0B91AB}" destId="{97104CD8-CF87-4520-9C68-4135B8F6E2E6}" srcOrd="2" destOrd="0" presId="urn:microsoft.com/office/officeart/2005/8/layout/chevron1"/>
    <dgm:cxn modelId="{A9725717-F54E-40D5-A1D5-2644A88588AF}" type="presParOf" srcId="{CAF7A39C-5BB1-4570-B4F0-90072A0B91AB}" destId="{7752295B-830F-4773-AB67-46AB3BC94CC7}" srcOrd="3" destOrd="0" presId="urn:microsoft.com/office/officeart/2005/8/layout/chevron1"/>
    <dgm:cxn modelId="{7D42112F-D3FE-4FC5-B7B1-B65B16236EA8}" type="presParOf" srcId="{CAF7A39C-5BB1-4570-B4F0-90072A0B91AB}" destId="{D02CE508-DCD7-4DEF-A664-57A8121B96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76B97D-2D6E-4B4C-966E-7F14F3DCF6F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F6EBC2-6570-40AF-BFE0-E655D2AB8E7D}">
      <dgm:prSet phldrT="[Text]"/>
      <dgm:spPr>
        <a:xfrm>
          <a:off x="152259" y="2729348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</a:t>
          </a:r>
        </a:p>
      </dgm:t>
    </dgm:pt>
    <dgm:pt modelId="{E75766E5-DC7F-4740-914A-B442D6F13A95}" type="parTrans" cxnId="{DF75F9E6-92BC-47F4-931C-AF8AB777CFF2}">
      <dgm:prSet/>
      <dgm:spPr/>
      <dgm:t>
        <a:bodyPr/>
        <a:lstStyle/>
        <a:p>
          <a:endParaRPr lang="en-US"/>
        </a:p>
      </dgm:t>
    </dgm:pt>
    <dgm:pt modelId="{EA53EC25-2C7B-456B-99C4-4A612AE93DCB}" type="sibTrans" cxnId="{DF75F9E6-92BC-47F4-931C-AF8AB777CFF2}">
      <dgm:prSet/>
      <dgm:spPr/>
      <dgm:t>
        <a:bodyPr/>
        <a:lstStyle/>
        <a:p>
          <a:endParaRPr lang="en-US"/>
        </a:p>
      </dgm:t>
    </dgm:pt>
    <dgm:pt modelId="{7D1BCC0A-A6D1-43D0-86F5-1A5D354AC838}">
      <dgm:prSet phldrT="[Text]"/>
      <dgm:spPr>
        <a:xfrm>
          <a:off x="1847560" y="2309844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Building Envelope Components</a:t>
          </a:r>
        </a:p>
      </dgm:t>
    </dgm:pt>
    <dgm:pt modelId="{E0B1690C-42AA-4E90-B538-F5FDF3CB77B5}" type="parTrans" cxnId="{8FB967F8-48B9-4754-B3B4-91E5D8DA79F3}">
      <dgm:prSet/>
      <dgm:spPr/>
      <dgm:t>
        <a:bodyPr/>
        <a:lstStyle/>
        <a:p>
          <a:endParaRPr lang="en-US"/>
        </a:p>
      </dgm:t>
    </dgm:pt>
    <dgm:pt modelId="{BC48BB1D-BFE7-4AF2-9A9D-85900B4E7D6B}" type="sibTrans" cxnId="{8FB967F8-48B9-4754-B3B4-91E5D8DA79F3}">
      <dgm:prSet/>
      <dgm:spPr/>
      <dgm:t>
        <a:bodyPr/>
        <a:lstStyle/>
        <a:p>
          <a:endParaRPr lang="en-US"/>
        </a:p>
      </dgm:t>
    </dgm:pt>
    <dgm:pt modelId="{C1CF19F7-1FF0-44F4-9FA5-7B439DE176D7}">
      <dgm:prSet phldrT="[Text]"/>
      <dgm:spPr>
        <a:xfrm>
          <a:off x="3542861" y="1890340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Lighting</a:t>
          </a:r>
        </a:p>
      </dgm:t>
    </dgm:pt>
    <dgm:pt modelId="{AB836D09-CBEC-4269-8EE2-C9A7DCD30D6A}" type="parTrans" cxnId="{9E450382-BFA2-4AD6-A858-B051B7389EA8}">
      <dgm:prSet/>
      <dgm:spPr/>
      <dgm:t>
        <a:bodyPr/>
        <a:lstStyle/>
        <a:p>
          <a:endParaRPr lang="en-US"/>
        </a:p>
      </dgm:t>
    </dgm:pt>
    <dgm:pt modelId="{DC3EDF9C-96AA-44BE-B459-DABEF3C907CD}" type="sibTrans" cxnId="{9E450382-BFA2-4AD6-A858-B051B7389EA8}">
      <dgm:prSet/>
      <dgm:spPr/>
      <dgm:t>
        <a:bodyPr/>
        <a:lstStyle/>
        <a:p>
          <a:endParaRPr lang="en-US"/>
        </a:p>
      </dgm:t>
    </dgm:pt>
    <dgm:pt modelId="{B4A44252-E788-43A8-98C6-2B7AEE649A7E}">
      <dgm:prSet phldrT="[Text]"/>
      <dgm:spPr>
        <a:xfrm>
          <a:off x="5238162" y="1470836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Mechanical</a:t>
          </a:r>
        </a:p>
      </dgm:t>
    </dgm:pt>
    <dgm:pt modelId="{71F1AA4D-ADAB-41AE-9348-0D3F81DBEA03}" type="parTrans" cxnId="{418D6811-0FDF-4112-964C-48229834649C}">
      <dgm:prSet/>
      <dgm:spPr/>
      <dgm:t>
        <a:bodyPr/>
        <a:lstStyle/>
        <a:p>
          <a:endParaRPr lang="en-US"/>
        </a:p>
      </dgm:t>
    </dgm:pt>
    <dgm:pt modelId="{E6897344-3A49-4600-A1E9-711C30885F20}" type="sibTrans" cxnId="{418D6811-0FDF-4112-964C-48229834649C}">
      <dgm:prSet/>
      <dgm:spPr/>
      <dgm:t>
        <a:bodyPr/>
        <a:lstStyle/>
        <a:p>
          <a:endParaRPr lang="en-US"/>
        </a:p>
      </dgm:t>
    </dgm:pt>
    <dgm:pt modelId="{1A308093-456B-4637-B959-E060C5FE1045}">
      <dgm:prSet phldrT="[Text]"/>
      <dgm:spPr>
        <a:xfrm>
          <a:off x="6933463" y="1051332"/>
          <a:ext cx="1384828" cy="12138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Requirements Reports</a:t>
          </a:r>
        </a:p>
      </dgm:t>
    </dgm:pt>
    <dgm:pt modelId="{DD1CF415-CCAC-4214-9F9C-F8143CB67E7E}" type="parTrans" cxnId="{CB888629-3554-4A53-A795-44E67269EF67}">
      <dgm:prSet/>
      <dgm:spPr/>
      <dgm:t>
        <a:bodyPr/>
        <a:lstStyle/>
        <a:p>
          <a:endParaRPr lang="en-US"/>
        </a:p>
      </dgm:t>
    </dgm:pt>
    <dgm:pt modelId="{05B637F1-165E-4D33-8B79-8E6126E8087C}" type="sibTrans" cxnId="{CB888629-3554-4A53-A795-44E67269EF67}">
      <dgm:prSet/>
      <dgm:spPr/>
      <dgm:t>
        <a:bodyPr/>
        <a:lstStyle/>
        <a:p>
          <a:endParaRPr lang="en-US"/>
        </a:p>
      </dgm:t>
    </dgm:pt>
    <dgm:pt modelId="{4A3EF4D7-EF89-405E-BCE3-4B1236D0AAAE}" type="pres">
      <dgm:prSet presAssocID="{CE76B97D-2D6E-4B4C-966E-7F14F3DCF6F3}" presName="rootnode" presStyleCnt="0">
        <dgm:presLayoutVars>
          <dgm:chMax/>
          <dgm:chPref/>
          <dgm:dir/>
          <dgm:animLvl val="lvl"/>
        </dgm:presLayoutVars>
      </dgm:prSet>
      <dgm:spPr/>
    </dgm:pt>
    <dgm:pt modelId="{80E7040B-33A0-41DC-ABFE-5C764936F78F}" type="pres">
      <dgm:prSet presAssocID="{4EF6EBC2-6570-40AF-BFE0-E655D2AB8E7D}" presName="composite" presStyleCnt="0"/>
      <dgm:spPr/>
    </dgm:pt>
    <dgm:pt modelId="{54B92496-8396-4ED8-A4BB-60643EFB243A}" type="pres">
      <dgm:prSet presAssocID="{4EF6EBC2-6570-40AF-BFE0-E655D2AB8E7D}" presName="LShape" presStyleLbl="alignNode1" presStyleIdx="0" presStyleCnt="9"/>
      <dgm:spPr>
        <a:xfrm rot="5400000">
          <a:off x="306136" y="2271037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1AB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17DA767-6B8E-46E8-8F5C-F096FD9C1164}" type="pres">
      <dgm:prSet presAssocID="{4EF6EBC2-6570-40AF-BFE0-E655D2AB8E7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5FE2853-19D2-4AA8-9049-0065EDFACFF5}" type="pres">
      <dgm:prSet presAssocID="{4EF6EBC2-6570-40AF-BFE0-E655D2AB8E7D}" presName="Triangle" presStyleLbl="alignNode1" presStyleIdx="1" presStyleCnt="9"/>
      <dgm:spPr>
        <a:xfrm>
          <a:off x="1275799" y="2158109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742531"/>
            <a:satOff val="0"/>
            <a:lumOff val="-3113"/>
            <a:alphaOff val="0"/>
          </a:srgbClr>
        </a:solidFill>
        <a:ln w="25400" cap="flat" cmpd="sng" algn="ctr">
          <a:solidFill>
            <a:srgbClr val="F1AB00">
              <a:hueOff val="742531"/>
              <a:satOff val="0"/>
              <a:lumOff val="-3113"/>
              <a:alphaOff val="0"/>
            </a:srgbClr>
          </a:solidFill>
          <a:prstDash val="solid"/>
        </a:ln>
        <a:effectLst/>
      </dgm:spPr>
    </dgm:pt>
    <dgm:pt modelId="{A7994F2A-44C2-4672-90E5-8E29DEED6AA8}" type="pres">
      <dgm:prSet presAssocID="{EA53EC25-2C7B-456B-99C4-4A612AE93DCB}" presName="sibTrans" presStyleCnt="0"/>
      <dgm:spPr/>
    </dgm:pt>
    <dgm:pt modelId="{72E6F756-1561-4BFA-B0F6-87D881E3499F}" type="pres">
      <dgm:prSet presAssocID="{EA53EC25-2C7B-456B-99C4-4A612AE93DCB}" presName="space" presStyleCnt="0"/>
      <dgm:spPr/>
    </dgm:pt>
    <dgm:pt modelId="{3E330294-CEB4-4E0C-A21E-DE38CD75DBC5}" type="pres">
      <dgm:prSet presAssocID="{7D1BCC0A-A6D1-43D0-86F5-1A5D354AC838}" presName="composite" presStyleCnt="0"/>
      <dgm:spPr/>
    </dgm:pt>
    <dgm:pt modelId="{FE4A0ADE-7DDA-47C9-AA14-90D90A35674E}" type="pres">
      <dgm:prSet presAssocID="{7D1BCC0A-A6D1-43D0-86F5-1A5D354AC838}" presName="LShape" presStyleLbl="alignNode1" presStyleIdx="2" presStyleCnt="9"/>
      <dgm:spPr>
        <a:xfrm rot="5400000">
          <a:off x="2001437" y="1851533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1485062"/>
            <a:satOff val="0"/>
            <a:lumOff val="-6226"/>
            <a:alphaOff val="0"/>
          </a:srgbClr>
        </a:solidFill>
        <a:ln w="25400" cap="flat" cmpd="sng" algn="ctr">
          <a:solidFill>
            <a:srgbClr val="F1AB00">
              <a:hueOff val="1485062"/>
              <a:satOff val="0"/>
              <a:lumOff val="-6226"/>
              <a:alphaOff val="0"/>
            </a:srgbClr>
          </a:solidFill>
          <a:prstDash val="solid"/>
        </a:ln>
        <a:effectLst/>
      </dgm:spPr>
    </dgm:pt>
    <dgm:pt modelId="{8662EC44-A01B-4926-AF1A-95DDEC446BBE}" type="pres">
      <dgm:prSet presAssocID="{7D1BCC0A-A6D1-43D0-86F5-1A5D354AC83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432835-FC0A-4A89-84E0-B2722D2BB739}" type="pres">
      <dgm:prSet presAssocID="{7D1BCC0A-A6D1-43D0-86F5-1A5D354AC838}" presName="Triangle" presStyleLbl="alignNode1" presStyleIdx="3" presStyleCnt="9" custLinFactNeighborY="-5745"/>
      <dgm:spPr>
        <a:xfrm>
          <a:off x="2971100" y="1723594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2227593"/>
            <a:satOff val="0"/>
            <a:lumOff val="-9338"/>
            <a:alphaOff val="0"/>
          </a:srgbClr>
        </a:solidFill>
        <a:ln w="25400" cap="flat" cmpd="sng" algn="ctr">
          <a:solidFill>
            <a:srgbClr val="F1AB00">
              <a:hueOff val="2227593"/>
              <a:satOff val="0"/>
              <a:lumOff val="-9338"/>
              <a:alphaOff val="0"/>
            </a:srgbClr>
          </a:solidFill>
          <a:prstDash val="solid"/>
        </a:ln>
        <a:effectLst/>
      </dgm:spPr>
    </dgm:pt>
    <dgm:pt modelId="{BE6F224C-1225-47AC-AD89-401C2520FE85}" type="pres">
      <dgm:prSet presAssocID="{BC48BB1D-BFE7-4AF2-9A9D-85900B4E7D6B}" presName="sibTrans" presStyleCnt="0"/>
      <dgm:spPr/>
    </dgm:pt>
    <dgm:pt modelId="{A6FB38D2-0936-45F0-B554-90B60DCF3B0D}" type="pres">
      <dgm:prSet presAssocID="{BC48BB1D-BFE7-4AF2-9A9D-85900B4E7D6B}" presName="space" presStyleCnt="0"/>
      <dgm:spPr/>
    </dgm:pt>
    <dgm:pt modelId="{ADDAA669-2906-4288-AE31-C53F8246C126}" type="pres">
      <dgm:prSet presAssocID="{C1CF19F7-1FF0-44F4-9FA5-7B439DE176D7}" presName="composite" presStyleCnt="0"/>
      <dgm:spPr/>
    </dgm:pt>
    <dgm:pt modelId="{9AF9088C-5D1C-4A24-B1E1-F6F8846ECF48}" type="pres">
      <dgm:prSet presAssocID="{C1CF19F7-1FF0-44F4-9FA5-7B439DE176D7}" presName="LShape" presStyleLbl="alignNode1" presStyleIdx="4" presStyleCnt="9"/>
      <dgm:spPr>
        <a:xfrm rot="5400000">
          <a:off x="3696738" y="1432029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2970125"/>
            <a:satOff val="0"/>
            <a:lumOff val="-12451"/>
            <a:alphaOff val="0"/>
          </a:srgbClr>
        </a:solidFill>
        <a:ln w="25400" cap="flat" cmpd="sng" algn="ctr">
          <a:solidFill>
            <a:srgbClr val="F1AB00">
              <a:hueOff val="2970125"/>
              <a:satOff val="0"/>
              <a:lumOff val="-12451"/>
              <a:alphaOff val="0"/>
            </a:srgbClr>
          </a:solidFill>
          <a:prstDash val="solid"/>
        </a:ln>
        <a:effectLst/>
      </dgm:spPr>
    </dgm:pt>
    <dgm:pt modelId="{D41ED4E6-F6CB-41B7-B413-EE3878C42247}" type="pres">
      <dgm:prSet presAssocID="{C1CF19F7-1FF0-44F4-9FA5-7B439DE176D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F1415F4-EEBF-478B-9415-408E3EF8F9F9}" type="pres">
      <dgm:prSet presAssocID="{C1CF19F7-1FF0-44F4-9FA5-7B439DE176D7}" presName="Triangle" presStyleLbl="alignNode1" presStyleIdx="5" presStyleCnt="9"/>
      <dgm:spPr>
        <a:xfrm>
          <a:off x="4666401" y="1319101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3712656"/>
            <a:satOff val="0"/>
            <a:lumOff val="-15564"/>
            <a:alphaOff val="0"/>
          </a:srgbClr>
        </a:solidFill>
        <a:ln w="25400" cap="flat" cmpd="sng" algn="ctr">
          <a:solidFill>
            <a:srgbClr val="F1AB00">
              <a:hueOff val="3712656"/>
              <a:satOff val="0"/>
              <a:lumOff val="-15564"/>
              <a:alphaOff val="0"/>
            </a:srgbClr>
          </a:solidFill>
          <a:prstDash val="solid"/>
        </a:ln>
        <a:effectLst/>
      </dgm:spPr>
    </dgm:pt>
    <dgm:pt modelId="{5092F8EF-A12F-4740-8DFF-29D51AD633D8}" type="pres">
      <dgm:prSet presAssocID="{DC3EDF9C-96AA-44BE-B459-DABEF3C907CD}" presName="sibTrans" presStyleCnt="0"/>
      <dgm:spPr/>
    </dgm:pt>
    <dgm:pt modelId="{FDCE36CF-A3AD-4C4F-97F2-DBBF2AB01089}" type="pres">
      <dgm:prSet presAssocID="{DC3EDF9C-96AA-44BE-B459-DABEF3C907CD}" presName="space" presStyleCnt="0"/>
      <dgm:spPr/>
    </dgm:pt>
    <dgm:pt modelId="{3BE3D7F4-7306-43EB-B0FF-14368CBB2129}" type="pres">
      <dgm:prSet presAssocID="{B4A44252-E788-43A8-98C6-2B7AEE649A7E}" presName="composite" presStyleCnt="0"/>
      <dgm:spPr/>
    </dgm:pt>
    <dgm:pt modelId="{30D22FE5-301F-4591-964E-AD7FFBFAD54B}" type="pres">
      <dgm:prSet presAssocID="{B4A44252-E788-43A8-98C6-2B7AEE649A7E}" presName="LShape" presStyleLbl="alignNode1" presStyleIdx="6" presStyleCnt="9"/>
      <dgm:spPr>
        <a:xfrm rot="5400000">
          <a:off x="5392039" y="1012526"/>
          <a:ext cx="921837" cy="1533916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1AB00">
              <a:hueOff val="4455187"/>
              <a:satOff val="0"/>
              <a:lumOff val="-18677"/>
              <a:alphaOff val="0"/>
            </a:srgbClr>
          </a:solidFill>
          <a:prstDash val="solid"/>
        </a:ln>
        <a:effectLst/>
      </dgm:spPr>
    </dgm:pt>
    <dgm:pt modelId="{0E79FF8C-2E97-4852-8997-17B6821167F9}" type="pres">
      <dgm:prSet presAssocID="{B4A44252-E788-43A8-98C6-2B7AEE649A7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4637C5D-2A40-48BE-8188-F4C0633E1E10}" type="pres">
      <dgm:prSet presAssocID="{B4A44252-E788-43A8-98C6-2B7AEE649A7E}" presName="Triangle" presStyleLbl="alignNode1" presStyleIdx="7" presStyleCnt="9"/>
      <dgm:spPr>
        <a:xfrm>
          <a:off x="6361702" y="899597"/>
          <a:ext cx="261288" cy="261288"/>
        </a:xfrm>
        <a:prstGeom prst="triangle">
          <a:avLst>
            <a:gd name="adj" fmla="val 100000"/>
          </a:avLst>
        </a:prstGeom>
        <a:solidFill>
          <a:srgbClr val="F1AB00">
            <a:hueOff val="5197718"/>
            <a:satOff val="0"/>
            <a:lumOff val="-21789"/>
            <a:alphaOff val="0"/>
          </a:srgbClr>
        </a:solidFill>
        <a:ln w="25400" cap="flat" cmpd="sng" algn="ctr">
          <a:solidFill>
            <a:srgbClr val="F1AB00">
              <a:hueOff val="5197718"/>
              <a:satOff val="0"/>
              <a:lumOff val="-21789"/>
              <a:alphaOff val="0"/>
            </a:srgbClr>
          </a:solidFill>
          <a:prstDash val="solid"/>
        </a:ln>
        <a:effectLst/>
      </dgm:spPr>
    </dgm:pt>
    <dgm:pt modelId="{EF04C6E5-D8AE-45C2-9DE5-0AACDE846E11}" type="pres">
      <dgm:prSet presAssocID="{E6897344-3A49-4600-A1E9-711C30885F20}" presName="sibTrans" presStyleCnt="0"/>
      <dgm:spPr/>
    </dgm:pt>
    <dgm:pt modelId="{C327C7E4-A36B-422F-B0EC-DE546A30B8DC}" type="pres">
      <dgm:prSet presAssocID="{E6897344-3A49-4600-A1E9-711C30885F20}" presName="space" presStyleCnt="0"/>
      <dgm:spPr/>
    </dgm:pt>
    <dgm:pt modelId="{277CC39F-E4B3-4568-ADD9-9C8C4DE7E0F8}" type="pres">
      <dgm:prSet presAssocID="{1A308093-456B-4637-B959-E060C5FE1045}" presName="composite" presStyleCnt="0"/>
      <dgm:spPr/>
    </dgm:pt>
    <dgm:pt modelId="{D900D4AB-7107-4A2D-8C78-5D7F5E738746}" type="pres">
      <dgm:prSet presAssocID="{1A308093-456B-4637-B959-E060C5FE1045}" presName="LShape" presStyleLbl="alignNode1" presStyleIdx="8" presStyleCnt="9"/>
      <dgm:spPr>
        <a:xfrm rot="5400000">
          <a:off x="7087340" y="593022"/>
          <a:ext cx="921837" cy="153391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5940249"/>
            <a:satOff val="0"/>
            <a:lumOff val="-24902"/>
            <a:alphaOff val="0"/>
          </a:srgbClr>
        </a:solidFill>
        <a:ln w="25400" cap="flat" cmpd="sng" algn="ctr">
          <a:solidFill>
            <a:srgbClr val="F1AB00">
              <a:hueOff val="5940249"/>
              <a:satOff val="0"/>
              <a:lumOff val="-24902"/>
              <a:alphaOff val="0"/>
            </a:srgbClr>
          </a:solidFill>
          <a:prstDash val="solid"/>
        </a:ln>
        <a:effectLst/>
      </dgm:spPr>
    </dgm:pt>
    <dgm:pt modelId="{23F546D6-EA99-4164-BE75-008396038140}" type="pres">
      <dgm:prSet presAssocID="{1A308093-456B-4637-B959-E060C5FE104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18D6811-0FDF-4112-964C-48229834649C}" srcId="{CE76B97D-2D6E-4B4C-966E-7F14F3DCF6F3}" destId="{B4A44252-E788-43A8-98C6-2B7AEE649A7E}" srcOrd="3" destOrd="0" parTransId="{71F1AA4D-ADAB-41AE-9348-0D3F81DBEA03}" sibTransId="{E6897344-3A49-4600-A1E9-711C30885F20}"/>
    <dgm:cxn modelId="{CB888629-3554-4A53-A795-44E67269EF67}" srcId="{CE76B97D-2D6E-4B4C-966E-7F14F3DCF6F3}" destId="{1A308093-456B-4637-B959-E060C5FE1045}" srcOrd="4" destOrd="0" parTransId="{DD1CF415-CCAC-4214-9F9C-F8143CB67E7E}" sibTransId="{05B637F1-165E-4D33-8B79-8E6126E8087C}"/>
    <dgm:cxn modelId="{7AB1E52E-B80E-404C-88F3-1AFF65CBC365}" type="presOf" srcId="{1A308093-456B-4637-B959-E060C5FE1045}" destId="{23F546D6-EA99-4164-BE75-008396038140}" srcOrd="0" destOrd="0" presId="urn:microsoft.com/office/officeart/2009/3/layout/StepUpProcess"/>
    <dgm:cxn modelId="{73519F5C-5F90-49C0-9ED7-E6C1CA7DE6B9}" type="presOf" srcId="{7D1BCC0A-A6D1-43D0-86F5-1A5D354AC838}" destId="{8662EC44-A01B-4926-AF1A-95DDEC446BBE}" srcOrd="0" destOrd="0" presId="urn:microsoft.com/office/officeart/2009/3/layout/StepUpProcess"/>
    <dgm:cxn modelId="{482BC243-0740-4F93-90BB-67A1556C249D}" type="presOf" srcId="{B4A44252-E788-43A8-98C6-2B7AEE649A7E}" destId="{0E79FF8C-2E97-4852-8997-17B6821167F9}" srcOrd="0" destOrd="0" presId="urn:microsoft.com/office/officeart/2009/3/layout/StepUpProcess"/>
    <dgm:cxn modelId="{9E450382-BFA2-4AD6-A858-B051B7389EA8}" srcId="{CE76B97D-2D6E-4B4C-966E-7F14F3DCF6F3}" destId="{C1CF19F7-1FF0-44F4-9FA5-7B439DE176D7}" srcOrd="2" destOrd="0" parTransId="{AB836D09-CBEC-4269-8EE2-C9A7DCD30D6A}" sibTransId="{DC3EDF9C-96AA-44BE-B459-DABEF3C907CD}"/>
    <dgm:cxn modelId="{AFC8F193-779A-4A66-BB57-2D5A6F98D5E4}" type="presOf" srcId="{C1CF19F7-1FF0-44F4-9FA5-7B439DE176D7}" destId="{D41ED4E6-F6CB-41B7-B413-EE3878C42247}" srcOrd="0" destOrd="0" presId="urn:microsoft.com/office/officeart/2009/3/layout/StepUpProcess"/>
    <dgm:cxn modelId="{96D16EAB-20A4-405A-9BEC-BAAA7DBDC1D1}" type="presOf" srcId="{CE76B97D-2D6E-4B4C-966E-7F14F3DCF6F3}" destId="{4A3EF4D7-EF89-405E-BCE3-4B1236D0AAAE}" srcOrd="0" destOrd="0" presId="urn:microsoft.com/office/officeart/2009/3/layout/StepUpProcess"/>
    <dgm:cxn modelId="{DF75F9E6-92BC-47F4-931C-AF8AB777CFF2}" srcId="{CE76B97D-2D6E-4B4C-966E-7F14F3DCF6F3}" destId="{4EF6EBC2-6570-40AF-BFE0-E655D2AB8E7D}" srcOrd="0" destOrd="0" parTransId="{E75766E5-DC7F-4740-914A-B442D6F13A95}" sibTransId="{EA53EC25-2C7B-456B-99C4-4A612AE93DCB}"/>
    <dgm:cxn modelId="{3EE156F5-ED38-43A7-8399-DA6FE64F02BF}" type="presOf" srcId="{4EF6EBC2-6570-40AF-BFE0-E655D2AB8E7D}" destId="{617DA767-6B8E-46E8-8F5C-F096FD9C1164}" srcOrd="0" destOrd="0" presId="urn:microsoft.com/office/officeart/2009/3/layout/StepUpProcess"/>
    <dgm:cxn modelId="{8FB967F8-48B9-4754-B3B4-91E5D8DA79F3}" srcId="{CE76B97D-2D6E-4B4C-966E-7F14F3DCF6F3}" destId="{7D1BCC0A-A6D1-43D0-86F5-1A5D354AC838}" srcOrd="1" destOrd="0" parTransId="{E0B1690C-42AA-4E90-B538-F5FDF3CB77B5}" sibTransId="{BC48BB1D-BFE7-4AF2-9A9D-85900B4E7D6B}"/>
    <dgm:cxn modelId="{50C01593-5167-4745-9470-33C4993FAF38}" type="presParOf" srcId="{4A3EF4D7-EF89-405E-BCE3-4B1236D0AAAE}" destId="{80E7040B-33A0-41DC-ABFE-5C764936F78F}" srcOrd="0" destOrd="0" presId="urn:microsoft.com/office/officeart/2009/3/layout/StepUpProcess"/>
    <dgm:cxn modelId="{83130B66-31FE-43F6-A9D4-7BACB0BEF509}" type="presParOf" srcId="{80E7040B-33A0-41DC-ABFE-5C764936F78F}" destId="{54B92496-8396-4ED8-A4BB-60643EFB243A}" srcOrd="0" destOrd="0" presId="urn:microsoft.com/office/officeart/2009/3/layout/StepUpProcess"/>
    <dgm:cxn modelId="{CA02C6A8-9602-4E38-883F-E78EB9FAAEDB}" type="presParOf" srcId="{80E7040B-33A0-41DC-ABFE-5C764936F78F}" destId="{617DA767-6B8E-46E8-8F5C-F096FD9C1164}" srcOrd="1" destOrd="0" presId="urn:microsoft.com/office/officeart/2009/3/layout/StepUpProcess"/>
    <dgm:cxn modelId="{7F20D6AC-A634-497E-92EE-B5314D0BA4E4}" type="presParOf" srcId="{80E7040B-33A0-41DC-ABFE-5C764936F78F}" destId="{25FE2853-19D2-4AA8-9049-0065EDFACFF5}" srcOrd="2" destOrd="0" presId="urn:microsoft.com/office/officeart/2009/3/layout/StepUpProcess"/>
    <dgm:cxn modelId="{66C832FD-A0FD-4A4F-991B-45F963CF3DC3}" type="presParOf" srcId="{4A3EF4D7-EF89-405E-BCE3-4B1236D0AAAE}" destId="{A7994F2A-44C2-4672-90E5-8E29DEED6AA8}" srcOrd="1" destOrd="0" presId="urn:microsoft.com/office/officeart/2009/3/layout/StepUpProcess"/>
    <dgm:cxn modelId="{B6C5016C-85DA-4690-9F0F-66564523470B}" type="presParOf" srcId="{A7994F2A-44C2-4672-90E5-8E29DEED6AA8}" destId="{72E6F756-1561-4BFA-B0F6-87D881E3499F}" srcOrd="0" destOrd="0" presId="urn:microsoft.com/office/officeart/2009/3/layout/StepUpProcess"/>
    <dgm:cxn modelId="{DFDC47D9-D88F-4636-95CC-131BD29D89FD}" type="presParOf" srcId="{4A3EF4D7-EF89-405E-BCE3-4B1236D0AAAE}" destId="{3E330294-CEB4-4E0C-A21E-DE38CD75DBC5}" srcOrd="2" destOrd="0" presId="urn:microsoft.com/office/officeart/2009/3/layout/StepUpProcess"/>
    <dgm:cxn modelId="{AEA9A175-B082-4B2C-8334-7C8DF7BA6E8D}" type="presParOf" srcId="{3E330294-CEB4-4E0C-A21E-DE38CD75DBC5}" destId="{FE4A0ADE-7DDA-47C9-AA14-90D90A35674E}" srcOrd="0" destOrd="0" presId="urn:microsoft.com/office/officeart/2009/3/layout/StepUpProcess"/>
    <dgm:cxn modelId="{30AD20AE-BFF3-4C0A-9681-75D610A3A2EA}" type="presParOf" srcId="{3E330294-CEB4-4E0C-A21E-DE38CD75DBC5}" destId="{8662EC44-A01B-4926-AF1A-95DDEC446BBE}" srcOrd="1" destOrd="0" presId="urn:microsoft.com/office/officeart/2009/3/layout/StepUpProcess"/>
    <dgm:cxn modelId="{436CEB4C-DCC0-4440-BD33-26598AA9D7F0}" type="presParOf" srcId="{3E330294-CEB4-4E0C-A21E-DE38CD75DBC5}" destId="{F6432835-FC0A-4A89-84E0-B2722D2BB739}" srcOrd="2" destOrd="0" presId="urn:microsoft.com/office/officeart/2009/3/layout/StepUpProcess"/>
    <dgm:cxn modelId="{7E998AAA-FCBB-40C3-BF1E-8A85B97A98DF}" type="presParOf" srcId="{4A3EF4D7-EF89-405E-BCE3-4B1236D0AAAE}" destId="{BE6F224C-1225-47AC-AD89-401C2520FE85}" srcOrd="3" destOrd="0" presId="urn:microsoft.com/office/officeart/2009/3/layout/StepUpProcess"/>
    <dgm:cxn modelId="{FDB6F827-9EF8-4D8C-A795-AC66D358B2BD}" type="presParOf" srcId="{BE6F224C-1225-47AC-AD89-401C2520FE85}" destId="{A6FB38D2-0936-45F0-B554-90B60DCF3B0D}" srcOrd="0" destOrd="0" presId="urn:microsoft.com/office/officeart/2009/3/layout/StepUpProcess"/>
    <dgm:cxn modelId="{FE083097-6DA9-483F-A039-D2143B20482D}" type="presParOf" srcId="{4A3EF4D7-EF89-405E-BCE3-4B1236D0AAAE}" destId="{ADDAA669-2906-4288-AE31-C53F8246C126}" srcOrd="4" destOrd="0" presId="urn:microsoft.com/office/officeart/2009/3/layout/StepUpProcess"/>
    <dgm:cxn modelId="{05A42651-E9BA-4935-8EE1-29EF5C8DF007}" type="presParOf" srcId="{ADDAA669-2906-4288-AE31-C53F8246C126}" destId="{9AF9088C-5D1C-4A24-B1E1-F6F8846ECF48}" srcOrd="0" destOrd="0" presId="urn:microsoft.com/office/officeart/2009/3/layout/StepUpProcess"/>
    <dgm:cxn modelId="{B53ED787-6E6A-47BE-8A7A-B56CA1FE8241}" type="presParOf" srcId="{ADDAA669-2906-4288-AE31-C53F8246C126}" destId="{D41ED4E6-F6CB-41B7-B413-EE3878C42247}" srcOrd="1" destOrd="0" presId="urn:microsoft.com/office/officeart/2009/3/layout/StepUpProcess"/>
    <dgm:cxn modelId="{469CC85B-6DB6-43CA-8CE3-73B234A8C54F}" type="presParOf" srcId="{ADDAA669-2906-4288-AE31-C53F8246C126}" destId="{2F1415F4-EEBF-478B-9415-408E3EF8F9F9}" srcOrd="2" destOrd="0" presId="urn:microsoft.com/office/officeart/2009/3/layout/StepUpProcess"/>
    <dgm:cxn modelId="{496937FD-00C1-4096-9F02-4F7348316A09}" type="presParOf" srcId="{4A3EF4D7-EF89-405E-BCE3-4B1236D0AAAE}" destId="{5092F8EF-A12F-4740-8DFF-29D51AD633D8}" srcOrd="5" destOrd="0" presId="urn:microsoft.com/office/officeart/2009/3/layout/StepUpProcess"/>
    <dgm:cxn modelId="{D447F784-2365-48DA-9E41-7B0A27DF968F}" type="presParOf" srcId="{5092F8EF-A12F-4740-8DFF-29D51AD633D8}" destId="{FDCE36CF-A3AD-4C4F-97F2-DBBF2AB01089}" srcOrd="0" destOrd="0" presId="urn:microsoft.com/office/officeart/2009/3/layout/StepUpProcess"/>
    <dgm:cxn modelId="{A1A6158B-E62F-4687-9149-86CEB9D5631D}" type="presParOf" srcId="{4A3EF4D7-EF89-405E-BCE3-4B1236D0AAAE}" destId="{3BE3D7F4-7306-43EB-B0FF-14368CBB2129}" srcOrd="6" destOrd="0" presId="urn:microsoft.com/office/officeart/2009/3/layout/StepUpProcess"/>
    <dgm:cxn modelId="{96D8DB58-2FFD-4260-AEE4-7F5E8D4B854C}" type="presParOf" srcId="{3BE3D7F4-7306-43EB-B0FF-14368CBB2129}" destId="{30D22FE5-301F-4591-964E-AD7FFBFAD54B}" srcOrd="0" destOrd="0" presId="urn:microsoft.com/office/officeart/2009/3/layout/StepUpProcess"/>
    <dgm:cxn modelId="{AC66278A-24BD-4363-9BAC-CA34AD04B3C6}" type="presParOf" srcId="{3BE3D7F4-7306-43EB-B0FF-14368CBB2129}" destId="{0E79FF8C-2E97-4852-8997-17B6821167F9}" srcOrd="1" destOrd="0" presId="urn:microsoft.com/office/officeart/2009/3/layout/StepUpProcess"/>
    <dgm:cxn modelId="{C26FCF3B-7423-4370-8DAC-3FB41768FD9B}" type="presParOf" srcId="{3BE3D7F4-7306-43EB-B0FF-14368CBB2129}" destId="{64637C5D-2A40-48BE-8188-F4C0633E1E10}" srcOrd="2" destOrd="0" presId="urn:microsoft.com/office/officeart/2009/3/layout/StepUpProcess"/>
    <dgm:cxn modelId="{26AB2E26-1346-49BC-812B-82CC2EE075BC}" type="presParOf" srcId="{4A3EF4D7-EF89-405E-BCE3-4B1236D0AAAE}" destId="{EF04C6E5-D8AE-45C2-9DE5-0AACDE846E11}" srcOrd="7" destOrd="0" presId="urn:microsoft.com/office/officeart/2009/3/layout/StepUpProcess"/>
    <dgm:cxn modelId="{8D52BBC0-EE3A-493C-9C85-97594C692554}" type="presParOf" srcId="{EF04C6E5-D8AE-45C2-9DE5-0AACDE846E11}" destId="{C327C7E4-A36B-422F-B0EC-DE546A30B8DC}" srcOrd="0" destOrd="0" presId="urn:microsoft.com/office/officeart/2009/3/layout/StepUpProcess"/>
    <dgm:cxn modelId="{2CD4550E-9E64-4C66-9E95-5D5542D2857C}" type="presParOf" srcId="{4A3EF4D7-EF89-405E-BCE3-4B1236D0AAAE}" destId="{277CC39F-E4B3-4568-ADD9-9C8C4DE7E0F8}" srcOrd="8" destOrd="0" presId="urn:microsoft.com/office/officeart/2009/3/layout/StepUpProcess"/>
    <dgm:cxn modelId="{EB4870A0-0A0F-4311-BA6C-608636370C09}" type="presParOf" srcId="{277CC39F-E4B3-4568-ADD9-9C8C4DE7E0F8}" destId="{D900D4AB-7107-4A2D-8C78-5D7F5E738746}" srcOrd="0" destOrd="0" presId="urn:microsoft.com/office/officeart/2009/3/layout/StepUpProcess"/>
    <dgm:cxn modelId="{57C3958B-F58A-4E95-B3CC-F762F7E06D28}" type="presParOf" srcId="{277CC39F-E4B3-4568-ADD9-9C8C4DE7E0F8}" destId="{23F546D6-EA99-4164-BE75-0083960381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5E971-91EF-46D0-9660-3DD136660729}">
      <dsp:nvSpPr>
        <dsp:cNvPr id="0" name=""/>
        <dsp:cNvSpPr/>
      </dsp:nvSpPr>
      <dsp:spPr>
        <a:xfrm>
          <a:off x="3695" y="1441221"/>
          <a:ext cx="1760207" cy="14518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Collect Data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Prepare Input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Check Compliance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Generate Compliance Report</a:t>
          </a:r>
        </a:p>
      </dsp:txBody>
      <dsp:txXfrm>
        <a:off x="37105" y="1474631"/>
        <a:ext cx="1693387" cy="1073882"/>
      </dsp:txXfrm>
    </dsp:sp>
    <dsp:sp modelId="{D3035E91-D6D8-4102-9E90-3D579ADD3977}">
      <dsp:nvSpPr>
        <dsp:cNvPr id="0" name=""/>
        <dsp:cNvSpPr/>
      </dsp:nvSpPr>
      <dsp:spPr>
        <a:xfrm>
          <a:off x="1015891" y="1869619"/>
          <a:ext cx="1819122" cy="1819122"/>
        </a:xfrm>
        <a:prstGeom prst="leftCircularArrow">
          <a:avLst>
            <a:gd name="adj1" fmla="val 2488"/>
            <a:gd name="adj2" fmla="val 301457"/>
            <a:gd name="adj3" fmla="val 2076968"/>
            <a:gd name="adj4" fmla="val 9024489"/>
            <a:gd name="adj5" fmla="val 290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DAB16-1593-42BF-80A7-5BCC3441CB8C}">
      <dsp:nvSpPr>
        <dsp:cNvPr id="0" name=""/>
        <dsp:cNvSpPr/>
      </dsp:nvSpPr>
      <dsp:spPr>
        <a:xfrm>
          <a:off x="394852" y="2581923"/>
          <a:ext cx="1564628" cy="62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Demonstrate Compliance</a:t>
          </a:r>
        </a:p>
      </dsp:txBody>
      <dsp:txXfrm>
        <a:off x="413076" y="2600147"/>
        <a:ext cx="1528180" cy="585753"/>
      </dsp:txXfrm>
    </dsp:sp>
    <dsp:sp modelId="{98B6ADB6-3892-4091-A66E-4515F4C35AFB}">
      <dsp:nvSpPr>
        <dsp:cNvPr id="0" name=""/>
        <dsp:cNvSpPr/>
      </dsp:nvSpPr>
      <dsp:spPr>
        <a:xfrm>
          <a:off x="2175012" y="1441221"/>
          <a:ext cx="1760207" cy="14518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Review Software Input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Check Compliance Results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Review Mandatory Requirements</a:t>
          </a:r>
        </a:p>
      </dsp:txBody>
      <dsp:txXfrm>
        <a:off x="2208422" y="1785731"/>
        <a:ext cx="1693387" cy="1073882"/>
      </dsp:txXfrm>
    </dsp:sp>
    <dsp:sp modelId="{B204C94C-069B-4DF5-9484-3AAB31E85540}">
      <dsp:nvSpPr>
        <dsp:cNvPr id="0" name=""/>
        <dsp:cNvSpPr/>
      </dsp:nvSpPr>
      <dsp:spPr>
        <a:xfrm>
          <a:off x="3046156" y="625310"/>
          <a:ext cx="2258007" cy="2044037"/>
        </a:xfrm>
        <a:prstGeom prst="circularArrow">
          <a:avLst>
            <a:gd name="adj1" fmla="val 2214"/>
            <a:gd name="adj2" fmla="val 266596"/>
            <a:gd name="adj3" fmla="val 19557893"/>
            <a:gd name="adj4" fmla="val 12575511"/>
            <a:gd name="adj5" fmla="val 2583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6E0316-EDC4-439E-BFAC-07665946F1A8}">
      <dsp:nvSpPr>
        <dsp:cNvPr id="0" name=""/>
        <dsp:cNvSpPr/>
      </dsp:nvSpPr>
      <dsp:spPr>
        <a:xfrm>
          <a:off x="2566169" y="1130120"/>
          <a:ext cx="1564628" cy="62220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Review</a:t>
          </a:r>
        </a:p>
      </dsp:txBody>
      <dsp:txXfrm>
        <a:off x="2584393" y="1148344"/>
        <a:ext cx="1528180" cy="585753"/>
      </dsp:txXfrm>
    </dsp:sp>
    <dsp:sp modelId="{40292853-9E63-48AD-8654-0293E03937F1}">
      <dsp:nvSpPr>
        <dsp:cNvPr id="0" name=""/>
        <dsp:cNvSpPr/>
      </dsp:nvSpPr>
      <dsp:spPr>
        <a:xfrm>
          <a:off x="4346328" y="1441221"/>
          <a:ext cx="1760207" cy="14518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Verify compliance of inspection checklist items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Approve compliance</a:t>
          </a:r>
        </a:p>
      </dsp:txBody>
      <dsp:txXfrm>
        <a:off x="4379738" y="1474631"/>
        <a:ext cx="1693387" cy="1073882"/>
      </dsp:txXfrm>
    </dsp:sp>
    <dsp:sp modelId="{C0C8F9D8-D8E9-497D-A27B-31D65239C55B}">
      <dsp:nvSpPr>
        <dsp:cNvPr id="0" name=""/>
        <dsp:cNvSpPr/>
      </dsp:nvSpPr>
      <dsp:spPr>
        <a:xfrm>
          <a:off x="4737485" y="2581923"/>
          <a:ext cx="1564628" cy="622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Field Inspection</a:t>
          </a:r>
        </a:p>
      </dsp:txBody>
      <dsp:txXfrm>
        <a:off x="4755709" y="2600147"/>
        <a:ext cx="1528180" cy="585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656D-7A0B-4BF8-BE47-5A6185EF09C4}">
      <dsp:nvSpPr>
        <dsp:cNvPr id="0" name=""/>
        <dsp:cNvSpPr/>
      </dsp:nvSpPr>
      <dsp:spPr>
        <a:xfrm>
          <a:off x="1847" y="0"/>
          <a:ext cx="2250755" cy="7314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Builder </a:t>
          </a:r>
          <a:br>
            <a:rPr lang="en-US" sz="1700" kern="1200" dirty="0"/>
          </a:br>
          <a:r>
            <a:rPr lang="en-US" sz="1700" kern="1200" dirty="0"/>
            <a:t>Architect Designer</a:t>
          </a:r>
        </a:p>
      </dsp:txBody>
      <dsp:txXfrm>
        <a:off x="367549" y="0"/>
        <a:ext cx="1519351" cy="731404"/>
      </dsp:txXfrm>
    </dsp:sp>
    <dsp:sp modelId="{97104CD8-CF87-4520-9C68-4135B8F6E2E6}">
      <dsp:nvSpPr>
        <dsp:cNvPr id="0" name=""/>
        <dsp:cNvSpPr/>
      </dsp:nvSpPr>
      <dsp:spPr>
        <a:xfrm>
          <a:off x="2049388" y="0"/>
          <a:ext cx="2250755" cy="731404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Plan Reviewer</a:t>
          </a:r>
        </a:p>
      </dsp:txBody>
      <dsp:txXfrm>
        <a:off x="2415090" y="0"/>
        <a:ext cx="1519351" cy="731404"/>
      </dsp:txXfrm>
    </dsp:sp>
    <dsp:sp modelId="{D02CE508-DCD7-4DEF-A664-57A8121B962D}">
      <dsp:nvSpPr>
        <dsp:cNvPr id="0" name=""/>
        <dsp:cNvSpPr/>
      </dsp:nvSpPr>
      <dsp:spPr>
        <a:xfrm>
          <a:off x="4053207" y="0"/>
          <a:ext cx="2250755" cy="7314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Field Inspector</a:t>
          </a:r>
        </a:p>
      </dsp:txBody>
      <dsp:txXfrm>
        <a:off x="4418909" y="0"/>
        <a:ext cx="1519351" cy="731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92496-8396-4ED8-A4BB-60643EFB243A}">
      <dsp:nvSpPr>
        <dsp:cNvPr id="0" name=""/>
        <dsp:cNvSpPr/>
      </dsp:nvSpPr>
      <dsp:spPr>
        <a:xfrm rot="5400000">
          <a:off x="422948" y="3052768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1AB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A767-6B8E-46E8-8F5C-F096FD9C1164}">
      <dsp:nvSpPr>
        <dsp:cNvPr id="0" name=""/>
        <dsp:cNvSpPr/>
      </dsp:nvSpPr>
      <dsp:spPr>
        <a:xfrm>
          <a:off x="213765" y="3675801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Project</a:t>
          </a:r>
        </a:p>
      </dsp:txBody>
      <dsp:txXfrm>
        <a:off x="213765" y="3675801"/>
        <a:ext cx="1882553" cy="1650168"/>
      </dsp:txXfrm>
    </dsp:sp>
    <dsp:sp modelId="{25FE2853-19D2-4AA8-9049-0065EDFACFF5}">
      <dsp:nvSpPr>
        <dsp:cNvPr id="0" name=""/>
        <dsp:cNvSpPr/>
      </dsp:nvSpPr>
      <dsp:spPr>
        <a:xfrm>
          <a:off x="1741120" y="2899251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742531"/>
            <a:satOff val="0"/>
            <a:lumOff val="-3113"/>
            <a:alphaOff val="0"/>
          </a:srgbClr>
        </a:solidFill>
        <a:ln w="25400" cap="flat" cmpd="sng" algn="ctr">
          <a:solidFill>
            <a:srgbClr val="F1AB00">
              <a:hueOff val="742531"/>
              <a:satOff val="0"/>
              <a:lumOff val="-311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A0ADE-7DDA-47C9-AA14-90D90A35674E}">
      <dsp:nvSpPr>
        <dsp:cNvPr id="0" name=""/>
        <dsp:cNvSpPr/>
      </dsp:nvSpPr>
      <dsp:spPr>
        <a:xfrm rot="5400000">
          <a:off x="2727562" y="2482489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1485062"/>
            <a:satOff val="0"/>
            <a:lumOff val="-6226"/>
            <a:alphaOff val="0"/>
          </a:srgbClr>
        </a:solidFill>
        <a:ln w="25400" cap="flat" cmpd="sng" algn="ctr">
          <a:solidFill>
            <a:srgbClr val="F1AB00">
              <a:hueOff val="1485062"/>
              <a:satOff val="0"/>
              <a:lumOff val="-622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2EC44-A01B-4926-AF1A-95DDEC446BBE}">
      <dsp:nvSpPr>
        <dsp:cNvPr id="0" name=""/>
        <dsp:cNvSpPr/>
      </dsp:nvSpPr>
      <dsp:spPr>
        <a:xfrm>
          <a:off x="2518379" y="3105522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Building Envelope Components</a:t>
          </a:r>
        </a:p>
      </dsp:txBody>
      <dsp:txXfrm>
        <a:off x="2518379" y="3105522"/>
        <a:ext cx="1882553" cy="1650168"/>
      </dsp:txXfrm>
    </dsp:sp>
    <dsp:sp modelId="{F6432835-FC0A-4A89-84E0-B2722D2BB739}">
      <dsp:nvSpPr>
        <dsp:cNvPr id="0" name=""/>
        <dsp:cNvSpPr/>
      </dsp:nvSpPr>
      <dsp:spPr>
        <a:xfrm>
          <a:off x="4045734" y="2308566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2227593"/>
            <a:satOff val="0"/>
            <a:lumOff val="-9338"/>
            <a:alphaOff val="0"/>
          </a:srgbClr>
        </a:solidFill>
        <a:ln w="25400" cap="flat" cmpd="sng" algn="ctr">
          <a:solidFill>
            <a:srgbClr val="F1AB00">
              <a:hueOff val="2227593"/>
              <a:satOff val="0"/>
              <a:lumOff val="-933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9088C-5D1C-4A24-B1E1-F6F8846ECF48}">
      <dsp:nvSpPr>
        <dsp:cNvPr id="0" name=""/>
        <dsp:cNvSpPr/>
      </dsp:nvSpPr>
      <dsp:spPr>
        <a:xfrm rot="5400000">
          <a:off x="5032176" y="1912210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2970125"/>
            <a:satOff val="0"/>
            <a:lumOff val="-12451"/>
            <a:alphaOff val="0"/>
          </a:srgbClr>
        </a:solidFill>
        <a:ln w="25400" cap="flat" cmpd="sng" algn="ctr">
          <a:solidFill>
            <a:srgbClr val="F1AB00">
              <a:hueOff val="2970125"/>
              <a:satOff val="0"/>
              <a:lumOff val="-1245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D4E6-F6CB-41B7-B413-EE3878C42247}">
      <dsp:nvSpPr>
        <dsp:cNvPr id="0" name=""/>
        <dsp:cNvSpPr/>
      </dsp:nvSpPr>
      <dsp:spPr>
        <a:xfrm>
          <a:off x="4822993" y="2535243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Lighting</a:t>
          </a:r>
        </a:p>
      </dsp:txBody>
      <dsp:txXfrm>
        <a:off x="4822993" y="2535243"/>
        <a:ext cx="1882553" cy="1650168"/>
      </dsp:txXfrm>
    </dsp:sp>
    <dsp:sp modelId="{2F1415F4-EEBF-478B-9415-408E3EF8F9F9}">
      <dsp:nvSpPr>
        <dsp:cNvPr id="0" name=""/>
        <dsp:cNvSpPr/>
      </dsp:nvSpPr>
      <dsp:spPr>
        <a:xfrm>
          <a:off x="6350348" y="1758693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3712656"/>
            <a:satOff val="0"/>
            <a:lumOff val="-15564"/>
            <a:alphaOff val="0"/>
          </a:srgbClr>
        </a:solidFill>
        <a:ln w="25400" cap="flat" cmpd="sng" algn="ctr">
          <a:solidFill>
            <a:srgbClr val="F1AB00">
              <a:hueOff val="3712656"/>
              <a:satOff val="0"/>
              <a:lumOff val="-1556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22FE5-301F-4591-964E-AD7FFBFAD54B}">
      <dsp:nvSpPr>
        <dsp:cNvPr id="0" name=""/>
        <dsp:cNvSpPr/>
      </dsp:nvSpPr>
      <dsp:spPr>
        <a:xfrm rot="5400000">
          <a:off x="7336789" y="1341931"/>
          <a:ext cx="1253157" cy="2085226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1AB00">
              <a:hueOff val="4455187"/>
              <a:satOff val="0"/>
              <a:lumOff val="-186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9FF8C-2E97-4852-8997-17B6821167F9}">
      <dsp:nvSpPr>
        <dsp:cNvPr id="0" name=""/>
        <dsp:cNvSpPr/>
      </dsp:nvSpPr>
      <dsp:spPr>
        <a:xfrm>
          <a:off x="7127606" y="1964964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Mechanical</a:t>
          </a:r>
        </a:p>
      </dsp:txBody>
      <dsp:txXfrm>
        <a:off x="7127606" y="1964964"/>
        <a:ext cx="1882553" cy="1650168"/>
      </dsp:txXfrm>
    </dsp:sp>
    <dsp:sp modelId="{64637C5D-2A40-48BE-8188-F4C0633E1E10}">
      <dsp:nvSpPr>
        <dsp:cNvPr id="0" name=""/>
        <dsp:cNvSpPr/>
      </dsp:nvSpPr>
      <dsp:spPr>
        <a:xfrm>
          <a:off x="8654961" y="1188414"/>
          <a:ext cx="355198" cy="355198"/>
        </a:xfrm>
        <a:prstGeom prst="triangle">
          <a:avLst>
            <a:gd name="adj" fmla="val 100000"/>
          </a:avLst>
        </a:prstGeom>
        <a:solidFill>
          <a:srgbClr val="F1AB00">
            <a:hueOff val="5197718"/>
            <a:satOff val="0"/>
            <a:lumOff val="-21789"/>
            <a:alphaOff val="0"/>
          </a:srgbClr>
        </a:solidFill>
        <a:ln w="25400" cap="flat" cmpd="sng" algn="ctr">
          <a:solidFill>
            <a:srgbClr val="F1AB00">
              <a:hueOff val="5197718"/>
              <a:satOff val="0"/>
              <a:lumOff val="-2178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D4AB-7107-4A2D-8C78-5D7F5E738746}">
      <dsp:nvSpPr>
        <dsp:cNvPr id="0" name=""/>
        <dsp:cNvSpPr/>
      </dsp:nvSpPr>
      <dsp:spPr>
        <a:xfrm rot="5400000">
          <a:off x="9641403" y="771652"/>
          <a:ext cx="1253157" cy="2085226"/>
        </a:xfrm>
        <a:prstGeom prst="corner">
          <a:avLst>
            <a:gd name="adj1" fmla="val 16120"/>
            <a:gd name="adj2" fmla="val 16110"/>
          </a:avLst>
        </a:prstGeom>
        <a:solidFill>
          <a:srgbClr val="F1AB00">
            <a:hueOff val="5940249"/>
            <a:satOff val="0"/>
            <a:lumOff val="-24902"/>
            <a:alphaOff val="0"/>
          </a:srgbClr>
        </a:solidFill>
        <a:ln w="25400" cap="flat" cmpd="sng" algn="ctr">
          <a:solidFill>
            <a:srgbClr val="F1AB00">
              <a:hueOff val="5940249"/>
              <a:satOff val="0"/>
              <a:lumOff val="-2490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46D6-EA99-4164-BE75-008396038140}">
      <dsp:nvSpPr>
        <dsp:cNvPr id="0" name=""/>
        <dsp:cNvSpPr/>
      </dsp:nvSpPr>
      <dsp:spPr>
        <a:xfrm>
          <a:off x="9432220" y="1394685"/>
          <a:ext cx="1882553" cy="165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707276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Requirements Reports</a:t>
          </a:r>
        </a:p>
      </dsp:txBody>
      <dsp:txXfrm>
        <a:off x="9432220" y="1394685"/>
        <a:ext cx="1882553" cy="165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PNNL develops and supports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CheckTools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suite of software – Gate keeper and Key Master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Residential projects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REScheck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Commercial projects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COMcheck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we do this?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Compliance:  Provide technical assistance to states to implement building energy codes including increasing and verifying compliance to ensure consumer benefits (42 USC 6833), develop software to support a streamlined compliance process, provide objective information resources and technical guidance to states and localities to increase code compliance.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the U-factor requirements are what</a:t>
            </a:r>
            <a:r>
              <a:rPr lang="en-US" baseline="0" dirty="0"/>
              <a:t> </a:t>
            </a:r>
            <a:r>
              <a:rPr lang="en-US" baseline="0" dirty="0" err="1"/>
              <a:t>COMcheck</a:t>
            </a:r>
            <a:r>
              <a:rPr lang="en-US" baseline="0" dirty="0"/>
              <a:t> uses.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Trade-off compliance approach is used for New Construction and</a:t>
            </a:r>
            <a:r>
              <a:rPr lang="en-US" baseline="0" dirty="0"/>
              <a:t> Addition.  The prescriptive compliance option is used for Alteration.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design the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4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Desktop is being phased out, and a new version of </a:t>
            </a:r>
            <a:r>
              <a:rPr lang="en-US" dirty="0" err="1"/>
              <a:t>COMcheck</a:t>
            </a:r>
            <a:r>
              <a:rPr lang="en-US" dirty="0"/>
              <a:t>-Web will be out later this year.  Discuss the design of the software – mention flow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Desktop is being phased out, and a new version of </a:t>
            </a:r>
            <a:r>
              <a:rPr lang="en-US" dirty="0" err="1"/>
              <a:t>COMcheck</a:t>
            </a:r>
            <a:r>
              <a:rPr lang="en-US" dirty="0"/>
              <a:t>-Web will be out later this year.  Discuss the design of the software – mention flow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0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Desktop is being phased out, and a new version of </a:t>
            </a:r>
            <a:r>
              <a:rPr lang="en-US" dirty="0" err="1"/>
              <a:t>COMcheck</a:t>
            </a:r>
            <a:r>
              <a:rPr lang="en-US" dirty="0"/>
              <a:t>-Web will be out later this year.  Discuss the design of the software – mention flow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2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Desktop is being phased out, and a new version of </a:t>
            </a:r>
            <a:r>
              <a:rPr lang="en-US" dirty="0" err="1"/>
              <a:t>COMcheck</a:t>
            </a:r>
            <a:r>
              <a:rPr lang="en-US" dirty="0"/>
              <a:t>-Web will be out later this year.  Discuss the design of the software – mention flow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</a:t>
            </a:r>
            <a:r>
              <a:rPr lang="en-US" dirty="0" err="1"/>
              <a:t>COMcheck</a:t>
            </a:r>
            <a:r>
              <a:rPr lang="en-US" dirty="0"/>
              <a:t> fits into the whole design and build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Desktop is being phased out, and a new version of </a:t>
            </a:r>
            <a:r>
              <a:rPr lang="en-US" dirty="0" err="1"/>
              <a:t>COMcheck</a:t>
            </a:r>
            <a:r>
              <a:rPr lang="en-US" dirty="0"/>
              <a:t>-Web will be out later this year.  Discuss the design of the software – mention flow and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1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unsure of applicable code to select, consult your local building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9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unsure of applicable code to select, consult your local building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3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unsure of applicable code to select, consult your local building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1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unsure of applicable code to select, consult your local building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18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Trade-off compliance approach is used for New Construction and</a:t>
            </a:r>
            <a:r>
              <a:rPr lang="en-US" baseline="0" dirty="0"/>
              <a:t> Addition.  The prescriptive compliance option is used for Alteration.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7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20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4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1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Building Envelope Area Types enable envelope assemblies to be assigned to a specific space conditioning type so specific requirements for that assembly can be applied and, for codes computing energy performance, internal loads of the building classification can be defaulted.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COMcheck</a:t>
            </a:r>
            <a:r>
              <a:rPr lang="en-US" dirty="0"/>
              <a:t> as part of compliance, reviewing mandatory requirements, envelope efficiency, </a:t>
            </a:r>
            <a:r>
              <a:rPr lang="en-US" dirty="0" err="1"/>
              <a:t>hvac</a:t>
            </a:r>
            <a:r>
              <a:rPr lang="en-US" dirty="0"/>
              <a:t> efficiency and SHW efficiency.  Entries determine the mandatory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6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Building Envelope</a:t>
            </a:r>
            <a:r>
              <a:rPr lang="en-US" baseline="0" dirty="0"/>
              <a:t> Area Types or </a:t>
            </a:r>
            <a:r>
              <a:rPr lang="en-US" dirty="0"/>
              <a:t>Area Categories</a:t>
            </a:r>
            <a:r>
              <a:rPr lang="en-US" baseline="0" dirty="0"/>
              <a:t> will appear in Interior Lighting input table. Fixtures will be specified and assigned to one of these types.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0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96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new feature</a:t>
            </a:r>
            <a:r>
              <a:rPr lang="en-US" baseline="0" dirty="0"/>
              <a:t> enables envelope assemblies to be assigned to a specific space conditioning type so specific requirements for that assembly can be applied and so internal loads of the building can be assigned by space conditioning.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9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new feature</a:t>
            </a:r>
            <a:r>
              <a:rPr lang="en-US" baseline="0" dirty="0"/>
              <a:t> enables envelope assemblies to be assigned to a specific space conditioning type so specific requirements for that assembly can be applied and so internal loads of the building can be assigned by space conditioning.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2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get to this page – remember that you will be asked for insulation in two types, cavity and continuous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4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7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82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Based on the energy code, , </a:t>
            </a:r>
            <a:r>
              <a:rPr lang="en-US" sz="1200" dirty="0" err="1"/>
              <a:t>COMcheck</a:t>
            </a:r>
            <a:r>
              <a:rPr lang="en-US" sz="1200" dirty="0"/>
              <a:t> will use differing compliance options as specified in the energy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9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Code Defaults do not set to minimum required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3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178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 to Envelope Compliance</a:t>
            </a:r>
            <a:r>
              <a:rPr lang="en-US" baseline="0" dirty="0"/>
              <a:t> Certificate to obtain important diagnostic details.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allowed and total wattage in bold.  This is total compliance but just address these lighting power this.  Are additional checklist requirements for controls but not fully robust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40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Induction lighting is a fluorescent type bulb without the metal electrical contacts used to conduct electricity from the fixture to the light-emitting gas inside the bulb. Induction is the process of transmitting energy via an electro-magnetic field. The light emitting gas inside the bulbs is excited, or energized when located within a sufficiently strong EMF, or electro-magnetic field, which is induced by passing alternating current through a coil, or inductor.  This means that electricity-conducting metal contacts are unnecessary on the bulb, and the bulb will experience longer life.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lamps are capable of saving 40% over fluorescents, and some models boast a life expectancy of up to 100,000 hours.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offer these basic categories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79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67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code specific exemptions/allowances.  May see different based on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63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Enforced but tradeable – can trade with more efficient envelope components in reference home.  </a:t>
            </a:r>
          </a:p>
          <a:p>
            <a:r>
              <a:rPr lang="en-US" dirty="0"/>
              <a:t>Enforced as a hard limit – cannot go over these limits but can use 90.1 if you can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47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Details – </a:t>
            </a:r>
          </a:p>
          <a:p>
            <a:r>
              <a:rPr lang="en-US" dirty="0"/>
              <a:t>HVAC - zoning category (single, multi, perimeter), and multiple zone details (distribution type, terminal type and reheat)</a:t>
            </a:r>
          </a:p>
          <a:p>
            <a:r>
              <a:rPr lang="en-US" dirty="0"/>
              <a:t>Also economizer requirements, chiller types, boiler types, hot water system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51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25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14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0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83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136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06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72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10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 for the prescriptive path involves filling out </a:t>
            </a:r>
            <a:r>
              <a:rPr lang="en-US" dirty="0" err="1"/>
              <a:t>Comcheck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Previously there was no equivalent to </a:t>
            </a:r>
            <a:r>
              <a:rPr lang="en-US" dirty="0" err="1"/>
              <a:t>Comcheck</a:t>
            </a:r>
            <a:r>
              <a:rPr lang="en-US" dirty="0"/>
              <a:t>, however, now with funding from the DOE a compliance form was developed in order to document compliance for performance based submittals.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11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64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7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Review</a:t>
            </a:r>
          </a:p>
          <a:p>
            <a:r>
              <a:rPr lang="en-US" dirty="0"/>
              <a:t>Foundation Review</a:t>
            </a:r>
          </a:p>
          <a:p>
            <a:r>
              <a:rPr lang="en-US" dirty="0"/>
              <a:t>Framing</a:t>
            </a:r>
          </a:p>
          <a:p>
            <a:r>
              <a:rPr lang="en-US" dirty="0"/>
              <a:t>Final Inspection</a:t>
            </a:r>
          </a:p>
          <a:p>
            <a:endParaRPr lang="en-US" dirty="0"/>
          </a:p>
          <a:p>
            <a:r>
              <a:rPr lang="en-US" dirty="0"/>
              <a:t>Color code those more important items</a:t>
            </a:r>
          </a:p>
          <a:p>
            <a:endParaRPr lang="en-US" dirty="0"/>
          </a:p>
          <a:p>
            <a:r>
              <a:rPr lang="en-US" dirty="0"/>
              <a:t>Organization is different in report than in the interface.  Any suggestions are welcome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49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Review</a:t>
            </a:r>
          </a:p>
          <a:p>
            <a:r>
              <a:rPr lang="en-US" dirty="0"/>
              <a:t>Foundation Review</a:t>
            </a:r>
          </a:p>
          <a:p>
            <a:r>
              <a:rPr lang="en-US" dirty="0"/>
              <a:t>Framing</a:t>
            </a:r>
          </a:p>
          <a:p>
            <a:r>
              <a:rPr lang="en-US" dirty="0"/>
              <a:t>Final Inspection</a:t>
            </a:r>
          </a:p>
          <a:p>
            <a:endParaRPr lang="en-US" dirty="0"/>
          </a:p>
          <a:p>
            <a:r>
              <a:rPr lang="en-US" dirty="0"/>
              <a:t>Color code those more important items</a:t>
            </a:r>
          </a:p>
          <a:p>
            <a:endParaRPr lang="en-US" dirty="0"/>
          </a:p>
          <a:p>
            <a:r>
              <a:rPr lang="en-US" dirty="0"/>
              <a:t>Organization is different in report than in the interface.  Any suggestions are welcome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90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out note – always improving software for the future and would love your feedback on any features or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16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Send out note – always improving software for the future and would love your feedback on any features or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these categories are mostly similar to 90.1 excepting Opaque Doors.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2018 IECC requires SHGC to be met prescriptively, not by area-weighted averaging method.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7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12, 2023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codes.gov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ycodes.gov/resource-center/help-desk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123" y="2014703"/>
            <a:ext cx="4572000" cy="1828800"/>
          </a:xfrm>
        </p:spPr>
        <p:txBody>
          <a:bodyPr/>
          <a:lstStyle/>
          <a:p>
            <a:r>
              <a:rPr lang="en-US" dirty="0" err="1"/>
              <a:t>COM</a:t>
            </a:r>
            <a:r>
              <a:rPr lang="en-US" i="1" dirty="0" err="1"/>
              <a:t>check</a:t>
            </a:r>
            <a:r>
              <a:rPr lang="en-US" dirty="0"/>
              <a:t> Basics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 dirty="0"/>
              <a:t>V. Robert Salcido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274320"/>
          </a:xfrm>
        </p:spPr>
        <p:txBody>
          <a:bodyPr/>
          <a:lstStyle/>
          <a:p>
            <a:r>
              <a:rPr lang="en-US" dirty="0"/>
              <a:t>Senior Research Engineer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2712" y="4915645"/>
            <a:ext cx="3290888" cy="438150"/>
          </a:xfrm>
        </p:spPr>
        <p:txBody>
          <a:bodyPr/>
          <a:lstStyle/>
          <a:p>
            <a:r>
              <a:rPr lang="en-US" dirty="0"/>
              <a:t>May 2,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0A9E68-373F-49C1-AC98-85D0FF998FF6}"/>
              </a:ext>
            </a:extLst>
          </p:cNvPr>
          <p:cNvSpPr txBox="1">
            <a:spLocks/>
          </p:cNvSpPr>
          <p:nvPr/>
        </p:nvSpPr>
        <p:spPr>
          <a:xfrm>
            <a:off x="989556" y="2630473"/>
            <a:ext cx="5085567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C87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b="0" dirty="0"/>
              <a:t>2022 Department of Energy National Energy Codes Conference</a:t>
            </a:r>
          </a:p>
          <a:p>
            <a:r>
              <a:rPr lang="en-US" sz="1400" b="0" dirty="0"/>
              <a:t>Building Energy Codes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52A25-9439-4121-B800-480DA0E6559E}"/>
              </a:ext>
            </a:extLst>
          </p:cNvPr>
          <p:cNvSpPr txBox="1"/>
          <p:nvPr/>
        </p:nvSpPr>
        <p:spPr>
          <a:xfrm>
            <a:off x="4542503" y="7181804"/>
            <a:ext cx="218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91C1F"/>
                </a:solidFill>
                <a:effectLst/>
                <a:latin typeface="Avenir-Book"/>
                <a:ea typeface="Calibri" panose="020F0502020204030204" pitchFamily="34" charset="0"/>
                <a:cs typeface="Calibri" panose="020F0502020204030204" pitchFamily="34" charset="0"/>
              </a:rPr>
              <a:t>PNNL-SA-XXXXXX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59" y="485381"/>
            <a:ext cx="1035471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90.1 Envelope Opaque Assembly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E98966-68FA-4514-8B09-DE9D9C2BBFB3}"/>
              </a:ext>
            </a:extLst>
          </p:cNvPr>
          <p:cNvSpPr txBox="1">
            <a:spLocks/>
          </p:cNvSpPr>
          <p:nvPr/>
        </p:nvSpPr>
        <p:spPr>
          <a:xfrm>
            <a:off x="1798465" y="7310462"/>
            <a:ext cx="13221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90.1-2019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63E8C-F1EE-F4F5-D223-F7A06FB40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129" y="1145404"/>
            <a:ext cx="6786856" cy="63228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739F06-AC3F-417B-99F9-7639827D8E42}"/>
              </a:ext>
            </a:extLst>
          </p:cNvPr>
          <p:cNvSpPr/>
          <p:nvPr/>
        </p:nvSpPr>
        <p:spPr>
          <a:xfrm>
            <a:off x="6930436" y="977824"/>
            <a:ext cx="1790241" cy="586571"/>
          </a:xfrm>
          <a:prstGeom prst="ellipse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Types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F7F344-62A0-4A88-BE98-2BFB4369F6AA}"/>
              </a:ext>
            </a:extLst>
          </p:cNvPr>
          <p:cNvSpPr txBox="1">
            <a:spLocks/>
          </p:cNvSpPr>
          <p:nvPr/>
        </p:nvSpPr>
        <p:spPr>
          <a:xfrm>
            <a:off x="2512597" y="1972320"/>
            <a:ext cx="5440879" cy="478671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New Construction: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Trade-off compliance method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Modified UA or Appendix C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Addition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Trade-off compliance method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Alteration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Prescriptive compliance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5" descr="Commercial Building Windows 4">
            <a:extLst>
              <a:ext uri="{FF2B5EF4-FFF2-40B4-BE49-F238E27FC236}">
                <a16:creationId xmlns:a16="http://schemas.microsoft.com/office/drawing/2014/main" id="{942DE33B-DA5B-462C-950E-6FBB9836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4477571"/>
            <a:ext cx="3276600" cy="2352675"/>
          </a:xfrm>
          <a:prstGeom prst="rect">
            <a:avLst/>
          </a:prstGeom>
        </p:spPr>
      </p:pic>
      <p:pic>
        <p:nvPicPr>
          <p:cNvPr id="10" name="Picture 3" descr="C:\Users\mosl599\AppData\Local\Microsoft\Windows\Temporary Internet Files\Content.IE5\KO12IWF1\MP900386055[1].jpg">
            <a:extLst>
              <a:ext uri="{FF2B5EF4-FFF2-40B4-BE49-F238E27FC236}">
                <a16:creationId xmlns:a16="http://schemas.microsoft.com/office/drawing/2014/main" id="{8576243E-6371-4F60-A6A0-F1A8BDBF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310" y="1195369"/>
            <a:ext cx="25828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 Compliance Methods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5B79F-62C2-4BEE-8DD0-F93AE8CA1E86}"/>
              </a:ext>
            </a:extLst>
          </p:cNvPr>
          <p:cNvSpPr txBox="1">
            <a:spLocks/>
          </p:cNvSpPr>
          <p:nvPr/>
        </p:nvSpPr>
        <p:spPr>
          <a:xfrm>
            <a:off x="2022764" y="2113643"/>
            <a:ext cx="11651672" cy="191339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Mandatory requirements: Controls, Switching, Daylighting</a:t>
            </a:r>
          </a:p>
          <a:p>
            <a:r>
              <a:rPr lang="en-US" dirty="0"/>
              <a:t>Interior/Exterior lighting power requirements</a:t>
            </a:r>
          </a:p>
          <a:p>
            <a:pPr lvl="1"/>
            <a:r>
              <a:rPr lang="en-US" sz="2000" dirty="0"/>
              <a:t>Complies if total connected power &lt;= lighting power allowance</a:t>
            </a:r>
          </a:p>
          <a:p>
            <a:pPr lvl="1"/>
            <a:r>
              <a:rPr lang="en-US" sz="2000" dirty="0"/>
              <a:t>Ability to exempt lighting fixtures or allow lighting wattage allowances for retail lighting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903BB8-29FB-4B66-B965-1672067CF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36" y="4722496"/>
            <a:ext cx="4065127" cy="21739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D0647C56-D90B-4FE0-961F-EA08DD202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39" y="5281537"/>
            <a:ext cx="5937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/>
              <a:t>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430282-ADD3-4D3D-B56C-2846AE1BA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7" y="4738305"/>
            <a:ext cx="4065127" cy="21739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078324-58F6-48BA-B617-E402ECD3D86F}"/>
              </a:ext>
            </a:extLst>
          </p:cNvPr>
          <p:cNvSpPr txBox="1"/>
          <p:nvPr/>
        </p:nvSpPr>
        <p:spPr>
          <a:xfrm>
            <a:off x="8132617" y="4748709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Allowed Wattage</a:t>
            </a:r>
          </a:p>
        </p:txBody>
      </p:sp>
    </p:spTree>
    <p:extLst>
      <p:ext uri="{BB962C8B-B14F-4D97-AF65-F5344CB8AC3E}">
        <p14:creationId xmlns:p14="http://schemas.microsoft.com/office/powerpoint/2010/main" val="18187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Mechanical/Service Hot Water Compliance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25F3235-215F-485F-BAC2-0F4BD4DB1066}"/>
              </a:ext>
            </a:extLst>
          </p:cNvPr>
          <p:cNvSpPr txBox="1">
            <a:spLocks/>
          </p:cNvSpPr>
          <p:nvPr/>
        </p:nvSpPr>
        <p:spPr>
          <a:xfrm>
            <a:off x="2341418" y="2007940"/>
            <a:ext cx="8382000" cy="285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Efficiency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Economizer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Fan Power Limitation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Mandatory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compliance metric available</a:t>
            </a:r>
          </a:p>
        </p:txBody>
      </p:sp>
    </p:spTree>
    <p:extLst>
      <p:ext uri="{BB962C8B-B14F-4D97-AF65-F5344CB8AC3E}">
        <p14:creationId xmlns:p14="http://schemas.microsoft.com/office/powerpoint/2010/main" val="28815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Project Specification Steps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E3D83D4-807A-4123-AC38-7022E351C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522647"/>
              </p:ext>
            </p:extLst>
          </p:nvPr>
        </p:nvGraphicFramePr>
        <p:xfrm>
          <a:off x="2050665" y="1230562"/>
          <a:ext cx="11321689" cy="651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8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Info You’ll Need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9E88E-1D27-464B-8EF1-FFABC4B6A89C}"/>
              </a:ext>
            </a:extLst>
          </p:cNvPr>
          <p:cNvSpPr txBox="1"/>
          <p:nvPr/>
        </p:nvSpPr>
        <p:spPr>
          <a:xfrm>
            <a:off x="3187136" y="4752161"/>
            <a:ext cx="3986325" cy="853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Proposed Wattage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09FC08-77EB-4012-93C5-5A1A52FFC9A4}"/>
              </a:ext>
            </a:extLst>
          </p:cNvPr>
          <p:cNvSpPr/>
          <p:nvPr/>
        </p:nvSpPr>
        <p:spPr>
          <a:xfrm>
            <a:off x="2660072" y="2074973"/>
            <a:ext cx="1094509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Energy Code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Builder and project location 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Area take-offs for envelope assemblies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Insulation R-values, fenestration performance data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Interior/Exterior lighting fixture details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Heating and cooling system details</a:t>
            </a:r>
          </a:p>
          <a:p>
            <a:pPr marL="342900" lvl="0" indent="-342900" defTabSz="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800" dirty="0">
                <a:solidFill>
                  <a:srgbClr val="707276"/>
                </a:solidFill>
                <a:latin typeface="Verdana" pitchFamily="34" charset="0"/>
                <a:ea typeface="ＭＳ Ｐゴシック" pitchFamily="34" charset="-128"/>
                <a:cs typeface="Arial"/>
              </a:rPr>
              <a:t>Service water heating details</a:t>
            </a:r>
          </a:p>
        </p:txBody>
      </p:sp>
    </p:spTree>
    <p:extLst>
      <p:ext uri="{BB962C8B-B14F-4D97-AF65-F5344CB8AC3E}">
        <p14:creationId xmlns:p14="http://schemas.microsoft.com/office/powerpoint/2010/main" val="25197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D77600"/>
                </a:solidFill>
              </a:rPr>
              <a:t>www.energycodes.gov</a:t>
            </a:r>
            <a:endParaRPr lang="en-US" sz="3600" i="1" dirty="0">
              <a:solidFill>
                <a:srgbClr val="D77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AF42A-9E00-3C2C-7390-D6F2A694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910" y="1039379"/>
            <a:ext cx="6635200" cy="69867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9B2339-F59D-4013-A00D-207D0381D87B}"/>
              </a:ext>
            </a:extLst>
          </p:cNvPr>
          <p:cNvSpPr/>
          <p:nvPr/>
        </p:nvSpPr>
        <p:spPr>
          <a:xfrm>
            <a:off x="4284328" y="4114799"/>
            <a:ext cx="3427182" cy="132939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B1538-23AB-FD5C-CE5D-7A7F2DE25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37" y="1556177"/>
            <a:ext cx="11127545" cy="60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2C101-0CA4-AA80-AF0D-31E9F641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23" y="1944073"/>
            <a:ext cx="12668747" cy="52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Basics: Data Exchange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2C101-0CA4-AA80-AF0D-31E9F641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23" y="1944073"/>
            <a:ext cx="12668747" cy="5244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7571CB-C003-75B4-586A-1C774ACA9AC7}"/>
              </a:ext>
            </a:extLst>
          </p:cNvPr>
          <p:cNvSpPr txBox="1"/>
          <p:nvPr/>
        </p:nvSpPr>
        <p:spPr>
          <a:xfrm>
            <a:off x="11235219" y="460385"/>
            <a:ext cx="30664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from desktop to web account</a:t>
            </a:r>
          </a:p>
        </p:txBody>
      </p:sp>
      <p:sp>
        <p:nvSpPr>
          <p:cNvPr id="5" name="Left Arrow 3">
            <a:extLst>
              <a:ext uri="{FF2B5EF4-FFF2-40B4-BE49-F238E27FC236}">
                <a16:creationId xmlns:a16="http://schemas.microsoft.com/office/drawing/2014/main" id="{53E07DFA-6656-B1D0-77B9-1D6BA4D885E3}"/>
              </a:ext>
            </a:extLst>
          </p:cNvPr>
          <p:cNvSpPr/>
          <p:nvPr/>
        </p:nvSpPr>
        <p:spPr>
          <a:xfrm rot="16200000">
            <a:off x="12959345" y="1260873"/>
            <a:ext cx="755374" cy="19878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AEE06-5E27-6A2C-CFD0-8064DFE81B09}"/>
              </a:ext>
            </a:extLst>
          </p:cNvPr>
          <p:cNvSpPr txBox="1"/>
          <p:nvPr/>
        </p:nvSpPr>
        <p:spPr>
          <a:xfrm>
            <a:off x="11389399" y="5049119"/>
            <a:ext cx="32410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from web account to desktop</a:t>
            </a:r>
          </a:p>
        </p:txBody>
      </p:sp>
      <p:sp>
        <p:nvSpPr>
          <p:cNvPr id="7" name="Left Arrow 3">
            <a:extLst>
              <a:ext uri="{FF2B5EF4-FFF2-40B4-BE49-F238E27FC236}">
                <a16:creationId xmlns:a16="http://schemas.microsoft.com/office/drawing/2014/main" id="{384FBE9C-0364-7918-3A5B-BD7078F961AA}"/>
              </a:ext>
            </a:extLst>
          </p:cNvPr>
          <p:cNvSpPr/>
          <p:nvPr/>
        </p:nvSpPr>
        <p:spPr>
          <a:xfrm rot="5400000">
            <a:off x="13517218" y="4365919"/>
            <a:ext cx="755374" cy="19878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670860-01DC-EA4D-FE69-2615365F9F55}"/>
              </a:ext>
            </a:extLst>
          </p:cNvPr>
          <p:cNvSpPr txBox="1">
            <a:spLocks/>
          </p:cNvSpPr>
          <p:nvPr/>
        </p:nvSpPr>
        <p:spPr>
          <a:xfrm>
            <a:off x="4369510" y="5711263"/>
            <a:ext cx="466858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exchange files between desktop and web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 in to web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Projects</a:t>
            </a:r>
          </a:p>
        </p:txBody>
      </p:sp>
    </p:spTree>
    <p:extLst>
      <p:ext uri="{BB962C8B-B14F-4D97-AF65-F5344CB8AC3E}">
        <p14:creationId xmlns:p14="http://schemas.microsoft.com/office/powerpoint/2010/main" val="12644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E68F7949-5809-4E3A-97AC-B3BE9AC8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111" y="6477804"/>
            <a:ext cx="632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Blip>
                <a:blip r:embed="rId6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alibri" pitchFamily="34" charset="0"/>
              </a:rPr>
              <a:t>BECP Tools used only during “Demonstrate Compliance” Stage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A856CAB-D175-4395-A9FC-00D2F769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11" y="1871497"/>
            <a:ext cx="888858" cy="94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C9C5783F-0D20-4B0B-BDEE-96D07EDF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12" y="2302254"/>
            <a:ext cx="941344" cy="103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9A70F7F-4F9F-491B-9F3E-87964A590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048015"/>
              </p:ext>
            </p:extLst>
          </p:nvPr>
        </p:nvGraphicFramePr>
        <p:xfrm>
          <a:off x="4254458" y="1741118"/>
          <a:ext cx="6305810" cy="43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311B159-716D-4B04-8DE5-9AA06499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6643"/>
              </p:ext>
            </p:extLst>
          </p:nvPr>
        </p:nvGraphicFramePr>
        <p:xfrm>
          <a:off x="4225219" y="5547159"/>
          <a:ext cx="6305810" cy="73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36D18C-4CD7-4E3A-9953-49816C53B90C}"/>
              </a:ext>
            </a:extLst>
          </p:cNvPr>
          <p:cNvSpPr txBox="1"/>
          <p:nvPr/>
        </p:nvSpPr>
        <p:spPr>
          <a:xfrm>
            <a:off x="7241807" y="4606341"/>
            <a:ext cx="913029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/>
              <a:t>Paper/PDF</a:t>
            </a:r>
            <a:endParaRPr lang="en-US" sz="1400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i="1" dirty="0">
                <a:solidFill>
                  <a:srgbClr val="D77600"/>
                </a:solidFill>
              </a:rPr>
              <a:t> </a:t>
            </a:r>
            <a:r>
              <a:rPr lang="en-US" sz="3200" dirty="0">
                <a:solidFill>
                  <a:srgbClr val="D77600"/>
                </a:solidFill>
              </a:rPr>
              <a:t>Current Use Scenario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3B44D-7671-4BB5-BD27-EBADC3D8CCFF}"/>
              </a:ext>
            </a:extLst>
          </p:cNvPr>
          <p:cNvSpPr txBox="1"/>
          <p:nvPr/>
        </p:nvSpPr>
        <p:spPr>
          <a:xfrm>
            <a:off x="9244161" y="2863977"/>
            <a:ext cx="914400" cy="2619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Paper/PDF</a:t>
            </a:r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Basics: User Profile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948A9-E44A-A7C0-79BD-1B0E904B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1670819"/>
            <a:ext cx="11141611" cy="60857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EE6607-EE27-42FE-5BE9-59D639A658BD}"/>
              </a:ext>
            </a:extLst>
          </p:cNvPr>
          <p:cNvSpPr/>
          <p:nvPr/>
        </p:nvSpPr>
        <p:spPr>
          <a:xfrm>
            <a:off x="1797719" y="2807796"/>
            <a:ext cx="1115597" cy="100520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Basics: Settings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E93271-0A1D-265C-D6C4-16DE7E89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21" y="1691275"/>
            <a:ext cx="11002218" cy="60529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EE6607-EE27-42FE-5BE9-59D639A658BD}"/>
              </a:ext>
            </a:extLst>
          </p:cNvPr>
          <p:cNvSpPr/>
          <p:nvPr/>
        </p:nvSpPr>
        <p:spPr>
          <a:xfrm>
            <a:off x="1891779" y="2743674"/>
            <a:ext cx="1115597" cy="100520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314ADA-A95B-B791-BB4A-0D6B217D586B}"/>
              </a:ext>
            </a:extLst>
          </p:cNvPr>
          <p:cNvSpPr txBox="1">
            <a:spLocks/>
          </p:cNvSpPr>
          <p:nvPr/>
        </p:nvSpPr>
        <p:spPr>
          <a:xfrm>
            <a:off x="10914955" y="280332"/>
            <a:ext cx="371544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Site/Permit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Owner/Agent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Designer/Contractor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Included on report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0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091B7-7A76-4460-8270-99023D6B4BC2}"/>
              </a:ext>
            </a:extLst>
          </p:cNvPr>
          <p:cNvSpPr/>
          <p:nvPr/>
        </p:nvSpPr>
        <p:spPr>
          <a:xfrm>
            <a:off x="3624888" y="6273118"/>
            <a:ext cx="810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Code and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E663A-FBB9-CB30-0321-8D76F984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23" y="1944073"/>
            <a:ext cx="12668747" cy="5244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484E65-1361-9B54-ADBC-C4FD6AC18FCA}"/>
              </a:ext>
            </a:extLst>
          </p:cNvPr>
          <p:cNvSpPr txBox="1"/>
          <p:nvPr/>
        </p:nvSpPr>
        <p:spPr>
          <a:xfrm>
            <a:off x="9948356" y="504177"/>
            <a:ext cx="30664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Start a new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51FDB-32CC-08AF-7769-19795D00D6D4}"/>
              </a:ext>
            </a:extLst>
          </p:cNvPr>
          <p:cNvSpPr txBox="1"/>
          <p:nvPr/>
        </p:nvSpPr>
        <p:spPr>
          <a:xfrm>
            <a:off x="5245302" y="4313801"/>
            <a:ext cx="30664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Duplicate Projects</a:t>
            </a:r>
          </a:p>
        </p:txBody>
      </p:sp>
      <p:sp>
        <p:nvSpPr>
          <p:cNvPr id="9" name="Left Arrow 3">
            <a:extLst>
              <a:ext uri="{FF2B5EF4-FFF2-40B4-BE49-F238E27FC236}">
                <a16:creationId xmlns:a16="http://schemas.microsoft.com/office/drawing/2014/main" id="{CED323D1-FA58-28F0-1A31-7B73F67EB82E}"/>
              </a:ext>
            </a:extLst>
          </p:cNvPr>
          <p:cNvSpPr/>
          <p:nvPr/>
        </p:nvSpPr>
        <p:spPr>
          <a:xfrm rot="16200000">
            <a:off x="11203285" y="1311448"/>
            <a:ext cx="755374" cy="19878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3">
            <a:extLst>
              <a:ext uri="{FF2B5EF4-FFF2-40B4-BE49-F238E27FC236}">
                <a16:creationId xmlns:a16="http://schemas.microsoft.com/office/drawing/2014/main" id="{0E099AC8-948A-969C-810E-C1B98B2E4EC1}"/>
              </a:ext>
            </a:extLst>
          </p:cNvPr>
          <p:cNvSpPr/>
          <p:nvPr/>
        </p:nvSpPr>
        <p:spPr>
          <a:xfrm rot="5400000">
            <a:off x="6189092" y="4097220"/>
            <a:ext cx="348018" cy="19878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34A84-A155-4A20-2F2F-9B9D2A6AA0FE}"/>
              </a:ext>
            </a:extLst>
          </p:cNvPr>
          <p:cNvSpPr txBox="1"/>
          <p:nvPr/>
        </p:nvSpPr>
        <p:spPr>
          <a:xfrm>
            <a:off x="5781974" y="1011759"/>
            <a:ext cx="30664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Sorting</a:t>
            </a:r>
          </a:p>
        </p:txBody>
      </p:sp>
      <p:sp>
        <p:nvSpPr>
          <p:cNvPr id="12" name="Left Arrow 3">
            <a:extLst>
              <a:ext uri="{FF2B5EF4-FFF2-40B4-BE49-F238E27FC236}">
                <a16:creationId xmlns:a16="http://schemas.microsoft.com/office/drawing/2014/main" id="{520F3DF0-A816-480A-DC3B-1A8A2C7AC5F7}"/>
              </a:ext>
            </a:extLst>
          </p:cNvPr>
          <p:cNvSpPr/>
          <p:nvPr/>
        </p:nvSpPr>
        <p:spPr>
          <a:xfrm rot="5400000">
            <a:off x="11303002" y="4393096"/>
            <a:ext cx="755374" cy="19878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8A097-8969-46F8-6397-CC628C6069A1}"/>
              </a:ext>
            </a:extLst>
          </p:cNvPr>
          <p:cNvSpPr txBox="1"/>
          <p:nvPr/>
        </p:nvSpPr>
        <p:spPr>
          <a:xfrm>
            <a:off x="10506374" y="5052211"/>
            <a:ext cx="30664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Project Sharing</a:t>
            </a:r>
          </a:p>
        </p:txBody>
      </p:sp>
      <p:sp>
        <p:nvSpPr>
          <p:cNvPr id="14" name="Left Arrow 3">
            <a:extLst>
              <a:ext uri="{FF2B5EF4-FFF2-40B4-BE49-F238E27FC236}">
                <a16:creationId xmlns:a16="http://schemas.microsoft.com/office/drawing/2014/main" id="{70B24A8C-AC21-F21B-E2CF-D589CEA3A9EB}"/>
              </a:ext>
            </a:extLst>
          </p:cNvPr>
          <p:cNvSpPr/>
          <p:nvPr/>
        </p:nvSpPr>
        <p:spPr>
          <a:xfrm rot="16200000">
            <a:off x="6937513" y="1844682"/>
            <a:ext cx="755374" cy="198782"/>
          </a:xfrm>
          <a:prstGeom prst="leftArrow">
            <a:avLst/>
          </a:prstGeom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Screen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D8C7E-75CE-460B-B03C-8847FAFB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110" y="1565731"/>
            <a:ext cx="11734800" cy="64180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F6D4B4-775F-2150-6975-DF06CC75F1D3}"/>
              </a:ext>
            </a:extLst>
          </p:cNvPr>
          <p:cNvSpPr/>
          <p:nvPr/>
        </p:nvSpPr>
        <p:spPr>
          <a:xfrm>
            <a:off x="4845511" y="5892038"/>
            <a:ext cx="81307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Advanced help in </a:t>
            </a:r>
            <a:r>
              <a:rPr lang="en-US" sz="48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COMcheck</a:t>
            </a:r>
            <a:endParaRPr lang="en-US" sz="48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48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F20D6-BA1B-9091-6F3D-9E52E3EC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5" y="3803202"/>
            <a:ext cx="2647950" cy="971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B0FB1A-4D53-E78A-0141-7897B205A4BA}"/>
              </a:ext>
            </a:extLst>
          </p:cNvPr>
          <p:cNvSpPr/>
          <p:nvPr/>
        </p:nvSpPr>
        <p:spPr>
          <a:xfrm>
            <a:off x="1844110" y="2093474"/>
            <a:ext cx="1749695" cy="118135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8991F-B336-8A70-7034-44470C1A9BFB}"/>
              </a:ext>
            </a:extLst>
          </p:cNvPr>
          <p:cNvSpPr/>
          <p:nvPr/>
        </p:nvSpPr>
        <p:spPr>
          <a:xfrm>
            <a:off x="3506334" y="3427228"/>
            <a:ext cx="2979526" cy="1644502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Screen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BD0262-C452-BC87-EEEF-2EA6D85E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30" y="1625224"/>
            <a:ext cx="11865935" cy="64915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EBB8CF-1D9C-97FC-10E8-3ECF26FADBA3}"/>
              </a:ext>
            </a:extLst>
          </p:cNvPr>
          <p:cNvSpPr/>
          <p:nvPr/>
        </p:nvSpPr>
        <p:spPr>
          <a:xfrm>
            <a:off x="5061478" y="5514600"/>
            <a:ext cx="72442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 Project Name</a:t>
            </a:r>
          </a:p>
          <a:p>
            <a:r>
              <a:rPr lang="en-US" sz="48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Code and Location</a:t>
            </a:r>
          </a:p>
          <a:p>
            <a:r>
              <a:rPr lang="en-US" sz="48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 Project Type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11B7B-22C8-9BB7-156C-FBC6E6D14A1A}"/>
              </a:ext>
            </a:extLst>
          </p:cNvPr>
          <p:cNvSpPr/>
          <p:nvPr/>
        </p:nvSpPr>
        <p:spPr>
          <a:xfrm>
            <a:off x="3629983" y="2962202"/>
            <a:ext cx="10107282" cy="1067537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 Screen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BD0262-C452-BC87-EEEF-2EA6D85E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30" y="1625224"/>
            <a:ext cx="11865935" cy="64915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EBB8CF-1D9C-97FC-10E8-3ECF26FADBA3}"/>
              </a:ext>
            </a:extLst>
          </p:cNvPr>
          <p:cNvSpPr/>
          <p:nvPr/>
        </p:nvSpPr>
        <p:spPr>
          <a:xfrm>
            <a:off x="3807909" y="7104642"/>
            <a:ext cx="5629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 Building Area(s)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11B7B-22C8-9BB7-156C-FBC6E6D14A1A}"/>
              </a:ext>
            </a:extLst>
          </p:cNvPr>
          <p:cNvSpPr/>
          <p:nvPr/>
        </p:nvSpPr>
        <p:spPr>
          <a:xfrm>
            <a:off x="3629983" y="4014825"/>
            <a:ext cx="2239189" cy="631603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6A741-CA14-588A-E707-EEFA9DE4A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825" y="3530769"/>
            <a:ext cx="6329340" cy="35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Project Type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888EE3-68C7-4484-8AAC-9121CC29F628}"/>
              </a:ext>
            </a:extLst>
          </p:cNvPr>
          <p:cNvSpPr txBox="1">
            <a:spLocks/>
          </p:cNvSpPr>
          <p:nvPr/>
        </p:nvSpPr>
        <p:spPr>
          <a:xfrm>
            <a:off x="2382982" y="2675710"/>
            <a:ext cx="8229600" cy="14650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Construction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Alteration</a:t>
            </a:r>
          </a:p>
        </p:txBody>
      </p:sp>
      <p:pic>
        <p:nvPicPr>
          <p:cNvPr id="12" name="Picture 5" descr="Commercial Building Windows 4">
            <a:extLst>
              <a:ext uri="{FF2B5EF4-FFF2-40B4-BE49-F238E27FC236}">
                <a16:creationId xmlns:a16="http://schemas.microsoft.com/office/drawing/2014/main" id="{0775AC4E-8103-433C-84D0-8745BDC8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3404" y="4435787"/>
            <a:ext cx="4328174" cy="3107730"/>
          </a:xfrm>
          <a:prstGeom prst="rect">
            <a:avLst/>
          </a:prstGeom>
        </p:spPr>
      </p:pic>
      <p:pic>
        <p:nvPicPr>
          <p:cNvPr id="13" name="Picture 3" descr="C:\Users\mosl599\AppData\Local\Microsoft\Windows\Temporary Internet Files\Content.IE5\KO12IWF1\MP900386055[1].jpg">
            <a:extLst>
              <a:ext uri="{FF2B5EF4-FFF2-40B4-BE49-F238E27FC236}">
                <a16:creationId xmlns:a16="http://schemas.microsoft.com/office/drawing/2014/main" id="{38251316-B212-4C53-983D-59ACE570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58" y="752496"/>
            <a:ext cx="3491547" cy="36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06E84-0E4E-4CE2-49A8-AED223BB7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2441" y="5157574"/>
            <a:ext cx="71532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Alteration Project Type Explained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7D3D7-3F28-4D6A-A780-D179E8CBE388}"/>
              </a:ext>
            </a:extLst>
          </p:cNvPr>
          <p:cNvSpPr txBox="1">
            <a:spLocks/>
          </p:cNvSpPr>
          <p:nvPr/>
        </p:nvSpPr>
        <p:spPr>
          <a:xfrm>
            <a:off x="1953491" y="2042446"/>
            <a:ext cx="12164291" cy="595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 involve changes to or replacement of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building components that are part of building envelope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Lighting, heating, ventilating, air conditioning, and water-heating equipment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 only those envelope components, lighting fixtures, or mechanical systems/equipment that will exist upon completion of the project.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Alteration detail dialogs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 exemptions if applicable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Additional qualifications may be required (e.g., Window/wall ratio)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Compliance shown as Pass/Fail for Envelope and Lighting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0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Compliance Options (IECC)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45780F-9953-45AC-8E41-67A777A160DE}"/>
              </a:ext>
            </a:extLst>
          </p:cNvPr>
          <p:cNvSpPr txBox="1">
            <a:spLocks/>
          </p:cNvSpPr>
          <p:nvPr/>
        </p:nvSpPr>
        <p:spPr>
          <a:xfrm>
            <a:off x="1402843" y="1943236"/>
            <a:ext cx="6308667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Efficiency Options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performance power (2012/2015/2018)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Reduced lighting power (2012/2015/2018)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On-site renewable energy (2012/2015/2018)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performance SWH (2015/2018)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Enhanced interior lighting controls (2015/2018)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Dedicated outdoor air system (2015/2018)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Enhanced Envelope Performance (2018)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Reduced Air Infiltration (2018)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5A032F-7362-43AE-B7BC-CCAC8803E2B6}"/>
              </a:ext>
            </a:extLst>
          </p:cNvPr>
          <p:cNvSpPr txBox="1">
            <a:spLocks/>
          </p:cNvSpPr>
          <p:nvPr/>
        </p:nvSpPr>
        <p:spPr>
          <a:xfrm>
            <a:off x="7483834" y="1943236"/>
            <a:ext cx="7146566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 Barrier Options (IECC 2012+, climate zone dependent)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 barrier permeability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Assembly permeability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 leakage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6AEF3-FB91-976F-633F-7D174E0B0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4400925"/>
            <a:ext cx="70008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Compliance Options (2021 IECC only) – under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E565C-F365-0C31-AB55-D2D36899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42" y="1621322"/>
            <a:ext cx="11408735" cy="6305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A57764-2421-4FFC-B1D1-5CC8623167E3}"/>
              </a:ext>
            </a:extLst>
          </p:cNvPr>
          <p:cNvSpPr/>
          <p:nvPr/>
        </p:nvSpPr>
        <p:spPr>
          <a:xfrm>
            <a:off x="2037402" y="4321925"/>
            <a:ext cx="1597295" cy="3651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298946-EB79-48AF-BD6A-EA564615E1BF}"/>
              </a:ext>
            </a:extLst>
          </p:cNvPr>
          <p:cNvSpPr txBox="1">
            <a:spLocks/>
          </p:cNvSpPr>
          <p:nvPr/>
        </p:nvSpPr>
        <p:spPr>
          <a:xfrm>
            <a:off x="4103511" y="6637074"/>
            <a:ext cx="6958899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Additional Efficiency Requirements (2021 IECC)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efficiency credit requirements based on occupancy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B790D-5AFD-9556-3022-8CBF7627E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201" y="3683955"/>
            <a:ext cx="3787095" cy="28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1EEB14-DABC-41F4-BECC-BD4959F6629A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C41AD0-1622-4CF8-8527-38BB13A1C2F4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Compliance Methods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18B0B43-6491-4AC6-BEF0-0BA739B7E2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31544" y="3239795"/>
            <a:ext cx="2590800" cy="19050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C0C0C0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2D8279E-FAB7-474D-9570-16EA8675BE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8244" y="2744495"/>
            <a:ext cx="3048000" cy="3048000"/>
          </a:xfrm>
          <a:prstGeom prst="triangle">
            <a:avLst>
              <a:gd name="adj" fmla="val 49674"/>
            </a:avLst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4B35148-7AB2-42DF-ACF8-1A330184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844" y="3920447"/>
            <a:ext cx="1981200" cy="6299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Mandatory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Provisions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7BE87FE-6651-4FA3-8A95-CF73D8EA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244" y="1906295"/>
            <a:ext cx="27432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System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1D97532-A99E-4169-B99B-422D7485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644" y="1906295"/>
            <a:ext cx="35814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Compliance Options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FAF9044E-7D83-4DDC-B8DD-1D542638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444" y="3582695"/>
            <a:ext cx="23622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Code Compliance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CD741A7C-04E8-4F8D-8D4E-72F5C5F5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44" y="2744495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Prescriptive Option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812C243-FA75-4CF8-957C-C38D6CEB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44" y="5030495"/>
            <a:ext cx="1905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Energy Cost Budget: Performance Simulation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0F8BD5C7-53A9-4A5D-BCA4-DE17BD2B7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44" y="3887495"/>
            <a:ext cx="1905000" cy="603250"/>
          </a:xfrm>
          <a:prstGeom prst="rect">
            <a:avLst/>
          </a:prstGeom>
          <a:solidFill>
            <a:schemeClr val="bg1">
              <a:lumMod val="6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Trade Off Option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301366BF-6108-4D03-84F0-91583DC3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2820695"/>
            <a:ext cx="1905000" cy="388938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Envelope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0F50EEE6-BBD1-4667-9680-9F738BE5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3658895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HVAC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BB17D351-2572-4B8A-8AB8-25A082F8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5555958"/>
            <a:ext cx="1905000" cy="388937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Lighting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739BCFA-F99E-4A52-BC10-ABF8D936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4344695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SWH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C0E7809F-D866-4DDD-91C6-D3944319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4946358"/>
            <a:ext cx="1905000" cy="388937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Power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1C43C08-75F3-4F5B-BF6F-399127B0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44" y="6173495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Other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18A09F-A3A3-4B78-AE64-9F2BCCE3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44" y="320169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Building Envelope Area Types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2414C1-6B94-472B-B9AB-68A44607DBFA}"/>
              </a:ext>
            </a:extLst>
          </p:cNvPr>
          <p:cNvSpPr txBox="1">
            <a:spLocks/>
          </p:cNvSpPr>
          <p:nvPr/>
        </p:nvSpPr>
        <p:spPr>
          <a:xfrm>
            <a:off x="1939636" y="1685087"/>
            <a:ext cx="10751128" cy="359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Primarily impacts envelope compliance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 building types that describe the envelope (separating conditioned and unconditioned spaces)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conditioning type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Nonresidential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Semiheated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(no mechanical cooling) – 90.1 only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297C21-7304-FAEB-BC8B-7C9777F78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969" y="4951804"/>
            <a:ext cx="4630701" cy="26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996282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Interior Lighting Method and Area Types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571D52-02B9-470C-A646-E751557E7495}"/>
              </a:ext>
            </a:extLst>
          </p:cNvPr>
          <p:cNvSpPr txBox="1">
            <a:spLocks/>
          </p:cNvSpPr>
          <p:nvPr/>
        </p:nvSpPr>
        <p:spPr>
          <a:xfrm>
            <a:off x="2633570" y="1706742"/>
            <a:ext cx="11360726" cy="947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 determines lighting power density and allowances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 category allows for more detailed space representation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92024-7541-F069-C5A3-FE69F5B93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70" y="3005431"/>
            <a:ext cx="10303281" cy="42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Interior Lighting: Methods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4549-2EB6-4B86-BA47-896D4C8A0FA7}"/>
              </a:ext>
            </a:extLst>
          </p:cNvPr>
          <p:cNvSpPr txBox="1">
            <a:spLocks/>
          </p:cNvSpPr>
          <p:nvPr/>
        </p:nvSpPr>
        <p:spPr>
          <a:xfrm>
            <a:off x="2715489" y="1204832"/>
            <a:ext cx="11471565" cy="2043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check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determines lighting power densities in interior lighting and exterior lighting screens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US" sz="2400" dirty="0">
                <a:solidFill>
                  <a:srgbClr val="707276"/>
                </a:solidFill>
              </a:rPr>
              <a:t>Automatically examines both building area and space-by-space lighting compliance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27E3A-BA93-0430-DEA3-3AB5AB05B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066" y="3121281"/>
            <a:ext cx="12317001" cy="46229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2EB35E9-2ABC-4D86-A381-CF4B9A096DB6}"/>
              </a:ext>
            </a:extLst>
          </p:cNvPr>
          <p:cNvSpPr/>
          <p:nvPr/>
        </p:nvSpPr>
        <p:spPr>
          <a:xfrm>
            <a:off x="5528931" y="4191813"/>
            <a:ext cx="891228" cy="942977"/>
          </a:xfrm>
          <a:prstGeom prst="ellipse">
            <a:avLst/>
          </a:prstGeom>
          <a:solidFill>
            <a:srgbClr val="007FAC">
              <a:lumMod val="40000"/>
              <a:lumOff val="60000"/>
              <a:alpha val="14000"/>
            </a:srgbClr>
          </a:soli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0E4495-3F9E-1FF2-4226-BE4FB7AB9D24}"/>
              </a:ext>
            </a:extLst>
          </p:cNvPr>
          <p:cNvSpPr/>
          <p:nvPr/>
        </p:nvSpPr>
        <p:spPr>
          <a:xfrm>
            <a:off x="7329480" y="4972838"/>
            <a:ext cx="1761527" cy="1067611"/>
          </a:xfrm>
          <a:prstGeom prst="ellipse">
            <a:avLst/>
          </a:prstGeom>
          <a:solidFill>
            <a:srgbClr val="007FAC">
              <a:lumMod val="40000"/>
              <a:lumOff val="60000"/>
              <a:alpha val="14000"/>
            </a:srgbClr>
          </a:solidFill>
          <a:ln w="9525" cap="flat" cmpd="sng" algn="ctr">
            <a:solidFill>
              <a:srgbClr val="A83C0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Interior Lighting: Specifications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4549-2EB6-4B86-BA47-896D4C8A0FA7}"/>
              </a:ext>
            </a:extLst>
          </p:cNvPr>
          <p:cNvSpPr txBox="1">
            <a:spLocks/>
          </p:cNvSpPr>
          <p:nvPr/>
        </p:nvSpPr>
        <p:spPr>
          <a:xfrm>
            <a:off x="2715489" y="1204832"/>
            <a:ext cx="11471565" cy="27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Interior lighting is specified in the lighting wizard in four steps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US" sz="2000" dirty="0">
                <a:solidFill>
                  <a:srgbClr val="707276"/>
                </a:solidFill>
              </a:rPr>
              <a:t>Adding spaces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US" sz="2000" dirty="0">
                <a:solidFill>
                  <a:srgbClr val="707276"/>
                </a:solidFill>
              </a:rPr>
              <a:t>Daylighting areas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US" sz="2000" dirty="0">
                <a:solidFill>
                  <a:srgbClr val="707276"/>
                </a:solidFill>
              </a:rPr>
              <a:t>Fixtures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en-US" sz="2000" dirty="0">
                <a:solidFill>
                  <a:srgbClr val="707276"/>
                </a:solidFill>
              </a:rPr>
              <a:t>Controls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C87D7-579E-2FEF-8A91-0E102DC42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199" y="3617147"/>
            <a:ext cx="12439097" cy="3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Interior Lighting: Dashboard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4549-2EB6-4B86-BA47-896D4C8A0FA7}"/>
              </a:ext>
            </a:extLst>
          </p:cNvPr>
          <p:cNvSpPr txBox="1">
            <a:spLocks/>
          </p:cNvSpPr>
          <p:nvPr/>
        </p:nvSpPr>
        <p:spPr>
          <a:xfrm>
            <a:off x="2715489" y="1419286"/>
            <a:ext cx="1147156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check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lighting dashboard highlights building areas, spaces, fixtures, wattages and controls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3C411-3E95-FF7D-145B-54EA4EEC8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496" y="3047160"/>
            <a:ext cx="12005709" cy="44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Exterior Lighting Area Types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8169D9-3E22-408C-9C7E-F0E148FBDAC2}"/>
              </a:ext>
            </a:extLst>
          </p:cNvPr>
          <p:cNvSpPr txBox="1">
            <a:spLocks/>
          </p:cNvSpPr>
          <p:nvPr/>
        </p:nvSpPr>
        <p:spPr>
          <a:xfrm>
            <a:off x="8021539" y="1752390"/>
            <a:ext cx="6425980" cy="176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Zone and area type determine: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Lighting power density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Tradability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8D865-CB43-E4C3-ED3F-8E0971189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873" y="1758618"/>
            <a:ext cx="6109857" cy="4815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65ECD8-1721-F399-9575-F8E90017B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650" y="5459372"/>
            <a:ext cx="8965462" cy="21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Project: Exterior Lighting Specifications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0741C-E67B-E0DD-CBBB-3BAA1B62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21" y="1566221"/>
            <a:ext cx="10289437" cy="2203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CBC93-1AB5-0139-D35D-1D509DD8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68" y="3993406"/>
            <a:ext cx="10995378" cy="40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Introduction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E5857D-A16D-4584-A800-EC1407BC2C2D}"/>
              </a:ext>
            </a:extLst>
          </p:cNvPr>
          <p:cNvSpPr txBox="1">
            <a:spLocks/>
          </p:cNvSpPr>
          <p:nvPr/>
        </p:nvSpPr>
        <p:spPr>
          <a:xfrm>
            <a:off x="1493519" y="6232414"/>
            <a:ext cx="12954000" cy="1403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Cavity Insulation R-value – insulation placed between structural members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Continuous Insulation R-value – ‘continuous’ insulation across the structure (e.g., rigid insulation)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65542-9CA8-BE60-ED17-74116FF49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155" y="1652460"/>
            <a:ext cx="11675768" cy="43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Opaque Assemblies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DF3BED9-EB58-42B3-9BEA-974C4198A558}"/>
              </a:ext>
            </a:extLst>
          </p:cNvPr>
          <p:cNvSpPr txBox="1">
            <a:spLocks/>
          </p:cNvSpPr>
          <p:nvPr/>
        </p:nvSpPr>
        <p:spPr>
          <a:xfrm>
            <a:off x="1735553" y="1620753"/>
            <a:ext cx="12894847" cy="22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Entering envelope components follows a different pattern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envelope component (roof, exterior wall, floor or basement)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“Add Assemblies” button and determine number of components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 components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1141B-04F8-AB18-24B4-DAAA4DBE4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570" y="3625921"/>
            <a:ext cx="9137909" cy="3901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1DF400-9415-9958-B80F-00E565A0AFAC}"/>
              </a:ext>
            </a:extLst>
          </p:cNvPr>
          <p:cNvSpPr/>
          <p:nvPr/>
        </p:nvSpPr>
        <p:spPr>
          <a:xfrm>
            <a:off x="9079280" y="4467362"/>
            <a:ext cx="1266199" cy="49511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04A21-A8DA-B432-22FA-1930D2479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5479" y="5039833"/>
            <a:ext cx="3920610" cy="28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Opaque Assemblies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F400-9415-9958-B80F-00E565A0AFAC}"/>
              </a:ext>
            </a:extLst>
          </p:cNvPr>
          <p:cNvSpPr/>
          <p:nvPr/>
        </p:nvSpPr>
        <p:spPr>
          <a:xfrm>
            <a:off x="9079280" y="4467362"/>
            <a:ext cx="1266199" cy="49511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2BA26-A1D9-EF60-8041-CF5AC79B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19" y="1376108"/>
            <a:ext cx="9165264" cy="66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1EEB14-DABC-41F4-BECC-BD4959F6629A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C41AD0-1622-4CF8-8527-38BB13A1C2F4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911967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err="1">
                <a:solidFill>
                  <a:srgbClr val="D77600"/>
                </a:solidFill>
              </a:rPr>
              <a:t>COM</a:t>
            </a:r>
            <a:r>
              <a:rPr lang="en-US" sz="3200" i="1" dirty="0" err="1">
                <a:solidFill>
                  <a:srgbClr val="D77600"/>
                </a:solidFill>
              </a:rPr>
              <a:t>check</a:t>
            </a:r>
            <a:r>
              <a:rPr lang="en-US" sz="3200" dirty="0">
                <a:solidFill>
                  <a:srgbClr val="D77600"/>
                </a:solidFill>
              </a:rPr>
              <a:t> Commercial Energy Codes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9F073E4-4CAA-4A12-9A91-3C1F089F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46" y="1188391"/>
            <a:ext cx="1463040" cy="19365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255406-52F0-4B3C-88EC-23A3AFD4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066" y="1503771"/>
            <a:ext cx="1463040" cy="19095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3C6959-4A9B-418C-8D5B-7A01479E7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384" y="1938585"/>
            <a:ext cx="1463040" cy="18358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2E960A-8484-493A-93F7-36704A28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165" y="2231659"/>
            <a:ext cx="1463040" cy="1819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AB8FB7-6B62-4DAE-82D2-3AA97B6CC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998" y="3908808"/>
            <a:ext cx="1463040" cy="18835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FCC705-DA8D-41E9-B6D9-78D5BD354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168" y="4160998"/>
            <a:ext cx="1463040" cy="18791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8FE00D-9AA4-4D51-A69F-829CAFBBC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7065" y="4590945"/>
            <a:ext cx="1463040" cy="1884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01C519-3C0F-4E62-99B0-895BFD8643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097" y="4888276"/>
            <a:ext cx="1463040" cy="190568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569B066-ACD9-4E72-B93E-2F42D308F77A}"/>
              </a:ext>
            </a:extLst>
          </p:cNvPr>
          <p:cNvSpPr txBox="1">
            <a:spLocks/>
          </p:cNvSpPr>
          <p:nvPr/>
        </p:nvSpPr>
        <p:spPr>
          <a:xfrm>
            <a:off x="8105264" y="1717931"/>
            <a:ext cx="5399721" cy="518930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ASHRAE 90.1 (Pre-2013) Normative Appendix C Methodology for Building Envelope Trade-Off Option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90.1-2007/2010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2009/2012 IECC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ASHRAE 90.1-2013/2016/2019 Appendix C limited performance method 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EnergyPlus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2000" i="1" dirty="0">
                <a:solidFill>
                  <a:srgbClr val="FF0000"/>
                </a:solidFill>
              </a:rPr>
              <a:t>ASHRAE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90.1-2022 fourth quarter 2023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2015/2018/2021 IECC   Component Performance Alternative (hybrid Total UA method)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17CEA-C658-4769-9E76-55AB274E0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875" y="2831969"/>
            <a:ext cx="1457312" cy="1884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34C20E-3CB8-408A-8515-5DE1D7EB7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2835" y="5317255"/>
            <a:ext cx="1432739" cy="18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Opaque Assemblies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F400-9415-9958-B80F-00E565A0AFAC}"/>
              </a:ext>
            </a:extLst>
          </p:cNvPr>
          <p:cNvSpPr/>
          <p:nvPr/>
        </p:nvSpPr>
        <p:spPr>
          <a:xfrm>
            <a:off x="9079280" y="4467362"/>
            <a:ext cx="1266199" cy="49511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D50C7-BB05-3C27-42B9-0729191F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22" y="1520694"/>
            <a:ext cx="9519501" cy="59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Opaque Assemblies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F400-9415-9958-B80F-00E565A0AFAC}"/>
              </a:ext>
            </a:extLst>
          </p:cNvPr>
          <p:cNvSpPr/>
          <p:nvPr/>
        </p:nvSpPr>
        <p:spPr>
          <a:xfrm>
            <a:off x="9079280" y="4467362"/>
            <a:ext cx="1266199" cy="49511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8BE90-71F6-A5B5-7E8F-C42222B7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43" y="1705671"/>
            <a:ext cx="11077850" cy="60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Opaque Assemblies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F400-9415-9958-B80F-00E565A0AFAC}"/>
              </a:ext>
            </a:extLst>
          </p:cNvPr>
          <p:cNvSpPr/>
          <p:nvPr/>
        </p:nvSpPr>
        <p:spPr>
          <a:xfrm>
            <a:off x="9079280" y="4467362"/>
            <a:ext cx="1266199" cy="49511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5025F-60ED-1D0B-2BAD-4F58983A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49" y="1696298"/>
            <a:ext cx="11094077" cy="6037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E20623-AD99-806A-77BA-33C6663AB292}"/>
              </a:ext>
            </a:extLst>
          </p:cNvPr>
          <p:cNvSpPr/>
          <p:nvPr/>
        </p:nvSpPr>
        <p:spPr>
          <a:xfrm>
            <a:off x="9952074" y="3763926"/>
            <a:ext cx="2052084" cy="4359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080DA-7847-0C25-184C-267FB4F61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653" y="4620796"/>
            <a:ext cx="2751452" cy="3025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FC94A7-A12B-8FB1-7670-8E893A945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833" y="4628501"/>
            <a:ext cx="13906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Fenestration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581BE9-3BD9-406A-8E5A-F0AE054A8BC6}"/>
              </a:ext>
            </a:extLst>
          </p:cNvPr>
          <p:cNvSpPr txBox="1">
            <a:spLocks/>
          </p:cNvSpPr>
          <p:nvPr/>
        </p:nvSpPr>
        <p:spPr>
          <a:xfrm>
            <a:off x="3081347" y="1214786"/>
            <a:ext cx="8229600" cy="18343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NFRC site-built certified product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 evaluated (per NFRC guidelines)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code defaults – will not comply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9E535-A76C-7C45-E5C3-9F055DC12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071" y="3286096"/>
            <a:ext cx="3732276" cy="3672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2AD89-5F9E-0593-D9BB-90A3306FF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8111" y="3286096"/>
            <a:ext cx="3911076" cy="3563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FDE3E3-3ECB-D2EB-F83C-4364B3A1AD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8951" y="3286096"/>
            <a:ext cx="3431697" cy="33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Envelope: Summary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3DC950-2ABC-4E20-A55C-2450190F7A00}"/>
              </a:ext>
            </a:extLst>
          </p:cNvPr>
          <p:cNvSpPr txBox="1">
            <a:spLocks/>
          </p:cNvSpPr>
          <p:nvPr/>
        </p:nvSpPr>
        <p:spPr>
          <a:xfrm>
            <a:off x="2923986" y="2296313"/>
            <a:ext cx="8229600" cy="286847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 have to use every assembly type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group “like” components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Gross area (except slab-on-grade)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“Other” assembly as needed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sz="2800" dirty="0">
                <a:solidFill>
                  <a:srgbClr val="707276"/>
                </a:solidFill>
              </a:rPr>
              <a:t>Use batch operations for quicker input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4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917E7-8428-427A-9A6E-D7DA1ED3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79" y="1223559"/>
            <a:ext cx="7287642" cy="57824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D77600"/>
                </a:solidFill>
              </a:rPr>
              <a:t>Diagnostic Data on Envelope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0F402-7D55-49E2-A633-5C0A246B4A81}"/>
              </a:ext>
            </a:extLst>
          </p:cNvPr>
          <p:cNvSpPr/>
          <p:nvPr/>
        </p:nvSpPr>
        <p:spPr>
          <a:xfrm>
            <a:off x="9325565" y="5003649"/>
            <a:ext cx="1281436" cy="2002392"/>
          </a:xfrm>
          <a:prstGeom prst="rect">
            <a:avLst/>
          </a:prstGeom>
          <a:noFill/>
          <a:ln w="31750" cap="flat" cmpd="sng" algn="ctr">
            <a:solidFill>
              <a:srgbClr val="0070C0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 Compliance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3BB2067-3447-4CA7-BC5C-9BB555B7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236" y="3563219"/>
            <a:ext cx="14859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Exemptions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3BCFD32-F401-44BB-B7B2-891BB51B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036" y="1810619"/>
            <a:ext cx="1839913" cy="16557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3C0F">
                <a:lumMod val="60000"/>
                <a:lumOff val="40000"/>
              </a:srgbClr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Mandatory Requirements (Interior and Exterior)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2EDD06F1-57C4-4DF8-8FDA-35006486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4049" y="3487019"/>
            <a:ext cx="1587" cy="1779588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FF0EE86-B267-4C19-BEE5-6633F2A1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37156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Controls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E960F253-5740-4CCF-B5B4-1CA2259A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44014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Switching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73F1C90-B688-49B7-8061-C616A9D98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36" y="1886819"/>
            <a:ext cx="1905000" cy="954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3C0F">
                <a:lumMod val="60000"/>
                <a:lumOff val="40000"/>
              </a:srgb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Interior Lighting Power Limits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8F1EEA4C-CC6F-4AB5-A57D-0A7DEE9C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4636" y="4401419"/>
            <a:ext cx="0" cy="4826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2BBF141-CE15-445E-8464-20004FBA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436" y="4858619"/>
            <a:ext cx="17526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Whole Building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72DA2FC-1C09-4399-8138-9BFAFBEB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636" y="6306419"/>
            <a:ext cx="24384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Additional Allowances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3086B8D-0A55-404F-817B-AB5B31E42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36" y="2267819"/>
            <a:ext cx="609600" cy="457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 b="1">
                <a:solidFill>
                  <a:srgbClr val="707276"/>
                </a:solidFill>
                <a:latin typeface="Calibri"/>
              </a:rPr>
              <a:t>+</a:t>
            </a:r>
            <a:r>
              <a:rPr lang="en-US" sz="1400" b="1">
                <a:solidFill>
                  <a:srgbClr val="707276"/>
                </a:solidFill>
                <a:latin typeface="Calibri"/>
              </a:rPr>
              <a:t> 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83E25528-99BB-46EE-BC1C-7E276368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36" y="50110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Efficiency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A28EAE1E-4383-4284-AB47-C31C2F6F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036" y="5544419"/>
            <a:ext cx="19050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Space-by-Space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F53D6D7E-E3EC-4CF2-9FB2-4595C98A1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036" y="4934819"/>
            <a:ext cx="14859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Exemptions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CA5712A9-7BF7-4E8A-9FF0-DDFCA6A56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236" y="4401419"/>
            <a:ext cx="0" cy="5334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D8F3A71C-A11F-40B1-8B68-4D2547F0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036" y="1886819"/>
            <a:ext cx="1860550" cy="9540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3C0F">
                <a:lumMod val="60000"/>
                <a:lumOff val="40000"/>
              </a:srgb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Exterior Lighting Power Limits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49FC2EE1-5312-498E-B177-6E606FBAB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836" y="2267819"/>
            <a:ext cx="609600" cy="457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 b="1">
                <a:solidFill>
                  <a:srgbClr val="707276"/>
                </a:solidFill>
                <a:latin typeface="Calibri"/>
              </a:rPr>
              <a:t>+</a:t>
            </a:r>
            <a:r>
              <a:rPr lang="en-US" sz="1400" b="1">
                <a:solidFill>
                  <a:srgbClr val="707276"/>
                </a:solidFill>
                <a:latin typeface="Calibri"/>
              </a:rPr>
              <a:t> 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1D52C809-8B9A-437C-8052-718A0A72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836" y="3410819"/>
            <a:ext cx="1044575" cy="661988"/>
          </a:xfrm>
          <a:prstGeom prst="rect">
            <a:avLst/>
          </a:prstGeom>
          <a:solidFill>
            <a:srgbClr val="808080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Calibri"/>
              </a:rPr>
              <a:t>Total Connected Power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ECD56F9B-A15F-493E-A133-14A9F04A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436" y="3334619"/>
            <a:ext cx="976313" cy="844550"/>
          </a:xfrm>
          <a:prstGeom prst="rect">
            <a:avLst/>
          </a:prstGeom>
          <a:solidFill>
            <a:srgbClr val="808080"/>
          </a:solidFill>
          <a:ln w="222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200" b="1">
                <a:solidFill>
                  <a:srgbClr val="FFFFFF"/>
                </a:solidFill>
                <a:latin typeface="Calibri"/>
              </a:rPr>
              <a:t>Interior Lighting Power Allowance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10E71B2A-B472-49EA-933F-F0EDB757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236" y="3487019"/>
            <a:ext cx="623888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800" b="1" u="sng">
                <a:solidFill>
                  <a:srgbClr val="707276"/>
                </a:solidFill>
                <a:latin typeface="Calibri"/>
              </a:rPr>
              <a:t>&lt;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32FC533-53DD-44A0-887B-79E27FF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36" y="3258419"/>
            <a:ext cx="2667000" cy="1101725"/>
          </a:xfrm>
          <a:prstGeom prst="rect">
            <a:avLst/>
          </a:prstGeom>
          <a:solidFill>
            <a:srgbClr val="EAEAEA">
              <a:alpha val="0"/>
            </a:srgbClr>
          </a:solidFill>
          <a:ln w="317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600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r>
              <a:rPr lang="en-US" sz="1600" u="sng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endParaRPr lang="en-US" sz="1600" u="sng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C69115EF-2209-41D3-A56E-4092EA17E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3236" y="5925419"/>
            <a:ext cx="0" cy="3810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27C4179C-FFE4-4D57-86EC-B1F310C3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636" y="5239619"/>
            <a:ext cx="973138" cy="347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88820" tIns="44411" rIns="88820" bIns="44411">
            <a:spAutoFit/>
          </a:bodyPr>
          <a:lstStyle/>
          <a:p>
            <a:pPr algn="ctr" defTabSz="889000">
              <a:spcBef>
                <a:spcPct val="50000"/>
              </a:spcBef>
            </a:pPr>
            <a:r>
              <a:rPr lang="en-US" sz="1700" b="1">
                <a:solidFill>
                  <a:srgbClr val="707276"/>
                </a:solidFill>
                <a:latin typeface="Calibri"/>
              </a:rPr>
              <a:t>OR</a:t>
            </a:r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8496B1EB-9E17-4FB5-85FD-8521CE4C7B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2236" y="2877419"/>
            <a:ext cx="0" cy="3810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159CE264-F92F-4CE4-9569-8BAF8E1A5C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55036" y="2877419"/>
            <a:ext cx="14288" cy="12192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183DB136-DCC6-4802-863C-B0C91DC0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636" y="3029819"/>
            <a:ext cx="1219200" cy="388938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Tradable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BD3AFE77-0284-4931-85D9-A8A21AD6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636" y="4096619"/>
            <a:ext cx="1219200" cy="663575"/>
          </a:xfrm>
          <a:prstGeom prst="rect">
            <a:avLst/>
          </a:prstGeom>
          <a:solidFill>
            <a:srgbClr val="EAEAEA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800">
                <a:solidFill>
                  <a:srgbClr val="707276"/>
                </a:solidFill>
                <a:latin typeface="Calibri"/>
              </a:rPr>
              <a:t>Non-Tradable</a:t>
            </a:r>
          </a:p>
        </p:txBody>
      </p:sp>
      <p:grpSp>
        <p:nvGrpSpPr>
          <p:cNvPr id="37" name="Group 30">
            <a:extLst>
              <a:ext uri="{FF2B5EF4-FFF2-40B4-BE49-F238E27FC236}">
                <a16:creationId xmlns:a16="http://schemas.microsoft.com/office/drawing/2014/main" id="{8027B8C2-3606-42DB-AF4D-5A692E1A1EAD}"/>
              </a:ext>
            </a:extLst>
          </p:cNvPr>
          <p:cNvGrpSpPr>
            <a:grpSpLocks/>
          </p:cNvGrpSpPr>
          <p:nvPr/>
        </p:nvGrpSpPr>
        <p:grpSpPr bwMode="auto">
          <a:xfrm>
            <a:off x="9102436" y="5087219"/>
            <a:ext cx="2347913" cy="844550"/>
            <a:chOff x="3984" y="2976"/>
            <a:chExt cx="1479" cy="532"/>
          </a:xfrm>
        </p:grpSpPr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E735CCF4-FDB8-4859-B615-09DF57266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24"/>
              <a:ext cx="658" cy="417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solidFill>
                    <a:srgbClr val="FFFFFF"/>
                  </a:solidFill>
                  <a:latin typeface="Calibri"/>
                </a:rPr>
                <a:t>Total Connected Power</a:t>
              </a:r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BF053F23-E64E-4803-A391-26B9543B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976"/>
              <a:ext cx="615" cy="53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solidFill>
                    <a:srgbClr val="FFFFFF"/>
                  </a:solidFill>
                  <a:latin typeface="Calibri"/>
                </a:rPr>
                <a:t>Exterior Lighting Power Allowance</a:t>
              </a:r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E2DB1AE7-6619-48CE-9167-9C1B6D530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072"/>
              <a:ext cx="393" cy="327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2800" b="1" u="sng">
                  <a:solidFill>
                    <a:srgbClr val="707276"/>
                  </a:solidFill>
                  <a:latin typeface="Calibri"/>
                </a:rPr>
                <a:t>&lt;</a:t>
              </a:r>
            </a:p>
          </p:txBody>
        </p:sp>
      </p:grpSp>
      <p:sp>
        <p:nvSpPr>
          <p:cNvPr id="41" name="Text Box 34">
            <a:extLst>
              <a:ext uri="{FF2B5EF4-FFF2-40B4-BE49-F238E27FC236}">
                <a16:creationId xmlns:a16="http://schemas.microsoft.com/office/drawing/2014/main" id="{CD8F6373-BDD1-4629-9DD3-E26ADBFC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36" y="5011019"/>
            <a:ext cx="2667000" cy="1101725"/>
          </a:xfrm>
          <a:prstGeom prst="rect">
            <a:avLst/>
          </a:prstGeom>
          <a:solidFill>
            <a:srgbClr val="EAEAEA">
              <a:alpha val="0"/>
            </a:srgbClr>
          </a:solidFill>
          <a:ln w="317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1600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r>
              <a:rPr lang="en-US" sz="1600">
                <a:solidFill>
                  <a:srgbClr val="707276"/>
                </a:solidFill>
                <a:latin typeface="Calibri"/>
              </a:rPr>
              <a:t> </a:t>
            </a:r>
          </a:p>
          <a:p>
            <a:pPr algn="ctr" defTabSz="457200">
              <a:spcBef>
                <a:spcPct val="50000"/>
              </a:spcBef>
            </a:pPr>
            <a:endParaRPr lang="en-US" sz="16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BDD32DF7-A39C-4DD8-8A63-0F866779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5036" y="4782419"/>
            <a:ext cx="0" cy="2540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4EB50558-2077-47F6-A5B1-A767E84FAD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2036" y="2877419"/>
            <a:ext cx="0" cy="68580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457200"/>
            <a:endParaRPr lang="en-US" sz="1800">
              <a:solidFill>
                <a:srgbClr val="70727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 Fixture Categories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37B0D-625D-4B7A-A3D9-AE7352A03DC3}"/>
              </a:ext>
            </a:extLst>
          </p:cNvPr>
          <p:cNvSpPr txBox="1">
            <a:spLocks/>
          </p:cNvSpPr>
          <p:nvPr/>
        </p:nvSpPr>
        <p:spPr>
          <a:xfrm>
            <a:off x="2646219" y="2043150"/>
            <a:ext cx="8229600" cy="44196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Linear fluorescent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Compact fluorescent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Incandescent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Halogen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lighting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4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Lighting: Exemptions and Allowances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27780E-6A62-4203-86FD-30F9867F5C51}"/>
              </a:ext>
            </a:extLst>
          </p:cNvPr>
          <p:cNvSpPr txBox="1">
            <a:spLocks/>
          </p:cNvSpPr>
          <p:nvPr/>
        </p:nvSpPr>
        <p:spPr>
          <a:xfrm>
            <a:off x="1953491" y="1755127"/>
            <a:ext cx="11873345" cy="236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Allowances and Exemptions as part of lighting wizard input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Exemptions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Power for exempt fixtures is omitted from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proposed wattage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Allowances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Allowed wattage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 for building increased by allowable amount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11EE8-94CC-15AB-5AB0-A40AAA3E9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158" y="3999316"/>
            <a:ext cx="10849751" cy="33869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3C8D8D-23A7-457D-A449-CEFCB4512C93}"/>
              </a:ext>
            </a:extLst>
          </p:cNvPr>
          <p:cNvSpPr/>
          <p:nvPr/>
        </p:nvSpPr>
        <p:spPr>
          <a:xfrm>
            <a:off x="6830291" y="5725731"/>
            <a:ext cx="1059068" cy="151504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B87FB-8ED1-04E0-4705-AF7370D56B53}"/>
              </a:ext>
            </a:extLst>
          </p:cNvPr>
          <p:cNvSpPr/>
          <p:nvPr/>
        </p:nvSpPr>
        <p:spPr>
          <a:xfrm>
            <a:off x="9470709" y="5716952"/>
            <a:ext cx="1059068" cy="151504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1FA52-4771-4E97-96CE-4CCC7BBF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79" y="1542149"/>
            <a:ext cx="6134956" cy="64588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Lighting: Exemptions and Allowances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C6224-EADC-43FB-8E29-92233198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157" y="2779010"/>
            <a:ext cx="625879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68580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Envelope Trade-Off Methods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513EE-00AF-44D2-8FB3-BAFCA2B16C7C}"/>
              </a:ext>
            </a:extLst>
          </p:cNvPr>
          <p:cNvSpPr/>
          <p:nvPr/>
        </p:nvSpPr>
        <p:spPr>
          <a:xfrm>
            <a:off x="2303827" y="3774910"/>
            <a:ext cx="11232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90.1-2013/2016/2019 Appendix C Envelope Trade-Off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Envelope components are assigned to isolated thermal zones based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Building Envelope Area Types (BEAT) play influential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Space conditioning categories (SCC)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but tradable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2A71B-2139-499A-8172-644C972008C8}"/>
              </a:ext>
            </a:extLst>
          </p:cNvPr>
          <p:cNvSpPr/>
          <p:nvPr/>
        </p:nvSpPr>
        <p:spPr>
          <a:xfrm>
            <a:off x="2303827" y="5910338"/>
            <a:ext cx="11079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2015/2018/2021 IECC Component Performance Method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Envelope assemblies must pass on ‘hybrid’ Total UA based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but tradable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SHGC prescriptive requirement enforced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57A16-78D2-40A1-B271-8AB36F2EE85F}"/>
              </a:ext>
            </a:extLst>
          </p:cNvPr>
          <p:cNvSpPr/>
          <p:nvPr/>
        </p:nvSpPr>
        <p:spPr>
          <a:xfrm>
            <a:off x="2303827" y="1659396"/>
            <a:ext cx="1116533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90.1-2007/2010 and 2009/2012 IECC: Normative Appendix C Methodology for Building Envelope Trade-Off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Building energy cost factor computed using regression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90.1-2007/2010: 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but tradable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2009/2012 IECC: Window/wall and skylight/roof ratio limitations </a:t>
            </a:r>
            <a:r>
              <a:rPr lang="en-US" b="1" dirty="0">
                <a:solidFill>
                  <a:schemeClr val="accent2"/>
                </a:solidFill>
              </a:rPr>
              <a:t>enforced as hard limit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Exterior Lighting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D5F85E-9415-450D-B454-9D9D464E958B}"/>
              </a:ext>
            </a:extLst>
          </p:cNvPr>
          <p:cNvSpPr txBox="1">
            <a:spLocks/>
          </p:cNvSpPr>
          <p:nvPr/>
        </p:nvSpPr>
        <p:spPr>
          <a:xfrm>
            <a:off x="3374231" y="1646389"/>
            <a:ext cx="8229600" cy="18343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Inputs will be based on code selected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Mandatory requirements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Arial"/>
              </a:rPr>
              <a:t>Exemptions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4" descr="upmp7l">
            <a:extLst>
              <a:ext uri="{FF2B5EF4-FFF2-40B4-BE49-F238E27FC236}">
                <a16:creationId xmlns:a16="http://schemas.microsoft.com/office/drawing/2014/main" id="{222E1FFC-6B7F-4A28-8BD0-3CF52741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7795" y="3232875"/>
            <a:ext cx="2938462" cy="245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A73603-D8E7-4C27-A71D-865214608203}"/>
              </a:ext>
            </a:extLst>
          </p:cNvPr>
          <p:cNvSpPr txBox="1"/>
          <p:nvPr/>
        </p:nvSpPr>
        <p:spPr>
          <a:xfrm>
            <a:off x="4504026" y="4261802"/>
            <a:ext cx="228600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Total Connected Power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4CCDDF4-FE74-4F76-9FDE-DCFA5BDA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95" y="3925819"/>
            <a:ext cx="53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0" charset="0"/>
                <a:ea typeface="ＭＳ Ｐゴシック" pitchFamily="34" charset="-128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Times" pitchFamily="-110" charset="0"/>
                <a:ea typeface="ＭＳ Ｐゴシック" pitchFamily="34" charset="-128"/>
              </a:rPr>
              <a:t>≤</a:t>
            </a:r>
          </a:p>
        </p:txBody>
      </p:sp>
      <p:pic>
        <p:nvPicPr>
          <p:cNvPr id="14" name="Picture 4" descr="upmp7l">
            <a:extLst>
              <a:ext uri="{FF2B5EF4-FFF2-40B4-BE49-F238E27FC236}">
                <a16:creationId xmlns:a16="http://schemas.microsoft.com/office/drawing/2014/main" id="{1ACFE379-3A1B-4F76-979F-55A408B5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6395" y="3240019"/>
            <a:ext cx="2938462" cy="245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A2FB05-E13E-4C1D-A172-FDAE98D46122}"/>
              </a:ext>
            </a:extLst>
          </p:cNvPr>
          <p:cNvSpPr txBox="1"/>
          <p:nvPr/>
        </p:nvSpPr>
        <p:spPr>
          <a:xfrm>
            <a:off x="8495847" y="4100652"/>
            <a:ext cx="228600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ctr" defTabSz="457200">
              <a:spcBef>
                <a:spcPct val="20000"/>
              </a:spcBef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Ext. </a:t>
            </a:r>
            <a:r>
              <a:rPr lang="en-US" sz="3600" b="1" dirty="0" err="1">
                <a:solidFill>
                  <a:srgbClr val="FFFFFF"/>
                </a:solidFill>
                <a:latin typeface="Arial Narrow"/>
                <a:cs typeface="Arial Narrow"/>
              </a:rPr>
              <a:t>Ltg</a:t>
            </a:r>
            <a:r>
              <a:rPr lang="en-US" sz="3600" b="1" dirty="0">
                <a:solidFill>
                  <a:srgbClr val="FFFFFF"/>
                </a:solidFill>
                <a:latin typeface="Arial Narrow"/>
                <a:cs typeface="Arial Narrow"/>
              </a:rPr>
              <a:t>. Power Allowance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7697B-4519-CBFF-3FBB-BAF9388F1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795" y="5685563"/>
            <a:ext cx="7149595" cy="23759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4A7D1A-3249-41BA-9F27-D1B958A87681}"/>
              </a:ext>
            </a:extLst>
          </p:cNvPr>
          <p:cNvSpPr/>
          <p:nvPr/>
        </p:nvSpPr>
        <p:spPr>
          <a:xfrm>
            <a:off x="9396521" y="6826602"/>
            <a:ext cx="725674" cy="8504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367808-7AFF-4DCE-AC4C-6BCF75E19D27}"/>
              </a:ext>
            </a:extLst>
          </p:cNvPr>
          <p:cNvSpPr txBox="1">
            <a:spLocks/>
          </p:cNvSpPr>
          <p:nvPr/>
        </p:nvSpPr>
        <p:spPr>
          <a:xfrm>
            <a:off x="1558057" y="5164668"/>
            <a:ext cx="7791434" cy="2940229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Limited means to determine compliance</a:t>
            </a:r>
          </a:p>
          <a:p>
            <a:r>
              <a:rPr lang="en-US" sz="2000" dirty="0"/>
              <a:t>Enter characteristics of</a:t>
            </a:r>
          </a:p>
          <a:p>
            <a:pPr lvl="1"/>
            <a:r>
              <a:rPr lang="en-US" sz="2000" dirty="0"/>
              <a:t>HVAC or Heat Pump system</a:t>
            </a:r>
          </a:p>
          <a:p>
            <a:pPr lvl="1"/>
            <a:r>
              <a:rPr lang="en-US" sz="2000" dirty="0"/>
              <a:t>Fan system</a:t>
            </a:r>
          </a:p>
          <a:p>
            <a:pPr lvl="1"/>
            <a:r>
              <a:rPr lang="en-US" sz="2000" dirty="0"/>
              <a:t>Plant</a:t>
            </a:r>
          </a:p>
          <a:p>
            <a:pPr lvl="1"/>
            <a:r>
              <a:rPr lang="en-US" sz="2000" dirty="0"/>
              <a:t>Water heating</a:t>
            </a:r>
          </a:p>
          <a:p>
            <a:r>
              <a:rPr lang="en-US" sz="2000" dirty="0"/>
              <a:t>Characteristics you select determine which requirements apply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0EA51-2E3F-DFAC-20D7-C32BE195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18" y="1117996"/>
            <a:ext cx="9437835" cy="4041682"/>
          </a:xfrm>
          <a:prstGeom prst="rect">
            <a:avLst/>
          </a:prstGeom>
        </p:spPr>
      </p:pic>
      <p:pic>
        <p:nvPicPr>
          <p:cNvPr id="17" name="Picture 28" descr="172">
            <a:extLst>
              <a:ext uri="{FF2B5EF4-FFF2-40B4-BE49-F238E27FC236}">
                <a16:creationId xmlns:a16="http://schemas.microsoft.com/office/drawing/2014/main" id="{EF619FCD-706A-4B94-990E-0D9C23C0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33525" y="3829735"/>
            <a:ext cx="2678708" cy="357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1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E482E-D8E6-4975-972B-5537D1C0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16" y="1749608"/>
            <a:ext cx="6317065" cy="4730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DC433E-C216-4A57-B026-D0434B07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78" y="1891072"/>
            <a:ext cx="4654313" cy="44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D952D-6C6F-328E-8286-EFA0F3A88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38" y="1669311"/>
            <a:ext cx="3362514" cy="2936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60751-D6BC-7C41-E1E5-BA52EDDF6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53" y="1669311"/>
            <a:ext cx="3362514" cy="339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246B07-153F-C6A3-A7E4-D29C4FAEF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914" y="1669311"/>
            <a:ext cx="3362514" cy="4258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112CC1-5FA2-D24B-60BE-7C8FE39EB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138" y="4666151"/>
            <a:ext cx="3362514" cy="3430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284DA7-7A5E-74EB-A8F0-E4F119A75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0683" y="5598153"/>
            <a:ext cx="4138658" cy="24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E9DBE-CFA5-4965-22FD-1D4860E6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9" y="2012924"/>
            <a:ext cx="12511950" cy="44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Fan Systems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AFE44C-39C3-4087-BD36-4ABA235CE0E6}"/>
              </a:ext>
            </a:extLst>
          </p:cNvPr>
          <p:cNvSpPr txBox="1">
            <a:spLocks/>
          </p:cNvSpPr>
          <p:nvPr/>
        </p:nvSpPr>
        <p:spPr>
          <a:xfrm>
            <a:off x="2707049" y="1254403"/>
            <a:ext cx="8341360" cy="282173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Determines Fan Power Limitations compliance for each fan system</a:t>
            </a:r>
          </a:p>
          <a:p>
            <a:r>
              <a:rPr lang="en-US" sz="2400" dirty="0"/>
              <a:t>Motor nameplate HP and brake HP </a:t>
            </a:r>
          </a:p>
          <a:p>
            <a:pPr lvl="1"/>
            <a:r>
              <a:rPr lang="en-US" sz="2000" dirty="0"/>
              <a:t>Brake HP includes pressure drop credits as applicable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5D85B-AE5C-6907-0539-D7E1711B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80" y="2976180"/>
            <a:ext cx="7050213" cy="2490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E8691-92CC-268A-8E92-20D973E1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840" y="2908387"/>
            <a:ext cx="5900679" cy="2490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1B28C-7690-80EF-BA97-862FEE008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080" y="5689533"/>
            <a:ext cx="6179288" cy="201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8ADBED-D85F-AAD7-2DDE-2ACBE73A1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839" y="5681178"/>
            <a:ext cx="5900679" cy="20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Mechanical Fan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BBCF2-DA73-1D0E-961D-BD014056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88" y="1869167"/>
            <a:ext cx="12814849" cy="49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Requirements Tab -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7A2-EB91-4EF7-BB34-F69D5FFFB9AD}"/>
              </a:ext>
            </a:extLst>
          </p:cNvPr>
          <p:cNvSpPr txBox="1">
            <a:spLocks/>
          </p:cNvSpPr>
          <p:nvPr/>
        </p:nvSpPr>
        <p:spPr>
          <a:xfrm>
            <a:off x="3154680" y="1188717"/>
            <a:ext cx="8321040" cy="151107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Ensure user is aware of applicable mandatory requirements and addresses each in the software</a:t>
            </a:r>
          </a:p>
          <a:p>
            <a:r>
              <a:rPr lang="en-US" sz="2800" dirty="0"/>
              <a:t>Provide better documentation for code officials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DE074-5332-877D-F4E5-AEEFE5E2C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75" y="2772065"/>
            <a:ext cx="11387470" cy="4729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9B9CA1-85EF-4957-8AB2-6F96FE57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892" y="3097507"/>
            <a:ext cx="12096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Requirements Tab – How it Works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7D9920-224E-4B65-93B5-B9853C91FCB2}"/>
              </a:ext>
            </a:extLst>
          </p:cNvPr>
          <p:cNvSpPr txBox="1">
            <a:spLocks/>
          </p:cNvSpPr>
          <p:nvPr/>
        </p:nvSpPr>
        <p:spPr>
          <a:xfrm>
            <a:off x="1101436" y="1698560"/>
            <a:ext cx="5631874" cy="630244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200" dirty="0"/>
              <a:t>For each requirement, the user </a:t>
            </a:r>
          </a:p>
          <a:p>
            <a:pPr lvl="1"/>
            <a:r>
              <a:rPr lang="en-US" sz="2400" dirty="0"/>
              <a:t> </a:t>
            </a:r>
            <a:r>
              <a:rPr lang="en-US" sz="2000" dirty="0"/>
              <a:t>Chooses a “compliance option”</a:t>
            </a:r>
          </a:p>
          <a:p>
            <a:pPr lvl="2"/>
            <a:r>
              <a:rPr lang="en-US" sz="2000" dirty="0"/>
              <a:t>Requirement will be Met</a:t>
            </a:r>
          </a:p>
          <a:p>
            <a:pPr lvl="2"/>
            <a:r>
              <a:rPr lang="en-US" sz="2000" dirty="0"/>
              <a:t>Exempt or Exceptions</a:t>
            </a:r>
          </a:p>
          <a:p>
            <a:pPr lvl="2"/>
            <a:r>
              <a:rPr lang="en-US" sz="2000" dirty="0"/>
              <a:t>Requirement is Not Applicable or Requirement Does Not Apply</a:t>
            </a:r>
          </a:p>
          <a:p>
            <a:pPr lvl="1"/>
            <a:r>
              <a:rPr lang="en-US" sz="2000" dirty="0"/>
              <a:t>Notes how compliance for applicable requirements are documented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All Plans reference page/section are required to be filled out.</a:t>
            </a:r>
          </a:p>
          <a:p>
            <a:r>
              <a:rPr lang="en-US" sz="2200" dirty="0"/>
              <a:t>This information is shown on the report in the “Comments/ Assumptions” column of the Inspection Checklist</a:t>
            </a:r>
          </a:p>
          <a:p>
            <a:r>
              <a:rPr lang="en-US" sz="2200" dirty="0">
                <a:solidFill>
                  <a:srgbClr val="FF0000"/>
                </a:solidFill>
              </a:rPr>
              <a:t>All requirements must be addressed or no compliance can be determined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7279C-CAAF-1BDA-963A-2D9C637F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84" y="1913860"/>
            <a:ext cx="7898865" cy="31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Compliance and Reports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28DC0A-57A7-4F9B-A86C-47E4CC9D2BCD}"/>
              </a:ext>
            </a:extLst>
          </p:cNvPr>
          <p:cNvSpPr txBox="1">
            <a:spLocks/>
          </p:cNvSpPr>
          <p:nvPr/>
        </p:nvSpPr>
        <p:spPr>
          <a:xfrm>
            <a:off x="906157" y="1903228"/>
            <a:ext cx="5357553" cy="451033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Click on Reports – top right of screen</a:t>
            </a:r>
          </a:p>
          <a:p>
            <a:r>
              <a:rPr lang="en-US" sz="1800" dirty="0"/>
              <a:t>Choices, choose any or all</a:t>
            </a:r>
          </a:p>
          <a:p>
            <a:pPr lvl="1"/>
            <a:r>
              <a:rPr lang="en-US" sz="1800" dirty="0"/>
              <a:t>Envelope Compliance Certificate</a:t>
            </a:r>
          </a:p>
          <a:p>
            <a:pPr lvl="1"/>
            <a:r>
              <a:rPr lang="en-US" sz="1800" dirty="0"/>
              <a:t>Interior Lighting Compliance Certificate</a:t>
            </a:r>
          </a:p>
          <a:p>
            <a:pPr lvl="1"/>
            <a:r>
              <a:rPr lang="en-US" sz="1800" dirty="0"/>
              <a:t>Exterior Lighting Compliance Certificate</a:t>
            </a:r>
          </a:p>
          <a:p>
            <a:pPr lvl="1"/>
            <a:r>
              <a:rPr lang="en-US" sz="1800" dirty="0"/>
              <a:t>Mechanical Compliance Certificate</a:t>
            </a:r>
          </a:p>
          <a:p>
            <a:r>
              <a:rPr lang="en-US" sz="1800" dirty="0"/>
              <a:t>First pages are the Compliance Certificate</a:t>
            </a:r>
          </a:p>
          <a:p>
            <a:r>
              <a:rPr lang="en-US" sz="1800" dirty="0"/>
              <a:t>Follow-on pages are the Inspection Checklists by phase of inspection</a:t>
            </a:r>
          </a:p>
          <a:p>
            <a:pPr lvl="1"/>
            <a:r>
              <a:rPr lang="en-US" sz="1800" dirty="0"/>
              <a:t>Plan Review</a:t>
            </a:r>
          </a:p>
          <a:p>
            <a:pPr lvl="1"/>
            <a:r>
              <a:rPr lang="en-US" sz="1800" dirty="0"/>
              <a:t>Footing/Foundation</a:t>
            </a:r>
          </a:p>
          <a:p>
            <a:pPr lvl="1"/>
            <a:r>
              <a:rPr lang="en-US" sz="1800" dirty="0"/>
              <a:t>Rough-in</a:t>
            </a:r>
          </a:p>
          <a:p>
            <a:pPr lvl="1"/>
            <a:r>
              <a:rPr lang="en-US" sz="1800" dirty="0"/>
              <a:t>Final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2BCF9-F8D4-6A90-BE4C-D08CD6783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40" y="1733107"/>
            <a:ext cx="8370039" cy="48505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A01A8A-D01D-4137-BED3-AB3DD29DE01E}"/>
              </a:ext>
            </a:extLst>
          </p:cNvPr>
          <p:cNvSpPr/>
          <p:nvPr/>
        </p:nvSpPr>
        <p:spPr>
          <a:xfrm>
            <a:off x="11550677" y="2015520"/>
            <a:ext cx="1197760" cy="43815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383FA9-E6AA-F3CD-9989-50692FDF0E13}"/>
              </a:ext>
            </a:extLst>
          </p:cNvPr>
          <p:cNvSpPr txBox="1">
            <a:spLocks/>
          </p:cNvSpPr>
          <p:nvPr/>
        </p:nvSpPr>
        <p:spPr>
          <a:xfrm>
            <a:off x="1296541" y="6998346"/>
            <a:ext cx="10979471" cy="63242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Check Compliance button opens compliance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61EEB14-DABC-41F4-BECC-BD4959F6629A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C41AD0-1622-4CF8-8527-38BB13A1C2F4}"/>
              </a:ext>
            </a:extLst>
          </p:cNvPr>
          <p:cNvSpPr txBox="1">
            <a:spLocks/>
          </p:cNvSpPr>
          <p:nvPr/>
        </p:nvSpPr>
        <p:spPr>
          <a:xfrm>
            <a:off x="3230659" y="485381"/>
            <a:ext cx="11017603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ASHRAE Standard 90.1 Section 11 and Appendix G Compliance Documentation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4959730-7A6F-4E38-99D3-937B6238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83" y="2096475"/>
            <a:ext cx="6178144" cy="4331257"/>
          </a:xfrm>
          <a:prstGeom prst="rect">
            <a:avLst/>
          </a:prstGeom>
          <a:solidFill>
            <a:srgbClr val="FFFF00">
              <a:alpha val="20000"/>
            </a:srgbClr>
          </a:solidFill>
          <a:ln w="53975"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1C4708-3A66-4C9A-B6B4-FE21F79AB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612" y="4472673"/>
            <a:ext cx="1542350" cy="57067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6325F7CA-54F2-408C-A6BE-0152C6AFD82F}"/>
              </a:ext>
            </a:extLst>
          </p:cNvPr>
          <p:cNvSpPr/>
          <p:nvPr/>
        </p:nvSpPr>
        <p:spPr>
          <a:xfrm rot="10800000">
            <a:off x="3665964" y="4582941"/>
            <a:ext cx="494013" cy="350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770D55-9113-4CDD-AABA-8B8030FA7D73}"/>
              </a:ext>
            </a:extLst>
          </p:cNvPr>
          <p:cNvGrpSpPr/>
          <p:nvPr/>
        </p:nvGrpSpPr>
        <p:grpSpPr>
          <a:xfrm>
            <a:off x="9796896" y="3799695"/>
            <a:ext cx="3646409" cy="1931566"/>
            <a:chOff x="7727223" y="3413220"/>
            <a:chExt cx="4464777" cy="161932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8C05CE8-4211-41C2-A4BE-9D891699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006" y="3413220"/>
              <a:ext cx="4427994" cy="899085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5AA6775-087B-4761-AB6B-22711DAE0868}"/>
                </a:ext>
              </a:extLst>
            </p:cNvPr>
            <p:cNvGrpSpPr/>
            <p:nvPr/>
          </p:nvGrpSpPr>
          <p:grpSpPr>
            <a:xfrm>
              <a:off x="7727223" y="3429000"/>
              <a:ext cx="4427992" cy="1603548"/>
              <a:chOff x="7727223" y="3429000"/>
              <a:chExt cx="4427992" cy="160354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CC10B2-5502-4360-9B69-8BEAB3FEE7EC}"/>
                  </a:ext>
                </a:extLst>
              </p:cNvPr>
              <p:cNvSpPr txBox="1"/>
              <p:nvPr/>
            </p:nvSpPr>
            <p:spPr>
              <a:xfrm>
                <a:off x="7727223" y="4335882"/>
                <a:ext cx="4427992" cy="69666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ASHRAE Standard 90.1 Performance Based Compliance Form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2C12229-BBF7-4F01-BEC3-4983EC02B2AB}"/>
                  </a:ext>
                </a:extLst>
              </p:cNvPr>
              <p:cNvSpPr/>
              <p:nvPr/>
            </p:nvSpPr>
            <p:spPr>
              <a:xfrm>
                <a:off x="7727224" y="3429000"/>
                <a:ext cx="4427991" cy="159102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8806332-D412-4CCD-9E98-92291AC8D869}"/>
              </a:ext>
            </a:extLst>
          </p:cNvPr>
          <p:cNvSpPr/>
          <p:nvPr/>
        </p:nvSpPr>
        <p:spPr>
          <a:xfrm>
            <a:off x="9217814" y="4637020"/>
            <a:ext cx="549042" cy="3149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07585A-A212-494D-AE23-5BC974A7776D}"/>
              </a:ext>
            </a:extLst>
          </p:cNvPr>
          <p:cNvSpPr/>
          <p:nvPr/>
        </p:nvSpPr>
        <p:spPr>
          <a:xfrm>
            <a:off x="6052147" y="4371052"/>
            <a:ext cx="3135627" cy="807005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EB9FB8-BEC8-421D-BE84-329F753F0902}"/>
              </a:ext>
            </a:extLst>
          </p:cNvPr>
          <p:cNvSpPr/>
          <p:nvPr/>
        </p:nvSpPr>
        <p:spPr>
          <a:xfrm>
            <a:off x="4159977" y="4371052"/>
            <a:ext cx="1789579" cy="807005"/>
          </a:xfrm>
          <a:prstGeom prst="rect">
            <a:avLst/>
          </a:prstGeom>
          <a:solidFill>
            <a:schemeClr val="accent1">
              <a:alpha val="11000"/>
            </a:schemeClr>
          </a:solidFill>
          <a:ln w="825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E0A5A-B86C-4070-AFB3-DCF92F23FC3E}"/>
              </a:ext>
            </a:extLst>
          </p:cNvPr>
          <p:cNvSpPr txBox="1"/>
          <p:nvPr/>
        </p:nvSpPr>
        <p:spPr>
          <a:xfrm>
            <a:off x="1411652" y="6813007"/>
            <a:ext cx="12416615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https://www.energycodes.gov/ashrae-standard-901-performance-based-compliance-form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Compliance Certificate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AFD31-A584-4BCD-ADA4-A79D062A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336" y="1044813"/>
            <a:ext cx="5864155" cy="7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Compliance Certificate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BC1F8-263E-43A2-8FB7-F0C12B0B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60" y="1243217"/>
            <a:ext cx="6655342" cy="6127264"/>
          </a:xfrm>
          <a:prstGeom prst="rect">
            <a:avLst/>
          </a:prstGeom>
        </p:spPr>
      </p:pic>
      <p:sp>
        <p:nvSpPr>
          <p:cNvPr id="7" name="Line Callout 2 2">
            <a:extLst>
              <a:ext uri="{FF2B5EF4-FFF2-40B4-BE49-F238E27FC236}">
                <a16:creationId xmlns:a16="http://schemas.microsoft.com/office/drawing/2014/main" id="{9FAB9824-78DA-41AA-AC14-7EACE97B3DCB}"/>
              </a:ext>
            </a:extLst>
          </p:cNvPr>
          <p:cNvSpPr/>
          <p:nvPr/>
        </p:nvSpPr>
        <p:spPr>
          <a:xfrm>
            <a:off x="10916513" y="2050526"/>
            <a:ext cx="2428240" cy="1605281"/>
          </a:xfrm>
          <a:prstGeom prst="borderCallout2">
            <a:avLst>
              <a:gd name="adj1" fmla="val 43813"/>
              <a:gd name="adj2" fmla="val -135613"/>
              <a:gd name="adj3" fmla="val 47232"/>
              <a:gd name="adj4" fmla="val -8382"/>
              <a:gd name="adj5" fmla="val 224018"/>
              <a:gd name="adj6" fmla="val -85621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7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b="1" dirty="0">
                <a:solidFill>
                  <a:srgbClr val="FFFFFF"/>
                </a:solidFill>
                <a:latin typeface="Calibri"/>
              </a:rPr>
              <a:t>Verify energy code, location, and construction type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9721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Compliance Certificate (</a:t>
            </a:r>
            <a:r>
              <a:rPr lang="en-US" sz="3200" dirty="0" err="1">
                <a:solidFill>
                  <a:srgbClr val="D77600"/>
                </a:solidFill>
              </a:rPr>
              <a:t>cont</a:t>
            </a:r>
            <a:r>
              <a:rPr lang="en-US" sz="3200" dirty="0">
                <a:solidFill>
                  <a:srgbClr val="D77600"/>
                </a:solidFill>
              </a:rPr>
              <a:t>)</a:t>
            </a:r>
          </a:p>
        </p:txBody>
      </p:sp>
      <p:sp>
        <p:nvSpPr>
          <p:cNvPr id="8" name="Line Callout 3 (No Border) 9">
            <a:extLst>
              <a:ext uri="{FF2B5EF4-FFF2-40B4-BE49-F238E27FC236}">
                <a16:creationId xmlns:a16="http://schemas.microsoft.com/office/drawing/2014/main" id="{8C81D866-5936-47C6-A344-77D46C9CBBDA}"/>
              </a:ext>
            </a:extLst>
          </p:cNvPr>
          <p:cNvSpPr/>
          <p:nvPr/>
        </p:nvSpPr>
        <p:spPr>
          <a:xfrm>
            <a:off x="2867891" y="5501751"/>
            <a:ext cx="2834640" cy="1463040"/>
          </a:xfrm>
          <a:prstGeom prst="callout3">
            <a:avLst>
              <a:gd name="adj1" fmla="val -13750"/>
              <a:gd name="adj2" fmla="val 122957"/>
              <a:gd name="adj3" fmla="val -1250"/>
              <a:gd name="adj4" fmla="val 107204"/>
              <a:gd name="adj5" fmla="val 91875"/>
              <a:gd name="adj6" fmla="val 106881"/>
              <a:gd name="adj7" fmla="val 103588"/>
              <a:gd name="adj8" fmla="val 1184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2400" b="1" dirty="0">
                <a:solidFill>
                  <a:srgbClr val="FFFFFF"/>
                </a:solidFill>
                <a:latin typeface="Calibri"/>
              </a:rPr>
              <a:t>Verify Compliance Statement is Signed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1663A55-338B-4C11-B07B-D4F5F199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83" y="5492607"/>
            <a:ext cx="6396228" cy="13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5D6E2D9-9BB5-48CA-AC40-F5C0346C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71" y="1856725"/>
            <a:ext cx="820674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Callout 1 (No Border) 8">
            <a:extLst>
              <a:ext uri="{FF2B5EF4-FFF2-40B4-BE49-F238E27FC236}">
                <a16:creationId xmlns:a16="http://schemas.microsoft.com/office/drawing/2014/main" id="{3CFFC6B8-964E-43FA-BED6-A8E195B69D13}"/>
              </a:ext>
            </a:extLst>
          </p:cNvPr>
          <p:cNvSpPr/>
          <p:nvPr/>
        </p:nvSpPr>
        <p:spPr>
          <a:xfrm>
            <a:off x="10238963" y="2762546"/>
            <a:ext cx="2651760" cy="1856232"/>
          </a:xfrm>
          <a:prstGeom prst="callout1">
            <a:avLst>
              <a:gd name="adj1" fmla="val 48469"/>
              <a:gd name="adj2" fmla="val -3030"/>
              <a:gd name="adj3" fmla="val 62608"/>
              <a:gd name="adj4" fmla="val -1258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r>
              <a:rPr lang="en-US" sz="2400" b="1" dirty="0">
                <a:solidFill>
                  <a:srgbClr val="707276"/>
                </a:solidFill>
                <a:latin typeface="Calibri"/>
              </a:rPr>
              <a:t>Verify area, insulation R-values, and U-factors consistent with plans</a:t>
            </a:r>
          </a:p>
        </p:txBody>
      </p:sp>
    </p:spTree>
    <p:extLst>
      <p:ext uri="{BB962C8B-B14F-4D97-AF65-F5344CB8AC3E}">
        <p14:creationId xmlns:p14="http://schemas.microsoft.com/office/powerpoint/2010/main" val="38166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B503A-B79F-416F-A0CD-47D66077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23" y="5900016"/>
            <a:ext cx="7429500" cy="16573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Reports – Inspection Checklist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93890-8C14-427C-8A7A-00D07AF0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85" y="2647701"/>
            <a:ext cx="5560177" cy="66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4D371E-503F-4BBB-99F4-B757F5094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88" y="1416559"/>
            <a:ext cx="5953372" cy="113480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FC31C17-2349-4111-8366-3797DCA7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73" y="3284951"/>
            <a:ext cx="6190487" cy="27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2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CD908-28F4-42AB-9C88-31C6FE37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734" y="1232495"/>
            <a:ext cx="6591625" cy="254843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37522FC-56C0-47DF-A9F0-CC0FEBB7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70" y="2747707"/>
            <a:ext cx="3451860" cy="443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U.S. DOE: BECP Resources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0F872E4-D0A3-445A-9E74-3693DF973D62}"/>
              </a:ext>
            </a:extLst>
          </p:cNvPr>
          <p:cNvSpPr txBox="1">
            <a:spLocks/>
          </p:cNvSpPr>
          <p:nvPr/>
        </p:nvSpPr>
        <p:spPr>
          <a:xfrm>
            <a:off x="1558635" y="1956832"/>
            <a:ext cx="4404823" cy="364819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Arial" charset="0"/>
                <a:cs typeface="Arial" charset="0"/>
              </a:rPr>
              <a:t> Compliance software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Technical support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Code notes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Publications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Resource guides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 Training materials  www.energycodes.gov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5F726807-B062-4F00-A573-D9A5D38A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15" y="4514692"/>
            <a:ext cx="2806064" cy="36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F41F81C5-11A1-47EC-A9A6-B3806075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91" y="5644516"/>
            <a:ext cx="4152900" cy="21869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0AC75-13E0-4251-8F23-5F89E7609A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933" t="9658" r="25643" b="21507"/>
          <a:stretch/>
        </p:blipFill>
        <p:spPr>
          <a:xfrm>
            <a:off x="6354711" y="3780930"/>
            <a:ext cx="3518058" cy="364819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0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THANK YOU!!!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7DDE8-1A61-4FF7-B704-237C6AE0FDA5}"/>
              </a:ext>
            </a:extLst>
          </p:cNvPr>
          <p:cNvSpPr txBox="1">
            <a:spLocks/>
          </p:cNvSpPr>
          <p:nvPr/>
        </p:nvSpPr>
        <p:spPr>
          <a:xfrm>
            <a:off x="2322784" y="1895301"/>
            <a:ext cx="10777451" cy="5128953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Building Energy Codes Program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  <a:hlinkClick r:id="rId3"/>
              </a:rPr>
              <a:t>www.energycodes.gov</a:t>
            </a: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BECP help desk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charset="0"/>
                <a:cs typeface="Arial" charset="0"/>
                <a:hlinkClick r:id="rId4"/>
              </a:rPr>
              <a:t>http://www.energycodes.gov/resource-center/help-desk</a:t>
            </a: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59" y="485381"/>
            <a:ext cx="10283459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IECC Envelope Opaque Assembly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52032-DECE-4A4B-9CE7-91655EAF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46" y="1538123"/>
            <a:ext cx="10598727" cy="59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26371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IECC Envelope Fenestration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D295E-D43D-4907-9F37-9FB02C4A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31" y="1635302"/>
            <a:ext cx="11337358" cy="44191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F045C6-C9A8-46BE-8F80-812EEC69A56E}"/>
              </a:ext>
            </a:extLst>
          </p:cNvPr>
          <p:cNvSpPr txBox="1">
            <a:spLocks/>
          </p:cNvSpPr>
          <p:nvPr/>
        </p:nvSpPr>
        <p:spPr>
          <a:xfrm>
            <a:off x="2042831" y="6704641"/>
            <a:ext cx="13221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(Source: 2018 IECC)</a:t>
            </a:r>
          </a:p>
        </p:txBody>
      </p:sp>
    </p:spTree>
    <p:extLst>
      <p:ext uri="{BB962C8B-B14F-4D97-AF65-F5344CB8AC3E}">
        <p14:creationId xmlns:p14="http://schemas.microsoft.com/office/powerpoint/2010/main" val="15992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C95B350-DE3C-4DE4-A7D1-E392478CD504}"/>
              </a:ext>
            </a:extLst>
          </p:cNvPr>
          <p:cNvSpPr txBox="1">
            <a:spLocks/>
          </p:cNvSpPr>
          <p:nvPr/>
        </p:nvSpPr>
        <p:spPr>
          <a:xfrm>
            <a:off x="6034930" y="7635875"/>
            <a:ext cx="28956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1097280" rtl="0" eaLnBrk="1" latinLnBrk="0" hangingPunct="1">
              <a:defRPr sz="1200" kern="1200">
                <a:solidFill>
                  <a:srgbClr val="B3B3B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Building Energy Codes Program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9455D28-559D-49A7-967F-7B2003B933D6}"/>
              </a:ext>
            </a:extLst>
          </p:cNvPr>
          <p:cNvSpPr txBox="1">
            <a:spLocks/>
          </p:cNvSpPr>
          <p:nvPr/>
        </p:nvSpPr>
        <p:spPr>
          <a:xfrm>
            <a:off x="3230660" y="485381"/>
            <a:ext cx="850414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rgbClr val="D77600"/>
                </a:solidFill>
              </a:rPr>
              <a:t>90.1 Envelope Requirements</a:t>
            </a:r>
            <a:endParaRPr lang="en-US" sz="3200" i="1" dirty="0">
              <a:solidFill>
                <a:srgbClr val="D776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61F22-0D9C-4A01-B71C-A27C7E1421EB}"/>
              </a:ext>
            </a:extLst>
          </p:cNvPr>
          <p:cNvSpPr txBox="1">
            <a:spLocks/>
          </p:cNvSpPr>
          <p:nvPr/>
        </p:nvSpPr>
        <p:spPr>
          <a:xfrm>
            <a:off x="3230660" y="6843602"/>
            <a:ext cx="13221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90.1-2019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BE259-CBF9-2C10-51EE-E7379A93B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445" y="1130317"/>
            <a:ext cx="5334570" cy="635306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9084BE-C99B-4515-93D5-DBAB76480273}"/>
              </a:ext>
            </a:extLst>
          </p:cNvPr>
          <p:cNvSpPr/>
          <p:nvPr/>
        </p:nvSpPr>
        <p:spPr>
          <a:xfrm>
            <a:off x="7008296" y="1044688"/>
            <a:ext cx="1164753" cy="353101"/>
          </a:xfrm>
          <a:prstGeom prst="ellipse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Buildings_Template" id="{E511181B-80B9-4567-BA11-32864EB5337F}" vid="{BAA0056E-9B72-4E69-8B1E-3BE9EDE25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PNNL_Buildings_Template</Template>
  <TotalTime>10451</TotalTime>
  <Words>2943</Words>
  <Application>Microsoft Office PowerPoint</Application>
  <PresentationFormat>Custom</PresentationFormat>
  <Paragraphs>602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Arial Black</vt:lpstr>
      <vt:lpstr>Arial Narrow</vt:lpstr>
      <vt:lpstr>Avenir-Book</vt:lpstr>
      <vt:lpstr>Calibri</vt:lpstr>
      <vt:lpstr>Times</vt:lpstr>
      <vt:lpstr>Verdana</vt:lpstr>
      <vt:lpstr>Wingdings</vt:lpstr>
      <vt:lpstr>PNNL_Option_4</vt:lpstr>
      <vt:lpstr>COMcheck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Buildings &amp; Connected Systems Group Meeting</dc:title>
  <dc:creator>Bartlett, Rosemarie</dc:creator>
  <cp:lastModifiedBy>Bartlett, Rosemarie</cp:lastModifiedBy>
  <cp:revision>257</cp:revision>
  <dcterms:created xsi:type="dcterms:W3CDTF">2021-06-08T21:40:34Z</dcterms:created>
  <dcterms:modified xsi:type="dcterms:W3CDTF">2023-05-12T20:30:23Z</dcterms:modified>
</cp:coreProperties>
</file>